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  <p:sldMasterId id="2147483662" r:id="rId2"/>
  </p:sldMasterIdLst>
  <p:notesMasterIdLst>
    <p:notesMasterId r:id="rId26"/>
  </p:notesMasterIdLst>
  <p:handoutMasterIdLst>
    <p:handoutMasterId r:id="rId27"/>
  </p:handoutMasterIdLst>
  <p:sldIdLst>
    <p:sldId id="1450" r:id="rId3"/>
    <p:sldId id="756" r:id="rId4"/>
    <p:sldId id="1025" r:id="rId5"/>
    <p:sldId id="1024" r:id="rId6"/>
    <p:sldId id="1001" r:id="rId7"/>
    <p:sldId id="959" r:id="rId8"/>
    <p:sldId id="965" r:id="rId9"/>
    <p:sldId id="917" r:id="rId10"/>
    <p:sldId id="1030" r:id="rId11"/>
    <p:sldId id="1195" r:id="rId12"/>
    <p:sldId id="1081" r:id="rId13"/>
    <p:sldId id="1144" r:id="rId14"/>
    <p:sldId id="1178" r:id="rId15"/>
    <p:sldId id="1340" r:id="rId16"/>
    <p:sldId id="1344" r:id="rId17"/>
    <p:sldId id="766" r:id="rId18"/>
    <p:sldId id="986" r:id="rId19"/>
    <p:sldId id="1121" r:id="rId20"/>
    <p:sldId id="1116" r:id="rId21"/>
    <p:sldId id="1103" r:id="rId22"/>
    <p:sldId id="994" r:id="rId23"/>
    <p:sldId id="1433" r:id="rId24"/>
    <p:sldId id="1432" r:id="rId25"/>
  </p:sldIdLst>
  <p:sldSz cx="10287000" cy="7715250"/>
  <p:notesSz cx="7315200" cy="9601200"/>
  <p:embeddedFontLst>
    <p:embeddedFont>
      <p:font typeface="Microsoft YaHei" panose="020B0503020204020204" pitchFamily="34" charset="-122"/>
      <p:regular r:id="rId28"/>
      <p:bold r:id="rId29"/>
    </p:embeddedFont>
    <p:embeddedFont>
      <p:font typeface="Monotype Sorts" panose="020B0604020202020204" charset="0"/>
      <p:regular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  <p:embeddedFont>
      <p:font typeface="Wingdings 3" panose="05040102010807070707" pitchFamily="18" charset="2"/>
      <p:regular r:id="rId35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dim Makarov" initials="VM" lastIdx="2" clrIdx="0">
    <p:extLst>
      <p:ext uri="{19B8F6BF-5375-455C-9EA6-DF929625EA0E}">
        <p15:presenceInfo xmlns:p15="http://schemas.microsoft.com/office/powerpoint/2012/main" userId="Vadim Makar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00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  <a:srgbClr val="FF9999"/>
    <a:srgbClr val="C0C0C0"/>
    <a:srgbClr val="00FF00"/>
    <a:srgbClr val="4D4D4D"/>
    <a:srgbClr val="5F5F5F"/>
    <a:srgbClr val="333333"/>
    <a:srgbClr val="0000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846" autoAdjust="0"/>
    <p:restoredTop sz="95830" autoAdjust="0"/>
  </p:normalViewPr>
  <p:slideViewPr>
    <p:cSldViewPr>
      <p:cViewPr varScale="1">
        <p:scale>
          <a:sx n="90" d="100"/>
          <a:sy n="90" d="100"/>
        </p:scale>
        <p:origin x="1162" y="63"/>
      </p:cViewPr>
      <p:guideLst>
        <p:guide orient="horz" pos="2430"/>
        <p:guide pos="3240"/>
      </p:guideLst>
    </p:cSldViewPr>
  </p:slideViewPr>
  <p:outlineViewPr>
    <p:cViewPr>
      <p:scale>
        <a:sx n="33" d="100"/>
        <a:sy n="33" d="100"/>
      </p:scale>
      <p:origin x="0" y="-543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2171" y="60"/>
      </p:cViewPr>
      <p:guideLst>
        <p:guide orient="horz" pos="3024"/>
        <p:guide pos="2304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40694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1976" y="1"/>
            <a:ext cx="3220848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9958"/>
            <a:ext cx="3140694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1976" y="9149958"/>
            <a:ext cx="3220848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57A483BE-1443-4BCB-969A-5F3171C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062" y="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924" y="4560086"/>
            <a:ext cx="5365352" cy="4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06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07B873D-FDDD-4BBB-B459-3488AC9D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3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62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E90F4F-3062-45AC-9826-7613B7C1772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773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8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56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D29AD-9A97-42A8-AC81-0FC3893EDB9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71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7125"/>
            <a:ext cx="8743950" cy="1654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7163" y="112713"/>
            <a:ext cx="2509837" cy="71802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12713"/>
            <a:ext cx="7377113" cy="71802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0" y="1554163"/>
            <a:ext cx="9864725" cy="279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4498975"/>
            <a:ext cx="9864725" cy="279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21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57763"/>
            <a:ext cx="8743950" cy="153193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270250"/>
            <a:ext cx="8743950" cy="1687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554163"/>
            <a:ext cx="4856163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213" y="1554163"/>
            <a:ext cx="4856162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9563"/>
            <a:ext cx="9258300" cy="12858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200"/>
            <a:ext cx="4545013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338"/>
            <a:ext cx="4545013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727200"/>
            <a:ext cx="4546600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446338"/>
            <a:ext cx="4546600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5"/>
            <a:ext cx="3384550" cy="1306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307975"/>
            <a:ext cx="5749925" cy="6583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14488"/>
            <a:ext cx="3384550" cy="5276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5400675"/>
            <a:ext cx="6172200" cy="638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88975"/>
            <a:ext cx="6172200" cy="46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6038850"/>
            <a:ext cx="6172200" cy="904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tittelstilen i delmalen</a:t>
            </a:r>
          </a:p>
        </p:txBody>
      </p:sp>
      <p:sp>
        <p:nvSpPr>
          <p:cNvPr id="7171" name="Rectangle 12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47650" y="1554163"/>
            <a:ext cx="986472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384" tIns="49693" rIns="99384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tekststilene i delmalen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defTabSz="987425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69888" indent="-369888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35000"/>
        <a:buFont typeface="Symbol" pitchFamily="18" charset="2"/>
        <a:buChar char="·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Symbol" pitchFamily="18" charset="2"/>
        <a:buChar char="¨"/>
        <a:defRPr sz="2200" b="1">
          <a:solidFill>
            <a:schemeClr val="tx1"/>
          </a:solidFill>
          <a:latin typeface="+mn-lt"/>
        </a:defRPr>
      </a:lvl2pPr>
      <a:lvl3pPr marL="1235075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è"/>
        <a:defRPr sz="2200" b="1">
          <a:solidFill>
            <a:schemeClr val="tx1"/>
          </a:solidFill>
          <a:latin typeface="+mn-lt"/>
        </a:defRPr>
      </a:lvl3pPr>
      <a:lvl4pPr marL="1727200" indent="-246063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ä"/>
        <a:defRPr sz="2200">
          <a:solidFill>
            <a:schemeClr val="tx1"/>
          </a:solidFill>
          <a:latin typeface="+mn-lt"/>
        </a:defRPr>
      </a:lvl4pPr>
      <a:lvl5pPr marL="22209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5pPr>
      <a:lvl6pPr marL="26781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6pPr>
      <a:lvl7pPr marL="31353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7pPr>
      <a:lvl8pPr marL="35925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8pPr>
      <a:lvl9pPr marL="40497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42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85547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872" indent="-369872" algn="l" defTabSz="985547" rtl="0" eaLnBrk="1" latinLnBrk="0" hangingPunct="1">
        <a:spcBef>
          <a:spcPct val="20000"/>
        </a:spcBef>
        <a:buFont typeface="Arial" pitchFamily="34" charset="0"/>
        <a:buChar char="•"/>
        <a:defRPr sz="3410" kern="1200">
          <a:solidFill>
            <a:schemeClr val="tx1"/>
          </a:solidFill>
          <a:latin typeface="+mn-lt"/>
          <a:ea typeface="+mn-ea"/>
          <a:cs typeface="+mn-cs"/>
        </a:defRPr>
      </a:lvl1pPr>
      <a:lvl2pPr marL="801195" indent="-308423" algn="l" defTabSz="985547" rtl="0" eaLnBrk="1" latinLnBrk="0" hangingPunct="1">
        <a:spcBef>
          <a:spcPct val="20000"/>
        </a:spcBef>
        <a:buFont typeface="Arial" pitchFamily="34" charset="0"/>
        <a:buChar char="–"/>
        <a:defRPr sz="3041" kern="1200">
          <a:solidFill>
            <a:schemeClr val="tx1"/>
          </a:solidFill>
          <a:latin typeface="+mn-lt"/>
          <a:ea typeface="+mn-ea"/>
          <a:cs typeface="+mn-cs"/>
        </a:defRPr>
      </a:lvl2pPr>
      <a:lvl3pPr marL="1232518" indent="-246387" algn="l" defTabSz="985547" rtl="0" eaLnBrk="1" latinLnBrk="0" hangingPunct="1">
        <a:spcBef>
          <a:spcPct val="20000"/>
        </a:spcBef>
        <a:buFont typeface="Arial" pitchFamily="34" charset="0"/>
        <a:buChar char="•"/>
        <a:defRPr sz="2580" kern="1200">
          <a:solidFill>
            <a:schemeClr val="tx1"/>
          </a:solidFill>
          <a:latin typeface="+mn-lt"/>
          <a:ea typeface="+mn-ea"/>
          <a:cs typeface="+mn-cs"/>
        </a:defRPr>
      </a:lvl3pPr>
      <a:lvl4pPr marL="1725292" indent="-246387" algn="l" defTabSz="985547" rtl="0" eaLnBrk="1" latinLnBrk="0" hangingPunct="1">
        <a:spcBef>
          <a:spcPct val="20000"/>
        </a:spcBef>
        <a:buFont typeface="Arial" pitchFamily="34" charset="0"/>
        <a:buChar char="–"/>
        <a:defRPr sz="2121" kern="1200">
          <a:solidFill>
            <a:schemeClr val="tx1"/>
          </a:solidFill>
          <a:latin typeface="+mn-lt"/>
          <a:ea typeface="+mn-ea"/>
          <a:cs typeface="+mn-cs"/>
        </a:defRPr>
      </a:lvl4pPr>
      <a:lvl5pPr marL="2218651" indent="-246387" algn="l" defTabSz="985547" rtl="0" eaLnBrk="1" latinLnBrk="0" hangingPunct="1">
        <a:spcBef>
          <a:spcPct val="20000"/>
        </a:spcBef>
        <a:buFont typeface="Arial" pitchFamily="34" charset="0"/>
        <a:buChar char="»"/>
        <a:defRPr sz="2121" kern="1200">
          <a:solidFill>
            <a:schemeClr val="tx1"/>
          </a:solidFill>
          <a:latin typeface="+mn-lt"/>
          <a:ea typeface="+mn-ea"/>
          <a:cs typeface="+mn-cs"/>
        </a:defRPr>
      </a:lvl5pPr>
      <a:lvl6pPr marL="2711424" indent="-246387" algn="l" defTabSz="985547" rtl="0" eaLnBrk="1" latinLnBrk="0" hangingPunct="1">
        <a:spcBef>
          <a:spcPct val="20000"/>
        </a:spcBef>
        <a:buFont typeface="Arial" pitchFamily="34" charset="0"/>
        <a:buChar char="•"/>
        <a:defRPr sz="2121" kern="1200">
          <a:solidFill>
            <a:schemeClr val="tx1"/>
          </a:solidFill>
          <a:latin typeface="+mn-lt"/>
          <a:ea typeface="+mn-ea"/>
          <a:cs typeface="+mn-cs"/>
        </a:defRPr>
      </a:lvl6pPr>
      <a:lvl7pPr marL="3204782" indent="-246387" algn="l" defTabSz="985547" rtl="0" eaLnBrk="1" latinLnBrk="0" hangingPunct="1">
        <a:spcBef>
          <a:spcPct val="20000"/>
        </a:spcBef>
        <a:buFont typeface="Arial" pitchFamily="34" charset="0"/>
        <a:buChar char="•"/>
        <a:defRPr sz="2121" kern="1200">
          <a:solidFill>
            <a:schemeClr val="tx1"/>
          </a:solidFill>
          <a:latin typeface="+mn-lt"/>
          <a:ea typeface="+mn-ea"/>
          <a:cs typeface="+mn-cs"/>
        </a:defRPr>
      </a:lvl7pPr>
      <a:lvl8pPr marL="3697555" indent="-246387" algn="l" defTabSz="985547" rtl="0" eaLnBrk="1" latinLnBrk="0" hangingPunct="1">
        <a:spcBef>
          <a:spcPct val="20000"/>
        </a:spcBef>
        <a:buFont typeface="Arial" pitchFamily="34" charset="0"/>
        <a:buChar char="•"/>
        <a:defRPr sz="2121" kern="1200">
          <a:solidFill>
            <a:schemeClr val="tx1"/>
          </a:solidFill>
          <a:latin typeface="+mn-lt"/>
          <a:ea typeface="+mn-ea"/>
          <a:cs typeface="+mn-cs"/>
        </a:defRPr>
      </a:lvl8pPr>
      <a:lvl9pPr marL="4190329" indent="-246387" algn="l" defTabSz="985547" rtl="0" eaLnBrk="1" latinLnBrk="0" hangingPunct="1">
        <a:spcBef>
          <a:spcPct val="20000"/>
        </a:spcBef>
        <a:buFont typeface="Arial" pitchFamily="34" charset="0"/>
        <a:buChar char="•"/>
        <a:defRPr sz="21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92773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86131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78905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72264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65037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57811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51169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943942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530">
            <a:off x="-847232" y="-2586038"/>
            <a:ext cx="14790943" cy="13257276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 rot="20875217">
            <a:off x="126770" y="5865124"/>
            <a:ext cx="4848263" cy="10852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 anchor="ctr"/>
          <a:lstStyle/>
          <a:p>
            <a:pPr algn="r">
              <a:lnSpc>
                <a:spcPct val="96000"/>
              </a:lnSpc>
            </a:pPr>
            <a:r>
              <a:rPr lang="en-CA" sz="4600">
                <a:solidFill>
                  <a:srgbClr val="FF0000"/>
                </a:solidFill>
              </a:rPr>
              <a:t>Quantum cryptography</a:t>
            </a:r>
            <a:endParaRPr lang="en-US" sz="3100">
              <a:solidFill>
                <a:srgbClr val="FF0000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519830" y="36897"/>
            <a:ext cx="2644249" cy="4192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b="0" i="1">
                <a:solidFill>
                  <a:srgbClr val="66FFFF"/>
                </a:solidFill>
              </a:rPr>
              <a:t>  </a:t>
            </a:r>
            <a:r>
              <a:rPr lang="en-US" sz="2500" b="0" i="1" spc="150">
                <a:solidFill>
                  <a:srgbClr val="66FFFF"/>
                </a:solidFill>
              </a:rPr>
              <a:t>Vadim Makarov</a:t>
            </a:r>
            <a:endParaRPr lang="en-US" sz="2500" b="0" i="1">
              <a:solidFill>
                <a:srgbClr val="66FFFF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3" name="TextBox 46"/>
          <p:cNvSpPr txBox="1">
            <a:spLocks noChangeArrowheads="1"/>
          </p:cNvSpPr>
          <p:nvPr/>
        </p:nvSpPr>
        <p:spPr bwMode="auto">
          <a:xfrm rot="16200000">
            <a:off x="8480251" y="3262102"/>
            <a:ext cx="3289683" cy="34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l"/>
            <a:r>
              <a:rPr lang="en-US" sz="900" b="0">
                <a:solidFill>
                  <a:srgbClr val="660033"/>
                </a:solidFill>
              </a:rPr>
              <a:t>Image: street mural in Bucharest (fragment)</a:t>
            </a:r>
          </a:p>
          <a:p>
            <a:pPr algn="l"/>
            <a:r>
              <a:rPr lang="en-US" sz="900" b="0">
                <a:solidFill>
                  <a:srgbClr val="660033"/>
                </a:solidFill>
              </a:rPr>
              <a:t>©</a:t>
            </a:r>
            <a:r>
              <a:rPr lang="en-US" sz="200" b="0">
                <a:solidFill>
                  <a:srgbClr val="660033"/>
                </a:solidFill>
              </a:rPr>
              <a:t> </a:t>
            </a:r>
            <a:r>
              <a:rPr lang="en-US" sz="900" b="0">
                <a:solidFill>
                  <a:srgbClr val="660033"/>
                </a:solidFill>
              </a:rPr>
              <a:t>2013 Obie Platon, Irlo, Pisica Pătrată, Last, Spesh, Lumin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1A1C00-8C89-490D-A0EC-4DA4B4C57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53" y="1467472"/>
            <a:ext cx="1368189" cy="661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DDB457-5446-475F-A269-DF45E7F48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084" y="650121"/>
            <a:ext cx="1471058" cy="776861"/>
          </a:xfrm>
          <a:prstGeom prst="rect">
            <a:avLst/>
          </a:prstGeom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80842051-05EE-4ED4-ABBA-1EDBC995F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8" y="7429111"/>
            <a:ext cx="6847155" cy="28793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l">
              <a:lnSpc>
                <a:spcPct val="110000"/>
              </a:lnSpc>
            </a:pPr>
            <a:r>
              <a:rPr lang="en-US" sz="1200" b="0">
                <a:solidFill>
                  <a:srgbClr val="FF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Lecture 2 in Quantum communications (continuing education) course</a:t>
            </a:r>
            <a:r>
              <a:rPr lang="en-CA" sz="1200" b="0">
                <a:solidFill>
                  <a:srgbClr val="FF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30 Nov 2021</a:t>
            </a:r>
            <a:endParaRPr lang="en-US" sz="1200" b="0">
              <a:solidFill>
                <a:srgbClr val="FF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099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709085" y="1337275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560364" y="1337275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1333872" y="6377905"/>
            <a:ext cx="8634164" cy="90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302" tIns="49649" rIns="99302" bIns="49649"/>
          <a:lstStyle/>
          <a:p>
            <a:pPr algn="l" defTabSz="985838" eaLnBrk="0" hangingPunct="0">
              <a:spcBef>
                <a:spcPct val="20000"/>
              </a:spcBef>
              <a:buClr>
                <a:srgbClr val="FF0000"/>
              </a:buClr>
              <a:buSzPct val="125000"/>
            </a:pPr>
            <a:r>
              <a:rPr lang="en-US" sz="2600">
                <a:solidFill>
                  <a:srgbClr val="FFFFFF"/>
                </a:solidFill>
              </a:rPr>
              <a:t>Quantum key distribution transmits secret key</a:t>
            </a:r>
            <a:br>
              <a:rPr lang="en-US" sz="2600">
                <a:solidFill>
                  <a:srgbClr val="FFFFFF"/>
                </a:solidFill>
              </a:rPr>
            </a:br>
            <a:r>
              <a:rPr lang="en-US" sz="2600">
                <a:solidFill>
                  <a:srgbClr val="FFFFFF"/>
                </a:solidFill>
              </a:rPr>
              <a:t>by sending quantum states over </a:t>
            </a:r>
            <a:r>
              <a:rPr lang="en-US" sz="2600" i="1">
                <a:solidFill>
                  <a:srgbClr val="3333FF"/>
                </a:solidFill>
              </a:rPr>
              <a:t>open channel.</a:t>
            </a:r>
            <a:endParaRPr lang="en-US" sz="2600">
              <a:solidFill>
                <a:srgbClr val="3333FF"/>
              </a:solidFill>
            </a:endParaRPr>
          </a:p>
        </p:txBody>
      </p:sp>
      <p:sp>
        <p:nvSpPr>
          <p:cNvPr id="25625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Key distribution for encryption</a:t>
            </a:r>
          </a:p>
        </p:txBody>
      </p:sp>
      <p:cxnSp>
        <p:nvCxnSpPr>
          <p:cNvPr id="40" name="Straight Arrow Connector 39"/>
          <p:cNvCxnSpPr>
            <a:endCxn id="45" idx="0"/>
          </p:cNvCxnSpPr>
          <p:nvPr/>
        </p:nvCxnSpPr>
        <p:spPr bwMode="auto">
          <a:xfrm>
            <a:off x="2137166" y="2542091"/>
            <a:ext cx="0" cy="14948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V="1">
            <a:off x="2947256" y="4397293"/>
            <a:ext cx="4392488" cy="6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823020" y="4397293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1" name="Folded Corner 50"/>
          <p:cNvSpPr/>
          <p:nvPr/>
        </p:nvSpPr>
        <p:spPr bwMode="auto">
          <a:xfrm>
            <a:off x="390972" y="4037575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2" name="Folded Corner 51"/>
          <p:cNvSpPr/>
          <p:nvPr/>
        </p:nvSpPr>
        <p:spPr bwMode="auto">
          <a:xfrm>
            <a:off x="9535988" y="4037575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 bwMode="auto">
          <a:xfrm>
            <a:off x="2947256" y="3725152"/>
            <a:ext cx="4392488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600">
                <a:ln w="12700">
                  <a:noFill/>
                </a:ln>
                <a:solidFill>
                  <a:srgbClr val="3333FF"/>
                </a:solidFill>
              </a:rPr>
              <a:t>Public (insecure) channel</a:t>
            </a: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 flipV="1">
            <a:off x="823020" y="4613317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8" name="Folded Corner 57"/>
          <p:cNvSpPr/>
          <p:nvPr/>
        </p:nvSpPr>
        <p:spPr bwMode="auto">
          <a:xfrm>
            <a:off x="390972" y="4541631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 bwMode="auto">
          <a:xfrm flipV="1">
            <a:off x="8959924" y="4397615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flipH="1" flipV="1">
            <a:off x="8959924" y="4613639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62" name="Folded Corner 61"/>
          <p:cNvSpPr/>
          <p:nvPr/>
        </p:nvSpPr>
        <p:spPr bwMode="auto">
          <a:xfrm>
            <a:off x="9535988" y="4541631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 bwMode="auto">
          <a:xfrm>
            <a:off x="2164147" y="2542091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>
              <a:ln w="12700">
                <a:noFill/>
              </a:ln>
              <a:solidFill>
                <a:srgbClr val="FF0000"/>
              </a:solidFill>
            </a:endParaRPr>
          </a:p>
        </p:txBody>
      </p:sp>
      <p:cxnSp>
        <p:nvCxnSpPr>
          <p:cNvPr id="123" name="Straight Arrow Connector 122"/>
          <p:cNvCxnSpPr>
            <a:endCxn id="46" idx="0"/>
          </p:cNvCxnSpPr>
          <p:nvPr/>
        </p:nvCxnSpPr>
        <p:spPr bwMode="auto">
          <a:xfrm>
            <a:off x="8149834" y="2532811"/>
            <a:ext cx="0" cy="1504119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126" name="Straight Arrow Connector 125"/>
          <p:cNvCxnSpPr>
            <a:stCxn id="29" idx="3"/>
          </p:cNvCxnSpPr>
          <p:nvPr/>
        </p:nvCxnSpPr>
        <p:spPr bwMode="auto">
          <a:xfrm>
            <a:off x="1831132" y="2532811"/>
            <a:ext cx="6318702" cy="0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TextBox 132"/>
          <p:cNvSpPr txBox="1"/>
          <p:nvPr/>
        </p:nvSpPr>
        <p:spPr bwMode="auto">
          <a:xfrm>
            <a:off x="3802373" y="1897950"/>
            <a:ext cx="2682254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600">
                <a:ln w="12700">
                  <a:noFill/>
                </a:ln>
                <a:solidFill>
                  <a:srgbClr val="FFFF00"/>
                </a:solidFill>
              </a:rPr>
              <a:t>Secure channel</a:t>
            </a:r>
            <a:endParaRPr lang="en-US" sz="2600">
              <a:ln w="12700">
                <a:noFill/>
              </a:ln>
              <a:solidFill>
                <a:srgbClr val="FFFF0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 bwMode="auto">
          <a:xfrm flipH="1">
            <a:off x="2947256" y="4613961"/>
            <a:ext cx="43924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71" name="TextBox 170"/>
          <p:cNvSpPr txBox="1"/>
          <p:nvPr/>
        </p:nvSpPr>
        <p:spPr bwMode="auto">
          <a:xfrm>
            <a:off x="3907" y="5009683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z="2000" b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2" name="TextBox 171"/>
          <p:cNvSpPr txBox="1"/>
          <p:nvPr/>
        </p:nvSpPr>
        <p:spPr bwMode="auto">
          <a:xfrm>
            <a:off x="8527876" y="5011341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CA" sz="2000" b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3" name="TextBox 172"/>
          <p:cNvSpPr txBox="1"/>
          <p:nvPr/>
        </p:nvSpPr>
        <p:spPr bwMode="auto">
          <a:xfrm>
            <a:off x="3392656" y="4721651"/>
            <a:ext cx="350168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000" b="0">
                <a:ln w="12700">
                  <a:noFill/>
                </a:ln>
                <a:solidFill>
                  <a:srgbClr val="3333FF"/>
                </a:solidFill>
              </a:rPr>
              <a:t>Encrypted messages</a:t>
            </a:r>
          </a:p>
        </p:txBody>
      </p:sp>
      <p:sp>
        <p:nvSpPr>
          <p:cNvPr id="29" name="TextBox 168"/>
          <p:cNvSpPr txBox="1">
            <a:spLocks noChangeArrowheads="1"/>
          </p:cNvSpPr>
          <p:nvPr/>
        </p:nvSpPr>
        <p:spPr bwMode="auto">
          <a:xfrm>
            <a:off x="895201" y="2252183"/>
            <a:ext cx="935931" cy="561256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RNG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45" name="TextBox 168"/>
          <p:cNvSpPr txBox="1">
            <a:spLocks noChangeArrowheads="1"/>
          </p:cNvSpPr>
          <p:nvPr/>
        </p:nvSpPr>
        <p:spPr bwMode="auto">
          <a:xfrm>
            <a:off x="1327076" y="4036930"/>
            <a:ext cx="1620180" cy="93674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</a:p>
        </p:txBody>
      </p:sp>
      <p:sp>
        <p:nvSpPr>
          <p:cNvPr id="46" name="TextBox 168"/>
          <p:cNvSpPr txBox="1">
            <a:spLocks noChangeArrowheads="1"/>
          </p:cNvSpPr>
          <p:nvPr/>
        </p:nvSpPr>
        <p:spPr bwMode="auto">
          <a:xfrm>
            <a:off x="7339744" y="4036930"/>
            <a:ext cx="1620180" cy="93674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lvl="0"/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pPr lvl="0"/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</a:p>
        </p:txBody>
      </p:sp>
    </p:spTree>
    <p:extLst>
      <p:ext uri="{BB962C8B-B14F-4D97-AF65-F5344CB8AC3E}">
        <p14:creationId xmlns:p14="http://schemas.microsoft.com/office/powerpoint/2010/main" val="283665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b="2335"/>
          <a:stretch/>
        </p:blipFill>
        <p:spPr bwMode="auto">
          <a:xfrm>
            <a:off x="246956" y="1748001"/>
            <a:ext cx="1379537" cy="166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1928" t="7347" b="3555"/>
          <a:stretch/>
        </p:blipFill>
        <p:spPr bwMode="auto">
          <a:xfrm>
            <a:off x="8732515" y="1748001"/>
            <a:ext cx="1314018" cy="166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1831132" y="2788434"/>
            <a:ext cx="6696744" cy="0"/>
          </a:xfrm>
          <a:prstGeom prst="line">
            <a:avLst/>
          </a:prstGeom>
          <a:noFill/>
          <a:ln w="38100">
            <a:solidFill>
              <a:srgbClr val="3333FF"/>
            </a:solidFill>
            <a:miter lim="800000"/>
            <a:headEnd/>
            <a:tailEnd type="arrow" w="med" len="med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74948" y="3523207"/>
            <a:ext cx="161454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Prepares</a:t>
            </a:r>
          </a:p>
          <a:p>
            <a:pPr algn="l"/>
            <a:r>
              <a:rPr lang="en-US" sz="2500">
                <a:solidFill>
                  <a:srgbClr val="FFFFFF"/>
                </a:solidFill>
              </a:rPr>
              <a:t>photons</a:t>
            </a: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6655710" y="3523207"/>
            <a:ext cx="345634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500">
                <a:solidFill>
                  <a:srgbClr val="FFFFFF"/>
                </a:solidFill>
              </a:rPr>
              <a:t>Measures</a:t>
            </a:r>
          </a:p>
          <a:p>
            <a:pPr algn="r"/>
            <a:r>
              <a:rPr lang="en-US" sz="2500">
                <a:solidFill>
                  <a:srgbClr val="FFFFFF"/>
                </a:solidFill>
              </a:rPr>
              <a:t>photons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Quantum key distribution (QKD)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9161277" y="98704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174810" y="987047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l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2047156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rot="5400000">
            <a:off x="2407196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13500000">
            <a:off x="2775973" y="2253474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3127276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8100000">
            <a:off x="3496053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8100000">
            <a:off x="3856093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rot="13500000">
            <a:off x="4216133" y="2253474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4" name="TextBox 9"/>
          <p:cNvSpPr txBox="1">
            <a:spLocks noChangeArrowheads="1"/>
          </p:cNvSpPr>
          <p:nvPr/>
        </p:nvSpPr>
        <p:spPr bwMode="auto">
          <a:xfrm>
            <a:off x="390840" y="4644639"/>
            <a:ext cx="22124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b="0">
                <a:solidFill>
                  <a:srgbClr val="FFFFFF"/>
                </a:solidFill>
              </a:rPr>
              <a:t>     (0),         (1)</a:t>
            </a:r>
          </a:p>
          <a:p>
            <a:pPr algn="l"/>
            <a:endParaRPr lang="en-US" b="0">
              <a:solidFill>
                <a:srgbClr val="FFFFFF"/>
              </a:solidFill>
            </a:endParaRPr>
          </a:p>
          <a:p>
            <a:pPr algn="l"/>
            <a:r>
              <a:rPr lang="en-US" b="0">
                <a:solidFill>
                  <a:srgbClr val="FFFFFF"/>
                </a:solidFill>
              </a:rPr>
              <a:t>     (0),         (1)</a:t>
            </a:r>
          </a:p>
        </p:txBody>
      </p:sp>
      <p:cxnSp>
        <p:nvCxnSpPr>
          <p:cNvPr id="47" name="Straight Arrow Connector 11"/>
          <p:cNvCxnSpPr>
            <a:cxnSpLocks noChangeShapeType="1"/>
          </p:cNvCxnSpPr>
          <p:nvPr/>
        </p:nvCxnSpPr>
        <p:spPr bwMode="auto">
          <a:xfrm rot="5400000">
            <a:off x="1556335" y="4893877"/>
            <a:ext cx="605077" cy="1589"/>
          </a:xfrm>
          <a:prstGeom prst="straightConnector1">
            <a:avLst/>
          </a:prstGeom>
          <a:noFill/>
          <a:ln w="38100" algn="ctr">
            <a:solidFill>
              <a:srgbClr val="CC99FF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48" name="Straight Arrow Connector 13"/>
          <p:cNvCxnSpPr>
            <a:cxnSpLocks noChangeShapeType="1"/>
          </p:cNvCxnSpPr>
          <p:nvPr/>
        </p:nvCxnSpPr>
        <p:spPr bwMode="auto">
          <a:xfrm>
            <a:off x="226671" y="4893877"/>
            <a:ext cx="606997" cy="1587"/>
          </a:xfrm>
          <a:prstGeom prst="straightConnector1">
            <a:avLst/>
          </a:prstGeom>
          <a:noFill/>
          <a:ln w="38100" algn="ctr">
            <a:solidFill>
              <a:srgbClr val="CC99FF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49" name="Straight Arrow Connector 14"/>
          <p:cNvCxnSpPr>
            <a:cxnSpLocks noChangeShapeType="1"/>
          </p:cNvCxnSpPr>
          <p:nvPr/>
        </p:nvCxnSpPr>
        <p:spPr bwMode="auto">
          <a:xfrm rot="18900000">
            <a:off x="1556168" y="5608253"/>
            <a:ext cx="606997" cy="0"/>
          </a:xfrm>
          <a:prstGeom prst="straightConnector1">
            <a:avLst/>
          </a:prstGeom>
          <a:noFill/>
          <a:ln w="38100" algn="ctr">
            <a:solidFill>
              <a:srgbClr val="CCCC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50" name="Straight Arrow Connector 15"/>
          <p:cNvCxnSpPr>
            <a:cxnSpLocks noChangeShapeType="1"/>
          </p:cNvCxnSpPr>
          <p:nvPr/>
        </p:nvCxnSpPr>
        <p:spPr bwMode="auto">
          <a:xfrm rot="2700000">
            <a:off x="220319" y="5608253"/>
            <a:ext cx="606998" cy="0"/>
          </a:xfrm>
          <a:prstGeom prst="straightConnector1">
            <a:avLst/>
          </a:prstGeom>
          <a:noFill/>
          <a:ln w="38100" algn="ctr">
            <a:solidFill>
              <a:srgbClr val="CCCC00"/>
            </a:solidFill>
            <a:round/>
            <a:headEnd type="triangle" w="med" len="med"/>
            <a:tailEnd type="triangle" w="med" len="med"/>
          </a:ln>
        </p:spPr>
      </p:cxnSp>
      <p:grpSp>
        <p:nvGrpSpPr>
          <p:cNvPr id="66" name="Group 65"/>
          <p:cNvGrpSpPr/>
          <p:nvPr/>
        </p:nvGrpSpPr>
        <p:grpSpPr>
          <a:xfrm>
            <a:off x="9073133" y="4597629"/>
            <a:ext cx="606997" cy="605077"/>
            <a:chOff x="8662702" y="4165169"/>
            <a:chExt cx="606997" cy="605077"/>
          </a:xfrm>
        </p:grpSpPr>
        <p:cxnSp>
          <p:nvCxnSpPr>
            <p:cNvPr id="53" name="Straight Arrow Connector 17"/>
            <p:cNvCxnSpPr>
              <a:cxnSpLocks noChangeShapeType="1"/>
            </p:cNvCxnSpPr>
            <p:nvPr/>
          </p:nvCxnSpPr>
          <p:spPr bwMode="auto">
            <a:xfrm rot="5400000">
              <a:off x="8665243" y="4467708"/>
              <a:ext cx="605077" cy="0"/>
            </a:xfrm>
            <a:prstGeom prst="straightConnector1">
              <a:avLst/>
            </a:prstGeom>
            <a:noFill/>
            <a:ln w="38100" algn="ctr">
              <a:solidFill>
                <a:srgbClr val="CC99FF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54" name="Straight Arrow Connector 18"/>
            <p:cNvCxnSpPr>
              <a:cxnSpLocks noChangeShapeType="1"/>
            </p:cNvCxnSpPr>
            <p:nvPr/>
          </p:nvCxnSpPr>
          <p:spPr bwMode="auto">
            <a:xfrm>
              <a:off x="8662702" y="4466913"/>
              <a:ext cx="606997" cy="1587"/>
            </a:xfrm>
            <a:prstGeom prst="straightConnector1">
              <a:avLst/>
            </a:prstGeom>
            <a:noFill/>
            <a:ln w="38100" algn="ctr">
              <a:solidFill>
                <a:srgbClr val="CC99FF"/>
              </a:solidFill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68" name="Group 67"/>
          <p:cNvGrpSpPr/>
          <p:nvPr/>
        </p:nvGrpSpPr>
        <p:grpSpPr>
          <a:xfrm>
            <a:off x="9062014" y="5310249"/>
            <a:ext cx="606997" cy="606998"/>
            <a:chOff x="8651583" y="4877789"/>
            <a:chExt cx="606997" cy="606998"/>
          </a:xfrm>
        </p:grpSpPr>
        <p:cxnSp>
          <p:nvCxnSpPr>
            <p:cNvPr id="55" name="Straight Arrow Connector 19"/>
            <p:cNvCxnSpPr>
              <a:cxnSpLocks noChangeShapeType="1"/>
            </p:cNvCxnSpPr>
            <p:nvPr/>
          </p:nvCxnSpPr>
          <p:spPr bwMode="auto">
            <a:xfrm rot="18900000">
              <a:off x="8651583" y="5179702"/>
              <a:ext cx="606997" cy="1588"/>
            </a:xfrm>
            <a:prstGeom prst="straightConnector1">
              <a:avLst/>
            </a:prstGeom>
            <a:noFill/>
            <a:ln w="38100" algn="ctr">
              <a:solidFill>
                <a:srgbClr val="CCCC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56" name="Straight Arrow Connector 20"/>
            <p:cNvCxnSpPr>
              <a:cxnSpLocks noChangeShapeType="1"/>
            </p:cNvCxnSpPr>
            <p:nvPr/>
          </p:nvCxnSpPr>
          <p:spPr bwMode="auto">
            <a:xfrm rot="2700000">
              <a:off x="8653182" y="5180494"/>
              <a:ext cx="606998" cy="1587"/>
            </a:xfrm>
            <a:prstGeom prst="straightConnector1">
              <a:avLst/>
            </a:prstGeom>
            <a:noFill/>
            <a:ln w="38100" algn="ctr">
              <a:solidFill>
                <a:srgbClr val="CCCC00"/>
              </a:solidFill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76" name="Group 75"/>
          <p:cNvGrpSpPr/>
          <p:nvPr/>
        </p:nvGrpSpPr>
        <p:grpSpPr>
          <a:xfrm>
            <a:off x="4111764" y="3045703"/>
            <a:ext cx="2379776" cy="3375614"/>
            <a:chOff x="4111764" y="3292211"/>
            <a:chExt cx="2379776" cy="337561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764" y="4073655"/>
              <a:ext cx="2379776" cy="2594170"/>
            </a:xfrm>
            <a:prstGeom prst="rect">
              <a:avLst/>
            </a:prstGeom>
          </p:spPr>
        </p:pic>
        <p:sp>
          <p:nvSpPr>
            <p:cNvPr id="57" name="TextBox 25"/>
            <p:cNvSpPr txBox="1">
              <a:spLocks noChangeArrowheads="1"/>
            </p:cNvSpPr>
            <p:nvPr/>
          </p:nvSpPr>
          <p:spPr bwMode="auto">
            <a:xfrm>
              <a:off x="4884955" y="3318027"/>
              <a:ext cx="1465466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600">
                  <a:solidFill>
                    <a:srgbClr val="FFFFFF"/>
                  </a:solidFill>
                </a:rPr>
                <a:t>or        ?</a:t>
              </a: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4191912" y="3292211"/>
              <a:ext cx="1903177" cy="606998"/>
              <a:chOff x="4464493" y="3292211"/>
              <a:chExt cx="1903177" cy="606998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4464493" y="3293172"/>
                <a:ext cx="606997" cy="605077"/>
                <a:chOff x="8662702" y="4165169"/>
                <a:chExt cx="606997" cy="605077"/>
              </a:xfrm>
            </p:grpSpPr>
            <p:cxnSp>
              <p:nvCxnSpPr>
                <p:cNvPr id="70" name="Straight Arrow Connector 1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665243" y="4467708"/>
                  <a:ext cx="605077" cy="0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CC99FF"/>
                  </a:solidFill>
                  <a:round/>
                  <a:headEnd type="triangle" w="med" len="med"/>
                  <a:tailEnd type="triangle" w="med" len="med"/>
                </a:ln>
              </p:spPr>
            </p:cxnSp>
            <p:cxnSp>
              <p:nvCxnSpPr>
                <p:cNvPr id="71" name="Straight Arrow Connector 18"/>
                <p:cNvCxnSpPr>
                  <a:cxnSpLocks noChangeShapeType="1"/>
                </p:cNvCxnSpPr>
                <p:nvPr/>
              </p:nvCxnSpPr>
              <p:spPr bwMode="auto">
                <a:xfrm>
                  <a:off x="8662702" y="4466913"/>
                  <a:ext cx="606997" cy="1587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CC99FF"/>
                  </a:solidFill>
                  <a:round/>
                  <a:headEnd type="triangle" w="med" len="med"/>
                  <a:tailEnd type="triangle" w="med" len="med"/>
                </a:ln>
              </p:spPr>
            </p:cxnSp>
          </p:grpSp>
          <p:grpSp>
            <p:nvGrpSpPr>
              <p:cNvPr id="72" name="Group 71"/>
              <p:cNvGrpSpPr/>
              <p:nvPr/>
            </p:nvGrpSpPr>
            <p:grpSpPr>
              <a:xfrm>
                <a:off x="5760673" y="3292211"/>
                <a:ext cx="606997" cy="606998"/>
                <a:chOff x="8651583" y="4877789"/>
                <a:chExt cx="606997" cy="606998"/>
              </a:xfrm>
            </p:grpSpPr>
            <p:cxnSp>
              <p:nvCxnSpPr>
                <p:cNvPr id="73" name="Straight Arrow Connector 19"/>
                <p:cNvCxnSpPr>
                  <a:cxnSpLocks noChangeShapeType="1"/>
                </p:cNvCxnSpPr>
                <p:nvPr/>
              </p:nvCxnSpPr>
              <p:spPr bwMode="auto">
                <a:xfrm rot="18900000">
                  <a:off x="8651583" y="5179702"/>
                  <a:ext cx="606997" cy="1588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CCCC00"/>
                  </a:solidFill>
                  <a:round/>
                  <a:headEnd type="triangle" w="med" len="med"/>
                  <a:tailEnd type="triangle" w="med" len="med"/>
                </a:ln>
              </p:spPr>
            </p:cxnSp>
            <p:cxnSp>
              <p:nvCxnSpPr>
                <p:cNvPr id="74" name="Straight Arrow Connector 20"/>
                <p:cNvCxnSpPr>
                  <a:cxnSpLocks noChangeShapeType="1"/>
                </p:cNvCxnSpPr>
                <p:nvPr/>
              </p:nvCxnSpPr>
              <p:spPr bwMode="auto">
                <a:xfrm rot="2700000">
                  <a:off x="8653182" y="5180494"/>
                  <a:ext cx="606998" cy="1587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CCCC00"/>
                  </a:solidFill>
                  <a:round/>
                  <a:headEnd type="triangle" w="med" len="med"/>
                  <a:tailEnd type="triangle" w="med" len="med"/>
                </a:ln>
              </p:spPr>
            </p:cxnSp>
          </p:grpSp>
        </p:grpSp>
      </p:grpSp>
      <p:sp>
        <p:nvSpPr>
          <p:cNvPr id="77" name="TextBox 26"/>
          <p:cNvSpPr txBox="1">
            <a:spLocks noChangeArrowheads="1"/>
          </p:cNvSpPr>
          <p:nvPr/>
        </p:nvSpPr>
        <p:spPr bwMode="auto">
          <a:xfrm>
            <a:off x="3723880" y="6552171"/>
            <a:ext cx="2839240" cy="905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500">
                <a:solidFill>
                  <a:srgbClr val="FFFFFF"/>
                </a:solidFill>
              </a:rPr>
              <a:t>Eavesdropping</a:t>
            </a:r>
          </a:p>
          <a:p>
            <a:pPr>
              <a:lnSpc>
                <a:spcPct val="110000"/>
              </a:lnSpc>
            </a:pPr>
            <a:r>
              <a:rPr lang="en-US" sz="2500">
                <a:solidFill>
                  <a:srgbClr val="FFFFFF"/>
                </a:solidFill>
              </a:rPr>
              <a:t>introduces errors</a:t>
            </a:r>
          </a:p>
        </p:txBody>
      </p:sp>
      <p:sp>
        <p:nvSpPr>
          <p:cNvPr id="43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 H. Bennett, G. Brassard (1984)</a:t>
            </a:r>
          </a:p>
        </p:txBody>
      </p:sp>
    </p:spTree>
    <p:extLst>
      <p:ext uri="{BB962C8B-B14F-4D97-AF65-F5344CB8AC3E}">
        <p14:creationId xmlns:p14="http://schemas.microsoft.com/office/powerpoint/2010/main" val="19289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1831132" y="1337275"/>
            <a:ext cx="6696744" cy="0"/>
          </a:xfrm>
          <a:prstGeom prst="line">
            <a:avLst/>
          </a:prstGeom>
          <a:noFill/>
          <a:ln w="57150" cmpd="dbl">
            <a:solidFill>
              <a:srgbClr val="C0C0C0"/>
            </a:solidFill>
            <a:miter lim="800000"/>
            <a:headEnd type="arrow"/>
            <a:tailEnd type="arrow" w="med" len="med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750891" y="1801199"/>
            <a:ext cx="428194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00"/>
                </a:solidFill>
              </a:rPr>
              <a:t>Raw photon detection 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Post-processing in QKD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9161277" y="98704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174810" y="987047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l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43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 H. Bennett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J. Cryptology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3 (1992);  N. Lütkenhaus,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3301 (1999)</a:t>
            </a:r>
          </a:p>
        </p:txBody>
      </p:sp>
      <p:sp>
        <p:nvSpPr>
          <p:cNvPr id="45" name="TextBox 9"/>
          <p:cNvSpPr txBox="1">
            <a:spLocks noChangeArrowheads="1"/>
          </p:cNvSpPr>
          <p:nvPr/>
        </p:nvSpPr>
        <p:spPr bwMode="auto">
          <a:xfrm>
            <a:off x="2823801" y="787136"/>
            <a:ext cx="4639411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>
                <a:solidFill>
                  <a:srgbClr val="C0C0C0"/>
                </a:solidFill>
              </a:rPr>
              <a:t>Classical channel </a:t>
            </a:r>
            <a:r>
              <a:rPr lang="en-US" sz="2100" b="0">
                <a:solidFill>
                  <a:srgbClr val="C0C0C0"/>
                </a:solidFill>
              </a:rPr>
              <a:t>(e.g., internet)</a:t>
            </a:r>
          </a:p>
        </p:txBody>
      </p:sp>
      <p:sp>
        <p:nvSpPr>
          <p:cNvPr id="46" name="TextBox 9"/>
          <p:cNvSpPr txBox="1">
            <a:spLocks noChangeArrowheads="1"/>
          </p:cNvSpPr>
          <p:nvPr/>
        </p:nvSpPr>
        <p:spPr bwMode="auto">
          <a:xfrm>
            <a:off x="750890" y="2628506"/>
            <a:ext cx="910779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Sifting </a:t>
            </a:r>
            <a:r>
              <a:rPr lang="en-US" sz="2100" b="0">
                <a:solidFill>
                  <a:srgbClr val="FFFFFF"/>
                </a:solidFill>
              </a:rPr>
              <a:t>(discard bits Bob failed to detect or detected in incompatible basis)</a:t>
            </a:r>
          </a:p>
        </p:txBody>
      </p:sp>
      <p:sp>
        <p:nvSpPr>
          <p:cNvPr id="51" name="TextBox 9"/>
          <p:cNvSpPr txBox="1">
            <a:spLocks noChangeArrowheads="1"/>
          </p:cNvSpPr>
          <p:nvPr/>
        </p:nvSpPr>
        <p:spPr bwMode="auto">
          <a:xfrm>
            <a:off x="750891" y="3455813"/>
            <a:ext cx="262604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Error correction</a:t>
            </a:r>
          </a:p>
        </p:txBody>
      </p:sp>
      <p:sp>
        <p:nvSpPr>
          <p:cNvPr id="52" name="TextBox 9"/>
          <p:cNvSpPr txBox="1">
            <a:spLocks noChangeArrowheads="1"/>
          </p:cNvSpPr>
          <p:nvPr/>
        </p:nvSpPr>
        <p:spPr bwMode="auto">
          <a:xfrm>
            <a:off x="2058718" y="4283120"/>
            <a:ext cx="416011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Secret key rate estimation</a:t>
            </a:r>
          </a:p>
        </p:txBody>
      </p:sp>
      <p:sp>
        <p:nvSpPr>
          <p:cNvPr id="58" name="TextBox 9"/>
          <p:cNvSpPr txBox="1">
            <a:spLocks noChangeArrowheads="1"/>
          </p:cNvSpPr>
          <p:nvPr/>
        </p:nvSpPr>
        <p:spPr bwMode="auto">
          <a:xfrm>
            <a:off x="750891" y="5110427"/>
            <a:ext cx="793678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Privacy amplification </a:t>
            </a:r>
            <a:r>
              <a:rPr lang="en-US" sz="2100" b="0">
                <a:solidFill>
                  <a:srgbClr val="FFFFFF"/>
                </a:solidFill>
              </a:rPr>
              <a:t>(compress key using a hash function)</a:t>
            </a:r>
          </a:p>
        </p:txBody>
      </p:sp>
      <p:sp>
        <p:nvSpPr>
          <p:cNvPr id="59" name="TextBox 9"/>
          <p:cNvSpPr txBox="1">
            <a:spLocks noChangeArrowheads="1"/>
          </p:cNvSpPr>
          <p:nvPr/>
        </p:nvSpPr>
        <p:spPr bwMode="auto">
          <a:xfrm>
            <a:off x="750891" y="5937734"/>
            <a:ext cx="4072846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Authentication Alice–Bob</a:t>
            </a:r>
          </a:p>
        </p:txBody>
      </p:sp>
      <p:sp>
        <p:nvSpPr>
          <p:cNvPr id="60" name="TextBox 9"/>
          <p:cNvSpPr txBox="1">
            <a:spLocks noChangeArrowheads="1"/>
          </p:cNvSpPr>
          <p:nvPr/>
        </p:nvSpPr>
        <p:spPr bwMode="auto">
          <a:xfrm>
            <a:off x="750891" y="6765041"/>
            <a:ext cx="1787669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00FF00"/>
                </a:solidFill>
              </a:rPr>
              <a:t>Secret key</a:t>
            </a:r>
          </a:p>
        </p:txBody>
      </p:sp>
      <p:cxnSp>
        <p:nvCxnSpPr>
          <p:cNvPr id="61" name="Straight Arrow Connector 60"/>
          <p:cNvCxnSpPr/>
          <p:nvPr/>
        </p:nvCxnSpPr>
        <p:spPr bwMode="auto">
          <a:xfrm flipH="1">
            <a:off x="1295009" y="2321397"/>
            <a:ext cx="2880" cy="2639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flipH="1">
            <a:off x="1295009" y="3148704"/>
            <a:ext cx="2880" cy="2639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>
            <a:off x="1295009" y="3976011"/>
            <a:ext cx="0" cy="10912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 flipH="1">
            <a:off x="1295009" y="5630625"/>
            <a:ext cx="2880" cy="2639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H="1">
            <a:off x="1295009" y="6457932"/>
            <a:ext cx="2880" cy="2639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sp>
        <p:nvSpPr>
          <p:cNvPr id="79" name="TextBox 9"/>
          <p:cNvSpPr txBox="1">
            <a:spLocks noChangeArrowheads="1"/>
          </p:cNvSpPr>
          <p:nvPr/>
        </p:nvSpPr>
        <p:spPr bwMode="auto">
          <a:xfrm>
            <a:off x="2658094" y="3868363"/>
            <a:ext cx="132119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100" b="0">
                <a:solidFill>
                  <a:srgbClr val="FFFFFF"/>
                </a:solidFill>
              </a:rPr>
              <a:t>error rate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6413758" y="3641594"/>
            <a:ext cx="3122352" cy="1473060"/>
            <a:chOff x="5615898" y="3197701"/>
            <a:chExt cx="4687043" cy="2211250"/>
          </a:xfrm>
        </p:grpSpPr>
        <p:sp>
          <p:nvSpPr>
            <p:cNvPr id="81" name="Line 5"/>
            <p:cNvSpPr>
              <a:spLocks noChangeShapeType="1"/>
            </p:cNvSpPr>
            <p:nvPr/>
          </p:nvSpPr>
          <p:spPr bwMode="auto">
            <a:xfrm>
              <a:off x="6057044" y="4867878"/>
              <a:ext cx="2977489" cy="104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82" name="Line 7"/>
            <p:cNvSpPr>
              <a:spLocks noChangeShapeType="1"/>
            </p:cNvSpPr>
            <p:nvPr/>
          </p:nvSpPr>
          <p:spPr bwMode="auto">
            <a:xfrm flipV="1">
              <a:off x="7453331" y="4868923"/>
              <a:ext cx="0" cy="63187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83" name="Rectangle 10"/>
            <p:cNvSpPr>
              <a:spLocks noChangeArrowheads="1"/>
            </p:cNvSpPr>
            <p:nvPr/>
          </p:nvSpPr>
          <p:spPr bwMode="auto">
            <a:xfrm>
              <a:off x="6045646" y="4923839"/>
              <a:ext cx="1426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84" name="Rectangle 12"/>
            <p:cNvSpPr>
              <a:spLocks noChangeArrowheads="1"/>
            </p:cNvSpPr>
            <p:nvPr/>
          </p:nvSpPr>
          <p:spPr bwMode="auto">
            <a:xfrm>
              <a:off x="7238602" y="4923839"/>
              <a:ext cx="47949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0.11</a:t>
              </a:r>
            </a:p>
          </p:txBody>
        </p:sp>
        <p:sp>
          <p:nvSpPr>
            <p:cNvPr id="85" name="Line 20"/>
            <p:cNvSpPr>
              <a:spLocks noChangeShapeType="1"/>
            </p:cNvSpPr>
            <p:nvPr/>
          </p:nvSpPr>
          <p:spPr bwMode="auto">
            <a:xfrm flipH="1">
              <a:off x="6118533" y="3422504"/>
              <a:ext cx="0" cy="150960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86" name="Line 22"/>
            <p:cNvSpPr>
              <a:spLocks noChangeShapeType="1"/>
            </p:cNvSpPr>
            <p:nvPr/>
          </p:nvSpPr>
          <p:spPr bwMode="auto">
            <a:xfrm flipH="1" flipV="1">
              <a:off x="6057044" y="3418420"/>
              <a:ext cx="61489" cy="0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87" name="Rectangle 23"/>
            <p:cNvSpPr>
              <a:spLocks noChangeArrowheads="1"/>
            </p:cNvSpPr>
            <p:nvPr/>
          </p:nvSpPr>
          <p:spPr bwMode="auto">
            <a:xfrm>
              <a:off x="5809953" y="4646665"/>
              <a:ext cx="1426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88" name="Rectangle 24"/>
            <p:cNvSpPr>
              <a:spLocks noChangeArrowheads="1"/>
            </p:cNvSpPr>
            <p:nvPr/>
          </p:nvSpPr>
          <p:spPr bwMode="auto">
            <a:xfrm>
              <a:off x="5809953" y="3197701"/>
              <a:ext cx="1426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9" name="Line 29"/>
            <p:cNvSpPr>
              <a:spLocks noChangeShapeType="1"/>
            </p:cNvSpPr>
            <p:nvPr/>
          </p:nvSpPr>
          <p:spPr bwMode="auto">
            <a:xfrm>
              <a:off x="7427336" y="4858465"/>
              <a:ext cx="28575" cy="9413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90" name="Freeform 28"/>
            <p:cNvSpPr>
              <a:spLocks/>
            </p:cNvSpPr>
            <p:nvPr/>
          </p:nvSpPr>
          <p:spPr bwMode="auto">
            <a:xfrm>
              <a:off x="6118533" y="3421460"/>
              <a:ext cx="1337377" cy="1447463"/>
            </a:xfrm>
            <a:custGeom>
              <a:avLst/>
              <a:gdLst>
                <a:gd name="T0" fmla="*/ 56 w 5537"/>
                <a:gd name="T1" fmla="*/ 104 h 4122"/>
                <a:gd name="T2" fmla="*/ 168 w 5537"/>
                <a:gd name="T3" fmla="*/ 266 h 4122"/>
                <a:gd name="T4" fmla="*/ 279 w 5537"/>
                <a:gd name="T5" fmla="*/ 409 h 4122"/>
                <a:gd name="T6" fmla="*/ 391 w 5537"/>
                <a:gd name="T7" fmla="*/ 542 h 4122"/>
                <a:gd name="T8" fmla="*/ 503 w 5537"/>
                <a:gd name="T9" fmla="*/ 666 h 4122"/>
                <a:gd name="T10" fmla="*/ 615 w 5537"/>
                <a:gd name="T11" fmla="*/ 784 h 4122"/>
                <a:gd name="T12" fmla="*/ 726 w 5537"/>
                <a:gd name="T13" fmla="*/ 898 h 4122"/>
                <a:gd name="T14" fmla="*/ 839 w 5537"/>
                <a:gd name="T15" fmla="*/ 1008 h 4122"/>
                <a:gd name="T16" fmla="*/ 951 w 5537"/>
                <a:gd name="T17" fmla="*/ 1113 h 4122"/>
                <a:gd name="T18" fmla="*/ 1063 w 5537"/>
                <a:gd name="T19" fmla="*/ 1217 h 4122"/>
                <a:gd name="T20" fmla="*/ 1175 w 5537"/>
                <a:gd name="T21" fmla="*/ 1317 h 4122"/>
                <a:gd name="T22" fmla="*/ 1286 w 5537"/>
                <a:gd name="T23" fmla="*/ 1413 h 4122"/>
                <a:gd name="T24" fmla="*/ 1398 w 5537"/>
                <a:gd name="T25" fmla="*/ 1509 h 4122"/>
                <a:gd name="T26" fmla="*/ 1510 w 5537"/>
                <a:gd name="T27" fmla="*/ 1602 h 4122"/>
                <a:gd name="T28" fmla="*/ 1622 w 5537"/>
                <a:gd name="T29" fmla="*/ 1692 h 4122"/>
                <a:gd name="T30" fmla="*/ 1733 w 5537"/>
                <a:gd name="T31" fmla="*/ 1782 h 4122"/>
                <a:gd name="T32" fmla="*/ 1845 w 5537"/>
                <a:gd name="T33" fmla="*/ 1869 h 4122"/>
                <a:gd name="T34" fmla="*/ 1958 w 5537"/>
                <a:gd name="T35" fmla="*/ 1955 h 4122"/>
                <a:gd name="T36" fmla="*/ 2070 w 5537"/>
                <a:gd name="T37" fmla="*/ 2038 h 4122"/>
                <a:gd name="T38" fmla="*/ 2182 w 5537"/>
                <a:gd name="T39" fmla="*/ 2121 h 4122"/>
                <a:gd name="T40" fmla="*/ 2293 w 5537"/>
                <a:gd name="T41" fmla="*/ 2202 h 4122"/>
                <a:gd name="T42" fmla="*/ 2405 w 5537"/>
                <a:gd name="T43" fmla="*/ 2282 h 4122"/>
                <a:gd name="T44" fmla="*/ 2517 w 5537"/>
                <a:gd name="T45" fmla="*/ 2361 h 4122"/>
                <a:gd name="T46" fmla="*/ 2629 w 5537"/>
                <a:gd name="T47" fmla="*/ 2437 h 4122"/>
                <a:gd name="T48" fmla="*/ 2740 w 5537"/>
                <a:gd name="T49" fmla="*/ 2512 h 4122"/>
                <a:gd name="T50" fmla="*/ 2852 w 5537"/>
                <a:gd name="T51" fmla="*/ 2588 h 4122"/>
                <a:gd name="T52" fmla="*/ 2965 w 5537"/>
                <a:gd name="T53" fmla="*/ 2662 h 4122"/>
                <a:gd name="T54" fmla="*/ 3077 w 5537"/>
                <a:gd name="T55" fmla="*/ 2733 h 4122"/>
                <a:gd name="T56" fmla="*/ 3189 w 5537"/>
                <a:gd name="T57" fmla="*/ 2805 h 4122"/>
                <a:gd name="T58" fmla="*/ 3299 w 5537"/>
                <a:gd name="T59" fmla="*/ 2877 h 4122"/>
                <a:gd name="T60" fmla="*/ 3411 w 5537"/>
                <a:gd name="T61" fmla="*/ 2946 h 4122"/>
                <a:gd name="T62" fmla="*/ 3523 w 5537"/>
                <a:gd name="T63" fmla="*/ 3015 h 4122"/>
                <a:gd name="T64" fmla="*/ 3635 w 5537"/>
                <a:gd name="T65" fmla="*/ 3083 h 4122"/>
                <a:gd name="T66" fmla="*/ 3746 w 5537"/>
                <a:gd name="T67" fmla="*/ 3150 h 4122"/>
                <a:gd name="T68" fmla="*/ 3858 w 5537"/>
                <a:gd name="T69" fmla="*/ 3217 h 4122"/>
                <a:gd name="T70" fmla="*/ 3970 w 5537"/>
                <a:gd name="T71" fmla="*/ 3282 h 4122"/>
                <a:gd name="T72" fmla="*/ 4082 w 5537"/>
                <a:gd name="T73" fmla="*/ 3346 h 4122"/>
                <a:gd name="T74" fmla="*/ 4195 w 5537"/>
                <a:gd name="T75" fmla="*/ 3410 h 4122"/>
                <a:gd name="T76" fmla="*/ 4306 w 5537"/>
                <a:gd name="T77" fmla="*/ 3473 h 4122"/>
                <a:gd name="T78" fmla="*/ 4418 w 5537"/>
                <a:gd name="T79" fmla="*/ 3536 h 4122"/>
                <a:gd name="T80" fmla="*/ 4530 w 5537"/>
                <a:gd name="T81" fmla="*/ 3597 h 4122"/>
                <a:gd name="T82" fmla="*/ 4642 w 5537"/>
                <a:gd name="T83" fmla="*/ 3658 h 4122"/>
                <a:gd name="T84" fmla="*/ 4753 w 5537"/>
                <a:gd name="T85" fmla="*/ 3718 h 4122"/>
                <a:gd name="T86" fmla="*/ 4865 w 5537"/>
                <a:gd name="T87" fmla="*/ 3778 h 4122"/>
                <a:gd name="T88" fmla="*/ 4977 w 5537"/>
                <a:gd name="T89" fmla="*/ 3837 h 4122"/>
                <a:gd name="T90" fmla="*/ 5089 w 5537"/>
                <a:gd name="T91" fmla="*/ 3895 h 4122"/>
                <a:gd name="T92" fmla="*/ 5201 w 5537"/>
                <a:gd name="T93" fmla="*/ 3952 h 4122"/>
                <a:gd name="T94" fmla="*/ 5312 w 5537"/>
                <a:gd name="T95" fmla="*/ 4010 h 4122"/>
                <a:gd name="T96" fmla="*/ 5425 w 5537"/>
                <a:gd name="T97" fmla="*/ 4065 h 4122"/>
                <a:gd name="T98" fmla="*/ 5537 w 5537"/>
                <a:gd name="T99" fmla="*/ 4122 h 4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537" h="4122">
                  <a:moveTo>
                    <a:pt x="0" y="0"/>
                  </a:moveTo>
                  <a:lnTo>
                    <a:pt x="56" y="104"/>
                  </a:lnTo>
                  <a:lnTo>
                    <a:pt x="112" y="189"/>
                  </a:lnTo>
                  <a:lnTo>
                    <a:pt x="168" y="266"/>
                  </a:lnTo>
                  <a:lnTo>
                    <a:pt x="223" y="339"/>
                  </a:lnTo>
                  <a:lnTo>
                    <a:pt x="279" y="409"/>
                  </a:lnTo>
                  <a:lnTo>
                    <a:pt x="335" y="477"/>
                  </a:lnTo>
                  <a:lnTo>
                    <a:pt x="391" y="542"/>
                  </a:lnTo>
                  <a:lnTo>
                    <a:pt x="447" y="604"/>
                  </a:lnTo>
                  <a:lnTo>
                    <a:pt x="503" y="666"/>
                  </a:lnTo>
                  <a:lnTo>
                    <a:pt x="559" y="726"/>
                  </a:lnTo>
                  <a:lnTo>
                    <a:pt x="615" y="784"/>
                  </a:lnTo>
                  <a:lnTo>
                    <a:pt x="672" y="842"/>
                  </a:lnTo>
                  <a:lnTo>
                    <a:pt x="726" y="898"/>
                  </a:lnTo>
                  <a:lnTo>
                    <a:pt x="783" y="953"/>
                  </a:lnTo>
                  <a:lnTo>
                    <a:pt x="839" y="1008"/>
                  </a:lnTo>
                  <a:lnTo>
                    <a:pt x="895" y="1062"/>
                  </a:lnTo>
                  <a:lnTo>
                    <a:pt x="951" y="1113"/>
                  </a:lnTo>
                  <a:lnTo>
                    <a:pt x="1007" y="1165"/>
                  </a:lnTo>
                  <a:lnTo>
                    <a:pt x="1063" y="1217"/>
                  </a:lnTo>
                  <a:lnTo>
                    <a:pt x="1119" y="1266"/>
                  </a:lnTo>
                  <a:lnTo>
                    <a:pt x="1175" y="1317"/>
                  </a:lnTo>
                  <a:lnTo>
                    <a:pt x="1230" y="1365"/>
                  </a:lnTo>
                  <a:lnTo>
                    <a:pt x="1286" y="1413"/>
                  </a:lnTo>
                  <a:lnTo>
                    <a:pt x="1342" y="1462"/>
                  </a:lnTo>
                  <a:lnTo>
                    <a:pt x="1398" y="1509"/>
                  </a:lnTo>
                  <a:lnTo>
                    <a:pt x="1454" y="1556"/>
                  </a:lnTo>
                  <a:lnTo>
                    <a:pt x="1510" y="1602"/>
                  </a:lnTo>
                  <a:lnTo>
                    <a:pt x="1566" y="1648"/>
                  </a:lnTo>
                  <a:lnTo>
                    <a:pt x="1622" y="1692"/>
                  </a:lnTo>
                  <a:lnTo>
                    <a:pt x="1678" y="1737"/>
                  </a:lnTo>
                  <a:lnTo>
                    <a:pt x="1733" y="1782"/>
                  </a:lnTo>
                  <a:lnTo>
                    <a:pt x="1789" y="1825"/>
                  </a:lnTo>
                  <a:lnTo>
                    <a:pt x="1845" y="1869"/>
                  </a:lnTo>
                  <a:lnTo>
                    <a:pt x="1902" y="1912"/>
                  </a:lnTo>
                  <a:lnTo>
                    <a:pt x="1958" y="1955"/>
                  </a:lnTo>
                  <a:lnTo>
                    <a:pt x="2014" y="1997"/>
                  </a:lnTo>
                  <a:lnTo>
                    <a:pt x="2070" y="2038"/>
                  </a:lnTo>
                  <a:lnTo>
                    <a:pt x="2126" y="2079"/>
                  </a:lnTo>
                  <a:lnTo>
                    <a:pt x="2182" y="2121"/>
                  </a:lnTo>
                  <a:lnTo>
                    <a:pt x="2237" y="2162"/>
                  </a:lnTo>
                  <a:lnTo>
                    <a:pt x="2293" y="2202"/>
                  </a:lnTo>
                  <a:lnTo>
                    <a:pt x="2349" y="2242"/>
                  </a:lnTo>
                  <a:lnTo>
                    <a:pt x="2405" y="2282"/>
                  </a:lnTo>
                  <a:lnTo>
                    <a:pt x="2461" y="2322"/>
                  </a:lnTo>
                  <a:lnTo>
                    <a:pt x="2517" y="2361"/>
                  </a:lnTo>
                  <a:lnTo>
                    <a:pt x="2573" y="2399"/>
                  </a:lnTo>
                  <a:lnTo>
                    <a:pt x="2629" y="2437"/>
                  </a:lnTo>
                  <a:lnTo>
                    <a:pt x="2685" y="2475"/>
                  </a:lnTo>
                  <a:lnTo>
                    <a:pt x="2740" y="2512"/>
                  </a:lnTo>
                  <a:lnTo>
                    <a:pt x="2796" y="2550"/>
                  </a:lnTo>
                  <a:lnTo>
                    <a:pt x="2852" y="2588"/>
                  </a:lnTo>
                  <a:lnTo>
                    <a:pt x="2908" y="2624"/>
                  </a:lnTo>
                  <a:lnTo>
                    <a:pt x="2965" y="2662"/>
                  </a:lnTo>
                  <a:lnTo>
                    <a:pt x="3021" y="2698"/>
                  </a:lnTo>
                  <a:lnTo>
                    <a:pt x="3077" y="2733"/>
                  </a:lnTo>
                  <a:lnTo>
                    <a:pt x="3133" y="2770"/>
                  </a:lnTo>
                  <a:lnTo>
                    <a:pt x="3189" y="2805"/>
                  </a:lnTo>
                  <a:lnTo>
                    <a:pt x="3244" y="2842"/>
                  </a:lnTo>
                  <a:lnTo>
                    <a:pt x="3299" y="2877"/>
                  </a:lnTo>
                  <a:lnTo>
                    <a:pt x="3355" y="2911"/>
                  </a:lnTo>
                  <a:lnTo>
                    <a:pt x="3411" y="2946"/>
                  </a:lnTo>
                  <a:lnTo>
                    <a:pt x="3467" y="2981"/>
                  </a:lnTo>
                  <a:lnTo>
                    <a:pt x="3523" y="3015"/>
                  </a:lnTo>
                  <a:lnTo>
                    <a:pt x="3579" y="3049"/>
                  </a:lnTo>
                  <a:lnTo>
                    <a:pt x="3635" y="3083"/>
                  </a:lnTo>
                  <a:lnTo>
                    <a:pt x="3691" y="3117"/>
                  </a:lnTo>
                  <a:lnTo>
                    <a:pt x="3746" y="3150"/>
                  </a:lnTo>
                  <a:lnTo>
                    <a:pt x="3802" y="3183"/>
                  </a:lnTo>
                  <a:lnTo>
                    <a:pt x="3858" y="3217"/>
                  </a:lnTo>
                  <a:lnTo>
                    <a:pt x="3914" y="3249"/>
                  </a:lnTo>
                  <a:lnTo>
                    <a:pt x="3970" y="3282"/>
                  </a:lnTo>
                  <a:lnTo>
                    <a:pt x="4026" y="3315"/>
                  </a:lnTo>
                  <a:lnTo>
                    <a:pt x="4082" y="3346"/>
                  </a:lnTo>
                  <a:lnTo>
                    <a:pt x="4138" y="3378"/>
                  </a:lnTo>
                  <a:lnTo>
                    <a:pt x="4195" y="3410"/>
                  </a:lnTo>
                  <a:lnTo>
                    <a:pt x="4249" y="3442"/>
                  </a:lnTo>
                  <a:lnTo>
                    <a:pt x="4306" y="3473"/>
                  </a:lnTo>
                  <a:lnTo>
                    <a:pt x="4362" y="3505"/>
                  </a:lnTo>
                  <a:lnTo>
                    <a:pt x="4418" y="3536"/>
                  </a:lnTo>
                  <a:lnTo>
                    <a:pt x="4474" y="3566"/>
                  </a:lnTo>
                  <a:lnTo>
                    <a:pt x="4530" y="3597"/>
                  </a:lnTo>
                  <a:lnTo>
                    <a:pt x="4586" y="3628"/>
                  </a:lnTo>
                  <a:lnTo>
                    <a:pt x="4642" y="3658"/>
                  </a:lnTo>
                  <a:lnTo>
                    <a:pt x="4698" y="3689"/>
                  </a:lnTo>
                  <a:lnTo>
                    <a:pt x="4753" y="3718"/>
                  </a:lnTo>
                  <a:lnTo>
                    <a:pt x="4809" y="3749"/>
                  </a:lnTo>
                  <a:lnTo>
                    <a:pt x="4865" y="3778"/>
                  </a:lnTo>
                  <a:lnTo>
                    <a:pt x="4921" y="3808"/>
                  </a:lnTo>
                  <a:lnTo>
                    <a:pt x="4977" y="3837"/>
                  </a:lnTo>
                  <a:lnTo>
                    <a:pt x="5033" y="3866"/>
                  </a:lnTo>
                  <a:lnTo>
                    <a:pt x="5089" y="3895"/>
                  </a:lnTo>
                  <a:lnTo>
                    <a:pt x="5145" y="3924"/>
                  </a:lnTo>
                  <a:lnTo>
                    <a:pt x="5201" y="3952"/>
                  </a:lnTo>
                  <a:lnTo>
                    <a:pt x="5256" y="3981"/>
                  </a:lnTo>
                  <a:lnTo>
                    <a:pt x="5312" y="4010"/>
                  </a:lnTo>
                  <a:lnTo>
                    <a:pt x="5369" y="4038"/>
                  </a:lnTo>
                  <a:lnTo>
                    <a:pt x="5425" y="4065"/>
                  </a:lnTo>
                  <a:lnTo>
                    <a:pt x="5481" y="4094"/>
                  </a:lnTo>
                  <a:lnTo>
                    <a:pt x="5537" y="4122"/>
                  </a:lnTo>
                </a:path>
              </a:pathLst>
            </a:custGeom>
            <a:noFill/>
            <a:ln w="28575" cap="rnd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91" name="Rectangle 12"/>
            <p:cNvSpPr>
              <a:spLocks noChangeArrowheads="1"/>
            </p:cNvSpPr>
            <p:nvPr/>
          </p:nvSpPr>
          <p:spPr bwMode="auto">
            <a:xfrm>
              <a:off x="8642588" y="4923839"/>
              <a:ext cx="1660353" cy="48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100" b="0">
                  <a:solidFill>
                    <a:srgbClr val="FFFFFF"/>
                  </a:solidFill>
                  <a:cs typeface="Arial" pitchFamily="34" charset="0"/>
                </a:rPr>
                <a:t>e</a:t>
              </a:r>
              <a:r>
                <a:rPr kumimoji="0" lang="en-US" sz="21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cs typeface="Arial" pitchFamily="34" charset="0"/>
                </a:rPr>
                <a:t>rror rate</a:t>
              </a:r>
            </a:p>
          </p:txBody>
        </p:sp>
        <p:sp>
          <p:nvSpPr>
            <p:cNvPr id="92" name="Rectangle 12"/>
            <p:cNvSpPr>
              <a:spLocks noChangeArrowheads="1"/>
            </p:cNvSpPr>
            <p:nvPr/>
          </p:nvSpPr>
          <p:spPr bwMode="auto">
            <a:xfrm>
              <a:off x="5615898" y="3901647"/>
              <a:ext cx="291164" cy="48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</a:p>
          </p:txBody>
        </p:sp>
        <p:cxnSp>
          <p:nvCxnSpPr>
            <p:cNvPr id="93" name="Straight Connector 92"/>
            <p:cNvCxnSpPr>
              <a:stCxn id="90" idx="49"/>
            </p:cNvCxnSpPr>
            <p:nvPr/>
          </p:nvCxnSpPr>
          <p:spPr bwMode="auto">
            <a:xfrm>
              <a:off x="7455910" y="4868923"/>
              <a:ext cx="208007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oup 31"/>
          <p:cNvGrpSpPr/>
          <p:nvPr/>
        </p:nvGrpSpPr>
        <p:grpSpPr>
          <a:xfrm>
            <a:off x="2538561" y="6287748"/>
            <a:ext cx="2607538" cy="757433"/>
            <a:chOff x="2535962" y="6260733"/>
            <a:chExt cx="2607538" cy="693322"/>
          </a:xfrm>
        </p:grpSpPr>
        <p:cxnSp>
          <p:nvCxnSpPr>
            <p:cNvPr id="119" name="Straight Arrow Connector 118"/>
            <p:cNvCxnSpPr/>
            <p:nvPr/>
          </p:nvCxnSpPr>
          <p:spPr bwMode="auto">
            <a:xfrm rot="16200000" flipV="1">
              <a:off x="4977909" y="6095142"/>
              <a:ext cx="0" cy="331181"/>
            </a:xfrm>
            <a:prstGeom prst="straightConnector1">
              <a:avLst/>
            </a:prstGeom>
            <a:solidFill>
              <a:schemeClr val="accent1"/>
            </a:solidFill>
            <a:ln w="254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rot="16200000" flipH="1" flipV="1">
              <a:off x="4796839" y="6607394"/>
              <a:ext cx="693322" cy="0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2535962" y="6954055"/>
              <a:ext cx="2607538" cy="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sp>
        <p:nvSpPr>
          <p:cNvPr id="121" name="TextBox 9"/>
          <p:cNvSpPr txBox="1">
            <a:spLocks noChangeArrowheads="1"/>
          </p:cNvSpPr>
          <p:nvPr/>
        </p:nvSpPr>
        <p:spPr bwMode="auto">
          <a:xfrm>
            <a:off x="3017616" y="6649879"/>
            <a:ext cx="176843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100" b="0">
                <a:solidFill>
                  <a:srgbClr val="FFFFFF"/>
                </a:solidFill>
              </a:rPr>
              <a:t>small fraction</a:t>
            </a:r>
          </a:p>
        </p:txBody>
      </p:sp>
      <p:cxnSp>
        <p:nvCxnSpPr>
          <p:cNvPr id="123" name="Straight Arrow Connector 122"/>
          <p:cNvCxnSpPr/>
          <p:nvPr/>
        </p:nvCxnSpPr>
        <p:spPr bwMode="auto">
          <a:xfrm flipH="1">
            <a:off x="4814918" y="6098147"/>
            <a:ext cx="633888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sp>
        <p:nvSpPr>
          <p:cNvPr id="126" name="TextBox 9"/>
          <p:cNvSpPr txBox="1">
            <a:spLocks noChangeArrowheads="1"/>
          </p:cNvSpPr>
          <p:nvPr/>
        </p:nvSpPr>
        <p:spPr bwMode="auto">
          <a:xfrm>
            <a:off x="5448806" y="5877872"/>
            <a:ext cx="418736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100" b="0">
                <a:solidFill>
                  <a:srgbClr val="FFFFFF"/>
                </a:solidFill>
              </a:rPr>
              <a:t>1st time: initial short key, or</a:t>
            </a:r>
          </a:p>
          <a:p>
            <a:pPr algn="l"/>
            <a:r>
              <a:rPr lang="en-US" sz="2100" b="0">
                <a:solidFill>
                  <a:srgbClr val="FFFFFF"/>
                </a:solidFill>
              </a:rPr>
              <a:t>	  public-key infrastructure</a:t>
            </a:r>
          </a:p>
        </p:txBody>
      </p:sp>
      <p:cxnSp>
        <p:nvCxnSpPr>
          <p:cNvPr id="127" name="Straight Arrow Connector 126"/>
          <p:cNvCxnSpPr/>
          <p:nvPr/>
        </p:nvCxnSpPr>
        <p:spPr bwMode="auto">
          <a:xfrm flipH="1">
            <a:off x="2623150" y="4803318"/>
            <a:ext cx="2880" cy="26396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129" name="Straight Arrow Connector 128"/>
          <p:cNvCxnSpPr/>
          <p:nvPr/>
        </p:nvCxnSpPr>
        <p:spPr bwMode="auto">
          <a:xfrm flipH="1">
            <a:off x="2623150" y="3976011"/>
            <a:ext cx="2880" cy="26396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sp>
        <p:nvSpPr>
          <p:cNvPr id="130" name="TextBox 9"/>
          <p:cNvSpPr txBox="1">
            <a:spLocks noChangeArrowheads="1"/>
          </p:cNvSpPr>
          <p:nvPr/>
        </p:nvSpPr>
        <p:spPr bwMode="auto">
          <a:xfrm>
            <a:off x="2658094" y="4712889"/>
            <a:ext cx="37863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100" b="0" i="1">
                <a:solidFill>
                  <a:srgbClr val="FFFFFF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933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493743" y="752489"/>
            <a:ext cx="3813750" cy="6327934"/>
            <a:chOff x="6493743" y="752489"/>
            <a:chExt cx="3813750" cy="63279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691867">
              <a:off x="5537492" y="1960223"/>
              <a:ext cx="5726251" cy="3813750"/>
            </a:xfrm>
            <a:prstGeom prst="rect">
              <a:avLst/>
            </a:prstGeom>
          </p:spPr>
        </p:pic>
        <p:sp>
          <p:nvSpPr>
            <p:cNvPr id="24" name="TextBox 24"/>
            <p:cNvSpPr txBox="1">
              <a:spLocks noChangeArrowheads="1"/>
            </p:cNvSpPr>
            <p:nvPr/>
          </p:nvSpPr>
          <p:spPr bwMode="auto">
            <a:xfrm rot="4970741">
              <a:off x="7981455" y="3505766"/>
              <a:ext cx="241925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000000"/>
                  </a:solidFill>
                </a:rPr>
                <a:t>17 km </a:t>
              </a:r>
              <a:r>
                <a:rPr lang="en-US" sz="2000" b="0">
                  <a:solidFill>
                    <a:srgbClr val="000000"/>
                  </a:solidFill>
                </a:rPr>
                <a:t>(fiber length)</a:t>
              </a:r>
            </a:p>
          </p:txBody>
        </p:sp>
        <p:sp>
          <p:nvSpPr>
            <p:cNvPr id="26" name="TextBox 24"/>
            <p:cNvSpPr txBox="1">
              <a:spLocks noChangeArrowheads="1"/>
            </p:cNvSpPr>
            <p:nvPr/>
          </p:nvSpPr>
          <p:spPr bwMode="auto">
            <a:xfrm rot="16049343">
              <a:off x="7793199" y="4326271"/>
              <a:ext cx="91082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000000"/>
                  </a:solidFill>
                </a:rPr>
                <a:t>14 km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7" name="TextBox 24"/>
            <p:cNvSpPr txBox="1">
              <a:spLocks noChangeArrowheads="1"/>
            </p:cNvSpPr>
            <p:nvPr/>
          </p:nvSpPr>
          <p:spPr bwMode="auto">
            <a:xfrm rot="18669016">
              <a:off x="8487316" y="6015008"/>
              <a:ext cx="7681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000000"/>
                  </a:solidFill>
                </a:rPr>
                <a:t>4 km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8400617" y="6576423"/>
              <a:ext cx="503990" cy="504000"/>
            </a:xfrm>
            <a:prstGeom prst="ellipse">
              <a:avLst/>
            </a:prstGeom>
            <a:noFill/>
            <a:ln w="28575" cap="sq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8538605" y="6718413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9083081" y="6079391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8429466" y="752489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</p:grpSp>
      <p:pic>
        <p:nvPicPr>
          <p:cNvPr id="10244" name="Picture 2" descr="a299-3-4-forpres.jpg"/>
          <p:cNvPicPr>
            <a:picLocks noChangeAspect="1"/>
          </p:cNvPicPr>
          <p:nvPr/>
        </p:nvPicPr>
        <p:blipFill rotWithShape="1">
          <a:blip r:embed="rId4" cstate="print"/>
          <a:srcRect l="16054" t="140" r="13682" b="1677"/>
          <a:stretch/>
        </p:blipFill>
        <p:spPr bwMode="auto">
          <a:xfrm>
            <a:off x="3487270" y="0"/>
            <a:ext cx="374452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www.swissquantum.com</a:t>
            </a:r>
          </a:p>
          <a:p>
            <a:pPr algn="l"/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ID Quantique </a:t>
            </a:r>
            <a:r>
              <a:rPr lang="en-CA" sz="1600" b="0" i="1">
                <a:solidFill>
                  <a:srgbClr val="C0C0C0"/>
                </a:solidFill>
                <a:cs typeface="Arial" pitchFamily="34" charset="0"/>
              </a:rPr>
              <a:t>Cerberis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 system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(2010)</a:t>
            </a:r>
          </a:p>
        </p:txBody>
      </p:sp>
      <p:cxnSp>
        <p:nvCxnSpPr>
          <p:cNvPr id="10246" name="Straight Connector 7"/>
          <p:cNvCxnSpPr>
            <a:cxnSpLocks noChangeShapeType="1"/>
          </p:cNvCxnSpPr>
          <p:nvPr/>
        </p:nvCxnSpPr>
        <p:spPr bwMode="auto">
          <a:xfrm flipH="1" flipV="1">
            <a:off x="2839181" y="6215063"/>
            <a:ext cx="1790595" cy="516101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389470" y="5929313"/>
            <a:ext cx="2449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node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(14 km)</a:t>
            </a:r>
          </a:p>
        </p:txBody>
      </p:sp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389470" y="5121275"/>
            <a:ext cx="2449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node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(4 km)</a:t>
            </a:r>
          </a:p>
        </p:txBody>
      </p:sp>
      <p:cxnSp>
        <p:nvCxnSpPr>
          <p:cNvPr id="10249" name="Straight Connector 10"/>
          <p:cNvCxnSpPr>
            <a:cxnSpLocks noChangeShapeType="1"/>
          </p:cNvCxnSpPr>
          <p:nvPr/>
        </p:nvCxnSpPr>
        <p:spPr bwMode="auto">
          <a:xfrm flipH="1" flipV="1">
            <a:off x="2839181" y="5370514"/>
            <a:ext cx="1790594" cy="222074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0" name="Straight Connector 21"/>
          <p:cNvCxnSpPr>
            <a:cxnSpLocks noChangeShapeType="1"/>
          </p:cNvCxnSpPr>
          <p:nvPr/>
        </p:nvCxnSpPr>
        <p:spPr bwMode="auto">
          <a:xfrm flipH="1" flipV="1">
            <a:off x="2839182" y="4554129"/>
            <a:ext cx="1886201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1" name="TextBox 23"/>
          <p:cNvSpPr txBox="1">
            <a:spLocks noChangeArrowheads="1"/>
          </p:cNvSpPr>
          <p:nvPr/>
        </p:nvSpPr>
        <p:spPr bwMode="auto">
          <a:xfrm>
            <a:off x="1043718" y="4326301"/>
            <a:ext cx="1795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Key manager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2" name="TextBox 24"/>
          <p:cNvSpPr txBox="1">
            <a:spLocks noChangeArrowheads="1"/>
          </p:cNvSpPr>
          <p:nvPr/>
        </p:nvSpPr>
        <p:spPr bwMode="auto">
          <a:xfrm>
            <a:off x="1870805" y="3609975"/>
            <a:ext cx="96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WDMs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3" name="TextBox 25"/>
          <p:cNvSpPr txBox="1">
            <a:spLocks noChangeArrowheads="1"/>
          </p:cNvSpPr>
          <p:nvPr/>
        </p:nvSpPr>
        <p:spPr bwMode="auto">
          <a:xfrm>
            <a:off x="70865" y="1422400"/>
            <a:ext cx="276831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Classical encryptors:</a:t>
            </a:r>
          </a:p>
          <a:p>
            <a:pPr algn="l"/>
            <a:endParaRPr lang="en-US" sz="800" b="0">
              <a:solidFill>
                <a:srgbClr val="C0C0C0"/>
              </a:solidFill>
            </a:endParaRP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2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10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L3 VPN, 100 Mbit/s </a:t>
            </a:r>
          </a:p>
        </p:txBody>
      </p:sp>
      <p:cxnSp>
        <p:nvCxnSpPr>
          <p:cNvPr id="10254" name="Straight Connector 26"/>
          <p:cNvCxnSpPr>
            <a:cxnSpLocks noChangeShapeType="1"/>
          </p:cNvCxnSpPr>
          <p:nvPr/>
        </p:nvCxnSpPr>
        <p:spPr bwMode="auto">
          <a:xfrm flipH="1">
            <a:off x="2839181" y="802312"/>
            <a:ext cx="1961676" cy="1197938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5" name="Straight Connector 29"/>
          <p:cNvCxnSpPr>
            <a:cxnSpLocks noChangeShapeType="1"/>
          </p:cNvCxnSpPr>
          <p:nvPr/>
        </p:nvCxnSpPr>
        <p:spPr bwMode="auto">
          <a:xfrm flipH="1">
            <a:off x="2839181" y="1309657"/>
            <a:ext cx="2026569" cy="976343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6" name="Straight Connector 31"/>
          <p:cNvCxnSpPr>
            <a:cxnSpLocks noChangeShapeType="1"/>
          </p:cNvCxnSpPr>
          <p:nvPr/>
        </p:nvCxnSpPr>
        <p:spPr bwMode="auto">
          <a:xfrm flipH="1">
            <a:off x="2839181" y="1787505"/>
            <a:ext cx="2428687" cy="83908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7" name="Straight Connector 35"/>
          <p:cNvCxnSpPr>
            <a:cxnSpLocks noChangeShapeType="1"/>
          </p:cNvCxnSpPr>
          <p:nvPr/>
        </p:nvCxnSpPr>
        <p:spPr bwMode="auto">
          <a:xfrm flipH="1">
            <a:off x="2839181" y="3834581"/>
            <a:ext cx="1867286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8" name="TextBox 46"/>
          <p:cNvSpPr txBox="1">
            <a:spLocks noChangeArrowheads="1"/>
          </p:cNvSpPr>
          <p:nvPr/>
        </p:nvSpPr>
        <p:spPr bwMode="auto">
          <a:xfrm rot="-5400000">
            <a:off x="6458602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2010 Vadim Makarov</a:t>
            </a: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Commercial QKD</a:t>
            </a:r>
            <a:endParaRPr lang="en-US" sz="2000" b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56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Today: trusted-node repeater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3870130" y="1214744"/>
            <a:ext cx="2569550" cy="1710468"/>
          </a:xfrm>
          <a:prstGeom prst="rect">
            <a:avLst/>
          </a:prstGeom>
          <a:noFill/>
          <a:ln w="9525" cap="sq" cmpd="sng" algn="ctr">
            <a:solidFill>
              <a:srgbClr val="00FF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5" name="TextBox 168"/>
          <p:cNvSpPr txBox="1">
            <a:spLocks noChangeArrowheads="1"/>
          </p:cNvSpPr>
          <p:nvPr/>
        </p:nvSpPr>
        <p:spPr bwMode="auto">
          <a:xfrm>
            <a:off x="678880" y="1457583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003590" y="2417425"/>
            <a:ext cx="288032" cy="288032"/>
          </a:xfrm>
          <a:prstGeom prst="ellipse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9" idx="2"/>
            <a:endCxn id="9" idx="6"/>
          </p:cNvCxnSpPr>
          <p:nvPr/>
        </p:nvCxnSpPr>
        <p:spPr bwMode="auto">
          <a:xfrm rot="10800000" flipH="1">
            <a:off x="5003590" y="2561441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9" idx="4"/>
            <a:endCxn id="9" idx="0"/>
          </p:cNvCxnSpPr>
          <p:nvPr/>
        </p:nvCxnSpPr>
        <p:spPr bwMode="auto">
          <a:xfrm rot="5400000" flipH="1">
            <a:off x="5003590" y="2561441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9148272" y="3281545"/>
            <a:ext cx="288032" cy="288032"/>
          </a:xfrm>
          <a:prstGeom prst="ellipse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2"/>
            <a:endCxn id="12" idx="6"/>
          </p:cNvCxnSpPr>
          <p:nvPr/>
        </p:nvCxnSpPr>
        <p:spPr bwMode="auto">
          <a:xfrm rot="10800000" flipH="1">
            <a:off x="9148272" y="3425561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12" idx="4"/>
            <a:endCxn id="12" idx="0"/>
          </p:cNvCxnSpPr>
          <p:nvPr/>
        </p:nvCxnSpPr>
        <p:spPr bwMode="auto">
          <a:xfrm rot="5400000" flipH="1">
            <a:off x="9148272" y="3425561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>
            <a:endCxn id="9" idx="2"/>
          </p:cNvCxnSpPr>
          <p:nvPr/>
        </p:nvCxnSpPr>
        <p:spPr bwMode="auto">
          <a:xfrm>
            <a:off x="4459405" y="2561441"/>
            <a:ext cx="544185" cy="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41" name="TextBox 40"/>
          <p:cNvSpPr txBox="1"/>
          <p:nvPr/>
        </p:nvSpPr>
        <p:spPr bwMode="auto">
          <a:xfrm>
            <a:off x="1049679" y="1908189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48" name="TextBox 168"/>
          <p:cNvSpPr txBox="1">
            <a:spLocks noChangeArrowheads="1"/>
          </p:cNvSpPr>
          <p:nvPr/>
        </p:nvSpPr>
        <p:spPr bwMode="auto">
          <a:xfrm>
            <a:off x="4135360" y="1457583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 bwMode="auto">
          <a:xfrm>
            <a:off x="2191090" y="1214744"/>
            <a:ext cx="116284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b="0">
                <a:ln w="12700">
                  <a:noFill/>
                </a:ln>
                <a:solidFill>
                  <a:srgbClr val="FFFFFF"/>
                </a:solidFill>
              </a:rPr>
              <a:t>QKD 1</a:t>
            </a:r>
          </a:p>
        </p:txBody>
      </p:sp>
      <p:cxnSp>
        <p:nvCxnSpPr>
          <p:cNvPr id="55" name="Straight Arrow Connector 54"/>
          <p:cNvCxnSpPr>
            <a:cxnSpLocks/>
            <a:stCxn id="5" idx="2"/>
          </p:cNvCxnSpPr>
          <p:nvPr/>
        </p:nvCxnSpPr>
        <p:spPr bwMode="auto">
          <a:xfrm>
            <a:off x="1002925" y="1862834"/>
            <a:ext cx="0" cy="22828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56" name="Straight Arrow Connector 55"/>
          <p:cNvCxnSpPr>
            <a:cxnSpLocks/>
            <a:stCxn id="48" idx="2"/>
          </p:cNvCxnSpPr>
          <p:nvPr/>
        </p:nvCxnSpPr>
        <p:spPr bwMode="auto">
          <a:xfrm>
            <a:off x="4459405" y="1862834"/>
            <a:ext cx="0" cy="698607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 bwMode="auto">
          <a:xfrm>
            <a:off x="4506063" y="1908874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64" name="TextBox 168"/>
          <p:cNvSpPr txBox="1">
            <a:spLocks noChangeArrowheads="1"/>
          </p:cNvSpPr>
          <p:nvPr/>
        </p:nvSpPr>
        <p:spPr bwMode="auto">
          <a:xfrm>
            <a:off x="5514233" y="1457583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 bwMode="auto">
          <a:xfrm>
            <a:off x="5885032" y="1908189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sp>
        <p:nvSpPr>
          <p:cNvPr id="66" name="TextBox 168"/>
          <p:cNvSpPr txBox="1">
            <a:spLocks noChangeArrowheads="1"/>
          </p:cNvSpPr>
          <p:nvPr/>
        </p:nvSpPr>
        <p:spPr bwMode="auto">
          <a:xfrm>
            <a:off x="8970713" y="1457583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7026443" y="1214744"/>
            <a:ext cx="116284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b="0">
                <a:ln w="12700">
                  <a:noFill/>
                </a:ln>
                <a:solidFill>
                  <a:srgbClr val="FFFFFF"/>
                </a:solidFill>
              </a:rPr>
              <a:t>QKD 2</a:t>
            </a:r>
          </a:p>
        </p:txBody>
      </p:sp>
      <p:cxnSp>
        <p:nvCxnSpPr>
          <p:cNvPr id="69" name="Straight Arrow Connector 68"/>
          <p:cNvCxnSpPr>
            <a:cxnSpLocks/>
            <a:stCxn id="64" idx="2"/>
          </p:cNvCxnSpPr>
          <p:nvPr/>
        </p:nvCxnSpPr>
        <p:spPr bwMode="auto">
          <a:xfrm>
            <a:off x="5838278" y="1862834"/>
            <a:ext cx="0" cy="698607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Arrow Connector 69"/>
          <p:cNvCxnSpPr>
            <a:cxnSpLocks/>
            <a:stCxn id="66" idx="2"/>
            <a:endCxn id="12" idx="0"/>
          </p:cNvCxnSpPr>
          <p:nvPr/>
        </p:nvCxnSpPr>
        <p:spPr bwMode="auto">
          <a:xfrm flipH="1">
            <a:off x="9292288" y="1862834"/>
            <a:ext cx="2470" cy="141871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71" name="TextBox 70"/>
          <p:cNvSpPr txBox="1"/>
          <p:nvPr/>
        </p:nvSpPr>
        <p:spPr bwMode="auto">
          <a:xfrm>
            <a:off x="9341416" y="1908874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cxnSp>
        <p:nvCxnSpPr>
          <p:cNvPr id="77" name="Straight Arrow Connector 76"/>
          <p:cNvCxnSpPr>
            <a:endCxn id="9" idx="6"/>
          </p:cNvCxnSpPr>
          <p:nvPr/>
        </p:nvCxnSpPr>
        <p:spPr bwMode="auto">
          <a:xfrm flipH="1" flipV="1">
            <a:off x="5291622" y="2561441"/>
            <a:ext cx="546656" cy="2376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85" name="TextBox 84"/>
          <p:cNvSpPr txBox="1"/>
          <p:nvPr/>
        </p:nvSpPr>
        <p:spPr bwMode="auto">
          <a:xfrm>
            <a:off x="5192958" y="2921495"/>
            <a:ext cx="110270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K1</a:t>
            </a:r>
            <a:r>
              <a:rPr lang="en-US" sz="2000" b="0">
                <a:ln w="12700">
                  <a:noFill/>
                </a:ln>
                <a:solidFill>
                  <a:srgbClr val="FFFFFF"/>
                </a:solidFill>
                <a:sym typeface="Symbol" panose="05050102010706020507" pitchFamily="18" charset="2"/>
              </a:rPr>
              <a:t></a:t>
            </a:r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cxnSp>
        <p:nvCxnSpPr>
          <p:cNvPr id="95" name="Straight Arrow Connector 94"/>
          <p:cNvCxnSpPr>
            <a:cxnSpLocks/>
          </p:cNvCxnSpPr>
          <p:nvPr/>
        </p:nvCxnSpPr>
        <p:spPr bwMode="auto">
          <a:xfrm>
            <a:off x="9292288" y="3569577"/>
            <a:ext cx="0" cy="576088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01" name="Rectangle 100"/>
          <p:cNvSpPr/>
          <p:nvPr/>
        </p:nvSpPr>
        <p:spPr bwMode="auto">
          <a:xfrm>
            <a:off x="8674573" y="1211667"/>
            <a:ext cx="1235428" cy="3074940"/>
          </a:xfrm>
          <a:prstGeom prst="rect">
            <a:avLst/>
          </a:prstGeom>
          <a:noFill/>
          <a:ln w="9525" cap="sq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527970" y="3641594"/>
            <a:ext cx="294856" cy="337902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380010" y="1214745"/>
            <a:ext cx="1235428" cy="3074940"/>
          </a:xfrm>
          <a:prstGeom prst="rect">
            <a:avLst/>
          </a:prstGeom>
          <a:noFill/>
          <a:ln w="9525" cap="sq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3870131" y="761195"/>
            <a:ext cx="25695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>
                <a:ln w="12700">
                  <a:noFill/>
                </a:ln>
                <a:solidFill>
                  <a:srgbClr val="00FF00"/>
                </a:solidFill>
              </a:rPr>
              <a:t>Trusted node</a:t>
            </a:r>
          </a:p>
        </p:txBody>
      </p:sp>
      <p:sp>
        <p:nvSpPr>
          <p:cNvPr id="107" name="TextBox 106"/>
          <p:cNvSpPr txBox="1"/>
          <p:nvPr/>
        </p:nvSpPr>
        <p:spPr bwMode="auto">
          <a:xfrm>
            <a:off x="380010" y="761195"/>
            <a:ext cx="12354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>
                <a:ln w="12700">
                  <a:noFill/>
                </a:ln>
                <a:solidFill>
                  <a:srgbClr val="FF0000"/>
                </a:solidFill>
              </a:rPr>
              <a:t>User</a:t>
            </a:r>
          </a:p>
        </p:txBody>
      </p:sp>
      <p:sp>
        <p:nvSpPr>
          <p:cNvPr id="108" name="TextBox 107"/>
          <p:cNvSpPr txBox="1"/>
          <p:nvPr/>
        </p:nvSpPr>
        <p:spPr bwMode="auto">
          <a:xfrm>
            <a:off x="8674572" y="761195"/>
            <a:ext cx="123542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>
                <a:ln w="12700">
                  <a:noFill/>
                </a:ln>
                <a:solidFill>
                  <a:srgbClr val="FF0000"/>
                </a:solidFill>
              </a:rPr>
              <a:t>User</a:t>
            </a:r>
          </a:p>
        </p:txBody>
      </p:sp>
      <p:sp>
        <p:nvSpPr>
          <p:cNvPr id="109" name="TextBox 108"/>
          <p:cNvSpPr txBox="1"/>
          <p:nvPr/>
        </p:nvSpPr>
        <p:spPr bwMode="auto">
          <a:xfrm>
            <a:off x="1049679" y="3595007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1039010" y="3569491"/>
            <a:ext cx="503990" cy="470300"/>
          </a:xfrm>
          <a:prstGeom prst="ellipse">
            <a:avLst/>
          </a:prstGeom>
          <a:noFill/>
          <a:ln w="28575" cap="sq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11" name="Oval 110"/>
          <p:cNvSpPr/>
          <p:nvPr/>
        </p:nvSpPr>
        <p:spPr bwMode="auto">
          <a:xfrm>
            <a:off x="9328325" y="3569491"/>
            <a:ext cx="503990" cy="470300"/>
          </a:xfrm>
          <a:prstGeom prst="ellipse">
            <a:avLst/>
          </a:prstGeom>
          <a:noFill/>
          <a:ln w="28575" cap="sq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86" name="Straight Arrow Connector 85"/>
          <p:cNvCxnSpPr>
            <a:endCxn id="12" idx="2"/>
          </p:cNvCxnSpPr>
          <p:nvPr/>
        </p:nvCxnSpPr>
        <p:spPr bwMode="auto">
          <a:xfrm flipV="1">
            <a:off x="5147606" y="3425561"/>
            <a:ext cx="4000666" cy="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67" name="Straight Connector 66"/>
          <p:cNvCxnSpPr>
            <a:stCxn id="64" idx="3"/>
            <a:endCxn id="66" idx="1"/>
          </p:cNvCxnSpPr>
          <p:nvPr/>
        </p:nvCxnSpPr>
        <p:spPr bwMode="auto">
          <a:xfrm>
            <a:off x="6162323" y="1660209"/>
            <a:ext cx="280839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5" idx="3"/>
            <a:endCxn id="48" idx="1"/>
          </p:cNvCxnSpPr>
          <p:nvPr/>
        </p:nvCxnSpPr>
        <p:spPr bwMode="auto">
          <a:xfrm>
            <a:off x="1326970" y="1660209"/>
            <a:ext cx="280839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/>
          <p:cNvCxnSpPr>
            <a:cxnSpLocks/>
            <a:stCxn id="9" idx="4"/>
          </p:cNvCxnSpPr>
          <p:nvPr/>
        </p:nvCxnSpPr>
        <p:spPr bwMode="auto">
          <a:xfrm>
            <a:off x="5147606" y="2705457"/>
            <a:ext cx="0" cy="720104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8" name="TextBox 97"/>
          <p:cNvSpPr txBox="1"/>
          <p:nvPr/>
        </p:nvSpPr>
        <p:spPr bwMode="auto">
          <a:xfrm>
            <a:off x="7591840" y="3595007"/>
            <a:ext cx="261367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K1</a:t>
            </a:r>
            <a:r>
              <a:rPr lang="en-US" sz="2000" b="0">
                <a:ln w="12700">
                  <a:noFill/>
                </a:ln>
                <a:solidFill>
                  <a:srgbClr val="FFFFFF"/>
                </a:solidFill>
                <a:sym typeface="Symbol" panose="05050102010706020507" pitchFamily="18" charset="2"/>
              </a:rPr>
              <a:t>K2K</a:t>
            </a:r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2 =   K1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ED1F42D-127E-4DB2-8DED-7F3516183828}"/>
              </a:ext>
            </a:extLst>
          </p:cNvPr>
          <p:cNvSpPr txBox="1">
            <a:spLocks/>
          </p:cNvSpPr>
          <p:nvPr/>
        </p:nvSpPr>
        <p:spPr bwMode="auto">
          <a:xfrm>
            <a:off x="247650" y="4793755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CA" kern="0">
                <a:solidFill>
                  <a:srgbClr val="FFFFFF"/>
                </a:solidFill>
              </a:rPr>
              <a:t>Future: quantum repeater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2B9153-1F37-42B4-9352-7F7624435576}"/>
              </a:ext>
            </a:extLst>
          </p:cNvPr>
          <p:cNvGrpSpPr/>
          <p:nvPr/>
        </p:nvGrpSpPr>
        <p:grpSpPr>
          <a:xfrm>
            <a:off x="380010" y="5493356"/>
            <a:ext cx="1235428" cy="1912835"/>
            <a:chOff x="380010" y="6140456"/>
            <a:chExt cx="1235428" cy="1912835"/>
          </a:xfrm>
        </p:grpSpPr>
        <p:sp>
          <p:nvSpPr>
            <p:cNvPr id="112" name="TextBox 168">
              <a:extLst>
                <a:ext uri="{FF2B5EF4-FFF2-40B4-BE49-F238E27FC236}">
                  <a16:creationId xmlns:a16="http://schemas.microsoft.com/office/drawing/2014/main" id="{AA08C431-AF08-433A-A94C-4353A7D5B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80" y="6836844"/>
              <a:ext cx="648090" cy="405251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1CF2C49-5B71-480A-B87B-5F5773F5BF15}"/>
                </a:ext>
              </a:extLst>
            </p:cNvPr>
            <p:cNvSpPr txBox="1"/>
            <p:nvPr/>
          </p:nvSpPr>
          <p:spPr bwMode="auto">
            <a:xfrm>
              <a:off x="1049678" y="7347210"/>
              <a:ext cx="565759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2000" b="0">
                  <a:ln w="12700">
                    <a:noFill/>
                  </a:ln>
                  <a:solidFill>
                    <a:srgbClr val="FFFFFF"/>
                  </a:solidFill>
                </a:rPr>
                <a:t>K1</a:t>
              </a:r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25228909-8A49-4962-9ACC-3B1E965ADE05}"/>
                </a:ext>
              </a:extLst>
            </p:cNvPr>
            <p:cNvCxnSpPr>
              <a:cxnSpLocks/>
              <a:stCxn id="112" idx="2"/>
            </p:cNvCxnSpPr>
            <p:nvPr/>
          </p:nvCxnSpPr>
          <p:spPr bwMode="auto">
            <a:xfrm>
              <a:off x="1002925" y="7242095"/>
              <a:ext cx="0" cy="66410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252FE94A-0409-4E23-90D9-08A3BCA1B857}"/>
                </a:ext>
              </a:extLst>
            </p:cNvPr>
            <p:cNvSpPr/>
            <p:nvPr/>
          </p:nvSpPr>
          <p:spPr bwMode="auto">
            <a:xfrm>
              <a:off x="380010" y="6594005"/>
              <a:ext cx="1235428" cy="1459286"/>
            </a:xfrm>
            <a:prstGeom prst="rect">
              <a:avLst/>
            </a:prstGeom>
            <a:noFill/>
            <a:ln w="9525" cap="sq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F659B12-13ED-411B-9A92-719C2BC74684}"/>
                </a:ext>
              </a:extLst>
            </p:cNvPr>
            <p:cNvSpPr txBox="1"/>
            <p:nvPr/>
          </p:nvSpPr>
          <p:spPr bwMode="auto">
            <a:xfrm>
              <a:off x="380010" y="6140456"/>
              <a:ext cx="1235428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>
                  <a:ln w="12700">
                    <a:noFill/>
                  </a:ln>
                  <a:solidFill>
                    <a:srgbClr val="FF0000"/>
                  </a:solidFill>
                </a:rPr>
                <a:t>User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03E6E0-7E82-49AD-9299-56FAED214799}"/>
              </a:ext>
            </a:extLst>
          </p:cNvPr>
          <p:cNvGrpSpPr/>
          <p:nvPr/>
        </p:nvGrpSpPr>
        <p:grpSpPr>
          <a:xfrm>
            <a:off x="8674572" y="5493356"/>
            <a:ext cx="1235429" cy="1909757"/>
            <a:chOff x="8674572" y="6140456"/>
            <a:chExt cx="1235429" cy="1909757"/>
          </a:xfrm>
        </p:grpSpPr>
        <p:sp>
          <p:nvSpPr>
            <p:cNvPr id="128" name="TextBox 168">
              <a:extLst>
                <a:ext uri="{FF2B5EF4-FFF2-40B4-BE49-F238E27FC236}">
                  <a16:creationId xmlns:a16="http://schemas.microsoft.com/office/drawing/2014/main" id="{23F731AF-A10A-4067-BAA5-C724472CEF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70713" y="6836844"/>
              <a:ext cx="648090" cy="405251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49F8A678-C8AC-40A5-BBE8-302D2D9372C8}"/>
                </a:ext>
              </a:extLst>
            </p:cNvPr>
            <p:cNvCxnSpPr>
              <a:cxnSpLocks/>
              <a:stCxn id="128" idx="2"/>
            </p:cNvCxnSpPr>
            <p:nvPr/>
          </p:nvCxnSpPr>
          <p:spPr bwMode="auto">
            <a:xfrm flipH="1">
              <a:off x="9292288" y="7242095"/>
              <a:ext cx="2470" cy="66410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B236872-F49B-4D16-A410-B7C581A16DB9}"/>
                </a:ext>
              </a:extLst>
            </p:cNvPr>
            <p:cNvSpPr txBox="1"/>
            <p:nvPr/>
          </p:nvSpPr>
          <p:spPr bwMode="auto">
            <a:xfrm>
              <a:off x="9341416" y="7347895"/>
              <a:ext cx="565574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2000" b="0">
                  <a:ln w="12700">
                    <a:noFill/>
                  </a:ln>
                  <a:solidFill>
                    <a:srgbClr val="FFFFFF"/>
                  </a:solidFill>
                </a:rPr>
                <a:t>K1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BE221121-7013-4C84-8331-C0A5B806A477}"/>
                </a:ext>
              </a:extLst>
            </p:cNvPr>
            <p:cNvSpPr/>
            <p:nvPr/>
          </p:nvSpPr>
          <p:spPr bwMode="auto">
            <a:xfrm>
              <a:off x="8674573" y="6590927"/>
              <a:ext cx="1235428" cy="1459286"/>
            </a:xfrm>
            <a:prstGeom prst="rect">
              <a:avLst/>
            </a:prstGeom>
            <a:noFill/>
            <a:ln w="9525" cap="sq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4B5BA456-63F1-41D8-8C03-99CD40ECD61C}"/>
                </a:ext>
              </a:extLst>
            </p:cNvPr>
            <p:cNvSpPr txBox="1"/>
            <p:nvPr/>
          </p:nvSpPr>
          <p:spPr bwMode="auto">
            <a:xfrm>
              <a:off x="8674572" y="6140456"/>
              <a:ext cx="1235429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>
                  <a:ln w="12700">
                    <a:noFill/>
                  </a:ln>
                  <a:solidFill>
                    <a:srgbClr val="FF0000"/>
                  </a:solidFill>
                </a:rPr>
                <a:t>User</a:t>
              </a:r>
            </a:p>
          </p:txBody>
        </p:sp>
      </p:grp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373E5C05-7EE1-4668-818B-3871E2CD6BE2}"/>
              </a:ext>
            </a:extLst>
          </p:cNvPr>
          <p:cNvCxnSpPr>
            <a:cxnSpLocks/>
            <a:stCxn id="112" idx="3"/>
            <a:endCxn id="128" idx="1"/>
          </p:cNvCxnSpPr>
          <p:nvPr/>
        </p:nvCxnSpPr>
        <p:spPr bwMode="auto">
          <a:xfrm>
            <a:off x="1326970" y="6392370"/>
            <a:ext cx="7643743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CF614B5-406F-42D4-B6B9-8690F318377A}"/>
              </a:ext>
            </a:extLst>
          </p:cNvPr>
          <p:cNvGrpSpPr/>
          <p:nvPr/>
        </p:nvGrpSpPr>
        <p:grpSpPr>
          <a:xfrm>
            <a:off x="2312439" y="5493356"/>
            <a:ext cx="2290214" cy="1821739"/>
            <a:chOff x="3968468" y="6140456"/>
            <a:chExt cx="2290214" cy="1821739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BC042AA-CFB8-4E89-89B9-DA2C7BFAC60F}"/>
                </a:ext>
              </a:extLst>
            </p:cNvPr>
            <p:cNvSpPr txBox="1"/>
            <p:nvPr/>
          </p:nvSpPr>
          <p:spPr bwMode="auto">
            <a:xfrm>
              <a:off x="4147519" y="7254309"/>
              <a:ext cx="1932111" cy="7078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>
                  <a:ln w="12700">
                    <a:noFill/>
                  </a:ln>
                  <a:solidFill>
                    <a:srgbClr val="FFFFFF"/>
                  </a:solidFill>
                </a:rPr>
                <a:t>Entanglement swapping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B1BB2E5C-4812-4711-92DC-D48475B8B8B0}"/>
                </a:ext>
              </a:extLst>
            </p:cNvPr>
            <p:cNvSpPr txBox="1"/>
            <p:nvPr/>
          </p:nvSpPr>
          <p:spPr bwMode="auto">
            <a:xfrm>
              <a:off x="3968468" y="6140456"/>
              <a:ext cx="2290214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rIns="0" rtlCol="0" anchor="ctr">
              <a:spAutoFit/>
            </a:bodyPr>
            <a:lstStyle/>
            <a:p>
              <a:r>
                <a:rPr lang="en-US">
                  <a:ln w="12700">
                    <a:noFill/>
                  </a:ln>
                  <a:solidFill>
                    <a:srgbClr val="C0C0C0"/>
                  </a:solidFill>
                </a:rPr>
                <a:t>Untrusted node</a:t>
              </a:r>
            </a:p>
          </p:txBody>
        </p:sp>
        <p:sp>
          <p:nvSpPr>
            <p:cNvPr id="121" name="TextBox 168">
              <a:extLst>
                <a:ext uri="{FF2B5EF4-FFF2-40B4-BE49-F238E27FC236}">
                  <a16:creationId xmlns:a16="http://schemas.microsoft.com/office/drawing/2014/main" id="{CA13ECCC-EFFD-4E79-B42C-42E50442E2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9529" y="6836844"/>
              <a:ext cx="648090" cy="405251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8024A31-7A8F-420B-B5D8-6333EA15D2B9}"/>
              </a:ext>
            </a:extLst>
          </p:cNvPr>
          <p:cNvGrpSpPr/>
          <p:nvPr/>
        </p:nvGrpSpPr>
        <p:grpSpPr>
          <a:xfrm>
            <a:off x="5678329" y="5493356"/>
            <a:ext cx="2296232" cy="1821739"/>
            <a:chOff x="3965459" y="6140456"/>
            <a:chExt cx="2296232" cy="1821739"/>
          </a:xfrm>
        </p:grpSpPr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4F75CCB9-9E0D-4D85-9871-6ACE5A8ED4A3}"/>
                </a:ext>
              </a:extLst>
            </p:cNvPr>
            <p:cNvSpPr txBox="1"/>
            <p:nvPr/>
          </p:nvSpPr>
          <p:spPr bwMode="auto">
            <a:xfrm>
              <a:off x="4147519" y="7254309"/>
              <a:ext cx="1932111" cy="7078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>
                  <a:ln w="12700">
                    <a:noFill/>
                  </a:ln>
                  <a:solidFill>
                    <a:srgbClr val="FFFFFF"/>
                  </a:solidFill>
                </a:rPr>
                <a:t>Entanglement swapping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6F7F2FC5-CD91-440A-9840-7CDC5DA67575}"/>
                </a:ext>
              </a:extLst>
            </p:cNvPr>
            <p:cNvSpPr txBox="1"/>
            <p:nvPr/>
          </p:nvSpPr>
          <p:spPr bwMode="auto">
            <a:xfrm>
              <a:off x="3965459" y="6140456"/>
              <a:ext cx="2296232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rIns="0" rtlCol="0" anchor="ctr">
              <a:spAutoFit/>
            </a:bodyPr>
            <a:lstStyle/>
            <a:p>
              <a:r>
                <a:rPr lang="en-US">
                  <a:ln w="12700">
                    <a:noFill/>
                  </a:ln>
                  <a:solidFill>
                    <a:srgbClr val="C0C0C0"/>
                  </a:solidFill>
                </a:rPr>
                <a:t>Untrusted node</a:t>
              </a:r>
            </a:p>
          </p:txBody>
        </p:sp>
        <p:sp>
          <p:nvSpPr>
            <p:cNvPr id="154" name="TextBox 168">
              <a:extLst>
                <a:ext uri="{FF2B5EF4-FFF2-40B4-BE49-F238E27FC236}">
                  <a16:creationId xmlns:a16="http://schemas.microsoft.com/office/drawing/2014/main" id="{AF44B981-F80B-4405-AE97-1872C278D4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9529" y="6836844"/>
              <a:ext cx="648090" cy="405251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</p:grp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C7FB8839-C0F6-4E3A-AA0E-808B9A790AC4}"/>
              </a:ext>
            </a:extLst>
          </p:cNvPr>
          <p:cNvCxnSpPr/>
          <p:nvPr/>
        </p:nvCxnSpPr>
        <p:spPr bwMode="auto">
          <a:xfrm>
            <a:off x="4927470" y="6189744"/>
            <a:ext cx="0" cy="405251"/>
          </a:xfrm>
          <a:prstGeom prst="line">
            <a:avLst/>
          </a:prstGeom>
          <a:noFill/>
          <a:ln w="127000" algn="ctr">
            <a:solidFill>
              <a:srgbClr val="00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D70735C6-EF97-4F50-BF87-671ED3E83D7B}"/>
              </a:ext>
            </a:extLst>
          </p:cNvPr>
          <p:cNvCxnSpPr/>
          <p:nvPr/>
        </p:nvCxnSpPr>
        <p:spPr bwMode="auto">
          <a:xfrm>
            <a:off x="5143500" y="6189744"/>
            <a:ext cx="0" cy="405251"/>
          </a:xfrm>
          <a:prstGeom prst="line">
            <a:avLst/>
          </a:prstGeom>
          <a:noFill/>
          <a:ln w="127000" algn="ctr">
            <a:solidFill>
              <a:srgbClr val="00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B819E654-D412-4EB4-9C57-21BBD46D1843}"/>
              </a:ext>
            </a:extLst>
          </p:cNvPr>
          <p:cNvCxnSpPr/>
          <p:nvPr/>
        </p:nvCxnSpPr>
        <p:spPr bwMode="auto">
          <a:xfrm>
            <a:off x="5359530" y="6189744"/>
            <a:ext cx="0" cy="405251"/>
          </a:xfrm>
          <a:prstGeom prst="line">
            <a:avLst/>
          </a:prstGeom>
          <a:noFill/>
          <a:ln w="127000" algn="ctr">
            <a:solidFill>
              <a:srgbClr val="000000"/>
            </a:solidFill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52068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3B7CB5-391C-404D-A4B6-F70E8C830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26"/>
          <a:stretch/>
        </p:blipFill>
        <p:spPr>
          <a:xfrm>
            <a:off x="0" y="-1"/>
            <a:ext cx="5719580" cy="7715251"/>
          </a:xfrm>
          <a:prstGeom prst="rect">
            <a:avLst/>
          </a:prstGeom>
        </p:spPr>
      </p:pic>
      <p:sp>
        <p:nvSpPr>
          <p:cNvPr id="9" name="TextBox 46">
            <a:extLst>
              <a:ext uri="{FF2B5EF4-FFF2-40B4-BE49-F238E27FC236}">
                <a16:creationId xmlns:a16="http://schemas.microsoft.com/office/drawing/2014/main" id="{C81E8EAB-1317-435E-9FE3-3A057DF52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504047"/>
            <a:ext cx="1871025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5F5F5F"/>
                </a:solidFill>
              </a:rPr>
              <a:t>Slide courtesy Y.-A. Chen (2018)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DC6E46-2A69-4048-81DF-878F0E97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07" r="7872"/>
          <a:stretch/>
        </p:blipFill>
        <p:spPr>
          <a:xfrm>
            <a:off x="5779398" y="-1"/>
            <a:ext cx="4248590" cy="771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31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Trusted-node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80" y="738619"/>
            <a:ext cx="7705070" cy="6552910"/>
          </a:xfrm>
          <a:prstGeom prst="rect">
            <a:avLst/>
          </a:prstGeom>
        </p:spPr>
      </p:pic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M. Sasaki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Opt. Express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19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10387 (2011)</a:t>
            </a:r>
          </a:p>
        </p:txBody>
      </p:sp>
    </p:spTree>
    <p:extLst>
      <p:ext uri="{BB962C8B-B14F-4D97-AF65-F5344CB8AC3E}">
        <p14:creationId xmlns:p14="http://schemas.microsoft.com/office/powerpoint/2010/main" val="3021358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37530"/>
            <a:ext cx="10287000" cy="936625"/>
          </a:xfrm>
        </p:spPr>
        <p:txBody>
          <a:bodyPr anchor="b" anchorCtr="0"/>
          <a:lstStyle/>
          <a:p>
            <a:pPr lvl="0" algn="ctr"/>
            <a:r>
              <a:rPr lang="en-US" sz="2400">
                <a:solidFill>
                  <a:srgbClr val="C0C0C0"/>
                </a:solidFill>
              </a:rPr>
              <a:t>Shanghai control center of the Chinese</a:t>
            </a:r>
            <a:br>
              <a:rPr lang="en-US" sz="2400">
                <a:solidFill>
                  <a:srgbClr val="C0C0C0"/>
                </a:solidFill>
              </a:rPr>
            </a:br>
            <a:r>
              <a:rPr lang="en-US" sz="2400">
                <a:solidFill>
                  <a:srgbClr val="C0C0C0"/>
                </a:solidFill>
              </a:rPr>
              <a:t>quantum key distribution network and satellite</a:t>
            </a:r>
            <a:endParaRPr lang="en-CA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8" name="TextBox 46"/>
          <p:cNvSpPr txBox="1">
            <a:spLocks noChangeArrowheads="1"/>
          </p:cNvSpPr>
          <p:nvPr/>
        </p:nvSpPr>
        <p:spPr bwMode="auto">
          <a:xfrm rot="16200000">
            <a:off x="-744152" y="593651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5F5F5F"/>
                </a:solidFill>
              </a:rPr>
              <a:t>Photo ©</a:t>
            </a:r>
            <a:r>
              <a:rPr lang="en-US" sz="200" b="0">
                <a:solidFill>
                  <a:srgbClr val="5F5F5F"/>
                </a:solidFill>
              </a:rPr>
              <a:t> </a:t>
            </a:r>
            <a:r>
              <a:rPr lang="en-US" sz="900" b="0">
                <a:solidFill>
                  <a:srgbClr val="5F5F5F"/>
                </a:solidFill>
              </a:rPr>
              <a:t>2016 Vadim Makarov</a:t>
            </a:r>
          </a:p>
        </p:txBody>
      </p:sp>
    </p:spTree>
    <p:extLst>
      <p:ext uri="{BB962C8B-B14F-4D97-AF65-F5344CB8AC3E}">
        <p14:creationId xmlns:p14="http://schemas.microsoft.com/office/powerpoint/2010/main" val="795412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tellite QKD 201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83"/>
                </p14:media>
              </p:ext>
            </p:extLst>
          </p:nvPr>
        </p:nvPicPr>
        <p:blipFill rotWithShape="1">
          <a:blip r:embed="rId4"/>
          <a:srcRect l="6878" r="6878"/>
          <a:stretch/>
        </p:blipFill>
        <p:spPr>
          <a:xfrm>
            <a:off x="0" y="503428"/>
            <a:ext cx="10287000" cy="6708395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79709" y="2057375"/>
            <a:ext cx="9727583" cy="10852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 anchor="ctr"/>
          <a:lstStyle/>
          <a:p>
            <a:r>
              <a:rPr lang="en-CA" sz="6600" b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Global</a:t>
            </a:r>
            <a:br>
              <a:rPr lang="en-CA" sz="6600" b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CA" sz="6600" b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quantum key distribution</a:t>
            </a:r>
            <a:endParaRPr lang="en-US" sz="6600" b="0">
              <a:solidFill>
                <a:srgbClr val="FFFFFF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46"/>
          <p:cNvSpPr txBox="1">
            <a:spLocks noChangeArrowheads="1"/>
          </p:cNvSpPr>
          <p:nvPr/>
        </p:nvSpPr>
        <p:spPr bwMode="auto">
          <a:xfrm>
            <a:off x="7959119" y="7504047"/>
            <a:ext cx="2327881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CA" sz="900" b="0">
                <a:solidFill>
                  <a:srgbClr val="4D4D4D"/>
                </a:solidFill>
              </a:rPr>
              <a:t>Video ©2012 IQC / group of T. Jennewein</a:t>
            </a:r>
            <a:endParaRPr lang="en-US" sz="900" b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5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7715250"/>
          </a:xfrm>
          <a:prstGeom prst="rect">
            <a:avLst/>
          </a:prstGeom>
        </p:spPr>
      </p:pic>
      <p:sp>
        <p:nvSpPr>
          <p:cNvPr id="6" name="TextBox 46"/>
          <p:cNvSpPr txBox="1">
            <a:spLocks noChangeArrowheads="1"/>
          </p:cNvSpPr>
          <p:nvPr/>
        </p:nvSpPr>
        <p:spPr bwMode="auto">
          <a:xfrm>
            <a:off x="7959119" y="7504047"/>
            <a:ext cx="2327881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CA" sz="900" b="0">
                <a:solidFill>
                  <a:srgbClr val="4D4D4D"/>
                </a:solidFill>
              </a:rPr>
              <a:t>Video ©2012 IQC / group of T. Jennewein</a:t>
            </a:r>
            <a:endParaRPr lang="en-US" sz="900" b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Communication security you enjoy daily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8880" y="905297"/>
            <a:ext cx="9608120" cy="6809953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Paying by credit card in a supermarket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Cell phone conversations, SMS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Email, chat, online calls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Secure browsing, shopping online, content delivery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Cloud storage and communication between your devices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Software updates on your computer, phone, tablet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Online banking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Off-line banking: the </a:t>
            </a:r>
            <a:r>
              <a:rPr lang="en-CA" sz="2500" i="1">
                <a:solidFill>
                  <a:srgbClr val="FFFFFF"/>
                </a:solidFill>
              </a:rPr>
              <a:t>bank</a:t>
            </a:r>
            <a:r>
              <a:rPr lang="en-CA" sz="2500">
                <a:solidFill>
                  <a:srgbClr val="FFFFFF"/>
                </a:solidFill>
              </a:rPr>
              <a:t> needs to communicate internally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Electricity, water: the </a:t>
            </a:r>
            <a:r>
              <a:rPr lang="en-CA" sz="2500" i="1">
                <a:solidFill>
                  <a:srgbClr val="FFFFFF"/>
                </a:solidFill>
              </a:rPr>
              <a:t>utility</a:t>
            </a:r>
            <a:r>
              <a:rPr lang="en-CA" sz="2500">
                <a:solidFill>
                  <a:srgbClr val="FFFFFF"/>
                </a:solidFill>
              </a:rPr>
              <a:t> needs to communicate internally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Car keys, electronic door keys, access control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Government services (online or off-line)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Medical records at your doctor, hospital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Bypassing government surveillance and censorship</a:t>
            </a:r>
          </a:p>
          <a:p>
            <a:pPr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CCTV, industrial automation, military, spies...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14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9" b="27762"/>
          <a:stretch/>
        </p:blipFill>
        <p:spPr>
          <a:xfrm>
            <a:off x="-473281" y="816296"/>
            <a:ext cx="11255901" cy="6641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Chinese quantum satellite Micius </a:t>
            </a:r>
            <a:r>
              <a:rPr lang="nb-NO" b="0">
                <a:solidFill>
                  <a:srgbClr val="FFFFFF"/>
                </a:solidFill>
              </a:rPr>
              <a:t>(launched 2016)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74" name="Text Box 29"/>
          <p:cNvSpPr txBox="1">
            <a:spLocks noChangeArrowheads="1"/>
          </p:cNvSpPr>
          <p:nvPr/>
        </p:nvSpPr>
        <p:spPr bwMode="auto">
          <a:xfrm>
            <a:off x="152400" y="621300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>
              <a:lnSpc>
                <a:spcPts val="3300"/>
              </a:lnSpc>
            </a:pPr>
            <a:r>
              <a:rPr lang="en-US">
                <a:solidFill>
                  <a:srgbClr val="FFFFFF"/>
                </a:solidFill>
                <a:cs typeface="Arial" pitchFamily="34" charset="0"/>
              </a:rPr>
              <a:t>Bell test over 1200 km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algn="l">
              <a:lnSpc>
                <a:spcPts val="3300"/>
              </a:lnSpc>
            </a:pPr>
            <a:r>
              <a:rPr lang="en-US">
                <a:solidFill>
                  <a:srgbClr val="FFFFFF"/>
                </a:solidFill>
                <a:cs typeface="Arial" pitchFamily="34" charset="0"/>
              </a:rPr>
              <a:t>Satellite-to-ground QKD at 1 kbit/s</a:t>
            </a:r>
          </a:p>
          <a:p>
            <a:pPr algn="l">
              <a:lnSpc>
                <a:spcPts val="3300"/>
              </a:lnSpc>
            </a:pPr>
            <a:r>
              <a:rPr lang="en-US">
                <a:solidFill>
                  <a:srgbClr val="FFFFFF"/>
                </a:solidFill>
                <a:cs typeface="Arial" pitchFamily="34" charset="0"/>
              </a:rPr>
              <a:t>Quantum teleportation over 1400 km</a:t>
            </a:r>
          </a:p>
          <a:p>
            <a:pPr marR="0" lvl="0" algn="l" defTabSz="914400" rtl="0" eaLnBrk="0" fontAlgn="base" latinLnBrk="0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Test of a quantum gravity theory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0C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Entangled-pair QKD over 1120 km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0C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5" name="Text Box 29"/>
          <p:cNvSpPr txBox="1">
            <a:spLocks noChangeArrowheads="1"/>
          </p:cNvSpPr>
          <p:nvPr/>
        </p:nvSpPr>
        <p:spPr bwMode="auto">
          <a:xfrm>
            <a:off x="152400" y="6186304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>
              <a:lnSpc>
                <a:spcPts val="3300"/>
              </a:lnSpc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 Yin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Science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356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1140 (2017)</a:t>
            </a:r>
          </a:p>
          <a:p>
            <a:pPr algn="r">
              <a:lnSpc>
                <a:spcPts val="3300"/>
              </a:lnSpc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S.-K. Liao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Nature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549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43 (2017)</a:t>
            </a:r>
          </a:p>
          <a:p>
            <a:pPr algn="r">
              <a:lnSpc>
                <a:spcPts val="3300"/>
              </a:lnSpc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J.-G. Ren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Nature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549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70 (2017)</a:t>
            </a:r>
          </a:p>
          <a:p>
            <a:pPr algn="r">
              <a:lnSpc>
                <a:spcPts val="3300"/>
              </a:lnSpc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P. Xu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Science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366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132 (2019)</a:t>
            </a:r>
          </a:p>
          <a:p>
            <a:pPr algn="r">
              <a:lnSpc>
                <a:spcPts val="3300"/>
              </a:lnSpc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 Yin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Nature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582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501 (2020)</a:t>
            </a:r>
          </a:p>
        </p:txBody>
      </p:sp>
      <p:sp>
        <p:nvSpPr>
          <p:cNvPr id="76" name="TextBox 46"/>
          <p:cNvSpPr txBox="1">
            <a:spLocks noChangeArrowheads="1"/>
          </p:cNvSpPr>
          <p:nvPr/>
        </p:nvSpPr>
        <p:spPr bwMode="auto">
          <a:xfrm>
            <a:off x="8234835" y="7504047"/>
            <a:ext cx="2052165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Graphics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2017 C. Bickel / Science </a:t>
            </a:r>
          </a:p>
        </p:txBody>
      </p:sp>
    </p:spTree>
    <p:extLst>
      <p:ext uri="{BB962C8B-B14F-4D97-AF65-F5344CB8AC3E}">
        <p14:creationId xmlns:p14="http://schemas.microsoft.com/office/powerpoint/2010/main" val="3697318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1" y="257125"/>
            <a:ext cx="10287000" cy="23936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550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35" b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" y="1361235"/>
            <a:ext cx="10287000" cy="17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550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35" b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5"/>
          <a:stretch/>
        </p:blipFill>
        <p:spPr>
          <a:xfrm>
            <a:off x="0" y="3022233"/>
            <a:ext cx="10288740" cy="4083351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8284304" y="5862193"/>
            <a:ext cx="873957" cy="2553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tIns="0" bIns="0" rtlCol="0">
            <a:spAutoFit/>
          </a:bodyPr>
          <a:lstStyle/>
          <a:p>
            <a:pPr algn="just" defTabSz="98550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59" b="0">
                <a:solidFill>
                  <a:prstClr val="black"/>
                </a:solidFill>
                <a:latin typeface="Microsoft YaHei" panose="020B0503020204020204" pitchFamily="34" charset="-122"/>
                <a:ea typeface="Arial Unicode MS" panose="020B0604020202020204" pitchFamily="34" charset="-128"/>
                <a:cs typeface="Times New Roman" panose="02020603050405020304" pitchFamily="18" charset="0"/>
              </a:rPr>
              <a:t>Beijing</a:t>
            </a:r>
            <a:endParaRPr lang="zh-CN" altLang="en-US" sz="1659" b="0">
              <a:solidFill>
                <a:prstClr val="black"/>
              </a:solidFill>
              <a:latin typeface="Microsoft YaHei" panose="020B0503020204020204" pitchFamily="34" charset="-122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2310988" y="5533930"/>
            <a:ext cx="885179" cy="2553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tIns="0" bIns="0" rtlCol="0">
            <a:spAutoFit/>
          </a:bodyPr>
          <a:lstStyle/>
          <a:p>
            <a:pPr algn="just" defTabSz="98550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59" b="0">
                <a:solidFill>
                  <a:prstClr val="black"/>
                </a:solidFill>
                <a:latin typeface="Microsoft YaHei" panose="020B0503020204020204" pitchFamily="34" charset="-122"/>
                <a:ea typeface="Arial Unicode MS" panose="020B0604020202020204" pitchFamily="34" charset="-128"/>
                <a:cs typeface="Times New Roman" panose="02020603050405020304" pitchFamily="18" charset="0"/>
              </a:rPr>
              <a:t>Vienna</a:t>
            </a:r>
            <a:endParaRPr lang="zh-CN" altLang="en-US" sz="1659" b="0">
              <a:solidFill>
                <a:prstClr val="black"/>
              </a:solidFill>
              <a:latin typeface="Microsoft YaHei" panose="020B0503020204020204" pitchFamily="34" charset="-122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1" name="Picture 8" descr="地面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6968" y="4868967"/>
            <a:ext cx="412637" cy="55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20" descr="s2.jpg"/>
          <p:cNvPicPr>
            <a:picLocks noChangeAspect="1"/>
          </p:cNvPicPr>
          <p:nvPr/>
        </p:nvPicPr>
        <p:blipFill>
          <a:blip r:embed="rId4" cstate="print"/>
          <a:srcRect t="29086"/>
          <a:stretch>
            <a:fillRect/>
          </a:stretch>
        </p:blipFill>
        <p:spPr bwMode="auto">
          <a:xfrm>
            <a:off x="6669893" y="2703870"/>
            <a:ext cx="723889" cy="6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地面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2996" y="5208660"/>
            <a:ext cx="412637" cy="55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20"/>
          <p:cNvSpPr/>
          <p:nvPr/>
        </p:nvSpPr>
        <p:spPr>
          <a:xfrm>
            <a:off x="697050" y="1081845"/>
            <a:ext cx="5436832" cy="391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347" indent="-263347" algn="just" defTabSz="985504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6EB495"/>
              </a:buClr>
              <a:buFont typeface="Wingdings 3" panose="05040102010807070707" pitchFamily="18" charset="2"/>
              <a:buChar char=""/>
            </a:pPr>
            <a:r>
              <a:rPr lang="en-US" altLang="zh-CN" sz="1659" b="0">
                <a:solidFill>
                  <a:prstClr val="white"/>
                </a:solidFill>
                <a:latin typeface="Microsoft YaHei" panose="020B0503020204020204" pitchFamily="34" charset="-122"/>
                <a:ea typeface="Arial Unicode MS" panose="020B0604020202020204" pitchFamily="34" charset="-128"/>
                <a:cs typeface="Times New Roman" panose="02020603050405020304" pitchFamily="18" charset="0"/>
              </a:rPr>
              <a:t>Intercontinental quantum key distribution</a:t>
            </a:r>
          </a:p>
        </p:txBody>
      </p:sp>
      <p:cxnSp>
        <p:nvCxnSpPr>
          <p:cNvPr id="22" name="直接连接符 21"/>
          <p:cNvCxnSpPr/>
          <p:nvPr/>
        </p:nvCxnSpPr>
        <p:spPr bwMode="auto">
          <a:xfrm>
            <a:off x="7031838" y="3171266"/>
            <a:ext cx="1567476" cy="2362664"/>
          </a:xfrm>
          <a:prstGeom prst="line">
            <a:avLst/>
          </a:prstGeom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 bwMode="auto">
          <a:xfrm flipH="1">
            <a:off x="2788633" y="3171267"/>
            <a:ext cx="4243205" cy="1977091"/>
          </a:xfrm>
          <a:prstGeom prst="line">
            <a:avLst/>
          </a:prstGeom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279487" y="514199"/>
            <a:ext cx="9761759" cy="4893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85504" fontAlgn="auto">
              <a:spcBef>
                <a:spcPts val="0"/>
              </a:spcBef>
              <a:spcAft>
                <a:spcPts val="0"/>
              </a:spcAft>
              <a:buClr>
                <a:prstClr val="white">
                  <a:lumMod val="65000"/>
                </a:prstClr>
              </a:buClr>
              <a:buSzPct val="50000"/>
            </a:pPr>
            <a:r>
              <a:rPr lang="en-US" altLang="zh-CN" sz="2580" b="0" spc="-55">
                <a:solidFill>
                  <a:srgbClr val="4BAC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CAS Strategic Priority Research Program: Quantum Satellite</a:t>
            </a:r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152400" y="7293600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ea typeface="Microsoft YaHei" panose="020B0503020204020204" pitchFamily="34" charset="-122"/>
                <a:cs typeface="Arial" pitchFamily="34" charset="0"/>
              </a:rPr>
              <a:t>Presentation by Jian-Wei Pan at TyQI conference, Shanghai, June 27–30, 2016</a:t>
            </a:r>
          </a:p>
        </p:txBody>
      </p:sp>
    </p:spTree>
    <p:extLst>
      <p:ext uri="{BB962C8B-B14F-4D97-AF65-F5344CB8AC3E}">
        <p14:creationId xmlns:p14="http://schemas.microsoft.com/office/powerpoint/2010/main" val="115866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47337-B0CD-4F94-B3F7-B9ABEFDE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2642" y="0"/>
            <a:ext cx="11572872" cy="7715249"/>
          </a:xfrm>
          <a:prstGeom prst="rect">
            <a:avLst/>
          </a:prstGeom>
        </p:spPr>
      </p:pic>
      <p:sp>
        <p:nvSpPr>
          <p:cNvPr id="12" name="TextBox 46"/>
          <p:cNvSpPr txBox="1">
            <a:spLocks noChangeArrowheads="1"/>
          </p:cNvSpPr>
          <p:nvPr/>
        </p:nvSpPr>
        <p:spPr bwMode="auto">
          <a:xfrm rot="16200000">
            <a:off x="9155316" y="6583566"/>
            <a:ext cx="2052165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2021 Vadim Makarov / RQC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6737530"/>
            <a:ext cx="10287000" cy="936625"/>
          </a:xfrm>
          <a:prstGeom prst="rect">
            <a:avLst/>
          </a:prstGeom>
        </p:spPr>
        <p:txBody>
          <a:bodyPr anchor="b" anchorCtr="0"/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CA" sz="2000" kern="0">
                <a:solidFill>
                  <a:srgbClr val="FFFFFF"/>
                </a:solidFill>
                <a:effectLst>
                  <a:outerShdw blurRad="38100" algn="ctr" rotWithShape="0">
                    <a:srgbClr val="000000"/>
                  </a:outerShdw>
                </a:effectLst>
              </a:rPr>
              <a:t>Ground station in Zvenigorod communicates with Micius satellite (18 Jan 2021)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FFCD31-B970-4F0F-8012-4230F54D6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5DD513-C6FA-47CC-AFF1-DD5134313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717"/>
          <a:stretch/>
        </p:blipFill>
        <p:spPr>
          <a:xfrm>
            <a:off x="8167920" y="124607"/>
            <a:ext cx="1762141" cy="35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99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AEC62B-F1B5-4412-9EE9-989AFA972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9410" y="-1159071"/>
            <a:ext cx="12817780" cy="8545186"/>
          </a:xfrm>
          <a:prstGeom prst="rect">
            <a:avLst/>
          </a:prstGeom>
        </p:spPr>
      </p:pic>
      <p:sp>
        <p:nvSpPr>
          <p:cNvPr id="12" name="TextBox 46"/>
          <p:cNvSpPr txBox="1">
            <a:spLocks noChangeArrowheads="1"/>
          </p:cNvSpPr>
          <p:nvPr/>
        </p:nvSpPr>
        <p:spPr bwMode="auto">
          <a:xfrm rot="16200000">
            <a:off x="9155316" y="6583566"/>
            <a:ext cx="2052165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2021 Vadim Makarov / RQC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6737530"/>
            <a:ext cx="10287000" cy="936625"/>
          </a:xfrm>
          <a:prstGeom prst="rect">
            <a:avLst/>
          </a:prstGeom>
        </p:spPr>
        <p:txBody>
          <a:bodyPr anchor="b" anchorCtr="0"/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CA" sz="2000" kern="0">
                <a:solidFill>
                  <a:srgbClr val="FFFFFF"/>
                </a:solidFill>
                <a:effectLst>
                  <a:outerShdw blurRad="38100" algn="ctr" rotWithShape="0">
                    <a:srgbClr val="000000"/>
                  </a:outerShdw>
                </a:effectLst>
              </a:rPr>
              <a:t>Ground station in Zvenigorod communicates with Micius satellite (18 Jan 2021)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FFCD31-B970-4F0F-8012-4230F54D6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555848-7EB3-488B-8629-173685F25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717"/>
          <a:stretch/>
        </p:blipFill>
        <p:spPr>
          <a:xfrm>
            <a:off x="8167920" y="124607"/>
            <a:ext cx="1762141" cy="35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77359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8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1863 (F. W. Kasiski)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br>
                        <a:rPr lang="en-US" sz="1800" b="0">
                          <a:solidFill>
                            <a:srgbClr val="FFFFFF"/>
                          </a:solidFill>
                        </a:rPr>
                      </a:b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AES</a:t>
                      </a: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pc="-10" baseline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 (very) brief history of cryptography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692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Breaking cryptography retroactively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6870" y="905297"/>
            <a:ext cx="9680130" cy="6809953"/>
          </a:xfrm>
          <a:prstGeom prst="rect">
            <a:avLst/>
          </a:prstGeom>
        </p:spPr>
        <p:txBody>
          <a:bodyPr lIns="0" tIns="50400" rIns="0" bIns="50400"/>
          <a:lstStyle/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93763" algn="l"/>
              </a:tabLst>
            </a:pPr>
            <a:endParaRPr lang="en-CA" sz="260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254960" y="5809098"/>
            <a:ext cx="5832810" cy="482340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i="1">
                <a:ln w="12700">
                  <a:noFill/>
                </a:ln>
                <a:solidFill>
                  <a:srgbClr val="000000"/>
                </a:solidFill>
              </a:rPr>
              <a:t>z</a:t>
            </a:r>
            <a:r>
              <a:rPr lang="en-CA" sz="2200">
                <a:ln w="12700">
                  <a:noFill/>
                </a:ln>
                <a:solidFill>
                  <a:srgbClr val="000000"/>
                </a:solidFill>
              </a:rPr>
              <a:t> (time to build large quantum computer)</a:t>
            </a:r>
            <a:endParaRPr lang="en-US" sz="2200">
              <a:ln w="12700"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254960" y="5326758"/>
            <a:ext cx="3600500" cy="482340"/>
          </a:xfrm>
          <a:prstGeom prst="rect">
            <a:avLst/>
          </a:prstGeom>
          <a:solidFill>
            <a:srgbClr val="33CC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i="1">
                <a:ln w="12700">
                  <a:noFill/>
                </a:ln>
                <a:solidFill>
                  <a:srgbClr val="000000"/>
                </a:solidFill>
              </a:rPr>
              <a:t>y</a:t>
            </a:r>
            <a:r>
              <a:rPr lang="en-CA" sz="2200">
                <a:ln w="12700">
                  <a:noFill/>
                </a:ln>
                <a:solidFill>
                  <a:srgbClr val="000000"/>
                </a:solidFill>
              </a:rPr>
              <a:t> (re-tool infrastructure)</a:t>
            </a:r>
            <a:endParaRPr lang="en-US" sz="2200">
              <a:ln w="12700"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855460" y="5326758"/>
            <a:ext cx="4464620" cy="482340"/>
          </a:xfrm>
          <a:prstGeom prst="rect">
            <a:avLst/>
          </a:prstGeom>
          <a:solidFill>
            <a:srgbClr val="C0C0C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i="1">
                <a:ln w="12700">
                  <a:noFill/>
                </a:ln>
                <a:solidFill>
                  <a:srgbClr val="000000"/>
                </a:solidFill>
              </a:rPr>
              <a:t>x</a:t>
            </a:r>
            <a:r>
              <a:rPr lang="en-CA" sz="2200">
                <a:ln w="12700">
                  <a:noFill/>
                </a:ln>
                <a:solidFill>
                  <a:srgbClr val="000000"/>
                </a:solidFill>
              </a:rPr>
              <a:t> (encryption needs be secure)</a:t>
            </a:r>
            <a:endParaRPr lang="en-US" sz="2200">
              <a:ln w="12700">
                <a:noFill/>
              </a:ln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70116" y="6449985"/>
            <a:ext cx="9770064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969696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3" name="TextBox 12"/>
          <p:cNvSpPr txBox="1"/>
          <p:nvPr/>
        </p:nvSpPr>
        <p:spPr bwMode="auto">
          <a:xfrm>
            <a:off x="270116" y="6072734"/>
            <a:ext cx="770380" cy="372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en-CA" sz="2000">
                <a:ln w="12700">
                  <a:noFill/>
                </a:ln>
                <a:solidFill>
                  <a:srgbClr val="969696"/>
                </a:solidFill>
              </a:rPr>
              <a:t>Time</a:t>
            </a:r>
            <a:endParaRPr lang="en-US" sz="2000">
              <a:ln w="12700">
                <a:noFill/>
              </a:ln>
              <a:solidFill>
                <a:srgbClr val="969696"/>
              </a:solidFill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M. Mosca, http://eprint.iacr.org/2015/1075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247650" y="450522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CA" kern="0">
                <a:solidFill>
                  <a:srgbClr val="FFFFFF"/>
                </a:solidFill>
              </a:rPr>
              <a:t>Mosca theorem</a:t>
            </a:r>
            <a:endParaRPr lang="en-US" kern="0">
              <a:solidFill>
                <a:srgbClr val="FFFFFF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44475" y="6618287"/>
            <a:ext cx="9795705" cy="55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CA" sz="2600" kern="0">
                <a:solidFill>
                  <a:srgbClr val="FFFFFF"/>
                </a:solidFill>
              </a:rPr>
              <a:t>If  </a:t>
            </a:r>
            <a:r>
              <a:rPr lang="en-CA" sz="2600" i="1" kern="0">
                <a:solidFill>
                  <a:srgbClr val="FFFFFF"/>
                </a:solidFill>
              </a:rPr>
              <a:t>x</a:t>
            </a:r>
            <a:r>
              <a:rPr lang="en-CA" sz="2600" kern="0">
                <a:solidFill>
                  <a:srgbClr val="FFFFFF"/>
                </a:solidFill>
              </a:rPr>
              <a:t> + </a:t>
            </a:r>
            <a:r>
              <a:rPr lang="en-CA" sz="2600" i="1" kern="0">
                <a:solidFill>
                  <a:srgbClr val="FFFFFF"/>
                </a:solidFill>
              </a:rPr>
              <a:t>y</a:t>
            </a:r>
            <a:r>
              <a:rPr lang="en-CA" sz="2600" kern="0">
                <a:solidFill>
                  <a:srgbClr val="FFFFFF"/>
                </a:solidFill>
              </a:rPr>
              <a:t> &gt; </a:t>
            </a:r>
            <a:r>
              <a:rPr lang="en-CA" sz="2600" i="1" kern="0">
                <a:solidFill>
                  <a:srgbClr val="FFFFFF"/>
                </a:solidFill>
              </a:rPr>
              <a:t>z</a:t>
            </a:r>
            <a:r>
              <a:rPr lang="en-CA" sz="2600" kern="0">
                <a:solidFill>
                  <a:srgbClr val="FFFFFF"/>
                </a:solidFill>
              </a:rPr>
              <a:t>,  then worry.</a:t>
            </a:r>
            <a:endParaRPr lang="en-US" sz="2600" kern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8006" r="17391" b="11515"/>
          <a:stretch/>
        </p:blipFill>
        <p:spPr>
          <a:xfrm>
            <a:off x="2458761" y="977225"/>
            <a:ext cx="5455660" cy="2952410"/>
          </a:xfrm>
          <a:prstGeom prst="rect">
            <a:avLst/>
          </a:prstGeom>
        </p:spPr>
      </p:pic>
      <p:sp>
        <p:nvSpPr>
          <p:cNvPr id="20" name="Folded Corner 19"/>
          <p:cNvSpPr/>
          <p:nvPr/>
        </p:nvSpPr>
        <p:spPr bwMode="auto">
          <a:xfrm>
            <a:off x="678885" y="977225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 bwMode="auto">
          <a:xfrm>
            <a:off x="190583" y="1455139"/>
            <a:ext cx="133664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3333FF"/>
                </a:solidFill>
              </a:rPr>
              <a:t>Encrypt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174810" y="2944791"/>
            <a:ext cx="136819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3333FF"/>
                </a:solidFill>
              </a:rPr>
              <a:t>Decrypt</a:t>
            </a:r>
          </a:p>
        </p:txBody>
      </p:sp>
      <p:sp>
        <p:nvSpPr>
          <p:cNvPr id="23" name="Folded Corner 22"/>
          <p:cNvSpPr/>
          <p:nvPr/>
        </p:nvSpPr>
        <p:spPr bwMode="auto">
          <a:xfrm>
            <a:off x="678885" y="3488132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858905" y="1948299"/>
            <a:ext cx="0" cy="100469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966920" y="2393016"/>
            <a:ext cx="367251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sp>
        <p:nvSpPr>
          <p:cNvPr id="32" name="TextBox 31"/>
          <p:cNvSpPr txBox="1"/>
          <p:nvPr/>
        </p:nvSpPr>
        <p:spPr bwMode="auto">
          <a:xfrm>
            <a:off x="4251281" y="2752057"/>
            <a:ext cx="178443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0000FF"/>
                </a:solidFill>
              </a:rPr>
              <a:t>Store copy</a:t>
            </a:r>
          </a:p>
        </p:txBody>
      </p:sp>
      <p:sp>
        <p:nvSpPr>
          <p:cNvPr id="33" name="Flowchart: Magnetic Disk 32"/>
          <p:cNvSpPr/>
          <p:nvPr/>
        </p:nvSpPr>
        <p:spPr bwMode="auto">
          <a:xfrm>
            <a:off x="4819455" y="2169727"/>
            <a:ext cx="648090" cy="432060"/>
          </a:xfrm>
          <a:prstGeom prst="flowChartMagneticDisk">
            <a:avLst/>
          </a:prstGeom>
          <a:noFill/>
          <a:ln w="25400" cap="flat" cmpd="sng" algn="ctr">
            <a:solidFill>
              <a:srgbClr val="0000FF"/>
            </a:solidFill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5647570" y="2381419"/>
            <a:ext cx="313099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sp>
        <p:nvSpPr>
          <p:cNvPr id="37" name="Folded Corner 36"/>
          <p:cNvSpPr/>
          <p:nvPr/>
        </p:nvSpPr>
        <p:spPr bwMode="auto">
          <a:xfrm>
            <a:off x="9282642" y="271711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 bwMode="auto">
          <a:xfrm>
            <a:off x="8778567" y="2160567"/>
            <a:ext cx="136819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Decrypt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7243525" y="1858106"/>
            <a:ext cx="175906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FFFFFF"/>
                </a:solidFill>
              </a:rPr>
              <a:t>In future:</a:t>
            </a:r>
          </a:p>
        </p:txBody>
      </p:sp>
      <p:sp>
        <p:nvSpPr>
          <p:cNvPr id="44" name="TextBox 46"/>
          <p:cNvSpPr txBox="1">
            <a:spLocks noChangeArrowheads="1"/>
          </p:cNvSpPr>
          <p:nvPr/>
        </p:nvSpPr>
        <p:spPr bwMode="auto">
          <a:xfrm>
            <a:off x="6179010" y="3922814"/>
            <a:ext cx="1735411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rIns="0" bIns="3600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2013 AP / Rick Bowmer</a:t>
            </a:r>
          </a:p>
        </p:txBody>
      </p:sp>
    </p:spTree>
    <p:extLst>
      <p:ext uri="{BB962C8B-B14F-4D97-AF65-F5344CB8AC3E}">
        <p14:creationId xmlns:p14="http://schemas.microsoft.com/office/powerpoint/2010/main" val="992706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68653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8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1863 (F. W. Kasiski)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One-time pad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invented 1918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(G. Vernam)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FF00"/>
                          </a:solidFill>
                        </a:rPr>
                        <a:t>impossible</a:t>
                      </a:r>
                      <a:br>
                        <a:rPr lang="en-US" sz="1800" b="0">
                          <a:solidFill>
                            <a:srgbClr val="FFFFFF"/>
                          </a:solidFill>
                        </a:rPr>
                      </a:b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(C. Shannon 1949)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AES</a:t>
                      </a: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Quantum cryptography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pc="-10" baseline="0">
                          <a:solidFill>
                            <a:srgbClr val="FFFFFF"/>
                          </a:solidFill>
                        </a:rPr>
                        <a:t>invented 1984, in development</a:t>
                      </a:r>
                      <a:endParaRPr lang="en-US" sz="1800" spc="-10" baseline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b="1">
                          <a:solidFill>
                            <a:srgbClr val="00FF00"/>
                          </a:solidFill>
                        </a:rPr>
                        <a:t>impossible</a:t>
                      </a: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79589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8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1863 (F. W. Kasiski)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br>
                        <a:rPr lang="en-US" sz="1800" b="0">
                          <a:solidFill>
                            <a:srgbClr val="FFFFFF"/>
                          </a:solidFill>
                        </a:rPr>
                      </a:b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AES</a:t>
                      </a: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pc="-10" baseline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 (very) brief history of cryptography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9440845" y="5945915"/>
            <a:ext cx="432060" cy="432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nb-NO" sz="2600">
                <a:solidFill>
                  <a:srgbClr val="FF00FF"/>
                </a:solidFill>
                <a:sym typeface="Wingdings 2" panose="05020102010507070707" pitchFamily="18" charset="2"/>
              </a:rPr>
              <a:t></a:t>
            </a:r>
            <a:endParaRPr lang="en-CA" sz="260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6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One-time pad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7709085" y="1337275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560364" y="1337275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>
            <a:endCxn id="28" idx="0"/>
          </p:cNvCxnSpPr>
          <p:nvPr/>
        </p:nvCxnSpPr>
        <p:spPr bwMode="auto">
          <a:xfrm>
            <a:off x="2137166" y="3425565"/>
            <a:ext cx="0" cy="9357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cxnSp>
        <p:nvCxnSpPr>
          <p:cNvPr id="10" name="Straight Arrow Connector 9"/>
          <p:cNvCxnSpPr>
            <a:stCxn id="28" idx="6"/>
            <a:endCxn id="35" idx="2"/>
          </p:cNvCxnSpPr>
          <p:nvPr/>
        </p:nvCxnSpPr>
        <p:spPr bwMode="auto">
          <a:xfrm>
            <a:off x="2281182" y="4505305"/>
            <a:ext cx="5726683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cxnSp>
        <p:nvCxnSpPr>
          <p:cNvPr id="11" name="Straight Arrow Connector 10"/>
          <p:cNvCxnSpPr>
            <a:endCxn id="28" idx="2"/>
          </p:cNvCxnSpPr>
          <p:nvPr/>
        </p:nvCxnSpPr>
        <p:spPr bwMode="auto">
          <a:xfrm>
            <a:off x="1111166" y="4505305"/>
            <a:ext cx="88198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2" name="Folded Corner 11"/>
          <p:cNvSpPr/>
          <p:nvPr/>
        </p:nvSpPr>
        <p:spPr bwMode="auto">
          <a:xfrm>
            <a:off x="534860" y="428960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3" name="Folded Corner 12"/>
          <p:cNvSpPr/>
          <p:nvPr/>
        </p:nvSpPr>
        <p:spPr bwMode="auto">
          <a:xfrm>
            <a:off x="9392090" y="428960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35" idx="6"/>
          </p:cNvCxnSpPr>
          <p:nvPr/>
        </p:nvCxnSpPr>
        <p:spPr bwMode="auto">
          <a:xfrm>
            <a:off x="8295897" y="4505305"/>
            <a:ext cx="880163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20" name="TextBox 19"/>
          <p:cNvSpPr txBox="1"/>
          <p:nvPr/>
        </p:nvSpPr>
        <p:spPr bwMode="auto">
          <a:xfrm>
            <a:off x="1259556" y="2450548"/>
            <a:ext cx="175521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Random</a:t>
            </a:r>
          </a:p>
          <a:p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>
              <a:ln w="12700">
                <a:noFill/>
              </a:ln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>
            <a:endCxn id="35" idx="0"/>
          </p:cNvCxnSpPr>
          <p:nvPr/>
        </p:nvCxnSpPr>
        <p:spPr bwMode="auto">
          <a:xfrm>
            <a:off x="8151881" y="3425565"/>
            <a:ext cx="0" cy="935724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sp>
        <p:nvSpPr>
          <p:cNvPr id="25" name="TextBox 24"/>
          <p:cNvSpPr txBox="1"/>
          <p:nvPr/>
        </p:nvSpPr>
        <p:spPr bwMode="auto">
          <a:xfrm>
            <a:off x="3907" y="4962178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Message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8527876" y="4963836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Message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993150" y="4361289"/>
            <a:ext cx="288032" cy="288032"/>
            <a:chOff x="937219" y="3321577"/>
            <a:chExt cx="288032" cy="288032"/>
          </a:xfrm>
        </p:grpSpPr>
        <p:sp>
          <p:nvSpPr>
            <p:cNvPr id="28" name="Oval 27"/>
            <p:cNvSpPr/>
            <p:nvPr/>
          </p:nvSpPr>
          <p:spPr bwMode="auto">
            <a:xfrm>
              <a:off x="937219" y="3321577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8" idx="2"/>
              <a:endCxn id="28" idx="6"/>
            </p:cNvCxnSpPr>
            <p:nvPr/>
          </p:nvCxnSpPr>
          <p:spPr bwMode="auto">
            <a:xfrm rot="10800000" flipH="1">
              <a:off x="937219" y="3465593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stCxn id="28" idx="4"/>
              <a:endCxn id="28" idx="0"/>
            </p:cNvCxnSpPr>
            <p:nvPr/>
          </p:nvCxnSpPr>
          <p:spPr bwMode="auto">
            <a:xfrm rot="5400000" flipH="1">
              <a:off x="937219" y="3465593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8007865" y="4361289"/>
            <a:ext cx="288032" cy="288032"/>
            <a:chOff x="937219" y="3321577"/>
            <a:chExt cx="288032" cy="288032"/>
          </a:xfrm>
        </p:grpSpPr>
        <p:sp>
          <p:nvSpPr>
            <p:cNvPr id="35" name="Oval 34"/>
            <p:cNvSpPr/>
            <p:nvPr/>
          </p:nvSpPr>
          <p:spPr bwMode="auto">
            <a:xfrm>
              <a:off x="937219" y="3321577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35" idx="2"/>
              <a:endCxn id="35" idx="6"/>
            </p:cNvCxnSpPr>
            <p:nvPr/>
          </p:nvCxnSpPr>
          <p:spPr bwMode="auto">
            <a:xfrm rot="10800000" flipH="1">
              <a:off x="937219" y="3465593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>
              <a:stCxn id="35" idx="4"/>
              <a:endCxn id="35" idx="0"/>
            </p:cNvCxnSpPr>
            <p:nvPr/>
          </p:nvCxnSpPr>
          <p:spPr bwMode="auto">
            <a:xfrm rot="5400000" flipH="1">
              <a:off x="937219" y="3465593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5" name="TextBox 44"/>
          <p:cNvSpPr txBox="1"/>
          <p:nvPr/>
        </p:nvSpPr>
        <p:spPr bwMode="auto">
          <a:xfrm>
            <a:off x="7274271" y="2450548"/>
            <a:ext cx="175521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Random</a:t>
            </a:r>
          </a:p>
          <a:p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>
              <a:ln w="12700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G. Vernam,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U.S. patent 1310719 (filed in 1918, granted 1919)</a:t>
            </a:r>
            <a:br>
              <a:rPr lang="en-US" sz="1600" b="0">
                <a:solidFill>
                  <a:srgbClr val="C0C0C0"/>
                </a:solidFill>
                <a:cs typeface="Arial" pitchFamily="34" charset="0"/>
              </a:rPr>
            </a:b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 E. Shannon, Bell Syst. Tech. J.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28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656 (1949)</a:t>
            </a: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849341"/>
              </p:ext>
            </p:extLst>
          </p:nvPr>
        </p:nvGraphicFramePr>
        <p:xfrm>
          <a:off x="1496503" y="5641147"/>
          <a:ext cx="1368186" cy="1653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2223">
                <a:tc>
                  <a:txBody>
                    <a:bodyPr/>
                    <a:lstStyle/>
                    <a:p>
                      <a:pPr algn="ctr"/>
                      <a:r>
                        <a:rPr lang="el-GR" sz="2000" b="1">
                          <a:solidFill>
                            <a:srgbClr val="FFFFFF"/>
                          </a:solidFill>
                        </a:rPr>
                        <a:t>α</a:t>
                      </a:r>
                      <a:endParaRPr lang="en-CA" sz="2000" b="1" baseline="-25000">
                        <a:solidFill>
                          <a:srgbClr val="FFFFFF"/>
                        </a:solidFill>
                      </a:endParaRPr>
                    </a:p>
                  </a:txBody>
                  <a:tcPr marL="36000" marR="72000" marT="0" marB="36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>
                          <a:solidFill>
                            <a:srgbClr val="FFFFFF"/>
                          </a:solidFill>
                        </a:rPr>
                        <a:t>β</a:t>
                      </a:r>
                      <a:endParaRPr lang="en-CA" sz="2000" b="1" baseline="-25000">
                        <a:solidFill>
                          <a:srgbClr val="FFFFFF"/>
                        </a:solidFill>
                      </a:endParaRPr>
                    </a:p>
                  </a:txBody>
                  <a:tcPr marL="36000" marR="72000" marT="0" marB="3600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>
                          <a:solidFill>
                            <a:srgbClr val="FFFFFF"/>
                          </a:solidFill>
                        </a:rPr>
                        <a:t>α</a:t>
                      </a:r>
                      <a:r>
                        <a:rPr lang="en-CA" sz="400" b="1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CA" sz="2000" b="1">
                          <a:solidFill>
                            <a:srgbClr val="FFFFFF"/>
                          </a:solidFill>
                          <a:sym typeface="Symbol" panose="05050102010706020507" pitchFamily="18" charset="2"/>
                        </a:rPr>
                        <a:t></a:t>
                      </a:r>
                      <a:r>
                        <a:rPr lang="en-CA" sz="400" b="1">
                          <a:solidFill>
                            <a:srgbClr val="FFFFFF"/>
                          </a:solidFill>
                          <a:sym typeface="Symbol" panose="05050102010706020507" pitchFamily="18" charset="2"/>
                        </a:rPr>
                        <a:t> </a:t>
                      </a:r>
                      <a:r>
                        <a:rPr lang="el-GR" sz="2000" b="1">
                          <a:solidFill>
                            <a:srgbClr val="FFFFFF"/>
                          </a:solidFill>
                        </a:rPr>
                        <a:t>β</a:t>
                      </a:r>
                      <a:endParaRPr lang="en-CA" sz="2000" b="1" baseline="-25000">
                        <a:solidFill>
                          <a:srgbClr val="FFFFFF"/>
                        </a:solidFill>
                      </a:endParaRPr>
                    </a:p>
                  </a:txBody>
                  <a:tcPr marL="72000" marR="36000" marT="0" marB="3600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36000" marR="72000" marT="3600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36000" marR="72000" marT="36000" marB="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72000" marR="36000" marT="3600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36000" marR="72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36000" marR="72000" marT="0" marB="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72000" marR="3600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36000" marR="72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36000" marR="72000" marT="0" marB="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72000" marR="3600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CA" sz="1800" b="1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CA"/>
                    </a:p>
                  </a:txBody>
                  <a:tcPr marL="36000" marR="72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36000" marR="72000" marT="0" marB="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72000" marR="3600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 bwMode="auto">
          <a:xfrm>
            <a:off x="2872636" y="2450548"/>
            <a:ext cx="43206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br>
              <a:rPr lang="en-CA">
                <a:ln w="12700">
                  <a:noFill/>
                </a:ln>
                <a:solidFill>
                  <a:srgbClr val="C0C0C0"/>
                </a:solidFill>
              </a:rPr>
            </a:br>
            <a:r>
              <a:rPr lang="en-CA" b="0">
                <a:ln w="12700">
                  <a:noFill/>
                </a:ln>
                <a:solidFill>
                  <a:srgbClr val="C0C0C0"/>
                </a:solidFill>
              </a:rPr>
              <a:t>of same length as message </a:t>
            </a:r>
            <a:endParaRPr lang="en-US" b="0">
              <a:ln w="12700">
                <a:noFill/>
              </a:ln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26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122484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8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1863 (F. W. Kasiski)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One-time pad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invented 1918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(G. Vernam)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FF00"/>
                          </a:solidFill>
                        </a:rPr>
                        <a:t>impossible</a:t>
                      </a:r>
                      <a:br>
                        <a:rPr lang="en-US" sz="1800" b="0">
                          <a:solidFill>
                            <a:srgbClr val="FFFFFF"/>
                          </a:solidFill>
                        </a:rPr>
                      </a:b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(C. Shannon 1949)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AES</a:t>
                      </a: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Quantum cryptography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pc="-10" baseline="0">
                          <a:solidFill>
                            <a:srgbClr val="FFFFFF"/>
                          </a:solidFill>
                        </a:rPr>
                        <a:t>invented 1984, in development</a:t>
                      </a:r>
                      <a:endParaRPr lang="en-US" sz="1800" spc="-10" baseline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b="1">
                          <a:solidFill>
                            <a:srgbClr val="00FF00"/>
                          </a:solidFill>
                        </a:rPr>
                        <a:t>impossible</a:t>
                      </a: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 (very) brief history of cryptography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9440845" y="5945915"/>
            <a:ext cx="432060" cy="432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nb-NO" sz="2600">
                <a:solidFill>
                  <a:srgbClr val="FF00FF"/>
                </a:solidFill>
                <a:sym typeface="Wingdings 2" panose="05020102010507070707" pitchFamily="18" charset="2"/>
              </a:rPr>
              <a:t></a:t>
            </a:r>
            <a:endParaRPr lang="en-CA" sz="260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46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Quantum</a:t>
            </a:r>
            <a:br>
              <a:rPr lang="en-CA">
                <a:solidFill>
                  <a:srgbClr val="FFFFFF"/>
                </a:solidFill>
              </a:rPr>
            </a:br>
            <a:r>
              <a:rPr lang="en-CA">
                <a:solidFill>
                  <a:srgbClr val="FFFFFF"/>
                </a:solidFill>
              </a:rPr>
              <a:t>communication</a:t>
            </a:r>
            <a:br>
              <a:rPr lang="en-CA">
                <a:solidFill>
                  <a:srgbClr val="FFFFFF"/>
                </a:solidFill>
              </a:rPr>
            </a:br>
            <a:r>
              <a:rPr lang="en-CA">
                <a:solidFill>
                  <a:srgbClr val="FFFFFF"/>
                </a:solidFill>
              </a:rPr>
              <a:t>primitives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249769"/>
              </p:ext>
            </p:extLst>
          </p:nvPr>
        </p:nvGraphicFramePr>
        <p:xfrm>
          <a:off x="246821" y="486000"/>
          <a:ext cx="9937380" cy="7003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48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0800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Advantages</a:t>
                      </a:r>
                      <a:r>
                        <a:rPr lang="en-CA" sz="2400" b="1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over classical primitives: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44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Unconditionally secure?</a:t>
                      </a:r>
                    </a:p>
                  </a:txBody>
                  <a:tcPr marL="0" marR="0" marT="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 resources?</a:t>
                      </a:r>
                    </a:p>
                  </a:txBody>
                  <a:tcPr marL="0" marR="0" marT="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quantum advantages?</a:t>
                      </a:r>
                    </a:p>
                  </a:txBody>
                  <a:tcPr marL="0" marR="0" marT="0" marB="108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Money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1950" b="1">
                        <a:solidFill>
                          <a:srgbClr val="00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distribution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1950" b="1">
                        <a:solidFill>
                          <a:srgbClr val="00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 sharing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5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1950" b="1">
                        <a:solidFill>
                          <a:srgbClr val="00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signatures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5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Superdense coding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Fingerprinting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Oblivious transfer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Impossible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 commitment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9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Impossible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Coin-tossing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 computing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 leasing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72043498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Bitcoin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Bell inequality testing</a:t>
                      </a:r>
                    </a:p>
                  </a:txBody>
                  <a:tcPr marL="0" marR="0" marT="0" marB="36000"/>
                </a:tc>
                <a:tc rowSpan="4" gridSpan="3">
                  <a:txBody>
                    <a:bodyPr/>
                    <a:lstStyle/>
                    <a:p>
                      <a:pPr algn="l">
                        <a:tabLst>
                          <a:tab pos="603250" algn="l"/>
                        </a:tabLst>
                      </a:pPr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(no classical</a:t>
                      </a:r>
                      <a:r>
                        <a:rPr lang="en-CA" sz="1950" b="1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equivalent)</a:t>
                      </a:r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 anchor="ctr"/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Teleportation</a:t>
                      </a:r>
                    </a:p>
                  </a:txBody>
                  <a:tcPr marL="0" marR="0" marT="0" marB="36000"/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Entanglement swapping</a:t>
                      </a:r>
                    </a:p>
                  </a:txBody>
                  <a:tcPr marL="0" marR="0" marT="0" marB="36000"/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Interaction-free measurement</a:t>
                      </a:r>
                    </a:p>
                  </a:txBody>
                  <a:tcPr marL="0" marR="0" marT="0" marB="36000"/>
                </a:tc>
                <a:tc gridSpan="3" vMerge="1">
                  <a:txBody>
                    <a:bodyPr/>
                    <a:lstStyle/>
                    <a:p>
                      <a:pPr algn="l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 anchor="ctr"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896932"/>
                  </a:ext>
                </a:extLst>
              </a:tr>
              <a:tr h="108000">
                <a:tc>
                  <a:txBody>
                    <a:bodyPr/>
                    <a:lstStyle/>
                    <a:p>
                      <a:endParaRPr lang="en-CA" sz="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 number generators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 bwMode="auto">
          <a:xfrm flipH="1">
            <a:off x="0" y="1672905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ight Brace 10"/>
          <p:cNvSpPr/>
          <p:nvPr/>
        </p:nvSpPr>
        <p:spPr bwMode="auto">
          <a:xfrm>
            <a:off x="4589724" y="5755897"/>
            <a:ext cx="360050" cy="1229911"/>
          </a:xfrm>
          <a:prstGeom prst="rightBrace">
            <a:avLst>
              <a:gd name="adj1" fmla="val 53241"/>
              <a:gd name="adj2" fmla="val 50000"/>
            </a:avLst>
          </a:prstGeom>
          <a:noFill/>
          <a:ln w="19050" algn="ctr">
            <a:solidFill>
              <a:srgbClr val="C0C0C0"/>
            </a:solidFill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5959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Quantum</a:t>
            </a:r>
            <a:br>
              <a:rPr lang="en-CA">
                <a:solidFill>
                  <a:srgbClr val="FFFFFF"/>
                </a:solidFill>
              </a:rPr>
            </a:br>
            <a:r>
              <a:rPr lang="en-CA">
                <a:solidFill>
                  <a:srgbClr val="FFFFFF"/>
                </a:solidFill>
              </a:rPr>
              <a:t>communication</a:t>
            </a:r>
            <a:br>
              <a:rPr lang="en-CA">
                <a:solidFill>
                  <a:srgbClr val="FFFFFF"/>
                </a:solidFill>
              </a:rPr>
            </a:br>
            <a:r>
              <a:rPr lang="en-CA">
                <a:solidFill>
                  <a:srgbClr val="FFFFFF"/>
                </a:solidFill>
              </a:rPr>
              <a:t>primitives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374743"/>
              </p:ext>
            </p:extLst>
          </p:nvPr>
        </p:nvGraphicFramePr>
        <p:xfrm>
          <a:off x="246821" y="486000"/>
          <a:ext cx="9937380" cy="7003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48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0800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Advantages</a:t>
                      </a:r>
                      <a:r>
                        <a:rPr lang="en-CA" sz="2400" b="1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over classical primitives:</a:t>
                      </a:r>
                      <a:endParaRPr lang="en-CA" sz="24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44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565">
                <a:tc>
                  <a:txBody>
                    <a:bodyPr/>
                    <a:lstStyle/>
                    <a:p>
                      <a:endParaRPr lang="en-CA" sz="195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Unconditionally secure?</a:t>
                      </a:r>
                    </a:p>
                  </a:txBody>
                  <a:tcPr marL="0" marR="0" marT="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 resources?</a:t>
                      </a:r>
                    </a:p>
                  </a:txBody>
                  <a:tcPr marL="0" marR="0" marT="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95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quantum advantages?</a:t>
                      </a:r>
                    </a:p>
                  </a:txBody>
                  <a:tcPr marL="0" marR="0" marT="0" marB="108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Money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en-CA" sz="1600" b="0">
                        <a:solidFill>
                          <a:srgbClr val="C0C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distribution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idquantique.com,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quantum-info.com, qasky.com, goqrate.com </a:t>
                      </a:r>
                      <a:endParaRPr lang="en-CA" sz="1600" b="0">
                        <a:solidFill>
                          <a:srgbClr val="C0C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 sharing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W. P. Grice </a:t>
                      </a:r>
                      <a:r>
                        <a:rPr lang="en-CA" sz="1600" b="0" i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</a:t>
                      </a:r>
                      <a:r>
                        <a:rPr lang="en-CA" sz="1600" b="0" i="1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al.</a:t>
                      </a:r>
                      <a:r>
                        <a:rPr lang="en-CA" sz="1600" b="0" i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Opt. Express </a:t>
                      </a:r>
                      <a:r>
                        <a:rPr lang="en-CA" sz="1600" b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7300 (2015).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signatures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R. Collins </a:t>
                      </a:r>
                      <a:r>
                        <a:rPr lang="en-US" sz="1600" b="0" i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al.,</a:t>
                      </a:r>
                      <a:r>
                        <a:rPr lang="en-US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Phys. Rev. Lett. </a:t>
                      </a:r>
                      <a:r>
                        <a:rPr lang="en-US" sz="1600" b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r>
                        <a:rPr lang="en-US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040502 (2014)</a:t>
                      </a:r>
                      <a:endParaRPr lang="en-CA" sz="1600" b="0">
                        <a:solidFill>
                          <a:srgbClr val="C0C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Superdense coding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H. B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ennett, S. J. Wiesner, Phys. Rev. Lett.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2881 (1992)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Fingerprinting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J.-Y.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Guan </a:t>
                      </a:r>
                      <a:r>
                        <a:rPr lang="en-CA" sz="1600" b="0" i="1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al.,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Phys. Rev. Lett. </a:t>
                      </a:r>
                      <a:r>
                        <a:rPr lang="en-CA" sz="1600" b="1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240502 (2016)</a:t>
                      </a:r>
                      <a:endParaRPr lang="en-CA" sz="1600" b="0">
                        <a:solidFill>
                          <a:srgbClr val="C0C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Oblivious transfer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Erven </a:t>
                      </a:r>
                      <a:r>
                        <a:rPr lang="en-CA" sz="1600" b="0" i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al.,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Nat. Commun.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3418 (2014)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 commitment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 Lunghi </a:t>
                      </a:r>
                      <a:r>
                        <a:rPr lang="en-CA" sz="1600" b="0" i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al.,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Phys. Rev. Lett.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180504 (2013)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Coin-tossing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Pappa </a:t>
                      </a:r>
                      <a:r>
                        <a:rPr lang="en-CA" sz="1600" b="0" i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al.,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Nat. Commun. </a:t>
                      </a:r>
                      <a:r>
                        <a:rPr lang="en-CA" sz="1600" b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3717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(2014)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 computing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S. Barz </a:t>
                      </a:r>
                      <a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et al.,</a:t>
                      </a: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Science </a:t>
                      </a: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335</a:t>
                      </a: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303 (2012)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 leasing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A. Broadbent </a:t>
                      </a:r>
                      <a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et al.,</a:t>
                      </a: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arXiv:2101.12739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3530203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Bitcoin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J. Jogenfors, Proc. IEEE ICBC 2019, 245 (2019)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Bell inequality testing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Hensen </a:t>
                      </a:r>
                      <a:r>
                        <a:rPr lang="en-CA" sz="1600" b="0" i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al.,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Nature </a:t>
                      </a:r>
                      <a:r>
                        <a:rPr lang="en-CA" sz="1600" b="1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526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682 (2015)</a:t>
                      </a:r>
                      <a:endParaRPr lang="en-CA" sz="1600" b="0">
                        <a:solidFill>
                          <a:srgbClr val="C0C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Teleportation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X.-S. Ma </a:t>
                      </a:r>
                      <a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et al.</a:t>
                      </a: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Nature </a:t>
                      </a: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489</a:t>
                      </a: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269 (2012)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Entanglement swapping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M. Żukowski </a:t>
                      </a:r>
                      <a:r>
                        <a:rPr lang="en-CA" sz="1600" b="0" i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al.,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Phys. Rev. Lett.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4287 (1993)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Interaction-free measurement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 C. Elitzur, L. Vaidman, Found. Phys.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987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(1993)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2478116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CA" sz="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endParaRPr lang="en-CA" sz="600" b="1">
                        <a:solidFill>
                          <a:srgbClr val="C0C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pPr algn="ctr"/>
                      <a:endParaRPr lang="en-CA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95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 number generators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idquantique.com, picoquant.com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2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pPr algn="ctr"/>
                      <a:endParaRPr lang="en-CA" sz="22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4495409" y="1757687"/>
            <a:ext cx="5688791" cy="2160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lvl="0" algn="l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500" b="0">
                <a:solidFill>
                  <a:srgbClr val="C0C0C0"/>
                </a:solidFill>
                <a:cs typeface="Arial" panose="020B0604020202020204" pitchFamily="34" charset="0"/>
              </a:rPr>
              <a:t>S. Wiesner, unpublished circa 1970, Sigact News </a:t>
            </a:r>
            <a:r>
              <a:rPr lang="en-CA" sz="1500">
                <a:solidFill>
                  <a:srgbClr val="C0C0C0"/>
                </a:solidFill>
                <a:cs typeface="Arial" panose="020B0604020202020204" pitchFamily="34" charset="0"/>
              </a:rPr>
              <a:t>15</a:t>
            </a:r>
            <a:r>
              <a:rPr lang="en-CA" sz="1500" b="0">
                <a:solidFill>
                  <a:srgbClr val="C0C0C0"/>
                </a:solidFill>
                <a:cs typeface="Arial" panose="020B0604020202020204" pitchFamily="34" charset="0"/>
              </a:rPr>
              <a:t>, 78 (1983);</a:t>
            </a:r>
            <a:br>
              <a:rPr lang="en-CA" sz="1500" b="0">
                <a:solidFill>
                  <a:srgbClr val="C0C0C0"/>
                </a:solidFill>
                <a:cs typeface="Arial" panose="020B0604020202020204" pitchFamily="34" charset="0"/>
              </a:rPr>
            </a:br>
            <a:r>
              <a:rPr lang="en-CA" sz="1500" b="0">
                <a:solidFill>
                  <a:srgbClr val="C0C0C0"/>
                </a:solidFill>
                <a:cs typeface="Arial" panose="020B0604020202020204" pitchFamily="34" charset="0"/>
              </a:rPr>
              <a:t>S. Aaronson, P. Christiano, Proc. STOC’12, 41 (2012)</a:t>
            </a:r>
          </a:p>
        </p:txBody>
      </p:sp>
    </p:spTree>
    <p:extLst>
      <p:ext uri="{BB962C8B-B14F-4D97-AF65-F5344CB8AC3E}">
        <p14:creationId xmlns:p14="http://schemas.microsoft.com/office/powerpoint/2010/main" val="172636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tnuliggende">
  <a:themeElements>
    <a:clrScheme name="">
      <a:dk1>
        <a:srgbClr val="000000"/>
      </a:dk1>
      <a:lt1>
        <a:srgbClr val="FFFFFF"/>
      </a:lt1>
      <a:dk2>
        <a:srgbClr val="FF0000"/>
      </a:dk2>
      <a:lt2>
        <a:srgbClr val="DADADA"/>
      </a:lt2>
      <a:accent1>
        <a:srgbClr val="00DFCA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ECE1"/>
      </a:accent5>
      <a:accent6>
        <a:srgbClr val="0000E7"/>
      </a:accent6>
      <a:hlink>
        <a:srgbClr val="00FF00"/>
      </a:hlink>
      <a:folHlink>
        <a:srgbClr val="CECECE"/>
      </a:folHlink>
    </a:clrScheme>
    <a:fontScheme name="ntnuliggende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>
          <a:solidFill>
            <a:srgbClr val="FFFFFF"/>
          </a:solidFill>
          <a:miter lim="800000"/>
          <a:headEnd/>
          <a:tailEnd type="none" w="lg" len="lg"/>
        </a:ln>
      </a:spPr>
      <a:bodyPr lIns="102860" tIns="51429" rIns="102860" bIns="51429" rtlCol="0" anchor="ctr"/>
      <a:lstStyle>
        <a:defPPr algn="ctr">
          <a:defRPr/>
        </a:defPPr>
      </a:lstStyle>
    </a:spDef>
    <a:lnDef>
      <a:spPr bwMode="auto">
        <a:noFill/>
        <a:ln w="25400" algn="ctr">
          <a:solidFill>
            <a:srgbClr val="FFFFFF"/>
          </a:solidFill>
          <a:round/>
          <a:headEnd type="none" w="med" len="med"/>
          <a:tailEnd type="none"/>
        </a:ln>
      </a:spPr>
      <a:bodyPr/>
      <a:lstStyle/>
    </a:lnDef>
    <a:txDef>
      <a:spPr bwMode="auto">
        <a:noFill/>
        <a:ln w="12700">
          <a:solidFill>
            <a:srgbClr val="FFFFFF"/>
          </a:solidFill>
          <a:miter lim="800000"/>
          <a:headEnd/>
          <a:tailEnd/>
        </a:ln>
      </a:spPr>
      <a:bodyPr wrap="none" lIns="0" tIns="0" rIns="0" bIns="0" rtlCol="0" anchor="ctr">
        <a:noAutofit/>
      </a:bodyPr>
      <a:lstStyle>
        <a:defPPr>
          <a:defRPr sz="2200" smtClean="0">
            <a:ln w="12700">
              <a:noFill/>
            </a:ln>
            <a:solidFill>
              <a:srgbClr val="FFFFFF"/>
            </a:solidFill>
          </a:defRPr>
        </a:defPPr>
      </a:lstStyle>
    </a:txDef>
  </a:objectDefaults>
  <a:extraClrSchemeLst>
    <a:extraClrScheme>
      <a:clrScheme name="ntnuliggende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liggende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P:\NTNU\Ntnuc\MALER\ntnuliggende.ppt</Template>
  <TotalTime>67168</TotalTime>
  <Words>1759</Words>
  <Application>Microsoft Office PowerPoint</Application>
  <PresentationFormat>Custom</PresentationFormat>
  <Paragraphs>392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Wingdings 3</vt:lpstr>
      <vt:lpstr>Verdana</vt:lpstr>
      <vt:lpstr>Monotype Sorts</vt:lpstr>
      <vt:lpstr>Symbol</vt:lpstr>
      <vt:lpstr>Microsoft YaHei</vt:lpstr>
      <vt:lpstr>Wingdings</vt:lpstr>
      <vt:lpstr>Times New Roman</vt:lpstr>
      <vt:lpstr>ntnuliggende</vt:lpstr>
      <vt:lpstr>Office 主题</vt:lpstr>
      <vt:lpstr>PowerPoint Presentation</vt:lpstr>
      <vt:lpstr>Communication security you enjoy daily</vt:lpstr>
      <vt:lpstr>A (very) brief history of cryptography</vt:lpstr>
      <vt:lpstr>Breaking cryptography retroactively</vt:lpstr>
      <vt:lpstr>A (very) brief history of cryptography</vt:lpstr>
      <vt:lpstr>One-time pad</vt:lpstr>
      <vt:lpstr>A (very) brief history of cryptography</vt:lpstr>
      <vt:lpstr>Quantum communication primitives</vt:lpstr>
      <vt:lpstr>Quantum communication primitives</vt:lpstr>
      <vt:lpstr>Key distribution for encryption</vt:lpstr>
      <vt:lpstr>Quantum key distribution (QKD)</vt:lpstr>
      <vt:lpstr>Post-processing in QKD</vt:lpstr>
      <vt:lpstr>Commercial QKD</vt:lpstr>
      <vt:lpstr>Today: trusted-node repeater</vt:lpstr>
      <vt:lpstr>PowerPoint Presentation</vt:lpstr>
      <vt:lpstr>Trusted-node network</vt:lpstr>
      <vt:lpstr>Shanghai control center of the Chinese quantum key distribution network and satellite</vt:lpstr>
      <vt:lpstr>PowerPoint Presentation</vt:lpstr>
      <vt:lpstr>PowerPoint Presentation</vt:lpstr>
      <vt:lpstr>Chinese quantum satellite Micius (launched 2016)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Makarov</dc:creator>
  <cp:lastModifiedBy>Vadim Makarov</cp:lastModifiedBy>
  <cp:revision>2288</cp:revision>
  <cp:lastPrinted>2019-09-15T20:18:41Z</cp:lastPrinted>
  <dcterms:created xsi:type="dcterms:W3CDTF">1999-04-12T08:58:22Z</dcterms:created>
  <dcterms:modified xsi:type="dcterms:W3CDTF">2021-12-01T22:50:16Z</dcterms:modified>
</cp:coreProperties>
</file>