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1452" r:id="rId2"/>
    <p:sldId id="1124" r:id="rId3"/>
    <p:sldId id="1276" r:id="rId4"/>
    <p:sldId id="911" r:id="rId5"/>
    <p:sldId id="1411" r:id="rId6"/>
    <p:sldId id="1410" r:id="rId7"/>
    <p:sldId id="1412" r:id="rId8"/>
    <p:sldId id="1414" r:id="rId9"/>
    <p:sldId id="1415" r:id="rId10"/>
    <p:sldId id="1413" r:id="rId11"/>
    <p:sldId id="1306" r:id="rId12"/>
    <p:sldId id="1239" r:id="rId13"/>
    <p:sldId id="1094" r:id="rId14"/>
    <p:sldId id="1132" r:id="rId15"/>
    <p:sldId id="1229" r:id="rId16"/>
    <p:sldId id="1186" r:id="rId17"/>
    <p:sldId id="1219" r:id="rId18"/>
    <p:sldId id="1036" r:id="rId19"/>
    <p:sldId id="1037" r:id="rId20"/>
    <p:sldId id="847" r:id="rId21"/>
    <p:sldId id="833" r:id="rId22"/>
    <p:sldId id="1179" r:id="rId23"/>
    <p:sldId id="822" r:id="rId24"/>
    <p:sldId id="939" r:id="rId25"/>
    <p:sldId id="1261" r:id="rId26"/>
    <p:sldId id="1220" r:id="rId27"/>
    <p:sldId id="1267" r:id="rId28"/>
  </p:sldIdLst>
  <p:sldSz cx="10287000" cy="7715250"/>
  <p:notesSz cx="7315200" cy="9601200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Monotype Sorts" panose="020B0604020202020204" charset="0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 Makarov" initials="VM" lastIdx="2" clrIdx="0">
    <p:extLst>
      <p:ext uri="{19B8F6BF-5375-455C-9EA6-DF929625EA0E}">
        <p15:presenceInfo xmlns:p15="http://schemas.microsoft.com/office/powerpoint/2012/main" userId="Vadim Maka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77777"/>
    <a:srgbClr val="FF0000"/>
    <a:srgbClr val="FFFFFF"/>
    <a:srgbClr val="FF9999"/>
    <a:srgbClr val="C0C0C0"/>
    <a:srgbClr val="00FF00"/>
    <a:srgbClr val="4D4D4D"/>
    <a:srgbClr val="5F5F5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846" autoAdjust="0"/>
    <p:restoredTop sz="95830" autoAdjust="0"/>
  </p:normalViewPr>
  <p:slideViewPr>
    <p:cSldViewPr>
      <p:cViewPr varScale="1">
        <p:scale>
          <a:sx n="89" d="100"/>
          <a:sy n="89" d="100"/>
        </p:scale>
        <p:origin x="1688" y="60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54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71" y="60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8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8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22C8C-1DA2-4593-A574-21C52C8FBF4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91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AD489-E699-41A5-A4EC-84919CB1302B}" type="slidenum">
              <a:rPr lang="en-US"/>
              <a:pPr/>
              <a:t>4</a:t>
            </a:fld>
            <a:endParaRPr lang="en-US"/>
          </a:p>
        </p:txBody>
      </p:sp>
      <p:sp>
        <p:nvSpPr>
          <p:cNvPr id="84173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0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29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6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4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tekststilene i delmalen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emf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emf"/><Relationship Id="rId4" Type="http://schemas.openxmlformats.org/officeDocument/2006/relationships/image" Target="../media/image32.jpg"/><Relationship Id="rId9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40.png"/><Relationship Id="rId7" Type="http://schemas.openxmlformats.org/officeDocument/2006/relationships/image" Target="../media/image1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1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Relationship Id="rId9" Type="http://schemas.openxmlformats.org/officeDocument/2006/relationships/image" Target="../media/image8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925"/>
            <a:ext cx="10287000" cy="7082358"/>
          </a:xfrm>
          <a:prstGeom prst="rect">
            <a:avLst/>
          </a:prstGeom>
        </p:spPr>
      </p:pic>
      <p:sp>
        <p:nvSpPr>
          <p:cNvPr id="8" name="TextBox 46"/>
          <p:cNvSpPr txBox="1">
            <a:spLocks noChangeArrowheads="1"/>
          </p:cNvSpPr>
          <p:nvPr/>
        </p:nvSpPr>
        <p:spPr bwMode="auto">
          <a:xfrm rot="16200000">
            <a:off x="7669332" y="2784606"/>
            <a:ext cx="5024132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B2B2B2"/>
                </a:solidFill>
              </a:rPr>
              <a:t>Photo ©</a:t>
            </a:r>
            <a:r>
              <a:rPr lang="en-US" sz="200" b="0">
                <a:solidFill>
                  <a:srgbClr val="B2B2B2"/>
                </a:solidFill>
              </a:rPr>
              <a:t> </a:t>
            </a:r>
            <a:r>
              <a:rPr lang="en-US" sz="900" b="0">
                <a:solidFill>
                  <a:srgbClr val="B2B2B2"/>
                </a:solidFill>
              </a:rPr>
              <a:t>2014 Whowired Korea http://www.whowired.com/news/articleView.html?idxno=404845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69001C51-C42C-4D65-B54B-FDD530A20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66015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4 in Quantum communications (continuing education) course, 2 Dec 2021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E039230-7327-48F2-A665-A92F9787EAF5}"/>
              </a:ext>
            </a:extLst>
          </p:cNvPr>
          <p:cNvSpPr txBox="1">
            <a:spLocks/>
          </p:cNvSpPr>
          <p:nvPr/>
        </p:nvSpPr>
        <p:spPr bwMode="auto">
          <a:xfrm>
            <a:off x="246820" y="6745831"/>
            <a:ext cx="9793360" cy="100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5600" b="0" kern="0">
                <a:solidFill>
                  <a:srgbClr val="FFFFFF"/>
                </a:solidFill>
              </a:rPr>
              <a:t>QKD protocol and hacking</a:t>
            </a:r>
          </a:p>
        </p:txBody>
      </p:sp>
    </p:spTree>
    <p:extLst>
      <p:ext uri="{BB962C8B-B14F-4D97-AF65-F5344CB8AC3E}">
        <p14:creationId xmlns:p14="http://schemas.microsoft.com/office/powerpoint/2010/main" val="1499307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C31FFE-25C1-4BE0-943F-A59E79AC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022" y="0"/>
            <a:ext cx="11572876" cy="7715250"/>
          </a:xfrm>
          <a:prstGeom prst="rect">
            <a:avLst/>
          </a:prstGeom>
        </p:spPr>
      </p:pic>
      <p:sp>
        <p:nvSpPr>
          <p:cNvPr id="12" name="TextBox 46">
            <a:extLst>
              <a:ext uri="{FF2B5EF4-FFF2-40B4-BE49-F238E27FC236}">
                <a16:creationId xmlns:a16="http://schemas.microsoft.com/office/drawing/2014/main" id="{2A7B6B8B-98DF-4E82-AC0D-1F68219D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910" y="7504047"/>
            <a:ext cx="205216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969696"/>
                </a:solidFill>
              </a:rPr>
              <a:t>Photo 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>
                <a:solidFill>
                  <a:srgbClr val="969696"/>
                </a:solidFill>
              </a:rPr>
              <a:t>2020 Vadim Makarov / RQC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5BA23-51F5-4E37-A376-31A1956EA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717"/>
          <a:stretch/>
        </p:blipFill>
        <p:spPr>
          <a:xfrm>
            <a:off x="1293069" y="7257135"/>
            <a:ext cx="1762141" cy="356962"/>
          </a:xfrm>
          <a:prstGeom prst="rect">
            <a:avLst/>
          </a:prstGeom>
        </p:spPr>
      </p:pic>
      <p:sp>
        <p:nvSpPr>
          <p:cNvPr id="5" name="Text Box 29">
            <a:extLst>
              <a:ext uri="{FF2B5EF4-FFF2-40B4-BE49-F238E27FC236}">
                <a16:creationId xmlns:a16="http://schemas.microsoft.com/office/drawing/2014/main" id="{D3017A46-F65A-428A-8A0C-4872B75E7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25" y="7293600"/>
            <a:ext cx="10005201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/>
            <a:r>
              <a:rPr lang="en-US" sz="1600" b="0">
                <a:solidFill>
                  <a:srgbClr val="000000"/>
                </a:solidFill>
                <a:cs typeface="Arial" pitchFamily="34" charset="0"/>
              </a:rPr>
              <a:t>MSc labs: vad1.com/c/lqpc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0480238-380E-4049-94E2-3196F7EE4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785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592E6D-F12F-4CB3-AD7F-C0FC486A4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4" y="73657"/>
            <a:ext cx="2555925" cy="1987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Certification of cryptographic tools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F16097E-B0EE-4DED-AE4E-95249EECD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0" y="1719301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Government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B126EF1-43C6-4F4A-A350-79815688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68" y="2428413"/>
            <a:ext cx="1934035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Legal requirements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98D908C-D65B-4999-BAD3-4CDE1E837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828" y="2575190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Approval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596AB-6F6C-4DA0-B001-E4D9765AF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865" y="49701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Certificate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51072A3-C48F-4C4E-A9A2-74F2DEBA4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864" y="46326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993025-E368-4557-8445-09865446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04" y="5302968"/>
            <a:ext cx="2160301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Engineering documentation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7ECCD-39E0-4E35-A5B9-464FC797D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710" y="6738025"/>
            <a:ext cx="1152160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Sale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555DB944-8417-458A-BE98-831A2311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343655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Accredited lab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3D4A93C-9398-4DEE-B6DD-7870A28F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696504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Manufacturer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9A8ED19-AABC-4286-A617-1764C9F7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805" y="6965043"/>
            <a:ext cx="179839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Customer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Folded Corner 111">
            <a:extLst>
              <a:ext uri="{FF2B5EF4-FFF2-40B4-BE49-F238E27FC236}">
                <a16:creationId xmlns:a16="http://schemas.microsoft.com/office/drawing/2014/main" id="{66197C9D-FB25-4768-B0EB-4B39A99F8020}"/>
              </a:ext>
            </a:extLst>
          </p:cNvPr>
          <p:cNvSpPr/>
          <p:nvPr/>
        </p:nvSpPr>
        <p:spPr bwMode="auto">
          <a:xfrm>
            <a:off x="3049234" y="2545920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9900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Folded Corner 111">
            <a:extLst>
              <a:ext uri="{FF2B5EF4-FFF2-40B4-BE49-F238E27FC236}">
                <a16:creationId xmlns:a16="http://schemas.microsoft.com/office/drawing/2014/main" id="{EECCAFA1-FFC7-4E4B-AE38-26248A7F7931}"/>
              </a:ext>
            </a:extLst>
          </p:cNvPr>
          <p:cNvSpPr/>
          <p:nvPr/>
        </p:nvSpPr>
        <p:spPr bwMode="auto">
          <a:xfrm>
            <a:off x="3913354" y="5420475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CC99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B5A8A-5182-47BC-B68A-40F8A3579B3F}"/>
              </a:ext>
            </a:extLst>
          </p:cNvPr>
          <p:cNvGrpSpPr/>
          <p:nvPr/>
        </p:nvGrpSpPr>
        <p:grpSpPr>
          <a:xfrm>
            <a:off x="5497574" y="4785681"/>
            <a:ext cx="513527" cy="653199"/>
            <a:chOff x="5287530" y="3960468"/>
            <a:chExt cx="513527" cy="653199"/>
          </a:xfrm>
          <a:solidFill>
            <a:srgbClr val="008000"/>
          </a:solidFill>
        </p:grpSpPr>
        <p:sp>
          <p:nvSpPr>
            <p:cNvPr id="20" name="Folded Corner 111">
              <a:extLst>
                <a:ext uri="{FF2B5EF4-FFF2-40B4-BE49-F238E27FC236}">
                  <a16:creationId xmlns:a16="http://schemas.microsoft.com/office/drawing/2014/main" id="{8D782321-86CA-485A-B0FF-A932E2CF062C}"/>
                </a:ext>
              </a:extLst>
            </p:cNvPr>
            <p:cNvSpPr/>
            <p:nvPr/>
          </p:nvSpPr>
          <p:spPr bwMode="auto">
            <a:xfrm>
              <a:off x="5287530" y="4073667"/>
              <a:ext cx="432000" cy="540000"/>
            </a:xfrm>
            <a:prstGeom prst="foldedCorner">
              <a:avLst>
                <a:gd name="adj" fmla="val 40072"/>
              </a:avLst>
            </a:prstGeom>
            <a:solidFill>
              <a:srgbClr val="006600"/>
            </a:solidFill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" name="Star: 7 Points 20">
              <a:extLst>
                <a:ext uri="{FF2B5EF4-FFF2-40B4-BE49-F238E27FC236}">
                  <a16:creationId xmlns:a16="http://schemas.microsoft.com/office/drawing/2014/main" id="{C978844A-2E7D-434B-BD3D-458335E34771}"/>
                </a:ext>
              </a:extLst>
            </p:cNvPr>
            <p:cNvSpPr/>
            <p:nvPr/>
          </p:nvSpPr>
          <p:spPr bwMode="auto">
            <a:xfrm rot="727134">
              <a:off x="5436829" y="3960468"/>
              <a:ext cx="364228" cy="364228"/>
            </a:xfrm>
            <a:prstGeom prst="star7">
              <a:avLst>
                <a:gd name="adj" fmla="val 29369"/>
                <a:gd name="hf" fmla="val 102572"/>
                <a:gd name="vf" fmla="val 105210"/>
              </a:avLst>
            </a:prstGeom>
            <a:solidFill>
              <a:srgbClr val="00CC00"/>
            </a:solidFill>
            <a:ln w="1270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22BF8A-31AB-4380-BB7C-D0A2D7D7E708}"/>
              </a:ext>
            </a:extLst>
          </p:cNvPr>
          <p:cNvCxnSpPr>
            <a:cxnSpLocks/>
          </p:cNvCxnSpPr>
          <p:nvPr/>
        </p:nvCxnSpPr>
        <p:spPr bwMode="auto">
          <a:xfrm>
            <a:off x="3269385" y="1852333"/>
            <a:ext cx="0" cy="57608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642F12-94AA-4E7F-AF32-551FB81A5806}"/>
              </a:ext>
            </a:extLst>
          </p:cNvPr>
          <p:cNvCxnSpPr>
            <a:cxnSpLocks/>
          </p:cNvCxnSpPr>
          <p:nvPr/>
        </p:nvCxnSpPr>
        <p:spPr bwMode="auto">
          <a:xfrm>
            <a:off x="3269385" y="3652583"/>
            <a:ext cx="396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D996BB-78F7-4B18-B8A7-225B0C3CD8FD}"/>
              </a:ext>
            </a:extLst>
          </p:cNvPr>
          <p:cNvCxnSpPr>
            <a:cxnSpLocks/>
          </p:cNvCxnSpPr>
          <p:nvPr/>
        </p:nvCxnSpPr>
        <p:spPr bwMode="auto">
          <a:xfrm>
            <a:off x="3271240" y="3220523"/>
            <a:ext cx="0" cy="43206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FDAB14-63F1-401D-B759-387492A11A4F}"/>
              </a:ext>
            </a:extLst>
          </p:cNvPr>
          <p:cNvCxnSpPr>
            <a:cxnSpLocks/>
          </p:cNvCxnSpPr>
          <p:nvPr/>
        </p:nvCxnSpPr>
        <p:spPr bwMode="auto">
          <a:xfrm>
            <a:off x="2928980" y="1852333"/>
            <a:ext cx="700455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C035A5-A975-46D5-8B17-E74067B157AF}"/>
              </a:ext>
            </a:extLst>
          </p:cNvPr>
          <p:cNvCxnSpPr>
            <a:cxnSpLocks/>
          </p:cNvCxnSpPr>
          <p:nvPr/>
        </p:nvCxnSpPr>
        <p:spPr bwMode="auto">
          <a:xfrm>
            <a:off x="6151990" y="7170085"/>
            <a:ext cx="2232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B01E158-27A1-4D4E-BB1B-2F9E96A30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48" y="6377975"/>
            <a:ext cx="918774" cy="535608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6D441B6-47E9-4708-A093-D7D469CFDB8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7508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9FC1CC2-BF51-44F3-9229-174214CA5720}"/>
              </a:ext>
            </a:extLst>
          </p:cNvPr>
          <p:cNvCxnSpPr>
            <a:cxnSpLocks/>
          </p:cNvCxnSpPr>
          <p:nvPr/>
        </p:nvCxnSpPr>
        <p:spPr bwMode="auto">
          <a:xfrm>
            <a:off x="506312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F0AC36-36B2-447F-86E1-BA24D9CD35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88" y="3929635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535C4C3-F462-4E2B-985E-2826FA7CE68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98" y="6112498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7C0C7CA-F286-44C5-BC23-48973F6DE89F}"/>
              </a:ext>
            </a:extLst>
          </p:cNvPr>
          <p:cNvGrpSpPr/>
          <p:nvPr/>
        </p:nvGrpSpPr>
        <p:grpSpPr>
          <a:xfrm>
            <a:off x="3244927" y="4425479"/>
            <a:ext cx="1754523" cy="828528"/>
            <a:chOff x="3271240" y="4588025"/>
            <a:chExt cx="1074595" cy="50744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27A9728-FA0E-4CD5-B434-C6836D9E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240" y="4588025"/>
              <a:ext cx="853895" cy="35505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891292-4010-4492-9B5F-4892F95A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940" y="4740420"/>
              <a:ext cx="853895" cy="355053"/>
            </a:xfrm>
            <a:prstGeom prst="rect">
              <a:avLst/>
            </a:prstGeom>
          </p:spPr>
        </p:pic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54CFFAD-16EE-4650-8F3B-AF6A89CDDE7C}"/>
              </a:ext>
            </a:extLst>
          </p:cNvPr>
          <p:cNvCxnSpPr>
            <a:cxnSpLocks/>
          </p:cNvCxnSpPr>
          <p:nvPr/>
        </p:nvCxnSpPr>
        <p:spPr bwMode="auto">
          <a:xfrm>
            <a:off x="5711218" y="3929635"/>
            <a:ext cx="0" cy="756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1D7AAD7-806C-4DC6-9663-47F5EA0616B1}"/>
              </a:ext>
            </a:extLst>
          </p:cNvPr>
          <p:cNvCxnSpPr>
            <a:cxnSpLocks/>
          </p:cNvCxnSpPr>
          <p:nvPr/>
        </p:nvCxnSpPr>
        <p:spPr bwMode="auto">
          <a:xfrm>
            <a:off x="5711218" y="5608498"/>
            <a:ext cx="0" cy="864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9044D67-B300-4601-A779-D0D2F930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778" y="1010785"/>
            <a:ext cx="2573881" cy="104659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C12F5DA-8833-43A5-A8A4-903E251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680" y="1334580"/>
            <a:ext cx="2448340" cy="80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National security agency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2" grpId="0"/>
      <p:bldP spid="14" grpId="0"/>
      <p:bldP spid="18" grpId="0" animBg="1"/>
      <p:bldP spid="19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003" r="12917" b="9360"/>
          <a:stretch/>
        </p:blipFill>
        <p:spPr>
          <a:xfrm>
            <a:off x="0" y="320332"/>
            <a:ext cx="10287000" cy="73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Implementation security of quantum communications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317655"/>
            <a:chOff x="1471092" y="4027469"/>
            <a:chExt cx="7344816" cy="3555468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000000"/>
                  </a:solidFill>
                </a:rPr>
                <a:t>.</a:t>
              </a:r>
              <a:r>
                <a:rPr lang="nb-NO">
                  <a:solidFill>
                    <a:srgbClr val="00FF00"/>
                  </a:solidFill>
                </a:rPr>
                <a:t>Laws of physics</a:t>
              </a:r>
              <a:r>
                <a:rPr lang="nb-NO">
                  <a:solidFill>
                    <a:srgbClr val="FFFFFF"/>
                  </a:solidFill>
                </a:rPr>
                <a:t>   </a:t>
              </a:r>
              <a:r>
                <a:rPr lang="nb-NO">
                  <a:solidFill>
                    <a:srgbClr val="C0C0C0"/>
                  </a:solidFill>
                </a:rPr>
                <a:t>&amp;</a:t>
              </a:r>
              <a:r>
                <a:rPr lang="nb-NO">
                  <a:solidFill>
                    <a:srgbClr val="FFFFFF"/>
                  </a:solidFill>
                </a:rPr>
                <a:t>   </a:t>
              </a:r>
              <a:r>
                <a:rPr lang="nb-NO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88735" y="5739420"/>
            <a:ext cx="5607425" cy="1646695"/>
            <a:chOff x="4216725" y="5739420"/>
            <a:chExt cx="5607425" cy="1646695"/>
          </a:xfrm>
        </p:grpSpPr>
        <p:sp>
          <p:nvSpPr>
            <p:cNvPr id="70" name="Title 1"/>
            <p:cNvSpPr txBox="1">
              <a:spLocks/>
            </p:cNvSpPr>
            <p:nvPr/>
          </p:nvSpPr>
          <p:spPr bwMode="auto">
            <a:xfrm>
              <a:off x="4216725" y="6449490"/>
              <a:ext cx="5607425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9693" rIns="0" bIns="49693" numCol="1" anchor="t" anchorCtr="0" compatLnSpc="1">
              <a:prstTxWarp prst="textNoShape">
                <a:avLst/>
              </a:prstTxWarp>
            </a:bodyPr>
            <a:lstStyle>
              <a:lvl1pPr algn="l" defTabSz="987425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2pPr>
              <a:lvl3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3pPr>
              <a:lvl4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4pPr>
              <a:lvl5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nb-NO" sz="2800" kern="0">
                  <a:solidFill>
                    <a:srgbClr val="FFFFFF"/>
                  </a:solidFill>
                </a:rPr>
                <a:t>Formal certification: we need</a:t>
              </a:r>
            </a:p>
            <a:p>
              <a:pPr algn="ctr"/>
              <a:r>
                <a:rPr lang="nb-NO" sz="2800" kern="0">
                  <a:solidFill>
                    <a:srgbClr val="FFFFFF"/>
                  </a:solidFill>
                </a:rPr>
                <a:t>standards and labs ecosystem</a:t>
              </a:r>
              <a:endParaRPr lang="en-US" sz="2800" kern="0">
                <a:solidFill>
                  <a:srgbClr val="FFFFFF"/>
                </a:solidFill>
              </a:endParaRPr>
            </a:p>
          </p:txBody>
        </p:sp>
        <p:cxnSp>
          <p:nvCxnSpPr>
            <p:cNvPr id="6" name="Straight Arrow Connector 5"/>
            <p:cNvCxnSpPr>
              <a:endCxn id="70" idx="0"/>
            </p:cNvCxnSpPr>
            <p:nvPr/>
          </p:nvCxnSpPr>
          <p:spPr bwMode="auto">
            <a:xfrm>
              <a:off x="7015762" y="5739420"/>
              <a:ext cx="4676" cy="710070"/>
            </a:xfrm>
            <a:prstGeom prst="straightConnector1">
              <a:avLst/>
            </a:prstGeom>
            <a:noFill/>
            <a:ln w="19050" algn="ctr">
              <a:solidFill>
                <a:srgbClr val="FF00FF"/>
              </a:solidFill>
              <a:round/>
              <a:headEnd type="none" w="med" len="med"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2898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Threat model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6955" y="4577725"/>
            <a:ext cx="5832675" cy="259236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Bef>
                <a:spcPts val="600"/>
              </a:spcBef>
            </a:pPr>
            <a:r>
              <a:rPr lang="en-CA">
                <a:solidFill>
                  <a:srgbClr val="FFFFFF"/>
                </a:solidFill>
              </a:rPr>
              <a:t>Kerckhoffs’ principle:</a:t>
            </a:r>
          </a:p>
          <a:p>
            <a:pPr lvl="0" algn="l">
              <a:spcBef>
                <a:spcPts val="600"/>
              </a:spcBef>
            </a:pPr>
            <a:r>
              <a:rPr lang="fr-FR">
                <a:solidFill>
                  <a:srgbClr val="FFFFFF"/>
                </a:solidFill>
                <a:cs typeface="Arial" pitchFamily="34" charset="0"/>
              </a:rPr>
              <a:t>Il faut qu’il n’exige pas le secret, et qu’il puisse sans inconvénient tomber entre les mains de l’ennemi</a:t>
            </a:r>
            <a:endParaRPr lang="en-US">
              <a:solidFill>
                <a:srgbClr val="FFFFFF"/>
              </a:solidFill>
              <a:cs typeface="Arial" pitchFamily="34" charset="0"/>
            </a:endParaRPr>
          </a:p>
          <a:p>
            <a:pPr lvl="0" algn="r"/>
            <a:endParaRPr lang="fr-FR" sz="800" b="0">
              <a:solidFill>
                <a:srgbClr val="C0C0C0"/>
              </a:solidFill>
              <a:cs typeface="Arial" pitchFamily="34" charset="0"/>
            </a:endParaRPr>
          </a:p>
          <a:p>
            <a:pPr lvl="0" algn="r"/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A. Kerckhoffs, J. des Sciences Militaires </a:t>
            </a:r>
            <a:r>
              <a:rPr lang="fr-FR" sz="1600">
                <a:solidFill>
                  <a:srgbClr val="C0C0C0"/>
                </a:solidFill>
                <a:cs typeface="Arial" pitchFamily="34" charset="0"/>
              </a:rPr>
              <a:t>9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, 5 (1883)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endParaRPr lang="en-US" sz="600">
              <a:solidFill>
                <a:srgbClr val="FFFFFF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Everything about the system that is not explicitly secret is known to the enemy</a:t>
            </a:r>
          </a:p>
        </p:txBody>
      </p:sp>
      <p:sp>
        <p:nvSpPr>
          <p:cNvPr id="5" name="TextBox 171"/>
          <p:cNvSpPr txBox="1">
            <a:spLocks noChangeArrowheads="1"/>
          </p:cNvSpPr>
          <p:nvPr/>
        </p:nvSpPr>
        <p:spPr bwMode="auto">
          <a:xfrm>
            <a:off x="8239930" y="2189651"/>
            <a:ext cx="1223962" cy="10800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bIns="90000" anchor="ctr"/>
          <a:lstStyle/>
          <a:p>
            <a:r>
              <a:rPr lang="en-US" b="0">
                <a:solidFill>
                  <a:srgbClr val="FFFFFF"/>
                </a:solidFill>
              </a:rPr>
              <a:t>Bob</a:t>
            </a:r>
          </a:p>
        </p:txBody>
      </p:sp>
      <p:cxnSp>
        <p:nvCxnSpPr>
          <p:cNvPr id="8" name="Straight Arrow Connector 176"/>
          <p:cNvCxnSpPr>
            <a:cxnSpLocks noChangeShapeType="1"/>
          </p:cNvCxnSpPr>
          <p:nvPr/>
        </p:nvCxnSpPr>
        <p:spPr bwMode="auto">
          <a:xfrm flipV="1">
            <a:off x="2047070" y="2395899"/>
            <a:ext cx="6192860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12" name="TextBox 168"/>
          <p:cNvSpPr txBox="1">
            <a:spLocks noChangeArrowheads="1"/>
          </p:cNvSpPr>
          <p:nvPr/>
        </p:nvSpPr>
        <p:spPr bwMode="auto">
          <a:xfrm>
            <a:off x="823107" y="2189651"/>
            <a:ext cx="1223963" cy="10800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46800" bIns="90000" anchor="ctr"/>
          <a:lstStyle/>
          <a:p>
            <a:r>
              <a:rPr lang="en-US" b="0">
                <a:solidFill>
                  <a:srgbClr val="FFFFFF"/>
                </a:solidFill>
              </a:rPr>
              <a:t>Alice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047070" y="3087011"/>
            <a:ext cx="6192860" cy="0"/>
          </a:xfrm>
          <a:prstGeom prst="straightConnector1">
            <a:avLst/>
          </a:prstGeom>
          <a:noFill/>
          <a:ln w="50800" cmpd="dbl" algn="ctr">
            <a:solidFill>
              <a:srgbClr val="C0C0C0"/>
            </a:solidFill>
            <a:round/>
            <a:headEnd type="triangle"/>
            <a:tailEnd type="triangle"/>
          </a:ln>
        </p:spPr>
      </p:cxnSp>
      <p:sp>
        <p:nvSpPr>
          <p:cNvPr id="19" name="TextBox 191"/>
          <p:cNvSpPr txBox="1">
            <a:spLocks noChangeArrowheads="1"/>
          </p:cNvSpPr>
          <p:nvPr/>
        </p:nvSpPr>
        <p:spPr bwMode="auto">
          <a:xfrm>
            <a:off x="3586270" y="2130926"/>
            <a:ext cx="311446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Future technology</a:t>
            </a:r>
          </a:p>
        </p:txBody>
      </p:sp>
      <p:sp>
        <p:nvSpPr>
          <p:cNvPr id="24" name="TextBox 191"/>
          <p:cNvSpPr txBox="1">
            <a:spLocks noChangeArrowheads="1"/>
          </p:cNvSpPr>
          <p:nvPr/>
        </p:nvSpPr>
        <p:spPr bwMode="auto">
          <a:xfrm>
            <a:off x="246954" y="3396547"/>
            <a:ext cx="3528355" cy="73866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physically secure,</a:t>
            </a:r>
          </a:p>
          <a:p>
            <a:pPr algn="l"/>
            <a:r>
              <a:rPr lang="en-US">
                <a:solidFill>
                  <a:srgbClr val="FF00FF"/>
                </a:solidFill>
              </a:rPr>
              <a:t>characteristics known</a:t>
            </a:r>
          </a:p>
        </p:txBody>
      </p:sp>
      <p:sp>
        <p:nvSpPr>
          <p:cNvPr id="25" name="TextBox 191"/>
          <p:cNvSpPr txBox="1">
            <a:spLocks noChangeArrowheads="1"/>
          </p:cNvSpPr>
          <p:nvPr/>
        </p:nvSpPr>
        <p:spPr bwMode="auto">
          <a:xfrm>
            <a:off x="6526235" y="3391036"/>
            <a:ext cx="3528355" cy="73866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physically secure,</a:t>
            </a:r>
          </a:p>
          <a:p>
            <a:pPr algn="r"/>
            <a:r>
              <a:rPr lang="en-US">
                <a:solidFill>
                  <a:srgbClr val="FF00FF"/>
                </a:solidFill>
              </a:rPr>
              <a:t>characteristics known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069048" y="2015174"/>
            <a:ext cx="6148904" cy="757147"/>
          </a:xfrm>
          <a:prstGeom prst="ellipse">
            <a:avLst/>
          </a:prstGeom>
          <a:noFill/>
          <a:ln w="6350" cap="flat" cmpd="sng" algn="ctr">
            <a:solidFill>
              <a:srgbClr val="FF00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56" y="65736"/>
            <a:ext cx="1949334" cy="2124950"/>
          </a:xfrm>
          <a:prstGeom prst="rect">
            <a:avLst/>
          </a:prstGeom>
        </p:spPr>
      </p:pic>
      <p:cxnSp>
        <p:nvCxnSpPr>
          <p:cNvPr id="14" name="Straight Arrow Connector 185"/>
          <p:cNvCxnSpPr>
            <a:cxnSpLocks noChangeShapeType="1"/>
          </p:cNvCxnSpPr>
          <p:nvPr/>
        </p:nvCxnSpPr>
        <p:spPr bwMode="auto">
          <a:xfrm flipV="1">
            <a:off x="5137572" y="2663841"/>
            <a:ext cx="5928" cy="351807"/>
          </a:xfrm>
          <a:prstGeom prst="straightConnector1">
            <a:avLst/>
          </a:prstGeom>
          <a:noFill/>
          <a:ln w="57150" cmpd="dbl" algn="ctr">
            <a:solidFill>
              <a:srgbClr val="C0C0C0"/>
            </a:solidFill>
            <a:prstDash val="sysDot"/>
            <a:round/>
            <a:headEnd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566531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79687"/>
              </p:ext>
            </p:extLst>
          </p:nvPr>
        </p:nvGraphicFramePr>
        <p:xfrm>
          <a:off x="174946" y="-19983"/>
          <a:ext cx="10081266" cy="786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Distinguishability</a:t>
                      </a:r>
                      <a:r>
                        <a:rPr lang="nb-NO" sz="1800" b="1" baseline="0">
                          <a:solidFill>
                            <a:srgbClr val="FFFFFF"/>
                          </a:solidFill>
                        </a:rPr>
                        <a:t> of</a:t>
                      </a: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 decoy states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laser in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3 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 Huang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012330 (2018)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Intersymbol interference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intensity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K. Yoshino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poster at QCrypt (2016)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Laser damage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any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5 commercial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&amp;</a:t>
                      </a:r>
                      <a:br>
                        <a:rPr lang="nb-NO" sz="1800" baseline="0">
                          <a:solidFill>
                            <a:srgbClr val="FFFFFF"/>
                          </a:solidFill>
                        </a:rPr>
                      </a:b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 </a:t>
                      </a: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V. Makarov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030302 (2016);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 Huang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poster at QCrypt (2018)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Spatial efficiency mismatch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receiver optics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 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 Rau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IEEE J. Sel. Top. Quantum Electron.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6600905 (2015);  S. Sajeed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062301 (2015)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032326 (2015)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J. Phys.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123030 (2014);  S. Sajeed </a:t>
                      </a:r>
                      <a:r>
                        <a:rPr kumimoji="0" lang="en-CA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Sci. Rep.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8403 (2017)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Proc. SPIE 88990N (2013)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062308 (2011)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073024 (2011)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(theory)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>
                          <a:solidFill>
                            <a:srgbClr val="969696"/>
                          </a:solidFill>
                        </a:rPr>
                        <a:t>  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18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21981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40" y="1"/>
            <a:ext cx="13804936" cy="7715250"/>
          </a:xfrm>
          <a:prstGeom prst="rect">
            <a:avLst/>
          </a:prstGeom>
        </p:spPr>
      </p:pic>
      <p:sp>
        <p:nvSpPr>
          <p:cNvPr id="12" name="TextBox 46"/>
          <p:cNvSpPr txBox="1">
            <a:spLocks noChangeArrowheads="1"/>
          </p:cNvSpPr>
          <p:nvPr/>
        </p:nvSpPr>
        <p:spPr bwMode="auto">
          <a:xfrm>
            <a:off x="0" y="7504047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B2B2B2"/>
                </a:solidFill>
              </a:rPr>
              <a:t>Photo ©</a:t>
            </a:r>
            <a:r>
              <a:rPr lang="en-US" sz="200" b="0">
                <a:solidFill>
                  <a:srgbClr val="B2B2B2"/>
                </a:solidFill>
              </a:rPr>
              <a:t> </a:t>
            </a:r>
            <a:r>
              <a:rPr lang="en-US" sz="900" b="0">
                <a:solidFill>
                  <a:srgbClr val="B2B2B2"/>
                </a:solidFill>
              </a:rPr>
              <a:t>2015 Vadim Makarov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6737530"/>
            <a:ext cx="10287000" cy="936625"/>
          </a:xfrm>
          <a:prstGeom prst="rect">
            <a:avLst/>
          </a:prstGeom>
        </p:spPr>
        <p:txBody>
          <a:bodyPr anchor="b" anchorCtr="0"/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400" kern="0">
                <a:solidFill>
                  <a:srgbClr val="FFFFFF"/>
                </a:solidFill>
                <a:effectLst>
                  <a:outerShdw blurRad="38100" algn="ctr" rotWithShape="0">
                    <a:srgbClr val="000000"/>
                  </a:outerShdw>
                </a:effectLst>
              </a:rPr>
              <a:t>Anqi Huang tests countermeasure in Clavis2</a:t>
            </a:r>
          </a:p>
        </p:txBody>
      </p:sp>
    </p:spTree>
    <p:extLst>
      <p:ext uri="{BB962C8B-B14F-4D97-AF65-F5344CB8AC3E}">
        <p14:creationId xmlns:p14="http://schemas.microsoft.com/office/powerpoint/2010/main" val="3844843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receiver for satellite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J. Pugh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Quantum Sci. Technol.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024009 (2017)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43">
            <a:off x="-817079" y="138457"/>
            <a:ext cx="584215" cy="38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43">
            <a:off x="4023188" y="839281"/>
            <a:ext cx="7605685" cy="50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71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analyzer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"/>
          <a:stretch/>
        </p:blipFill>
        <p:spPr>
          <a:xfrm>
            <a:off x="678879" y="1181100"/>
            <a:ext cx="9608121" cy="6534150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J.-P. Bourgoin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052339 (2015)</a:t>
            </a:r>
          </a:p>
        </p:txBody>
      </p:sp>
    </p:spTree>
    <p:extLst>
      <p:ext uri="{BB962C8B-B14F-4D97-AF65-F5344CB8AC3E}">
        <p14:creationId xmlns:p14="http://schemas.microsoft.com/office/powerpoint/2010/main" val="3099449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analyzer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"/>
          <a:stretch/>
        </p:blipFill>
        <p:spPr>
          <a:xfrm>
            <a:off x="2911190" y="1669445"/>
            <a:ext cx="7375809" cy="5016033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J.-P. Bourgoin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052339 (2015)</a:t>
            </a:r>
          </a:p>
        </p:txBody>
      </p:sp>
    </p:spTree>
    <p:extLst>
      <p:ext uri="{BB962C8B-B14F-4D97-AF65-F5344CB8AC3E}">
        <p14:creationId xmlns:p14="http://schemas.microsoft.com/office/powerpoint/2010/main" val="2010479434"/>
      </p:ext>
    </p:extLst>
  </p:cSld>
  <p:clrMapOvr>
    <a:masterClrMapping/>
  </p:clrMapOvr>
  <p:transition spd="slow" advClick="0" advTm="5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5" descr="pol_qkd-bit_labels_remov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1982788"/>
            <a:ext cx="92456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838200" y="5562600"/>
            <a:ext cx="2087563" cy="1314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313113" y="5707063"/>
            <a:ext cx="4584700" cy="333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3313113" y="5540375"/>
            <a:ext cx="4584700" cy="13366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0" y="6756400"/>
            <a:ext cx="7839075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Retained bit sequence   1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–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320675" y="6388100"/>
            <a:ext cx="7516813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measurement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114300" y="6021388"/>
            <a:ext cx="3194050" cy="442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detection basis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439738" y="5121275"/>
            <a:ext cx="620712" cy="5016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296863" y="5635625"/>
            <a:ext cx="7529512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Alice’s bit sequence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8575" y="5080000"/>
            <a:ext cx="1981200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300"/>
              <a:t>Light source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2825750" y="2287588"/>
            <a:ext cx="985838" cy="714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2409825" y="2133600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7688263" y="1600200"/>
            <a:ext cx="985837" cy="7000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735888" y="1524000"/>
            <a:ext cx="950912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8362950" y="2374900"/>
            <a:ext cx="1924050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detector basis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8362950" y="3178175"/>
            <a:ext cx="1924050" cy="9588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detector basis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293813" y="3360738"/>
            <a:ext cx="1374775" cy="812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06375" y="2857500"/>
            <a:ext cx="2486025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polarization filters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6200" y="3609975"/>
            <a:ext cx="2616200" cy="66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polarization filters</a:t>
            </a:r>
          </a:p>
        </p:txBody>
      </p:sp>
      <p:pic>
        <p:nvPicPr>
          <p:cNvPr id="93" name="Picture 24" descr="eve-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1371600"/>
            <a:ext cx="172561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8" descr="pol_qkd-bit_labels_removed-bobs_base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775" y="6089650"/>
            <a:ext cx="43672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29"/>
          <p:cNvSpPr txBox="1">
            <a:spLocks noChangeArrowheads="1"/>
          </p:cNvSpPr>
          <p:nvPr/>
        </p:nvSpPr>
        <p:spPr bwMode="auto">
          <a:xfrm>
            <a:off x="2681288" y="30035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0" name="Text Box 30"/>
          <p:cNvSpPr txBox="1">
            <a:spLocks noChangeArrowheads="1"/>
          </p:cNvSpPr>
          <p:nvPr/>
        </p:nvSpPr>
        <p:spPr bwMode="auto">
          <a:xfrm>
            <a:off x="2679700" y="37211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1" name="Text Box 31"/>
          <p:cNvSpPr txBox="1">
            <a:spLocks noChangeArrowheads="1"/>
          </p:cNvSpPr>
          <p:nvPr/>
        </p:nvSpPr>
        <p:spPr bwMode="auto">
          <a:xfrm>
            <a:off x="2974975" y="39433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2" name="Text Box 32"/>
          <p:cNvSpPr txBox="1">
            <a:spLocks noChangeArrowheads="1"/>
          </p:cNvSpPr>
          <p:nvPr/>
        </p:nvSpPr>
        <p:spPr bwMode="auto">
          <a:xfrm>
            <a:off x="2974975" y="32067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448050" y="6157913"/>
            <a:ext cx="139700" cy="160337"/>
            <a:chOff x="2160" y="3869"/>
            <a:chExt cx="96" cy="115"/>
          </a:xfrm>
        </p:grpSpPr>
        <p:sp>
          <p:nvSpPr>
            <p:cNvPr id="26693" name="Line 3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318250" y="6157913"/>
            <a:ext cx="139700" cy="160337"/>
            <a:chOff x="2160" y="3869"/>
            <a:chExt cx="96" cy="115"/>
          </a:xfrm>
        </p:grpSpPr>
        <p:sp>
          <p:nvSpPr>
            <p:cNvPr id="26691" name="Line 37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8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273925" y="6156325"/>
            <a:ext cx="139700" cy="160338"/>
            <a:chOff x="2160" y="3869"/>
            <a:chExt cx="96" cy="115"/>
          </a:xfrm>
        </p:grpSpPr>
        <p:sp>
          <p:nvSpPr>
            <p:cNvPr id="26689" name="Line 40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41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676900" y="6156325"/>
            <a:ext cx="139700" cy="160338"/>
            <a:chOff x="2160" y="3869"/>
            <a:chExt cx="96" cy="115"/>
          </a:xfrm>
        </p:grpSpPr>
        <p:sp>
          <p:nvSpPr>
            <p:cNvPr id="26687" name="Line 4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8" name="Line 4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403725" y="6157913"/>
            <a:ext cx="139700" cy="160337"/>
            <a:chOff x="2160" y="3869"/>
            <a:chExt cx="96" cy="115"/>
          </a:xfrm>
        </p:grpSpPr>
        <p:sp>
          <p:nvSpPr>
            <p:cNvPr id="26685" name="Line 46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Line 47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5359400" y="6156325"/>
            <a:ext cx="139700" cy="160338"/>
            <a:chOff x="2160" y="3869"/>
            <a:chExt cx="96" cy="115"/>
          </a:xfrm>
        </p:grpSpPr>
        <p:sp>
          <p:nvSpPr>
            <p:cNvPr id="26683" name="Line 49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Line 50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089400" y="6156325"/>
            <a:ext cx="139700" cy="160338"/>
            <a:chOff x="2160" y="3869"/>
            <a:chExt cx="96" cy="115"/>
          </a:xfrm>
        </p:grpSpPr>
        <p:sp>
          <p:nvSpPr>
            <p:cNvPr id="26681" name="Line 52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Line 53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7585075" y="6157913"/>
            <a:ext cx="139700" cy="160337"/>
            <a:chOff x="2160" y="3869"/>
            <a:chExt cx="96" cy="115"/>
          </a:xfrm>
        </p:grpSpPr>
        <p:sp>
          <p:nvSpPr>
            <p:cNvPr id="26679" name="Line 55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Line 56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3783013" y="6181725"/>
            <a:ext cx="115887" cy="115888"/>
            <a:chOff x="2352" y="3888"/>
            <a:chExt cx="96" cy="96"/>
          </a:xfrm>
        </p:grpSpPr>
        <p:sp>
          <p:nvSpPr>
            <p:cNvPr id="26677" name="Line 5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8" name="Line 5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0"/>
          <p:cNvGrpSpPr>
            <a:grpSpLocks noChangeAspect="1"/>
          </p:cNvGrpSpPr>
          <p:nvPr/>
        </p:nvGrpSpPr>
        <p:grpSpPr bwMode="auto">
          <a:xfrm>
            <a:off x="4743450" y="6178550"/>
            <a:ext cx="115888" cy="115888"/>
            <a:chOff x="2352" y="3888"/>
            <a:chExt cx="96" cy="96"/>
          </a:xfrm>
        </p:grpSpPr>
        <p:sp>
          <p:nvSpPr>
            <p:cNvPr id="26675" name="Line 61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Line 62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63"/>
          <p:cNvGrpSpPr>
            <a:grpSpLocks noChangeAspect="1"/>
          </p:cNvGrpSpPr>
          <p:nvPr/>
        </p:nvGrpSpPr>
        <p:grpSpPr bwMode="auto">
          <a:xfrm>
            <a:off x="5046663" y="6178550"/>
            <a:ext cx="115887" cy="115888"/>
            <a:chOff x="2352" y="3888"/>
            <a:chExt cx="96" cy="96"/>
          </a:xfrm>
        </p:grpSpPr>
        <p:sp>
          <p:nvSpPr>
            <p:cNvPr id="26673" name="Line 64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4" name="Line 65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66"/>
          <p:cNvGrpSpPr>
            <a:grpSpLocks noChangeAspect="1"/>
          </p:cNvGrpSpPr>
          <p:nvPr/>
        </p:nvGrpSpPr>
        <p:grpSpPr bwMode="auto">
          <a:xfrm>
            <a:off x="6002338" y="6178550"/>
            <a:ext cx="115887" cy="115888"/>
            <a:chOff x="2352" y="3888"/>
            <a:chExt cx="96" cy="96"/>
          </a:xfrm>
        </p:grpSpPr>
        <p:sp>
          <p:nvSpPr>
            <p:cNvPr id="26671" name="Line 6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Line 6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69"/>
          <p:cNvGrpSpPr>
            <a:grpSpLocks noChangeAspect="1"/>
          </p:cNvGrpSpPr>
          <p:nvPr/>
        </p:nvGrpSpPr>
        <p:grpSpPr bwMode="auto">
          <a:xfrm>
            <a:off x="6646863" y="6178550"/>
            <a:ext cx="115887" cy="115888"/>
            <a:chOff x="2352" y="3888"/>
            <a:chExt cx="96" cy="96"/>
          </a:xfrm>
        </p:grpSpPr>
        <p:sp>
          <p:nvSpPr>
            <p:cNvPr id="26669" name="Line 70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Line 71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72"/>
          <p:cNvGrpSpPr>
            <a:grpSpLocks noChangeAspect="1"/>
          </p:cNvGrpSpPr>
          <p:nvPr/>
        </p:nvGrpSpPr>
        <p:grpSpPr bwMode="auto">
          <a:xfrm>
            <a:off x="6964363" y="6178550"/>
            <a:ext cx="115887" cy="115888"/>
            <a:chOff x="2352" y="3888"/>
            <a:chExt cx="96" cy="96"/>
          </a:xfrm>
        </p:grpSpPr>
        <p:sp>
          <p:nvSpPr>
            <p:cNvPr id="26667" name="Line 73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Line 74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152399" y="7504047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36000" bIns="3600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Image reprinted from article: W. Tittel, G. Ribordy &amp; N. Gisin, “Quantum cryptography,” Physics World, March 1998 </a:t>
            </a:r>
          </a:p>
        </p:txBody>
      </p:sp>
      <p:sp>
        <p:nvSpPr>
          <p:cNvPr id="26626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Bennett-Brassard 1984 (BB84) QKD protocol</a:t>
            </a:r>
          </a:p>
        </p:txBody>
      </p:sp>
    </p:spTree>
    <p:extLst>
      <p:ext uri="{BB962C8B-B14F-4D97-AF65-F5344CB8AC3E}">
        <p14:creationId xmlns:p14="http://schemas.microsoft.com/office/powerpoint/2010/main" val="27300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Efficiency mismatch in polarization analyzer</a:t>
            </a: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062301 (2015)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121245"/>
            <a:ext cx="9781630" cy="4651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2" y="1165755"/>
            <a:ext cx="9298016" cy="387417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9633537" y="3779791"/>
            <a:ext cx="487292" cy="4872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1" y="2996147"/>
            <a:ext cx="714929" cy="8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72660"/>
            <a:ext cx="2734342" cy="936625"/>
          </a:xfrm>
        </p:spPr>
        <p:txBody>
          <a:bodyPr/>
          <a:lstStyle/>
          <a:p>
            <a:r>
              <a:rPr lang="en-CA" sz="2400">
                <a:solidFill>
                  <a:srgbClr val="FFFFFF"/>
                </a:solidFill>
              </a:rPr>
              <a:t>Detector efficiency</a:t>
            </a:r>
            <a:br>
              <a:rPr lang="en-CA" sz="2400">
                <a:solidFill>
                  <a:srgbClr val="FFFFFF"/>
                </a:solidFill>
              </a:rPr>
            </a:br>
            <a:r>
              <a:rPr lang="en-CA" sz="2400">
                <a:solidFill>
                  <a:srgbClr val="FFFFFF"/>
                </a:solidFill>
              </a:rPr>
              <a:t>without pinhole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47650" y="4283861"/>
            <a:ext cx="27343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sz="2400" kern="0">
                <a:solidFill>
                  <a:srgbClr val="FFFFFF"/>
                </a:solidFill>
              </a:rPr>
              <a:t>...and with 25 </a:t>
            </a:r>
            <a:r>
              <a:rPr lang="el-GR" sz="2400" kern="0">
                <a:solidFill>
                  <a:srgbClr val="FFFFFF"/>
                </a:solidFill>
              </a:rPr>
              <a:t>μ</a:t>
            </a:r>
            <a:r>
              <a:rPr lang="en-CA" sz="2400" kern="0">
                <a:solidFill>
                  <a:srgbClr val="FFFFFF"/>
                </a:solidFill>
              </a:rPr>
              <a:t>m</a:t>
            </a:r>
          </a:p>
          <a:p>
            <a:r>
              <a:rPr lang="en-CA" sz="2400" kern="0">
                <a:solidFill>
                  <a:srgbClr val="FFFFFF"/>
                </a:solidFill>
              </a:rPr>
              <a:t>diameter pinhole</a:t>
            </a: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062301 (2015)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52614" name="Picture 1526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162" y="4001645"/>
            <a:ext cx="7149174" cy="3463846"/>
          </a:xfrm>
          <a:prstGeom prst="rect">
            <a:avLst/>
          </a:prstGeom>
        </p:spPr>
      </p:pic>
      <p:pic>
        <p:nvPicPr>
          <p:cNvPr id="152616" name="Picture 152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60" y="185115"/>
            <a:ext cx="7363240" cy="35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19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Counter-attack</a:t>
            </a: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V. Makarov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94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030302 (2016)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121245"/>
            <a:ext cx="9781630" cy="4651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2" y="1165755"/>
            <a:ext cx="9298016" cy="387417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9633537" y="3779791"/>
            <a:ext cx="487292" cy="4872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1" y="2996147"/>
            <a:ext cx="714929" cy="82663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2400" y="4987187"/>
            <a:ext cx="3662454" cy="1966868"/>
            <a:chOff x="152400" y="4987187"/>
            <a:chExt cx="3662454" cy="1966868"/>
          </a:xfrm>
        </p:grpSpPr>
        <p:sp>
          <p:nvSpPr>
            <p:cNvPr id="8" name="Rectangle 7"/>
            <p:cNvSpPr/>
            <p:nvPr/>
          </p:nvSpPr>
          <p:spPr bwMode="auto">
            <a:xfrm>
              <a:off x="152400" y="4987187"/>
              <a:ext cx="3662454" cy="1966868"/>
            </a:xfrm>
            <a:prstGeom prst="rect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50292" y="5048484"/>
              <a:ext cx="3453007" cy="1401501"/>
              <a:chOff x="250292" y="5048484"/>
              <a:chExt cx="3453007" cy="1401501"/>
            </a:xfrm>
          </p:grpSpPr>
          <p:sp>
            <p:nvSpPr>
              <p:cNvPr id="6" name="Trapezoid 5"/>
              <p:cNvSpPr/>
              <p:nvPr/>
            </p:nvSpPr>
            <p:spPr bwMode="auto">
              <a:xfrm rot="16200000">
                <a:off x="2760154" y="5411304"/>
                <a:ext cx="609058" cy="1277233"/>
              </a:xfrm>
              <a:prstGeom prst="trapezoid">
                <a:avLst>
                  <a:gd name="adj" fmla="val 6957"/>
                </a:avLst>
              </a:prstGeom>
              <a:gradFill flip="none" rotWithShape="1">
                <a:gsLst>
                  <a:gs pos="58000">
                    <a:srgbClr val="813000"/>
                  </a:gs>
                  <a:gs pos="0">
                    <a:srgbClr val="000000"/>
                  </a:gs>
                  <a:gs pos="100000">
                    <a:srgbClr val="FF5F00"/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" name="Isosceles Triangle 4"/>
              <p:cNvSpPr/>
              <p:nvPr/>
            </p:nvSpPr>
            <p:spPr bwMode="auto">
              <a:xfrm rot="16200000">
                <a:off x="1901653" y="5787752"/>
                <a:ext cx="527132" cy="524338"/>
              </a:xfrm>
              <a:prstGeom prst="triangle">
                <a:avLst/>
              </a:prstGeom>
              <a:gradFill flip="none" rotWithShape="1">
                <a:gsLst>
                  <a:gs pos="58000">
                    <a:srgbClr val="FF8635"/>
                  </a:gs>
                  <a:gs pos="0">
                    <a:srgbClr val="FF5F00"/>
                  </a:gs>
                  <a:gs pos="100000">
                    <a:srgbClr val="FFAD69"/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292" y="5048484"/>
                <a:ext cx="2237880" cy="1401501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 bwMode="auto">
            <a:xfrm>
              <a:off x="1831040" y="5048484"/>
              <a:ext cx="144020" cy="737871"/>
            </a:xfrm>
            <a:prstGeom prst="rect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2659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8642E-6 1.68724E-6 L 3.08642E-6 -0.36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nhole-damage-201408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6"/>
                </p14:media>
              </p:ext>
            </p:extLst>
          </p:nvPr>
        </p:nvPicPr>
        <p:blipFill rotWithShape="1">
          <a:blip r:embed="rId7"/>
          <a:srcRect l="26755" t="10168" r="21486" b="20817"/>
          <a:stretch>
            <a:fillRect/>
          </a:stretch>
        </p:blipFill>
        <p:spPr>
          <a:xfrm rot="10800000">
            <a:off x="0" y="0"/>
            <a:ext cx="10287000" cy="7715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26478" y="6703496"/>
            <a:ext cx="3447559" cy="674503"/>
            <a:chOff x="5174318" y="6703496"/>
            <a:chExt cx="3447559" cy="674503"/>
          </a:xfrm>
        </p:grpSpPr>
        <p:grpSp>
          <p:nvGrpSpPr>
            <p:cNvPr id="2" name="Group 1"/>
            <p:cNvGrpSpPr/>
            <p:nvPr/>
          </p:nvGrpSpPr>
          <p:grpSpPr>
            <a:xfrm>
              <a:off x="5369206" y="7142197"/>
              <a:ext cx="2516400" cy="235802"/>
              <a:chOff x="5369206" y="7142197"/>
              <a:chExt cx="2516400" cy="235802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5369206" y="7377999"/>
                <a:ext cx="2516400" cy="0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53692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flipH="1" flipV="1">
                <a:off x="78856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6627406" y="7142197"/>
                <a:ext cx="0" cy="235802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8724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 flipV="1">
                <a:off x="56208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61241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63757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 flipV="1">
                <a:off x="71306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 flipV="1">
                <a:off x="68790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73823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76339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8" name="TextBox 37"/>
            <p:cNvSpPr txBox="1"/>
            <p:nvPr/>
          </p:nvSpPr>
          <p:spPr bwMode="auto">
            <a:xfrm>
              <a:off x="5174318" y="6703496"/>
              <a:ext cx="38977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7668353" y="6703496"/>
              <a:ext cx="953524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1 mm</a:t>
              </a:r>
            </a:p>
          </p:txBody>
        </p:sp>
      </p:grpSp>
      <p:pic>
        <p:nvPicPr>
          <p:cNvPr id="36" name="Atomic_Bomb-Sound_Explorer-89773067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6163" y="3688557"/>
            <a:ext cx="338137" cy="33813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 bwMode="auto">
          <a:xfrm>
            <a:off x="373440" y="6703496"/>
            <a:ext cx="439662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3.6 W,  810 nm laser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73440" y="185294"/>
            <a:ext cx="454435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C0C0C0"/>
                </a:solidFill>
              </a:rPr>
              <a:t>Thorlabs P20S pinhole</a:t>
            </a:r>
          </a:p>
          <a:p>
            <a:pPr algn="l"/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13 </a:t>
            </a:r>
            <a:r>
              <a:rPr lang="el-GR" b="0">
                <a:ln w="12700">
                  <a:noFill/>
                </a:ln>
                <a:solidFill>
                  <a:srgbClr val="C0C0C0"/>
                </a:solidFill>
              </a:rPr>
              <a:t>μ</a:t>
            </a:r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m thick stainless steel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228906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8" name="Straight Connector 47"/>
          <p:cNvCxnSpPr/>
          <p:nvPr/>
        </p:nvCxnSpPr>
        <p:spPr bwMode="auto">
          <a:xfrm>
            <a:off x="-1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5143500" y="0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51" name="Straight Connector 50"/>
          <p:cNvCxnSpPr/>
          <p:nvPr/>
        </p:nvCxnSpPr>
        <p:spPr bwMode="auto">
          <a:xfrm>
            <a:off x="5143500" y="3929635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384807" y="7236271"/>
            <a:ext cx="1441420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*</a:t>
            </a:r>
            <a:r>
              <a:rPr lang="en-US" sz="4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Sound was added later</a:t>
            </a:r>
          </a:p>
        </p:txBody>
      </p:sp>
    </p:spTree>
    <p:extLst>
      <p:ext uri="{BB962C8B-B14F-4D97-AF65-F5344CB8AC3E}">
        <p14:creationId xmlns:p14="http://schemas.microsoft.com/office/powerpoint/2010/main" val="39098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11460" r="9591" b="10467"/>
          <a:stretch/>
        </p:blipFill>
        <p:spPr>
          <a:xfrm rot="10800000">
            <a:off x="0" y="0"/>
            <a:ext cx="10287000" cy="7715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26478" y="6703496"/>
            <a:ext cx="3447559" cy="674503"/>
            <a:chOff x="5174318" y="6703496"/>
            <a:chExt cx="3447559" cy="674503"/>
          </a:xfrm>
        </p:grpSpPr>
        <p:grpSp>
          <p:nvGrpSpPr>
            <p:cNvPr id="2" name="Group 1"/>
            <p:cNvGrpSpPr/>
            <p:nvPr/>
          </p:nvGrpSpPr>
          <p:grpSpPr>
            <a:xfrm>
              <a:off x="5369206" y="7142197"/>
              <a:ext cx="2516400" cy="235802"/>
              <a:chOff x="5369206" y="7142197"/>
              <a:chExt cx="2516400" cy="235802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5369206" y="7377999"/>
                <a:ext cx="2516400" cy="0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53692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flipH="1" flipV="1">
                <a:off x="78856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6627406" y="7142197"/>
                <a:ext cx="0" cy="235802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8724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 flipV="1">
                <a:off x="56208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61241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63757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 flipV="1">
                <a:off x="71306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 flipV="1">
                <a:off x="68790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73823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76339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8" name="TextBox 37"/>
            <p:cNvSpPr txBox="1"/>
            <p:nvPr/>
          </p:nvSpPr>
          <p:spPr bwMode="auto">
            <a:xfrm>
              <a:off x="5174318" y="6703496"/>
              <a:ext cx="38977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7668353" y="6703496"/>
              <a:ext cx="953524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1 mm</a:t>
              </a:r>
            </a:p>
          </p:txBody>
        </p:sp>
      </p:grpSp>
      <p:sp>
        <p:nvSpPr>
          <p:cNvPr id="41" name="TextBox 40"/>
          <p:cNvSpPr txBox="1"/>
          <p:nvPr/>
        </p:nvSpPr>
        <p:spPr bwMode="auto">
          <a:xfrm>
            <a:off x="373440" y="6703496"/>
            <a:ext cx="439662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3.6 W,  810 nm laser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73440" y="185294"/>
            <a:ext cx="454435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C0C0C0"/>
                </a:solidFill>
              </a:rPr>
              <a:t>Thorlabs P20S pinhole</a:t>
            </a:r>
          </a:p>
          <a:p>
            <a:pPr algn="l"/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13 </a:t>
            </a:r>
            <a:r>
              <a:rPr lang="el-GR" b="0">
                <a:ln w="12700">
                  <a:noFill/>
                </a:ln>
                <a:solidFill>
                  <a:srgbClr val="C0C0C0"/>
                </a:solidFill>
              </a:rPr>
              <a:t>μ</a:t>
            </a:r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m thick stainless steel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228906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8" name="Straight Connector 47"/>
          <p:cNvCxnSpPr/>
          <p:nvPr/>
        </p:nvCxnSpPr>
        <p:spPr bwMode="auto">
          <a:xfrm>
            <a:off x="-1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5143500" y="0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51" name="Straight Connector 50"/>
          <p:cNvCxnSpPr/>
          <p:nvPr/>
        </p:nvCxnSpPr>
        <p:spPr bwMode="auto">
          <a:xfrm>
            <a:off x="5143500" y="3929635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384807" y="7236271"/>
            <a:ext cx="1441420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*</a:t>
            </a:r>
            <a:r>
              <a:rPr lang="en-US" sz="4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Sound was added later</a:t>
            </a:r>
          </a:p>
        </p:txBody>
      </p:sp>
    </p:spTree>
    <p:extLst>
      <p:ext uri="{BB962C8B-B14F-4D97-AF65-F5344CB8AC3E}">
        <p14:creationId xmlns:p14="http://schemas.microsoft.com/office/powerpoint/2010/main" val="172409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0655F7-B8E5-4468-AAB8-B7AF8E6E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9" t="-1" r="8214" b="67680"/>
          <a:stretch/>
        </p:blipFill>
        <p:spPr>
          <a:xfrm>
            <a:off x="3801033" y="1700326"/>
            <a:ext cx="3322593" cy="15329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62" y="817325"/>
            <a:ext cx="1872260" cy="1086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6212" r="4671" b="31734"/>
          <a:stretch/>
        </p:blipFill>
        <p:spPr>
          <a:xfrm>
            <a:off x="3632119" y="778667"/>
            <a:ext cx="3648385" cy="11252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88242"/>
              </p:ext>
            </p:extLst>
          </p:nvPr>
        </p:nvGraphicFramePr>
        <p:xfrm>
          <a:off x="247650" y="130577"/>
          <a:ext cx="9864540" cy="4481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9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458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Clavis3</a:t>
                      </a:r>
                    </a:p>
                    <a:p>
                      <a:pPr algn="ctr"/>
                      <a:endParaRPr lang="en-CA" sz="2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CA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–2018</a:t>
                      </a:r>
                    </a:p>
                    <a:p>
                      <a:pPr algn="ctr"/>
                      <a:r>
                        <a:rPr lang="en-CA" sz="1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interrupted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81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CA" sz="20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CA" sz="2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MHz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2016, 2018–19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Квантовые коммуникации</a:t>
                      </a: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Subcarrier</a:t>
                      </a:r>
                      <a:r>
                        <a:rPr lang="en-CA" sz="240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scheme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 bwMode="auto">
          <a:xfrm flipH="1">
            <a:off x="0" y="63252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Security audit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7984" y="3382675"/>
            <a:ext cx="3267308" cy="429830"/>
            <a:chOff x="291280" y="3725217"/>
            <a:chExt cx="3195990" cy="420448"/>
          </a:xfrm>
        </p:grpSpPr>
        <p:pic>
          <p:nvPicPr>
            <p:cNvPr id="14" name="Picture 13" descr="ITMO_logo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12785" b="29259"/>
            <a:stretch/>
          </p:blipFill>
          <p:spPr>
            <a:xfrm>
              <a:off x="291280" y="3725217"/>
              <a:ext cx="3195990" cy="420448"/>
            </a:xfrm>
            <a:prstGeom prst="rect">
              <a:avLst/>
            </a:prstGeom>
          </p:spPr>
        </p:pic>
        <p:pic>
          <p:nvPicPr>
            <p:cNvPr id="15" name="Picture 14" descr="ITMO_logo3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67169" b="29259"/>
            <a:stretch/>
          </p:blipFill>
          <p:spPr>
            <a:xfrm>
              <a:off x="291280" y="3725217"/>
              <a:ext cx="914330" cy="42044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" y="2209197"/>
            <a:ext cx="3156792" cy="9090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lum bright="-25000"/>
          </a:blip>
          <a:srcRect b="20552"/>
          <a:stretch/>
        </p:blipFill>
        <p:spPr>
          <a:xfrm>
            <a:off x="3055210" y="6686688"/>
            <a:ext cx="2304320" cy="727597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47650" y="5945915"/>
            <a:ext cx="9864540" cy="154697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30000"/>
              </a:lnSpc>
              <a:spcAft>
                <a:spcPts val="0"/>
              </a:spcAft>
              <a:buClr>
                <a:srgbClr val="FFFFFF"/>
              </a:buClr>
            </a:pPr>
            <a:r>
              <a:rPr lang="en-CA" sz="2600">
                <a:solidFill>
                  <a:srgbClr val="FFFFFF"/>
                </a:solidFill>
              </a:rPr>
              <a:t>Certification standards are being drafted since 2019 in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503550" y="6666015"/>
            <a:ext cx="2952410" cy="93613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Aft>
                <a:spcPts val="0"/>
              </a:spcAft>
              <a:buClr>
                <a:srgbClr val="FFFFFF"/>
              </a:buClr>
            </a:pPr>
            <a:r>
              <a:rPr lang="en-CA">
                <a:solidFill>
                  <a:srgbClr val="FFFFFF"/>
                </a:solidFill>
              </a:rPr>
              <a:t>Industry standards group in QKD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4BA3E9F-56FB-4A4C-8301-1C9FDFCE9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450532"/>
              </p:ext>
            </p:extLst>
          </p:nvPr>
        </p:nvGraphicFramePr>
        <p:xfrm>
          <a:off x="247650" y="4651110"/>
          <a:ext cx="9864540" cy="712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312.5 MHz system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CA" sz="2400" b="1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en-CA" sz="2400" b="0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D408D54-921B-4BD7-8BA6-6EE3E6014D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0030" y="6609196"/>
            <a:ext cx="1080150" cy="891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5E5901-021C-4A6E-B46B-61A609F939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b="31633"/>
          <a:stretch/>
        </p:blipFill>
        <p:spPr>
          <a:xfrm>
            <a:off x="278062" y="4624926"/>
            <a:ext cx="2053940" cy="416580"/>
          </a:xfrm>
          <a:prstGeom prst="rect">
            <a:avLst/>
          </a:prstGeom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5BB15C45-7D42-42AA-8718-285309E5F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94843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 Sajeed 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 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Sci. Rep.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5110 (2021)</a:t>
            </a:r>
          </a:p>
        </p:txBody>
      </p:sp>
    </p:spTree>
    <p:extLst>
      <p:ext uri="{BB962C8B-B14F-4D97-AF65-F5344CB8AC3E}">
        <p14:creationId xmlns:p14="http://schemas.microsoft.com/office/powerpoint/2010/main" val="6219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Example of initial analysis report</a:t>
            </a:r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4" y="974536"/>
            <a:ext cx="9931556" cy="633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47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0" y="-30915"/>
            <a:ext cx="10287000" cy="7746166"/>
            <a:chOff x="0" y="-30915"/>
            <a:chExt cx="10287000" cy="7746166"/>
          </a:xfrm>
        </p:grpSpPr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257175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8" name="Picture 2" descr="jolly-phi.gif"/>
            <p:cNvPicPr>
              <a:picLocks noChangeAspect="1"/>
            </p:cNvPicPr>
            <p:nvPr/>
          </p:nvPicPr>
          <p:blipFill>
            <a:blip r:embed="rId3" cstate="print"/>
            <a:srcRect l="10001" r="10001"/>
            <a:stretch>
              <a:fillRect/>
            </a:stretch>
          </p:blipFill>
          <p:spPr bwMode="auto">
            <a:xfrm>
              <a:off x="0" y="-3091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0" y="7458075"/>
              <a:ext cx="10286999" cy="257176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27910" y="7014618"/>
            <a:ext cx="2284280" cy="5030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3000" b="0">
                <a:solidFill>
                  <a:srgbClr val="FF0000"/>
                </a:solidFill>
                <a:cs typeface="Arial" panose="020B0604020202020204" pitchFamily="34" charset="0"/>
              </a:rPr>
              <a:t>vad1.com/lab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7014939"/>
            <a:ext cx="10287000" cy="5027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CA" sz="3000" b="0">
                <a:solidFill>
                  <a:srgbClr val="C0C0C0"/>
                </a:solidFill>
              </a:rPr>
              <a:t>         Quantum hacking lab</a:t>
            </a:r>
            <a:endParaRPr lang="en-US" sz="3000" b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97" y="6900602"/>
            <a:ext cx="1368189" cy="661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3ABAA-ADFC-4345-BAFD-42965284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02" y="6882045"/>
            <a:ext cx="1471058" cy="7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Intercept-resend attack</a:t>
            </a:r>
          </a:p>
        </p:txBody>
      </p:sp>
      <p:sp>
        <p:nvSpPr>
          <p:cNvPr id="15371" name="TextBox 171"/>
          <p:cNvSpPr txBox="1">
            <a:spLocks noChangeArrowheads="1"/>
          </p:cNvSpPr>
          <p:nvPr/>
        </p:nvSpPr>
        <p:spPr bwMode="auto">
          <a:xfrm>
            <a:off x="6187364" y="1870958"/>
            <a:ext cx="900406" cy="530200"/>
          </a:xfrm>
          <a:prstGeom prst="rect">
            <a:avLst/>
          </a:prstGeom>
          <a:solidFill>
            <a:srgbClr val="99FF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800">
                <a:solidFill>
                  <a:srgbClr val="000000"/>
                </a:solidFill>
              </a:rPr>
              <a:t>Bob</a:t>
            </a:r>
          </a:p>
        </p:txBody>
      </p:sp>
      <p:sp>
        <p:nvSpPr>
          <p:cNvPr id="15362" name="TextBox 172"/>
          <p:cNvSpPr txBox="1">
            <a:spLocks noChangeArrowheads="1"/>
          </p:cNvSpPr>
          <p:nvPr/>
        </p:nvSpPr>
        <p:spPr bwMode="auto">
          <a:xfrm>
            <a:off x="2247611" y="1553305"/>
            <a:ext cx="2823879" cy="1006680"/>
          </a:xfrm>
          <a:prstGeom prst="rect">
            <a:avLst/>
          </a:prstGeom>
          <a:solidFill>
            <a:srgbClr val="B2B2B2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0"/>
          <a:lstStyle/>
          <a:p>
            <a:pPr algn="l"/>
            <a:r>
              <a:rPr lang="en-US" sz="1800">
                <a:solidFill>
                  <a:srgbClr val="000000"/>
                </a:solidFill>
              </a:rPr>
              <a:t>Eve</a:t>
            </a:r>
          </a:p>
        </p:txBody>
      </p:sp>
      <p:sp>
        <p:nvSpPr>
          <p:cNvPr id="15370" name="TextBox 170"/>
          <p:cNvSpPr txBox="1">
            <a:spLocks noChangeArrowheads="1"/>
          </p:cNvSpPr>
          <p:nvPr/>
        </p:nvSpPr>
        <p:spPr bwMode="auto">
          <a:xfrm>
            <a:off x="2528861" y="1870958"/>
            <a:ext cx="900407" cy="530200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200">
                <a:solidFill>
                  <a:srgbClr val="99FF99"/>
                </a:solidFill>
              </a:rPr>
              <a:t>.</a:t>
            </a:r>
            <a:r>
              <a:rPr lang="en-US" sz="1800">
                <a:solidFill>
                  <a:srgbClr val="000000"/>
                </a:solidFill>
              </a:rPr>
              <a:t>Bob´</a:t>
            </a:r>
          </a:p>
        </p:txBody>
      </p:sp>
      <p:sp>
        <p:nvSpPr>
          <p:cNvPr id="24" name="Line 89"/>
          <p:cNvSpPr>
            <a:spLocks noChangeShapeType="1"/>
          </p:cNvSpPr>
          <p:nvPr/>
        </p:nvSpPr>
        <p:spPr bwMode="auto">
          <a:xfrm flipH="1">
            <a:off x="3429265" y="2136059"/>
            <a:ext cx="446684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none" w="lg" len="lg"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8" name="TextBox 168"/>
          <p:cNvSpPr txBox="1">
            <a:spLocks noChangeArrowheads="1"/>
          </p:cNvSpPr>
          <p:nvPr/>
        </p:nvSpPr>
        <p:spPr bwMode="auto">
          <a:xfrm>
            <a:off x="318830" y="1870958"/>
            <a:ext cx="900407" cy="530200"/>
          </a:xfrm>
          <a:prstGeom prst="rect">
            <a:avLst/>
          </a:prstGeom>
          <a:solidFill>
            <a:srgbClr val="FF99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800">
                <a:solidFill>
                  <a:srgbClr val="000000"/>
                </a:solidFill>
              </a:rPr>
              <a:t>Alice</a:t>
            </a:r>
          </a:p>
        </p:txBody>
      </p:sp>
      <p:cxnSp>
        <p:nvCxnSpPr>
          <p:cNvPr id="15373" name="Straight Arrow Connector 175"/>
          <p:cNvCxnSpPr>
            <a:cxnSpLocks noChangeShapeType="1"/>
            <a:stCxn id="15368" idx="3"/>
            <a:endCxn id="15370" idx="1"/>
          </p:cNvCxnSpPr>
          <p:nvPr/>
        </p:nvCxnSpPr>
        <p:spPr bwMode="auto">
          <a:xfrm>
            <a:off x="1219237" y="2136058"/>
            <a:ext cx="1309624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15369" name="TextBox 169"/>
          <p:cNvSpPr txBox="1">
            <a:spLocks noChangeArrowheads="1"/>
          </p:cNvSpPr>
          <p:nvPr/>
        </p:nvSpPr>
        <p:spPr bwMode="auto">
          <a:xfrm>
            <a:off x="3875950" y="1870958"/>
            <a:ext cx="905256" cy="5302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800">
                <a:solidFill>
                  <a:srgbClr val="000000"/>
                </a:solidFill>
              </a:rPr>
              <a:t>Alice´</a:t>
            </a:r>
          </a:p>
        </p:txBody>
      </p:sp>
      <p:cxnSp>
        <p:nvCxnSpPr>
          <p:cNvPr id="15374" name="Straight Arrow Connector 176"/>
          <p:cNvCxnSpPr>
            <a:cxnSpLocks noChangeShapeType="1"/>
            <a:stCxn id="15369" idx="3"/>
            <a:endCxn id="15371" idx="1"/>
          </p:cNvCxnSpPr>
          <p:nvPr/>
        </p:nvCxnSpPr>
        <p:spPr bwMode="auto">
          <a:xfrm>
            <a:off x="4781206" y="2136058"/>
            <a:ext cx="1406158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70" name="TextBox 69"/>
          <p:cNvSpPr txBox="1"/>
          <p:nvPr/>
        </p:nvSpPr>
        <p:spPr>
          <a:xfrm>
            <a:off x="555286" y="3540686"/>
            <a:ext cx="407484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614047" y="3540686"/>
            <a:ext cx="69762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H/V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605231" y="4976294"/>
            <a:ext cx="71526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D/A</a:t>
            </a:r>
          </a:p>
        </p:txBody>
      </p:sp>
      <p:cxnSp>
        <p:nvCxnSpPr>
          <p:cNvPr id="73" name="Straight Arrow Connector 72"/>
          <p:cNvCxnSpPr>
            <a:endCxn id="71" idx="1"/>
          </p:cNvCxnSpPr>
          <p:nvPr/>
        </p:nvCxnSpPr>
        <p:spPr>
          <a:xfrm>
            <a:off x="962770" y="3771519"/>
            <a:ext cx="1651277" cy="0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70" idx="3"/>
            <a:endCxn id="72" idx="1"/>
          </p:cNvCxnSpPr>
          <p:nvPr/>
        </p:nvCxnSpPr>
        <p:spPr>
          <a:xfrm>
            <a:off x="962770" y="3771519"/>
            <a:ext cx="1642461" cy="1435608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180296" y="3540686"/>
            <a:ext cx="2560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292588" y="3541275"/>
            <a:ext cx="69762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H/V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283772" y="4084590"/>
            <a:ext cx="71526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D/A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92588" y="4972611"/>
            <a:ext cx="69762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H/V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283772" y="5524592"/>
            <a:ext cx="71526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D/A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924154" y="4699295"/>
            <a:ext cx="76831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n-lt"/>
              </a:rPr>
              <a:t>50:50</a:t>
            </a:r>
          </a:p>
          <a:p>
            <a:r>
              <a:rPr lang="en-US">
                <a:solidFill>
                  <a:schemeClr val="bg1"/>
                </a:solidFill>
              </a:rPr>
              <a:t>D:A</a:t>
            </a:r>
          </a:p>
        </p:txBody>
      </p:sp>
      <p:cxnSp>
        <p:nvCxnSpPr>
          <p:cNvPr id="85" name="Straight Arrow Connector 84"/>
          <p:cNvCxnSpPr>
            <a:stCxn id="80" idx="3"/>
            <a:endCxn id="90" idx="1"/>
          </p:cNvCxnSpPr>
          <p:nvPr/>
        </p:nvCxnSpPr>
        <p:spPr>
          <a:xfrm>
            <a:off x="6990216" y="5203444"/>
            <a:ext cx="514800" cy="3683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80" idx="3"/>
          </p:cNvCxnSpPr>
          <p:nvPr/>
        </p:nvCxnSpPr>
        <p:spPr>
          <a:xfrm>
            <a:off x="6990216" y="5203444"/>
            <a:ext cx="514683" cy="321148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Multiply 86"/>
          <p:cNvSpPr/>
          <p:nvPr/>
        </p:nvSpPr>
        <p:spPr>
          <a:xfrm>
            <a:off x="6943749" y="4135422"/>
            <a:ext cx="360000" cy="360000"/>
          </a:xfrm>
          <a:prstGeom prst="mathMultiply">
            <a:avLst/>
          </a:prstGeom>
          <a:noFill/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8" name="Multiply 87"/>
          <p:cNvSpPr/>
          <p:nvPr/>
        </p:nvSpPr>
        <p:spPr>
          <a:xfrm>
            <a:off x="6943749" y="5575424"/>
            <a:ext cx="360000" cy="360000"/>
          </a:xfrm>
          <a:prstGeom prst="mathMultiply">
            <a:avLst/>
          </a:prstGeom>
          <a:noFill/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575178" y="3540686"/>
            <a:ext cx="256031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H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575178" y="4976294"/>
            <a:ext cx="256031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H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575178" y="5314174"/>
            <a:ext cx="2560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V</a:t>
            </a:r>
          </a:p>
        </p:txBody>
      </p:sp>
      <p:cxnSp>
        <p:nvCxnSpPr>
          <p:cNvPr id="92" name="Straight Arrow Connector 91"/>
          <p:cNvCxnSpPr>
            <a:stCxn id="78" idx="3"/>
          </p:cNvCxnSpPr>
          <p:nvPr/>
        </p:nvCxnSpPr>
        <p:spPr>
          <a:xfrm flipV="1">
            <a:off x="6990216" y="3771519"/>
            <a:ext cx="514683" cy="58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2696029" y="3276196"/>
            <a:ext cx="5336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n-lt"/>
              </a:rPr>
              <a:t>1/2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696029" y="4697440"/>
            <a:ext cx="5336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n-lt"/>
              </a:rPr>
              <a:t>1/2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178746" y="3540686"/>
            <a:ext cx="133068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>
                <a:solidFill>
                  <a:schemeClr val="bg1"/>
                </a:solidFill>
                <a:latin typeface="+mn-lt"/>
              </a:rPr>
              <a:t>1/2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279562" y="4976294"/>
            <a:ext cx="11290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>
                <a:solidFill>
                  <a:schemeClr val="bg1"/>
                </a:solidFill>
                <a:latin typeface="+mn-lt"/>
              </a:rPr>
              <a:t>1/4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285161" y="5314174"/>
            <a:ext cx="11178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>
                <a:solidFill>
                  <a:schemeClr val="bg1"/>
                </a:solidFill>
                <a:latin typeface="+mn-lt"/>
              </a:rPr>
              <a:t>1/4</a:t>
            </a:r>
          </a:p>
        </p:txBody>
      </p:sp>
      <p:sp>
        <p:nvSpPr>
          <p:cNvPr id="98" name="Oval 97"/>
          <p:cNvSpPr/>
          <p:nvPr/>
        </p:nvSpPr>
        <p:spPr>
          <a:xfrm>
            <a:off x="7543174" y="5357223"/>
            <a:ext cx="320039" cy="3679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104050" y="5320762"/>
            <a:ext cx="10841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+mn-lt"/>
              </a:rPr>
              <a:t>Error!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74825" y="2921495"/>
            <a:ext cx="85673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C0C0"/>
                </a:solidFill>
                <a:latin typeface="+mn-lt"/>
              </a:rPr>
              <a:t>result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111768" y="2921495"/>
            <a:ext cx="149635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C0C0"/>
                </a:solidFill>
                <a:latin typeface="+mn-lt"/>
              </a:rPr>
              <a:t>probability</a:t>
            </a: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534860" y="4056117"/>
            <a:ext cx="448337" cy="0"/>
          </a:xfrm>
          <a:prstGeom prst="straightConnector1">
            <a:avLst/>
          </a:prstGeom>
          <a:noFill/>
          <a:ln w="25400" algn="ctr">
            <a:solidFill>
              <a:schemeClr val="bg1">
                <a:lumMod val="50000"/>
              </a:schemeClr>
            </a:solidFill>
            <a:round/>
            <a:headEnd type="arrow"/>
            <a:tailEnd type="arrow"/>
          </a:ln>
        </p:spPr>
      </p:cxn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br>
              <a:rPr lang="en-US" sz="1600" b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 H. Bennett, G. Brassard, 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Proc. Intl. Conf. on Computers, Systems,</a:t>
            </a:r>
            <a:br>
              <a:rPr lang="en-US" sz="1600" b="0" i="1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and Signal Processing (Bangalore, India),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p. 175 (1984)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38693" y="3951529"/>
            <a:ext cx="448337" cy="448337"/>
            <a:chOff x="2636838" y="4687949"/>
            <a:chExt cx="448337" cy="448337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2636838" y="4912118"/>
              <a:ext cx="448337" cy="0"/>
            </a:xfrm>
            <a:prstGeom prst="straightConnector1">
              <a:avLst/>
            </a:prstGeom>
            <a:noFill/>
            <a:ln w="25400" algn="ctr">
              <a:solidFill>
                <a:schemeClr val="bg1">
                  <a:lumMod val="50000"/>
                </a:schemeClr>
              </a:solidFill>
              <a:round/>
              <a:headEnd type="arrow"/>
              <a:tailEnd type="arrow"/>
            </a:ln>
          </p:spPr>
        </p:cxnSp>
        <p:cxnSp>
          <p:nvCxnSpPr>
            <p:cNvPr id="68" name="Straight Arrow Connector 67"/>
            <p:cNvCxnSpPr/>
            <p:nvPr/>
          </p:nvCxnSpPr>
          <p:spPr bwMode="auto">
            <a:xfrm rot="16200000">
              <a:off x="2636838" y="4912118"/>
              <a:ext cx="448337" cy="0"/>
            </a:xfrm>
            <a:prstGeom prst="straightConnector1">
              <a:avLst/>
            </a:prstGeom>
            <a:noFill/>
            <a:ln w="25400" algn="ctr">
              <a:solidFill>
                <a:schemeClr val="bg1">
                  <a:lumMod val="50000"/>
                </a:schemeClr>
              </a:solidFill>
              <a:round/>
              <a:headEnd type="arrow"/>
              <a:tailEnd type="arrow"/>
            </a:ln>
          </p:spPr>
        </p:cxnSp>
      </p:grpSp>
      <p:grpSp>
        <p:nvGrpSpPr>
          <p:cNvPr id="8" name="Group 7"/>
          <p:cNvGrpSpPr/>
          <p:nvPr/>
        </p:nvGrpSpPr>
        <p:grpSpPr>
          <a:xfrm rot="2700000">
            <a:off x="2738693" y="5345707"/>
            <a:ext cx="448337" cy="448337"/>
            <a:chOff x="3110039" y="6609879"/>
            <a:chExt cx="448337" cy="448337"/>
          </a:xfrm>
        </p:grpSpPr>
        <p:cxnSp>
          <p:nvCxnSpPr>
            <p:cNvPr id="69" name="Straight Arrow Connector 68"/>
            <p:cNvCxnSpPr/>
            <p:nvPr/>
          </p:nvCxnSpPr>
          <p:spPr bwMode="auto">
            <a:xfrm>
              <a:off x="3110039" y="6834048"/>
              <a:ext cx="448337" cy="0"/>
            </a:xfrm>
            <a:prstGeom prst="straightConnector1">
              <a:avLst/>
            </a:prstGeom>
            <a:noFill/>
            <a:ln w="25400" algn="ctr">
              <a:solidFill>
                <a:schemeClr val="bg1">
                  <a:lumMod val="50000"/>
                </a:schemeClr>
              </a:solidFill>
              <a:round/>
              <a:headEnd type="arrow"/>
              <a:tailEnd type="arrow"/>
            </a:ln>
          </p:spPr>
        </p:cxnSp>
        <p:cxnSp>
          <p:nvCxnSpPr>
            <p:cNvPr id="105" name="Straight Arrow Connector 104"/>
            <p:cNvCxnSpPr/>
            <p:nvPr/>
          </p:nvCxnSpPr>
          <p:spPr bwMode="auto">
            <a:xfrm rot="16200000">
              <a:off x="3110039" y="6834048"/>
              <a:ext cx="448337" cy="0"/>
            </a:xfrm>
            <a:prstGeom prst="straightConnector1">
              <a:avLst/>
            </a:prstGeom>
            <a:noFill/>
            <a:ln w="25400" algn="ctr">
              <a:solidFill>
                <a:schemeClr val="bg1">
                  <a:lumMod val="50000"/>
                </a:schemeClr>
              </a:solidFill>
              <a:round/>
              <a:headEnd type="arrow"/>
              <a:tailEnd type="arrow"/>
            </a:ln>
          </p:spPr>
        </p:cxnSp>
      </p:grpSp>
      <p:sp>
        <p:nvSpPr>
          <p:cNvPr id="100" name="TextBox 99"/>
          <p:cNvSpPr txBox="1"/>
          <p:nvPr/>
        </p:nvSpPr>
        <p:spPr>
          <a:xfrm>
            <a:off x="3789318" y="2921495"/>
            <a:ext cx="1063764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C0C0"/>
                </a:solidFill>
                <a:latin typeface="+mn-lt"/>
              </a:rPr>
              <a:t>resend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334754" y="2921495"/>
            <a:ext cx="126736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C0C0"/>
                </a:solidFill>
                <a:latin typeface="+mn-lt"/>
              </a:rPr>
              <a:t>intercept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675752" y="3771519"/>
            <a:ext cx="1618275" cy="1990782"/>
            <a:chOff x="4839629" y="4635639"/>
            <a:chExt cx="1526408" cy="1990782"/>
          </a:xfrm>
        </p:grpSpPr>
        <p:cxnSp>
          <p:nvCxnSpPr>
            <p:cNvPr id="77" name="Straight Arrow Connector 76"/>
            <p:cNvCxnSpPr/>
            <p:nvPr/>
          </p:nvCxnSpPr>
          <p:spPr>
            <a:xfrm>
              <a:off x="4839629" y="6067564"/>
              <a:ext cx="1514714" cy="0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4839629" y="6067564"/>
              <a:ext cx="1516153" cy="558857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>
              <a:off x="4849884" y="4635639"/>
              <a:ext cx="1514714" cy="0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4849884" y="4635639"/>
              <a:ext cx="1516153" cy="558857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74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Text Box 1026"/>
          <p:cNvSpPr txBox="1">
            <a:spLocks noChangeArrowheads="1"/>
          </p:cNvSpPr>
          <p:nvPr/>
        </p:nvSpPr>
        <p:spPr bwMode="auto">
          <a:xfrm>
            <a:off x="428625" y="5738813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6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8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l-GR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CA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0</a:t>
            </a:r>
          </a:p>
        </p:txBody>
      </p:sp>
      <p:sp>
        <p:nvSpPr>
          <p:cNvPr id="840707" name="Text Box 1027"/>
          <p:cNvSpPr txBox="1">
            <a:spLocks noChangeArrowheads="1"/>
          </p:cNvSpPr>
          <p:nvPr/>
        </p:nvSpPr>
        <p:spPr bwMode="auto">
          <a:xfrm>
            <a:off x="6448425" y="5114925"/>
            <a:ext cx="3457575" cy="19240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292608"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Detection basis:</a:t>
            </a:r>
            <a:br>
              <a:rPr lang="en-US">
                <a:solidFill>
                  <a:srgbClr val="FFFFFF"/>
                </a:solidFill>
              </a:rPr>
            </a:br>
            <a:endParaRPr lang="en-US" sz="300">
              <a:solidFill>
                <a:srgbClr val="FFFFFF"/>
              </a:solidFill>
            </a:endParaRPr>
          </a:p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6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X</a:t>
            </a:r>
          </a:p>
          <a:p>
            <a:pPr algn="l" defTabSz="762000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l-GR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CA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Z</a:t>
            </a:r>
            <a:endParaRPr lang="en-US" sz="27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08" name="Text Box 1028"/>
          <p:cNvSpPr txBox="1">
            <a:spLocks noChangeArrowheads="1"/>
          </p:cNvSpPr>
          <p:nvPr/>
        </p:nvSpPr>
        <p:spPr bwMode="auto">
          <a:xfrm>
            <a:off x="428625" y="6353175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l-GR" sz="2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70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3</a:t>
            </a:r>
            <a:r>
              <a:rPr lang="el-GR" sz="270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CA" sz="270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27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1</a:t>
            </a:r>
          </a:p>
        </p:txBody>
      </p:sp>
      <p:sp>
        <p:nvSpPr>
          <p:cNvPr id="840711" name="Freeform 1031"/>
          <p:cNvSpPr>
            <a:spLocks/>
          </p:cNvSpPr>
          <p:nvPr/>
        </p:nvSpPr>
        <p:spPr bwMode="auto">
          <a:xfrm>
            <a:off x="1892300" y="3006725"/>
            <a:ext cx="107950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5"/>
              </a:cxn>
              <a:cxn ang="0">
                <a:pos x="2" y="51"/>
              </a:cxn>
              <a:cxn ang="0">
                <a:pos x="6" y="76"/>
              </a:cxn>
              <a:cxn ang="0">
                <a:pos x="10" y="101"/>
              </a:cxn>
              <a:cxn ang="0">
                <a:pos x="15" y="124"/>
              </a:cxn>
              <a:cxn ang="0">
                <a:pos x="22" y="147"/>
              </a:cxn>
              <a:cxn ang="0">
                <a:pos x="30" y="170"/>
              </a:cxn>
              <a:cxn ang="0">
                <a:pos x="39" y="191"/>
              </a:cxn>
              <a:cxn ang="0">
                <a:pos x="48" y="210"/>
              </a:cxn>
              <a:cxn ang="0">
                <a:pos x="59" y="228"/>
              </a:cxn>
              <a:cxn ang="0">
                <a:pos x="70" y="245"/>
              </a:cxn>
              <a:cxn ang="0">
                <a:pos x="83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7" y="301"/>
              </a:cxn>
              <a:cxn ang="0">
                <a:pos x="151" y="306"/>
              </a:cxn>
              <a:cxn ang="0">
                <a:pos x="166" y="309"/>
              </a:cxn>
              <a:cxn ang="0">
                <a:pos x="181" y="310"/>
              </a:cxn>
            </a:cxnLst>
            <a:rect l="0" t="0" r="r" b="b"/>
            <a:pathLst>
              <a:path w="181" h="310">
                <a:moveTo>
                  <a:pt x="0" y="0"/>
                </a:moveTo>
                <a:lnTo>
                  <a:pt x="0" y="25"/>
                </a:lnTo>
                <a:lnTo>
                  <a:pt x="2" y="51"/>
                </a:lnTo>
                <a:lnTo>
                  <a:pt x="6" y="76"/>
                </a:lnTo>
                <a:lnTo>
                  <a:pt x="10" y="101"/>
                </a:lnTo>
                <a:lnTo>
                  <a:pt x="15" y="124"/>
                </a:lnTo>
                <a:lnTo>
                  <a:pt x="22" y="147"/>
                </a:lnTo>
                <a:lnTo>
                  <a:pt x="30" y="170"/>
                </a:lnTo>
                <a:lnTo>
                  <a:pt x="39" y="191"/>
                </a:lnTo>
                <a:lnTo>
                  <a:pt x="48" y="210"/>
                </a:lnTo>
                <a:lnTo>
                  <a:pt x="59" y="228"/>
                </a:lnTo>
                <a:lnTo>
                  <a:pt x="70" y="245"/>
                </a:lnTo>
                <a:lnTo>
                  <a:pt x="83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7" y="301"/>
                </a:lnTo>
                <a:lnTo>
                  <a:pt x="151" y="306"/>
                </a:lnTo>
                <a:lnTo>
                  <a:pt x="166" y="309"/>
                </a:lnTo>
                <a:lnTo>
                  <a:pt x="181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2" name="Freeform 1032"/>
          <p:cNvSpPr>
            <a:spLocks/>
          </p:cNvSpPr>
          <p:nvPr/>
        </p:nvSpPr>
        <p:spPr bwMode="auto">
          <a:xfrm>
            <a:off x="1778000" y="2786063"/>
            <a:ext cx="114300" cy="220663"/>
          </a:xfrm>
          <a:custGeom>
            <a:avLst/>
            <a:gdLst/>
            <a:ahLst/>
            <a:cxnLst>
              <a:cxn ang="0">
                <a:pos x="186" y="296"/>
              </a:cxn>
              <a:cxn ang="0">
                <a:pos x="181" y="234"/>
              </a:cxn>
              <a:cxn ang="0">
                <a:pos x="169" y="175"/>
              </a:cxn>
              <a:cxn ang="0">
                <a:pos x="152" y="124"/>
              </a:cxn>
              <a:cxn ang="0">
                <a:pos x="129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6" h="296">
                <a:moveTo>
                  <a:pt x="186" y="296"/>
                </a:moveTo>
                <a:lnTo>
                  <a:pt x="181" y="234"/>
                </a:lnTo>
                <a:lnTo>
                  <a:pt x="169" y="175"/>
                </a:lnTo>
                <a:lnTo>
                  <a:pt x="152" y="124"/>
                </a:lnTo>
                <a:lnTo>
                  <a:pt x="129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3" name="Line 1033"/>
          <p:cNvSpPr>
            <a:spLocks noChangeShapeType="1"/>
          </p:cNvSpPr>
          <p:nvPr/>
        </p:nvSpPr>
        <p:spPr bwMode="auto">
          <a:xfrm>
            <a:off x="1993900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4" name="Freeform 1034"/>
          <p:cNvSpPr>
            <a:spLocks/>
          </p:cNvSpPr>
          <p:nvPr/>
        </p:nvSpPr>
        <p:spPr bwMode="auto">
          <a:xfrm>
            <a:off x="2165350" y="3006725"/>
            <a:ext cx="114300" cy="244475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182" y="26"/>
              </a:cxn>
              <a:cxn ang="0">
                <a:pos x="181" y="52"/>
              </a:cxn>
              <a:cxn ang="0">
                <a:pos x="177" y="77"/>
              </a:cxn>
              <a:cxn ang="0">
                <a:pos x="173" y="103"/>
              </a:cxn>
              <a:cxn ang="0">
                <a:pos x="168" y="126"/>
              </a:cxn>
              <a:cxn ang="0">
                <a:pos x="160" y="150"/>
              </a:cxn>
              <a:cxn ang="0">
                <a:pos x="153" y="173"/>
              </a:cxn>
              <a:cxn ang="0">
                <a:pos x="144" y="194"/>
              </a:cxn>
              <a:cxn ang="0">
                <a:pos x="135" y="213"/>
              </a:cxn>
              <a:cxn ang="0">
                <a:pos x="124" y="232"/>
              </a:cxn>
              <a:cxn ang="0">
                <a:pos x="112" y="249"/>
              </a:cxn>
              <a:cxn ang="0">
                <a:pos x="100" y="264"/>
              </a:cxn>
              <a:cxn ang="0">
                <a:pos x="86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0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3" h="316">
                <a:moveTo>
                  <a:pt x="183" y="0"/>
                </a:moveTo>
                <a:lnTo>
                  <a:pt x="182" y="26"/>
                </a:lnTo>
                <a:lnTo>
                  <a:pt x="181" y="52"/>
                </a:lnTo>
                <a:lnTo>
                  <a:pt x="177" y="77"/>
                </a:lnTo>
                <a:lnTo>
                  <a:pt x="173" y="103"/>
                </a:lnTo>
                <a:lnTo>
                  <a:pt x="168" y="126"/>
                </a:lnTo>
                <a:lnTo>
                  <a:pt x="160" y="150"/>
                </a:lnTo>
                <a:lnTo>
                  <a:pt x="153" y="173"/>
                </a:lnTo>
                <a:lnTo>
                  <a:pt x="144" y="194"/>
                </a:lnTo>
                <a:lnTo>
                  <a:pt x="135" y="213"/>
                </a:lnTo>
                <a:lnTo>
                  <a:pt x="124" y="232"/>
                </a:lnTo>
                <a:lnTo>
                  <a:pt x="112" y="249"/>
                </a:lnTo>
                <a:lnTo>
                  <a:pt x="100" y="264"/>
                </a:lnTo>
                <a:lnTo>
                  <a:pt x="86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0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5" name="Freeform 1035"/>
          <p:cNvSpPr>
            <a:spLocks/>
          </p:cNvSpPr>
          <p:nvPr/>
        </p:nvSpPr>
        <p:spPr bwMode="auto">
          <a:xfrm>
            <a:off x="2276475" y="2786063"/>
            <a:ext cx="114300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7" y="80"/>
              </a:cxn>
              <a:cxn ang="0">
                <a:pos x="85" y="44"/>
              </a:cxn>
              <a:cxn ang="0">
                <a:pos x="116" y="18"/>
              </a:cxn>
              <a:cxn ang="0">
                <a:pos x="151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7" y="80"/>
                </a:lnTo>
                <a:lnTo>
                  <a:pt x="85" y="44"/>
                </a:lnTo>
                <a:lnTo>
                  <a:pt x="116" y="18"/>
                </a:lnTo>
                <a:lnTo>
                  <a:pt x="151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6" name="Line 1036"/>
          <p:cNvSpPr>
            <a:spLocks noChangeShapeType="1"/>
          </p:cNvSpPr>
          <p:nvPr/>
        </p:nvSpPr>
        <p:spPr bwMode="auto">
          <a:xfrm flipH="1">
            <a:off x="1993900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7" name="Freeform 1037"/>
          <p:cNvSpPr>
            <a:spLocks/>
          </p:cNvSpPr>
          <p:nvPr/>
        </p:nvSpPr>
        <p:spPr bwMode="auto">
          <a:xfrm>
            <a:off x="1892300" y="3249613"/>
            <a:ext cx="109538" cy="246063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0" y="288"/>
              </a:cxn>
              <a:cxn ang="0">
                <a:pos x="2" y="262"/>
              </a:cxn>
              <a:cxn ang="0">
                <a:pos x="6" y="237"/>
              </a:cxn>
              <a:cxn ang="0">
                <a:pos x="10" y="211"/>
              </a:cxn>
              <a:cxn ang="0">
                <a:pos x="15" y="188"/>
              </a:cxn>
              <a:cxn ang="0">
                <a:pos x="22" y="164"/>
              </a:cxn>
              <a:cxn ang="0">
                <a:pos x="29" y="142"/>
              </a:cxn>
              <a:cxn ang="0">
                <a:pos x="39" y="121"/>
              </a:cxn>
              <a:cxn ang="0">
                <a:pos x="48" y="101"/>
              </a:cxn>
              <a:cxn ang="0">
                <a:pos x="59" y="83"/>
              </a:cxn>
              <a:cxn ang="0">
                <a:pos x="70" y="66"/>
              </a:cxn>
              <a:cxn ang="0">
                <a:pos x="83" y="51"/>
              </a:cxn>
              <a:cxn ang="0">
                <a:pos x="96" y="38"/>
              </a:cxn>
              <a:cxn ang="0">
                <a:pos x="109" y="26"/>
              </a:cxn>
              <a:cxn ang="0">
                <a:pos x="123" y="17"/>
              </a:cxn>
              <a:cxn ang="0">
                <a:pos x="137" y="9"/>
              </a:cxn>
              <a:cxn ang="0">
                <a:pos x="152" y="4"/>
              </a:cxn>
              <a:cxn ang="0">
                <a:pos x="167" y="1"/>
              </a:cxn>
              <a:cxn ang="0">
                <a:pos x="182" y="0"/>
              </a:cxn>
            </a:cxnLst>
            <a:rect l="0" t="0" r="r" b="b"/>
            <a:pathLst>
              <a:path w="182" h="313">
                <a:moveTo>
                  <a:pt x="0" y="313"/>
                </a:moveTo>
                <a:lnTo>
                  <a:pt x="0" y="288"/>
                </a:lnTo>
                <a:lnTo>
                  <a:pt x="2" y="262"/>
                </a:lnTo>
                <a:lnTo>
                  <a:pt x="6" y="237"/>
                </a:lnTo>
                <a:lnTo>
                  <a:pt x="10" y="211"/>
                </a:lnTo>
                <a:lnTo>
                  <a:pt x="15" y="188"/>
                </a:lnTo>
                <a:lnTo>
                  <a:pt x="22" y="164"/>
                </a:lnTo>
                <a:lnTo>
                  <a:pt x="29" y="142"/>
                </a:lnTo>
                <a:lnTo>
                  <a:pt x="39" y="121"/>
                </a:lnTo>
                <a:lnTo>
                  <a:pt x="48" y="101"/>
                </a:lnTo>
                <a:lnTo>
                  <a:pt x="59" y="83"/>
                </a:lnTo>
                <a:lnTo>
                  <a:pt x="70" y="66"/>
                </a:lnTo>
                <a:lnTo>
                  <a:pt x="83" y="51"/>
                </a:lnTo>
                <a:lnTo>
                  <a:pt x="96" y="38"/>
                </a:lnTo>
                <a:lnTo>
                  <a:pt x="109" y="26"/>
                </a:lnTo>
                <a:lnTo>
                  <a:pt x="123" y="17"/>
                </a:lnTo>
                <a:lnTo>
                  <a:pt x="137" y="9"/>
                </a:lnTo>
                <a:lnTo>
                  <a:pt x="152" y="4"/>
                </a:lnTo>
                <a:lnTo>
                  <a:pt x="167" y="1"/>
                </a:lnTo>
                <a:lnTo>
                  <a:pt x="182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8" name="Freeform 1038"/>
          <p:cNvSpPr>
            <a:spLocks/>
          </p:cNvSpPr>
          <p:nvPr/>
        </p:nvSpPr>
        <p:spPr bwMode="auto">
          <a:xfrm>
            <a:off x="1776413" y="3486150"/>
            <a:ext cx="115888" cy="217488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81" y="62"/>
              </a:cxn>
              <a:cxn ang="0">
                <a:pos x="169" y="119"/>
              </a:cxn>
              <a:cxn ang="0">
                <a:pos x="152" y="172"/>
              </a:cxn>
              <a:cxn ang="0">
                <a:pos x="129" y="216"/>
              </a:cxn>
              <a:cxn ang="0">
                <a:pos x="102" y="251"/>
              </a:cxn>
              <a:cxn ang="0">
                <a:pos x="71" y="278"/>
              </a:cxn>
              <a:cxn ang="0">
                <a:pos x="37" y="293"/>
              </a:cxn>
              <a:cxn ang="0">
                <a:pos x="0" y="297"/>
              </a:cxn>
            </a:cxnLst>
            <a:rect l="0" t="0" r="r" b="b"/>
            <a:pathLst>
              <a:path w="187" h="297">
                <a:moveTo>
                  <a:pt x="187" y="0"/>
                </a:moveTo>
                <a:lnTo>
                  <a:pt x="181" y="62"/>
                </a:lnTo>
                <a:lnTo>
                  <a:pt x="169" y="119"/>
                </a:lnTo>
                <a:lnTo>
                  <a:pt x="152" y="172"/>
                </a:lnTo>
                <a:lnTo>
                  <a:pt x="129" y="216"/>
                </a:lnTo>
                <a:lnTo>
                  <a:pt x="102" y="251"/>
                </a:lnTo>
                <a:lnTo>
                  <a:pt x="71" y="278"/>
                </a:lnTo>
                <a:lnTo>
                  <a:pt x="37" y="293"/>
                </a:lnTo>
                <a:lnTo>
                  <a:pt x="0" y="297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9" name="Line 1039"/>
          <p:cNvSpPr>
            <a:spLocks noChangeShapeType="1"/>
          </p:cNvSpPr>
          <p:nvPr/>
        </p:nvSpPr>
        <p:spPr bwMode="auto">
          <a:xfrm>
            <a:off x="1995488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0" name="Freeform 1040"/>
          <p:cNvSpPr>
            <a:spLocks/>
          </p:cNvSpPr>
          <p:nvPr/>
        </p:nvSpPr>
        <p:spPr bwMode="auto">
          <a:xfrm>
            <a:off x="2166938" y="3249613"/>
            <a:ext cx="114300" cy="230188"/>
          </a:xfrm>
          <a:custGeom>
            <a:avLst/>
            <a:gdLst/>
            <a:ahLst/>
            <a:cxnLst>
              <a:cxn ang="0">
                <a:pos x="183" y="316"/>
              </a:cxn>
              <a:cxn ang="0">
                <a:pos x="182" y="290"/>
              </a:cxn>
              <a:cxn ang="0">
                <a:pos x="180" y="264"/>
              </a:cxn>
              <a:cxn ang="0">
                <a:pos x="176" y="239"/>
              </a:cxn>
              <a:cxn ang="0">
                <a:pos x="172" y="213"/>
              </a:cxn>
              <a:cxn ang="0">
                <a:pos x="167" y="189"/>
              </a:cxn>
              <a:cxn ang="0">
                <a:pos x="160" y="166"/>
              </a:cxn>
              <a:cxn ang="0">
                <a:pos x="153" y="143"/>
              </a:cxn>
              <a:cxn ang="0">
                <a:pos x="144" y="122"/>
              </a:cxn>
              <a:cxn ang="0">
                <a:pos x="134" y="102"/>
              </a:cxn>
              <a:cxn ang="0">
                <a:pos x="123" y="84"/>
              </a:cxn>
              <a:cxn ang="0">
                <a:pos x="112" y="67"/>
              </a:cxn>
              <a:cxn ang="0">
                <a:pos x="99" y="52"/>
              </a:cxn>
              <a:cxn ang="0">
                <a:pos x="87" y="38"/>
              </a:cxn>
              <a:cxn ang="0">
                <a:pos x="73" y="26"/>
              </a:cxn>
              <a:cxn ang="0">
                <a:pos x="59" y="17"/>
              </a:cxn>
              <a:cxn ang="0">
                <a:pos x="45" y="9"/>
              </a:cxn>
              <a:cxn ang="0">
                <a:pos x="30" y="4"/>
              </a:cxn>
              <a:cxn ang="0">
                <a:pos x="15" y="1"/>
              </a:cxn>
              <a:cxn ang="0">
                <a:pos x="0" y="0"/>
              </a:cxn>
            </a:cxnLst>
            <a:rect l="0" t="0" r="r" b="b"/>
            <a:pathLst>
              <a:path w="183" h="316">
                <a:moveTo>
                  <a:pt x="183" y="316"/>
                </a:moveTo>
                <a:lnTo>
                  <a:pt x="182" y="290"/>
                </a:lnTo>
                <a:lnTo>
                  <a:pt x="180" y="264"/>
                </a:lnTo>
                <a:lnTo>
                  <a:pt x="176" y="239"/>
                </a:lnTo>
                <a:lnTo>
                  <a:pt x="172" y="213"/>
                </a:lnTo>
                <a:lnTo>
                  <a:pt x="167" y="189"/>
                </a:lnTo>
                <a:lnTo>
                  <a:pt x="160" y="166"/>
                </a:lnTo>
                <a:lnTo>
                  <a:pt x="153" y="143"/>
                </a:lnTo>
                <a:lnTo>
                  <a:pt x="144" y="122"/>
                </a:lnTo>
                <a:lnTo>
                  <a:pt x="134" y="102"/>
                </a:lnTo>
                <a:lnTo>
                  <a:pt x="123" y="84"/>
                </a:lnTo>
                <a:lnTo>
                  <a:pt x="112" y="67"/>
                </a:lnTo>
                <a:lnTo>
                  <a:pt x="99" y="52"/>
                </a:lnTo>
                <a:lnTo>
                  <a:pt x="87" y="38"/>
                </a:lnTo>
                <a:lnTo>
                  <a:pt x="73" y="26"/>
                </a:lnTo>
                <a:lnTo>
                  <a:pt x="59" y="17"/>
                </a:lnTo>
                <a:lnTo>
                  <a:pt x="45" y="9"/>
                </a:lnTo>
                <a:lnTo>
                  <a:pt x="30" y="4"/>
                </a:lnTo>
                <a:lnTo>
                  <a:pt x="15" y="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1" name="Freeform 1041"/>
          <p:cNvSpPr>
            <a:spLocks/>
          </p:cNvSpPr>
          <p:nvPr/>
        </p:nvSpPr>
        <p:spPr bwMode="auto">
          <a:xfrm>
            <a:off x="2279650" y="3475038"/>
            <a:ext cx="112713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1"/>
              </a:cxn>
              <a:cxn ang="0">
                <a:pos x="34" y="174"/>
              </a:cxn>
              <a:cxn ang="0">
                <a:pos x="57" y="218"/>
              </a:cxn>
              <a:cxn ang="0">
                <a:pos x="85" y="255"/>
              </a:cxn>
              <a:cxn ang="0">
                <a:pos x="117" y="281"/>
              </a:cxn>
              <a:cxn ang="0">
                <a:pos x="152" y="296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1"/>
                </a:lnTo>
                <a:lnTo>
                  <a:pt x="34" y="174"/>
                </a:lnTo>
                <a:lnTo>
                  <a:pt x="57" y="218"/>
                </a:lnTo>
                <a:lnTo>
                  <a:pt x="85" y="255"/>
                </a:lnTo>
                <a:lnTo>
                  <a:pt x="117" y="281"/>
                </a:lnTo>
                <a:lnTo>
                  <a:pt x="152" y="296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2" name="Line 1042"/>
          <p:cNvSpPr>
            <a:spLocks noChangeShapeType="1"/>
          </p:cNvSpPr>
          <p:nvPr/>
        </p:nvSpPr>
        <p:spPr bwMode="auto">
          <a:xfrm flipH="1">
            <a:off x="199548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4" name="Line 1054"/>
          <p:cNvSpPr>
            <a:spLocks noChangeShapeType="1"/>
          </p:cNvSpPr>
          <p:nvPr/>
        </p:nvSpPr>
        <p:spPr bwMode="auto">
          <a:xfrm>
            <a:off x="2389188" y="2786063"/>
            <a:ext cx="1346200" cy="3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5" name="Freeform 1055"/>
          <p:cNvSpPr>
            <a:spLocks/>
          </p:cNvSpPr>
          <p:nvPr/>
        </p:nvSpPr>
        <p:spPr bwMode="auto">
          <a:xfrm>
            <a:off x="238918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8" y="0"/>
              </a:cxn>
              <a:cxn ang="0">
                <a:pos x="2157" y="0"/>
              </a:cxn>
            </a:cxnLst>
            <a:rect l="0" t="0" r="r" b="b"/>
            <a:pathLst>
              <a:path w="2188">
                <a:moveTo>
                  <a:pt x="0" y="0"/>
                </a:moveTo>
                <a:lnTo>
                  <a:pt x="2188" y="0"/>
                </a:lnTo>
                <a:lnTo>
                  <a:pt x="2157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6" name="Line 1056"/>
          <p:cNvSpPr>
            <a:spLocks noChangeShapeType="1"/>
          </p:cNvSpPr>
          <p:nvPr/>
        </p:nvSpPr>
        <p:spPr bwMode="auto">
          <a:xfrm flipH="1">
            <a:off x="1647825" y="2786063"/>
            <a:ext cx="1333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7" name="Rectangle 1057"/>
          <p:cNvSpPr>
            <a:spLocks noChangeArrowheads="1"/>
          </p:cNvSpPr>
          <p:nvPr/>
        </p:nvSpPr>
        <p:spPr bwMode="auto">
          <a:xfrm>
            <a:off x="2755900" y="3439696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8" name="Rectangle 1058"/>
          <p:cNvSpPr>
            <a:spLocks noChangeArrowheads="1"/>
          </p:cNvSpPr>
          <p:nvPr/>
        </p:nvSpPr>
        <p:spPr bwMode="auto">
          <a:xfrm>
            <a:off x="2867025" y="3411538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39" name="Rectangle 1059"/>
          <p:cNvSpPr>
            <a:spLocks noChangeArrowheads="1"/>
          </p:cNvSpPr>
          <p:nvPr/>
        </p:nvSpPr>
        <p:spPr bwMode="auto">
          <a:xfrm>
            <a:off x="3044825" y="3692525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0" name="Rectangle 1060"/>
          <p:cNvSpPr>
            <a:spLocks noChangeArrowheads="1"/>
          </p:cNvSpPr>
          <p:nvPr/>
        </p:nvSpPr>
        <p:spPr bwMode="auto">
          <a:xfrm>
            <a:off x="514349" y="2416314"/>
            <a:ext cx="1131889" cy="739498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1" name="Rectangle 1061"/>
          <p:cNvSpPr>
            <a:spLocks noChangeArrowheads="1"/>
          </p:cNvSpPr>
          <p:nvPr/>
        </p:nvSpPr>
        <p:spPr bwMode="auto">
          <a:xfrm>
            <a:off x="625475" y="2486025"/>
            <a:ext cx="926536" cy="6093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Light</a:t>
            </a:r>
          </a:p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40744" name="Rectangle 1064"/>
          <p:cNvSpPr>
            <a:spLocks noChangeArrowheads="1"/>
          </p:cNvSpPr>
          <p:nvPr/>
        </p:nvSpPr>
        <p:spPr bwMode="auto">
          <a:xfrm>
            <a:off x="9363075" y="2605088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sz="1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5" name="Rectangle 1065"/>
          <p:cNvSpPr>
            <a:spLocks noChangeArrowheads="1"/>
          </p:cNvSpPr>
          <p:nvPr/>
        </p:nvSpPr>
        <p:spPr bwMode="auto">
          <a:xfrm>
            <a:off x="9577388" y="275113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0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6" name="Freeform 1066"/>
          <p:cNvSpPr>
            <a:spLocks/>
          </p:cNvSpPr>
          <p:nvPr/>
        </p:nvSpPr>
        <p:spPr bwMode="auto">
          <a:xfrm>
            <a:off x="7874000" y="3352800"/>
            <a:ext cx="323850" cy="355600"/>
          </a:xfrm>
          <a:custGeom>
            <a:avLst/>
            <a:gdLst/>
            <a:ahLst/>
            <a:cxnLst>
              <a:cxn ang="0">
                <a:pos x="530" y="287"/>
              </a:cxn>
              <a:cxn ang="0">
                <a:pos x="521" y="332"/>
              </a:cxn>
              <a:cxn ang="0">
                <a:pos x="505" y="377"/>
              </a:cxn>
              <a:cxn ang="0">
                <a:pos x="480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6"/>
              </a:cxn>
              <a:cxn ang="0">
                <a:pos x="230" y="523"/>
              </a:cxn>
              <a:cxn ang="0">
                <a:pos x="184" y="514"/>
              </a:cxn>
              <a:cxn ang="0">
                <a:pos x="140" y="495"/>
              </a:cxn>
              <a:cxn ang="0">
                <a:pos x="100" y="469"/>
              </a:cxn>
              <a:cxn ang="0">
                <a:pos x="66" y="436"/>
              </a:cxn>
              <a:cxn ang="0">
                <a:pos x="37" y="398"/>
              </a:cxn>
              <a:cxn ang="0">
                <a:pos x="17" y="356"/>
              </a:cxn>
              <a:cxn ang="0">
                <a:pos x="4" y="310"/>
              </a:cxn>
              <a:cxn ang="0">
                <a:pos x="0" y="263"/>
              </a:cxn>
              <a:cxn ang="0">
                <a:pos x="4" y="217"/>
              </a:cxn>
              <a:cxn ang="0">
                <a:pos x="17" y="171"/>
              </a:cxn>
              <a:cxn ang="0">
                <a:pos x="37" y="129"/>
              </a:cxn>
              <a:cxn ang="0">
                <a:pos x="65" y="90"/>
              </a:cxn>
              <a:cxn ang="0">
                <a:pos x="99" y="57"/>
              </a:cxn>
              <a:cxn ang="0">
                <a:pos x="139" y="32"/>
              </a:cxn>
              <a:cxn ang="0">
                <a:pos x="183" y="13"/>
              </a:cxn>
              <a:cxn ang="0">
                <a:pos x="230" y="2"/>
              </a:cxn>
              <a:cxn ang="0">
                <a:pos x="277" y="0"/>
              </a:cxn>
              <a:cxn ang="0">
                <a:pos x="324" y="7"/>
              </a:cxn>
              <a:cxn ang="0">
                <a:pos x="369" y="21"/>
              </a:cxn>
              <a:cxn ang="0">
                <a:pos x="412" y="44"/>
              </a:cxn>
              <a:cxn ang="0">
                <a:pos x="448" y="72"/>
              </a:cxn>
              <a:cxn ang="0">
                <a:pos x="480" y="108"/>
              </a:cxn>
              <a:cxn ang="0">
                <a:pos x="504" y="149"/>
              </a:cxn>
              <a:cxn ang="0">
                <a:pos x="521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6">
                <a:moveTo>
                  <a:pt x="531" y="262"/>
                </a:moveTo>
                <a:lnTo>
                  <a:pt x="530" y="287"/>
                </a:lnTo>
                <a:lnTo>
                  <a:pt x="526" y="310"/>
                </a:lnTo>
                <a:lnTo>
                  <a:pt x="521" y="332"/>
                </a:lnTo>
                <a:lnTo>
                  <a:pt x="513" y="356"/>
                </a:lnTo>
                <a:lnTo>
                  <a:pt x="505" y="377"/>
                </a:lnTo>
                <a:lnTo>
                  <a:pt x="493" y="398"/>
                </a:lnTo>
                <a:lnTo>
                  <a:pt x="480" y="417"/>
                </a:lnTo>
                <a:lnTo>
                  <a:pt x="465" y="436"/>
                </a:lnTo>
                <a:lnTo>
                  <a:pt x="449" y="453"/>
                </a:lnTo>
                <a:lnTo>
                  <a:pt x="431" y="468"/>
                </a:lnTo>
                <a:lnTo>
                  <a:pt x="412" y="482"/>
                </a:lnTo>
                <a:lnTo>
                  <a:pt x="391" y="495"/>
                </a:lnTo>
                <a:lnTo>
                  <a:pt x="370" y="505"/>
                </a:lnTo>
                <a:lnTo>
                  <a:pt x="348" y="513"/>
                </a:lnTo>
                <a:lnTo>
                  <a:pt x="325" y="519"/>
                </a:lnTo>
                <a:lnTo>
                  <a:pt x="302" y="523"/>
                </a:lnTo>
                <a:lnTo>
                  <a:pt x="278" y="526"/>
                </a:lnTo>
                <a:lnTo>
                  <a:pt x="253" y="526"/>
                </a:lnTo>
                <a:lnTo>
                  <a:pt x="230" y="523"/>
                </a:lnTo>
                <a:lnTo>
                  <a:pt x="206" y="519"/>
                </a:lnTo>
                <a:lnTo>
                  <a:pt x="184" y="514"/>
                </a:lnTo>
                <a:lnTo>
                  <a:pt x="161" y="505"/>
                </a:lnTo>
                <a:lnTo>
                  <a:pt x="140" y="495"/>
                </a:lnTo>
                <a:lnTo>
                  <a:pt x="120" y="483"/>
                </a:lnTo>
                <a:lnTo>
                  <a:pt x="100" y="469"/>
                </a:lnTo>
                <a:lnTo>
                  <a:pt x="82" y="453"/>
                </a:lnTo>
                <a:lnTo>
                  <a:pt x="66" y="436"/>
                </a:lnTo>
                <a:lnTo>
                  <a:pt x="51" y="418"/>
                </a:lnTo>
                <a:lnTo>
                  <a:pt x="37" y="398"/>
                </a:lnTo>
                <a:lnTo>
                  <a:pt x="27" y="378"/>
                </a:lnTo>
                <a:lnTo>
                  <a:pt x="17" y="356"/>
                </a:lnTo>
                <a:lnTo>
                  <a:pt x="9" y="333"/>
                </a:lnTo>
                <a:lnTo>
                  <a:pt x="4" y="310"/>
                </a:lnTo>
                <a:lnTo>
                  <a:pt x="1" y="287"/>
                </a:lnTo>
                <a:lnTo>
                  <a:pt x="0" y="263"/>
                </a:lnTo>
                <a:lnTo>
                  <a:pt x="1" y="240"/>
                </a:lnTo>
                <a:lnTo>
                  <a:pt x="4" y="217"/>
                </a:lnTo>
                <a:lnTo>
                  <a:pt x="9" y="193"/>
                </a:lnTo>
                <a:lnTo>
                  <a:pt x="17" y="171"/>
                </a:lnTo>
                <a:lnTo>
                  <a:pt x="27" y="149"/>
                </a:lnTo>
                <a:lnTo>
                  <a:pt x="37" y="129"/>
                </a:lnTo>
                <a:lnTo>
                  <a:pt x="50" y="108"/>
                </a:lnTo>
                <a:lnTo>
                  <a:pt x="65" y="90"/>
                </a:lnTo>
                <a:lnTo>
                  <a:pt x="82" y="73"/>
                </a:lnTo>
                <a:lnTo>
                  <a:pt x="99" y="57"/>
                </a:lnTo>
                <a:lnTo>
                  <a:pt x="119" y="44"/>
                </a:lnTo>
                <a:lnTo>
                  <a:pt x="139" y="32"/>
                </a:lnTo>
                <a:lnTo>
                  <a:pt x="160" y="21"/>
                </a:lnTo>
                <a:lnTo>
                  <a:pt x="183" y="13"/>
                </a:lnTo>
                <a:lnTo>
                  <a:pt x="206" y="7"/>
                </a:lnTo>
                <a:lnTo>
                  <a:pt x="230" y="2"/>
                </a:lnTo>
                <a:lnTo>
                  <a:pt x="253" y="0"/>
                </a:lnTo>
                <a:lnTo>
                  <a:pt x="277" y="0"/>
                </a:lnTo>
                <a:lnTo>
                  <a:pt x="301" y="2"/>
                </a:lnTo>
                <a:lnTo>
                  <a:pt x="324" y="7"/>
                </a:lnTo>
                <a:lnTo>
                  <a:pt x="348" y="13"/>
                </a:lnTo>
                <a:lnTo>
                  <a:pt x="369" y="21"/>
                </a:lnTo>
                <a:lnTo>
                  <a:pt x="390" y="31"/>
                </a:lnTo>
                <a:lnTo>
                  <a:pt x="412" y="44"/>
                </a:lnTo>
                <a:lnTo>
                  <a:pt x="431" y="57"/>
                </a:lnTo>
                <a:lnTo>
                  <a:pt x="448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8"/>
                </a:lnTo>
                <a:lnTo>
                  <a:pt x="504" y="149"/>
                </a:lnTo>
                <a:lnTo>
                  <a:pt x="513" y="170"/>
                </a:lnTo>
                <a:lnTo>
                  <a:pt x="521" y="192"/>
                </a:lnTo>
                <a:lnTo>
                  <a:pt x="526" y="216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59" name="Freeform 1079"/>
          <p:cNvSpPr>
            <a:spLocks/>
          </p:cNvSpPr>
          <p:nvPr/>
        </p:nvSpPr>
        <p:spPr bwMode="auto">
          <a:xfrm>
            <a:off x="8747125" y="3008313"/>
            <a:ext cx="111125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5"/>
              </a:cxn>
              <a:cxn ang="0">
                <a:pos x="3" y="51"/>
              </a:cxn>
              <a:cxn ang="0">
                <a:pos x="5" y="76"/>
              </a:cxn>
              <a:cxn ang="0">
                <a:pos x="9" y="101"/>
              </a:cxn>
              <a:cxn ang="0">
                <a:pos x="16" y="124"/>
              </a:cxn>
              <a:cxn ang="0">
                <a:pos x="22" y="147"/>
              </a:cxn>
              <a:cxn ang="0">
                <a:pos x="29" y="170"/>
              </a:cxn>
              <a:cxn ang="0">
                <a:pos x="38" y="191"/>
              </a:cxn>
              <a:cxn ang="0">
                <a:pos x="48" y="210"/>
              </a:cxn>
              <a:cxn ang="0">
                <a:pos x="58" y="228"/>
              </a:cxn>
              <a:cxn ang="0">
                <a:pos x="70" y="245"/>
              </a:cxn>
              <a:cxn ang="0">
                <a:pos x="82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6" y="301"/>
              </a:cxn>
              <a:cxn ang="0">
                <a:pos x="150" y="306"/>
              </a:cxn>
              <a:cxn ang="0">
                <a:pos x="165" y="309"/>
              </a:cxn>
              <a:cxn ang="0">
                <a:pos x="180" y="310"/>
              </a:cxn>
            </a:cxnLst>
            <a:rect l="0" t="0" r="r" b="b"/>
            <a:pathLst>
              <a:path w="180" h="310">
                <a:moveTo>
                  <a:pt x="0" y="0"/>
                </a:moveTo>
                <a:lnTo>
                  <a:pt x="1" y="25"/>
                </a:lnTo>
                <a:lnTo>
                  <a:pt x="3" y="51"/>
                </a:lnTo>
                <a:lnTo>
                  <a:pt x="5" y="76"/>
                </a:lnTo>
                <a:lnTo>
                  <a:pt x="9" y="101"/>
                </a:lnTo>
                <a:lnTo>
                  <a:pt x="16" y="124"/>
                </a:lnTo>
                <a:lnTo>
                  <a:pt x="22" y="147"/>
                </a:lnTo>
                <a:lnTo>
                  <a:pt x="29" y="170"/>
                </a:lnTo>
                <a:lnTo>
                  <a:pt x="38" y="191"/>
                </a:lnTo>
                <a:lnTo>
                  <a:pt x="48" y="210"/>
                </a:lnTo>
                <a:lnTo>
                  <a:pt x="58" y="228"/>
                </a:lnTo>
                <a:lnTo>
                  <a:pt x="70" y="245"/>
                </a:lnTo>
                <a:lnTo>
                  <a:pt x="82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6" y="301"/>
                </a:lnTo>
                <a:lnTo>
                  <a:pt x="150" y="306"/>
                </a:lnTo>
                <a:lnTo>
                  <a:pt x="165" y="309"/>
                </a:lnTo>
                <a:lnTo>
                  <a:pt x="180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0" name="Freeform 1080"/>
          <p:cNvSpPr>
            <a:spLocks/>
          </p:cNvSpPr>
          <p:nvPr/>
        </p:nvSpPr>
        <p:spPr bwMode="auto">
          <a:xfrm>
            <a:off x="8632825" y="2792413"/>
            <a:ext cx="114300" cy="220663"/>
          </a:xfrm>
          <a:custGeom>
            <a:avLst/>
            <a:gdLst/>
            <a:ahLst/>
            <a:cxnLst>
              <a:cxn ang="0">
                <a:pos x="188" y="296"/>
              </a:cxn>
              <a:cxn ang="0">
                <a:pos x="182" y="234"/>
              </a:cxn>
              <a:cxn ang="0">
                <a:pos x="171" y="175"/>
              </a:cxn>
              <a:cxn ang="0">
                <a:pos x="153" y="124"/>
              </a:cxn>
              <a:cxn ang="0">
                <a:pos x="130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8" h="296">
                <a:moveTo>
                  <a:pt x="188" y="296"/>
                </a:moveTo>
                <a:lnTo>
                  <a:pt x="182" y="234"/>
                </a:lnTo>
                <a:lnTo>
                  <a:pt x="171" y="175"/>
                </a:lnTo>
                <a:lnTo>
                  <a:pt x="153" y="124"/>
                </a:lnTo>
                <a:lnTo>
                  <a:pt x="130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1" name="Line 1081"/>
          <p:cNvSpPr>
            <a:spLocks noChangeShapeType="1"/>
          </p:cNvSpPr>
          <p:nvPr/>
        </p:nvSpPr>
        <p:spPr bwMode="auto">
          <a:xfrm>
            <a:off x="884713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2" name="Freeform 1082"/>
          <p:cNvSpPr>
            <a:spLocks/>
          </p:cNvSpPr>
          <p:nvPr/>
        </p:nvSpPr>
        <p:spPr bwMode="auto">
          <a:xfrm>
            <a:off x="9020175" y="3008313"/>
            <a:ext cx="111125" cy="242888"/>
          </a:xfrm>
          <a:custGeom>
            <a:avLst/>
            <a:gdLst/>
            <a:ahLst/>
            <a:cxnLst>
              <a:cxn ang="0">
                <a:pos x="184" y="0"/>
              </a:cxn>
              <a:cxn ang="0">
                <a:pos x="184" y="26"/>
              </a:cxn>
              <a:cxn ang="0">
                <a:pos x="182" y="52"/>
              </a:cxn>
              <a:cxn ang="0">
                <a:pos x="179" y="77"/>
              </a:cxn>
              <a:cxn ang="0">
                <a:pos x="174" y="103"/>
              </a:cxn>
              <a:cxn ang="0">
                <a:pos x="169" y="127"/>
              </a:cxn>
              <a:cxn ang="0">
                <a:pos x="162" y="150"/>
              </a:cxn>
              <a:cxn ang="0">
                <a:pos x="154" y="173"/>
              </a:cxn>
              <a:cxn ang="0">
                <a:pos x="146" y="194"/>
              </a:cxn>
              <a:cxn ang="0">
                <a:pos x="136" y="214"/>
              </a:cxn>
              <a:cxn ang="0">
                <a:pos x="125" y="233"/>
              </a:cxn>
              <a:cxn ang="0">
                <a:pos x="113" y="250"/>
              </a:cxn>
              <a:cxn ang="0">
                <a:pos x="101" y="265"/>
              </a:cxn>
              <a:cxn ang="0">
                <a:pos x="88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1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4" h="316">
                <a:moveTo>
                  <a:pt x="184" y="0"/>
                </a:moveTo>
                <a:lnTo>
                  <a:pt x="184" y="26"/>
                </a:lnTo>
                <a:lnTo>
                  <a:pt x="182" y="52"/>
                </a:lnTo>
                <a:lnTo>
                  <a:pt x="179" y="77"/>
                </a:lnTo>
                <a:lnTo>
                  <a:pt x="174" y="103"/>
                </a:lnTo>
                <a:lnTo>
                  <a:pt x="169" y="127"/>
                </a:lnTo>
                <a:lnTo>
                  <a:pt x="162" y="150"/>
                </a:lnTo>
                <a:lnTo>
                  <a:pt x="154" y="173"/>
                </a:lnTo>
                <a:lnTo>
                  <a:pt x="146" y="194"/>
                </a:lnTo>
                <a:lnTo>
                  <a:pt x="136" y="214"/>
                </a:lnTo>
                <a:lnTo>
                  <a:pt x="125" y="233"/>
                </a:lnTo>
                <a:lnTo>
                  <a:pt x="113" y="250"/>
                </a:lnTo>
                <a:lnTo>
                  <a:pt x="101" y="265"/>
                </a:lnTo>
                <a:lnTo>
                  <a:pt x="88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1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3" name="Freeform 1083"/>
          <p:cNvSpPr>
            <a:spLocks/>
          </p:cNvSpPr>
          <p:nvPr/>
        </p:nvSpPr>
        <p:spPr bwMode="auto">
          <a:xfrm>
            <a:off x="9129713" y="2786063"/>
            <a:ext cx="115888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8" y="80"/>
              </a:cxn>
              <a:cxn ang="0">
                <a:pos x="85" y="44"/>
              </a:cxn>
              <a:cxn ang="0">
                <a:pos x="116" y="18"/>
              </a:cxn>
              <a:cxn ang="0">
                <a:pos x="152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8" y="80"/>
                </a:lnTo>
                <a:lnTo>
                  <a:pt x="85" y="44"/>
                </a:lnTo>
                <a:lnTo>
                  <a:pt x="116" y="18"/>
                </a:lnTo>
                <a:lnTo>
                  <a:pt x="152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4" name="Line 1084"/>
          <p:cNvSpPr>
            <a:spLocks noChangeShapeType="1"/>
          </p:cNvSpPr>
          <p:nvPr/>
        </p:nvSpPr>
        <p:spPr bwMode="auto">
          <a:xfrm flipH="1">
            <a:off x="8847138" y="3249613"/>
            <a:ext cx="180975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5" name="Freeform 1085"/>
          <p:cNvSpPr>
            <a:spLocks/>
          </p:cNvSpPr>
          <p:nvPr/>
        </p:nvSpPr>
        <p:spPr bwMode="auto">
          <a:xfrm>
            <a:off x="8745538" y="3249613"/>
            <a:ext cx="111125" cy="250825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1" y="288"/>
              </a:cxn>
              <a:cxn ang="0">
                <a:pos x="2" y="262"/>
              </a:cxn>
              <a:cxn ang="0">
                <a:pos x="5" y="237"/>
              </a:cxn>
              <a:cxn ang="0">
                <a:pos x="9" y="212"/>
              </a:cxn>
              <a:cxn ang="0">
                <a:pos x="15" y="188"/>
              </a:cxn>
              <a:cxn ang="0">
                <a:pos x="21" y="164"/>
              </a:cxn>
              <a:cxn ang="0">
                <a:pos x="30" y="142"/>
              </a:cxn>
              <a:cxn ang="0">
                <a:pos x="38" y="121"/>
              </a:cxn>
              <a:cxn ang="0">
                <a:pos x="48" y="102"/>
              </a:cxn>
              <a:cxn ang="0">
                <a:pos x="59" y="84"/>
              </a:cxn>
              <a:cxn ang="0">
                <a:pos x="69" y="67"/>
              </a:cxn>
              <a:cxn ang="0">
                <a:pos x="82" y="52"/>
              </a:cxn>
              <a:cxn ang="0">
                <a:pos x="94" y="38"/>
              </a:cxn>
              <a:cxn ang="0">
                <a:pos x="108" y="26"/>
              </a:cxn>
              <a:cxn ang="0">
                <a:pos x="122" y="18"/>
              </a:cxn>
              <a:cxn ang="0">
                <a:pos x="136" y="11"/>
              </a:cxn>
              <a:cxn ang="0">
                <a:pos x="151" y="5"/>
              </a:cxn>
              <a:cxn ang="0">
                <a:pos x="166" y="1"/>
              </a:cxn>
              <a:cxn ang="0">
                <a:pos x="181" y="0"/>
              </a:cxn>
            </a:cxnLst>
            <a:rect l="0" t="0" r="r" b="b"/>
            <a:pathLst>
              <a:path w="181" h="313">
                <a:moveTo>
                  <a:pt x="0" y="313"/>
                </a:moveTo>
                <a:lnTo>
                  <a:pt x="1" y="288"/>
                </a:lnTo>
                <a:lnTo>
                  <a:pt x="2" y="262"/>
                </a:lnTo>
                <a:lnTo>
                  <a:pt x="5" y="237"/>
                </a:lnTo>
                <a:lnTo>
                  <a:pt x="9" y="212"/>
                </a:lnTo>
                <a:lnTo>
                  <a:pt x="15" y="188"/>
                </a:lnTo>
                <a:lnTo>
                  <a:pt x="21" y="164"/>
                </a:lnTo>
                <a:lnTo>
                  <a:pt x="30" y="142"/>
                </a:lnTo>
                <a:lnTo>
                  <a:pt x="38" y="121"/>
                </a:lnTo>
                <a:lnTo>
                  <a:pt x="48" y="102"/>
                </a:lnTo>
                <a:lnTo>
                  <a:pt x="59" y="84"/>
                </a:lnTo>
                <a:lnTo>
                  <a:pt x="69" y="67"/>
                </a:lnTo>
                <a:lnTo>
                  <a:pt x="82" y="52"/>
                </a:lnTo>
                <a:lnTo>
                  <a:pt x="94" y="38"/>
                </a:lnTo>
                <a:lnTo>
                  <a:pt x="108" y="26"/>
                </a:lnTo>
                <a:lnTo>
                  <a:pt x="122" y="18"/>
                </a:lnTo>
                <a:lnTo>
                  <a:pt x="136" y="11"/>
                </a:lnTo>
                <a:lnTo>
                  <a:pt x="151" y="5"/>
                </a:lnTo>
                <a:lnTo>
                  <a:pt x="166" y="1"/>
                </a:lnTo>
                <a:lnTo>
                  <a:pt x="181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6" name="Freeform 1086"/>
          <p:cNvSpPr>
            <a:spLocks/>
          </p:cNvSpPr>
          <p:nvPr/>
        </p:nvSpPr>
        <p:spPr bwMode="auto">
          <a:xfrm>
            <a:off x="8632825" y="3495675"/>
            <a:ext cx="112713" cy="217488"/>
          </a:xfrm>
          <a:custGeom>
            <a:avLst/>
            <a:gdLst/>
            <a:ahLst/>
            <a:cxnLst>
              <a:cxn ang="0">
                <a:pos x="186" y="0"/>
              </a:cxn>
              <a:cxn ang="0">
                <a:pos x="181" y="61"/>
              </a:cxn>
              <a:cxn ang="0">
                <a:pos x="169" y="120"/>
              </a:cxn>
              <a:cxn ang="0">
                <a:pos x="152" y="171"/>
              </a:cxn>
              <a:cxn ang="0">
                <a:pos x="128" y="215"/>
              </a:cxn>
              <a:cxn ang="0">
                <a:pos x="101" y="250"/>
              </a:cxn>
              <a:cxn ang="0">
                <a:pos x="70" y="277"/>
              </a:cxn>
              <a:cxn ang="0">
                <a:pos x="36" y="292"/>
              </a:cxn>
              <a:cxn ang="0">
                <a:pos x="0" y="296"/>
              </a:cxn>
            </a:cxnLst>
            <a:rect l="0" t="0" r="r" b="b"/>
            <a:pathLst>
              <a:path w="186" h="296">
                <a:moveTo>
                  <a:pt x="186" y="0"/>
                </a:moveTo>
                <a:lnTo>
                  <a:pt x="181" y="61"/>
                </a:lnTo>
                <a:lnTo>
                  <a:pt x="169" y="120"/>
                </a:lnTo>
                <a:lnTo>
                  <a:pt x="152" y="171"/>
                </a:lnTo>
                <a:lnTo>
                  <a:pt x="128" y="215"/>
                </a:lnTo>
                <a:lnTo>
                  <a:pt x="101" y="250"/>
                </a:lnTo>
                <a:lnTo>
                  <a:pt x="70" y="277"/>
                </a:lnTo>
                <a:lnTo>
                  <a:pt x="36" y="292"/>
                </a:lnTo>
                <a:lnTo>
                  <a:pt x="0" y="29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7" name="Line 1087"/>
          <p:cNvSpPr>
            <a:spLocks noChangeShapeType="1"/>
          </p:cNvSpPr>
          <p:nvPr/>
        </p:nvSpPr>
        <p:spPr bwMode="auto">
          <a:xfrm>
            <a:off x="8850313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8" name="Freeform 1088"/>
          <p:cNvSpPr>
            <a:spLocks/>
          </p:cNvSpPr>
          <p:nvPr/>
        </p:nvSpPr>
        <p:spPr bwMode="auto">
          <a:xfrm>
            <a:off x="9021763" y="3249613"/>
            <a:ext cx="109538" cy="230188"/>
          </a:xfrm>
          <a:custGeom>
            <a:avLst/>
            <a:gdLst/>
            <a:ahLst/>
            <a:cxnLst>
              <a:cxn ang="0">
                <a:pos x="182" y="317"/>
              </a:cxn>
              <a:cxn ang="0">
                <a:pos x="182" y="291"/>
              </a:cxn>
              <a:cxn ang="0">
                <a:pos x="180" y="265"/>
              </a:cxn>
              <a:cxn ang="0">
                <a:pos x="177" y="240"/>
              </a:cxn>
              <a:cxn ang="0">
                <a:pos x="172" y="214"/>
              </a:cxn>
              <a:cxn ang="0">
                <a:pos x="167" y="190"/>
              </a:cxn>
              <a:cxn ang="0">
                <a:pos x="161" y="167"/>
              </a:cxn>
              <a:cxn ang="0">
                <a:pos x="152" y="144"/>
              </a:cxn>
              <a:cxn ang="0">
                <a:pos x="144" y="123"/>
              </a:cxn>
              <a:cxn ang="0">
                <a:pos x="134" y="103"/>
              </a:cxn>
              <a:cxn ang="0">
                <a:pos x="123" y="85"/>
              </a:cxn>
              <a:cxn ang="0">
                <a:pos x="111" y="68"/>
              </a:cxn>
              <a:cxn ang="0">
                <a:pos x="100" y="52"/>
              </a:cxn>
              <a:cxn ang="0">
                <a:pos x="87" y="39"/>
              </a:cxn>
              <a:cxn ang="0">
                <a:pos x="73" y="28"/>
              </a:cxn>
              <a:cxn ang="0">
                <a:pos x="59" y="18"/>
              </a:cxn>
              <a:cxn ang="0">
                <a:pos x="44" y="11"/>
              </a:cxn>
              <a:cxn ang="0">
                <a:pos x="30" y="5"/>
              </a:cxn>
              <a:cxn ang="0">
                <a:pos x="15" y="2"/>
              </a:cxn>
              <a:cxn ang="0">
                <a:pos x="0" y="0"/>
              </a:cxn>
            </a:cxnLst>
            <a:rect l="0" t="0" r="r" b="b"/>
            <a:pathLst>
              <a:path w="182" h="317">
                <a:moveTo>
                  <a:pt x="182" y="317"/>
                </a:moveTo>
                <a:lnTo>
                  <a:pt x="182" y="291"/>
                </a:lnTo>
                <a:lnTo>
                  <a:pt x="180" y="265"/>
                </a:lnTo>
                <a:lnTo>
                  <a:pt x="177" y="240"/>
                </a:lnTo>
                <a:lnTo>
                  <a:pt x="172" y="214"/>
                </a:lnTo>
                <a:lnTo>
                  <a:pt x="167" y="190"/>
                </a:lnTo>
                <a:lnTo>
                  <a:pt x="161" y="167"/>
                </a:lnTo>
                <a:lnTo>
                  <a:pt x="152" y="144"/>
                </a:lnTo>
                <a:lnTo>
                  <a:pt x="144" y="123"/>
                </a:lnTo>
                <a:lnTo>
                  <a:pt x="134" y="103"/>
                </a:lnTo>
                <a:lnTo>
                  <a:pt x="123" y="85"/>
                </a:lnTo>
                <a:lnTo>
                  <a:pt x="111" y="68"/>
                </a:lnTo>
                <a:lnTo>
                  <a:pt x="100" y="52"/>
                </a:lnTo>
                <a:lnTo>
                  <a:pt x="87" y="39"/>
                </a:lnTo>
                <a:lnTo>
                  <a:pt x="73" y="28"/>
                </a:lnTo>
                <a:lnTo>
                  <a:pt x="59" y="18"/>
                </a:lnTo>
                <a:lnTo>
                  <a:pt x="44" y="11"/>
                </a:lnTo>
                <a:lnTo>
                  <a:pt x="30" y="5"/>
                </a:lnTo>
                <a:lnTo>
                  <a:pt x="15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9" name="Freeform 1089"/>
          <p:cNvSpPr>
            <a:spLocks/>
          </p:cNvSpPr>
          <p:nvPr/>
        </p:nvSpPr>
        <p:spPr bwMode="auto">
          <a:xfrm>
            <a:off x="9131300" y="3478213"/>
            <a:ext cx="115888" cy="223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2"/>
              </a:cxn>
              <a:cxn ang="0">
                <a:pos x="34" y="174"/>
              </a:cxn>
              <a:cxn ang="0">
                <a:pos x="58" y="218"/>
              </a:cxn>
              <a:cxn ang="0">
                <a:pos x="86" y="255"/>
              </a:cxn>
              <a:cxn ang="0">
                <a:pos x="117" y="281"/>
              </a:cxn>
              <a:cxn ang="0">
                <a:pos x="152" y="297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2"/>
                </a:lnTo>
                <a:lnTo>
                  <a:pt x="34" y="174"/>
                </a:lnTo>
                <a:lnTo>
                  <a:pt x="58" y="218"/>
                </a:lnTo>
                <a:lnTo>
                  <a:pt x="86" y="255"/>
                </a:lnTo>
                <a:lnTo>
                  <a:pt x="117" y="281"/>
                </a:lnTo>
                <a:lnTo>
                  <a:pt x="152" y="297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0" name="Line 1090"/>
          <p:cNvSpPr>
            <a:spLocks noChangeShapeType="1"/>
          </p:cNvSpPr>
          <p:nvPr/>
        </p:nvSpPr>
        <p:spPr bwMode="auto">
          <a:xfrm flipH="1">
            <a:off x="8850313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1" name="Line 1091"/>
          <p:cNvSpPr>
            <a:spLocks noChangeShapeType="1"/>
          </p:cNvSpPr>
          <p:nvPr/>
        </p:nvSpPr>
        <p:spPr bwMode="auto">
          <a:xfrm>
            <a:off x="7297738" y="2786063"/>
            <a:ext cx="1335088" cy="47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2" name="Freeform 1092"/>
          <p:cNvSpPr>
            <a:spLocks/>
          </p:cNvSpPr>
          <p:nvPr/>
        </p:nvSpPr>
        <p:spPr bwMode="auto">
          <a:xfrm>
            <a:off x="729773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7" y="0"/>
              </a:cxn>
              <a:cxn ang="0">
                <a:pos x="2158" y="0"/>
              </a:cxn>
            </a:cxnLst>
            <a:rect l="0" t="0" r="r" b="b"/>
            <a:pathLst>
              <a:path w="2187">
                <a:moveTo>
                  <a:pt x="0" y="0"/>
                </a:moveTo>
                <a:lnTo>
                  <a:pt x="2187" y="0"/>
                </a:lnTo>
                <a:lnTo>
                  <a:pt x="2158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3" name="Rectangle 1093"/>
          <p:cNvSpPr>
            <a:spLocks noChangeArrowheads="1"/>
          </p:cNvSpPr>
          <p:nvPr/>
        </p:nvSpPr>
        <p:spPr bwMode="auto">
          <a:xfrm>
            <a:off x="7773988" y="2511010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4" name="Rectangle 1094"/>
          <p:cNvSpPr>
            <a:spLocks noChangeArrowheads="1"/>
          </p:cNvSpPr>
          <p:nvPr/>
        </p:nvSpPr>
        <p:spPr bwMode="auto">
          <a:xfrm>
            <a:off x="7880350" y="2484438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5" name="Rectangle 1095"/>
          <p:cNvSpPr>
            <a:spLocks noChangeArrowheads="1"/>
          </p:cNvSpPr>
          <p:nvPr/>
        </p:nvSpPr>
        <p:spPr bwMode="auto">
          <a:xfrm>
            <a:off x="8072438" y="2774950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6" name="Freeform 1096"/>
          <p:cNvSpPr>
            <a:spLocks/>
          </p:cNvSpPr>
          <p:nvPr/>
        </p:nvSpPr>
        <p:spPr bwMode="auto">
          <a:xfrm>
            <a:off x="2854325" y="2438400"/>
            <a:ext cx="323850" cy="347663"/>
          </a:xfrm>
          <a:custGeom>
            <a:avLst/>
            <a:gdLst/>
            <a:ahLst/>
            <a:cxnLst>
              <a:cxn ang="0">
                <a:pos x="530" y="286"/>
              </a:cxn>
              <a:cxn ang="0">
                <a:pos x="522" y="332"/>
              </a:cxn>
              <a:cxn ang="0">
                <a:pos x="504" y="377"/>
              </a:cxn>
              <a:cxn ang="0">
                <a:pos x="481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5"/>
              </a:cxn>
              <a:cxn ang="0">
                <a:pos x="231" y="523"/>
              </a:cxn>
              <a:cxn ang="0">
                <a:pos x="183" y="513"/>
              </a:cxn>
              <a:cxn ang="0">
                <a:pos x="140" y="494"/>
              </a:cxn>
              <a:cxn ang="0">
                <a:pos x="100" y="469"/>
              </a:cxn>
              <a:cxn ang="0">
                <a:pos x="66" y="436"/>
              </a:cxn>
              <a:cxn ang="0">
                <a:pos x="38" y="398"/>
              </a:cxn>
              <a:cxn ang="0">
                <a:pos x="18" y="355"/>
              </a:cxn>
              <a:cxn ang="0">
                <a:pos x="5" y="310"/>
              </a:cxn>
              <a:cxn ang="0">
                <a:pos x="0" y="263"/>
              </a:cxn>
              <a:cxn ang="0">
                <a:pos x="5" y="216"/>
              </a:cxn>
              <a:cxn ang="0">
                <a:pos x="17" y="171"/>
              </a:cxn>
              <a:cxn ang="0">
                <a:pos x="38" y="128"/>
              </a:cxn>
              <a:cxn ang="0">
                <a:pos x="66" y="90"/>
              </a:cxn>
              <a:cxn ang="0">
                <a:pos x="100" y="57"/>
              </a:cxn>
              <a:cxn ang="0">
                <a:pos x="140" y="32"/>
              </a:cxn>
              <a:cxn ang="0">
                <a:pos x="183" y="12"/>
              </a:cxn>
              <a:cxn ang="0">
                <a:pos x="229" y="2"/>
              </a:cxn>
              <a:cxn ang="0">
                <a:pos x="278" y="0"/>
              </a:cxn>
              <a:cxn ang="0">
                <a:pos x="325" y="6"/>
              </a:cxn>
              <a:cxn ang="0">
                <a:pos x="370" y="21"/>
              </a:cxn>
              <a:cxn ang="0">
                <a:pos x="411" y="43"/>
              </a:cxn>
              <a:cxn ang="0">
                <a:pos x="449" y="72"/>
              </a:cxn>
              <a:cxn ang="0">
                <a:pos x="480" y="108"/>
              </a:cxn>
              <a:cxn ang="0">
                <a:pos x="504" y="148"/>
              </a:cxn>
              <a:cxn ang="0">
                <a:pos x="522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5">
                <a:moveTo>
                  <a:pt x="531" y="262"/>
                </a:moveTo>
                <a:lnTo>
                  <a:pt x="530" y="286"/>
                </a:lnTo>
                <a:lnTo>
                  <a:pt x="527" y="310"/>
                </a:lnTo>
                <a:lnTo>
                  <a:pt x="522" y="332"/>
                </a:lnTo>
                <a:lnTo>
                  <a:pt x="514" y="355"/>
                </a:lnTo>
                <a:lnTo>
                  <a:pt x="504" y="377"/>
                </a:lnTo>
                <a:lnTo>
                  <a:pt x="494" y="398"/>
                </a:lnTo>
                <a:lnTo>
                  <a:pt x="481" y="417"/>
                </a:lnTo>
                <a:lnTo>
                  <a:pt x="466" y="436"/>
                </a:lnTo>
                <a:lnTo>
                  <a:pt x="449" y="453"/>
                </a:lnTo>
                <a:lnTo>
                  <a:pt x="432" y="468"/>
                </a:lnTo>
                <a:lnTo>
                  <a:pt x="412" y="482"/>
                </a:lnTo>
                <a:lnTo>
                  <a:pt x="391" y="494"/>
                </a:lnTo>
                <a:lnTo>
                  <a:pt x="370" y="505"/>
                </a:lnTo>
                <a:lnTo>
                  <a:pt x="348" y="512"/>
                </a:lnTo>
                <a:lnTo>
                  <a:pt x="325" y="519"/>
                </a:lnTo>
                <a:lnTo>
                  <a:pt x="301" y="523"/>
                </a:lnTo>
                <a:lnTo>
                  <a:pt x="278" y="525"/>
                </a:lnTo>
                <a:lnTo>
                  <a:pt x="254" y="525"/>
                </a:lnTo>
                <a:lnTo>
                  <a:pt x="231" y="523"/>
                </a:lnTo>
                <a:lnTo>
                  <a:pt x="207" y="519"/>
                </a:lnTo>
                <a:lnTo>
                  <a:pt x="183" y="513"/>
                </a:lnTo>
                <a:lnTo>
                  <a:pt x="162" y="505"/>
                </a:lnTo>
                <a:lnTo>
                  <a:pt x="140" y="494"/>
                </a:lnTo>
                <a:lnTo>
                  <a:pt x="119" y="483"/>
                </a:lnTo>
                <a:lnTo>
                  <a:pt x="100" y="469"/>
                </a:lnTo>
                <a:lnTo>
                  <a:pt x="83" y="453"/>
                </a:lnTo>
                <a:lnTo>
                  <a:pt x="66" y="436"/>
                </a:lnTo>
                <a:lnTo>
                  <a:pt x="51" y="418"/>
                </a:lnTo>
                <a:lnTo>
                  <a:pt x="38" y="398"/>
                </a:lnTo>
                <a:lnTo>
                  <a:pt x="26" y="378"/>
                </a:lnTo>
                <a:lnTo>
                  <a:pt x="18" y="355"/>
                </a:lnTo>
                <a:lnTo>
                  <a:pt x="10" y="333"/>
                </a:lnTo>
                <a:lnTo>
                  <a:pt x="5" y="310"/>
                </a:lnTo>
                <a:lnTo>
                  <a:pt x="2" y="286"/>
                </a:lnTo>
                <a:lnTo>
                  <a:pt x="0" y="263"/>
                </a:lnTo>
                <a:lnTo>
                  <a:pt x="2" y="240"/>
                </a:lnTo>
                <a:lnTo>
                  <a:pt x="5" y="216"/>
                </a:lnTo>
                <a:lnTo>
                  <a:pt x="10" y="193"/>
                </a:lnTo>
                <a:lnTo>
                  <a:pt x="17" y="171"/>
                </a:lnTo>
                <a:lnTo>
                  <a:pt x="26" y="148"/>
                </a:lnTo>
                <a:lnTo>
                  <a:pt x="38" y="128"/>
                </a:lnTo>
                <a:lnTo>
                  <a:pt x="51" y="108"/>
                </a:lnTo>
                <a:lnTo>
                  <a:pt x="66" y="90"/>
                </a:lnTo>
                <a:lnTo>
                  <a:pt x="82" y="73"/>
                </a:lnTo>
                <a:lnTo>
                  <a:pt x="100" y="57"/>
                </a:lnTo>
                <a:lnTo>
                  <a:pt x="119" y="43"/>
                </a:lnTo>
                <a:lnTo>
                  <a:pt x="140" y="32"/>
                </a:lnTo>
                <a:lnTo>
                  <a:pt x="161" y="21"/>
                </a:lnTo>
                <a:lnTo>
                  <a:pt x="183" y="12"/>
                </a:lnTo>
                <a:lnTo>
                  <a:pt x="206" y="6"/>
                </a:lnTo>
                <a:lnTo>
                  <a:pt x="229" y="2"/>
                </a:lnTo>
                <a:lnTo>
                  <a:pt x="253" y="0"/>
                </a:lnTo>
                <a:lnTo>
                  <a:pt x="278" y="0"/>
                </a:lnTo>
                <a:lnTo>
                  <a:pt x="301" y="2"/>
                </a:lnTo>
                <a:lnTo>
                  <a:pt x="325" y="6"/>
                </a:lnTo>
                <a:lnTo>
                  <a:pt x="347" y="12"/>
                </a:lnTo>
                <a:lnTo>
                  <a:pt x="370" y="21"/>
                </a:lnTo>
                <a:lnTo>
                  <a:pt x="391" y="30"/>
                </a:lnTo>
                <a:lnTo>
                  <a:pt x="411" y="43"/>
                </a:lnTo>
                <a:lnTo>
                  <a:pt x="431" y="57"/>
                </a:lnTo>
                <a:lnTo>
                  <a:pt x="449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7"/>
                </a:lnTo>
                <a:lnTo>
                  <a:pt x="504" y="148"/>
                </a:lnTo>
                <a:lnTo>
                  <a:pt x="514" y="170"/>
                </a:lnTo>
                <a:lnTo>
                  <a:pt x="522" y="192"/>
                </a:lnTo>
                <a:lnTo>
                  <a:pt x="527" y="215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8" name="Rectangle 1098"/>
          <p:cNvSpPr>
            <a:spLocks noChangeArrowheads="1"/>
          </p:cNvSpPr>
          <p:nvPr/>
        </p:nvSpPr>
        <p:spPr bwMode="auto">
          <a:xfrm>
            <a:off x="457200" y="1752600"/>
            <a:ext cx="942566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840779" name="Rectangle 1099"/>
          <p:cNvSpPr>
            <a:spLocks noChangeArrowheads="1"/>
          </p:cNvSpPr>
          <p:nvPr/>
        </p:nvSpPr>
        <p:spPr bwMode="auto">
          <a:xfrm>
            <a:off x="9055550" y="1752600"/>
            <a:ext cx="774251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76200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840742" name="Freeform 1062"/>
          <p:cNvSpPr>
            <a:spLocks/>
          </p:cNvSpPr>
          <p:nvPr/>
        </p:nvSpPr>
        <p:spPr bwMode="auto">
          <a:xfrm>
            <a:off x="5200650" y="325437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3" name="Freeform 1063"/>
          <p:cNvSpPr>
            <a:spLocks/>
          </p:cNvSpPr>
          <p:nvPr/>
        </p:nvSpPr>
        <p:spPr bwMode="auto">
          <a:xfrm>
            <a:off x="5365750" y="325437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89" name="Rectangle 1109"/>
          <p:cNvSpPr>
            <a:spLocks noChangeArrowheads="1"/>
          </p:cNvSpPr>
          <p:nvPr/>
        </p:nvSpPr>
        <p:spPr bwMode="auto">
          <a:xfrm>
            <a:off x="9363075" y="3536950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0" name="Rectangle 1110"/>
          <p:cNvSpPr>
            <a:spLocks noChangeArrowheads="1"/>
          </p:cNvSpPr>
          <p:nvPr/>
        </p:nvSpPr>
        <p:spPr bwMode="auto">
          <a:xfrm>
            <a:off x="9577388" y="368458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1" name="Rectangle 1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Phase (time-bin) encoding,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interferometric QKD channel</a:t>
            </a:r>
          </a:p>
        </p:txBody>
      </p:sp>
      <p:sp>
        <p:nvSpPr>
          <p:cNvPr id="172" name="Freeform 1062"/>
          <p:cNvSpPr>
            <a:spLocks/>
          </p:cNvSpPr>
          <p:nvPr/>
        </p:nvSpPr>
        <p:spPr bwMode="auto">
          <a:xfrm>
            <a:off x="5200650" y="233195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" name="Freeform 1063"/>
          <p:cNvSpPr>
            <a:spLocks/>
          </p:cNvSpPr>
          <p:nvPr/>
        </p:nvSpPr>
        <p:spPr bwMode="auto">
          <a:xfrm>
            <a:off x="5365750" y="233195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/>
          <p:cNvCxnSpPr>
            <a:stCxn id="840734" idx="1"/>
            <a:endCxn id="840771" idx="0"/>
          </p:cNvCxnSpPr>
          <p:nvPr/>
        </p:nvCxnSpPr>
        <p:spPr bwMode="auto">
          <a:xfrm flipV="1">
            <a:off x="3735388" y="2786063"/>
            <a:ext cx="3562350" cy="3175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Rectangle 175"/>
          <p:cNvSpPr/>
          <p:nvPr/>
        </p:nvSpPr>
        <p:spPr bwMode="auto">
          <a:xfrm>
            <a:off x="4325232" y="2231702"/>
            <a:ext cx="2366787" cy="679773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840710" name="Rectangle 1030"/>
          <p:cNvSpPr>
            <a:spLocks noChangeArrowheads="1"/>
          </p:cNvSpPr>
          <p:nvPr/>
        </p:nvSpPr>
        <p:spPr bwMode="auto">
          <a:xfrm>
            <a:off x="318830" y="1752600"/>
            <a:ext cx="4127758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09" name="Rectangle 1029"/>
          <p:cNvSpPr>
            <a:spLocks noChangeArrowheads="1"/>
          </p:cNvSpPr>
          <p:nvPr/>
        </p:nvSpPr>
        <p:spPr bwMode="auto">
          <a:xfrm>
            <a:off x="6567488" y="1752600"/>
            <a:ext cx="3400682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" name="Straight Connector 19"/>
          <p:cNvCxnSpPr>
            <a:stCxn id="840772" idx="0"/>
          </p:cNvCxnSpPr>
          <p:nvPr/>
        </p:nvCxnSpPr>
        <p:spPr bwMode="auto">
          <a:xfrm flipH="1" flipV="1">
            <a:off x="3724276" y="3709988"/>
            <a:ext cx="3573462" cy="1587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3728332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6692019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378897" y="2398233"/>
            <a:ext cx="4301996" cy="1675416"/>
            <a:chOff x="3378897" y="2398233"/>
            <a:chExt cx="4301996" cy="1675416"/>
          </a:xfrm>
        </p:grpSpPr>
        <p:sp>
          <p:nvSpPr>
            <p:cNvPr id="140" name="Freeform 1043"/>
            <p:cNvSpPr>
              <a:spLocks/>
            </p:cNvSpPr>
            <p:nvPr/>
          </p:nvSpPr>
          <p:spPr bwMode="auto">
            <a:xfrm>
              <a:off x="3833813" y="3013075"/>
              <a:ext cx="114300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2" y="51"/>
                </a:cxn>
                <a:cxn ang="0">
                  <a:pos x="5" y="76"/>
                </a:cxn>
                <a:cxn ang="0">
                  <a:pos x="9" y="101"/>
                </a:cxn>
                <a:cxn ang="0">
                  <a:pos x="15" y="125"/>
                </a:cxn>
                <a:cxn ang="0">
                  <a:pos x="21" y="148"/>
                </a:cxn>
                <a:cxn ang="0">
                  <a:pos x="30" y="170"/>
                </a:cxn>
                <a:cxn ang="0">
                  <a:pos x="38" y="191"/>
                </a:cxn>
                <a:cxn ang="0">
                  <a:pos x="48" y="211"/>
                </a:cxn>
                <a:cxn ang="0">
                  <a:pos x="59" y="229"/>
                </a:cxn>
                <a:cxn ang="0">
                  <a:pos x="70" y="245"/>
                </a:cxn>
                <a:cxn ang="0">
                  <a:pos x="82" y="260"/>
                </a:cxn>
                <a:cxn ang="0">
                  <a:pos x="95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7" y="301"/>
                </a:cxn>
                <a:cxn ang="0">
                  <a:pos x="152" y="307"/>
                </a:cxn>
                <a:cxn ang="0">
                  <a:pos x="167" y="310"/>
                </a:cxn>
                <a:cxn ang="0">
                  <a:pos x="182" y="310"/>
                </a:cxn>
              </a:cxnLst>
              <a:rect l="0" t="0" r="r" b="b"/>
              <a:pathLst>
                <a:path w="182" h="310">
                  <a:moveTo>
                    <a:pt x="0" y="0"/>
                  </a:moveTo>
                  <a:lnTo>
                    <a:pt x="0" y="25"/>
                  </a:lnTo>
                  <a:lnTo>
                    <a:pt x="2" y="51"/>
                  </a:lnTo>
                  <a:lnTo>
                    <a:pt x="5" y="76"/>
                  </a:lnTo>
                  <a:lnTo>
                    <a:pt x="9" y="101"/>
                  </a:lnTo>
                  <a:lnTo>
                    <a:pt x="15" y="125"/>
                  </a:lnTo>
                  <a:lnTo>
                    <a:pt x="21" y="148"/>
                  </a:lnTo>
                  <a:lnTo>
                    <a:pt x="30" y="170"/>
                  </a:lnTo>
                  <a:lnTo>
                    <a:pt x="38" y="191"/>
                  </a:lnTo>
                  <a:lnTo>
                    <a:pt x="48" y="211"/>
                  </a:lnTo>
                  <a:lnTo>
                    <a:pt x="59" y="229"/>
                  </a:lnTo>
                  <a:lnTo>
                    <a:pt x="70" y="245"/>
                  </a:lnTo>
                  <a:lnTo>
                    <a:pt x="82" y="260"/>
                  </a:lnTo>
                  <a:lnTo>
                    <a:pt x="95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7" y="301"/>
                  </a:lnTo>
                  <a:lnTo>
                    <a:pt x="152" y="307"/>
                  </a:lnTo>
                  <a:lnTo>
                    <a:pt x="167" y="310"/>
                  </a:lnTo>
                  <a:lnTo>
                    <a:pt x="182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044"/>
            <p:cNvSpPr>
              <a:spLocks/>
            </p:cNvSpPr>
            <p:nvPr/>
          </p:nvSpPr>
          <p:spPr bwMode="auto">
            <a:xfrm>
              <a:off x="3722688" y="2789238"/>
              <a:ext cx="111125" cy="228600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1" y="44"/>
                </a:cxn>
                <a:cxn ang="0">
                  <a:pos x="70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1" y="44"/>
                  </a:lnTo>
                  <a:lnTo>
                    <a:pt x="70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045"/>
            <p:cNvSpPr>
              <a:spLocks noChangeShapeType="1"/>
            </p:cNvSpPr>
            <p:nvPr/>
          </p:nvSpPr>
          <p:spPr bwMode="auto">
            <a:xfrm>
              <a:off x="393700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046"/>
            <p:cNvSpPr>
              <a:spLocks/>
            </p:cNvSpPr>
            <p:nvPr/>
          </p:nvSpPr>
          <p:spPr bwMode="auto">
            <a:xfrm>
              <a:off x="4110038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3" y="26"/>
                </a:cxn>
                <a:cxn ang="0">
                  <a:pos x="181" y="52"/>
                </a:cxn>
                <a:cxn ang="0">
                  <a:pos x="178" y="77"/>
                </a:cxn>
                <a:cxn ang="0">
                  <a:pos x="174" y="103"/>
                </a:cxn>
                <a:cxn ang="0">
                  <a:pos x="168" y="127"/>
                </a:cxn>
                <a:cxn ang="0">
                  <a:pos x="162" y="150"/>
                </a:cxn>
                <a:cxn ang="0">
                  <a:pos x="154" y="173"/>
                </a:cxn>
                <a:cxn ang="0">
                  <a:pos x="145" y="194"/>
                </a:cxn>
                <a:cxn ang="0">
                  <a:pos x="135" y="214"/>
                </a:cxn>
                <a:cxn ang="0">
                  <a:pos x="124" y="233"/>
                </a:cxn>
                <a:cxn ang="0">
                  <a:pos x="113" y="250"/>
                </a:cxn>
                <a:cxn ang="0">
                  <a:pos x="101" y="265"/>
                </a:cxn>
                <a:cxn ang="0">
                  <a:pos x="88" y="278"/>
                </a:cxn>
                <a:cxn ang="0">
                  <a:pos x="74" y="289"/>
                </a:cxn>
                <a:cxn ang="0">
                  <a:pos x="60" y="299"/>
                </a:cxn>
                <a:cxn ang="0">
                  <a:pos x="45" y="306"/>
                </a:cxn>
                <a:cxn ang="0">
                  <a:pos x="30" y="312"/>
                </a:cxn>
                <a:cxn ang="0">
                  <a:pos x="15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3" y="26"/>
                  </a:lnTo>
                  <a:lnTo>
                    <a:pt x="181" y="52"/>
                  </a:lnTo>
                  <a:lnTo>
                    <a:pt x="178" y="77"/>
                  </a:lnTo>
                  <a:lnTo>
                    <a:pt x="174" y="103"/>
                  </a:lnTo>
                  <a:lnTo>
                    <a:pt x="168" y="127"/>
                  </a:lnTo>
                  <a:lnTo>
                    <a:pt x="162" y="150"/>
                  </a:lnTo>
                  <a:lnTo>
                    <a:pt x="154" y="173"/>
                  </a:lnTo>
                  <a:lnTo>
                    <a:pt x="145" y="194"/>
                  </a:lnTo>
                  <a:lnTo>
                    <a:pt x="135" y="214"/>
                  </a:lnTo>
                  <a:lnTo>
                    <a:pt x="124" y="233"/>
                  </a:lnTo>
                  <a:lnTo>
                    <a:pt x="113" y="250"/>
                  </a:lnTo>
                  <a:lnTo>
                    <a:pt x="101" y="265"/>
                  </a:lnTo>
                  <a:lnTo>
                    <a:pt x="88" y="278"/>
                  </a:lnTo>
                  <a:lnTo>
                    <a:pt x="74" y="289"/>
                  </a:lnTo>
                  <a:lnTo>
                    <a:pt x="60" y="299"/>
                  </a:lnTo>
                  <a:lnTo>
                    <a:pt x="45" y="306"/>
                  </a:lnTo>
                  <a:lnTo>
                    <a:pt x="30" y="312"/>
                  </a:lnTo>
                  <a:lnTo>
                    <a:pt x="15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047"/>
            <p:cNvSpPr>
              <a:spLocks/>
            </p:cNvSpPr>
            <p:nvPr/>
          </p:nvSpPr>
          <p:spPr bwMode="auto">
            <a:xfrm>
              <a:off x="4219575" y="2786063"/>
              <a:ext cx="115888" cy="233363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4" y="237"/>
                </a:cxn>
                <a:cxn ang="0">
                  <a:pos x="16" y="177"/>
                </a:cxn>
                <a:cxn ang="0">
                  <a:pos x="34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89" y="0"/>
                </a:cxn>
              </a:cxnLst>
              <a:rect l="0" t="0" r="r" b="b"/>
              <a:pathLst>
                <a:path w="189" h="300">
                  <a:moveTo>
                    <a:pt x="0" y="300"/>
                  </a:moveTo>
                  <a:lnTo>
                    <a:pt x="4" y="237"/>
                  </a:lnTo>
                  <a:lnTo>
                    <a:pt x="16" y="177"/>
                  </a:lnTo>
                  <a:lnTo>
                    <a:pt x="34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89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048"/>
            <p:cNvSpPr>
              <a:spLocks noChangeShapeType="1"/>
            </p:cNvSpPr>
            <p:nvPr/>
          </p:nvSpPr>
          <p:spPr bwMode="auto">
            <a:xfrm flipH="1">
              <a:off x="3937000" y="3249613"/>
              <a:ext cx="180975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049"/>
            <p:cNvSpPr>
              <a:spLocks/>
            </p:cNvSpPr>
            <p:nvPr/>
          </p:nvSpPr>
          <p:spPr bwMode="auto">
            <a:xfrm>
              <a:off x="3835400" y="3249613"/>
              <a:ext cx="112713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0" y="288"/>
                </a:cxn>
                <a:cxn ang="0">
                  <a:pos x="2" y="262"/>
                </a:cxn>
                <a:cxn ang="0">
                  <a:pos x="5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1" y="164"/>
                </a:cxn>
                <a:cxn ang="0">
                  <a:pos x="29" y="142"/>
                </a:cxn>
                <a:cxn ang="0">
                  <a:pos x="37" y="121"/>
                </a:cxn>
                <a:cxn ang="0">
                  <a:pos x="47" y="102"/>
                </a:cxn>
                <a:cxn ang="0">
                  <a:pos x="58" y="84"/>
                </a:cxn>
                <a:cxn ang="0">
                  <a:pos x="69" y="67"/>
                </a:cxn>
                <a:cxn ang="0">
                  <a:pos x="81" y="52"/>
                </a:cxn>
                <a:cxn ang="0">
                  <a:pos x="94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6" y="11"/>
                </a:cxn>
                <a:cxn ang="0">
                  <a:pos x="151" y="5"/>
                </a:cxn>
                <a:cxn ang="0">
                  <a:pos x="165" y="1"/>
                </a:cxn>
                <a:cxn ang="0">
                  <a:pos x="180" y="0"/>
                </a:cxn>
              </a:cxnLst>
              <a:rect l="0" t="0" r="r" b="b"/>
              <a:pathLst>
                <a:path w="180" h="313">
                  <a:moveTo>
                    <a:pt x="0" y="313"/>
                  </a:moveTo>
                  <a:lnTo>
                    <a:pt x="0" y="288"/>
                  </a:lnTo>
                  <a:lnTo>
                    <a:pt x="2" y="262"/>
                  </a:lnTo>
                  <a:lnTo>
                    <a:pt x="5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1" y="164"/>
                  </a:lnTo>
                  <a:lnTo>
                    <a:pt x="29" y="142"/>
                  </a:lnTo>
                  <a:lnTo>
                    <a:pt x="37" y="121"/>
                  </a:lnTo>
                  <a:lnTo>
                    <a:pt x="47" y="102"/>
                  </a:lnTo>
                  <a:lnTo>
                    <a:pt x="58" y="84"/>
                  </a:lnTo>
                  <a:lnTo>
                    <a:pt x="69" y="67"/>
                  </a:lnTo>
                  <a:lnTo>
                    <a:pt x="81" y="52"/>
                  </a:lnTo>
                  <a:lnTo>
                    <a:pt x="94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6" y="11"/>
                  </a:lnTo>
                  <a:lnTo>
                    <a:pt x="151" y="5"/>
                  </a:lnTo>
                  <a:lnTo>
                    <a:pt x="165" y="1"/>
                  </a:lnTo>
                  <a:lnTo>
                    <a:pt x="18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050"/>
            <p:cNvSpPr>
              <a:spLocks/>
            </p:cNvSpPr>
            <p:nvPr/>
          </p:nvSpPr>
          <p:spPr bwMode="auto">
            <a:xfrm>
              <a:off x="3722688" y="3468688"/>
              <a:ext cx="112713" cy="244475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1"/>
                </a:cxn>
                <a:cxn ang="0">
                  <a:pos x="170" y="120"/>
                </a:cxn>
                <a:cxn ang="0">
                  <a:pos x="153" y="171"/>
                </a:cxn>
                <a:cxn ang="0">
                  <a:pos x="129" y="215"/>
                </a:cxn>
                <a:cxn ang="0">
                  <a:pos x="102" y="250"/>
                </a:cxn>
                <a:cxn ang="0">
                  <a:pos x="70" y="277"/>
                </a:cxn>
                <a:cxn ang="0">
                  <a:pos x="36" y="292"/>
                </a:cxn>
                <a:cxn ang="0">
                  <a:pos x="0" y="296"/>
                </a:cxn>
              </a:cxnLst>
              <a:rect l="0" t="0" r="r" b="b"/>
              <a:pathLst>
                <a:path w="187" h="296">
                  <a:moveTo>
                    <a:pt x="187" y="0"/>
                  </a:moveTo>
                  <a:lnTo>
                    <a:pt x="182" y="61"/>
                  </a:lnTo>
                  <a:lnTo>
                    <a:pt x="170" y="120"/>
                  </a:lnTo>
                  <a:lnTo>
                    <a:pt x="153" y="171"/>
                  </a:lnTo>
                  <a:lnTo>
                    <a:pt x="129" y="215"/>
                  </a:lnTo>
                  <a:lnTo>
                    <a:pt x="102" y="250"/>
                  </a:lnTo>
                  <a:lnTo>
                    <a:pt x="70" y="277"/>
                  </a:lnTo>
                  <a:lnTo>
                    <a:pt x="36" y="292"/>
                  </a:lnTo>
                  <a:lnTo>
                    <a:pt x="0" y="29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051"/>
            <p:cNvSpPr>
              <a:spLocks noChangeShapeType="1"/>
            </p:cNvSpPr>
            <p:nvPr/>
          </p:nvSpPr>
          <p:spPr bwMode="auto">
            <a:xfrm>
              <a:off x="393858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052"/>
            <p:cNvSpPr>
              <a:spLocks/>
            </p:cNvSpPr>
            <p:nvPr/>
          </p:nvSpPr>
          <p:spPr bwMode="auto">
            <a:xfrm>
              <a:off x="4111625" y="3249613"/>
              <a:ext cx="111125" cy="230188"/>
            </a:xfrm>
            <a:custGeom>
              <a:avLst/>
              <a:gdLst/>
              <a:ahLst/>
              <a:cxnLst>
                <a:cxn ang="0">
                  <a:pos x="184" y="317"/>
                </a:cxn>
                <a:cxn ang="0">
                  <a:pos x="183" y="291"/>
                </a:cxn>
                <a:cxn ang="0">
                  <a:pos x="181" y="265"/>
                </a:cxn>
                <a:cxn ang="0">
                  <a:pos x="178" y="240"/>
                </a:cxn>
                <a:cxn ang="0">
                  <a:pos x="174" y="214"/>
                </a:cxn>
                <a:cxn ang="0">
                  <a:pos x="168" y="190"/>
                </a:cxn>
                <a:cxn ang="0">
                  <a:pos x="162" y="167"/>
                </a:cxn>
                <a:cxn ang="0">
                  <a:pos x="154" y="144"/>
                </a:cxn>
                <a:cxn ang="0">
                  <a:pos x="146" y="123"/>
                </a:cxn>
                <a:cxn ang="0">
                  <a:pos x="135" y="103"/>
                </a:cxn>
                <a:cxn ang="0">
                  <a:pos x="124" y="84"/>
                </a:cxn>
                <a:cxn ang="0">
                  <a:pos x="114" y="67"/>
                </a:cxn>
                <a:cxn ang="0">
                  <a:pos x="101" y="52"/>
                </a:cxn>
                <a:cxn ang="0">
                  <a:pos x="88" y="38"/>
                </a:cxn>
                <a:cxn ang="0">
                  <a:pos x="74" y="26"/>
                </a:cxn>
                <a:cxn ang="0">
                  <a:pos x="60" y="18"/>
                </a:cxn>
                <a:cxn ang="0">
                  <a:pos x="45" y="11"/>
                </a:cxn>
                <a:cxn ang="0">
                  <a:pos x="31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4" h="317">
                  <a:moveTo>
                    <a:pt x="184" y="317"/>
                  </a:moveTo>
                  <a:lnTo>
                    <a:pt x="183" y="291"/>
                  </a:lnTo>
                  <a:lnTo>
                    <a:pt x="181" y="265"/>
                  </a:lnTo>
                  <a:lnTo>
                    <a:pt x="178" y="240"/>
                  </a:lnTo>
                  <a:lnTo>
                    <a:pt x="174" y="214"/>
                  </a:lnTo>
                  <a:lnTo>
                    <a:pt x="168" y="190"/>
                  </a:lnTo>
                  <a:lnTo>
                    <a:pt x="162" y="167"/>
                  </a:lnTo>
                  <a:lnTo>
                    <a:pt x="154" y="144"/>
                  </a:lnTo>
                  <a:lnTo>
                    <a:pt x="146" y="123"/>
                  </a:lnTo>
                  <a:lnTo>
                    <a:pt x="135" y="103"/>
                  </a:lnTo>
                  <a:lnTo>
                    <a:pt x="124" y="84"/>
                  </a:lnTo>
                  <a:lnTo>
                    <a:pt x="114" y="67"/>
                  </a:lnTo>
                  <a:lnTo>
                    <a:pt x="101" y="52"/>
                  </a:lnTo>
                  <a:lnTo>
                    <a:pt x="88" y="38"/>
                  </a:lnTo>
                  <a:lnTo>
                    <a:pt x="74" y="26"/>
                  </a:lnTo>
                  <a:lnTo>
                    <a:pt x="60" y="18"/>
                  </a:lnTo>
                  <a:lnTo>
                    <a:pt x="45" y="11"/>
                  </a:lnTo>
                  <a:lnTo>
                    <a:pt x="31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053"/>
            <p:cNvSpPr>
              <a:spLocks/>
            </p:cNvSpPr>
            <p:nvPr/>
          </p:nvSpPr>
          <p:spPr bwMode="auto">
            <a:xfrm>
              <a:off x="4221163" y="3478213"/>
              <a:ext cx="119063" cy="231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2"/>
                </a:cxn>
                <a:cxn ang="0">
                  <a:pos x="16" y="122"/>
                </a:cxn>
                <a:cxn ang="0">
                  <a:pos x="34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7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4" y="62"/>
                  </a:lnTo>
                  <a:lnTo>
                    <a:pt x="16" y="122"/>
                  </a:lnTo>
                  <a:lnTo>
                    <a:pt x="34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7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067"/>
            <p:cNvSpPr>
              <a:spLocks/>
            </p:cNvSpPr>
            <p:nvPr/>
          </p:nvSpPr>
          <p:spPr bwMode="auto">
            <a:xfrm>
              <a:off x="6799263" y="3017838"/>
              <a:ext cx="111125" cy="230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5"/>
                </a:cxn>
                <a:cxn ang="0">
                  <a:pos x="3" y="51"/>
                </a:cxn>
                <a:cxn ang="0">
                  <a:pos x="6" y="76"/>
                </a:cxn>
                <a:cxn ang="0">
                  <a:pos x="11" y="101"/>
                </a:cxn>
                <a:cxn ang="0">
                  <a:pos x="16" y="125"/>
                </a:cxn>
                <a:cxn ang="0">
                  <a:pos x="22" y="148"/>
                </a:cxn>
                <a:cxn ang="0">
                  <a:pos x="30" y="170"/>
                </a:cxn>
                <a:cxn ang="0">
                  <a:pos x="40" y="191"/>
                </a:cxn>
                <a:cxn ang="0">
                  <a:pos x="49" y="211"/>
                </a:cxn>
                <a:cxn ang="0">
                  <a:pos x="60" y="229"/>
                </a:cxn>
                <a:cxn ang="0">
                  <a:pos x="71" y="245"/>
                </a:cxn>
                <a:cxn ang="0">
                  <a:pos x="83" y="260"/>
                </a:cxn>
                <a:cxn ang="0">
                  <a:pos x="96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8" y="301"/>
                </a:cxn>
                <a:cxn ang="0">
                  <a:pos x="153" y="307"/>
                </a:cxn>
                <a:cxn ang="0">
                  <a:pos x="168" y="310"/>
                </a:cxn>
                <a:cxn ang="0">
                  <a:pos x="183" y="310"/>
                </a:cxn>
              </a:cxnLst>
              <a:rect l="0" t="0" r="r" b="b"/>
              <a:pathLst>
                <a:path w="183" h="310">
                  <a:moveTo>
                    <a:pt x="0" y="0"/>
                  </a:moveTo>
                  <a:lnTo>
                    <a:pt x="1" y="25"/>
                  </a:lnTo>
                  <a:lnTo>
                    <a:pt x="3" y="51"/>
                  </a:lnTo>
                  <a:lnTo>
                    <a:pt x="6" y="76"/>
                  </a:lnTo>
                  <a:lnTo>
                    <a:pt x="11" y="101"/>
                  </a:lnTo>
                  <a:lnTo>
                    <a:pt x="16" y="125"/>
                  </a:lnTo>
                  <a:lnTo>
                    <a:pt x="22" y="148"/>
                  </a:lnTo>
                  <a:lnTo>
                    <a:pt x="30" y="170"/>
                  </a:lnTo>
                  <a:lnTo>
                    <a:pt x="40" y="191"/>
                  </a:lnTo>
                  <a:lnTo>
                    <a:pt x="49" y="211"/>
                  </a:lnTo>
                  <a:lnTo>
                    <a:pt x="60" y="229"/>
                  </a:lnTo>
                  <a:lnTo>
                    <a:pt x="71" y="245"/>
                  </a:lnTo>
                  <a:lnTo>
                    <a:pt x="83" y="260"/>
                  </a:lnTo>
                  <a:lnTo>
                    <a:pt x="96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8" y="301"/>
                  </a:lnTo>
                  <a:lnTo>
                    <a:pt x="153" y="307"/>
                  </a:lnTo>
                  <a:lnTo>
                    <a:pt x="168" y="310"/>
                  </a:lnTo>
                  <a:lnTo>
                    <a:pt x="183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068"/>
            <p:cNvSpPr>
              <a:spLocks/>
            </p:cNvSpPr>
            <p:nvPr/>
          </p:nvSpPr>
          <p:spPr bwMode="auto">
            <a:xfrm>
              <a:off x="6688138" y="2792413"/>
              <a:ext cx="112713" cy="231775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2" y="44"/>
                </a:cxn>
                <a:cxn ang="0">
                  <a:pos x="71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2" y="44"/>
                  </a:lnTo>
                  <a:lnTo>
                    <a:pt x="71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069"/>
            <p:cNvSpPr>
              <a:spLocks noChangeShapeType="1"/>
            </p:cNvSpPr>
            <p:nvPr/>
          </p:nvSpPr>
          <p:spPr bwMode="auto">
            <a:xfrm>
              <a:off x="6902450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070"/>
            <p:cNvSpPr>
              <a:spLocks/>
            </p:cNvSpPr>
            <p:nvPr/>
          </p:nvSpPr>
          <p:spPr bwMode="auto">
            <a:xfrm>
              <a:off x="7073900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26"/>
                </a:cxn>
                <a:cxn ang="0">
                  <a:pos x="182" y="52"/>
                </a:cxn>
                <a:cxn ang="0">
                  <a:pos x="179" y="77"/>
                </a:cxn>
                <a:cxn ang="0">
                  <a:pos x="175" y="103"/>
                </a:cxn>
                <a:cxn ang="0">
                  <a:pos x="170" y="127"/>
                </a:cxn>
                <a:cxn ang="0">
                  <a:pos x="163" y="150"/>
                </a:cxn>
                <a:cxn ang="0">
                  <a:pos x="155" y="173"/>
                </a:cxn>
                <a:cxn ang="0">
                  <a:pos x="146" y="194"/>
                </a:cxn>
                <a:cxn ang="0">
                  <a:pos x="136" y="214"/>
                </a:cxn>
                <a:cxn ang="0">
                  <a:pos x="126" y="233"/>
                </a:cxn>
                <a:cxn ang="0">
                  <a:pos x="114" y="250"/>
                </a:cxn>
                <a:cxn ang="0">
                  <a:pos x="102" y="265"/>
                </a:cxn>
                <a:cxn ang="0">
                  <a:pos x="88" y="278"/>
                </a:cxn>
                <a:cxn ang="0">
                  <a:pos x="75" y="289"/>
                </a:cxn>
                <a:cxn ang="0">
                  <a:pos x="60" y="299"/>
                </a:cxn>
                <a:cxn ang="0">
                  <a:pos x="46" y="306"/>
                </a:cxn>
                <a:cxn ang="0">
                  <a:pos x="31" y="312"/>
                </a:cxn>
                <a:cxn ang="0">
                  <a:pos x="16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4" y="26"/>
                  </a:lnTo>
                  <a:lnTo>
                    <a:pt x="182" y="52"/>
                  </a:lnTo>
                  <a:lnTo>
                    <a:pt x="179" y="77"/>
                  </a:lnTo>
                  <a:lnTo>
                    <a:pt x="175" y="103"/>
                  </a:lnTo>
                  <a:lnTo>
                    <a:pt x="170" y="127"/>
                  </a:lnTo>
                  <a:lnTo>
                    <a:pt x="163" y="150"/>
                  </a:lnTo>
                  <a:lnTo>
                    <a:pt x="155" y="173"/>
                  </a:lnTo>
                  <a:lnTo>
                    <a:pt x="146" y="194"/>
                  </a:lnTo>
                  <a:lnTo>
                    <a:pt x="136" y="214"/>
                  </a:lnTo>
                  <a:lnTo>
                    <a:pt x="126" y="233"/>
                  </a:lnTo>
                  <a:lnTo>
                    <a:pt x="114" y="250"/>
                  </a:lnTo>
                  <a:lnTo>
                    <a:pt x="102" y="265"/>
                  </a:lnTo>
                  <a:lnTo>
                    <a:pt x="88" y="278"/>
                  </a:lnTo>
                  <a:lnTo>
                    <a:pt x="75" y="289"/>
                  </a:lnTo>
                  <a:lnTo>
                    <a:pt x="60" y="299"/>
                  </a:lnTo>
                  <a:lnTo>
                    <a:pt x="46" y="306"/>
                  </a:lnTo>
                  <a:lnTo>
                    <a:pt x="31" y="312"/>
                  </a:lnTo>
                  <a:lnTo>
                    <a:pt x="16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071"/>
            <p:cNvSpPr>
              <a:spLocks/>
            </p:cNvSpPr>
            <p:nvPr/>
          </p:nvSpPr>
          <p:spPr bwMode="auto">
            <a:xfrm>
              <a:off x="7183438" y="2786063"/>
              <a:ext cx="117475" cy="230188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5" y="237"/>
                </a:cxn>
                <a:cxn ang="0">
                  <a:pos x="16" y="177"/>
                </a:cxn>
                <a:cxn ang="0">
                  <a:pos x="35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90" y="0"/>
                </a:cxn>
              </a:cxnLst>
              <a:rect l="0" t="0" r="r" b="b"/>
              <a:pathLst>
                <a:path w="190" h="300">
                  <a:moveTo>
                    <a:pt x="0" y="300"/>
                  </a:moveTo>
                  <a:lnTo>
                    <a:pt x="5" y="237"/>
                  </a:lnTo>
                  <a:lnTo>
                    <a:pt x="16" y="177"/>
                  </a:lnTo>
                  <a:lnTo>
                    <a:pt x="35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9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072"/>
            <p:cNvSpPr>
              <a:spLocks noChangeShapeType="1"/>
            </p:cNvSpPr>
            <p:nvPr/>
          </p:nvSpPr>
          <p:spPr bwMode="auto">
            <a:xfrm flipH="1">
              <a:off x="690245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073"/>
            <p:cNvSpPr>
              <a:spLocks/>
            </p:cNvSpPr>
            <p:nvPr/>
          </p:nvSpPr>
          <p:spPr bwMode="auto">
            <a:xfrm>
              <a:off x="6800850" y="3249613"/>
              <a:ext cx="109538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1" y="288"/>
                </a:cxn>
                <a:cxn ang="0">
                  <a:pos x="3" y="262"/>
                </a:cxn>
                <a:cxn ang="0">
                  <a:pos x="6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2" y="164"/>
                </a:cxn>
                <a:cxn ang="0">
                  <a:pos x="30" y="142"/>
                </a:cxn>
                <a:cxn ang="0">
                  <a:pos x="39" y="121"/>
                </a:cxn>
                <a:cxn ang="0">
                  <a:pos x="48" y="102"/>
                </a:cxn>
                <a:cxn ang="0">
                  <a:pos x="59" y="84"/>
                </a:cxn>
                <a:cxn ang="0">
                  <a:pos x="70" y="67"/>
                </a:cxn>
                <a:cxn ang="0">
                  <a:pos x="83" y="52"/>
                </a:cxn>
                <a:cxn ang="0">
                  <a:pos x="95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7" y="11"/>
                </a:cxn>
                <a:cxn ang="0">
                  <a:pos x="151" y="5"/>
                </a:cxn>
                <a:cxn ang="0">
                  <a:pos x="166" y="1"/>
                </a:cxn>
                <a:cxn ang="0">
                  <a:pos x="181" y="0"/>
                </a:cxn>
              </a:cxnLst>
              <a:rect l="0" t="0" r="r" b="b"/>
              <a:pathLst>
                <a:path w="181" h="313">
                  <a:moveTo>
                    <a:pt x="0" y="313"/>
                  </a:moveTo>
                  <a:lnTo>
                    <a:pt x="1" y="288"/>
                  </a:lnTo>
                  <a:lnTo>
                    <a:pt x="3" y="262"/>
                  </a:lnTo>
                  <a:lnTo>
                    <a:pt x="6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2" y="164"/>
                  </a:lnTo>
                  <a:lnTo>
                    <a:pt x="30" y="142"/>
                  </a:lnTo>
                  <a:lnTo>
                    <a:pt x="39" y="121"/>
                  </a:lnTo>
                  <a:lnTo>
                    <a:pt x="48" y="102"/>
                  </a:lnTo>
                  <a:lnTo>
                    <a:pt x="59" y="84"/>
                  </a:lnTo>
                  <a:lnTo>
                    <a:pt x="70" y="67"/>
                  </a:lnTo>
                  <a:lnTo>
                    <a:pt x="83" y="52"/>
                  </a:lnTo>
                  <a:lnTo>
                    <a:pt x="95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7" y="11"/>
                  </a:lnTo>
                  <a:lnTo>
                    <a:pt x="151" y="5"/>
                  </a:lnTo>
                  <a:lnTo>
                    <a:pt x="166" y="1"/>
                  </a:lnTo>
                  <a:lnTo>
                    <a:pt x="181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074"/>
            <p:cNvSpPr>
              <a:spLocks/>
            </p:cNvSpPr>
            <p:nvPr/>
          </p:nvSpPr>
          <p:spPr bwMode="auto">
            <a:xfrm>
              <a:off x="6688138" y="3470275"/>
              <a:ext cx="112713" cy="241300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2"/>
                </a:cxn>
                <a:cxn ang="0">
                  <a:pos x="170" y="119"/>
                </a:cxn>
                <a:cxn ang="0">
                  <a:pos x="153" y="172"/>
                </a:cxn>
                <a:cxn ang="0">
                  <a:pos x="130" y="216"/>
                </a:cxn>
                <a:cxn ang="0">
                  <a:pos x="102" y="251"/>
                </a:cxn>
                <a:cxn ang="0">
                  <a:pos x="71" y="278"/>
                </a:cxn>
                <a:cxn ang="0">
                  <a:pos x="37" y="293"/>
                </a:cxn>
                <a:cxn ang="0">
                  <a:pos x="0" y="297"/>
                </a:cxn>
              </a:cxnLst>
              <a:rect l="0" t="0" r="r" b="b"/>
              <a:pathLst>
                <a:path w="187" h="297">
                  <a:moveTo>
                    <a:pt x="187" y="0"/>
                  </a:moveTo>
                  <a:lnTo>
                    <a:pt x="182" y="62"/>
                  </a:lnTo>
                  <a:lnTo>
                    <a:pt x="170" y="119"/>
                  </a:lnTo>
                  <a:lnTo>
                    <a:pt x="153" y="172"/>
                  </a:lnTo>
                  <a:lnTo>
                    <a:pt x="130" y="216"/>
                  </a:lnTo>
                  <a:lnTo>
                    <a:pt x="102" y="251"/>
                  </a:lnTo>
                  <a:lnTo>
                    <a:pt x="71" y="278"/>
                  </a:lnTo>
                  <a:lnTo>
                    <a:pt x="37" y="293"/>
                  </a:lnTo>
                  <a:lnTo>
                    <a:pt x="0" y="297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075"/>
            <p:cNvSpPr>
              <a:spLocks noChangeShapeType="1"/>
            </p:cNvSpPr>
            <p:nvPr/>
          </p:nvSpPr>
          <p:spPr bwMode="auto">
            <a:xfrm>
              <a:off x="6904038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076"/>
            <p:cNvSpPr>
              <a:spLocks/>
            </p:cNvSpPr>
            <p:nvPr/>
          </p:nvSpPr>
          <p:spPr bwMode="auto">
            <a:xfrm>
              <a:off x="7077075" y="3249613"/>
              <a:ext cx="109538" cy="230188"/>
            </a:xfrm>
            <a:custGeom>
              <a:avLst/>
              <a:gdLst/>
              <a:ahLst/>
              <a:cxnLst>
                <a:cxn ang="0">
                  <a:pos x="183" y="316"/>
                </a:cxn>
                <a:cxn ang="0">
                  <a:pos x="183" y="290"/>
                </a:cxn>
                <a:cxn ang="0">
                  <a:pos x="180" y="264"/>
                </a:cxn>
                <a:cxn ang="0">
                  <a:pos x="177" y="239"/>
                </a:cxn>
                <a:cxn ang="0">
                  <a:pos x="173" y="213"/>
                </a:cxn>
                <a:cxn ang="0">
                  <a:pos x="168" y="189"/>
                </a:cxn>
                <a:cxn ang="0">
                  <a:pos x="161" y="166"/>
                </a:cxn>
                <a:cxn ang="0">
                  <a:pos x="153" y="143"/>
                </a:cxn>
                <a:cxn ang="0">
                  <a:pos x="144" y="122"/>
                </a:cxn>
                <a:cxn ang="0">
                  <a:pos x="134" y="102"/>
                </a:cxn>
                <a:cxn ang="0">
                  <a:pos x="124" y="84"/>
                </a:cxn>
                <a:cxn ang="0">
                  <a:pos x="112" y="67"/>
                </a:cxn>
                <a:cxn ang="0">
                  <a:pos x="100" y="52"/>
                </a:cxn>
                <a:cxn ang="0">
                  <a:pos x="86" y="38"/>
                </a:cxn>
                <a:cxn ang="0">
                  <a:pos x="73" y="26"/>
                </a:cxn>
                <a:cxn ang="0">
                  <a:pos x="60" y="17"/>
                </a:cxn>
                <a:cxn ang="0">
                  <a:pos x="45" y="9"/>
                </a:cxn>
                <a:cxn ang="0">
                  <a:pos x="30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3" h="316">
                  <a:moveTo>
                    <a:pt x="183" y="316"/>
                  </a:moveTo>
                  <a:lnTo>
                    <a:pt x="183" y="290"/>
                  </a:lnTo>
                  <a:lnTo>
                    <a:pt x="180" y="264"/>
                  </a:lnTo>
                  <a:lnTo>
                    <a:pt x="177" y="239"/>
                  </a:lnTo>
                  <a:lnTo>
                    <a:pt x="173" y="213"/>
                  </a:lnTo>
                  <a:lnTo>
                    <a:pt x="168" y="189"/>
                  </a:lnTo>
                  <a:lnTo>
                    <a:pt x="161" y="166"/>
                  </a:lnTo>
                  <a:lnTo>
                    <a:pt x="153" y="143"/>
                  </a:lnTo>
                  <a:lnTo>
                    <a:pt x="144" y="122"/>
                  </a:lnTo>
                  <a:lnTo>
                    <a:pt x="134" y="102"/>
                  </a:lnTo>
                  <a:lnTo>
                    <a:pt x="124" y="84"/>
                  </a:lnTo>
                  <a:lnTo>
                    <a:pt x="112" y="67"/>
                  </a:lnTo>
                  <a:lnTo>
                    <a:pt x="100" y="52"/>
                  </a:lnTo>
                  <a:lnTo>
                    <a:pt x="86" y="38"/>
                  </a:lnTo>
                  <a:lnTo>
                    <a:pt x="73" y="26"/>
                  </a:lnTo>
                  <a:lnTo>
                    <a:pt x="60" y="17"/>
                  </a:lnTo>
                  <a:lnTo>
                    <a:pt x="45" y="9"/>
                  </a:lnTo>
                  <a:lnTo>
                    <a:pt x="30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077"/>
            <p:cNvSpPr>
              <a:spLocks/>
            </p:cNvSpPr>
            <p:nvPr/>
          </p:nvSpPr>
          <p:spPr bwMode="auto">
            <a:xfrm>
              <a:off x="7185025" y="3475038"/>
              <a:ext cx="117475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62"/>
                </a:cxn>
                <a:cxn ang="0">
                  <a:pos x="17" y="121"/>
                </a:cxn>
                <a:cxn ang="0">
                  <a:pos x="35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6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5" y="62"/>
                  </a:lnTo>
                  <a:lnTo>
                    <a:pt x="17" y="121"/>
                  </a:lnTo>
                  <a:lnTo>
                    <a:pt x="35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6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078"/>
            <p:cNvSpPr>
              <a:spLocks noChangeShapeType="1"/>
            </p:cNvSpPr>
            <p:nvPr/>
          </p:nvSpPr>
          <p:spPr bwMode="auto">
            <a:xfrm flipH="1">
              <a:off x="690403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097"/>
            <p:cNvSpPr>
              <a:spLocks noChangeShapeType="1"/>
            </p:cNvSpPr>
            <p:nvPr/>
          </p:nvSpPr>
          <p:spPr bwMode="auto">
            <a:xfrm>
              <a:off x="4335463" y="3708400"/>
              <a:ext cx="2354263" cy="317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1100"/>
            <p:cNvSpPr>
              <a:spLocks noChangeArrowheads="1"/>
            </p:cNvSpPr>
            <p:nvPr/>
          </p:nvSpPr>
          <p:spPr bwMode="auto">
            <a:xfrm>
              <a:off x="3389530" y="2398233"/>
              <a:ext cx="485710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>
                  <a:solidFill>
                    <a:srgbClr val="969696"/>
                  </a:solidFill>
                  <a:cs typeface="Arial" pitchFamily="34" charset="0"/>
                </a:rPr>
                <a:t>long</a:t>
              </a:r>
            </a:p>
          </p:txBody>
        </p:sp>
        <p:sp>
          <p:nvSpPr>
            <p:cNvPr id="165" name="Rectangle 1102"/>
            <p:cNvSpPr>
              <a:spLocks noChangeArrowheads="1"/>
            </p:cNvSpPr>
            <p:nvPr/>
          </p:nvSpPr>
          <p:spPr bwMode="auto">
            <a:xfrm>
              <a:off x="3378897" y="3765872"/>
              <a:ext cx="569067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</a:p>
          </p:txBody>
        </p:sp>
        <p:sp>
          <p:nvSpPr>
            <p:cNvPr id="167" name="Rectangle 1105"/>
            <p:cNvSpPr>
              <a:spLocks noChangeArrowheads="1"/>
            </p:cNvSpPr>
            <p:nvPr/>
          </p:nvSpPr>
          <p:spPr bwMode="auto">
            <a:xfrm>
              <a:off x="7015707" y="2398233"/>
              <a:ext cx="665186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</a:p>
          </p:txBody>
        </p:sp>
        <p:sp>
          <p:nvSpPr>
            <p:cNvPr id="168" name="Rectangle 1107"/>
            <p:cNvSpPr>
              <a:spLocks noChangeArrowheads="1"/>
            </p:cNvSpPr>
            <p:nvPr/>
          </p:nvSpPr>
          <p:spPr bwMode="auto">
            <a:xfrm>
              <a:off x="7104459" y="3765872"/>
              <a:ext cx="576433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>
                  <a:solidFill>
                    <a:srgbClr val="969696"/>
                  </a:solidFill>
                  <a:cs typeface="Arial" pitchFamily="34" charset="0"/>
                </a:rPr>
                <a:t>long</a:t>
              </a:r>
            </a:p>
          </p:txBody>
        </p:sp>
      </p:grpSp>
      <p:sp>
        <p:nvSpPr>
          <p:cNvPr id="177" name="Text Box 1104"/>
          <p:cNvSpPr txBox="1">
            <a:spLocks noChangeArrowheads="1"/>
          </p:cNvSpPr>
          <p:nvPr/>
        </p:nvSpPr>
        <p:spPr bwMode="auto">
          <a:xfrm>
            <a:off x="4451350" y="3728897"/>
            <a:ext cx="2116138" cy="79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2200">
                <a:solidFill>
                  <a:srgbClr val="FFFFFF"/>
                </a:solidFill>
              </a:rPr>
              <a:t>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2659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4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4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46" grpId="0" animBg="1"/>
      <p:bldP spid="840776" grpId="0" animBg="1"/>
      <p:bldP spid="176" grpId="0" animBg="1"/>
      <p:bldP spid="23" grpId="0" animBg="1"/>
      <p:bldP spid="1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D34210-14BC-458A-BCB2-2BCD50AF1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" t="2246" r="3157" b="2653"/>
          <a:stretch/>
        </p:blipFill>
        <p:spPr>
          <a:xfrm>
            <a:off x="5605870" y="623975"/>
            <a:ext cx="4362300" cy="5676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Spontaneous parametric down-conversion</a:t>
            </a: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BBFDB73E-92FE-432C-AA7C-9054F4389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P. G. Kwiat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75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4337 (1995)</a:t>
            </a:r>
          </a:p>
        </p:txBody>
      </p:sp>
      <p:sp>
        <p:nvSpPr>
          <p:cNvPr id="30" name="Text Box 73">
            <a:extLst>
              <a:ext uri="{FF2B5EF4-FFF2-40B4-BE49-F238E27FC236}">
                <a16:creationId xmlns:a16="http://schemas.microsoft.com/office/drawing/2014/main" id="{98CBEFBD-1398-47AA-BEB1-9BF3E5034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 reprinted from: Wikipedia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841BB10-0305-443E-ACB7-99326E64B3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820" y="1337275"/>
                <a:ext cx="9864725" cy="43120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69888" indent="-369888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35000"/>
                  <a:buFont typeface="Symbol" pitchFamily="18" charset="2"/>
                  <a:buChar char="·"/>
                  <a:defRPr sz="2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1688" indent="-307975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Symbol" pitchFamily="18" charset="2"/>
                  <a:buChar char="¨"/>
                  <a:defRPr sz="2200" b="1">
                    <a:solidFill>
                      <a:schemeClr val="tx1"/>
                    </a:solidFill>
                    <a:latin typeface="+mn-lt"/>
                  </a:defRPr>
                </a:lvl2pPr>
                <a:lvl3pPr marL="1235075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Monotype Sorts" pitchFamily="2" charset="2"/>
                  <a:buChar char="è"/>
                  <a:defRPr sz="2200" b="1">
                    <a:solidFill>
                      <a:schemeClr val="tx1"/>
                    </a:solidFill>
                    <a:latin typeface="+mn-lt"/>
                  </a:defRPr>
                </a:lvl3pPr>
                <a:lvl4pPr marL="1727200" indent="-246063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ä"/>
                  <a:defRPr sz="2200">
                    <a:solidFill>
                      <a:schemeClr val="tx1"/>
                    </a:solidFill>
                    <a:latin typeface="+mn-lt"/>
                  </a:defRPr>
                </a:lvl4pPr>
                <a:lvl5pPr marL="22209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5pPr>
                <a:lvl6pPr marL="26781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6pPr>
                <a:lvl7pPr marL="31353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7pPr>
                <a:lvl8pPr marL="35925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8pPr>
                <a:lvl9pPr marL="40497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2200" kern="0">
                    <a:solidFill>
                      <a:srgbClr val="FFFFFF"/>
                    </a:solidFill>
                  </a:rPr>
                  <a:t>Energy conservation: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0" lang="en-CA" sz="22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Momentum conservation: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𝝍</m:t>
                          </m:r>
                        </m:e>
                      </m:d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A" sz="2800" kern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841BB10-0305-443E-ACB7-99326E64B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20" y="1337275"/>
                <a:ext cx="9864725" cy="431202"/>
              </a:xfrm>
              <a:prstGeom prst="rect">
                <a:avLst/>
              </a:prstGeom>
              <a:blipFill>
                <a:blip r:embed="rId3"/>
                <a:stretch>
                  <a:fillRect l="-1729" b="-54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A9FE96-1345-4EAE-A1A5-65F03A06D54D}"/>
                  </a:ext>
                </a:extLst>
              </p:cNvPr>
              <p:cNvSpPr txBox="1"/>
              <p:nvPr/>
            </p:nvSpPr>
            <p:spPr bwMode="auto">
              <a:xfrm>
                <a:off x="6115641" y="3502510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A9FE96-1345-4EAE-A1A5-65F03A06D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41" y="3502510"/>
                <a:ext cx="4110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EF241C-C3E7-4CC1-A79E-03F011D93FA7}"/>
                  </a:ext>
                </a:extLst>
              </p:cNvPr>
              <p:cNvSpPr txBox="1"/>
              <p:nvPr/>
            </p:nvSpPr>
            <p:spPr bwMode="auto">
              <a:xfrm>
                <a:off x="9181811" y="2216346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EF241C-C3E7-4CC1-A79E-03F011D93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1811" y="2216346"/>
                <a:ext cx="41109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62DD619-0729-4A50-8F05-EB49DF51EF79}"/>
                  </a:ext>
                </a:extLst>
              </p:cNvPr>
              <p:cNvSpPr txBox="1"/>
              <p:nvPr/>
            </p:nvSpPr>
            <p:spPr bwMode="auto">
              <a:xfrm>
                <a:off x="6782477" y="739342"/>
                <a:ext cx="48310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62DD619-0729-4A50-8F05-EB49DF51E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2477" y="739342"/>
                <a:ext cx="483100" cy="461665"/>
              </a:xfrm>
              <a:prstGeom prst="rect">
                <a:avLst/>
              </a:prstGeom>
              <a:blipFill>
                <a:blip r:embed="rId6"/>
                <a:stretch>
                  <a:fillRect l="-2532" b="-13158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A6CF64-AB11-4782-811E-25C8607F0876}"/>
                  </a:ext>
                </a:extLst>
              </p:cNvPr>
              <p:cNvSpPr txBox="1"/>
              <p:nvPr/>
            </p:nvSpPr>
            <p:spPr bwMode="auto">
              <a:xfrm>
                <a:off x="7595557" y="5165307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A6CF64-AB11-4782-811E-25C8607F0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5557" y="5165307"/>
                <a:ext cx="411090" cy="461665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B98D8C-ACC2-4D63-9188-1FEE474E6F64}"/>
                  </a:ext>
                </a:extLst>
              </p:cNvPr>
              <p:cNvSpPr txBox="1"/>
              <p:nvPr/>
            </p:nvSpPr>
            <p:spPr bwMode="auto">
              <a:xfrm>
                <a:off x="9557080" y="4836160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B98D8C-ACC2-4D63-9188-1FEE474E6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57080" y="4836160"/>
                <a:ext cx="411090" cy="461665"/>
              </a:xfrm>
              <a:prstGeom prst="rect">
                <a:avLst/>
              </a:prstGeom>
              <a:blipFill>
                <a:blip r:embed="rId8"/>
                <a:stretch>
                  <a:fillRect l="-8955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B0EFB78-BAFD-4B5B-A832-9C47981B04D2}"/>
              </a:ext>
            </a:extLst>
          </p:cNvPr>
          <p:cNvSpPr txBox="1">
            <a:spLocks/>
          </p:cNvSpPr>
          <p:nvPr/>
        </p:nvSpPr>
        <p:spPr>
          <a:xfrm>
            <a:off x="8087155" y="1440839"/>
            <a:ext cx="1360287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kern="0">
                <a:solidFill>
                  <a:srgbClr val="FFFFFF"/>
                </a:solidFill>
              </a:rPr>
              <a:t>(BBO, etc.)</a:t>
            </a:r>
            <a:endParaRPr lang="en-CA" sz="2000" b="0" kern="0">
              <a:solidFill>
                <a:srgbClr val="FFFF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FC5A87-D27E-433E-A287-541689678760}"/>
              </a:ext>
            </a:extLst>
          </p:cNvPr>
          <p:cNvSpPr txBox="1"/>
          <p:nvPr/>
        </p:nvSpPr>
        <p:spPr bwMode="auto">
          <a:xfrm>
            <a:off x="8744000" y="531205"/>
            <a:ext cx="1360286" cy="4460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C32127-0001-4D9B-BDEE-10CE896094CE}"/>
                  </a:ext>
                </a:extLst>
              </p:cNvPr>
              <p:cNvSpPr txBox="1"/>
              <p:nvPr/>
            </p:nvSpPr>
            <p:spPr bwMode="auto">
              <a:xfrm>
                <a:off x="246819" y="4145665"/>
                <a:ext cx="5005949" cy="5739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C32127-0001-4D9B-BDEE-10CE89609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819" y="4145665"/>
                <a:ext cx="5005949" cy="5739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89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703" y="2489435"/>
            <a:ext cx="9691594" cy="1333444"/>
            <a:chOff x="297703" y="689185"/>
            <a:chExt cx="9691594" cy="1333444"/>
          </a:xfrm>
        </p:grpSpPr>
        <p:grpSp>
          <p:nvGrpSpPr>
            <p:cNvPr id="61" name="Group 60"/>
            <p:cNvGrpSpPr/>
            <p:nvPr/>
          </p:nvGrpSpPr>
          <p:grpSpPr>
            <a:xfrm>
              <a:off x="318886" y="689185"/>
              <a:ext cx="9649228" cy="390191"/>
              <a:chOff x="265220" y="494814"/>
              <a:chExt cx="9649228" cy="390191"/>
            </a:xfrm>
          </p:grpSpPr>
          <p:sp>
            <p:nvSpPr>
              <p:cNvPr id="53" name="TextBox 52"/>
              <p:cNvSpPr txBox="1"/>
              <p:nvPr/>
            </p:nvSpPr>
            <p:spPr bwMode="auto">
              <a:xfrm>
                <a:off x="265220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l"/>
                <a:r>
                  <a:rPr lang="en-US">
                    <a:ln w="12700">
                      <a:noFill/>
                    </a:ln>
                    <a:solidFill>
                      <a:srgbClr val="FFFFFF"/>
                    </a:solidFill>
                  </a:rPr>
                  <a:t>Alice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 bwMode="auto">
              <a:xfrm>
                <a:off x="4083126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>
                    <a:ln w="12700">
                      <a:noFill/>
                    </a:ln>
                    <a:solidFill>
                      <a:srgbClr val="FFFFFF"/>
                    </a:solidFill>
                  </a:rPr>
                  <a:t>Charlie</a:t>
                </a:r>
                <a:r>
                  <a:rPr lang="en-US" b="0">
                    <a:ln w="12700">
                      <a:noFill/>
                    </a:ln>
                    <a:solidFill>
                      <a:srgbClr val="FFFFFF"/>
                    </a:solidFill>
                  </a:rPr>
                  <a:t> (untrusted)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 bwMode="auto">
              <a:xfrm>
                <a:off x="7898224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r"/>
                <a:r>
                  <a:rPr lang="en-US">
                    <a:ln w="12700">
                      <a:noFill/>
                    </a:ln>
                    <a:solidFill>
                      <a:srgbClr val="FFFFFF"/>
                    </a:solidFill>
                  </a:rPr>
                  <a:t>Bob</a:t>
                </a:r>
              </a:p>
            </p:txBody>
          </p:sp>
        </p:grpSp>
        <p:cxnSp>
          <p:nvCxnSpPr>
            <p:cNvPr id="57" name="Straight Arrow Connector 56"/>
            <p:cNvCxnSpPr/>
            <p:nvPr/>
          </p:nvCxnSpPr>
          <p:spPr bwMode="auto">
            <a:xfrm flipV="1">
              <a:off x="945703" y="1697275"/>
              <a:ext cx="839559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>
              <a:off x="4099500" y="1697275"/>
              <a:ext cx="2088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51" name="TextBox 50"/>
            <p:cNvSpPr txBox="1"/>
            <p:nvPr/>
          </p:nvSpPr>
          <p:spPr bwMode="auto">
            <a:xfrm>
              <a:off x="4675459" y="1467425"/>
              <a:ext cx="936082" cy="45969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2200">
                  <a:ln w="12700">
                    <a:noFill/>
                  </a:ln>
                  <a:solidFill>
                    <a:srgbClr val="FFFFFF"/>
                  </a:solidFill>
                </a:rPr>
                <a:t>EPR</a:t>
              </a: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2550377" y="1328965"/>
              <a:ext cx="360000" cy="360000"/>
            </a:xfrm>
            <a:prstGeom prst="ellipse">
              <a:avLst/>
            </a:prstGeom>
            <a:noFill/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7375860" y="1337275"/>
              <a:ext cx="360000" cy="360000"/>
            </a:xfrm>
            <a:prstGeom prst="ellipse">
              <a:avLst/>
            </a:prstGeom>
            <a:noFill/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341297" y="1374629"/>
              <a:ext cx="648000" cy="648000"/>
              <a:chOff x="9341297" y="949028"/>
              <a:chExt cx="648000" cy="648000"/>
            </a:xfrm>
          </p:grpSpPr>
          <p:sp>
            <p:nvSpPr>
              <p:cNvPr id="62" name="TextBox 61"/>
              <p:cNvSpPr txBox="1"/>
              <p:nvPr/>
            </p:nvSpPr>
            <p:spPr bwMode="auto">
              <a:xfrm rot="10800000">
                <a:off x="9341297" y="949028"/>
                <a:ext cx="648000" cy="64800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Chord 62"/>
              <p:cNvSpPr/>
              <p:nvPr/>
            </p:nvSpPr>
            <p:spPr>
              <a:xfrm rot="16200000" flipH="1">
                <a:off x="9456217" y="1093028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97703" y="1374629"/>
              <a:ext cx="648000" cy="648000"/>
              <a:chOff x="297703" y="949028"/>
              <a:chExt cx="648000" cy="648000"/>
            </a:xfrm>
          </p:grpSpPr>
          <p:sp>
            <p:nvSpPr>
              <p:cNvPr id="56" name="TextBox 55"/>
              <p:cNvSpPr txBox="1"/>
              <p:nvPr/>
            </p:nvSpPr>
            <p:spPr bwMode="auto">
              <a:xfrm>
                <a:off x="297703" y="949028"/>
                <a:ext cx="648000" cy="64800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Chord 43"/>
              <p:cNvSpPr/>
              <p:nvPr/>
            </p:nvSpPr>
            <p:spPr>
              <a:xfrm rot="5400000" flipH="1">
                <a:off x="470783" y="1093028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 Ekert,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67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661 (1991)</a:t>
            </a:r>
          </a:p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 H. Bennett, G. Brassard, N. D. Mermin,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557 (1992)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56575-50FA-4CAD-B94B-3ACE1CEC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Entangled-pair QKD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38ADCCC-1ED2-400E-8F04-3118230EAEA4}"/>
                  </a:ext>
                </a:extLst>
              </p:cNvPr>
              <p:cNvSpPr txBox="1"/>
              <p:nvPr/>
            </p:nvSpPr>
            <p:spPr bwMode="auto">
              <a:xfrm>
                <a:off x="2490632" y="4217675"/>
                <a:ext cx="5144218" cy="11904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indent="0" algn="l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𝝍</m:t>
                          </m:r>
                        </m:e>
                      </m:d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 algn="l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A" sz="2800" kern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38ADCCC-1ED2-400E-8F04-3118230EA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0632" y="4217675"/>
                <a:ext cx="5144218" cy="11904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F7C924B-4445-4760-ACF3-6D9F2D6AAB71}"/>
                  </a:ext>
                </a:extLst>
              </p:cNvPr>
              <p:cNvSpPr txBox="1"/>
              <p:nvPr/>
            </p:nvSpPr>
            <p:spPr bwMode="auto">
              <a:xfrm>
                <a:off x="4030239" y="2954275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F7C924B-4445-4760-ACF3-6D9F2D6AA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0239" y="2954275"/>
                <a:ext cx="411090" cy="461665"/>
              </a:xfrm>
              <a:prstGeom prst="rect">
                <a:avLst/>
              </a:prstGeom>
              <a:blipFill>
                <a:blip r:embed="rId3"/>
                <a:stretch>
                  <a:fillRect l="-735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87DC78-A794-4F42-BD4E-85CA207009D2}"/>
                  </a:ext>
                </a:extLst>
              </p:cNvPr>
              <p:cNvSpPr txBox="1"/>
              <p:nvPr/>
            </p:nvSpPr>
            <p:spPr bwMode="auto">
              <a:xfrm>
                <a:off x="5933856" y="2955287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87DC78-A794-4F42-BD4E-85CA20700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33856" y="2955287"/>
                <a:ext cx="411090" cy="461665"/>
              </a:xfrm>
              <a:prstGeom prst="rect">
                <a:avLst/>
              </a:prstGeom>
              <a:blipFill>
                <a:blip r:embed="rId4"/>
                <a:stretch>
                  <a:fillRect l="-735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376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 Yin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582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501 (2020)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56575-50FA-4CAD-B94B-3ACE1CEC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Entangled-pair QKD over 1120 km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A5D3FF-8B22-4724-BBCF-4F89BDEC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196"/>
            <a:ext cx="10287000" cy="57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9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9994EE-A205-4FE6-BACB-265E62F3C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729147"/>
          </a:xfrm>
          <a:prstGeom prst="rect">
            <a:avLst/>
          </a:prstGeom>
        </p:spPr>
      </p:pic>
      <p:sp>
        <p:nvSpPr>
          <p:cNvPr id="10" name="Text Box 29">
            <a:extLst>
              <a:ext uri="{FF2B5EF4-FFF2-40B4-BE49-F238E27FC236}">
                <a16:creationId xmlns:a16="http://schemas.microsoft.com/office/drawing/2014/main" id="{FE5D112C-22F0-4A25-B514-3AFF41F1D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https://www.st-andrews.ac.uk/physics/quvis/simulations_html5/sims/BB84_photons/BB84_photons.html</a:t>
            </a:r>
          </a:p>
        </p:txBody>
      </p:sp>
    </p:spTree>
    <p:extLst>
      <p:ext uri="{BB962C8B-B14F-4D97-AF65-F5344CB8AC3E}">
        <p14:creationId xmlns:p14="http://schemas.microsoft.com/office/powerpoint/2010/main" val="672275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A0D7D9-B595-403C-A364-9736490C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0"/>
            <a:ext cx="5143500" cy="771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A679F-A972-4A68-81B8-F9F4CBF98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" t="4568" r="9645" b="3789"/>
          <a:stretch/>
        </p:blipFill>
        <p:spPr>
          <a:xfrm>
            <a:off x="0" y="-1"/>
            <a:ext cx="5215510" cy="7715251"/>
          </a:xfrm>
          <a:prstGeom prst="rect">
            <a:avLst/>
          </a:prstGeom>
        </p:spPr>
      </p:pic>
      <p:sp>
        <p:nvSpPr>
          <p:cNvPr id="12" name="TextBox 46">
            <a:extLst>
              <a:ext uri="{FF2B5EF4-FFF2-40B4-BE49-F238E27FC236}">
                <a16:creationId xmlns:a16="http://schemas.microsoft.com/office/drawing/2014/main" id="{2A7B6B8B-98DF-4E82-AC0D-1F68219D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835" y="7504047"/>
            <a:ext cx="205216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2020 Vadim Makarov / RQC</a:t>
            </a:r>
          </a:p>
        </p:txBody>
      </p:sp>
    </p:spTree>
    <p:extLst>
      <p:ext uri="{BB962C8B-B14F-4D97-AF65-F5344CB8AC3E}">
        <p14:creationId xmlns:p14="http://schemas.microsoft.com/office/powerpoint/2010/main" val="345364197"/>
      </p:ext>
    </p:extLst>
  </p:cSld>
  <p:clrMapOvr>
    <a:masterClrMapping/>
  </p:clrMapOvr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FFFF"/>
          </a:solidFill>
          <a:miter lim="800000"/>
          <a:headEnd/>
          <a:tailEnd type="none" w="lg" len="lg"/>
        </a:ln>
      </a:spPr>
      <a:bodyPr lIns="102860" tIns="51429" rIns="102860" bIns="51429"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67218</TotalTime>
  <Words>1350</Words>
  <Application>Microsoft Office PowerPoint</Application>
  <PresentationFormat>Custom</PresentationFormat>
  <Paragraphs>270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Cambria Math</vt:lpstr>
      <vt:lpstr>Arial Narrow</vt:lpstr>
      <vt:lpstr>Times New Roman</vt:lpstr>
      <vt:lpstr>Arial</vt:lpstr>
      <vt:lpstr>Monotype Sorts</vt:lpstr>
      <vt:lpstr>Verdana</vt:lpstr>
      <vt:lpstr>Symbol</vt:lpstr>
      <vt:lpstr>ntnuliggende</vt:lpstr>
      <vt:lpstr>PowerPoint Presentation</vt:lpstr>
      <vt:lpstr>Bennett-Brassard 1984 (BB84) QKD protocol</vt:lpstr>
      <vt:lpstr>Intercept-resend attack</vt:lpstr>
      <vt:lpstr>Phase (time-bin) encoding, interferometric QKD channel</vt:lpstr>
      <vt:lpstr>Spontaneous parametric down-conversion</vt:lpstr>
      <vt:lpstr>Entangled-pair QKD</vt:lpstr>
      <vt:lpstr>Entangled-pair QKD over 1120 km</vt:lpstr>
      <vt:lpstr>PowerPoint Presentation</vt:lpstr>
      <vt:lpstr>PowerPoint Presentation</vt:lpstr>
      <vt:lpstr>PowerPoint Presentation</vt:lpstr>
      <vt:lpstr>Certification of cryptographic tools</vt:lpstr>
      <vt:lpstr>PowerPoint Presentation</vt:lpstr>
      <vt:lpstr>Implementation security of quantum communications</vt:lpstr>
      <vt:lpstr>Threat model</vt:lpstr>
      <vt:lpstr>PowerPoint Presentation</vt:lpstr>
      <vt:lpstr>PowerPoint Presentation</vt:lpstr>
      <vt:lpstr>Polarization receiver for satellite</vt:lpstr>
      <vt:lpstr>Polarization analyzer</vt:lpstr>
      <vt:lpstr>Polarization analyzer</vt:lpstr>
      <vt:lpstr>Efficiency mismatch in polarization analyzer</vt:lpstr>
      <vt:lpstr>Detector efficiency without pinhole</vt:lpstr>
      <vt:lpstr>Counter-attack</vt:lpstr>
      <vt:lpstr>PowerPoint Presentation</vt:lpstr>
      <vt:lpstr>PowerPoint Presentation</vt:lpstr>
      <vt:lpstr>Security audit</vt:lpstr>
      <vt:lpstr>Example of initial analysis report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2294</cp:revision>
  <cp:lastPrinted>2019-09-15T20:18:41Z</cp:lastPrinted>
  <dcterms:created xsi:type="dcterms:W3CDTF">1999-04-12T08:58:22Z</dcterms:created>
  <dcterms:modified xsi:type="dcterms:W3CDTF">2021-12-02T19:03:06Z</dcterms:modified>
</cp:coreProperties>
</file>