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1449" r:id="rId2"/>
    <p:sldId id="1239" r:id="rId3"/>
    <p:sldId id="1094" r:id="rId4"/>
    <p:sldId id="1132" r:id="rId5"/>
    <p:sldId id="1229" r:id="rId6"/>
    <p:sldId id="820" r:id="rId7"/>
    <p:sldId id="1405" r:id="rId8"/>
    <p:sldId id="778" r:id="rId9"/>
    <p:sldId id="590" r:id="rId10"/>
    <p:sldId id="622" r:id="rId11"/>
    <p:sldId id="591" r:id="rId12"/>
    <p:sldId id="757" r:id="rId13"/>
    <p:sldId id="792" r:id="rId14"/>
    <p:sldId id="592" r:id="rId15"/>
    <p:sldId id="593" r:id="rId16"/>
    <p:sldId id="596" r:id="rId17"/>
    <p:sldId id="594" r:id="rId18"/>
    <p:sldId id="1129" r:id="rId19"/>
    <p:sldId id="1018" r:id="rId20"/>
    <p:sldId id="567" r:id="rId21"/>
    <p:sldId id="665" r:id="rId22"/>
    <p:sldId id="574" r:id="rId23"/>
    <p:sldId id="794" r:id="rId24"/>
    <p:sldId id="642" r:id="rId25"/>
    <p:sldId id="722" r:id="rId26"/>
    <p:sldId id="1273" r:id="rId27"/>
    <p:sldId id="1348" r:id="rId28"/>
    <p:sldId id="1233" r:id="rId29"/>
    <p:sldId id="1234" r:id="rId30"/>
    <p:sldId id="1157" r:id="rId31"/>
    <p:sldId id="1306" r:id="rId32"/>
    <p:sldId id="1261" r:id="rId33"/>
    <p:sldId id="1302" r:id="rId34"/>
    <p:sldId id="1267" r:id="rId35"/>
  </p:sldIdLst>
  <p:sldSz cx="10287000" cy="7715250"/>
  <p:notesSz cx="7315200" cy="9601200"/>
  <p:embeddedFontLst>
    <p:embeddedFont>
      <p:font typeface="Arial Narrow" panose="020B0606020202030204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Monotype Sorts" panose="020B0604020202020204" charset="0"/>
      <p:regular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Webdings" panose="05030102010509060703" pitchFamily="18" charset="2"/>
      <p:regular r:id="rId56"/>
    </p:embeddedFont>
    <p:embeddedFont>
      <p:font typeface="Wingdings 3" panose="05040102010807070707" pitchFamily="18" charset="2"/>
      <p:regular r:id="rId57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m Makarov" initials="VM" lastIdx="2" clrIdx="0">
    <p:extLst>
      <p:ext uri="{19B8F6BF-5375-455C-9EA6-DF929625EA0E}">
        <p15:presenceInfo xmlns:p15="http://schemas.microsoft.com/office/powerpoint/2012/main" userId="Vadim Makar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969696"/>
    <a:srgbClr val="FFFFFF"/>
    <a:srgbClr val="C0C0C0"/>
    <a:srgbClr val="808080"/>
    <a:srgbClr val="00FF00"/>
    <a:srgbClr val="FFFF00"/>
    <a:srgbClr val="000000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846" autoAdjust="0"/>
    <p:restoredTop sz="95830" autoAdjust="0"/>
  </p:normalViewPr>
  <p:slideViewPr>
    <p:cSldViewPr>
      <p:cViewPr varScale="1">
        <p:scale>
          <a:sx n="92" d="100"/>
          <a:sy n="92" d="100"/>
        </p:scale>
        <p:origin x="1575" y="57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543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171" y="60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8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8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7A68C-E6CA-4145-8693-8B0B482089A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9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05AED9-79D7-4F85-B1BA-8EF6D7DEFDD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24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6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2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529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31194" y="4560086"/>
            <a:ext cx="5852814" cy="184666"/>
          </a:xfrm>
          <a:noFill/>
          <a:ln/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Font typeface="Calibri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9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2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4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tekststilene i delmalen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emf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emf"/><Relationship Id="rId4" Type="http://schemas.openxmlformats.org/officeDocument/2006/relationships/image" Target="../media/image35.jpg"/><Relationship Id="rId9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0.png"/><Relationship Id="rId3" Type="http://schemas.openxmlformats.org/officeDocument/2006/relationships/image" Target="../media/image242.png"/><Relationship Id="rId7" Type="http://schemas.openxmlformats.org/officeDocument/2006/relationships/image" Target="../media/image150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1.png"/><Relationship Id="rId5" Type="http://schemas.openxmlformats.org/officeDocument/2006/relationships/image" Target="../media/image1360.png"/><Relationship Id="rId10" Type="http://schemas.openxmlformats.org/officeDocument/2006/relationships/image" Target="../media/image301.png"/><Relationship Id="rId4" Type="http://schemas.openxmlformats.org/officeDocument/2006/relationships/image" Target="../media/image1200.png"/><Relationship Id="rId9" Type="http://schemas.openxmlformats.org/officeDocument/2006/relationships/image" Target="../media/image2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" b="32881"/>
          <a:stretch/>
        </p:blipFill>
        <p:spPr>
          <a:xfrm>
            <a:off x="1" y="0"/>
            <a:ext cx="10287000" cy="7715250"/>
          </a:xfrm>
          <a:prstGeom prst="rect">
            <a:avLst/>
          </a:prstGeom>
        </p:spPr>
      </p:pic>
      <p:sp>
        <p:nvSpPr>
          <p:cNvPr id="16" name="TextBox 46"/>
          <p:cNvSpPr txBox="1">
            <a:spLocks noChangeArrowheads="1"/>
          </p:cNvSpPr>
          <p:nvPr/>
        </p:nvSpPr>
        <p:spPr bwMode="auto">
          <a:xfrm>
            <a:off x="8145068" y="7504047"/>
            <a:ext cx="2141932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NTNU Info / Geir Mogen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756090"/>
            <a:ext cx="10287000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r>
              <a:rPr lang="en-CA" sz="7200" b="0">
                <a:solidFill>
                  <a:srgbClr val="FFFFFF"/>
                </a:solidFill>
              </a:rPr>
              <a:t>Quantum hacking</a:t>
            </a:r>
            <a:endParaRPr lang="en-US" sz="7200" b="0">
              <a:solidFill>
                <a:srgbClr val="FFFFFF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41201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12 in Quantum optics and communications (continuing education) course, 7 Dec 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6EA66F-40B9-48E2-A0DA-A7F5AC288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910" y="2349900"/>
            <a:ext cx="2284280" cy="5030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3000" b="0">
                <a:solidFill>
                  <a:srgbClr val="FF0000"/>
                </a:solidFill>
                <a:cs typeface="Arial" panose="020B0604020202020204" pitchFamily="34" charset="0"/>
              </a:rPr>
              <a:t>vad1.com/lab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A82AD3-728D-48EF-9782-143842198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00" y="2350221"/>
            <a:ext cx="3629620" cy="5027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CA" sz="3000" b="0">
                <a:solidFill>
                  <a:srgbClr val="C0C0C0"/>
                </a:solidFill>
              </a:rPr>
              <a:t>Vadim Makarov</a:t>
            </a:r>
            <a:endParaRPr lang="en-US" sz="3000" b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60AB9E-222D-44FD-A6DA-4753DCA17AA8}"/>
              </a:ext>
            </a:extLst>
          </p:cNvPr>
          <p:cNvGrpSpPr/>
          <p:nvPr/>
        </p:nvGrpSpPr>
        <p:grpSpPr>
          <a:xfrm>
            <a:off x="3566328" y="2216644"/>
            <a:ext cx="3267754" cy="776861"/>
            <a:chOff x="229202" y="6882045"/>
            <a:chExt cx="3267754" cy="7768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1386C01-F595-4380-9F8C-566787F5B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202" y="6882045"/>
              <a:ext cx="1471058" cy="77686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BF9135-00DA-4EB7-B9A5-037567EA5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5898" y="6900627"/>
              <a:ext cx="1471058" cy="661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7356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True randomness?</a:t>
            </a:r>
          </a:p>
        </p:txBody>
      </p:sp>
      <p:sp>
        <p:nvSpPr>
          <p:cNvPr id="6" name="Left Bracket 5"/>
          <p:cNvSpPr>
            <a:spLocks/>
          </p:cNvSpPr>
          <p:nvPr/>
        </p:nvSpPr>
        <p:spPr bwMode="auto">
          <a:xfrm>
            <a:off x="6929438" y="784225"/>
            <a:ext cx="571500" cy="1785938"/>
          </a:xfrm>
          <a:prstGeom prst="leftBracket">
            <a:avLst>
              <a:gd name="adj" fmla="val 6166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57250" y="1069975"/>
            <a:ext cx="1357313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 sz="2200"/>
              <a:t>Quantis</a:t>
            </a:r>
          </a:p>
          <a:p>
            <a:r>
              <a:rPr lang="en-US" sz="2200"/>
              <a:t>RNG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643313" y="1069975"/>
            <a:ext cx="1785937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/>
              <a:t>FPGA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786563" y="1336675"/>
            <a:ext cx="214312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0" name="Straight Arrow Connector 7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2214563" y="1641475"/>
            <a:ext cx="1428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cxnSp>
        <p:nvCxnSpPr>
          <p:cNvPr id="11" name="Straight Arrow Connector 8"/>
          <p:cNvCxnSpPr>
            <a:cxnSpLocks noChangeShapeType="1"/>
            <a:stCxn id="8" idx="3"/>
          </p:cNvCxnSpPr>
          <p:nvPr/>
        </p:nvCxnSpPr>
        <p:spPr bwMode="auto">
          <a:xfrm>
            <a:off x="5429250" y="1641475"/>
            <a:ext cx="1357313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7062788" y="1471613"/>
            <a:ext cx="32194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Phase modulator in Bob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rot="5400000">
            <a:off x="5065543" y="2578269"/>
            <a:ext cx="1872000" cy="1588"/>
          </a:xfrm>
          <a:prstGeom prst="straightConnector1">
            <a:avLst/>
          </a:prstGeom>
          <a:noFill/>
          <a:ln w="19050" algn="ctr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74625" y="7142163"/>
            <a:ext cx="98980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Issue reported patched in 2010</a:t>
            </a:r>
          </a:p>
        </p:txBody>
      </p:sp>
      <p:grpSp>
        <p:nvGrpSpPr>
          <p:cNvPr id="21" name="Group 159"/>
          <p:cNvGrpSpPr>
            <a:grpSpLocks/>
          </p:cNvGrpSpPr>
          <p:nvPr/>
        </p:nvGrpSpPr>
        <p:grpSpPr bwMode="auto">
          <a:xfrm>
            <a:off x="515938" y="4298950"/>
            <a:ext cx="4421187" cy="2844800"/>
            <a:chOff x="516085" y="4298177"/>
            <a:chExt cx="4421014" cy="2845596"/>
          </a:xfrm>
        </p:grpSpPr>
        <p:pic>
          <p:nvPicPr>
            <p:cNvPr id="22" name="Picture 155" descr="phasemodulator_bob_2bi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972" y="4298177"/>
              <a:ext cx="3794127" cy="2845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157"/>
            <p:cNvSpPr txBox="1">
              <a:spLocks noChangeArrowheads="1"/>
            </p:cNvSpPr>
            <p:nvPr/>
          </p:nvSpPr>
          <p:spPr bwMode="auto">
            <a:xfrm>
              <a:off x="516085" y="4457647"/>
              <a:ext cx="769763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/>
                <a:t>Bob:</a:t>
              </a:r>
            </a:p>
          </p:txBody>
        </p:sp>
      </p:grpSp>
      <p:grpSp>
        <p:nvGrpSpPr>
          <p:cNvPr id="24" name="Group 160"/>
          <p:cNvGrpSpPr>
            <a:grpSpLocks/>
          </p:cNvGrpSpPr>
          <p:nvPr/>
        </p:nvGrpSpPr>
        <p:grpSpPr bwMode="auto">
          <a:xfrm>
            <a:off x="5403850" y="4295775"/>
            <a:ext cx="4454525" cy="2847975"/>
            <a:chOff x="5404535" y="4296362"/>
            <a:chExt cx="4453873" cy="2847412"/>
          </a:xfrm>
        </p:grpSpPr>
        <p:pic>
          <p:nvPicPr>
            <p:cNvPr id="25" name="Picture 156" descr="Phasemodulator_alice_2bit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61859" y="4296362"/>
              <a:ext cx="3796549" cy="284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158"/>
            <p:cNvSpPr txBox="1">
              <a:spLocks noChangeArrowheads="1"/>
            </p:cNvSpPr>
            <p:nvPr/>
          </p:nvSpPr>
          <p:spPr bwMode="auto">
            <a:xfrm>
              <a:off x="5404535" y="4457647"/>
              <a:ext cx="881973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/>
                <a:t>Alice:</a:t>
              </a:r>
            </a:p>
          </p:txBody>
        </p:sp>
      </p:grp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8429625" y="22113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b="0"/>
              <a:t>id Quantique Clavis2 (2008)</a:t>
            </a:r>
            <a:endParaRPr lang="en-US" sz="1800" b="0" baseline="30000"/>
          </a:p>
        </p:txBody>
      </p:sp>
      <p:grpSp>
        <p:nvGrpSpPr>
          <p:cNvPr id="142" name="Group 141"/>
          <p:cNvGrpSpPr/>
          <p:nvPr/>
        </p:nvGrpSpPr>
        <p:grpSpPr>
          <a:xfrm>
            <a:off x="69850" y="3489325"/>
            <a:ext cx="10212388" cy="739775"/>
            <a:chOff x="69850" y="3489325"/>
            <a:chExt cx="10212388" cy="739775"/>
          </a:xfrm>
        </p:grpSpPr>
        <p:sp>
          <p:nvSpPr>
            <p:cNvPr id="143" name="TextBox 153"/>
            <p:cNvSpPr txBox="1">
              <a:spLocks noChangeArrowheads="1"/>
            </p:cNvSpPr>
            <p:nvPr/>
          </p:nvSpPr>
          <p:spPr bwMode="auto">
            <a:xfrm>
              <a:off x="69850" y="3489325"/>
              <a:ext cx="567854" cy="739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V</a:t>
              </a:r>
              <a:r>
                <a:rPr lang="en-US" sz="1600" baseline="-15000">
                  <a:sym typeface="Symbol" pitchFamily="18" charset="2"/>
                </a:rPr>
                <a:t></a:t>
              </a:r>
              <a:r>
                <a:rPr lang="en-US" sz="1600">
                  <a:sym typeface="Symbol" pitchFamily="18" charset="2"/>
                </a:rPr>
                <a:t>/2</a:t>
              </a:r>
            </a:p>
            <a:p>
              <a:pPr algn="r"/>
              <a:endParaRPr lang="en-US" sz="1000">
                <a:sym typeface="Symbol" pitchFamily="18" charset="2"/>
              </a:endParaRPr>
            </a:p>
            <a:p>
              <a:pPr algn="r"/>
              <a:r>
                <a:rPr lang="en-US" sz="1600">
                  <a:sym typeface="Symbol" pitchFamily="18" charset="2"/>
                </a:rPr>
                <a:t>0</a:t>
              </a:r>
              <a:endParaRPr lang="en-US" sz="1600"/>
            </a:p>
          </p:txBody>
        </p:sp>
        <p:sp>
          <p:nvSpPr>
            <p:cNvPr id="144" name="Line 5"/>
            <p:cNvSpPr>
              <a:spLocks noChangeShapeType="1"/>
            </p:cNvSpPr>
            <p:nvPr/>
          </p:nvSpPr>
          <p:spPr bwMode="auto">
            <a:xfrm>
              <a:off x="571500" y="4059238"/>
              <a:ext cx="969962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6826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8556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103028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120491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13795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155257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17272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1901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207486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224948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422525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25971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2770188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29448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311943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32940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34671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364172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24"/>
            <p:cNvSpPr>
              <a:spLocks noChangeArrowheads="1"/>
            </p:cNvSpPr>
            <p:nvPr/>
          </p:nvSpPr>
          <p:spPr bwMode="auto">
            <a:xfrm>
              <a:off x="38163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25"/>
            <p:cNvSpPr>
              <a:spLocks noChangeArrowheads="1"/>
            </p:cNvSpPr>
            <p:nvPr/>
          </p:nvSpPr>
          <p:spPr bwMode="auto">
            <a:xfrm>
              <a:off x="39893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26"/>
            <p:cNvSpPr>
              <a:spLocks noChangeArrowheads="1"/>
            </p:cNvSpPr>
            <p:nvPr/>
          </p:nvSpPr>
          <p:spPr bwMode="auto">
            <a:xfrm>
              <a:off x="41640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7"/>
            <p:cNvSpPr>
              <a:spLocks noChangeArrowheads="1"/>
            </p:cNvSpPr>
            <p:nvPr/>
          </p:nvSpPr>
          <p:spPr bwMode="auto">
            <a:xfrm>
              <a:off x="43386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28"/>
            <p:cNvSpPr>
              <a:spLocks noChangeArrowheads="1"/>
            </p:cNvSpPr>
            <p:nvPr/>
          </p:nvSpPr>
          <p:spPr bwMode="auto">
            <a:xfrm>
              <a:off x="451167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29"/>
            <p:cNvSpPr>
              <a:spLocks noChangeArrowheads="1"/>
            </p:cNvSpPr>
            <p:nvPr/>
          </p:nvSpPr>
          <p:spPr bwMode="auto">
            <a:xfrm>
              <a:off x="46863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30"/>
            <p:cNvSpPr>
              <a:spLocks noChangeArrowheads="1"/>
            </p:cNvSpPr>
            <p:nvPr/>
          </p:nvSpPr>
          <p:spPr bwMode="auto">
            <a:xfrm>
              <a:off x="48609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31"/>
            <p:cNvSpPr>
              <a:spLocks noChangeArrowheads="1"/>
            </p:cNvSpPr>
            <p:nvPr/>
          </p:nvSpPr>
          <p:spPr bwMode="auto">
            <a:xfrm>
              <a:off x="50355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32"/>
            <p:cNvSpPr>
              <a:spLocks noChangeArrowheads="1"/>
            </p:cNvSpPr>
            <p:nvPr/>
          </p:nvSpPr>
          <p:spPr bwMode="auto">
            <a:xfrm>
              <a:off x="52085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33"/>
            <p:cNvSpPr>
              <a:spLocks noChangeArrowheads="1"/>
            </p:cNvSpPr>
            <p:nvPr/>
          </p:nvSpPr>
          <p:spPr bwMode="auto">
            <a:xfrm>
              <a:off x="53832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34"/>
            <p:cNvSpPr>
              <a:spLocks noChangeArrowheads="1"/>
            </p:cNvSpPr>
            <p:nvPr/>
          </p:nvSpPr>
          <p:spPr bwMode="auto">
            <a:xfrm>
              <a:off x="55578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35"/>
            <p:cNvSpPr>
              <a:spLocks noChangeArrowheads="1"/>
            </p:cNvSpPr>
            <p:nvPr/>
          </p:nvSpPr>
          <p:spPr bwMode="auto">
            <a:xfrm>
              <a:off x="57308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6"/>
            <p:cNvSpPr>
              <a:spLocks noChangeArrowheads="1"/>
            </p:cNvSpPr>
            <p:nvPr/>
          </p:nvSpPr>
          <p:spPr bwMode="auto">
            <a:xfrm>
              <a:off x="59039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37"/>
            <p:cNvSpPr>
              <a:spLocks noChangeArrowheads="1"/>
            </p:cNvSpPr>
            <p:nvPr/>
          </p:nvSpPr>
          <p:spPr bwMode="auto">
            <a:xfrm>
              <a:off x="60785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Rectangle 38"/>
            <p:cNvSpPr>
              <a:spLocks noChangeArrowheads="1"/>
            </p:cNvSpPr>
            <p:nvPr/>
          </p:nvSpPr>
          <p:spPr bwMode="auto">
            <a:xfrm>
              <a:off x="62531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39"/>
            <p:cNvSpPr>
              <a:spLocks noChangeArrowheads="1"/>
            </p:cNvSpPr>
            <p:nvPr/>
          </p:nvSpPr>
          <p:spPr bwMode="auto">
            <a:xfrm>
              <a:off x="64262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Rectangle 40"/>
            <p:cNvSpPr>
              <a:spLocks noChangeArrowheads="1"/>
            </p:cNvSpPr>
            <p:nvPr/>
          </p:nvSpPr>
          <p:spPr bwMode="auto">
            <a:xfrm>
              <a:off x="6600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Rectangle 41"/>
            <p:cNvSpPr>
              <a:spLocks noChangeArrowheads="1"/>
            </p:cNvSpPr>
            <p:nvPr/>
          </p:nvSpPr>
          <p:spPr bwMode="auto">
            <a:xfrm>
              <a:off x="6775450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42"/>
            <p:cNvSpPr>
              <a:spLocks noChangeArrowheads="1"/>
            </p:cNvSpPr>
            <p:nvPr/>
          </p:nvSpPr>
          <p:spPr bwMode="auto">
            <a:xfrm>
              <a:off x="69500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43"/>
            <p:cNvSpPr>
              <a:spLocks noChangeArrowheads="1"/>
            </p:cNvSpPr>
            <p:nvPr/>
          </p:nvSpPr>
          <p:spPr bwMode="auto">
            <a:xfrm>
              <a:off x="71231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44"/>
            <p:cNvSpPr>
              <a:spLocks noChangeArrowheads="1"/>
            </p:cNvSpPr>
            <p:nvPr/>
          </p:nvSpPr>
          <p:spPr bwMode="auto">
            <a:xfrm>
              <a:off x="72977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45"/>
            <p:cNvSpPr>
              <a:spLocks noChangeArrowheads="1"/>
            </p:cNvSpPr>
            <p:nvPr/>
          </p:nvSpPr>
          <p:spPr bwMode="auto">
            <a:xfrm>
              <a:off x="747236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6"/>
            <p:cNvSpPr>
              <a:spLocks noChangeArrowheads="1"/>
            </p:cNvSpPr>
            <p:nvPr/>
          </p:nvSpPr>
          <p:spPr bwMode="auto">
            <a:xfrm>
              <a:off x="76454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47"/>
            <p:cNvSpPr>
              <a:spLocks noChangeArrowheads="1"/>
            </p:cNvSpPr>
            <p:nvPr/>
          </p:nvSpPr>
          <p:spPr bwMode="auto">
            <a:xfrm>
              <a:off x="78200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48"/>
            <p:cNvSpPr>
              <a:spLocks noChangeArrowheads="1"/>
            </p:cNvSpPr>
            <p:nvPr/>
          </p:nvSpPr>
          <p:spPr bwMode="auto">
            <a:xfrm>
              <a:off x="79946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Rectangle 49"/>
            <p:cNvSpPr>
              <a:spLocks noChangeArrowheads="1"/>
            </p:cNvSpPr>
            <p:nvPr/>
          </p:nvSpPr>
          <p:spPr bwMode="auto">
            <a:xfrm>
              <a:off x="81692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50"/>
            <p:cNvSpPr>
              <a:spLocks noChangeArrowheads="1"/>
            </p:cNvSpPr>
            <p:nvPr/>
          </p:nvSpPr>
          <p:spPr bwMode="auto">
            <a:xfrm>
              <a:off x="83423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Rectangle 51"/>
            <p:cNvSpPr>
              <a:spLocks noChangeArrowheads="1"/>
            </p:cNvSpPr>
            <p:nvPr/>
          </p:nvSpPr>
          <p:spPr bwMode="auto">
            <a:xfrm>
              <a:off x="85169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52"/>
            <p:cNvSpPr>
              <a:spLocks noChangeArrowheads="1"/>
            </p:cNvSpPr>
            <p:nvPr/>
          </p:nvSpPr>
          <p:spPr bwMode="auto">
            <a:xfrm>
              <a:off x="86915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53"/>
            <p:cNvSpPr>
              <a:spLocks noChangeArrowheads="1"/>
            </p:cNvSpPr>
            <p:nvPr/>
          </p:nvSpPr>
          <p:spPr bwMode="auto">
            <a:xfrm>
              <a:off x="88646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54"/>
            <p:cNvSpPr>
              <a:spLocks noChangeArrowheads="1"/>
            </p:cNvSpPr>
            <p:nvPr/>
          </p:nvSpPr>
          <p:spPr bwMode="auto">
            <a:xfrm>
              <a:off x="90392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55"/>
            <p:cNvSpPr>
              <a:spLocks noChangeArrowheads="1"/>
            </p:cNvSpPr>
            <p:nvPr/>
          </p:nvSpPr>
          <p:spPr bwMode="auto">
            <a:xfrm>
              <a:off x="92138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56"/>
            <p:cNvSpPr>
              <a:spLocks noChangeArrowheads="1"/>
            </p:cNvSpPr>
            <p:nvPr/>
          </p:nvSpPr>
          <p:spPr bwMode="auto">
            <a:xfrm>
              <a:off x="93868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57"/>
            <p:cNvSpPr>
              <a:spLocks noChangeArrowheads="1"/>
            </p:cNvSpPr>
            <p:nvPr/>
          </p:nvSpPr>
          <p:spPr bwMode="auto">
            <a:xfrm>
              <a:off x="95615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58"/>
            <p:cNvSpPr>
              <a:spLocks noChangeArrowheads="1"/>
            </p:cNvSpPr>
            <p:nvPr/>
          </p:nvSpPr>
          <p:spPr bwMode="auto">
            <a:xfrm>
              <a:off x="97361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59"/>
            <p:cNvSpPr>
              <a:spLocks noChangeArrowheads="1"/>
            </p:cNvSpPr>
            <p:nvPr/>
          </p:nvSpPr>
          <p:spPr bwMode="auto">
            <a:xfrm>
              <a:off x="99107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60"/>
            <p:cNvSpPr>
              <a:spLocks noChangeArrowheads="1"/>
            </p:cNvSpPr>
            <p:nvPr/>
          </p:nvSpPr>
          <p:spPr bwMode="auto">
            <a:xfrm>
              <a:off x="100838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61"/>
            <p:cNvSpPr>
              <a:spLocks noChangeArrowheads="1"/>
            </p:cNvSpPr>
            <p:nvPr/>
          </p:nvSpPr>
          <p:spPr bwMode="auto">
            <a:xfrm>
              <a:off x="102584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Rectangle 62"/>
            <p:cNvSpPr>
              <a:spLocks noChangeArrowheads="1"/>
            </p:cNvSpPr>
            <p:nvPr/>
          </p:nvSpPr>
          <p:spPr bwMode="auto">
            <a:xfrm>
              <a:off x="6873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63"/>
            <p:cNvSpPr>
              <a:spLocks noChangeArrowheads="1"/>
            </p:cNvSpPr>
            <p:nvPr/>
          </p:nvSpPr>
          <p:spPr bwMode="auto">
            <a:xfrm>
              <a:off x="8620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64"/>
            <p:cNvSpPr>
              <a:spLocks noChangeArrowheads="1"/>
            </p:cNvSpPr>
            <p:nvPr/>
          </p:nvSpPr>
          <p:spPr bwMode="auto">
            <a:xfrm>
              <a:off x="10366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65"/>
            <p:cNvSpPr>
              <a:spLocks noChangeArrowheads="1"/>
            </p:cNvSpPr>
            <p:nvPr/>
          </p:nvSpPr>
          <p:spPr bwMode="auto">
            <a:xfrm>
              <a:off x="12096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66"/>
            <p:cNvSpPr>
              <a:spLocks noChangeArrowheads="1"/>
            </p:cNvSpPr>
            <p:nvPr/>
          </p:nvSpPr>
          <p:spPr bwMode="auto">
            <a:xfrm>
              <a:off x="13843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7"/>
            <p:cNvSpPr>
              <a:spLocks noChangeArrowheads="1"/>
            </p:cNvSpPr>
            <p:nvPr/>
          </p:nvSpPr>
          <p:spPr bwMode="auto">
            <a:xfrm>
              <a:off x="15589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68"/>
            <p:cNvSpPr>
              <a:spLocks noChangeArrowheads="1"/>
            </p:cNvSpPr>
            <p:nvPr/>
          </p:nvSpPr>
          <p:spPr bwMode="auto">
            <a:xfrm>
              <a:off x="17335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Rectangle 69"/>
            <p:cNvSpPr>
              <a:spLocks noChangeArrowheads="1"/>
            </p:cNvSpPr>
            <p:nvPr/>
          </p:nvSpPr>
          <p:spPr bwMode="auto">
            <a:xfrm>
              <a:off x="19065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70"/>
            <p:cNvSpPr>
              <a:spLocks noChangeArrowheads="1"/>
            </p:cNvSpPr>
            <p:nvPr/>
          </p:nvSpPr>
          <p:spPr bwMode="auto">
            <a:xfrm>
              <a:off x="20812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71"/>
            <p:cNvSpPr>
              <a:spLocks noChangeArrowheads="1"/>
            </p:cNvSpPr>
            <p:nvPr/>
          </p:nvSpPr>
          <p:spPr bwMode="auto">
            <a:xfrm>
              <a:off x="225583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72"/>
            <p:cNvSpPr>
              <a:spLocks noChangeArrowheads="1"/>
            </p:cNvSpPr>
            <p:nvPr/>
          </p:nvSpPr>
          <p:spPr bwMode="auto">
            <a:xfrm>
              <a:off x="24288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74"/>
            <p:cNvSpPr>
              <a:spLocks noChangeArrowheads="1"/>
            </p:cNvSpPr>
            <p:nvPr/>
          </p:nvSpPr>
          <p:spPr bwMode="auto">
            <a:xfrm>
              <a:off x="27781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75"/>
            <p:cNvSpPr>
              <a:spLocks noChangeArrowheads="1"/>
            </p:cNvSpPr>
            <p:nvPr/>
          </p:nvSpPr>
          <p:spPr bwMode="auto">
            <a:xfrm>
              <a:off x="29527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76"/>
            <p:cNvSpPr>
              <a:spLocks noChangeArrowheads="1"/>
            </p:cNvSpPr>
            <p:nvPr/>
          </p:nvSpPr>
          <p:spPr bwMode="auto">
            <a:xfrm>
              <a:off x="31257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77"/>
            <p:cNvSpPr>
              <a:spLocks noChangeArrowheads="1"/>
            </p:cNvSpPr>
            <p:nvPr/>
          </p:nvSpPr>
          <p:spPr bwMode="auto">
            <a:xfrm>
              <a:off x="33004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78"/>
            <p:cNvSpPr>
              <a:spLocks noChangeArrowheads="1"/>
            </p:cNvSpPr>
            <p:nvPr/>
          </p:nvSpPr>
          <p:spPr bwMode="auto">
            <a:xfrm>
              <a:off x="34750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Rectangle 79"/>
            <p:cNvSpPr>
              <a:spLocks noChangeArrowheads="1"/>
            </p:cNvSpPr>
            <p:nvPr/>
          </p:nvSpPr>
          <p:spPr bwMode="auto">
            <a:xfrm>
              <a:off x="36480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80"/>
            <p:cNvSpPr>
              <a:spLocks noChangeArrowheads="1"/>
            </p:cNvSpPr>
            <p:nvPr/>
          </p:nvSpPr>
          <p:spPr bwMode="auto">
            <a:xfrm>
              <a:off x="38227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Rectangle 81"/>
            <p:cNvSpPr>
              <a:spLocks noChangeArrowheads="1"/>
            </p:cNvSpPr>
            <p:nvPr/>
          </p:nvSpPr>
          <p:spPr bwMode="auto">
            <a:xfrm>
              <a:off x="39973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Rectangle 82"/>
            <p:cNvSpPr>
              <a:spLocks noChangeArrowheads="1"/>
            </p:cNvSpPr>
            <p:nvPr/>
          </p:nvSpPr>
          <p:spPr bwMode="auto">
            <a:xfrm>
              <a:off x="417036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83"/>
            <p:cNvSpPr>
              <a:spLocks noChangeArrowheads="1"/>
            </p:cNvSpPr>
            <p:nvPr/>
          </p:nvSpPr>
          <p:spPr bwMode="auto">
            <a:xfrm>
              <a:off x="43449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Rectangle 84"/>
            <p:cNvSpPr>
              <a:spLocks noChangeArrowheads="1"/>
            </p:cNvSpPr>
            <p:nvPr/>
          </p:nvSpPr>
          <p:spPr bwMode="auto">
            <a:xfrm>
              <a:off x="45196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Rectangle 85"/>
            <p:cNvSpPr>
              <a:spLocks noChangeArrowheads="1"/>
            </p:cNvSpPr>
            <p:nvPr/>
          </p:nvSpPr>
          <p:spPr bwMode="auto">
            <a:xfrm>
              <a:off x="46942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Rectangle 86"/>
            <p:cNvSpPr>
              <a:spLocks noChangeArrowheads="1"/>
            </p:cNvSpPr>
            <p:nvPr/>
          </p:nvSpPr>
          <p:spPr bwMode="auto">
            <a:xfrm>
              <a:off x="48672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Rectangle 87"/>
            <p:cNvSpPr>
              <a:spLocks noChangeArrowheads="1"/>
            </p:cNvSpPr>
            <p:nvPr/>
          </p:nvSpPr>
          <p:spPr bwMode="auto">
            <a:xfrm>
              <a:off x="50419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88"/>
            <p:cNvSpPr>
              <a:spLocks noChangeArrowheads="1"/>
            </p:cNvSpPr>
            <p:nvPr/>
          </p:nvSpPr>
          <p:spPr bwMode="auto">
            <a:xfrm>
              <a:off x="52165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89"/>
            <p:cNvSpPr>
              <a:spLocks noChangeArrowheads="1"/>
            </p:cNvSpPr>
            <p:nvPr/>
          </p:nvSpPr>
          <p:spPr bwMode="auto">
            <a:xfrm>
              <a:off x="53895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Rectangle 90"/>
            <p:cNvSpPr>
              <a:spLocks noChangeArrowheads="1"/>
            </p:cNvSpPr>
            <p:nvPr/>
          </p:nvSpPr>
          <p:spPr bwMode="auto">
            <a:xfrm>
              <a:off x="556418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Rectangle 91"/>
            <p:cNvSpPr>
              <a:spLocks noChangeArrowheads="1"/>
            </p:cNvSpPr>
            <p:nvPr/>
          </p:nvSpPr>
          <p:spPr bwMode="auto">
            <a:xfrm>
              <a:off x="57372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92"/>
            <p:cNvSpPr>
              <a:spLocks noChangeArrowheads="1"/>
            </p:cNvSpPr>
            <p:nvPr/>
          </p:nvSpPr>
          <p:spPr bwMode="auto">
            <a:xfrm>
              <a:off x="5911850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93"/>
            <p:cNvSpPr>
              <a:spLocks noChangeArrowheads="1"/>
            </p:cNvSpPr>
            <p:nvPr/>
          </p:nvSpPr>
          <p:spPr bwMode="auto">
            <a:xfrm>
              <a:off x="60848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94"/>
            <p:cNvSpPr>
              <a:spLocks noChangeArrowheads="1"/>
            </p:cNvSpPr>
            <p:nvPr/>
          </p:nvSpPr>
          <p:spPr bwMode="auto">
            <a:xfrm>
              <a:off x="62595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95"/>
            <p:cNvSpPr>
              <a:spLocks noChangeArrowheads="1"/>
            </p:cNvSpPr>
            <p:nvPr/>
          </p:nvSpPr>
          <p:spPr bwMode="auto">
            <a:xfrm>
              <a:off x="64325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96"/>
            <p:cNvSpPr>
              <a:spLocks noChangeArrowheads="1"/>
            </p:cNvSpPr>
            <p:nvPr/>
          </p:nvSpPr>
          <p:spPr bwMode="auto">
            <a:xfrm>
              <a:off x="66071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97"/>
            <p:cNvSpPr>
              <a:spLocks noChangeArrowheads="1"/>
            </p:cNvSpPr>
            <p:nvPr/>
          </p:nvSpPr>
          <p:spPr bwMode="auto">
            <a:xfrm>
              <a:off x="67818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98"/>
            <p:cNvSpPr>
              <a:spLocks noChangeArrowheads="1"/>
            </p:cNvSpPr>
            <p:nvPr/>
          </p:nvSpPr>
          <p:spPr bwMode="auto">
            <a:xfrm>
              <a:off x="69548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99"/>
            <p:cNvSpPr>
              <a:spLocks noChangeArrowheads="1"/>
            </p:cNvSpPr>
            <p:nvPr/>
          </p:nvSpPr>
          <p:spPr bwMode="auto">
            <a:xfrm>
              <a:off x="71294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100"/>
            <p:cNvSpPr>
              <a:spLocks noChangeArrowheads="1"/>
            </p:cNvSpPr>
            <p:nvPr/>
          </p:nvSpPr>
          <p:spPr bwMode="auto">
            <a:xfrm>
              <a:off x="73040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Rectangle 101"/>
            <p:cNvSpPr>
              <a:spLocks noChangeArrowheads="1"/>
            </p:cNvSpPr>
            <p:nvPr/>
          </p:nvSpPr>
          <p:spPr bwMode="auto">
            <a:xfrm>
              <a:off x="747712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102"/>
            <p:cNvSpPr>
              <a:spLocks noChangeArrowheads="1"/>
            </p:cNvSpPr>
            <p:nvPr/>
          </p:nvSpPr>
          <p:spPr bwMode="auto">
            <a:xfrm>
              <a:off x="7651750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103"/>
            <p:cNvSpPr>
              <a:spLocks noChangeArrowheads="1"/>
            </p:cNvSpPr>
            <p:nvPr/>
          </p:nvSpPr>
          <p:spPr bwMode="auto">
            <a:xfrm>
              <a:off x="78263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104"/>
            <p:cNvSpPr>
              <a:spLocks noChangeArrowheads="1"/>
            </p:cNvSpPr>
            <p:nvPr/>
          </p:nvSpPr>
          <p:spPr bwMode="auto">
            <a:xfrm>
              <a:off x="79994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105"/>
            <p:cNvSpPr>
              <a:spLocks noChangeArrowheads="1"/>
            </p:cNvSpPr>
            <p:nvPr/>
          </p:nvSpPr>
          <p:spPr bwMode="auto">
            <a:xfrm>
              <a:off x="81740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106"/>
            <p:cNvSpPr>
              <a:spLocks noChangeArrowheads="1"/>
            </p:cNvSpPr>
            <p:nvPr/>
          </p:nvSpPr>
          <p:spPr bwMode="auto">
            <a:xfrm>
              <a:off x="83486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107"/>
            <p:cNvSpPr>
              <a:spLocks noChangeArrowheads="1"/>
            </p:cNvSpPr>
            <p:nvPr/>
          </p:nvSpPr>
          <p:spPr bwMode="auto">
            <a:xfrm>
              <a:off x="85232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108"/>
            <p:cNvSpPr>
              <a:spLocks noChangeArrowheads="1"/>
            </p:cNvSpPr>
            <p:nvPr/>
          </p:nvSpPr>
          <p:spPr bwMode="auto">
            <a:xfrm>
              <a:off x="86963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109"/>
            <p:cNvSpPr>
              <a:spLocks noChangeArrowheads="1"/>
            </p:cNvSpPr>
            <p:nvPr/>
          </p:nvSpPr>
          <p:spPr bwMode="auto">
            <a:xfrm>
              <a:off x="88709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Rectangle 110"/>
            <p:cNvSpPr>
              <a:spLocks noChangeArrowheads="1"/>
            </p:cNvSpPr>
            <p:nvPr/>
          </p:nvSpPr>
          <p:spPr bwMode="auto">
            <a:xfrm>
              <a:off x="90455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Rectangle 111"/>
            <p:cNvSpPr>
              <a:spLocks noChangeArrowheads="1"/>
            </p:cNvSpPr>
            <p:nvPr/>
          </p:nvSpPr>
          <p:spPr bwMode="auto">
            <a:xfrm>
              <a:off x="92186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112"/>
            <p:cNvSpPr>
              <a:spLocks noChangeArrowheads="1"/>
            </p:cNvSpPr>
            <p:nvPr/>
          </p:nvSpPr>
          <p:spPr bwMode="auto">
            <a:xfrm>
              <a:off x="939323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113"/>
            <p:cNvSpPr>
              <a:spLocks noChangeArrowheads="1"/>
            </p:cNvSpPr>
            <p:nvPr/>
          </p:nvSpPr>
          <p:spPr bwMode="auto">
            <a:xfrm>
              <a:off x="95678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114"/>
            <p:cNvSpPr>
              <a:spLocks noChangeArrowheads="1"/>
            </p:cNvSpPr>
            <p:nvPr/>
          </p:nvSpPr>
          <p:spPr bwMode="auto">
            <a:xfrm>
              <a:off x="97409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Rectangle 115"/>
            <p:cNvSpPr>
              <a:spLocks noChangeArrowheads="1"/>
            </p:cNvSpPr>
            <p:nvPr/>
          </p:nvSpPr>
          <p:spPr bwMode="auto">
            <a:xfrm>
              <a:off x="99155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Rectangle 116"/>
            <p:cNvSpPr>
              <a:spLocks noChangeArrowheads="1"/>
            </p:cNvSpPr>
            <p:nvPr/>
          </p:nvSpPr>
          <p:spPr bwMode="auto">
            <a:xfrm>
              <a:off x="100901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Rectangle 117"/>
            <p:cNvSpPr>
              <a:spLocks noChangeArrowheads="1"/>
            </p:cNvSpPr>
            <p:nvPr/>
          </p:nvSpPr>
          <p:spPr bwMode="auto">
            <a:xfrm>
              <a:off x="102647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75"/>
            <p:cNvSpPr>
              <a:spLocks noChangeArrowheads="1"/>
            </p:cNvSpPr>
            <p:nvPr/>
          </p:nvSpPr>
          <p:spPr bwMode="auto">
            <a:xfrm>
              <a:off x="2606075" y="4030216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we trust the manufacturer?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928688" y="1501775"/>
            <a:ext cx="3429000" cy="307181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857250" y="1000125"/>
            <a:ext cx="1943100" cy="430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/>
              <a:t>Quantis RNG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489075" y="1760538"/>
            <a:ext cx="512763" cy="646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</a:p>
        </p:txBody>
      </p:sp>
      <p:cxnSp>
        <p:nvCxnSpPr>
          <p:cNvPr id="4102" name="Straight Arrow Connector 7"/>
          <p:cNvCxnSpPr>
            <a:cxnSpLocks noChangeShapeType="1"/>
          </p:cNvCxnSpPr>
          <p:nvPr/>
        </p:nvCxnSpPr>
        <p:spPr bwMode="auto">
          <a:xfrm>
            <a:off x="1928813" y="2000250"/>
            <a:ext cx="785812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2714625" y="1822450"/>
            <a:ext cx="357188" cy="3571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104" name="Straight Connector 11"/>
          <p:cNvCxnSpPr>
            <a:cxnSpLocks noChangeShapeType="1"/>
          </p:cNvCxnSpPr>
          <p:nvPr/>
        </p:nvCxnSpPr>
        <p:spPr bwMode="auto">
          <a:xfrm rot="16200000" flipH="1">
            <a:off x="2710656" y="1813720"/>
            <a:ext cx="365125" cy="36671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5" name="Straight Connector 13"/>
          <p:cNvCxnSpPr>
            <a:cxnSpLocks noChangeShapeType="1"/>
            <a:stCxn id="4103" idx="1"/>
          </p:cNvCxnSpPr>
          <p:nvPr/>
        </p:nvCxnSpPr>
        <p:spPr bwMode="auto">
          <a:xfrm rot="10800000" flipH="1">
            <a:off x="2714625" y="2000250"/>
            <a:ext cx="785813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06" name="Straight Connector 14"/>
          <p:cNvCxnSpPr>
            <a:cxnSpLocks noChangeShapeType="1"/>
          </p:cNvCxnSpPr>
          <p:nvPr/>
        </p:nvCxnSpPr>
        <p:spPr bwMode="auto">
          <a:xfrm rot="5400000">
            <a:off x="2603500" y="2286000"/>
            <a:ext cx="5715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9" name="Chord 18"/>
          <p:cNvSpPr/>
          <p:nvPr/>
        </p:nvSpPr>
        <p:spPr bwMode="auto">
          <a:xfrm flipH="1">
            <a:off x="3330575" y="1827213"/>
            <a:ext cx="357188" cy="357187"/>
          </a:xfrm>
          <a:prstGeom prst="chord">
            <a:avLst>
              <a:gd name="adj1" fmla="val 5357899"/>
              <a:gd name="adj2" fmla="val 16241723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Chord 19"/>
          <p:cNvSpPr/>
          <p:nvPr/>
        </p:nvSpPr>
        <p:spPr bwMode="auto">
          <a:xfrm rot="5400000" flipH="1">
            <a:off x="2709863" y="2403475"/>
            <a:ext cx="357188" cy="357187"/>
          </a:xfrm>
          <a:prstGeom prst="chord">
            <a:avLst>
              <a:gd name="adj1" fmla="val 5357899"/>
              <a:gd name="adj2" fmla="val 16241723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cxnSp>
        <p:nvCxnSpPr>
          <p:cNvPr id="4109" name="Straight Connector 21"/>
          <p:cNvCxnSpPr>
            <a:cxnSpLocks noChangeShapeType="1"/>
          </p:cNvCxnSpPr>
          <p:nvPr/>
        </p:nvCxnSpPr>
        <p:spPr bwMode="auto">
          <a:xfrm>
            <a:off x="3643313" y="2000250"/>
            <a:ext cx="2857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0" name="Straight Connector 23"/>
          <p:cNvCxnSpPr>
            <a:cxnSpLocks noChangeShapeType="1"/>
          </p:cNvCxnSpPr>
          <p:nvPr/>
        </p:nvCxnSpPr>
        <p:spPr bwMode="auto">
          <a:xfrm rot="5400000">
            <a:off x="3393281" y="2536032"/>
            <a:ext cx="107156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1" name="Straight Connector 26"/>
          <p:cNvCxnSpPr>
            <a:cxnSpLocks noChangeShapeType="1"/>
          </p:cNvCxnSpPr>
          <p:nvPr/>
        </p:nvCxnSpPr>
        <p:spPr bwMode="auto">
          <a:xfrm rot="5400000">
            <a:off x="2668587" y="2857501"/>
            <a:ext cx="4286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112" name="Rectangle 30"/>
          <p:cNvSpPr>
            <a:spLocks noChangeArrowheads="1"/>
          </p:cNvSpPr>
          <p:nvPr/>
        </p:nvSpPr>
        <p:spPr bwMode="auto">
          <a:xfrm>
            <a:off x="2643188" y="2928938"/>
            <a:ext cx="1500187" cy="42862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80000"/>
              </a:lnSpc>
            </a:pPr>
            <a:r>
              <a:rPr lang="en-US" sz="1600"/>
              <a:t>Clicks</a:t>
            </a:r>
          </a:p>
          <a:p>
            <a:pPr>
              <a:lnSpc>
                <a:spcPct val="80000"/>
              </a:lnSpc>
            </a:pPr>
            <a:r>
              <a:rPr lang="en-US" sz="1600"/>
              <a:t>processed</a:t>
            </a:r>
          </a:p>
        </p:txBody>
      </p:sp>
      <p:cxnSp>
        <p:nvCxnSpPr>
          <p:cNvPr id="4113" name="Straight Connector 32"/>
          <p:cNvCxnSpPr>
            <a:cxnSpLocks noChangeShapeType="1"/>
          </p:cNvCxnSpPr>
          <p:nvPr/>
        </p:nvCxnSpPr>
        <p:spPr bwMode="auto">
          <a:xfrm rot="5400000">
            <a:off x="3214688" y="3500438"/>
            <a:ext cx="2857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4" name="Straight Connector 34"/>
          <p:cNvCxnSpPr>
            <a:cxnSpLocks noChangeShapeType="1"/>
          </p:cNvCxnSpPr>
          <p:nvPr/>
        </p:nvCxnSpPr>
        <p:spPr bwMode="auto">
          <a:xfrm rot="10800000">
            <a:off x="2786063" y="3643313"/>
            <a:ext cx="5715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5" name="Straight Connector 37"/>
          <p:cNvCxnSpPr>
            <a:cxnSpLocks noChangeShapeType="1"/>
          </p:cNvCxnSpPr>
          <p:nvPr/>
        </p:nvCxnSpPr>
        <p:spPr bwMode="auto">
          <a:xfrm rot="5400000" flipH="1" flipV="1">
            <a:off x="2143125" y="4286251"/>
            <a:ext cx="128587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arrow" w="lg" len="lg"/>
            <a:tailEnd type="none" w="lg" len="lg"/>
          </a:ln>
        </p:spPr>
      </p:cxnSp>
      <p:sp>
        <p:nvSpPr>
          <p:cNvPr id="4116" name="Rectangle 40"/>
          <p:cNvSpPr>
            <a:spLocks noChangeArrowheads="1"/>
          </p:cNvSpPr>
          <p:nvPr/>
        </p:nvSpPr>
        <p:spPr bwMode="auto">
          <a:xfrm>
            <a:off x="3429000" y="3571875"/>
            <a:ext cx="100012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1600"/>
              <a:t>Random</a:t>
            </a:r>
          </a:p>
          <a:p>
            <a:pPr algn="l">
              <a:lnSpc>
                <a:spcPct val="80000"/>
              </a:lnSpc>
            </a:pPr>
            <a:r>
              <a:rPr lang="en-US" sz="1600"/>
              <a:t>stream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5786438" y="1000125"/>
            <a:ext cx="4252912" cy="3929063"/>
            <a:chOff x="5786443" y="1000105"/>
            <a:chExt cx="4253135" cy="3929090"/>
          </a:xfrm>
        </p:grpSpPr>
        <p:sp>
          <p:nvSpPr>
            <p:cNvPr id="4119" name="Rectangle 41"/>
            <p:cNvSpPr>
              <a:spLocks noChangeArrowheads="1"/>
            </p:cNvSpPr>
            <p:nvPr/>
          </p:nvSpPr>
          <p:spPr bwMode="auto">
            <a:xfrm>
              <a:off x="5857880" y="1502430"/>
              <a:ext cx="3429024" cy="3071834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120" name="TextBox 42"/>
            <p:cNvSpPr txBox="1">
              <a:spLocks noChangeArrowheads="1"/>
            </p:cNvSpPr>
            <p:nvPr/>
          </p:nvSpPr>
          <p:spPr bwMode="auto">
            <a:xfrm>
              <a:off x="5786443" y="1000105"/>
              <a:ext cx="4253135" cy="4308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200"/>
                <a:t>Quantis RNG, </a:t>
              </a:r>
              <a:r>
                <a:rPr lang="en-US" sz="2200">
                  <a:solidFill>
                    <a:srgbClr val="FF00FF"/>
                  </a:solidFill>
                </a:rPr>
                <a:t>Trojan-horsed :)</a:t>
              </a:r>
            </a:p>
          </p:txBody>
        </p:sp>
        <p:sp>
          <p:nvSpPr>
            <p:cNvPr id="4121" name="TextBox 43"/>
            <p:cNvSpPr txBox="1">
              <a:spLocks noChangeArrowheads="1"/>
            </p:cNvSpPr>
            <p:nvPr/>
          </p:nvSpPr>
          <p:spPr bwMode="auto">
            <a:xfrm>
              <a:off x="6418427" y="1759796"/>
              <a:ext cx="513282" cy="6463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*</a:t>
              </a:r>
            </a:p>
          </p:txBody>
        </p:sp>
        <p:cxnSp>
          <p:nvCxnSpPr>
            <p:cNvPr id="4122" name="Straight Arrow Connector 44"/>
            <p:cNvCxnSpPr>
              <a:cxnSpLocks noChangeShapeType="1"/>
            </p:cNvCxnSpPr>
            <p:nvPr/>
          </p:nvCxnSpPr>
          <p:spPr bwMode="auto">
            <a:xfrm>
              <a:off x="6858012" y="2000237"/>
              <a:ext cx="785818" cy="158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4123" name="Rectangle 45"/>
            <p:cNvSpPr>
              <a:spLocks noChangeArrowheads="1"/>
            </p:cNvSpPr>
            <p:nvPr/>
          </p:nvSpPr>
          <p:spPr bwMode="auto">
            <a:xfrm>
              <a:off x="7643830" y="1822525"/>
              <a:ext cx="357190" cy="35719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4124" name="Straight Connector 46"/>
            <p:cNvCxnSpPr>
              <a:cxnSpLocks noChangeShapeType="1"/>
            </p:cNvCxnSpPr>
            <p:nvPr/>
          </p:nvCxnSpPr>
          <p:spPr bwMode="auto">
            <a:xfrm rot="16200000" flipH="1">
              <a:off x="7639357" y="1813727"/>
              <a:ext cx="365760" cy="36576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25" name="Straight Connector 47"/>
            <p:cNvCxnSpPr>
              <a:cxnSpLocks noChangeShapeType="1"/>
              <a:stCxn id="4123" idx="1"/>
            </p:cNvCxnSpPr>
            <p:nvPr/>
          </p:nvCxnSpPr>
          <p:spPr bwMode="auto">
            <a:xfrm rot="10800000" flipH="1">
              <a:off x="7643830" y="2000238"/>
              <a:ext cx="785818" cy="883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126" name="Straight Connector 48"/>
            <p:cNvCxnSpPr>
              <a:cxnSpLocks noChangeShapeType="1"/>
            </p:cNvCxnSpPr>
            <p:nvPr/>
          </p:nvCxnSpPr>
          <p:spPr bwMode="auto">
            <a:xfrm rot="5400000">
              <a:off x="7533119" y="2285989"/>
              <a:ext cx="571504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50" name="Chord 49"/>
            <p:cNvSpPr/>
            <p:nvPr/>
          </p:nvSpPr>
          <p:spPr bwMode="auto">
            <a:xfrm flipH="1">
              <a:off x="8259898" y="1827199"/>
              <a:ext cx="357206" cy="357189"/>
            </a:xfrm>
            <a:prstGeom prst="chord">
              <a:avLst>
                <a:gd name="adj1" fmla="val 5357899"/>
                <a:gd name="adj2" fmla="val 16241723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" name="Chord 50"/>
            <p:cNvSpPr/>
            <p:nvPr/>
          </p:nvSpPr>
          <p:spPr bwMode="auto">
            <a:xfrm rot="5400000" flipH="1">
              <a:off x="7639954" y="2402662"/>
              <a:ext cx="357190" cy="358794"/>
            </a:xfrm>
            <a:prstGeom prst="chord">
              <a:avLst>
                <a:gd name="adj1" fmla="val 5357899"/>
                <a:gd name="adj2" fmla="val 16241723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cxnSp>
          <p:nvCxnSpPr>
            <p:cNvPr id="4129" name="Straight Connector 51"/>
            <p:cNvCxnSpPr>
              <a:cxnSpLocks noChangeShapeType="1"/>
            </p:cNvCxnSpPr>
            <p:nvPr/>
          </p:nvCxnSpPr>
          <p:spPr bwMode="auto">
            <a:xfrm>
              <a:off x="8572524" y="2000237"/>
              <a:ext cx="28575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0" name="Straight Connector 52"/>
            <p:cNvCxnSpPr>
              <a:cxnSpLocks noChangeShapeType="1"/>
            </p:cNvCxnSpPr>
            <p:nvPr/>
          </p:nvCxnSpPr>
          <p:spPr bwMode="auto">
            <a:xfrm rot="5400000">
              <a:off x="8322491" y="2536022"/>
              <a:ext cx="107157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1" name="Straight Connector 53"/>
            <p:cNvCxnSpPr>
              <a:cxnSpLocks noChangeShapeType="1"/>
            </p:cNvCxnSpPr>
            <p:nvPr/>
          </p:nvCxnSpPr>
          <p:spPr bwMode="auto">
            <a:xfrm rot="5400000">
              <a:off x="7598519" y="2857493"/>
              <a:ext cx="42862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132" name="Rectangle 54"/>
            <p:cNvSpPr>
              <a:spLocks noChangeArrowheads="1"/>
            </p:cNvSpPr>
            <p:nvPr/>
          </p:nvSpPr>
          <p:spPr bwMode="auto">
            <a:xfrm>
              <a:off x="7572392" y="2928931"/>
              <a:ext cx="1500198" cy="42862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Clicks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processed</a:t>
              </a:r>
            </a:p>
          </p:txBody>
        </p:sp>
        <p:cxnSp>
          <p:nvCxnSpPr>
            <p:cNvPr id="4133" name="Straight Connector 55"/>
            <p:cNvCxnSpPr>
              <a:cxnSpLocks noChangeShapeType="1"/>
            </p:cNvCxnSpPr>
            <p:nvPr/>
          </p:nvCxnSpPr>
          <p:spPr bwMode="auto">
            <a:xfrm rot="5400000">
              <a:off x="8143896" y="3500435"/>
              <a:ext cx="28575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4" name="Straight Connector 56"/>
            <p:cNvCxnSpPr>
              <a:cxnSpLocks noChangeShapeType="1"/>
            </p:cNvCxnSpPr>
            <p:nvPr/>
          </p:nvCxnSpPr>
          <p:spPr bwMode="auto">
            <a:xfrm rot="10800000">
              <a:off x="7929582" y="3643311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5" name="Straight Connector 57"/>
            <p:cNvCxnSpPr>
              <a:cxnSpLocks noChangeShapeType="1"/>
              <a:endCxn id="4137" idx="0"/>
            </p:cNvCxnSpPr>
            <p:nvPr/>
          </p:nvCxnSpPr>
          <p:spPr bwMode="auto">
            <a:xfrm rot="5400000" flipH="1" flipV="1">
              <a:off x="7250921" y="4464848"/>
              <a:ext cx="92869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lg" len="lg"/>
              <a:tailEnd type="none" w="lg" len="lg"/>
            </a:ln>
          </p:spPr>
        </p:cxnSp>
        <p:sp>
          <p:nvSpPr>
            <p:cNvPr id="4136" name="Rectangle 58"/>
            <p:cNvSpPr>
              <a:spLocks noChangeArrowheads="1"/>
            </p:cNvSpPr>
            <p:nvPr/>
          </p:nvSpPr>
          <p:spPr bwMode="auto">
            <a:xfrm>
              <a:off x="8358210" y="3571873"/>
              <a:ext cx="1000132" cy="42862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1600"/>
                <a:t>Random</a:t>
              </a:r>
            </a:p>
            <a:p>
              <a:pPr algn="l">
                <a:lnSpc>
                  <a:spcPct val="80000"/>
                </a:lnSpc>
              </a:pPr>
              <a:r>
                <a:rPr lang="en-US" sz="1600"/>
                <a:t>stream</a:t>
              </a:r>
            </a:p>
          </p:txBody>
        </p:sp>
        <p:sp>
          <p:nvSpPr>
            <p:cNvPr id="4137" name="Rectangle 59"/>
            <p:cNvSpPr>
              <a:spLocks noChangeArrowheads="1"/>
            </p:cNvSpPr>
            <p:nvPr/>
          </p:nvSpPr>
          <p:spPr bwMode="auto">
            <a:xfrm>
              <a:off x="7358078" y="4000501"/>
              <a:ext cx="714380" cy="42862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Switch</a:t>
              </a:r>
            </a:p>
          </p:txBody>
        </p:sp>
        <p:cxnSp>
          <p:nvCxnSpPr>
            <p:cNvPr id="4138" name="Straight Connector 61"/>
            <p:cNvCxnSpPr>
              <a:cxnSpLocks noChangeShapeType="1"/>
            </p:cNvCxnSpPr>
            <p:nvPr/>
          </p:nvCxnSpPr>
          <p:spPr bwMode="auto">
            <a:xfrm rot="5400000">
              <a:off x="7750987" y="3821906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9" name="Straight Connector 66"/>
            <p:cNvCxnSpPr>
              <a:cxnSpLocks noChangeShapeType="1"/>
            </p:cNvCxnSpPr>
            <p:nvPr/>
          </p:nvCxnSpPr>
          <p:spPr bwMode="auto">
            <a:xfrm rot="5400000" flipH="1" flipV="1">
              <a:off x="7322359" y="3821906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40" name="Straight Connector 69"/>
            <p:cNvCxnSpPr>
              <a:cxnSpLocks noChangeShapeType="1"/>
            </p:cNvCxnSpPr>
            <p:nvPr/>
          </p:nvCxnSpPr>
          <p:spPr bwMode="auto">
            <a:xfrm>
              <a:off x="6715136" y="3643311"/>
              <a:ext cx="78581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41" name="Straight Connector 72"/>
            <p:cNvCxnSpPr>
              <a:cxnSpLocks noChangeShapeType="1"/>
            </p:cNvCxnSpPr>
            <p:nvPr/>
          </p:nvCxnSpPr>
          <p:spPr bwMode="auto">
            <a:xfrm rot="5400000" flipH="1" flipV="1">
              <a:off x="6643698" y="3571873"/>
              <a:ext cx="142876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142" name="Rectangle 75"/>
            <p:cNvSpPr>
              <a:spLocks noChangeArrowheads="1"/>
            </p:cNvSpPr>
            <p:nvPr/>
          </p:nvSpPr>
          <p:spPr bwMode="auto">
            <a:xfrm>
              <a:off x="5929318" y="2643179"/>
              <a:ext cx="1500198" cy="8572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Memory with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pre-recorded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random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sequence</a:t>
              </a:r>
            </a:p>
          </p:txBody>
        </p:sp>
        <p:cxnSp>
          <p:nvCxnSpPr>
            <p:cNvPr id="4143" name="Straight Connector 79"/>
            <p:cNvCxnSpPr>
              <a:cxnSpLocks noChangeShapeType="1"/>
            </p:cNvCxnSpPr>
            <p:nvPr/>
          </p:nvCxnSpPr>
          <p:spPr bwMode="auto">
            <a:xfrm rot="10800000">
              <a:off x="6786574" y="4214815"/>
              <a:ext cx="57150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4144" name="Picture 5" descr="C:\Users\makarov\AppData\Local\Microsoft\Windows\Temporary Internet Files\Content.IE5\VEC8GR6O\MCj04242140000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57946" y="3786187"/>
              <a:ext cx="510320" cy="706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" name="TextBox 4"/>
          <p:cNvSpPr txBox="1">
            <a:spLocks noChangeArrowheads="1"/>
          </p:cNvSpPr>
          <p:nvPr/>
        </p:nvSpPr>
        <p:spPr bwMode="auto">
          <a:xfrm>
            <a:off x="317500" y="5715000"/>
            <a:ext cx="98980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Many components in QKD system can be Trojan-horsed:</a:t>
            </a:r>
          </a:p>
          <a:p>
            <a:pPr algn="l"/>
            <a:endParaRPr lang="en-US" sz="700"/>
          </a:p>
          <a:p>
            <a:pPr algn="l"/>
            <a:r>
              <a:rPr lang="en-US" sz="2200"/>
              <a:t>		– access to secret information</a:t>
            </a:r>
          </a:p>
          <a:p>
            <a:pPr algn="l"/>
            <a:r>
              <a:rPr lang="en-US" sz="2200"/>
              <a:t>		– electrical power</a:t>
            </a:r>
          </a:p>
          <a:p>
            <a:pPr algn="l"/>
            <a:r>
              <a:rPr lang="en-US" sz="2200"/>
              <a:t>		– way to communicate outside or compromise security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t="15699" r="5909" b="14500"/>
          <a:stretch/>
        </p:blipFill>
        <p:spPr>
          <a:xfrm>
            <a:off x="390841" y="689185"/>
            <a:ext cx="9433310" cy="4905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err="1">
                <a:solidFill>
                  <a:srgbClr val="FFFFFF"/>
                </a:solidFill>
              </a:rPr>
              <a:t>Quantis</a:t>
            </a:r>
            <a:r>
              <a:rPr lang="en-CA">
                <a:solidFill>
                  <a:srgbClr val="FFFFFF"/>
                </a:solidFill>
              </a:rPr>
              <a:t> RNG: what’s inside?</a:t>
            </a:r>
          </a:p>
        </p:txBody>
      </p:sp>
      <p:sp>
        <p:nvSpPr>
          <p:cNvPr id="74" name="Flowchart: Alternate Process 73"/>
          <p:cNvSpPr/>
          <p:nvPr/>
        </p:nvSpPr>
        <p:spPr bwMode="auto">
          <a:xfrm>
            <a:off x="5829520" y="1464562"/>
            <a:ext cx="1224170" cy="1696880"/>
          </a:xfrm>
          <a:prstGeom prst="flowChartAlternateProcess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52399" y="3908745"/>
            <a:ext cx="9993600" cy="3765855"/>
            <a:chOff x="152399" y="3908745"/>
            <a:chExt cx="9993600" cy="3765855"/>
          </a:xfrm>
        </p:grpSpPr>
        <p:sp>
          <p:nvSpPr>
            <p:cNvPr id="6" name="Text Box 73"/>
            <p:cNvSpPr txBox="1">
              <a:spLocks noChangeArrowheads="1"/>
            </p:cNvSpPr>
            <p:nvPr/>
          </p:nvSpPr>
          <p:spPr bwMode="auto">
            <a:xfrm>
              <a:off x="152399" y="7293600"/>
              <a:ext cx="9993600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l"/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G. Ribordy, O. Guinnard, US patent appl. US 2007/0127718  A1 (filed in 2006)</a:t>
              </a:r>
            </a:p>
            <a:p>
              <a:pPr algn="l"/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M. Petrov, I. Radchenko </a:t>
              </a:r>
              <a:r>
                <a:rPr lang="en-US" sz="1600" b="0" i="1">
                  <a:solidFill>
                    <a:srgbClr val="C0C0C0"/>
                  </a:solidFill>
                  <a:cs typeface="Arial" pitchFamily="34" charset="0"/>
                </a:rPr>
                <a:t>et al.,</a:t>
              </a:r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 EPJ Quantum Technol. </a:t>
              </a:r>
              <a:r>
                <a:rPr lang="en-US" sz="1600">
                  <a:solidFill>
                    <a:srgbClr val="C0C0C0"/>
                  </a:solidFill>
                  <a:cs typeface="Arial" pitchFamily="34" charset="0"/>
                </a:rPr>
                <a:t>9</a:t>
              </a:r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, 17 (2022)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695160" y="5295092"/>
              <a:ext cx="1440200" cy="1440000"/>
            </a:xfrm>
            <a:prstGeom prst="rect">
              <a:avLst/>
            </a:prstGeom>
            <a:pattFill prst="wdUpDiag">
              <a:fgClr>
                <a:srgbClr val="B2B2B2"/>
              </a:fgClr>
              <a:bgClr>
                <a:srgbClr val="000000"/>
              </a:bgClr>
            </a:pattFill>
            <a:ln w="28575" cap="sq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752760" y="5709092"/>
              <a:ext cx="1382600" cy="61200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695160" y="5475017"/>
              <a:ext cx="57600" cy="108015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Flowchart: Merge 22"/>
            <p:cNvSpPr/>
            <p:nvPr/>
          </p:nvSpPr>
          <p:spPr bwMode="auto">
            <a:xfrm rot="5400000">
              <a:off x="3247893" y="5364986"/>
              <a:ext cx="448599" cy="1300216"/>
            </a:xfrm>
            <a:prstGeom prst="flowChartMerge">
              <a:avLst/>
            </a:prstGeom>
            <a:gradFill flip="none" rotWithShape="1">
              <a:gsLst>
                <a:gs pos="0">
                  <a:srgbClr val="330000"/>
                </a:gs>
                <a:gs pos="100000">
                  <a:srgbClr val="990000"/>
                </a:gs>
              </a:gsLst>
              <a:lin ang="5400000" scaled="1"/>
              <a:tileRect/>
            </a:gra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>
                <a:ln w="19050">
                  <a:noFill/>
                </a:ln>
              </a:endParaRPr>
            </a:p>
          </p:txBody>
        </p:sp>
        <p:sp>
          <p:nvSpPr>
            <p:cNvPr id="10" name="Pie 9"/>
            <p:cNvSpPr/>
            <p:nvPr/>
          </p:nvSpPr>
          <p:spPr bwMode="auto">
            <a:xfrm>
              <a:off x="2463870" y="5744867"/>
              <a:ext cx="579606" cy="541396"/>
            </a:xfrm>
            <a:prstGeom prst="pie">
              <a:avLst>
                <a:gd name="adj1" fmla="val 16174742"/>
                <a:gd name="adj2" fmla="val 5429530"/>
              </a:avLst>
            </a:prstGeom>
            <a:noFill/>
            <a:ln w="28575" cap="sq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2795743" y="5979087"/>
              <a:ext cx="0" cy="72010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2" name="Group 21"/>
            <p:cNvGrpSpPr/>
            <p:nvPr/>
          </p:nvGrpSpPr>
          <p:grpSpPr>
            <a:xfrm>
              <a:off x="4076582" y="5845504"/>
              <a:ext cx="45719" cy="354217"/>
              <a:chOff x="4724672" y="6017925"/>
              <a:chExt cx="47511" cy="216030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4772183" y="6017925"/>
                <a:ext cx="0" cy="216030"/>
              </a:xfrm>
              <a:prstGeom prst="line">
                <a:avLst/>
              </a:prstGeom>
              <a:solidFill>
                <a:schemeClr val="accent1"/>
              </a:solidFill>
              <a:ln w="57150" cap="sq" cmpd="sng" algn="ctr">
                <a:solidFill>
                  <a:srgbClr val="66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4724672" y="6082558"/>
                <a:ext cx="0" cy="18000"/>
              </a:xfrm>
              <a:prstGeom prst="line">
                <a:avLst/>
              </a:prstGeom>
              <a:solidFill>
                <a:schemeClr val="accent1"/>
              </a:solidFill>
              <a:ln w="38100" cap="sq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4724672" y="6152748"/>
                <a:ext cx="0" cy="18000"/>
              </a:xfrm>
              <a:prstGeom prst="line">
                <a:avLst/>
              </a:prstGeom>
              <a:solidFill>
                <a:schemeClr val="accent1"/>
              </a:solidFill>
              <a:ln w="38100" cap="sq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4" name="Group 33"/>
            <p:cNvGrpSpPr/>
            <p:nvPr/>
          </p:nvGrpSpPr>
          <p:grpSpPr>
            <a:xfrm>
              <a:off x="4153870" y="5709093"/>
              <a:ext cx="2158969" cy="623992"/>
              <a:chOff x="4801961" y="5809503"/>
              <a:chExt cx="880956" cy="623992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 flipV="1">
                <a:off x="4801961" y="5809503"/>
                <a:ext cx="880956" cy="242954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 w="med" len="lg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4801961" y="6190541"/>
                <a:ext cx="880956" cy="242954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 w="med" len="lg"/>
              </a:ln>
              <a:effectLst/>
            </p:spPr>
          </p:cxnSp>
        </p:grpSp>
        <p:sp>
          <p:nvSpPr>
            <p:cNvPr id="35" name="Rectangle 34"/>
            <p:cNvSpPr/>
            <p:nvPr/>
          </p:nvSpPr>
          <p:spPr bwMode="auto">
            <a:xfrm>
              <a:off x="1110940" y="3908745"/>
              <a:ext cx="720099" cy="64809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2800">
                  <a:ln w="19050">
                    <a:solidFill>
                      <a:schemeClr val="tx1"/>
                    </a:solidFill>
                  </a:ln>
                  <a:solidFill>
                    <a:srgbClr val="FFFFFF"/>
                  </a:solidFill>
                </a:rPr>
                <a:t>G</a:t>
              </a: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1465309" y="4973780"/>
              <a:ext cx="5622461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7087770" y="4973780"/>
              <a:ext cx="0" cy="57371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lg"/>
            </a:ln>
            <a:effectLst/>
          </p:spPr>
        </p:cxnSp>
        <p:cxnSp>
          <p:nvCxnSpPr>
            <p:cNvPr id="42" name="Straight Connector 41"/>
            <p:cNvCxnSpPr>
              <a:stCxn id="35" idx="2"/>
            </p:cNvCxnSpPr>
            <p:nvPr/>
          </p:nvCxnSpPr>
          <p:spPr bwMode="auto">
            <a:xfrm flipH="1">
              <a:off x="1465309" y="4556835"/>
              <a:ext cx="0" cy="1458257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>
              <a:endCxn id="8" idx="1"/>
            </p:cNvCxnSpPr>
            <p:nvPr/>
          </p:nvCxnSpPr>
          <p:spPr bwMode="auto">
            <a:xfrm flipV="1">
              <a:off x="1465309" y="6015092"/>
              <a:ext cx="1229851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48" name="Rectangle 47"/>
            <p:cNvSpPr/>
            <p:nvPr/>
          </p:nvSpPr>
          <p:spPr bwMode="auto">
            <a:xfrm>
              <a:off x="6312839" y="5547498"/>
              <a:ext cx="1639051" cy="946098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CA" sz="2200">
                  <a:solidFill>
                    <a:srgbClr val="FFFFFF"/>
                  </a:solidFill>
                </a:rPr>
                <a:t>Debiasing</a:t>
              </a: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flipV="1">
              <a:off x="7951889" y="6013538"/>
              <a:ext cx="684000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53" name="Rectangle 52"/>
            <p:cNvSpPr/>
            <p:nvPr/>
          </p:nvSpPr>
          <p:spPr bwMode="auto">
            <a:xfrm>
              <a:off x="8632486" y="5783026"/>
              <a:ext cx="1263674" cy="541925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CA" sz="2200">
                  <a:solidFill>
                    <a:srgbClr val="FFFFFF"/>
                  </a:solidFill>
                </a:rPr>
                <a:t>Output</a:t>
              </a:r>
            </a:p>
            <a:p>
              <a:pPr algn="l">
                <a:lnSpc>
                  <a:spcPct val="110000"/>
                </a:lnSpc>
              </a:pPr>
              <a:r>
                <a:rPr lang="en-CA" sz="2000" b="0">
                  <a:solidFill>
                    <a:srgbClr val="FFFFFF"/>
                  </a:solidFill>
                </a:rPr>
                <a:t>4 Mbit/s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27648" y="5877831"/>
              <a:ext cx="1979394" cy="541925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CA" sz="2200">
                  <a:solidFill>
                    <a:srgbClr val="FF0000"/>
                  </a:solidFill>
                </a:rPr>
                <a:t>LED</a:t>
              </a:r>
            </a:p>
            <a:p>
              <a:pPr algn="r">
                <a:lnSpc>
                  <a:spcPct val="110000"/>
                </a:lnSpc>
              </a:pPr>
              <a:endParaRPr lang="en-CA" sz="800">
                <a:solidFill>
                  <a:srgbClr val="FF0000"/>
                </a:solidFill>
              </a:endParaRPr>
            </a:p>
            <a:p>
              <a:pPr algn="r"/>
              <a:r>
                <a:rPr lang="en-CA" sz="2000" b="0">
                  <a:solidFill>
                    <a:srgbClr val="FF0000"/>
                  </a:solidFill>
                </a:rPr>
                <a:t>820 nm</a:t>
              </a:r>
            </a:p>
            <a:p>
              <a:pPr algn="r"/>
              <a:r>
                <a:rPr lang="en-CA" sz="2000" b="0">
                  <a:solidFill>
                    <a:srgbClr val="FF0000"/>
                  </a:solidFill>
                </a:rPr>
                <a:t>(40 nm FWHM)</a:t>
              </a: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387620" y="4567257"/>
              <a:ext cx="1163825" cy="541925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CA" sz="2000" b="0">
                  <a:solidFill>
                    <a:srgbClr val="FFFFFF"/>
                  </a:solidFill>
                </a:rPr>
                <a:t>20 MHz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622390" y="5150667"/>
            <a:ext cx="1921520" cy="1883099"/>
            <a:chOff x="4662180" y="5150667"/>
            <a:chExt cx="1921520" cy="188309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1" t="5028" r="6909" b="5080"/>
            <a:stretch/>
          </p:blipFill>
          <p:spPr>
            <a:xfrm>
              <a:off x="4662180" y="5150667"/>
              <a:ext cx="1094726" cy="1776530"/>
            </a:xfrm>
            <a:prstGeom prst="rect">
              <a:avLst/>
            </a:prstGeom>
          </p:spPr>
        </p:pic>
        <p:cxnSp>
          <p:nvCxnSpPr>
            <p:cNvPr id="80" name="Straight Connector 79"/>
            <p:cNvCxnSpPr/>
            <p:nvPr/>
          </p:nvCxnSpPr>
          <p:spPr bwMode="auto">
            <a:xfrm>
              <a:off x="5885365" y="6624588"/>
              <a:ext cx="0" cy="409178"/>
            </a:xfrm>
            <a:prstGeom prst="line">
              <a:avLst/>
            </a:prstGeom>
            <a:solidFill>
              <a:schemeClr val="accent1"/>
            </a:solidFill>
            <a:ln w="9525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5840833" y="6624588"/>
              <a:ext cx="88254" cy="0"/>
            </a:xfrm>
            <a:prstGeom prst="line">
              <a:avLst/>
            </a:prstGeom>
            <a:solidFill>
              <a:schemeClr val="accent1"/>
            </a:solidFill>
            <a:ln w="9525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5840833" y="7033766"/>
              <a:ext cx="88254" cy="0"/>
            </a:xfrm>
            <a:prstGeom prst="line">
              <a:avLst/>
            </a:prstGeom>
            <a:solidFill>
              <a:schemeClr val="accent1"/>
            </a:solidFill>
            <a:ln w="9525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3" name="Rectangle 82"/>
            <p:cNvSpPr/>
            <p:nvPr/>
          </p:nvSpPr>
          <p:spPr bwMode="auto">
            <a:xfrm>
              <a:off x="5848255" y="6689823"/>
              <a:ext cx="735445" cy="296872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CA" sz="1600" b="0">
                  <a:solidFill>
                    <a:srgbClr val="C0C0C0"/>
                  </a:solidFill>
                </a:rPr>
                <a:t>20</a:t>
              </a:r>
              <a:r>
                <a:rPr lang="en-CA" sz="800" b="0">
                  <a:solidFill>
                    <a:srgbClr val="C0C0C0"/>
                  </a:solidFill>
                </a:rPr>
                <a:t> </a:t>
              </a:r>
              <a:r>
                <a:rPr lang="en-CA" sz="1600" b="0">
                  <a:solidFill>
                    <a:srgbClr val="C0C0C0"/>
                  </a:solidFill>
                </a:rPr>
                <a:t>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32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01-id3110-alice-sn08008F030-bob-sn08008F130.jpg"/>
          <p:cNvPicPr>
            <a:picLocks noChangeAspect="1"/>
          </p:cNvPicPr>
          <p:nvPr/>
        </p:nvPicPr>
        <p:blipFill>
          <a:blip r:embed="rId2" cstate="print"/>
          <a:srcRect l="1843" r="1019" b="2858"/>
          <a:stretch>
            <a:fillRect/>
          </a:stretch>
        </p:blipFill>
        <p:spPr bwMode="auto">
          <a:xfrm>
            <a:off x="0" y="0"/>
            <a:ext cx="10287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6838" y="6891338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9236075" y="6891338"/>
            <a:ext cx="950913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051" name="Title 4"/>
          <p:cNvSpPr>
            <a:spLocks noGrp="1"/>
          </p:cNvSpPr>
          <p:nvPr>
            <p:ph type="title"/>
          </p:nvPr>
        </p:nvSpPr>
        <p:spPr>
          <a:xfrm>
            <a:off x="247650" y="68400"/>
            <a:ext cx="9753600" cy="936625"/>
          </a:xfrm>
        </p:spPr>
        <p:txBody>
          <a:bodyPr/>
          <a:lstStyle/>
          <a:p>
            <a:pPr algn="ctr"/>
            <a:r>
              <a:rPr lang="en-US" sz="2400">
                <a:solidFill>
                  <a:srgbClr val="C0C0C0"/>
                </a:solidFill>
              </a:rPr>
              <a:t>ID Quantique Clavis2 QKD system</a:t>
            </a:r>
          </a:p>
        </p:txBody>
      </p:sp>
      <p:sp>
        <p:nvSpPr>
          <p:cNvPr id="11" name="TextBox 46"/>
          <p:cNvSpPr txBox="1">
            <a:spLocks noChangeArrowheads="1"/>
          </p:cNvSpPr>
          <p:nvPr/>
        </p:nvSpPr>
        <p:spPr bwMode="auto">
          <a:xfrm>
            <a:off x="6477944" y="7504047"/>
            <a:ext cx="380905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000000"/>
                </a:solidFill>
              </a:rPr>
              <a:t>Photo ©</a:t>
            </a:r>
            <a:r>
              <a:rPr lang="en-CA" sz="200" b="0">
                <a:solidFill>
                  <a:srgbClr val="000000"/>
                </a:solidFill>
              </a:rPr>
              <a:t> </a:t>
            </a:r>
            <a:r>
              <a:rPr lang="en-CA" sz="900" b="0">
                <a:solidFill>
                  <a:srgbClr val="000000"/>
                </a:solidFill>
              </a:rPr>
              <a:t>2008 Vadim Makarov. Published with approval of ID Qiantique</a:t>
            </a:r>
          </a:p>
        </p:txBody>
      </p:sp>
    </p:spTree>
    <p:extLst>
      <p:ext uri="{BB962C8B-B14F-4D97-AF65-F5344CB8AC3E}">
        <p14:creationId xmlns:p14="http://schemas.microsoft.com/office/powerpoint/2010/main" val="262333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Double clicks</a:t>
            </a:r>
          </a:p>
        </p:txBody>
      </p:sp>
      <p:sp>
        <p:nvSpPr>
          <p:cNvPr id="21507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N. Lütkenhaus,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59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3301 (1999)</a:t>
            </a:r>
          </a:p>
          <a:p>
            <a:pPr algn="r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T. Tsurumaru &amp; K. Tamaki,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78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032302 (2008)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14313" y="714375"/>
            <a:ext cx="9898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– occur naturally because of detector dark counts, multi-photon pulses...</a:t>
            </a:r>
          </a:p>
          <a:p>
            <a:pPr algn="l"/>
            <a:endParaRPr lang="en-US" sz="700"/>
          </a:p>
          <a:p>
            <a:pPr algn="l"/>
            <a:r>
              <a:rPr lang="en-US" sz="2200"/>
              <a:t>	</a:t>
            </a:r>
            <a:r>
              <a:rPr lang="en-US"/>
              <a:t>Discard them?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14313" y="6500813"/>
            <a:ext cx="9898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Proper treatment for double clicks:  assign a random bit value.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1857375"/>
            <a:ext cx="9247188" cy="714375"/>
          </a:xfrm>
          <a:prstGeom prst="rect">
            <a:avLst/>
          </a:prstGeom>
        </p:spPr>
        <p:txBody>
          <a:bodyPr lIns="101672" tIns="50836" rIns="101672" bIns="50836"/>
          <a:lstStyle/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r>
              <a:rPr lang="nb-NO" sz="2200" kern="0">
                <a:latin typeface="+mn-lt"/>
              </a:rPr>
              <a:t>Intercept-resend attack... </a:t>
            </a:r>
            <a:r>
              <a:rPr lang="nb-NO" sz="2200" kern="0">
                <a:solidFill>
                  <a:srgbClr val="FF0000"/>
                </a:solidFill>
                <a:latin typeface="+mn-lt"/>
              </a:rPr>
              <a:t>with a twist:</a:t>
            </a:r>
            <a:endParaRPr lang="en-US" sz="2200" kern="0">
              <a:solidFill>
                <a:srgbClr val="FF0000"/>
              </a:solidFill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sz="2600" kern="0">
              <a:latin typeface="+mn-lt"/>
            </a:endParaRPr>
          </a:p>
        </p:txBody>
      </p:sp>
      <p:sp>
        <p:nvSpPr>
          <p:cNvPr id="21511" name="Rectangle 14"/>
          <p:cNvSpPr>
            <a:spLocks noChangeArrowheads="1"/>
          </p:cNvSpPr>
          <p:nvPr/>
        </p:nvSpPr>
        <p:spPr bwMode="auto">
          <a:xfrm>
            <a:off x="2551212" y="3425577"/>
            <a:ext cx="2952328" cy="1584176"/>
          </a:xfrm>
          <a:prstGeom prst="rect">
            <a:avLst/>
          </a:prstGeom>
          <a:solidFill>
            <a:srgbClr val="EAEAEA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Rectangle 16"/>
          <p:cNvSpPr>
            <a:spLocks noChangeArrowheads="1"/>
          </p:cNvSpPr>
          <p:nvPr/>
        </p:nvSpPr>
        <p:spPr bwMode="auto">
          <a:xfrm>
            <a:off x="2839244" y="3929634"/>
            <a:ext cx="1080120" cy="864095"/>
          </a:xfrm>
          <a:prstGeom prst="rect">
            <a:avLst/>
          </a:prstGeom>
          <a:solidFill>
            <a:srgbClr val="99FF99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2200">
                <a:cs typeface="Arial" pitchFamily="34" charset="0"/>
              </a:rPr>
              <a:t>Bob</a:t>
            </a:r>
            <a:r>
              <a:rPr lang="el-GR" sz="2200">
                <a:cs typeface="Arial" pitchFamily="34" charset="0"/>
              </a:rPr>
              <a:t>´</a:t>
            </a:r>
            <a:endParaRPr lang="en-US" sz="2200">
              <a:cs typeface="Arial" pitchFamily="34" charset="0"/>
            </a:endParaRPr>
          </a:p>
        </p:txBody>
      </p:sp>
      <p:sp>
        <p:nvSpPr>
          <p:cNvPr id="21513" name="Rectangle 17"/>
          <p:cNvSpPr>
            <a:spLocks noChangeArrowheads="1"/>
          </p:cNvSpPr>
          <p:nvPr/>
        </p:nvSpPr>
        <p:spPr bwMode="auto">
          <a:xfrm>
            <a:off x="4135388" y="3929634"/>
            <a:ext cx="1080120" cy="864095"/>
          </a:xfrm>
          <a:prstGeom prst="rect">
            <a:avLst/>
          </a:prstGeom>
          <a:solidFill>
            <a:srgbClr val="FF99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2200">
                <a:cs typeface="Arial" pitchFamily="34" charset="0"/>
              </a:rPr>
              <a:t>Alice</a:t>
            </a:r>
            <a:r>
              <a:rPr lang="el-GR" sz="2200">
                <a:cs typeface="Arial" pitchFamily="34" charset="0"/>
              </a:rPr>
              <a:t>´</a:t>
            </a:r>
            <a:endParaRPr lang="en-US" sz="2200">
              <a:cs typeface="Arial" pitchFamily="34" charset="0"/>
            </a:endParaRPr>
          </a:p>
        </p:txBody>
      </p:sp>
      <p:sp>
        <p:nvSpPr>
          <p:cNvPr id="21514" name="Text Box 18"/>
          <p:cNvSpPr txBox="1">
            <a:spLocks noChangeArrowheads="1"/>
          </p:cNvSpPr>
          <p:nvPr/>
        </p:nvSpPr>
        <p:spPr bwMode="auto">
          <a:xfrm>
            <a:off x="2561845" y="3393678"/>
            <a:ext cx="753557" cy="471997"/>
          </a:xfrm>
          <a:prstGeom prst="rect">
            <a:avLst/>
          </a:prstGeom>
          <a:noFill/>
          <a:ln w="63500" cap="sq">
            <a:noFill/>
            <a:miter lim="800000"/>
            <a:headEnd/>
            <a:tailEnd/>
          </a:ln>
        </p:spPr>
        <p:txBody>
          <a:bodyPr wrap="none" lIns="101672" tIns="50836" rIns="101672" bIns="50836">
            <a:spAutoFit/>
          </a:bodyPr>
          <a:lstStyle/>
          <a:p>
            <a:pPr marL="381000" indent="-381000" algn="l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>
                <a:cs typeface="Arial" pitchFamily="34" charset="0"/>
              </a:rPr>
              <a:t>Eve</a:t>
            </a:r>
            <a:endParaRPr lang="en-US">
              <a:cs typeface="Arial" pitchFamily="34" charset="0"/>
            </a:endParaRPr>
          </a:p>
        </p:txBody>
      </p:sp>
      <p:sp>
        <p:nvSpPr>
          <p:cNvPr id="21517" name="TextBox 28"/>
          <p:cNvSpPr txBox="1">
            <a:spLocks noChangeArrowheads="1"/>
          </p:cNvSpPr>
          <p:nvPr/>
        </p:nvSpPr>
        <p:spPr bwMode="auto">
          <a:xfrm>
            <a:off x="5524351" y="3447728"/>
            <a:ext cx="1301750" cy="7699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100</a:t>
            </a:r>
          </a:p>
          <a:p>
            <a:r>
              <a:rPr lang="en-US" sz="2200">
                <a:solidFill>
                  <a:srgbClr val="FF0000"/>
                </a:solidFill>
              </a:rPr>
              <a:t>photons</a:t>
            </a:r>
          </a:p>
        </p:txBody>
      </p:sp>
      <p:sp>
        <p:nvSpPr>
          <p:cNvPr id="21518" name="Rectangle 13"/>
          <p:cNvSpPr>
            <a:spLocks noChangeArrowheads="1"/>
          </p:cNvSpPr>
          <p:nvPr/>
        </p:nvSpPr>
        <p:spPr bwMode="auto">
          <a:xfrm>
            <a:off x="534988" y="3929633"/>
            <a:ext cx="1224136" cy="864096"/>
          </a:xfrm>
          <a:prstGeom prst="rect">
            <a:avLst/>
          </a:prstGeom>
          <a:solidFill>
            <a:srgbClr val="FF99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defTabSz="1016000"/>
            <a:r>
              <a:rPr lang="nb-NO">
                <a:cs typeface="Arial" pitchFamily="34" charset="0"/>
              </a:rPr>
              <a:t>Alice</a:t>
            </a:r>
            <a:endParaRPr lang="en-US">
              <a:cs typeface="Arial" pitchFamily="34" charset="0"/>
            </a:endParaRPr>
          </a:p>
        </p:txBody>
      </p:sp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7807796" y="2182317"/>
            <a:ext cx="890588" cy="8112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3800">
                <a:solidFill>
                  <a:srgbClr val="009900"/>
                </a:solidFill>
                <a:cs typeface="Arial" pitchFamily="34" charset="0"/>
              </a:rPr>
              <a:t>Bob:</a:t>
            </a:r>
            <a:endParaRPr lang="en-US" sz="3800">
              <a:solidFill>
                <a:srgbClr val="009900"/>
              </a:solidFill>
              <a:cs typeface="Arial" pitchFamily="34" charset="0"/>
            </a:endParaRPr>
          </a:p>
        </p:txBody>
      </p:sp>
      <p:cxnSp>
        <p:nvCxnSpPr>
          <p:cNvPr id="21520" name="Straight Arrow Connector 31"/>
          <p:cNvCxnSpPr>
            <a:cxnSpLocks noChangeShapeType="1"/>
          </p:cNvCxnSpPr>
          <p:nvPr/>
        </p:nvCxnSpPr>
        <p:spPr bwMode="auto">
          <a:xfrm flipV="1">
            <a:off x="6858000" y="3569593"/>
            <a:ext cx="733772" cy="71665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21" name="Straight Arrow Connector 32"/>
          <p:cNvCxnSpPr>
            <a:cxnSpLocks noChangeShapeType="1"/>
          </p:cNvCxnSpPr>
          <p:nvPr/>
        </p:nvCxnSpPr>
        <p:spPr bwMode="auto">
          <a:xfrm>
            <a:off x="6858000" y="4429125"/>
            <a:ext cx="733772" cy="6526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522" name="TextBox 33"/>
          <p:cNvSpPr txBox="1">
            <a:spLocks noChangeArrowheads="1"/>
          </p:cNvSpPr>
          <p:nvPr/>
        </p:nvSpPr>
        <p:spPr bwMode="auto">
          <a:xfrm>
            <a:off x="7643813" y="3014663"/>
            <a:ext cx="1952625" cy="1200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Detects in</a:t>
            </a:r>
          </a:p>
          <a:p>
            <a:pPr algn="l"/>
            <a:r>
              <a:rPr lang="en-US"/>
              <a:t>Eve’s basis:</a:t>
            </a:r>
          </a:p>
          <a:p>
            <a:pPr algn="l"/>
            <a:r>
              <a:rPr lang="en-US"/>
              <a:t>single click</a:t>
            </a:r>
          </a:p>
        </p:txBody>
      </p:sp>
      <p:sp>
        <p:nvSpPr>
          <p:cNvPr id="21523" name="TextBox 34"/>
          <p:cNvSpPr txBox="1">
            <a:spLocks noChangeArrowheads="1"/>
          </p:cNvSpPr>
          <p:nvPr/>
        </p:nvSpPr>
        <p:spPr bwMode="auto">
          <a:xfrm>
            <a:off x="7643813" y="4572000"/>
            <a:ext cx="2611437" cy="1570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969696"/>
                </a:solidFill>
              </a:rPr>
              <a:t>Detects in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conjugate basis: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double click,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discarded</a:t>
            </a:r>
          </a:p>
        </p:txBody>
      </p:sp>
      <p:cxnSp>
        <p:nvCxnSpPr>
          <p:cNvPr id="20" name="Straight Arrow Connector 175"/>
          <p:cNvCxnSpPr>
            <a:cxnSpLocks noChangeShapeType="1"/>
            <a:stCxn id="21518" idx="3"/>
            <a:endCxn id="21512" idx="1"/>
          </p:cNvCxnSpPr>
          <p:nvPr/>
        </p:nvCxnSpPr>
        <p:spPr bwMode="auto">
          <a:xfrm>
            <a:off x="1759124" y="4361681"/>
            <a:ext cx="1080120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24" name="Straight Arrow Connector 175"/>
          <p:cNvCxnSpPr>
            <a:cxnSpLocks noChangeShapeType="1"/>
            <a:stCxn id="21513" idx="3"/>
          </p:cNvCxnSpPr>
          <p:nvPr/>
        </p:nvCxnSpPr>
        <p:spPr bwMode="auto">
          <a:xfrm flipV="1">
            <a:off x="5215508" y="4361681"/>
            <a:ext cx="1512168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Trojan-horse attack</a:t>
            </a:r>
          </a:p>
        </p:txBody>
      </p:sp>
      <p:sp>
        <p:nvSpPr>
          <p:cNvPr id="22531" name="Text Box 3"/>
          <p:cNvSpPr txBox="1">
            <a:spLocks noChangeAspect="1" noChangeArrowheads="1"/>
          </p:cNvSpPr>
          <p:nvPr/>
        </p:nvSpPr>
        <p:spPr bwMode="auto">
          <a:xfrm>
            <a:off x="306388" y="1057275"/>
            <a:ext cx="1017587" cy="455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nb-NO" sz="2800" b="0"/>
              <a:t>Alice</a:t>
            </a:r>
          </a:p>
        </p:txBody>
      </p:sp>
      <p:sp>
        <p:nvSpPr>
          <p:cNvPr id="22532" name="Rectangle 4"/>
          <p:cNvSpPr>
            <a:spLocks noChangeAspect="1" noChangeArrowheads="1"/>
          </p:cNvSpPr>
          <p:nvPr/>
        </p:nvSpPr>
        <p:spPr bwMode="auto">
          <a:xfrm>
            <a:off x="277813" y="1076325"/>
            <a:ext cx="9721850" cy="2667000"/>
          </a:xfrm>
          <a:prstGeom prst="rect">
            <a:avLst/>
          </a:prstGeom>
          <a:noFill/>
          <a:ln w="25400">
            <a:pattFill prst="pct50">
              <a:fgClr>
                <a:srgbClr val="3366FF"/>
              </a:fgClr>
              <a:bgClr>
                <a:srgbClr val="FFFFFF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940800" y="4307632"/>
            <a:ext cx="1060450" cy="8461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nb-NO" sz="1600"/>
              <a:t>Line</a:t>
            </a:r>
            <a:endParaRPr lang="nb-NO" sz="1400"/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8482013" y="4387007"/>
            <a:ext cx="412750" cy="4238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8482013" y="4483844"/>
            <a:ext cx="412750" cy="4222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8482013" y="4577507"/>
            <a:ext cx="412750" cy="4222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8482013" y="4671169"/>
            <a:ext cx="412750" cy="420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8435975" y="2638425"/>
            <a:ext cx="93663" cy="514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en-US" sz="1400" b="0">
              <a:latin typeface="Times New Roman" pitchFamily="18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8534400" y="2667000"/>
            <a:ext cx="147002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Ins="0" anchor="ctr"/>
          <a:lstStyle/>
          <a:p>
            <a:pPr algn="l">
              <a:lnSpc>
                <a:spcPct val="90000"/>
              </a:lnSpc>
            </a:pPr>
            <a:r>
              <a:rPr lang="nb-NO" sz="1800"/>
              <a:t>Attenuator</a:t>
            </a:r>
            <a:endParaRPr lang="nb-NO" sz="1800" b="0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7845425" y="1981200"/>
            <a:ext cx="4556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 rot="2700000">
            <a:off x="7884319" y="1799431"/>
            <a:ext cx="376238" cy="3651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7570788" y="1465263"/>
            <a:ext cx="642937" cy="644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7570788" y="1981200"/>
            <a:ext cx="500062" cy="517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8482013" y="2543175"/>
            <a:ext cx="0" cy="95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8389938" y="2308225"/>
            <a:ext cx="92075" cy="233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7340600" y="2498725"/>
            <a:ext cx="230188" cy="92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7340600" y="1371600"/>
            <a:ext cx="230188" cy="936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 flipV="1">
            <a:off x="5151438" y="2584450"/>
            <a:ext cx="2189162" cy="6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6202363" y="2449513"/>
            <a:ext cx="547687" cy="28098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5975350" y="3011488"/>
            <a:ext cx="1047750" cy="63023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1800"/>
              <a:t>Alice’s</a:t>
            </a:r>
            <a:br>
              <a:rPr lang="nb-NO" sz="1800"/>
            </a:br>
            <a:r>
              <a:rPr lang="nb-NO" sz="1800"/>
              <a:t>PC</a:t>
            </a:r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 flipH="1" flipV="1">
            <a:off x="6475413" y="2730500"/>
            <a:ext cx="0" cy="2809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flipH="1">
            <a:off x="4581525" y="1371600"/>
            <a:ext cx="27590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flipH="1" flipV="1">
            <a:off x="8205788" y="2124075"/>
            <a:ext cx="188912" cy="200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8483600" y="3149600"/>
            <a:ext cx="0" cy="241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4376738" y="4511675"/>
            <a:ext cx="2446337" cy="155733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2200"/>
              <a:t>Eve’s </a:t>
            </a:r>
            <a:r>
              <a:rPr lang="en-US" sz="2200"/>
              <a:t>e</a:t>
            </a:r>
            <a:r>
              <a:rPr lang="nb-NO" sz="2200"/>
              <a:t>quipment</a:t>
            </a:r>
          </a:p>
        </p:txBody>
      </p:sp>
      <p:sp>
        <p:nvSpPr>
          <p:cNvPr id="22557" name="Freeform 29"/>
          <p:cNvSpPr>
            <a:spLocks/>
          </p:cNvSpPr>
          <p:nvPr/>
        </p:nvSpPr>
        <p:spPr bwMode="auto">
          <a:xfrm>
            <a:off x="6823075" y="4757738"/>
            <a:ext cx="1220788" cy="503237"/>
          </a:xfrm>
          <a:custGeom>
            <a:avLst/>
            <a:gdLst>
              <a:gd name="T0" fmla="*/ 2147483647 w 720"/>
              <a:gd name="T1" fmla="*/ 0 h 296"/>
              <a:gd name="T2" fmla="*/ 2147483647 w 720"/>
              <a:gd name="T3" fmla="*/ 2147483647 h 296"/>
              <a:gd name="T4" fmla="*/ 2147483647 w 720"/>
              <a:gd name="T5" fmla="*/ 2147483647 h 296"/>
              <a:gd name="T6" fmla="*/ 2147483647 w 720"/>
              <a:gd name="T7" fmla="*/ 2147483647 h 296"/>
              <a:gd name="T8" fmla="*/ 2147483647 w 720"/>
              <a:gd name="T9" fmla="*/ 2147483647 h 296"/>
              <a:gd name="T10" fmla="*/ 0 w 720"/>
              <a:gd name="T11" fmla="*/ 2147483647 h 2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0"/>
              <a:gd name="T19" fmla="*/ 0 h 296"/>
              <a:gd name="T20" fmla="*/ 720 w 720"/>
              <a:gd name="T21" fmla="*/ 296 h 2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0" h="296">
                <a:moveTo>
                  <a:pt x="720" y="0"/>
                </a:moveTo>
                <a:cubicBezTo>
                  <a:pt x="688" y="52"/>
                  <a:pt x="656" y="104"/>
                  <a:pt x="624" y="144"/>
                </a:cubicBezTo>
                <a:cubicBezTo>
                  <a:pt x="592" y="184"/>
                  <a:pt x="568" y="216"/>
                  <a:pt x="528" y="240"/>
                </a:cubicBezTo>
                <a:cubicBezTo>
                  <a:pt x="488" y="264"/>
                  <a:pt x="424" y="280"/>
                  <a:pt x="384" y="288"/>
                </a:cubicBezTo>
                <a:cubicBezTo>
                  <a:pt x="344" y="296"/>
                  <a:pt x="352" y="288"/>
                  <a:pt x="288" y="288"/>
                </a:cubicBezTo>
                <a:cubicBezTo>
                  <a:pt x="224" y="288"/>
                  <a:pt x="48" y="288"/>
                  <a:pt x="0" y="288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7067550" y="5084763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9" name="Freeform 31"/>
          <p:cNvSpPr>
            <a:spLocks/>
          </p:cNvSpPr>
          <p:nvPr/>
        </p:nvSpPr>
        <p:spPr bwMode="auto">
          <a:xfrm>
            <a:off x="7067550" y="4017963"/>
            <a:ext cx="487363" cy="982662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0" name="Freeform 32"/>
          <p:cNvSpPr>
            <a:spLocks/>
          </p:cNvSpPr>
          <p:nvPr/>
        </p:nvSpPr>
        <p:spPr bwMode="auto">
          <a:xfrm>
            <a:off x="7067550" y="5413375"/>
            <a:ext cx="487363" cy="825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 flipH="1">
            <a:off x="7058025" y="5575300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058025" y="2379663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H="1">
            <a:off x="7010400" y="2790825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4" name="Line 36"/>
          <p:cNvSpPr>
            <a:spLocks noChangeShapeType="1"/>
          </p:cNvSpPr>
          <p:nvPr/>
        </p:nvSpPr>
        <p:spPr bwMode="auto">
          <a:xfrm rot="5400000">
            <a:off x="8432006" y="3336132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5400000" flipH="1">
            <a:off x="8024019" y="3283744"/>
            <a:ext cx="49053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6" name="Freeform 38"/>
          <p:cNvSpPr>
            <a:spLocks/>
          </p:cNvSpPr>
          <p:nvPr/>
        </p:nvSpPr>
        <p:spPr bwMode="auto">
          <a:xfrm>
            <a:off x="4214813" y="2338388"/>
            <a:ext cx="550862" cy="428625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Freeform 39"/>
          <p:cNvSpPr>
            <a:spLocks/>
          </p:cNvSpPr>
          <p:nvPr/>
        </p:nvSpPr>
        <p:spPr bwMode="auto">
          <a:xfrm>
            <a:off x="7058025" y="1970088"/>
            <a:ext cx="487363" cy="3238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5740400" y="1789113"/>
            <a:ext cx="1422400" cy="5730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Phase modulator</a:t>
            </a:r>
            <a:endParaRPr lang="nb-NO" sz="1800" b="0"/>
          </a:p>
        </p:txBody>
      </p:sp>
      <p:sp>
        <p:nvSpPr>
          <p:cNvPr id="22569" name="Text Box 41"/>
          <p:cNvSpPr txBox="1">
            <a:spLocks noChangeAspect="1" noChangeArrowheads="1"/>
          </p:cNvSpPr>
          <p:nvPr/>
        </p:nvSpPr>
        <p:spPr bwMode="auto">
          <a:xfrm>
            <a:off x="457200" y="6553200"/>
            <a:ext cx="9629775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en-US"/>
              <a:t>– interrogating Alice’s phase modulator with powerful</a:t>
            </a:r>
            <a:br>
              <a:rPr lang="en-US"/>
            </a:br>
            <a:r>
              <a:rPr lang="en-US"/>
              <a:t>   external pulses (can give Eve bit values directly)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8043410" y="3823102"/>
            <a:ext cx="430306" cy="939226"/>
          </a:xfrm>
          <a:custGeom>
            <a:avLst/>
            <a:gdLst>
              <a:gd name="connsiteX0" fmla="*/ 0 w 430306"/>
              <a:gd name="connsiteY0" fmla="*/ 939226 h 939226"/>
              <a:gd name="connsiteX1" fmla="*/ 281354 w 430306"/>
              <a:gd name="connsiteY1" fmla="*/ 455131 h 939226"/>
              <a:gd name="connsiteX2" fmla="*/ 376518 w 430306"/>
              <a:gd name="connsiteY2" fmla="*/ 331005 h 939226"/>
              <a:gd name="connsiteX3" fmla="*/ 422031 w 430306"/>
              <a:gd name="connsiteY3" fmla="*/ 264804 h 939226"/>
              <a:gd name="connsiteX4" fmla="*/ 426168 w 430306"/>
              <a:gd name="connsiteY4" fmla="*/ 177915 h 939226"/>
              <a:gd name="connsiteX5" fmla="*/ 397205 w 430306"/>
              <a:gd name="connsiteY5" fmla="*/ 128265 h 939226"/>
              <a:gd name="connsiteX6" fmla="*/ 351692 w 430306"/>
              <a:gd name="connsiteY6" fmla="*/ 91027 h 939226"/>
              <a:gd name="connsiteX7" fmla="*/ 293766 w 430306"/>
              <a:gd name="connsiteY7" fmla="*/ 0 h 93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306" h="939226">
                <a:moveTo>
                  <a:pt x="0" y="939226"/>
                </a:moveTo>
                <a:cubicBezTo>
                  <a:pt x="109300" y="747863"/>
                  <a:pt x="218601" y="556501"/>
                  <a:pt x="281354" y="455131"/>
                </a:cubicBezTo>
                <a:cubicBezTo>
                  <a:pt x="344107" y="353761"/>
                  <a:pt x="353072" y="362726"/>
                  <a:pt x="376518" y="331005"/>
                </a:cubicBezTo>
                <a:cubicBezTo>
                  <a:pt x="399964" y="299284"/>
                  <a:pt x="413756" y="290319"/>
                  <a:pt x="422031" y="264804"/>
                </a:cubicBezTo>
                <a:cubicBezTo>
                  <a:pt x="430306" y="239289"/>
                  <a:pt x="430306" y="200672"/>
                  <a:pt x="426168" y="177915"/>
                </a:cubicBezTo>
                <a:cubicBezTo>
                  <a:pt x="422030" y="155159"/>
                  <a:pt x="409618" y="142746"/>
                  <a:pt x="397205" y="128265"/>
                </a:cubicBezTo>
                <a:cubicBezTo>
                  <a:pt x="384792" y="113784"/>
                  <a:pt x="368932" y="112404"/>
                  <a:pt x="351692" y="91027"/>
                </a:cubicBezTo>
                <a:cubicBezTo>
                  <a:pt x="334452" y="69650"/>
                  <a:pt x="314109" y="34825"/>
                  <a:pt x="293766" y="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PhysRevA-73-p022320-fig5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257300"/>
            <a:ext cx="478631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9" descr="PhysRevA-73-p022320-fig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1201738"/>
            <a:ext cx="47640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Trojan-horse attack for plug-and-play system</a:t>
            </a:r>
          </a:p>
        </p:txBody>
      </p:sp>
      <p:sp>
        <p:nvSpPr>
          <p:cNvPr id="25605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N. Gisin </a:t>
            </a:r>
            <a:r>
              <a:rPr lang="en-US" sz="16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73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022320 (2006)</a:t>
            </a: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 rot="-5400000">
            <a:off x="-26194" y="2321719"/>
            <a:ext cx="676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Alice</a:t>
            </a:r>
          </a:p>
        </p:txBody>
      </p:sp>
      <p:sp>
        <p:nvSpPr>
          <p:cNvPr id="25607" name="TextBox 7"/>
          <p:cNvSpPr txBox="1">
            <a:spLocks noChangeArrowheads="1"/>
          </p:cNvSpPr>
          <p:nvPr/>
        </p:nvSpPr>
        <p:spPr bwMode="auto">
          <a:xfrm rot="-5400000">
            <a:off x="5074444" y="2474119"/>
            <a:ext cx="5826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Bob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14313" y="6126163"/>
            <a:ext cx="9844087" cy="446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300"/>
              <a:t>Eve gets back one photon  </a:t>
            </a:r>
            <a:r>
              <a:rPr lang="en-US" sz="2300">
                <a:sym typeface="Symbol" pitchFamily="18" charset="2"/>
              </a:rPr>
              <a:t>  in principle, extracts 100% information</a:t>
            </a:r>
            <a:endParaRPr lang="en-US" sz="23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Trojan-horse attack experiment</a:t>
            </a:r>
          </a:p>
        </p:txBody>
      </p:sp>
      <p:sp>
        <p:nvSpPr>
          <p:cNvPr id="23555" name="Text Box 3"/>
          <p:cNvSpPr txBox="1">
            <a:spLocks noChangeAspect="1" noChangeArrowheads="1"/>
          </p:cNvSpPr>
          <p:nvPr/>
        </p:nvSpPr>
        <p:spPr bwMode="auto">
          <a:xfrm>
            <a:off x="609600" y="2455863"/>
            <a:ext cx="779463" cy="30956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1800"/>
              <a:t>Laser</a:t>
            </a:r>
          </a:p>
        </p:txBody>
      </p:sp>
      <p:sp>
        <p:nvSpPr>
          <p:cNvPr id="23556" name="Line 4"/>
          <p:cNvSpPr>
            <a:spLocks noChangeAspect="1" noChangeShapeType="1"/>
          </p:cNvSpPr>
          <p:nvPr/>
        </p:nvSpPr>
        <p:spPr bwMode="auto">
          <a:xfrm flipV="1">
            <a:off x="1389063" y="2587625"/>
            <a:ext cx="1257300" cy="7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Line 5"/>
          <p:cNvSpPr>
            <a:spLocks noChangeAspect="1" noChangeShapeType="1"/>
          </p:cNvSpPr>
          <p:nvPr/>
        </p:nvSpPr>
        <p:spPr bwMode="auto">
          <a:xfrm>
            <a:off x="7847013" y="1987550"/>
            <a:ext cx="4587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Rectangle 6"/>
          <p:cNvSpPr>
            <a:spLocks noChangeAspect="1" noChangeArrowheads="1"/>
          </p:cNvSpPr>
          <p:nvPr/>
        </p:nvSpPr>
        <p:spPr bwMode="auto">
          <a:xfrm rot="2700000">
            <a:off x="7889082" y="1804193"/>
            <a:ext cx="374650" cy="3667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Aspect="1" noChangeShapeType="1"/>
          </p:cNvSpPr>
          <p:nvPr/>
        </p:nvSpPr>
        <p:spPr bwMode="auto">
          <a:xfrm>
            <a:off x="7572375" y="1473200"/>
            <a:ext cx="644525" cy="641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Aspect="1" noChangeShapeType="1"/>
          </p:cNvSpPr>
          <p:nvPr/>
        </p:nvSpPr>
        <p:spPr bwMode="auto">
          <a:xfrm flipV="1">
            <a:off x="7572375" y="1987550"/>
            <a:ext cx="503238" cy="514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Aspect="1" noChangeShapeType="1"/>
          </p:cNvSpPr>
          <p:nvPr/>
        </p:nvSpPr>
        <p:spPr bwMode="auto">
          <a:xfrm flipV="1">
            <a:off x="8485188" y="2547938"/>
            <a:ext cx="0" cy="936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Aspect="1" noChangeShapeType="1"/>
          </p:cNvSpPr>
          <p:nvPr/>
        </p:nvSpPr>
        <p:spPr bwMode="auto">
          <a:xfrm flipH="1" flipV="1">
            <a:off x="8393113" y="2319338"/>
            <a:ext cx="92075" cy="233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Aspect="1" noChangeShapeType="1"/>
          </p:cNvSpPr>
          <p:nvPr/>
        </p:nvSpPr>
        <p:spPr bwMode="auto">
          <a:xfrm flipV="1">
            <a:off x="7343775" y="2501900"/>
            <a:ext cx="228600" cy="92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12"/>
          <p:cNvSpPr>
            <a:spLocks noChangeAspect="1" noChangeShapeType="1"/>
          </p:cNvSpPr>
          <p:nvPr/>
        </p:nvSpPr>
        <p:spPr bwMode="auto">
          <a:xfrm>
            <a:off x="7343775" y="1379538"/>
            <a:ext cx="228600" cy="936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13"/>
          <p:cNvSpPr>
            <a:spLocks noChangeAspect="1" noChangeShapeType="1"/>
          </p:cNvSpPr>
          <p:nvPr/>
        </p:nvSpPr>
        <p:spPr bwMode="auto">
          <a:xfrm flipH="1">
            <a:off x="5695950" y="2593975"/>
            <a:ext cx="1647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Line 14"/>
          <p:cNvSpPr>
            <a:spLocks noChangeAspect="1" noChangeShapeType="1"/>
          </p:cNvSpPr>
          <p:nvPr/>
        </p:nvSpPr>
        <p:spPr bwMode="auto">
          <a:xfrm>
            <a:off x="2357438" y="2593975"/>
            <a:ext cx="411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Text Box 15"/>
          <p:cNvSpPr txBox="1">
            <a:spLocks noChangeAspect="1" noChangeArrowheads="1"/>
          </p:cNvSpPr>
          <p:nvPr/>
        </p:nvSpPr>
        <p:spPr bwMode="auto">
          <a:xfrm>
            <a:off x="2768600" y="2454275"/>
            <a:ext cx="274638" cy="2809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3568" name="Line 16"/>
          <p:cNvSpPr>
            <a:spLocks noChangeAspect="1" noChangeShapeType="1"/>
          </p:cNvSpPr>
          <p:nvPr/>
        </p:nvSpPr>
        <p:spPr bwMode="auto">
          <a:xfrm flipV="1">
            <a:off x="2768600" y="2454275"/>
            <a:ext cx="274638" cy="2809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Text Box 17"/>
          <p:cNvSpPr txBox="1">
            <a:spLocks noChangeAspect="1" noChangeArrowheads="1"/>
          </p:cNvSpPr>
          <p:nvPr/>
        </p:nvSpPr>
        <p:spPr bwMode="auto">
          <a:xfrm>
            <a:off x="6200775" y="2454275"/>
            <a:ext cx="547688" cy="2809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3570" name="Line 18"/>
          <p:cNvSpPr>
            <a:spLocks noChangeAspect="1" noChangeShapeType="1"/>
          </p:cNvSpPr>
          <p:nvPr/>
        </p:nvSpPr>
        <p:spPr bwMode="auto">
          <a:xfrm flipV="1">
            <a:off x="6459538" y="2735263"/>
            <a:ext cx="15875" cy="473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Rectangle 19"/>
          <p:cNvSpPr>
            <a:spLocks noChangeAspect="1" noChangeArrowheads="1"/>
          </p:cNvSpPr>
          <p:nvPr/>
        </p:nvSpPr>
        <p:spPr bwMode="auto">
          <a:xfrm>
            <a:off x="5148263" y="2546350"/>
            <a:ext cx="138112" cy="9366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Rectangle 20"/>
          <p:cNvSpPr>
            <a:spLocks noChangeAspect="1" noChangeArrowheads="1"/>
          </p:cNvSpPr>
          <p:nvPr/>
        </p:nvSpPr>
        <p:spPr bwMode="auto">
          <a:xfrm>
            <a:off x="5559425" y="2547938"/>
            <a:ext cx="136525" cy="9366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3" name="Line 21"/>
          <p:cNvSpPr>
            <a:spLocks noChangeAspect="1" noChangeShapeType="1"/>
          </p:cNvSpPr>
          <p:nvPr/>
        </p:nvSpPr>
        <p:spPr bwMode="auto">
          <a:xfrm>
            <a:off x="5194300" y="2735263"/>
            <a:ext cx="457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3574" name="Oval 22"/>
          <p:cNvSpPr>
            <a:spLocks noChangeAspect="1" noChangeArrowheads="1"/>
          </p:cNvSpPr>
          <p:nvPr/>
        </p:nvSpPr>
        <p:spPr bwMode="auto">
          <a:xfrm>
            <a:off x="3319463" y="2127250"/>
            <a:ext cx="455612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5" name="Rectangle 23"/>
          <p:cNvSpPr>
            <a:spLocks noChangeAspect="1" noChangeArrowheads="1"/>
          </p:cNvSpPr>
          <p:nvPr/>
        </p:nvSpPr>
        <p:spPr bwMode="auto">
          <a:xfrm>
            <a:off x="3273425" y="20812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Oval 24"/>
          <p:cNvSpPr>
            <a:spLocks noChangeAspect="1" noChangeArrowheads="1"/>
          </p:cNvSpPr>
          <p:nvPr/>
        </p:nvSpPr>
        <p:spPr bwMode="auto">
          <a:xfrm>
            <a:off x="3821113" y="1939925"/>
            <a:ext cx="366712" cy="93663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Rectangle 25"/>
          <p:cNvSpPr>
            <a:spLocks noChangeAspect="1" noChangeArrowheads="1"/>
          </p:cNvSpPr>
          <p:nvPr/>
        </p:nvSpPr>
        <p:spPr bwMode="auto">
          <a:xfrm>
            <a:off x="4187825" y="2127250"/>
            <a:ext cx="547688" cy="280988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8" name="Oval 26"/>
          <p:cNvSpPr>
            <a:spLocks noChangeAspect="1" noChangeArrowheads="1"/>
          </p:cNvSpPr>
          <p:nvPr/>
        </p:nvSpPr>
        <p:spPr bwMode="auto">
          <a:xfrm>
            <a:off x="4233863" y="1379538"/>
            <a:ext cx="455612" cy="468312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9" name="Oval 27"/>
          <p:cNvSpPr>
            <a:spLocks noChangeAspect="1" noChangeArrowheads="1"/>
          </p:cNvSpPr>
          <p:nvPr/>
        </p:nvSpPr>
        <p:spPr bwMode="auto">
          <a:xfrm>
            <a:off x="3319463" y="1379538"/>
            <a:ext cx="455612" cy="468312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0" name="Rectangle 28"/>
          <p:cNvSpPr>
            <a:spLocks noChangeAspect="1" noChangeArrowheads="1"/>
          </p:cNvSpPr>
          <p:nvPr/>
        </p:nvSpPr>
        <p:spPr bwMode="auto">
          <a:xfrm>
            <a:off x="3273425" y="1660525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1" name="Oval 29"/>
          <p:cNvSpPr>
            <a:spLocks noChangeAspect="1" noChangeArrowheads="1"/>
          </p:cNvSpPr>
          <p:nvPr/>
        </p:nvSpPr>
        <p:spPr bwMode="auto">
          <a:xfrm>
            <a:off x="3775075" y="1520825"/>
            <a:ext cx="458788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2" name="Rectangle 30"/>
          <p:cNvSpPr>
            <a:spLocks noChangeAspect="1" noChangeArrowheads="1"/>
          </p:cNvSpPr>
          <p:nvPr/>
        </p:nvSpPr>
        <p:spPr bwMode="auto">
          <a:xfrm>
            <a:off x="3729038" y="1612900"/>
            <a:ext cx="550862" cy="141288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Rectangle 31"/>
          <p:cNvSpPr>
            <a:spLocks noChangeAspect="1" noChangeArrowheads="1"/>
          </p:cNvSpPr>
          <p:nvPr/>
        </p:nvSpPr>
        <p:spPr bwMode="auto">
          <a:xfrm>
            <a:off x="3792538" y="1427163"/>
            <a:ext cx="428625" cy="2333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4" name="Line 32"/>
          <p:cNvSpPr>
            <a:spLocks noChangeAspect="1" noChangeShapeType="1"/>
          </p:cNvSpPr>
          <p:nvPr/>
        </p:nvSpPr>
        <p:spPr bwMode="auto">
          <a:xfrm>
            <a:off x="3775075" y="1612900"/>
            <a:ext cx="0" cy="141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5" name="Line 33"/>
          <p:cNvSpPr>
            <a:spLocks noChangeAspect="1" noChangeShapeType="1"/>
          </p:cNvSpPr>
          <p:nvPr/>
        </p:nvSpPr>
        <p:spPr bwMode="auto">
          <a:xfrm>
            <a:off x="4233863" y="1612900"/>
            <a:ext cx="0" cy="141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6" name="Rectangle 34"/>
          <p:cNvSpPr>
            <a:spLocks noChangeAspect="1" noChangeArrowheads="1"/>
          </p:cNvSpPr>
          <p:nvPr/>
        </p:nvSpPr>
        <p:spPr bwMode="auto">
          <a:xfrm>
            <a:off x="3273425" y="1333500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7" name="Rectangle 35"/>
          <p:cNvSpPr>
            <a:spLocks noChangeAspect="1" noChangeArrowheads="1"/>
          </p:cNvSpPr>
          <p:nvPr/>
        </p:nvSpPr>
        <p:spPr bwMode="auto">
          <a:xfrm>
            <a:off x="3421063" y="1577975"/>
            <a:ext cx="274637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8" name="Rectangle 36"/>
          <p:cNvSpPr>
            <a:spLocks noChangeAspect="1" noChangeArrowheads="1"/>
          </p:cNvSpPr>
          <p:nvPr/>
        </p:nvSpPr>
        <p:spPr bwMode="auto">
          <a:xfrm>
            <a:off x="4462463" y="1333500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9" name="Rectangle 37"/>
          <p:cNvSpPr>
            <a:spLocks noChangeAspect="1" noChangeArrowheads="1"/>
          </p:cNvSpPr>
          <p:nvPr/>
        </p:nvSpPr>
        <p:spPr bwMode="auto">
          <a:xfrm>
            <a:off x="4259263" y="1624013"/>
            <a:ext cx="547687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0" name="Oval 38"/>
          <p:cNvSpPr>
            <a:spLocks noChangeAspect="1" noChangeArrowheads="1"/>
          </p:cNvSpPr>
          <p:nvPr/>
        </p:nvSpPr>
        <p:spPr bwMode="auto">
          <a:xfrm>
            <a:off x="4233863" y="2127250"/>
            <a:ext cx="455612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1" name="Rectangle 39"/>
          <p:cNvSpPr>
            <a:spLocks noChangeAspect="1" noChangeArrowheads="1"/>
          </p:cNvSpPr>
          <p:nvPr/>
        </p:nvSpPr>
        <p:spPr bwMode="auto">
          <a:xfrm>
            <a:off x="4187825" y="20812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2" name="Oval 40"/>
          <p:cNvSpPr>
            <a:spLocks noChangeAspect="1" noChangeArrowheads="1"/>
          </p:cNvSpPr>
          <p:nvPr/>
        </p:nvSpPr>
        <p:spPr bwMode="auto">
          <a:xfrm>
            <a:off x="3775075" y="1987550"/>
            <a:ext cx="458788" cy="42068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3" name="Rectangle 41"/>
          <p:cNvSpPr>
            <a:spLocks noChangeAspect="1" noChangeArrowheads="1"/>
          </p:cNvSpPr>
          <p:nvPr/>
        </p:nvSpPr>
        <p:spPr bwMode="auto">
          <a:xfrm>
            <a:off x="3729038" y="2220913"/>
            <a:ext cx="550862" cy="936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4" name="Rectangle 42"/>
          <p:cNvSpPr>
            <a:spLocks noChangeAspect="1" noChangeArrowheads="1"/>
          </p:cNvSpPr>
          <p:nvPr/>
        </p:nvSpPr>
        <p:spPr bwMode="auto">
          <a:xfrm>
            <a:off x="3795713" y="2268538"/>
            <a:ext cx="428625" cy="2333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5" name="Line 43"/>
          <p:cNvSpPr>
            <a:spLocks noChangeAspect="1" noChangeShapeType="1"/>
          </p:cNvSpPr>
          <p:nvPr/>
        </p:nvSpPr>
        <p:spPr bwMode="auto">
          <a:xfrm>
            <a:off x="4233863" y="2220913"/>
            <a:ext cx="0" cy="139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6" name="Line 44"/>
          <p:cNvSpPr>
            <a:spLocks noChangeAspect="1" noChangeShapeType="1"/>
          </p:cNvSpPr>
          <p:nvPr/>
        </p:nvSpPr>
        <p:spPr bwMode="auto">
          <a:xfrm>
            <a:off x="3775075" y="2220913"/>
            <a:ext cx="0" cy="139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7" name="Rectangle 45"/>
          <p:cNvSpPr>
            <a:spLocks noChangeAspect="1" noChangeArrowheads="1"/>
          </p:cNvSpPr>
          <p:nvPr/>
        </p:nvSpPr>
        <p:spPr bwMode="auto">
          <a:xfrm>
            <a:off x="3273425" y="2314575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8" name="Rectangle 46"/>
          <p:cNvSpPr>
            <a:spLocks noChangeAspect="1" noChangeArrowheads="1"/>
          </p:cNvSpPr>
          <p:nvPr/>
        </p:nvSpPr>
        <p:spPr bwMode="auto">
          <a:xfrm>
            <a:off x="4462463" y="2314575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9" name="Line 47"/>
          <p:cNvSpPr>
            <a:spLocks noChangeAspect="1" noChangeShapeType="1"/>
          </p:cNvSpPr>
          <p:nvPr/>
        </p:nvSpPr>
        <p:spPr bwMode="auto">
          <a:xfrm flipH="1">
            <a:off x="4462463" y="2593975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0" name="Oval 48"/>
          <p:cNvSpPr>
            <a:spLocks noChangeAspect="1" noChangeArrowheads="1"/>
          </p:cNvSpPr>
          <p:nvPr/>
        </p:nvSpPr>
        <p:spPr bwMode="auto">
          <a:xfrm>
            <a:off x="4462463" y="2174875"/>
            <a:ext cx="411162" cy="41910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1" name="Line 49"/>
          <p:cNvSpPr>
            <a:spLocks noChangeAspect="1" noChangeShapeType="1"/>
          </p:cNvSpPr>
          <p:nvPr/>
        </p:nvSpPr>
        <p:spPr bwMode="auto">
          <a:xfrm flipH="1">
            <a:off x="4462463" y="1379538"/>
            <a:ext cx="2881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2" name="Line 50"/>
          <p:cNvSpPr>
            <a:spLocks noChangeAspect="1" noChangeShapeType="1"/>
          </p:cNvSpPr>
          <p:nvPr/>
        </p:nvSpPr>
        <p:spPr bwMode="auto">
          <a:xfrm flipH="1">
            <a:off x="3043238" y="2593975"/>
            <a:ext cx="503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3" name="Line 51"/>
          <p:cNvSpPr>
            <a:spLocks noChangeAspect="1" noChangeShapeType="1"/>
          </p:cNvSpPr>
          <p:nvPr/>
        </p:nvSpPr>
        <p:spPr bwMode="auto">
          <a:xfrm flipH="1" flipV="1">
            <a:off x="8210550" y="2128838"/>
            <a:ext cx="188913" cy="198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4" name="Rectangle 52"/>
          <p:cNvSpPr>
            <a:spLocks noChangeAspect="1" noChangeArrowheads="1"/>
          </p:cNvSpPr>
          <p:nvPr/>
        </p:nvSpPr>
        <p:spPr bwMode="auto">
          <a:xfrm>
            <a:off x="274638" y="1076325"/>
            <a:ext cx="9728200" cy="2665413"/>
          </a:xfrm>
          <a:prstGeom prst="rect">
            <a:avLst/>
          </a:prstGeom>
          <a:noFill/>
          <a:ln w="25400">
            <a:pattFill prst="pct50">
              <a:fgClr>
                <a:srgbClr val="3366FF"/>
              </a:fgClr>
              <a:bgClr>
                <a:srgbClr val="FFFFFF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5" name="Line 53"/>
          <p:cNvSpPr>
            <a:spLocks noChangeAspect="1" noChangeShapeType="1"/>
          </p:cNvSpPr>
          <p:nvPr/>
        </p:nvSpPr>
        <p:spPr bwMode="auto">
          <a:xfrm flipH="1">
            <a:off x="8482013" y="2628900"/>
            <a:ext cx="1587" cy="1431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6" name="Line 54"/>
          <p:cNvSpPr>
            <a:spLocks noChangeAspect="1" noChangeShapeType="1"/>
          </p:cNvSpPr>
          <p:nvPr/>
        </p:nvSpPr>
        <p:spPr bwMode="auto">
          <a:xfrm flipH="1">
            <a:off x="3036888" y="1382713"/>
            <a:ext cx="503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7" name="Freeform 55"/>
          <p:cNvSpPr>
            <a:spLocks noChangeAspect="1"/>
          </p:cNvSpPr>
          <p:nvPr/>
        </p:nvSpPr>
        <p:spPr bwMode="auto">
          <a:xfrm>
            <a:off x="2990850" y="1271588"/>
            <a:ext cx="387350" cy="195262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8" name="Line 56"/>
          <p:cNvSpPr>
            <a:spLocks noChangeAspect="1" noChangeShapeType="1"/>
          </p:cNvSpPr>
          <p:nvPr/>
        </p:nvSpPr>
        <p:spPr bwMode="auto">
          <a:xfrm flipV="1">
            <a:off x="4613275" y="2490788"/>
            <a:ext cx="1525588" cy="47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9" name="Line 57"/>
          <p:cNvSpPr>
            <a:spLocks noChangeAspect="1" noChangeShapeType="1"/>
          </p:cNvSpPr>
          <p:nvPr/>
        </p:nvSpPr>
        <p:spPr bwMode="auto">
          <a:xfrm flipH="1">
            <a:off x="4583113" y="2686050"/>
            <a:ext cx="15271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0" name="Line 58"/>
          <p:cNvSpPr>
            <a:spLocks noChangeAspect="1" noChangeShapeType="1"/>
          </p:cNvSpPr>
          <p:nvPr/>
        </p:nvSpPr>
        <p:spPr bwMode="auto">
          <a:xfrm flipV="1">
            <a:off x="6815138" y="2481263"/>
            <a:ext cx="574675" cy="47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1" name="Line 59"/>
          <p:cNvSpPr>
            <a:spLocks noChangeAspect="1" noChangeShapeType="1"/>
          </p:cNvSpPr>
          <p:nvPr/>
        </p:nvSpPr>
        <p:spPr bwMode="auto">
          <a:xfrm flipH="1">
            <a:off x="6784975" y="2676525"/>
            <a:ext cx="65722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2" name="Line 60"/>
          <p:cNvSpPr>
            <a:spLocks noChangeAspect="1" noChangeShapeType="1"/>
          </p:cNvSpPr>
          <p:nvPr/>
        </p:nvSpPr>
        <p:spPr bwMode="auto">
          <a:xfrm>
            <a:off x="3797300" y="1484313"/>
            <a:ext cx="700088" cy="8604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3" name="Line 61"/>
          <p:cNvSpPr>
            <a:spLocks noChangeAspect="1" noChangeShapeType="1"/>
          </p:cNvSpPr>
          <p:nvPr/>
        </p:nvSpPr>
        <p:spPr bwMode="auto">
          <a:xfrm flipH="1" flipV="1">
            <a:off x="3470275" y="1566863"/>
            <a:ext cx="654050" cy="8175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4" name="Text Box 62"/>
          <p:cNvSpPr txBox="1">
            <a:spLocks noChangeAspect="1" noChangeArrowheads="1"/>
          </p:cNvSpPr>
          <p:nvPr/>
        </p:nvSpPr>
        <p:spPr bwMode="auto">
          <a:xfrm>
            <a:off x="1371600" y="1524000"/>
            <a:ext cx="2065338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>
              <a:lnSpc>
                <a:spcPct val="90000"/>
              </a:lnSpc>
            </a:pPr>
            <a:r>
              <a:rPr lang="nb-NO" sz="2200"/>
              <a:t>4% reflection</a:t>
            </a:r>
          </a:p>
        </p:txBody>
      </p:sp>
      <p:sp>
        <p:nvSpPr>
          <p:cNvPr id="23615" name="Line 63"/>
          <p:cNvSpPr>
            <a:spLocks noChangeAspect="1" noChangeShapeType="1"/>
          </p:cNvSpPr>
          <p:nvPr/>
        </p:nvSpPr>
        <p:spPr bwMode="auto">
          <a:xfrm rot="5400000">
            <a:off x="8130381" y="3691732"/>
            <a:ext cx="9794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6" name="Line 64"/>
          <p:cNvSpPr>
            <a:spLocks noChangeAspect="1" noChangeShapeType="1"/>
          </p:cNvSpPr>
          <p:nvPr/>
        </p:nvSpPr>
        <p:spPr bwMode="auto">
          <a:xfrm rot="5400000" flipH="1">
            <a:off x="7885906" y="3691732"/>
            <a:ext cx="9794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7" name="Text Box 65"/>
          <p:cNvSpPr txBox="1">
            <a:spLocks noChangeAspect="1" noChangeArrowheads="1"/>
          </p:cNvSpPr>
          <p:nvPr/>
        </p:nvSpPr>
        <p:spPr bwMode="auto">
          <a:xfrm>
            <a:off x="6015038" y="3217863"/>
            <a:ext cx="898525" cy="40005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/>
              <a:t>V</a:t>
            </a:r>
            <a:r>
              <a:rPr lang="nb-NO" baseline="-25000"/>
              <a:t>mod</a:t>
            </a:r>
            <a:endParaRPr lang="nb-NO"/>
          </a:p>
        </p:txBody>
      </p:sp>
      <p:sp>
        <p:nvSpPr>
          <p:cNvPr id="23618" name="Text Box 66"/>
          <p:cNvSpPr txBox="1">
            <a:spLocks noChangeAspect="1" noChangeArrowheads="1"/>
          </p:cNvSpPr>
          <p:nvPr/>
        </p:nvSpPr>
        <p:spPr bwMode="auto">
          <a:xfrm>
            <a:off x="355600" y="4672013"/>
            <a:ext cx="1798638" cy="19621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nb-NO" sz="2200"/>
              <a:t>OTDR</a:t>
            </a:r>
          </a:p>
        </p:txBody>
      </p:sp>
      <p:sp>
        <p:nvSpPr>
          <p:cNvPr id="23619" name="Freeform 67"/>
          <p:cNvSpPr>
            <a:spLocks noChangeAspect="1"/>
          </p:cNvSpPr>
          <p:nvPr/>
        </p:nvSpPr>
        <p:spPr bwMode="auto">
          <a:xfrm>
            <a:off x="5668963" y="3937000"/>
            <a:ext cx="488950" cy="9461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0" name="Oval 68"/>
          <p:cNvSpPr>
            <a:spLocks noChangeAspect="1" noChangeArrowheads="1"/>
          </p:cNvSpPr>
          <p:nvPr/>
        </p:nvSpPr>
        <p:spPr bwMode="auto">
          <a:xfrm>
            <a:off x="2433638" y="5792788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1" name="Rectangle 69"/>
          <p:cNvSpPr>
            <a:spLocks noChangeAspect="1" noChangeArrowheads="1"/>
          </p:cNvSpPr>
          <p:nvPr/>
        </p:nvSpPr>
        <p:spPr bwMode="auto">
          <a:xfrm>
            <a:off x="2387600" y="5746750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2" name="Oval 70"/>
          <p:cNvSpPr>
            <a:spLocks noChangeAspect="1" noChangeArrowheads="1"/>
          </p:cNvSpPr>
          <p:nvPr/>
        </p:nvSpPr>
        <p:spPr bwMode="auto">
          <a:xfrm>
            <a:off x="2936875" y="5605463"/>
            <a:ext cx="365125" cy="936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3" name="Rectangle 71"/>
          <p:cNvSpPr>
            <a:spLocks noChangeAspect="1" noChangeArrowheads="1"/>
          </p:cNvSpPr>
          <p:nvPr/>
        </p:nvSpPr>
        <p:spPr bwMode="auto">
          <a:xfrm>
            <a:off x="3302000" y="5792788"/>
            <a:ext cx="549275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4" name="Oval 72"/>
          <p:cNvSpPr>
            <a:spLocks noChangeAspect="1" noChangeArrowheads="1"/>
          </p:cNvSpPr>
          <p:nvPr/>
        </p:nvSpPr>
        <p:spPr bwMode="auto">
          <a:xfrm>
            <a:off x="3348038" y="5045075"/>
            <a:ext cx="457200" cy="468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5" name="Oval 73"/>
          <p:cNvSpPr>
            <a:spLocks noChangeAspect="1" noChangeArrowheads="1"/>
          </p:cNvSpPr>
          <p:nvPr/>
        </p:nvSpPr>
        <p:spPr bwMode="auto">
          <a:xfrm>
            <a:off x="2433638" y="5045075"/>
            <a:ext cx="457200" cy="468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6" name="Rectangle 74"/>
          <p:cNvSpPr>
            <a:spLocks noChangeAspect="1" noChangeArrowheads="1"/>
          </p:cNvSpPr>
          <p:nvPr/>
        </p:nvSpPr>
        <p:spPr bwMode="auto">
          <a:xfrm>
            <a:off x="2387600" y="5326063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7" name="Oval 75"/>
          <p:cNvSpPr>
            <a:spLocks noChangeAspect="1" noChangeArrowheads="1"/>
          </p:cNvSpPr>
          <p:nvPr/>
        </p:nvSpPr>
        <p:spPr bwMode="auto">
          <a:xfrm>
            <a:off x="2890838" y="5186363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8" name="Rectangle 76"/>
          <p:cNvSpPr>
            <a:spLocks noChangeAspect="1" noChangeArrowheads="1"/>
          </p:cNvSpPr>
          <p:nvPr/>
        </p:nvSpPr>
        <p:spPr bwMode="auto">
          <a:xfrm>
            <a:off x="2844800" y="5278438"/>
            <a:ext cx="549275" cy="1412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9" name="Rectangle 77"/>
          <p:cNvSpPr>
            <a:spLocks noChangeAspect="1" noChangeArrowheads="1"/>
          </p:cNvSpPr>
          <p:nvPr/>
        </p:nvSpPr>
        <p:spPr bwMode="auto">
          <a:xfrm>
            <a:off x="2906713" y="5092700"/>
            <a:ext cx="430212" cy="2333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0" name="Line 78"/>
          <p:cNvSpPr>
            <a:spLocks noChangeAspect="1" noChangeShapeType="1"/>
          </p:cNvSpPr>
          <p:nvPr/>
        </p:nvSpPr>
        <p:spPr bwMode="auto">
          <a:xfrm>
            <a:off x="2890838" y="5278438"/>
            <a:ext cx="0" cy="141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1" name="Line 79"/>
          <p:cNvSpPr>
            <a:spLocks noChangeAspect="1" noChangeShapeType="1"/>
          </p:cNvSpPr>
          <p:nvPr/>
        </p:nvSpPr>
        <p:spPr bwMode="auto">
          <a:xfrm>
            <a:off x="3348038" y="5278438"/>
            <a:ext cx="0" cy="141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2" name="Rectangle 80"/>
          <p:cNvSpPr>
            <a:spLocks noChangeAspect="1" noChangeArrowheads="1"/>
          </p:cNvSpPr>
          <p:nvPr/>
        </p:nvSpPr>
        <p:spPr bwMode="auto">
          <a:xfrm>
            <a:off x="2387600" y="4999038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3" name="Rectangle 81"/>
          <p:cNvSpPr>
            <a:spLocks noChangeAspect="1" noChangeArrowheads="1"/>
          </p:cNvSpPr>
          <p:nvPr/>
        </p:nvSpPr>
        <p:spPr bwMode="auto">
          <a:xfrm>
            <a:off x="2536825" y="5245100"/>
            <a:ext cx="273050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4" name="Rectangle 82"/>
          <p:cNvSpPr>
            <a:spLocks noChangeAspect="1" noChangeArrowheads="1"/>
          </p:cNvSpPr>
          <p:nvPr/>
        </p:nvSpPr>
        <p:spPr bwMode="auto">
          <a:xfrm>
            <a:off x="3576638" y="4999038"/>
            <a:ext cx="274637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5" name="Rectangle 83"/>
          <p:cNvSpPr>
            <a:spLocks noChangeAspect="1" noChangeArrowheads="1"/>
          </p:cNvSpPr>
          <p:nvPr/>
        </p:nvSpPr>
        <p:spPr bwMode="auto">
          <a:xfrm>
            <a:off x="3373438" y="5291138"/>
            <a:ext cx="549275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6" name="Oval 84"/>
          <p:cNvSpPr>
            <a:spLocks noChangeAspect="1" noChangeArrowheads="1"/>
          </p:cNvSpPr>
          <p:nvPr/>
        </p:nvSpPr>
        <p:spPr bwMode="auto">
          <a:xfrm>
            <a:off x="3348038" y="5792788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7" name="Rectangle 85"/>
          <p:cNvSpPr>
            <a:spLocks noChangeAspect="1" noChangeArrowheads="1"/>
          </p:cNvSpPr>
          <p:nvPr/>
        </p:nvSpPr>
        <p:spPr bwMode="auto">
          <a:xfrm>
            <a:off x="3302000" y="5746750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8" name="Oval 86"/>
          <p:cNvSpPr>
            <a:spLocks noChangeAspect="1" noChangeArrowheads="1"/>
          </p:cNvSpPr>
          <p:nvPr/>
        </p:nvSpPr>
        <p:spPr bwMode="auto">
          <a:xfrm>
            <a:off x="2890838" y="5653088"/>
            <a:ext cx="457200" cy="4206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9" name="Rectangle 87"/>
          <p:cNvSpPr>
            <a:spLocks noChangeAspect="1" noChangeArrowheads="1"/>
          </p:cNvSpPr>
          <p:nvPr/>
        </p:nvSpPr>
        <p:spPr bwMode="auto">
          <a:xfrm>
            <a:off x="2844800" y="5886450"/>
            <a:ext cx="549275" cy="936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0" name="Rectangle 88"/>
          <p:cNvSpPr>
            <a:spLocks noChangeAspect="1" noChangeArrowheads="1"/>
          </p:cNvSpPr>
          <p:nvPr/>
        </p:nvSpPr>
        <p:spPr bwMode="auto">
          <a:xfrm>
            <a:off x="2911475" y="5934075"/>
            <a:ext cx="428625" cy="2333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1" name="Line 89"/>
          <p:cNvSpPr>
            <a:spLocks noChangeAspect="1" noChangeShapeType="1"/>
          </p:cNvSpPr>
          <p:nvPr/>
        </p:nvSpPr>
        <p:spPr bwMode="auto">
          <a:xfrm>
            <a:off x="3348038" y="5886450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2" name="Line 90"/>
          <p:cNvSpPr>
            <a:spLocks noChangeAspect="1" noChangeShapeType="1"/>
          </p:cNvSpPr>
          <p:nvPr/>
        </p:nvSpPr>
        <p:spPr bwMode="auto">
          <a:xfrm>
            <a:off x="2890838" y="5886450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3" name="Rectangle 91"/>
          <p:cNvSpPr>
            <a:spLocks noChangeAspect="1" noChangeArrowheads="1"/>
          </p:cNvSpPr>
          <p:nvPr/>
        </p:nvSpPr>
        <p:spPr bwMode="auto">
          <a:xfrm>
            <a:off x="2387600" y="5980113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4" name="Rectangle 92"/>
          <p:cNvSpPr>
            <a:spLocks noChangeAspect="1" noChangeArrowheads="1"/>
          </p:cNvSpPr>
          <p:nvPr/>
        </p:nvSpPr>
        <p:spPr bwMode="auto">
          <a:xfrm>
            <a:off x="3576638" y="5980113"/>
            <a:ext cx="274637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5" name="Line 93"/>
          <p:cNvSpPr>
            <a:spLocks noChangeAspect="1" noChangeShapeType="1"/>
          </p:cNvSpPr>
          <p:nvPr/>
        </p:nvSpPr>
        <p:spPr bwMode="auto">
          <a:xfrm flipH="1">
            <a:off x="3576638" y="6259513"/>
            <a:ext cx="31575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6" name="Oval 94"/>
          <p:cNvSpPr>
            <a:spLocks noChangeAspect="1" noChangeArrowheads="1"/>
          </p:cNvSpPr>
          <p:nvPr/>
        </p:nvSpPr>
        <p:spPr bwMode="auto">
          <a:xfrm>
            <a:off x="4749800" y="5842000"/>
            <a:ext cx="412750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7" name="Line 95"/>
          <p:cNvSpPr>
            <a:spLocks noChangeAspect="1" noChangeShapeType="1"/>
          </p:cNvSpPr>
          <p:nvPr/>
        </p:nvSpPr>
        <p:spPr bwMode="auto">
          <a:xfrm flipH="1">
            <a:off x="2157413" y="6259513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8" name="Line 96"/>
          <p:cNvSpPr>
            <a:spLocks noChangeAspect="1" noChangeShapeType="1"/>
          </p:cNvSpPr>
          <p:nvPr/>
        </p:nvSpPr>
        <p:spPr bwMode="auto">
          <a:xfrm flipH="1">
            <a:off x="2151063" y="5048250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9" name="Text Box 97"/>
          <p:cNvSpPr txBox="1">
            <a:spLocks noChangeAspect="1" noChangeArrowheads="1"/>
          </p:cNvSpPr>
          <p:nvPr/>
        </p:nvSpPr>
        <p:spPr bwMode="auto">
          <a:xfrm>
            <a:off x="1336675" y="4873625"/>
            <a:ext cx="796925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nb-NO" sz="1800"/>
              <a:t>Out</a:t>
            </a:r>
          </a:p>
        </p:txBody>
      </p:sp>
      <p:sp>
        <p:nvSpPr>
          <p:cNvPr id="23650" name="Text Box 98"/>
          <p:cNvSpPr txBox="1">
            <a:spLocks noChangeAspect="1" noChangeArrowheads="1"/>
          </p:cNvSpPr>
          <p:nvPr/>
        </p:nvSpPr>
        <p:spPr bwMode="auto">
          <a:xfrm>
            <a:off x="1336675" y="6062663"/>
            <a:ext cx="796925" cy="3095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nb-NO" sz="1800"/>
              <a:t>In</a:t>
            </a:r>
          </a:p>
        </p:txBody>
      </p:sp>
      <p:sp>
        <p:nvSpPr>
          <p:cNvPr id="23651" name="Freeform 99"/>
          <p:cNvSpPr>
            <a:spLocks noChangeAspect="1"/>
          </p:cNvSpPr>
          <p:nvPr/>
        </p:nvSpPr>
        <p:spPr bwMode="auto">
          <a:xfrm>
            <a:off x="5668963" y="5245100"/>
            <a:ext cx="488950" cy="77788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2" name="Line 100"/>
          <p:cNvSpPr>
            <a:spLocks noChangeAspect="1" noChangeShapeType="1"/>
          </p:cNvSpPr>
          <p:nvPr/>
        </p:nvSpPr>
        <p:spPr bwMode="auto">
          <a:xfrm flipH="1">
            <a:off x="2236788" y="6137275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3" name="Oval 101"/>
          <p:cNvSpPr>
            <a:spLocks noChangeAspect="1" noChangeArrowheads="1"/>
          </p:cNvSpPr>
          <p:nvPr/>
        </p:nvSpPr>
        <p:spPr bwMode="auto">
          <a:xfrm>
            <a:off x="8034338" y="4591050"/>
            <a:ext cx="447675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4" name="Rectangle 102"/>
          <p:cNvSpPr>
            <a:spLocks noChangeAspect="1" noChangeArrowheads="1"/>
          </p:cNvSpPr>
          <p:nvPr/>
        </p:nvSpPr>
        <p:spPr bwMode="auto">
          <a:xfrm>
            <a:off x="8020050" y="45450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5" name="Line 103"/>
          <p:cNvSpPr>
            <a:spLocks noChangeAspect="1" noChangeShapeType="1"/>
          </p:cNvSpPr>
          <p:nvPr/>
        </p:nvSpPr>
        <p:spPr bwMode="auto">
          <a:xfrm>
            <a:off x="8480425" y="4684713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6" name="Rectangle 104"/>
          <p:cNvSpPr>
            <a:spLocks noChangeAspect="1" noChangeArrowheads="1"/>
          </p:cNvSpPr>
          <p:nvPr/>
        </p:nvSpPr>
        <p:spPr bwMode="auto">
          <a:xfrm>
            <a:off x="7988300" y="4778375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7" name="Line 105"/>
          <p:cNvSpPr>
            <a:spLocks noChangeAspect="1" noChangeShapeType="1"/>
          </p:cNvSpPr>
          <p:nvPr/>
        </p:nvSpPr>
        <p:spPr bwMode="auto">
          <a:xfrm flipH="1" flipV="1">
            <a:off x="3567113" y="5041900"/>
            <a:ext cx="4708525" cy="15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8" name="Line 106"/>
          <p:cNvSpPr>
            <a:spLocks noChangeAspect="1" noChangeShapeType="1"/>
          </p:cNvSpPr>
          <p:nvPr/>
        </p:nvSpPr>
        <p:spPr bwMode="auto">
          <a:xfrm>
            <a:off x="8480425" y="4057650"/>
            <a:ext cx="1588" cy="6746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9" name="AutoShape 107"/>
          <p:cNvSpPr>
            <a:spLocks noChangeAspect="1" noChangeArrowheads="1"/>
          </p:cNvSpPr>
          <p:nvPr/>
        </p:nvSpPr>
        <p:spPr bwMode="auto">
          <a:xfrm>
            <a:off x="5326063" y="6257925"/>
            <a:ext cx="244475" cy="2444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0" name="AutoShape 108"/>
          <p:cNvSpPr>
            <a:spLocks noChangeAspect="1" noChangeArrowheads="1"/>
          </p:cNvSpPr>
          <p:nvPr/>
        </p:nvSpPr>
        <p:spPr bwMode="auto">
          <a:xfrm>
            <a:off x="6016625" y="6253163"/>
            <a:ext cx="246063" cy="2444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1" name="Line 109"/>
          <p:cNvSpPr>
            <a:spLocks noChangeAspect="1" noChangeShapeType="1"/>
          </p:cNvSpPr>
          <p:nvPr/>
        </p:nvSpPr>
        <p:spPr bwMode="auto">
          <a:xfrm>
            <a:off x="5568950" y="6111875"/>
            <a:ext cx="4587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3662" name="Text Box 110"/>
          <p:cNvSpPr txBox="1">
            <a:spLocks noChangeAspect="1" noChangeArrowheads="1"/>
          </p:cNvSpPr>
          <p:nvPr/>
        </p:nvSpPr>
        <p:spPr bwMode="auto">
          <a:xfrm>
            <a:off x="4800600" y="6634163"/>
            <a:ext cx="1981200" cy="882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Fine length adjustment</a:t>
            </a:r>
          </a:p>
          <a:p>
            <a:pPr>
              <a:lnSpc>
                <a:spcPct val="90000"/>
              </a:lnSpc>
            </a:pPr>
            <a:r>
              <a:rPr lang="nb-NO" sz="1800"/>
              <a:t>to get L</a:t>
            </a:r>
            <a:r>
              <a:rPr lang="nb-NO" sz="1800" baseline="-25000"/>
              <a:t>1 </a:t>
            </a:r>
            <a:r>
              <a:rPr lang="nb-NO" sz="1800"/>
              <a:t>=</a:t>
            </a:r>
            <a:r>
              <a:rPr lang="nb-NO" sz="1800" baseline="-25000"/>
              <a:t> </a:t>
            </a:r>
            <a:r>
              <a:rPr lang="nb-NO" sz="1800"/>
              <a:t>L</a:t>
            </a:r>
            <a:r>
              <a:rPr lang="nb-NO" sz="1800" baseline="-25000"/>
              <a:t>2</a:t>
            </a:r>
          </a:p>
        </p:txBody>
      </p:sp>
      <p:sp>
        <p:nvSpPr>
          <p:cNvPr id="23663" name="Freeform 111"/>
          <p:cNvSpPr>
            <a:spLocks noChangeAspect="1"/>
          </p:cNvSpPr>
          <p:nvPr/>
        </p:nvSpPr>
        <p:spPr bwMode="auto">
          <a:xfrm flipH="1">
            <a:off x="6383338" y="6159500"/>
            <a:ext cx="388937" cy="193675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4" name="Line 112"/>
          <p:cNvSpPr>
            <a:spLocks noChangeAspect="1" noChangeShapeType="1"/>
          </p:cNvSpPr>
          <p:nvPr/>
        </p:nvSpPr>
        <p:spPr bwMode="auto">
          <a:xfrm flipV="1">
            <a:off x="5222875" y="4959350"/>
            <a:ext cx="1527175" cy="31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5" name="Line 113"/>
          <p:cNvSpPr>
            <a:spLocks noChangeAspect="1" noChangeShapeType="1"/>
          </p:cNvSpPr>
          <p:nvPr/>
        </p:nvSpPr>
        <p:spPr bwMode="auto">
          <a:xfrm flipH="1">
            <a:off x="5192713" y="5153025"/>
            <a:ext cx="15271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6" name="Line 114"/>
          <p:cNvSpPr>
            <a:spLocks noChangeAspect="1" noChangeShapeType="1"/>
          </p:cNvSpPr>
          <p:nvPr/>
        </p:nvSpPr>
        <p:spPr bwMode="auto">
          <a:xfrm>
            <a:off x="2236788" y="4965700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7" name="Text Box 115"/>
          <p:cNvSpPr txBox="1">
            <a:spLocks noChangeAspect="1" noChangeArrowheads="1"/>
          </p:cNvSpPr>
          <p:nvPr/>
        </p:nvSpPr>
        <p:spPr bwMode="auto">
          <a:xfrm>
            <a:off x="3381375" y="6389688"/>
            <a:ext cx="571500" cy="571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200"/>
              <a:t>L</a:t>
            </a:r>
            <a:r>
              <a:rPr lang="nb-NO" sz="2200" baseline="-25000"/>
              <a:t>2</a:t>
            </a:r>
            <a:endParaRPr lang="nb-NO" sz="2200"/>
          </a:p>
        </p:txBody>
      </p:sp>
      <p:sp>
        <p:nvSpPr>
          <p:cNvPr id="23668" name="Text Box 116"/>
          <p:cNvSpPr txBox="1">
            <a:spLocks noChangeAspect="1" noChangeArrowheads="1"/>
          </p:cNvSpPr>
          <p:nvPr/>
        </p:nvSpPr>
        <p:spPr bwMode="auto">
          <a:xfrm>
            <a:off x="3381375" y="4508500"/>
            <a:ext cx="571500" cy="5730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200"/>
              <a:t>L</a:t>
            </a:r>
            <a:r>
              <a:rPr lang="nb-NO" sz="2200" baseline="-25000"/>
              <a:t>1</a:t>
            </a:r>
            <a:endParaRPr lang="nb-NO" sz="2200"/>
          </a:p>
        </p:txBody>
      </p:sp>
      <p:sp>
        <p:nvSpPr>
          <p:cNvPr id="23669" name="Oval 117"/>
          <p:cNvSpPr>
            <a:spLocks noChangeAspect="1" noChangeArrowheads="1"/>
          </p:cNvSpPr>
          <p:nvPr/>
        </p:nvSpPr>
        <p:spPr bwMode="auto">
          <a:xfrm>
            <a:off x="4854575" y="5840413"/>
            <a:ext cx="411163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70" name="Oval 118"/>
          <p:cNvSpPr>
            <a:spLocks noChangeAspect="1" noChangeArrowheads="1"/>
          </p:cNvSpPr>
          <p:nvPr/>
        </p:nvSpPr>
        <p:spPr bwMode="auto">
          <a:xfrm>
            <a:off x="4953000" y="5845175"/>
            <a:ext cx="411163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7010400" y="5262563"/>
            <a:ext cx="3238500" cy="2236787"/>
            <a:chOff x="4387" y="3315"/>
            <a:chExt cx="2040" cy="1409"/>
          </a:xfrm>
        </p:grpSpPr>
        <p:sp>
          <p:nvSpPr>
            <p:cNvPr id="23678" name="Line 120"/>
            <p:cNvSpPr>
              <a:spLocks noChangeAspect="1" noChangeShapeType="1"/>
            </p:cNvSpPr>
            <p:nvPr/>
          </p:nvSpPr>
          <p:spPr bwMode="auto">
            <a:xfrm flipV="1">
              <a:off x="4914" y="3534"/>
              <a:ext cx="0" cy="9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79" name="Line 121"/>
            <p:cNvSpPr>
              <a:spLocks noChangeAspect="1" noChangeShapeType="1"/>
            </p:cNvSpPr>
            <p:nvPr/>
          </p:nvSpPr>
          <p:spPr bwMode="auto">
            <a:xfrm>
              <a:off x="4869" y="4446"/>
              <a:ext cx="124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0" name="Text Box 122"/>
            <p:cNvSpPr txBox="1">
              <a:spLocks noChangeAspect="1" noChangeArrowheads="1"/>
            </p:cNvSpPr>
            <p:nvPr/>
          </p:nvSpPr>
          <p:spPr bwMode="auto">
            <a:xfrm>
              <a:off x="4387" y="3315"/>
              <a:ext cx="845" cy="66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90000"/>
                </a:lnSpc>
              </a:pPr>
              <a:r>
                <a:rPr lang="en-US" sz="1800"/>
                <a:t>Received OTDR pulse</a:t>
              </a:r>
            </a:p>
          </p:txBody>
        </p:sp>
        <p:sp>
          <p:nvSpPr>
            <p:cNvPr id="23681" name="Text Box 123"/>
            <p:cNvSpPr txBox="1">
              <a:spLocks noChangeAspect="1" noChangeArrowheads="1"/>
            </p:cNvSpPr>
            <p:nvPr/>
          </p:nvSpPr>
          <p:spPr bwMode="auto">
            <a:xfrm>
              <a:off x="5715" y="4472"/>
              <a:ext cx="712" cy="2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rIns="0"/>
            <a:lstStyle/>
            <a:p>
              <a:pPr algn="l">
                <a:lnSpc>
                  <a:spcPct val="90000"/>
                </a:lnSpc>
              </a:pPr>
              <a:r>
                <a:rPr lang="nb-NO" sz="2200"/>
                <a:t>V</a:t>
              </a:r>
              <a:r>
                <a:rPr lang="nb-NO" sz="2200" baseline="-25000"/>
                <a:t>mod</a:t>
              </a:r>
              <a:r>
                <a:rPr lang="nb-NO" sz="2200"/>
                <a:t>, V</a:t>
              </a:r>
            </a:p>
          </p:txBody>
        </p:sp>
        <p:sp>
          <p:nvSpPr>
            <p:cNvPr id="23682" name="Freeform 124"/>
            <p:cNvSpPr>
              <a:spLocks noChangeAspect="1"/>
            </p:cNvSpPr>
            <p:nvPr/>
          </p:nvSpPr>
          <p:spPr bwMode="auto">
            <a:xfrm rot="10807630" flipV="1">
              <a:off x="4824" y="3612"/>
              <a:ext cx="1471" cy="720"/>
            </a:xfrm>
            <a:custGeom>
              <a:avLst/>
              <a:gdLst>
                <a:gd name="T0" fmla="*/ 2147483647 w 1056"/>
                <a:gd name="T1" fmla="*/ 2147483647 h 256"/>
                <a:gd name="T2" fmla="*/ 2147483647 w 1056"/>
                <a:gd name="T3" fmla="*/ 2147483647 h 256"/>
                <a:gd name="T4" fmla="*/ 2018141885 w 1056"/>
                <a:gd name="T5" fmla="*/ 2147483647 h 256"/>
                <a:gd name="T6" fmla="*/ 1442819252 w 1056"/>
                <a:gd name="T7" fmla="*/ 2147483647 h 256"/>
                <a:gd name="T8" fmla="*/ 1008708631 w 1056"/>
                <a:gd name="T9" fmla="*/ 2147483647 h 256"/>
                <a:gd name="T10" fmla="*/ 0 w 1056"/>
                <a:gd name="T11" fmla="*/ 2147483647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6"/>
                <a:gd name="T19" fmla="*/ 0 h 256"/>
                <a:gd name="T20" fmla="*/ 1056 w 1056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6" h="256">
                  <a:moveTo>
                    <a:pt x="1056" y="256"/>
                  </a:moveTo>
                  <a:cubicBezTo>
                    <a:pt x="992" y="136"/>
                    <a:pt x="928" y="16"/>
                    <a:pt x="864" y="16"/>
                  </a:cubicBezTo>
                  <a:cubicBezTo>
                    <a:pt x="800" y="16"/>
                    <a:pt x="736" y="256"/>
                    <a:pt x="672" y="256"/>
                  </a:cubicBezTo>
                  <a:cubicBezTo>
                    <a:pt x="608" y="256"/>
                    <a:pt x="536" y="32"/>
                    <a:pt x="480" y="16"/>
                  </a:cubicBezTo>
                  <a:cubicBezTo>
                    <a:pt x="424" y="0"/>
                    <a:pt x="416" y="136"/>
                    <a:pt x="336" y="160"/>
                  </a:cubicBezTo>
                  <a:cubicBezTo>
                    <a:pt x="256" y="184"/>
                    <a:pt x="128" y="172"/>
                    <a:pt x="0" y="16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prstDash val="dash"/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3" name="Rectangle 125"/>
            <p:cNvSpPr>
              <a:spLocks noChangeAspect="1" noChangeArrowheads="1"/>
            </p:cNvSpPr>
            <p:nvPr/>
          </p:nvSpPr>
          <p:spPr bwMode="auto">
            <a:xfrm>
              <a:off x="4500" y="3850"/>
              <a:ext cx="401" cy="515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4" name="Rectangle 126"/>
            <p:cNvSpPr>
              <a:spLocks noChangeAspect="1" noChangeArrowheads="1"/>
            </p:cNvSpPr>
            <p:nvPr/>
          </p:nvSpPr>
          <p:spPr bwMode="auto">
            <a:xfrm>
              <a:off x="5761" y="3716"/>
              <a:ext cx="623" cy="66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5" name="Text Box 127"/>
            <p:cNvSpPr txBox="1">
              <a:spLocks noChangeAspect="1" noChangeArrowheads="1"/>
            </p:cNvSpPr>
            <p:nvPr/>
          </p:nvSpPr>
          <p:spPr bwMode="auto">
            <a:xfrm>
              <a:off x="5002" y="4488"/>
              <a:ext cx="402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4.1</a:t>
              </a:r>
            </a:p>
          </p:txBody>
        </p:sp>
        <p:sp>
          <p:nvSpPr>
            <p:cNvPr id="23686" name="Line 128"/>
            <p:cNvSpPr>
              <a:spLocks noChangeAspect="1" noChangeShapeType="1"/>
            </p:cNvSpPr>
            <p:nvPr/>
          </p:nvSpPr>
          <p:spPr bwMode="auto">
            <a:xfrm flipV="1">
              <a:off x="5226" y="4437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7" name="Line 129"/>
            <p:cNvSpPr>
              <a:spLocks noChangeAspect="1" noChangeShapeType="1"/>
            </p:cNvSpPr>
            <p:nvPr/>
          </p:nvSpPr>
          <p:spPr bwMode="auto">
            <a:xfrm flipV="1">
              <a:off x="5537" y="4437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8" name="Text Box 130"/>
            <p:cNvSpPr txBox="1">
              <a:spLocks noChangeAspect="1" noChangeArrowheads="1"/>
            </p:cNvSpPr>
            <p:nvPr/>
          </p:nvSpPr>
          <p:spPr bwMode="auto">
            <a:xfrm>
              <a:off x="5315" y="4488"/>
              <a:ext cx="400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8.2</a:t>
              </a:r>
            </a:p>
          </p:txBody>
        </p:sp>
        <p:sp>
          <p:nvSpPr>
            <p:cNvPr id="23689" name="Text Box 131"/>
            <p:cNvSpPr txBox="1">
              <a:spLocks noChangeAspect="1" noChangeArrowheads="1"/>
            </p:cNvSpPr>
            <p:nvPr/>
          </p:nvSpPr>
          <p:spPr bwMode="auto">
            <a:xfrm>
              <a:off x="4690" y="4488"/>
              <a:ext cx="402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0</a:t>
              </a:r>
            </a:p>
          </p:txBody>
        </p:sp>
      </p:grpSp>
      <p:sp>
        <p:nvSpPr>
          <p:cNvPr id="23672" name="Text Box 132"/>
          <p:cNvSpPr txBox="1">
            <a:spLocks noChangeAspect="1" noChangeArrowheads="1"/>
          </p:cNvSpPr>
          <p:nvPr/>
        </p:nvSpPr>
        <p:spPr bwMode="auto">
          <a:xfrm>
            <a:off x="3748088" y="6113463"/>
            <a:ext cx="654050" cy="309562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/>
          </a:p>
        </p:txBody>
      </p:sp>
      <p:sp>
        <p:nvSpPr>
          <p:cNvPr id="23673" name="Text Box 133"/>
          <p:cNvSpPr txBox="1">
            <a:spLocks noChangeAspect="1" noChangeArrowheads="1"/>
          </p:cNvSpPr>
          <p:nvPr/>
        </p:nvSpPr>
        <p:spPr bwMode="auto">
          <a:xfrm>
            <a:off x="3276600" y="5480050"/>
            <a:ext cx="1600200" cy="654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Variable attenuator</a:t>
            </a:r>
            <a:endParaRPr lang="nb-NO" sz="1800" baseline="-25000"/>
          </a:p>
        </p:txBody>
      </p:sp>
      <p:sp>
        <p:nvSpPr>
          <p:cNvPr id="23674" name="Text Box 134"/>
          <p:cNvSpPr txBox="1">
            <a:spLocks noChangeAspect="1" noChangeArrowheads="1"/>
          </p:cNvSpPr>
          <p:nvPr/>
        </p:nvSpPr>
        <p:spPr bwMode="auto">
          <a:xfrm>
            <a:off x="306388" y="1057275"/>
            <a:ext cx="1017587" cy="455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nb-NO" sz="2800" b="0"/>
              <a:t>Alice</a:t>
            </a:r>
          </a:p>
        </p:txBody>
      </p:sp>
      <p:sp>
        <p:nvSpPr>
          <p:cNvPr id="23675" name="Text Box 135"/>
          <p:cNvSpPr txBox="1">
            <a:spLocks noChangeArrowheads="1"/>
          </p:cNvSpPr>
          <p:nvPr/>
        </p:nvSpPr>
        <p:spPr bwMode="auto">
          <a:xfrm>
            <a:off x="5740400" y="1789113"/>
            <a:ext cx="1422400" cy="5730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Phase modulator</a:t>
            </a:r>
            <a:endParaRPr lang="nb-NO" sz="1800" b="0"/>
          </a:p>
        </p:txBody>
      </p:sp>
      <p:sp>
        <p:nvSpPr>
          <p:cNvPr id="23676" name="Text Box 136"/>
          <p:cNvSpPr txBox="1">
            <a:spLocks noChangeAspect="1" noChangeArrowheads="1"/>
          </p:cNvSpPr>
          <p:nvPr/>
        </p:nvSpPr>
        <p:spPr bwMode="auto">
          <a:xfrm>
            <a:off x="304800" y="4116388"/>
            <a:ext cx="1017588" cy="4556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2800" b="0"/>
              <a:t>Eve</a:t>
            </a:r>
            <a:endParaRPr lang="nb-NO" sz="2800" b="0"/>
          </a:p>
        </p:txBody>
      </p:sp>
      <p:sp>
        <p:nvSpPr>
          <p:cNvPr id="23677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A. Vakhitov </a:t>
            </a:r>
            <a:r>
              <a:rPr lang="en-US" sz="16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 J. Mod. Opt.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2023 (2001)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 bwMode="auto">
          <a:xfrm>
            <a:off x="289334" y="2777475"/>
            <a:ext cx="6252327" cy="1656230"/>
          </a:xfrm>
          <a:prstGeom prst="roundRect">
            <a:avLst>
              <a:gd name="adj" fmla="val 12749"/>
            </a:avLst>
          </a:prstGeom>
          <a:noFill/>
          <a:ln w="9525" cap="flat" cmpd="sng" algn="ctr">
            <a:solidFill>
              <a:srgbClr val="777777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Lucamarini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X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031030 (2015)</a:t>
            </a:r>
          </a:p>
        </p:txBody>
      </p:sp>
      <p:sp>
        <p:nvSpPr>
          <p:cNvPr id="27" name="Rectangle 1098"/>
          <p:cNvSpPr>
            <a:spLocks noChangeArrowheads="1"/>
          </p:cNvSpPr>
          <p:nvPr/>
        </p:nvSpPr>
        <p:spPr bwMode="auto">
          <a:xfrm>
            <a:off x="427705" y="2777475"/>
            <a:ext cx="779059" cy="430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1729535" y="3713605"/>
            <a:ext cx="525673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21" name="Rectangle 1057"/>
          <p:cNvSpPr>
            <a:spLocks noChangeArrowheads="1"/>
          </p:cNvSpPr>
          <p:nvPr/>
        </p:nvSpPr>
        <p:spPr bwMode="auto">
          <a:xfrm>
            <a:off x="2366355" y="3425565"/>
            <a:ext cx="731370" cy="57608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>
                <a:solidFill>
                  <a:srgbClr val="FFFFFF"/>
                </a:solidFill>
              </a:rPr>
              <a:t>Att.</a:t>
            </a:r>
          </a:p>
        </p:txBody>
      </p:sp>
      <p:sp>
        <p:nvSpPr>
          <p:cNvPr id="32" name="Rectangle 1057"/>
          <p:cNvSpPr>
            <a:spLocks noChangeArrowheads="1"/>
          </p:cNvSpPr>
          <p:nvPr/>
        </p:nvSpPr>
        <p:spPr bwMode="auto">
          <a:xfrm>
            <a:off x="6050135" y="3422848"/>
            <a:ext cx="105691" cy="576080"/>
          </a:xfrm>
          <a:prstGeom prst="rect">
            <a:avLst/>
          </a:prstGeom>
          <a:solidFill>
            <a:srgbClr val="4D4D4D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Rectangle 1057"/>
          <p:cNvSpPr>
            <a:spLocks noChangeArrowheads="1"/>
          </p:cNvSpPr>
          <p:nvPr/>
        </p:nvSpPr>
        <p:spPr bwMode="auto">
          <a:xfrm>
            <a:off x="3464202" y="3497575"/>
            <a:ext cx="731370" cy="426626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 sz="5000">
                <a:solidFill>
                  <a:srgbClr val="FFFFFF"/>
                </a:solidFill>
                <a:sym typeface="Wingdings 3" panose="05040102010807070707" pitchFamily="18" charset="2"/>
              </a:rPr>
              <a:t></a:t>
            </a: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35" name="Rectangle 1057"/>
          <p:cNvSpPr>
            <a:spLocks noChangeArrowheads="1"/>
          </p:cNvSpPr>
          <p:nvPr/>
        </p:nvSpPr>
        <p:spPr bwMode="auto">
          <a:xfrm>
            <a:off x="4970210" y="3497575"/>
            <a:ext cx="731370" cy="426626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 sz="5000">
                <a:solidFill>
                  <a:srgbClr val="FFFFFF"/>
                </a:solidFill>
                <a:sym typeface="Wingdings 3" panose="05040102010807070707" pitchFamily="18" charset="2"/>
              </a:rPr>
              <a:t></a:t>
            </a: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530531" y="3641595"/>
            <a:ext cx="97101" cy="14402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 bwMode="auto">
          <a:xfrm>
            <a:off x="4343925" y="3641595"/>
            <a:ext cx="97101" cy="14402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/>
          <p:cNvSpPr/>
          <p:nvPr/>
        </p:nvSpPr>
        <p:spPr bwMode="auto">
          <a:xfrm>
            <a:off x="4713694" y="3641595"/>
            <a:ext cx="97101" cy="14402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1057"/>
          <p:cNvSpPr>
            <a:spLocks noChangeArrowheads="1"/>
          </p:cNvSpPr>
          <p:nvPr/>
        </p:nvSpPr>
        <p:spPr bwMode="auto">
          <a:xfrm>
            <a:off x="3464202" y="3023506"/>
            <a:ext cx="2237378" cy="3586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>
                <a:solidFill>
                  <a:srgbClr val="FFFFFF"/>
                </a:solidFill>
              </a:rPr>
              <a:t>Isolator(s)</a:t>
            </a:r>
          </a:p>
        </p:txBody>
      </p:sp>
      <p:sp>
        <p:nvSpPr>
          <p:cNvPr id="43" name="Rectangle 1057"/>
          <p:cNvSpPr>
            <a:spLocks noChangeArrowheads="1"/>
          </p:cNvSpPr>
          <p:nvPr/>
        </p:nvSpPr>
        <p:spPr bwMode="auto">
          <a:xfrm>
            <a:off x="5671137" y="3023506"/>
            <a:ext cx="870525" cy="3586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>
                <a:solidFill>
                  <a:srgbClr val="FFFFFF"/>
                </a:solidFill>
              </a:rPr>
              <a:t>BPF</a:t>
            </a: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Aft>
                <a:spcPts val="500"/>
              </a:spcAft>
              <a:buClr>
                <a:srgbClr val="FF0000"/>
              </a:buClr>
            </a:pPr>
            <a:r>
              <a:rPr lang="en-CA" sz="3200">
                <a:solidFill>
                  <a:srgbClr val="FFFFFF"/>
                </a:solidFill>
              </a:rPr>
              <a:t>Draft security standard @ ETSI:</a:t>
            </a:r>
            <a:br>
              <a:rPr lang="en-CA" sz="3200">
                <a:solidFill>
                  <a:srgbClr val="FFFFFF"/>
                </a:solidFill>
              </a:rPr>
            </a:br>
            <a:r>
              <a:rPr lang="en-CA" sz="3200">
                <a:solidFill>
                  <a:srgbClr val="FFFFFF"/>
                </a:solidFill>
              </a:rPr>
              <a:t>Trojan-horse in one-way system</a:t>
            </a:r>
          </a:p>
        </p:txBody>
      </p:sp>
    </p:spTree>
    <p:extLst>
      <p:ext uri="{BB962C8B-B14F-4D97-AF65-F5344CB8AC3E}">
        <p14:creationId xmlns:p14="http://schemas.microsoft.com/office/powerpoint/2010/main" val="3577360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5" name="TextBox 5"/>
          <p:cNvSpPr txBox="1">
            <a:spLocks noChangeArrowheads="1"/>
          </p:cNvSpPr>
          <p:nvPr/>
        </p:nvSpPr>
        <p:spPr bwMode="auto">
          <a:xfrm>
            <a:off x="785813" y="4822825"/>
            <a:ext cx="9572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375974"/>
              </a:buClr>
              <a:buFont typeface="Verdana" pitchFamily="34" charset="0"/>
              <a:buNone/>
            </a:pPr>
            <a:r>
              <a:rPr lang="en-CA">
                <a:solidFill>
                  <a:srgbClr val="FFFFFF"/>
                </a:solidFill>
              </a:rPr>
              <a:t>Attack example: avalanche photodetectors (APDs)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39" name="Straight Connector 2"/>
          <p:cNvSpPr>
            <a:spLocks noChangeShapeType="1"/>
          </p:cNvSpPr>
          <p:nvPr/>
        </p:nvSpPr>
        <p:spPr bwMode="auto">
          <a:xfrm flipV="1">
            <a:off x="1438275" y="1597025"/>
            <a:ext cx="0" cy="4303713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0" name="Straight Connector 3"/>
          <p:cNvSpPr>
            <a:spLocks noChangeShapeType="1"/>
          </p:cNvSpPr>
          <p:nvPr/>
        </p:nvSpPr>
        <p:spPr bwMode="auto">
          <a:xfrm>
            <a:off x="1227138" y="5656263"/>
            <a:ext cx="7672387" cy="4762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1" name="Straight Connector 4"/>
          <p:cNvSpPr>
            <a:spLocks noChangeShapeType="1"/>
          </p:cNvSpPr>
          <p:nvPr/>
        </p:nvSpPr>
        <p:spPr bwMode="auto">
          <a:xfrm flipH="1" flipV="1">
            <a:off x="1450975" y="5656263"/>
            <a:ext cx="3382963" cy="4762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971550" y="1357313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8640763" y="5751513"/>
            <a:ext cx="717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V</a:t>
            </a:r>
          </a:p>
        </p:txBody>
      </p:sp>
      <p:sp>
        <p:nvSpPr>
          <p:cNvPr id="14344" name="Straight Connector 7"/>
          <p:cNvSpPr>
            <a:spLocks noChangeShapeType="1"/>
          </p:cNvSpPr>
          <p:nvPr/>
        </p:nvSpPr>
        <p:spPr bwMode="auto">
          <a:xfrm flipH="1">
            <a:off x="4833938" y="5661025"/>
            <a:ext cx="31083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Straight Connector 8"/>
          <p:cNvSpPr>
            <a:spLocks noChangeShapeType="1"/>
          </p:cNvSpPr>
          <p:nvPr/>
        </p:nvSpPr>
        <p:spPr bwMode="auto">
          <a:xfrm flipH="1">
            <a:off x="4833938" y="3748088"/>
            <a:ext cx="3108325" cy="1912937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Straight Connector 9"/>
          <p:cNvSpPr>
            <a:spLocks noChangeShapeType="1"/>
          </p:cNvSpPr>
          <p:nvPr/>
        </p:nvSpPr>
        <p:spPr bwMode="auto">
          <a:xfrm flipH="1" flipV="1">
            <a:off x="4857750" y="1357313"/>
            <a:ext cx="0" cy="5000625"/>
          </a:xfrm>
          <a:prstGeom prst="line">
            <a:avLst/>
          </a:prstGeom>
          <a:noFill/>
          <a:ln w="0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164306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Linear mode</a:t>
            </a: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496411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Geiger mode</a:t>
            </a:r>
          </a:p>
        </p:txBody>
      </p:sp>
      <p:sp>
        <p:nvSpPr>
          <p:cNvPr id="14349" name="Straight Connector 12"/>
          <p:cNvSpPr>
            <a:spLocks noChangeShapeType="1"/>
          </p:cNvSpPr>
          <p:nvPr/>
        </p:nvSpPr>
        <p:spPr bwMode="auto">
          <a:xfrm flipH="1" flipV="1">
            <a:off x="7000875" y="4429125"/>
            <a:ext cx="0" cy="114300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0" name="TextBox 13"/>
          <p:cNvSpPr txBox="1">
            <a:spLocks noChangeArrowheads="1"/>
          </p:cNvSpPr>
          <p:nvPr/>
        </p:nvSpPr>
        <p:spPr bwMode="auto">
          <a:xfrm>
            <a:off x="6985000" y="4779963"/>
            <a:ext cx="18732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Single photon</a:t>
            </a:r>
          </a:p>
        </p:txBody>
      </p:sp>
      <p:sp>
        <p:nvSpPr>
          <p:cNvPr id="14351" name="TextBox 14"/>
          <p:cNvSpPr txBox="1">
            <a:spLocks noChangeArrowheads="1"/>
          </p:cNvSpPr>
          <p:nvPr/>
        </p:nvSpPr>
        <p:spPr bwMode="auto">
          <a:xfrm>
            <a:off x="3821113" y="6357938"/>
            <a:ext cx="20415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Breakdown</a:t>
            </a:r>
          </a:p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voltage V</a:t>
            </a:r>
            <a:r>
              <a:rPr lang="en-US" sz="2600" b="0" baseline="-25000">
                <a:solidFill>
                  <a:srgbClr val="FFFF00"/>
                </a:solidFill>
                <a:cs typeface="Arial" pitchFamily="34" charset="0"/>
              </a:rPr>
              <a:t>br</a:t>
            </a:r>
          </a:p>
        </p:txBody>
      </p:sp>
      <p:sp>
        <p:nvSpPr>
          <p:cNvPr id="14352" name="Straight Connector 15"/>
          <p:cNvSpPr>
            <a:spLocks noChangeShapeType="1"/>
          </p:cNvSpPr>
          <p:nvPr/>
        </p:nvSpPr>
        <p:spPr bwMode="auto">
          <a:xfrm flipV="1">
            <a:off x="2357438" y="2286000"/>
            <a:ext cx="0" cy="1785938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3" name="Straight Connector 16"/>
          <p:cNvSpPr>
            <a:spLocks noChangeShapeType="1"/>
          </p:cNvSpPr>
          <p:nvPr/>
        </p:nvSpPr>
        <p:spPr bwMode="auto">
          <a:xfrm>
            <a:off x="2071688" y="3786188"/>
            <a:ext cx="2071687" cy="0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4" name="Straight Connector 17"/>
          <p:cNvSpPr>
            <a:spLocks noChangeShapeType="1"/>
          </p:cNvSpPr>
          <p:nvPr/>
        </p:nvSpPr>
        <p:spPr bwMode="auto">
          <a:xfrm flipH="1">
            <a:off x="2357438" y="3073400"/>
            <a:ext cx="1728787" cy="712788"/>
          </a:xfrm>
          <a:prstGeom prst="line">
            <a:avLst/>
          </a:pr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5" name="TextBox 18"/>
          <p:cNvSpPr txBox="1">
            <a:spLocks noChangeArrowheads="1"/>
          </p:cNvSpPr>
          <p:nvPr/>
        </p:nvSpPr>
        <p:spPr bwMode="auto">
          <a:xfrm>
            <a:off x="3852863" y="3786188"/>
            <a:ext cx="790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opt</a:t>
            </a:r>
          </a:p>
        </p:txBody>
      </p:sp>
      <p:sp>
        <p:nvSpPr>
          <p:cNvPr id="14356" name="TextBox 19"/>
          <p:cNvSpPr txBox="1">
            <a:spLocks noChangeArrowheads="1"/>
          </p:cNvSpPr>
          <p:nvPr/>
        </p:nvSpPr>
        <p:spPr bwMode="auto">
          <a:xfrm>
            <a:off x="2000250" y="2065338"/>
            <a:ext cx="631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57" name="Straight Connector 21"/>
          <p:cNvSpPr>
            <a:spLocks noChangeShapeType="1"/>
          </p:cNvSpPr>
          <p:nvPr/>
        </p:nvSpPr>
        <p:spPr bwMode="auto">
          <a:xfrm flipH="1">
            <a:off x="4286250" y="4286250"/>
            <a:ext cx="2643188" cy="128587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8" name="TextBox 22"/>
          <p:cNvSpPr txBox="1">
            <a:spLocks noChangeArrowheads="1"/>
          </p:cNvSpPr>
          <p:nvPr/>
        </p:nvSpPr>
        <p:spPr bwMode="auto">
          <a:xfrm rot="-1579472">
            <a:off x="4924425" y="4454525"/>
            <a:ext cx="15033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Quenching</a:t>
            </a:r>
          </a:p>
        </p:txBody>
      </p:sp>
      <p:sp>
        <p:nvSpPr>
          <p:cNvPr id="14359" name="Straight Connector 23"/>
          <p:cNvSpPr>
            <a:spLocks noChangeShapeType="1"/>
          </p:cNvSpPr>
          <p:nvPr/>
        </p:nvSpPr>
        <p:spPr bwMode="auto">
          <a:xfrm>
            <a:off x="4294188" y="5749925"/>
            <a:ext cx="2643187" cy="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6904038" y="5554663"/>
            <a:ext cx="214312" cy="216000"/>
          </a:xfrm>
          <a:prstGeom prst="ellipse">
            <a:avLst/>
          </a:prstGeom>
          <a:solidFill>
            <a:srgbClr val="00FF00"/>
          </a:solidFill>
          <a:ln w="6350">
            <a:solidFill>
              <a:srgbClr val="00CC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6892925" y="4214813"/>
            <a:ext cx="214313" cy="214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4106863" y="5553075"/>
            <a:ext cx="214312" cy="214313"/>
          </a:xfrm>
          <a:prstGeom prst="ellipse">
            <a:avLst/>
          </a:prstGeom>
          <a:solidFill>
            <a:srgbClr val="00FFFF"/>
          </a:solidFill>
          <a:ln w="6350">
            <a:solidFill>
              <a:srgbClr val="00CCCC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363" name="Straight Connector 30"/>
          <p:cNvCxnSpPr>
            <a:cxnSpLocks noChangeShapeType="1"/>
          </p:cNvCxnSpPr>
          <p:nvPr/>
        </p:nvCxnSpPr>
        <p:spPr bwMode="auto">
          <a:xfrm>
            <a:off x="1254125" y="5083175"/>
            <a:ext cx="357188" cy="0"/>
          </a:xfrm>
          <a:prstGeom prst="line">
            <a:avLst/>
          </a:prstGeom>
          <a:noFill/>
          <a:ln w="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4364" name="Straight Connector 31"/>
          <p:cNvCxnSpPr>
            <a:cxnSpLocks noChangeShapeType="1"/>
          </p:cNvCxnSpPr>
          <p:nvPr/>
        </p:nvCxnSpPr>
        <p:spPr bwMode="auto">
          <a:xfrm>
            <a:off x="2235200" y="3357563"/>
            <a:ext cx="11430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6" name="TextBox 5"/>
          <p:cNvSpPr txBox="1">
            <a:spLocks noChangeArrowheads="1"/>
          </p:cNvSpPr>
          <p:nvPr/>
        </p:nvSpPr>
        <p:spPr bwMode="auto">
          <a:xfrm>
            <a:off x="1806575" y="3082925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cxnSp>
        <p:nvCxnSpPr>
          <p:cNvPr id="14367" name="Straight Connector 31"/>
          <p:cNvCxnSpPr>
            <a:cxnSpLocks noChangeShapeType="1"/>
          </p:cNvCxnSpPr>
          <p:nvPr/>
        </p:nvCxnSpPr>
        <p:spPr bwMode="auto">
          <a:xfrm rot="16200000" flipV="1">
            <a:off x="3092450" y="3643313"/>
            <a:ext cx="5715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8" name="TextBox 5"/>
          <p:cNvSpPr txBox="1">
            <a:spLocks noChangeArrowheads="1"/>
          </p:cNvSpPr>
          <p:nvPr/>
        </p:nvSpPr>
        <p:spPr bwMode="auto">
          <a:xfrm>
            <a:off x="3051175" y="3860800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9931367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003" r="12917" b="9360"/>
          <a:stretch/>
        </p:blipFill>
        <p:spPr>
          <a:xfrm>
            <a:off x="0" y="320332"/>
            <a:ext cx="10287000" cy="73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72"/>
          <p:cNvSpPr txBox="1">
            <a:spLocks noChangeArrowheads="1"/>
          </p:cNvSpPr>
          <p:nvPr/>
        </p:nvSpPr>
        <p:spPr bwMode="auto">
          <a:xfrm>
            <a:off x="2982913" y="1736725"/>
            <a:ext cx="4248150" cy="1368425"/>
          </a:xfrm>
          <a:prstGeom prst="rect">
            <a:avLst/>
          </a:prstGeom>
          <a:solidFill>
            <a:srgbClr val="B2B2B2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tIns="0"/>
          <a:lstStyle/>
          <a:p>
            <a:pPr algn="l"/>
            <a:r>
              <a:rPr lang="en-US">
                <a:solidFill>
                  <a:srgbClr val="000000"/>
                </a:solidFill>
              </a:rPr>
              <a:t>Eve</a:t>
            </a: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Faked-state attack in APD linear mode</a:t>
            </a:r>
          </a:p>
        </p:txBody>
      </p:sp>
      <p:sp>
        <p:nvSpPr>
          <p:cNvPr id="1536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Lydersen, C. Wiechers, C. Wittmann, D. Elser, J. Skaar, V. Makarov, 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(2010)</a:t>
            </a:r>
          </a:p>
        </p:txBody>
      </p:sp>
      <p:sp>
        <p:nvSpPr>
          <p:cNvPr id="15370" name="TextBox 170"/>
          <p:cNvSpPr txBox="1">
            <a:spLocks noChangeArrowheads="1"/>
          </p:cNvSpPr>
          <p:nvPr/>
        </p:nvSpPr>
        <p:spPr bwMode="auto">
          <a:xfrm>
            <a:off x="3343275" y="2168525"/>
            <a:ext cx="1223963" cy="720725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99FF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Bob´</a:t>
            </a:r>
          </a:p>
        </p:txBody>
      </p:sp>
      <p:sp>
        <p:nvSpPr>
          <p:cNvPr id="15371" name="TextBox 171"/>
          <p:cNvSpPr txBox="1">
            <a:spLocks noChangeArrowheads="1"/>
          </p:cNvSpPr>
          <p:nvPr/>
        </p:nvSpPr>
        <p:spPr bwMode="auto">
          <a:xfrm>
            <a:off x="8599488" y="2168525"/>
            <a:ext cx="1223962" cy="720725"/>
          </a:xfrm>
          <a:prstGeom prst="rect">
            <a:avLst/>
          </a:prstGeom>
          <a:solidFill>
            <a:srgbClr val="99FF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Bob</a:t>
            </a:r>
          </a:p>
        </p:txBody>
      </p:sp>
      <p:sp>
        <p:nvSpPr>
          <p:cNvPr id="15372" name="TextBox 173"/>
          <p:cNvSpPr txBox="1">
            <a:spLocks noChangeArrowheads="1"/>
          </p:cNvSpPr>
          <p:nvPr/>
        </p:nvSpPr>
        <p:spPr bwMode="auto">
          <a:xfrm>
            <a:off x="6265203" y="1830388"/>
            <a:ext cx="9396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Bright</a:t>
            </a:r>
          </a:p>
          <a:p>
            <a:pPr algn="l"/>
            <a:r>
              <a:rPr lang="en-US" sz="2000">
                <a:solidFill>
                  <a:srgbClr val="000000"/>
                </a:solidFill>
              </a:rPr>
              <a:t>state</a:t>
            </a:r>
          </a:p>
        </p:txBody>
      </p:sp>
      <p:cxnSp>
        <p:nvCxnSpPr>
          <p:cNvPr id="15373" name="Straight Arrow Connector 175"/>
          <p:cNvCxnSpPr>
            <a:cxnSpLocks noChangeShapeType="1"/>
            <a:stCxn id="15368" idx="3"/>
            <a:endCxn id="15370" idx="1"/>
          </p:cNvCxnSpPr>
          <p:nvPr/>
        </p:nvCxnSpPr>
        <p:spPr bwMode="auto">
          <a:xfrm>
            <a:off x="1687513" y="2528888"/>
            <a:ext cx="1655762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15374" name="Straight Arrow Connector 176"/>
          <p:cNvCxnSpPr>
            <a:cxnSpLocks noChangeShapeType="1"/>
            <a:stCxn id="15369" idx="3"/>
            <a:endCxn id="15371" idx="1"/>
          </p:cNvCxnSpPr>
          <p:nvPr/>
        </p:nvCxnSpPr>
        <p:spPr bwMode="auto">
          <a:xfrm>
            <a:off x="6151563" y="2528888"/>
            <a:ext cx="2447925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308350" y="882650"/>
            <a:ext cx="6530975" cy="5849938"/>
            <a:chOff x="3308350" y="882650"/>
            <a:chExt cx="6530975" cy="5849938"/>
          </a:xfrm>
        </p:grpSpPr>
        <p:sp>
          <p:nvSpPr>
            <p:cNvPr id="180" name="Arc 179"/>
            <p:cNvSpPr/>
            <p:nvPr/>
          </p:nvSpPr>
          <p:spPr bwMode="auto">
            <a:xfrm rot="20422667">
              <a:off x="3308350" y="1392238"/>
              <a:ext cx="6530975" cy="5340350"/>
            </a:xfrm>
            <a:prstGeom prst="arc">
              <a:avLst>
                <a:gd name="adj1" fmla="val 15644451"/>
                <a:gd name="adj2" fmla="val 20570612"/>
              </a:avLst>
            </a:prstGeom>
            <a:noFill/>
            <a:ln w="19050" cap="flat" cmpd="sng" algn="ctr">
              <a:solidFill>
                <a:srgbClr val="969696"/>
              </a:solidFill>
              <a:prstDash val="lgDash"/>
              <a:round/>
              <a:headEnd type="arrow" w="med" len="lg"/>
              <a:tailEnd type="arrow" w="med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83" name="TextBox 180"/>
            <p:cNvSpPr txBox="1">
              <a:spLocks noChangeArrowheads="1"/>
            </p:cNvSpPr>
            <p:nvPr/>
          </p:nvSpPr>
          <p:spPr bwMode="auto">
            <a:xfrm>
              <a:off x="5719763" y="882650"/>
              <a:ext cx="35306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rgbClr val="FFFFFF"/>
                  </a:solidFill>
                </a:rPr>
                <a:t>Identical bases &amp; bit values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084263" y="2889250"/>
            <a:ext cx="8134350" cy="1593850"/>
            <a:chOff x="1084521" y="2889250"/>
            <a:chExt cx="8133907" cy="1593346"/>
          </a:xfrm>
        </p:grpSpPr>
        <p:sp>
          <p:nvSpPr>
            <p:cNvPr id="15380" name="Freeform 183"/>
            <p:cNvSpPr>
              <a:spLocks/>
            </p:cNvSpPr>
            <p:nvPr/>
          </p:nvSpPr>
          <p:spPr bwMode="auto">
            <a:xfrm>
              <a:off x="1084521" y="2889250"/>
              <a:ext cx="8133907" cy="1184399"/>
            </a:xfrm>
            <a:custGeom>
              <a:avLst/>
              <a:gdLst>
                <a:gd name="T0" fmla="*/ 0 w 723900"/>
                <a:gd name="T1" fmla="*/ 0 h 466725"/>
                <a:gd name="T2" fmla="*/ 0 w 723900"/>
                <a:gd name="T3" fmla="*/ 2147483647 h 466725"/>
                <a:gd name="T4" fmla="*/ 2147483647 w 723900"/>
                <a:gd name="T5" fmla="*/ 2147483647 h 466725"/>
                <a:gd name="T6" fmla="*/ 2147483647 w 723900"/>
                <a:gd name="T7" fmla="*/ 0 h 4667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3900"/>
                <a:gd name="T13" fmla="*/ 0 h 466725"/>
                <a:gd name="T14" fmla="*/ 723900 w 723900"/>
                <a:gd name="T15" fmla="*/ 466725 h 4667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3900" h="466725">
                  <a:moveTo>
                    <a:pt x="0" y="0"/>
                  </a:moveTo>
                  <a:lnTo>
                    <a:pt x="0" y="466725"/>
                  </a:lnTo>
                  <a:lnTo>
                    <a:pt x="723900" y="466725"/>
                  </a:lnTo>
                  <a:lnTo>
                    <a:pt x="723900" y="0"/>
                  </a:lnTo>
                </a:path>
              </a:pathLst>
            </a:custGeom>
            <a:noFill/>
            <a:ln w="57150" cap="flat" cmpd="dbl" algn="ctr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81" name="TextBox 191"/>
            <p:cNvSpPr txBox="1">
              <a:spLocks noChangeArrowheads="1"/>
            </p:cNvSpPr>
            <p:nvPr/>
          </p:nvSpPr>
          <p:spPr bwMode="auto">
            <a:xfrm>
              <a:off x="1111052" y="4052383"/>
              <a:ext cx="8064896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0">
                  <a:solidFill>
                    <a:srgbClr val="FFFFFF"/>
                  </a:solidFill>
                </a:rPr>
                <a:t>Classical post-processing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43500" y="3105150"/>
            <a:ext cx="2462213" cy="896938"/>
            <a:chOff x="5143502" y="3105151"/>
            <a:chExt cx="2462211" cy="896490"/>
          </a:xfrm>
        </p:grpSpPr>
        <p:cxnSp>
          <p:nvCxnSpPr>
            <p:cNvPr id="15378" name="Straight Arrow Connector 185"/>
            <p:cNvCxnSpPr>
              <a:cxnSpLocks noChangeShapeType="1"/>
            </p:cNvCxnSpPr>
            <p:nvPr/>
          </p:nvCxnSpPr>
          <p:spPr bwMode="auto">
            <a:xfrm rot="5400000" flipH="1" flipV="1">
              <a:off x="4696050" y="3552603"/>
              <a:ext cx="896490" cy="1586"/>
            </a:xfrm>
            <a:prstGeom prst="straightConnector1">
              <a:avLst/>
            </a:prstGeom>
            <a:noFill/>
            <a:ln w="57150" cmpd="dbl" algn="ctr">
              <a:solidFill>
                <a:srgbClr val="FFFFFF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15379" name="TextBox 192"/>
            <p:cNvSpPr txBox="1">
              <a:spLocks noChangeArrowheads="1"/>
            </p:cNvSpPr>
            <p:nvPr/>
          </p:nvSpPr>
          <p:spPr bwMode="auto">
            <a:xfrm>
              <a:off x="5214938" y="3204055"/>
              <a:ext cx="23907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rgbClr val="FFFFFF"/>
                  </a:solidFill>
                </a:rPr>
                <a:t>Listen, do same,</a:t>
              </a:r>
            </a:p>
            <a:p>
              <a:pPr algn="l"/>
              <a:r>
                <a:rPr lang="en-US" sz="2000">
                  <a:solidFill>
                    <a:srgbClr val="FFFFFF"/>
                  </a:solidFill>
                </a:rPr>
                <a:t>get same final key</a:t>
              </a:r>
            </a:p>
          </p:txBody>
        </p:sp>
      </p:grpSp>
      <p:sp>
        <p:nvSpPr>
          <p:cNvPr id="24" name="Line 89"/>
          <p:cNvSpPr>
            <a:spLocks noChangeShapeType="1"/>
          </p:cNvSpPr>
          <p:nvPr/>
        </p:nvSpPr>
        <p:spPr bwMode="auto">
          <a:xfrm flipH="1">
            <a:off x="4571490" y="2531046"/>
            <a:ext cx="352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9" name="TextBox 169"/>
          <p:cNvSpPr txBox="1">
            <a:spLocks noChangeArrowheads="1"/>
          </p:cNvSpPr>
          <p:nvPr/>
        </p:nvSpPr>
        <p:spPr bwMode="auto">
          <a:xfrm>
            <a:off x="4927600" y="216852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FF99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Alice´</a:t>
            </a:r>
          </a:p>
        </p:txBody>
      </p:sp>
      <p:sp>
        <p:nvSpPr>
          <p:cNvPr id="15368" name="TextBox 168"/>
          <p:cNvSpPr txBox="1">
            <a:spLocks noChangeArrowheads="1"/>
          </p:cNvSpPr>
          <p:nvPr/>
        </p:nvSpPr>
        <p:spPr bwMode="auto">
          <a:xfrm>
            <a:off x="463550" y="216852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Alice</a:t>
            </a:r>
          </a:p>
        </p:txBody>
      </p:sp>
      <p:grpSp>
        <p:nvGrpSpPr>
          <p:cNvPr id="15485" name="Group 15484"/>
          <p:cNvGrpSpPr/>
          <p:nvPr/>
        </p:nvGrpSpPr>
        <p:grpSpPr>
          <a:xfrm>
            <a:off x="279400" y="5049862"/>
            <a:ext cx="9700246" cy="2281947"/>
            <a:chOff x="279400" y="5070410"/>
            <a:chExt cx="9700246" cy="2281947"/>
          </a:xfrm>
        </p:grpSpPr>
        <p:sp>
          <p:nvSpPr>
            <p:cNvPr id="15365" name="TextBox 11"/>
            <p:cNvSpPr txBox="1">
              <a:spLocks noChangeArrowheads="1"/>
            </p:cNvSpPr>
            <p:nvPr/>
          </p:nvSpPr>
          <p:spPr bwMode="auto">
            <a:xfrm>
              <a:off x="279400" y="5070410"/>
              <a:ext cx="4629794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200">
                  <a:solidFill>
                    <a:srgbClr val="FFFFFF"/>
                  </a:solidFill>
                </a:rPr>
                <a:t>Bob chooses same basis as Eve:</a:t>
              </a:r>
            </a:p>
          </p:txBody>
        </p:sp>
        <p:sp>
          <p:nvSpPr>
            <p:cNvPr id="15366" name="TextBox 11"/>
            <p:cNvSpPr txBox="1">
              <a:spLocks noChangeArrowheads="1"/>
            </p:cNvSpPr>
            <p:nvPr/>
          </p:nvSpPr>
          <p:spPr bwMode="auto">
            <a:xfrm>
              <a:off x="5597525" y="5070410"/>
              <a:ext cx="4067139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200">
                  <a:solidFill>
                    <a:srgbClr val="FFFFFF"/>
                  </a:solidFill>
                </a:rPr>
                <a:t>Bob chooses different basis: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787651" y="6213475"/>
              <a:ext cx="189865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629151" y="6181725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629151" y="6181725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2787651" y="7123113"/>
              <a:ext cx="189865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629151" y="7091363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629151" y="7091363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8047038" y="6213475"/>
              <a:ext cx="190023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9888538" y="6181725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88538" y="6181725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8047038" y="7123113"/>
              <a:ext cx="190023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9888538" y="709136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9888538" y="709136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606426" y="5969000"/>
              <a:ext cx="249238" cy="249237"/>
            </a:xfrm>
            <a:custGeom>
              <a:avLst/>
              <a:gdLst>
                <a:gd name="T0" fmla="*/ 0 w 157"/>
                <a:gd name="T1" fmla="*/ 0 h 157"/>
                <a:gd name="T2" fmla="*/ 14 w 157"/>
                <a:gd name="T3" fmla="*/ 4 h 157"/>
                <a:gd name="T4" fmla="*/ 30 w 157"/>
                <a:gd name="T5" fmla="*/ 4 h 157"/>
                <a:gd name="T6" fmla="*/ 47 w 157"/>
                <a:gd name="T7" fmla="*/ 10 h 157"/>
                <a:gd name="T8" fmla="*/ 60 w 157"/>
                <a:gd name="T9" fmla="*/ 14 h 157"/>
                <a:gd name="T10" fmla="*/ 74 w 157"/>
                <a:gd name="T11" fmla="*/ 20 h 157"/>
                <a:gd name="T12" fmla="*/ 87 w 157"/>
                <a:gd name="T13" fmla="*/ 30 h 157"/>
                <a:gd name="T14" fmla="*/ 97 w 157"/>
                <a:gd name="T15" fmla="*/ 37 h 157"/>
                <a:gd name="T16" fmla="*/ 110 w 157"/>
                <a:gd name="T17" fmla="*/ 47 h 157"/>
                <a:gd name="T18" fmla="*/ 120 w 157"/>
                <a:gd name="T19" fmla="*/ 60 h 157"/>
                <a:gd name="T20" fmla="*/ 130 w 157"/>
                <a:gd name="T21" fmla="*/ 70 h 157"/>
                <a:gd name="T22" fmla="*/ 137 w 157"/>
                <a:gd name="T23" fmla="*/ 84 h 157"/>
                <a:gd name="T24" fmla="*/ 144 w 157"/>
                <a:gd name="T25" fmla="*/ 97 h 157"/>
                <a:gd name="T26" fmla="*/ 147 w 157"/>
                <a:gd name="T27" fmla="*/ 110 h 157"/>
                <a:gd name="T28" fmla="*/ 154 w 157"/>
                <a:gd name="T29" fmla="*/ 127 h 157"/>
                <a:gd name="T30" fmla="*/ 154 w 157"/>
                <a:gd name="T31" fmla="*/ 144 h 157"/>
                <a:gd name="T32" fmla="*/ 157 w 157"/>
                <a:gd name="T33" fmla="*/ 157 h 157"/>
                <a:gd name="T34" fmla="*/ 137 w 157"/>
                <a:gd name="T35" fmla="*/ 150 h 157"/>
                <a:gd name="T36" fmla="*/ 134 w 157"/>
                <a:gd name="T37" fmla="*/ 137 h 157"/>
                <a:gd name="T38" fmla="*/ 130 w 157"/>
                <a:gd name="T39" fmla="*/ 124 h 157"/>
                <a:gd name="T40" fmla="*/ 127 w 157"/>
                <a:gd name="T41" fmla="*/ 110 h 157"/>
                <a:gd name="T42" fmla="*/ 124 w 157"/>
                <a:gd name="T43" fmla="*/ 100 h 157"/>
                <a:gd name="T44" fmla="*/ 117 w 157"/>
                <a:gd name="T45" fmla="*/ 87 h 157"/>
                <a:gd name="T46" fmla="*/ 110 w 157"/>
                <a:gd name="T47" fmla="*/ 77 h 157"/>
                <a:gd name="T48" fmla="*/ 100 w 157"/>
                <a:gd name="T49" fmla="*/ 67 h 157"/>
                <a:gd name="T50" fmla="*/ 90 w 157"/>
                <a:gd name="T51" fmla="*/ 57 h 157"/>
                <a:gd name="T52" fmla="*/ 80 w 157"/>
                <a:gd name="T53" fmla="*/ 50 h 157"/>
                <a:gd name="T54" fmla="*/ 70 w 157"/>
                <a:gd name="T55" fmla="*/ 40 h 157"/>
                <a:gd name="T56" fmla="*/ 57 w 157"/>
                <a:gd name="T57" fmla="*/ 34 h 157"/>
                <a:gd name="T58" fmla="*/ 47 w 157"/>
                <a:gd name="T59" fmla="*/ 30 h 157"/>
                <a:gd name="T60" fmla="*/ 34 w 157"/>
                <a:gd name="T61" fmla="*/ 27 h 157"/>
                <a:gd name="T62" fmla="*/ 20 w 157"/>
                <a:gd name="T63" fmla="*/ 24 h 157"/>
                <a:gd name="T64" fmla="*/ 7 w 157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20"/>
                  </a:moveTo>
                  <a:lnTo>
                    <a:pt x="0" y="0"/>
                  </a:lnTo>
                  <a:lnTo>
                    <a:pt x="7" y="4"/>
                  </a:lnTo>
                  <a:lnTo>
                    <a:pt x="14" y="4"/>
                  </a:lnTo>
                  <a:lnTo>
                    <a:pt x="24" y="4"/>
                  </a:lnTo>
                  <a:lnTo>
                    <a:pt x="30" y="4"/>
                  </a:lnTo>
                  <a:lnTo>
                    <a:pt x="37" y="7"/>
                  </a:lnTo>
                  <a:lnTo>
                    <a:pt x="47" y="10"/>
                  </a:lnTo>
                  <a:lnTo>
                    <a:pt x="54" y="10"/>
                  </a:lnTo>
                  <a:lnTo>
                    <a:pt x="60" y="14"/>
                  </a:lnTo>
                  <a:lnTo>
                    <a:pt x="67" y="17"/>
                  </a:lnTo>
                  <a:lnTo>
                    <a:pt x="74" y="20"/>
                  </a:lnTo>
                  <a:lnTo>
                    <a:pt x="80" y="24"/>
                  </a:lnTo>
                  <a:lnTo>
                    <a:pt x="87" y="30"/>
                  </a:lnTo>
                  <a:lnTo>
                    <a:pt x="94" y="34"/>
                  </a:lnTo>
                  <a:lnTo>
                    <a:pt x="97" y="37"/>
                  </a:lnTo>
                  <a:lnTo>
                    <a:pt x="104" y="44"/>
                  </a:lnTo>
                  <a:lnTo>
                    <a:pt x="110" y="47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4" y="64"/>
                  </a:lnTo>
                  <a:lnTo>
                    <a:pt x="130" y="70"/>
                  </a:lnTo>
                  <a:lnTo>
                    <a:pt x="134" y="77"/>
                  </a:lnTo>
                  <a:lnTo>
                    <a:pt x="137" y="84"/>
                  </a:lnTo>
                  <a:lnTo>
                    <a:pt x="140" y="90"/>
                  </a:lnTo>
                  <a:lnTo>
                    <a:pt x="144" y="97"/>
                  </a:lnTo>
                  <a:lnTo>
                    <a:pt x="147" y="104"/>
                  </a:lnTo>
                  <a:lnTo>
                    <a:pt x="147" y="110"/>
                  </a:lnTo>
                  <a:lnTo>
                    <a:pt x="150" y="120"/>
                  </a:lnTo>
                  <a:lnTo>
                    <a:pt x="154" y="127"/>
                  </a:lnTo>
                  <a:lnTo>
                    <a:pt x="154" y="134"/>
                  </a:lnTo>
                  <a:lnTo>
                    <a:pt x="154" y="144"/>
                  </a:lnTo>
                  <a:lnTo>
                    <a:pt x="154" y="150"/>
                  </a:lnTo>
                  <a:lnTo>
                    <a:pt x="157" y="157"/>
                  </a:lnTo>
                  <a:lnTo>
                    <a:pt x="137" y="157"/>
                  </a:lnTo>
                  <a:lnTo>
                    <a:pt x="137" y="150"/>
                  </a:lnTo>
                  <a:lnTo>
                    <a:pt x="134" y="144"/>
                  </a:lnTo>
                  <a:lnTo>
                    <a:pt x="134" y="137"/>
                  </a:lnTo>
                  <a:lnTo>
                    <a:pt x="134" y="130"/>
                  </a:lnTo>
                  <a:lnTo>
                    <a:pt x="130" y="124"/>
                  </a:lnTo>
                  <a:lnTo>
                    <a:pt x="130" y="117"/>
                  </a:lnTo>
                  <a:lnTo>
                    <a:pt x="127" y="110"/>
                  </a:lnTo>
                  <a:lnTo>
                    <a:pt x="124" y="104"/>
                  </a:lnTo>
                  <a:lnTo>
                    <a:pt x="124" y="100"/>
                  </a:lnTo>
                  <a:lnTo>
                    <a:pt x="120" y="94"/>
                  </a:lnTo>
                  <a:lnTo>
                    <a:pt x="117" y="87"/>
                  </a:lnTo>
                  <a:lnTo>
                    <a:pt x="114" y="80"/>
                  </a:lnTo>
                  <a:lnTo>
                    <a:pt x="110" y="77"/>
                  </a:lnTo>
                  <a:lnTo>
                    <a:pt x="104" y="70"/>
                  </a:lnTo>
                  <a:lnTo>
                    <a:pt x="100" y="67"/>
                  </a:lnTo>
                  <a:lnTo>
                    <a:pt x="97" y="60"/>
                  </a:lnTo>
                  <a:lnTo>
                    <a:pt x="90" y="57"/>
                  </a:lnTo>
                  <a:lnTo>
                    <a:pt x="87" y="54"/>
                  </a:lnTo>
                  <a:lnTo>
                    <a:pt x="80" y="50"/>
                  </a:lnTo>
                  <a:lnTo>
                    <a:pt x="77" y="44"/>
                  </a:lnTo>
                  <a:lnTo>
                    <a:pt x="70" y="40"/>
                  </a:lnTo>
                  <a:lnTo>
                    <a:pt x="64" y="37"/>
                  </a:lnTo>
                  <a:lnTo>
                    <a:pt x="57" y="34"/>
                  </a:lnTo>
                  <a:lnTo>
                    <a:pt x="54" y="34"/>
                  </a:lnTo>
                  <a:lnTo>
                    <a:pt x="47" y="30"/>
                  </a:lnTo>
                  <a:lnTo>
                    <a:pt x="40" y="27"/>
                  </a:lnTo>
                  <a:lnTo>
                    <a:pt x="34" y="27"/>
                  </a:lnTo>
                  <a:lnTo>
                    <a:pt x="27" y="24"/>
                  </a:lnTo>
                  <a:lnTo>
                    <a:pt x="20" y="24"/>
                  </a:lnTo>
                  <a:lnTo>
                    <a:pt x="14" y="24"/>
                  </a:lnTo>
                  <a:lnTo>
                    <a:pt x="7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606426" y="6683375"/>
              <a:ext cx="249238" cy="249237"/>
            </a:xfrm>
            <a:custGeom>
              <a:avLst/>
              <a:gdLst>
                <a:gd name="T0" fmla="*/ 157 w 157"/>
                <a:gd name="T1" fmla="*/ 0 h 157"/>
                <a:gd name="T2" fmla="*/ 154 w 157"/>
                <a:gd name="T3" fmla="*/ 17 h 157"/>
                <a:gd name="T4" fmla="*/ 154 w 157"/>
                <a:gd name="T5" fmla="*/ 33 h 157"/>
                <a:gd name="T6" fmla="*/ 147 w 157"/>
                <a:gd name="T7" fmla="*/ 47 h 157"/>
                <a:gd name="T8" fmla="*/ 144 w 157"/>
                <a:gd name="T9" fmla="*/ 63 h 157"/>
                <a:gd name="T10" fmla="*/ 137 w 157"/>
                <a:gd name="T11" fmla="*/ 77 h 157"/>
                <a:gd name="T12" fmla="*/ 130 w 157"/>
                <a:gd name="T13" fmla="*/ 90 h 157"/>
                <a:gd name="T14" fmla="*/ 120 w 157"/>
                <a:gd name="T15" fmla="*/ 100 h 157"/>
                <a:gd name="T16" fmla="*/ 110 w 157"/>
                <a:gd name="T17" fmla="*/ 113 h 157"/>
                <a:gd name="T18" fmla="*/ 97 w 157"/>
                <a:gd name="T19" fmla="*/ 123 h 157"/>
                <a:gd name="T20" fmla="*/ 87 w 157"/>
                <a:gd name="T21" fmla="*/ 130 h 157"/>
                <a:gd name="T22" fmla="*/ 74 w 157"/>
                <a:gd name="T23" fmla="*/ 140 h 157"/>
                <a:gd name="T24" fmla="*/ 60 w 157"/>
                <a:gd name="T25" fmla="*/ 147 h 157"/>
                <a:gd name="T26" fmla="*/ 47 w 157"/>
                <a:gd name="T27" fmla="*/ 150 h 157"/>
                <a:gd name="T28" fmla="*/ 30 w 157"/>
                <a:gd name="T29" fmla="*/ 153 h 157"/>
                <a:gd name="T30" fmla="*/ 14 w 157"/>
                <a:gd name="T31" fmla="*/ 157 h 157"/>
                <a:gd name="T32" fmla="*/ 0 w 157"/>
                <a:gd name="T33" fmla="*/ 157 h 157"/>
                <a:gd name="T34" fmla="*/ 7 w 157"/>
                <a:gd name="T35" fmla="*/ 140 h 157"/>
                <a:gd name="T36" fmla="*/ 20 w 157"/>
                <a:gd name="T37" fmla="*/ 137 h 157"/>
                <a:gd name="T38" fmla="*/ 34 w 157"/>
                <a:gd name="T39" fmla="*/ 133 h 157"/>
                <a:gd name="T40" fmla="*/ 47 w 157"/>
                <a:gd name="T41" fmla="*/ 130 h 157"/>
                <a:gd name="T42" fmla="*/ 57 w 157"/>
                <a:gd name="T43" fmla="*/ 127 h 157"/>
                <a:gd name="T44" fmla="*/ 70 w 157"/>
                <a:gd name="T45" fmla="*/ 120 h 157"/>
                <a:gd name="T46" fmla="*/ 80 w 157"/>
                <a:gd name="T47" fmla="*/ 110 h 157"/>
                <a:gd name="T48" fmla="*/ 90 w 157"/>
                <a:gd name="T49" fmla="*/ 103 h 157"/>
                <a:gd name="T50" fmla="*/ 100 w 157"/>
                <a:gd name="T51" fmla="*/ 93 h 157"/>
                <a:gd name="T52" fmla="*/ 110 w 157"/>
                <a:gd name="T53" fmla="*/ 83 h 157"/>
                <a:gd name="T54" fmla="*/ 117 w 157"/>
                <a:gd name="T55" fmla="*/ 73 h 157"/>
                <a:gd name="T56" fmla="*/ 124 w 157"/>
                <a:gd name="T57" fmla="*/ 60 h 157"/>
                <a:gd name="T58" fmla="*/ 127 w 157"/>
                <a:gd name="T59" fmla="*/ 50 h 157"/>
                <a:gd name="T60" fmla="*/ 130 w 157"/>
                <a:gd name="T61" fmla="*/ 37 h 157"/>
                <a:gd name="T62" fmla="*/ 134 w 157"/>
                <a:gd name="T63" fmla="*/ 23 h 157"/>
                <a:gd name="T64" fmla="*/ 137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137" y="0"/>
                  </a:moveTo>
                  <a:lnTo>
                    <a:pt x="157" y="0"/>
                  </a:lnTo>
                  <a:lnTo>
                    <a:pt x="154" y="10"/>
                  </a:lnTo>
                  <a:lnTo>
                    <a:pt x="154" y="17"/>
                  </a:lnTo>
                  <a:lnTo>
                    <a:pt x="154" y="27"/>
                  </a:lnTo>
                  <a:lnTo>
                    <a:pt x="154" y="33"/>
                  </a:lnTo>
                  <a:lnTo>
                    <a:pt x="150" y="40"/>
                  </a:lnTo>
                  <a:lnTo>
                    <a:pt x="147" y="47"/>
                  </a:lnTo>
                  <a:lnTo>
                    <a:pt x="147" y="57"/>
                  </a:lnTo>
                  <a:lnTo>
                    <a:pt x="144" y="63"/>
                  </a:lnTo>
                  <a:lnTo>
                    <a:pt x="140" y="70"/>
                  </a:lnTo>
                  <a:lnTo>
                    <a:pt x="137" y="77"/>
                  </a:lnTo>
                  <a:lnTo>
                    <a:pt x="134" y="83"/>
                  </a:lnTo>
                  <a:lnTo>
                    <a:pt x="130" y="90"/>
                  </a:lnTo>
                  <a:lnTo>
                    <a:pt x="124" y="97"/>
                  </a:lnTo>
                  <a:lnTo>
                    <a:pt x="120" y="100"/>
                  </a:lnTo>
                  <a:lnTo>
                    <a:pt x="114" y="107"/>
                  </a:lnTo>
                  <a:lnTo>
                    <a:pt x="110" y="113"/>
                  </a:lnTo>
                  <a:lnTo>
                    <a:pt x="104" y="117"/>
                  </a:lnTo>
                  <a:lnTo>
                    <a:pt x="97" y="123"/>
                  </a:lnTo>
                  <a:lnTo>
                    <a:pt x="94" y="127"/>
                  </a:lnTo>
                  <a:lnTo>
                    <a:pt x="87" y="130"/>
                  </a:lnTo>
                  <a:lnTo>
                    <a:pt x="80" y="137"/>
                  </a:lnTo>
                  <a:lnTo>
                    <a:pt x="74" y="140"/>
                  </a:lnTo>
                  <a:lnTo>
                    <a:pt x="67" y="143"/>
                  </a:lnTo>
                  <a:lnTo>
                    <a:pt x="60" y="147"/>
                  </a:lnTo>
                  <a:lnTo>
                    <a:pt x="54" y="150"/>
                  </a:lnTo>
                  <a:lnTo>
                    <a:pt x="47" y="150"/>
                  </a:lnTo>
                  <a:lnTo>
                    <a:pt x="37" y="153"/>
                  </a:lnTo>
                  <a:lnTo>
                    <a:pt x="30" y="153"/>
                  </a:lnTo>
                  <a:lnTo>
                    <a:pt x="24" y="157"/>
                  </a:lnTo>
                  <a:lnTo>
                    <a:pt x="14" y="157"/>
                  </a:lnTo>
                  <a:lnTo>
                    <a:pt x="7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7" y="140"/>
                  </a:lnTo>
                  <a:lnTo>
                    <a:pt x="14" y="137"/>
                  </a:lnTo>
                  <a:lnTo>
                    <a:pt x="20" y="137"/>
                  </a:lnTo>
                  <a:lnTo>
                    <a:pt x="27" y="137"/>
                  </a:lnTo>
                  <a:lnTo>
                    <a:pt x="34" y="133"/>
                  </a:lnTo>
                  <a:lnTo>
                    <a:pt x="40" y="133"/>
                  </a:lnTo>
                  <a:lnTo>
                    <a:pt x="47" y="130"/>
                  </a:lnTo>
                  <a:lnTo>
                    <a:pt x="54" y="127"/>
                  </a:lnTo>
                  <a:lnTo>
                    <a:pt x="57" y="127"/>
                  </a:lnTo>
                  <a:lnTo>
                    <a:pt x="64" y="123"/>
                  </a:lnTo>
                  <a:lnTo>
                    <a:pt x="70" y="120"/>
                  </a:lnTo>
                  <a:lnTo>
                    <a:pt x="77" y="117"/>
                  </a:lnTo>
                  <a:lnTo>
                    <a:pt x="80" y="110"/>
                  </a:lnTo>
                  <a:lnTo>
                    <a:pt x="87" y="107"/>
                  </a:lnTo>
                  <a:lnTo>
                    <a:pt x="90" y="103"/>
                  </a:lnTo>
                  <a:lnTo>
                    <a:pt x="97" y="100"/>
                  </a:lnTo>
                  <a:lnTo>
                    <a:pt x="100" y="93"/>
                  </a:lnTo>
                  <a:lnTo>
                    <a:pt x="104" y="90"/>
                  </a:lnTo>
                  <a:lnTo>
                    <a:pt x="110" y="83"/>
                  </a:lnTo>
                  <a:lnTo>
                    <a:pt x="114" y="77"/>
                  </a:lnTo>
                  <a:lnTo>
                    <a:pt x="117" y="73"/>
                  </a:lnTo>
                  <a:lnTo>
                    <a:pt x="120" y="67"/>
                  </a:lnTo>
                  <a:lnTo>
                    <a:pt x="124" y="60"/>
                  </a:lnTo>
                  <a:lnTo>
                    <a:pt x="124" y="53"/>
                  </a:lnTo>
                  <a:lnTo>
                    <a:pt x="127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4" y="30"/>
                  </a:lnTo>
                  <a:lnTo>
                    <a:pt x="134" y="23"/>
                  </a:lnTo>
                  <a:lnTo>
                    <a:pt x="134" y="17"/>
                  </a:lnTo>
                  <a:lnTo>
                    <a:pt x="137" y="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23913" y="6440488"/>
              <a:ext cx="249238" cy="242887"/>
            </a:xfrm>
            <a:custGeom>
              <a:avLst/>
              <a:gdLst>
                <a:gd name="T0" fmla="*/ 157 w 157"/>
                <a:gd name="T1" fmla="*/ 17 h 153"/>
                <a:gd name="T2" fmla="*/ 140 w 157"/>
                <a:gd name="T3" fmla="*/ 20 h 153"/>
                <a:gd name="T4" fmla="*/ 127 w 157"/>
                <a:gd name="T5" fmla="*/ 20 h 153"/>
                <a:gd name="T6" fmla="*/ 113 w 157"/>
                <a:gd name="T7" fmla="*/ 23 h 153"/>
                <a:gd name="T8" fmla="*/ 103 w 157"/>
                <a:gd name="T9" fmla="*/ 30 h 153"/>
                <a:gd name="T10" fmla="*/ 90 w 157"/>
                <a:gd name="T11" fmla="*/ 33 h 153"/>
                <a:gd name="T12" fmla="*/ 80 w 157"/>
                <a:gd name="T13" fmla="*/ 40 h 153"/>
                <a:gd name="T14" fmla="*/ 70 w 157"/>
                <a:gd name="T15" fmla="*/ 50 h 153"/>
                <a:gd name="T16" fmla="*/ 60 w 157"/>
                <a:gd name="T17" fmla="*/ 56 h 153"/>
                <a:gd name="T18" fmla="*/ 50 w 157"/>
                <a:gd name="T19" fmla="*/ 66 h 153"/>
                <a:gd name="T20" fmla="*/ 43 w 157"/>
                <a:gd name="T21" fmla="*/ 80 h 153"/>
                <a:gd name="T22" fmla="*/ 37 w 157"/>
                <a:gd name="T23" fmla="*/ 90 h 153"/>
                <a:gd name="T24" fmla="*/ 30 w 157"/>
                <a:gd name="T25" fmla="*/ 100 h 153"/>
                <a:gd name="T26" fmla="*/ 23 w 157"/>
                <a:gd name="T27" fmla="*/ 113 h 153"/>
                <a:gd name="T28" fmla="*/ 20 w 157"/>
                <a:gd name="T29" fmla="*/ 126 h 153"/>
                <a:gd name="T30" fmla="*/ 20 w 157"/>
                <a:gd name="T31" fmla="*/ 140 h 153"/>
                <a:gd name="T32" fmla="*/ 20 w 157"/>
                <a:gd name="T33" fmla="*/ 153 h 153"/>
                <a:gd name="T34" fmla="*/ 0 w 157"/>
                <a:gd name="T35" fmla="*/ 146 h 153"/>
                <a:gd name="T36" fmla="*/ 0 w 157"/>
                <a:gd name="T37" fmla="*/ 130 h 153"/>
                <a:gd name="T38" fmla="*/ 3 w 157"/>
                <a:gd name="T39" fmla="*/ 116 h 153"/>
                <a:gd name="T40" fmla="*/ 10 w 157"/>
                <a:gd name="T41" fmla="*/ 100 h 153"/>
                <a:gd name="T42" fmla="*/ 13 w 157"/>
                <a:gd name="T43" fmla="*/ 86 h 153"/>
                <a:gd name="T44" fmla="*/ 20 w 157"/>
                <a:gd name="T45" fmla="*/ 73 h 153"/>
                <a:gd name="T46" fmla="*/ 30 w 157"/>
                <a:gd name="T47" fmla="*/ 60 h 153"/>
                <a:gd name="T48" fmla="*/ 40 w 157"/>
                <a:gd name="T49" fmla="*/ 50 h 153"/>
                <a:gd name="T50" fmla="*/ 50 w 157"/>
                <a:gd name="T51" fmla="*/ 40 h 153"/>
                <a:gd name="T52" fmla="*/ 63 w 157"/>
                <a:gd name="T53" fmla="*/ 30 h 153"/>
                <a:gd name="T54" fmla="*/ 73 w 157"/>
                <a:gd name="T55" fmla="*/ 20 h 153"/>
                <a:gd name="T56" fmla="*/ 87 w 157"/>
                <a:gd name="T57" fmla="*/ 13 h 153"/>
                <a:gd name="T58" fmla="*/ 103 w 157"/>
                <a:gd name="T59" fmla="*/ 7 h 153"/>
                <a:gd name="T60" fmla="*/ 117 w 157"/>
                <a:gd name="T61" fmla="*/ 3 h 153"/>
                <a:gd name="T62" fmla="*/ 133 w 157"/>
                <a:gd name="T63" fmla="*/ 0 h 153"/>
                <a:gd name="T64" fmla="*/ 147 w 157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157" y="0"/>
                  </a:moveTo>
                  <a:lnTo>
                    <a:pt x="157" y="17"/>
                  </a:lnTo>
                  <a:lnTo>
                    <a:pt x="150" y="17"/>
                  </a:lnTo>
                  <a:lnTo>
                    <a:pt x="140" y="20"/>
                  </a:lnTo>
                  <a:lnTo>
                    <a:pt x="133" y="20"/>
                  </a:lnTo>
                  <a:lnTo>
                    <a:pt x="127" y="20"/>
                  </a:lnTo>
                  <a:lnTo>
                    <a:pt x="120" y="23"/>
                  </a:lnTo>
                  <a:lnTo>
                    <a:pt x="113" y="23"/>
                  </a:lnTo>
                  <a:lnTo>
                    <a:pt x="110" y="27"/>
                  </a:lnTo>
                  <a:lnTo>
                    <a:pt x="103" y="30"/>
                  </a:lnTo>
                  <a:lnTo>
                    <a:pt x="97" y="30"/>
                  </a:lnTo>
                  <a:lnTo>
                    <a:pt x="90" y="33"/>
                  </a:lnTo>
                  <a:lnTo>
                    <a:pt x="83" y="36"/>
                  </a:lnTo>
                  <a:lnTo>
                    <a:pt x="80" y="40"/>
                  </a:lnTo>
                  <a:lnTo>
                    <a:pt x="73" y="46"/>
                  </a:lnTo>
                  <a:lnTo>
                    <a:pt x="70" y="50"/>
                  </a:lnTo>
                  <a:lnTo>
                    <a:pt x="63" y="53"/>
                  </a:lnTo>
                  <a:lnTo>
                    <a:pt x="60" y="56"/>
                  </a:lnTo>
                  <a:lnTo>
                    <a:pt x="53" y="63"/>
                  </a:lnTo>
                  <a:lnTo>
                    <a:pt x="50" y="66"/>
                  </a:lnTo>
                  <a:lnTo>
                    <a:pt x="47" y="73"/>
                  </a:lnTo>
                  <a:lnTo>
                    <a:pt x="43" y="80"/>
                  </a:lnTo>
                  <a:lnTo>
                    <a:pt x="37" y="83"/>
                  </a:lnTo>
                  <a:lnTo>
                    <a:pt x="37" y="90"/>
                  </a:lnTo>
                  <a:lnTo>
                    <a:pt x="33" y="96"/>
                  </a:lnTo>
                  <a:lnTo>
                    <a:pt x="30" y="100"/>
                  </a:lnTo>
                  <a:lnTo>
                    <a:pt x="27" y="106"/>
                  </a:lnTo>
                  <a:lnTo>
                    <a:pt x="23" y="113"/>
                  </a:lnTo>
                  <a:lnTo>
                    <a:pt x="23" y="120"/>
                  </a:lnTo>
                  <a:lnTo>
                    <a:pt x="20" y="126"/>
                  </a:lnTo>
                  <a:lnTo>
                    <a:pt x="20" y="133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3" y="123"/>
                  </a:lnTo>
                  <a:lnTo>
                    <a:pt x="3" y="116"/>
                  </a:lnTo>
                  <a:lnTo>
                    <a:pt x="7" y="110"/>
                  </a:lnTo>
                  <a:lnTo>
                    <a:pt x="10" y="100"/>
                  </a:lnTo>
                  <a:lnTo>
                    <a:pt x="10" y="93"/>
                  </a:lnTo>
                  <a:lnTo>
                    <a:pt x="13" y="86"/>
                  </a:lnTo>
                  <a:lnTo>
                    <a:pt x="17" y="80"/>
                  </a:lnTo>
                  <a:lnTo>
                    <a:pt x="20" y="73"/>
                  </a:lnTo>
                  <a:lnTo>
                    <a:pt x="27" y="66"/>
                  </a:lnTo>
                  <a:lnTo>
                    <a:pt x="30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43" y="43"/>
                  </a:lnTo>
                  <a:lnTo>
                    <a:pt x="50" y="40"/>
                  </a:lnTo>
                  <a:lnTo>
                    <a:pt x="57" y="33"/>
                  </a:lnTo>
                  <a:lnTo>
                    <a:pt x="63" y="30"/>
                  </a:lnTo>
                  <a:lnTo>
                    <a:pt x="67" y="27"/>
                  </a:lnTo>
                  <a:lnTo>
                    <a:pt x="73" y="20"/>
                  </a:lnTo>
                  <a:lnTo>
                    <a:pt x="80" y="17"/>
                  </a:lnTo>
                  <a:lnTo>
                    <a:pt x="87" y="13"/>
                  </a:lnTo>
                  <a:lnTo>
                    <a:pt x="93" y="10"/>
                  </a:lnTo>
                  <a:lnTo>
                    <a:pt x="103" y="7"/>
                  </a:lnTo>
                  <a:lnTo>
                    <a:pt x="110" y="7"/>
                  </a:lnTo>
                  <a:lnTo>
                    <a:pt x="117" y="3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304926" y="6683375"/>
              <a:ext cx="233363" cy="238125"/>
            </a:xfrm>
            <a:custGeom>
              <a:avLst/>
              <a:gdLst>
                <a:gd name="T0" fmla="*/ 147 w 147"/>
                <a:gd name="T1" fmla="*/ 150 h 150"/>
                <a:gd name="T2" fmla="*/ 117 w 147"/>
                <a:gd name="T3" fmla="*/ 147 h 150"/>
                <a:gd name="T4" fmla="*/ 90 w 147"/>
                <a:gd name="T5" fmla="*/ 137 h 150"/>
                <a:gd name="T6" fmla="*/ 64 w 147"/>
                <a:gd name="T7" fmla="*/ 123 h 150"/>
                <a:gd name="T8" fmla="*/ 44 w 147"/>
                <a:gd name="T9" fmla="*/ 107 h 150"/>
                <a:gd name="T10" fmla="*/ 24 w 147"/>
                <a:gd name="T11" fmla="*/ 83 h 150"/>
                <a:gd name="T12" fmla="*/ 10 w 147"/>
                <a:gd name="T13" fmla="*/ 60 h 150"/>
                <a:gd name="T14" fmla="*/ 4 w 147"/>
                <a:gd name="T15" fmla="*/ 30 h 150"/>
                <a:gd name="T16" fmla="*/ 0 w 147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150">
                  <a:moveTo>
                    <a:pt x="147" y="150"/>
                  </a:moveTo>
                  <a:lnTo>
                    <a:pt x="117" y="147"/>
                  </a:lnTo>
                  <a:lnTo>
                    <a:pt x="90" y="137"/>
                  </a:lnTo>
                  <a:lnTo>
                    <a:pt x="64" y="123"/>
                  </a:lnTo>
                  <a:lnTo>
                    <a:pt x="44" y="107"/>
                  </a:lnTo>
                  <a:lnTo>
                    <a:pt x="24" y="83"/>
                  </a:lnTo>
                  <a:lnTo>
                    <a:pt x="10" y="60"/>
                  </a:lnTo>
                  <a:lnTo>
                    <a:pt x="4" y="30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823913" y="6218238"/>
              <a:ext cx="249238" cy="249237"/>
            </a:xfrm>
            <a:custGeom>
              <a:avLst/>
              <a:gdLst>
                <a:gd name="T0" fmla="*/ 20 w 157"/>
                <a:gd name="T1" fmla="*/ 0 h 157"/>
                <a:gd name="T2" fmla="*/ 20 w 157"/>
                <a:gd name="T3" fmla="*/ 17 h 157"/>
                <a:gd name="T4" fmla="*/ 20 w 157"/>
                <a:gd name="T5" fmla="*/ 30 h 157"/>
                <a:gd name="T6" fmla="*/ 23 w 157"/>
                <a:gd name="T7" fmla="*/ 43 h 157"/>
                <a:gd name="T8" fmla="*/ 30 w 157"/>
                <a:gd name="T9" fmla="*/ 53 h 157"/>
                <a:gd name="T10" fmla="*/ 37 w 157"/>
                <a:gd name="T11" fmla="*/ 67 h 157"/>
                <a:gd name="T12" fmla="*/ 43 w 157"/>
                <a:gd name="T13" fmla="*/ 77 h 157"/>
                <a:gd name="T14" fmla="*/ 50 w 157"/>
                <a:gd name="T15" fmla="*/ 90 h 157"/>
                <a:gd name="T16" fmla="*/ 60 w 157"/>
                <a:gd name="T17" fmla="*/ 97 h 157"/>
                <a:gd name="T18" fmla="*/ 70 w 157"/>
                <a:gd name="T19" fmla="*/ 107 h 157"/>
                <a:gd name="T20" fmla="*/ 80 w 157"/>
                <a:gd name="T21" fmla="*/ 117 h 157"/>
                <a:gd name="T22" fmla="*/ 90 w 157"/>
                <a:gd name="T23" fmla="*/ 123 h 157"/>
                <a:gd name="T24" fmla="*/ 103 w 157"/>
                <a:gd name="T25" fmla="*/ 127 h 157"/>
                <a:gd name="T26" fmla="*/ 113 w 157"/>
                <a:gd name="T27" fmla="*/ 133 h 157"/>
                <a:gd name="T28" fmla="*/ 127 w 157"/>
                <a:gd name="T29" fmla="*/ 137 h 157"/>
                <a:gd name="T30" fmla="*/ 140 w 157"/>
                <a:gd name="T31" fmla="*/ 137 h 157"/>
                <a:gd name="T32" fmla="*/ 157 w 157"/>
                <a:gd name="T33" fmla="*/ 140 h 157"/>
                <a:gd name="T34" fmla="*/ 147 w 157"/>
                <a:gd name="T35" fmla="*/ 157 h 157"/>
                <a:gd name="T36" fmla="*/ 133 w 157"/>
                <a:gd name="T37" fmla="*/ 157 h 157"/>
                <a:gd name="T38" fmla="*/ 117 w 157"/>
                <a:gd name="T39" fmla="*/ 153 h 157"/>
                <a:gd name="T40" fmla="*/ 103 w 157"/>
                <a:gd name="T41" fmla="*/ 150 h 157"/>
                <a:gd name="T42" fmla="*/ 87 w 157"/>
                <a:gd name="T43" fmla="*/ 143 h 157"/>
                <a:gd name="T44" fmla="*/ 73 w 157"/>
                <a:gd name="T45" fmla="*/ 137 h 157"/>
                <a:gd name="T46" fmla="*/ 63 w 157"/>
                <a:gd name="T47" fmla="*/ 127 h 157"/>
                <a:gd name="T48" fmla="*/ 50 w 157"/>
                <a:gd name="T49" fmla="*/ 117 h 157"/>
                <a:gd name="T50" fmla="*/ 40 w 157"/>
                <a:gd name="T51" fmla="*/ 107 h 157"/>
                <a:gd name="T52" fmla="*/ 30 w 157"/>
                <a:gd name="T53" fmla="*/ 97 h 157"/>
                <a:gd name="T54" fmla="*/ 20 w 157"/>
                <a:gd name="T55" fmla="*/ 83 h 157"/>
                <a:gd name="T56" fmla="*/ 13 w 157"/>
                <a:gd name="T57" fmla="*/ 70 h 157"/>
                <a:gd name="T58" fmla="*/ 10 w 157"/>
                <a:gd name="T59" fmla="*/ 57 h 157"/>
                <a:gd name="T60" fmla="*/ 3 w 157"/>
                <a:gd name="T61" fmla="*/ 40 h 157"/>
                <a:gd name="T62" fmla="*/ 0 w 157"/>
                <a:gd name="T63" fmla="*/ 27 h 157"/>
                <a:gd name="T64" fmla="*/ 0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7" y="50"/>
                  </a:lnTo>
                  <a:lnTo>
                    <a:pt x="30" y="53"/>
                  </a:lnTo>
                  <a:lnTo>
                    <a:pt x="33" y="60"/>
                  </a:lnTo>
                  <a:lnTo>
                    <a:pt x="37" y="67"/>
                  </a:lnTo>
                  <a:lnTo>
                    <a:pt x="37" y="73"/>
                  </a:lnTo>
                  <a:lnTo>
                    <a:pt x="43" y="77"/>
                  </a:lnTo>
                  <a:lnTo>
                    <a:pt x="47" y="83"/>
                  </a:lnTo>
                  <a:lnTo>
                    <a:pt x="50" y="90"/>
                  </a:lnTo>
                  <a:lnTo>
                    <a:pt x="53" y="93"/>
                  </a:lnTo>
                  <a:lnTo>
                    <a:pt x="60" y="97"/>
                  </a:lnTo>
                  <a:lnTo>
                    <a:pt x="63" y="103"/>
                  </a:lnTo>
                  <a:lnTo>
                    <a:pt x="70" y="107"/>
                  </a:lnTo>
                  <a:lnTo>
                    <a:pt x="73" y="110"/>
                  </a:lnTo>
                  <a:lnTo>
                    <a:pt x="80" y="117"/>
                  </a:lnTo>
                  <a:lnTo>
                    <a:pt x="83" y="120"/>
                  </a:lnTo>
                  <a:lnTo>
                    <a:pt x="90" y="123"/>
                  </a:lnTo>
                  <a:lnTo>
                    <a:pt x="97" y="123"/>
                  </a:lnTo>
                  <a:lnTo>
                    <a:pt x="103" y="127"/>
                  </a:lnTo>
                  <a:lnTo>
                    <a:pt x="110" y="130"/>
                  </a:lnTo>
                  <a:lnTo>
                    <a:pt x="113" y="133"/>
                  </a:lnTo>
                  <a:lnTo>
                    <a:pt x="120" y="133"/>
                  </a:lnTo>
                  <a:lnTo>
                    <a:pt x="127" y="137"/>
                  </a:lnTo>
                  <a:lnTo>
                    <a:pt x="133" y="137"/>
                  </a:lnTo>
                  <a:lnTo>
                    <a:pt x="140" y="137"/>
                  </a:lnTo>
                  <a:lnTo>
                    <a:pt x="150" y="137"/>
                  </a:lnTo>
                  <a:lnTo>
                    <a:pt x="157" y="140"/>
                  </a:lnTo>
                  <a:lnTo>
                    <a:pt x="157" y="157"/>
                  </a:lnTo>
                  <a:lnTo>
                    <a:pt x="147" y="157"/>
                  </a:lnTo>
                  <a:lnTo>
                    <a:pt x="140" y="157"/>
                  </a:lnTo>
                  <a:lnTo>
                    <a:pt x="133" y="157"/>
                  </a:lnTo>
                  <a:lnTo>
                    <a:pt x="123" y="153"/>
                  </a:lnTo>
                  <a:lnTo>
                    <a:pt x="117" y="153"/>
                  </a:lnTo>
                  <a:lnTo>
                    <a:pt x="110" y="150"/>
                  </a:lnTo>
                  <a:lnTo>
                    <a:pt x="103" y="150"/>
                  </a:lnTo>
                  <a:lnTo>
                    <a:pt x="93" y="147"/>
                  </a:lnTo>
                  <a:lnTo>
                    <a:pt x="87" y="143"/>
                  </a:lnTo>
                  <a:lnTo>
                    <a:pt x="80" y="140"/>
                  </a:lnTo>
                  <a:lnTo>
                    <a:pt x="73" y="137"/>
                  </a:lnTo>
                  <a:lnTo>
                    <a:pt x="67" y="130"/>
                  </a:lnTo>
                  <a:lnTo>
                    <a:pt x="63" y="127"/>
                  </a:lnTo>
                  <a:lnTo>
                    <a:pt x="57" y="123"/>
                  </a:lnTo>
                  <a:lnTo>
                    <a:pt x="50" y="117"/>
                  </a:lnTo>
                  <a:lnTo>
                    <a:pt x="43" y="113"/>
                  </a:lnTo>
                  <a:lnTo>
                    <a:pt x="40" y="107"/>
                  </a:lnTo>
                  <a:lnTo>
                    <a:pt x="33" y="100"/>
                  </a:lnTo>
                  <a:lnTo>
                    <a:pt x="30" y="97"/>
                  </a:lnTo>
                  <a:lnTo>
                    <a:pt x="27" y="90"/>
                  </a:lnTo>
                  <a:lnTo>
                    <a:pt x="20" y="83"/>
                  </a:lnTo>
                  <a:lnTo>
                    <a:pt x="17" y="77"/>
                  </a:lnTo>
                  <a:lnTo>
                    <a:pt x="13" y="70"/>
                  </a:lnTo>
                  <a:lnTo>
                    <a:pt x="10" y="63"/>
                  </a:lnTo>
                  <a:lnTo>
                    <a:pt x="10" y="57"/>
                  </a:lnTo>
                  <a:lnTo>
                    <a:pt x="7" y="47"/>
                  </a:lnTo>
                  <a:lnTo>
                    <a:pt x="3" y="40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1073151" y="6451600"/>
              <a:ext cx="231775" cy="231775"/>
            </a:xfrm>
            <a:custGeom>
              <a:avLst/>
              <a:gdLst>
                <a:gd name="T0" fmla="*/ 146 w 146"/>
                <a:gd name="T1" fmla="*/ 146 h 146"/>
                <a:gd name="T2" fmla="*/ 143 w 146"/>
                <a:gd name="T3" fmla="*/ 119 h 146"/>
                <a:gd name="T4" fmla="*/ 133 w 146"/>
                <a:gd name="T5" fmla="*/ 89 h 146"/>
                <a:gd name="T6" fmla="*/ 120 w 146"/>
                <a:gd name="T7" fmla="*/ 66 h 146"/>
                <a:gd name="T8" fmla="*/ 103 w 146"/>
                <a:gd name="T9" fmla="*/ 43 h 146"/>
                <a:gd name="T10" fmla="*/ 80 w 146"/>
                <a:gd name="T11" fmla="*/ 26 h 146"/>
                <a:gd name="T12" fmla="*/ 56 w 146"/>
                <a:gd name="T13" fmla="*/ 13 h 146"/>
                <a:gd name="T14" fmla="*/ 30 w 146"/>
                <a:gd name="T15" fmla="*/ 3 h 146"/>
                <a:gd name="T16" fmla="*/ 0 w 146"/>
                <a:gd name="T1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46">
                  <a:moveTo>
                    <a:pt x="146" y="146"/>
                  </a:moveTo>
                  <a:lnTo>
                    <a:pt x="143" y="119"/>
                  </a:lnTo>
                  <a:lnTo>
                    <a:pt x="133" y="89"/>
                  </a:lnTo>
                  <a:lnTo>
                    <a:pt x="120" y="66"/>
                  </a:lnTo>
                  <a:lnTo>
                    <a:pt x="103" y="43"/>
                  </a:lnTo>
                  <a:lnTo>
                    <a:pt x="80" y="26"/>
                  </a:lnTo>
                  <a:lnTo>
                    <a:pt x="56" y="13"/>
                  </a:lnTo>
                  <a:lnTo>
                    <a:pt x="30" y="3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1073151" y="6218238"/>
              <a:ext cx="263525" cy="269875"/>
            </a:xfrm>
            <a:custGeom>
              <a:avLst/>
              <a:gdLst>
                <a:gd name="T0" fmla="*/ 166 w 166"/>
                <a:gd name="T1" fmla="*/ 0 h 170"/>
                <a:gd name="T2" fmla="*/ 166 w 166"/>
                <a:gd name="T3" fmla="*/ 20 h 170"/>
                <a:gd name="T4" fmla="*/ 163 w 166"/>
                <a:gd name="T5" fmla="*/ 37 h 170"/>
                <a:gd name="T6" fmla="*/ 160 w 166"/>
                <a:gd name="T7" fmla="*/ 50 h 170"/>
                <a:gd name="T8" fmla="*/ 153 w 166"/>
                <a:gd name="T9" fmla="*/ 67 h 170"/>
                <a:gd name="T10" fmla="*/ 146 w 166"/>
                <a:gd name="T11" fmla="*/ 80 h 170"/>
                <a:gd name="T12" fmla="*/ 136 w 166"/>
                <a:gd name="T13" fmla="*/ 97 h 170"/>
                <a:gd name="T14" fmla="*/ 126 w 166"/>
                <a:gd name="T15" fmla="*/ 107 h 170"/>
                <a:gd name="T16" fmla="*/ 116 w 166"/>
                <a:gd name="T17" fmla="*/ 120 h 170"/>
                <a:gd name="T18" fmla="*/ 106 w 166"/>
                <a:gd name="T19" fmla="*/ 130 h 170"/>
                <a:gd name="T20" fmla="*/ 93 w 166"/>
                <a:gd name="T21" fmla="*/ 140 h 170"/>
                <a:gd name="T22" fmla="*/ 80 w 166"/>
                <a:gd name="T23" fmla="*/ 150 h 170"/>
                <a:gd name="T24" fmla="*/ 63 w 166"/>
                <a:gd name="T25" fmla="*/ 157 h 170"/>
                <a:gd name="T26" fmla="*/ 50 w 166"/>
                <a:gd name="T27" fmla="*/ 160 h 170"/>
                <a:gd name="T28" fmla="*/ 33 w 166"/>
                <a:gd name="T29" fmla="*/ 167 h 170"/>
                <a:gd name="T30" fmla="*/ 16 w 166"/>
                <a:gd name="T31" fmla="*/ 167 h 170"/>
                <a:gd name="T32" fmla="*/ 0 w 166"/>
                <a:gd name="T33" fmla="*/ 170 h 170"/>
                <a:gd name="T34" fmla="*/ 6 w 166"/>
                <a:gd name="T35" fmla="*/ 127 h 170"/>
                <a:gd name="T36" fmla="*/ 16 w 166"/>
                <a:gd name="T37" fmla="*/ 127 h 170"/>
                <a:gd name="T38" fmla="*/ 30 w 166"/>
                <a:gd name="T39" fmla="*/ 123 h 170"/>
                <a:gd name="T40" fmla="*/ 43 w 166"/>
                <a:gd name="T41" fmla="*/ 120 h 170"/>
                <a:gd name="T42" fmla="*/ 53 w 166"/>
                <a:gd name="T43" fmla="*/ 117 h 170"/>
                <a:gd name="T44" fmla="*/ 63 w 166"/>
                <a:gd name="T45" fmla="*/ 110 h 170"/>
                <a:gd name="T46" fmla="*/ 73 w 166"/>
                <a:gd name="T47" fmla="*/ 103 h 170"/>
                <a:gd name="T48" fmla="*/ 83 w 166"/>
                <a:gd name="T49" fmla="*/ 93 h 170"/>
                <a:gd name="T50" fmla="*/ 93 w 166"/>
                <a:gd name="T51" fmla="*/ 87 h 170"/>
                <a:gd name="T52" fmla="*/ 100 w 166"/>
                <a:gd name="T53" fmla="*/ 77 h 170"/>
                <a:gd name="T54" fmla="*/ 106 w 166"/>
                <a:gd name="T55" fmla="*/ 67 h 170"/>
                <a:gd name="T56" fmla="*/ 113 w 166"/>
                <a:gd name="T57" fmla="*/ 57 h 170"/>
                <a:gd name="T58" fmla="*/ 116 w 166"/>
                <a:gd name="T59" fmla="*/ 43 h 170"/>
                <a:gd name="T60" fmla="*/ 120 w 166"/>
                <a:gd name="T61" fmla="*/ 33 h 170"/>
                <a:gd name="T62" fmla="*/ 123 w 166"/>
                <a:gd name="T63" fmla="*/ 20 h 170"/>
                <a:gd name="T64" fmla="*/ 123 w 166"/>
                <a:gd name="T65" fmla="*/ 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170">
                  <a:moveTo>
                    <a:pt x="123" y="0"/>
                  </a:moveTo>
                  <a:lnTo>
                    <a:pt x="166" y="0"/>
                  </a:lnTo>
                  <a:lnTo>
                    <a:pt x="166" y="10"/>
                  </a:lnTo>
                  <a:lnTo>
                    <a:pt x="166" y="20"/>
                  </a:lnTo>
                  <a:lnTo>
                    <a:pt x="163" y="27"/>
                  </a:lnTo>
                  <a:lnTo>
                    <a:pt x="163" y="37"/>
                  </a:lnTo>
                  <a:lnTo>
                    <a:pt x="160" y="43"/>
                  </a:lnTo>
                  <a:lnTo>
                    <a:pt x="160" y="50"/>
                  </a:lnTo>
                  <a:lnTo>
                    <a:pt x="156" y="60"/>
                  </a:lnTo>
                  <a:lnTo>
                    <a:pt x="153" y="67"/>
                  </a:lnTo>
                  <a:lnTo>
                    <a:pt x="150" y="73"/>
                  </a:lnTo>
                  <a:lnTo>
                    <a:pt x="146" y="80"/>
                  </a:lnTo>
                  <a:lnTo>
                    <a:pt x="143" y="87"/>
                  </a:lnTo>
                  <a:lnTo>
                    <a:pt x="136" y="97"/>
                  </a:lnTo>
                  <a:lnTo>
                    <a:pt x="133" y="103"/>
                  </a:lnTo>
                  <a:lnTo>
                    <a:pt x="126" y="107"/>
                  </a:lnTo>
                  <a:lnTo>
                    <a:pt x="123" y="113"/>
                  </a:lnTo>
                  <a:lnTo>
                    <a:pt x="116" y="120"/>
                  </a:lnTo>
                  <a:lnTo>
                    <a:pt x="113" y="127"/>
                  </a:lnTo>
                  <a:lnTo>
                    <a:pt x="106" y="130"/>
                  </a:lnTo>
                  <a:lnTo>
                    <a:pt x="100" y="137"/>
                  </a:lnTo>
                  <a:lnTo>
                    <a:pt x="93" y="140"/>
                  </a:lnTo>
                  <a:lnTo>
                    <a:pt x="86" y="143"/>
                  </a:lnTo>
                  <a:lnTo>
                    <a:pt x="80" y="150"/>
                  </a:lnTo>
                  <a:lnTo>
                    <a:pt x="70" y="153"/>
                  </a:lnTo>
                  <a:lnTo>
                    <a:pt x="63" y="157"/>
                  </a:lnTo>
                  <a:lnTo>
                    <a:pt x="56" y="160"/>
                  </a:lnTo>
                  <a:lnTo>
                    <a:pt x="50" y="160"/>
                  </a:lnTo>
                  <a:lnTo>
                    <a:pt x="40" y="163"/>
                  </a:lnTo>
                  <a:lnTo>
                    <a:pt x="33" y="167"/>
                  </a:lnTo>
                  <a:lnTo>
                    <a:pt x="23" y="167"/>
                  </a:lnTo>
                  <a:lnTo>
                    <a:pt x="16" y="167"/>
                  </a:lnTo>
                  <a:lnTo>
                    <a:pt x="6" y="170"/>
                  </a:lnTo>
                  <a:lnTo>
                    <a:pt x="0" y="170"/>
                  </a:lnTo>
                  <a:lnTo>
                    <a:pt x="0" y="127"/>
                  </a:lnTo>
                  <a:lnTo>
                    <a:pt x="6" y="127"/>
                  </a:lnTo>
                  <a:lnTo>
                    <a:pt x="13" y="127"/>
                  </a:lnTo>
                  <a:lnTo>
                    <a:pt x="16" y="127"/>
                  </a:lnTo>
                  <a:lnTo>
                    <a:pt x="23" y="123"/>
                  </a:lnTo>
                  <a:lnTo>
                    <a:pt x="30" y="123"/>
                  </a:lnTo>
                  <a:lnTo>
                    <a:pt x="36" y="123"/>
                  </a:lnTo>
                  <a:lnTo>
                    <a:pt x="43" y="120"/>
                  </a:lnTo>
                  <a:lnTo>
                    <a:pt x="46" y="117"/>
                  </a:lnTo>
                  <a:lnTo>
                    <a:pt x="53" y="117"/>
                  </a:lnTo>
                  <a:lnTo>
                    <a:pt x="60" y="113"/>
                  </a:lnTo>
                  <a:lnTo>
                    <a:pt x="63" y="110"/>
                  </a:lnTo>
                  <a:lnTo>
                    <a:pt x="70" y="107"/>
                  </a:lnTo>
                  <a:lnTo>
                    <a:pt x="73" y="103"/>
                  </a:lnTo>
                  <a:lnTo>
                    <a:pt x="80" y="100"/>
                  </a:lnTo>
                  <a:lnTo>
                    <a:pt x="83" y="93"/>
                  </a:lnTo>
                  <a:lnTo>
                    <a:pt x="86" y="90"/>
                  </a:lnTo>
                  <a:lnTo>
                    <a:pt x="93" y="87"/>
                  </a:lnTo>
                  <a:lnTo>
                    <a:pt x="96" y="80"/>
                  </a:lnTo>
                  <a:lnTo>
                    <a:pt x="100" y="77"/>
                  </a:lnTo>
                  <a:lnTo>
                    <a:pt x="103" y="73"/>
                  </a:lnTo>
                  <a:lnTo>
                    <a:pt x="106" y="67"/>
                  </a:lnTo>
                  <a:lnTo>
                    <a:pt x="110" y="60"/>
                  </a:lnTo>
                  <a:lnTo>
                    <a:pt x="113" y="57"/>
                  </a:lnTo>
                  <a:lnTo>
                    <a:pt x="116" y="50"/>
                  </a:lnTo>
                  <a:lnTo>
                    <a:pt x="116" y="43"/>
                  </a:lnTo>
                  <a:lnTo>
                    <a:pt x="120" y="40"/>
                  </a:lnTo>
                  <a:lnTo>
                    <a:pt x="120" y="33"/>
                  </a:lnTo>
                  <a:lnTo>
                    <a:pt x="123" y="27"/>
                  </a:lnTo>
                  <a:lnTo>
                    <a:pt x="123" y="20"/>
                  </a:lnTo>
                  <a:lnTo>
                    <a:pt x="123" y="13"/>
                  </a:lnTo>
                  <a:lnTo>
                    <a:pt x="123" y="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1268413" y="5953125"/>
              <a:ext cx="269875" cy="265112"/>
            </a:xfrm>
            <a:custGeom>
              <a:avLst/>
              <a:gdLst>
                <a:gd name="T0" fmla="*/ 170 w 170"/>
                <a:gd name="T1" fmla="*/ 44 h 167"/>
                <a:gd name="T2" fmla="*/ 157 w 170"/>
                <a:gd name="T3" fmla="*/ 44 h 167"/>
                <a:gd name="T4" fmla="*/ 143 w 170"/>
                <a:gd name="T5" fmla="*/ 44 h 167"/>
                <a:gd name="T6" fmla="*/ 133 w 170"/>
                <a:gd name="T7" fmla="*/ 47 h 167"/>
                <a:gd name="T8" fmla="*/ 120 w 170"/>
                <a:gd name="T9" fmla="*/ 54 h 167"/>
                <a:gd name="T10" fmla="*/ 110 w 170"/>
                <a:gd name="T11" fmla="*/ 57 h 167"/>
                <a:gd name="T12" fmla="*/ 100 w 170"/>
                <a:gd name="T13" fmla="*/ 64 h 167"/>
                <a:gd name="T14" fmla="*/ 90 w 170"/>
                <a:gd name="T15" fmla="*/ 70 h 167"/>
                <a:gd name="T16" fmla="*/ 80 w 170"/>
                <a:gd name="T17" fmla="*/ 80 h 167"/>
                <a:gd name="T18" fmla="*/ 73 w 170"/>
                <a:gd name="T19" fmla="*/ 87 h 167"/>
                <a:gd name="T20" fmla="*/ 63 w 170"/>
                <a:gd name="T21" fmla="*/ 97 h 167"/>
                <a:gd name="T22" fmla="*/ 60 w 170"/>
                <a:gd name="T23" fmla="*/ 107 h 167"/>
                <a:gd name="T24" fmla="*/ 53 w 170"/>
                <a:gd name="T25" fmla="*/ 120 h 167"/>
                <a:gd name="T26" fmla="*/ 50 w 170"/>
                <a:gd name="T27" fmla="*/ 130 h 167"/>
                <a:gd name="T28" fmla="*/ 47 w 170"/>
                <a:gd name="T29" fmla="*/ 144 h 167"/>
                <a:gd name="T30" fmla="*/ 43 w 170"/>
                <a:gd name="T31" fmla="*/ 157 h 167"/>
                <a:gd name="T32" fmla="*/ 43 w 170"/>
                <a:gd name="T33" fmla="*/ 167 h 167"/>
                <a:gd name="T34" fmla="*/ 3 w 170"/>
                <a:gd name="T35" fmla="*/ 160 h 167"/>
                <a:gd name="T36" fmla="*/ 3 w 170"/>
                <a:gd name="T37" fmla="*/ 144 h 167"/>
                <a:gd name="T38" fmla="*/ 7 w 170"/>
                <a:gd name="T39" fmla="*/ 127 h 167"/>
                <a:gd name="T40" fmla="*/ 13 w 170"/>
                <a:gd name="T41" fmla="*/ 110 h 167"/>
                <a:gd name="T42" fmla="*/ 17 w 170"/>
                <a:gd name="T43" fmla="*/ 97 h 167"/>
                <a:gd name="T44" fmla="*/ 27 w 170"/>
                <a:gd name="T45" fmla="*/ 80 h 167"/>
                <a:gd name="T46" fmla="*/ 37 w 170"/>
                <a:gd name="T47" fmla="*/ 67 h 167"/>
                <a:gd name="T48" fmla="*/ 47 w 170"/>
                <a:gd name="T49" fmla="*/ 57 h 167"/>
                <a:gd name="T50" fmla="*/ 57 w 170"/>
                <a:gd name="T51" fmla="*/ 44 h 167"/>
                <a:gd name="T52" fmla="*/ 70 w 170"/>
                <a:gd name="T53" fmla="*/ 34 h 167"/>
                <a:gd name="T54" fmla="*/ 83 w 170"/>
                <a:gd name="T55" fmla="*/ 24 h 167"/>
                <a:gd name="T56" fmla="*/ 97 w 170"/>
                <a:gd name="T57" fmla="*/ 17 h 167"/>
                <a:gd name="T58" fmla="*/ 113 w 170"/>
                <a:gd name="T59" fmla="*/ 10 h 167"/>
                <a:gd name="T60" fmla="*/ 127 w 170"/>
                <a:gd name="T61" fmla="*/ 7 h 167"/>
                <a:gd name="T62" fmla="*/ 143 w 170"/>
                <a:gd name="T63" fmla="*/ 4 h 167"/>
                <a:gd name="T64" fmla="*/ 160 w 170"/>
                <a:gd name="T6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167">
                  <a:moveTo>
                    <a:pt x="170" y="0"/>
                  </a:moveTo>
                  <a:lnTo>
                    <a:pt x="170" y="44"/>
                  </a:lnTo>
                  <a:lnTo>
                    <a:pt x="163" y="44"/>
                  </a:lnTo>
                  <a:lnTo>
                    <a:pt x="157" y="44"/>
                  </a:lnTo>
                  <a:lnTo>
                    <a:pt x="150" y="44"/>
                  </a:lnTo>
                  <a:lnTo>
                    <a:pt x="143" y="44"/>
                  </a:lnTo>
                  <a:lnTo>
                    <a:pt x="137" y="47"/>
                  </a:lnTo>
                  <a:lnTo>
                    <a:pt x="133" y="47"/>
                  </a:lnTo>
                  <a:lnTo>
                    <a:pt x="127" y="50"/>
                  </a:lnTo>
                  <a:lnTo>
                    <a:pt x="120" y="54"/>
                  </a:lnTo>
                  <a:lnTo>
                    <a:pt x="113" y="54"/>
                  </a:lnTo>
                  <a:lnTo>
                    <a:pt x="110" y="57"/>
                  </a:lnTo>
                  <a:lnTo>
                    <a:pt x="103" y="60"/>
                  </a:lnTo>
                  <a:lnTo>
                    <a:pt x="100" y="64"/>
                  </a:lnTo>
                  <a:lnTo>
                    <a:pt x="93" y="67"/>
                  </a:lnTo>
                  <a:lnTo>
                    <a:pt x="90" y="70"/>
                  </a:lnTo>
                  <a:lnTo>
                    <a:pt x="83" y="74"/>
                  </a:lnTo>
                  <a:lnTo>
                    <a:pt x="80" y="80"/>
                  </a:lnTo>
                  <a:lnTo>
                    <a:pt x="77" y="84"/>
                  </a:lnTo>
                  <a:lnTo>
                    <a:pt x="73" y="87"/>
                  </a:lnTo>
                  <a:lnTo>
                    <a:pt x="67" y="94"/>
                  </a:lnTo>
                  <a:lnTo>
                    <a:pt x="63" y="97"/>
                  </a:lnTo>
                  <a:lnTo>
                    <a:pt x="60" y="104"/>
                  </a:lnTo>
                  <a:lnTo>
                    <a:pt x="60" y="107"/>
                  </a:lnTo>
                  <a:lnTo>
                    <a:pt x="57" y="114"/>
                  </a:lnTo>
                  <a:lnTo>
                    <a:pt x="53" y="120"/>
                  </a:lnTo>
                  <a:lnTo>
                    <a:pt x="50" y="124"/>
                  </a:lnTo>
                  <a:lnTo>
                    <a:pt x="50" y="130"/>
                  </a:lnTo>
                  <a:lnTo>
                    <a:pt x="47" y="137"/>
                  </a:lnTo>
                  <a:lnTo>
                    <a:pt x="47" y="144"/>
                  </a:lnTo>
                  <a:lnTo>
                    <a:pt x="43" y="150"/>
                  </a:lnTo>
                  <a:lnTo>
                    <a:pt x="43" y="157"/>
                  </a:lnTo>
                  <a:lnTo>
                    <a:pt x="43" y="160"/>
                  </a:lnTo>
                  <a:lnTo>
                    <a:pt x="43" y="167"/>
                  </a:lnTo>
                  <a:lnTo>
                    <a:pt x="0" y="167"/>
                  </a:lnTo>
                  <a:lnTo>
                    <a:pt x="3" y="160"/>
                  </a:lnTo>
                  <a:lnTo>
                    <a:pt x="3" y="150"/>
                  </a:lnTo>
                  <a:lnTo>
                    <a:pt x="3" y="144"/>
                  </a:lnTo>
                  <a:lnTo>
                    <a:pt x="7" y="134"/>
                  </a:lnTo>
                  <a:lnTo>
                    <a:pt x="7" y="127"/>
                  </a:lnTo>
                  <a:lnTo>
                    <a:pt x="10" y="117"/>
                  </a:lnTo>
                  <a:lnTo>
                    <a:pt x="13" y="110"/>
                  </a:lnTo>
                  <a:lnTo>
                    <a:pt x="13" y="104"/>
                  </a:lnTo>
                  <a:lnTo>
                    <a:pt x="17" y="97"/>
                  </a:lnTo>
                  <a:lnTo>
                    <a:pt x="23" y="87"/>
                  </a:lnTo>
                  <a:lnTo>
                    <a:pt x="27" y="80"/>
                  </a:lnTo>
                  <a:lnTo>
                    <a:pt x="30" y="74"/>
                  </a:lnTo>
                  <a:lnTo>
                    <a:pt x="37" y="67"/>
                  </a:lnTo>
                  <a:lnTo>
                    <a:pt x="40" y="60"/>
                  </a:lnTo>
                  <a:lnTo>
                    <a:pt x="47" y="57"/>
                  </a:lnTo>
                  <a:lnTo>
                    <a:pt x="50" y="50"/>
                  </a:lnTo>
                  <a:lnTo>
                    <a:pt x="57" y="44"/>
                  </a:lnTo>
                  <a:lnTo>
                    <a:pt x="63" y="40"/>
                  </a:lnTo>
                  <a:lnTo>
                    <a:pt x="70" y="34"/>
                  </a:lnTo>
                  <a:lnTo>
                    <a:pt x="77" y="30"/>
                  </a:lnTo>
                  <a:lnTo>
                    <a:pt x="83" y="24"/>
                  </a:lnTo>
                  <a:lnTo>
                    <a:pt x="90" y="20"/>
                  </a:lnTo>
                  <a:lnTo>
                    <a:pt x="97" y="17"/>
                  </a:lnTo>
                  <a:lnTo>
                    <a:pt x="103" y="14"/>
                  </a:lnTo>
                  <a:lnTo>
                    <a:pt x="113" y="10"/>
                  </a:lnTo>
                  <a:lnTo>
                    <a:pt x="120" y="7"/>
                  </a:lnTo>
                  <a:lnTo>
                    <a:pt x="127" y="7"/>
                  </a:lnTo>
                  <a:lnTo>
                    <a:pt x="137" y="4"/>
                  </a:lnTo>
                  <a:lnTo>
                    <a:pt x="143" y="4"/>
                  </a:lnTo>
                  <a:lnTo>
                    <a:pt x="153" y="0"/>
                  </a:lnTo>
                  <a:lnTo>
                    <a:pt x="160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5946776" y="5969000"/>
              <a:ext cx="247650" cy="249237"/>
            </a:xfrm>
            <a:custGeom>
              <a:avLst/>
              <a:gdLst>
                <a:gd name="T0" fmla="*/ 0 w 156"/>
                <a:gd name="T1" fmla="*/ 0 h 157"/>
                <a:gd name="T2" fmla="*/ 13 w 156"/>
                <a:gd name="T3" fmla="*/ 4 h 157"/>
                <a:gd name="T4" fmla="*/ 30 w 156"/>
                <a:gd name="T5" fmla="*/ 4 h 157"/>
                <a:gd name="T6" fmla="*/ 43 w 156"/>
                <a:gd name="T7" fmla="*/ 10 h 157"/>
                <a:gd name="T8" fmla="*/ 60 w 156"/>
                <a:gd name="T9" fmla="*/ 14 h 157"/>
                <a:gd name="T10" fmla="*/ 73 w 156"/>
                <a:gd name="T11" fmla="*/ 20 h 157"/>
                <a:gd name="T12" fmla="*/ 86 w 156"/>
                <a:gd name="T13" fmla="*/ 30 h 157"/>
                <a:gd name="T14" fmla="*/ 96 w 156"/>
                <a:gd name="T15" fmla="*/ 37 h 157"/>
                <a:gd name="T16" fmla="*/ 110 w 156"/>
                <a:gd name="T17" fmla="*/ 47 h 157"/>
                <a:gd name="T18" fmla="*/ 120 w 156"/>
                <a:gd name="T19" fmla="*/ 60 h 157"/>
                <a:gd name="T20" fmla="*/ 126 w 156"/>
                <a:gd name="T21" fmla="*/ 70 h 157"/>
                <a:gd name="T22" fmla="*/ 136 w 156"/>
                <a:gd name="T23" fmla="*/ 84 h 157"/>
                <a:gd name="T24" fmla="*/ 143 w 156"/>
                <a:gd name="T25" fmla="*/ 97 h 157"/>
                <a:gd name="T26" fmla="*/ 146 w 156"/>
                <a:gd name="T27" fmla="*/ 110 h 157"/>
                <a:gd name="T28" fmla="*/ 153 w 156"/>
                <a:gd name="T29" fmla="*/ 127 h 157"/>
                <a:gd name="T30" fmla="*/ 153 w 156"/>
                <a:gd name="T31" fmla="*/ 144 h 157"/>
                <a:gd name="T32" fmla="*/ 156 w 156"/>
                <a:gd name="T33" fmla="*/ 157 h 157"/>
                <a:gd name="T34" fmla="*/ 136 w 156"/>
                <a:gd name="T35" fmla="*/ 150 h 157"/>
                <a:gd name="T36" fmla="*/ 133 w 156"/>
                <a:gd name="T37" fmla="*/ 137 h 157"/>
                <a:gd name="T38" fmla="*/ 130 w 156"/>
                <a:gd name="T39" fmla="*/ 124 h 157"/>
                <a:gd name="T40" fmla="*/ 126 w 156"/>
                <a:gd name="T41" fmla="*/ 110 h 157"/>
                <a:gd name="T42" fmla="*/ 123 w 156"/>
                <a:gd name="T43" fmla="*/ 100 h 157"/>
                <a:gd name="T44" fmla="*/ 116 w 156"/>
                <a:gd name="T45" fmla="*/ 87 h 157"/>
                <a:gd name="T46" fmla="*/ 106 w 156"/>
                <a:gd name="T47" fmla="*/ 77 h 157"/>
                <a:gd name="T48" fmla="*/ 100 w 156"/>
                <a:gd name="T49" fmla="*/ 67 h 157"/>
                <a:gd name="T50" fmla="*/ 90 w 156"/>
                <a:gd name="T51" fmla="*/ 57 h 157"/>
                <a:gd name="T52" fmla="*/ 80 w 156"/>
                <a:gd name="T53" fmla="*/ 50 h 157"/>
                <a:gd name="T54" fmla="*/ 70 w 156"/>
                <a:gd name="T55" fmla="*/ 40 h 157"/>
                <a:gd name="T56" fmla="*/ 56 w 156"/>
                <a:gd name="T57" fmla="*/ 34 h 157"/>
                <a:gd name="T58" fmla="*/ 46 w 156"/>
                <a:gd name="T59" fmla="*/ 30 h 157"/>
                <a:gd name="T60" fmla="*/ 33 w 156"/>
                <a:gd name="T61" fmla="*/ 27 h 157"/>
                <a:gd name="T62" fmla="*/ 20 w 156"/>
                <a:gd name="T63" fmla="*/ 24 h 157"/>
                <a:gd name="T64" fmla="*/ 6 w 156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0" y="20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4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6" y="7"/>
                  </a:lnTo>
                  <a:lnTo>
                    <a:pt x="43" y="10"/>
                  </a:lnTo>
                  <a:lnTo>
                    <a:pt x="53" y="10"/>
                  </a:lnTo>
                  <a:lnTo>
                    <a:pt x="60" y="14"/>
                  </a:lnTo>
                  <a:lnTo>
                    <a:pt x="66" y="17"/>
                  </a:lnTo>
                  <a:lnTo>
                    <a:pt x="73" y="20"/>
                  </a:lnTo>
                  <a:lnTo>
                    <a:pt x="80" y="24"/>
                  </a:lnTo>
                  <a:lnTo>
                    <a:pt x="86" y="30"/>
                  </a:lnTo>
                  <a:lnTo>
                    <a:pt x="93" y="34"/>
                  </a:lnTo>
                  <a:lnTo>
                    <a:pt x="96" y="37"/>
                  </a:lnTo>
                  <a:lnTo>
                    <a:pt x="103" y="44"/>
                  </a:lnTo>
                  <a:lnTo>
                    <a:pt x="110" y="47"/>
                  </a:lnTo>
                  <a:lnTo>
                    <a:pt x="113" y="54"/>
                  </a:lnTo>
                  <a:lnTo>
                    <a:pt x="120" y="60"/>
                  </a:lnTo>
                  <a:lnTo>
                    <a:pt x="123" y="64"/>
                  </a:lnTo>
                  <a:lnTo>
                    <a:pt x="126" y="70"/>
                  </a:lnTo>
                  <a:lnTo>
                    <a:pt x="133" y="77"/>
                  </a:lnTo>
                  <a:lnTo>
                    <a:pt x="136" y="84"/>
                  </a:lnTo>
                  <a:lnTo>
                    <a:pt x="140" y="90"/>
                  </a:lnTo>
                  <a:lnTo>
                    <a:pt x="143" y="97"/>
                  </a:lnTo>
                  <a:lnTo>
                    <a:pt x="146" y="104"/>
                  </a:lnTo>
                  <a:lnTo>
                    <a:pt x="146" y="110"/>
                  </a:lnTo>
                  <a:lnTo>
                    <a:pt x="150" y="120"/>
                  </a:lnTo>
                  <a:lnTo>
                    <a:pt x="153" y="127"/>
                  </a:lnTo>
                  <a:lnTo>
                    <a:pt x="153" y="134"/>
                  </a:lnTo>
                  <a:lnTo>
                    <a:pt x="153" y="144"/>
                  </a:lnTo>
                  <a:lnTo>
                    <a:pt x="153" y="150"/>
                  </a:lnTo>
                  <a:lnTo>
                    <a:pt x="156" y="157"/>
                  </a:lnTo>
                  <a:lnTo>
                    <a:pt x="136" y="157"/>
                  </a:lnTo>
                  <a:lnTo>
                    <a:pt x="136" y="150"/>
                  </a:lnTo>
                  <a:lnTo>
                    <a:pt x="133" y="144"/>
                  </a:lnTo>
                  <a:lnTo>
                    <a:pt x="133" y="137"/>
                  </a:lnTo>
                  <a:lnTo>
                    <a:pt x="133" y="130"/>
                  </a:lnTo>
                  <a:lnTo>
                    <a:pt x="130" y="124"/>
                  </a:lnTo>
                  <a:lnTo>
                    <a:pt x="130" y="117"/>
                  </a:lnTo>
                  <a:lnTo>
                    <a:pt x="126" y="110"/>
                  </a:lnTo>
                  <a:lnTo>
                    <a:pt x="123" y="104"/>
                  </a:lnTo>
                  <a:lnTo>
                    <a:pt x="123" y="100"/>
                  </a:lnTo>
                  <a:lnTo>
                    <a:pt x="120" y="94"/>
                  </a:lnTo>
                  <a:lnTo>
                    <a:pt x="116" y="87"/>
                  </a:lnTo>
                  <a:lnTo>
                    <a:pt x="113" y="80"/>
                  </a:lnTo>
                  <a:lnTo>
                    <a:pt x="106" y="77"/>
                  </a:lnTo>
                  <a:lnTo>
                    <a:pt x="103" y="70"/>
                  </a:lnTo>
                  <a:lnTo>
                    <a:pt x="100" y="67"/>
                  </a:lnTo>
                  <a:lnTo>
                    <a:pt x="96" y="60"/>
                  </a:lnTo>
                  <a:lnTo>
                    <a:pt x="90" y="57"/>
                  </a:lnTo>
                  <a:lnTo>
                    <a:pt x="86" y="54"/>
                  </a:lnTo>
                  <a:lnTo>
                    <a:pt x="80" y="50"/>
                  </a:lnTo>
                  <a:lnTo>
                    <a:pt x="76" y="44"/>
                  </a:lnTo>
                  <a:lnTo>
                    <a:pt x="70" y="40"/>
                  </a:lnTo>
                  <a:lnTo>
                    <a:pt x="63" y="37"/>
                  </a:lnTo>
                  <a:lnTo>
                    <a:pt x="56" y="34"/>
                  </a:lnTo>
                  <a:lnTo>
                    <a:pt x="53" y="34"/>
                  </a:lnTo>
                  <a:lnTo>
                    <a:pt x="46" y="30"/>
                  </a:lnTo>
                  <a:lnTo>
                    <a:pt x="40" y="27"/>
                  </a:lnTo>
                  <a:lnTo>
                    <a:pt x="33" y="27"/>
                  </a:lnTo>
                  <a:lnTo>
                    <a:pt x="26" y="24"/>
                  </a:lnTo>
                  <a:lnTo>
                    <a:pt x="20" y="24"/>
                  </a:lnTo>
                  <a:lnTo>
                    <a:pt x="13" y="24"/>
                  </a:lnTo>
                  <a:lnTo>
                    <a:pt x="6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6162676" y="6218238"/>
              <a:ext cx="249238" cy="249237"/>
            </a:xfrm>
            <a:custGeom>
              <a:avLst/>
              <a:gdLst>
                <a:gd name="T0" fmla="*/ 20 w 157"/>
                <a:gd name="T1" fmla="*/ 0 h 157"/>
                <a:gd name="T2" fmla="*/ 20 w 157"/>
                <a:gd name="T3" fmla="*/ 17 h 157"/>
                <a:gd name="T4" fmla="*/ 20 w 157"/>
                <a:gd name="T5" fmla="*/ 30 h 157"/>
                <a:gd name="T6" fmla="*/ 24 w 157"/>
                <a:gd name="T7" fmla="*/ 43 h 157"/>
                <a:gd name="T8" fmla="*/ 30 w 157"/>
                <a:gd name="T9" fmla="*/ 53 h 157"/>
                <a:gd name="T10" fmla="*/ 34 w 157"/>
                <a:gd name="T11" fmla="*/ 67 h 157"/>
                <a:gd name="T12" fmla="*/ 44 w 157"/>
                <a:gd name="T13" fmla="*/ 77 h 157"/>
                <a:gd name="T14" fmla="*/ 50 w 157"/>
                <a:gd name="T15" fmla="*/ 90 h 157"/>
                <a:gd name="T16" fmla="*/ 60 w 157"/>
                <a:gd name="T17" fmla="*/ 97 h 157"/>
                <a:gd name="T18" fmla="*/ 67 w 157"/>
                <a:gd name="T19" fmla="*/ 107 h 157"/>
                <a:gd name="T20" fmla="*/ 80 w 157"/>
                <a:gd name="T21" fmla="*/ 117 h 157"/>
                <a:gd name="T22" fmla="*/ 90 w 157"/>
                <a:gd name="T23" fmla="*/ 123 h 157"/>
                <a:gd name="T24" fmla="*/ 104 w 157"/>
                <a:gd name="T25" fmla="*/ 127 h 157"/>
                <a:gd name="T26" fmla="*/ 114 w 157"/>
                <a:gd name="T27" fmla="*/ 133 h 157"/>
                <a:gd name="T28" fmla="*/ 127 w 157"/>
                <a:gd name="T29" fmla="*/ 137 h 157"/>
                <a:gd name="T30" fmla="*/ 140 w 157"/>
                <a:gd name="T31" fmla="*/ 137 h 157"/>
                <a:gd name="T32" fmla="*/ 157 w 157"/>
                <a:gd name="T33" fmla="*/ 140 h 157"/>
                <a:gd name="T34" fmla="*/ 147 w 157"/>
                <a:gd name="T35" fmla="*/ 157 h 157"/>
                <a:gd name="T36" fmla="*/ 130 w 157"/>
                <a:gd name="T37" fmla="*/ 157 h 157"/>
                <a:gd name="T38" fmla="*/ 117 w 157"/>
                <a:gd name="T39" fmla="*/ 153 h 157"/>
                <a:gd name="T40" fmla="*/ 100 w 157"/>
                <a:gd name="T41" fmla="*/ 150 h 157"/>
                <a:gd name="T42" fmla="*/ 87 w 157"/>
                <a:gd name="T43" fmla="*/ 143 h 157"/>
                <a:gd name="T44" fmla="*/ 74 w 157"/>
                <a:gd name="T45" fmla="*/ 137 h 157"/>
                <a:gd name="T46" fmla="*/ 64 w 157"/>
                <a:gd name="T47" fmla="*/ 127 h 157"/>
                <a:gd name="T48" fmla="*/ 50 w 157"/>
                <a:gd name="T49" fmla="*/ 117 h 157"/>
                <a:gd name="T50" fmla="*/ 40 w 157"/>
                <a:gd name="T51" fmla="*/ 107 h 157"/>
                <a:gd name="T52" fmla="*/ 30 w 157"/>
                <a:gd name="T53" fmla="*/ 97 h 157"/>
                <a:gd name="T54" fmla="*/ 20 w 157"/>
                <a:gd name="T55" fmla="*/ 83 h 157"/>
                <a:gd name="T56" fmla="*/ 14 w 157"/>
                <a:gd name="T57" fmla="*/ 70 h 157"/>
                <a:gd name="T58" fmla="*/ 7 w 157"/>
                <a:gd name="T59" fmla="*/ 57 h 157"/>
                <a:gd name="T60" fmla="*/ 4 w 157"/>
                <a:gd name="T61" fmla="*/ 40 h 157"/>
                <a:gd name="T62" fmla="*/ 0 w 157"/>
                <a:gd name="T63" fmla="*/ 27 h 157"/>
                <a:gd name="T64" fmla="*/ 0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4" y="43"/>
                  </a:lnTo>
                  <a:lnTo>
                    <a:pt x="27" y="50"/>
                  </a:lnTo>
                  <a:lnTo>
                    <a:pt x="30" y="53"/>
                  </a:lnTo>
                  <a:lnTo>
                    <a:pt x="34" y="60"/>
                  </a:lnTo>
                  <a:lnTo>
                    <a:pt x="34" y="67"/>
                  </a:lnTo>
                  <a:lnTo>
                    <a:pt x="37" y="73"/>
                  </a:lnTo>
                  <a:lnTo>
                    <a:pt x="44" y="77"/>
                  </a:lnTo>
                  <a:lnTo>
                    <a:pt x="47" y="83"/>
                  </a:lnTo>
                  <a:lnTo>
                    <a:pt x="50" y="90"/>
                  </a:lnTo>
                  <a:lnTo>
                    <a:pt x="54" y="93"/>
                  </a:lnTo>
                  <a:lnTo>
                    <a:pt x="60" y="97"/>
                  </a:lnTo>
                  <a:lnTo>
                    <a:pt x="64" y="103"/>
                  </a:lnTo>
                  <a:lnTo>
                    <a:pt x="67" y="107"/>
                  </a:lnTo>
                  <a:lnTo>
                    <a:pt x="74" y="110"/>
                  </a:lnTo>
                  <a:lnTo>
                    <a:pt x="80" y="117"/>
                  </a:lnTo>
                  <a:lnTo>
                    <a:pt x="84" y="120"/>
                  </a:lnTo>
                  <a:lnTo>
                    <a:pt x="90" y="123"/>
                  </a:lnTo>
                  <a:lnTo>
                    <a:pt x="97" y="123"/>
                  </a:lnTo>
                  <a:lnTo>
                    <a:pt x="104" y="127"/>
                  </a:lnTo>
                  <a:lnTo>
                    <a:pt x="107" y="130"/>
                  </a:lnTo>
                  <a:lnTo>
                    <a:pt x="114" y="133"/>
                  </a:lnTo>
                  <a:lnTo>
                    <a:pt x="120" y="133"/>
                  </a:lnTo>
                  <a:lnTo>
                    <a:pt x="127" y="137"/>
                  </a:lnTo>
                  <a:lnTo>
                    <a:pt x="134" y="137"/>
                  </a:lnTo>
                  <a:lnTo>
                    <a:pt x="140" y="137"/>
                  </a:lnTo>
                  <a:lnTo>
                    <a:pt x="150" y="137"/>
                  </a:lnTo>
                  <a:lnTo>
                    <a:pt x="157" y="140"/>
                  </a:lnTo>
                  <a:lnTo>
                    <a:pt x="157" y="157"/>
                  </a:lnTo>
                  <a:lnTo>
                    <a:pt x="147" y="157"/>
                  </a:lnTo>
                  <a:lnTo>
                    <a:pt x="140" y="157"/>
                  </a:lnTo>
                  <a:lnTo>
                    <a:pt x="130" y="157"/>
                  </a:lnTo>
                  <a:lnTo>
                    <a:pt x="124" y="153"/>
                  </a:lnTo>
                  <a:lnTo>
                    <a:pt x="117" y="153"/>
                  </a:lnTo>
                  <a:lnTo>
                    <a:pt x="110" y="150"/>
                  </a:lnTo>
                  <a:lnTo>
                    <a:pt x="100" y="150"/>
                  </a:lnTo>
                  <a:lnTo>
                    <a:pt x="94" y="147"/>
                  </a:lnTo>
                  <a:lnTo>
                    <a:pt x="87" y="143"/>
                  </a:lnTo>
                  <a:lnTo>
                    <a:pt x="80" y="140"/>
                  </a:lnTo>
                  <a:lnTo>
                    <a:pt x="74" y="137"/>
                  </a:lnTo>
                  <a:lnTo>
                    <a:pt x="67" y="130"/>
                  </a:lnTo>
                  <a:lnTo>
                    <a:pt x="64" y="127"/>
                  </a:lnTo>
                  <a:lnTo>
                    <a:pt x="57" y="123"/>
                  </a:lnTo>
                  <a:lnTo>
                    <a:pt x="50" y="117"/>
                  </a:lnTo>
                  <a:lnTo>
                    <a:pt x="44" y="113"/>
                  </a:lnTo>
                  <a:lnTo>
                    <a:pt x="40" y="107"/>
                  </a:lnTo>
                  <a:lnTo>
                    <a:pt x="34" y="100"/>
                  </a:lnTo>
                  <a:lnTo>
                    <a:pt x="30" y="97"/>
                  </a:lnTo>
                  <a:lnTo>
                    <a:pt x="27" y="90"/>
                  </a:lnTo>
                  <a:lnTo>
                    <a:pt x="20" y="83"/>
                  </a:lnTo>
                  <a:lnTo>
                    <a:pt x="17" y="77"/>
                  </a:lnTo>
                  <a:lnTo>
                    <a:pt x="14" y="70"/>
                  </a:lnTo>
                  <a:lnTo>
                    <a:pt x="10" y="63"/>
                  </a:lnTo>
                  <a:lnTo>
                    <a:pt x="7" y="57"/>
                  </a:lnTo>
                  <a:lnTo>
                    <a:pt x="7" y="47"/>
                  </a:lnTo>
                  <a:lnTo>
                    <a:pt x="4" y="40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5946776" y="6683375"/>
              <a:ext cx="247650" cy="249237"/>
            </a:xfrm>
            <a:custGeom>
              <a:avLst/>
              <a:gdLst>
                <a:gd name="T0" fmla="*/ 156 w 156"/>
                <a:gd name="T1" fmla="*/ 0 h 157"/>
                <a:gd name="T2" fmla="*/ 153 w 156"/>
                <a:gd name="T3" fmla="*/ 17 h 157"/>
                <a:gd name="T4" fmla="*/ 153 w 156"/>
                <a:gd name="T5" fmla="*/ 33 h 157"/>
                <a:gd name="T6" fmla="*/ 146 w 156"/>
                <a:gd name="T7" fmla="*/ 47 h 157"/>
                <a:gd name="T8" fmla="*/ 143 w 156"/>
                <a:gd name="T9" fmla="*/ 63 h 157"/>
                <a:gd name="T10" fmla="*/ 136 w 156"/>
                <a:gd name="T11" fmla="*/ 77 h 157"/>
                <a:gd name="T12" fmla="*/ 126 w 156"/>
                <a:gd name="T13" fmla="*/ 90 h 157"/>
                <a:gd name="T14" fmla="*/ 120 w 156"/>
                <a:gd name="T15" fmla="*/ 100 h 157"/>
                <a:gd name="T16" fmla="*/ 110 w 156"/>
                <a:gd name="T17" fmla="*/ 113 h 157"/>
                <a:gd name="T18" fmla="*/ 96 w 156"/>
                <a:gd name="T19" fmla="*/ 123 h 157"/>
                <a:gd name="T20" fmla="*/ 86 w 156"/>
                <a:gd name="T21" fmla="*/ 130 h 157"/>
                <a:gd name="T22" fmla="*/ 73 w 156"/>
                <a:gd name="T23" fmla="*/ 140 h 157"/>
                <a:gd name="T24" fmla="*/ 60 w 156"/>
                <a:gd name="T25" fmla="*/ 147 h 157"/>
                <a:gd name="T26" fmla="*/ 43 w 156"/>
                <a:gd name="T27" fmla="*/ 150 h 157"/>
                <a:gd name="T28" fmla="*/ 30 w 156"/>
                <a:gd name="T29" fmla="*/ 153 h 157"/>
                <a:gd name="T30" fmla="*/ 13 w 156"/>
                <a:gd name="T31" fmla="*/ 157 h 157"/>
                <a:gd name="T32" fmla="*/ 0 w 156"/>
                <a:gd name="T33" fmla="*/ 157 h 157"/>
                <a:gd name="T34" fmla="*/ 6 w 156"/>
                <a:gd name="T35" fmla="*/ 140 h 157"/>
                <a:gd name="T36" fmla="*/ 20 w 156"/>
                <a:gd name="T37" fmla="*/ 137 h 157"/>
                <a:gd name="T38" fmla="*/ 33 w 156"/>
                <a:gd name="T39" fmla="*/ 133 h 157"/>
                <a:gd name="T40" fmla="*/ 46 w 156"/>
                <a:gd name="T41" fmla="*/ 130 h 157"/>
                <a:gd name="T42" fmla="*/ 56 w 156"/>
                <a:gd name="T43" fmla="*/ 127 h 157"/>
                <a:gd name="T44" fmla="*/ 70 w 156"/>
                <a:gd name="T45" fmla="*/ 120 h 157"/>
                <a:gd name="T46" fmla="*/ 80 w 156"/>
                <a:gd name="T47" fmla="*/ 110 h 157"/>
                <a:gd name="T48" fmla="*/ 90 w 156"/>
                <a:gd name="T49" fmla="*/ 103 h 157"/>
                <a:gd name="T50" fmla="*/ 100 w 156"/>
                <a:gd name="T51" fmla="*/ 93 h 157"/>
                <a:gd name="T52" fmla="*/ 106 w 156"/>
                <a:gd name="T53" fmla="*/ 83 h 157"/>
                <a:gd name="T54" fmla="*/ 116 w 156"/>
                <a:gd name="T55" fmla="*/ 73 h 157"/>
                <a:gd name="T56" fmla="*/ 123 w 156"/>
                <a:gd name="T57" fmla="*/ 60 h 157"/>
                <a:gd name="T58" fmla="*/ 126 w 156"/>
                <a:gd name="T59" fmla="*/ 50 h 157"/>
                <a:gd name="T60" fmla="*/ 130 w 156"/>
                <a:gd name="T61" fmla="*/ 37 h 157"/>
                <a:gd name="T62" fmla="*/ 133 w 156"/>
                <a:gd name="T63" fmla="*/ 23 h 157"/>
                <a:gd name="T64" fmla="*/ 136 w 156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136" y="0"/>
                  </a:moveTo>
                  <a:lnTo>
                    <a:pt x="156" y="0"/>
                  </a:lnTo>
                  <a:lnTo>
                    <a:pt x="153" y="10"/>
                  </a:lnTo>
                  <a:lnTo>
                    <a:pt x="153" y="17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0" y="40"/>
                  </a:lnTo>
                  <a:lnTo>
                    <a:pt x="146" y="47"/>
                  </a:lnTo>
                  <a:lnTo>
                    <a:pt x="146" y="57"/>
                  </a:lnTo>
                  <a:lnTo>
                    <a:pt x="143" y="63"/>
                  </a:lnTo>
                  <a:lnTo>
                    <a:pt x="140" y="70"/>
                  </a:lnTo>
                  <a:lnTo>
                    <a:pt x="136" y="77"/>
                  </a:lnTo>
                  <a:lnTo>
                    <a:pt x="133" y="83"/>
                  </a:lnTo>
                  <a:lnTo>
                    <a:pt x="126" y="90"/>
                  </a:lnTo>
                  <a:lnTo>
                    <a:pt x="123" y="97"/>
                  </a:lnTo>
                  <a:lnTo>
                    <a:pt x="120" y="100"/>
                  </a:lnTo>
                  <a:lnTo>
                    <a:pt x="113" y="107"/>
                  </a:lnTo>
                  <a:lnTo>
                    <a:pt x="110" y="113"/>
                  </a:lnTo>
                  <a:lnTo>
                    <a:pt x="103" y="117"/>
                  </a:lnTo>
                  <a:lnTo>
                    <a:pt x="96" y="123"/>
                  </a:lnTo>
                  <a:lnTo>
                    <a:pt x="93" y="127"/>
                  </a:lnTo>
                  <a:lnTo>
                    <a:pt x="86" y="130"/>
                  </a:lnTo>
                  <a:lnTo>
                    <a:pt x="80" y="137"/>
                  </a:lnTo>
                  <a:lnTo>
                    <a:pt x="73" y="140"/>
                  </a:lnTo>
                  <a:lnTo>
                    <a:pt x="66" y="143"/>
                  </a:lnTo>
                  <a:lnTo>
                    <a:pt x="60" y="147"/>
                  </a:lnTo>
                  <a:lnTo>
                    <a:pt x="53" y="150"/>
                  </a:lnTo>
                  <a:lnTo>
                    <a:pt x="43" y="150"/>
                  </a:lnTo>
                  <a:lnTo>
                    <a:pt x="36" y="153"/>
                  </a:lnTo>
                  <a:lnTo>
                    <a:pt x="30" y="153"/>
                  </a:lnTo>
                  <a:lnTo>
                    <a:pt x="23" y="157"/>
                  </a:lnTo>
                  <a:lnTo>
                    <a:pt x="13" y="157"/>
                  </a:lnTo>
                  <a:lnTo>
                    <a:pt x="6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0" y="137"/>
                  </a:lnTo>
                  <a:lnTo>
                    <a:pt x="26" y="137"/>
                  </a:lnTo>
                  <a:lnTo>
                    <a:pt x="33" y="133"/>
                  </a:lnTo>
                  <a:lnTo>
                    <a:pt x="40" y="133"/>
                  </a:lnTo>
                  <a:lnTo>
                    <a:pt x="46" y="130"/>
                  </a:lnTo>
                  <a:lnTo>
                    <a:pt x="53" y="127"/>
                  </a:lnTo>
                  <a:lnTo>
                    <a:pt x="56" y="127"/>
                  </a:lnTo>
                  <a:lnTo>
                    <a:pt x="63" y="123"/>
                  </a:lnTo>
                  <a:lnTo>
                    <a:pt x="70" y="120"/>
                  </a:lnTo>
                  <a:lnTo>
                    <a:pt x="76" y="117"/>
                  </a:lnTo>
                  <a:lnTo>
                    <a:pt x="80" y="110"/>
                  </a:lnTo>
                  <a:lnTo>
                    <a:pt x="86" y="107"/>
                  </a:lnTo>
                  <a:lnTo>
                    <a:pt x="90" y="103"/>
                  </a:lnTo>
                  <a:lnTo>
                    <a:pt x="96" y="100"/>
                  </a:lnTo>
                  <a:lnTo>
                    <a:pt x="100" y="93"/>
                  </a:lnTo>
                  <a:lnTo>
                    <a:pt x="103" y="90"/>
                  </a:lnTo>
                  <a:lnTo>
                    <a:pt x="106" y="83"/>
                  </a:lnTo>
                  <a:lnTo>
                    <a:pt x="113" y="77"/>
                  </a:lnTo>
                  <a:lnTo>
                    <a:pt x="116" y="73"/>
                  </a:lnTo>
                  <a:lnTo>
                    <a:pt x="120" y="67"/>
                  </a:lnTo>
                  <a:lnTo>
                    <a:pt x="123" y="60"/>
                  </a:lnTo>
                  <a:lnTo>
                    <a:pt x="123" y="53"/>
                  </a:lnTo>
                  <a:lnTo>
                    <a:pt x="126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3" y="30"/>
                  </a:lnTo>
                  <a:lnTo>
                    <a:pt x="133" y="23"/>
                  </a:lnTo>
                  <a:lnTo>
                    <a:pt x="133" y="17"/>
                  </a:lnTo>
                  <a:lnTo>
                    <a:pt x="136" y="1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0" name="Freeform 28"/>
            <p:cNvSpPr>
              <a:spLocks/>
            </p:cNvSpPr>
            <p:nvPr/>
          </p:nvSpPr>
          <p:spPr bwMode="auto">
            <a:xfrm>
              <a:off x="6162676" y="6440488"/>
              <a:ext cx="249238" cy="242887"/>
            </a:xfrm>
            <a:custGeom>
              <a:avLst/>
              <a:gdLst>
                <a:gd name="T0" fmla="*/ 157 w 157"/>
                <a:gd name="T1" fmla="*/ 17 h 153"/>
                <a:gd name="T2" fmla="*/ 140 w 157"/>
                <a:gd name="T3" fmla="*/ 20 h 153"/>
                <a:gd name="T4" fmla="*/ 127 w 157"/>
                <a:gd name="T5" fmla="*/ 20 h 153"/>
                <a:gd name="T6" fmla="*/ 114 w 157"/>
                <a:gd name="T7" fmla="*/ 23 h 153"/>
                <a:gd name="T8" fmla="*/ 104 w 157"/>
                <a:gd name="T9" fmla="*/ 30 h 153"/>
                <a:gd name="T10" fmla="*/ 90 w 157"/>
                <a:gd name="T11" fmla="*/ 33 h 153"/>
                <a:gd name="T12" fmla="*/ 80 w 157"/>
                <a:gd name="T13" fmla="*/ 40 h 153"/>
                <a:gd name="T14" fmla="*/ 67 w 157"/>
                <a:gd name="T15" fmla="*/ 50 h 153"/>
                <a:gd name="T16" fmla="*/ 60 w 157"/>
                <a:gd name="T17" fmla="*/ 56 h 153"/>
                <a:gd name="T18" fmla="*/ 50 w 157"/>
                <a:gd name="T19" fmla="*/ 66 h 153"/>
                <a:gd name="T20" fmla="*/ 44 w 157"/>
                <a:gd name="T21" fmla="*/ 80 h 153"/>
                <a:gd name="T22" fmla="*/ 34 w 157"/>
                <a:gd name="T23" fmla="*/ 90 h 153"/>
                <a:gd name="T24" fmla="*/ 30 w 157"/>
                <a:gd name="T25" fmla="*/ 100 h 153"/>
                <a:gd name="T26" fmla="*/ 24 w 157"/>
                <a:gd name="T27" fmla="*/ 113 h 153"/>
                <a:gd name="T28" fmla="*/ 20 w 157"/>
                <a:gd name="T29" fmla="*/ 126 h 153"/>
                <a:gd name="T30" fmla="*/ 20 w 157"/>
                <a:gd name="T31" fmla="*/ 140 h 153"/>
                <a:gd name="T32" fmla="*/ 20 w 157"/>
                <a:gd name="T33" fmla="*/ 153 h 153"/>
                <a:gd name="T34" fmla="*/ 0 w 157"/>
                <a:gd name="T35" fmla="*/ 146 h 153"/>
                <a:gd name="T36" fmla="*/ 0 w 157"/>
                <a:gd name="T37" fmla="*/ 130 h 153"/>
                <a:gd name="T38" fmla="*/ 4 w 157"/>
                <a:gd name="T39" fmla="*/ 116 h 153"/>
                <a:gd name="T40" fmla="*/ 7 w 157"/>
                <a:gd name="T41" fmla="*/ 100 h 153"/>
                <a:gd name="T42" fmla="*/ 14 w 157"/>
                <a:gd name="T43" fmla="*/ 86 h 153"/>
                <a:gd name="T44" fmla="*/ 20 w 157"/>
                <a:gd name="T45" fmla="*/ 73 h 153"/>
                <a:gd name="T46" fmla="*/ 30 w 157"/>
                <a:gd name="T47" fmla="*/ 60 h 153"/>
                <a:gd name="T48" fmla="*/ 40 w 157"/>
                <a:gd name="T49" fmla="*/ 50 h 153"/>
                <a:gd name="T50" fmla="*/ 50 w 157"/>
                <a:gd name="T51" fmla="*/ 40 h 153"/>
                <a:gd name="T52" fmla="*/ 64 w 157"/>
                <a:gd name="T53" fmla="*/ 30 h 153"/>
                <a:gd name="T54" fmla="*/ 74 w 157"/>
                <a:gd name="T55" fmla="*/ 20 h 153"/>
                <a:gd name="T56" fmla="*/ 87 w 157"/>
                <a:gd name="T57" fmla="*/ 13 h 153"/>
                <a:gd name="T58" fmla="*/ 100 w 157"/>
                <a:gd name="T59" fmla="*/ 7 h 153"/>
                <a:gd name="T60" fmla="*/ 117 w 157"/>
                <a:gd name="T61" fmla="*/ 3 h 153"/>
                <a:gd name="T62" fmla="*/ 130 w 157"/>
                <a:gd name="T63" fmla="*/ 0 h 153"/>
                <a:gd name="T64" fmla="*/ 147 w 157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157" y="0"/>
                  </a:moveTo>
                  <a:lnTo>
                    <a:pt x="157" y="17"/>
                  </a:lnTo>
                  <a:lnTo>
                    <a:pt x="150" y="17"/>
                  </a:lnTo>
                  <a:lnTo>
                    <a:pt x="140" y="20"/>
                  </a:lnTo>
                  <a:lnTo>
                    <a:pt x="134" y="20"/>
                  </a:lnTo>
                  <a:lnTo>
                    <a:pt x="127" y="20"/>
                  </a:lnTo>
                  <a:lnTo>
                    <a:pt x="120" y="23"/>
                  </a:lnTo>
                  <a:lnTo>
                    <a:pt x="114" y="23"/>
                  </a:lnTo>
                  <a:lnTo>
                    <a:pt x="107" y="27"/>
                  </a:lnTo>
                  <a:lnTo>
                    <a:pt x="104" y="30"/>
                  </a:lnTo>
                  <a:lnTo>
                    <a:pt x="97" y="30"/>
                  </a:lnTo>
                  <a:lnTo>
                    <a:pt x="90" y="33"/>
                  </a:lnTo>
                  <a:lnTo>
                    <a:pt x="84" y="36"/>
                  </a:lnTo>
                  <a:lnTo>
                    <a:pt x="80" y="40"/>
                  </a:lnTo>
                  <a:lnTo>
                    <a:pt x="74" y="46"/>
                  </a:lnTo>
                  <a:lnTo>
                    <a:pt x="67" y="50"/>
                  </a:lnTo>
                  <a:lnTo>
                    <a:pt x="64" y="53"/>
                  </a:lnTo>
                  <a:lnTo>
                    <a:pt x="60" y="56"/>
                  </a:lnTo>
                  <a:lnTo>
                    <a:pt x="54" y="63"/>
                  </a:lnTo>
                  <a:lnTo>
                    <a:pt x="50" y="66"/>
                  </a:lnTo>
                  <a:lnTo>
                    <a:pt x="47" y="73"/>
                  </a:lnTo>
                  <a:lnTo>
                    <a:pt x="44" y="80"/>
                  </a:lnTo>
                  <a:lnTo>
                    <a:pt x="37" y="83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27" y="106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0" y="126"/>
                  </a:lnTo>
                  <a:lnTo>
                    <a:pt x="20" y="133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4" y="123"/>
                  </a:lnTo>
                  <a:lnTo>
                    <a:pt x="4" y="116"/>
                  </a:lnTo>
                  <a:lnTo>
                    <a:pt x="7" y="110"/>
                  </a:lnTo>
                  <a:lnTo>
                    <a:pt x="7" y="100"/>
                  </a:lnTo>
                  <a:lnTo>
                    <a:pt x="10" y="93"/>
                  </a:lnTo>
              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               <a:lnTo>
                    <a:pt x="27" y="66"/>
                  </a:lnTo>
                  <a:lnTo>
                    <a:pt x="30" y="60"/>
                  </a:lnTo>
                  <a:lnTo>
                    <a:pt x="34" y="56"/>
                  </a:lnTo>
                  <a:lnTo>
                    <a:pt x="40" y="50"/>
                  </a:lnTo>
                  <a:lnTo>
                    <a:pt x="44" y="43"/>
                  </a:lnTo>
                  <a:lnTo>
                    <a:pt x="50" y="40"/>
                  </a:lnTo>
                  <a:lnTo>
                    <a:pt x="57" y="33"/>
                  </a:lnTo>
                  <a:lnTo>
                    <a:pt x="64" y="30"/>
                  </a:lnTo>
                  <a:lnTo>
                    <a:pt x="67" y="27"/>
                  </a:lnTo>
                  <a:lnTo>
                    <a:pt x="74" y="20"/>
                  </a:lnTo>
                  <a:lnTo>
                    <a:pt x="80" y="17"/>
                  </a:lnTo>
                  <a:lnTo>
                    <a:pt x="87" y="13"/>
                  </a:lnTo>
                  <a:lnTo>
                    <a:pt x="94" y="10"/>
                  </a:lnTo>
                  <a:lnTo>
                    <a:pt x="100" y="7"/>
                  </a:lnTo>
                  <a:lnTo>
                    <a:pt x="110" y="7"/>
                  </a:lnTo>
                  <a:lnTo>
                    <a:pt x="117" y="3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1" name="Freeform 29"/>
            <p:cNvSpPr>
              <a:spLocks/>
            </p:cNvSpPr>
            <p:nvPr/>
          </p:nvSpPr>
          <p:spPr bwMode="auto">
            <a:xfrm>
              <a:off x="6629401" y="5969000"/>
              <a:ext cx="247650" cy="249237"/>
            </a:xfrm>
            <a:custGeom>
              <a:avLst/>
              <a:gdLst>
                <a:gd name="T0" fmla="*/ 156 w 156"/>
                <a:gd name="T1" fmla="*/ 20 h 157"/>
                <a:gd name="T2" fmla="*/ 143 w 156"/>
                <a:gd name="T3" fmla="*/ 24 h 157"/>
                <a:gd name="T4" fmla="*/ 126 w 156"/>
                <a:gd name="T5" fmla="*/ 24 h 157"/>
                <a:gd name="T6" fmla="*/ 116 w 156"/>
                <a:gd name="T7" fmla="*/ 27 h 157"/>
                <a:gd name="T8" fmla="*/ 103 w 156"/>
                <a:gd name="T9" fmla="*/ 34 h 157"/>
                <a:gd name="T10" fmla="*/ 90 w 156"/>
                <a:gd name="T11" fmla="*/ 37 h 157"/>
                <a:gd name="T12" fmla="*/ 80 w 156"/>
                <a:gd name="T13" fmla="*/ 44 h 157"/>
                <a:gd name="T14" fmla="*/ 70 w 156"/>
                <a:gd name="T15" fmla="*/ 54 h 157"/>
                <a:gd name="T16" fmla="*/ 60 w 156"/>
                <a:gd name="T17" fmla="*/ 60 h 157"/>
                <a:gd name="T18" fmla="*/ 50 w 156"/>
                <a:gd name="T19" fmla="*/ 70 h 157"/>
                <a:gd name="T20" fmla="*/ 43 w 156"/>
                <a:gd name="T21" fmla="*/ 80 h 157"/>
                <a:gd name="T22" fmla="*/ 36 w 156"/>
                <a:gd name="T23" fmla="*/ 94 h 157"/>
                <a:gd name="T24" fmla="*/ 30 w 156"/>
                <a:gd name="T25" fmla="*/ 104 h 157"/>
                <a:gd name="T26" fmla="*/ 23 w 156"/>
                <a:gd name="T27" fmla="*/ 117 h 157"/>
                <a:gd name="T28" fmla="*/ 20 w 156"/>
                <a:gd name="T29" fmla="*/ 130 h 157"/>
                <a:gd name="T30" fmla="*/ 20 w 156"/>
                <a:gd name="T31" fmla="*/ 144 h 157"/>
                <a:gd name="T32" fmla="*/ 20 w 156"/>
                <a:gd name="T33" fmla="*/ 157 h 157"/>
                <a:gd name="T34" fmla="*/ 0 w 156"/>
                <a:gd name="T35" fmla="*/ 150 h 157"/>
                <a:gd name="T36" fmla="*/ 0 w 156"/>
                <a:gd name="T37" fmla="*/ 134 h 157"/>
                <a:gd name="T38" fmla="*/ 3 w 156"/>
                <a:gd name="T39" fmla="*/ 120 h 157"/>
                <a:gd name="T40" fmla="*/ 10 w 156"/>
                <a:gd name="T41" fmla="*/ 104 h 157"/>
                <a:gd name="T42" fmla="*/ 13 w 156"/>
                <a:gd name="T43" fmla="*/ 90 h 157"/>
                <a:gd name="T44" fmla="*/ 23 w 156"/>
                <a:gd name="T45" fmla="*/ 77 h 157"/>
                <a:gd name="T46" fmla="*/ 30 w 156"/>
                <a:gd name="T47" fmla="*/ 64 h 157"/>
                <a:gd name="T48" fmla="*/ 40 w 156"/>
                <a:gd name="T49" fmla="*/ 54 h 157"/>
                <a:gd name="T50" fmla="*/ 50 w 156"/>
                <a:gd name="T51" fmla="*/ 44 h 157"/>
                <a:gd name="T52" fmla="*/ 63 w 156"/>
                <a:gd name="T53" fmla="*/ 34 h 157"/>
                <a:gd name="T54" fmla="*/ 73 w 156"/>
                <a:gd name="T55" fmla="*/ 24 h 157"/>
                <a:gd name="T56" fmla="*/ 86 w 156"/>
                <a:gd name="T57" fmla="*/ 17 h 157"/>
                <a:gd name="T58" fmla="*/ 103 w 156"/>
                <a:gd name="T59" fmla="*/ 10 h 157"/>
                <a:gd name="T60" fmla="*/ 116 w 156"/>
                <a:gd name="T61" fmla="*/ 7 h 157"/>
                <a:gd name="T62" fmla="*/ 133 w 156"/>
                <a:gd name="T63" fmla="*/ 4 h 157"/>
                <a:gd name="T64" fmla="*/ 146 w 156"/>
                <a:gd name="T65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156" y="0"/>
                  </a:moveTo>
                  <a:lnTo>
                    <a:pt x="156" y="20"/>
                  </a:lnTo>
                  <a:lnTo>
                    <a:pt x="150" y="20"/>
                  </a:lnTo>
                  <a:lnTo>
                    <a:pt x="143" y="24"/>
                  </a:lnTo>
                  <a:lnTo>
                    <a:pt x="133" y="24"/>
                  </a:lnTo>
                  <a:lnTo>
                    <a:pt x="126" y="24"/>
                  </a:lnTo>
                  <a:lnTo>
                    <a:pt x="120" y="27"/>
                  </a:lnTo>
                  <a:lnTo>
                    <a:pt x="116" y="27"/>
                  </a:lnTo>
                  <a:lnTo>
                    <a:pt x="110" y="30"/>
                  </a:lnTo>
                  <a:lnTo>
                    <a:pt x="103" y="34"/>
                  </a:lnTo>
                  <a:lnTo>
                    <a:pt x="96" y="34"/>
                  </a:lnTo>
                  <a:lnTo>
                    <a:pt x="90" y="37"/>
                  </a:lnTo>
                  <a:lnTo>
                    <a:pt x="83" y="40"/>
                  </a:lnTo>
                  <a:lnTo>
                    <a:pt x="80" y="44"/>
                  </a:lnTo>
                  <a:lnTo>
                    <a:pt x="73" y="50"/>
                  </a:lnTo>
                  <a:lnTo>
                    <a:pt x="70" y="54"/>
                  </a:lnTo>
                  <a:lnTo>
                    <a:pt x="63" y="57"/>
                  </a:lnTo>
                  <a:lnTo>
                    <a:pt x="60" y="60"/>
                  </a:lnTo>
                  <a:lnTo>
                    <a:pt x="53" y="67"/>
                  </a:lnTo>
                  <a:lnTo>
                    <a:pt x="50" y="70"/>
                  </a:lnTo>
                  <a:lnTo>
                    <a:pt x="46" y="77"/>
                  </a:lnTo>
                  <a:lnTo>
                    <a:pt x="43" y="80"/>
                  </a:lnTo>
                  <a:lnTo>
                    <a:pt x="40" y="87"/>
                  </a:lnTo>
                  <a:lnTo>
                    <a:pt x="36" y="94"/>
                  </a:lnTo>
                  <a:lnTo>
                    <a:pt x="33" y="100"/>
                  </a:lnTo>
                  <a:lnTo>
                    <a:pt x="30" y="104"/>
                  </a:lnTo>
                  <a:lnTo>
                    <a:pt x="26" y="110"/>
                  </a:lnTo>
                  <a:lnTo>
                    <a:pt x="23" y="117"/>
                  </a:lnTo>
                  <a:lnTo>
                    <a:pt x="23" y="124"/>
                  </a:lnTo>
                  <a:lnTo>
                    <a:pt x="20" y="130"/>
                  </a:lnTo>
                  <a:lnTo>
                    <a:pt x="20" y="137"/>
                  </a:lnTo>
                  <a:lnTo>
                    <a:pt x="20" y="144"/>
                  </a:lnTo>
                  <a:lnTo>
                    <a:pt x="20" y="150"/>
                  </a:lnTo>
                  <a:lnTo>
                    <a:pt x="20" y="157"/>
                  </a:lnTo>
                  <a:lnTo>
                    <a:pt x="0" y="157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0" y="134"/>
                  </a:lnTo>
                  <a:lnTo>
                    <a:pt x="3" y="127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3" y="90"/>
                  </a:lnTo>
                  <a:lnTo>
                    <a:pt x="16" y="84"/>
                  </a:lnTo>
                  <a:lnTo>
                    <a:pt x="23" y="77"/>
                  </a:lnTo>
                  <a:lnTo>
                    <a:pt x="26" y="70"/>
                  </a:lnTo>
                  <a:lnTo>
                    <a:pt x="30" y="64"/>
                  </a:lnTo>
                  <a:lnTo>
                    <a:pt x="33" y="60"/>
                  </a:lnTo>
                  <a:lnTo>
                    <a:pt x="40" y="54"/>
                  </a:lnTo>
                  <a:lnTo>
                    <a:pt x="46" y="47"/>
                  </a:lnTo>
                  <a:lnTo>
                    <a:pt x="50" y="44"/>
                  </a:lnTo>
                  <a:lnTo>
                    <a:pt x="56" y="37"/>
                  </a:lnTo>
                  <a:lnTo>
                    <a:pt x="63" y="34"/>
                  </a:lnTo>
                  <a:lnTo>
                    <a:pt x="66" y="30"/>
                  </a:lnTo>
                  <a:lnTo>
                    <a:pt x="73" y="24"/>
                  </a:lnTo>
                  <a:lnTo>
                    <a:pt x="80" y="20"/>
                  </a:lnTo>
                  <a:lnTo>
                    <a:pt x="86" y="17"/>
                  </a:lnTo>
                  <a:lnTo>
                    <a:pt x="93" y="14"/>
                  </a:lnTo>
                  <a:lnTo>
                    <a:pt x="103" y="10"/>
                  </a:lnTo>
                  <a:lnTo>
                    <a:pt x="110" y="10"/>
                  </a:lnTo>
                  <a:lnTo>
                    <a:pt x="116" y="7"/>
                  </a:lnTo>
                  <a:lnTo>
                    <a:pt x="123" y="4"/>
                  </a:lnTo>
                  <a:lnTo>
                    <a:pt x="133" y="4"/>
                  </a:lnTo>
                  <a:lnTo>
                    <a:pt x="140" y="4"/>
                  </a:lnTo>
                  <a:lnTo>
                    <a:pt x="146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5" name="Freeform 30"/>
            <p:cNvSpPr>
              <a:spLocks/>
            </p:cNvSpPr>
            <p:nvPr/>
          </p:nvSpPr>
          <p:spPr bwMode="auto">
            <a:xfrm>
              <a:off x="6411913" y="6218238"/>
              <a:ext cx="249238" cy="249237"/>
            </a:xfrm>
            <a:custGeom>
              <a:avLst/>
              <a:gdLst>
                <a:gd name="T0" fmla="*/ 157 w 157"/>
                <a:gd name="T1" fmla="*/ 0 h 157"/>
                <a:gd name="T2" fmla="*/ 153 w 157"/>
                <a:gd name="T3" fmla="*/ 17 h 157"/>
                <a:gd name="T4" fmla="*/ 153 w 157"/>
                <a:gd name="T5" fmla="*/ 33 h 157"/>
                <a:gd name="T6" fmla="*/ 150 w 157"/>
                <a:gd name="T7" fmla="*/ 47 h 157"/>
                <a:gd name="T8" fmla="*/ 143 w 157"/>
                <a:gd name="T9" fmla="*/ 63 h 157"/>
                <a:gd name="T10" fmla="*/ 137 w 157"/>
                <a:gd name="T11" fmla="*/ 77 h 157"/>
                <a:gd name="T12" fmla="*/ 130 w 157"/>
                <a:gd name="T13" fmla="*/ 90 h 157"/>
                <a:gd name="T14" fmla="*/ 120 w 157"/>
                <a:gd name="T15" fmla="*/ 100 h 157"/>
                <a:gd name="T16" fmla="*/ 110 w 157"/>
                <a:gd name="T17" fmla="*/ 113 h 157"/>
                <a:gd name="T18" fmla="*/ 100 w 157"/>
                <a:gd name="T19" fmla="*/ 123 h 157"/>
                <a:gd name="T20" fmla="*/ 87 w 157"/>
                <a:gd name="T21" fmla="*/ 130 h 157"/>
                <a:gd name="T22" fmla="*/ 73 w 157"/>
                <a:gd name="T23" fmla="*/ 140 h 157"/>
                <a:gd name="T24" fmla="*/ 60 w 157"/>
                <a:gd name="T25" fmla="*/ 147 h 157"/>
                <a:gd name="T26" fmla="*/ 47 w 157"/>
                <a:gd name="T27" fmla="*/ 150 h 157"/>
                <a:gd name="T28" fmla="*/ 30 w 157"/>
                <a:gd name="T29" fmla="*/ 153 h 157"/>
                <a:gd name="T30" fmla="*/ 13 w 157"/>
                <a:gd name="T31" fmla="*/ 157 h 157"/>
                <a:gd name="T32" fmla="*/ 0 w 157"/>
                <a:gd name="T33" fmla="*/ 157 h 157"/>
                <a:gd name="T34" fmla="*/ 7 w 157"/>
                <a:gd name="T35" fmla="*/ 137 h 157"/>
                <a:gd name="T36" fmla="*/ 20 w 157"/>
                <a:gd name="T37" fmla="*/ 137 h 157"/>
                <a:gd name="T38" fmla="*/ 33 w 157"/>
                <a:gd name="T39" fmla="*/ 133 h 157"/>
                <a:gd name="T40" fmla="*/ 47 w 157"/>
                <a:gd name="T41" fmla="*/ 130 h 157"/>
                <a:gd name="T42" fmla="*/ 57 w 157"/>
                <a:gd name="T43" fmla="*/ 123 h 157"/>
                <a:gd name="T44" fmla="*/ 70 w 157"/>
                <a:gd name="T45" fmla="*/ 120 h 157"/>
                <a:gd name="T46" fmla="*/ 80 w 157"/>
                <a:gd name="T47" fmla="*/ 110 h 157"/>
                <a:gd name="T48" fmla="*/ 90 w 157"/>
                <a:gd name="T49" fmla="*/ 103 h 157"/>
                <a:gd name="T50" fmla="*/ 100 w 157"/>
                <a:gd name="T51" fmla="*/ 93 h 157"/>
                <a:gd name="T52" fmla="*/ 110 w 157"/>
                <a:gd name="T53" fmla="*/ 83 h 157"/>
                <a:gd name="T54" fmla="*/ 117 w 157"/>
                <a:gd name="T55" fmla="*/ 73 h 157"/>
                <a:gd name="T56" fmla="*/ 123 w 157"/>
                <a:gd name="T57" fmla="*/ 60 h 157"/>
                <a:gd name="T58" fmla="*/ 127 w 157"/>
                <a:gd name="T59" fmla="*/ 50 h 157"/>
                <a:gd name="T60" fmla="*/ 130 w 157"/>
                <a:gd name="T61" fmla="*/ 37 h 157"/>
                <a:gd name="T62" fmla="*/ 133 w 157"/>
                <a:gd name="T63" fmla="*/ 23 h 157"/>
                <a:gd name="T64" fmla="*/ 137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137" y="0"/>
                  </a:moveTo>
                  <a:lnTo>
                    <a:pt x="157" y="0"/>
                  </a:lnTo>
                  <a:lnTo>
                    <a:pt x="157" y="10"/>
                  </a:lnTo>
                  <a:lnTo>
                    <a:pt x="153" y="17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0" y="40"/>
                  </a:lnTo>
                  <a:lnTo>
                    <a:pt x="150" y="47"/>
                  </a:lnTo>
                  <a:lnTo>
                    <a:pt x="147" y="57"/>
                  </a:lnTo>
                  <a:lnTo>
                    <a:pt x="143" y="63"/>
                  </a:lnTo>
                  <a:lnTo>
                    <a:pt x="140" y="70"/>
                  </a:lnTo>
                  <a:lnTo>
                    <a:pt x="137" y="77"/>
                  </a:lnTo>
                  <a:lnTo>
                    <a:pt x="133" y="83"/>
                  </a:lnTo>
                  <a:lnTo>
                    <a:pt x="130" y="90"/>
                  </a:lnTo>
                  <a:lnTo>
                    <a:pt x="123" y="97"/>
                  </a:lnTo>
                  <a:lnTo>
                    <a:pt x="120" y="100"/>
                  </a:lnTo>
                  <a:lnTo>
                    <a:pt x="113" y="107"/>
                  </a:lnTo>
                  <a:lnTo>
                    <a:pt x="110" y="113"/>
                  </a:lnTo>
                  <a:lnTo>
                    <a:pt x="103" y="117"/>
                  </a:lnTo>
                  <a:lnTo>
                    <a:pt x="100" y="123"/>
                  </a:lnTo>
                  <a:lnTo>
                    <a:pt x="93" y="127"/>
                  </a:lnTo>
                  <a:lnTo>
                    <a:pt x="87" y="130"/>
                  </a:lnTo>
                  <a:lnTo>
                    <a:pt x="80" y="137"/>
                  </a:lnTo>
                  <a:lnTo>
                    <a:pt x="73" y="140"/>
                  </a:lnTo>
                  <a:lnTo>
                    <a:pt x="67" y="143"/>
                  </a:lnTo>
                  <a:lnTo>
                    <a:pt x="60" y="147"/>
                  </a:lnTo>
                  <a:lnTo>
                    <a:pt x="53" y="150"/>
                  </a:lnTo>
                  <a:lnTo>
                    <a:pt x="47" y="150"/>
                  </a:lnTo>
                  <a:lnTo>
                    <a:pt x="37" y="153"/>
                  </a:lnTo>
                  <a:lnTo>
                    <a:pt x="30" y="153"/>
                  </a:lnTo>
                  <a:lnTo>
                    <a:pt x="23" y="157"/>
                  </a:lnTo>
                  <a:lnTo>
                    <a:pt x="13" y="157"/>
                  </a:lnTo>
                  <a:lnTo>
                    <a:pt x="7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7" y="137"/>
                  </a:lnTo>
                  <a:lnTo>
                    <a:pt x="13" y="137"/>
                  </a:lnTo>
                  <a:lnTo>
                    <a:pt x="20" y="137"/>
                  </a:lnTo>
                  <a:lnTo>
                    <a:pt x="27" y="137"/>
                  </a:lnTo>
                  <a:lnTo>
                    <a:pt x="33" y="133"/>
                  </a:lnTo>
                  <a:lnTo>
                    <a:pt x="40" y="133"/>
                  </a:lnTo>
                  <a:lnTo>
                    <a:pt x="47" y="130"/>
                  </a:lnTo>
                  <a:lnTo>
                    <a:pt x="53" y="127"/>
                  </a:lnTo>
                  <a:lnTo>
                    <a:pt x="57" y="123"/>
                  </a:lnTo>
                  <a:lnTo>
                    <a:pt x="63" y="123"/>
                  </a:lnTo>
                  <a:lnTo>
                    <a:pt x="70" y="120"/>
                  </a:lnTo>
                  <a:lnTo>
                    <a:pt x="77" y="117"/>
                  </a:lnTo>
                  <a:lnTo>
                    <a:pt x="80" y="110"/>
                  </a:lnTo>
                  <a:lnTo>
                    <a:pt x="87" y="107"/>
                  </a:lnTo>
                  <a:lnTo>
                    <a:pt x="90" y="103"/>
                  </a:lnTo>
                  <a:lnTo>
                    <a:pt x="97" y="97"/>
                  </a:lnTo>
                  <a:lnTo>
                    <a:pt x="100" y="93"/>
                  </a:lnTo>
                  <a:lnTo>
                    <a:pt x="103" y="90"/>
                  </a:lnTo>
                  <a:lnTo>
                    <a:pt x="110" y="83"/>
                  </a:lnTo>
                  <a:lnTo>
                    <a:pt x="113" y="77"/>
                  </a:lnTo>
                  <a:lnTo>
                    <a:pt x="117" y="73"/>
                  </a:lnTo>
                  <a:lnTo>
                    <a:pt x="120" y="67"/>
                  </a:lnTo>
                  <a:lnTo>
                    <a:pt x="123" y="60"/>
                  </a:lnTo>
                  <a:lnTo>
                    <a:pt x="127" y="53"/>
                  </a:lnTo>
                  <a:lnTo>
                    <a:pt x="127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3" y="30"/>
                  </a:lnTo>
                  <a:lnTo>
                    <a:pt x="133" y="23"/>
                  </a:lnTo>
                  <a:lnTo>
                    <a:pt x="137" y="17"/>
                  </a:lnTo>
                  <a:lnTo>
                    <a:pt x="137" y="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6" name="Freeform 31"/>
            <p:cNvSpPr>
              <a:spLocks/>
            </p:cNvSpPr>
            <p:nvPr/>
          </p:nvSpPr>
          <p:spPr bwMode="auto">
            <a:xfrm>
              <a:off x="6411913" y="6440488"/>
              <a:ext cx="249238" cy="242887"/>
            </a:xfrm>
            <a:custGeom>
              <a:avLst/>
              <a:gdLst>
                <a:gd name="T0" fmla="*/ 0 w 157"/>
                <a:gd name="T1" fmla="*/ 0 h 153"/>
                <a:gd name="T2" fmla="*/ 13 w 157"/>
                <a:gd name="T3" fmla="*/ 0 h 153"/>
                <a:gd name="T4" fmla="*/ 30 w 157"/>
                <a:gd name="T5" fmla="*/ 0 h 153"/>
                <a:gd name="T6" fmla="*/ 47 w 157"/>
                <a:gd name="T7" fmla="*/ 7 h 153"/>
                <a:gd name="T8" fmla="*/ 60 w 157"/>
                <a:gd name="T9" fmla="*/ 10 h 153"/>
                <a:gd name="T10" fmla="*/ 73 w 157"/>
                <a:gd name="T11" fmla="*/ 17 h 153"/>
                <a:gd name="T12" fmla="*/ 87 w 157"/>
                <a:gd name="T13" fmla="*/ 27 h 153"/>
                <a:gd name="T14" fmla="*/ 100 w 157"/>
                <a:gd name="T15" fmla="*/ 33 h 153"/>
                <a:gd name="T16" fmla="*/ 110 w 157"/>
                <a:gd name="T17" fmla="*/ 43 h 153"/>
                <a:gd name="T18" fmla="*/ 120 w 157"/>
                <a:gd name="T19" fmla="*/ 56 h 153"/>
                <a:gd name="T20" fmla="*/ 130 w 157"/>
                <a:gd name="T21" fmla="*/ 66 h 153"/>
                <a:gd name="T22" fmla="*/ 137 w 157"/>
                <a:gd name="T23" fmla="*/ 80 h 153"/>
                <a:gd name="T24" fmla="*/ 143 w 157"/>
                <a:gd name="T25" fmla="*/ 93 h 153"/>
                <a:gd name="T26" fmla="*/ 150 w 157"/>
                <a:gd name="T27" fmla="*/ 110 h 153"/>
                <a:gd name="T28" fmla="*/ 153 w 157"/>
                <a:gd name="T29" fmla="*/ 123 h 153"/>
                <a:gd name="T30" fmla="*/ 153 w 157"/>
                <a:gd name="T31" fmla="*/ 140 h 153"/>
                <a:gd name="T32" fmla="*/ 157 w 157"/>
                <a:gd name="T33" fmla="*/ 153 h 153"/>
                <a:gd name="T34" fmla="*/ 137 w 157"/>
                <a:gd name="T35" fmla="*/ 146 h 153"/>
                <a:gd name="T36" fmla="*/ 133 w 157"/>
                <a:gd name="T37" fmla="*/ 133 h 153"/>
                <a:gd name="T38" fmla="*/ 130 w 157"/>
                <a:gd name="T39" fmla="*/ 120 h 153"/>
                <a:gd name="T40" fmla="*/ 127 w 157"/>
                <a:gd name="T41" fmla="*/ 106 h 153"/>
                <a:gd name="T42" fmla="*/ 123 w 157"/>
                <a:gd name="T43" fmla="*/ 96 h 153"/>
                <a:gd name="T44" fmla="*/ 117 w 157"/>
                <a:gd name="T45" fmla="*/ 83 h 153"/>
                <a:gd name="T46" fmla="*/ 110 w 157"/>
                <a:gd name="T47" fmla="*/ 73 h 153"/>
                <a:gd name="T48" fmla="*/ 100 w 157"/>
                <a:gd name="T49" fmla="*/ 63 h 153"/>
                <a:gd name="T50" fmla="*/ 90 w 157"/>
                <a:gd name="T51" fmla="*/ 53 h 153"/>
                <a:gd name="T52" fmla="*/ 80 w 157"/>
                <a:gd name="T53" fmla="*/ 46 h 153"/>
                <a:gd name="T54" fmla="*/ 70 w 157"/>
                <a:gd name="T55" fmla="*/ 36 h 153"/>
                <a:gd name="T56" fmla="*/ 57 w 157"/>
                <a:gd name="T57" fmla="*/ 30 h 153"/>
                <a:gd name="T58" fmla="*/ 47 w 157"/>
                <a:gd name="T59" fmla="*/ 27 h 153"/>
                <a:gd name="T60" fmla="*/ 33 w 157"/>
                <a:gd name="T61" fmla="*/ 23 h 153"/>
                <a:gd name="T62" fmla="*/ 20 w 157"/>
                <a:gd name="T63" fmla="*/ 20 h 153"/>
                <a:gd name="T64" fmla="*/ 7 w 157"/>
                <a:gd name="T65" fmla="*/ 1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0" y="17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3"/>
                  </a:lnTo>
                  <a:lnTo>
                    <a:pt x="47" y="7"/>
                  </a:lnTo>
                  <a:lnTo>
                    <a:pt x="53" y="7"/>
                  </a:lnTo>
                  <a:lnTo>
                    <a:pt x="60" y="10"/>
                  </a:lnTo>
                  <a:lnTo>
                    <a:pt x="67" y="13"/>
                  </a:lnTo>
                  <a:lnTo>
                    <a:pt x="73" y="17"/>
                  </a:lnTo>
                  <a:lnTo>
                    <a:pt x="80" y="20"/>
                  </a:lnTo>
                  <a:lnTo>
                    <a:pt x="87" y="27"/>
                  </a:lnTo>
                  <a:lnTo>
                    <a:pt x="93" y="30"/>
                  </a:lnTo>
                  <a:lnTo>
                    <a:pt x="100" y="33"/>
                  </a:lnTo>
                  <a:lnTo>
                    <a:pt x="103" y="40"/>
                  </a:lnTo>
                  <a:lnTo>
                    <a:pt x="110" y="43"/>
                  </a:lnTo>
                  <a:lnTo>
                    <a:pt x="113" y="50"/>
                  </a:lnTo>
                  <a:lnTo>
                    <a:pt x="120" y="56"/>
                  </a:lnTo>
                  <a:lnTo>
                    <a:pt x="123" y="60"/>
                  </a:lnTo>
                  <a:lnTo>
                    <a:pt x="130" y="66"/>
                  </a:lnTo>
                  <a:lnTo>
                    <a:pt x="133" y="73"/>
                  </a:lnTo>
                  <a:lnTo>
                    <a:pt x="137" y="80"/>
                  </a:lnTo>
                  <a:lnTo>
                    <a:pt x="140" y="86"/>
                  </a:lnTo>
                  <a:lnTo>
                    <a:pt x="143" y="93"/>
                  </a:lnTo>
                  <a:lnTo>
                    <a:pt x="147" y="100"/>
                  </a:lnTo>
                  <a:lnTo>
                    <a:pt x="150" y="110"/>
                  </a:lnTo>
                  <a:lnTo>
                    <a:pt x="150" y="116"/>
                  </a:lnTo>
                  <a:lnTo>
                    <a:pt x="153" y="123"/>
                  </a:lnTo>
                  <a:lnTo>
                    <a:pt x="153" y="130"/>
                  </a:lnTo>
                  <a:lnTo>
                    <a:pt x="153" y="140"/>
                  </a:lnTo>
                  <a:lnTo>
                    <a:pt x="157" y="146"/>
                  </a:lnTo>
                  <a:lnTo>
                    <a:pt x="157" y="153"/>
                  </a:lnTo>
                  <a:lnTo>
                    <a:pt x="137" y="153"/>
                  </a:lnTo>
                  <a:lnTo>
                    <a:pt x="137" y="146"/>
                  </a:lnTo>
                  <a:lnTo>
                    <a:pt x="137" y="140"/>
                  </a:lnTo>
                  <a:lnTo>
                    <a:pt x="133" y="133"/>
                  </a:lnTo>
                  <a:lnTo>
                    <a:pt x="133" y="126"/>
                  </a:lnTo>
                  <a:lnTo>
                    <a:pt x="130" y="120"/>
                  </a:lnTo>
                  <a:lnTo>
                    <a:pt x="130" y="113"/>
                  </a:lnTo>
                  <a:lnTo>
                    <a:pt x="127" y="106"/>
                  </a:lnTo>
                  <a:lnTo>
                    <a:pt x="127" y="100"/>
                  </a:lnTo>
                  <a:lnTo>
                    <a:pt x="123" y="96"/>
                  </a:lnTo>
                  <a:lnTo>
                    <a:pt x="120" y="90"/>
                  </a:lnTo>
                  <a:lnTo>
                    <a:pt x="117" y="83"/>
                  </a:lnTo>
                  <a:lnTo>
                    <a:pt x="113" y="80"/>
                  </a:lnTo>
                  <a:lnTo>
                    <a:pt x="110" y="73"/>
                  </a:lnTo>
                  <a:lnTo>
                    <a:pt x="103" y="66"/>
                  </a:lnTo>
                  <a:lnTo>
                    <a:pt x="100" y="63"/>
                  </a:lnTo>
                  <a:lnTo>
                    <a:pt x="97" y="56"/>
                  </a:lnTo>
                  <a:lnTo>
                    <a:pt x="90" y="53"/>
                  </a:lnTo>
                  <a:lnTo>
                    <a:pt x="87" y="50"/>
                  </a:lnTo>
                  <a:lnTo>
                    <a:pt x="80" y="46"/>
                  </a:lnTo>
                  <a:lnTo>
                    <a:pt x="77" y="40"/>
                  </a:lnTo>
                  <a:lnTo>
                    <a:pt x="70" y="36"/>
                  </a:lnTo>
                  <a:lnTo>
                    <a:pt x="63" y="33"/>
                  </a:lnTo>
                  <a:lnTo>
                    <a:pt x="57" y="30"/>
                  </a:lnTo>
                  <a:lnTo>
                    <a:pt x="53" y="30"/>
                  </a:lnTo>
                  <a:lnTo>
                    <a:pt x="47" y="27"/>
                  </a:lnTo>
                  <a:lnTo>
                    <a:pt x="40" y="23"/>
                  </a:lnTo>
                  <a:lnTo>
                    <a:pt x="33" y="23"/>
                  </a:lnTo>
                  <a:lnTo>
                    <a:pt x="27" y="20"/>
                  </a:lnTo>
                  <a:lnTo>
                    <a:pt x="20" y="20"/>
                  </a:lnTo>
                  <a:lnTo>
                    <a:pt x="13" y="20"/>
                  </a:lnTo>
                  <a:lnTo>
                    <a:pt x="7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7" name="Freeform 32"/>
            <p:cNvSpPr>
              <a:spLocks/>
            </p:cNvSpPr>
            <p:nvPr/>
          </p:nvSpPr>
          <p:spPr bwMode="auto">
            <a:xfrm>
              <a:off x="6629401" y="6683375"/>
              <a:ext cx="247650" cy="249237"/>
            </a:xfrm>
            <a:custGeom>
              <a:avLst/>
              <a:gdLst>
                <a:gd name="T0" fmla="*/ 20 w 156"/>
                <a:gd name="T1" fmla="*/ 0 h 157"/>
                <a:gd name="T2" fmla="*/ 20 w 156"/>
                <a:gd name="T3" fmla="*/ 17 h 157"/>
                <a:gd name="T4" fmla="*/ 20 w 156"/>
                <a:gd name="T5" fmla="*/ 30 h 157"/>
                <a:gd name="T6" fmla="*/ 23 w 156"/>
                <a:gd name="T7" fmla="*/ 43 h 157"/>
                <a:gd name="T8" fmla="*/ 30 w 156"/>
                <a:gd name="T9" fmla="*/ 53 h 157"/>
                <a:gd name="T10" fmla="*/ 36 w 156"/>
                <a:gd name="T11" fmla="*/ 67 h 157"/>
                <a:gd name="T12" fmla="*/ 43 w 156"/>
                <a:gd name="T13" fmla="*/ 77 h 157"/>
                <a:gd name="T14" fmla="*/ 50 w 156"/>
                <a:gd name="T15" fmla="*/ 90 h 157"/>
                <a:gd name="T16" fmla="*/ 60 w 156"/>
                <a:gd name="T17" fmla="*/ 100 h 157"/>
                <a:gd name="T18" fmla="*/ 70 w 156"/>
                <a:gd name="T19" fmla="*/ 107 h 157"/>
                <a:gd name="T20" fmla="*/ 80 w 156"/>
                <a:gd name="T21" fmla="*/ 117 h 157"/>
                <a:gd name="T22" fmla="*/ 90 w 156"/>
                <a:gd name="T23" fmla="*/ 123 h 157"/>
                <a:gd name="T24" fmla="*/ 103 w 156"/>
                <a:gd name="T25" fmla="*/ 127 h 157"/>
                <a:gd name="T26" fmla="*/ 116 w 156"/>
                <a:gd name="T27" fmla="*/ 133 h 157"/>
                <a:gd name="T28" fmla="*/ 126 w 156"/>
                <a:gd name="T29" fmla="*/ 137 h 157"/>
                <a:gd name="T30" fmla="*/ 143 w 156"/>
                <a:gd name="T31" fmla="*/ 137 h 157"/>
                <a:gd name="T32" fmla="*/ 156 w 156"/>
                <a:gd name="T33" fmla="*/ 140 h 157"/>
                <a:gd name="T34" fmla="*/ 146 w 156"/>
                <a:gd name="T35" fmla="*/ 157 h 157"/>
                <a:gd name="T36" fmla="*/ 133 w 156"/>
                <a:gd name="T37" fmla="*/ 157 h 157"/>
                <a:gd name="T38" fmla="*/ 116 w 156"/>
                <a:gd name="T39" fmla="*/ 153 h 157"/>
                <a:gd name="T40" fmla="*/ 103 w 156"/>
                <a:gd name="T41" fmla="*/ 150 h 157"/>
                <a:gd name="T42" fmla="*/ 86 w 156"/>
                <a:gd name="T43" fmla="*/ 143 h 157"/>
                <a:gd name="T44" fmla="*/ 73 w 156"/>
                <a:gd name="T45" fmla="*/ 137 h 157"/>
                <a:gd name="T46" fmla="*/ 63 w 156"/>
                <a:gd name="T47" fmla="*/ 127 h 157"/>
                <a:gd name="T48" fmla="*/ 50 w 156"/>
                <a:gd name="T49" fmla="*/ 117 h 157"/>
                <a:gd name="T50" fmla="*/ 40 w 156"/>
                <a:gd name="T51" fmla="*/ 107 h 157"/>
                <a:gd name="T52" fmla="*/ 30 w 156"/>
                <a:gd name="T53" fmla="*/ 97 h 157"/>
                <a:gd name="T54" fmla="*/ 23 w 156"/>
                <a:gd name="T55" fmla="*/ 83 h 157"/>
                <a:gd name="T56" fmla="*/ 13 w 156"/>
                <a:gd name="T57" fmla="*/ 70 h 157"/>
                <a:gd name="T58" fmla="*/ 10 w 156"/>
                <a:gd name="T59" fmla="*/ 57 h 157"/>
                <a:gd name="T60" fmla="*/ 3 w 156"/>
                <a:gd name="T61" fmla="*/ 40 h 157"/>
                <a:gd name="T62" fmla="*/ 0 w 156"/>
                <a:gd name="T63" fmla="*/ 27 h 157"/>
                <a:gd name="T64" fmla="*/ 0 w 156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6" y="50"/>
                  </a:lnTo>
                  <a:lnTo>
                    <a:pt x="30" y="53"/>
                  </a:lnTo>
                  <a:lnTo>
                    <a:pt x="33" y="60"/>
                  </a:lnTo>
                  <a:lnTo>
                    <a:pt x="36" y="67"/>
                  </a:lnTo>
                  <a:lnTo>
                    <a:pt x="40" y="73"/>
                  </a:lnTo>
                  <a:lnTo>
                    <a:pt x="43" y="77"/>
                  </a:lnTo>
                  <a:lnTo>
                    <a:pt x="46" y="83"/>
                  </a:lnTo>
                  <a:lnTo>
                    <a:pt x="50" y="90"/>
                  </a:lnTo>
                  <a:lnTo>
                    <a:pt x="53" y="93"/>
                  </a:lnTo>
                  <a:lnTo>
                    <a:pt x="60" y="100"/>
                  </a:lnTo>
                  <a:lnTo>
                    <a:pt x="63" y="103"/>
                  </a:lnTo>
                  <a:lnTo>
                    <a:pt x="70" y="107"/>
                  </a:lnTo>
                  <a:lnTo>
                    <a:pt x="73" y="110"/>
                  </a:lnTo>
                  <a:lnTo>
                    <a:pt x="80" y="117"/>
                  </a:lnTo>
                  <a:lnTo>
                    <a:pt x="83" y="120"/>
                  </a:lnTo>
                  <a:lnTo>
                    <a:pt x="90" y="123"/>
                  </a:lnTo>
                  <a:lnTo>
                    <a:pt x="96" y="127"/>
                  </a:lnTo>
                  <a:lnTo>
                    <a:pt x="103" y="127"/>
                  </a:lnTo>
                  <a:lnTo>
                    <a:pt x="110" y="130"/>
                  </a:lnTo>
                  <a:lnTo>
                    <a:pt x="116" y="133"/>
                  </a:lnTo>
                  <a:lnTo>
                    <a:pt x="120" y="133"/>
                  </a:lnTo>
                  <a:lnTo>
                    <a:pt x="126" y="137"/>
                  </a:lnTo>
                  <a:lnTo>
                    <a:pt x="133" y="137"/>
                  </a:lnTo>
                  <a:lnTo>
                    <a:pt x="143" y="137"/>
                  </a:lnTo>
                  <a:lnTo>
                    <a:pt x="150" y="140"/>
                  </a:lnTo>
                  <a:lnTo>
                    <a:pt x="156" y="140"/>
                  </a:lnTo>
                  <a:lnTo>
                    <a:pt x="156" y="157"/>
                  </a:lnTo>
                  <a:lnTo>
                    <a:pt x="146" y="157"/>
                  </a:lnTo>
                  <a:lnTo>
                    <a:pt x="140" y="157"/>
                  </a:lnTo>
                  <a:lnTo>
                    <a:pt x="133" y="157"/>
                  </a:lnTo>
                  <a:lnTo>
                    <a:pt x="123" y="153"/>
                  </a:lnTo>
                  <a:lnTo>
                    <a:pt x="116" y="153"/>
                  </a:lnTo>
                  <a:lnTo>
                    <a:pt x="110" y="150"/>
                  </a:lnTo>
                  <a:lnTo>
                    <a:pt x="103" y="150"/>
                  </a:lnTo>
                  <a:lnTo>
                    <a:pt x="93" y="147"/>
                  </a:lnTo>
                  <a:lnTo>
                    <a:pt x="86" y="143"/>
                  </a:lnTo>
                  <a:lnTo>
                    <a:pt x="80" y="140"/>
                  </a:lnTo>
                  <a:lnTo>
                    <a:pt x="73" y="137"/>
                  </a:lnTo>
                  <a:lnTo>
                    <a:pt x="66" y="130"/>
                  </a:lnTo>
                  <a:lnTo>
                    <a:pt x="63" y="127"/>
                  </a:lnTo>
                  <a:lnTo>
                    <a:pt x="56" y="123"/>
                  </a:lnTo>
                  <a:lnTo>
                    <a:pt x="50" y="117"/>
                  </a:lnTo>
                  <a:lnTo>
                    <a:pt x="46" y="113"/>
                  </a:lnTo>
                  <a:lnTo>
                    <a:pt x="40" y="107"/>
                  </a:lnTo>
                  <a:lnTo>
                    <a:pt x="33" y="100"/>
                  </a:lnTo>
                  <a:lnTo>
                    <a:pt x="30" y="97"/>
                  </a:lnTo>
                  <a:lnTo>
                    <a:pt x="26" y="90"/>
                  </a:lnTo>
                  <a:lnTo>
                    <a:pt x="23" y="83"/>
                  </a:lnTo>
                  <a:lnTo>
                    <a:pt x="16" y="77"/>
                  </a:lnTo>
                  <a:lnTo>
                    <a:pt x="13" y="70"/>
                  </a:lnTo>
                  <a:lnTo>
                    <a:pt x="10" y="63"/>
                  </a:lnTo>
                  <a:lnTo>
                    <a:pt x="10" y="57"/>
                  </a:lnTo>
                  <a:lnTo>
                    <a:pt x="6" y="47"/>
                  </a:lnTo>
                  <a:lnTo>
                    <a:pt x="3" y="40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5" name="Freeform 35"/>
            <p:cNvSpPr>
              <a:spLocks/>
            </p:cNvSpPr>
            <p:nvPr/>
          </p:nvSpPr>
          <p:spPr bwMode="auto">
            <a:xfrm>
              <a:off x="6877051" y="6683375"/>
              <a:ext cx="233363" cy="471487"/>
            </a:xfrm>
            <a:custGeom>
              <a:avLst/>
              <a:gdLst>
                <a:gd name="T0" fmla="*/ 0 w 147"/>
                <a:gd name="T1" fmla="*/ 297 h 297"/>
                <a:gd name="T2" fmla="*/ 30 w 147"/>
                <a:gd name="T3" fmla="*/ 293 h 297"/>
                <a:gd name="T4" fmla="*/ 57 w 147"/>
                <a:gd name="T5" fmla="*/ 283 h 297"/>
                <a:gd name="T6" fmla="*/ 80 w 147"/>
                <a:gd name="T7" fmla="*/ 270 h 297"/>
                <a:gd name="T8" fmla="*/ 104 w 147"/>
                <a:gd name="T9" fmla="*/ 253 h 297"/>
                <a:gd name="T10" fmla="*/ 120 w 147"/>
                <a:gd name="T11" fmla="*/ 230 h 297"/>
                <a:gd name="T12" fmla="*/ 134 w 147"/>
                <a:gd name="T13" fmla="*/ 207 h 297"/>
                <a:gd name="T14" fmla="*/ 144 w 147"/>
                <a:gd name="T15" fmla="*/ 177 h 297"/>
                <a:gd name="T16" fmla="*/ 147 w 147"/>
                <a:gd name="T17" fmla="*/ 150 h 297"/>
                <a:gd name="T18" fmla="*/ 144 w 147"/>
                <a:gd name="T19" fmla="*/ 120 h 297"/>
                <a:gd name="T20" fmla="*/ 134 w 147"/>
                <a:gd name="T21" fmla="*/ 90 h 297"/>
                <a:gd name="T22" fmla="*/ 120 w 147"/>
                <a:gd name="T23" fmla="*/ 67 h 297"/>
                <a:gd name="T24" fmla="*/ 104 w 147"/>
                <a:gd name="T25" fmla="*/ 43 h 297"/>
                <a:gd name="T26" fmla="*/ 80 w 147"/>
                <a:gd name="T27" fmla="*/ 27 h 297"/>
                <a:gd name="T28" fmla="*/ 57 w 147"/>
                <a:gd name="T29" fmla="*/ 13 h 297"/>
                <a:gd name="T30" fmla="*/ 30 w 147"/>
                <a:gd name="T31" fmla="*/ 3 h 297"/>
                <a:gd name="T32" fmla="*/ 0 w 147"/>
                <a:gd name="T33" fmla="*/ 0 h 297"/>
                <a:gd name="T34" fmla="*/ 0 w 147"/>
                <a:gd name="T3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7">
                  <a:moveTo>
                    <a:pt x="0" y="297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4" y="253"/>
                  </a:lnTo>
                  <a:lnTo>
                    <a:pt x="120" y="230"/>
                  </a:lnTo>
                  <a:lnTo>
                    <a:pt x="134" y="207"/>
                  </a:lnTo>
                  <a:lnTo>
                    <a:pt x="144" y="177"/>
                  </a:lnTo>
                  <a:lnTo>
                    <a:pt x="147" y="150"/>
                  </a:lnTo>
                  <a:lnTo>
                    <a:pt x="144" y="120"/>
                  </a:lnTo>
                  <a:lnTo>
                    <a:pt x="134" y="90"/>
                  </a:lnTo>
                  <a:lnTo>
                    <a:pt x="120" y="67"/>
                  </a:lnTo>
                  <a:lnTo>
                    <a:pt x="104" y="43"/>
                  </a:lnTo>
                  <a:lnTo>
                    <a:pt x="80" y="27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8" name="Rectangle 38"/>
            <p:cNvSpPr>
              <a:spLocks noChangeArrowheads="1"/>
            </p:cNvSpPr>
            <p:nvPr/>
          </p:nvSpPr>
          <p:spPr bwMode="auto">
            <a:xfrm>
              <a:off x="5708651" y="6905625"/>
              <a:ext cx="238125" cy="26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9" name="Rectangle 39"/>
            <p:cNvSpPr>
              <a:spLocks noChangeArrowheads="1"/>
            </p:cNvSpPr>
            <p:nvPr/>
          </p:nvSpPr>
          <p:spPr bwMode="auto">
            <a:xfrm>
              <a:off x="5708651" y="5969000"/>
              <a:ext cx="238125" cy="31750"/>
            </a:xfrm>
            <a:prstGeom prst="rect">
              <a:avLst/>
            </a:prstGeom>
            <a:solidFill>
              <a:srgbClr val="FF0000"/>
            </a:solidFill>
            <a:ln w="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1" name="Line 41"/>
            <p:cNvSpPr>
              <a:spLocks noChangeShapeType="1"/>
            </p:cNvSpPr>
            <p:nvPr/>
          </p:nvSpPr>
          <p:spPr bwMode="auto">
            <a:xfrm>
              <a:off x="2882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42"/>
            <p:cNvSpPr>
              <a:spLocks noChangeShapeType="1"/>
            </p:cNvSpPr>
            <p:nvPr/>
          </p:nvSpPr>
          <p:spPr bwMode="auto">
            <a:xfrm>
              <a:off x="2987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43"/>
            <p:cNvSpPr>
              <a:spLocks noChangeShapeType="1"/>
            </p:cNvSpPr>
            <p:nvPr/>
          </p:nvSpPr>
          <p:spPr bwMode="auto">
            <a:xfrm>
              <a:off x="3094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44"/>
            <p:cNvSpPr>
              <a:spLocks noChangeShapeType="1"/>
            </p:cNvSpPr>
            <p:nvPr/>
          </p:nvSpPr>
          <p:spPr bwMode="auto">
            <a:xfrm>
              <a:off x="32004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45"/>
            <p:cNvSpPr>
              <a:spLocks noChangeShapeType="1"/>
            </p:cNvSpPr>
            <p:nvPr/>
          </p:nvSpPr>
          <p:spPr bwMode="auto">
            <a:xfrm>
              <a:off x="33051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46"/>
            <p:cNvSpPr>
              <a:spLocks noChangeShapeType="1"/>
            </p:cNvSpPr>
            <p:nvPr/>
          </p:nvSpPr>
          <p:spPr bwMode="auto">
            <a:xfrm>
              <a:off x="34115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47"/>
            <p:cNvSpPr>
              <a:spLocks noChangeShapeType="1"/>
            </p:cNvSpPr>
            <p:nvPr/>
          </p:nvSpPr>
          <p:spPr bwMode="auto">
            <a:xfrm>
              <a:off x="3517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48"/>
            <p:cNvSpPr>
              <a:spLocks noChangeShapeType="1"/>
            </p:cNvSpPr>
            <p:nvPr/>
          </p:nvSpPr>
          <p:spPr bwMode="auto">
            <a:xfrm>
              <a:off x="3622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49"/>
            <p:cNvSpPr>
              <a:spLocks noChangeShapeType="1"/>
            </p:cNvSpPr>
            <p:nvPr/>
          </p:nvSpPr>
          <p:spPr bwMode="auto">
            <a:xfrm>
              <a:off x="3729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50"/>
            <p:cNvSpPr>
              <a:spLocks noChangeShapeType="1"/>
            </p:cNvSpPr>
            <p:nvPr/>
          </p:nvSpPr>
          <p:spPr bwMode="auto">
            <a:xfrm>
              <a:off x="38354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51"/>
            <p:cNvSpPr>
              <a:spLocks noChangeShapeType="1"/>
            </p:cNvSpPr>
            <p:nvPr/>
          </p:nvSpPr>
          <p:spPr bwMode="auto">
            <a:xfrm>
              <a:off x="39401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52"/>
            <p:cNvSpPr>
              <a:spLocks noChangeShapeType="1"/>
            </p:cNvSpPr>
            <p:nvPr/>
          </p:nvSpPr>
          <p:spPr bwMode="auto">
            <a:xfrm>
              <a:off x="40465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53"/>
            <p:cNvSpPr>
              <a:spLocks noChangeShapeType="1"/>
            </p:cNvSpPr>
            <p:nvPr/>
          </p:nvSpPr>
          <p:spPr bwMode="auto">
            <a:xfrm>
              <a:off x="4152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54"/>
            <p:cNvSpPr>
              <a:spLocks noChangeShapeType="1"/>
            </p:cNvSpPr>
            <p:nvPr/>
          </p:nvSpPr>
          <p:spPr bwMode="auto">
            <a:xfrm>
              <a:off x="4257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55"/>
            <p:cNvSpPr>
              <a:spLocks noChangeShapeType="1"/>
            </p:cNvSpPr>
            <p:nvPr/>
          </p:nvSpPr>
          <p:spPr bwMode="auto">
            <a:xfrm>
              <a:off x="4364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56"/>
            <p:cNvSpPr>
              <a:spLocks noChangeShapeType="1"/>
            </p:cNvSpPr>
            <p:nvPr/>
          </p:nvSpPr>
          <p:spPr bwMode="auto">
            <a:xfrm>
              <a:off x="4470401" y="6889750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57"/>
            <p:cNvSpPr>
              <a:spLocks noChangeShapeType="1"/>
            </p:cNvSpPr>
            <p:nvPr/>
          </p:nvSpPr>
          <p:spPr bwMode="auto">
            <a:xfrm>
              <a:off x="4470401" y="6889750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58"/>
            <p:cNvSpPr>
              <a:spLocks noChangeShapeType="1"/>
            </p:cNvSpPr>
            <p:nvPr/>
          </p:nvSpPr>
          <p:spPr bwMode="auto">
            <a:xfrm>
              <a:off x="2882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59"/>
            <p:cNvSpPr>
              <a:spLocks noChangeShapeType="1"/>
            </p:cNvSpPr>
            <p:nvPr/>
          </p:nvSpPr>
          <p:spPr bwMode="auto">
            <a:xfrm>
              <a:off x="2987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60"/>
            <p:cNvSpPr>
              <a:spLocks noChangeShapeType="1"/>
            </p:cNvSpPr>
            <p:nvPr/>
          </p:nvSpPr>
          <p:spPr bwMode="auto">
            <a:xfrm>
              <a:off x="3094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61"/>
            <p:cNvSpPr>
              <a:spLocks noChangeShapeType="1"/>
            </p:cNvSpPr>
            <p:nvPr/>
          </p:nvSpPr>
          <p:spPr bwMode="auto">
            <a:xfrm>
              <a:off x="32004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62"/>
            <p:cNvSpPr>
              <a:spLocks noChangeShapeType="1"/>
            </p:cNvSpPr>
            <p:nvPr/>
          </p:nvSpPr>
          <p:spPr bwMode="auto">
            <a:xfrm>
              <a:off x="33051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63"/>
            <p:cNvSpPr>
              <a:spLocks noChangeShapeType="1"/>
            </p:cNvSpPr>
            <p:nvPr/>
          </p:nvSpPr>
          <p:spPr bwMode="auto">
            <a:xfrm>
              <a:off x="34115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64"/>
            <p:cNvSpPr>
              <a:spLocks noChangeShapeType="1"/>
            </p:cNvSpPr>
            <p:nvPr/>
          </p:nvSpPr>
          <p:spPr bwMode="auto">
            <a:xfrm>
              <a:off x="3517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65"/>
            <p:cNvSpPr>
              <a:spLocks noChangeShapeType="1"/>
            </p:cNvSpPr>
            <p:nvPr/>
          </p:nvSpPr>
          <p:spPr bwMode="auto">
            <a:xfrm>
              <a:off x="3622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66"/>
            <p:cNvSpPr>
              <a:spLocks noChangeShapeType="1"/>
            </p:cNvSpPr>
            <p:nvPr/>
          </p:nvSpPr>
          <p:spPr bwMode="auto">
            <a:xfrm>
              <a:off x="3729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67"/>
            <p:cNvSpPr>
              <a:spLocks noChangeShapeType="1"/>
            </p:cNvSpPr>
            <p:nvPr/>
          </p:nvSpPr>
          <p:spPr bwMode="auto">
            <a:xfrm>
              <a:off x="38354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68"/>
            <p:cNvSpPr>
              <a:spLocks noChangeShapeType="1"/>
            </p:cNvSpPr>
            <p:nvPr/>
          </p:nvSpPr>
          <p:spPr bwMode="auto">
            <a:xfrm>
              <a:off x="39401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69"/>
            <p:cNvSpPr>
              <a:spLocks noChangeShapeType="1"/>
            </p:cNvSpPr>
            <p:nvPr/>
          </p:nvSpPr>
          <p:spPr bwMode="auto">
            <a:xfrm>
              <a:off x="40465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70"/>
            <p:cNvSpPr>
              <a:spLocks noChangeShapeType="1"/>
            </p:cNvSpPr>
            <p:nvPr/>
          </p:nvSpPr>
          <p:spPr bwMode="auto">
            <a:xfrm>
              <a:off x="4152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71"/>
            <p:cNvSpPr>
              <a:spLocks noChangeShapeType="1"/>
            </p:cNvSpPr>
            <p:nvPr/>
          </p:nvSpPr>
          <p:spPr bwMode="auto">
            <a:xfrm>
              <a:off x="4257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72"/>
            <p:cNvSpPr>
              <a:spLocks noChangeShapeType="1"/>
            </p:cNvSpPr>
            <p:nvPr/>
          </p:nvSpPr>
          <p:spPr bwMode="auto">
            <a:xfrm>
              <a:off x="4364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2" name="Line 73"/>
            <p:cNvSpPr>
              <a:spLocks noChangeShapeType="1"/>
            </p:cNvSpPr>
            <p:nvPr/>
          </p:nvSpPr>
          <p:spPr bwMode="auto">
            <a:xfrm>
              <a:off x="4470401" y="5980113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3" name="Line 74"/>
            <p:cNvSpPr>
              <a:spLocks noChangeShapeType="1"/>
            </p:cNvSpPr>
            <p:nvPr/>
          </p:nvSpPr>
          <p:spPr bwMode="auto">
            <a:xfrm>
              <a:off x="4470401" y="5980113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4" name="Freeform 75"/>
            <p:cNvSpPr>
              <a:spLocks/>
            </p:cNvSpPr>
            <p:nvPr/>
          </p:nvSpPr>
          <p:spPr bwMode="auto">
            <a:xfrm>
              <a:off x="2882901" y="5842000"/>
              <a:ext cx="1628775" cy="371475"/>
            </a:xfrm>
            <a:custGeom>
              <a:avLst/>
              <a:gdLst>
                <a:gd name="T0" fmla="*/ 0 w 1026"/>
                <a:gd name="T1" fmla="*/ 234 h 234"/>
                <a:gd name="T2" fmla="*/ 440 w 1026"/>
                <a:gd name="T3" fmla="*/ 234 h 234"/>
                <a:gd name="T4" fmla="*/ 440 w 1026"/>
                <a:gd name="T5" fmla="*/ 0 h 234"/>
                <a:gd name="T6" fmla="*/ 496 w 1026"/>
                <a:gd name="T7" fmla="*/ 0 h 234"/>
                <a:gd name="T8" fmla="*/ 496 w 1026"/>
                <a:gd name="T9" fmla="*/ 234 h 234"/>
                <a:gd name="T10" fmla="*/ 1026 w 1026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6" h="234">
                  <a:moveTo>
                    <a:pt x="0" y="234"/>
                  </a:moveTo>
                  <a:lnTo>
                    <a:pt x="440" y="234"/>
                  </a:lnTo>
                  <a:lnTo>
                    <a:pt x="440" y="0"/>
                  </a:lnTo>
                  <a:lnTo>
                    <a:pt x="496" y="0"/>
                  </a:lnTo>
                  <a:lnTo>
                    <a:pt x="496" y="234"/>
                  </a:lnTo>
                  <a:lnTo>
                    <a:pt x="1026" y="234"/>
                  </a:lnTo>
                </a:path>
              </a:pathLst>
            </a:custGeom>
            <a:noFill/>
            <a:ln w="25400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33FF"/>
                </a:solidFill>
              </a:endParaRPr>
            </a:p>
          </p:txBody>
        </p:sp>
        <p:sp>
          <p:nvSpPr>
            <p:cNvPr id="15395" name="Line 76"/>
            <p:cNvSpPr>
              <a:spLocks noChangeShapeType="1"/>
            </p:cNvSpPr>
            <p:nvPr/>
          </p:nvSpPr>
          <p:spPr bwMode="auto">
            <a:xfrm flipV="1">
              <a:off x="2882901" y="5710238"/>
              <a:ext cx="0" cy="5984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6" name="Freeform 77"/>
            <p:cNvSpPr>
              <a:spLocks/>
            </p:cNvSpPr>
            <p:nvPr/>
          </p:nvSpPr>
          <p:spPr bwMode="auto">
            <a:xfrm>
              <a:off x="2851151" y="5710238"/>
              <a:ext cx="57150" cy="63500"/>
            </a:xfrm>
            <a:custGeom>
              <a:avLst/>
              <a:gdLst>
                <a:gd name="T0" fmla="*/ 36 w 36"/>
                <a:gd name="T1" fmla="*/ 40 h 40"/>
                <a:gd name="T2" fmla="*/ 20 w 36"/>
                <a:gd name="T3" fmla="*/ 0 h 40"/>
                <a:gd name="T4" fmla="*/ 0 w 36"/>
                <a:gd name="T5" fmla="*/ 40 h 40"/>
                <a:gd name="T6" fmla="*/ 36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36" y="40"/>
                  </a:moveTo>
                  <a:lnTo>
                    <a:pt x="20" y="0"/>
                  </a:lnTo>
                  <a:lnTo>
                    <a:pt x="0" y="40"/>
                  </a:lnTo>
                  <a:lnTo>
                    <a:pt x="36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7" name="Freeform 78"/>
            <p:cNvSpPr>
              <a:spLocks/>
            </p:cNvSpPr>
            <p:nvPr/>
          </p:nvSpPr>
          <p:spPr bwMode="auto">
            <a:xfrm>
              <a:off x="2851151" y="5710238"/>
              <a:ext cx="57150" cy="63500"/>
            </a:xfrm>
            <a:custGeom>
              <a:avLst/>
              <a:gdLst>
                <a:gd name="T0" fmla="*/ 36 w 36"/>
                <a:gd name="T1" fmla="*/ 40 h 40"/>
                <a:gd name="T2" fmla="*/ 20 w 36"/>
                <a:gd name="T3" fmla="*/ 0 h 40"/>
                <a:gd name="T4" fmla="*/ 0 w 36"/>
                <a:gd name="T5" fmla="*/ 40 h 40"/>
                <a:gd name="T6" fmla="*/ 36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36" y="40"/>
                  </a:moveTo>
                  <a:lnTo>
                    <a:pt x="20" y="0"/>
                  </a:lnTo>
                  <a:lnTo>
                    <a:pt x="0" y="40"/>
                  </a:lnTo>
                  <a:lnTo>
                    <a:pt x="36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8" name="Line 79"/>
            <p:cNvSpPr>
              <a:spLocks noChangeShapeType="1"/>
            </p:cNvSpPr>
            <p:nvPr/>
          </p:nvSpPr>
          <p:spPr bwMode="auto">
            <a:xfrm flipV="1">
              <a:off x="2882901" y="6619875"/>
              <a:ext cx="0" cy="59213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9" name="Freeform 80"/>
            <p:cNvSpPr>
              <a:spLocks/>
            </p:cNvSpPr>
            <p:nvPr/>
          </p:nvSpPr>
          <p:spPr bwMode="auto">
            <a:xfrm>
              <a:off x="2851151" y="6619875"/>
              <a:ext cx="57150" cy="58737"/>
            </a:xfrm>
            <a:custGeom>
              <a:avLst/>
              <a:gdLst>
                <a:gd name="T0" fmla="*/ 36 w 36"/>
                <a:gd name="T1" fmla="*/ 37 h 37"/>
                <a:gd name="T2" fmla="*/ 20 w 36"/>
                <a:gd name="T3" fmla="*/ 0 h 37"/>
                <a:gd name="T4" fmla="*/ 0 w 36"/>
                <a:gd name="T5" fmla="*/ 37 h 37"/>
                <a:gd name="T6" fmla="*/ 36 w 3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7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0" name="Freeform 81"/>
            <p:cNvSpPr>
              <a:spLocks/>
            </p:cNvSpPr>
            <p:nvPr/>
          </p:nvSpPr>
          <p:spPr bwMode="auto">
            <a:xfrm>
              <a:off x="2851151" y="6619875"/>
              <a:ext cx="57150" cy="58737"/>
            </a:xfrm>
            <a:custGeom>
              <a:avLst/>
              <a:gdLst>
                <a:gd name="T0" fmla="*/ 36 w 36"/>
                <a:gd name="T1" fmla="*/ 37 h 37"/>
                <a:gd name="T2" fmla="*/ 20 w 36"/>
                <a:gd name="T3" fmla="*/ 0 h 37"/>
                <a:gd name="T4" fmla="*/ 0 w 36"/>
                <a:gd name="T5" fmla="*/ 37 h 37"/>
                <a:gd name="T6" fmla="*/ 36 w 3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7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1" name="Line 82"/>
            <p:cNvSpPr>
              <a:spLocks noChangeShapeType="1"/>
            </p:cNvSpPr>
            <p:nvPr/>
          </p:nvSpPr>
          <p:spPr bwMode="auto">
            <a:xfrm>
              <a:off x="8137526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2" name="Line 83"/>
            <p:cNvSpPr>
              <a:spLocks noChangeShapeType="1"/>
            </p:cNvSpPr>
            <p:nvPr/>
          </p:nvSpPr>
          <p:spPr bwMode="auto">
            <a:xfrm>
              <a:off x="8248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3" name="Line 84"/>
            <p:cNvSpPr>
              <a:spLocks noChangeShapeType="1"/>
            </p:cNvSpPr>
            <p:nvPr/>
          </p:nvSpPr>
          <p:spPr bwMode="auto">
            <a:xfrm>
              <a:off x="8353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4" name="Line 85"/>
            <p:cNvSpPr>
              <a:spLocks noChangeShapeType="1"/>
            </p:cNvSpPr>
            <p:nvPr/>
          </p:nvSpPr>
          <p:spPr bwMode="auto">
            <a:xfrm>
              <a:off x="84597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5" name="Line 86"/>
            <p:cNvSpPr>
              <a:spLocks noChangeShapeType="1"/>
            </p:cNvSpPr>
            <p:nvPr/>
          </p:nvSpPr>
          <p:spPr bwMode="auto">
            <a:xfrm>
              <a:off x="85661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6" name="Line 87"/>
            <p:cNvSpPr>
              <a:spLocks noChangeShapeType="1"/>
            </p:cNvSpPr>
            <p:nvPr/>
          </p:nvSpPr>
          <p:spPr bwMode="auto">
            <a:xfrm>
              <a:off x="86709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7" name="Line 88"/>
            <p:cNvSpPr>
              <a:spLocks noChangeShapeType="1"/>
            </p:cNvSpPr>
            <p:nvPr/>
          </p:nvSpPr>
          <p:spPr bwMode="auto">
            <a:xfrm>
              <a:off x="87772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8" name="Line 89"/>
            <p:cNvSpPr>
              <a:spLocks noChangeShapeType="1"/>
            </p:cNvSpPr>
            <p:nvPr/>
          </p:nvSpPr>
          <p:spPr bwMode="auto">
            <a:xfrm>
              <a:off x="8883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9" name="Line 90"/>
            <p:cNvSpPr>
              <a:spLocks noChangeShapeType="1"/>
            </p:cNvSpPr>
            <p:nvPr/>
          </p:nvSpPr>
          <p:spPr bwMode="auto">
            <a:xfrm>
              <a:off x="8988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0" name="Line 91"/>
            <p:cNvSpPr>
              <a:spLocks noChangeShapeType="1"/>
            </p:cNvSpPr>
            <p:nvPr/>
          </p:nvSpPr>
          <p:spPr bwMode="auto">
            <a:xfrm>
              <a:off x="90947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1" name="Line 92"/>
            <p:cNvSpPr>
              <a:spLocks noChangeShapeType="1"/>
            </p:cNvSpPr>
            <p:nvPr/>
          </p:nvSpPr>
          <p:spPr bwMode="auto">
            <a:xfrm>
              <a:off x="92011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2" name="Line 93"/>
            <p:cNvSpPr>
              <a:spLocks noChangeShapeType="1"/>
            </p:cNvSpPr>
            <p:nvPr/>
          </p:nvSpPr>
          <p:spPr bwMode="auto">
            <a:xfrm>
              <a:off x="93059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3" name="Line 94"/>
            <p:cNvSpPr>
              <a:spLocks noChangeShapeType="1"/>
            </p:cNvSpPr>
            <p:nvPr/>
          </p:nvSpPr>
          <p:spPr bwMode="auto">
            <a:xfrm>
              <a:off x="94122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4" name="Line 95"/>
            <p:cNvSpPr>
              <a:spLocks noChangeShapeType="1"/>
            </p:cNvSpPr>
            <p:nvPr/>
          </p:nvSpPr>
          <p:spPr bwMode="auto">
            <a:xfrm>
              <a:off x="9518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5" name="Line 96"/>
            <p:cNvSpPr>
              <a:spLocks noChangeShapeType="1"/>
            </p:cNvSpPr>
            <p:nvPr/>
          </p:nvSpPr>
          <p:spPr bwMode="auto">
            <a:xfrm>
              <a:off x="9623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6" name="Line 97"/>
            <p:cNvSpPr>
              <a:spLocks noChangeShapeType="1"/>
            </p:cNvSpPr>
            <p:nvPr/>
          </p:nvSpPr>
          <p:spPr bwMode="auto">
            <a:xfrm>
              <a:off x="9729788" y="6889750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7" name="Line 98"/>
            <p:cNvSpPr>
              <a:spLocks noChangeShapeType="1"/>
            </p:cNvSpPr>
            <p:nvPr/>
          </p:nvSpPr>
          <p:spPr bwMode="auto">
            <a:xfrm>
              <a:off x="9729788" y="6889750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8" name="Line 99"/>
            <p:cNvSpPr>
              <a:spLocks noChangeShapeType="1"/>
            </p:cNvSpPr>
            <p:nvPr/>
          </p:nvSpPr>
          <p:spPr bwMode="auto">
            <a:xfrm>
              <a:off x="8137526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9" name="Line 100"/>
            <p:cNvSpPr>
              <a:spLocks noChangeShapeType="1"/>
            </p:cNvSpPr>
            <p:nvPr/>
          </p:nvSpPr>
          <p:spPr bwMode="auto">
            <a:xfrm>
              <a:off x="8248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0" name="Line 101"/>
            <p:cNvSpPr>
              <a:spLocks noChangeShapeType="1"/>
            </p:cNvSpPr>
            <p:nvPr/>
          </p:nvSpPr>
          <p:spPr bwMode="auto">
            <a:xfrm>
              <a:off x="8353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1" name="Line 102"/>
            <p:cNvSpPr>
              <a:spLocks noChangeShapeType="1"/>
            </p:cNvSpPr>
            <p:nvPr/>
          </p:nvSpPr>
          <p:spPr bwMode="auto">
            <a:xfrm>
              <a:off x="84597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2" name="Line 103"/>
            <p:cNvSpPr>
              <a:spLocks noChangeShapeType="1"/>
            </p:cNvSpPr>
            <p:nvPr/>
          </p:nvSpPr>
          <p:spPr bwMode="auto">
            <a:xfrm>
              <a:off x="85661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3" name="Line 104"/>
            <p:cNvSpPr>
              <a:spLocks noChangeShapeType="1"/>
            </p:cNvSpPr>
            <p:nvPr/>
          </p:nvSpPr>
          <p:spPr bwMode="auto">
            <a:xfrm>
              <a:off x="86709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4" name="Line 105"/>
            <p:cNvSpPr>
              <a:spLocks noChangeShapeType="1"/>
            </p:cNvSpPr>
            <p:nvPr/>
          </p:nvSpPr>
          <p:spPr bwMode="auto">
            <a:xfrm>
              <a:off x="87772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5" name="Line 106"/>
            <p:cNvSpPr>
              <a:spLocks noChangeShapeType="1"/>
            </p:cNvSpPr>
            <p:nvPr/>
          </p:nvSpPr>
          <p:spPr bwMode="auto">
            <a:xfrm>
              <a:off x="8883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6" name="Line 107"/>
            <p:cNvSpPr>
              <a:spLocks noChangeShapeType="1"/>
            </p:cNvSpPr>
            <p:nvPr/>
          </p:nvSpPr>
          <p:spPr bwMode="auto">
            <a:xfrm>
              <a:off x="8988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7" name="Line 108"/>
            <p:cNvSpPr>
              <a:spLocks noChangeShapeType="1"/>
            </p:cNvSpPr>
            <p:nvPr/>
          </p:nvSpPr>
          <p:spPr bwMode="auto">
            <a:xfrm>
              <a:off x="90947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8" name="Line 109"/>
            <p:cNvSpPr>
              <a:spLocks noChangeShapeType="1"/>
            </p:cNvSpPr>
            <p:nvPr/>
          </p:nvSpPr>
          <p:spPr bwMode="auto">
            <a:xfrm>
              <a:off x="92011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9" name="Line 110"/>
            <p:cNvSpPr>
              <a:spLocks noChangeShapeType="1"/>
            </p:cNvSpPr>
            <p:nvPr/>
          </p:nvSpPr>
          <p:spPr bwMode="auto">
            <a:xfrm>
              <a:off x="93059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0" name="Line 111"/>
            <p:cNvSpPr>
              <a:spLocks noChangeShapeType="1"/>
            </p:cNvSpPr>
            <p:nvPr/>
          </p:nvSpPr>
          <p:spPr bwMode="auto">
            <a:xfrm>
              <a:off x="94122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1" name="Line 112"/>
            <p:cNvSpPr>
              <a:spLocks noChangeShapeType="1"/>
            </p:cNvSpPr>
            <p:nvPr/>
          </p:nvSpPr>
          <p:spPr bwMode="auto">
            <a:xfrm>
              <a:off x="9518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2" name="Line 113"/>
            <p:cNvSpPr>
              <a:spLocks noChangeShapeType="1"/>
            </p:cNvSpPr>
            <p:nvPr/>
          </p:nvSpPr>
          <p:spPr bwMode="auto">
            <a:xfrm>
              <a:off x="9623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3" name="Line 114"/>
            <p:cNvSpPr>
              <a:spLocks noChangeShapeType="1"/>
            </p:cNvSpPr>
            <p:nvPr/>
          </p:nvSpPr>
          <p:spPr bwMode="auto">
            <a:xfrm>
              <a:off x="9729788" y="5980113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4" name="Line 115"/>
            <p:cNvSpPr>
              <a:spLocks noChangeShapeType="1"/>
            </p:cNvSpPr>
            <p:nvPr/>
          </p:nvSpPr>
          <p:spPr bwMode="auto">
            <a:xfrm>
              <a:off x="9729788" y="5980113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5" name="Line 116"/>
            <p:cNvSpPr>
              <a:spLocks noChangeShapeType="1"/>
            </p:cNvSpPr>
            <p:nvPr/>
          </p:nvSpPr>
          <p:spPr bwMode="auto">
            <a:xfrm flipV="1">
              <a:off x="8137526" y="5710238"/>
              <a:ext cx="0" cy="5984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6" name="Freeform 117"/>
            <p:cNvSpPr>
              <a:spLocks/>
            </p:cNvSpPr>
            <p:nvPr/>
          </p:nvSpPr>
          <p:spPr bwMode="auto">
            <a:xfrm>
              <a:off x="8110538" y="5710238"/>
              <a:ext cx="58738" cy="63500"/>
            </a:xfrm>
            <a:custGeom>
              <a:avLst/>
              <a:gdLst>
                <a:gd name="T0" fmla="*/ 37 w 37"/>
                <a:gd name="T1" fmla="*/ 40 h 40"/>
                <a:gd name="T2" fmla="*/ 17 w 37"/>
                <a:gd name="T3" fmla="*/ 0 h 40"/>
                <a:gd name="T4" fmla="*/ 0 w 37"/>
                <a:gd name="T5" fmla="*/ 40 h 40"/>
                <a:gd name="T6" fmla="*/ 37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17" y="0"/>
                  </a:lnTo>
                  <a:lnTo>
                    <a:pt x="0" y="40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7" name="Freeform 118"/>
            <p:cNvSpPr>
              <a:spLocks/>
            </p:cNvSpPr>
            <p:nvPr/>
          </p:nvSpPr>
          <p:spPr bwMode="auto">
            <a:xfrm>
              <a:off x="8110538" y="5710238"/>
              <a:ext cx="58738" cy="63500"/>
            </a:xfrm>
            <a:custGeom>
              <a:avLst/>
              <a:gdLst>
                <a:gd name="T0" fmla="*/ 37 w 37"/>
                <a:gd name="T1" fmla="*/ 40 h 40"/>
                <a:gd name="T2" fmla="*/ 17 w 37"/>
                <a:gd name="T3" fmla="*/ 0 h 40"/>
                <a:gd name="T4" fmla="*/ 0 w 37"/>
                <a:gd name="T5" fmla="*/ 40 h 40"/>
                <a:gd name="T6" fmla="*/ 37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17" y="0"/>
                  </a:lnTo>
                  <a:lnTo>
                    <a:pt x="0" y="40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8" name="Line 119"/>
            <p:cNvSpPr>
              <a:spLocks noChangeShapeType="1"/>
            </p:cNvSpPr>
            <p:nvPr/>
          </p:nvSpPr>
          <p:spPr bwMode="auto">
            <a:xfrm flipV="1">
              <a:off x="8137526" y="6619875"/>
              <a:ext cx="0" cy="59213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9" name="Freeform 120"/>
            <p:cNvSpPr>
              <a:spLocks/>
            </p:cNvSpPr>
            <p:nvPr/>
          </p:nvSpPr>
          <p:spPr bwMode="auto">
            <a:xfrm>
              <a:off x="8110538" y="6619875"/>
              <a:ext cx="58738" cy="58737"/>
            </a:xfrm>
            <a:custGeom>
              <a:avLst/>
              <a:gdLst>
                <a:gd name="T0" fmla="*/ 37 w 37"/>
                <a:gd name="T1" fmla="*/ 37 h 37"/>
                <a:gd name="T2" fmla="*/ 17 w 37"/>
                <a:gd name="T3" fmla="*/ 0 h 37"/>
                <a:gd name="T4" fmla="*/ 0 w 37"/>
                <a:gd name="T5" fmla="*/ 37 h 37"/>
                <a:gd name="T6" fmla="*/ 37 w 3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17" y="0"/>
                  </a:lnTo>
                  <a:lnTo>
                    <a:pt x="0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0" name="Freeform 121"/>
            <p:cNvSpPr>
              <a:spLocks/>
            </p:cNvSpPr>
            <p:nvPr/>
          </p:nvSpPr>
          <p:spPr bwMode="auto">
            <a:xfrm>
              <a:off x="8110538" y="6619875"/>
              <a:ext cx="58738" cy="58737"/>
            </a:xfrm>
            <a:custGeom>
              <a:avLst/>
              <a:gdLst>
                <a:gd name="T0" fmla="*/ 37 w 37"/>
                <a:gd name="T1" fmla="*/ 37 h 37"/>
                <a:gd name="T2" fmla="*/ 17 w 37"/>
                <a:gd name="T3" fmla="*/ 0 h 37"/>
                <a:gd name="T4" fmla="*/ 0 w 37"/>
                <a:gd name="T5" fmla="*/ 37 h 37"/>
                <a:gd name="T6" fmla="*/ 37 w 3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17" y="0"/>
                  </a:lnTo>
                  <a:lnTo>
                    <a:pt x="0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1" name="Freeform 122"/>
            <p:cNvSpPr>
              <a:spLocks/>
            </p:cNvSpPr>
            <p:nvPr/>
          </p:nvSpPr>
          <p:spPr bwMode="auto">
            <a:xfrm>
              <a:off x="8137526" y="6027738"/>
              <a:ext cx="1635125" cy="185737"/>
            </a:xfrm>
            <a:custGeom>
              <a:avLst/>
              <a:gdLst>
                <a:gd name="T0" fmla="*/ 0 w 1030"/>
                <a:gd name="T1" fmla="*/ 117 h 117"/>
                <a:gd name="T2" fmla="*/ 443 w 1030"/>
                <a:gd name="T3" fmla="*/ 117 h 117"/>
                <a:gd name="T4" fmla="*/ 443 w 1030"/>
                <a:gd name="T5" fmla="*/ 0 h 117"/>
                <a:gd name="T6" fmla="*/ 500 w 1030"/>
                <a:gd name="T7" fmla="*/ 0 h 117"/>
                <a:gd name="T8" fmla="*/ 500 w 1030"/>
                <a:gd name="T9" fmla="*/ 117 h 117"/>
                <a:gd name="T10" fmla="*/ 1030 w 1030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" h="117">
                  <a:moveTo>
                    <a:pt x="0" y="117"/>
                  </a:moveTo>
                  <a:lnTo>
                    <a:pt x="443" y="117"/>
                  </a:lnTo>
                  <a:lnTo>
                    <a:pt x="443" y="0"/>
                  </a:lnTo>
                  <a:lnTo>
                    <a:pt x="500" y="0"/>
                  </a:lnTo>
                  <a:lnTo>
                    <a:pt x="500" y="117"/>
                  </a:lnTo>
                  <a:lnTo>
                    <a:pt x="1030" y="117"/>
                  </a:lnTo>
                </a:path>
              </a:pathLst>
            </a:custGeom>
            <a:noFill/>
            <a:ln w="25400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33FF"/>
                </a:solidFill>
              </a:endParaRPr>
            </a:p>
          </p:txBody>
        </p:sp>
        <p:sp>
          <p:nvSpPr>
            <p:cNvPr id="15442" name="Freeform 123"/>
            <p:cNvSpPr>
              <a:spLocks/>
            </p:cNvSpPr>
            <p:nvPr/>
          </p:nvSpPr>
          <p:spPr bwMode="auto">
            <a:xfrm>
              <a:off x="8137526" y="6937375"/>
              <a:ext cx="1635125" cy="185737"/>
            </a:xfrm>
            <a:custGeom>
              <a:avLst/>
              <a:gdLst>
                <a:gd name="T0" fmla="*/ 0 w 1030"/>
                <a:gd name="T1" fmla="*/ 117 h 117"/>
                <a:gd name="T2" fmla="*/ 443 w 1030"/>
                <a:gd name="T3" fmla="*/ 117 h 117"/>
                <a:gd name="T4" fmla="*/ 443 w 1030"/>
                <a:gd name="T5" fmla="*/ 0 h 117"/>
                <a:gd name="T6" fmla="*/ 500 w 1030"/>
                <a:gd name="T7" fmla="*/ 0 h 117"/>
                <a:gd name="T8" fmla="*/ 500 w 1030"/>
                <a:gd name="T9" fmla="*/ 117 h 117"/>
                <a:gd name="T10" fmla="*/ 1030 w 1030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" h="117">
                  <a:moveTo>
                    <a:pt x="0" y="117"/>
                  </a:moveTo>
                  <a:lnTo>
                    <a:pt x="443" y="117"/>
                  </a:lnTo>
                  <a:lnTo>
                    <a:pt x="443" y="0"/>
                  </a:lnTo>
                  <a:lnTo>
                    <a:pt x="500" y="0"/>
                  </a:lnTo>
                  <a:lnTo>
                    <a:pt x="500" y="117"/>
                  </a:lnTo>
                  <a:lnTo>
                    <a:pt x="1030" y="117"/>
                  </a:lnTo>
                </a:path>
              </a:pathLst>
            </a:custGeom>
            <a:noFill/>
            <a:ln w="254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3" name="Line 124"/>
            <p:cNvSpPr>
              <a:spLocks noChangeShapeType="1"/>
            </p:cNvSpPr>
            <p:nvPr/>
          </p:nvSpPr>
          <p:spPr bwMode="auto">
            <a:xfrm>
              <a:off x="2882901" y="7123113"/>
              <a:ext cx="1628775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9" name="Rectangle 130"/>
            <p:cNvSpPr>
              <a:spLocks noChangeArrowheads="1"/>
            </p:cNvSpPr>
            <p:nvPr/>
          </p:nvSpPr>
          <p:spPr bwMode="auto">
            <a:xfrm>
              <a:off x="374651" y="6905625"/>
              <a:ext cx="231775" cy="26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0" name="Rectangle 131"/>
            <p:cNvSpPr>
              <a:spLocks noChangeArrowheads="1"/>
            </p:cNvSpPr>
            <p:nvPr/>
          </p:nvSpPr>
          <p:spPr bwMode="auto">
            <a:xfrm>
              <a:off x="374651" y="5969000"/>
              <a:ext cx="231775" cy="31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4" name="Rectangle 135"/>
            <p:cNvSpPr>
              <a:spLocks noChangeArrowheads="1"/>
            </p:cNvSpPr>
            <p:nvPr/>
          </p:nvSpPr>
          <p:spPr bwMode="auto">
            <a:xfrm>
              <a:off x="7083426" y="6619875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5" name="Rectangle 136"/>
            <p:cNvSpPr>
              <a:spLocks noChangeArrowheads="1"/>
            </p:cNvSpPr>
            <p:nvPr/>
          </p:nvSpPr>
          <p:spPr bwMode="auto">
            <a:xfrm>
              <a:off x="7316788" y="661987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6" name="Rectangle 137"/>
            <p:cNvSpPr>
              <a:spLocks noChangeArrowheads="1"/>
            </p:cNvSpPr>
            <p:nvPr/>
          </p:nvSpPr>
          <p:spPr bwMode="auto">
            <a:xfrm>
              <a:off x="7083426" y="5689600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7" name="Rectangle 138"/>
            <p:cNvSpPr>
              <a:spLocks noChangeArrowheads="1"/>
            </p:cNvSpPr>
            <p:nvPr/>
          </p:nvSpPr>
          <p:spPr bwMode="auto">
            <a:xfrm>
              <a:off x="7316788" y="5689600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8" name="Rectangle 139"/>
            <p:cNvSpPr>
              <a:spLocks noChangeArrowheads="1"/>
            </p:cNvSpPr>
            <p:nvPr/>
          </p:nvSpPr>
          <p:spPr bwMode="auto">
            <a:xfrm>
              <a:off x="4654551" y="6218238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9" name="Rectangle 140"/>
            <p:cNvSpPr>
              <a:spLocks noChangeArrowheads="1"/>
            </p:cNvSpPr>
            <p:nvPr/>
          </p:nvSpPr>
          <p:spPr bwMode="auto">
            <a:xfrm>
              <a:off x="4654551" y="7121525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0" name="Rectangle 141"/>
            <p:cNvSpPr>
              <a:spLocks noChangeArrowheads="1"/>
            </p:cNvSpPr>
            <p:nvPr/>
          </p:nvSpPr>
          <p:spPr bwMode="auto">
            <a:xfrm>
              <a:off x="2601913" y="5842000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1" name="Rectangle 142"/>
            <p:cNvSpPr>
              <a:spLocks noChangeArrowheads="1"/>
            </p:cNvSpPr>
            <p:nvPr/>
          </p:nvSpPr>
          <p:spPr bwMode="auto">
            <a:xfrm>
              <a:off x="2686051" y="5932488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2" name="Rectangle 143"/>
            <p:cNvSpPr>
              <a:spLocks noChangeArrowheads="1"/>
            </p:cNvSpPr>
            <p:nvPr/>
          </p:nvSpPr>
          <p:spPr bwMode="auto">
            <a:xfrm>
              <a:off x="2601913" y="6751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3" name="Rectangle 144"/>
            <p:cNvSpPr>
              <a:spLocks noChangeArrowheads="1"/>
            </p:cNvSpPr>
            <p:nvPr/>
          </p:nvSpPr>
          <p:spPr bwMode="auto">
            <a:xfrm>
              <a:off x="2686051" y="6837363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4" name="Rectangle 145"/>
            <p:cNvSpPr>
              <a:spLocks noChangeArrowheads="1"/>
            </p:cNvSpPr>
            <p:nvPr/>
          </p:nvSpPr>
          <p:spPr bwMode="auto">
            <a:xfrm>
              <a:off x="9915526" y="6218238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5" name="Rectangle 146"/>
            <p:cNvSpPr>
              <a:spLocks noChangeArrowheads="1"/>
            </p:cNvSpPr>
            <p:nvPr/>
          </p:nvSpPr>
          <p:spPr bwMode="auto">
            <a:xfrm>
              <a:off x="9915526" y="7121525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6" name="Rectangle 147"/>
            <p:cNvSpPr>
              <a:spLocks noChangeArrowheads="1"/>
            </p:cNvSpPr>
            <p:nvPr/>
          </p:nvSpPr>
          <p:spPr bwMode="auto">
            <a:xfrm>
              <a:off x="7861301" y="5842000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7" name="Rectangle 148"/>
            <p:cNvSpPr>
              <a:spLocks noChangeArrowheads="1"/>
            </p:cNvSpPr>
            <p:nvPr/>
          </p:nvSpPr>
          <p:spPr bwMode="auto">
            <a:xfrm>
              <a:off x="7947026" y="5932488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8" name="Rectangle 149"/>
            <p:cNvSpPr>
              <a:spLocks noChangeArrowheads="1"/>
            </p:cNvSpPr>
            <p:nvPr/>
          </p:nvSpPr>
          <p:spPr bwMode="auto">
            <a:xfrm>
              <a:off x="7861301" y="6751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9" name="Rectangle 150"/>
            <p:cNvSpPr>
              <a:spLocks noChangeArrowheads="1"/>
            </p:cNvSpPr>
            <p:nvPr/>
          </p:nvSpPr>
          <p:spPr bwMode="auto">
            <a:xfrm>
              <a:off x="7947026" y="6837363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0" name="Rectangle 151"/>
            <p:cNvSpPr>
              <a:spLocks noChangeArrowheads="1"/>
            </p:cNvSpPr>
            <p:nvPr/>
          </p:nvSpPr>
          <p:spPr bwMode="auto">
            <a:xfrm>
              <a:off x="2601913" y="5608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1" name="Rectangle 152"/>
            <p:cNvSpPr>
              <a:spLocks noChangeArrowheads="1"/>
            </p:cNvSpPr>
            <p:nvPr/>
          </p:nvSpPr>
          <p:spPr bwMode="auto">
            <a:xfrm>
              <a:off x="2686051" y="5699125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2" name="Rectangle 153"/>
            <p:cNvSpPr>
              <a:spLocks noChangeArrowheads="1"/>
            </p:cNvSpPr>
            <p:nvPr/>
          </p:nvSpPr>
          <p:spPr bwMode="auto">
            <a:xfrm>
              <a:off x="2601913" y="6518275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3" name="Rectangle 154"/>
            <p:cNvSpPr>
              <a:spLocks noChangeArrowheads="1"/>
            </p:cNvSpPr>
            <p:nvPr/>
          </p:nvSpPr>
          <p:spPr bwMode="auto">
            <a:xfrm>
              <a:off x="2686051" y="6604000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4" name="Rectangle 155"/>
            <p:cNvSpPr>
              <a:spLocks noChangeArrowheads="1"/>
            </p:cNvSpPr>
            <p:nvPr/>
          </p:nvSpPr>
          <p:spPr bwMode="auto">
            <a:xfrm>
              <a:off x="7861301" y="5608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5" name="Rectangle 156"/>
            <p:cNvSpPr>
              <a:spLocks noChangeArrowheads="1"/>
            </p:cNvSpPr>
            <p:nvPr/>
          </p:nvSpPr>
          <p:spPr bwMode="auto">
            <a:xfrm>
              <a:off x="7947026" y="5699125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6" name="Rectangle 157"/>
            <p:cNvSpPr>
              <a:spLocks noChangeArrowheads="1"/>
            </p:cNvSpPr>
            <p:nvPr/>
          </p:nvSpPr>
          <p:spPr bwMode="auto">
            <a:xfrm>
              <a:off x="7861301" y="6518275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7" name="Rectangle 158"/>
            <p:cNvSpPr>
              <a:spLocks noChangeArrowheads="1"/>
            </p:cNvSpPr>
            <p:nvPr/>
          </p:nvSpPr>
          <p:spPr bwMode="auto">
            <a:xfrm>
              <a:off x="7947026" y="6604000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Freeform 127"/>
            <p:cNvSpPr>
              <a:spLocks/>
            </p:cNvSpPr>
            <p:nvPr/>
          </p:nvSpPr>
          <p:spPr bwMode="auto">
            <a:xfrm>
              <a:off x="1538288" y="6683375"/>
              <a:ext cx="233363" cy="471487"/>
            </a:xfrm>
            <a:custGeom>
              <a:avLst/>
              <a:gdLst>
                <a:gd name="T0" fmla="*/ 0 w 147"/>
                <a:gd name="T1" fmla="*/ 297 h 297"/>
                <a:gd name="T2" fmla="*/ 30 w 147"/>
                <a:gd name="T3" fmla="*/ 293 h 297"/>
                <a:gd name="T4" fmla="*/ 57 w 147"/>
                <a:gd name="T5" fmla="*/ 283 h 297"/>
                <a:gd name="T6" fmla="*/ 80 w 147"/>
                <a:gd name="T7" fmla="*/ 270 h 297"/>
                <a:gd name="T8" fmla="*/ 103 w 147"/>
                <a:gd name="T9" fmla="*/ 253 h 297"/>
                <a:gd name="T10" fmla="*/ 120 w 147"/>
                <a:gd name="T11" fmla="*/ 230 h 297"/>
                <a:gd name="T12" fmla="*/ 133 w 147"/>
                <a:gd name="T13" fmla="*/ 207 h 297"/>
                <a:gd name="T14" fmla="*/ 143 w 147"/>
                <a:gd name="T15" fmla="*/ 177 h 297"/>
                <a:gd name="T16" fmla="*/ 147 w 147"/>
                <a:gd name="T17" fmla="*/ 150 h 297"/>
                <a:gd name="T18" fmla="*/ 143 w 147"/>
                <a:gd name="T19" fmla="*/ 120 h 297"/>
                <a:gd name="T20" fmla="*/ 133 w 147"/>
                <a:gd name="T21" fmla="*/ 90 h 297"/>
                <a:gd name="T22" fmla="*/ 120 w 147"/>
                <a:gd name="T23" fmla="*/ 67 h 297"/>
                <a:gd name="T24" fmla="*/ 103 w 147"/>
                <a:gd name="T25" fmla="*/ 43 h 297"/>
                <a:gd name="T26" fmla="*/ 80 w 147"/>
                <a:gd name="T27" fmla="*/ 27 h 297"/>
                <a:gd name="T28" fmla="*/ 57 w 147"/>
                <a:gd name="T29" fmla="*/ 13 h 297"/>
                <a:gd name="T30" fmla="*/ 30 w 147"/>
                <a:gd name="T31" fmla="*/ 3 h 297"/>
                <a:gd name="T32" fmla="*/ 0 w 147"/>
                <a:gd name="T33" fmla="*/ 0 h 297"/>
                <a:gd name="T34" fmla="*/ 0 w 147"/>
                <a:gd name="T3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7">
                  <a:moveTo>
                    <a:pt x="0" y="297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3" y="253"/>
                  </a:lnTo>
                  <a:lnTo>
                    <a:pt x="120" y="230"/>
                  </a:lnTo>
                  <a:lnTo>
                    <a:pt x="133" y="207"/>
                  </a:lnTo>
                  <a:lnTo>
                    <a:pt x="143" y="177"/>
                  </a:lnTo>
                  <a:lnTo>
                    <a:pt x="147" y="150"/>
                  </a:lnTo>
                  <a:lnTo>
                    <a:pt x="143" y="120"/>
                  </a:lnTo>
                  <a:lnTo>
                    <a:pt x="133" y="90"/>
                  </a:lnTo>
                  <a:lnTo>
                    <a:pt x="120" y="67"/>
                  </a:lnTo>
                  <a:lnTo>
                    <a:pt x="103" y="43"/>
                  </a:lnTo>
                  <a:lnTo>
                    <a:pt x="80" y="27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25"/>
            <p:cNvSpPr>
              <a:spLocks/>
            </p:cNvSpPr>
            <p:nvPr/>
          </p:nvSpPr>
          <p:spPr bwMode="auto">
            <a:xfrm>
              <a:off x="1538288" y="5753100"/>
              <a:ext cx="233363" cy="465137"/>
            </a:xfrm>
            <a:custGeom>
              <a:avLst/>
              <a:gdLst>
                <a:gd name="T0" fmla="*/ 0 w 147"/>
                <a:gd name="T1" fmla="*/ 293 h 293"/>
                <a:gd name="T2" fmla="*/ 30 w 147"/>
                <a:gd name="T3" fmla="*/ 293 h 293"/>
                <a:gd name="T4" fmla="*/ 57 w 147"/>
                <a:gd name="T5" fmla="*/ 283 h 293"/>
                <a:gd name="T6" fmla="*/ 80 w 147"/>
                <a:gd name="T7" fmla="*/ 270 h 293"/>
                <a:gd name="T8" fmla="*/ 103 w 147"/>
                <a:gd name="T9" fmla="*/ 253 h 293"/>
                <a:gd name="T10" fmla="*/ 120 w 147"/>
                <a:gd name="T11" fmla="*/ 230 h 293"/>
                <a:gd name="T12" fmla="*/ 133 w 147"/>
                <a:gd name="T13" fmla="*/ 206 h 293"/>
                <a:gd name="T14" fmla="*/ 143 w 147"/>
                <a:gd name="T15" fmla="*/ 176 h 293"/>
                <a:gd name="T16" fmla="*/ 147 w 147"/>
                <a:gd name="T17" fmla="*/ 146 h 293"/>
                <a:gd name="T18" fmla="*/ 143 w 147"/>
                <a:gd name="T19" fmla="*/ 120 h 293"/>
                <a:gd name="T20" fmla="*/ 133 w 147"/>
                <a:gd name="T21" fmla="*/ 90 h 293"/>
                <a:gd name="T22" fmla="*/ 120 w 147"/>
                <a:gd name="T23" fmla="*/ 66 h 293"/>
                <a:gd name="T24" fmla="*/ 103 w 147"/>
                <a:gd name="T25" fmla="*/ 43 h 293"/>
                <a:gd name="T26" fmla="*/ 80 w 147"/>
                <a:gd name="T27" fmla="*/ 26 h 293"/>
                <a:gd name="T28" fmla="*/ 57 w 147"/>
                <a:gd name="T29" fmla="*/ 13 h 293"/>
                <a:gd name="T30" fmla="*/ 30 w 147"/>
                <a:gd name="T31" fmla="*/ 3 h 293"/>
                <a:gd name="T32" fmla="*/ 0 w 147"/>
                <a:gd name="T33" fmla="*/ 0 h 293"/>
                <a:gd name="T34" fmla="*/ 0 w 147"/>
                <a:gd name="T35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3">
                  <a:moveTo>
                    <a:pt x="0" y="293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3" y="253"/>
                  </a:lnTo>
                  <a:lnTo>
                    <a:pt x="120" y="230"/>
                  </a:lnTo>
                  <a:lnTo>
                    <a:pt x="133" y="206"/>
                  </a:lnTo>
                  <a:lnTo>
                    <a:pt x="143" y="176"/>
                  </a:lnTo>
                  <a:lnTo>
                    <a:pt x="147" y="146"/>
                  </a:lnTo>
                  <a:lnTo>
                    <a:pt x="143" y="120"/>
                  </a:lnTo>
                  <a:lnTo>
                    <a:pt x="133" y="90"/>
                  </a:lnTo>
                  <a:lnTo>
                    <a:pt x="120" y="66"/>
                  </a:lnTo>
                  <a:lnTo>
                    <a:pt x="103" y="43"/>
                  </a:lnTo>
                  <a:lnTo>
                    <a:pt x="80" y="26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3333FF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33"/>
            <p:cNvSpPr>
              <a:spLocks/>
            </p:cNvSpPr>
            <p:nvPr/>
          </p:nvSpPr>
          <p:spPr bwMode="auto">
            <a:xfrm>
              <a:off x="1490663" y="5895975"/>
              <a:ext cx="1116013" cy="696912"/>
            </a:xfrm>
            <a:custGeom>
              <a:avLst/>
              <a:gdLst>
                <a:gd name="T0" fmla="*/ 440 w 703"/>
                <a:gd name="T1" fmla="*/ 116 h 439"/>
                <a:gd name="T2" fmla="*/ 530 w 703"/>
                <a:gd name="T3" fmla="*/ 0 h 439"/>
                <a:gd name="T4" fmla="*/ 530 w 703"/>
                <a:gd name="T5" fmla="*/ 146 h 439"/>
                <a:gd name="T6" fmla="*/ 677 w 703"/>
                <a:gd name="T7" fmla="*/ 86 h 439"/>
                <a:gd name="T8" fmla="*/ 557 w 703"/>
                <a:gd name="T9" fmla="*/ 203 h 439"/>
                <a:gd name="T10" fmla="*/ 703 w 703"/>
                <a:gd name="T11" fmla="*/ 293 h 439"/>
                <a:gd name="T12" fmla="*/ 530 w 703"/>
                <a:gd name="T13" fmla="*/ 263 h 439"/>
                <a:gd name="T14" fmla="*/ 557 w 703"/>
                <a:gd name="T15" fmla="*/ 409 h 439"/>
                <a:gd name="T16" fmla="*/ 470 w 703"/>
                <a:gd name="T17" fmla="*/ 293 h 439"/>
                <a:gd name="T18" fmla="*/ 440 w 703"/>
                <a:gd name="T19" fmla="*/ 439 h 439"/>
                <a:gd name="T20" fmla="*/ 410 w 703"/>
                <a:gd name="T21" fmla="*/ 323 h 439"/>
                <a:gd name="T22" fmla="*/ 353 w 703"/>
                <a:gd name="T23" fmla="*/ 409 h 439"/>
                <a:gd name="T24" fmla="*/ 293 w 703"/>
                <a:gd name="T25" fmla="*/ 323 h 439"/>
                <a:gd name="T26" fmla="*/ 233 w 703"/>
                <a:gd name="T27" fmla="*/ 439 h 439"/>
                <a:gd name="T28" fmla="*/ 207 w 703"/>
                <a:gd name="T29" fmla="*/ 323 h 439"/>
                <a:gd name="T30" fmla="*/ 60 w 703"/>
                <a:gd name="T31" fmla="*/ 409 h 439"/>
                <a:gd name="T32" fmla="*/ 147 w 703"/>
                <a:gd name="T33" fmla="*/ 293 h 439"/>
                <a:gd name="T34" fmla="*/ 0 w 703"/>
                <a:gd name="T35" fmla="*/ 233 h 439"/>
                <a:gd name="T36" fmla="*/ 117 w 703"/>
                <a:gd name="T37" fmla="*/ 203 h 439"/>
                <a:gd name="T38" fmla="*/ 30 w 703"/>
                <a:gd name="T39" fmla="*/ 116 h 439"/>
                <a:gd name="T40" fmla="*/ 177 w 703"/>
                <a:gd name="T41" fmla="*/ 146 h 439"/>
                <a:gd name="T42" fmla="*/ 87 w 703"/>
                <a:gd name="T43" fmla="*/ 0 h 439"/>
                <a:gd name="T44" fmla="*/ 233 w 703"/>
                <a:gd name="T45" fmla="*/ 116 h 439"/>
                <a:gd name="T46" fmla="*/ 263 w 703"/>
                <a:gd name="T47" fmla="*/ 30 h 439"/>
                <a:gd name="T48" fmla="*/ 323 w 703"/>
                <a:gd name="T49" fmla="*/ 116 h 439"/>
                <a:gd name="T50" fmla="*/ 383 w 703"/>
                <a:gd name="T51" fmla="*/ 30 h 439"/>
                <a:gd name="T52" fmla="*/ 440 w 703"/>
                <a:gd name="T53" fmla="*/ 11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3" h="439">
                  <a:moveTo>
                    <a:pt x="440" y="116"/>
                  </a:moveTo>
                  <a:lnTo>
                    <a:pt x="530" y="0"/>
                  </a:lnTo>
                  <a:lnTo>
                    <a:pt x="530" y="146"/>
                  </a:lnTo>
                  <a:lnTo>
                    <a:pt x="677" y="86"/>
                  </a:lnTo>
                  <a:lnTo>
                    <a:pt x="557" y="203"/>
                  </a:lnTo>
                  <a:lnTo>
                    <a:pt x="703" y="293"/>
                  </a:lnTo>
                  <a:lnTo>
                    <a:pt x="530" y="263"/>
                  </a:lnTo>
                  <a:lnTo>
                    <a:pt x="557" y="409"/>
                  </a:lnTo>
                  <a:lnTo>
                    <a:pt x="470" y="293"/>
                  </a:lnTo>
                  <a:lnTo>
                    <a:pt x="440" y="439"/>
                  </a:lnTo>
                  <a:lnTo>
                    <a:pt x="410" y="323"/>
                  </a:lnTo>
                  <a:lnTo>
                    <a:pt x="353" y="409"/>
                  </a:lnTo>
                  <a:lnTo>
                    <a:pt x="293" y="323"/>
                  </a:lnTo>
                  <a:lnTo>
                    <a:pt x="233" y="439"/>
                  </a:lnTo>
                  <a:lnTo>
                    <a:pt x="207" y="323"/>
                  </a:lnTo>
                  <a:lnTo>
                    <a:pt x="60" y="409"/>
                  </a:lnTo>
                  <a:lnTo>
                    <a:pt x="147" y="293"/>
                  </a:lnTo>
                  <a:lnTo>
                    <a:pt x="0" y="233"/>
                  </a:lnTo>
                  <a:lnTo>
                    <a:pt x="117" y="203"/>
                  </a:lnTo>
                  <a:lnTo>
                    <a:pt x="30" y="116"/>
                  </a:lnTo>
                  <a:lnTo>
                    <a:pt x="177" y="146"/>
                  </a:lnTo>
                  <a:lnTo>
                    <a:pt x="87" y="0"/>
                  </a:lnTo>
                  <a:lnTo>
                    <a:pt x="233" y="116"/>
                  </a:lnTo>
                  <a:lnTo>
                    <a:pt x="263" y="30"/>
                  </a:lnTo>
                  <a:lnTo>
                    <a:pt x="323" y="116"/>
                  </a:lnTo>
                  <a:lnTo>
                    <a:pt x="383" y="30"/>
                  </a:lnTo>
                  <a:lnTo>
                    <a:pt x="440" y="11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8" name="Rectangle 159"/>
            <p:cNvSpPr>
              <a:spLocks noChangeArrowheads="1"/>
            </p:cNvSpPr>
            <p:nvPr/>
          </p:nvSpPr>
          <p:spPr bwMode="auto">
            <a:xfrm>
              <a:off x="1771651" y="5689600"/>
              <a:ext cx="3590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“0”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9" name="Rectangle 160"/>
            <p:cNvSpPr>
              <a:spLocks noChangeArrowheads="1"/>
            </p:cNvSpPr>
            <p:nvPr/>
          </p:nvSpPr>
          <p:spPr bwMode="auto">
            <a:xfrm>
              <a:off x="1744663" y="6619875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80" name="Rectangle 161"/>
            <p:cNvSpPr>
              <a:spLocks noChangeArrowheads="1"/>
            </p:cNvSpPr>
            <p:nvPr/>
          </p:nvSpPr>
          <p:spPr bwMode="auto">
            <a:xfrm>
              <a:off x="1978026" y="661987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81" name="Rectangle 162"/>
            <p:cNvSpPr>
              <a:spLocks noChangeArrowheads="1"/>
            </p:cNvSpPr>
            <p:nvPr/>
          </p:nvSpPr>
          <p:spPr bwMode="auto">
            <a:xfrm>
              <a:off x="1716725" y="6107113"/>
              <a:ext cx="709613" cy="32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Click!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Freeform 33"/>
            <p:cNvSpPr>
              <a:spLocks/>
            </p:cNvSpPr>
            <p:nvPr/>
          </p:nvSpPr>
          <p:spPr bwMode="auto">
            <a:xfrm>
              <a:off x="6877051" y="5753100"/>
              <a:ext cx="233363" cy="465137"/>
            </a:xfrm>
            <a:custGeom>
              <a:avLst/>
              <a:gdLst>
                <a:gd name="T0" fmla="*/ 0 w 147"/>
                <a:gd name="T1" fmla="*/ 293 h 293"/>
                <a:gd name="T2" fmla="*/ 30 w 147"/>
                <a:gd name="T3" fmla="*/ 293 h 293"/>
                <a:gd name="T4" fmla="*/ 57 w 147"/>
                <a:gd name="T5" fmla="*/ 283 h 293"/>
                <a:gd name="T6" fmla="*/ 80 w 147"/>
                <a:gd name="T7" fmla="*/ 270 h 293"/>
                <a:gd name="T8" fmla="*/ 104 w 147"/>
                <a:gd name="T9" fmla="*/ 253 h 293"/>
                <a:gd name="T10" fmla="*/ 120 w 147"/>
                <a:gd name="T11" fmla="*/ 230 h 293"/>
                <a:gd name="T12" fmla="*/ 134 w 147"/>
                <a:gd name="T13" fmla="*/ 206 h 293"/>
                <a:gd name="T14" fmla="*/ 144 w 147"/>
                <a:gd name="T15" fmla="*/ 176 h 293"/>
                <a:gd name="T16" fmla="*/ 147 w 147"/>
                <a:gd name="T17" fmla="*/ 146 h 293"/>
                <a:gd name="T18" fmla="*/ 144 w 147"/>
                <a:gd name="T19" fmla="*/ 120 h 293"/>
                <a:gd name="T20" fmla="*/ 134 w 147"/>
                <a:gd name="T21" fmla="*/ 90 h 293"/>
                <a:gd name="T22" fmla="*/ 120 w 147"/>
                <a:gd name="T23" fmla="*/ 66 h 293"/>
                <a:gd name="T24" fmla="*/ 104 w 147"/>
                <a:gd name="T25" fmla="*/ 43 h 293"/>
                <a:gd name="T26" fmla="*/ 80 w 147"/>
                <a:gd name="T27" fmla="*/ 26 h 293"/>
                <a:gd name="T28" fmla="*/ 57 w 147"/>
                <a:gd name="T29" fmla="*/ 13 h 293"/>
                <a:gd name="T30" fmla="*/ 30 w 147"/>
                <a:gd name="T31" fmla="*/ 3 h 293"/>
                <a:gd name="T32" fmla="*/ 0 w 147"/>
                <a:gd name="T33" fmla="*/ 0 h 293"/>
                <a:gd name="T34" fmla="*/ 0 w 147"/>
                <a:gd name="T35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3">
                  <a:moveTo>
                    <a:pt x="0" y="293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4" y="253"/>
                  </a:lnTo>
                  <a:lnTo>
                    <a:pt x="120" y="230"/>
                  </a:lnTo>
                  <a:lnTo>
                    <a:pt x="134" y="206"/>
                  </a:lnTo>
                  <a:lnTo>
                    <a:pt x="144" y="176"/>
                  </a:lnTo>
                  <a:lnTo>
                    <a:pt x="147" y="146"/>
                  </a:lnTo>
                  <a:lnTo>
                    <a:pt x="144" y="120"/>
                  </a:lnTo>
                  <a:lnTo>
                    <a:pt x="134" y="90"/>
                  </a:lnTo>
                  <a:lnTo>
                    <a:pt x="120" y="66"/>
                  </a:lnTo>
                  <a:lnTo>
                    <a:pt x="104" y="43"/>
                  </a:lnTo>
                  <a:lnTo>
                    <a:pt x="80" y="26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3333FF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900074784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9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6163" y="2880774"/>
            <a:ext cx="338137" cy="338137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Blinding APD with bright light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388" name="Straight Arrow Connector 4"/>
          <p:cNvCxnSpPr>
            <a:cxnSpLocks noChangeShapeType="1"/>
          </p:cNvCxnSpPr>
          <p:nvPr/>
        </p:nvCxnSpPr>
        <p:spPr bwMode="auto">
          <a:xfrm rot="5400000" flipH="1" flipV="1">
            <a:off x="2282031" y="2211498"/>
            <a:ext cx="1584325" cy="1588"/>
          </a:xfrm>
          <a:prstGeom prst="straightConnector1">
            <a:avLst/>
          </a:prstGeom>
          <a:noFill/>
          <a:ln w="6350" algn="ctr">
            <a:solidFill>
              <a:srgbClr val="DDDDDD"/>
            </a:solidFill>
            <a:round/>
            <a:headEnd/>
            <a:tailEnd type="arrow" w="lg" len="lg"/>
          </a:ln>
        </p:spPr>
      </p:cxnSp>
      <p:cxnSp>
        <p:nvCxnSpPr>
          <p:cNvPr id="16389" name="Straight Arrow Connector 6"/>
          <p:cNvCxnSpPr>
            <a:cxnSpLocks noChangeShapeType="1"/>
          </p:cNvCxnSpPr>
          <p:nvPr/>
        </p:nvCxnSpPr>
        <p:spPr bwMode="auto">
          <a:xfrm>
            <a:off x="3073400" y="3002866"/>
            <a:ext cx="2952750" cy="1588"/>
          </a:xfrm>
          <a:prstGeom prst="straightConnector1">
            <a:avLst/>
          </a:prstGeom>
          <a:noFill/>
          <a:ln w="6350" algn="ctr">
            <a:solidFill>
              <a:srgbClr val="DDDDDD"/>
            </a:solidFill>
            <a:round/>
            <a:headEnd/>
            <a:tailEnd type="arrow" w="lg" len="lg"/>
          </a:ln>
        </p:spPr>
      </p:cxnSp>
      <p:cxnSp>
        <p:nvCxnSpPr>
          <p:cNvPr id="16390" name="Straight Connector 10"/>
          <p:cNvCxnSpPr>
            <a:cxnSpLocks noChangeShapeType="1"/>
          </p:cNvCxnSpPr>
          <p:nvPr/>
        </p:nvCxnSpPr>
        <p:spPr bwMode="auto">
          <a:xfrm>
            <a:off x="3073400" y="1851929"/>
            <a:ext cx="2881313" cy="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dash"/>
            <a:round/>
            <a:headEnd/>
            <a:tailEnd/>
          </a:ln>
        </p:spPr>
      </p:cxnSp>
      <p:sp>
        <p:nvSpPr>
          <p:cNvPr id="16392" name="TextBox 18"/>
          <p:cNvSpPr txBox="1">
            <a:spLocks noChangeArrowheads="1"/>
          </p:cNvSpPr>
          <p:nvPr/>
        </p:nvSpPr>
        <p:spPr bwMode="auto">
          <a:xfrm>
            <a:off x="2722563" y="1018491"/>
            <a:ext cx="6969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V</a:t>
            </a:r>
            <a:r>
              <a:rPr lang="en-US" sz="2000" baseline="-25000">
                <a:solidFill>
                  <a:srgbClr val="FFFFFF"/>
                </a:solidFill>
              </a:rPr>
              <a:t>APD</a:t>
            </a:r>
          </a:p>
        </p:txBody>
      </p:sp>
      <p:sp>
        <p:nvSpPr>
          <p:cNvPr id="16393" name="TextBox 19"/>
          <p:cNvSpPr txBox="1">
            <a:spLocks noChangeArrowheads="1"/>
          </p:cNvSpPr>
          <p:nvPr/>
        </p:nvSpPr>
        <p:spPr bwMode="auto">
          <a:xfrm>
            <a:off x="2555875" y="1594754"/>
            <a:ext cx="528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00"/>
                </a:solidFill>
              </a:rPr>
              <a:t>V</a:t>
            </a:r>
            <a:r>
              <a:rPr lang="en-US" sz="2000" baseline="-25000">
                <a:solidFill>
                  <a:srgbClr val="FFFF00"/>
                </a:solidFill>
              </a:rPr>
              <a:t>br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86013" y="1634441"/>
            <a:ext cx="3544887" cy="630238"/>
            <a:chOff x="2386013" y="1634441"/>
            <a:chExt cx="3544887" cy="630238"/>
          </a:xfrm>
        </p:grpSpPr>
        <p:grpSp>
          <p:nvGrpSpPr>
            <p:cNvPr id="16391" name="Group 17"/>
            <p:cNvGrpSpPr>
              <a:grpSpLocks/>
            </p:cNvGrpSpPr>
            <p:nvPr/>
          </p:nvGrpSpPr>
          <p:grpSpPr bwMode="auto">
            <a:xfrm>
              <a:off x="3070225" y="1634441"/>
              <a:ext cx="2860675" cy="425450"/>
              <a:chOff x="2402959" y="1594884"/>
              <a:chExt cx="2860747" cy="383390"/>
            </a:xfrm>
          </p:grpSpPr>
          <p:sp>
            <p:nvSpPr>
              <p:cNvPr id="16442" name="Freeform 11"/>
              <p:cNvSpPr>
                <a:spLocks/>
              </p:cNvSpPr>
              <p:nvPr/>
            </p:nvSpPr>
            <p:spPr bwMode="auto">
              <a:xfrm>
                <a:off x="2402959" y="1594884"/>
                <a:ext cx="467340" cy="382772"/>
              </a:xfrm>
              <a:custGeom>
                <a:avLst/>
                <a:gdLst>
                  <a:gd name="T0" fmla="*/ 0 w 563526"/>
                  <a:gd name="T1" fmla="*/ 382772 h 382772"/>
                  <a:gd name="T2" fmla="*/ 52888 w 563526"/>
                  <a:gd name="T3" fmla="*/ 382772 h 382772"/>
                  <a:gd name="T4" fmla="*/ 52888 w 563526"/>
                  <a:gd name="T5" fmla="*/ 0 h 382772"/>
                  <a:gd name="T6" fmla="*/ 59641 w 563526"/>
                  <a:gd name="T7" fmla="*/ 0 h 382772"/>
                  <a:gd name="T8" fmla="*/ 59641 w 563526"/>
                  <a:gd name="T9" fmla="*/ 382772 h 3827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3526"/>
                  <a:gd name="T16" fmla="*/ 0 h 382772"/>
                  <a:gd name="T17" fmla="*/ 563526 w 563526"/>
                  <a:gd name="T18" fmla="*/ 382772 h 3827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3526" h="382772">
                    <a:moveTo>
                      <a:pt x="0" y="382772"/>
                    </a:moveTo>
                    <a:lnTo>
                      <a:pt x="499730" y="382772"/>
                    </a:lnTo>
                    <a:lnTo>
                      <a:pt x="499730" y="0"/>
                    </a:lnTo>
                    <a:lnTo>
                      <a:pt x="563526" y="0"/>
                    </a:lnTo>
                    <a:lnTo>
                      <a:pt x="563526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3" name="Freeform 12"/>
              <p:cNvSpPr>
                <a:spLocks/>
              </p:cNvSpPr>
              <p:nvPr/>
            </p:nvSpPr>
            <p:spPr bwMode="auto">
              <a:xfrm>
                <a:off x="2862455" y="1595788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4" name="Freeform 13"/>
              <p:cNvSpPr>
                <a:spLocks/>
              </p:cNvSpPr>
              <p:nvPr/>
            </p:nvSpPr>
            <p:spPr bwMode="auto">
              <a:xfrm>
                <a:off x="3567023" y="1596226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5" name="Freeform 14"/>
              <p:cNvSpPr>
                <a:spLocks/>
              </p:cNvSpPr>
              <p:nvPr/>
            </p:nvSpPr>
            <p:spPr bwMode="auto">
              <a:xfrm>
                <a:off x="4272261" y="1596406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16446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4975674" y="1978274"/>
                <a:ext cx="288032" cy="0"/>
              </a:xfrm>
              <a:prstGeom prst="line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</p:spPr>
          </p:cxnSp>
        </p:grpSp>
        <p:sp>
          <p:nvSpPr>
            <p:cNvPr id="16394" name="TextBox 20"/>
            <p:cNvSpPr txBox="1">
              <a:spLocks noChangeArrowheads="1"/>
            </p:cNvSpPr>
            <p:nvPr/>
          </p:nvSpPr>
          <p:spPr bwMode="auto">
            <a:xfrm>
              <a:off x="2386013" y="1864629"/>
              <a:ext cx="6985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FFFFFF"/>
                  </a:solidFill>
                </a:rPr>
                <a:t>V</a:t>
              </a:r>
              <a:r>
                <a:rPr lang="en-US" sz="2000" baseline="-25000">
                  <a:solidFill>
                    <a:srgbClr val="FFFFFF"/>
                  </a:solidFill>
                </a:rPr>
                <a:t>bias</a:t>
              </a:r>
            </a:p>
          </p:txBody>
        </p:sp>
      </p:grpSp>
      <p:sp>
        <p:nvSpPr>
          <p:cNvPr id="16395" name="TextBox 22"/>
          <p:cNvSpPr txBox="1">
            <a:spLocks noChangeArrowheads="1"/>
          </p:cNvSpPr>
          <p:nvPr/>
        </p:nvSpPr>
        <p:spPr bwMode="auto">
          <a:xfrm>
            <a:off x="5810250" y="3002866"/>
            <a:ext cx="269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t</a:t>
            </a:r>
            <a:endParaRPr lang="en-US" sz="2000" baseline="-25000">
              <a:solidFill>
                <a:srgbClr val="FFFFFF"/>
              </a:solidFill>
            </a:endParaRPr>
          </a:p>
        </p:txBody>
      </p:sp>
      <p:sp>
        <p:nvSpPr>
          <p:cNvPr id="16397" name="TextBox 42"/>
          <p:cNvSpPr txBox="1">
            <a:spLocks noChangeArrowheads="1"/>
          </p:cNvSpPr>
          <p:nvPr/>
        </p:nvSpPr>
        <p:spPr bwMode="auto">
          <a:xfrm>
            <a:off x="2757488" y="2809191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0</a:t>
            </a:r>
            <a:endParaRPr lang="en-US" sz="2000" baseline="-25000">
              <a:solidFill>
                <a:srgbClr val="FFFFFF"/>
              </a:solidFill>
            </a:endParaRPr>
          </a:p>
        </p:txBody>
      </p:sp>
      <p:grpSp>
        <p:nvGrpSpPr>
          <p:cNvPr id="16398" name="Group 48"/>
          <p:cNvGrpSpPr>
            <a:grpSpLocks/>
          </p:cNvGrpSpPr>
          <p:nvPr/>
        </p:nvGrpSpPr>
        <p:grpSpPr bwMode="auto">
          <a:xfrm>
            <a:off x="2947988" y="2728229"/>
            <a:ext cx="246062" cy="95250"/>
            <a:chOff x="2731294" y="2677715"/>
            <a:chExt cx="247299" cy="95028"/>
          </a:xfrm>
        </p:grpSpPr>
        <p:sp>
          <p:nvSpPr>
            <p:cNvPr id="16439" name="Rectangle 47"/>
            <p:cNvSpPr>
              <a:spLocks noChangeArrowheads="1"/>
            </p:cNvSpPr>
            <p:nvPr/>
          </p:nvSpPr>
          <p:spPr bwMode="auto">
            <a:xfrm>
              <a:off x="2836863" y="2703116"/>
              <a:ext cx="45719" cy="45719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6440" name="Freeform 46"/>
            <p:cNvSpPr>
              <a:spLocks/>
            </p:cNvSpPr>
            <p:nvPr/>
          </p:nvSpPr>
          <p:spPr bwMode="auto">
            <a:xfrm>
              <a:off x="2733324" y="2723927"/>
              <a:ext cx="245269" cy="48816"/>
            </a:xfrm>
            <a:custGeom>
              <a:avLst/>
              <a:gdLst>
                <a:gd name="T0" fmla="*/ 0 w 245269"/>
                <a:gd name="T1" fmla="*/ 39291 h 48816"/>
                <a:gd name="T2" fmla="*/ 66675 w 245269"/>
                <a:gd name="T3" fmla="*/ 1191 h 48816"/>
                <a:gd name="T4" fmla="*/ 183356 w 245269"/>
                <a:gd name="T5" fmla="*/ 46435 h 48816"/>
                <a:gd name="T6" fmla="*/ 245269 w 245269"/>
                <a:gd name="T7" fmla="*/ 15479 h 48816"/>
                <a:gd name="T8" fmla="*/ 245269 w 245269"/>
                <a:gd name="T9" fmla="*/ 15479 h 48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269"/>
                <a:gd name="T16" fmla="*/ 0 h 48816"/>
                <a:gd name="T17" fmla="*/ 245269 w 245269"/>
                <a:gd name="T18" fmla="*/ 48816 h 48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269" h="48816">
                  <a:moveTo>
                    <a:pt x="0" y="39291"/>
                  </a:moveTo>
                  <a:cubicBezTo>
                    <a:pt x="18058" y="19645"/>
                    <a:pt x="36116" y="0"/>
                    <a:pt x="66675" y="1191"/>
                  </a:cubicBezTo>
                  <a:cubicBezTo>
                    <a:pt x="97234" y="2382"/>
                    <a:pt x="153590" y="44054"/>
                    <a:pt x="183356" y="46435"/>
                  </a:cubicBezTo>
                  <a:cubicBezTo>
                    <a:pt x="213122" y="48816"/>
                    <a:pt x="245269" y="15479"/>
                    <a:pt x="245269" y="15479"/>
                  </a:cubicBezTo>
                </a:path>
              </a:pathLst>
            </a:custGeom>
            <a:noFill/>
            <a:ln w="635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441" name="Freeform 45"/>
            <p:cNvSpPr>
              <a:spLocks/>
            </p:cNvSpPr>
            <p:nvPr/>
          </p:nvSpPr>
          <p:spPr bwMode="auto">
            <a:xfrm>
              <a:off x="2731294" y="2677715"/>
              <a:ext cx="245269" cy="48816"/>
            </a:xfrm>
            <a:custGeom>
              <a:avLst/>
              <a:gdLst>
                <a:gd name="T0" fmla="*/ 0 w 245269"/>
                <a:gd name="T1" fmla="*/ 39291 h 48816"/>
                <a:gd name="T2" fmla="*/ 66675 w 245269"/>
                <a:gd name="T3" fmla="*/ 1191 h 48816"/>
                <a:gd name="T4" fmla="*/ 183356 w 245269"/>
                <a:gd name="T5" fmla="*/ 46435 h 48816"/>
                <a:gd name="T6" fmla="*/ 245269 w 245269"/>
                <a:gd name="T7" fmla="*/ 15479 h 48816"/>
                <a:gd name="T8" fmla="*/ 245269 w 245269"/>
                <a:gd name="T9" fmla="*/ 15479 h 48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269"/>
                <a:gd name="T16" fmla="*/ 0 h 48816"/>
                <a:gd name="T17" fmla="*/ 245269 w 245269"/>
                <a:gd name="T18" fmla="*/ 48816 h 48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269" h="48816">
                  <a:moveTo>
                    <a:pt x="0" y="39291"/>
                  </a:moveTo>
                  <a:cubicBezTo>
                    <a:pt x="18058" y="19645"/>
                    <a:pt x="36116" y="0"/>
                    <a:pt x="66675" y="1191"/>
                  </a:cubicBezTo>
                  <a:cubicBezTo>
                    <a:pt x="97234" y="2382"/>
                    <a:pt x="153590" y="44054"/>
                    <a:pt x="183356" y="46435"/>
                  </a:cubicBezTo>
                  <a:cubicBezTo>
                    <a:pt x="213122" y="48816"/>
                    <a:pt x="245269" y="15479"/>
                    <a:pt x="245269" y="15479"/>
                  </a:cubicBezTo>
                </a:path>
              </a:pathLst>
            </a:custGeom>
            <a:noFill/>
            <a:ln w="635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417" name="Group 92"/>
          <p:cNvGrpSpPr>
            <a:grpSpLocks/>
          </p:cNvGrpSpPr>
          <p:nvPr/>
        </p:nvGrpSpPr>
        <p:grpSpPr bwMode="auto">
          <a:xfrm>
            <a:off x="6462713" y="1674222"/>
            <a:ext cx="3721306" cy="938719"/>
            <a:chOff x="6462711" y="5289614"/>
            <a:chExt cx="3721555" cy="938192"/>
          </a:xfrm>
        </p:grpSpPr>
        <p:sp>
          <p:nvSpPr>
            <p:cNvPr id="5418" name="TextBox 73"/>
            <p:cNvSpPr txBox="1">
              <a:spLocks noChangeArrowheads="1"/>
            </p:cNvSpPr>
            <p:nvPr/>
          </p:nvSpPr>
          <p:spPr bwMode="auto">
            <a:xfrm>
              <a:off x="7110783" y="5289614"/>
              <a:ext cx="3073483" cy="93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500">
                  <a:solidFill>
                    <a:srgbClr val="FFFFFF"/>
                  </a:solidFill>
                </a:rPr>
                <a:t>Detector blind!</a:t>
              </a:r>
            </a:p>
            <a:p>
              <a:pPr algn="l">
                <a:lnSpc>
                  <a:spcPct val="110000"/>
                </a:lnSpc>
              </a:pPr>
              <a:r>
                <a:rPr lang="en-US" sz="2500" b="0">
                  <a:solidFill>
                    <a:srgbClr val="FFFFFF"/>
                  </a:solidFill>
                </a:rPr>
                <a:t>Zero dark count rate</a:t>
              </a:r>
            </a:p>
          </p:txBody>
        </p:sp>
        <p:sp>
          <p:nvSpPr>
            <p:cNvPr id="5419" name="Right Arrow 74"/>
            <p:cNvSpPr>
              <a:spLocks noChangeArrowheads="1"/>
            </p:cNvSpPr>
            <p:nvPr/>
          </p:nvSpPr>
          <p:spPr bwMode="auto">
            <a:xfrm>
              <a:off x="6462711" y="5535114"/>
              <a:ext cx="504056" cy="360040"/>
            </a:xfrm>
            <a:prstGeom prst="rightArrow">
              <a:avLst>
                <a:gd name="adj1" fmla="val 38185"/>
                <a:gd name="adj2" fmla="val 61814"/>
              </a:avLst>
            </a:prstGeom>
            <a:noFill/>
            <a:ln w="1905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cxnSp>
        <p:nvCxnSpPr>
          <p:cNvPr id="5430" name="Straight Arrow Connector 62"/>
          <p:cNvCxnSpPr>
            <a:cxnSpLocks noChangeShapeType="1"/>
          </p:cNvCxnSpPr>
          <p:nvPr/>
        </p:nvCxnSpPr>
        <p:spPr bwMode="auto">
          <a:xfrm rot="5400000">
            <a:off x="3390310" y="1625539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grpSp>
        <p:nvGrpSpPr>
          <p:cNvPr id="5433" name="Group 87"/>
          <p:cNvGrpSpPr>
            <a:grpSpLocks noChangeAspect="1"/>
          </p:cNvGrpSpPr>
          <p:nvPr/>
        </p:nvGrpSpPr>
        <p:grpSpPr bwMode="auto">
          <a:xfrm>
            <a:off x="933536" y="1651737"/>
            <a:ext cx="170646" cy="1264274"/>
            <a:chOff x="967036" y="5315820"/>
            <a:chExt cx="144016" cy="1066612"/>
          </a:xfrm>
        </p:grpSpPr>
        <p:grpSp>
          <p:nvGrpSpPr>
            <p:cNvPr id="5437" name="Group 83"/>
            <p:cNvGrpSpPr>
              <a:grpSpLocks noChangeAspect="1"/>
            </p:cNvGrpSpPr>
            <p:nvPr/>
          </p:nvGrpSpPr>
          <p:grpSpPr bwMode="auto">
            <a:xfrm>
              <a:off x="967036" y="5369793"/>
              <a:ext cx="144016" cy="936104"/>
              <a:chOff x="823020" y="5298579"/>
              <a:chExt cx="144016" cy="936104"/>
            </a:xfrm>
          </p:grpSpPr>
          <p:cxnSp>
            <p:nvCxnSpPr>
              <p:cNvPr id="5440" name="Straight Arrow Connector 76"/>
              <p:cNvCxnSpPr>
                <a:cxnSpLocks noChangeShapeType="1"/>
              </p:cNvCxnSpPr>
              <p:nvPr/>
            </p:nvCxnSpPr>
            <p:spPr bwMode="auto">
              <a:xfrm rot="5400000">
                <a:off x="426976" y="5765837"/>
                <a:ext cx="936104" cy="1588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</p:spPr>
          </p:cxnSp>
          <p:sp>
            <p:nvSpPr>
              <p:cNvPr id="5441" name="Rectangle 80"/>
              <p:cNvSpPr>
                <a:spLocks noChangeArrowheads="1"/>
              </p:cNvSpPr>
              <p:nvPr/>
            </p:nvSpPr>
            <p:spPr bwMode="auto">
              <a:xfrm>
                <a:off x="823020" y="5585817"/>
                <a:ext cx="144016" cy="360040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cxnSp>
          <p:nvCxnSpPr>
            <p:cNvPr id="5438" name="Straight Arrow Connector 85"/>
            <p:cNvCxnSpPr>
              <a:cxnSpLocks noChangeShapeType="1"/>
            </p:cNvCxnSpPr>
            <p:nvPr/>
          </p:nvCxnSpPr>
          <p:spPr bwMode="auto">
            <a:xfrm rot="5400000" flipH="1" flipV="1">
              <a:off x="1004841" y="5351030"/>
              <a:ext cx="72008" cy="1588"/>
            </a:xfrm>
            <a:prstGeom prst="straightConnector1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 type="stealth" w="med" len="lg"/>
            </a:ln>
          </p:spPr>
        </p:cxnSp>
        <p:cxnSp>
          <p:nvCxnSpPr>
            <p:cNvPr id="5439" name="Straight Arrow Connector 86"/>
            <p:cNvCxnSpPr>
              <a:cxnSpLocks noChangeShapeType="1"/>
            </p:cNvCxnSpPr>
            <p:nvPr/>
          </p:nvCxnSpPr>
          <p:spPr bwMode="auto">
            <a:xfrm rot="-5400000" flipH="1" flipV="1">
              <a:off x="999447" y="6345638"/>
              <a:ext cx="72000" cy="1588"/>
            </a:xfrm>
            <a:prstGeom prst="straightConnector1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 type="stealth" w="med" len="lg"/>
            </a:ln>
          </p:spPr>
        </p:cxnSp>
      </p:grpSp>
      <p:sp>
        <p:nvSpPr>
          <p:cNvPr id="5434" name="TextBox 88"/>
          <p:cNvSpPr txBox="1">
            <a:spLocks noChangeArrowheads="1"/>
          </p:cNvSpPr>
          <p:nvPr/>
        </p:nvSpPr>
        <p:spPr bwMode="auto">
          <a:xfrm>
            <a:off x="246956" y="905297"/>
            <a:ext cx="1553841" cy="70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FFFF"/>
                </a:solidFill>
              </a:rPr>
              <a:t>Bias to APD</a:t>
            </a:r>
          </a:p>
          <a:p>
            <a:r>
              <a:rPr lang="en-US" sz="2000" b="0">
                <a:solidFill>
                  <a:srgbClr val="FFFFFF"/>
                </a:solidFill>
              </a:rPr>
              <a:t>(V</a:t>
            </a:r>
            <a:r>
              <a:rPr lang="en-US" sz="2000" b="0" baseline="-25000">
                <a:solidFill>
                  <a:srgbClr val="FFFFFF"/>
                </a:solidFill>
              </a:rPr>
              <a:t>bias</a:t>
            </a:r>
            <a:r>
              <a:rPr lang="en-US" sz="2000" b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5435" name="TextBox 89"/>
          <p:cNvSpPr txBox="1">
            <a:spLocks noChangeArrowheads="1"/>
          </p:cNvSpPr>
          <p:nvPr/>
        </p:nvSpPr>
        <p:spPr bwMode="auto">
          <a:xfrm>
            <a:off x="315977" y="2886055"/>
            <a:ext cx="1402906" cy="4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FFFF"/>
                </a:solidFill>
              </a:rPr>
              <a:t>V</a:t>
            </a:r>
            <a:r>
              <a:rPr lang="en-US" sz="2000" b="0" baseline="-25000">
                <a:solidFill>
                  <a:srgbClr val="FFFFFF"/>
                </a:solidFill>
              </a:rPr>
              <a:t>HV</a:t>
            </a:r>
            <a:r>
              <a:rPr lang="en-US" sz="2000" b="0">
                <a:solidFill>
                  <a:srgbClr val="FFFFFF"/>
                </a:solidFill>
              </a:rPr>
              <a:t> </a:t>
            </a:r>
            <a:r>
              <a:rPr lang="en-US" sz="2000" b="0">
                <a:solidFill>
                  <a:srgbClr val="FFFFFF"/>
                </a:solidFill>
                <a:sym typeface="Symbol" pitchFamily="18" charset="2"/>
              </a:rPr>
              <a:t> 40 V</a:t>
            </a: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5436" name="TextBox 90"/>
          <p:cNvSpPr txBox="1">
            <a:spLocks noChangeArrowheads="1"/>
          </p:cNvSpPr>
          <p:nvPr/>
        </p:nvSpPr>
        <p:spPr bwMode="auto">
          <a:xfrm>
            <a:off x="1076291" y="2068445"/>
            <a:ext cx="712033" cy="4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R</a:t>
            </a:r>
            <a:r>
              <a:rPr lang="en-US" sz="2000" baseline="-25000">
                <a:solidFill>
                  <a:srgbClr val="FFFFFF"/>
                </a:solidFill>
              </a:rPr>
              <a:t>bias</a:t>
            </a: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Lydersen, C. Wiechers, C. Wittmann, D. Elser, J. Skaar, V. Makarov, 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(2010)</a:t>
            </a:r>
          </a:p>
        </p:txBody>
      </p:sp>
      <p:sp>
        <p:nvSpPr>
          <p:cNvPr id="291" name="TextBox 73"/>
          <p:cNvSpPr txBox="1">
            <a:spLocks noChangeArrowheads="1"/>
          </p:cNvSpPr>
          <p:nvPr/>
        </p:nvSpPr>
        <p:spPr bwMode="auto">
          <a:xfrm>
            <a:off x="6847203" y="812651"/>
            <a:ext cx="1378904" cy="48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500">
                <a:solidFill>
                  <a:srgbClr val="FFFFFF"/>
                </a:solidFill>
              </a:rPr>
              <a:t>No light</a:t>
            </a:r>
            <a:endParaRPr lang="en-US" sz="2500" b="0">
              <a:solidFill>
                <a:srgbClr val="FFFFFF"/>
              </a:solidFill>
            </a:endParaRPr>
          </a:p>
        </p:txBody>
      </p:sp>
      <p:sp>
        <p:nvSpPr>
          <p:cNvPr id="293" name="TextBox 73"/>
          <p:cNvSpPr txBox="1">
            <a:spLocks noChangeArrowheads="1"/>
          </p:cNvSpPr>
          <p:nvPr/>
        </p:nvSpPr>
        <p:spPr bwMode="auto">
          <a:xfrm>
            <a:off x="6844684" y="812651"/>
            <a:ext cx="3339376" cy="51552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500">
                <a:solidFill>
                  <a:srgbClr val="FF00FF"/>
                </a:solidFill>
              </a:rPr>
              <a:t>Eve applies CW light</a:t>
            </a:r>
            <a:endParaRPr lang="en-US" sz="2500" b="0">
              <a:solidFill>
                <a:srgbClr val="FF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3061" y="3843086"/>
            <a:ext cx="8989491" cy="3343870"/>
            <a:chOff x="1183061" y="3837262"/>
            <a:chExt cx="8989491" cy="3343870"/>
          </a:xfrm>
        </p:grpSpPr>
        <p:sp>
          <p:nvSpPr>
            <p:cNvPr id="88" name="Line 67"/>
            <p:cNvSpPr>
              <a:spLocks noChangeShapeType="1"/>
            </p:cNvSpPr>
            <p:nvPr/>
          </p:nvSpPr>
          <p:spPr bwMode="auto">
            <a:xfrm flipV="1">
              <a:off x="3072085" y="3957308"/>
              <a:ext cx="0" cy="1327403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Line 81"/>
            <p:cNvSpPr>
              <a:spLocks noChangeShapeType="1"/>
            </p:cNvSpPr>
            <p:nvPr/>
          </p:nvSpPr>
          <p:spPr bwMode="auto">
            <a:xfrm>
              <a:off x="3072085" y="5284713"/>
              <a:ext cx="26988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Rectangle 83"/>
            <p:cNvSpPr>
              <a:spLocks noChangeArrowheads="1"/>
            </p:cNvSpPr>
            <p:nvPr/>
          </p:nvSpPr>
          <p:spPr bwMode="auto">
            <a:xfrm>
              <a:off x="2883172" y="5171566"/>
              <a:ext cx="121828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Line 84"/>
            <p:cNvSpPr>
              <a:spLocks noChangeShapeType="1"/>
            </p:cNvSpPr>
            <p:nvPr/>
          </p:nvSpPr>
          <p:spPr bwMode="auto">
            <a:xfrm>
              <a:off x="3072085" y="4956312"/>
              <a:ext cx="26988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Line 87"/>
            <p:cNvSpPr>
              <a:spLocks noChangeShapeType="1"/>
            </p:cNvSpPr>
            <p:nvPr/>
          </p:nvSpPr>
          <p:spPr bwMode="auto">
            <a:xfrm>
              <a:off x="3072085" y="4621010"/>
              <a:ext cx="26988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Rectangle 89"/>
            <p:cNvSpPr>
              <a:spLocks noChangeArrowheads="1"/>
            </p:cNvSpPr>
            <p:nvPr/>
          </p:nvSpPr>
          <p:spPr bwMode="auto">
            <a:xfrm>
              <a:off x="2883172" y="4506484"/>
              <a:ext cx="121828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Line 90"/>
            <p:cNvSpPr>
              <a:spLocks noChangeShapeType="1"/>
            </p:cNvSpPr>
            <p:nvPr/>
          </p:nvSpPr>
          <p:spPr bwMode="auto">
            <a:xfrm>
              <a:off x="3072085" y="4292609"/>
              <a:ext cx="26988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Line 93"/>
            <p:cNvSpPr>
              <a:spLocks noChangeShapeType="1"/>
            </p:cNvSpPr>
            <p:nvPr/>
          </p:nvSpPr>
          <p:spPr bwMode="auto">
            <a:xfrm>
              <a:off x="3072085" y="3957309"/>
              <a:ext cx="26988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Rectangle 95"/>
            <p:cNvSpPr>
              <a:spLocks noChangeArrowheads="1"/>
            </p:cNvSpPr>
            <p:nvPr/>
          </p:nvSpPr>
          <p:spPr bwMode="auto">
            <a:xfrm>
              <a:off x="2883172" y="3837262"/>
              <a:ext cx="121828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Line 150"/>
            <p:cNvSpPr>
              <a:spLocks noChangeShapeType="1"/>
            </p:cNvSpPr>
            <p:nvPr/>
          </p:nvSpPr>
          <p:spPr bwMode="auto">
            <a:xfrm>
              <a:off x="3072085" y="6321061"/>
              <a:ext cx="26988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Rectangle 152"/>
            <p:cNvSpPr>
              <a:spLocks noChangeArrowheads="1"/>
            </p:cNvSpPr>
            <p:nvPr/>
          </p:nvSpPr>
          <p:spPr bwMode="auto">
            <a:xfrm>
              <a:off x="2235472" y="6206534"/>
              <a:ext cx="764633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Logic 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Line 153"/>
            <p:cNvSpPr>
              <a:spLocks noChangeShapeType="1"/>
            </p:cNvSpPr>
            <p:nvPr/>
          </p:nvSpPr>
          <p:spPr bwMode="auto">
            <a:xfrm>
              <a:off x="3072085" y="5730490"/>
              <a:ext cx="26988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Rectangle 155"/>
            <p:cNvSpPr>
              <a:spLocks noChangeArrowheads="1"/>
            </p:cNvSpPr>
            <p:nvPr/>
          </p:nvSpPr>
          <p:spPr bwMode="auto">
            <a:xfrm>
              <a:off x="2235472" y="5617343"/>
              <a:ext cx="764633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Logic 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Line 158"/>
            <p:cNvSpPr>
              <a:spLocks noChangeShapeType="1"/>
            </p:cNvSpPr>
            <p:nvPr/>
          </p:nvSpPr>
          <p:spPr bwMode="auto">
            <a:xfrm flipV="1">
              <a:off x="3072085" y="5730486"/>
              <a:ext cx="0" cy="807761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9" name="Rectangle 160"/>
            <p:cNvSpPr>
              <a:spLocks noChangeArrowheads="1"/>
            </p:cNvSpPr>
            <p:nvPr/>
          </p:nvSpPr>
          <p:spPr bwMode="auto">
            <a:xfrm rot="16200000">
              <a:off x="926580" y="4113921"/>
              <a:ext cx="143629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Input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2000">
                  <a:solidFill>
                    <a:srgbClr val="FF0000"/>
                  </a:solidFill>
                  <a:cs typeface="Arial" pitchFamily="34" charset="0"/>
                </a:rPr>
                <a:t>illumination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cs typeface="Arial" pitchFamily="34" charset="0"/>
                </a:rPr>
                <a:t>(mW)</a:t>
              </a:r>
              <a:endParaRPr kumimoji="0" lang="en-US" sz="180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90" name="Rectangle 160"/>
            <p:cNvSpPr>
              <a:spLocks noChangeArrowheads="1"/>
            </p:cNvSpPr>
            <p:nvPr/>
          </p:nvSpPr>
          <p:spPr bwMode="auto">
            <a:xfrm rot="16200000">
              <a:off x="1124551" y="5764604"/>
              <a:ext cx="104034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Detector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2000">
                  <a:solidFill>
                    <a:srgbClr val="3333FF"/>
                  </a:solidFill>
                  <a:cs typeface="Arial" pitchFamily="34" charset="0"/>
                </a:rPr>
                <a:t>output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81" name="Line 60"/>
            <p:cNvSpPr>
              <a:spLocks noChangeShapeType="1"/>
            </p:cNvSpPr>
            <p:nvPr/>
          </p:nvSpPr>
          <p:spPr bwMode="auto">
            <a:xfrm>
              <a:off x="3072085" y="5284713"/>
              <a:ext cx="2554546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00"/>
            <p:cNvSpPr>
              <a:spLocks/>
            </p:cNvSpPr>
            <p:nvPr/>
          </p:nvSpPr>
          <p:spPr bwMode="auto">
            <a:xfrm>
              <a:off x="3072085" y="4138067"/>
              <a:ext cx="2554546" cy="442928"/>
            </a:xfrm>
            <a:custGeom>
              <a:avLst/>
              <a:gdLst>
                <a:gd name="T0" fmla="*/ 0 w 1675"/>
                <a:gd name="T1" fmla="*/ 309 h 321"/>
                <a:gd name="T2" fmla="*/ 8 w 1675"/>
                <a:gd name="T3" fmla="*/ 309 h 321"/>
                <a:gd name="T4" fmla="*/ 33 w 1675"/>
                <a:gd name="T5" fmla="*/ 313 h 321"/>
                <a:gd name="T6" fmla="*/ 107 w 1675"/>
                <a:gd name="T7" fmla="*/ 313 h 321"/>
                <a:gd name="T8" fmla="*/ 128 w 1675"/>
                <a:gd name="T9" fmla="*/ 313 h 321"/>
                <a:gd name="T10" fmla="*/ 177 w 1675"/>
                <a:gd name="T11" fmla="*/ 313 h 321"/>
                <a:gd name="T12" fmla="*/ 202 w 1675"/>
                <a:gd name="T13" fmla="*/ 309 h 321"/>
                <a:gd name="T14" fmla="*/ 226 w 1675"/>
                <a:gd name="T15" fmla="*/ 313 h 321"/>
                <a:gd name="T16" fmla="*/ 276 w 1675"/>
                <a:gd name="T17" fmla="*/ 313 h 321"/>
                <a:gd name="T18" fmla="*/ 301 w 1675"/>
                <a:gd name="T19" fmla="*/ 313 h 321"/>
                <a:gd name="T20" fmla="*/ 325 w 1675"/>
                <a:gd name="T21" fmla="*/ 313 h 321"/>
                <a:gd name="T22" fmla="*/ 350 w 1675"/>
                <a:gd name="T23" fmla="*/ 313 h 321"/>
                <a:gd name="T24" fmla="*/ 420 w 1675"/>
                <a:gd name="T25" fmla="*/ 313 h 321"/>
                <a:gd name="T26" fmla="*/ 445 w 1675"/>
                <a:gd name="T27" fmla="*/ 313 h 321"/>
                <a:gd name="T28" fmla="*/ 469 w 1675"/>
                <a:gd name="T29" fmla="*/ 313 h 321"/>
                <a:gd name="T30" fmla="*/ 494 w 1675"/>
                <a:gd name="T31" fmla="*/ 313 h 321"/>
                <a:gd name="T32" fmla="*/ 519 w 1675"/>
                <a:gd name="T33" fmla="*/ 309 h 321"/>
                <a:gd name="T34" fmla="*/ 543 w 1675"/>
                <a:gd name="T35" fmla="*/ 309 h 321"/>
                <a:gd name="T36" fmla="*/ 568 w 1675"/>
                <a:gd name="T37" fmla="*/ 313 h 321"/>
                <a:gd name="T38" fmla="*/ 593 w 1675"/>
                <a:gd name="T39" fmla="*/ 309 h 321"/>
                <a:gd name="T40" fmla="*/ 613 w 1675"/>
                <a:gd name="T41" fmla="*/ 313 h 321"/>
                <a:gd name="T42" fmla="*/ 638 w 1675"/>
                <a:gd name="T43" fmla="*/ 309 h 321"/>
                <a:gd name="T44" fmla="*/ 663 w 1675"/>
                <a:gd name="T45" fmla="*/ 313 h 321"/>
                <a:gd name="T46" fmla="*/ 712 w 1675"/>
                <a:gd name="T47" fmla="*/ 313 h 321"/>
                <a:gd name="T48" fmla="*/ 737 w 1675"/>
                <a:gd name="T49" fmla="*/ 309 h 321"/>
                <a:gd name="T50" fmla="*/ 762 w 1675"/>
                <a:gd name="T51" fmla="*/ 309 h 321"/>
                <a:gd name="T52" fmla="*/ 786 w 1675"/>
                <a:gd name="T53" fmla="*/ 297 h 321"/>
                <a:gd name="T54" fmla="*/ 811 w 1675"/>
                <a:gd name="T55" fmla="*/ 169 h 321"/>
                <a:gd name="T56" fmla="*/ 836 w 1675"/>
                <a:gd name="T57" fmla="*/ 13 h 321"/>
                <a:gd name="T58" fmla="*/ 860 w 1675"/>
                <a:gd name="T59" fmla="*/ 0 h 321"/>
                <a:gd name="T60" fmla="*/ 881 w 1675"/>
                <a:gd name="T61" fmla="*/ 132 h 321"/>
                <a:gd name="T62" fmla="*/ 910 w 1675"/>
                <a:gd name="T63" fmla="*/ 239 h 321"/>
                <a:gd name="T64" fmla="*/ 930 w 1675"/>
                <a:gd name="T65" fmla="*/ 264 h 321"/>
                <a:gd name="T66" fmla="*/ 955 w 1675"/>
                <a:gd name="T67" fmla="*/ 284 h 321"/>
                <a:gd name="T68" fmla="*/ 980 w 1675"/>
                <a:gd name="T69" fmla="*/ 297 h 321"/>
                <a:gd name="T70" fmla="*/ 1004 w 1675"/>
                <a:gd name="T71" fmla="*/ 301 h 321"/>
                <a:gd name="T72" fmla="*/ 1029 w 1675"/>
                <a:gd name="T73" fmla="*/ 309 h 321"/>
                <a:gd name="T74" fmla="*/ 1054 w 1675"/>
                <a:gd name="T75" fmla="*/ 321 h 321"/>
                <a:gd name="T76" fmla="*/ 1079 w 1675"/>
                <a:gd name="T77" fmla="*/ 321 h 321"/>
                <a:gd name="T78" fmla="*/ 1103 w 1675"/>
                <a:gd name="T79" fmla="*/ 313 h 321"/>
                <a:gd name="T80" fmla="*/ 1128 w 1675"/>
                <a:gd name="T81" fmla="*/ 309 h 321"/>
                <a:gd name="T82" fmla="*/ 1153 w 1675"/>
                <a:gd name="T83" fmla="*/ 309 h 321"/>
                <a:gd name="T84" fmla="*/ 1173 w 1675"/>
                <a:gd name="T85" fmla="*/ 309 h 321"/>
                <a:gd name="T86" fmla="*/ 1198 w 1675"/>
                <a:gd name="T87" fmla="*/ 309 h 321"/>
                <a:gd name="T88" fmla="*/ 1223 w 1675"/>
                <a:gd name="T89" fmla="*/ 313 h 321"/>
                <a:gd name="T90" fmla="*/ 1247 w 1675"/>
                <a:gd name="T91" fmla="*/ 313 h 321"/>
                <a:gd name="T92" fmla="*/ 1272 w 1675"/>
                <a:gd name="T93" fmla="*/ 309 h 321"/>
                <a:gd name="T94" fmla="*/ 1297 w 1675"/>
                <a:gd name="T95" fmla="*/ 313 h 321"/>
                <a:gd name="T96" fmla="*/ 1321 w 1675"/>
                <a:gd name="T97" fmla="*/ 313 h 321"/>
                <a:gd name="T98" fmla="*/ 1346 w 1675"/>
                <a:gd name="T99" fmla="*/ 309 h 321"/>
                <a:gd name="T100" fmla="*/ 1371 w 1675"/>
                <a:gd name="T101" fmla="*/ 309 h 321"/>
                <a:gd name="T102" fmla="*/ 1395 w 1675"/>
                <a:gd name="T103" fmla="*/ 313 h 321"/>
                <a:gd name="T104" fmla="*/ 1420 w 1675"/>
                <a:gd name="T105" fmla="*/ 309 h 321"/>
                <a:gd name="T106" fmla="*/ 1465 w 1675"/>
                <a:gd name="T107" fmla="*/ 309 h 321"/>
                <a:gd name="T108" fmla="*/ 1490 w 1675"/>
                <a:gd name="T109" fmla="*/ 313 h 321"/>
                <a:gd name="T110" fmla="*/ 1515 w 1675"/>
                <a:gd name="T111" fmla="*/ 313 h 321"/>
                <a:gd name="T112" fmla="*/ 1540 w 1675"/>
                <a:gd name="T113" fmla="*/ 313 h 321"/>
                <a:gd name="T114" fmla="*/ 1564 w 1675"/>
                <a:gd name="T115" fmla="*/ 313 h 321"/>
                <a:gd name="T116" fmla="*/ 1589 w 1675"/>
                <a:gd name="T117" fmla="*/ 313 h 321"/>
                <a:gd name="T118" fmla="*/ 1614 w 1675"/>
                <a:gd name="T119" fmla="*/ 313 h 321"/>
                <a:gd name="T120" fmla="*/ 1638 w 1675"/>
                <a:gd name="T121" fmla="*/ 309 h 321"/>
                <a:gd name="T122" fmla="*/ 1663 w 1675"/>
                <a:gd name="T123" fmla="*/ 313 h 321"/>
                <a:gd name="T124" fmla="*/ 1675 w 1675"/>
                <a:gd name="T125" fmla="*/ 31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75" h="321">
                  <a:moveTo>
                    <a:pt x="0" y="309"/>
                  </a:moveTo>
                  <a:lnTo>
                    <a:pt x="8" y="309"/>
                  </a:lnTo>
                  <a:lnTo>
                    <a:pt x="33" y="313"/>
                  </a:lnTo>
                  <a:lnTo>
                    <a:pt x="107" y="313"/>
                  </a:lnTo>
                  <a:lnTo>
                    <a:pt x="128" y="313"/>
                  </a:lnTo>
                  <a:lnTo>
                    <a:pt x="177" y="313"/>
                  </a:lnTo>
                  <a:lnTo>
                    <a:pt x="202" y="309"/>
                  </a:lnTo>
                  <a:lnTo>
                    <a:pt x="226" y="313"/>
                  </a:lnTo>
                  <a:lnTo>
                    <a:pt x="276" y="313"/>
                  </a:lnTo>
                  <a:lnTo>
                    <a:pt x="301" y="313"/>
                  </a:lnTo>
                  <a:lnTo>
                    <a:pt x="325" y="313"/>
                  </a:lnTo>
                  <a:lnTo>
                    <a:pt x="350" y="313"/>
                  </a:lnTo>
                  <a:lnTo>
                    <a:pt x="420" y="313"/>
                  </a:lnTo>
                  <a:lnTo>
                    <a:pt x="445" y="313"/>
                  </a:lnTo>
                  <a:lnTo>
                    <a:pt x="469" y="313"/>
                  </a:lnTo>
                  <a:lnTo>
                    <a:pt x="494" y="313"/>
                  </a:lnTo>
                  <a:lnTo>
                    <a:pt x="519" y="309"/>
                  </a:lnTo>
                  <a:lnTo>
                    <a:pt x="543" y="309"/>
                  </a:lnTo>
                  <a:lnTo>
                    <a:pt x="568" y="313"/>
                  </a:lnTo>
                  <a:lnTo>
                    <a:pt x="593" y="309"/>
                  </a:lnTo>
                  <a:lnTo>
                    <a:pt x="613" y="313"/>
                  </a:lnTo>
                  <a:lnTo>
                    <a:pt x="638" y="309"/>
                  </a:lnTo>
                  <a:lnTo>
                    <a:pt x="663" y="313"/>
                  </a:lnTo>
                  <a:lnTo>
                    <a:pt x="712" y="313"/>
                  </a:lnTo>
                  <a:lnTo>
                    <a:pt x="737" y="309"/>
                  </a:lnTo>
                  <a:lnTo>
                    <a:pt x="762" y="309"/>
                  </a:lnTo>
                  <a:lnTo>
                    <a:pt x="786" y="297"/>
                  </a:lnTo>
                  <a:lnTo>
                    <a:pt x="811" y="169"/>
                  </a:lnTo>
                  <a:lnTo>
                    <a:pt x="836" y="13"/>
                  </a:lnTo>
                  <a:lnTo>
                    <a:pt x="860" y="0"/>
                  </a:lnTo>
                  <a:lnTo>
                    <a:pt x="881" y="132"/>
                  </a:lnTo>
                  <a:lnTo>
                    <a:pt x="910" y="239"/>
                  </a:lnTo>
                  <a:lnTo>
                    <a:pt x="930" y="264"/>
                  </a:lnTo>
                  <a:lnTo>
                    <a:pt x="955" y="284"/>
                  </a:lnTo>
                  <a:lnTo>
                    <a:pt x="980" y="297"/>
                  </a:lnTo>
                  <a:lnTo>
                    <a:pt x="1004" y="301"/>
                  </a:lnTo>
                  <a:lnTo>
                    <a:pt x="1029" y="309"/>
                  </a:lnTo>
                  <a:lnTo>
                    <a:pt x="1054" y="321"/>
                  </a:lnTo>
                  <a:lnTo>
                    <a:pt x="1079" y="321"/>
                  </a:lnTo>
                  <a:lnTo>
                    <a:pt x="1103" y="313"/>
                  </a:lnTo>
                  <a:lnTo>
                    <a:pt x="1128" y="309"/>
                  </a:lnTo>
                  <a:lnTo>
                    <a:pt x="1153" y="309"/>
                  </a:lnTo>
                  <a:lnTo>
                    <a:pt x="1173" y="309"/>
                  </a:lnTo>
                  <a:lnTo>
                    <a:pt x="1198" y="309"/>
                  </a:lnTo>
                  <a:lnTo>
                    <a:pt x="1223" y="313"/>
                  </a:lnTo>
                  <a:lnTo>
                    <a:pt x="1247" y="313"/>
                  </a:lnTo>
                  <a:lnTo>
                    <a:pt x="1272" y="309"/>
                  </a:lnTo>
                  <a:lnTo>
                    <a:pt x="1297" y="313"/>
                  </a:lnTo>
                  <a:lnTo>
                    <a:pt x="1321" y="313"/>
                  </a:lnTo>
                  <a:lnTo>
                    <a:pt x="1346" y="309"/>
                  </a:lnTo>
                  <a:lnTo>
                    <a:pt x="1371" y="309"/>
                  </a:lnTo>
                  <a:lnTo>
                    <a:pt x="1395" y="313"/>
                  </a:lnTo>
                  <a:lnTo>
                    <a:pt x="1420" y="309"/>
                  </a:lnTo>
                  <a:lnTo>
                    <a:pt x="1465" y="309"/>
                  </a:lnTo>
                  <a:lnTo>
                    <a:pt x="1490" y="313"/>
                  </a:lnTo>
                  <a:lnTo>
                    <a:pt x="1515" y="313"/>
                  </a:lnTo>
                  <a:lnTo>
                    <a:pt x="1540" y="313"/>
                  </a:lnTo>
                  <a:lnTo>
                    <a:pt x="1564" y="313"/>
                  </a:lnTo>
                  <a:lnTo>
                    <a:pt x="1589" y="313"/>
                  </a:lnTo>
                  <a:lnTo>
                    <a:pt x="1614" y="313"/>
                  </a:lnTo>
                  <a:lnTo>
                    <a:pt x="1638" y="309"/>
                  </a:lnTo>
                  <a:lnTo>
                    <a:pt x="1663" y="313"/>
                  </a:lnTo>
                  <a:lnTo>
                    <a:pt x="1675" y="313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28"/>
            <p:cNvSpPr>
              <a:spLocks noChangeShapeType="1"/>
            </p:cNvSpPr>
            <p:nvPr/>
          </p:nvSpPr>
          <p:spPr bwMode="auto">
            <a:xfrm>
              <a:off x="3072085" y="5730490"/>
              <a:ext cx="2554546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129"/>
            <p:cNvSpPr>
              <a:spLocks noChangeShapeType="1"/>
            </p:cNvSpPr>
            <p:nvPr/>
          </p:nvSpPr>
          <p:spPr bwMode="auto">
            <a:xfrm>
              <a:off x="3072085" y="6538248"/>
              <a:ext cx="2554546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Line 133"/>
            <p:cNvSpPr>
              <a:spLocks noChangeShapeType="1"/>
            </p:cNvSpPr>
            <p:nvPr/>
          </p:nvSpPr>
          <p:spPr bwMode="auto">
            <a:xfrm>
              <a:off x="3072085" y="6538248"/>
              <a:ext cx="2554546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Line 135"/>
            <p:cNvSpPr>
              <a:spLocks noChangeShapeType="1"/>
            </p:cNvSpPr>
            <p:nvPr/>
          </p:nvSpPr>
          <p:spPr bwMode="auto">
            <a:xfrm flipV="1">
              <a:off x="3493013" y="6516171"/>
              <a:ext cx="0" cy="22077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Rectangle 137"/>
            <p:cNvSpPr>
              <a:spLocks noChangeArrowheads="1"/>
            </p:cNvSpPr>
            <p:nvPr/>
          </p:nvSpPr>
          <p:spPr bwMode="auto">
            <a:xfrm>
              <a:off x="3255603" y="6589302"/>
              <a:ext cx="355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−10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Line 138"/>
            <p:cNvSpPr>
              <a:spLocks noChangeShapeType="1"/>
            </p:cNvSpPr>
            <p:nvPr/>
          </p:nvSpPr>
          <p:spPr bwMode="auto">
            <a:xfrm flipV="1">
              <a:off x="3956644" y="6516171"/>
              <a:ext cx="0" cy="22077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Rectangle 140"/>
            <p:cNvSpPr>
              <a:spLocks noChangeArrowheads="1"/>
            </p:cNvSpPr>
            <p:nvPr/>
          </p:nvSpPr>
          <p:spPr bwMode="auto">
            <a:xfrm>
              <a:off x="3888014" y="6589302"/>
              <a:ext cx="117039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Line 141"/>
            <p:cNvSpPr>
              <a:spLocks noChangeShapeType="1"/>
            </p:cNvSpPr>
            <p:nvPr/>
          </p:nvSpPr>
          <p:spPr bwMode="auto">
            <a:xfrm flipV="1">
              <a:off x="4415699" y="6516171"/>
              <a:ext cx="0" cy="22077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Rectangle 143"/>
            <p:cNvSpPr>
              <a:spLocks noChangeArrowheads="1"/>
            </p:cNvSpPr>
            <p:nvPr/>
          </p:nvSpPr>
          <p:spPr bwMode="auto">
            <a:xfrm>
              <a:off x="4290641" y="6589302"/>
              <a:ext cx="234079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Line 144"/>
            <p:cNvSpPr>
              <a:spLocks noChangeShapeType="1"/>
            </p:cNvSpPr>
            <p:nvPr/>
          </p:nvSpPr>
          <p:spPr bwMode="auto">
            <a:xfrm flipV="1">
              <a:off x="4880856" y="6516171"/>
              <a:ext cx="0" cy="22077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Rectangle 146"/>
            <p:cNvSpPr>
              <a:spLocks noChangeArrowheads="1"/>
            </p:cNvSpPr>
            <p:nvPr/>
          </p:nvSpPr>
          <p:spPr bwMode="auto">
            <a:xfrm>
              <a:off x="4754272" y="6589302"/>
              <a:ext cx="234079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Line 147"/>
            <p:cNvSpPr>
              <a:spLocks noChangeShapeType="1"/>
            </p:cNvSpPr>
            <p:nvPr/>
          </p:nvSpPr>
          <p:spPr bwMode="auto">
            <a:xfrm flipV="1">
              <a:off x="5344487" y="6516171"/>
              <a:ext cx="0" cy="22077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Rectangle 149"/>
            <p:cNvSpPr>
              <a:spLocks noChangeArrowheads="1"/>
            </p:cNvSpPr>
            <p:nvPr/>
          </p:nvSpPr>
          <p:spPr bwMode="auto">
            <a:xfrm>
              <a:off x="5219428" y="6589302"/>
              <a:ext cx="234079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30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Line 156"/>
            <p:cNvSpPr>
              <a:spLocks noChangeShapeType="1"/>
            </p:cNvSpPr>
            <p:nvPr/>
          </p:nvSpPr>
          <p:spPr bwMode="auto">
            <a:xfrm>
              <a:off x="3072085" y="6538248"/>
              <a:ext cx="2554546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Rectangle 160"/>
            <p:cNvSpPr>
              <a:spLocks noChangeArrowheads="1"/>
            </p:cNvSpPr>
            <p:nvPr/>
          </p:nvSpPr>
          <p:spPr bwMode="auto">
            <a:xfrm>
              <a:off x="3863612" y="6873355"/>
              <a:ext cx="10889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Time (ns)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9" name="Line 219"/>
            <p:cNvSpPr>
              <a:spLocks noChangeShapeType="1"/>
            </p:cNvSpPr>
            <p:nvPr/>
          </p:nvSpPr>
          <p:spPr bwMode="auto">
            <a:xfrm>
              <a:off x="5866484" y="5284713"/>
              <a:ext cx="2548445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254"/>
            <p:cNvSpPr>
              <a:spLocks/>
            </p:cNvSpPr>
            <p:nvPr/>
          </p:nvSpPr>
          <p:spPr bwMode="auto">
            <a:xfrm>
              <a:off x="5866484" y="4030440"/>
              <a:ext cx="2548445" cy="550556"/>
            </a:xfrm>
            <a:custGeom>
              <a:avLst/>
              <a:gdLst>
                <a:gd name="T0" fmla="*/ 0 w 1671"/>
                <a:gd name="T1" fmla="*/ 391 h 399"/>
                <a:gd name="T2" fmla="*/ 4 w 1671"/>
                <a:gd name="T3" fmla="*/ 391 h 399"/>
                <a:gd name="T4" fmla="*/ 29 w 1671"/>
                <a:gd name="T5" fmla="*/ 391 h 399"/>
                <a:gd name="T6" fmla="*/ 54 w 1671"/>
                <a:gd name="T7" fmla="*/ 387 h 399"/>
                <a:gd name="T8" fmla="*/ 79 w 1671"/>
                <a:gd name="T9" fmla="*/ 391 h 399"/>
                <a:gd name="T10" fmla="*/ 103 w 1671"/>
                <a:gd name="T11" fmla="*/ 391 h 399"/>
                <a:gd name="T12" fmla="*/ 128 w 1671"/>
                <a:gd name="T13" fmla="*/ 387 h 399"/>
                <a:gd name="T14" fmla="*/ 153 w 1671"/>
                <a:gd name="T15" fmla="*/ 391 h 399"/>
                <a:gd name="T16" fmla="*/ 177 w 1671"/>
                <a:gd name="T17" fmla="*/ 391 h 399"/>
                <a:gd name="T18" fmla="*/ 198 w 1671"/>
                <a:gd name="T19" fmla="*/ 391 h 399"/>
                <a:gd name="T20" fmla="*/ 223 w 1671"/>
                <a:gd name="T21" fmla="*/ 387 h 399"/>
                <a:gd name="T22" fmla="*/ 247 w 1671"/>
                <a:gd name="T23" fmla="*/ 391 h 399"/>
                <a:gd name="T24" fmla="*/ 272 w 1671"/>
                <a:gd name="T25" fmla="*/ 387 h 399"/>
                <a:gd name="T26" fmla="*/ 297 w 1671"/>
                <a:gd name="T27" fmla="*/ 391 h 399"/>
                <a:gd name="T28" fmla="*/ 321 w 1671"/>
                <a:gd name="T29" fmla="*/ 387 h 399"/>
                <a:gd name="T30" fmla="*/ 346 w 1671"/>
                <a:gd name="T31" fmla="*/ 391 h 399"/>
                <a:gd name="T32" fmla="*/ 490 w 1671"/>
                <a:gd name="T33" fmla="*/ 391 h 399"/>
                <a:gd name="T34" fmla="*/ 515 w 1671"/>
                <a:gd name="T35" fmla="*/ 391 h 399"/>
                <a:gd name="T36" fmla="*/ 540 w 1671"/>
                <a:gd name="T37" fmla="*/ 387 h 399"/>
                <a:gd name="T38" fmla="*/ 564 w 1671"/>
                <a:gd name="T39" fmla="*/ 391 h 399"/>
                <a:gd name="T40" fmla="*/ 589 w 1671"/>
                <a:gd name="T41" fmla="*/ 391 h 399"/>
                <a:gd name="T42" fmla="*/ 614 w 1671"/>
                <a:gd name="T43" fmla="*/ 391 h 399"/>
                <a:gd name="T44" fmla="*/ 663 w 1671"/>
                <a:gd name="T45" fmla="*/ 391 h 399"/>
                <a:gd name="T46" fmla="*/ 688 w 1671"/>
                <a:gd name="T47" fmla="*/ 391 h 399"/>
                <a:gd name="T48" fmla="*/ 712 w 1671"/>
                <a:gd name="T49" fmla="*/ 391 h 399"/>
                <a:gd name="T50" fmla="*/ 737 w 1671"/>
                <a:gd name="T51" fmla="*/ 391 h 399"/>
                <a:gd name="T52" fmla="*/ 758 w 1671"/>
                <a:gd name="T53" fmla="*/ 387 h 399"/>
                <a:gd name="T54" fmla="*/ 782 w 1671"/>
                <a:gd name="T55" fmla="*/ 371 h 399"/>
                <a:gd name="T56" fmla="*/ 807 w 1671"/>
                <a:gd name="T57" fmla="*/ 231 h 399"/>
                <a:gd name="T58" fmla="*/ 832 w 1671"/>
                <a:gd name="T59" fmla="*/ 37 h 399"/>
                <a:gd name="T60" fmla="*/ 857 w 1671"/>
                <a:gd name="T61" fmla="*/ 0 h 399"/>
                <a:gd name="T62" fmla="*/ 881 w 1671"/>
                <a:gd name="T63" fmla="*/ 165 h 399"/>
                <a:gd name="T64" fmla="*/ 906 w 1671"/>
                <a:gd name="T65" fmla="*/ 301 h 399"/>
                <a:gd name="T66" fmla="*/ 931 w 1671"/>
                <a:gd name="T67" fmla="*/ 329 h 399"/>
                <a:gd name="T68" fmla="*/ 955 w 1671"/>
                <a:gd name="T69" fmla="*/ 354 h 399"/>
                <a:gd name="T70" fmla="*/ 980 w 1671"/>
                <a:gd name="T71" fmla="*/ 375 h 399"/>
                <a:gd name="T72" fmla="*/ 1001 w 1671"/>
                <a:gd name="T73" fmla="*/ 375 h 399"/>
                <a:gd name="T74" fmla="*/ 1025 w 1671"/>
                <a:gd name="T75" fmla="*/ 387 h 399"/>
                <a:gd name="T76" fmla="*/ 1050 w 1671"/>
                <a:gd name="T77" fmla="*/ 399 h 399"/>
                <a:gd name="T78" fmla="*/ 1075 w 1671"/>
                <a:gd name="T79" fmla="*/ 399 h 399"/>
                <a:gd name="T80" fmla="*/ 1099 w 1671"/>
                <a:gd name="T81" fmla="*/ 387 h 399"/>
                <a:gd name="T82" fmla="*/ 1173 w 1671"/>
                <a:gd name="T83" fmla="*/ 387 h 399"/>
                <a:gd name="T84" fmla="*/ 1198 w 1671"/>
                <a:gd name="T85" fmla="*/ 387 h 399"/>
                <a:gd name="T86" fmla="*/ 1223 w 1671"/>
                <a:gd name="T87" fmla="*/ 387 h 399"/>
                <a:gd name="T88" fmla="*/ 1243 w 1671"/>
                <a:gd name="T89" fmla="*/ 391 h 399"/>
                <a:gd name="T90" fmla="*/ 1268 w 1671"/>
                <a:gd name="T91" fmla="*/ 387 h 399"/>
                <a:gd name="T92" fmla="*/ 1297 w 1671"/>
                <a:gd name="T93" fmla="*/ 391 h 399"/>
                <a:gd name="T94" fmla="*/ 1416 w 1671"/>
                <a:gd name="T95" fmla="*/ 391 h 399"/>
                <a:gd name="T96" fmla="*/ 1441 w 1671"/>
                <a:gd name="T97" fmla="*/ 391 h 399"/>
                <a:gd name="T98" fmla="*/ 1466 w 1671"/>
                <a:gd name="T99" fmla="*/ 387 h 399"/>
                <a:gd name="T100" fmla="*/ 1490 w 1671"/>
                <a:gd name="T101" fmla="*/ 391 h 399"/>
                <a:gd name="T102" fmla="*/ 1540 w 1671"/>
                <a:gd name="T103" fmla="*/ 391 h 399"/>
                <a:gd name="T104" fmla="*/ 1560 w 1671"/>
                <a:gd name="T105" fmla="*/ 391 h 399"/>
                <a:gd name="T106" fmla="*/ 1585 w 1671"/>
                <a:gd name="T107" fmla="*/ 391 h 399"/>
                <a:gd name="T108" fmla="*/ 1634 w 1671"/>
                <a:gd name="T109" fmla="*/ 391 h 399"/>
                <a:gd name="T110" fmla="*/ 1659 w 1671"/>
                <a:gd name="T111" fmla="*/ 391 h 399"/>
                <a:gd name="T112" fmla="*/ 1671 w 1671"/>
                <a:gd name="T113" fmla="*/ 391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71" h="399">
                  <a:moveTo>
                    <a:pt x="0" y="391"/>
                  </a:moveTo>
                  <a:lnTo>
                    <a:pt x="4" y="391"/>
                  </a:lnTo>
                  <a:lnTo>
                    <a:pt x="29" y="391"/>
                  </a:lnTo>
                  <a:lnTo>
                    <a:pt x="54" y="387"/>
                  </a:lnTo>
                  <a:lnTo>
                    <a:pt x="79" y="391"/>
                  </a:lnTo>
                  <a:lnTo>
                    <a:pt x="103" y="391"/>
                  </a:lnTo>
                  <a:lnTo>
                    <a:pt x="128" y="387"/>
                  </a:lnTo>
                  <a:lnTo>
                    <a:pt x="153" y="391"/>
                  </a:lnTo>
                  <a:lnTo>
                    <a:pt x="177" y="391"/>
                  </a:lnTo>
                  <a:lnTo>
                    <a:pt x="198" y="391"/>
                  </a:lnTo>
                  <a:lnTo>
                    <a:pt x="223" y="387"/>
                  </a:lnTo>
                  <a:lnTo>
                    <a:pt x="247" y="391"/>
                  </a:lnTo>
                  <a:lnTo>
                    <a:pt x="272" y="387"/>
                  </a:lnTo>
                  <a:lnTo>
                    <a:pt x="297" y="391"/>
                  </a:lnTo>
                  <a:lnTo>
                    <a:pt x="321" y="387"/>
                  </a:lnTo>
                  <a:lnTo>
                    <a:pt x="346" y="391"/>
                  </a:lnTo>
                  <a:lnTo>
                    <a:pt x="490" y="391"/>
                  </a:lnTo>
                  <a:lnTo>
                    <a:pt x="515" y="391"/>
                  </a:lnTo>
                  <a:lnTo>
                    <a:pt x="540" y="387"/>
                  </a:lnTo>
                  <a:lnTo>
                    <a:pt x="564" y="391"/>
                  </a:lnTo>
                  <a:lnTo>
                    <a:pt x="589" y="391"/>
                  </a:lnTo>
                  <a:lnTo>
                    <a:pt x="614" y="391"/>
                  </a:lnTo>
                  <a:lnTo>
                    <a:pt x="663" y="391"/>
                  </a:lnTo>
                  <a:lnTo>
                    <a:pt x="688" y="391"/>
                  </a:lnTo>
                  <a:lnTo>
                    <a:pt x="712" y="391"/>
                  </a:lnTo>
                  <a:lnTo>
                    <a:pt x="737" y="391"/>
                  </a:lnTo>
                  <a:lnTo>
                    <a:pt x="758" y="387"/>
                  </a:lnTo>
                  <a:lnTo>
                    <a:pt x="782" y="371"/>
                  </a:lnTo>
                  <a:lnTo>
                    <a:pt x="807" y="231"/>
                  </a:lnTo>
                  <a:lnTo>
                    <a:pt x="832" y="37"/>
                  </a:lnTo>
                  <a:lnTo>
                    <a:pt x="857" y="0"/>
                  </a:lnTo>
                  <a:lnTo>
                    <a:pt x="881" y="165"/>
                  </a:lnTo>
                  <a:lnTo>
                    <a:pt x="906" y="301"/>
                  </a:lnTo>
                  <a:lnTo>
                    <a:pt x="931" y="329"/>
                  </a:lnTo>
                  <a:lnTo>
                    <a:pt x="955" y="354"/>
                  </a:lnTo>
                  <a:lnTo>
                    <a:pt x="980" y="375"/>
                  </a:lnTo>
                  <a:lnTo>
                    <a:pt x="1001" y="375"/>
                  </a:lnTo>
                  <a:lnTo>
                    <a:pt x="1025" y="387"/>
                  </a:lnTo>
                  <a:lnTo>
                    <a:pt x="1050" y="399"/>
                  </a:lnTo>
                  <a:lnTo>
                    <a:pt x="1075" y="399"/>
                  </a:lnTo>
                  <a:lnTo>
                    <a:pt x="1099" y="387"/>
                  </a:lnTo>
                  <a:lnTo>
                    <a:pt x="1173" y="387"/>
                  </a:lnTo>
                  <a:lnTo>
                    <a:pt x="1198" y="387"/>
                  </a:lnTo>
                  <a:lnTo>
                    <a:pt x="1223" y="387"/>
                  </a:lnTo>
                  <a:lnTo>
                    <a:pt x="1243" y="391"/>
                  </a:lnTo>
                  <a:lnTo>
                    <a:pt x="1268" y="387"/>
                  </a:lnTo>
                  <a:lnTo>
                    <a:pt x="1297" y="391"/>
                  </a:lnTo>
                  <a:lnTo>
                    <a:pt x="1416" y="391"/>
                  </a:lnTo>
                  <a:lnTo>
                    <a:pt x="1441" y="391"/>
                  </a:lnTo>
                  <a:lnTo>
                    <a:pt x="1466" y="387"/>
                  </a:lnTo>
                  <a:lnTo>
                    <a:pt x="1490" y="391"/>
                  </a:lnTo>
                  <a:lnTo>
                    <a:pt x="1540" y="391"/>
                  </a:lnTo>
                  <a:lnTo>
                    <a:pt x="1560" y="391"/>
                  </a:lnTo>
                  <a:lnTo>
                    <a:pt x="1585" y="391"/>
                  </a:lnTo>
                  <a:lnTo>
                    <a:pt x="1634" y="391"/>
                  </a:lnTo>
                  <a:lnTo>
                    <a:pt x="1659" y="391"/>
                  </a:lnTo>
                  <a:lnTo>
                    <a:pt x="1671" y="391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Line 261"/>
            <p:cNvSpPr>
              <a:spLocks noChangeShapeType="1"/>
            </p:cNvSpPr>
            <p:nvPr/>
          </p:nvSpPr>
          <p:spPr bwMode="auto">
            <a:xfrm>
              <a:off x="5866484" y="5730490"/>
              <a:ext cx="2548445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Line 262"/>
            <p:cNvSpPr>
              <a:spLocks noChangeShapeType="1"/>
            </p:cNvSpPr>
            <p:nvPr/>
          </p:nvSpPr>
          <p:spPr bwMode="auto">
            <a:xfrm>
              <a:off x="5866484" y="6538248"/>
              <a:ext cx="2548445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6" name="Line 266"/>
            <p:cNvSpPr>
              <a:spLocks noChangeShapeType="1"/>
            </p:cNvSpPr>
            <p:nvPr/>
          </p:nvSpPr>
          <p:spPr bwMode="auto">
            <a:xfrm>
              <a:off x="5866484" y="6538248"/>
              <a:ext cx="2548445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8" name="Line 268"/>
            <p:cNvSpPr>
              <a:spLocks noChangeShapeType="1"/>
            </p:cNvSpPr>
            <p:nvPr/>
          </p:nvSpPr>
          <p:spPr bwMode="auto">
            <a:xfrm flipV="1">
              <a:off x="6281311" y="6516171"/>
              <a:ext cx="0" cy="22077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0" name="Rectangle 270"/>
            <p:cNvSpPr>
              <a:spLocks noChangeArrowheads="1"/>
            </p:cNvSpPr>
            <p:nvPr/>
          </p:nvSpPr>
          <p:spPr bwMode="auto">
            <a:xfrm>
              <a:off x="6043901" y="6589302"/>
              <a:ext cx="355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−10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1" name="Line 271"/>
            <p:cNvSpPr>
              <a:spLocks noChangeShapeType="1"/>
            </p:cNvSpPr>
            <p:nvPr/>
          </p:nvSpPr>
          <p:spPr bwMode="auto">
            <a:xfrm flipV="1">
              <a:off x="6746468" y="6516171"/>
              <a:ext cx="0" cy="22077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3" name="Rectangle 273"/>
            <p:cNvSpPr>
              <a:spLocks noChangeArrowheads="1"/>
            </p:cNvSpPr>
            <p:nvPr/>
          </p:nvSpPr>
          <p:spPr bwMode="auto">
            <a:xfrm>
              <a:off x="6682413" y="6589302"/>
              <a:ext cx="117039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4" name="Line 274"/>
            <p:cNvSpPr>
              <a:spLocks noChangeShapeType="1"/>
            </p:cNvSpPr>
            <p:nvPr/>
          </p:nvSpPr>
          <p:spPr bwMode="auto">
            <a:xfrm flipV="1">
              <a:off x="7210099" y="6516171"/>
              <a:ext cx="0" cy="22077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6" name="Rectangle 276"/>
            <p:cNvSpPr>
              <a:spLocks noChangeArrowheads="1"/>
            </p:cNvSpPr>
            <p:nvPr/>
          </p:nvSpPr>
          <p:spPr bwMode="auto">
            <a:xfrm>
              <a:off x="7078940" y="6589302"/>
              <a:ext cx="234079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7" name="Line 277"/>
            <p:cNvSpPr>
              <a:spLocks noChangeShapeType="1"/>
            </p:cNvSpPr>
            <p:nvPr/>
          </p:nvSpPr>
          <p:spPr bwMode="auto">
            <a:xfrm flipV="1">
              <a:off x="7675254" y="6516171"/>
              <a:ext cx="0" cy="22077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9" name="Rectangle 279"/>
            <p:cNvSpPr>
              <a:spLocks noChangeArrowheads="1"/>
            </p:cNvSpPr>
            <p:nvPr/>
          </p:nvSpPr>
          <p:spPr bwMode="auto">
            <a:xfrm>
              <a:off x="7542571" y="6589302"/>
              <a:ext cx="234079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0" name="Line 280"/>
            <p:cNvSpPr>
              <a:spLocks noChangeShapeType="1"/>
            </p:cNvSpPr>
            <p:nvPr/>
          </p:nvSpPr>
          <p:spPr bwMode="auto">
            <a:xfrm flipV="1">
              <a:off x="8138885" y="6516171"/>
              <a:ext cx="0" cy="22077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2" name="Rectangle 282"/>
            <p:cNvSpPr>
              <a:spLocks noChangeArrowheads="1"/>
            </p:cNvSpPr>
            <p:nvPr/>
          </p:nvSpPr>
          <p:spPr bwMode="auto">
            <a:xfrm>
              <a:off x="8007726" y="6589302"/>
              <a:ext cx="234079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30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" name="Line 287"/>
            <p:cNvSpPr>
              <a:spLocks noChangeShapeType="1"/>
            </p:cNvSpPr>
            <p:nvPr/>
          </p:nvSpPr>
          <p:spPr bwMode="auto">
            <a:xfrm>
              <a:off x="5866484" y="6538248"/>
              <a:ext cx="2548445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2" name="Rectangle 455"/>
            <p:cNvSpPr>
              <a:spLocks noChangeArrowheads="1"/>
            </p:cNvSpPr>
            <p:nvPr/>
          </p:nvSpPr>
          <p:spPr bwMode="auto">
            <a:xfrm>
              <a:off x="4466028" y="3967738"/>
              <a:ext cx="1059946" cy="3063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456"/>
            <p:cNvSpPr>
              <a:spLocks noChangeArrowheads="1"/>
            </p:cNvSpPr>
            <p:nvPr/>
          </p:nvSpPr>
          <p:spPr bwMode="auto">
            <a:xfrm>
              <a:off x="4389773" y="3984762"/>
              <a:ext cx="217140" cy="267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Wingdings 3" pitchFamily="18" charset="2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44" name="Rectangle 457"/>
            <p:cNvSpPr>
              <a:spLocks noChangeArrowheads="1"/>
            </p:cNvSpPr>
            <p:nvPr/>
          </p:nvSpPr>
          <p:spPr bwMode="auto">
            <a:xfrm>
              <a:off x="4597187" y="3952452"/>
              <a:ext cx="934777" cy="29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 647 </a:t>
              </a:r>
              <a:r>
                <a:rPr kumimoji="0" lang="en-US" sz="2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W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5" name="Rectangle 459"/>
            <p:cNvSpPr>
              <a:spLocks noChangeArrowheads="1"/>
            </p:cNvSpPr>
            <p:nvPr/>
          </p:nvSpPr>
          <p:spPr bwMode="auto">
            <a:xfrm>
              <a:off x="7248226" y="3860111"/>
              <a:ext cx="1142302" cy="3242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460"/>
            <p:cNvSpPr>
              <a:spLocks noChangeArrowheads="1"/>
            </p:cNvSpPr>
            <p:nvPr/>
          </p:nvSpPr>
          <p:spPr bwMode="auto">
            <a:xfrm>
              <a:off x="7179597" y="3877134"/>
              <a:ext cx="217140" cy="267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Wingdings 3" pitchFamily="18" charset="2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47" name="Rectangle 461"/>
            <p:cNvSpPr>
              <a:spLocks noChangeArrowheads="1"/>
            </p:cNvSpPr>
            <p:nvPr/>
          </p:nvSpPr>
          <p:spPr bwMode="auto">
            <a:xfrm>
              <a:off x="7385485" y="3853755"/>
              <a:ext cx="934777" cy="29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l" eaLnBrk="1" hangingPunct="1"/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 808 </a:t>
              </a:r>
              <a:r>
                <a:rPr lang="en-US" sz="2200">
                  <a:solidFill>
                    <a:srgbClr val="FFFFFF"/>
                  </a:solidFill>
                  <a:cs typeface="Arial" pitchFamily="34" charset="0"/>
                  <a:sym typeface="Symbol"/>
                </a:rPr>
                <a:t></a:t>
              </a: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W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8" name="Rectangle 463"/>
            <p:cNvSpPr>
              <a:spLocks noChangeArrowheads="1"/>
            </p:cNvSpPr>
            <p:nvPr/>
          </p:nvSpPr>
          <p:spPr bwMode="auto">
            <a:xfrm>
              <a:off x="3787357" y="5464181"/>
              <a:ext cx="1268885" cy="2663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Rectangle 464"/>
            <p:cNvSpPr>
              <a:spLocks noChangeArrowheads="1"/>
            </p:cNvSpPr>
            <p:nvPr/>
          </p:nvSpPr>
          <p:spPr bwMode="auto">
            <a:xfrm>
              <a:off x="3801084" y="5469700"/>
              <a:ext cx="1233537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(never clicks)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0" name="Rectangle 465"/>
            <p:cNvSpPr>
              <a:spLocks noChangeArrowheads="1"/>
            </p:cNvSpPr>
            <p:nvPr/>
          </p:nvSpPr>
          <p:spPr bwMode="auto">
            <a:xfrm>
              <a:off x="6589382" y="5464181"/>
              <a:ext cx="1267360" cy="2663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466"/>
            <p:cNvSpPr>
              <a:spLocks noChangeArrowheads="1"/>
            </p:cNvSpPr>
            <p:nvPr/>
          </p:nvSpPr>
          <p:spPr bwMode="auto">
            <a:xfrm>
              <a:off x="6500926" y="5469700"/>
              <a:ext cx="1349036" cy="22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(always clicks)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" name="Freeform 291"/>
            <p:cNvSpPr>
              <a:spLocks/>
            </p:cNvSpPr>
            <p:nvPr/>
          </p:nvSpPr>
          <p:spPr bwMode="auto">
            <a:xfrm>
              <a:off x="5866484" y="5730490"/>
              <a:ext cx="2548445" cy="590571"/>
            </a:xfrm>
            <a:custGeom>
              <a:avLst/>
              <a:gdLst>
                <a:gd name="T0" fmla="*/ 0 w 1671"/>
                <a:gd name="T1" fmla="*/ 428 h 428"/>
                <a:gd name="T2" fmla="*/ 865 w 1671"/>
                <a:gd name="T3" fmla="*/ 428 h 428"/>
                <a:gd name="T4" fmla="*/ 889 w 1671"/>
                <a:gd name="T5" fmla="*/ 0 h 428"/>
                <a:gd name="T6" fmla="*/ 914 w 1671"/>
                <a:gd name="T7" fmla="*/ 0 h 428"/>
                <a:gd name="T8" fmla="*/ 939 w 1671"/>
                <a:gd name="T9" fmla="*/ 428 h 428"/>
                <a:gd name="T10" fmla="*/ 1671 w 1671"/>
                <a:gd name="T11" fmla="*/ 42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1" h="428">
                  <a:moveTo>
                    <a:pt x="0" y="428"/>
                  </a:moveTo>
                  <a:lnTo>
                    <a:pt x="865" y="428"/>
                  </a:lnTo>
                  <a:lnTo>
                    <a:pt x="889" y="0"/>
                  </a:lnTo>
                  <a:lnTo>
                    <a:pt x="914" y="0"/>
                  </a:lnTo>
                  <a:lnTo>
                    <a:pt x="939" y="428"/>
                  </a:lnTo>
                  <a:lnTo>
                    <a:pt x="1671" y="42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Line 454"/>
            <p:cNvSpPr>
              <a:spLocks noChangeShapeType="1"/>
            </p:cNvSpPr>
            <p:nvPr/>
          </p:nvSpPr>
          <p:spPr bwMode="auto">
            <a:xfrm>
              <a:off x="3072085" y="6321061"/>
              <a:ext cx="2554546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TextBox 6"/>
            <p:cNvSpPr txBox="1">
              <a:spLocks noChangeArrowheads="1"/>
            </p:cNvSpPr>
            <p:nvPr/>
          </p:nvSpPr>
          <p:spPr bwMode="auto">
            <a:xfrm>
              <a:off x="8544469" y="5940091"/>
              <a:ext cx="162808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>
                  <a:solidFill>
                    <a:srgbClr val="C0C0C0"/>
                  </a:solidFill>
                </a:rPr>
                <a:t>ID Quantique</a:t>
              </a:r>
            </a:p>
            <a:p>
              <a:pPr algn="l"/>
              <a:r>
                <a:rPr lang="en-US" sz="2000" b="0">
                  <a:solidFill>
                    <a:srgbClr val="C0C0C0"/>
                  </a:solidFill>
                </a:rPr>
                <a:t>Clavis2</a:t>
              </a:r>
              <a:endParaRPr lang="en-US" sz="2000" b="0" baseline="-25000">
                <a:solidFill>
                  <a:srgbClr val="C0C0C0"/>
                </a:solidFill>
              </a:endParaRPr>
            </a:p>
          </p:txBody>
        </p:sp>
        <p:sp>
          <p:nvSpPr>
            <p:cNvPr id="254" name="Line 84"/>
            <p:cNvSpPr>
              <a:spLocks noChangeShapeType="1"/>
            </p:cNvSpPr>
            <p:nvPr/>
          </p:nvSpPr>
          <p:spPr bwMode="auto">
            <a:xfrm>
              <a:off x="3071531" y="5284711"/>
              <a:ext cx="26988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5" name="Line 84"/>
            <p:cNvSpPr>
              <a:spLocks noChangeShapeType="1"/>
            </p:cNvSpPr>
            <p:nvPr/>
          </p:nvSpPr>
          <p:spPr bwMode="auto">
            <a:xfrm>
              <a:off x="3068789" y="5730488"/>
              <a:ext cx="26988" cy="0"/>
            </a:xfrm>
            <a:prstGeom prst="line">
              <a:avLst/>
            </a:prstGeom>
            <a:noFill/>
            <a:ln w="4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87126E-7 2.59259E-6 L -2.87126E-7 0.0652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Proposed full eavesdropper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6183" y="2129433"/>
            <a:ext cx="9874634" cy="2088233"/>
            <a:chOff x="206183" y="2057424"/>
            <a:chExt cx="9874634" cy="2088233"/>
          </a:xfrm>
        </p:grpSpPr>
        <p:sp>
          <p:nvSpPr>
            <p:cNvPr id="24584" name="Freeform 62"/>
            <p:cNvSpPr>
              <a:spLocks/>
            </p:cNvSpPr>
            <p:nvPr/>
          </p:nvSpPr>
          <p:spPr bwMode="auto">
            <a:xfrm>
              <a:off x="2786728" y="2057424"/>
              <a:ext cx="4713544" cy="2088233"/>
            </a:xfrm>
            <a:custGeom>
              <a:avLst/>
              <a:gdLst>
                <a:gd name="T0" fmla="*/ 2147483647 w 2970"/>
                <a:gd name="T1" fmla="*/ 0 h 1109"/>
                <a:gd name="T2" fmla="*/ 2147483647 w 2970"/>
                <a:gd name="T3" fmla="*/ 0 h 1109"/>
                <a:gd name="T4" fmla="*/ 2147483647 w 2970"/>
                <a:gd name="T5" fmla="*/ 0 h 1109"/>
                <a:gd name="T6" fmla="*/ 2147483647 w 2970"/>
                <a:gd name="T7" fmla="*/ 2147483647 h 1109"/>
                <a:gd name="T8" fmla="*/ 2147483647 w 2970"/>
                <a:gd name="T9" fmla="*/ 2147483647 h 1109"/>
                <a:gd name="T10" fmla="*/ 2147483647 w 2970"/>
                <a:gd name="T11" fmla="*/ 2147483647 h 1109"/>
                <a:gd name="T12" fmla="*/ 2147483647 w 2970"/>
                <a:gd name="T13" fmla="*/ 2147483647 h 1109"/>
                <a:gd name="T14" fmla="*/ 2147483647 w 2970"/>
                <a:gd name="T15" fmla="*/ 2147483647 h 1109"/>
                <a:gd name="T16" fmla="*/ 0 w 2970"/>
                <a:gd name="T17" fmla="*/ 2147483647 h 1109"/>
                <a:gd name="T18" fmla="*/ 0 w 2970"/>
                <a:gd name="T19" fmla="*/ 2147483647 h 1109"/>
                <a:gd name="T20" fmla="*/ 0 w 2970"/>
                <a:gd name="T21" fmla="*/ 2147483647 h 1109"/>
                <a:gd name="T22" fmla="*/ 0 w 2970"/>
                <a:gd name="T23" fmla="*/ 2147483647 h 1109"/>
                <a:gd name="T24" fmla="*/ 2147483647 w 2970"/>
                <a:gd name="T25" fmla="*/ 2147483647 h 1109"/>
                <a:gd name="T26" fmla="*/ 2147483647 w 2970"/>
                <a:gd name="T27" fmla="*/ 2147483647 h 1109"/>
                <a:gd name="T28" fmla="*/ 2147483647 w 2970"/>
                <a:gd name="T29" fmla="*/ 2147483647 h 1109"/>
                <a:gd name="T30" fmla="*/ 2147483647 w 2970"/>
                <a:gd name="T31" fmla="*/ 2147483647 h 1109"/>
                <a:gd name="T32" fmla="*/ 2147483647 w 2970"/>
                <a:gd name="T33" fmla="*/ 2147483647 h 1109"/>
                <a:gd name="T34" fmla="*/ 2147483647 w 2970"/>
                <a:gd name="T35" fmla="*/ 2147483647 h 1109"/>
                <a:gd name="T36" fmla="*/ 2147483647 w 2970"/>
                <a:gd name="T37" fmla="*/ 2147483647 h 1109"/>
                <a:gd name="T38" fmla="*/ 2147483647 w 2970"/>
                <a:gd name="T39" fmla="*/ 2147483647 h 1109"/>
                <a:gd name="T40" fmla="*/ 2147483647 w 2970"/>
                <a:gd name="T41" fmla="*/ 2147483647 h 1109"/>
                <a:gd name="T42" fmla="*/ 2147483647 w 2970"/>
                <a:gd name="T43" fmla="*/ 2147483647 h 1109"/>
                <a:gd name="T44" fmla="*/ 2147483647 w 2970"/>
                <a:gd name="T45" fmla="*/ 2147483647 h 1109"/>
                <a:gd name="T46" fmla="*/ 2147483647 w 2970"/>
                <a:gd name="T47" fmla="*/ 2147483647 h 1109"/>
                <a:gd name="T48" fmla="*/ 2147483647 w 2970"/>
                <a:gd name="T49" fmla="*/ 2147483647 h 1109"/>
                <a:gd name="T50" fmla="*/ 2147483647 w 2970"/>
                <a:gd name="T51" fmla="*/ 2147483647 h 1109"/>
                <a:gd name="T52" fmla="*/ 2147483647 w 2970"/>
                <a:gd name="T53" fmla="*/ 2147483647 h 1109"/>
                <a:gd name="T54" fmla="*/ 2147483647 w 2970"/>
                <a:gd name="T55" fmla="*/ 2147483647 h 1109"/>
                <a:gd name="T56" fmla="*/ 2147483647 w 2970"/>
                <a:gd name="T57" fmla="*/ 2147483647 h 1109"/>
                <a:gd name="T58" fmla="*/ 2147483647 w 2970"/>
                <a:gd name="T59" fmla="*/ 2147483647 h 1109"/>
                <a:gd name="T60" fmla="*/ 2147483647 w 2970"/>
                <a:gd name="T61" fmla="*/ 2147483647 h 1109"/>
                <a:gd name="T62" fmla="*/ 2147483647 w 2970"/>
                <a:gd name="T63" fmla="*/ 2147483647 h 1109"/>
                <a:gd name="T64" fmla="*/ 2147483647 w 2970"/>
                <a:gd name="T65" fmla="*/ 2147483647 h 1109"/>
                <a:gd name="T66" fmla="*/ 2147483647 w 2970"/>
                <a:gd name="T67" fmla="*/ 2147483647 h 1109"/>
                <a:gd name="T68" fmla="*/ 2147483647 w 2970"/>
                <a:gd name="T69" fmla="*/ 2147483647 h 1109"/>
                <a:gd name="T70" fmla="*/ 2147483647 w 2970"/>
                <a:gd name="T71" fmla="*/ 0 h 1109"/>
                <a:gd name="T72" fmla="*/ 2147483647 w 2970"/>
                <a:gd name="T73" fmla="*/ 0 h 1109"/>
                <a:gd name="T74" fmla="*/ 2147483647 w 2970"/>
                <a:gd name="T75" fmla="*/ 0 h 11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970"/>
                <a:gd name="T115" fmla="*/ 0 h 1109"/>
                <a:gd name="T116" fmla="*/ 2970 w 2970"/>
                <a:gd name="T117" fmla="*/ 1109 h 11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970" h="1109">
                  <a:moveTo>
                    <a:pt x="61" y="0"/>
                  </a:moveTo>
                  <a:lnTo>
                    <a:pt x="61" y="0"/>
                  </a:lnTo>
                  <a:lnTo>
                    <a:pt x="49" y="0"/>
                  </a:lnTo>
                  <a:lnTo>
                    <a:pt x="36" y="3"/>
                  </a:lnTo>
                  <a:lnTo>
                    <a:pt x="26" y="10"/>
                  </a:lnTo>
                  <a:lnTo>
                    <a:pt x="20" y="16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1048"/>
                  </a:lnTo>
                  <a:lnTo>
                    <a:pt x="0" y="1061"/>
                  </a:lnTo>
                  <a:lnTo>
                    <a:pt x="4" y="1073"/>
                  </a:lnTo>
                  <a:lnTo>
                    <a:pt x="10" y="1083"/>
                  </a:lnTo>
                  <a:lnTo>
                    <a:pt x="20" y="1093"/>
                  </a:lnTo>
                  <a:lnTo>
                    <a:pt x="26" y="1099"/>
                  </a:lnTo>
                  <a:lnTo>
                    <a:pt x="36" y="1106"/>
                  </a:lnTo>
                  <a:lnTo>
                    <a:pt x="49" y="1109"/>
                  </a:lnTo>
                  <a:lnTo>
                    <a:pt x="61" y="1109"/>
                  </a:lnTo>
                  <a:lnTo>
                    <a:pt x="2909" y="1109"/>
                  </a:lnTo>
                  <a:lnTo>
                    <a:pt x="2921" y="1109"/>
                  </a:lnTo>
                  <a:lnTo>
                    <a:pt x="2934" y="1106"/>
                  </a:lnTo>
                  <a:lnTo>
                    <a:pt x="2944" y="1099"/>
                  </a:lnTo>
                  <a:lnTo>
                    <a:pt x="2950" y="1093"/>
                  </a:lnTo>
                  <a:lnTo>
                    <a:pt x="2960" y="1083"/>
                  </a:lnTo>
                  <a:lnTo>
                    <a:pt x="2966" y="1073"/>
                  </a:lnTo>
                  <a:lnTo>
                    <a:pt x="2970" y="1061"/>
                  </a:lnTo>
                  <a:lnTo>
                    <a:pt x="2970" y="1048"/>
                  </a:lnTo>
                  <a:lnTo>
                    <a:pt x="2970" y="61"/>
                  </a:lnTo>
                  <a:lnTo>
                    <a:pt x="2970" y="48"/>
                  </a:lnTo>
                  <a:lnTo>
                    <a:pt x="2966" y="36"/>
                  </a:lnTo>
                  <a:lnTo>
                    <a:pt x="2960" y="26"/>
                  </a:lnTo>
                  <a:lnTo>
                    <a:pt x="2950" y="16"/>
                  </a:lnTo>
                  <a:lnTo>
                    <a:pt x="2944" y="10"/>
                  </a:lnTo>
                  <a:lnTo>
                    <a:pt x="2934" y="3"/>
                  </a:lnTo>
                  <a:lnTo>
                    <a:pt x="2921" y="0"/>
                  </a:lnTo>
                  <a:lnTo>
                    <a:pt x="290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Freeform 68"/>
            <p:cNvSpPr>
              <a:spLocks/>
            </p:cNvSpPr>
            <p:nvPr/>
          </p:nvSpPr>
          <p:spPr bwMode="auto">
            <a:xfrm>
              <a:off x="4837198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58" y="0"/>
                  </a:moveTo>
                  <a:lnTo>
                    <a:pt x="58" y="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9"/>
                  </a:lnTo>
                  <a:lnTo>
                    <a:pt x="10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10" y="620"/>
                  </a:lnTo>
                  <a:lnTo>
                    <a:pt x="16" y="626"/>
                  </a:lnTo>
                  <a:lnTo>
                    <a:pt x="26" y="636"/>
                  </a:lnTo>
                  <a:lnTo>
                    <a:pt x="36" y="639"/>
                  </a:lnTo>
                  <a:lnTo>
                    <a:pt x="48" y="642"/>
                  </a:lnTo>
                  <a:lnTo>
                    <a:pt x="58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5" y="636"/>
                  </a:lnTo>
                  <a:lnTo>
                    <a:pt x="964" y="626"/>
                  </a:lnTo>
                  <a:lnTo>
                    <a:pt x="971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1" y="26"/>
                  </a:lnTo>
                  <a:lnTo>
                    <a:pt x="964" y="19"/>
                  </a:lnTo>
                  <a:lnTo>
                    <a:pt x="955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Freeform 70"/>
            <p:cNvSpPr>
              <a:spLocks/>
            </p:cNvSpPr>
            <p:nvPr/>
          </p:nvSpPr>
          <p:spPr bwMode="auto">
            <a:xfrm>
              <a:off x="2869254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8" y="6"/>
                  </a:lnTo>
                  <a:lnTo>
                    <a:pt x="25" y="10"/>
                  </a:lnTo>
                  <a:lnTo>
                    <a:pt x="19" y="19"/>
                  </a:lnTo>
                  <a:lnTo>
                    <a:pt x="9" y="26"/>
                  </a:lnTo>
                  <a:lnTo>
                    <a:pt x="6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6" y="607"/>
                  </a:lnTo>
                  <a:lnTo>
                    <a:pt x="9" y="620"/>
                  </a:lnTo>
                  <a:lnTo>
                    <a:pt x="19" y="626"/>
                  </a:lnTo>
                  <a:lnTo>
                    <a:pt x="25" y="636"/>
                  </a:lnTo>
                  <a:lnTo>
                    <a:pt x="38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22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4" y="636"/>
                  </a:lnTo>
                  <a:lnTo>
                    <a:pt x="964" y="626"/>
                  </a:lnTo>
                  <a:lnTo>
                    <a:pt x="970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0" y="26"/>
                  </a:lnTo>
                  <a:lnTo>
                    <a:pt x="964" y="19"/>
                  </a:lnTo>
                  <a:lnTo>
                    <a:pt x="954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22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796047" y="3197232"/>
              <a:ext cx="618112" cy="696965"/>
              <a:chOff x="6776977" y="2570424"/>
              <a:chExt cx="610385" cy="598535"/>
            </a:xfrm>
          </p:grpSpPr>
          <p:sp>
            <p:nvSpPr>
              <p:cNvPr id="24595" name="Freeform 73"/>
              <p:cNvSpPr>
                <a:spLocks/>
              </p:cNvSpPr>
              <p:nvPr/>
            </p:nvSpPr>
            <p:spPr bwMode="auto">
              <a:xfrm>
                <a:off x="6776977" y="3018542"/>
                <a:ext cx="157462" cy="150417"/>
              </a:xfrm>
              <a:custGeom>
                <a:avLst/>
                <a:gdLst>
                  <a:gd name="T0" fmla="*/ 0 w 94"/>
                  <a:gd name="T1" fmla="*/ 2147483647 h 96"/>
                  <a:gd name="T2" fmla="*/ 0 w 94"/>
                  <a:gd name="T3" fmla="*/ 2147483647 h 96"/>
                  <a:gd name="T4" fmla="*/ 0 w 94"/>
                  <a:gd name="T5" fmla="*/ 2147483647 h 96"/>
                  <a:gd name="T6" fmla="*/ 2147483647 w 94"/>
                  <a:gd name="T7" fmla="*/ 2147483647 h 96"/>
                  <a:gd name="T8" fmla="*/ 2147483647 w 94"/>
                  <a:gd name="T9" fmla="*/ 2147483647 h 96"/>
                  <a:gd name="T10" fmla="*/ 2147483647 w 94"/>
                  <a:gd name="T11" fmla="*/ 2147483647 h 96"/>
                  <a:gd name="T12" fmla="*/ 2147483647 w 94"/>
                  <a:gd name="T13" fmla="*/ 2147483647 h 96"/>
                  <a:gd name="T14" fmla="*/ 2147483647 w 94"/>
                  <a:gd name="T15" fmla="*/ 2147483647 h 96"/>
                  <a:gd name="T16" fmla="*/ 2147483647 w 94"/>
                  <a:gd name="T17" fmla="*/ 2147483647 h 96"/>
                  <a:gd name="T18" fmla="*/ 2147483647 w 94"/>
                  <a:gd name="T19" fmla="*/ 2147483647 h 96"/>
                  <a:gd name="T20" fmla="*/ 2147483647 w 94"/>
                  <a:gd name="T21" fmla="*/ 0 h 96"/>
                  <a:gd name="T22" fmla="*/ 2147483647 w 94"/>
                  <a:gd name="T23" fmla="*/ 0 h 96"/>
                  <a:gd name="T24" fmla="*/ 2147483647 w 94"/>
                  <a:gd name="T25" fmla="*/ 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"/>
                  <a:gd name="T40" fmla="*/ 0 h 96"/>
                  <a:gd name="T41" fmla="*/ 94 w 94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" h="96">
                    <a:moveTo>
                      <a:pt x="0" y="96"/>
                    </a:moveTo>
                    <a:lnTo>
                      <a:pt x="0" y="96"/>
                    </a:lnTo>
                    <a:lnTo>
                      <a:pt x="20" y="93"/>
                    </a:lnTo>
                    <a:lnTo>
                      <a:pt x="39" y="87"/>
                    </a:lnTo>
                    <a:lnTo>
                      <a:pt x="55" y="80"/>
                    </a:lnTo>
                    <a:lnTo>
                      <a:pt x="68" y="68"/>
                    </a:lnTo>
                    <a:lnTo>
                      <a:pt x="78" y="55"/>
                    </a:lnTo>
                    <a:lnTo>
                      <a:pt x="87" y="3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74"/>
              <p:cNvSpPr>
                <a:spLocks/>
              </p:cNvSpPr>
              <p:nvPr/>
            </p:nvSpPr>
            <p:spPr bwMode="auto">
              <a:xfrm>
                <a:off x="6934437" y="2868125"/>
                <a:ext cx="150452" cy="150417"/>
              </a:xfrm>
              <a:custGeom>
                <a:avLst/>
                <a:gdLst>
                  <a:gd name="T0" fmla="*/ 0 w 96"/>
                  <a:gd name="T1" fmla="*/ 2147483647 h 96"/>
                  <a:gd name="T2" fmla="*/ 2147483647 w 96"/>
                  <a:gd name="T3" fmla="*/ 2147483647 h 96"/>
                  <a:gd name="T4" fmla="*/ 2147483647 w 96"/>
                  <a:gd name="T5" fmla="*/ 2147483647 h 96"/>
                  <a:gd name="T6" fmla="*/ 2147483647 w 96"/>
                  <a:gd name="T7" fmla="*/ 2147483647 h 96"/>
                  <a:gd name="T8" fmla="*/ 2147483647 w 96"/>
                  <a:gd name="T9" fmla="*/ 2147483647 h 96"/>
                  <a:gd name="T10" fmla="*/ 2147483647 w 96"/>
                  <a:gd name="T11" fmla="*/ 2147483647 h 96"/>
                  <a:gd name="T12" fmla="*/ 2147483647 w 96"/>
                  <a:gd name="T13" fmla="*/ 2147483647 h 96"/>
                  <a:gd name="T14" fmla="*/ 2147483647 w 96"/>
                  <a:gd name="T15" fmla="*/ 2147483647 h 96"/>
                  <a:gd name="T16" fmla="*/ 2147483647 w 96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6"/>
                  <a:gd name="T29" fmla="*/ 96 w 96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6">
                    <a:moveTo>
                      <a:pt x="0" y="96"/>
                    </a:moveTo>
                    <a:lnTo>
                      <a:pt x="3" y="77"/>
                    </a:lnTo>
                    <a:lnTo>
                      <a:pt x="9" y="57"/>
                    </a:lnTo>
                    <a:lnTo>
                      <a:pt x="19" y="41"/>
                    </a:lnTo>
                    <a:lnTo>
                      <a:pt x="29" y="29"/>
                    </a:lnTo>
                    <a:lnTo>
                      <a:pt x="45" y="16"/>
                    </a:lnTo>
                    <a:lnTo>
                      <a:pt x="61" y="6"/>
                    </a:lnTo>
                    <a:lnTo>
                      <a:pt x="77" y="3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75"/>
              <p:cNvSpPr>
                <a:spLocks/>
              </p:cNvSpPr>
              <p:nvPr/>
            </p:nvSpPr>
            <p:spPr bwMode="auto">
              <a:xfrm>
                <a:off x="7235342" y="2570424"/>
                <a:ext cx="152020" cy="145717"/>
              </a:xfrm>
              <a:custGeom>
                <a:avLst/>
                <a:gdLst>
                  <a:gd name="T0" fmla="*/ 0 w 97"/>
                  <a:gd name="T1" fmla="*/ 2147483647 h 93"/>
                  <a:gd name="T2" fmla="*/ 0 w 97"/>
                  <a:gd name="T3" fmla="*/ 2147483647 h 93"/>
                  <a:gd name="T4" fmla="*/ 0 w 97"/>
                  <a:gd name="T5" fmla="*/ 2147483647 h 93"/>
                  <a:gd name="T6" fmla="*/ 2147483647 w 97"/>
                  <a:gd name="T7" fmla="*/ 2147483647 h 93"/>
                  <a:gd name="T8" fmla="*/ 2147483647 w 97"/>
                  <a:gd name="T9" fmla="*/ 2147483647 h 93"/>
                  <a:gd name="T10" fmla="*/ 2147483647 w 97"/>
                  <a:gd name="T11" fmla="*/ 2147483647 h 93"/>
                  <a:gd name="T12" fmla="*/ 2147483647 w 97"/>
                  <a:gd name="T13" fmla="*/ 2147483647 h 93"/>
                  <a:gd name="T14" fmla="*/ 2147483647 w 97"/>
                  <a:gd name="T15" fmla="*/ 2147483647 h 93"/>
                  <a:gd name="T16" fmla="*/ 2147483647 w 97"/>
                  <a:gd name="T17" fmla="*/ 2147483647 h 93"/>
                  <a:gd name="T18" fmla="*/ 2147483647 w 97"/>
                  <a:gd name="T19" fmla="*/ 0 h 93"/>
                  <a:gd name="T20" fmla="*/ 2147483647 w 97"/>
                  <a:gd name="T21" fmla="*/ 0 h 93"/>
                  <a:gd name="T22" fmla="*/ 2147483647 w 97"/>
                  <a:gd name="T23" fmla="*/ 0 h 93"/>
                  <a:gd name="T24" fmla="*/ 2147483647 w 97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93"/>
                  <a:gd name="T41" fmla="*/ 97 w 97"/>
                  <a:gd name="T42" fmla="*/ 93 h 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93">
                    <a:moveTo>
                      <a:pt x="0" y="93"/>
                    </a:moveTo>
                    <a:lnTo>
                      <a:pt x="0" y="93"/>
                    </a:lnTo>
                    <a:lnTo>
                      <a:pt x="4" y="74"/>
                    </a:lnTo>
                    <a:lnTo>
                      <a:pt x="10" y="58"/>
                    </a:lnTo>
                    <a:lnTo>
                      <a:pt x="16" y="42"/>
                    </a:lnTo>
                    <a:lnTo>
                      <a:pt x="29" y="26"/>
                    </a:lnTo>
                    <a:lnTo>
                      <a:pt x="42" y="16"/>
                    </a:lnTo>
                    <a:lnTo>
                      <a:pt x="58" y="7"/>
                    </a:lnTo>
                    <a:lnTo>
                      <a:pt x="78" y="0"/>
                    </a:lnTo>
                    <a:lnTo>
                      <a:pt x="97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76"/>
              <p:cNvSpPr>
                <a:spLocks/>
              </p:cNvSpPr>
              <p:nvPr/>
            </p:nvSpPr>
            <p:spPr bwMode="auto">
              <a:xfrm>
                <a:off x="7084890" y="2716141"/>
                <a:ext cx="150452" cy="151985"/>
              </a:xfrm>
              <a:custGeom>
                <a:avLst/>
                <a:gdLst>
                  <a:gd name="T0" fmla="*/ 0 w 96"/>
                  <a:gd name="T1" fmla="*/ 2147483647 h 97"/>
                  <a:gd name="T2" fmla="*/ 2147483647 w 96"/>
                  <a:gd name="T3" fmla="*/ 2147483647 h 97"/>
                  <a:gd name="T4" fmla="*/ 2147483647 w 96"/>
                  <a:gd name="T5" fmla="*/ 2147483647 h 97"/>
                  <a:gd name="T6" fmla="*/ 2147483647 w 96"/>
                  <a:gd name="T7" fmla="*/ 2147483647 h 97"/>
                  <a:gd name="T8" fmla="*/ 2147483647 w 96"/>
                  <a:gd name="T9" fmla="*/ 2147483647 h 97"/>
                  <a:gd name="T10" fmla="*/ 2147483647 w 96"/>
                  <a:gd name="T11" fmla="*/ 2147483647 h 97"/>
                  <a:gd name="T12" fmla="*/ 2147483647 w 96"/>
                  <a:gd name="T13" fmla="*/ 2147483647 h 97"/>
                  <a:gd name="T14" fmla="*/ 2147483647 w 96"/>
                  <a:gd name="T15" fmla="*/ 2147483647 h 97"/>
                  <a:gd name="T16" fmla="*/ 2147483647 w 9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7"/>
                  <a:gd name="T29" fmla="*/ 96 w 9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7">
                    <a:moveTo>
                      <a:pt x="0" y="97"/>
                    </a:moveTo>
                    <a:lnTo>
                      <a:pt x="19" y="93"/>
                    </a:lnTo>
                    <a:lnTo>
                      <a:pt x="39" y="90"/>
                    </a:lnTo>
                    <a:lnTo>
                      <a:pt x="55" y="81"/>
                    </a:lnTo>
                    <a:lnTo>
                      <a:pt x="67" y="68"/>
                    </a:lnTo>
                    <a:lnTo>
                      <a:pt x="80" y="55"/>
                    </a:lnTo>
                    <a:lnTo>
                      <a:pt x="90" y="39"/>
                    </a:lnTo>
                    <a:lnTo>
                      <a:pt x="96" y="20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9" name="Freeform 77"/>
              <p:cNvSpPr>
                <a:spLocks/>
              </p:cNvSpPr>
              <p:nvPr/>
            </p:nvSpPr>
            <p:spPr bwMode="auto">
              <a:xfrm>
                <a:off x="7084890" y="2868125"/>
                <a:ext cx="150452" cy="150417"/>
              </a:xfrm>
              <a:custGeom>
                <a:avLst/>
                <a:gdLst>
                  <a:gd name="T0" fmla="*/ 2147483647 w 96"/>
                  <a:gd name="T1" fmla="*/ 2147483647 h 96"/>
                  <a:gd name="T2" fmla="*/ 2147483647 w 96"/>
                  <a:gd name="T3" fmla="*/ 2147483647 h 96"/>
                  <a:gd name="T4" fmla="*/ 2147483647 w 96"/>
                  <a:gd name="T5" fmla="*/ 2147483647 h 96"/>
                  <a:gd name="T6" fmla="*/ 2147483647 w 96"/>
                  <a:gd name="T7" fmla="*/ 2147483647 h 96"/>
                  <a:gd name="T8" fmla="*/ 2147483647 w 96"/>
                  <a:gd name="T9" fmla="*/ 2147483647 h 96"/>
                  <a:gd name="T10" fmla="*/ 2147483647 w 96"/>
                  <a:gd name="T11" fmla="*/ 2147483647 h 96"/>
                  <a:gd name="T12" fmla="*/ 2147483647 w 96"/>
                  <a:gd name="T13" fmla="*/ 2147483647 h 96"/>
                  <a:gd name="T14" fmla="*/ 2147483647 w 96"/>
                  <a:gd name="T15" fmla="*/ 2147483647 h 96"/>
                  <a:gd name="T16" fmla="*/ 0 w 96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6"/>
                  <a:gd name="T29" fmla="*/ 96 w 96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6">
                    <a:moveTo>
                      <a:pt x="96" y="96"/>
                    </a:moveTo>
                    <a:lnTo>
                      <a:pt x="96" y="77"/>
                    </a:lnTo>
                    <a:lnTo>
                      <a:pt x="90" y="57"/>
                    </a:lnTo>
                    <a:lnTo>
                      <a:pt x="80" y="41"/>
                    </a:lnTo>
                    <a:lnTo>
                      <a:pt x="67" y="29"/>
                    </a:lnTo>
                    <a:lnTo>
                      <a:pt x="55" y="16"/>
                    </a:lnTo>
                    <a:lnTo>
                      <a:pt x="39" y="9"/>
                    </a:lnTo>
                    <a:lnTo>
                      <a:pt x="19" y="3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78"/>
              <p:cNvSpPr>
                <a:spLocks/>
              </p:cNvSpPr>
              <p:nvPr/>
            </p:nvSpPr>
            <p:spPr bwMode="auto">
              <a:xfrm>
                <a:off x="7235342" y="3018542"/>
                <a:ext cx="152020" cy="150417"/>
              </a:xfrm>
              <a:custGeom>
                <a:avLst/>
                <a:gdLst>
                  <a:gd name="T0" fmla="*/ 2147483647 w 97"/>
                  <a:gd name="T1" fmla="*/ 2147483647 h 96"/>
                  <a:gd name="T2" fmla="*/ 2147483647 w 97"/>
                  <a:gd name="T3" fmla="*/ 2147483647 h 96"/>
                  <a:gd name="T4" fmla="*/ 2147483647 w 97"/>
                  <a:gd name="T5" fmla="*/ 2147483647 h 96"/>
                  <a:gd name="T6" fmla="*/ 2147483647 w 97"/>
                  <a:gd name="T7" fmla="*/ 2147483647 h 96"/>
                  <a:gd name="T8" fmla="*/ 2147483647 w 97"/>
                  <a:gd name="T9" fmla="*/ 2147483647 h 96"/>
                  <a:gd name="T10" fmla="*/ 2147483647 w 97"/>
                  <a:gd name="T11" fmla="*/ 2147483647 h 96"/>
                  <a:gd name="T12" fmla="*/ 2147483647 w 97"/>
                  <a:gd name="T13" fmla="*/ 2147483647 h 96"/>
                  <a:gd name="T14" fmla="*/ 2147483647 w 97"/>
                  <a:gd name="T15" fmla="*/ 2147483647 h 96"/>
                  <a:gd name="T16" fmla="*/ 2147483647 w 97"/>
                  <a:gd name="T17" fmla="*/ 2147483647 h 96"/>
                  <a:gd name="T18" fmla="*/ 2147483647 w 97"/>
                  <a:gd name="T19" fmla="*/ 2147483647 h 96"/>
                  <a:gd name="T20" fmla="*/ 0 w 97"/>
                  <a:gd name="T21" fmla="*/ 0 h 96"/>
                  <a:gd name="T22" fmla="*/ 0 w 97"/>
                  <a:gd name="T23" fmla="*/ 0 h 96"/>
                  <a:gd name="T24" fmla="*/ 0 w 97"/>
                  <a:gd name="T25" fmla="*/ 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96"/>
                  <a:gd name="T41" fmla="*/ 97 w 97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96">
                    <a:moveTo>
                      <a:pt x="97" y="96"/>
                    </a:moveTo>
                    <a:lnTo>
                      <a:pt x="97" y="96"/>
                    </a:lnTo>
                    <a:lnTo>
                      <a:pt x="78" y="93"/>
                    </a:lnTo>
                    <a:lnTo>
                      <a:pt x="58" y="87"/>
                    </a:lnTo>
                    <a:lnTo>
                      <a:pt x="42" y="80"/>
                    </a:lnTo>
                    <a:lnTo>
                      <a:pt x="29" y="68"/>
                    </a:lnTo>
                    <a:lnTo>
                      <a:pt x="16" y="55"/>
                    </a:lnTo>
                    <a:lnTo>
                      <a:pt x="10" y="39"/>
                    </a:lnTo>
                    <a:lnTo>
                      <a:pt x="4" y="19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79"/>
              <p:cNvSpPr>
                <a:spLocks/>
              </p:cNvSpPr>
              <p:nvPr/>
            </p:nvSpPr>
            <p:spPr bwMode="auto">
              <a:xfrm>
                <a:off x="6934437" y="2716141"/>
                <a:ext cx="150452" cy="151985"/>
              </a:xfrm>
              <a:custGeom>
                <a:avLst/>
                <a:gdLst>
                  <a:gd name="T0" fmla="*/ 2147483647 w 96"/>
                  <a:gd name="T1" fmla="*/ 2147483647 h 97"/>
                  <a:gd name="T2" fmla="*/ 2147483647 w 96"/>
                  <a:gd name="T3" fmla="*/ 2147483647 h 97"/>
                  <a:gd name="T4" fmla="*/ 2147483647 w 96"/>
                  <a:gd name="T5" fmla="*/ 2147483647 h 97"/>
                  <a:gd name="T6" fmla="*/ 2147483647 w 96"/>
                  <a:gd name="T7" fmla="*/ 2147483647 h 97"/>
                  <a:gd name="T8" fmla="*/ 2147483647 w 96"/>
                  <a:gd name="T9" fmla="*/ 2147483647 h 97"/>
                  <a:gd name="T10" fmla="*/ 2147483647 w 96"/>
                  <a:gd name="T11" fmla="*/ 2147483647 h 97"/>
                  <a:gd name="T12" fmla="*/ 2147483647 w 96"/>
                  <a:gd name="T13" fmla="*/ 2147483647 h 97"/>
                  <a:gd name="T14" fmla="*/ 2147483647 w 96"/>
                  <a:gd name="T15" fmla="*/ 2147483647 h 97"/>
                  <a:gd name="T16" fmla="*/ 0 w 9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7"/>
                  <a:gd name="T29" fmla="*/ 96 w 9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7">
                    <a:moveTo>
                      <a:pt x="96" y="97"/>
                    </a:moveTo>
                    <a:lnTo>
                      <a:pt x="77" y="93"/>
                    </a:lnTo>
                    <a:lnTo>
                      <a:pt x="61" y="90"/>
                    </a:lnTo>
                    <a:lnTo>
                      <a:pt x="45" y="81"/>
                    </a:lnTo>
                    <a:lnTo>
                      <a:pt x="29" y="68"/>
                    </a:lnTo>
                    <a:lnTo>
                      <a:pt x="19" y="55"/>
                    </a:lnTo>
                    <a:lnTo>
                      <a:pt x="9" y="39"/>
                    </a:lnTo>
                    <a:lnTo>
                      <a:pt x="3" y="2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80"/>
              <p:cNvSpPr>
                <a:spLocks/>
              </p:cNvSpPr>
              <p:nvPr/>
            </p:nvSpPr>
            <p:spPr bwMode="auto">
              <a:xfrm>
                <a:off x="6787119" y="2570424"/>
                <a:ext cx="147318" cy="145717"/>
              </a:xfrm>
              <a:custGeom>
                <a:avLst/>
                <a:gdLst>
                  <a:gd name="T0" fmla="*/ 2147483647 w 94"/>
                  <a:gd name="T1" fmla="*/ 2147483647 h 93"/>
                  <a:gd name="T2" fmla="*/ 2147483647 w 94"/>
                  <a:gd name="T3" fmla="*/ 2147483647 h 93"/>
                  <a:gd name="T4" fmla="*/ 2147483647 w 94"/>
                  <a:gd name="T5" fmla="*/ 2147483647 h 93"/>
                  <a:gd name="T6" fmla="*/ 2147483647 w 94"/>
                  <a:gd name="T7" fmla="*/ 2147483647 h 93"/>
                  <a:gd name="T8" fmla="*/ 2147483647 w 94"/>
                  <a:gd name="T9" fmla="*/ 2147483647 h 93"/>
                  <a:gd name="T10" fmla="*/ 2147483647 w 94"/>
                  <a:gd name="T11" fmla="*/ 2147483647 h 93"/>
                  <a:gd name="T12" fmla="*/ 2147483647 w 94"/>
                  <a:gd name="T13" fmla="*/ 2147483647 h 93"/>
                  <a:gd name="T14" fmla="*/ 2147483647 w 94"/>
                  <a:gd name="T15" fmla="*/ 2147483647 h 93"/>
                  <a:gd name="T16" fmla="*/ 2147483647 w 94"/>
                  <a:gd name="T17" fmla="*/ 2147483647 h 93"/>
                  <a:gd name="T18" fmla="*/ 2147483647 w 94"/>
                  <a:gd name="T19" fmla="*/ 0 h 93"/>
                  <a:gd name="T20" fmla="*/ 0 w 94"/>
                  <a:gd name="T21" fmla="*/ 0 h 93"/>
                  <a:gd name="T22" fmla="*/ 0 w 94"/>
                  <a:gd name="T23" fmla="*/ 0 h 93"/>
                  <a:gd name="T24" fmla="*/ 0 w 94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"/>
                  <a:gd name="T40" fmla="*/ 0 h 93"/>
                  <a:gd name="T41" fmla="*/ 94 w 94"/>
                  <a:gd name="T42" fmla="*/ 93 h 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" h="93">
                    <a:moveTo>
                      <a:pt x="94" y="93"/>
                    </a:moveTo>
                    <a:lnTo>
                      <a:pt x="94" y="93"/>
                    </a:lnTo>
                    <a:lnTo>
                      <a:pt x="94" y="74"/>
                    </a:lnTo>
                    <a:lnTo>
                      <a:pt x="87" y="58"/>
                    </a:lnTo>
                    <a:lnTo>
                      <a:pt x="78" y="42"/>
                    </a:lnTo>
                    <a:lnTo>
                      <a:pt x="68" y="26"/>
                    </a:lnTo>
                    <a:lnTo>
                      <a:pt x="55" y="16"/>
                    </a:lnTo>
                    <a:lnTo>
                      <a:pt x="39" y="7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03" name="Freeform 81"/>
            <p:cNvSpPr>
              <a:spLocks/>
            </p:cNvSpPr>
            <p:nvPr/>
          </p:nvSpPr>
          <p:spPr bwMode="auto">
            <a:xfrm>
              <a:off x="2129688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0 h 257"/>
                <a:gd name="T48" fmla="*/ 2147483647 w 260"/>
                <a:gd name="T49" fmla="*/ 0 h 257"/>
                <a:gd name="T50" fmla="*/ 2147483647 w 260"/>
                <a:gd name="T51" fmla="*/ 0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50" y="177"/>
                  </a:lnTo>
                  <a:lnTo>
                    <a:pt x="238" y="199"/>
                  </a:lnTo>
                  <a:lnTo>
                    <a:pt x="222" y="219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7" y="254"/>
                  </a:lnTo>
                  <a:lnTo>
                    <a:pt x="132" y="257"/>
                  </a:lnTo>
                  <a:lnTo>
                    <a:pt x="106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19"/>
                  </a:lnTo>
                  <a:lnTo>
                    <a:pt x="22" y="199"/>
                  </a:lnTo>
                  <a:lnTo>
                    <a:pt x="13" y="177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3" y="77"/>
                  </a:lnTo>
                  <a:lnTo>
                    <a:pt x="22" y="55"/>
                  </a:lnTo>
                  <a:lnTo>
                    <a:pt x="38" y="36"/>
                  </a:lnTo>
                  <a:lnTo>
                    <a:pt x="58" y="19"/>
                  </a:lnTo>
                  <a:lnTo>
                    <a:pt x="80" y="10"/>
                  </a:lnTo>
                  <a:lnTo>
                    <a:pt x="106" y="0"/>
                  </a:lnTo>
                  <a:lnTo>
                    <a:pt x="132" y="0"/>
                  </a:lnTo>
                  <a:lnTo>
                    <a:pt x="157" y="0"/>
                  </a:lnTo>
                  <a:lnTo>
                    <a:pt x="180" y="10"/>
                  </a:lnTo>
                  <a:lnTo>
                    <a:pt x="202" y="19"/>
                  </a:lnTo>
                  <a:lnTo>
                    <a:pt x="222" y="36"/>
                  </a:lnTo>
                  <a:lnTo>
                    <a:pt x="238" y="55"/>
                  </a:lnTo>
                  <a:lnTo>
                    <a:pt x="250" y="77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Freeform 82"/>
            <p:cNvSpPr>
              <a:spLocks/>
            </p:cNvSpPr>
            <p:nvPr/>
          </p:nvSpPr>
          <p:spPr bwMode="auto">
            <a:xfrm>
              <a:off x="2007485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2147483647 h 257"/>
                <a:gd name="T48" fmla="*/ 2147483647 w 260"/>
                <a:gd name="T49" fmla="*/ 0 h 257"/>
                <a:gd name="T50" fmla="*/ 2147483647 w 260"/>
                <a:gd name="T51" fmla="*/ 2147483647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50" y="180"/>
                  </a:lnTo>
                  <a:lnTo>
                    <a:pt x="237" y="203"/>
                  </a:lnTo>
                  <a:lnTo>
                    <a:pt x="221" y="222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7" y="254"/>
                  </a:lnTo>
                  <a:lnTo>
                    <a:pt x="131" y="257"/>
                  </a:lnTo>
                  <a:lnTo>
                    <a:pt x="102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22"/>
                  </a:lnTo>
                  <a:lnTo>
                    <a:pt x="22" y="203"/>
                  </a:lnTo>
                  <a:lnTo>
                    <a:pt x="13" y="180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3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0" y="10"/>
                  </a:lnTo>
                  <a:lnTo>
                    <a:pt x="102" y="3"/>
                  </a:lnTo>
                  <a:lnTo>
                    <a:pt x="131" y="0"/>
                  </a:lnTo>
                  <a:lnTo>
                    <a:pt x="157" y="3"/>
                  </a:lnTo>
                  <a:lnTo>
                    <a:pt x="180" y="10"/>
                  </a:lnTo>
                  <a:lnTo>
                    <a:pt x="202" y="23"/>
                  </a:lnTo>
                  <a:lnTo>
                    <a:pt x="221" y="39"/>
                  </a:lnTo>
                  <a:lnTo>
                    <a:pt x="237" y="58"/>
                  </a:lnTo>
                  <a:lnTo>
                    <a:pt x="250" y="81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Freeform 83"/>
            <p:cNvSpPr>
              <a:spLocks/>
            </p:cNvSpPr>
            <p:nvPr/>
          </p:nvSpPr>
          <p:spPr bwMode="auto">
            <a:xfrm>
              <a:off x="7866880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0 h 257"/>
                <a:gd name="T48" fmla="*/ 2147483647 w 260"/>
                <a:gd name="T49" fmla="*/ 0 h 257"/>
                <a:gd name="T50" fmla="*/ 2147483647 w 260"/>
                <a:gd name="T51" fmla="*/ 0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47" y="177"/>
                  </a:lnTo>
                  <a:lnTo>
                    <a:pt x="238" y="199"/>
                  </a:lnTo>
                  <a:lnTo>
                    <a:pt x="222" y="219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8" y="254"/>
                  </a:lnTo>
                  <a:lnTo>
                    <a:pt x="129" y="257"/>
                  </a:lnTo>
                  <a:lnTo>
                    <a:pt x="103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9" y="219"/>
                  </a:lnTo>
                  <a:lnTo>
                    <a:pt x="23" y="199"/>
                  </a:lnTo>
                  <a:lnTo>
                    <a:pt x="10" y="177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0" y="77"/>
                  </a:lnTo>
                  <a:lnTo>
                    <a:pt x="23" y="55"/>
                  </a:lnTo>
                  <a:lnTo>
                    <a:pt x="39" y="36"/>
                  </a:lnTo>
                  <a:lnTo>
                    <a:pt x="58" y="19"/>
                  </a:lnTo>
                  <a:lnTo>
                    <a:pt x="80" y="10"/>
                  </a:lnTo>
                  <a:lnTo>
                    <a:pt x="103" y="0"/>
                  </a:lnTo>
                  <a:lnTo>
                    <a:pt x="129" y="0"/>
                  </a:lnTo>
                  <a:lnTo>
                    <a:pt x="158" y="0"/>
                  </a:lnTo>
                  <a:lnTo>
                    <a:pt x="180" y="10"/>
                  </a:lnTo>
                  <a:lnTo>
                    <a:pt x="202" y="19"/>
                  </a:lnTo>
                  <a:lnTo>
                    <a:pt x="222" y="36"/>
                  </a:lnTo>
                  <a:lnTo>
                    <a:pt x="238" y="55"/>
                  </a:lnTo>
                  <a:lnTo>
                    <a:pt x="247" y="77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Freeform 84"/>
            <p:cNvSpPr>
              <a:spLocks/>
            </p:cNvSpPr>
            <p:nvPr/>
          </p:nvSpPr>
          <p:spPr bwMode="auto">
            <a:xfrm>
              <a:off x="7744679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2147483647 h 257"/>
                <a:gd name="T48" fmla="*/ 2147483647 w 260"/>
                <a:gd name="T49" fmla="*/ 0 h 257"/>
                <a:gd name="T50" fmla="*/ 2147483647 w 260"/>
                <a:gd name="T51" fmla="*/ 2147483647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47" y="180"/>
                  </a:lnTo>
                  <a:lnTo>
                    <a:pt x="238" y="203"/>
                  </a:lnTo>
                  <a:lnTo>
                    <a:pt x="222" y="222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4" y="254"/>
                  </a:lnTo>
                  <a:lnTo>
                    <a:pt x="128" y="257"/>
                  </a:lnTo>
                  <a:lnTo>
                    <a:pt x="103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22"/>
                  </a:lnTo>
                  <a:lnTo>
                    <a:pt x="22" y="203"/>
                  </a:lnTo>
                  <a:lnTo>
                    <a:pt x="10" y="180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0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0" y="10"/>
                  </a:lnTo>
                  <a:lnTo>
                    <a:pt x="103" y="3"/>
                  </a:lnTo>
                  <a:lnTo>
                    <a:pt x="128" y="0"/>
                  </a:lnTo>
                  <a:lnTo>
                    <a:pt x="154" y="3"/>
                  </a:lnTo>
                  <a:lnTo>
                    <a:pt x="180" y="10"/>
                  </a:lnTo>
                  <a:lnTo>
                    <a:pt x="202" y="23"/>
                  </a:lnTo>
                  <a:lnTo>
                    <a:pt x="222" y="39"/>
                  </a:lnTo>
                  <a:lnTo>
                    <a:pt x="238" y="58"/>
                  </a:lnTo>
                  <a:lnTo>
                    <a:pt x="247" y="81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Line 85"/>
            <p:cNvSpPr>
              <a:spLocks noChangeShapeType="1"/>
            </p:cNvSpPr>
            <p:nvPr/>
          </p:nvSpPr>
          <p:spPr bwMode="auto">
            <a:xfrm>
              <a:off x="6392511" y="3193528"/>
              <a:ext cx="407873" cy="16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Line 86"/>
            <p:cNvSpPr>
              <a:spLocks noChangeShapeType="1"/>
            </p:cNvSpPr>
            <p:nvPr/>
          </p:nvSpPr>
          <p:spPr bwMode="auto">
            <a:xfrm flipH="1">
              <a:off x="4434089" y="3193528"/>
              <a:ext cx="393589" cy="16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Freeform 87"/>
            <p:cNvSpPr>
              <a:spLocks/>
            </p:cNvSpPr>
            <p:nvPr/>
          </p:nvSpPr>
          <p:spPr bwMode="auto">
            <a:xfrm>
              <a:off x="4745149" y="3150892"/>
              <a:ext cx="82527" cy="83633"/>
            </a:xfrm>
            <a:custGeom>
              <a:avLst/>
              <a:gdLst>
                <a:gd name="T0" fmla="*/ 0 w 52"/>
                <a:gd name="T1" fmla="*/ 2147483647 h 51"/>
                <a:gd name="T2" fmla="*/ 2147483647 w 52"/>
                <a:gd name="T3" fmla="*/ 2147483647 h 51"/>
                <a:gd name="T4" fmla="*/ 0 w 52"/>
                <a:gd name="T5" fmla="*/ 0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0" y="51"/>
                  </a:moveTo>
                  <a:lnTo>
                    <a:pt x="52" y="2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Freeform 88"/>
            <p:cNvSpPr>
              <a:spLocks/>
            </p:cNvSpPr>
            <p:nvPr/>
          </p:nvSpPr>
          <p:spPr bwMode="auto">
            <a:xfrm>
              <a:off x="4434089" y="3150892"/>
              <a:ext cx="82527" cy="83633"/>
            </a:xfrm>
            <a:custGeom>
              <a:avLst/>
              <a:gdLst>
                <a:gd name="T0" fmla="*/ 2147483647 w 52"/>
                <a:gd name="T1" fmla="*/ 0 h 51"/>
                <a:gd name="T2" fmla="*/ 0 w 52"/>
                <a:gd name="T3" fmla="*/ 2147483647 h 51"/>
                <a:gd name="T4" fmla="*/ 2147483647 w 52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52" y="0"/>
                  </a:moveTo>
                  <a:lnTo>
                    <a:pt x="0" y="26"/>
                  </a:lnTo>
                  <a:lnTo>
                    <a:pt x="52" y="5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Line 89"/>
            <p:cNvSpPr>
              <a:spLocks noChangeShapeType="1"/>
            </p:cNvSpPr>
            <p:nvPr/>
          </p:nvSpPr>
          <p:spPr bwMode="auto">
            <a:xfrm flipH="1">
              <a:off x="4424565" y="3403428"/>
              <a:ext cx="403111" cy="16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Freeform 90"/>
            <p:cNvSpPr>
              <a:spLocks/>
            </p:cNvSpPr>
            <p:nvPr/>
          </p:nvSpPr>
          <p:spPr bwMode="auto">
            <a:xfrm>
              <a:off x="4745149" y="3360792"/>
              <a:ext cx="82527" cy="85272"/>
            </a:xfrm>
            <a:custGeom>
              <a:avLst/>
              <a:gdLst>
                <a:gd name="T0" fmla="*/ 0 w 52"/>
                <a:gd name="T1" fmla="*/ 2147483647 h 52"/>
                <a:gd name="T2" fmla="*/ 2147483647 w 52"/>
                <a:gd name="T3" fmla="*/ 2147483647 h 52"/>
                <a:gd name="T4" fmla="*/ 0 w 52"/>
                <a:gd name="T5" fmla="*/ 0 h 52"/>
                <a:gd name="T6" fmla="*/ 0 60000 65536"/>
                <a:gd name="T7" fmla="*/ 0 60000 65536"/>
                <a:gd name="T8" fmla="*/ 0 60000 65536"/>
                <a:gd name="T9" fmla="*/ 0 w 52"/>
                <a:gd name="T10" fmla="*/ 0 h 52"/>
                <a:gd name="T11" fmla="*/ 52 w 52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2">
                  <a:moveTo>
                    <a:pt x="0" y="52"/>
                  </a:moveTo>
                  <a:lnTo>
                    <a:pt x="52" y="2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Rectangle 91"/>
            <p:cNvSpPr>
              <a:spLocks noChangeArrowheads="1"/>
            </p:cNvSpPr>
            <p:nvPr/>
          </p:nvSpPr>
          <p:spPr bwMode="auto">
            <a:xfrm>
              <a:off x="6719442" y="2977066"/>
              <a:ext cx="80940" cy="42636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24614" name="Rectangle 92"/>
            <p:cNvSpPr>
              <a:spLocks noChangeArrowheads="1"/>
            </p:cNvSpPr>
            <p:nvPr/>
          </p:nvSpPr>
          <p:spPr bwMode="auto">
            <a:xfrm>
              <a:off x="6719442" y="2977066"/>
              <a:ext cx="80940" cy="426362"/>
            </a:xfrm>
            <a:prstGeom prst="rect">
              <a:avLst/>
            </a:prstGeom>
            <a:noFill/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24615" name="Line 93"/>
            <p:cNvSpPr>
              <a:spLocks noChangeShapeType="1"/>
            </p:cNvSpPr>
            <p:nvPr/>
          </p:nvSpPr>
          <p:spPr bwMode="auto">
            <a:xfrm>
              <a:off x="1761493" y="3193528"/>
              <a:ext cx="1107762" cy="16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Line 94"/>
            <p:cNvSpPr>
              <a:spLocks noChangeShapeType="1"/>
            </p:cNvSpPr>
            <p:nvPr/>
          </p:nvSpPr>
          <p:spPr bwMode="auto">
            <a:xfrm>
              <a:off x="7407472" y="3193528"/>
              <a:ext cx="11160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Rectangle 95"/>
            <p:cNvSpPr>
              <a:spLocks noChangeArrowheads="1"/>
            </p:cNvSpPr>
            <p:nvPr/>
          </p:nvSpPr>
          <p:spPr bwMode="auto">
            <a:xfrm>
              <a:off x="3892524" y="3077133"/>
              <a:ext cx="483742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Basis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1" name="Rectangle 99"/>
            <p:cNvSpPr>
              <a:spLocks noChangeArrowheads="1"/>
            </p:cNvSpPr>
            <p:nvPr/>
          </p:nvSpPr>
          <p:spPr bwMode="auto">
            <a:xfrm>
              <a:off x="6513730" y="2681520"/>
              <a:ext cx="811647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amplifier</a:t>
              </a:r>
              <a:endParaRPr lang="en-US" sz="1500">
                <a:cs typeface="Arial" pitchFamily="34" charset="0"/>
              </a:endParaRPr>
            </a:p>
          </p:txBody>
        </p:sp>
        <p:sp>
          <p:nvSpPr>
            <p:cNvPr id="24622" name="Rectangle 100"/>
            <p:cNvSpPr>
              <a:spLocks noChangeArrowheads="1"/>
            </p:cNvSpPr>
            <p:nvPr/>
          </p:nvSpPr>
          <p:spPr bwMode="auto">
            <a:xfrm>
              <a:off x="6513730" y="2443179"/>
              <a:ext cx="659058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Optical</a:t>
              </a:r>
              <a:endParaRPr lang="en-US" sz="1500">
                <a:cs typeface="Arial" pitchFamily="34" charset="0"/>
              </a:endParaRPr>
            </a:p>
          </p:txBody>
        </p:sp>
        <p:sp>
          <p:nvSpPr>
            <p:cNvPr id="24623" name="Rectangle 101"/>
            <p:cNvSpPr>
              <a:spLocks noChangeArrowheads="1"/>
            </p:cNvSpPr>
            <p:nvPr/>
          </p:nvSpPr>
          <p:spPr bwMode="auto">
            <a:xfrm>
              <a:off x="3007828" y="3288673"/>
              <a:ext cx="1368438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Detection result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7" name="Rectangle 106"/>
            <p:cNvSpPr>
              <a:spLocks noChangeArrowheads="1"/>
            </p:cNvSpPr>
            <p:nvPr/>
          </p:nvSpPr>
          <p:spPr bwMode="auto">
            <a:xfrm>
              <a:off x="3350657" y="2607574"/>
              <a:ext cx="592504" cy="32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Bob´</a:t>
              </a:r>
              <a:endParaRPr lang="en-US" sz="2000">
                <a:cs typeface="Arial" pitchFamily="34" charset="0"/>
              </a:endParaRPr>
            </a:p>
          </p:txBody>
        </p:sp>
        <p:sp>
          <p:nvSpPr>
            <p:cNvPr id="24628" name="Rectangle 108"/>
            <p:cNvSpPr>
              <a:spLocks noChangeArrowheads="1"/>
            </p:cNvSpPr>
            <p:nvPr/>
          </p:nvSpPr>
          <p:spPr bwMode="auto">
            <a:xfrm>
              <a:off x="4876534" y="2101418"/>
              <a:ext cx="508092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Eve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586" name="Freeform 64"/>
            <p:cNvSpPr>
              <a:spLocks/>
            </p:cNvSpPr>
            <p:nvPr/>
          </p:nvSpPr>
          <p:spPr bwMode="auto">
            <a:xfrm>
              <a:off x="8525507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5" y="6"/>
                  </a:lnTo>
                  <a:lnTo>
                    <a:pt x="25" y="10"/>
                  </a:lnTo>
                  <a:lnTo>
                    <a:pt x="16" y="19"/>
                  </a:lnTo>
                  <a:lnTo>
                    <a:pt x="9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9" y="620"/>
                  </a:lnTo>
                  <a:lnTo>
                    <a:pt x="16" y="626"/>
                  </a:lnTo>
                  <a:lnTo>
                    <a:pt x="25" y="636"/>
                  </a:lnTo>
                  <a:lnTo>
                    <a:pt x="35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4" y="639"/>
                  </a:lnTo>
                  <a:lnTo>
                    <a:pt x="954" y="636"/>
                  </a:lnTo>
                  <a:lnTo>
                    <a:pt x="964" y="626"/>
                  </a:lnTo>
                  <a:lnTo>
                    <a:pt x="970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0" y="26"/>
                  </a:lnTo>
                  <a:lnTo>
                    <a:pt x="964" y="19"/>
                  </a:lnTo>
                  <a:lnTo>
                    <a:pt x="954" y="10"/>
                  </a:lnTo>
                  <a:lnTo>
                    <a:pt x="944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Rectangle 102"/>
            <p:cNvSpPr>
              <a:spLocks noChangeArrowheads="1"/>
            </p:cNvSpPr>
            <p:nvPr/>
          </p:nvSpPr>
          <p:spPr bwMode="auto">
            <a:xfrm>
              <a:off x="9025273" y="2602636"/>
              <a:ext cx="556791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Bob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588" name="Freeform 66"/>
            <p:cNvSpPr>
              <a:spLocks/>
            </p:cNvSpPr>
            <p:nvPr/>
          </p:nvSpPr>
          <p:spPr bwMode="auto">
            <a:xfrm>
              <a:off x="206183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9"/>
                  </a:lnTo>
                  <a:lnTo>
                    <a:pt x="10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10" y="620"/>
                  </a:lnTo>
                  <a:lnTo>
                    <a:pt x="16" y="626"/>
                  </a:lnTo>
                  <a:lnTo>
                    <a:pt x="26" y="636"/>
                  </a:lnTo>
                  <a:lnTo>
                    <a:pt x="36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5" y="636"/>
                  </a:lnTo>
                  <a:lnTo>
                    <a:pt x="964" y="626"/>
                  </a:lnTo>
                  <a:lnTo>
                    <a:pt x="971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1" y="26"/>
                  </a:lnTo>
                  <a:lnTo>
                    <a:pt x="964" y="19"/>
                  </a:lnTo>
                  <a:lnTo>
                    <a:pt x="955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Rectangle 103"/>
            <p:cNvSpPr>
              <a:spLocks noChangeArrowheads="1"/>
            </p:cNvSpPr>
            <p:nvPr/>
          </p:nvSpPr>
          <p:spPr bwMode="auto">
            <a:xfrm>
              <a:off x="661447" y="2602635"/>
              <a:ext cx="683408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Alice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618" name="Rectangle 96"/>
            <p:cNvSpPr>
              <a:spLocks noChangeArrowheads="1"/>
            </p:cNvSpPr>
            <p:nvPr/>
          </p:nvSpPr>
          <p:spPr bwMode="auto">
            <a:xfrm>
              <a:off x="4892100" y="3288673"/>
              <a:ext cx="452900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Bit in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19" name="Rectangle 97"/>
            <p:cNvSpPr>
              <a:spLocks noChangeArrowheads="1"/>
            </p:cNvSpPr>
            <p:nvPr/>
          </p:nvSpPr>
          <p:spPr bwMode="auto">
            <a:xfrm>
              <a:off x="4892100" y="3077133"/>
              <a:ext cx="483742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Basis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6" name="Rectangle 104"/>
            <p:cNvSpPr>
              <a:spLocks noChangeArrowheads="1"/>
            </p:cNvSpPr>
            <p:nvPr/>
          </p:nvSpPr>
          <p:spPr bwMode="auto">
            <a:xfrm>
              <a:off x="5286929" y="2607576"/>
              <a:ext cx="706134" cy="32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Alice´</a:t>
              </a:r>
              <a:endParaRPr lang="en-US" sz="2000">
                <a:cs typeface="Arial" pitchFamily="34" charset="0"/>
              </a:endParaRPr>
            </a:p>
          </p:txBody>
        </p:sp>
        <p:sp>
          <p:nvSpPr>
            <p:cNvPr id="24594" name="Rectangle 72"/>
            <p:cNvSpPr>
              <a:spLocks noChangeArrowheads="1"/>
            </p:cNvSpPr>
            <p:nvPr/>
          </p:nvSpPr>
          <p:spPr bwMode="auto">
            <a:xfrm>
              <a:off x="5345000" y="3762122"/>
              <a:ext cx="1455382" cy="263465"/>
            </a:xfrm>
            <a:prstGeom prst="rect">
              <a:avLst/>
            </a:prstGeom>
            <a:solidFill>
              <a:srgbClr val="FFFFFF"/>
            </a:solidFill>
            <a:ln w="1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00">
                <a:cs typeface="Arial" pitchFamily="34" charset="0"/>
              </a:endParaRPr>
            </a:p>
          </p:txBody>
        </p:sp>
        <p:sp>
          <p:nvSpPr>
            <p:cNvPr id="24620" name="Rectangle 98"/>
            <p:cNvSpPr>
              <a:spLocks noChangeArrowheads="1"/>
            </p:cNvSpPr>
            <p:nvPr/>
          </p:nvSpPr>
          <p:spPr bwMode="auto">
            <a:xfrm>
              <a:off x="5345002" y="3773393"/>
              <a:ext cx="1451045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Blinding laser</a:t>
              </a:r>
              <a:endParaRPr lang="en-US" sz="1500">
                <a:cs typeface="Arial" pitchFamily="34" charset="0"/>
              </a:endParaRPr>
            </a:p>
          </p:txBody>
        </p:sp>
      </p:grpSp>
      <p:sp>
        <p:nvSpPr>
          <p:cNvPr id="46" name="Title 1"/>
          <p:cNvSpPr txBox="1">
            <a:spLocks/>
          </p:cNvSpPr>
          <p:nvPr/>
        </p:nvSpPr>
        <p:spPr>
          <a:xfrm>
            <a:off x="247650" y="6845300"/>
            <a:ext cx="10039350" cy="869949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2400"/>
              </a:spcAft>
              <a:buClr>
                <a:srgbClr val="FF0000"/>
              </a:buClr>
            </a:pPr>
            <a:r>
              <a:rPr lang="en-CA">
                <a:solidFill>
                  <a:srgbClr val="FFFFFF"/>
                </a:solidFill>
              </a:rPr>
              <a:t>Note: Intercept-resend always breaks QKD security</a:t>
            </a: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Curty, M. Lewenstein, N. Lütkenhaus,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217903 (2004)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ampus-google-map-unoriented.jpg">
            <a:extLst>
              <a:ext uri="{FF2B5EF4-FFF2-40B4-BE49-F238E27FC236}">
                <a16:creationId xmlns:a16="http://schemas.microsoft.com/office/drawing/2014/main" id="{959F1C8E-218E-483C-90ED-F8C9841C42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751" t="9522" r="32154" b="19082"/>
          <a:stretch/>
        </p:blipFill>
        <p:spPr bwMode="auto">
          <a:xfrm rot="1260000">
            <a:off x="-1432139" y="-1751361"/>
            <a:ext cx="13162819" cy="1127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04"/>
          <p:cNvSpPr txBox="1">
            <a:spLocks noChangeArrowheads="1"/>
          </p:cNvSpPr>
          <p:nvPr/>
        </p:nvSpPr>
        <p:spPr bwMode="auto">
          <a:xfrm rot="1200000">
            <a:off x="7515225" y="42134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S12</a:t>
            </a: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0" y="1"/>
            <a:ext cx="10287000" cy="988828"/>
          </a:xfrm>
          <a:prstGeom prst="rect">
            <a:avLst/>
          </a:prstGeom>
          <a:solidFill>
            <a:srgbClr val="000000">
              <a:alpha val="50195"/>
            </a:srgbClr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06" name="Title 1"/>
          <p:cNvSpPr>
            <a:spLocks noGrp="1"/>
          </p:cNvSpPr>
          <p:nvPr>
            <p:ph type="title"/>
          </p:nvPr>
        </p:nvSpPr>
        <p:spPr/>
        <p:txBody>
          <a:bodyPr tIns="50400"/>
          <a:lstStyle/>
          <a:p>
            <a:r>
              <a:rPr lang="en-US">
                <a:solidFill>
                  <a:srgbClr val="FFFFFF"/>
                </a:solidFill>
              </a:rPr>
              <a:t>Eavesdropping 100% key on installed QKD line</a:t>
            </a:r>
            <a:br>
              <a:rPr lang="en-US">
                <a:solidFill>
                  <a:srgbClr val="FFFFFF"/>
                </a:solidFill>
              </a:rPr>
            </a:br>
            <a:br>
              <a:rPr lang="en-US" sz="300">
                <a:solidFill>
                  <a:srgbClr val="FFFFFF"/>
                </a:solidFill>
              </a:rPr>
            </a:br>
            <a:r>
              <a:rPr lang="en-US" sz="2000" b="0">
                <a:solidFill>
                  <a:srgbClr val="FFFFFF"/>
                </a:solidFill>
              </a:rPr>
              <a:t>on campus of the National University of Singapore, July 4–5, 2009</a:t>
            </a:r>
          </a:p>
        </p:txBody>
      </p:sp>
      <p:pic>
        <p:nvPicPr>
          <p:cNvPr id="21511" name="Picture 5" descr="a294-4-4cr-forpres.jpg"/>
          <p:cNvPicPr>
            <a:picLocks noChangeAspect="1"/>
          </p:cNvPicPr>
          <p:nvPr/>
        </p:nvPicPr>
        <p:blipFill>
          <a:blip r:embed="rId4" cstate="print"/>
          <a:srcRect t="3125" r="7384" b="4002"/>
          <a:stretch>
            <a:fillRect/>
          </a:stretch>
        </p:blipFill>
        <p:spPr bwMode="auto">
          <a:xfrm>
            <a:off x="71438" y="1078125"/>
            <a:ext cx="3886200" cy="2357438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12" name="Picture 6" descr="a295-5-4cr-forpres.jpg"/>
          <p:cNvPicPr>
            <a:picLocks noChangeAspect="1"/>
          </p:cNvPicPr>
          <p:nvPr/>
        </p:nvPicPr>
        <p:blipFill>
          <a:blip r:embed="rId5" cstate="print"/>
          <a:srcRect l="2730" b="5263"/>
          <a:stretch>
            <a:fillRect/>
          </a:stretch>
        </p:blipFill>
        <p:spPr bwMode="auto">
          <a:xfrm>
            <a:off x="8001000" y="1935375"/>
            <a:ext cx="2214563" cy="1476375"/>
          </a:xfrm>
          <a:prstGeom prst="rect">
            <a:avLst/>
          </a:prstGeom>
          <a:noFill/>
          <a:ln w="31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1513" name="Picture 7" descr="a292-32-4cr-forpres.jpg"/>
          <p:cNvPicPr>
            <a:picLocks noChangeAspect="1"/>
          </p:cNvPicPr>
          <p:nvPr/>
        </p:nvPicPr>
        <p:blipFill>
          <a:blip r:embed="rId6" cstate="print"/>
          <a:srcRect l="2698" t="7448" b="12987"/>
          <a:stretch>
            <a:fillRect/>
          </a:stretch>
        </p:blipFill>
        <p:spPr bwMode="auto">
          <a:xfrm>
            <a:off x="3338626" y="5043699"/>
            <a:ext cx="6198780" cy="2588093"/>
          </a:xfrm>
          <a:prstGeom prst="rect">
            <a:avLst/>
          </a:prstGeom>
          <a:noFill/>
          <a:ln w="3175">
            <a:solidFill>
              <a:srgbClr val="FF9900"/>
            </a:solidFill>
            <a:miter lim="800000"/>
            <a:headEnd/>
            <a:tailEnd/>
          </a:ln>
        </p:spPr>
      </p:pic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2754313" y="3030750"/>
            <a:ext cx="4672012" cy="1682750"/>
            <a:chOff x="2754804" y="3094893"/>
            <a:chExt cx="4670928" cy="1683098"/>
          </a:xfrm>
        </p:grpSpPr>
        <p:cxnSp>
          <p:nvCxnSpPr>
            <p:cNvPr id="25629" name="Straight Connector 14"/>
            <p:cNvCxnSpPr>
              <a:cxnSpLocks noChangeShapeType="1"/>
            </p:cNvCxnSpPr>
            <p:nvPr/>
          </p:nvCxnSpPr>
          <p:spPr bwMode="auto">
            <a:xfrm flipV="1">
              <a:off x="2754804" y="4659924"/>
              <a:ext cx="145823" cy="6668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0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2835230" y="4697521"/>
              <a:ext cx="92680" cy="3811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1" name="Straight Connector 22"/>
            <p:cNvCxnSpPr>
              <a:cxnSpLocks noChangeShapeType="1"/>
            </p:cNvCxnSpPr>
            <p:nvPr/>
          </p:nvCxnSpPr>
          <p:spPr bwMode="auto">
            <a:xfrm flipV="1">
              <a:off x="2868804" y="4260502"/>
              <a:ext cx="1130439" cy="5174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2" name="Straight Connector 25"/>
            <p:cNvCxnSpPr>
              <a:cxnSpLocks noChangeShapeType="1"/>
            </p:cNvCxnSpPr>
            <p:nvPr/>
          </p:nvCxnSpPr>
          <p:spPr bwMode="auto">
            <a:xfrm rot="16200000" flipV="1">
              <a:off x="3878664" y="4195186"/>
              <a:ext cx="135652" cy="6531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3" name="Straight Connector 27"/>
            <p:cNvCxnSpPr>
              <a:cxnSpLocks noChangeShapeType="1"/>
            </p:cNvCxnSpPr>
            <p:nvPr/>
          </p:nvCxnSpPr>
          <p:spPr bwMode="auto">
            <a:xfrm flipV="1">
              <a:off x="3883688" y="4094703"/>
              <a:ext cx="160774" cy="7536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4" name="Straight Connector 30"/>
            <p:cNvCxnSpPr>
              <a:cxnSpLocks noChangeShapeType="1"/>
            </p:cNvCxnSpPr>
            <p:nvPr/>
          </p:nvCxnSpPr>
          <p:spPr bwMode="auto">
            <a:xfrm rot="16200000" flipV="1">
              <a:off x="3848519" y="3893736"/>
              <a:ext cx="306475" cy="1457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5" name="Straight Connector 32"/>
            <p:cNvCxnSpPr>
              <a:cxnSpLocks noChangeShapeType="1"/>
            </p:cNvCxnSpPr>
            <p:nvPr/>
          </p:nvCxnSpPr>
          <p:spPr bwMode="auto">
            <a:xfrm flipV="1">
              <a:off x="3898762" y="3230544"/>
              <a:ext cx="1326381" cy="602903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6" name="Straight Connector 34"/>
            <p:cNvCxnSpPr>
              <a:cxnSpLocks noChangeShapeType="1"/>
            </p:cNvCxnSpPr>
            <p:nvPr/>
          </p:nvCxnSpPr>
          <p:spPr bwMode="auto">
            <a:xfrm rot="16200000" flipH="1">
              <a:off x="5112099" y="3318468"/>
              <a:ext cx="306475" cy="15072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7" name="Straight Connector 36"/>
            <p:cNvCxnSpPr>
              <a:cxnSpLocks noChangeShapeType="1"/>
            </p:cNvCxnSpPr>
            <p:nvPr/>
          </p:nvCxnSpPr>
          <p:spPr bwMode="auto">
            <a:xfrm flipV="1">
              <a:off x="5315579" y="3456633"/>
              <a:ext cx="266281" cy="12560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8" name="Straight Connector 38"/>
            <p:cNvCxnSpPr>
              <a:cxnSpLocks noChangeShapeType="1"/>
            </p:cNvCxnSpPr>
            <p:nvPr/>
          </p:nvCxnSpPr>
          <p:spPr bwMode="auto">
            <a:xfrm rot="5400000" flipH="1" flipV="1">
              <a:off x="5458768" y="3233056"/>
              <a:ext cx="351693" cy="13565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9" name="Straight Connector 41"/>
            <p:cNvCxnSpPr>
              <a:cxnSpLocks noChangeShapeType="1"/>
            </p:cNvCxnSpPr>
            <p:nvPr/>
          </p:nvCxnSpPr>
          <p:spPr bwMode="auto">
            <a:xfrm>
              <a:off x="5677319" y="3094893"/>
              <a:ext cx="753627" cy="286378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0" name="Straight Connector 43"/>
            <p:cNvCxnSpPr>
              <a:cxnSpLocks noChangeShapeType="1"/>
            </p:cNvCxnSpPr>
            <p:nvPr/>
          </p:nvCxnSpPr>
          <p:spPr bwMode="auto">
            <a:xfrm rot="5400000">
              <a:off x="6325439" y="3411416"/>
              <a:ext cx="95459" cy="3516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1" name="Straight Connector 45"/>
            <p:cNvCxnSpPr>
              <a:cxnSpLocks noChangeShapeType="1"/>
            </p:cNvCxnSpPr>
            <p:nvPr/>
          </p:nvCxnSpPr>
          <p:spPr bwMode="auto">
            <a:xfrm>
              <a:off x="6352922" y="3439045"/>
              <a:ext cx="223724" cy="829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2" name="Straight Connector 47"/>
            <p:cNvCxnSpPr>
              <a:cxnSpLocks noChangeShapeType="1"/>
            </p:cNvCxnSpPr>
            <p:nvPr/>
          </p:nvCxnSpPr>
          <p:spPr bwMode="auto">
            <a:xfrm rot="5400000" flipH="1" flipV="1">
              <a:off x="6508822" y="3449098"/>
              <a:ext cx="145700" cy="602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3" name="Straight Connector 49"/>
            <p:cNvCxnSpPr>
              <a:cxnSpLocks noChangeShapeType="1"/>
            </p:cNvCxnSpPr>
            <p:nvPr/>
          </p:nvCxnSpPr>
          <p:spPr bwMode="auto">
            <a:xfrm>
              <a:off x="6611815" y="3446584"/>
              <a:ext cx="251209" cy="954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4" name="Straight Connector 51"/>
            <p:cNvCxnSpPr>
              <a:cxnSpLocks noChangeShapeType="1"/>
            </p:cNvCxnSpPr>
            <p:nvPr/>
          </p:nvCxnSpPr>
          <p:spPr bwMode="auto">
            <a:xfrm rot="5400000">
              <a:off x="6697226" y="3577215"/>
              <a:ext cx="231112" cy="8038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5" name="Straight Connector 53"/>
            <p:cNvCxnSpPr>
              <a:cxnSpLocks noChangeShapeType="1"/>
            </p:cNvCxnSpPr>
            <p:nvPr/>
          </p:nvCxnSpPr>
          <p:spPr bwMode="auto">
            <a:xfrm>
              <a:off x="6732396" y="3743011"/>
              <a:ext cx="296426" cy="11555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6" name="Straight Connector 56"/>
            <p:cNvCxnSpPr>
              <a:cxnSpLocks noChangeShapeType="1"/>
            </p:cNvCxnSpPr>
            <p:nvPr/>
          </p:nvCxnSpPr>
          <p:spPr bwMode="auto">
            <a:xfrm rot="5400000">
              <a:off x="6865537" y="3916345"/>
              <a:ext cx="180870" cy="6531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7" name="Straight Connector 58"/>
            <p:cNvCxnSpPr>
              <a:cxnSpLocks noChangeShapeType="1"/>
            </p:cNvCxnSpPr>
            <p:nvPr/>
          </p:nvCxnSpPr>
          <p:spPr bwMode="auto">
            <a:xfrm>
              <a:off x="6923314" y="3999244"/>
              <a:ext cx="502418" cy="19091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</p:grpSp>
      <p:sp>
        <p:nvSpPr>
          <p:cNvPr id="63" name="Rectangle 62"/>
          <p:cNvSpPr>
            <a:spLocks noChangeArrowheads="1"/>
          </p:cNvSpPr>
          <p:nvPr/>
        </p:nvSpPr>
        <p:spPr bwMode="auto">
          <a:xfrm rot="-1440000">
            <a:off x="2506663" y="4569038"/>
            <a:ext cx="285750" cy="285750"/>
          </a:xfrm>
          <a:prstGeom prst="rect">
            <a:avLst/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 rot="-4200000">
            <a:off x="7392988" y="4024525"/>
            <a:ext cx="285750" cy="28575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V="1">
            <a:off x="7559675" y="3410163"/>
            <a:ext cx="1452563" cy="669925"/>
          </a:xfrm>
          <a:prstGeom prst="line">
            <a:avLst/>
          </a:prstGeom>
          <a:noFill/>
          <a:ln w="63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rot="16200000" flipV="1">
            <a:off x="1767682" y="3815768"/>
            <a:ext cx="1219200" cy="487363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429125" y="2556088"/>
            <a:ext cx="2066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FF00"/>
                </a:solidFill>
              </a:rPr>
              <a:t>290 m of fiber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1592263" y="4242013"/>
            <a:ext cx="919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7724775" y="3926100"/>
            <a:ext cx="7826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Bob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6156325" y="2873588"/>
            <a:ext cx="977900" cy="2162175"/>
            <a:chOff x="6156325" y="2938463"/>
            <a:chExt cx="977900" cy="2162175"/>
          </a:xfrm>
        </p:grpSpPr>
        <p:sp>
          <p:nvSpPr>
            <p:cNvPr id="25626" name="Rectangle 64"/>
            <p:cNvSpPr>
              <a:spLocks noChangeArrowheads="1"/>
            </p:cNvSpPr>
            <p:nvPr/>
          </p:nvSpPr>
          <p:spPr bwMode="auto">
            <a:xfrm rot="-4200000">
              <a:off x="6300788" y="3267075"/>
              <a:ext cx="285750" cy="39687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25627" name="Straight Connector 89"/>
            <p:cNvCxnSpPr>
              <a:cxnSpLocks noChangeShapeType="1"/>
            </p:cNvCxnSpPr>
            <p:nvPr/>
          </p:nvCxnSpPr>
          <p:spPr bwMode="auto">
            <a:xfrm rot="5400000" flipH="1" flipV="1">
              <a:off x="5492750" y="4164013"/>
              <a:ext cx="1600200" cy="273050"/>
            </a:xfrm>
            <a:prstGeom prst="line">
              <a:avLst/>
            </a:prstGeom>
            <a:noFill/>
            <a:ln w="6350" algn="ctr">
              <a:solidFill>
                <a:srgbClr val="FF9900"/>
              </a:solidFill>
              <a:round/>
              <a:headEnd/>
              <a:tailEnd/>
            </a:ln>
          </p:spPr>
        </p:cxnSp>
        <p:sp>
          <p:nvSpPr>
            <p:cNvPr id="25628" name="TextBox 100"/>
            <p:cNvSpPr txBox="1">
              <a:spLocks noChangeArrowheads="1"/>
            </p:cNvSpPr>
            <p:nvPr/>
          </p:nvSpPr>
          <p:spPr bwMode="auto">
            <a:xfrm>
              <a:off x="6400800" y="2938463"/>
              <a:ext cx="7334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9900"/>
                  </a:solidFill>
                </a:rPr>
                <a:t>Eve</a:t>
              </a:r>
            </a:p>
          </p:txBody>
        </p:sp>
      </p:grpSp>
      <p:sp>
        <p:nvSpPr>
          <p:cNvPr id="25619" name="TextBox 101"/>
          <p:cNvSpPr txBox="1">
            <a:spLocks noChangeArrowheads="1"/>
          </p:cNvSpPr>
          <p:nvPr/>
        </p:nvSpPr>
        <p:spPr bwMode="auto">
          <a:xfrm rot="-1440000">
            <a:off x="2994025" y="46325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S15</a:t>
            </a:r>
          </a:p>
        </p:txBody>
      </p:sp>
      <p:sp>
        <p:nvSpPr>
          <p:cNvPr id="25620" name="TextBox 102"/>
          <p:cNvSpPr txBox="1">
            <a:spLocks noChangeArrowheads="1"/>
          </p:cNvSpPr>
          <p:nvPr/>
        </p:nvSpPr>
        <p:spPr bwMode="auto">
          <a:xfrm rot="-1440000">
            <a:off x="4545013" y="3784813"/>
            <a:ext cx="4810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S14</a:t>
            </a:r>
          </a:p>
        </p:txBody>
      </p:sp>
      <p:sp>
        <p:nvSpPr>
          <p:cNvPr id="25621" name="TextBox 103"/>
          <p:cNvSpPr txBox="1">
            <a:spLocks noChangeArrowheads="1"/>
          </p:cNvSpPr>
          <p:nvPr/>
        </p:nvSpPr>
        <p:spPr bwMode="auto">
          <a:xfrm rot="1200000">
            <a:off x="5892800" y="3630825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S13</a:t>
            </a:r>
          </a:p>
        </p:txBody>
      </p:sp>
      <p:grpSp>
        <p:nvGrpSpPr>
          <p:cNvPr id="4" name="Group 115"/>
          <p:cNvGrpSpPr>
            <a:grpSpLocks/>
          </p:cNvGrpSpPr>
          <p:nvPr/>
        </p:nvGrpSpPr>
        <p:grpSpPr bwMode="auto">
          <a:xfrm>
            <a:off x="6269038" y="3156163"/>
            <a:ext cx="395287" cy="487362"/>
            <a:chOff x="6248404" y="3180082"/>
            <a:chExt cx="396236" cy="548639"/>
          </a:xfrm>
        </p:grpSpPr>
        <p:cxnSp>
          <p:nvCxnSpPr>
            <p:cNvPr id="25624" name="Straight Connector 106"/>
            <p:cNvCxnSpPr>
              <a:cxnSpLocks noChangeShapeType="1"/>
            </p:cNvCxnSpPr>
            <p:nvPr/>
          </p:nvCxnSpPr>
          <p:spPr bwMode="auto">
            <a:xfrm rot="16200000" flipH="1">
              <a:off x="6177284" y="3423921"/>
              <a:ext cx="548639" cy="6096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  <p:cxnSp>
          <p:nvCxnSpPr>
            <p:cNvPr id="25625" name="Straight Connector 107"/>
            <p:cNvCxnSpPr>
              <a:cxnSpLocks noChangeShapeType="1"/>
            </p:cNvCxnSpPr>
            <p:nvPr/>
          </p:nvCxnSpPr>
          <p:spPr bwMode="auto">
            <a:xfrm rot="10800000" flipV="1">
              <a:off x="6248404" y="3261359"/>
              <a:ext cx="396236" cy="37592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</p:grpSp>
      <p:sp>
        <p:nvSpPr>
          <p:cNvPr id="25623" name="TextBox 46"/>
          <p:cNvSpPr txBox="1">
            <a:spLocks noChangeArrowheads="1"/>
          </p:cNvSpPr>
          <p:nvPr/>
        </p:nvSpPr>
        <p:spPr bwMode="auto">
          <a:xfrm rot="16200000">
            <a:off x="9408590" y="6836840"/>
            <a:ext cx="154561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969696"/>
                </a:solidFill>
              </a:rPr>
              <a:t>Image 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>
                <a:solidFill>
                  <a:srgbClr val="969696"/>
                </a:solidFill>
              </a:rPr>
              <a:t>2009 DigitalGlobe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151200" y="7292975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FFFFFF"/>
                </a:solidFill>
                <a:cs typeface="Arial" pitchFamily="34" charset="0"/>
              </a:rPr>
              <a:t>I. Gerhardt, Q. Liu </a:t>
            </a:r>
            <a:r>
              <a:rPr lang="en-US" sz="1600" b="0" i="1">
                <a:solidFill>
                  <a:srgbClr val="FFFFFF"/>
                </a:solidFill>
                <a:cs typeface="Arial" pitchFamily="34" charset="0"/>
              </a:rPr>
              <a:t>et al.,</a:t>
            </a:r>
            <a:br>
              <a:rPr lang="en-US" sz="1600" b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FFFFFF"/>
                </a:solidFill>
                <a:cs typeface="Arial" pitchFamily="34" charset="0"/>
              </a:rPr>
              <a:t>Nat. Commun. </a:t>
            </a:r>
            <a:r>
              <a:rPr lang="en-US" sz="1600">
                <a:solidFill>
                  <a:srgbClr val="FFFFFF"/>
                </a:solidFill>
                <a:cs typeface="Arial" pitchFamily="34" charset="0"/>
              </a:rPr>
              <a:t>2</a:t>
            </a:r>
            <a:r>
              <a:rPr lang="en-US" sz="1600" b="0">
                <a:solidFill>
                  <a:srgbClr val="FFFFFF"/>
                </a:solidFill>
                <a:cs typeface="Arial" pitchFamily="34" charset="0"/>
              </a:rPr>
              <a:t>, 349 (2011)</a:t>
            </a:r>
          </a:p>
        </p:txBody>
      </p:sp>
    </p:spTree>
    <p:extLst>
      <p:ext uri="{BB962C8B-B14F-4D97-AF65-F5344CB8AC3E}">
        <p14:creationId xmlns:p14="http://schemas.microsoft.com/office/powerpoint/2010/main" val="280506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96" grpId="0"/>
      <p:bldP spid="9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Controlling superconducting nanowire</a:t>
            </a:r>
            <a:br>
              <a:rPr lang="nb-NO">
                <a:solidFill>
                  <a:srgbClr val="FFFFFF"/>
                </a:solidFill>
              </a:rPr>
            </a:br>
            <a:r>
              <a:rPr lang="nb-NO">
                <a:solidFill>
                  <a:srgbClr val="FFFFFF"/>
                </a:solidFill>
              </a:rPr>
              <a:t>single-photon detectors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Lydersen, M. K. Akhlaghi, A. H. Majedi, J. Skaar, V. Makarov, New J. Phys.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13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113042 (2011)</a:t>
            </a:r>
          </a:p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G. Tanner, V. Makarov, R. H. Hadfield,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Opt. Express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22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6734 (2014)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39848" y="2100753"/>
            <a:ext cx="2483372" cy="4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nb-NO" sz="2600">
                <a:solidFill>
                  <a:srgbClr val="FFFFFF"/>
                </a:solidFill>
              </a:rPr>
              <a:t>1. Blind (latch)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39848" y="4289673"/>
            <a:ext cx="1741182" cy="4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nb-NO" sz="2600">
                <a:solidFill>
                  <a:srgbClr val="FFFFFF"/>
                </a:solidFill>
              </a:rPr>
              <a:t>2. Control</a:t>
            </a:r>
            <a:endParaRPr lang="en-US" sz="26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544" y="2100753"/>
            <a:ext cx="3601912" cy="37444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4849109" y="4044969"/>
            <a:ext cx="0" cy="756000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9" name="Group 38"/>
          <p:cNvGrpSpPr/>
          <p:nvPr/>
        </p:nvGrpSpPr>
        <p:grpSpPr>
          <a:xfrm>
            <a:off x="246956" y="3108865"/>
            <a:ext cx="2392881" cy="231052"/>
            <a:chOff x="246956" y="2993529"/>
            <a:chExt cx="2808312" cy="231052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246956" y="3224580"/>
              <a:ext cx="216024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39244" y="3224580"/>
              <a:ext cx="216024" cy="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462980" y="2993529"/>
              <a:ext cx="2376264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462980" y="2993529"/>
              <a:ext cx="0" cy="23105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2839244" y="2993529"/>
              <a:ext cx="0" cy="23105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Group 39"/>
          <p:cNvGrpSpPr/>
          <p:nvPr/>
        </p:nvGrpSpPr>
        <p:grpSpPr>
          <a:xfrm>
            <a:off x="246956" y="4865737"/>
            <a:ext cx="2392881" cy="648072"/>
            <a:chOff x="246956" y="4577705"/>
            <a:chExt cx="2808312" cy="648072"/>
          </a:xfrm>
        </p:grpSpPr>
        <p:cxnSp>
          <p:nvCxnSpPr>
            <p:cNvPr id="30" name="Straight Connector 29"/>
            <p:cNvCxnSpPr/>
            <p:nvPr/>
          </p:nvCxnSpPr>
          <p:spPr bwMode="auto">
            <a:xfrm>
              <a:off x="246956" y="5225774"/>
              <a:ext cx="216024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923031" y="5225775"/>
              <a:ext cx="2132237" cy="2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62980" y="4577705"/>
              <a:ext cx="460051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462980" y="4577705"/>
              <a:ext cx="0" cy="648066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923031" y="4577705"/>
              <a:ext cx="0" cy="648066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2637754" y="2501979"/>
            <a:ext cx="2355431" cy="2952328"/>
            <a:chOff x="2637754" y="2386643"/>
            <a:chExt cx="2355431" cy="2952328"/>
          </a:xfrm>
        </p:grpSpPr>
        <p:grpSp>
          <p:nvGrpSpPr>
            <p:cNvPr id="15" name="Group 14"/>
            <p:cNvGrpSpPr/>
            <p:nvPr/>
          </p:nvGrpSpPr>
          <p:grpSpPr>
            <a:xfrm>
              <a:off x="4705232" y="2386643"/>
              <a:ext cx="287953" cy="2952328"/>
              <a:chOff x="4705232" y="2386643"/>
              <a:chExt cx="287953" cy="2952328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4849154" y="2386643"/>
                <a:ext cx="0" cy="2952000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4993185" y="3430971"/>
                <a:ext cx="0" cy="1908000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4705232" y="2396580"/>
                <a:ext cx="0" cy="1656000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" name="Group 43"/>
            <p:cNvGrpSpPr/>
            <p:nvPr/>
          </p:nvGrpSpPr>
          <p:grpSpPr>
            <a:xfrm>
              <a:off x="2637754" y="4771603"/>
              <a:ext cx="487439" cy="487439"/>
              <a:chOff x="2636339" y="2784285"/>
              <a:chExt cx="487439" cy="487439"/>
            </a:xfrm>
          </p:grpSpPr>
          <p:sp>
            <p:nvSpPr>
              <p:cNvPr id="45" name="4-Point Star 44"/>
              <p:cNvSpPr/>
              <p:nvPr/>
            </p:nvSpPr>
            <p:spPr>
              <a:xfrm rot="2780334">
                <a:off x="2639837" y="2790222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4-Point Star 45"/>
              <p:cNvSpPr/>
              <p:nvPr/>
            </p:nvSpPr>
            <p:spPr>
              <a:xfrm>
                <a:off x="2636339" y="2791574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9" name="Straight Connector 18"/>
          <p:cNvCxnSpPr/>
          <p:nvPr/>
        </p:nvCxnSpPr>
        <p:spPr bwMode="auto">
          <a:xfrm flipV="1">
            <a:off x="7447756" y="5629145"/>
            <a:ext cx="661047" cy="3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7447756" y="6257443"/>
            <a:ext cx="66104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447756" y="6676211"/>
            <a:ext cx="66104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Freeform 10"/>
          <p:cNvSpPr>
            <a:spLocks noEditPoints="1"/>
          </p:cNvSpPr>
          <p:nvPr/>
        </p:nvSpPr>
        <p:spPr bwMode="auto">
          <a:xfrm>
            <a:off x="7600561" y="2100753"/>
            <a:ext cx="2417250" cy="2267354"/>
          </a:xfrm>
          <a:custGeom>
            <a:avLst/>
            <a:gdLst>
              <a:gd name="T0" fmla="*/ 0 w 1661"/>
              <a:gd name="T1" fmla="*/ 1558 h 1558"/>
              <a:gd name="T2" fmla="*/ 1661 w 1661"/>
              <a:gd name="T3" fmla="*/ 1558 h 1558"/>
              <a:gd name="T4" fmla="*/ 0 w 1661"/>
              <a:gd name="T5" fmla="*/ 1558 h 1558"/>
              <a:gd name="T6" fmla="*/ 0 w 1661"/>
              <a:gd name="T7" fmla="*/ 0 h 1558"/>
              <a:gd name="T8" fmla="*/ 207 w 1661"/>
              <a:gd name="T9" fmla="*/ 1558 h 1558"/>
              <a:gd name="T10" fmla="*/ 207 w 1661"/>
              <a:gd name="T11" fmla="*/ 154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1" h="1558">
                <a:moveTo>
                  <a:pt x="0" y="1558"/>
                </a:moveTo>
                <a:lnTo>
                  <a:pt x="1661" y="1558"/>
                </a:lnTo>
                <a:moveTo>
                  <a:pt x="0" y="1558"/>
                </a:moveTo>
                <a:lnTo>
                  <a:pt x="0" y="0"/>
                </a:lnTo>
                <a:moveTo>
                  <a:pt x="207" y="1558"/>
                </a:moveTo>
                <a:lnTo>
                  <a:pt x="207" y="154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7838256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383992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1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8513688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8987941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2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9117636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9591889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3</a:t>
            </a:r>
          </a:p>
        </p:txBody>
      </p:sp>
      <p:sp>
        <p:nvSpPr>
          <p:cNvPr id="50" name="Rectangle 20"/>
          <p:cNvSpPr>
            <a:spLocks noChangeArrowheads="1"/>
          </p:cNvSpPr>
          <p:nvPr/>
        </p:nvSpPr>
        <p:spPr bwMode="auto">
          <a:xfrm>
            <a:off x="9721585" y="4404491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52" name="Rectangle 22"/>
          <p:cNvSpPr>
            <a:spLocks noChangeArrowheads="1"/>
          </p:cNvSpPr>
          <p:nvPr/>
        </p:nvSpPr>
        <p:spPr bwMode="auto">
          <a:xfrm>
            <a:off x="7375748" y="3921332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62" name="Freeform 32"/>
          <p:cNvSpPr>
            <a:spLocks noEditPoints="1"/>
          </p:cNvSpPr>
          <p:nvPr/>
        </p:nvSpPr>
        <p:spPr bwMode="auto">
          <a:xfrm>
            <a:off x="7600562" y="2353975"/>
            <a:ext cx="2420160" cy="1881701"/>
          </a:xfrm>
          <a:custGeom>
            <a:avLst/>
            <a:gdLst>
              <a:gd name="T0" fmla="*/ 1606 w 1663"/>
              <a:gd name="T1" fmla="*/ 1130 h 1293"/>
              <a:gd name="T2" fmla="*/ 1632 w 1663"/>
              <a:gd name="T3" fmla="*/ 1134 h 1293"/>
              <a:gd name="T4" fmla="*/ 1659 w 1663"/>
              <a:gd name="T5" fmla="*/ 1137 h 1293"/>
              <a:gd name="T6" fmla="*/ 1520 w 1663"/>
              <a:gd name="T7" fmla="*/ 1159 h 1293"/>
              <a:gd name="T8" fmla="*/ 1547 w 1663"/>
              <a:gd name="T9" fmla="*/ 1141 h 1293"/>
              <a:gd name="T10" fmla="*/ 1573 w 1663"/>
              <a:gd name="T11" fmla="*/ 1124 h 1293"/>
              <a:gd name="T12" fmla="*/ 1435 w 1663"/>
              <a:gd name="T13" fmla="*/ 1112 h 1293"/>
              <a:gd name="T14" fmla="*/ 1462 w 1663"/>
              <a:gd name="T15" fmla="*/ 1137 h 1293"/>
              <a:gd name="T16" fmla="*/ 1488 w 1663"/>
              <a:gd name="T17" fmla="*/ 1151 h 1293"/>
              <a:gd name="T18" fmla="*/ 1350 w 1663"/>
              <a:gd name="T19" fmla="*/ 1084 h 1293"/>
              <a:gd name="T20" fmla="*/ 1376 w 1663"/>
              <a:gd name="T21" fmla="*/ 1090 h 1293"/>
              <a:gd name="T22" fmla="*/ 1403 w 1663"/>
              <a:gd name="T23" fmla="*/ 1094 h 1293"/>
              <a:gd name="T24" fmla="*/ 1262 w 1663"/>
              <a:gd name="T25" fmla="*/ 1106 h 1293"/>
              <a:gd name="T26" fmla="*/ 1291 w 1663"/>
              <a:gd name="T27" fmla="*/ 1096 h 1293"/>
              <a:gd name="T28" fmla="*/ 1317 w 1663"/>
              <a:gd name="T29" fmla="*/ 1082 h 1293"/>
              <a:gd name="T30" fmla="*/ 1177 w 1663"/>
              <a:gd name="T31" fmla="*/ 1126 h 1293"/>
              <a:gd name="T32" fmla="*/ 1203 w 1663"/>
              <a:gd name="T33" fmla="*/ 1137 h 1293"/>
              <a:gd name="T34" fmla="*/ 1232 w 1663"/>
              <a:gd name="T35" fmla="*/ 1132 h 1293"/>
              <a:gd name="T36" fmla="*/ 1091 w 1663"/>
              <a:gd name="T37" fmla="*/ 1157 h 1293"/>
              <a:gd name="T38" fmla="*/ 1118 w 1663"/>
              <a:gd name="T39" fmla="*/ 1163 h 1293"/>
              <a:gd name="T40" fmla="*/ 1144 w 1663"/>
              <a:gd name="T41" fmla="*/ 1147 h 1293"/>
              <a:gd name="T42" fmla="*/ 1006 w 1663"/>
              <a:gd name="T43" fmla="*/ 1291 h 1293"/>
              <a:gd name="T44" fmla="*/ 1033 w 1663"/>
              <a:gd name="T45" fmla="*/ 1271 h 1293"/>
              <a:gd name="T46" fmla="*/ 1059 w 1663"/>
              <a:gd name="T47" fmla="*/ 1210 h 1293"/>
              <a:gd name="T48" fmla="*/ 1085 w 1663"/>
              <a:gd name="T49" fmla="*/ 1159 h 1293"/>
              <a:gd name="T50" fmla="*/ 947 w 1663"/>
              <a:gd name="T51" fmla="*/ 1157 h 1293"/>
              <a:gd name="T52" fmla="*/ 974 w 1663"/>
              <a:gd name="T53" fmla="*/ 1224 h 1293"/>
              <a:gd name="T54" fmla="*/ 1000 w 1663"/>
              <a:gd name="T55" fmla="*/ 1281 h 1293"/>
              <a:gd name="T56" fmla="*/ 862 w 1663"/>
              <a:gd name="T57" fmla="*/ 1226 h 1293"/>
              <a:gd name="T58" fmla="*/ 888 w 1663"/>
              <a:gd name="T59" fmla="*/ 1126 h 1293"/>
              <a:gd name="T60" fmla="*/ 915 w 1663"/>
              <a:gd name="T61" fmla="*/ 1092 h 1293"/>
              <a:gd name="T62" fmla="*/ 776 w 1663"/>
              <a:gd name="T63" fmla="*/ 1197 h 1293"/>
              <a:gd name="T64" fmla="*/ 803 w 1663"/>
              <a:gd name="T65" fmla="*/ 1250 h 1293"/>
              <a:gd name="T66" fmla="*/ 829 w 1663"/>
              <a:gd name="T67" fmla="*/ 1277 h 1293"/>
              <a:gd name="T68" fmla="*/ 691 w 1663"/>
              <a:gd name="T69" fmla="*/ 870 h 1293"/>
              <a:gd name="T70" fmla="*/ 717 w 1663"/>
              <a:gd name="T71" fmla="*/ 921 h 1293"/>
              <a:gd name="T72" fmla="*/ 744 w 1663"/>
              <a:gd name="T73" fmla="*/ 1037 h 1293"/>
              <a:gd name="T74" fmla="*/ 606 w 1663"/>
              <a:gd name="T75" fmla="*/ 765 h 1293"/>
              <a:gd name="T76" fmla="*/ 632 w 1663"/>
              <a:gd name="T77" fmla="*/ 799 h 1293"/>
              <a:gd name="T78" fmla="*/ 658 w 1663"/>
              <a:gd name="T79" fmla="*/ 838 h 1293"/>
              <a:gd name="T80" fmla="*/ 520 w 1663"/>
              <a:gd name="T81" fmla="*/ 633 h 1293"/>
              <a:gd name="T82" fmla="*/ 547 w 1663"/>
              <a:gd name="T83" fmla="*/ 681 h 1293"/>
              <a:gd name="T84" fmla="*/ 573 w 1663"/>
              <a:gd name="T85" fmla="*/ 728 h 1293"/>
              <a:gd name="T86" fmla="*/ 435 w 1663"/>
              <a:gd name="T87" fmla="*/ 462 h 1293"/>
              <a:gd name="T88" fmla="*/ 461 w 1663"/>
              <a:gd name="T89" fmla="*/ 504 h 1293"/>
              <a:gd name="T90" fmla="*/ 488 w 1663"/>
              <a:gd name="T91" fmla="*/ 645 h 1293"/>
              <a:gd name="T92" fmla="*/ 349 w 1663"/>
              <a:gd name="T93" fmla="*/ 246 h 1293"/>
              <a:gd name="T94" fmla="*/ 376 w 1663"/>
              <a:gd name="T95" fmla="*/ 326 h 1293"/>
              <a:gd name="T96" fmla="*/ 402 w 1663"/>
              <a:gd name="T97" fmla="*/ 405 h 1293"/>
              <a:gd name="T98" fmla="*/ 429 w 1663"/>
              <a:gd name="T99" fmla="*/ 458 h 1293"/>
              <a:gd name="T100" fmla="*/ 290 w 1663"/>
              <a:gd name="T101" fmla="*/ 55 h 1293"/>
              <a:gd name="T102" fmla="*/ 317 w 1663"/>
              <a:gd name="T103" fmla="*/ 155 h 1293"/>
              <a:gd name="T104" fmla="*/ 343 w 1663"/>
              <a:gd name="T105" fmla="*/ 230 h 1293"/>
              <a:gd name="T106" fmla="*/ 205 w 1663"/>
              <a:gd name="T107" fmla="*/ 998 h 1293"/>
              <a:gd name="T108" fmla="*/ 231 w 1663"/>
              <a:gd name="T109" fmla="*/ 519 h 1293"/>
              <a:gd name="T110" fmla="*/ 258 w 1663"/>
              <a:gd name="T111" fmla="*/ 65 h 1293"/>
              <a:gd name="T112" fmla="*/ 120 w 1663"/>
              <a:gd name="T113" fmla="*/ 1171 h 1293"/>
              <a:gd name="T114" fmla="*/ 146 w 1663"/>
              <a:gd name="T115" fmla="*/ 1171 h 1293"/>
              <a:gd name="T116" fmla="*/ 173 w 1663"/>
              <a:gd name="T117" fmla="*/ 1169 h 1293"/>
              <a:gd name="T118" fmla="*/ 34 w 1663"/>
              <a:gd name="T119" fmla="*/ 1175 h 1293"/>
              <a:gd name="T120" fmla="*/ 61 w 1663"/>
              <a:gd name="T121" fmla="*/ 1171 h 1293"/>
              <a:gd name="T122" fmla="*/ 87 w 1663"/>
              <a:gd name="T123" fmla="*/ 1173 h 1293"/>
              <a:gd name="T124" fmla="*/ 12 w 1663"/>
              <a:gd name="T125" fmla="*/ 1175 h 1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1293">
                <a:moveTo>
                  <a:pt x="1579" y="1124"/>
                </a:moveTo>
                <a:lnTo>
                  <a:pt x="1581" y="1124"/>
                </a:lnTo>
                <a:lnTo>
                  <a:pt x="1581" y="1126"/>
                </a:lnTo>
                <a:lnTo>
                  <a:pt x="1581" y="1126"/>
                </a:lnTo>
                <a:lnTo>
                  <a:pt x="1584" y="1124"/>
                </a:lnTo>
                <a:lnTo>
                  <a:pt x="1584" y="1126"/>
                </a:lnTo>
                <a:lnTo>
                  <a:pt x="1586" y="1128"/>
                </a:lnTo>
                <a:lnTo>
                  <a:pt x="1586" y="1128"/>
                </a:lnTo>
                <a:lnTo>
                  <a:pt x="1586" y="1126"/>
                </a:lnTo>
                <a:lnTo>
                  <a:pt x="1588" y="1128"/>
                </a:lnTo>
                <a:lnTo>
                  <a:pt x="1588" y="1128"/>
                </a:lnTo>
                <a:lnTo>
                  <a:pt x="1590" y="1128"/>
                </a:lnTo>
                <a:lnTo>
                  <a:pt x="1590" y="1126"/>
                </a:lnTo>
                <a:lnTo>
                  <a:pt x="1590" y="1128"/>
                </a:lnTo>
                <a:lnTo>
                  <a:pt x="1592" y="1126"/>
                </a:lnTo>
                <a:lnTo>
                  <a:pt x="1592" y="1128"/>
                </a:lnTo>
                <a:lnTo>
                  <a:pt x="1594" y="1126"/>
                </a:lnTo>
                <a:lnTo>
                  <a:pt x="1594" y="1126"/>
                </a:lnTo>
                <a:lnTo>
                  <a:pt x="1594" y="1128"/>
                </a:lnTo>
                <a:lnTo>
                  <a:pt x="1596" y="1126"/>
                </a:lnTo>
                <a:lnTo>
                  <a:pt x="1596" y="1128"/>
                </a:lnTo>
                <a:lnTo>
                  <a:pt x="1598" y="1126"/>
                </a:lnTo>
                <a:lnTo>
                  <a:pt x="1598" y="1126"/>
                </a:lnTo>
                <a:lnTo>
                  <a:pt x="1600" y="1128"/>
                </a:lnTo>
                <a:lnTo>
                  <a:pt x="1600" y="1128"/>
                </a:lnTo>
                <a:lnTo>
                  <a:pt x="1600" y="1128"/>
                </a:lnTo>
                <a:lnTo>
                  <a:pt x="1602" y="1128"/>
                </a:lnTo>
                <a:lnTo>
                  <a:pt x="1602" y="1130"/>
                </a:lnTo>
                <a:lnTo>
                  <a:pt x="1604" y="1130"/>
                </a:lnTo>
                <a:lnTo>
                  <a:pt x="1604" y="1130"/>
                </a:lnTo>
                <a:lnTo>
                  <a:pt x="1604" y="1132"/>
                </a:lnTo>
                <a:lnTo>
                  <a:pt x="1606" y="1130"/>
                </a:lnTo>
                <a:lnTo>
                  <a:pt x="1606" y="1132"/>
                </a:lnTo>
                <a:lnTo>
                  <a:pt x="1608" y="1132"/>
                </a:lnTo>
                <a:lnTo>
                  <a:pt x="1608" y="1132"/>
                </a:lnTo>
                <a:lnTo>
                  <a:pt x="1608" y="1130"/>
                </a:lnTo>
                <a:lnTo>
                  <a:pt x="1610" y="1132"/>
                </a:lnTo>
                <a:lnTo>
                  <a:pt x="1610" y="1134"/>
                </a:lnTo>
                <a:lnTo>
                  <a:pt x="1612" y="1132"/>
                </a:lnTo>
                <a:lnTo>
                  <a:pt x="1612" y="1134"/>
                </a:lnTo>
                <a:lnTo>
                  <a:pt x="1612" y="1132"/>
                </a:lnTo>
                <a:lnTo>
                  <a:pt x="1614" y="1132"/>
                </a:lnTo>
                <a:lnTo>
                  <a:pt x="1614" y="1134"/>
                </a:lnTo>
                <a:lnTo>
                  <a:pt x="1616" y="1134"/>
                </a:lnTo>
                <a:lnTo>
                  <a:pt x="1616" y="1134"/>
                </a:lnTo>
                <a:lnTo>
                  <a:pt x="1618" y="1134"/>
                </a:lnTo>
                <a:lnTo>
                  <a:pt x="1618" y="1134"/>
                </a:lnTo>
                <a:lnTo>
                  <a:pt x="1618" y="1137"/>
                </a:lnTo>
                <a:lnTo>
                  <a:pt x="1620" y="1134"/>
                </a:lnTo>
                <a:lnTo>
                  <a:pt x="1620" y="1134"/>
                </a:lnTo>
                <a:lnTo>
                  <a:pt x="1622" y="1137"/>
                </a:lnTo>
                <a:lnTo>
                  <a:pt x="1622" y="1137"/>
                </a:lnTo>
                <a:lnTo>
                  <a:pt x="1622" y="1137"/>
                </a:lnTo>
                <a:lnTo>
                  <a:pt x="1624" y="1134"/>
                </a:lnTo>
                <a:lnTo>
                  <a:pt x="1624" y="1137"/>
                </a:lnTo>
                <a:lnTo>
                  <a:pt x="1626" y="1137"/>
                </a:lnTo>
                <a:lnTo>
                  <a:pt x="1626" y="1137"/>
                </a:lnTo>
                <a:lnTo>
                  <a:pt x="1626" y="1137"/>
                </a:lnTo>
                <a:lnTo>
                  <a:pt x="1628" y="1137"/>
                </a:lnTo>
                <a:lnTo>
                  <a:pt x="1628" y="1137"/>
                </a:lnTo>
                <a:lnTo>
                  <a:pt x="1630" y="1137"/>
                </a:lnTo>
                <a:lnTo>
                  <a:pt x="1630" y="1137"/>
                </a:lnTo>
                <a:lnTo>
                  <a:pt x="1630" y="1134"/>
                </a:lnTo>
                <a:lnTo>
                  <a:pt x="1632" y="1134"/>
                </a:lnTo>
                <a:lnTo>
                  <a:pt x="1632" y="1134"/>
                </a:lnTo>
                <a:lnTo>
                  <a:pt x="1634" y="1134"/>
                </a:lnTo>
                <a:lnTo>
                  <a:pt x="1634" y="1132"/>
                </a:lnTo>
                <a:lnTo>
                  <a:pt x="1636" y="1134"/>
                </a:lnTo>
                <a:lnTo>
                  <a:pt x="1636" y="1132"/>
                </a:lnTo>
                <a:lnTo>
                  <a:pt x="1636" y="1130"/>
                </a:lnTo>
                <a:lnTo>
                  <a:pt x="1638" y="1132"/>
                </a:lnTo>
                <a:lnTo>
                  <a:pt x="1638" y="1132"/>
                </a:lnTo>
                <a:lnTo>
                  <a:pt x="1640" y="1130"/>
                </a:lnTo>
                <a:lnTo>
                  <a:pt x="1640" y="1132"/>
                </a:lnTo>
                <a:lnTo>
                  <a:pt x="1640" y="1132"/>
                </a:lnTo>
                <a:lnTo>
                  <a:pt x="1642" y="1134"/>
                </a:lnTo>
                <a:lnTo>
                  <a:pt x="1642" y="1132"/>
                </a:lnTo>
                <a:lnTo>
                  <a:pt x="1644" y="1134"/>
                </a:lnTo>
                <a:lnTo>
                  <a:pt x="1644" y="1137"/>
                </a:lnTo>
                <a:lnTo>
                  <a:pt x="1644" y="1134"/>
                </a:lnTo>
                <a:lnTo>
                  <a:pt x="1647" y="1137"/>
                </a:lnTo>
                <a:lnTo>
                  <a:pt x="1647" y="1137"/>
                </a:lnTo>
                <a:lnTo>
                  <a:pt x="1649" y="1137"/>
                </a:lnTo>
                <a:lnTo>
                  <a:pt x="1649" y="1137"/>
                </a:lnTo>
                <a:lnTo>
                  <a:pt x="1649" y="1137"/>
                </a:lnTo>
                <a:lnTo>
                  <a:pt x="1651" y="1137"/>
                </a:lnTo>
                <a:lnTo>
                  <a:pt x="1651" y="1139"/>
                </a:lnTo>
                <a:lnTo>
                  <a:pt x="1653" y="1137"/>
                </a:lnTo>
                <a:lnTo>
                  <a:pt x="1653" y="1139"/>
                </a:lnTo>
                <a:lnTo>
                  <a:pt x="1653" y="1139"/>
                </a:lnTo>
                <a:lnTo>
                  <a:pt x="1655" y="1137"/>
                </a:lnTo>
                <a:lnTo>
                  <a:pt x="1655" y="1137"/>
                </a:lnTo>
                <a:lnTo>
                  <a:pt x="1657" y="1139"/>
                </a:lnTo>
                <a:lnTo>
                  <a:pt x="1657" y="1134"/>
                </a:lnTo>
                <a:lnTo>
                  <a:pt x="1659" y="1137"/>
                </a:lnTo>
                <a:lnTo>
                  <a:pt x="1659" y="1137"/>
                </a:lnTo>
                <a:lnTo>
                  <a:pt x="1659" y="1137"/>
                </a:lnTo>
                <a:lnTo>
                  <a:pt x="1661" y="1139"/>
                </a:lnTo>
                <a:lnTo>
                  <a:pt x="1661" y="1139"/>
                </a:lnTo>
                <a:lnTo>
                  <a:pt x="1663" y="1137"/>
                </a:lnTo>
                <a:moveTo>
                  <a:pt x="1498" y="1157"/>
                </a:moveTo>
                <a:lnTo>
                  <a:pt x="1498" y="1157"/>
                </a:lnTo>
                <a:lnTo>
                  <a:pt x="1500" y="1157"/>
                </a:lnTo>
                <a:lnTo>
                  <a:pt x="1500" y="1157"/>
                </a:lnTo>
                <a:lnTo>
                  <a:pt x="1500" y="1159"/>
                </a:lnTo>
                <a:lnTo>
                  <a:pt x="1502" y="1159"/>
                </a:lnTo>
                <a:lnTo>
                  <a:pt x="1502" y="1159"/>
                </a:lnTo>
                <a:lnTo>
                  <a:pt x="1504" y="1159"/>
                </a:lnTo>
                <a:lnTo>
                  <a:pt x="1504" y="1157"/>
                </a:lnTo>
                <a:lnTo>
                  <a:pt x="1504" y="1161"/>
                </a:lnTo>
                <a:lnTo>
                  <a:pt x="1506" y="1159"/>
                </a:lnTo>
                <a:lnTo>
                  <a:pt x="1506" y="1159"/>
                </a:lnTo>
                <a:lnTo>
                  <a:pt x="1508" y="1159"/>
                </a:lnTo>
                <a:lnTo>
                  <a:pt x="1508" y="1159"/>
                </a:lnTo>
                <a:lnTo>
                  <a:pt x="1508" y="1159"/>
                </a:lnTo>
                <a:lnTo>
                  <a:pt x="1510" y="1157"/>
                </a:lnTo>
                <a:lnTo>
                  <a:pt x="1510" y="1159"/>
                </a:lnTo>
                <a:lnTo>
                  <a:pt x="1512" y="1159"/>
                </a:lnTo>
                <a:lnTo>
                  <a:pt x="1512" y="1159"/>
                </a:lnTo>
                <a:lnTo>
                  <a:pt x="1512" y="1159"/>
                </a:lnTo>
                <a:lnTo>
                  <a:pt x="1514" y="1159"/>
                </a:lnTo>
                <a:lnTo>
                  <a:pt x="1514" y="1159"/>
                </a:lnTo>
                <a:lnTo>
                  <a:pt x="1516" y="1161"/>
                </a:lnTo>
                <a:lnTo>
                  <a:pt x="1516" y="1159"/>
                </a:lnTo>
                <a:lnTo>
                  <a:pt x="1516" y="1159"/>
                </a:lnTo>
                <a:lnTo>
                  <a:pt x="1518" y="1159"/>
                </a:lnTo>
                <a:lnTo>
                  <a:pt x="1518" y="1159"/>
                </a:lnTo>
                <a:lnTo>
                  <a:pt x="1520" y="1159"/>
                </a:lnTo>
                <a:lnTo>
                  <a:pt x="1520" y="1159"/>
                </a:lnTo>
                <a:lnTo>
                  <a:pt x="1523" y="1159"/>
                </a:lnTo>
                <a:lnTo>
                  <a:pt x="1523" y="1159"/>
                </a:lnTo>
                <a:lnTo>
                  <a:pt x="1523" y="1159"/>
                </a:lnTo>
                <a:lnTo>
                  <a:pt x="1525" y="1157"/>
                </a:lnTo>
                <a:lnTo>
                  <a:pt x="1525" y="1157"/>
                </a:lnTo>
                <a:lnTo>
                  <a:pt x="1527" y="1157"/>
                </a:lnTo>
                <a:lnTo>
                  <a:pt x="1527" y="1155"/>
                </a:lnTo>
                <a:lnTo>
                  <a:pt x="1527" y="1155"/>
                </a:lnTo>
                <a:lnTo>
                  <a:pt x="1529" y="1153"/>
                </a:lnTo>
                <a:lnTo>
                  <a:pt x="1529" y="1153"/>
                </a:lnTo>
                <a:lnTo>
                  <a:pt x="1531" y="1153"/>
                </a:lnTo>
                <a:lnTo>
                  <a:pt x="1531" y="1151"/>
                </a:lnTo>
                <a:lnTo>
                  <a:pt x="1531" y="1149"/>
                </a:lnTo>
                <a:lnTo>
                  <a:pt x="1533" y="1149"/>
                </a:lnTo>
                <a:lnTo>
                  <a:pt x="1533" y="1149"/>
                </a:lnTo>
                <a:lnTo>
                  <a:pt x="1535" y="1147"/>
                </a:lnTo>
                <a:lnTo>
                  <a:pt x="1535" y="1145"/>
                </a:lnTo>
                <a:lnTo>
                  <a:pt x="1535" y="1147"/>
                </a:lnTo>
                <a:lnTo>
                  <a:pt x="1537" y="1145"/>
                </a:lnTo>
                <a:lnTo>
                  <a:pt x="1537" y="1145"/>
                </a:lnTo>
                <a:lnTo>
                  <a:pt x="1539" y="1143"/>
                </a:lnTo>
                <a:lnTo>
                  <a:pt x="1539" y="1143"/>
                </a:lnTo>
                <a:lnTo>
                  <a:pt x="1541" y="1145"/>
                </a:lnTo>
                <a:lnTo>
                  <a:pt x="1541" y="1143"/>
                </a:lnTo>
                <a:lnTo>
                  <a:pt x="1541" y="1143"/>
                </a:lnTo>
                <a:lnTo>
                  <a:pt x="1543" y="1141"/>
                </a:lnTo>
                <a:lnTo>
                  <a:pt x="1543" y="1141"/>
                </a:lnTo>
                <a:lnTo>
                  <a:pt x="1545" y="1141"/>
                </a:lnTo>
                <a:lnTo>
                  <a:pt x="1545" y="1141"/>
                </a:lnTo>
                <a:lnTo>
                  <a:pt x="1545" y="1141"/>
                </a:lnTo>
                <a:lnTo>
                  <a:pt x="1547" y="1141"/>
                </a:lnTo>
                <a:lnTo>
                  <a:pt x="1547" y="1141"/>
                </a:lnTo>
                <a:lnTo>
                  <a:pt x="1549" y="1139"/>
                </a:lnTo>
                <a:lnTo>
                  <a:pt x="1549" y="1139"/>
                </a:lnTo>
                <a:lnTo>
                  <a:pt x="1549" y="1139"/>
                </a:lnTo>
                <a:lnTo>
                  <a:pt x="1551" y="1139"/>
                </a:lnTo>
                <a:lnTo>
                  <a:pt x="1551" y="1137"/>
                </a:lnTo>
                <a:lnTo>
                  <a:pt x="1553" y="1137"/>
                </a:lnTo>
                <a:lnTo>
                  <a:pt x="1553" y="1134"/>
                </a:lnTo>
                <a:lnTo>
                  <a:pt x="1553" y="1134"/>
                </a:lnTo>
                <a:lnTo>
                  <a:pt x="1555" y="1134"/>
                </a:lnTo>
                <a:lnTo>
                  <a:pt x="1555" y="1132"/>
                </a:lnTo>
                <a:lnTo>
                  <a:pt x="1557" y="1132"/>
                </a:lnTo>
                <a:lnTo>
                  <a:pt x="1557" y="1130"/>
                </a:lnTo>
                <a:lnTo>
                  <a:pt x="1559" y="1130"/>
                </a:lnTo>
                <a:lnTo>
                  <a:pt x="1559" y="1128"/>
                </a:lnTo>
                <a:lnTo>
                  <a:pt x="1559" y="1128"/>
                </a:lnTo>
                <a:lnTo>
                  <a:pt x="1561" y="1128"/>
                </a:lnTo>
                <a:lnTo>
                  <a:pt x="1561" y="1128"/>
                </a:lnTo>
                <a:lnTo>
                  <a:pt x="1563" y="1128"/>
                </a:lnTo>
                <a:lnTo>
                  <a:pt x="1563" y="1128"/>
                </a:lnTo>
                <a:lnTo>
                  <a:pt x="1563" y="1126"/>
                </a:lnTo>
                <a:lnTo>
                  <a:pt x="1565" y="1128"/>
                </a:lnTo>
                <a:lnTo>
                  <a:pt x="1565" y="1128"/>
                </a:lnTo>
                <a:lnTo>
                  <a:pt x="1567" y="1126"/>
                </a:lnTo>
                <a:lnTo>
                  <a:pt x="1567" y="1126"/>
                </a:lnTo>
                <a:lnTo>
                  <a:pt x="1567" y="1126"/>
                </a:lnTo>
                <a:lnTo>
                  <a:pt x="1569" y="1124"/>
                </a:lnTo>
                <a:lnTo>
                  <a:pt x="1569" y="1126"/>
                </a:lnTo>
                <a:lnTo>
                  <a:pt x="1571" y="1124"/>
                </a:lnTo>
                <a:lnTo>
                  <a:pt x="1571" y="1122"/>
                </a:lnTo>
                <a:lnTo>
                  <a:pt x="1571" y="1122"/>
                </a:lnTo>
                <a:lnTo>
                  <a:pt x="1573" y="1124"/>
                </a:lnTo>
                <a:lnTo>
                  <a:pt x="1573" y="1122"/>
                </a:lnTo>
                <a:lnTo>
                  <a:pt x="1575" y="1124"/>
                </a:lnTo>
                <a:lnTo>
                  <a:pt x="1575" y="1122"/>
                </a:lnTo>
                <a:lnTo>
                  <a:pt x="1575" y="1124"/>
                </a:lnTo>
                <a:lnTo>
                  <a:pt x="1577" y="1122"/>
                </a:lnTo>
                <a:lnTo>
                  <a:pt x="1577" y="1122"/>
                </a:lnTo>
                <a:lnTo>
                  <a:pt x="1579" y="1124"/>
                </a:lnTo>
                <a:lnTo>
                  <a:pt x="1579" y="1124"/>
                </a:lnTo>
                <a:moveTo>
                  <a:pt x="1415" y="1098"/>
                </a:moveTo>
                <a:lnTo>
                  <a:pt x="1417" y="1098"/>
                </a:lnTo>
                <a:lnTo>
                  <a:pt x="1417" y="1100"/>
                </a:lnTo>
                <a:lnTo>
                  <a:pt x="1417" y="1098"/>
                </a:lnTo>
                <a:lnTo>
                  <a:pt x="1419" y="1102"/>
                </a:lnTo>
                <a:lnTo>
                  <a:pt x="1419" y="1102"/>
                </a:lnTo>
                <a:lnTo>
                  <a:pt x="1421" y="1104"/>
                </a:lnTo>
                <a:lnTo>
                  <a:pt x="1421" y="1104"/>
                </a:lnTo>
                <a:lnTo>
                  <a:pt x="1423" y="1104"/>
                </a:lnTo>
                <a:lnTo>
                  <a:pt x="1423" y="1104"/>
                </a:lnTo>
                <a:lnTo>
                  <a:pt x="1423" y="1104"/>
                </a:lnTo>
                <a:lnTo>
                  <a:pt x="1425" y="1102"/>
                </a:lnTo>
                <a:lnTo>
                  <a:pt x="1425" y="1104"/>
                </a:lnTo>
                <a:lnTo>
                  <a:pt x="1427" y="1104"/>
                </a:lnTo>
                <a:lnTo>
                  <a:pt x="1427" y="1104"/>
                </a:lnTo>
                <a:lnTo>
                  <a:pt x="1427" y="1106"/>
                </a:lnTo>
                <a:lnTo>
                  <a:pt x="1429" y="1106"/>
                </a:lnTo>
                <a:lnTo>
                  <a:pt x="1429" y="1106"/>
                </a:lnTo>
                <a:lnTo>
                  <a:pt x="1431" y="1110"/>
                </a:lnTo>
                <a:lnTo>
                  <a:pt x="1431" y="1108"/>
                </a:lnTo>
                <a:lnTo>
                  <a:pt x="1431" y="1108"/>
                </a:lnTo>
                <a:lnTo>
                  <a:pt x="1433" y="1112"/>
                </a:lnTo>
                <a:lnTo>
                  <a:pt x="1433" y="1112"/>
                </a:lnTo>
                <a:lnTo>
                  <a:pt x="1435" y="1112"/>
                </a:lnTo>
                <a:lnTo>
                  <a:pt x="1435" y="1114"/>
                </a:lnTo>
                <a:lnTo>
                  <a:pt x="1435" y="1114"/>
                </a:lnTo>
                <a:lnTo>
                  <a:pt x="1437" y="1116"/>
                </a:lnTo>
                <a:lnTo>
                  <a:pt x="1437" y="1116"/>
                </a:lnTo>
                <a:lnTo>
                  <a:pt x="1439" y="1118"/>
                </a:lnTo>
                <a:lnTo>
                  <a:pt x="1439" y="1120"/>
                </a:lnTo>
                <a:lnTo>
                  <a:pt x="1441" y="1120"/>
                </a:lnTo>
                <a:lnTo>
                  <a:pt x="1441" y="1120"/>
                </a:lnTo>
                <a:lnTo>
                  <a:pt x="1441" y="1122"/>
                </a:lnTo>
                <a:lnTo>
                  <a:pt x="1443" y="1122"/>
                </a:lnTo>
                <a:lnTo>
                  <a:pt x="1443" y="1120"/>
                </a:lnTo>
                <a:lnTo>
                  <a:pt x="1445" y="1124"/>
                </a:lnTo>
                <a:lnTo>
                  <a:pt x="1445" y="1122"/>
                </a:lnTo>
                <a:lnTo>
                  <a:pt x="1445" y="1124"/>
                </a:lnTo>
                <a:lnTo>
                  <a:pt x="1447" y="1124"/>
                </a:lnTo>
                <a:lnTo>
                  <a:pt x="1447" y="1124"/>
                </a:lnTo>
                <a:lnTo>
                  <a:pt x="1449" y="1126"/>
                </a:lnTo>
                <a:lnTo>
                  <a:pt x="1449" y="1126"/>
                </a:lnTo>
                <a:lnTo>
                  <a:pt x="1449" y="1128"/>
                </a:lnTo>
                <a:lnTo>
                  <a:pt x="1451" y="1126"/>
                </a:lnTo>
                <a:lnTo>
                  <a:pt x="1451" y="1126"/>
                </a:lnTo>
                <a:lnTo>
                  <a:pt x="1453" y="1128"/>
                </a:lnTo>
                <a:lnTo>
                  <a:pt x="1453" y="1130"/>
                </a:lnTo>
                <a:lnTo>
                  <a:pt x="1453" y="1130"/>
                </a:lnTo>
                <a:lnTo>
                  <a:pt x="1455" y="1130"/>
                </a:lnTo>
                <a:lnTo>
                  <a:pt x="1455" y="1132"/>
                </a:lnTo>
                <a:lnTo>
                  <a:pt x="1457" y="1134"/>
                </a:lnTo>
                <a:lnTo>
                  <a:pt x="1457" y="1132"/>
                </a:lnTo>
                <a:lnTo>
                  <a:pt x="1457" y="1137"/>
                </a:lnTo>
                <a:lnTo>
                  <a:pt x="1459" y="1137"/>
                </a:lnTo>
                <a:lnTo>
                  <a:pt x="1459" y="1137"/>
                </a:lnTo>
                <a:lnTo>
                  <a:pt x="1462" y="1137"/>
                </a:lnTo>
                <a:lnTo>
                  <a:pt x="1462" y="1139"/>
                </a:lnTo>
                <a:lnTo>
                  <a:pt x="1464" y="1139"/>
                </a:lnTo>
                <a:lnTo>
                  <a:pt x="1464" y="1137"/>
                </a:lnTo>
                <a:lnTo>
                  <a:pt x="1464" y="1139"/>
                </a:lnTo>
                <a:lnTo>
                  <a:pt x="1466" y="1139"/>
                </a:lnTo>
                <a:lnTo>
                  <a:pt x="1466" y="1139"/>
                </a:lnTo>
                <a:lnTo>
                  <a:pt x="1468" y="1141"/>
                </a:lnTo>
                <a:lnTo>
                  <a:pt x="1468" y="1139"/>
                </a:lnTo>
                <a:lnTo>
                  <a:pt x="1468" y="1141"/>
                </a:lnTo>
                <a:lnTo>
                  <a:pt x="1470" y="1141"/>
                </a:lnTo>
                <a:lnTo>
                  <a:pt x="1470" y="1141"/>
                </a:lnTo>
                <a:lnTo>
                  <a:pt x="1472" y="1141"/>
                </a:lnTo>
                <a:lnTo>
                  <a:pt x="1472" y="1141"/>
                </a:lnTo>
                <a:lnTo>
                  <a:pt x="1472" y="1143"/>
                </a:lnTo>
                <a:lnTo>
                  <a:pt x="1474" y="1145"/>
                </a:lnTo>
                <a:lnTo>
                  <a:pt x="1474" y="1145"/>
                </a:lnTo>
                <a:lnTo>
                  <a:pt x="1476" y="1145"/>
                </a:lnTo>
                <a:lnTo>
                  <a:pt x="1476" y="1147"/>
                </a:lnTo>
                <a:lnTo>
                  <a:pt x="1476" y="1147"/>
                </a:lnTo>
                <a:lnTo>
                  <a:pt x="1478" y="1147"/>
                </a:lnTo>
                <a:lnTo>
                  <a:pt x="1478" y="1149"/>
                </a:lnTo>
                <a:lnTo>
                  <a:pt x="1480" y="1149"/>
                </a:lnTo>
                <a:lnTo>
                  <a:pt x="1480" y="1149"/>
                </a:lnTo>
                <a:lnTo>
                  <a:pt x="1482" y="1151"/>
                </a:lnTo>
                <a:lnTo>
                  <a:pt x="1482" y="1151"/>
                </a:lnTo>
                <a:lnTo>
                  <a:pt x="1482" y="1151"/>
                </a:lnTo>
                <a:lnTo>
                  <a:pt x="1484" y="1151"/>
                </a:lnTo>
                <a:lnTo>
                  <a:pt x="1484" y="1153"/>
                </a:lnTo>
                <a:lnTo>
                  <a:pt x="1486" y="1153"/>
                </a:lnTo>
                <a:lnTo>
                  <a:pt x="1486" y="1153"/>
                </a:lnTo>
                <a:lnTo>
                  <a:pt x="1486" y="1151"/>
                </a:lnTo>
                <a:lnTo>
                  <a:pt x="1488" y="1151"/>
                </a:lnTo>
                <a:lnTo>
                  <a:pt x="1488" y="1151"/>
                </a:lnTo>
                <a:lnTo>
                  <a:pt x="1490" y="1151"/>
                </a:lnTo>
                <a:lnTo>
                  <a:pt x="1490" y="1153"/>
                </a:lnTo>
                <a:lnTo>
                  <a:pt x="1490" y="1151"/>
                </a:lnTo>
                <a:lnTo>
                  <a:pt x="1492" y="1151"/>
                </a:lnTo>
                <a:lnTo>
                  <a:pt x="1492" y="1151"/>
                </a:lnTo>
                <a:lnTo>
                  <a:pt x="1494" y="1151"/>
                </a:lnTo>
                <a:lnTo>
                  <a:pt x="1494" y="1153"/>
                </a:lnTo>
                <a:lnTo>
                  <a:pt x="1494" y="1153"/>
                </a:lnTo>
                <a:lnTo>
                  <a:pt x="1496" y="1155"/>
                </a:lnTo>
                <a:lnTo>
                  <a:pt x="1496" y="1155"/>
                </a:lnTo>
                <a:lnTo>
                  <a:pt x="1498" y="1157"/>
                </a:lnTo>
                <a:moveTo>
                  <a:pt x="1333" y="1084"/>
                </a:moveTo>
                <a:lnTo>
                  <a:pt x="1333" y="1084"/>
                </a:lnTo>
                <a:lnTo>
                  <a:pt x="1335" y="1084"/>
                </a:lnTo>
                <a:lnTo>
                  <a:pt x="1335" y="1084"/>
                </a:lnTo>
                <a:lnTo>
                  <a:pt x="1335" y="1084"/>
                </a:lnTo>
                <a:lnTo>
                  <a:pt x="1337" y="1084"/>
                </a:lnTo>
                <a:lnTo>
                  <a:pt x="1337" y="1084"/>
                </a:lnTo>
                <a:lnTo>
                  <a:pt x="1340" y="1084"/>
                </a:lnTo>
                <a:lnTo>
                  <a:pt x="1340" y="1084"/>
                </a:lnTo>
                <a:lnTo>
                  <a:pt x="1340" y="1086"/>
                </a:lnTo>
                <a:lnTo>
                  <a:pt x="1342" y="1086"/>
                </a:lnTo>
                <a:lnTo>
                  <a:pt x="1342" y="1084"/>
                </a:lnTo>
                <a:lnTo>
                  <a:pt x="1344" y="1084"/>
                </a:lnTo>
                <a:lnTo>
                  <a:pt x="1344" y="1086"/>
                </a:lnTo>
                <a:lnTo>
                  <a:pt x="1346" y="1084"/>
                </a:lnTo>
                <a:lnTo>
                  <a:pt x="1346" y="1084"/>
                </a:lnTo>
                <a:lnTo>
                  <a:pt x="1346" y="1086"/>
                </a:lnTo>
                <a:lnTo>
                  <a:pt x="1348" y="1084"/>
                </a:lnTo>
                <a:lnTo>
                  <a:pt x="1348" y="1084"/>
                </a:lnTo>
                <a:lnTo>
                  <a:pt x="1350" y="1084"/>
                </a:lnTo>
                <a:lnTo>
                  <a:pt x="1350" y="1084"/>
                </a:lnTo>
                <a:lnTo>
                  <a:pt x="1350" y="1084"/>
                </a:lnTo>
                <a:lnTo>
                  <a:pt x="1352" y="1084"/>
                </a:lnTo>
                <a:lnTo>
                  <a:pt x="1352" y="1084"/>
                </a:lnTo>
                <a:lnTo>
                  <a:pt x="1354" y="1086"/>
                </a:lnTo>
                <a:lnTo>
                  <a:pt x="1354" y="1084"/>
                </a:lnTo>
                <a:lnTo>
                  <a:pt x="1354" y="1086"/>
                </a:lnTo>
                <a:lnTo>
                  <a:pt x="1356" y="1088"/>
                </a:lnTo>
                <a:lnTo>
                  <a:pt x="1356" y="1088"/>
                </a:lnTo>
                <a:lnTo>
                  <a:pt x="1358" y="1088"/>
                </a:lnTo>
                <a:lnTo>
                  <a:pt x="1358" y="1088"/>
                </a:lnTo>
                <a:lnTo>
                  <a:pt x="1358" y="1088"/>
                </a:lnTo>
                <a:lnTo>
                  <a:pt x="1360" y="1088"/>
                </a:lnTo>
                <a:lnTo>
                  <a:pt x="1360" y="1088"/>
                </a:lnTo>
                <a:lnTo>
                  <a:pt x="1362" y="1088"/>
                </a:lnTo>
                <a:lnTo>
                  <a:pt x="1362" y="1086"/>
                </a:lnTo>
                <a:lnTo>
                  <a:pt x="1364" y="1088"/>
                </a:lnTo>
                <a:lnTo>
                  <a:pt x="1364" y="1088"/>
                </a:lnTo>
                <a:lnTo>
                  <a:pt x="1364" y="1088"/>
                </a:lnTo>
                <a:lnTo>
                  <a:pt x="1366" y="1086"/>
                </a:lnTo>
                <a:lnTo>
                  <a:pt x="1366" y="1088"/>
                </a:lnTo>
                <a:lnTo>
                  <a:pt x="1368" y="1088"/>
                </a:lnTo>
                <a:lnTo>
                  <a:pt x="1368" y="1086"/>
                </a:lnTo>
                <a:lnTo>
                  <a:pt x="1368" y="1088"/>
                </a:lnTo>
                <a:lnTo>
                  <a:pt x="1370" y="1086"/>
                </a:lnTo>
                <a:lnTo>
                  <a:pt x="1370" y="1086"/>
                </a:lnTo>
                <a:lnTo>
                  <a:pt x="1372" y="1088"/>
                </a:lnTo>
                <a:lnTo>
                  <a:pt x="1372" y="1086"/>
                </a:lnTo>
                <a:lnTo>
                  <a:pt x="1372" y="1088"/>
                </a:lnTo>
                <a:lnTo>
                  <a:pt x="1374" y="1090"/>
                </a:lnTo>
                <a:lnTo>
                  <a:pt x="1374" y="1088"/>
                </a:lnTo>
                <a:lnTo>
                  <a:pt x="1376" y="1090"/>
                </a:lnTo>
                <a:lnTo>
                  <a:pt x="1376" y="1090"/>
                </a:lnTo>
                <a:lnTo>
                  <a:pt x="1376" y="1092"/>
                </a:lnTo>
                <a:lnTo>
                  <a:pt x="1378" y="1092"/>
                </a:lnTo>
                <a:lnTo>
                  <a:pt x="1378" y="1094"/>
                </a:lnTo>
                <a:lnTo>
                  <a:pt x="1380" y="1092"/>
                </a:lnTo>
                <a:lnTo>
                  <a:pt x="1380" y="1092"/>
                </a:lnTo>
                <a:lnTo>
                  <a:pt x="1382" y="1092"/>
                </a:lnTo>
                <a:lnTo>
                  <a:pt x="1382" y="1092"/>
                </a:lnTo>
                <a:lnTo>
                  <a:pt x="1382" y="1092"/>
                </a:lnTo>
                <a:lnTo>
                  <a:pt x="1384" y="1092"/>
                </a:lnTo>
                <a:lnTo>
                  <a:pt x="1384" y="1090"/>
                </a:lnTo>
                <a:lnTo>
                  <a:pt x="1386" y="1090"/>
                </a:lnTo>
                <a:lnTo>
                  <a:pt x="1386" y="1090"/>
                </a:lnTo>
                <a:lnTo>
                  <a:pt x="1386" y="1090"/>
                </a:lnTo>
                <a:lnTo>
                  <a:pt x="1388" y="1092"/>
                </a:lnTo>
                <a:lnTo>
                  <a:pt x="1388" y="1090"/>
                </a:lnTo>
                <a:lnTo>
                  <a:pt x="1390" y="1092"/>
                </a:lnTo>
                <a:lnTo>
                  <a:pt x="1390" y="1090"/>
                </a:lnTo>
                <a:lnTo>
                  <a:pt x="1390" y="1090"/>
                </a:lnTo>
                <a:lnTo>
                  <a:pt x="1392" y="1092"/>
                </a:lnTo>
                <a:lnTo>
                  <a:pt x="1392" y="1090"/>
                </a:lnTo>
                <a:lnTo>
                  <a:pt x="1394" y="1094"/>
                </a:lnTo>
                <a:lnTo>
                  <a:pt x="1394" y="1092"/>
                </a:lnTo>
                <a:lnTo>
                  <a:pt x="1394" y="1092"/>
                </a:lnTo>
                <a:lnTo>
                  <a:pt x="1396" y="1094"/>
                </a:lnTo>
                <a:lnTo>
                  <a:pt x="1396" y="1094"/>
                </a:lnTo>
                <a:lnTo>
                  <a:pt x="1398" y="1094"/>
                </a:lnTo>
                <a:lnTo>
                  <a:pt x="1398" y="1094"/>
                </a:lnTo>
                <a:lnTo>
                  <a:pt x="1398" y="1094"/>
                </a:lnTo>
                <a:lnTo>
                  <a:pt x="1401" y="1096"/>
                </a:lnTo>
                <a:lnTo>
                  <a:pt x="1401" y="1094"/>
                </a:lnTo>
                <a:lnTo>
                  <a:pt x="1403" y="1094"/>
                </a:lnTo>
                <a:lnTo>
                  <a:pt x="1403" y="1094"/>
                </a:lnTo>
                <a:lnTo>
                  <a:pt x="1405" y="1092"/>
                </a:lnTo>
                <a:lnTo>
                  <a:pt x="1405" y="1094"/>
                </a:lnTo>
                <a:lnTo>
                  <a:pt x="1405" y="1094"/>
                </a:lnTo>
                <a:lnTo>
                  <a:pt x="1407" y="1094"/>
                </a:lnTo>
                <a:lnTo>
                  <a:pt x="1407" y="1094"/>
                </a:lnTo>
                <a:lnTo>
                  <a:pt x="1409" y="1094"/>
                </a:lnTo>
                <a:lnTo>
                  <a:pt x="1409" y="1092"/>
                </a:lnTo>
                <a:lnTo>
                  <a:pt x="1409" y="1094"/>
                </a:lnTo>
                <a:lnTo>
                  <a:pt x="1411" y="1094"/>
                </a:lnTo>
                <a:lnTo>
                  <a:pt x="1411" y="1094"/>
                </a:lnTo>
                <a:lnTo>
                  <a:pt x="1413" y="1094"/>
                </a:lnTo>
                <a:lnTo>
                  <a:pt x="1413" y="1096"/>
                </a:lnTo>
                <a:lnTo>
                  <a:pt x="1413" y="1096"/>
                </a:lnTo>
                <a:lnTo>
                  <a:pt x="1415" y="1096"/>
                </a:lnTo>
                <a:lnTo>
                  <a:pt x="1415" y="1098"/>
                </a:lnTo>
                <a:moveTo>
                  <a:pt x="1250" y="1116"/>
                </a:moveTo>
                <a:lnTo>
                  <a:pt x="1252" y="1116"/>
                </a:lnTo>
                <a:lnTo>
                  <a:pt x="1252" y="1116"/>
                </a:lnTo>
                <a:lnTo>
                  <a:pt x="1254" y="1116"/>
                </a:lnTo>
                <a:lnTo>
                  <a:pt x="1254" y="1112"/>
                </a:lnTo>
                <a:lnTo>
                  <a:pt x="1254" y="1112"/>
                </a:lnTo>
                <a:lnTo>
                  <a:pt x="1256" y="1112"/>
                </a:lnTo>
                <a:lnTo>
                  <a:pt x="1256" y="1112"/>
                </a:lnTo>
                <a:lnTo>
                  <a:pt x="1258" y="1110"/>
                </a:lnTo>
                <a:lnTo>
                  <a:pt x="1258" y="1110"/>
                </a:lnTo>
                <a:lnTo>
                  <a:pt x="1258" y="1110"/>
                </a:lnTo>
                <a:lnTo>
                  <a:pt x="1260" y="1108"/>
                </a:lnTo>
                <a:lnTo>
                  <a:pt x="1260" y="1108"/>
                </a:lnTo>
                <a:lnTo>
                  <a:pt x="1262" y="1108"/>
                </a:lnTo>
                <a:lnTo>
                  <a:pt x="1262" y="1106"/>
                </a:lnTo>
                <a:lnTo>
                  <a:pt x="1262" y="1106"/>
                </a:lnTo>
                <a:lnTo>
                  <a:pt x="1264" y="1106"/>
                </a:lnTo>
                <a:lnTo>
                  <a:pt x="1264" y="1106"/>
                </a:lnTo>
                <a:lnTo>
                  <a:pt x="1266" y="1106"/>
                </a:lnTo>
                <a:lnTo>
                  <a:pt x="1266" y="1104"/>
                </a:lnTo>
                <a:lnTo>
                  <a:pt x="1268" y="1104"/>
                </a:lnTo>
                <a:lnTo>
                  <a:pt x="1268" y="1104"/>
                </a:lnTo>
                <a:lnTo>
                  <a:pt x="1268" y="1104"/>
                </a:lnTo>
                <a:lnTo>
                  <a:pt x="1270" y="1104"/>
                </a:lnTo>
                <a:lnTo>
                  <a:pt x="1270" y="1104"/>
                </a:lnTo>
                <a:lnTo>
                  <a:pt x="1272" y="1102"/>
                </a:lnTo>
                <a:lnTo>
                  <a:pt x="1272" y="1100"/>
                </a:lnTo>
                <a:lnTo>
                  <a:pt x="1272" y="1104"/>
                </a:lnTo>
                <a:lnTo>
                  <a:pt x="1274" y="1100"/>
                </a:lnTo>
                <a:lnTo>
                  <a:pt x="1274" y="1100"/>
                </a:lnTo>
                <a:lnTo>
                  <a:pt x="1277" y="1100"/>
                </a:lnTo>
                <a:lnTo>
                  <a:pt x="1277" y="1100"/>
                </a:lnTo>
                <a:lnTo>
                  <a:pt x="1277" y="1100"/>
                </a:lnTo>
                <a:lnTo>
                  <a:pt x="1279" y="1100"/>
                </a:lnTo>
                <a:lnTo>
                  <a:pt x="1279" y="1098"/>
                </a:lnTo>
                <a:lnTo>
                  <a:pt x="1281" y="1098"/>
                </a:lnTo>
                <a:lnTo>
                  <a:pt x="1281" y="1098"/>
                </a:lnTo>
                <a:lnTo>
                  <a:pt x="1281" y="1096"/>
                </a:lnTo>
                <a:lnTo>
                  <a:pt x="1283" y="1098"/>
                </a:lnTo>
                <a:lnTo>
                  <a:pt x="1283" y="1096"/>
                </a:lnTo>
                <a:lnTo>
                  <a:pt x="1285" y="1096"/>
                </a:lnTo>
                <a:lnTo>
                  <a:pt x="1285" y="1096"/>
                </a:lnTo>
                <a:lnTo>
                  <a:pt x="1287" y="1094"/>
                </a:lnTo>
                <a:lnTo>
                  <a:pt x="1287" y="1094"/>
                </a:lnTo>
                <a:lnTo>
                  <a:pt x="1287" y="1094"/>
                </a:lnTo>
                <a:lnTo>
                  <a:pt x="1289" y="1094"/>
                </a:lnTo>
                <a:lnTo>
                  <a:pt x="1289" y="1096"/>
                </a:lnTo>
                <a:lnTo>
                  <a:pt x="1291" y="1096"/>
                </a:lnTo>
                <a:lnTo>
                  <a:pt x="1291" y="1096"/>
                </a:lnTo>
                <a:lnTo>
                  <a:pt x="1291" y="1096"/>
                </a:lnTo>
                <a:lnTo>
                  <a:pt x="1293" y="1096"/>
                </a:lnTo>
                <a:lnTo>
                  <a:pt x="1293" y="1098"/>
                </a:lnTo>
                <a:lnTo>
                  <a:pt x="1295" y="1098"/>
                </a:lnTo>
                <a:lnTo>
                  <a:pt x="1295" y="1098"/>
                </a:lnTo>
                <a:lnTo>
                  <a:pt x="1295" y="1098"/>
                </a:lnTo>
                <a:lnTo>
                  <a:pt x="1297" y="1098"/>
                </a:lnTo>
                <a:lnTo>
                  <a:pt x="1297" y="1096"/>
                </a:lnTo>
                <a:lnTo>
                  <a:pt x="1299" y="1096"/>
                </a:lnTo>
                <a:lnTo>
                  <a:pt x="1299" y="1096"/>
                </a:lnTo>
                <a:lnTo>
                  <a:pt x="1299" y="1094"/>
                </a:lnTo>
                <a:lnTo>
                  <a:pt x="1301" y="1094"/>
                </a:lnTo>
                <a:lnTo>
                  <a:pt x="1301" y="1092"/>
                </a:lnTo>
                <a:lnTo>
                  <a:pt x="1303" y="1092"/>
                </a:lnTo>
                <a:lnTo>
                  <a:pt x="1303" y="1088"/>
                </a:lnTo>
                <a:lnTo>
                  <a:pt x="1305" y="1088"/>
                </a:lnTo>
                <a:lnTo>
                  <a:pt x="1305" y="1088"/>
                </a:lnTo>
                <a:lnTo>
                  <a:pt x="1305" y="1086"/>
                </a:lnTo>
                <a:lnTo>
                  <a:pt x="1307" y="1086"/>
                </a:lnTo>
                <a:lnTo>
                  <a:pt x="1307" y="1086"/>
                </a:lnTo>
                <a:lnTo>
                  <a:pt x="1309" y="1084"/>
                </a:lnTo>
                <a:lnTo>
                  <a:pt x="1309" y="1084"/>
                </a:lnTo>
                <a:lnTo>
                  <a:pt x="1309" y="1084"/>
                </a:lnTo>
                <a:lnTo>
                  <a:pt x="1311" y="1084"/>
                </a:lnTo>
                <a:lnTo>
                  <a:pt x="1311" y="1084"/>
                </a:lnTo>
                <a:lnTo>
                  <a:pt x="1313" y="1084"/>
                </a:lnTo>
                <a:lnTo>
                  <a:pt x="1313" y="1084"/>
                </a:lnTo>
                <a:lnTo>
                  <a:pt x="1313" y="1084"/>
                </a:lnTo>
                <a:lnTo>
                  <a:pt x="1315" y="1084"/>
                </a:lnTo>
                <a:lnTo>
                  <a:pt x="1315" y="1084"/>
                </a:lnTo>
                <a:lnTo>
                  <a:pt x="1317" y="1082"/>
                </a:lnTo>
                <a:lnTo>
                  <a:pt x="1317" y="1082"/>
                </a:lnTo>
                <a:lnTo>
                  <a:pt x="1317" y="1082"/>
                </a:lnTo>
                <a:lnTo>
                  <a:pt x="1319" y="1082"/>
                </a:lnTo>
                <a:lnTo>
                  <a:pt x="1319" y="1082"/>
                </a:lnTo>
                <a:lnTo>
                  <a:pt x="1321" y="1084"/>
                </a:lnTo>
                <a:lnTo>
                  <a:pt x="1321" y="1082"/>
                </a:lnTo>
                <a:lnTo>
                  <a:pt x="1321" y="1082"/>
                </a:lnTo>
                <a:lnTo>
                  <a:pt x="1323" y="1082"/>
                </a:lnTo>
                <a:lnTo>
                  <a:pt x="1323" y="1080"/>
                </a:lnTo>
                <a:lnTo>
                  <a:pt x="1325" y="1082"/>
                </a:lnTo>
                <a:lnTo>
                  <a:pt x="1325" y="1082"/>
                </a:lnTo>
                <a:lnTo>
                  <a:pt x="1327" y="1082"/>
                </a:lnTo>
                <a:lnTo>
                  <a:pt x="1327" y="1082"/>
                </a:lnTo>
                <a:lnTo>
                  <a:pt x="1327" y="1082"/>
                </a:lnTo>
                <a:lnTo>
                  <a:pt x="1329" y="1084"/>
                </a:lnTo>
                <a:lnTo>
                  <a:pt x="1329" y="1084"/>
                </a:lnTo>
                <a:lnTo>
                  <a:pt x="1331" y="1082"/>
                </a:lnTo>
                <a:lnTo>
                  <a:pt x="1331" y="1084"/>
                </a:lnTo>
                <a:lnTo>
                  <a:pt x="1331" y="1082"/>
                </a:lnTo>
                <a:lnTo>
                  <a:pt x="1333" y="1084"/>
                </a:lnTo>
                <a:moveTo>
                  <a:pt x="1169" y="1124"/>
                </a:moveTo>
                <a:lnTo>
                  <a:pt x="1169" y="1124"/>
                </a:lnTo>
                <a:lnTo>
                  <a:pt x="1171" y="1124"/>
                </a:lnTo>
                <a:lnTo>
                  <a:pt x="1171" y="1124"/>
                </a:lnTo>
                <a:lnTo>
                  <a:pt x="1173" y="1124"/>
                </a:lnTo>
                <a:lnTo>
                  <a:pt x="1173" y="1126"/>
                </a:lnTo>
                <a:lnTo>
                  <a:pt x="1173" y="1124"/>
                </a:lnTo>
                <a:lnTo>
                  <a:pt x="1175" y="1126"/>
                </a:lnTo>
                <a:lnTo>
                  <a:pt x="1175" y="1126"/>
                </a:lnTo>
                <a:lnTo>
                  <a:pt x="1177" y="1124"/>
                </a:lnTo>
                <a:lnTo>
                  <a:pt x="1177" y="1126"/>
                </a:lnTo>
                <a:lnTo>
                  <a:pt x="1177" y="1126"/>
                </a:lnTo>
                <a:lnTo>
                  <a:pt x="1179" y="1126"/>
                </a:lnTo>
                <a:lnTo>
                  <a:pt x="1179" y="1126"/>
                </a:lnTo>
                <a:lnTo>
                  <a:pt x="1181" y="1126"/>
                </a:lnTo>
                <a:lnTo>
                  <a:pt x="1181" y="1128"/>
                </a:lnTo>
                <a:lnTo>
                  <a:pt x="1181" y="1128"/>
                </a:lnTo>
                <a:lnTo>
                  <a:pt x="1183" y="1128"/>
                </a:lnTo>
                <a:lnTo>
                  <a:pt x="1183" y="1128"/>
                </a:lnTo>
                <a:lnTo>
                  <a:pt x="1185" y="1130"/>
                </a:lnTo>
                <a:lnTo>
                  <a:pt x="1185" y="1128"/>
                </a:lnTo>
                <a:lnTo>
                  <a:pt x="1187" y="1130"/>
                </a:lnTo>
                <a:lnTo>
                  <a:pt x="1187" y="1132"/>
                </a:lnTo>
                <a:lnTo>
                  <a:pt x="1187" y="1132"/>
                </a:lnTo>
                <a:lnTo>
                  <a:pt x="1189" y="1132"/>
                </a:lnTo>
                <a:lnTo>
                  <a:pt x="1189" y="1132"/>
                </a:lnTo>
                <a:lnTo>
                  <a:pt x="1191" y="1134"/>
                </a:lnTo>
                <a:lnTo>
                  <a:pt x="1191" y="1134"/>
                </a:lnTo>
                <a:lnTo>
                  <a:pt x="1191" y="1134"/>
                </a:lnTo>
                <a:lnTo>
                  <a:pt x="1193" y="1134"/>
                </a:lnTo>
                <a:lnTo>
                  <a:pt x="1193" y="1134"/>
                </a:lnTo>
                <a:lnTo>
                  <a:pt x="1195" y="1134"/>
                </a:lnTo>
                <a:lnTo>
                  <a:pt x="1195" y="1134"/>
                </a:lnTo>
                <a:lnTo>
                  <a:pt x="1195" y="1137"/>
                </a:lnTo>
                <a:lnTo>
                  <a:pt x="1197" y="1134"/>
                </a:lnTo>
                <a:lnTo>
                  <a:pt x="1197" y="1134"/>
                </a:lnTo>
                <a:lnTo>
                  <a:pt x="1199" y="1134"/>
                </a:lnTo>
                <a:lnTo>
                  <a:pt x="1199" y="1134"/>
                </a:lnTo>
                <a:lnTo>
                  <a:pt x="1199" y="1134"/>
                </a:lnTo>
                <a:lnTo>
                  <a:pt x="1201" y="1137"/>
                </a:lnTo>
                <a:lnTo>
                  <a:pt x="1201" y="1137"/>
                </a:lnTo>
                <a:lnTo>
                  <a:pt x="1203" y="1134"/>
                </a:lnTo>
                <a:lnTo>
                  <a:pt x="1203" y="1137"/>
                </a:lnTo>
                <a:lnTo>
                  <a:pt x="1203" y="1137"/>
                </a:lnTo>
                <a:lnTo>
                  <a:pt x="1205" y="1139"/>
                </a:lnTo>
                <a:lnTo>
                  <a:pt x="1205" y="1139"/>
                </a:lnTo>
                <a:lnTo>
                  <a:pt x="1207" y="1139"/>
                </a:lnTo>
                <a:lnTo>
                  <a:pt x="1207" y="1139"/>
                </a:lnTo>
                <a:lnTo>
                  <a:pt x="1209" y="1143"/>
                </a:lnTo>
                <a:lnTo>
                  <a:pt x="1209" y="1141"/>
                </a:lnTo>
                <a:lnTo>
                  <a:pt x="1209" y="1143"/>
                </a:lnTo>
                <a:lnTo>
                  <a:pt x="1211" y="1143"/>
                </a:lnTo>
                <a:lnTo>
                  <a:pt x="1211" y="1145"/>
                </a:lnTo>
                <a:lnTo>
                  <a:pt x="1213" y="1143"/>
                </a:lnTo>
                <a:lnTo>
                  <a:pt x="1213" y="1145"/>
                </a:lnTo>
                <a:lnTo>
                  <a:pt x="1213" y="1145"/>
                </a:lnTo>
                <a:lnTo>
                  <a:pt x="1216" y="1145"/>
                </a:lnTo>
                <a:lnTo>
                  <a:pt x="1216" y="1143"/>
                </a:lnTo>
                <a:lnTo>
                  <a:pt x="1218" y="1145"/>
                </a:lnTo>
                <a:lnTo>
                  <a:pt x="1218" y="1143"/>
                </a:lnTo>
                <a:lnTo>
                  <a:pt x="1218" y="1143"/>
                </a:lnTo>
                <a:lnTo>
                  <a:pt x="1220" y="1141"/>
                </a:lnTo>
                <a:lnTo>
                  <a:pt x="1220" y="1141"/>
                </a:lnTo>
                <a:lnTo>
                  <a:pt x="1222" y="1141"/>
                </a:lnTo>
                <a:lnTo>
                  <a:pt x="1222" y="1139"/>
                </a:lnTo>
                <a:lnTo>
                  <a:pt x="1222" y="1139"/>
                </a:lnTo>
                <a:lnTo>
                  <a:pt x="1224" y="1137"/>
                </a:lnTo>
                <a:lnTo>
                  <a:pt x="1224" y="1139"/>
                </a:lnTo>
                <a:lnTo>
                  <a:pt x="1226" y="1137"/>
                </a:lnTo>
                <a:lnTo>
                  <a:pt x="1226" y="1134"/>
                </a:lnTo>
                <a:lnTo>
                  <a:pt x="1228" y="1134"/>
                </a:lnTo>
                <a:lnTo>
                  <a:pt x="1228" y="1134"/>
                </a:lnTo>
                <a:lnTo>
                  <a:pt x="1228" y="1132"/>
                </a:lnTo>
                <a:lnTo>
                  <a:pt x="1230" y="1130"/>
                </a:lnTo>
                <a:lnTo>
                  <a:pt x="1230" y="1132"/>
                </a:lnTo>
                <a:lnTo>
                  <a:pt x="1232" y="1132"/>
                </a:lnTo>
                <a:lnTo>
                  <a:pt x="1232" y="1130"/>
                </a:lnTo>
                <a:lnTo>
                  <a:pt x="1232" y="1130"/>
                </a:lnTo>
                <a:lnTo>
                  <a:pt x="1234" y="1128"/>
                </a:lnTo>
                <a:lnTo>
                  <a:pt x="1234" y="1130"/>
                </a:lnTo>
                <a:lnTo>
                  <a:pt x="1236" y="1128"/>
                </a:lnTo>
                <a:lnTo>
                  <a:pt x="1236" y="1128"/>
                </a:lnTo>
                <a:lnTo>
                  <a:pt x="1236" y="1126"/>
                </a:lnTo>
                <a:lnTo>
                  <a:pt x="1238" y="1126"/>
                </a:lnTo>
                <a:lnTo>
                  <a:pt x="1238" y="1126"/>
                </a:lnTo>
                <a:lnTo>
                  <a:pt x="1240" y="1126"/>
                </a:lnTo>
                <a:lnTo>
                  <a:pt x="1240" y="1126"/>
                </a:lnTo>
                <a:lnTo>
                  <a:pt x="1240" y="1124"/>
                </a:lnTo>
                <a:lnTo>
                  <a:pt x="1242" y="1124"/>
                </a:lnTo>
                <a:lnTo>
                  <a:pt x="1242" y="1122"/>
                </a:lnTo>
                <a:lnTo>
                  <a:pt x="1244" y="1122"/>
                </a:lnTo>
                <a:lnTo>
                  <a:pt x="1244" y="1122"/>
                </a:lnTo>
                <a:lnTo>
                  <a:pt x="1246" y="1120"/>
                </a:lnTo>
                <a:lnTo>
                  <a:pt x="1246" y="1120"/>
                </a:lnTo>
                <a:lnTo>
                  <a:pt x="1246" y="1120"/>
                </a:lnTo>
                <a:lnTo>
                  <a:pt x="1248" y="1120"/>
                </a:lnTo>
                <a:lnTo>
                  <a:pt x="1248" y="1118"/>
                </a:lnTo>
                <a:lnTo>
                  <a:pt x="1250" y="1116"/>
                </a:lnTo>
                <a:lnTo>
                  <a:pt x="1250" y="1116"/>
                </a:lnTo>
                <a:lnTo>
                  <a:pt x="1250" y="1116"/>
                </a:lnTo>
                <a:moveTo>
                  <a:pt x="1085" y="1159"/>
                </a:moveTo>
                <a:lnTo>
                  <a:pt x="1087" y="1157"/>
                </a:lnTo>
                <a:lnTo>
                  <a:pt x="1087" y="1157"/>
                </a:lnTo>
                <a:lnTo>
                  <a:pt x="1089" y="1157"/>
                </a:lnTo>
                <a:lnTo>
                  <a:pt x="1089" y="1159"/>
                </a:lnTo>
                <a:lnTo>
                  <a:pt x="1091" y="1159"/>
                </a:lnTo>
                <a:lnTo>
                  <a:pt x="1091" y="1157"/>
                </a:lnTo>
                <a:lnTo>
                  <a:pt x="1091" y="1157"/>
                </a:lnTo>
                <a:lnTo>
                  <a:pt x="1094" y="1159"/>
                </a:lnTo>
                <a:lnTo>
                  <a:pt x="1094" y="1157"/>
                </a:lnTo>
                <a:lnTo>
                  <a:pt x="1096" y="1159"/>
                </a:lnTo>
                <a:lnTo>
                  <a:pt x="1096" y="1159"/>
                </a:lnTo>
                <a:lnTo>
                  <a:pt x="1096" y="1159"/>
                </a:lnTo>
                <a:lnTo>
                  <a:pt x="1098" y="1159"/>
                </a:lnTo>
                <a:lnTo>
                  <a:pt x="1098" y="1161"/>
                </a:lnTo>
                <a:lnTo>
                  <a:pt x="1100" y="1159"/>
                </a:lnTo>
                <a:lnTo>
                  <a:pt x="1100" y="1159"/>
                </a:lnTo>
                <a:lnTo>
                  <a:pt x="1100" y="1161"/>
                </a:lnTo>
                <a:lnTo>
                  <a:pt x="1102" y="1163"/>
                </a:lnTo>
                <a:lnTo>
                  <a:pt x="1102" y="1161"/>
                </a:lnTo>
                <a:lnTo>
                  <a:pt x="1104" y="1163"/>
                </a:lnTo>
                <a:lnTo>
                  <a:pt x="1104" y="1161"/>
                </a:lnTo>
                <a:lnTo>
                  <a:pt x="1104" y="1161"/>
                </a:lnTo>
                <a:lnTo>
                  <a:pt x="1106" y="1163"/>
                </a:lnTo>
                <a:lnTo>
                  <a:pt x="1106" y="1163"/>
                </a:lnTo>
                <a:lnTo>
                  <a:pt x="1108" y="1163"/>
                </a:lnTo>
                <a:lnTo>
                  <a:pt x="1108" y="1163"/>
                </a:lnTo>
                <a:lnTo>
                  <a:pt x="1110" y="1163"/>
                </a:lnTo>
                <a:lnTo>
                  <a:pt x="1110" y="1161"/>
                </a:lnTo>
                <a:lnTo>
                  <a:pt x="1110" y="1161"/>
                </a:lnTo>
                <a:lnTo>
                  <a:pt x="1112" y="1161"/>
                </a:lnTo>
                <a:lnTo>
                  <a:pt x="1112" y="1161"/>
                </a:lnTo>
                <a:lnTo>
                  <a:pt x="1114" y="1159"/>
                </a:lnTo>
                <a:lnTo>
                  <a:pt x="1114" y="1159"/>
                </a:lnTo>
                <a:lnTo>
                  <a:pt x="1114" y="1161"/>
                </a:lnTo>
                <a:lnTo>
                  <a:pt x="1116" y="1159"/>
                </a:lnTo>
                <a:lnTo>
                  <a:pt x="1116" y="1161"/>
                </a:lnTo>
                <a:lnTo>
                  <a:pt x="1118" y="1161"/>
                </a:lnTo>
                <a:lnTo>
                  <a:pt x="1118" y="1161"/>
                </a:lnTo>
                <a:lnTo>
                  <a:pt x="1118" y="1163"/>
                </a:lnTo>
                <a:lnTo>
                  <a:pt x="1120" y="1161"/>
                </a:lnTo>
                <a:lnTo>
                  <a:pt x="1120" y="1161"/>
                </a:lnTo>
                <a:lnTo>
                  <a:pt x="1122" y="1161"/>
                </a:lnTo>
                <a:lnTo>
                  <a:pt x="1122" y="1161"/>
                </a:lnTo>
                <a:lnTo>
                  <a:pt x="1122" y="1161"/>
                </a:lnTo>
                <a:lnTo>
                  <a:pt x="1124" y="1163"/>
                </a:lnTo>
                <a:lnTo>
                  <a:pt x="1124" y="1163"/>
                </a:lnTo>
                <a:lnTo>
                  <a:pt x="1126" y="1161"/>
                </a:lnTo>
                <a:lnTo>
                  <a:pt x="1126" y="1161"/>
                </a:lnTo>
                <a:lnTo>
                  <a:pt x="1128" y="1163"/>
                </a:lnTo>
                <a:lnTo>
                  <a:pt x="1128" y="1161"/>
                </a:lnTo>
                <a:lnTo>
                  <a:pt x="1128" y="1159"/>
                </a:lnTo>
                <a:lnTo>
                  <a:pt x="1130" y="1161"/>
                </a:lnTo>
                <a:lnTo>
                  <a:pt x="1130" y="1159"/>
                </a:lnTo>
                <a:lnTo>
                  <a:pt x="1132" y="1157"/>
                </a:lnTo>
                <a:lnTo>
                  <a:pt x="1132" y="1157"/>
                </a:lnTo>
                <a:lnTo>
                  <a:pt x="1132" y="1155"/>
                </a:lnTo>
                <a:lnTo>
                  <a:pt x="1134" y="1155"/>
                </a:lnTo>
                <a:lnTo>
                  <a:pt x="1134" y="1155"/>
                </a:lnTo>
                <a:lnTo>
                  <a:pt x="1136" y="1153"/>
                </a:lnTo>
                <a:lnTo>
                  <a:pt x="1136" y="1151"/>
                </a:lnTo>
                <a:lnTo>
                  <a:pt x="1136" y="1153"/>
                </a:lnTo>
                <a:lnTo>
                  <a:pt x="1138" y="1151"/>
                </a:lnTo>
                <a:lnTo>
                  <a:pt x="1138" y="1149"/>
                </a:lnTo>
                <a:lnTo>
                  <a:pt x="1140" y="1151"/>
                </a:lnTo>
                <a:lnTo>
                  <a:pt x="1140" y="1151"/>
                </a:lnTo>
                <a:lnTo>
                  <a:pt x="1140" y="1147"/>
                </a:lnTo>
                <a:lnTo>
                  <a:pt x="1142" y="1149"/>
                </a:lnTo>
                <a:lnTo>
                  <a:pt x="1142" y="1149"/>
                </a:lnTo>
                <a:lnTo>
                  <a:pt x="1144" y="1149"/>
                </a:lnTo>
                <a:lnTo>
                  <a:pt x="1144" y="1149"/>
                </a:lnTo>
                <a:lnTo>
                  <a:pt x="1144" y="1147"/>
                </a:lnTo>
                <a:lnTo>
                  <a:pt x="1146" y="1149"/>
                </a:lnTo>
                <a:lnTo>
                  <a:pt x="1146" y="1149"/>
                </a:lnTo>
                <a:lnTo>
                  <a:pt x="1148" y="1149"/>
                </a:lnTo>
                <a:lnTo>
                  <a:pt x="1148" y="1149"/>
                </a:lnTo>
                <a:lnTo>
                  <a:pt x="1150" y="1149"/>
                </a:lnTo>
                <a:lnTo>
                  <a:pt x="1150" y="1147"/>
                </a:lnTo>
                <a:lnTo>
                  <a:pt x="1150" y="1147"/>
                </a:lnTo>
                <a:lnTo>
                  <a:pt x="1152" y="1145"/>
                </a:lnTo>
                <a:lnTo>
                  <a:pt x="1152" y="1145"/>
                </a:lnTo>
                <a:lnTo>
                  <a:pt x="1155" y="1145"/>
                </a:lnTo>
                <a:lnTo>
                  <a:pt x="1155" y="1143"/>
                </a:lnTo>
                <a:lnTo>
                  <a:pt x="1155" y="1141"/>
                </a:lnTo>
                <a:lnTo>
                  <a:pt x="1157" y="1139"/>
                </a:lnTo>
                <a:lnTo>
                  <a:pt x="1157" y="1137"/>
                </a:lnTo>
                <a:lnTo>
                  <a:pt x="1159" y="1137"/>
                </a:lnTo>
                <a:lnTo>
                  <a:pt x="1159" y="1134"/>
                </a:lnTo>
                <a:lnTo>
                  <a:pt x="1159" y="1132"/>
                </a:lnTo>
                <a:lnTo>
                  <a:pt x="1161" y="1132"/>
                </a:lnTo>
                <a:lnTo>
                  <a:pt x="1161" y="1130"/>
                </a:lnTo>
                <a:lnTo>
                  <a:pt x="1163" y="1130"/>
                </a:lnTo>
                <a:lnTo>
                  <a:pt x="1163" y="1128"/>
                </a:lnTo>
                <a:lnTo>
                  <a:pt x="1163" y="1126"/>
                </a:lnTo>
                <a:lnTo>
                  <a:pt x="1165" y="1126"/>
                </a:lnTo>
                <a:lnTo>
                  <a:pt x="1165" y="1126"/>
                </a:lnTo>
                <a:lnTo>
                  <a:pt x="1167" y="1126"/>
                </a:lnTo>
                <a:lnTo>
                  <a:pt x="1167" y="1126"/>
                </a:lnTo>
                <a:lnTo>
                  <a:pt x="1169" y="1126"/>
                </a:lnTo>
                <a:lnTo>
                  <a:pt x="1169" y="1124"/>
                </a:lnTo>
                <a:moveTo>
                  <a:pt x="1004" y="1285"/>
                </a:moveTo>
                <a:lnTo>
                  <a:pt x="1004" y="1285"/>
                </a:lnTo>
                <a:lnTo>
                  <a:pt x="1006" y="1287"/>
                </a:lnTo>
                <a:lnTo>
                  <a:pt x="1006" y="1291"/>
                </a:lnTo>
                <a:lnTo>
                  <a:pt x="1008" y="1291"/>
                </a:lnTo>
                <a:lnTo>
                  <a:pt x="1008" y="1289"/>
                </a:lnTo>
                <a:lnTo>
                  <a:pt x="1008" y="1291"/>
                </a:lnTo>
                <a:lnTo>
                  <a:pt x="1010" y="1291"/>
                </a:lnTo>
                <a:lnTo>
                  <a:pt x="1010" y="1291"/>
                </a:lnTo>
                <a:lnTo>
                  <a:pt x="1012" y="1291"/>
                </a:lnTo>
                <a:lnTo>
                  <a:pt x="1012" y="1293"/>
                </a:lnTo>
                <a:lnTo>
                  <a:pt x="1014" y="1291"/>
                </a:lnTo>
                <a:lnTo>
                  <a:pt x="1014" y="1291"/>
                </a:lnTo>
                <a:lnTo>
                  <a:pt x="1014" y="1293"/>
                </a:lnTo>
                <a:lnTo>
                  <a:pt x="1016" y="1291"/>
                </a:lnTo>
                <a:lnTo>
                  <a:pt x="1016" y="1291"/>
                </a:lnTo>
                <a:lnTo>
                  <a:pt x="1018" y="1289"/>
                </a:lnTo>
                <a:lnTo>
                  <a:pt x="1018" y="1289"/>
                </a:lnTo>
                <a:lnTo>
                  <a:pt x="1018" y="1289"/>
                </a:lnTo>
                <a:lnTo>
                  <a:pt x="1020" y="1289"/>
                </a:lnTo>
                <a:lnTo>
                  <a:pt x="1020" y="1287"/>
                </a:lnTo>
                <a:lnTo>
                  <a:pt x="1022" y="1289"/>
                </a:lnTo>
                <a:lnTo>
                  <a:pt x="1022" y="1287"/>
                </a:lnTo>
                <a:lnTo>
                  <a:pt x="1022" y="1285"/>
                </a:lnTo>
                <a:lnTo>
                  <a:pt x="1024" y="1285"/>
                </a:lnTo>
                <a:lnTo>
                  <a:pt x="1024" y="1283"/>
                </a:lnTo>
                <a:lnTo>
                  <a:pt x="1026" y="1283"/>
                </a:lnTo>
                <a:lnTo>
                  <a:pt x="1026" y="1279"/>
                </a:lnTo>
                <a:lnTo>
                  <a:pt x="1026" y="1281"/>
                </a:lnTo>
                <a:lnTo>
                  <a:pt x="1028" y="1279"/>
                </a:lnTo>
                <a:lnTo>
                  <a:pt x="1028" y="1275"/>
                </a:lnTo>
                <a:lnTo>
                  <a:pt x="1030" y="1277"/>
                </a:lnTo>
                <a:lnTo>
                  <a:pt x="1030" y="1273"/>
                </a:lnTo>
                <a:lnTo>
                  <a:pt x="1033" y="1273"/>
                </a:lnTo>
                <a:lnTo>
                  <a:pt x="1033" y="1269"/>
                </a:lnTo>
                <a:lnTo>
                  <a:pt x="1033" y="1271"/>
                </a:lnTo>
                <a:lnTo>
                  <a:pt x="1035" y="1267"/>
                </a:lnTo>
                <a:lnTo>
                  <a:pt x="1035" y="1267"/>
                </a:lnTo>
                <a:lnTo>
                  <a:pt x="1037" y="1265"/>
                </a:lnTo>
                <a:lnTo>
                  <a:pt x="1037" y="1263"/>
                </a:lnTo>
                <a:lnTo>
                  <a:pt x="1037" y="1260"/>
                </a:lnTo>
                <a:lnTo>
                  <a:pt x="1039" y="1260"/>
                </a:lnTo>
                <a:lnTo>
                  <a:pt x="1039" y="1258"/>
                </a:lnTo>
                <a:lnTo>
                  <a:pt x="1041" y="1256"/>
                </a:lnTo>
                <a:lnTo>
                  <a:pt x="1041" y="1254"/>
                </a:lnTo>
                <a:lnTo>
                  <a:pt x="1041" y="1252"/>
                </a:lnTo>
                <a:lnTo>
                  <a:pt x="1043" y="1250"/>
                </a:lnTo>
                <a:lnTo>
                  <a:pt x="1043" y="1250"/>
                </a:lnTo>
                <a:lnTo>
                  <a:pt x="1045" y="1248"/>
                </a:lnTo>
                <a:lnTo>
                  <a:pt x="1045" y="1246"/>
                </a:lnTo>
                <a:lnTo>
                  <a:pt x="1045" y="1246"/>
                </a:lnTo>
                <a:lnTo>
                  <a:pt x="1047" y="1244"/>
                </a:lnTo>
                <a:lnTo>
                  <a:pt x="1047" y="1242"/>
                </a:lnTo>
                <a:lnTo>
                  <a:pt x="1049" y="1240"/>
                </a:lnTo>
                <a:lnTo>
                  <a:pt x="1049" y="1238"/>
                </a:lnTo>
                <a:lnTo>
                  <a:pt x="1051" y="1236"/>
                </a:lnTo>
                <a:lnTo>
                  <a:pt x="1051" y="1232"/>
                </a:lnTo>
                <a:lnTo>
                  <a:pt x="1051" y="1232"/>
                </a:lnTo>
                <a:lnTo>
                  <a:pt x="1053" y="1228"/>
                </a:lnTo>
                <a:lnTo>
                  <a:pt x="1053" y="1228"/>
                </a:lnTo>
                <a:lnTo>
                  <a:pt x="1055" y="1224"/>
                </a:lnTo>
                <a:lnTo>
                  <a:pt x="1055" y="1224"/>
                </a:lnTo>
                <a:lnTo>
                  <a:pt x="1055" y="1220"/>
                </a:lnTo>
                <a:lnTo>
                  <a:pt x="1057" y="1218"/>
                </a:lnTo>
                <a:lnTo>
                  <a:pt x="1057" y="1216"/>
                </a:lnTo>
                <a:lnTo>
                  <a:pt x="1059" y="1214"/>
                </a:lnTo>
                <a:lnTo>
                  <a:pt x="1059" y="1212"/>
                </a:lnTo>
                <a:lnTo>
                  <a:pt x="1059" y="1210"/>
                </a:lnTo>
                <a:lnTo>
                  <a:pt x="1061" y="1208"/>
                </a:lnTo>
                <a:lnTo>
                  <a:pt x="1061" y="1206"/>
                </a:lnTo>
                <a:lnTo>
                  <a:pt x="1063" y="1204"/>
                </a:lnTo>
                <a:lnTo>
                  <a:pt x="1063" y="1202"/>
                </a:lnTo>
                <a:lnTo>
                  <a:pt x="1063" y="1200"/>
                </a:lnTo>
                <a:lnTo>
                  <a:pt x="1065" y="1197"/>
                </a:lnTo>
                <a:lnTo>
                  <a:pt x="1065" y="1195"/>
                </a:lnTo>
                <a:lnTo>
                  <a:pt x="1067" y="1195"/>
                </a:lnTo>
                <a:lnTo>
                  <a:pt x="1067" y="1191"/>
                </a:lnTo>
                <a:lnTo>
                  <a:pt x="1067" y="1191"/>
                </a:lnTo>
                <a:lnTo>
                  <a:pt x="1069" y="1189"/>
                </a:lnTo>
                <a:lnTo>
                  <a:pt x="1069" y="1185"/>
                </a:lnTo>
                <a:lnTo>
                  <a:pt x="1071" y="1183"/>
                </a:lnTo>
                <a:lnTo>
                  <a:pt x="1071" y="1181"/>
                </a:lnTo>
                <a:lnTo>
                  <a:pt x="1073" y="1179"/>
                </a:lnTo>
                <a:lnTo>
                  <a:pt x="1073" y="1177"/>
                </a:lnTo>
                <a:lnTo>
                  <a:pt x="1073" y="1173"/>
                </a:lnTo>
                <a:lnTo>
                  <a:pt x="1075" y="1171"/>
                </a:lnTo>
                <a:lnTo>
                  <a:pt x="1075" y="1169"/>
                </a:lnTo>
                <a:lnTo>
                  <a:pt x="1077" y="1167"/>
                </a:lnTo>
                <a:lnTo>
                  <a:pt x="1077" y="1167"/>
                </a:lnTo>
                <a:lnTo>
                  <a:pt x="1077" y="1165"/>
                </a:lnTo>
                <a:lnTo>
                  <a:pt x="1079" y="1163"/>
                </a:lnTo>
                <a:lnTo>
                  <a:pt x="1079" y="1163"/>
                </a:lnTo>
                <a:lnTo>
                  <a:pt x="1081" y="1159"/>
                </a:lnTo>
                <a:lnTo>
                  <a:pt x="1081" y="1159"/>
                </a:lnTo>
                <a:lnTo>
                  <a:pt x="1081" y="1157"/>
                </a:lnTo>
                <a:lnTo>
                  <a:pt x="1083" y="1157"/>
                </a:lnTo>
                <a:lnTo>
                  <a:pt x="1083" y="1159"/>
                </a:lnTo>
                <a:lnTo>
                  <a:pt x="1085" y="1157"/>
                </a:lnTo>
                <a:lnTo>
                  <a:pt x="1085" y="1157"/>
                </a:lnTo>
                <a:lnTo>
                  <a:pt x="1085" y="1159"/>
                </a:lnTo>
                <a:moveTo>
                  <a:pt x="923" y="1104"/>
                </a:moveTo>
                <a:lnTo>
                  <a:pt x="923" y="1102"/>
                </a:lnTo>
                <a:lnTo>
                  <a:pt x="923" y="1104"/>
                </a:lnTo>
                <a:lnTo>
                  <a:pt x="925" y="1106"/>
                </a:lnTo>
                <a:lnTo>
                  <a:pt x="925" y="1108"/>
                </a:lnTo>
                <a:lnTo>
                  <a:pt x="927" y="1108"/>
                </a:lnTo>
                <a:lnTo>
                  <a:pt x="927" y="1110"/>
                </a:lnTo>
                <a:lnTo>
                  <a:pt x="927" y="1112"/>
                </a:lnTo>
                <a:lnTo>
                  <a:pt x="929" y="1114"/>
                </a:lnTo>
                <a:lnTo>
                  <a:pt x="929" y="1114"/>
                </a:lnTo>
                <a:lnTo>
                  <a:pt x="931" y="1114"/>
                </a:lnTo>
                <a:lnTo>
                  <a:pt x="931" y="1118"/>
                </a:lnTo>
                <a:lnTo>
                  <a:pt x="933" y="1118"/>
                </a:lnTo>
                <a:lnTo>
                  <a:pt x="933" y="1120"/>
                </a:lnTo>
                <a:lnTo>
                  <a:pt x="933" y="1124"/>
                </a:lnTo>
                <a:lnTo>
                  <a:pt x="935" y="1124"/>
                </a:lnTo>
                <a:lnTo>
                  <a:pt x="935" y="1126"/>
                </a:lnTo>
                <a:lnTo>
                  <a:pt x="937" y="1128"/>
                </a:lnTo>
                <a:lnTo>
                  <a:pt x="937" y="1130"/>
                </a:lnTo>
                <a:lnTo>
                  <a:pt x="937" y="1132"/>
                </a:lnTo>
                <a:lnTo>
                  <a:pt x="939" y="1134"/>
                </a:lnTo>
                <a:lnTo>
                  <a:pt x="939" y="1137"/>
                </a:lnTo>
                <a:lnTo>
                  <a:pt x="941" y="1139"/>
                </a:lnTo>
                <a:lnTo>
                  <a:pt x="941" y="1141"/>
                </a:lnTo>
                <a:lnTo>
                  <a:pt x="941" y="1143"/>
                </a:lnTo>
                <a:lnTo>
                  <a:pt x="943" y="1145"/>
                </a:lnTo>
                <a:lnTo>
                  <a:pt x="943" y="1147"/>
                </a:lnTo>
                <a:lnTo>
                  <a:pt x="945" y="1149"/>
                </a:lnTo>
                <a:lnTo>
                  <a:pt x="945" y="1151"/>
                </a:lnTo>
                <a:lnTo>
                  <a:pt x="945" y="1155"/>
                </a:lnTo>
                <a:lnTo>
                  <a:pt x="947" y="1155"/>
                </a:lnTo>
                <a:lnTo>
                  <a:pt x="947" y="1157"/>
                </a:lnTo>
                <a:lnTo>
                  <a:pt x="949" y="1161"/>
                </a:lnTo>
                <a:lnTo>
                  <a:pt x="949" y="1163"/>
                </a:lnTo>
                <a:lnTo>
                  <a:pt x="949" y="1163"/>
                </a:lnTo>
                <a:lnTo>
                  <a:pt x="951" y="1167"/>
                </a:lnTo>
                <a:lnTo>
                  <a:pt x="951" y="1169"/>
                </a:lnTo>
                <a:lnTo>
                  <a:pt x="953" y="1171"/>
                </a:lnTo>
                <a:lnTo>
                  <a:pt x="953" y="1173"/>
                </a:lnTo>
                <a:lnTo>
                  <a:pt x="955" y="1175"/>
                </a:lnTo>
                <a:lnTo>
                  <a:pt x="955" y="1177"/>
                </a:lnTo>
                <a:lnTo>
                  <a:pt x="955" y="1181"/>
                </a:lnTo>
                <a:lnTo>
                  <a:pt x="957" y="1181"/>
                </a:lnTo>
                <a:lnTo>
                  <a:pt x="957" y="1185"/>
                </a:lnTo>
                <a:lnTo>
                  <a:pt x="959" y="1187"/>
                </a:lnTo>
                <a:lnTo>
                  <a:pt x="959" y="1187"/>
                </a:lnTo>
                <a:lnTo>
                  <a:pt x="959" y="1191"/>
                </a:lnTo>
                <a:lnTo>
                  <a:pt x="961" y="1193"/>
                </a:lnTo>
                <a:lnTo>
                  <a:pt x="961" y="1195"/>
                </a:lnTo>
                <a:lnTo>
                  <a:pt x="963" y="1197"/>
                </a:lnTo>
                <a:lnTo>
                  <a:pt x="963" y="1197"/>
                </a:lnTo>
                <a:lnTo>
                  <a:pt x="963" y="1202"/>
                </a:lnTo>
                <a:lnTo>
                  <a:pt x="965" y="1204"/>
                </a:lnTo>
                <a:lnTo>
                  <a:pt x="965" y="1204"/>
                </a:lnTo>
                <a:lnTo>
                  <a:pt x="967" y="1208"/>
                </a:lnTo>
                <a:lnTo>
                  <a:pt x="967" y="1210"/>
                </a:lnTo>
                <a:lnTo>
                  <a:pt x="967" y="1212"/>
                </a:lnTo>
                <a:lnTo>
                  <a:pt x="970" y="1212"/>
                </a:lnTo>
                <a:lnTo>
                  <a:pt x="970" y="1214"/>
                </a:lnTo>
                <a:lnTo>
                  <a:pt x="972" y="1216"/>
                </a:lnTo>
                <a:lnTo>
                  <a:pt x="972" y="1220"/>
                </a:lnTo>
                <a:lnTo>
                  <a:pt x="974" y="1220"/>
                </a:lnTo>
                <a:lnTo>
                  <a:pt x="974" y="1222"/>
                </a:lnTo>
                <a:lnTo>
                  <a:pt x="974" y="1224"/>
                </a:lnTo>
                <a:lnTo>
                  <a:pt x="976" y="1228"/>
                </a:lnTo>
                <a:lnTo>
                  <a:pt x="976" y="1230"/>
                </a:lnTo>
                <a:lnTo>
                  <a:pt x="978" y="1234"/>
                </a:lnTo>
                <a:lnTo>
                  <a:pt x="978" y="1234"/>
                </a:lnTo>
                <a:lnTo>
                  <a:pt x="978" y="1238"/>
                </a:lnTo>
                <a:lnTo>
                  <a:pt x="980" y="1240"/>
                </a:lnTo>
                <a:lnTo>
                  <a:pt x="980" y="1244"/>
                </a:lnTo>
                <a:lnTo>
                  <a:pt x="982" y="1244"/>
                </a:lnTo>
                <a:lnTo>
                  <a:pt x="982" y="1248"/>
                </a:lnTo>
                <a:lnTo>
                  <a:pt x="982" y="1248"/>
                </a:lnTo>
                <a:lnTo>
                  <a:pt x="984" y="1250"/>
                </a:lnTo>
                <a:lnTo>
                  <a:pt x="984" y="1254"/>
                </a:lnTo>
                <a:lnTo>
                  <a:pt x="986" y="1254"/>
                </a:lnTo>
                <a:lnTo>
                  <a:pt x="986" y="1256"/>
                </a:lnTo>
                <a:lnTo>
                  <a:pt x="986" y="1258"/>
                </a:lnTo>
                <a:lnTo>
                  <a:pt x="988" y="1258"/>
                </a:lnTo>
                <a:lnTo>
                  <a:pt x="988" y="1260"/>
                </a:lnTo>
                <a:lnTo>
                  <a:pt x="990" y="1263"/>
                </a:lnTo>
                <a:lnTo>
                  <a:pt x="990" y="1260"/>
                </a:lnTo>
                <a:lnTo>
                  <a:pt x="992" y="1263"/>
                </a:lnTo>
                <a:lnTo>
                  <a:pt x="992" y="1265"/>
                </a:lnTo>
                <a:lnTo>
                  <a:pt x="992" y="1265"/>
                </a:lnTo>
                <a:lnTo>
                  <a:pt x="994" y="1267"/>
                </a:lnTo>
                <a:lnTo>
                  <a:pt x="994" y="1269"/>
                </a:lnTo>
                <a:lnTo>
                  <a:pt x="996" y="1267"/>
                </a:lnTo>
                <a:lnTo>
                  <a:pt x="996" y="1271"/>
                </a:lnTo>
                <a:lnTo>
                  <a:pt x="996" y="1271"/>
                </a:lnTo>
                <a:lnTo>
                  <a:pt x="998" y="1273"/>
                </a:lnTo>
                <a:lnTo>
                  <a:pt x="998" y="1275"/>
                </a:lnTo>
                <a:lnTo>
                  <a:pt x="1000" y="1277"/>
                </a:lnTo>
                <a:lnTo>
                  <a:pt x="1000" y="1279"/>
                </a:lnTo>
                <a:lnTo>
                  <a:pt x="1000" y="1281"/>
                </a:lnTo>
                <a:lnTo>
                  <a:pt x="1002" y="1281"/>
                </a:lnTo>
                <a:lnTo>
                  <a:pt x="1002" y="1283"/>
                </a:lnTo>
                <a:lnTo>
                  <a:pt x="1004" y="1285"/>
                </a:lnTo>
                <a:lnTo>
                  <a:pt x="1004" y="1285"/>
                </a:lnTo>
                <a:moveTo>
                  <a:pt x="839" y="1275"/>
                </a:moveTo>
                <a:lnTo>
                  <a:pt x="841" y="1275"/>
                </a:lnTo>
                <a:lnTo>
                  <a:pt x="841" y="1275"/>
                </a:lnTo>
                <a:lnTo>
                  <a:pt x="841" y="1273"/>
                </a:lnTo>
                <a:lnTo>
                  <a:pt x="843" y="1271"/>
                </a:lnTo>
                <a:lnTo>
                  <a:pt x="843" y="1271"/>
                </a:lnTo>
                <a:lnTo>
                  <a:pt x="845" y="1269"/>
                </a:lnTo>
                <a:lnTo>
                  <a:pt x="845" y="1267"/>
                </a:lnTo>
                <a:lnTo>
                  <a:pt x="845" y="1267"/>
                </a:lnTo>
                <a:lnTo>
                  <a:pt x="848" y="1265"/>
                </a:lnTo>
                <a:lnTo>
                  <a:pt x="848" y="1263"/>
                </a:lnTo>
                <a:lnTo>
                  <a:pt x="850" y="1263"/>
                </a:lnTo>
                <a:lnTo>
                  <a:pt x="850" y="1258"/>
                </a:lnTo>
                <a:lnTo>
                  <a:pt x="850" y="1258"/>
                </a:lnTo>
                <a:lnTo>
                  <a:pt x="852" y="1254"/>
                </a:lnTo>
                <a:lnTo>
                  <a:pt x="852" y="1254"/>
                </a:lnTo>
                <a:lnTo>
                  <a:pt x="854" y="1252"/>
                </a:lnTo>
                <a:lnTo>
                  <a:pt x="854" y="1250"/>
                </a:lnTo>
                <a:lnTo>
                  <a:pt x="856" y="1248"/>
                </a:lnTo>
                <a:lnTo>
                  <a:pt x="856" y="1246"/>
                </a:lnTo>
                <a:lnTo>
                  <a:pt x="856" y="1244"/>
                </a:lnTo>
                <a:lnTo>
                  <a:pt x="858" y="1240"/>
                </a:lnTo>
                <a:lnTo>
                  <a:pt x="858" y="1238"/>
                </a:lnTo>
                <a:lnTo>
                  <a:pt x="860" y="1236"/>
                </a:lnTo>
                <a:lnTo>
                  <a:pt x="860" y="1234"/>
                </a:lnTo>
                <a:lnTo>
                  <a:pt x="860" y="1230"/>
                </a:lnTo>
                <a:lnTo>
                  <a:pt x="862" y="1226"/>
                </a:lnTo>
                <a:lnTo>
                  <a:pt x="862" y="1226"/>
                </a:lnTo>
                <a:lnTo>
                  <a:pt x="864" y="1222"/>
                </a:lnTo>
                <a:lnTo>
                  <a:pt x="864" y="1218"/>
                </a:lnTo>
                <a:lnTo>
                  <a:pt x="864" y="1216"/>
                </a:lnTo>
                <a:lnTo>
                  <a:pt x="866" y="1212"/>
                </a:lnTo>
                <a:lnTo>
                  <a:pt x="866" y="1208"/>
                </a:lnTo>
                <a:lnTo>
                  <a:pt x="868" y="1206"/>
                </a:lnTo>
                <a:lnTo>
                  <a:pt x="868" y="1202"/>
                </a:lnTo>
                <a:lnTo>
                  <a:pt x="868" y="1197"/>
                </a:lnTo>
                <a:lnTo>
                  <a:pt x="870" y="1195"/>
                </a:lnTo>
                <a:lnTo>
                  <a:pt x="870" y="1191"/>
                </a:lnTo>
                <a:lnTo>
                  <a:pt x="872" y="1187"/>
                </a:lnTo>
                <a:lnTo>
                  <a:pt x="872" y="1185"/>
                </a:lnTo>
                <a:lnTo>
                  <a:pt x="874" y="1183"/>
                </a:lnTo>
                <a:lnTo>
                  <a:pt x="874" y="1181"/>
                </a:lnTo>
                <a:lnTo>
                  <a:pt x="874" y="1177"/>
                </a:lnTo>
                <a:lnTo>
                  <a:pt x="876" y="1173"/>
                </a:lnTo>
                <a:lnTo>
                  <a:pt x="876" y="1171"/>
                </a:lnTo>
                <a:lnTo>
                  <a:pt x="878" y="1167"/>
                </a:lnTo>
                <a:lnTo>
                  <a:pt x="878" y="1165"/>
                </a:lnTo>
                <a:lnTo>
                  <a:pt x="878" y="1161"/>
                </a:lnTo>
                <a:lnTo>
                  <a:pt x="880" y="1157"/>
                </a:lnTo>
                <a:lnTo>
                  <a:pt x="880" y="1155"/>
                </a:lnTo>
                <a:lnTo>
                  <a:pt x="882" y="1151"/>
                </a:lnTo>
                <a:lnTo>
                  <a:pt x="882" y="1151"/>
                </a:lnTo>
                <a:lnTo>
                  <a:pt x="882" y="1145"/>
                </a:lnTo>
                <a:lnTo>
                  <a:pt x="884" y="1143"/>
                </a:lnTo>
                <a:lnTo>
                  <a:pt x="884" y="1139"/>
                </a:lnTo>
                <a:lnTo>
                  <a:pt x="886" y="1137"/>
                </a:lnTo>
                <a:lnTo>
                  <a:pt x="886" y="1134"/>
                </a:lnTo>
                <a:lnTo>
                  <a:pt x="886" y="1130"/>
                </a:lnTo>
                <a:lnTo>
                  <a:pt x="888" y="1128"/>
                </a:lnTo>
                <a:lnTo>
                  <a:pt x="888" y="1126"/>
                </a:lnTo>
                <a:lnTo>
                  <a:pt x="890" y="1122"/>
                </a:lnTo>
                <a:lnTo>
                  <a:pt x="890" y="1122"/>
                </a:lnTo>
                <a:lnTo>
                  <a:pt x="890" y="1118"/>
                </a:lnTo>
                <a:lnTo>
                  <a:pt x="892" y="1116"/>
                </a:lnTo>
                <a:lnTo>
                  <a:pt x="892" y="1114"/>
                </a:lnTo>
                <a:lnTo>
                  <a:pt x="894" y="1112"/>
                </a:lnTo>
                <a:lnTo>
                  <a:pt x="894" y="1110"/>
                </a:lnTo>
                <a:lnTo>
                  <a:pt x="896" y="1110"/>
                </a:lnTo>
                <a:lnTo>
                  <a:pt x="896" y="1106"/>
                </a:lnTo>
                <a:lnTo>
                  <a:pt x="896" y="1106"/>
                </a:lnTo>
                <a:lnTo>
                  <a:pt x="898" y="1102"/>
                </a:lnTo>
                <a:lnTo>
                  <a:pt x="898" y="1102"/>
                </a:lnTo>
                <a:lnTo>
                  <a:pt x="900" y="1100"/>
                </a:lnTo>
                <a:lnTo>
                  <a:pt x="900" y="1098"/>
                </a:lnTo>
                <a:lnTo>
                  <a:pt x="900" y="1098"/>
                </a:lnTo>
                <a:lnTo>
                  <a:pt x="902" y="1096"/>
                </a:lnTo>
                <a:lnTo>
                  <a:pt x="902" y="1094"/>
                </a:lnTo>
                <a:lnTo>
                  <a:pt x="904" y="1094"/>
                </a:lnTo>
                <a:lnTo>
                  <a:pt x="904" y="1092"/>
                </a:lnTo>
                <a:lnTo>
                  <a:pt x="904" y="1092"/>
                </a:lnTo>
                <a:lnTo>
                  <a:pt x="906" y="1092"/>
                </a:lnTo>
                <a:lnTo>
                  <a:pt x="906" y="1090"/>
                </a:lnTo>
                <a:lnTo>
                  <a:pt x="909" y="1088"/>
                </a:lnTo>
                <a:lnTo>
                  <a:pt x="909" y="1090"/>
                </a:lnTo>
                <a:lnTo>
                  <a:pt x="909" y="1088"/>
                </a:lnTo>
                <a:lnTo>
                  <a:pt x="911" y="1088"/>
                </a:lnTo>
                <a:lnTo>
                  <a:pt x="911" y="1088"/>
                </a:lnTo>
                <a:lnTo>
                  <a:pt x="913" y="1090"/>
                </a:lnTo>
                <a:lnTo>
                  <a:pt x="913" y="1090"/>
                </a:lnTo>
                <a:lnTo>
                  <a:pt x="915" y="1090"/>
                </a:lnTo>
                <a:lnTo>
                  <a:pt x="915" y="1092"/>
                </a:lnTo>
                <a:lnTo>
                  <a:pt x="915" y="1092"/>
                </a:lnTo>
                <a:lnTo>
                  <a:pt x="917" y="1092"/>
                </a:lnTo>
                <a:lnTo>
                  <a:pt x="917" y="1096"/>
                </a:lnTo>
                <a:lnTo>
                  <a:pt x="919" y="1098"/>
                </a:lnTo>
                <a:lnTo>
                  <a:pt x="919" y="1096"/>
                </a:lnTo>
                <a:lnTo>
                  <a:pt x="919" y="1100"/>
                </a:lnTo>
                <a:lnTo>
                  <a:pt x="921" y="1100"/>
                </a:lnTo>
                <a:lnTo>
                  <a:pt x="921" y="1100"/>
                </a:lnTo>
                <a:lnTo>
                  <a:pt x="923" y="1104"/>
                </a:lnTo>
                <a:moveTo>
                  <a:pt x="758" y="1110"/>
                </a:moveTo>
                <a:lnTo>
                  <a:pt x="758" y="1116"/>
                </a:lnTo>
                <a:lnTo>
                  <a:pt x="760" y="1118"/>
                </a:lnTo>
                <a:lnTo>
                  <a:pt x="760" y="1122"/>
                </a:lnTo>
                <a:lnTo>
                  <a:pt x="760" y="1128"/>
                </a:lnTo>
                <a:lnTo>
                  <a:pt x="762" y="1132"/>
                </a:lnTo>
                <a:lnTo>
                  <a:pt x="762" y="1134"/>
                </a:lnTo>
                <a:lnTo>
                  <a:pt x="764" y="1139"/>
                </a:lnTo>
                <a:lnTo>
                  <a:pt x="764" y="1143"/>
                </a:lnTo>
                <a:lnTo>
                  <a:pt x="764" y="1147"/>
                </a:lnTo>
                <a:lnTo>
                  <a:pt x="766" y="1149"/>
                </a:lnTo>
                <a:lnTo>
                  <a:pt x="766" y="1153"/>
                </a:lnTo>
                <a:lnTo>
                  <a:pt x="768" y="1157"/>
                </a:lnTo>
                <a:lnTo>
                  <a:pt x="768" y="1161"/>
                </a:lnTo>
                <a:lnTo>
                  <a:pt x="768" y="1165"/>
                </a:lnTo>
                <a:lnTo>
                  <a:pt x="770" y="1167"/>
                </a:lnTo>
                <a:lnTo>
                  <a:pt x="770" y="1171"/>
                </a:lnTo>
                <a:lnTo>
                  <a:pt x="772" y="1177"/>
                </a:lnTo>
                <a:lnTo>
                  <a:pt x="772" y="1179"/>
                </a:lnTo>
                <a:lnTo>
                  <a:pt x="772" y="1183"/>
                </a:lnTo>
                <a:lnTo>
                  <a:pt x="774" y="1187"/>
                </a:lnTo>
                <a:lnTo>
                  <a:pt x="774" y="1189"/>
                </a:lnTo>
                <a:lnTo>
                  <a:pt x="776" y="1193"/>
                </a:lnTo>
                <a:lnTo>
                  <a:pt x="776" y="1197"/>
                </a:lnTo>
                <a:lnTo>
                  <a:pt x="778" y="1197"/>
                </a:lnTo>
                <a:lnTo>
                  <a:pt x="778" y="1200"/>
                </a:lnTo>
                <a:lnTo>
                  <a:pt x="778" y="1204"/>
                </a:lnTo>
                <a:lnTo>
                  <a:pt x="780" y="1206"/>
                </a:lnTo>
                <a:lnTo>
                  <a:pt x="780" y="1206"/>
                </a:lnTo>
                <a:lnTo>
                  <a:pt x="782" y="1210"/>
                </a:lnTo>
                <a:lnTo>
                  <a:pt x="782" y="1212"/>
                </a:lnTo>
                <a:lnTo>
                  <a:pt x="782" y="1212"/>
                </a:lnTo>
                <a:lnTo>
                  <a:pt x="784" y="1216"/>
                </a:lnTo>
                <a:lnTo>
                  <a:pt x="784" y="1216"/>
                </a:lnTo>
                <a:lnTo>
                  <a:pt x="787" y="1220"/>
                </a:lnTo>
                <a:lnTo>
                  <a:pt x="787" y="1220"/>
                </a:lnTo>
                <a:lnTo>
                  <a:pt x="787" y="1222"/>
                </a:lnTo>
                <a:lnTo>
                  <a:pt x="789" y="1224"/>
                </a:lnTo>
                <a:lnTo>
                  <a:pt x="789" y="1226"/>
                </a:lnTo>
                <a:lnTo>
                  <a:pt x="791" y="1228"/>
                </a:lnTo>
                <a:lnTo>
                  <a:pt x="791" y="1228"/>
                </a:lnTo>
                <a:lnTo>
                  <a:pt x="791" y="1230"/>
                </a:lnTo>
                <a:lnTo>
                  <a:pt x="793" y="1234"/>
                </a:lnTo>
                <a:lnTo>
                  <a:pt x="793" y="1234"/>
                </a:lnTo>
                <a:lnTo>
                  <a:pt x="795" y="1238"/>
                </a:lnTo>
                <a:lnTo>
                  <a:pt x="795" y="1238"/>
                </a:lnTo>
                <a:lnTo>
                  <a:pt x="797" y="1240"/>
                </a:lnTo>
                <a:lnTo>
                  <a:pt x="797" y="1242"/>
                </a:lnTo>
                <a:lnTo>
                  <a:pt x="797" y="1242"/>
                </a:lnTo>
                <a:lnTo>
                  <a:pt x="799" y="1244"/>
                </a:lnTo>
                <a:lnTo>
                  <a:pt x="799" y="1246"/>
                </a:lnTo>
                <a:lnTo>
                  <a:pt x="801" y="1246"/>
                </a:lnTo>
                <a:lnTo>
                  <a:pt x="801" y="1246"/>
                </a:lnTo>
                <a:lnTo>
                  <a:pt x="801" y="1250"/>
                </a:lnTo>
                <a:lnTo>
                  <a:pt x="803" y="1250"/>
                </a:lnTo>
                <a:lnTo>
                  <a:pt x="803" y="1250"/>
                </a:lnTo>
                <a:lnTo>
                  <a:pt x="805" y="1252"/>
                </a:lnTo>
                <a:lnTo>
                  <a:pt x="805" y="1252"/>
                </a:lnTo>
                <a:lnTo>
                  <a:pt x="805" y="1254"/>
                </a:lnTo>
                <a:lnTo>
                  <a:pt x="807" y="1256"/>
                </a:lnTo>
                <a:lnTo>
                  <a:pt x="807" y="1256"/>
                </a:lnTo>
                <a:lnTo>
                  <a:pt x="809" y="1258"/>
                </a:lnTo>
                <a:lnTo>
                  <a:pt x="809" y="1260"/>
                </a:lnTo>
                <a:lnTo>
                  <a:pt x="809" y="1260"/>
                </a:lnTo>
                <a:lnTo>
                  <a:pt x="811" y="1263"/>
                </a:lnTo>
                <a:lnTo>
                  <a:pt x="811" y="1263"/>
                </a:lnTo>
                <a:lnTo>
                  <a:pt x="813" y="1265"/>
                </a:lnTo>
                <a:lnTo>
                  <a:pt x="813" y="1267"/>
                </a:lnTo>
                <a:lnTo>
                  <a:pt x="813" y="1267"/>
                </a:lnTo>
                <a:lnTo>
                  <a:pt x="815" y="1269"/>
                </a:lnTo>
                <a:lnTo>
                  <a:pt x="815" y="1267"/>
                </a:lnTo>
                <a:lnTo>
                  <a:pt x="817" y="1269"/>
                </a:lnTo>
                <a:lnTo>
                  <a:pt x="817" y="1271"/>
                </a:lnTo>
                <a:lnTo>
                  <a:pt x="819" y="1271"/>
                </a:lnTo>
                <a:lnTo>
                  <a:pt x="819" y="1271"/>
                </a:lnTo>
                <a:lnTo>
                  <a:pt x="819" y="1273"/>
                </a:lnTo>
                <a:lnTo>
                  <a:pt x="821" y="1271"/>
                </a:lnTo>
                <a:lnTo>
                  <a:pt x="821" y="1273"/>
                </a:lnTo>
                <a:lnTo>
                  <a:pt x="823" y="1273"/>
                </a:lnTo>
                <a:lnTo>
                  <a:pt x="823" y="1273"/>
                </a:lnTo>
                <a:lnTo>
                  <a:pt x="823" y="1273"/>
                </a:lnTo>
                <a:lnTo>
                  <a:pt x="825" y="1273"/>
                </a:lnTo>
                <a:lnTo>
                  <a:pt x="825" y="1273"/>
                </a:lnTo>
                <a:lnTo>
                  <a:pt x="827" y="1273"/>
                </a:lnTo>
                <a:lnTo>
                  <a:pt x="827" y="1275"/>
                </a:lnTo>
                <a:lnTo>
                  <a:pt x="827" y="1275"/>
                </a:lnTo>
                <a:lnTo>
                  <a:pt x="829" y="1275"/>
                </a:lnTo>
                <a:lnTo>
                  <a:pt x="829" y="1277"/>
                </a:lnTo>
                <a:lnTo>
                  <a:pt x="831" y="1275"/>
                </a:lnTo>
                <a:lnTo>
                  <a:pt x="831" y="1275"/>
                </a:lnTo>
                <a:lnTo>
                  <a:pt x="831" y="1277"/>
                </a:lnTo>
                <a:lnTo>
                  <a:pt x="833" y="1277"/>
                </a:lnTo>
                <a:lnTo>
                  <a:pt x="833" y="1277"/>
                </a:lnTo>
                <a:lnTo>
                  <a:pt x="835" y="1277"/>
                </a:lnTo>
                <a:lnTo>
                  <a:pt x="835" y="1277"/>
                </a:lnTo>
                <a:lnTo>
                  <a:pt x="837" y="1277"/>
                </a:lnTo>
                <a:lnTo>
                  <a:pt x="837" y="1277"/>
                </a:lnTo>
                <a:lnTo>
                  <a:pt x="837" y="1275"/>
                </a:lnTo>
                <a:lnTo>
                  <a:pt x="839" y="1277"/>
                </a:lnTo>
                <a:lnTo>
                  <a:pt x="839" y="1275"/>
                </a:lnTo>
                <a:moveTo>
                  <a:pt x="675" y="856"/>
                </a:moveTo>
                <a:lnTo>
                  <a:pt x="677" y="856"/>
                </a:lnTo>
                <a:lnTo>
                  <a:pt x="677" y="858"/>
                </a:lnTo>
                <a:lnTo>
                  <a:pt x="679" y="858"/>
                </a:lnTo>
                <a:lnTo>
                  <a:pt x="679" y="858"/>
                </a:lnTo>
                <a:lnTo>
                  <a:pt x="679" y="858"/>
                </a:lnTo>
                <a:lnTo>
                  <a:pt x="681" y="858"/>
                </a:lnTo>
                <a:lnTo>
                  <a:pt x="681" y="860"/>
                </a:lnTo>
                <a:lnTo>
                  <a:pt x="683" y="862"/>
                </a:lnTo>
                <a:lnTo>
                  <a:pt x="683" y="860"/>
                </a:lnTo>
                <a:lnTo>
                  <a:pt x="683" y="860"/>
                </a:lnTo>
                <a:lnTo>
                  <a:pt x="685" y="864"/>
                </a:lnTo>
                <a:lnTo>
                  <a:pt x="685" y="864"/>
                </a:lnTo>
                <a:lnTo>
                  <a:pt x="687" y="866"/>
                </a:lnTo>
                <a:lnTo>
                  <a:pt x="687" y="866"/>
                </a:lnTo>
                <a:lnTo>
                  <a:pt x="687" y="866"/>
                </a:lnTo>
                <a:lnTo>
                  <a:pt x="689" y="868"/>
                </a:lnTo>
                <a:lnTo>
                  <a:pt x="689" y="870"/>
                </a:lnTo>
                <a:lnTo>
                  <a:pt x="691" y="868"/>
                </a:lnTo>
                <a:lnTo>
                  <a:pt x="691" y="870"/>
                </a:lnTo>
                <a:lnTo>
                  <a:pt x="691" y="872"/>
                </a:lnTo>
                <a:lnTo>
                  <a:pt x="693" y="872"/>
                </a:lnTo>
                <a:lnTo>
                  <a:pt x="693" y="874"/>
                </a:lnTo>
                <a:lnTo>
                  <a:pt x="695" y="874"/>
                </a:lnTo>
                <a:lnTo>
                  <a:pt x="695" y="876"/>
                </a:lnTo>
                <a:lnTo>
                  <a:pt x="695" y="876"/>
                </a:lnTo>
                <a:lnTo>
                  <a:pt x="697" y="876"/>
                </a:lnTo>
                <a:lnTo>
                  <a:pt x="697" y="878"/>
                </a:lnTo>
                <a:lnTo>
                  <a:pt x="699" y="878"/>
                </a:lnTo>
                <a:lnTo>
                  <a:pt x="699" y="878"/>
                </a:lnTo>
                <a:lnTo>
                  <a:pt x="701" y="880"/>
                </a:lnTo>
                <a:lnTo>
                  <a:pt x="701" y="878"/>
                </a:lnTo>
                <a:lnTo>
                  <a:pt x="701" y="882"/>
                </a:lnTo>
                <a:lnTo>
                  <a:pt x="703" y="882"/>
                </a:lnTo>
                <a:lnTo>
                  <a:pt x="703" y="882"/>
                </a:lnTo>
                <a:lnTo>
                  <a:pt x="705" y="885"/>
                </a:lnTo>
                <a:lnTo>
                  <a:pt x="705" y="887"/>
                </a:lnTo>
                <a:lnTo>
                  <a:pt x="705" y="889"/>
                </a:lnTo>
                <a:lnTo>
                  <a:pt x="707" y="891"/>
                </a:lnTo>
                <a:lnTo>
                  <a:pt x="707" y="893"/>
                </a:lnTo>
                <a:lnTo>
                  <a:pt x="709" y="895"/>
                </a:lnTo>
                <a:lnTo>
                  <a:pt x="709" y="897"/>
                </a:lnTo>
                <a:lnTo>
                  <a:pt x="709" y="899"/>
                </a:lnTo>
                <a:lnTo>
                  <a:pt x="711" y="901"/>
                </a:lnTo>
                <a:lnTo>
                  <a:pt x="711" y="905"/>
                </a:lnTo>
                <a:lnTo>
                  <a:pt x="713" y="907"/>
                </a:lnTo>
                <a:lnTo>
                  <a:pt x="713" y="909"/>
                </a:lnTo>
                <a:lnTo>
                  <a:pt x="713" y="911"/>
                </a:lnTo>
                <a:lnTo>
                  <a:pt x="715" y="915"/>
                </a:lnTo>
                <a:lnTo>
                  <a:pt x="715" y="917"/>
                </a:lnTo>
                <a:lnTo>
                  <a:pt x="717" y="919"/>
                </a:lnTo>
                <a:lnTo>
                  <a:pt x="717" y="921"/>
                </a:lnTo>
                <a:lnTo>
                  <a:pt x="719" y="925"/>
                </a:lnTo>
                <a:lnTo>
                  <a:pt x="719" y="929"/>
                </a:lnTo>
                <a:lnTo>
                  <a:pt x="719" y="931"/>
                </a:lnTo>
                <a:lnTo>
                  <a:pt x="721" y="935"/>
                </a:lnTo>
                <a:lnTo>
                  <a:pt x="721" y="937"/>
                </a:lnTo>
                <a:lnTo>
                  <a:pt x="723" y="939"/>
                </a:lnTo>
                <a:lnTo>
                  <a:pt x="723" y="943"/>
                </a:lnTo>
                <a:lnTo>
                  <a:pt x="723" y="948"/>
                </a:lnTo>
                <a:lnTo>
                  <a:pt x="726" y="954"/>
                </a:lnTo>
                <a:lnTo>
                  <a:pt x="726" y="954"/>
                </a:lnTo>
                <a:lnTo>
                  <a:pt x="728" y="958"/>
                </a:lnTo>
                <a:lnTo>
                  <a:pt x="728" y="964"/>
                </a:lnTo>
                <a:lnTo>
                  <a:pt x="728" y="966"/>
                </a:lnTo>
                <a:lnTo>
                  <a:pt x="730" y="970"/>
                </a:lnTo>
                <a:lnTo>
                  <a:pt x="730" y="974"/>
                </a:lnTo>
                <a:lnTo>
                  <a:pt x="732" y="978"/>
                </a:lnTo>
                <a:lnTo>
                  <a:pt x="732" y="980"/>
                </a:lnTo>
                <a:lnTo>
                  <a:pt x="732" y="984"/>
                </a:lnTo>
                <a:lnTo>
                  <a:pt x="734" y="988"/>
                </a:lnTo>
                <a:lnTo>
                  <a:pt x="734" y="992"/>
                </a:lnTo>
                <a:lnTo>
                  <a:pt x="736" y="996"/>
                </a:lnTo>
                <a:lnTo>
                  <a:pt x="736" y="1000"/>
                </a:lnTo>
                <a:lnTo>
                  <a:pt x="738" y="1004"/>
                </a:lnTo>
                <a:lnTo>
                  <a:pt x="738" y="1006"/>
                </a:lnTo>
                <a:lnTo>
                  <a:pt x="738" y="1011"/>
                </a:lnTo>
                <a:lnTo>
                  <a:pt x="740" y="1015"/>
                </a:lnTo>
                <a:lnTo>
                  <a:pt x="740" y="1019"/>
                </a:lnTo>
                <a:lnTo>
                  <a:pt x="742" y="1023"/>
                </a:lnTo>
                <a:lnTo>
                  <a:pt x="742" y="1025"/>
                </a:lnTo>
                <a:lnTo>
                  <a:pt x="742" y="1029"/>
                </a:lnTo>
                <a:lnTo>
                  <a:pt x="744" y="1033"/>
                </a:lnTo>
                <a:lnTo>
                  <a:pt x="744" y="1037"/>
                </a:lnTo>
                <a:lnTo>
                  <a:pt x="746" y="1041"/>
                </a:lnTo>
                <a:lnTo>
                  <a:pt x="746" y="1045"/>
                </a:lnTo>
                <a:lnTo>
                  <a:pt x="746" y="1049"/>
                </a:lnTo>
                <a:lnTo>
                  <a:pt x="748" y="1053"/>
                </a:lnTo>
                <a:lnTo>
                  <a:pt x="748" y="1055"/>
                </a:lnTo>
                <a:lnTo>
                  <a:pt x="750" y="1063"/>
                </a:lnTo>
                <a:lnTo>
                  <a:pt x="750" y="1065"/>
                </a:lnTo>
                <a:lnTo>
                  <a:pt x="750" y="1071"/>
                </a:lnTo>
                <a:lnTo>
                  <a:pt x="752" y="1076"/>
                </a:lnTo>
                <a:lnTo>
                  <a:pt x="752" y="1082"/>
                </a:lnTo>
                <a:lnTo>
                  <a:pt x="754" y="1086"/>
                </a:lnTo>
                <a:lnTo>
                  <a:pt x="754" y="1090"/>
                </a:lnTo>
                <a:lnTo>
                  <a:pt x="754" y="1096"/>
                </a:lnTo>
                <a:lnTo>
                  <a:pt x="756" y="1102"/>
                </a:lnTo>
                <a:lnTo>
                  <a:pt x="756" y="1106"/>
                </a:lnTo>
                <a:lnTo>
                  <a:pt x="758" y="1110"/>
                </a:lnTo>
                <a:moveTo>
                  <a:pt x="593" y="752"/>
                </a:moveTo>
                <a:lnTo>
                  <a:pt x="593" y="750"/>
                </a:lnTo>
                <a:lnTo>
                  <a:pt x="595" y="752"/>
                </a:lnTo>
                <a:lnTo>
                  <a:pt x="595" y="752"/>
                </a:lnTo>
                <a:lnTo>
                  <a:pt x="595" y="754"/>
                </a:lnTo>
                <a:lnTo>
                  <a:pt x="597" y="756"/>
                </a:lnTo>
                <a:lnTo>
                  <a:pt x="597" y="756"/>
                </a:lnTo>
                <a:lnTo>
                  <a:pt x="599" y="756"/>
                </a:lnTo>
                <a:lnTo>
                  <a:pt x="599" y="756"/>
                </a:lnTo>
                <a:lnTo>
                  <a:pt x="602" y="759"/>
                </a:lnTo>
                <a:lnTo>
                  <a:pt x="602" y="759"/>
                </a:lnTo>
                <a:lnTo>
                  <a:pt x="602" y="761"/>
                </a:lnTo>
                <a:lnTo>
                  <a:pt x="604" y="763"/>
                </a:lnTo>
                <a:lnTo>
                  <a:pt x="604" y="763"/>
                </a:lnTo>
                <a:lnTo>
                  <a:pt x="606" y="765"/>
                </a:lnTo>
                <a:lnTo>
                  <a:pt x="606" y="765"/>
                </a:lnTo>
                <a:lnTo>
                  <a:pt x="606" y="767"/>
                </a:lnTo>
                <a:lnTo>
                  <a:pt x="608" y="767"/>
                </a:lnTo>
                <a:lnTo>
                  <a:pt x="608" y="769"/>
                </a:lnTo>
                <a:lnTo>
                  <a:pt x="610" y="769"/>
                </a:lnTo>
                <a:lnTo>
                  <a:pt x="610" y="771"/>
                </a:lnTo>
                <a:lnTo>
                  <a:pt x="610" y="771"/>
                </a:lnTo>
                <a:lnTo>
                  <a:pt x="612" y="773"/>
                </a:lnTo>
                <a:lnTo>
                  <a:pt x="612" y="773"/>
                </a:lnTo>
                <a:lnTo>
                  <a:pt x="614" y="773"/>
                </a:lnTo>
                <a:lnTo>
                  <a:pt x="614" y="773"/>
                </a:lnTo>
                <a:lnTo>
                  <a:pt x="614" y="775"/>
                </a:lnTo>
                <a:lnTo>
                  <a:pt x="616" y="775"/>
                </a:lnTo>
                <a:lnTo>
                  <a:pt x="616" y="777"/>
                </a:lnTo>
                <a:lnTo>
                  <a:pt x="618" y="777"/>
                </a:lnTo>
                <a:lnTo>
                  <a:pt x="618" y="779"/>
                </a:lnTo>
                <a:lnTo>
                  <a:pt x="618" y="779"/>
                </a:lnTo>
                <a:lnTo>
                  <a:pt x="620" y="781"/>
                </a:lnTo>
                <a:lnTo>
                  <a:pt x="620" y="781"/>
                </a:lnTo>
                <a:lnTo>
                  <a:pt x="622" y="783"/>
                </a:lnTo>
                <a:lnTo>
                  <a:pt x="622" y="783"/>
                </a:lnTo>
                <a:lnTo>
                  <a:pt x="624" y="785"/>
                </a:lnTo>
                <a:lnTo>
                  <a:pt x="624" y="787"/>
                </a:lnTo>
                <a:lnTo>
                  <a:pt x="624" y="787"/>
                </a:lnTo>
                <a:lnTo>
                  <a:pt x="626" y="789"/>
                </a:lnTo>
                <a:lnTo>
                  <a:pt x="626" y="789"/>
                </a:lnTo>
                <a:lnTo>
                  <a:pt x="628" y="791"/>
                </a:lnTo>
                <a:lnTo>
                  <a:pt x="628" y="793"/>
                </a:lnTo>
                <a:lnTo>
                  <a:pt x="628" y="795"/>
                </a:lnTo>
                <a:lnTo>
                  <a:pt x="630" y="795"/>
                </a:lnTo>
                <a:lnTo>
                  <a:pt x="630" y="797"/>
                </a:lnTo>
                <a:lnTo>
                  <a:pt x="632" y="799"/>
                </a:lnTo>
                <a:lnTo>
                  <a:pt x="632" y="799"/>
                </a:lnTo>
                <a:lnTo>
                  <a:pt x="632" y="801"/>
                </a:lnTo>
                <a:lnTo>
                  <a:pt x="634" y="801"/>
                </a:lnTo>
                <a:lnTo>
                  <a:pt x="634" y="803"/>
                </a:lnTo>
                <a:lnTo>
                  <a:pt x="636" y="805"/>
                </a:lnTo>
                <a:lnTo>
                  <a:pt x="636" y="805"/>
                </a:lnTo>
                <a:lnTo>
                  <a:pt x="636" y="807"/>
                </a:lnTo>
                <a:lnTo>
                  <a:pt x="638" y="807"/>
                </a:lnTo>
                <a:lnTo>
                  <a:pt x="638" y="809"/>
                </a:lnTo>
                <a:lnTo>
                  <a:pt x="640" y="811"/>
                </a:lnTo>
                <a:lnTo>
                  <a:pt x="640" y="811"/>
                </a:lnTo>
                <a:lnTo>
                  <a:pt x="642" y="813"/>
                </a:lnTo>
                <a:lnTo>
                  <a:pt x="642" y="815"/>
                </a:lnTo>
                <a:lnTo>
                  <a:pt x="642" y="815"/>
                </a:lnTo>
                <a:lnTo>
                  <a:pt x="644" y="817"/>
                </a:lnTo>
                <a:lnTo>
                  <a:pt x="644" y="817"/>
                </a:lnTo>
                <a:lnTo>
                  <a:pt x="646" y="819"/>
                </a:lnTo>
                <a:lnTo>
                  <a:pt x="646" y="822"/>
                </a:lnTo>
                <a:lnTo>
                  <a:pt x="646" y="824"/>
                </a:lnTo>
                <a:lnTo>
                  <a:pt x="648" y="822"/>
                </a:lnTo>
                <a:lnTo>
                  <a:pt x="648" y="826"/>
                </a:lnTo>
                <a:lnTo>
                  <a:pt x="650" y="826"/>
                </a:lnTo>
                <a:lnTo>
                  <a:pt x="650" y="828"/>
                </a:lnTo>
                <a:lnTo>
                  <a:pt x="650" y="828"/>
                </a:lnTo>
                <a:lnTo>
                  <a:pt x="652" y="830"/>
                </a:lnTo>
                <a:lnTo>
                  <a:pt x="652" y="830"/>
                </a:lnTo>
                <a:lnTo>
                  <a:pt x="654" y="832"/>
                </a:lnTo>
                <a:lnTo>
                  <a:pt x="654" y="832"/>
                </a:lnTo>
                <a:lnTo>
                  <a:pt x="654" y="834"/>
                </a:lnTo>
                <a:lnTo>
                  <a:pt x="656" y="836"/>
                </a:lnTo>
                <a:lnTo>
                  <a:pt x="656" y="834"/>
                </a:lnTo>
                <a:lnTo>
                  <a:pt x="658" y="836"/>
                </a:lnTo>
                <a:lnTo>
                  <a:pt x="658" y="838"/>
                </a:lnTo>
                <a:lnTo>
                  <a:pt x="660" y="838"/>
                </a:lnTo>
                <a:lnTo>
                  <a:pt x="660" y="838"/>
                </a:lnTo>
                <a:lnTo>
                  <a:pt x="660" y="840"/>
                </a:lnTo>
                <a:lnTo>
                  <a:pt x="663" y="840"/>
                </a:lnTo>
                <a:lnTo>
                  <a:pt x="663" y="842"/>
                </a:lnTo>
                <a:lnTo>
                  <a:pt x="665" y="842"/>
                </a:lnTo>
                <a:lnTo>
                  <a:pt x="665" y="842"/>
                </a:lnTo>
                <a:lnTo>
                  <a:pt x="665" y="844"/>
                </a:lnTo>
                <a:lnTo>
                  <a:pt x="667" y="844"/>
                </a:lnTo>
                <a:lnTo>
                  <a:pt x="667" y="846"/>
                </a:lnTo>
                <a:lnTo>
                  <a:pt x="669" y="848"/>
                </a:lnTo>
                <a:lnTo>
                  <a:pt x="669" y="846"/>
                </a:lnTo>
                <a:lnTo>
                  <a:pt x="669" y="848"/>
                </a:lnTo>
                <a:lnTo>
                  <a:pt x="671" y="850"/>
                </a:lnTo>
                <a:lnTo>
                  <a:pt x="671" y="852"/>
                </a:lnTo>
                <a:lnTo>
                  <a:pt x="673" y="852"/>
                </a:lnTo>
                <a:lnTo>
                  <a:pt x="673" y="854"/>
                </a:lnTo>
                <a:lnTo>
                  <a:pt x="673" y="854"/>
                </a:lnTo>
                <a:lnTo>
                  <a:pt x="675" y="856"/>
                </a:lnTo>
                <a:lnTo>
                  <a:pt x="675" y="856"/>
                </a:lnTo>
                <a:moveTo>
                  <a:pt x="510" y="620"/>
                </a:moveTo>
                <a:lnTo>
                  <a:pt x="512" y="622"/>
                </a:lnTo>
                <a:lnTo>
                  <a:pt x="512" y="622"/>
                </a:lnTo>
                <a:lnTo>
                  <a:pt x="514" y="624"/>
                </a:lnTo>
                <a:lnTo>
                  <a:pt x="514" y="624"/>
                </a:lnTo>
                <a:lnTo>
                  <a:pt x="514" y="626"/>
                </a:lnTo>
                <a:lnTo>
                  <a:pt x="516" y="628"/>
                </a:lnTo>
                <a:lnTo>
                  <a:pt x="516" y="628"/>
                </a:lnTo>
                <a:lnTo>
                  <a:pt x="518" y="628"/>
                </a:lnTo>
                <a:lnTo>
                  <a:pt x="518" y="630"/>
                </a:lnTo>
                <a:lnTo>
                  <a:pt x="518" y="633"/>
                </a:lnTo>
                <a:lnTo>
                  <a:pt x="520" y="633"/>
                </a:lnTo>
                <a:lnTo>
                  <a:pt x="520" y="635"/>
                </a:lnTo>
                <a:lnTo>
                  <a:pt x="522" y="635"/>
                </a:lnTo>
                <a:lnTo>
                  <a:pt x="522" y="637"/>
                </a:lnTo>
                <a:lnTo>
                  <a:pt x="524" y="637"/>
                </a:lnTo>
                <a:lnTo>
                  <a:pt x="524" y="637"/>
                </a:lnTo>
                <a:lnTo>
                  <a:pt x="524" y="639"/>
                </a:lnTo>
                <a:lnTo>
                  <a:pt x="526" y="639"/>
                </a:lnTo>
                <a:lnTo>
                  <a:pt x="526" y="641"/>
                </a:lnTo>
                <a:lnTo>
                  <a:pt x="528" y="641"/>
                </a:lnTo>
                <a:lnTo>
                  <a:pt x="528" y="641"/>
                </a:lnTo>
                <a:lnTo>
                  <a:pt x="528" y="643"/>
                </a:lnTo>
                <a:lnTo>
                  <a:pt x="530" y="643"/>
                </a:lnTo>
                <a:lnTo>
                  <a:pt x="530" y="643"/>
                </a:lnTo>
                <a:lnTo>
                  <a:pt x="532" y="645"/>
                </a:lnTo>
                <a:lnTo>
                  <a:pt x="532" y="645"/>
                </a:lnTo>
                <a:lnTo>
                  <a:pt x="532" y="647"/>
                </a:lnTo>
                <a:lnTo>
                  <a:pt x="534" y="649"/>
                </a:lnTo>
                <a:lnTo>
                  <a:pt x="534" y="649"/>
                </a:lnTo>
                <a:lnTo>
                  <a:pt x="536" y="651"/>
                </a:lnTo>
                <a:lnTo>
                  <a:pt x="536" y="653"/>
                </a:lnTo>
                <a:lnTo>
                  <a:pt x="536" y="655"/>
                </a:lnTo>
                <a:lnTo>
                  <a:pt x="538" y="657"/>
                </a:lnTo>
                <a:lnTo>
                  <a:pt x="538" y="659"/>
                </a:lnTo>
                <a:lnTo>
                  <a:pt x="541" y="663"/>
                </a:lnTo>
                <a:lnTo>
                  <a:pt x="541" y="665"/>
                </a:lnTo>
                <a:lnTo>
                  <a:pt x="543" y="667"/>
                </a:lnTo>
                <a:lnTo>
                  <a:pt x="543" y="671"/>
                </a:lnTo>
                <a:lnTo>
                  <a:pt x="543" y="673"/>
                </a:lnTo>
                <a:lnTo>
                  <a:pt x="545" y="675"/>
                </a:lnTo>
                <a:lnTo>
                  <a:pt x="545" y="679"/>
                </a:lnTo>
                <a:lnTo>
                  <a:pt x="547" y="681"/>
                </a:lnTo>
                <a:lnTo>
                  <a:pt x="547" y="681"/>
                </a:lnTo>
                <a:lnTo>
                  <a:pt x="547" y="683"/>
                </a:lnTo>
                <a:lnTo>
                  <a:pt x="549" y="687"/>
                </a:lnTo>
                <a:lnTo>
                  <a:pt x="549" y="687"/>
                </a:lnTo>
                <a:lnTo>
                  <a:pt x="551" y="691"/>
                </a:lnTo>
                <a:lnTo>
                  <a:pt x="551" y="689"/>
                </a:lnTo>
                <a:lnTo>
                  <a:pt x="551" y="693"/>
                </a:lnTo>
                <a:lnTo>
                  <a:pt x="553" y="696"/>
                </a:lnTo>
                <a:lnTo>
                  <a:pt x="553" y="696"/>
                </a:lnTo>
                <a:lnTo>
                  <a:pt x="555" y="698"/>
                </a:lnTo>
                <a:lnTo>
                  <a:pt x="555" y="698"/>
                </a:lnTo>
                <a:lnTo>
                  <a:pt x="555" y="698"/>
                </a:lnTo>
                <a:lnTo>
                  <a:pt x="557" y="698"/>
                </a:lnTo>
                <a:lnTo>
                  <a:pt x="557" y="702"/>
                </a:lnTo>
                <a:lnTo>
                  <a:pt x="559" y="702"/>
                </a:lnTo>
                <a:lnTo>
                  <a:pt x="559" y="702"/>
                </a:lnTo>
                <a:lnTo>
                  <a:pt x="559" y="704"/>
                </a:lnTo>
                <a:lnTo>
                  <a:pt x="561" y="704"/>
                </a:lnTo>
                <a:lnTo>
                  <a:pt x="561" y="706"/>
                </a:lnTo>
                <a:lnTo>
                  <a:pt x="563" y="706"/>
                </a:lnTo>
                <a:lnTo>
                  <a:pt x="563" y="710"/>
                </a:lnTo>
                <a:lnTo>
                  <a:pt x="565" y="710"/>
                </a:lnTo>
                <a:lnTo>
                  <a:pt x="565" y="712"/>
                </a:lnTo>
                <a:lnTo>
                  <a:pt x="565" y="714"/>
                </a:lnTo>
                <a:lnTo>
                  <a:pt x="567" y="716"/>
                </a:lnTo>
                <a:lnTo>
                  <a:pt x="567" y="718"/>
                </a:lnTo>
                <a:lnTo>
                  <a:pt x="569" y="720"/>
                </a:lnTo>
                <a:lnTo>
                  <a:pt x="569" y="722"/>
                </a:lnTo>
                <a:lnTo>
                  <a:pt x="569" y="724"/>
                </a:lnTo>
                <a:lnTo>
                  <a:pt x="571" y="726"/>
                </a:lnTo>
                <a:lnTo>
                  <a:pt x="571" y="726"/>
                </a:lnTo>
                <a:lnTo>
                  <a:pt x="573" y="726"/>
                </a:lnTo>
                <a:lnTo>
                  <a:pt x="573" y="728"/>
                </a:lnTo>
                <a:lnTo>
                  <a:pt x="573" y="728"/>
                </a:lnTo>
                <a:lnTo>
                  <a:pt x="575" y="730"/>
                </a:lnTo>
                <a:lnTo>
                  <a:pt x="575" y="730"/>
                </a:lnTo>
                <a:lnTo>
                  <a:pt x="577" y="730"/>
                </a:lnTo>
                <a:lnTo>
                  <a:pt x="577" y="732"/>
                </a:lnTo>
                <a:lnTo>
                  <a:pt x="577" y="732"/>
                </a:lnTo>
                <a:lnTo>
                  <a:pt x="579" y="734"/>
                </a:lnTo>
                <a:lnTo>
                  <a:pt x="579" y="734"/>
                </a:lnTo>
                <a:lnTo>
                  <a:pt x="581" y="736"/>
                </a:lnTo>
                <a:lnTo>
                  <a:pt x="581" y="738"/>
                </a:lnTo>
                <a:lnTo>
                  <a:pt x="583" y="740"/>
                </a:lnTo>
                <a:lnTo>
                  <a:pt x="583" y="740"/>
                </a:lnTo>
                <a:lnTo>
                  <a:pt x="583" y="742"/>
                </a:lnTo>
                <a:lnTo>
                  <a:pt x="585" y="742"/>
                </a:lnTo>
                <a:lnTo>
                  <a:pt x="585" y="744"/>
                </a:lnTo>
                <a:lnTo>
                  <a:pt x="587" y="746"/>
                </a:lnTo>
                <a:lnTo>
                  <a:pt x="587" y="746"/>
                </a:lnTo>
                <a:lnTo>
                  <a:pt x="587" y="746"/>
                </a:lnTo>
                <a:lnTo>
                  <a:pt x="589" y="750"/>
                </a:lnTo>
                <a:lnTo>
                  <a:pt x="589" y="748"/>
                </a:lnTo>
                <a:lnTo>
                  <a:pt x="591" y="748"/>
                </a:lnTo>
                <a:lnTo>
                  <a:pt x="591" y="750"/>
                </a:lnTo>
                <a:lnTo>
                  <a:pt x="591" y="752"/>
                </a:lnTo>
                <a:lnTo>
                  <a:pt x="593" y="752"/>
                </a:lnTo>
                <a:moveTo>
                  <a:pt x="429" y="458"/>
                </a:moveTo>
                <a:lnTo>
                  <a:pt x="429" y="462"/>
                </a:lnTo>
                <a:lnTo>
                  <a:pt x="431" y="460"/>
                </a:lnTo>
                <a:lnTo>
                  <a:pt x="431" y="462"/>
                </a:lnTo>
                <a:lnTo>
                  <a:pt x="433" y="462"/>
                </a:lnTo>
                <a:lnTo>
                  <a:pt x="433" y="462"/>
                </a:lnTo>
                <a:lnTo>
                  <a:pt x="433" y="464"/>
                </a:lnTo>
                <a:lnTo>
                  <a:pt x="435" y="462"/>
                </a:lnTo>
                <a:lnTo>
                  <a:pt x="435" y="464"/>
                </a:lnTo>
                <a:lnTo>
                  <a:pt x="437" y="464"/>
                </a:lnTo>
                <a:lnTo>
                  <a:pt x="437" y="466"/>
                </a:lnTo>
                <a:lnTo>
                  <a:pt x="437" y="466"/>
                </a:lnTo>
                <a:lnTo>
                  <a:pt x="439" y="466"/>
                </a:lnTo>
                <a:lnTo>
                  <a:pt x="439" y="466"/>
                </a:lnTo>
                <a:lnTo>
                  <a:pt x="441" y="470"/>
                </a:lnTo>
                <a:lnTo>
                  <a:pt x="441" y="470"/>
                </a:lnTo>
                <a:lnTo>
                  <a:pt x="441" y="470"/>
                </a:lnTo>
                <a:lnTo>
                  <a:pt x="443" y="472"/>
                </a:lnTo>
                <a:lnTo>
                  <a:pt x="443" y="474"/>
                </a:lnTo>
                <a:lnTo>
                  <a:pt x="445" y="474"/>
                </a:lnTo>
                <a:lnTo>
                  <a:pt x="445" y="478"/>
                </a:lnTo>
                <a:lnTo>
                  <a:pt x="447" y="480"/>
                </a:lnTo>
                <a:lnTo>
                  <a:pt x="447" y="480"/>
                </a:lnTo>
                <a:lnTo>
                  <a:pt x="447" y="484"/>
                </a:lnTo>
                <a:lnTo>
                  <a:pt x="449" y="486"/>
                </a:lnTo>
                <a:lnTo>
                  <a:pt x="449" y="486"/>
                </a:lnTo>
                <a:lnTo>
                  <a:pt x="451" y="488"/>
                </a:lnTo>
                <a:lnTo>
                  <a:pt x="451" y="490"/>
                </a:lnTo>
                <a:lnTo>
                  <a:pt x="451" y="492"/>
                </a:lnTo>
                <a:lnTo>
                  <a:pt x="453" y="494"/>
                </a:lnTo>
                <a:lnTo>
                  <a:pt x="453" y="496"/>
                </a:lnTo>
                <a:lnTo>
                  <a:pt x="455" y="496"/>
                </a:lnTo>
                <a:lnTo>
                  <a:pt x="455" y="498"/>
                </a:lnTo>
                <a:lnTo>
                  <a:pt x="455" y="498"/>
                </a:lnTo>
                <a:lnTo>
                  <a:pt x="457" y="502"/>
                </a:lnTo>
                <a:lnTo>
                  <a:pt x="457" y="500"/>
                </a:lnTo>
                <a:lnTo>
                  <a:pt x="459" y="502"/>
                </a:lnTo>
                <a:lnTo>
                  <a:pt x="459" y="504"/>
                </a:lnTo>
                <a:lnTo>
                  <a:pt x="459" y="502"/>
                </a:lnTo>
                <a:lnTo>
                  <a:pt x="461" y="504"/>
                </a:lnTo>
                <a:lnTo>
                  <a:pt x="461" y="504"/>
                </a:lnTo>
                <a:lnTo>
                  <a:pt x="463" y="506"/>
                </a:lnTo>
                <a:lnTo>
                  <a:pt x="463" y="509"/>
                </a:lnTo>
                <a:lnTo>
                  <a:pt x="465" y="511"/>
                </a:lnTo>
                <a:lnTo>
                  <a:pt x="465" y="511"/>
                </a:lnTo>
                <a:lnTo>
                  <a:pt x="465" y="511"/>
                </a:lnTo>
                <a:lnTo>
                  <a:pt x="467" y="515"/>
                </a:lnTo>
                <a:lnTo>
                  <a:pt x="467" y="515"/>
                </a:lnTo>
                <a:lnTo>
                  <a:pt x="469" y="517"/>
                </a:lnTo>
                <a:lnTo>
                  <a:pt x="469" y="521"/>
                </a:lnTo>
                <a:lnTo>
                  <a:pt x="469" y="523"/>
                </a:lnTo>
                <a:lnTo>
                  <a:pt x="471" y="527"/>
                </a:lnTo>
                <a:lnTo>
                  <a:pt x="471" y="529"/>
                </a:lnTo>
                <a:lnTo>
                  <a:pt x="473" y="531"/>
                </a:lnTo>
                <a:lnTo>
                  <a:pt x="473" y="539"/>
                </a:lnTo>
                <a:lnTo>
                  <a:pt x="473" y="541"/>
                </a:lnTo>
                <a:lnTo>
                  <a:pt x="475" y="547"/>
                </a:lnTo>
                <a:lnTo>
                  <a:pt x="475" y="557"/>
                </a:lnTo>
                <a:lnTo>
                  <a:pt x="477" y="559"/>
                </a:lnTo>
                <a:lnTo>
                  <a:pt x="477" y="567"/>
                </a:lnTo>
                <a:lnTo>
                  <a:pt x="477" y="578"/>
                </a:lnTo>
                <a:lnTo>
                  <a:pt x="480" y="582"/>
                </a:lnTo>
                <a:lnTo>
                  <a:pt x="480" y="590"/>
                </a:lnTo>
                <a:lnTo>
                  <a:pt x="482" y="602"/>
                </a:lnTo>
                <a:lnTo>
                  <a:pt x="482" y="594"/>
                </a:lnTo>
                <a:lnTo>
                  <a:pt x="484" y="626"/>
                </a:lnTo>
                <a:lnTo>
                  <a:pt x="484" y="633"/>
                </a:lnTo>
                <a:lnTo>
                  <a:pt x="484" y="622"/>
                </a:lnTo>
                <a:lnTo>
                  <a:pt x="486" y="635"/>
                </a:lnTo>
                <a:lnTo>
                  <a:pt x="486" y="637"/>
                </a:lnTo>
                <a:lnTo>
                  <a:pt x="488" y="637"/>
                </a:lnTo>
                <a:lnTo>
                  <a:pt x="488" y="645"/>
                </a:lnTo>
                <a:lnTo>
                  <a:pt x="488" y="645"/>
                </a:lnTo>
                <a:lnTo>
                  <a:pt x="490" y="643"/>
                </a:lnTo>
                <a:lnTo>
                  <a:pt x="490" y="647"/>
                </a:lnTo>
                <a:lnTo>
                  <a:pt x="492" y="643"/>
                </a:lnTo>
                <a:lnTo>
                  <a:pt x="492" y="643"/>
                </a:lnTo>
                <a:lnTo>
                  <a:pt x="492" y="643"/>
                </a:lnTo>
                <a:lnTo>
                  <a:pt x="494" y="641"/>
                </a:lnTo>
                <a:lnTo>
                  <a:pt x="494" y="639"/>
                </a:lnTo>
                <a:lnTo>
                  <a:pt x="496" y="637"/>
                </a:lnTo>
                <a:lnTo>
                  <a:pt x="496" y="635"/>
                </a:lnTo>
                <a:lnTo>
                  <a:pt x="496" y="633"/>
                </a:lnTo>
                <a:lnTo>
                  <a:pt x="498" y="630"/>
                </a:lnTo>
                <a:lnTo>
                  <a:pt x="498" y="628"/>
                </a:lnTo>
                <a:lnTo>
                  <a:pt x="500" y="626"/>
                </a:lnTo>
                <a:lnTo>
                  <a:pt x="500" y="626"/>
                </a:lnTo>
                <a:lnTo>
                  <a:pt x="500" y="622"/>
                </a:lnTo>
                <a:lnTo>
                  <a:pt x="502" y="622"/>
                </a:lnTo>
                <a:lnTo>
                  <a:pt x="502" y="622"/>
                </a:lnTo>
                <a:lnTo>
                  <a:pt x="504" y="620"/>
                </a:lnTo>
                <a:lnTo>
                  <a:pt x="504" y="620"/>
                </a:lnTo>
                <a:lnTo>
                  <a:pt x="506" y="618"/>
                </a:lnTo>
                <a:lnTo>
                  <a:pt x="506" y="616"/>
                </a:lnTo>
                <a:lnTo>
                  <a:pt x="506" y="618"/>
                </a:lnTo>
                <a:lnTo>
                  <a:pt x="508" y="616"/>
                </a:lnTo>
                <a:lnTo>
                  <a:pt x="508" y="618"/>
                </a:lnTo>
                <a:lnTo>
                  <a:pt x="510" y="620"/>
                </a:lnTo>
                <a:lnTo>
                  <a:pt x="510" y="620"/>
                </a:lnTo>
                <a:lnTo>
                  <a:pt x="510" y="620"/>
                </a:lnTo>
                <a:moveTo>
                  <a:pt x="347" y="238"/>
                </a:moveTo>
                <a:lnTo>
                  <a:pt x="347" y="240"/>
                </a:lnTo>
                <a:lnTo>
                  <a:pt x="347" y="242"/>
                </a:lnTo>
                <a:lnTo>
                  <a:pt x="349" y="246"/>
                </a:lnTo>
                <a:lnTo>
                  <a:pt x="349" y="246"/>
                </a:lnTo>
                <a:lnTo>
                  <a:pt x="351" y="248"/>
                </a:lnTo>
                <a:lnTo>
                  <a:pt x="351" y="252"/>
                </a:lnTo>
                <a:lnTo>
                  <a:pt x="351" y="254"/>
                </a:lnTo>
                <a:lnTo>
                  <a:pt x="353" y="257"/>
                </a:lnTo>
                <a:lnTo>
                  <a:pt x="353" y="259"/>
                </a:lnTo>
                <a:lnTo>
                  <a:pt x="356" y="261"/>
                </a:lnTo>
                <a:lnTo>
                  <a:pt x="356" y="265"/>
                </a:lnTo>
                <a:lnTo>
                  <a:pt x="356" y="269"/>
                </a:lnTo>
                <a:lnTo>
                  <a:pt x="358" y="271"/>
                </a:lnTo>
                <a:lnTo>
                  <a:pt x="358" y="273"/>
                </a:lnTo>
                <a:lnTo>
                  <a:pt x="360" y="275"/>
                </a:lnTo>
                <a:lnTo>
                  <a:pt x="360" y="279"/>
                </a:lnTo>
                <a:lnTo>
                  <a:pt x="360" y="283"/>
                </a:lnTo>
                <a:lnTo>
                  <a:pt x="362" y="285"/>
                </a:lnTo>
                <a:lnTo>
                  <a:pt x="362" y="287"/>
                </a:lnTo>
                <a:lnTo>
                  <a:pt x="364" y="291"/>
                </a:lnTo>
                <a:lnTo>
                  <a:pt x="364" y="293"/>
                </a:lnTo>
                <a:lnTo>
                  <a:pt x="364" y="295"/>
                </a:lnTo>
                <a:lnTo>
                  <a:pt x="366" y="297"/>
                </a:lnTo>
                <a:lnTo>
                  <a:pt x="366" y="299"/>
                </a:lnTo>
                <a:lnTo>
                  <a:pt x="368" y="303"/>
                </a:lnTo>
                <a:lnTo>
                  <a:pt x="368" y="303"/>
                </a:lnTo>
                <a:lnTo>
                  <a:pt x="370" y="307"/>
                </a:lnTo>
                <a:lnTo>
                  <a:pt x="370" y="309"/>
                </a:lnTo>
                <a:lnTo>
                  <a:pt x="370" y="309"/>
                </a:lnTo>
                <a:lnTo>
                  <a:pt x="372" y="313"/>
                </a:lnTo>
                <a:lnTo>
                  <a:pt x="372" y="315"/>
                </a:lnTo>
                <a:lnTo>
                  <a:pt x="374" y="317"/>
                </a:lnTo>
                <a:lnTo>
                  <a:pt x="374" y="320"/>
                </a:lnTo>
                <a:lnTo>
                  <a:pt x="374" y="324"/>
                </a:lnTo>
                <a:lnTo>
                  <a:pt x="376" y="326"/>
                </a:lnTo>
                <a:lnTo>
                  <a:pt x="376" y="330"/>
                </a:lnTo>
                <a:lnTo>
                  <a:pt x="378" y="332"/>
                </a:lnTo>
                <a:lnTo>
                  <a:pt x="378" y="336"/>
                </a:lnTo>
                <a:lnTo>
                  <a:pt x="378" y="338"/>
                </a:lnTo>
                <a:lnTo>
                  <a:pt x="380" y="340"/>
                </a:lnTo>
                <a:lnTo>
                  <a:pt x="380" y="342"/>
                </a:lnTo>
                <a:lnTo>
                  <a:pt x="382" y="346"/>
                </a:lnTo>
                <a:lnTo>
                  <a:pt x="382" y="350"/>
                </a:lnTo>
                <a:lnTo>
                  <a:pt x="382" y="350"/>
                </a:lnTo>
                <a:lnTo>
                  <a:pt x="384" y="354"/>
                </a:lnTo>
                <a:lnTo>
                  <a:pt x="384" y="356"/>
                </a:lnTo>
                <a:lnTo>
                  <a:pt x="386" y="358"/>
                </a:lnTo>
                <a:lnTo>
                  <a:pt x="386" y="360"/>
                </a:lnTo>
                <a:lnTo>
                  <a:pt x="388" y="364"/>
                </a:lnTo>
                <a:lnTo>
                  <a:pt x="388" y="364"/>
                </a:lnTo>
                <a:lnTo>
                  <a:pt x="388" y="368"/>
                </a:lnTo>
                <a:lnTo>
                  <a:pt x="390" y="370"/>
                </a:lnTo>
                <a:lnTo>
                  <a:pt x="390" y="374"/>
                </a:lnTo>
                <a:lnTo>
                  <a:pt x="392" y="376"/>
                </a:lnTo>
                <a:lnTo>
                  <a:pt x="392" y="378"/>
                </a:lnTo>
                <a:lnTo>
                  <a:pt x="392" y="383"/>
                </a:lnTo>
                <a:lnTo>
                  <a:pt x="394" y="383"/>
                </a:lnTo>
                <a:lnTo>
                  <a:pt x="394" y="385"/>
                </a:lnTo>
                <a:lnTo>
                  <a:pt x="396" y="389"/>
                </a:lnTo>
                <a:lnTo>
                  <a:pt x="396" y="391"/>
                </a:lnTo>
                <a:lnTo>
                  <a:pt x="396" y="393"/>
                </a:lnTo>
                <a:lnTo>
                  <a:pt x="398" y="395"/>
                </a:lnTo>
                <a:lnTo>
                  <a:pt x="398" y="397"/>
                </a:lnTo>
                <a:lnTo>
                  <a:pt x="400" y="401"/>
                </a:lnTo>
                <a:lnTo>
                  <a:pt x="400" y="403"/>
                </a:lnTo>
                <a:lnTo>
                  <a:pt x="400" y="403"/>
                </a:lnTo>
                <a:lnTo>
                  <a:pt x="402" y="405"/>
                </a:lnTo>
                <a:lnTo>
                  <a:pt x="402" y="409"/>
                </a:lnTo>
                <a:lnTo>
                  <a:pt x="404" y="411"/>
                </a:lnTo>
                <a:lnTo>
                  <a:pt x="404" y="411"/>
                </a:lnTo>
                <a:lnTo>
                  <a:pt x="406" y="413"/>
                </a:lnTo>
                <a:lnTo>
                  <a:pt x="406" y="413"/>
                </a:lnTo>
                <a:lnTo>
                  <a:pt x="406" y="417"/>
                </a:lnTo>
                <a:lnTo>
                  <a:pt x="408" y="417"/>
                </a:lnTo>
                <a:lnTo>
                  <a:pt x="408" y="419"/>
                </a:lnTo>
                <a:lnTo>
                  <a:pt x="410" y="419"/>
                </a:lnTo>
                <a:lnTo>
                  <a:pt x="410" y="421"/>
                </a:lnTo>
                <a:lnTo>
                  <a:pt x="410" y="423"/>
                </a:lnTo>
                <a:lnTo>
                  <a:pt x="412" y="425"/>
                </a:lnTo>
                <a:lnTo>
                  <a:pt x="412" y="427"/>
                </a:lnTo>
                <a:lnTo>
                  <a:pt x="414" y="429"/>
                </a:lnTo>
                <a:lnTo>
                  <a:pt x="414" y="431"/>
                </a:lnTo>
                <a:lnTo>
                  <a:pt x="414" y="433"/>
                </a:lnTo>
                <a:lnTo>
                  <a:pt x="416" y="435"/>
                </a:lnTo>
                <a:lnTo>
                  <a:pt x="416" y="435"/>
                </a:lnTo>
                <a:lnTo>
                  <a:pt x="419" y="439"/>
                </a:lnTo>
                <a:lnTo>
                  <a:pt x="419" y="441"/>
                </a:lnTo>
                <a:lnTo>
                  <a:pt x="419" y="441"/>
                </a:lnTo>
                <a:lnTo>
                  <a:pt x="421" y="446"/>
                </a:lnTo>
                <a:lnTo>
                  <a:pt x="421" y="446"/>
                </a:lnTo>
                <a:lnTo>
                  <a:pt x="423" y="448"/>
                </a:lnTo>
                <a:lnTo>
                  <a:pt x="423" y="452"/>
                </a:lnTo>
                <a:lnTo>
                  <a:pt x="425" y="454"/>
                </a:lnTo>
                <a:lnTo>
                  <a:pt x="425" y="454"/>
                </a:lnTo>
                <a:lnTo>
                  <a:pt x="425" y="454"/>
                </a:lnTo>
                <a:lnTo>
                  <a:pt x="427" y="458"/>
                </a:lnTo>
                <a:lnTo>
                  <a:pt x="427" y="458"/>
                </a:lnTo>
                <a:lnTo>
                  <a:pt x="429" y="458"/>
                </a:lnTo>
                <a:lnTo>
                  <a:pt x="429" y="458"/>
                </a:lnTo>
                <a:moveTo>
                  <a:pt x="264" y="17"/>
                </a:moveTo>
                <a:lnTo>
                  <a:pt x="264" y="15"/>
                </a:lnTo>
                <a:lnTo>
                  <a:pt x="266" y="11"/>
                </a:lnTo>
                <a:lnTo>
                  <a:pt x="266" y="9"/>
                </a:lnTo>
                <a:lnTo>
                  <a:pt x="268" y="7"/>
                </a:lnTo>
                <a:lnTo>
                  <a:pt x="268" y="5"/>
                </a:lnTo>
                <a:lnTo>
                  <a:pt x="270" y="2"/>
                </a:lnTo>
                <a:lnTo>
                  <a:pt x="270" y="2"/>
                </a:lnTo>
                <a:lnTo>
                  <a:pt x="270" y="5"/>
                </a:lnTo>
                <a:lnTo>
                  <a:pt x="272" y="2"/>
                </a:lnTo>
                <a:lnTo>
                  <a:pt x="272" y="0"/>
                </a:lnTo>
                <a:lnTo>
                  <a:pt x="274" y="2"/>
                </a:lnTo>
                <a:lnTo>
                  <a:pt x="274" y="7"/>
                </a:lnTo>
                <a:lnTo>
                  <a:pt x="274" y="7"/>
                </a:lnTo>
                <a:lnTo>
                  <a:pt x="276" y="9"/>
                </a:lnTo>
                <a:lnTo>
                  <a:pt x="276" y="11"/>
                </a:lnTo>
                <a:lnTo>
                  <a:pt x="278" y="13"/>
                </a:lnTo>
                <a:lnTo>
                  <a:pt x="278" y="17"/>
                </a:lnTo>
                <a:lnTo>
                  <a:pt x="278" y="19"/>
                </a:lnTo>
                <a:lnTo>
                  <a:pt x="280" y="19"/>
                </a:lnTo>
                <a:lnTo>
                  <a:pt x="280" y="23"/>
                </a:lnTo>
                <a:lnTo>
                  <a:pt x="282" y="25"/>
                </a:lnTo>
                <a:lnTo>
                  <a:pt x="282" y="27"/>
                </a:lnTo>
                <a:lnTo>
                  <a:pt x="282" y="31"/>
                </a:lnTo>
                <a:lnTo>
                  <a:pt x="284" y="31"/>
                </a:lnTo>
                <a:lnTo>
                  <a:pt x="284" y="35"/>
                </a:lnTo>
                <a:lnTo>
                  <a:pt x="286" y="37"/>
                </a:lnTo>
                <a:lnTo>
                  <a:pt x="286" y="41"/>
                </a:lnTo>
                <a:lnTo>
                  <a:pt x="288" y="45"/>
                </a:lnTo>
                <a:lnTo>
                  <a:pt x="288" y="47"/>
                </a:lnTo>
                <a:lnTo>
                  <a:pt x="288" y="49"/>
                </a:lnTo>
                <a:lnTo>
                  <a:pt x="290" y="55"/>
                </a:lnTo>
                <a:lnTo>
                  <a:pt x="290" y="57"/>
                </a:lnTo>
                <a:lnTo>
                  <a:pt x="292" y="61"/>
                </a:lnTo>
                <a:lnTo>
                  <a:pt x="292" y="68"/>
                </a:lnTo>
                <a:lnTo>
                  <a:pt x="292" y="70"/>
                </a:lnTo>
                <a:lnTo>
                  <a:pt x="295" y="74"/>
                </a:lnTo>
                <a:lnTo>
                  <a:pt x="295" y="78"/>
                </a:lnTo>
                <a:lnTo>
                  <a:pt x="297" y="82"/>
                </a:lnTo>
                <a:lnTo>
                  <a:pt x="297" y="86"/>
                </a:lnTo>
                <a:lnTo>
                  <a:pt x="297" y="88"/>
                </a:lnTo>
                <a:lnTo>
                  <a:pt x="299" y="90"/>
                </a:lnTo>
                <a:lnTo>
                  <a:pt x="299" y="96"/>
                </a:lnTo>
                <a:lnTo>
                  <a:pt x="301" y="98"/>
                </a:lnTo>
                <a:lnTo>
                  <a:pt x="301" y="100"/>
                </a:lnTo>
                <a:lnTo>
                  <a:pt x="301" y="102"/>
                </a:lnTo>
                <a:lnTo>
                  <a:pt x="303" y="106"/>
                </a:lnTo>
                <a:lnTo>
                  <a:pt x="303" y="110"/>
                </a:lnTo>
                <a:lnTo>
                  <a:pt x="305" y="110"/>
                </a:lnTo>
                <a:lnTo>
                  <a:pt x="305" y="114"/>
                </a:lnTo>
                <a:lnTo>
                  <a:pt x="305" y="118"/>
                </a:lnTo>
                <a:lnTo>
                  <a:pt x="307" y="120"/>
                </a:lnTo>
                <a:lnTo>
                  <a:pt x="307" y="124"/>
                </a:lnTo>
                <a:lnTo>
                  <a:pt x="309" y="126"/>
                </a:lnTo>
                <a:lnTo>
                  <a:pt x="309" y="131"/>
                </a:lnTo>
                <a:lnTo>
                  <a:pt x="311" y="133"/>
                </a:lnTo>
                <a:lnTo>
                  <a:pt x="311" y="137"/>
                </a:lnTo>
                <a:lnTo>
                  <a:pt x="311" y="139"/>
                </a:lnTo>
                <a:lnTo>
                  <a:pt x="313" y="143"/>
                </a:lnTo>
                <a:lnTo>
                  <a:pt x="313" y="145"/>
                </a:lnTo>
                <a:lnTo>
                  <a:pt x="315" y="147"/>
                </a:lnTo>
                <a:lnTo>
                  <a:pt x="315" y="149"/>
                </a:lnTo>
                <a:lnTo>
                  <a:pt x="315" y="153"/>
                </a:lnTo>
                <a:lnTo>
                  <a:pt x="317" y="155"/>
                </a:lnTo>
                <a:lnTo>
                  <a:pt x="317" y="159"/>
                </a:lnTo>
                <a:lnTo>
                  <a:pt x="319" y="161"/>
                </a:lnTo>
                <a:lnTo>
                  <a:pt x="319" y="163"/>
                </a:lnTo>
                <a:lnTo>
                  <a:pt x="319" y="165"/>
                </a:lnTo>
                <a:lnTo>
                  <a:pt x="321" y="169"/>
                </a:lnTo>
                <a:lnTo>
                  <a:pt x="321" y="171"/>
                </a:lnTo>
                <a:lnTo>
                  <a:pt x="323" y="171"/>
                </a:lnTo>
                <a:lnTo>
                  <a:pt x="323" y="175"/>
                </a:lnTo>
                <a:lnTo>
                  <a:pt x="323" y="177"/>
                </a:lnTo>
                <a:lnTo>
                  <a:pt x="325" y="181"/>
                </a:lnTo>
                <a:lnTo>
                  <a:pt x="325" y="181"/>
                </a:lnTo>
                <a:lnTo>
                  <a:pt x="327" y="185"/>
                </a:lnTo>
                <a:lnTo>
                  <a:pt x="327" y="185"/>
                </a:lnTo>
                <a:lnTo>
                  <a:pt x="329" y="189"/>
                </a:lnTo>
                <a:lnTo>
                  <a:pt x="329" y="191"/>
                </a:lnTo>
                <a:lnTo>
                  <a:pt x="329" y="194"/>
                </a:lnTo>
                <a:lnTo>
                  <a:pt x="331" y="198"/>
                </a:lnTo>
                <a:lnTo>
                  <a:pt x="331" y="198"/>
                </a:lnTo>
                <a:lnTo>
                  <a:pt x="333" y="202"/>
                </a:lnTo>
                <a:lnTo>
                  <a:pt x="333" y="204"/>
                </a:lnTo>
                <a:lnTo>
                  <a:pt x="333" y="206"/>
                </a:lnTo>
                <a:lnTo>
                  <a:pt x="335" y="210"/>
                </a:lnTo>
                <a:lnTo>
                  <a:pt x="335" y="210"/>
                </a:lnTo>
                <a:lnTo>
                  <a:pt x="337" y="214"/>
                </a:lnTo>
                <a:lnTo>
                  <a:pt x="337" y="214"/>
                </a:lnTo>
                <a:lnTo>
                  <a:pt x="337" y="216"/>
                </a:lnTo>
                <a:lnTo>
                  <a:pt x="339" y="218"/>
                </a:lnTo>
                <a:lnTo>
                  <a:pt x="339" y="220"/>
                </a:lnTo>
                <a:lnTo>
                  <a:pt x="341" y="224"/>
                </a:lnTo>
                <a:lnTo>
                  <a:pt x="341" y="224"/>
                </a:lnTo>
                <a:lnTo>
                  <a:pt x="341" y="226"/>
                </a:lnTo>
                <a:lnTo>
                  <a:pt x="343" y="230"/>
                </a:lnTo>
                <a:lnTo>
                  <a:pt x="343" y="232"/>
                </a:lnTo>
                <a:lnTo>
                  <a:pt x="345" y="232"/>
                </a:lnTo>
                <a:lnTo>
                  <a:pt x="345" y="236"/>
                </a:lnTo>
                <a:lnTo>
                  <a:pt x="347" y="238"/>
                </a:lnTo>
                <a:moveTo>
                  <a:pt x="183" y="1153"/>
                </a:moveTo>
                <a:lnTo>
                  <a:pt x="183" y="1151"/>
                </a:lnTo>
                <a:lnTo>
                  <a:pt x="183" y="1149"/>
                </a:lnTo>
                <a:lnTo>
                  <a:pt x="185" y="1147"/>
                </a:lnTo>
                <a:lnTo>
                  <a:pt x="185" y="1143"/>
                </a:lnTo>
                <a:lnTo>
                  <a:pt x="187" y="1141"/>
                </a:lnTo>
                <a:lnTo>
                  <a:pt x="187" y="1137"/>
                </a:lnTo>
                <a:lnTo>
                  <a:pt x="187" y="1137"/>
                </a:lnTo>
                <a:lnTo>
                  <a:pt x="189" y="1132"/>
                </a:lnTo>
                <a:lnTo>
                  <a:pt x="189" y="1128"/>
                </a:lnTo>
                <a:lnTo>
                  <a:pt x="191" y="1124"/>
                </a:lnTo>
                <a:lnTo>
                  <a:pt x="191" y="1120"/>
                </a:lnTo>
                <a:lnTo>
                  <a:pt x="193" y="1116"/>
                </a:lnTo>
                <a:lnTo>
                  <a:pt x="193" y="1110"/>
                </a:lnTo>
                <a:lnTo>
                  <a:pt x="193" y="1106"/>
                </a:lnTo>
                <a:lnTo>
                  <a:pt x="195" y="1100"/>
                </a:lnTo>
                <a:lnTo>
                  <a:pt x="195" y="1094"/>
                </a:lnTo>
                <a:lnTo>
                  <a:pt x="197" y="1088"/>
                </a:lnTo>
                <a:lnTo>
                  <a:pt x="197" y="1080"/>
                </a:lnTo>
                <a:lnTo>
                  <a:pt x="197" y="1071"/>
                </a:lnTo>
                <a:lnTo>
                  <a:pt x="199" y="1063"/>
                </a:lnTo>
                <a:lnTo>
                  <a:pt x="199" y="1055"/>
                </a:lnTo>
                <a:lnTo>
                  <a:pt x="201" y="1047"/>
                </a:lnTo>
                <a:lnTo>
                  <a:pt x="201" y="1037"/>
                </a:lnTo>
                <a:lnTo>
                  <a:pt x="201" y="1029"/>
                </a:lnTo>
                <a:lnTo>
                  <a:pt x="203" y="1019"/>
                </a:lnTo>
                <a:lnTo>
                  <a:pt x="203" y="1008"/>
                </a:lnTo>
                <a:lnTo>
                  <a:pt x="205" y="998"/>
                </a:lnTo>
                <a:lnTo>
                  <a:pt x="205" y="988"/>
                </a:lnTo>
                <a:lnTo>
                  <a:pt x="205" y="976"/>
                </a:lnTo>
                <a:lnTo>
                  <a:pt x="207" y="966"/>
                </a:lnTo>
                <a:lnTo>
                  <a:pt x="207" y="954"/>
                </a:lnTo>
                <a:lnTo>
                  <a:pt x="209" y="941"/>
                </a:lnTo>
                <a:lnTo>
                  <a:pt x="209" y="931"/>
                </a:lnTo>
                <a:lnTo>
                  <a:pt x="211" y="919"/>
                </a:lnTo>
                <a:lnTo>
                  <a:pt x="211" y="905"/>
                </a:lnTo>
                <a:lnTo>
                  <a:pt x="211" y="891"/>
                </a:lnTo>
                <a:lnTo>
                  <a:pt x="213" y="876"/>
                </a:lnTo>
                <a:lnTo>
                  <a:pt x="213" y="862"/>
                </a:lnTo>
                <a:lnTo>
                  <a:pt x="215" y="848"/>
                </a:lnTo>
                <a:lnTo>
                  <a:pt x="215" y="832"/>
                </a:lnTo>
                <a:lnTo>
                  <a:pt x="215" y="817"/>
                </a:lnTo>
                <a:lnTo>
                  <a:pt x="217" y="801"/>
                </a:lnTo>
                <a:lnTo>
                  <a:pt x="217" y="787"/>
                </a:lnTo>
                <a:lnTo>
                  <a:pt x="219" y="769"/>
                </a:lnTo>
                <a:lnTo>
                  <a:pt x="219" y="754"/>
                </a:lnTo>
                <a:lnTo>
                  <a:pt x="219" y="738"/>
                </a:lnTo>
                <a:lnTo>
                  <a:pt x="221" y="722"/>
                </a:lnTo>
                <a:lnTo>
                  <a:pt x="221" y="704"/>
                </a:lnTo>
                <a:lnTo>
                  <a:pt x="223" y="689"/>
                </a:lnTo>
                <a:lnTo>
                  <a:pt x="223" y="671"/>
                </a:lnTo>
                <a:lnTo>
                  <a:pt x="223" y="657"/>
                </a:lnTo>
                <a:lnTo>
                  <a:pt x="225" y="637"/>
                </a:lnTo>
                <a:lnTo>
                  <a:pt x="225" y="620"/>
                </a:lnTo>
                <a:lnTo>
                  <a:pt x="227" y="604"/>
                </a:lnTo>
                <a:lnTo>
                  <a:pt x="227" y="588"/>
                </a:lnTo>
                <a:lnTo>
                  <a:pt x="229" y="570"/>
                </a:lnTo>
                <a:lnTo>
                  <a:pt x="229" y="553"/>
                </a:lnTo>
                <a:lnTo>
                  <a:pt x="229" y="535"/>
                </a:lnTo>
                <a:lnTo>
                  <a:pt x="231" y="519"/>
                </a:lnTo>
                <a:lnTo>
                  <a:pt x="231" y="500"/>
                </a:lnTo>
                <a:lnTo>
                  <a:pt x="234" y="486"/>
                </a:lnTo>
                <a:lnTo>
                  <a:pt x="234" y="466"/>
                </a:lnTo>
                <a:lnTo>
                  <a:pt x="234" y="450"/>
                </a:lnTo>
                <a:lnTo>
                  <a:pt x="236" y="435"/>
                </a:lnTo>
                <a:lnTo>
                  <a:pt x="236" y="415"/>
                </a:lnTo>
                <a:lnTo>
                  <a:pt x="238" y="401"/>
                </a:lnTo>
                <a:lnTo>
                  <a:pt x="238" y="383"/>
                </a:lnTo>
                <a:lnTo>
                  <a:pt x="238" y="366"/>
                </a:lnTo>
                <a:lnTo>
                  <a:pt x="240" y="350"/>
                </a:lnTo>
                <a:lnTo>
                  <a:pt x="240" y="334"/>
                </a:lnTo>
                <a:lnTo>
                  <a:pt x="242" y="315"/>
                </a:lnTo>
                <a:lnTo>
                  <a:pt x="242" y="299"/>
                </a:lnTo>
                <a:lnTo>
                  <a:pt x="242" y="283"/>
                </a:lnTo>
                <a:lnTo>
                  <a:pt x="244" y="269"/>
                </a:lnTo>
                <a:lnTo>
                  <a:pt x="244" y="252"/>
                </a:lnTo>
                <a:lnTo>
                  <a:pt x="246" y="238"/>
                </a:lnTo>
                <a:lnTo>
                  <a:pt x="246" y="222"/>
                </a:lnTo>
                <a:lnTo>
                  <a:pt x="246" y="208"/>
                </a:lnTo>
                <a:lnTo>
                  <a:pt x="248" y="196"/>
                </a:lnTo>
                <a:lnTo>
                  <a:pt x="248" y="179"/>
                </a:lnTo>
                <a:lnTo>
                  <a:pt x="250" y="167"/>
                </a:lnTo>
                <a:lnTo>
                  <a:pt x="250" y="155"/>
                </a:lnTo>
                <a:lnTo>
                  <a:pt x="252" y="141"/>
                </a:lnTo>
                <a:lnTo>
                  <a:pt x="252" y="131"/>
                </a:lnTo>
                <a:lnTo>
                  <a:pt x="252" y="120"/>
                </a:lnTo>
                <a:lnTo>
                  <a:pt x="254" y="110"/>
                </a:lnTo>
                <a:lnTo>
                  <a:pt x="254" y="100"/>
                </a:lnTo>
                <a:lnTo>
                  <a:pt x="256" y="90"/>
                </a:lnTo>
                <a:lnTo>
                  <a:pt x="256" y="82"/>
                </a:lnTo>
                <a:lnTo>
                  <a:pt x="256" y="72"/>
                </a:lnTo>
                <a:lnTo>
                  <a:pt x="258" y="65"/>
                </a:lnTo>
                <a:lnTo>
                  <a:pt x="258" y="57"/>
                </a:lnTo>
                <a:lnTo>
                  <a:pt x="260" y="49"/>
                </a:lnTo>
                <a:lnTo>
                  <a:pt x="260" y="43"/>
                </a:lnTo>
                <a:lnTo>
                  <a:pt x="260" y="37"/>
                </a:lnTo>
                <a:lnTo>
                  <a:pt x="262" y="33"/>
                </a:lnTo>
                <a:lnTo>
                  <a:pt x="262" y="27"/>
                </a:lnTo>
                <a:lnTo>
                  <a:pt x="264" y="23"/>
                </a:lnTo>
                <a:lnTo>
                  <a:pt x="264" y="17"/>
                </a:lnTo>
                <a:moveTo>
                  <a:pt x="99" y="1173"/>
                </a:moveTo>
                <a:lnTo>
                  <a:pt x="101" y="1173"/>
                </a:lnTo>
                <a:lnTo>
                  <a:pt x="101" y="1173"/>
                </a:lnTo>
                <a:lnTo>
                  <a:pt x="101" y="1173"/>
                </a:lnTo>
                <a:lnTo>
                  <a:pt x="103" y="1173"/>
                </a:lnTo>
                <a:lnTo>
                  <a:pt x="103" y="1173"/>
                </a:lnTo>
                <a:lnTo>
                  <a:pt x="105" y="1175"/>
                </a:lnTo>
                <a:lnTo>
                  <a:pt x="105" y="1173"/>
                </a:lnTo>
                <a:lnTo>
                  <a:pt x="105" y="1173"/>
                </a:lnTo>
                <a:lnTo>
                  <a:pt x="107" y="1175"/>
                </a:lnTo>
                <a:lnTo>
                  <a:pt x="107" y="1175"/>
                </a:lnTo>
                <a:lnTo>
                  <a:pt x="109" y="1175"/>
                </a:lnTo>
                <a:lnTo>
                  <a:pt x="109" y="1175"/>
                </a:lnTo>
                <a:lnTo>
                  <a:pt x="109" y="1175"/>
                </a:lnTo>
                <a:lnTo>
                  <a:pt x="112" y="1173"/>
                </a:lnTo>
                <a:lnTo>
                  <a:pt x="112" y="1173"/>
                </a:lnTo>
                <a:lnTo>
                  <a:pt x="114" y="1173"/>
                </a:lnTo>
                <a:lnTo>
                  <a:pt x="114" y="1171"/>
                </a:lnTo>
                <a:lnTo>
                  <a:pt x="116" y="1175"/>
                </a:lnTo>
                <a:lnTo>
                  <a:pt x="116" y="1173"/>
                </a:lnTo>
                <a:lnTo>
                  <a:pt x="116" y="1175"/>
                </a:lnTo>
                <a:lnTo>
                  <a:pt x="118" y="1173"/>
                </a:lnTo>
                <a:lnTo>
                  <a:pt x="118" y="1173"/>
                </a:lnTo>
                <a:lnTo>
                  <a:pt x="120" y="1171"/>
                </a:lnTo>
                <a:lnTo>
                  <a:pt x="120" y="1173"/>
                </a:lnTo>
                <a:lnTo>
                  <a:pt x="120" y="1171"/>
                </a:lnTo>
                <a:lnTo>
                  <a:pt x="122" y="1171"/>
                </a:lnTo>
                <a:lnTo>
                  <a:pt x="122" y="1171"/>
                </a:lnTo>
                <a:lnTo>
                  <a:pt x="124" y="1171"/>
                </a:lnTo>
                <a:lnTo>
                  <a:pt x="124" y="1171"/>
                </a:lnTo>
                <a:lnTo>
                  <a:pt x="124" y="1171"/>
                </a:lnTo>
                <a:lnTo>
                  <a:pt x="126" y="1171"/>
                </a:lnTo>
                <a:lnTo>
                  <a:pt x="126" y="1173"/>
                </a:lnTo>
                <a:lnTo>
                  <a:pt x="128" y="1171"/>
                </a:lnTo>
                <a:lnTo>
                  <a:pt x="128" y="1171"/>
                </a:lnTo>
                <a:lnTo>
                  <a:pt x="128" y="1171"/>
                </a:lnTo>
                <a:lnTo>
                  <a:pt x="130" y="1171"/>
                </a:lnTo>
                <a:lnTo>
                  <a:pt x="130" y="1171"/>
                </a:lnTo>
                <a:lnTo>
                  <a:pt x="132" y="1171"/>
                </a:lnTo>
                <a:lnTo>
                  <a:pt x="132" y="1171"/>
                </a:lnTo>
                <a:lnTo>
                  <a:pt x="134" y="1171"/>
                </a:lnTo>
                <a:lnTo>
                  <a:pt x="134" y="1171"/>
                </a:lnTo>
                <a:lnTo>
                  <a:pt x="134" y="1169"/>
                </a:lnTo>
                <a:lnTo>
                  <a:pt x="136" y="1171"/>
                </a:lnTo>
                <a:lnTo>
                  <a:pt x="136" y="1169"/>
                </a:lnTo>
                <a:lnTo>
                  <a:pt x="138" y="1171"/>
                </a:lnTo>
                <a:lnTo>
                  <a:pt x="138" y="1171"/>
                </a:lnTo>
                <a:lnTo>
                  <a:pt x="138" y="1171"/>
                </a:lnTo>
                <a:lnTo>
                  <a:pt x="140" y="1171"/>
                </a:lnTo>
                <a:lnTo>
                  <a:pt x="140" y="1171"/>
                </a:lnTo>
                <a:lnTo>
                  <a:pt x="142" y="1169"/>
                </a:lnTo>
                <a:lnTo>
                  <a:pt x="142" y="1171"/>
                </a:lnTo>
                <a:lnTo>
                  <a:pt x="142" y="1171"/>
                </a:lnTo>
                <a:lnTo>
                  <a:pt x="144" y="1169"/>
                </a:lnTo>
                <a:lnTo>
                  <a:pt x="144" y="1171"/>
                </a:lnTo>
                <a:lnTo>
                  <a:pt x="146" y="1171"/>
                </a:lnTo>
                <a:lnTo>
                  <a:pt x="146" y="1171"/>
                </a:lnTo>
                <a:lnTo>
                  <a:pt x="146" y="1171"/>
                </a:lnTo>
                <a:lnTo>
                  <a:pt x="148" y="1171"/>
                </a:lnTo>
                <a:lnTo>
                  <a:pt x="148" y="1171"/>
                </a:lnTo>
                <a:lnTo>
                  <a:pt x="150" y="1171"/>
                </a:lnTo>
                <a:lnTo>
                  <a:pt x="150" y="1173"/>
                </a:lnTo>
                <a:lnTo>
                  <a:pt x="152" y="1173"/>
                </a:lnTo>
                <a:lnTo>
                  <a:pt x="152" y="1173"/>
                </a:lnTo>
                <a:lnTo>
                  <a:pt x="152" y="1173"/>
                </a:lnTo>
                <a:lnTo>
                  <a:pt x="154" y="1173"/>
                </a:lnTo>
                <a:lnTo>
                  <a:pt x="154" y="1173"/>
                </a:lnTo>
                <a:lnTo>
                  <a:pt x="156" y="1173"/>
                </a:lnTo>
                <a:lnTo>
                  <a:pt x="156" y="1173"/>
                </a:lnTo>
                <a:lnTo>
                  <a:pt x="156" y="1175"/>
                </a:lnTo>
                <a:lnTo>
                  <a:pt x="158" y="1171"/>
                </a:lnTo>
                <a:lnTo>
                  <a:pt x="158" y="1171"/>
                </a:lnTo>
                <a:lnTo>
                  <a:pt x="160" y="1173"/>
                </a:lnTo>
                <a:lnTo>
                  <a:pt x="160" y="1171"/>
                </a:lnTo>
                <a:lnTo>
                  <a:pt x="160" y="1171"/>
                </a:lnTo>
                <a:lnTo>
                  <a:pt x="162" y="1171"/>
                </a:lnTo>
                <a:lnTo>
                  <a:pt x="162" y="1169"/>
                </a:lnTo>
                <a:lnTo>
                  <a:pt x="164" y="1171"/>
                </a:lnTo>
                <a:lnTo>
                  <a:pt x="164" y="1171"/>
                </a:lnTo>
                <a:lnTo>
                  <a:pt x="164" y="1169"/>
                </a:lnTo>
                <a:lnTo>
                  <a:pt x="166" y="1169"/>
                </a:lnTo>
                <a:lnTo>
                  <a:pt x="166" y="1169"/>
                </a:lnTo>
                <a:lnTo>
                  <a:pt x="168" y="1169"/>
                </a:lnTo>
                <a:lnTo>
                  <a:pt x="168" y="1169"/>
                </a:lnTo>
                <a:lnTo>
                  <a:pt x="170" y="1171"/>
                </a:lnTo>
                <a:lnTo>
                  <a:pt x="170" y="1169"/>
                </a:lnTo>
                <a:lnTo>
                  <a:pt x="170" y="1169"/>
                </a:lnTo>
                <a:lnTo>
                  <a:pt x="173" y="1169"/>
                </a:lnTo>
                <a:lnTo>
                  <a:pt x="173" y="1169"/>
                </a:lnTo>
                <a:lnTo>
                  <a:pt x="175" y="1167"/>
                </a:lnTo>
                <a:lnTo>
                  <a:pt x="175" y="1167"/>
                </a:lnTo>
                <a:lnTo>
                  <a:pt x="175" y="1167"/>
                </a:lnTo>
                <a:lnTo>
                  <a:pt x="177" y="1165"/>
                </a:lnTo>
                <a:lnTo>
                  <a:pt x="177" y="1163"/>
                </a:lnTo>
                <a:lnTo>
                  <a:pt x="179" y="1163"/>
                </a:lnTo>
                <a:lnTo>
                  <a:pt x="179" y="1161"/>
                </a:lnTo>
                <a:lnTo>
                  <a:pt x="179" y="1161"/>
                </a:lnTo>
                <a:lnTo>
                  <a:pt x="181" y="1157"/>
                </a:lnTo>
                <a:lnTo>
                  <a:pt x="181" y="1157"/>
                </a:lnTo>
                <a:lnTo>
                  <a:pt x="183" y="1153"/>
                </a:lnTo>
                <a:moveTo>
                  <a:pt x="18" y="1175"/>
                </a:moveTo>
                <a:lnTo>
                  <a:pt x="18" y="1175"/>
                </a:lnTo>
                <a:lnTo>
                  <a:pt x="20" y="1175"/>
                </a:lnTo>
                <a:lnTo>
                  <a:pt x="20" y="1175"/>
                </a:lnTo>
                <a:lnTo>
                  <a:pt x="20" y="1175"/>
                </a:lnTo>
                <a:lnTo>
                  <a:pt x="22" y="1177"/>
                </a:lnTo>
                <a:lnTo>
                  <a:pt x="22" y="1177"/>
                </a:lnTo>
                <a:lnTo>
                  <a:pt x="24" y="1175"/>
                </a:lnTo>
                <a:lnTo>
                  <a:pt x="24" y="1177"/>
                </a:lnTo>
                <a:lnTo>
                  <a:pt x="24" y="1177"/>
                </a:lnTo>
                <a:lnTo>
                  <a:pt x="26" y="1177"/>
                </a:lnTo>
                <a:lnTo>
                  <a:pt x="26" y="1177"/>
                </a:lnTo>
                <a:lnTo>
                  <a:pt x="28" y="1175"/>
                </a:lnTo>
                <a:lnTo>
                  <a:pt x="28" y="1175"/>
                </a:lnTo>
                <a:lnTo>
                  <a:pt x="28" y="1177"/>
                </a:lnTo>
                <a:lnTo>
                  <a:pt x="30" y="1175"/>
                </a:lnTo>
                <a:lnTo>
                  <a:pt x="30" y="1177"/>
                </a:lnTo>
                <a:lnTo>
                  <a:pt x="32" y="1177"/>
                </a:lnTo>
                <a:lnTo>
                  <a:pt x="32" y="1175"/>
                </a:lnTo>
                <a:lnTo>
                  <a:pt x="34" y="1175"/>
                </a:lnTo>
                <a:lnTo>
                  <a:pt x="34" y="1175"/>
                </a:lnTo>
                <a:lnTo>
                  <a:pt x="34" y="1175"/>
                </a:lnTo>
                <a:lnTo>
                  <a:pt x="36" y="1177"/>
                </a:lnTo>
                <a:lnTo>
                  <a:pt x="36" y="1175"/>
                </a:lnTo>
                <a:lnTo>
                  <a:pt x="38" y="1175"/>
                </a:lnTo>
                <a:lnTo>
                  <a:pt x="38" y="1175"/>
                </a:lnTo>
                <a:lnTo>
                  <a:pt x="38" y="1173"/>
                </a:lnTo>
                <a:lnTo>
                  <a:pt x="40" y="1175"/>
                </a:lnTo>
                <a:lnTo>
                  <a:pt x="40" y="1175"/>
                </a:lnTo>
                <a:lnTo>
                  <a:pt x="42" y="1173"/>
                </a:lnTo>
                <a:lnTo>
                  <a:pt x="42" y="1173"/>
                </a:lnTo>
                <a:lnTo>
                  <a:pt x="42" y="1171"/>
                </a:lnTo>
                <a:lnTo>
                  <a:pt x="44" y="1171"/>
                </a:lnTo>
                <a:lnTo>
                  <a:pt x="44" y="1173"/>
                </a:lnTo>
                <a:lnTo>
                  <a:pt x="46" y="1171"/>
                </a:lnTo>
                <a:lnTo>
                  <a:pt x="46" y="1171"/>
                </a:lnTo>
                <a:lnTo>
                  <a:pt x="46" y="1171"/>
                </a:lnTo>
                <a:lnTo>
                  <a:pt x="49" y="1173"/>
                </a:lnTo>
                <a:lnTo>
                  <a:pt x="49" y="1171"/>
                </a:lnTo>
                <a:lnTo>
                  <a:pt x="51" y="1171"/>
                </a:lnTo>
                <a:lnTo>
                  <a:pt x="51" y="1171"/>
                </a:lnTo>
                <a:lnTo>
                  <a:pt x="51" y="1173"/>
                </a:lnTo>
                <a:lnTo>
                  <a:pt x="53" y="1171"/>
                </a:lnTo>
                <a:lnTo>
                  <a:pt x="53" y="1171"/>
                </a:lnTo>
                <a:lnTo>
                  <a:pt x="55" y="1173"/>
                </a:lnTo>
                <a:lnTo>
                  <a:pt x="55" y="1173"/>
                </a:lnTo>
                <a:lnTo>
                  <a:pt x="57" y="1171"/>
                </a:lnTo>
                <a:lnTo>
                  <a:pt x="57" y="1171"/>
                </a:lnTo>
                <a:lnTo>
                  <a:pt x="57" y="1171"/>
                </a:lnTo>
                <a:lnTo>
                  <a:pt x="59" y="1171"/>
                </a:lnTo>
                <a:lnTo>
                  <a:pt x="59" y="1171"/>
                </a:lnTo>
                <a:lnTo>
                  <a:pt x="61" y="1171"/>
                </a:lnTo>
                <a:lnTo>
                  <a:pt x="61" y="1171"/>
                </a:lnTo>
                <a:lnTo>
                  <a:pt x="61" y="1173"/>
                </a:lnTo>
                <a:lnTo>
                  <a:pt x="63" y="1171"/>
                </a:lnTo>
                <a:lnTo>
                  <a:pt x="63" y="1173"/>
                </a:lnTo>
                <a:lnTo>
                  <a:pt x="65" y="1173"/>
                </a:lnTo>
                <a:lnTo>
                  <a:pt x="65" y="1173"/>
                </a:lnTo>
                <a:lnTo>
                  <a:pt x="65" y="1175"/>
                </a:lnTo>
                <a:lnTo>
                  <a:pt x="67" y="1173"/>
                </a:lnTo>
                <a:lnTo>
                  <a:pt x="67" y="1173"/>
                </a:lnTo>
                <a:lnTo>
                  <a:pt x="69" y="1177"/>
                </a:lnTo>
                <a:lnTo>
                  <a:pt x="69" y="1173"/>
                </a:lnTo>
                <a:lnTo>
                  <a:pt x="69" y="1175"/>
                </a:lnTo>
                <a:lnTo>
                  <a:pt x="71" y="1175"/>
                </a:lnTo>
                <a:lnTo>
                  <a:pt x="71" y="1175"/>
                </a:lnTo>
                <a:lnTo>
                  <a:pt x="73" y="1175"/>
                </a:lnTo>
                <a:lnTo>
                  <a:pt x="73" y="1175"/>
                </a:lnTo>
                <a:lnTo>
                  <a:pt x="75" y="1173"/>
                </a:lnTo>
                <a:lnTo>
                  <a:pt x="75" y="1173"/>
                </a:lnTo>
                <a:lnTo>
                  <a:pt x="75" y="1173"/>
                </a:lnTo>
                <a:lnTo>
                  <a:pt x="77" y="1173"/>
                </a:lnTo>
                <a:lnTo>
                  <a:pt x="77" y="1171"/>
                </a:lnTo>
                <a:lnTo>
                  <a:pt x="79" y="1171"/>
                </a:lnTo>
                <a:lnTo>
                  <a:pt x="79" y="1171"/>
                </a:lnTo>
                <a:lnTo>
                  <a:pt x="79" y="1171"/>
                </a:lnTo>
                <a:lnTo>
                  <a:pt x="81" y="1173"/>
                </a:lnTo>
                <a:lnTo>
                  <a:pt x="81" y="1171"/>
                </a:lnTo>
                <a:lnTo>
                  <a:pt x="83" y="1171"/>
                </a:lnTo>
                <a:lnTo>
                  <a:pt x="83" y="1173"/>
                </a:lnTo>
                <a:lnTo>
                  <a:pt x="83" y="1169"/>
                </a:lnTo>
                <a:lnTo>
                  <a:pt x="85" y="1171"/>
                </a:lnTo>
                <a:lnTo>
                  <a:pt x="85" y="1171"/>
                </a:lnTo>
                <a:lnTo>
                  <a:pt x="87" y="1173"/>
                </a:lnTo>
                <a:lnTo>
                  <a:pt x="87" y="1173"/>
                </a:lnTo>
                <a:lnTo>
                  <a:pt x="87" y="1173"/>
                </a:lnTo>
                <a:lnTo>
                  <a:pt x="89" y="1173"/>
                </a:lnTo>
                <a:lnTo>
                  <a:pt x="89" y="1175"/>
                </a:lnTo>
                <a:lnTo>
                  <a:pt x="91" y="1175"/>
                </a:lnTo>
                <a:lnTo>
                  <a:pt x="91" y="1173"/>
                </a:lnTo>
                <a:lnTo>
                  <a:pt x="93" y="1175"/>
                </a:lnTo>
                <a:lnTo>
                  <a:pt x="93" y="1175"/>
                </a:lnTo>
                <a:lnTo>
                  <a:pt x="93" y="1175"/>
                </a:lnTo>
                <a:lnTo>
                  <a:pt x="95" y="1173"/>
                </a:lnTo>
                <a:lnTo>
                  <a:pt x="95" y="1173"/>
                </a:lnTo>
                <a:lnTo>
                  <a:pt x="97" y="1173"/>
                </a:lnTo>
                <a:lnTo>
                  <a:pt x="97" y="1173"/>
                </a:lnTo>
                <a:lnTo>
                  <a:pt x="97" y="1173"/>
                </a:lnTo>
                <a:lnTo>
                  <a:pt x="99" y="1175"/>
                </a:lnTo>
                <a:lnTo>
                  <a:pt x="99" y="1173"/>
                </a:lnTo>
                <a:moveTo>
                  <a:pt x="0" y="1171"/>
                </a:moveTo>
                <a:lnTo>
                  <a:pt x="2" y="1171"/>
                </a:lnTo>
                <a:lnTo>
                  <a:pt x="2" y="1173"/>
                </a:lnTo>
                <a:lnTo>
                  <a:pt x="2" y="1173"/>
                </a:lnTo>
                <a:lnTo>
                  <a:pt x="4" y="1173"/>
                </a:lnTo>
                <a:lnTo>
                  <a:pt x="4" y="1173"/>
                </a:lnTo>
                <a:lnTo>
                  <a:pt x="6" y="1175"/>
                </a:lnTo>
                <a:lnTo>
                  <a:pt x="6" y="1175"/>
                </a:lnTo>
                <a:lnTo>
                  <a:pt x="6" y="1175"/>
                </a:lnTo>
                <a:lnTo>
                  <a:pt x="8" y="1175"/>
                </a:lnTo>
                <a:lnTo>
                  <a:pt x="8" y="1175"/>
                </a:lnTo>
                <a:lnTo>
                  <a:pt x="10" y="1173"/>
                </a:lnTo>
                <a:lnTo>
                  <a:pt x="10" y="1175"/>
                </a:lnTo>
                <a:lnTo>
                  <a:pt x="10" y="1175"/>
                </a:lnTo>
                <a:lnTo>
                  <a:pt x="12" y="1175"/>
                </a:lnTo>
                <a:lnTo>
                  <a:pt x="12" y="1175"/>
                </a:lnTo>
                <a:lnTo>
                  <a:pt x="14" y="1175"/>
                </a:lnTo>
                <a:lnTo>
                  <a:pt x="14" y="1173"/>
                </a:lnTo>
                <a:lnTo>
                  <a:pt x="16" y="1175"/>
                </a:lnTo>
                <a:lnTo>
                  <a:pt x="16" y="1175"/>
                </a:lnTo>
                <a:lnTo>
                  <a:pt x="16" y="1173"/>
                </a:lnTo>
                <a:lnTo>
                  <a:pt x="18" y="1175"/>
                </a:lnTo>
              </a:path>
            </a:pathLst>
          </a:custGeom>
          <a:noFill/>
          <a:ln w="19050" cap="flat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46432" name="Freeform 34"/>
          <p:cNvSpPr>
            <a:spLocks noEditPoints="1"/>
          </p:cNvSpPr>
          <p:nvPr/>
        </p:nvSpPr>
        <p:spPr bwMode="auto">
          <a:xfrm>
            <a:off x="7600562" y="3620085"/>
            <a:ext cx="2420160" cy="601038"/>
          </a:xfrm>
          <a:custGeom>
            <a:avLst/>
            <a:gdLst>
              <a:gd name="T0" fmla="*/ 1606 w 1663"/>
              <a:gd name="T1" fmla="*/ 291 h 413"/>
              <a:gd name="T2" fmla="*/ 1632 w 1663"/>
              <a:gd name="T3" fmla="*/ 295 h 413"/>
              <a:gd name="T4" fmla="*/ 1659 w 1663"/>
              <a:gd name="T5" fmla="*/ 291 h 413"/>
              <a:gd name="T6" fmla="*/ 1520 w 1663"/>
              <a:gd name="T7" fmla="*/ 299 h 413"/>
              <a:gd name="T8" fmla="*/ 1547 w 1663"/>
              <a:gd name="T9" fmla="*/ 303 h 413"/>
              <a:gd name="T10" fmla="*/ 1573 w 1663"/>
              <a:gd name="T11" fmla="*/ 291 h 413"/>
              <a:gd name="T12" fmla="*/ 1435 w 1663"/>
              <a:gd name="T13" fmla="*/ 275 h 413"/>
              <a:gd name="T14" fmla="*/ 1462 w 1663"/>
              <a:gd name="T15" fmla="*/ 283 h 413"/>
              <a:gd name="T16" fmla="*/ 1488 w 1663"/>
              <a:gd name="T17" fmla="*/ 291 h 413"/>
              <a:gd name="T18" fmla="*/ 1350 w 1663"/>
              <a:gd name="T19" fmla="*/ 295 h 413"/>
              <a:gd name="T20" fmla="*/ 1376 w 1663"/>
              <a:gd name="T21" fmla="*/ 273 h 413"/>
              <a:gd name="T22" fmla="*/ 1403 w 1663"/>
              <a:gd name="T23" fmla="*/ 269 h 413"/>
              <a:gd name="T24" fmla="*/ 1262 w 1663"/>
              <a:gd name="T25" fmla="*/ 327 h 413"/>
              <a:gd name="T26" fmla="*/ 1291 w 1663"/>
              <a:gd name="T27" fmla="*/ 332 h 413"/>
              <a:gd name="T28" fmla="*/ 1317 w 1663"/>
              <a:gd name="T29" fmla="*/ 319 h 413"/>
              <a:gd name="T30" fmla="*/ 1177 w 1663"/>
              <a:gd name="T31" fmla="*/ 317 h 413"/>
              <a:gd name="T32" fmla="*/ 1203 w 1663"/>
              <a:gd name="T33" fmla="*/ 295 h 413"/>
              <a:gd name="T34" fmla="*/ 1232 w 1663"/>
              <a:gd name="T35" fmla="*/ 311 h 413"/>
              <a:gd name="T36" fmla="*/ 1091 w 1663"/>
              <a:gd name="T37" fmla="*/ 386 h 413"/>
              <a:gd name="T38" fmla="*/ 1118 w 1663"/>
              <a:gd name="T39" fmla="*/ 364 h 413"/>
              <a:gd name="T40" fmla="*/ 1144 w 1663"/>
              <a:gd name="T41" fmla="*/ 342 h 413"/>
              <a:gd name="T42" fmla="*/ 1006 w 1663"/>
              <a:gd name="T43" fmla="*/ 405 h 413"/>
              <a:gd name="T44" fmla="*/ 1033 w 1663"/>
              <a:gd name="T45" fmla="*/ 407 h 413"/>
              <a:gd name="T46" fmla="*/ 1059 w 1663"/>
              <a:gd name="T47" fmla="*/ 397 h 413"/>
              <a:gd name="T48" fmla="*/ 1085 w 1663"/>
              <a:gd name="T49" fmla="*/ 390 h 413"/>
              <a:gd name="T50" fmla="*/ 947 w 1663"/>
              <a:gd name="T51" fmla="*/ 360 h 413"/>
              <a:gd name="T52" fmla="*/ 974 w 1663"/>
              <a:gd name="T53" fmla="*/ 380 h 413"/>
              <a:gd name="T54" fmla="*/ 1000 w 1663"/>
              <a:gd name="T55" fmla="*/ 401 h 413"/>
              <a:gd name="T56" fmla="*/ 862 w 1663"/>
              <a:gd name="T57" fmla="*/ 368 h 413"/>
              <a:gd name="T58" fmla="*/ 888 w 1663"/>
              <a:gd name="T59" fmla="*/ 352 h 413"/>
              <a:gd name="T60" fmla="*/ 915 w 1663"/>
              <a:gd name="T61" fmla="*/ 344 h 413"/>
              <a:gd name="T62" fmla="*/ 776 w 1663"/>
              <a:gd name="T63" fmla="*/ 327 h 413"/>
              <a:gd name="T64" fmla="*/ 803 w 1663"/>
              <a:gd name="T65" fmla="*/ 346 h 413"/>
              <a:gd name="T66" fmla="*/ 829 w 1663"/>
              <a:gd name="T67" fmla="*/ 360 h 413"/>
              <a:gd name="T68" fmla="*/ 691 w 1663"/>
              <a:gd name="T69" fmla="*/ 285 h 413"/>
              <a:gd name="T70" fmla="*/ 717 w 1663"/>
              <a:gd name="T71" fmla="*/ 287 h 413"/>
              <a:gd name="T72" fmla="*/ 744 w 1663"/>
              <a:gd name="T73" fmla="*/ 291 h 413"/>
              <a:gd name="T74" fmla="*/ 606 w 1663"/>
              <a:gd name="T75" fmla="*/ 149 h 413"/>
              <a:gd name="T76" fmla="*/ 632 w 1663"/>
              <a:gd name="T77" fmla="*/ 246 h 413"/>
              <a:gd name="T78" fmla="*/ 658 w 1663"/>
              <a:gd name="T79" fmla="*/ 275 h 413"/>
              <a:gd name="T80" fmla="*/ 520 w 1663"/>
              <a:gd name="T81" fmla="*/ 17 h 413"/>
              <a:gd name="T82" fmla="*/ 547 w 1663"/>
              <a:gd name="T83" fmla="*/ 0 h 413"/>
              <a:gd name="T84" fmla="*/ 573 w 1663"/>
              <a:gd name="T85" fmla="*/ 31 h 413"/>
              <a:gd name="T86" fmla="*/ 435 w 1663"/>
              <a:gd name="T87" fmla="*/ 17 h 413"/>
              <a:gd name="T88" fmla="*/ 461 w 1663"/>
              <a:gd name="T89" fmla="*/ 17 h 413"/>
              <a:gd name="T90" fmla="*/ 488 w 1663"/>
              <a:gd name="T91" fmla="*/ 12 h 413"/>
              <a:gd name="T92" fmla="*/ 349 w 1663"/>
              <a:gd name="T93" fmla="*/ 35 h 413"/>
              <a:gd name="T94" fmla="*/ 376 w 1663"/>
              <a:gd name="T95" fmla="*/ 31 h 413"/>
              <a:gd name="T96" fmla="*/ 402 w 1663"/>
              <a:gd name="T97" fmla="*/ 23 h 413"/>
              <a:gd name="T98" fmla="*/ 429 w 1663"/>
              <a:gd name="T99" fmla="*/ 12 h 413"/>
              <a:gd name="T100" fmla="*/ 290 w 1663"/>
              <a:gd name="T101" fmla="*/ 57 h 413"/>
              <a:gd name="T102" fmla="*/ 317 w 1663"/>
              <a:gd name="T103" fmla="*/ 49 h 413"/>
              <a:gd name="T104" fmla="*/ 343 w 1663"/>
              <a:gd name="T105" fmla="*/ 37 h 413"/>
              <a:gd name="T106" fmla="*/ 205 w 1663"/>
              <a:gd name="T107" fmla="*/ 307 h 413"/>
              <a:gd name="T108" fmla="*/ 231 w 1663"/>
              <a:gd name="T109" fmla="*/ 254 h 413"/>
              <a:gd name="T110" fmla="*/ 258 w 1663"/>
              <a:gd name="T111" fmla="*/ 116 h 413"/>
              <a:gd name="T112" fmla="*/ 120 w 1663"/>
              <a:gd name="T113" fmla="*/ 305 h 413"/>
              <a:gd name="T114" fmla="*/ 146 w 1663"/>
              <a:gd name="T115" fmla="*/ 305 h 413"/>
              <a:gd name="T116" fmla="*/ 173 w 1663"/>
              <a:gd name="T117" fmla="*/ 301 h 413"/>
              <a:gd name="T118" fmla="*/ 34 w 1663"/>
              <a:gd name="T119" fmla="*/ 297 h 413"/>
              <a:gd name="T120" fmla="*/ 61 w 1663"/>
              <a:gd name="T121" fmla="*/ 301 h 413"/>
              <a:gd name="T122" fmla="*/ 87 w 1663"/>
              <a:gd name="T123" fmla="*/ 299 h 413"/>
              <a:gd name="T124" fmla="*/ 12 w 1663"/>
              <a:gd name="T125" fmla="*/ 293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413">
                <a:moveTo>
                  <a:pt x="1579" y="291"/>
                </a:moveTo>
                <a:lnTo>
                  <a:pt x="1581" y="289"/>
                </a:lnTo>
                <a:lnTo>
                  <a:pt x="1581" y="291"/>
                </a:lnTo>
                <a:lnTo>
                  <a:pt x="1581" y="291"/>
                </a:lnTo>
                <a:lnTo>
                  <a:pt x="1584" y="289"/>
                </a:lnTo>
                <a:lnTo>
                  <a:pt x="1584" y="289"/>
                </a:lnTo>
                <a:lnTo>
                  <a:pt x="1586" y="289"/>
                </a:lnTo>
                <a:lnTo>
                  <a:pt x="1586" y="291"/>
                </a:lnTo>
                <a:lnTo>
                  <a:pt x="1586" y="291"/>
                </a:lnTo>
                <a:lnTo>
                  <a:pt x="1588" y="289"/>
                </a:lnTo>
                <a:lnTo>
                  <a:pt x="1588" y="289"/>
                </a:lnTo>
                <a:lnTo>
                  <a:pt x="1590" y="289"/>
                </a:lnTo>
                <a:lnTo>
                  <a:pt x="1590" y="293"/>
                </a:lnTo>
                <a:lnTo>
                  <a:pt x="1590" y="291"/>
                </a:lnTo>
                <a:lnTo>
                  <a:pt x="1592" y="289"/>
                </a:lnTo>
                <a:lnTo>
                  <a:pt x="1592" y="291"/>
                </a:lnTo>
                <a:lnTo>
                  <a:pt x="1594" y="291"/>
                </a:lnTo>
                <a:lnTo>
                  <a:pt x="1594" y="291"/>
                </a:lnTo>
                <a:lnTo>
                  <a:pt x="1594" y="291"/>
                </a:lnTo>
                <a:lnTo>
                  <a:pt x="1596" y="291"/>
                </a:lnTo>
                <a:lnTo>
                  <a:pt x="1596" y="291"/>
                </a:lnTo>
                <a:lnTo>
                  <a:pt x="1598" y="291"/>
                </a:lnTo>
                <a:lnTo>
                  <a:pt x="1598" y="289"/>
                </a:lnTo>
                <a:lnTo>
                  <a:pt x="1600" y="291"/>
                </a:lnTo>
                <a:lnTo>
                  <a:pt x="1600" y="291"/>
                </a:lnTo>
                <a:lnTo>
                  <a:pt x="1600" y="291"/>
                </a:lnTo>
                <a:lnTo>
                  <a:pt x="1602" y="291"/>
                </a:lnTo>
                <a:lnTo>
                  <a:pt x="1602" y="289"/>
                </a:lnTo>
                <a:lnTo>
                  <a:pt x="1604" y="293"/>
                </a:lnTo>
                <a:lnTo>
                  <a:pt x="1604" y="289"/>
                </a:lnTo>
                <a:lnTo>
                  <a:pt x="1604" y="287"/>
                </a:lnTo>
                <a:lnTo>
                  <a:pt x="1606" y="291"/>
                </a:lnTo>
                <a:lnTo>
                  <a:pt x="1606" y="291"/>
                </a:lnTo>
                <a:lnTo>
                  <a:pt x="1608" y="289"/>
                </a:lnTo>
                <a:lnTo>
                  <a:pt x="1608" y="291"/>
                </a:lnTo>
                <a:lnTo>
                  <a:pt x="1608" y="291"/>
                </a:lnTo>
                <a:lnTo>
                  <a:pt x="1610" y="293"/>
                </a:lnTo>
                <a:lnTo>
                  <a:pt x="1610" y="293"/>
                </a:lnTo>
                <a:lnTo>
                  <a:pt x="1612" y="291"/>
                </a:lnTo>
                <a:lnTo>
                  <a:pt x="1612" y="293"/>
                </a:lnTo>
                <a:lnTo>
                  <a:pt x="1612" y="295"/>
                </a:lnTo>
                <a:lnTo>
                  <a:pt x="1614" y="293"/>
                </a:lnTo>
                <a:lnTo>
                  <a:pt x="1614" y="295"/>
                </a:lnTo>
                <a:lnTo>
                  <a:pt x="1616" y="297"/>
                </a:lnTo>
                <a:lnTo>
                  <a:pt x="1616" y="295"/>
                </a:lnTo>
                <a:lnTo>
                  <a:pt x="1618" y="297"/>
                </a:lnTo>
                <a:lnTo>
                  <a:pt x="1618" y="297"/>
                </a:lnTo>
                <a:lnTo>
                  <a:pt x="1618" y="297"/>
                </a:lnTo>
                <a:lnTo>
                  <a:pt x="1620" y="299"/>
                </a:lnTo>
                <a:lnTo>
                  <a:pt x="1620" y="297"/>
                </a:lnTo>
                <a:lnTo>
                  <a:pt x="1622" y="297"/>
                </a:lnTo>
                <a:lnTo>
                  <a:pt x="1622" y="297"/>
                </a:lnTo>
                <a:lnTo>
                  <a:pt x="1622" y="299"/>
                </a:lnTo>
                <a:lnTo>
                  <a:pt x="1624" y="297"/>
                </a:lnTo>
                <a:lnTo>
                  <a:pt x="1624" y="297"/>
                </a:lnTo>
                <a:lnTo>
                  <a:pt x="1626" y="297"/>
                </a:lnTo>
                <a:lnTo>
                  <a:pt x="1626" y="295"/>
                </a:lnTo>
                <a:lnTo>
                  <a:pt x="1626" y="297"/>
                </a:lnTo>
                <a:lnTo>
                  <a:pt x="1628" y="295"/>
                </a:lnTo>
                <a:lnTo>
                  <a:pt x="1628" y="295"/>
                </a:lnTo>
                <a:lnTo>
                  <a:pt x="1630" y="297"/>
                </a:lnTo>
                <a:lnTo>
                  <a:pt x="1630" y="291"/>
                </a:lnTo>
                <a:lnTo>
                  <a:pt x="1630" y="293"/>
                </a:lnTo>
                <a:lnTo>
                  <a:pt x="1632" y="295"/>
                </a:lnTo>
                <a:lnTo>
                  <a:pt x="1632" y="293"/>
                </a:lnTo>
                <a:lnTo>
                  <a:pt x="1634" y="291"/>
                </a:lnTo>
                <a:lnTo>
                  <a:pt x="1634" y="293"/>
                </a:lnTo>
                <a:lnTo>
                  <a:pt x="1636" y="293"/>
                </a:lnTo>
                <a:lnTo>
                  <a:pt x="1636" y="295"/>
                </a:lnTo>
                <a:lnTo>
                  <a:pt x="1636" y="293"/>
                </a:lnTo>
                <a:lnTo>
                  <a:pt x="1638" y="293"/>
                </a:lnTo>
                <a:lnTo>
                  <a:pt x="1638" y="295"/>
                </a:lnTo>
                <a:lnTo>
                  <a:pt x="1640" y="295"/>
                </a:lnTo>
                <a:lnTo>
                  <a:pt x="1640" y="291"/>
                </a:lnTo>
                <a:lnTo>
                  <a:pt x="1640" y="293"/>
                </a:lnTo>
                <a:lnTo>
                  <a:pt x="1642" y="293"/>
                </a:lnTo>
                <a:lnTo>
                  <a:pt x="1642" y="295"/>
                </a:lnTo>
                <a:lnTo>
                  <a:pt x="1644" y="295"/>
                </a:lnTo>
                <a:lnTo>
                  <a:pt x="1644" y="293"/>
                </a:lnTo>
                <a:lnTo>
                  <a:pt x="1644" y="295"/>
                </a:lnTo>
                <a:lnTo>
                  <a:pt x="1647" y="295"/>
                </a:lnTo>
                <a:lnTo>
                  <a:pt x="1647" y="295"/>
                </a:lnTo>
                <a:lnTo>
                  <a:pt x="1649" y="295"/>
                </a:lnTo>
                <a:lnTo>
                  <a:pt x="1649" y="295"/>
                </a:lnTo>
                <a:lnTo>
                  <a:pt x="1649" y="293"/>
                </a:lnTo>
                <a:lnTo>
                  <a:pt x="1651" y="293"/>
                </a:lnTo>
                <a:lnTo>
                  <a:pt x="1651" y="291"/>
                </a:lnTo>
                <a:lnTo>
                  <a:pt x="1653" y="295"/>
                </a:lnTo>
                <a:lnTo>
                  <a:pt x="1653" y="293"/>
                </a:lnTo>
                <a:lnTo>
                  <a:pt x="1653" y="293"/>
                </a:lnTo>
                <a:lnTo>
                  <a:pt x="1655" y="293"/>
                </a:lnTo>
                <a:lnTo>
                  <a:pt x="1655" y="291"/>
                </a:lnTo>
                <a:lnTo>
                  <a:pt x="1657" y="293"/>
                </a:lnTo>
                <a:lnTo>
                  <a:pt x="1657" y="291"/>
                </a:lnTo>
                <a:lnTo>
                  <a:pt x="1659" y="291"/>
                </a:lnTo>
                <a:lnTo>
                  <a:pt x="1659" y="291"/>
                </a:lnTo>
                <a:lnTo>
                  <a:pt x="1659" y="293"/>
                </a:lnTo>
                <a:lnTo>
                  <a:pt x="1661" y="289"/>
                </a:lnTo>
                <a:lnTo>
                  <a:pt x="1661" y="293"/>
                </a:lnTo>
                <a:lnTo>
                  <a:pt x="1663" y="293"/>
                </a:lnTo>
                <a:moveTo>
                  <a:pt x="1498" y="291"/>
                </a:moveTo>
                <a:lnTo>
                  <a:pt x="1498" y="293"/>
                </a:lnTo>
                <a:lnTo>
                  <a:pt x="1500" y="293"/>
                </a:lnTo>
                <a:lnTo>
                  <a:pt x="1500" y="293"/>
                </a:lnTo>
                <a:lnTo>
                  <a:pt x="1500" y="291"/>
                </a:lnTo>
                <a:lnTo>
                  <a:pt x="1502" y="291"/>
                </a:lnTo>
                <a:lnTo>
                  <a:pt x="1502" y="291"/>
                </a:lnTo>
                <a:lnTo>
                  <a:pt x="1504" y="295"/>
                </a:lnTo>
                <a:lnTo>
                  <a:pt x="1504" y="291"/>
                </a:lnTo>
                <a:lnTo>
                  <a:pt x="1504" y="291"/>
                </a:lnTo>
                <a:lnTo>
                  <a:pt x="1506" y="293"/>
                </a:lnTo>
                <a:lnTo>
                  <a:pt x="1506" y="291"/>
                </a:lnTo>
                <a:lnTo>
                  <a:pt x="1508" y="293"/>
                </a:lnTo>
                <a:lnTo>
                  <a:pt x="1508" y="293"/>
                </a:lnTo>
                <a:lnTo>
                  <a:pt x="1508" y="293"/>
                </a:lnTo>
                <a:lnTo>
                  <a:pt x="1510" y="293"/>
                </a:lnTo>
                <a:lnTo>
                  <a:pt x="1510" y="293"/>
                </a:lnTo>
                <a:lnTo>
                  <a:pt x="1512" y="295"/>
                </a:lnTo>
                <a:lnTo>
                  <a:pt x="1512" y="295"/>
                </a:lnTo>
                <a:lnTo>
                  <a:pt x="1512" y="295"/>
                </a:lnTo>
                <a:lnTo>
                  <a:pt x="1514" y="295"/>
                </a:lnTo>
                <a:lnTo>
                  <a:pt x="1514" y="295"/>
                </a:lnTo>
                <a:lnTo>
                  <a:pt x="1516" y="297"/>
                </a:lnTo>
                <a:lnTo>
                  <a:pt x="1516" y="297"/>
                </a:lnTo>
                <a:lnTo>
                  <a:pt x="1516" y="297"/>
                </a:lnTo>
                <a:lnTo>
                  <a:pt x="1518" y="297"/>
                </a:lnTo>
                <a:lnTo>
                  <a:pt x="1518" y="299"/>
                </a:lnTo>
                <a:lnTo>
                  <a:pt x="1520" y="299"/>
                </a:lnTo>
                <a:lnTo>
                  <a:pt x="1520" y="299"/>
                </a:lnTo>
                <a:lnTo>
                  <a:pt x="1523" y="297"/>
                </a:lnTo>
                <a:lnTo>
                  <a:pt x="1523" y="301"/>
                </a:lnTo>
                <a:lnTo>
                  <a:pt x="1523" y="301"/>
                </a:lnTo>
                <a:lnTo>
                  <a:pt x="1525" y="299"/>
                </a:lnTo>
                <a:lnTo>
                  <a:pt x="1525" y="301"/>
                </a:lnTo>
                <a:lnTo>
                  <a:pt x="1527" y="301"/>
                </a:lnTo>
                <a:lnTo>
                  <a:pt x="1527" y="301"/>
                </a:lnTo>
                <a:lnTo>
                  <a:pt x="1527" y="301"/>
                </a:lnTo>
                <a:lnTo>
                  <a:pt x="1529" y="301"/>
                </a:lnTo>
                <a:lnTo>
                  <a:pt x="1529" y="301"/>
                </a:lnTo>
                <a:lnTo>
                  <a:pt x="1531" y="301"/>
                </a:lnTo>
                <a:lnTo>
                  <a:pt x="1531" y="301"/>
                </a:lnTo>
                <a:lnTo>
                  <a:pt x="1531" y="301"/>
                </a:lnTo>
                <a:lnTo>
                  <a:pt x="1533" y="301"/>
                </a:lnTo>
                <a:lnTo>
                  <a:pt x="1533" y="303"/>
                </a:lnTo>
                <a:lnTo>
                  <a:pt x="1535" y="301"/>
                </a:lnTo>
                <a:lnTo>
                  <a:pt x="1535" y="301"/>
                </a:lnTo>
                <a:lnTo>
                  <a:pt x="1535" y="301"/>
                </a:lnTo>
                <a:lnTo>
                  <a:pt x="1537" y="301"/>
                </a:lnTo>
                <a:lnTo>
                  <a:pt x="1537" y="301"/>
                </a:lnTo>
                <a:lnTo>
                  <a:pt x="1539" y="299"/>
                </a:lnTo>
                <a:lnTo>
                  <a:pt x="1539" y="301"/>
                </a:lnTo>
                <a:lnTo>
                  <a:pt x="1541" y="301"/>
                </a:lnTo>
                <a:lnTo>
                  <a:pt x="1541" y="299"/>
                </a:lnTo>
                <a:lnTo>
                  <a:pt x="1541" y="301"/>
                </a:lnTo>
                <a:lnTo>
                  <a:pt x="1543" y="303"/>
                </a:lnTo>
                <a:lnTo>
                  <a:pt x="1543" y="301"/>
                </a:lnTo>
                <a:lnTo>
                  <a:pt x="1545" y="301"/>
                </a:lnTo>
                <a:lnTo>
                  <a:pt x="1545" y="301"/>
                </a:lnTo>
                <a:lnTo>
                  <a:pt x="1545" y="301"/>
                </a:lnTo>
                <a:lnTo>
                  <a:pt x="1547" y="303"/>
                </a:lnTo>
                <a:lnTo>
                  <a:pt x="1547" y="303"/>
                </a:lnTo>
                <a:lnTo>
                  <a:pt x="1549" y="303"/>
                </a:lnTo>
                <a:lnTo>
                  <a:pt x="1549" y="303"/>
                </a:lnTo>
                <a:lnTo>
                  <a:pt x="1549" y="303"/>
                </a:lnTo>
                <a:lnTo>
                  <a:pt x="1551" y="301"/>
                </a:lnTo>
                <a:lnTo>
                  <a:pt x="1551" y="303"/>
                </a:lnTo>
                <a:lnTo>
                  <a:pt x="1553" y="303"/>
                </a:lnTo>
                <a:lnTo>
                  <a:pt x="1553" y="301"/>
                </a:lnTo>
                <a:lnTo>
                  <a:pt x="1553" y="299"/>
                </a:lnTo>
                <a:lnTo>
                  <a:pt x="1555" y="301"/>
                </a:lnTo>
                <a:lnTo>
                  <a:pt x="1555" y="301"/>
                </a:lnTo>
                <a:lnTo>
                  <a:pt x="1557" y="301"/>
                </a:lnTo>
                <a:lnTo>
                  <a:pt x="1557" y="301"/>
                </a:lnTo>
                <a:lnTo>
                  <a:pt x="1559" y="299"/>
                </a:lnTo>
                <a:lnTo>
                  <a:pt x="1559" y="301"/>
                </a:lnTo>
                <a:lnTo>
                  <a:pt x="1559" y="301"/>
                </a:lnTo>
                <a:lnTo>
                  <a:pt x="1561" y="299"/>
                </a:lnTo>
                <a:lnTo>
                  <a:pt x="1561" y="299"/>
                </a:lnTo>
                <a:lnTo>
                  <a:pt x="1563" y="299"/>
                </a:lnTo>
                <a:lnTo>
                  <a:pt x="1563" y="299"/>
                </a:lnTo>
                <a:lnTo>
                  <a:pt x="1563" y="299"/>
                </a:lnTo>
                <a:lnTo>
                  <a:pt x="1565" y="297"/>
                </a:lnTo>
                <a:lnTo>
                  <a:pt x="1565" y="299"/>
                </a:lnTo>
                <a:lnTo>
                  <a:pt x="1567" y="295"/>
                </a:lnTo>
                <a:lnTo>
                  <a:pt x="1567" y="295"/>
                </a:lnTo>
                <a:lnTo>
                  <a:pt x="1567" y="295"/>
                </a:lnTo>
                <a:lnTo>
                  <a:pt x="1569" y="295"/>
                </a:lnTo>
                <a:lnTo>
                  <a:pt x="1569" y="295"/>
                </a:lnTo>
                <a:lnTo>
                  <a:pt x="1571" y="295"/>
                </a:lnTo>
                <a:lnTo>
                  <a:pt x="1571" y="293"/>
                </a:lnTo>
                <a:lnTo>
                  <a:pt x="1571" y="295"/>
                </a:lnTo>
                <a:lnTo>
                  <a:pt x="1573" y="291"/>
                </a:lnTo>
                <a:lnTo>
                  <a:pt x="1573" y="293"/>
                </a:lnTo>
                <a:lnTo>
                  <a:pt x="1575" y="293"/>
                </a:lnTo>
                <a:lnTo>
                  <a:pt x="1575" y="291"/>
                </a:lnTo>
                <a:lnTo>
                  <a:pt x="1575" y="293"/>
                </a:lnTo>
                <a:lnTo>
                  <a:pt x="1577" y="289"/>
                </a:lnTo>
                <a:lnTo>
                  <a:pt x="1577" y="291"/>
                </a:lnTo>
                <a:lnTo>
                  <a:pt x="1579" y="291"/>
                </a:lnTo>
                <a:lnTo>
                  <a:pt x="1579" y="291"/>
                </a:lnTo>
                <a:moveTo>
                  <a:pt x="1415" y="262"/>
                </a:moveTo>
                <a:lnTo>
                  <a:pt x="1417" y="264"/>
                </a:lnTo>
                <a:lnTo>
                  <a:pt x="1417" y="264"/>
                </a:lnTo>
                <a:lnTo>
                  <a:pt x="1417" y="264"/>
                </a:lnTo>
                <a:lnTo>
                  <a:pt x="1419" y="264"/>
                </a:lnTo>
                <a:lnTo>
                  <a:pt x="1419" y="267"/>
                </a:lnTo>
                <a:lnTo>
                  <a:pt x="1421" y="267"/>
                </a:lnTo>
                <a:lnTo>
                  <a:pt x="1421" y="267"/>
                </a:lnTo>
                <a:lnTo>
                  <a:pt x="1423" y="267"/>
                </a:lnTo>
                <a:lnTo>
                  <a:pt x="1423" y="271"/>
                </a:lnTo>
                <a:lnTo>
                  <a:pt x="1423" y="271"/>
                </a:lnTo>
                <a:lnTo>
                  <a:pt x="1425" y="273"/>
                </a:lnTo>
                <a:lnTo>
                  <a:pt x="1425" y="271"/>
                </a:lnTo>
                <a:lnTo>
                  <a:pt x="1427" y="273"/>
                </a:lnTo>
                <a:lnTo>
                  <a:pt x="1427" y="275"/>
                </a:lnTo>
                <a:lnTo>
                  <a:pt x="1427" y="275"/>
                </a:lnTo>
                <a:lnTo>
                  <a:pt x="1429" y="275"/>
                </a:lnTo>
                <a:lnTo>
                  <a:pt x="1429" y="277"/>
                </a:lnTo>
                <a:lnTo>
                  <a:pt x="1431" y="275"/>
                </a:lnTo>
                <a:lnTo>
                  <a:pt x="1431" y="277"/>
                </a:lnTo>
                <a:lnTo>
                  <a:pt x="1431" y="275"/>
                </a:lnTo>
                <a:lnTo>
                  <a:pt x="1433" y="275"/>
                </a:lnTo>
                <a:lnTo>
                  <a:pt x="1433" y="277"/>
                </a:lnTo>
                <a:lnTo>
                  <a:pt x="1435" y="275"/>
                </a:lnTo>
                <a:lnTo>
                  <a:pt x="1435" y="277"/>
                </a:lnTo>
                <a:lnTo>
                  <a:pt x="1435" y="277"/>
                </a:lnTo>
                <a:lnTo>
                  <a:pt x="1437" y="277"/>
                </a:lnTo>
                <a:lnTo>
                  <a:pt x="1437" y="277"/>
                </a:lnTo>
                <a:lnTo>
                  <a:pt x="1439" y="277"/>
                </a:lnTo>
                <a:lnTo>
                  <a:pt x="1439" y="277"/>
                </a:lnTo>
                <a:lnTo>
                  <a:pt x="1441" y="277"/>
                </a:lnTo>
                <a:lnTo>
                  <a:pt x="1441" y="279"/>
                </a:lnTo>
                <a:lnTo>
                  <a:pt x="1441" y="277"/>
                </a:lnTo>
                <a:lnTo>
                  <a:pt x="1443" y="279"/>
                </a:lnTo>
                <a:lnTo>
                  <a:pt x="1443" y="281"/>
                </a:lnTo>
                <a:lnTo>
                  <a:pt x="1445" y="279"/>
                </a:lnTo>
                <a:lnTo>
                  <a:pt x="1445" y="279"/>
                </a:lnTo>
                <a:lnTo>
                  <a:pt x="1445" y="279"/>
                </a:lnTo>
                <a:lnTo>
                  <a:pt x="1447" y="281"/>
                </a:lnTo>
                <a:lnTo>
                  <a:pt x="1447" y="279"/>
                </a:lnTo>
                <a:lnTo>
                  <a:pt x="1449" y="281"/>
                </a:lnTo>
                <a:lnTo>
                  <a:pt x="1449" y="283"/>
                </a:lnTo>
                <a:lnTo>
                  <a:pt x="1449" y="281"/>
                </a:lnTo>
                <a:lnTo>
                  <a:pt x="1451" y="281"/>
                </a:lnTo>
                <a:lnTo>
                  <a:pt x="1451" y="283"/>
                </a:lnTo>
                <a:lnTo>
                  <a:pt x="1453" y="283"/>
                </a:lnTo>
                <a:lnTo>
                  <a:pt x="1453" y="283"/>
                </a:lnTo>
                <a:lnTo>
                  <a:pt x="1453" y="283"/>
                </a:lnTo>
                <a:lnTo>
                  <a:pt x="1455" y="283"/>
                </a:lnTo>
                <a:lnTo>
                  <a:pt x="1455" y="283"/>
                </a:lnTo>
                <a:lnTo>
                  <a:pt x="1457" y="281"/>
                </a:lnTo>
                <a:lnTo>
                  <a:pt x="1457" y="283"/>
                </a:lnTo>
                <a:lnTo>
                  <a:pt x="1457" y="281"/>
                </a:lnTo>
                <a:lnTo>
                  <a:pt x="1459" y="285"/>
                </a:lnTo>
                <a:lnTo>
                  <a:pt x="1459" y="283"/>
                </a:lnTo>
                <a:lnTo>
                  <a:pt x="1462" y="283"/>
                </a:lnTo>
                <a:lnTo>
                  <a:pt x="1462" y="281"/>
                </a:lnTo>
                <a:lnTo>
                  <a:pt x="1464" y="283"/>
                </a:lnTo>
                <a:lnTo>
                  <a:pt x="1464" y="281"/>
                </a:lnTo>
                <a:lnTo>
                  <a:pt x="1464" y="281"/>
                </a:lnTo>
                <a:lnTo>
                  <a:pt x="1466" y="279"/>
                </a:lnTo>
                <a:lnTo>
                  <a:pt x="1466" y="283"/>
                </a:lnTo>
                <a:lnTo>
                  <a:pt x="1468" y="281"/>
                </a:lnTo>
                <a:lnTo>
                  <a:pt x="1468" y="281"/>
                </a:lnTo>
                <a:lnTo>
                  <a:pt x="1468" y="281"/>
                </a:lnTo>
                <a:lnTo>
                  <a:pt x="1470" y="281"/>
                </a:lnTo>
                <a:lnTo>
                  <a:pt x="1470" y="281"/>
                </a:lnTo>
                <a:lnTo>
                  <a:pt x="1472" y="279"/>
                </a:lnTo>
                <a:lnTo>
                  <a:pt x="1472" y="281"/>
                </a:lnTo>
                <a:lnTo>
                  <a:pt x="1472" y="283"/>
                </a:lnTo>
                <a:lnTo>
                  <a:pt x="1474" y="281"/>
                </a:lnTo>
                <a:lnTo>
                  <a:pt x="1474" y="281"/>
                </a:lnTo>
                <a:lnTo>
                  <a:pt x="1476" y="281"/>
                </a:lnTo>
                <a:lnTo>
                  <a:pt x="1476" y="283"/>
                </a:lnTo>
                <a:lnTo>
                  <a:pt x="1476" y="283"/>
                </a:lnTo>
                <a:lnTo>
                  <a:pt x="1478" y="283"/>
                </a:lnTo>
                <a:lnTo>
                  <a:pt x="1478" y="285"/>
                </a:lnTo>
                <a:lnTo>
                  <a:pt x="1480" y="285"/>
                </a:lnTo>
                <a:lnTo>
                  <a:pt x="1480" y="287"/>
                </a:lnTo>
                <a:lnTo>
                  <a:pt x="1482" y="287"/>
                </a:lnTo>
                <a:lnTo>
                  <a:pt x="1482" y="289"/>
                </a:lnTo>
                <a:lnTo>
                  <a:pt x="1482" y="287"/>
                </a:lnTo>
                <a:lnTo>
                  <a:pt x="1484" y="289"/>
                </a:lnTo>
                <a:lnTo>
                  <a:pt x="1484" y="289"/>
                </a:lnTo>
                <a:lnTo>
                  <a:pt x="1486" y="291"/>
                </a:lnTo>
                <a:lnTo>
                  <a:pt x="1486" y="291"/>
                </a:lnTo>
                <a:lnTo>
                  <a:pt x="1486" y="291"/>
                </a:lnTo>
                <a:lnTo>
                  <a:pt x="1488" y="291"/>
                </a:lnTo>
                <a:lnTo>
                  <a:pt x="1488" y="291"/>
                </a:lnTo>
                <a:lnTo>
                  <a:pt x="1490" y="293"/>
                </a:lnTo>
                <a:lnTo>
                  <a:pt x="1490" y="293"/>
                </a:lnTo>
                <a:lnTo>
                  <a:pt x="1490" y="291"/>
                </a:lnTo>
                <a:lnTo>
                  <a:pt x="1492" y="293"/>
                </a:lnTo>
                <a:lnTo>
                  <a:pt x="1492" y="293"/>
                </a:lnTo>
                <a:lnTo>
                  <a:pt x="1494" y="293"/>
                </a:lnTo>
                <a:lnTo>
                  <a:pt x="1494" y="291"/>
                </a:lnTo>
                <a:lnTo>
                  <a:pt x="1494" y="295"/>
                </a:lnTo>
                <a:lnTo>
                  <a:pt x="1496" y="293"/>
                </a:lnTo>
                <a:lnTo>
                  <a:pt x="1496" y="291"/>
                </a:lnTo>
                <a:lnTo>
                  <a:pt x="1498" y="291"/>
                </a:lnTo>
                <a:moveTo>
                  <a:pt x="1333" y="311"/>
                </a:moveTo>
                <a:lnTo>
                  <a:pt x="1333" y="311"/>
                </a:lnTo>
                <a:lnTo>
                  <a:pt x="1335" y="311"/>
                </a:lnTo>
                <a:lnTo>
                  <a:pt x="1335" y="309"/>
                </a:lnTo>
                <a:lnTo>
                  <a:pt x="1335" y="309"/>
                </a:lnTo>
                <a:lnTo>
                  <a:pt x="1337" y="309"/>
                </a:lnTo>
                <a:lnTo>
                  <a:pt x="1337" y="307"/>
                </a:lnTo>
                <a:lnTo>
                  <a:pt x="1340" y="307"/>
                </a:lnTo>
                <a:lnTo>
                  <a:pt x="1340" y="307"/>
                </a:lnTo>
                <a:lnTo>
                  <a:pt x="1340" y="307"/>
                </a:lnTo>
                <a:lnTo>
                  <a:pt x="1342" y="305"/>
                </a:lnTo>
                <a:lnTo>
                  <a:pt x="1342" y="305"/>
                </a:lnTo>
                <a:lnTo>
                  <a:pt x="1344" y="303"/>
                </a:lnTo>
                <a:lnTo>
                  <a:pt x="1344" y="303"/>
                </a:lnTo>
                <a:lnTo>
                  <a:pt x="1346" y="301"/>
                </a:lnTo>
                <a:lnTo>
                  <a:pt x="1346" y="299"/>
                </a:lnTo>
                <a:lnTo>
                  <a:pt x="1346" y="301"/>
                </a:lnTo>
                <a:lnTo>
                  <a:pt x="1348" y="299"/>
                </a:lnTo>
                <a:lnTo>
                  <a:pt x="1348" y="297"/>
                </a:lnTo>
                <a:lnTo>
                  <a:pt x="1350" y="295"/>
                </a:lnTo>
                <a:lnTo>
                  <a:pt x="1350" y="297"/>
                </a:lnTo>
                <a:lnTo>
                  <a:pt x="1350" y="295"/>
                </a:lnTo>
                <a:lnTo>
                  <a:pt x="1352" y="293"/>
                </a:lnTo>
                <a:lnTo>
                  <a:pt x="1352" y="293"/>
                </a:lnTo>
                <a:lnTo>
                  <a:pt x="1354" y="295"/>
                </a:lnTo>
                <a:lnTo>
                  <a:pt x="1354" y="293"/>
                </a:lnTo>
                <a:lnTo>
                  <a:pt x="1354" y="291"/>
                </a:lnTo>
                <a:lnTo>
                  <a:pt x="1356" y="293"/>
                </a:lnTo>
                <a:lnTo>
                  <a:pt x="1356" y="291"/>
                </a:lnTo>
                <a:lnTo>
                  <a:pt x="1358" y="291"/>
                </a:lnTo>
                <a:lnTo>
                  <a:pt x="1358" y="289"/>
                </a:lnTo>
                <a:lnTo>
                  <a:pt x="1358" y="287"/>
                </a:lnTo>
                <a:lnTo>
                  <a:pt x="1360" y="287"/>
                </a:lnTo>
                <a:lnTo>
                  <a:pt x="1360" y="285"/>
                </a:lnTo>
                <a:lnTo>
                  <a:pt x="1362" y="283"/>
                </a:lnTo>
                <a:lnTo>
                  <a:pt x="1362" y="281"/>
                </a:lnTo>
                <a:lnTo>
                  <a:pt x="1364" y="281"/>
                </a:lnTo>
                <a:lnTo>
                  <a:pt x="1364" y="281"/>
                </a:lnTo>
                <a:lnTo>
                  <a:pt x="1364" y="279"/>
                </a:lnTo>
                <a:lnTo>
                  <a:pt x="1366" y="279"/>
                </a:lnTo>
                <a:lnTo>
                  <a:pt x="1366" y="279"/>
                </a:lnTo>
                <a:lnTo>
                  <a:pt x="1368" y="277"/>
                </a:lnTo>
                <a:lnTo>
                  <a:pt x="1368" y="275"/>
                </a:lnTo>
                <a:lnTo>
                  <a:pt x="1368" y="277"/>
                </a:lnTo>
                <a:lnTo>
                  <a:pt x="1370" y="275"/>
                </a:lnTo>
                <a:lnTo>
                  <a:pt x="1370" y="277"/>
                </a:lnTo>
                <a:lnTo>
                  <a:pt x="1372" y="275"/>
                </a:lnTo>
                <a:lnTo>
                  <a:pt x="1372" y="275"/>
                </a:lnTo>
                <a:lnTo>
                  <a:pt x="1372" y="275"/>
                </a:lnTo>
                <a:lnTo>
                  <a:pt x="1374" y="275"/>
                </a:lnTo>
                <a:lnTo>
                  <a:pt x="1374" y="275"/>
                </a:lnTo>
                <a:lnTo>
                  <a:pt x="1376" y="273"/>
                </a:lnTo>
                <a:lnTo>
                  <a:pt x="1376" y="275"/>
                </a:lnTo>
                <a:lnTo>
                  <a:pt x="1376" y="275"/>
                </a:lnTo>
                <a:lnTo>
                  <a:pt x="1378" y="271"/>
                </a:lnTo>
                <a:lnTo>
                  <a:pt x="1378" y="271"/>
                </a:lnTo>
                <a:lnTo>
                  <a:pt x="1380" y="273"/>
                </a:lnTo>
                <a:lnTo>
                  <a:pt x="1380" y="271"/>
                </a:lnTo>
                <a:lnTo>
                  <a:pt x="1382" y="271"/>
                </a:lnTo>
                <a:lnTo>
                  <a:pt x="1382" y="271"/>
                </a:lnTo>
                <a:lnTo>
                  <a:pt x="1382" y="271"/>
                </a:lnTo>
                <a:lnTo>
                  <a:pt x="1384" y="273"/>
                </a:lnTo>
                <a:lnTo>
                  <a:pt x="1384" y="271"/>
                </a:lnTo>
                <a:lnTo>
                  <a:pt x="1386" y="271"/>
                </a:lnTo>
                <a:lnTo>
                  <a:pt x="1386" y="271"/>
                </a:lnTo>
                <a:lnTo>
                  <a:pt x="1386" y="271"/>
                </a:lnTo>
                <a:lnTo>
                  <a:pt x="1388" y="269"/>
                </a:lnTo>
                <a:lnTo>
                  <a:pt x="1388" y="271"/>
                </a:lnTo>
                <a:lnTo>
                  <a:pt x="1390" y="271"/>
                </a:lnTo>
                <a:lnTo>
                  <a:pt x="1390" y="271"/>
                </a:lnTo>
                <a:lnTo>
                  <a:pt x="1390" y="271"/>
                </a:lnTo>
                <a:lnTo>
                  <a:pt x="1392" y="269"/>
                </a:lnTo>
                <a:lnTo>
                  <a:pt x="1392" y="269"/>
                </a:lnTo>
                <a:lnTo>
                  <a:pt x="1394" y="273"/>
                </a:lnTo>
                <a:lnTo>
                  <a:pt x="1394" y="269"/>
                </a:lnTo>
                <a:lnTo>
                  <a:pt x="1394" y="271"/>
                </a:lnTo>
                <a:lnTo>
                  <a:pt x="1396" y="269"/>
                </a:lnTo>
                <a:lnTo>
                  <a:pt x="1396" y="271"/>
                </a:lnTo>
                <a:lnTo>
                  <a:pt x="1398" y="269"/>
                </a:lnTo>
                <a:lnTo>
                  <a:pt x="1398" y="269"/>
                </a:lnTo>
                <a:lnTo>
                  <a:pt x="1398" y="269"/>
                </a:lnTo>
                <a:lnTo>
                  <a:pt x="1401" y="269"/>
                </a:lnTo>
                <a:lnTo>
                  <a:pt x="1401" y="269"/>
                </a:lnTo>
                <a:lnTo>
                  <a:pt x="1403" y="269"/>
                </a:lnTo>
                <a:lnTo>
                  <a:pt x="1403" y="269"/>
                </a:lnTo>
                <a:lnTo>
                  <a:pt x="1405" y="264"/>
                </a:lnTo>
                <a:lnTo>
                  <a:pt x="1405" y="264"/>
                </a:lnTo>
                <a:lnTo>
                  <a:pt x="1405" y="264"/>
                </a:lnTo>
                <a:lnTo>
                  <a:pt x="1407" y="264"/>
                </a:lnTo>
                <a:lnTo>
                  <a:pt x="1407" y="264"/>
                </a:lnTo>
                <a:lnTo>
                  <a:pt x="1409" y="262"/>
                </a:lnTo>
                <a:lnTo>
                  <a:pt x="1409" y="262"/>
                </a:lnTo>
                <a:lnTo>
                  <a:pt x="1409" y="262"/>
                </a:lnTo>
                <a:lnTo>
                  <a:pt x="1411" y="262"/>
                </a:lnTo>
                <a:lnTo>
                  <a:pt x="1411" y="260"/>
                </a:lnTo>
                <a:lnTo>
                  <a:pt x="1413" y="262"/>
                </a:lnTo>
                <a:lnTo>
                  <a:pt x="1413" y="262"/>
                </a:lnTo>
                <a:lnTo>
                  <a:pt x="1413" y="262"/>
                </a:lnTo>
                <a:lnTo>
                  <a:pt x="1415" y="262"/>
                </a:lnTo>
                <a:lnTo>
                  <a:pt x="1415" y="262"/>
                </a:lnTo>
                <a:moveTo>
                  <a:pt x="1250" y="321"/>
                </a:moveTo>
                <a:lnTo>
                  <a:pt x="1252" y="323"/>
                </a:lnTo>
                <a:lnTo>
                  <a:pt x="1252" y="323"/>
                </a:lnTo>
                <a:lnTo>
                  <a:pt x="1254" y="323"/>
                </a:lnTo>
                <a:lnTo>
                  <a:pt x="1254" y="323"/>
                </a:lnTo>
                <a:lnTo>
                  <a:pt x="1254" y="325"/>
                </a:lnTo>
                <a:lnTo>
                  <a:pt x="1256" y="325"/>
                </a:lnTo>
                <a:lnTo>
                  <a:pt x="1256" y="325"/>
                </a:lnTo>
                <a:lnTo>
                  <a:pt x="1258" y="323"/>
                </a:lnTo>
                <a:lnTo>
                  <a:pt x="1258" y="327"/>
                </a:lnTo>
                <a:lnTo>
                  <a:pt x="1258" y="325"/>
                </a:lnTo>
                <a:lnTo>
                  <a:pt x="1260" y="325"/>
                </a:lnTo>
                <a:lnTo>
                  <a:pt x="1260" y="325"/>
                </a:lnTo>
                <a:lnTo>
                  <a:pt x="1262" y="323"/>
                </a:lnTo>
                <a:lnTo>
                  <a:pt x="1262" y="323"/>
                </a:lnTo>
                <a:lnTo>
                  <a:pt x="1262" y="327"/>
                </a:lnTo>
                <a:lnTo>
                  <a:pt x="1264" y="325"/>
                </a:lnTo>
                <a:lnTo>
                  <a:pt x="1264" y="325"/>
                </a:lnTo>
                <a:lnTo>
                  <a:pt x="1266" y="327"/>
                </a:lnTo>
                <a:lnTo>
                  <a:pt x="1266" y="325"/>
                </a:lnTo>
                <a:lnTo>
                  <a:pt x="1268" y="327"/>
                </a:lnTo>
                <a:lnTo>
                  <a:pt x="1268" y="330"/>
                </a:lnTo>
                <a:lnTo>
                  <a:pt x="1268" y="327"/>
                </a:lnTo>
                <a:lnTo>
                  <a:pt x="1270" y="330"/>
                </a:lnTo>
                <a:lnTo>
                  <a:pt x="1270" y="332"/>
                </a:lnTo>
                <a:lnTo>
                  <a:pt x="1272" y="327"/>
                </a:lnTo>
                <a:lnTo>
                  <a:pt x="1272" y="332"/>
                </a:lnTo>
                <a:lnTo>
                  <a:pt x="1272" y="332"/>
                </a:lnTo>
                <a:lnTo>
                  <a:pt x="1274" y="332"/>
                </a:lnTo>
                <a:lnTo>
                  <a:pt x="1274" y="332"/>
                </a:lnTo>
                <a:lnTo>
                  <a:pt x="1277" y="332"/>
                </a:lnTo>
                <a:lnTo>
                  <a:pt x="1277" y="334"/>
                </a:lnTo>
                <a:lnTo>
                  <a:pt x="1277" y="336"/>
                </a:lnTo>
                <a:lnTo>
                  <a:pt x="1279" y="332"/>
                </a:lnTo>
                <a:lnTo>
                  <a:pt x="1279" y="332"/>
                </a:lnTo>
                <a:lnTo>
                  <a:pt x="1281" y="334"/>
                </a:lnTo>
                <a:lnTo>
                  <a:pt x="1281" y="332"/>
                </a:lnTo>
                <a:lnTo>
                  <a:pt x="1281" y="332"/>
                </a:lnTo>
                <a:lnTo>
                  <a:pt x="1283" y="332"/>
                </a:lnTo>
                <a:lnTo>
                  <a:pt x="1283" y="332"/>
                </a:lnTo>
                <a:lnTo>
                  <a:pt x="1285" y="334"/>
                </a:lnTo>
                <a:lnTo>
                  <a:pt x="1285" y="332"/>
                </a:lnTo>
                <a:lnTo>
                  <a:pt x="1287" y="332"/>
                </a:lnTo>
                <a:lnTo>
                  <a:pt x="1287" y="334"/>
                </a:lnTo>
                <a:lnTo>
                  <a:pt x="1287" y="334"/>
                </a:lnTo>
                <a:lnTo>
                  <a:pt x="1289" y="330"/>
                </a:lnTo>
                <a:lnTo>
                  <a:pt x="1289" y="332"/>
                </a:lnTo>
                <a:lnTo>
                  <a:pt x="1291" y="332"/>
                </a:lnTo>
                <a:lnTo>
                  <a:pt x="1291" y="332"/>
                </a:lnTo>
                <a:lnTo>
                  <a:pt x="1291" y="330"/>
                </a:lnTo>
                <a:lnTo>
                  <a:pt x="1293" y="332"/>
                </a:lnTo>
                <a:lnTo>
                  <a:pt x="1293" y="330"/>
                </a:lnTo>
                <a:lnTo>
                  <a:pt x="1295" y="330"/>
                </a:lnTo>
                <a:lnTo>
                  <a:pt x="1295" y="330"/>
                </a:lnTo>
                <a:lnTo>
                  <a:pt x="1295" y="330"/>
                </a:lnTo>
                <a:lnTo>
                  <a:pt x="1297" y="330"/>
                </a:lnTo>
                <a:lnTo>
                  <a:pt x="1297" y="327"/>
                </a:lnTo>
                <a:lnTo>
                  <a:pt x="1299" y="327"/>
                </a:lnTo>
                <a:lnTo>
                  <a:pt x="1299" y="325"/>
                </a:lnTo>
                <a:lnTo>
                  <a:pt x="1299" y="327"/>
                </a:lnTo>
                <a:lnTo>
                  <a:pt x="1301" y="327"/>
                </a:lnTo>
                <a:lnTo>
                  <a:pt x="1301" y="325"/>
                </a:lnTo>
                <a:lnTo>
                  <a:pt x="1303" y="323"/>
                </a:lnTo>
                <a:lnTo>
                  <a:pt x="1303" y="325"/>
                </a:lnTo>
                <a:lnTo>
                  <a:pt x="1305" y="323"/>
                </a:lnTo>
                <a:lnTo>
                  <a:pt x="1305" y="323"/>
                </a:lnTo>
                <a:lnTo>
                  <a:pt x="1305" y="321"/>
                </a:lnTo>
                <a:lnTo>
                  <a:pt x="1307" y="321"/>
                </a:lnTo>
                <a:lnTo>
                  <a:pt x="1307" y="323"/>
                </a:lnTo>
                <a:lnTo>
                  <a:pt x="1309" y="323"/>
                </a:lnTo>
                <a:lnTo>
                  <a:pt x="1309" y="321"/>
                </a:lnTo>
                <a:lnTo>
                  <a:pt x="1309" y="323"/>
                </a:lnTo>
                <a:lnTo>
                  <a:pt x="1311" y="323"/>
                </a:lnTo>
                <a:lnTo>
                  <a:pt x="1311" y="321"/>
                </a:lnTo>
                <a:lnTo>
                  <a:pt x="1313" y="321"/>
                </a:lnTo>
                <a:lnTo>
                  <a:pt x="1313" y="323"/>
                </a:lnTo>
                <a:lnTo>
                  <a:pt x="1313" y="321"/>
                </a:lnTo>
                <a:lnTo>
                  <a:pt x="1315" y="321"/>
                </a:lnTo>
                <a:lnTo>
                  <a:pt x="1315" y="321"/>
                </a:lnTo>
                <a:lnTo>
                  <a:pt x="1317" y="319"/>
                </a:lnTo>
                <a:lnTo>
                  <a:pt x="1317" y="319"/>
                </a:lnTo>
                <a:lnTo>
                  <a:pt x="1317" y="319"/>
                </a:lnTo>
                <a:lnTo>
                  <a:pt x="1319" y="317"/>
                </a:lnTo>
                <a:lnTo>
                  <a:pt x="1319" y="319"/>
                </a:lnTo>
                <a:lnTo>
                  <a:pt x="1321" y="319"/>
                </a:lnTo>
                <a:lnTo>
                  <a:pt x="1321" y="317"/>
                </a:lnTo>
                <a:lnTo>
                  <a:pt x="1321" y="315"/>
                </a:lnTo>
                <a:lnTo>
                  <a:pt x="1323" y="317"/>
                </a:lnTo>
                <a:lnTo>
                  <a:pt x="1323" y="315"/>
                </a:lnTo>
                <a:lnTo>
                  <a:pt x="1325" y="315"/>
                </a:lnTo>
                <a:lnTo>
                  <a:pt x="1325" y="315"/>
                </a:lnTo>
                <a:lnTo>
                  <a:pt x="1327" y="315"/>
                </a:lnTo>
                <a:lnTo>
                  <a:pt x="1327" y="315"/>
                </a:lnTo>
                <a:lnTo>
                  <a:pt x="1327" y="315"/>
                </a:lnTo>
                <a:lnTo>
                  <a:pt x="1329" y="311"/>
                </a:lnTo>
                <a:lnTo>
                  <a:pt x="1329" y="313"/>
                </a:lnTo>
                <a:lnTo>
                  <a:pt x="1331" y="313"/>
                </a:lnTo>
                <a:lnTo>
                  <a:pt x="1331" y="311"/>
                </a:lnTo>
                <a:lnTo>
                  <a:pt x="1331" y="313"/>
                </a:lnTo>
                <a:lnTo>
                  <a:pt x="1333" y="311"/>
                </a:lnTo>
                <a:moveTo>
                  <a:pt x="1169" y="323"/>
                </a:moveTo>
                <a:lnTo>
                  <a:pt x="1169" y="323"/>
                </a:lnTo>
                <a:lnTo>
                  <a:pt x="1171" y="323"/>
                </a:lnTo>
                <a:lnTo>
                  <a:pt x="1171" y="323"/>
                </a:lnTo>
                <a:lnTo>
                  <a:pt x="1173" y="319"/>
                </a:lnTo>
                <a:lnTo>
                  <a:pt x="1173" y="319"/>
                </a:lnTo>
                <a:lnTo>
                  <a:pt x="1173" y="321"/>
                </a:lnTo>
                <a:lnTo>
                  <a:pt x="1175" y="317"/>
                </a:lnTo>
                <a:lnTo>
                  <a:pt x="1175" y="317"/>
                </a:lnTo>
                <a:lnTo>
                  <a:pt x="1177" y="315"/>
                </a:lnTo>
                <a:lnTo>
                  <a:pt x="1177" y="315"/>
                </a:lnTo>
                <a:lnTo>
                  <a:pt x="1177" y="317"/>
                </a:lnTo>
                <a:lnTo>
                  <a:pt x="1179" y="311"/>
                </a:lnTo>
                <a:lnTo>
                  <a:pt x="1179" y="311"/>
                </a:lnTo>
                <a:lnTo>
                  <a:pt x="1181" y="311"/>
                </a:lnTo>
                <a:lnTo>
                  <a:pt x="1181" y="309"/>
                </a:lnTo>
                <a:lnTo>
                  <a:pt x="1181" y="311"/>
                </a:lnTo>
                <a:lnTo>
                  <a:pt x="1183" y="311"/>
                </a:lnTo>
                <a:lnTo>
                  <a:pt x="1183" y="309"/>
                </a:lnTo>
                <a:lnTo>
                  <a:pt x="1185" y="309"/>
                </a:lnTo>
                <a:lnTo>
                  <a:pt x="1185" y="307"/>
                </a:lnTo>
                <a:lnTo>
                  <a:pt x="1187" y="307"/>
                </a:lnTo>
                <a:lnTo>
                  <a:pt x="1187" y="309"/>
                </a:lnTo>
                <a:lnTo>
                  <a:pt x="1187" y="307"/>
                </a:lnTo>
                <a:lnTo>
                  <a:pt x="1189" y="305"/>
                </a:lnTo>
                <a:lnTo>
                  <a:pt x="1189" y="305"/>
                </a:lnTo>
                <a:lnTo>
                  <a:pt x="1191" y="303"/>
                </a:lnTo>
                <a:lnTo>
                  <a:pt x="1191" y="305"/>
                </a:lnTo>
                <a:lnTo>
                  <a:pt x="1191" y="305"/>
                </a:lnTo>
                <a:lnTo>
                  <a:pt x="1193" y="303"/>
                </a:lnTo>
                <a:lnTo>
                  <a:pt x="1193" y="301"/>
                </a:lnTo>
                <a:lnTo>
                  <a:pt x="1195" y="303"/>
                </a:lnTo>
                <a:lnTo>
                  <a:pt x="1195" y="299"/>
                </a:lnTo>
                <a:lnTo>
                  <a:pt x="1195" y="299"/>
                </a:lnTo>
                <a:lnTo>
                  <a:pt x="1197" y="299"/>
                </a:lnTo>
                <a:lnTo>
                  <a:pt x="1197" y="299"/>
                </a:lnTo>
                <a:lnTo>
                  <a:pt x="1199" y="297"/>
                </a:lnTo>
                <a:lnTo>
                  <a:pt x="1199" y="297"/>
                </a:lnTo>
                <a:lnTo>
                  <a:pt x="1199" y="297"/>
                </a:lnTo>
                <a:lnTo>
                  <a:pt x="1201" y="297"/>
                </a:lnTo>
                <a:lnTo>
                  <a:pt x="1201" y="295"/>
                </a:lnTo>
                <a:lnTo>
                  <a:pt x="1203" y="295"/>
                </a:lnTo>
                <a:lnTo>
                  <a:pt x="1203" y="295"/>
                </a:lnTo>
                <a:lnTo>
                  <a:pt x="1203" y="295"/>
                </a:lnTo>
                <a:lnTo>
                  <a:pt x="1205" y="295"/>
                </a:lnTo>
                <a:lnTo>
                  <a:pt x="1205" y="297"/>
                </a:lnTo>
                <a:lnTo>
                  <a:pt x="1207" y="297"/>
                </a:lnTo>
                <a:lnTo>
                  <a:pt x="1207" y="299"/>
                </a:lnTo>
                <a:lnTo>
                  <a:pt x="1209" y="297"/>
                </a:lnTo>
                <a:lnTo>
                  <a:pt x="1209" y="297"/>
                </a:lnTo>
                <a:lnTo>
                  <a:pt x="1209" y="301"/>
                </a:lnTo>
                <a:lnTo>
                  <a:pt x="1211" y="299"/>
                </a:lnTo>
                <a:lnTo>
                  <a:pt x="1211" y="299"/>
                </a:lnTo>
                <a:lnTo>
                  <a:pt x="1213" y="299"/>
                </a:lnTo>
                <a:lnTo>
                  <a:pt x="1213" y="299"/>
                </a:lnTo>
                <a:lnTo>
                  <a:pt x="1213" y="301"/>
                </a:lnTo>
                <a:lnTo>
                  <a:pt x="1216" y="301"/>
                </a:lnTo>
                <a:lnTo>
                  <a:pt x="1216" y="301"/>
                </a:lnTo>
                <a:lnTo>
                  <a:pt x="1218" y="303"/>
                </a:lnTo>
                <a:lnTo>
                  <a:pt x="1218" y="303"/>
                </a:lnTo>
                <a:lnTo>
                  <a:pt x="1218" y="303"/>
                </a:lnTo>
                <a:lnTo>
                  <a:pt x="1220" y="303"/>
                </a:lnTo>
                <a:lnTo>
                  <a:pt x="1220" y="305"/>
                </a:lnTo>
                <a:lnTo>
                  <a:pt x="1222" y="305"/>
                </a:lnTo>
                <a:lnTo>
                  <a:pt x="1222" y="305"/>
                </a:lnTo>
                <a:lnTo>
                  <a:pt x="1222" y="307"/>
                </a:lnTo>
                <a:lnTo>
                  <a:pt x="1224" y="309"/>
                </a:lnTo>
                <a:lnTo>
                  <a:pt x="1224" y="307"/>
                </a:lnTo>
                <a:lnTo>
                  <a:pt x="1226" y="307"/>
                </a:lnTo>
                <a:lnTo>
                  <a:pt x="1226" y="307"/>
                </a:lnTo>
                <a:lnTo>
                  <a:pt x="1228" y="309"/>
                </a:lnTo>
                <a:lnTo>
                  <a:pt x="1228" y="309"/>
                </a:lnTo>
                <a:lnTo>
                  <a:pt x="1228" y="309"/>
                </a:lnTo>
                <a:lnTo>
                  <a:pt x="1230" y="309"/>
                </a:lnTo>
                <a:lnTo>
                  <a:pt x="1230" y="311"/>
                </a:lnTo>
                <a:lnTo>
                  <a:pt x="1232" y="311"/>
                </a:lnTo>
                <a:lnTo>
                  <a:pt x="1232" y="311"/>
                </a:lnTo>
                <a:lnTo>
                  <a:pt x="1232" y="311"/>
                </a:lnTo>
                <a:lnTo>
                  <a:pt x="1234" y="315"/>
                </a:lnTo>
                <a:lnTo>
                  <a:pt x="1234" y="315"/>
                </a:lnTo>
                <a:lnTo>
                  <a:pt x="1236" y="313"/>
                </a:lnTo>
                <a:lnTo>
                  <a:pt x="1236" y="313"/>
                </a:lnTo>
                <a:lnTo>
                  <a:pt x="1236" y="315"/>
                </a:lnTo>
                <a:lnTo>
                  <a:pt x="1238" y="315"/>
                </a:lnTo>
                <a:lnTo>
                  <a:pt x="1238" y="315"/>
                </a:lnTo>
                <a:lnTo>
                  <a:pt x="1240" y="315"/>
                </a:lnTo>
                <a:lnTo>
                  <a:pt x="1240" y="319"/>
                </a:lnTo>
                <a:lnTo>
                  <a:pt x="1240" y="317"/>
                </a:lnTo>
                <a:lnTo>
                  <a:pt x="1242" y="317"/>
                </a:lnTo>
                <a:lnTo>
                  <a:pt x="1242" y="317"/>
                </a:lnTo>
                <a:lnTo>
                  <a:pt x="1244" y="319"/>
                </a:lnTo>
                <a:lnTo>
                  <a:pt x="1244" y="319"/>
                </a:lnTo>
                <a:lnTo>
                  <a:pt x="1246" y="317"/>
                </a:lnTo>
                <a:lnTo>
                  <a:pt x="1246" y="319"/>
                </a:lnTo>
                <a:lnTo>
                  <a:pt x="1246" y="319"/>
                </a:lnTo>
                <a:lnTo>
                  <a:pt x="1248" y="321"/>
                </a:lnTo>
                <a:lnTo>
                  <a:pt x="1248" y="317"/>
                </a:lnTo>
                <a:lnTo>
                  <a:pt x="1250" y="321"/>
                </a:lnTo>
                <a:lnTo>
                  <a:pt x="1250" y="323"/>
                </a:lnTo>
                <a:lnTo>
                  <a:pt x="1250" y="321"/>
                </a:lnTo>
                <a:moveTo>
                  <a:pt x="1085" y="390"/>
                </a:moveTo>
                <a:lnTo>
                  <a:pt x="1087" y="393"/>
                </a:lnTo>
                <a:lnTo>
                  <a:pt x="1087" y="390"/>
                </a:lnTo>
                <a:lnTo>
                  <a:pt x="1089" y="388"/>
                </a:lnTo>
                <a:lnTo>
                  <a:pt x="1089" y="388"/>
                </a:lnTo>
                <a:lnTo>
                  <a:pt x="1091" y="388"/>
                </a:lnTo>
                <a:lnTo>
                  <a:pt x="1091" y="388"/>
                </a:lnTo>
                <a:lnTo>
                  <a:pt x="1091" y="386"/>
                </a:lnTo>
                <a:lnTo>
                  <a:pt x="1094" y="384"/>
                </a:lnTo>
                <a:lnTo>
                  <a:pt x="1094" y="384"/>
                </a:lnTo>
                <a:lnTo>
                  <a:pt x="1096" y="384"/>
                </a:lnTo>
                <a:lnTo>
                  <a:pt x="1096" y="382"/>
                </a:lnTo>
                <a:lnTo>
                  <a:pt x="1096" y="382"/>
                </a:lnTo>
                <a:lnTo>
                  <a:pt x="1098" y="382"/>
                </a:lnTo>
                <a:lnTo>
                  <a:pt x="1098" y="380"/>
                </a:lnTo>
                <a:lnTo>
                  <a:pt x="1100" y="380"/>
                </a:lnTo>
                <a:lnTo>
                  <a:pt x="1100" y="378"/>
                </a:lnTo>
                <a:lnTo>
                  <a:pt x="1100" y="380"/>
                </a:lnTo>
                <a:lnTo>
                  <a:pt x="1102" y="380"/>
                </a:lnTo>
                <a:lnTo>
                  <a:pt x="1102" y="378"/>
                </a:lnTo>
                <a:lnTo>
                  <a:pt x="1104" y="378"/>
                </a:lnTo>
                <a:lnTo>
                  <a:pt x="1104" y="376"/>
                </a:lnTo>
                <a:lnTo>
                  <a:pt x="1104" y="378"/>
                </a:lnTo>
                <a:lnTo>
                  <a:pt x="1106" y="374"/>
                </a:lnTo>
                <a:lnTo>
                  <a:pt x="1106" y="376"/>
                </a:lnTo>
                <a:lnTo>
                  <a:pt x="1108" y="374"/>
                </a:lnTo>
                <a:lnTo>
                  <a:pt x="1108" y="374"/>
                </a:lnTo>
                <a:lnTo>
                  <a:pt x="1110" y="374"/>
                </a:lnTo>
                <a:lnTo>
                  <a:pt x="1110" y="374"/>
                </a:lnTo>
                <a:lnTo>
                  <a:pt x="1110" y="374"/>
                </a:lnTo>
                <a:lnTo>
                  <a:pt x="1112" y="374"/>
                </a:lnTo>
                <a:lnTo>
                  <a:pt x="1112" y="372"/>
                </a:lnTo>
                <a:lnTo>
                  <a:pt x="1114" y="370"/>
                </a:lnTo>
                <a:lnTo>
                  <a:pt x="1114" y="372"/>
                </a:lnTo>
                <a:lnTo>
                  <a:pt x="1114" y="370"/>
                </a:lnTo>
                <a:lnTo>
                  <a:pt x="1116" y="368"/>
                </a:lnTo>
                <a:lnTo>
                  <a:pt x="1116" y="366"/>
                </a:lnTo>
                <a:lnTo>
                  <a:pt x="1118" y="368"/>
                </a:lnTo>
                <a:lnTo>
                  <a:pt x="1118" y="366"/>
                </a:lnTo>
                <a:lnTo>
                  <a:pt x="1118" y="364"/>
                </a:lnTo>
                <a:lnTo>
                  <a:pt x="1120" y="364"/>
                </a:lnTo>
                <a:lnTo>
                  <a:pt x="1120" y="362"/>
                </a:lnTo>
                <a:lnTo>
                  <a:pt x="1122" y="362"/>
                </a:lnTo>
                <a:lnTo>
                  <a:pt x="1122" y="362"/>
                </a:lnTo>
                <a:lnTo>
                  <a:pt x="1122" y="362"/>
                </a:lnTo>
                <a:lnTo>
                  <a:pt x="1124" y="362"/>
                </a:lnTo>
                <a:lnTo>
                  <a:pt x="1124" y="360"/>
                </a:lnTo>
                <a:lnTo>
                  <a:pt x="1126" y="358"/>
                </a:lnTo>
                <a:lnTo>
                  <a:pt x="1126" y="360"/>
                </a:lnTo>
                <a:lnTo>
                  <a:pt x="1128" y="358"/>
                </a:lnTo>
                <a:lnTo>
                  <a:pt x="1128" y="358"/>
                </a:lnTo>
                <a:lnTo>
                  <a:pt x="1128" y="358"/>
                </a:lnTo>
                <a:lnTo>
                  <a:pt x="1130" y="356"/>
                </a:lnTo>
                <a:lnTo>
                  <a:pt x="1130" y="356"/>
                </a:lnTo>
                <a:lnTo>
                  <a:pt x="1132" y="354"/>
                </a:lnTo>
                <a:lnTo>
                  <a:pt x="1132" y="354"/>
                </a:lnTo>
                <a:lnTo>
                  <a:pt x="1132" y="354"/>
                </a:lnTo>
                <a:lnTo>
                  <a:pt x="1134" y="354"/>
                </a:lnTo>
                <a:lnTo>
                  <a:pt x="1134" y="354"/>
                </a:lnTo>
                <a:lnTo>
                  <a:pt x="1136" y="350"/>
                </a:lnTo>
                <a:lnTo>
                  <a:pt x="1136" y="348"/>
                </a:lnTo>
                <a:lnTo>
                  <a:pt x="1136" y="350"/>
                </a:lnTo>
                <a:lnTo>
                  <a:pt x="1138" y="348"/>
                </a:lnTo>
                <a:lnTo>
                  <a:pt x="1138" y="346"/>
                </a:lnTo>
                <a:lnTo>
                  <a:pt x="1140" y="346"/>
                </a:lnTo>
                <a:lnTo>
                  <a:pt x="1140" y="346"/>
                </a:lnTo>
                <a:lnTo>
                  <a:pt x="1140" y="346"/>
                </a:lnTo>
                <a:lnTo>
                  <a:pt x="1142" y="342"/>
                </a:lnTo>
                <a:lnTo>
                  <a:pt x="1142" y="344"/>
                </a:lnTo>
                <a:lnTo>
                  <a:pt x="1144" y="344"/>
                </a:lnTo>
                <a:lnTo>
                  <a:pt x="1144" y="342"/>
                </a:lnTo>
                <a:lnTo>
                  <a:pt x="1144" y="342"/>
                </a:lnTo>
                <a:lnTo>
                  <a:pt x="1146" y="340"/>
                </a:lnTo>
                <a:lnTo>
                  <a:pt x="1146" y="338"/>
                </a:lnTo>
                <a:lnTo>
                  <a:pt x="1148" y="342"/>
                </a:lnTo>
                <a:lnTo>
                  <a:pt x="1148" y="336"/>
                </a:lnTo>
                <a:lnTo>
                  <a:pt x="1150" y="338"/>
                </a:lnTo>
                <a:lnTo>
                  <a:pt x="1150" y="340"/>
                </a:lnTo>
                <a:lnTo>
                  <a:pt x="1150" y="336"/>
                </a:lnTo>
                <a:lnTo>
                  <a:pt x="1152" y="336"/>
                </a:lnTo>
                <a:lnTo>
                  <a:pt x="1152" y="336"/>
                </a:lnTo>
                <a:lnTo>
                  <a:pt x="1155" y="336"/>
                </a:lnTo>
                <a:lnTo>
                  <a:pt x="1155" y="336"/>
                </a:lnTo>
                <a:lnTo>
                  <a:pt x="1155" y="334"/>
                </a:lnTo>
                <a:lnTo>
                  <a:pt x="1157" y="332"/>
                </a:lnTo>
                <a:lnTo>
                  <a:pt x="1157" y="334"/>
                </a:lnTo>
                <a:lnTo>
                  <a:pt x="1159" y="332"/>
                </a:lnTo>
                <a:lnTo>
                  <a:pt x="1159" y="330"/>
                </a:lnTo>
                <a:lnTo>
                  <a:pt x="1159" y="330"/>
                </a:lnTo>
                <a:lnTo>
                  <a:pt x="1161" y="330"/>
                </a:lnTo>
                <a:lnTo>
                  <a:pt x="1161" y="330"/>
                </a:lnTo>
                <a:lnTo>
                  <a:pt x="1163" y="325"/>
                </a:lnTo>
                <a:lnTo>
                  <a:pt x="1163" y="325"/>
                </a:lnTo>
                <a:lnTo>
                  <a:pt x="1163" y="330"/>
                </a:lnTo>
                <a:lnTo>
                  <a:pt x="1165" y="325"/>
                </a:lnTo>
                <a:lnTo>
                  <a:pt x="1165" y="325"/>
                </a:lnTo>
                <a:lnTo>
                  <a:pt x="1167" y="327"/>
                </a:lnTo>
                <a:lnTo>
                  <a:pt x="1167" y="323"/>
                </a:lnTo>
                <a:lnTo>
                  <a:pt x="1169" y="325"/>
                </a:lnTo>
                <a:lnTo>
                  <a:pt x="1169" y="323"/>
                </a:lnTo>
                <a:moveTo>
                  <a:pt x="1004" y="403"/>
                </a:moveTo>
                <a:lnTo>
                  <a:pt x="1004" y="405"/>
                </a:lnTo>
                <a:lnTo>
                  <a:pt x="1006" y="405"/>
                </a:lnTo>
                <a:lnTo>
                  <a:pt x="1006" y="405"/>
                </a:lnTo>
                <a:lnTo>
                  <a:pt x="1008" y="407"/>
                </a:lnTo>
                <a:lnTo>
                  <a:pt x="1008" y="405"/>
                </a:lnTo>
                <a:lnTo>
                  <a:pt x="1008" y="405"/>
                </a:lnTo>
                <a:lnTo>
                  <a:pt x="1010" y="407"/>
                </a:lnTo>
                <a:lnTo>
                  <a:pt x="1010" y="409"/>
                </a:lnTo>
                <a:lnTo>
                  <a:pt x="1012" y="409"/>
                </a:lnTo>
                <a:lnTo>
                  <a:pt x="1012" y="407"/>
                </a:lnTo>
                <a:lnTo>
                  <a:pt x="1014" y="407"/>
                </a:lnTo>
                <a:lnTo>
                  <a:pt x="1014" y="409"/>
                </a:lnTo>
                <a:lnTo>
                  <a:pt x="1014" y="409"/>
                </a:lnTo>
                <a:lnTo>
                  <a:pt x="1016" y="409"/>
                </a:lnTo>
                <a:lnTo>
                  <a:pt x="1016" y="411"/>
                </a:lnTo>
                <a:lnTo>
                  <a:pt x="1018" y="407"/>
                </a:lnTo>
                <a:lnTo>
                  <a:pt x="1018" y="409"/>
                </a:lnTo>
                <a:lnTo>
                  <a:pt x="1018" y="411"/>
                </a:lnTo>
                <a:lnTo>
                  <a:pt x="1020" y="409"/>
                </a:lnTo>
                <a:lnTo>
                  <a:pt x="1020" y="413"/>
                </a:lnTo>
                <a:lnTo>
                  <a:pt x="1022" y="413"/>
                </a:lnTo>
                <a:lnTo>
                  <a:pt x="1022" y="409"/>
                </a:lnTo>
                <a:lnTo>
                  <a:pt x="1022" y="411"/>
                </a:lnTo>
                <a:lnTo>
                  <a:pt x="1024" y="413"/>
                </a:lnTo>
                <a:lnTo>
                  <a:pt x="1024" y="409"/>
                </a:lnTo>
                <a:lnTo>
                  <a:pt x="1026" y="411"/>
                </a:lnTo>
                <a:lnTo>
                  <a:pt x="1026" y="409"/>
                </a:lnTo>
                <a:lnTo>
                  <a:pt x="1026" y="409"/>
                </a:lnTo>
                <a:lnTo>
                  <a:pt x="1028" y="411"/>
                </a:lnTo>
                <a:lnTo>
                  <a:pt x="1028" y="407"/>
                </a:lnTo>
                <a:lnTo>
                  <a:pt x="1030" y="409"/>
                </a:lnTo>
                <a:lnTo>
                  <a:pt x="1030" y="409"/>
                </a:lnTo>
                <a:lnTo>
                  <a:pt x="1033" y="409"/>
                </a:lnTo>
                <a:lnTo>
                  <a:pt x="1033" y="407"/>
                </a:lnTo>
                <a:lnTo>
                  <a:pt x="1033" y="407"/>
                </a:lnTo>
                <a:lnTo>
                  <a:pt x="1035" y="407"/>
                </a:lnTo>
                <a:lnTo>
                  <a:pt x="1035" y="407"/>
                </a:lnTo>
                <a:lnTo>
                  <a:pt x="1037" y="407"/>
                </a:lnTo>
                <a:lnTo>
                  <a:pt x="1037" y="407"/>
                </a:lnTo>
                <a:lnTo>
                  <a:pt x="1037" y="405"/>
                </a:lnTo>
                <a:lnTo>
                  <a:pt x="1039" y="407"/>
                </a:lnTo>
                <a:lnTo>
                  <a:pt x="1039" y="403"/>
                </a:lnTo>
                <a:lnTo>
                  <a:pt x="1041" y="403"/>
                </a:lnTo>
                <a:lnTo>
                  <a:pt x="1041" y="405"/>
                </a:lnTo>
                <a:lnTo>
                  <a:pt x="1041" y="403"/>
                </a:lnTo>
                <a:lnTo>
                  <a:pt x="1043" y="401"/>
                </a:lnTo>
                <a:lnTo>
                  <a:pt x="1043" y="401"/>
                </a:lnTo>
                <a:lnTo>
                  <a:pt x="1045" y="403"/>
                </a:lnTo>
                <a:lnTo>
                  <a:pt x="1045" y="401"/>
                </a:lnTo>
                <a:lnTo>
                  <a:pt x="1045" y="401"/>
                </a:lnTo>
                <a:lnTo>
                  <a:pt x="1047" y="401"/>
                </a:lnTo>
                <a:lnTo>
                  <a:pt x="1047" y="401"/>
                </a:lnTo>
                <a:lnTo>
                  <a:pt x="1049" y="401"/>
                </a:lnTo>
                <a:lnTo>
                  <a:pt x="1049" y="399"/>
                </a:lnTo>
                <a:lnTo>
                  <a:pt x="1051" y="401"/>
                </a:lnTo>
                <a:lnTo>
                  <a:pt x="1051" y="401"/>
                </a:lnTo>
                <a:lnTo>
                  <a:pt x="1051" y="401"/>
                </a:lnTo>
                <a:lnTo>
                  <a:pt x="1053" y="397"/>
                </a:lnTo>
                <a:lnTo>
                  <a:pt x="1053" y="397"/>
                </a:lnTo>
                <a:lnTo>
                  <a:pt x="1055" y="399"/>
                </a:lnTo>
                <a:lnTo>
                  <a:pt x="1055" y="399"/>
                </a:lnTo>
                <a:lnTo>
                  <a:pt x="1055" y="399"/>
                </a:lnTo>
                <a:lnTo>
                  <a:pt x="1057" y="399"/>
                </a:lnTo>
                <a:lnTo>
                  <a:pt x="1057" y="399"/>
                </a:lnTo>
                <a:lnTo>
                  <a:pt x="1059" y="399"/>
                </a:lnTo>
                <a:lnTo>
                  <a:pt x="1059" y="397"/>
                </a:lnTo>
                <a:lnTo>
                  <a:pt x="1059" y="397"/>
                </a:lnTo>
                <a:lnTo>
                  <a:pt x="1061" y="399"/>
                </a:lnTo>
                <a:lnTo>
                  <a:pt x="1061" y="399"/>
                </a:lnTo>
                <a:lnTo>
                  <a:pt x="1063" y="397"/>
                </a:lnTo>
                <a:lnTo>
                  <a:pt x="1063" y="399"/>
                </a:lnTo>
                <a:lnTo>
                  <a:pt x="1063" y="399"/>
                </a:lnTo>
                <a:lnTo>
                  <a:pt x="1065" y="397"/>
                </a:lnTo>
                <a:lnTo>
                  <a:pt x="1065" y="399"/>
                </a:lnTo>
                <a:lnTo>
                  <a:pt x="1067" y="397"/>
                </a:lnTo>
                <a:lnTo>
                  <a:pt x="1067" y="399"/>
                </a:lnTo>
                <a:lnTo>
                  <a:pt x="1067" y="399"/>
                </a:lnTo>
                <a:lnTo>
                  <a:pt x="1069" y="397"/>
                </a:lnTo>
                <a:lnTo>
                  <a:pt x="1069" y="397"/>
                </a:lnTo>
                <a:lnTo>
                  <a:pt x="1071" y="399"/>
                </a:lnTo>
                <a:lnTo>
                  <a:pt x="1071" y="395"/>
                </a:lnTo>
                <a:lnTo>
                  <a:pt x="1073" y="397"/>
                </a:lnTo>
                <a:lnTo>
                  <a:pt x="1073" y="397"/>
                </a:lnTo>
                <a:lnTo>
                  <a:pt x="1073" y="395"/>
                </a:lnTo>
                <a:lnTo>
                  <a:pt x="1075" y="397"/>
                </a:lnTo>
                <a:lnTo>
                  <a:pt x="1075" y="397"/>
                </a:lnTo>
                <a:lnTo>
                  <a:pt x="1077" y="395"/>
                </a:lnTo>
                <a:lnTo>
                  <a:pt x="1077" y="397"/>
                </a:lnTo>
                <a:lnTo>
                  <a:pt x="1077" y="397"/>
                </a:lnTo>
                <a:lnTo>
                  <a:pt x="1079" y="393"/>
                </a:lnTo>
                <a:lnTo>
                  <a:pt x="1079" y="397"/>
                </a:lnTo>
                <a:lnTo>
                  <a:pt x="1081" y="397"/>
                </a:lnTo>
                <a:lnTo>
                  <a:pt x="1081" y="395"/>
                </a:lnTo>
                <a:lnTo>
                  <a:pt x="1081" y="395"/>
                </a:lnTo>
                <a:lnTo>
                  <a:pt x="1083" y="395"/>
                </a:lnTo>
                <a:lnTo>
                  <a:pt x="1083" y="395"/>
                </a:lnTo>
                <a:lnTo>
                  <a:pt x="1085" y="395"/>
                </a:lnTo>
                <a:lnTo>
                  <a:pt x="1085" y="393"/>
                </a:lnTo>
                <a:lnTo>
                  <a:pt x="1085" y="390"/>
                </a:lnTo>
                <a:moveTo>
                  <a:pt x="923" y="350"/>
                </a:moveTo>
                <a:lnTo>
                  <a:pt x="923" y="350"/>
                </a:lnTo>
                <a:lnTo>
                  <a:pt x="923" y="350"/>
                </a:lnTo>
                <a:lnTo>
                  <a:pt x="925" y="352"/>
                </a:lnTo>
                <a:lnTo>
                  <a:pt x="925" y="354"/>
                </a:lnTo>
                <a:lnTo>
                  <a:pt x="927" y="352"/>
                </a:lnTo>
                <a:lnTo>
                  <a:pt x="927" y="350"/>
                </a:lnTo>
                <a:lnTo>
                  <a:pt x="927" y="354"/>
                </a:lnTo>
                <a:lnTo>
                  <a:pt x="929" y="352"/>
                </a:lnTo>
                <a:lnTo>
                  <a:pt x="929" y="352"/>
                </a:lnTo>
                <a:lnTo>
                  <a:pt x="931" y="350"/>
                </a:lnTo>
                <a:lnTo>
                  <a:pt x="931" y="352"/>
                </a:lnTo>
                <a:lnTo>
                  <a:pt x="933" y="352"/>
                </a:lnTo>
                <a:lnTo>
                  <a:pt x="933" y="352"/>
                </a:lnTo>
                <a:lnTo>
                  <a:pt x="933" y="354"/>
                </a:lnTo>
                <a:lnTo>
                  <a:pt x="935" y="354"/>
                </a:lnTo>
                <a:lnTo>
                  <a:pt x="935" y="354"/>
                </a:lnTo>
                <a:lnTo>
                  <a:pt x="937" y="354"/>
                </a:lnTo>
                <a:lnTo>
                  <a:pt x="937" y="354"/>
                </a:lnTo>
                <a:lnTo>
                  <a:pt x="937" y="354"/>
                </a:lnTo>
                <a:lnTo>
                  <a:pt x="939" y="356"/>
                </a:lnTo>
                <a:lnTo>
                  <a:pt x="939" y="354"/>
                </a:lnTo>
                <a:lnTo>
                  <a:pt x="941" y="356"/>
                </a:lnTo>
                <a:lnTo>
                  <a:pt x="941" y="358"/>
                </a:lnTo>
                <a:lnTo>
                  <a:pt x="941" y="358"/>
                </a:lnTo>
                <a:lnTo>
                  <a:pt x="943" y="358"/>
                </a:lnTo>
                <a:lnTo>
                  <a:pt x="943" y="360"/>
                </a:lnTo>
                <a:lnTo>
                  <a:pt x="945" y="360"/>
                </a:lnTo>
                <a:lnTo>
                  <a:pt x="945" y="362"/>
                </a:lnTo>
                <a:lnTo>
                  <a:pt x="945" y="360"/>
                </a:lnTo>
                <a:lnTo>
                  <a:pt x="947" y="362"/>
                </a:lnTo>
                <a:lnTo>
                  <a:pt x="947" y="360"/>
                </a:lnTo>
                <a:lnTo>
                  <a:pt x="949" y="362"/>
                </a:lnTo>
                <a:lnTo>
                  <a:pt x="949" y="362"/>
                </a:lnTo>
                <a:lnTo>
                  <a:pt x="949" y="362"/>
                </a:lnTo>
                <a:lnTo>
                  <a:pt x="951" y="364"/>
                </a:lnTo>
                <a:lnTo>
                  <a:pt x="951" y="366"/>
                </a:lnTo>
                <a:lnTo>
                  <a:pt x="953" y="362"/>
                </a:lnTo>
                <a:lnTo>
                  <a:pt x="953" y="364"/>
                </a:lnTo>
                <a:lnTo>
                  <a:pt x="955" y="364"/>
                </a:lnTo>
                <a:lnTo>
                  <a:pt x="955" y="364"/>
                </a:lnTo>
                <a:lnTo>
                  <a:pt x="955" y="364"/>
                </a:lnTo>
                <a:lnTo>
                  <a:pt x="957" y="366"/>
                </a:lnTo>
                <a:lnTo>
                  <a:pt x="957" y="364"/>
                </a:lnTo>
                <a:lnTo>
                  <a:pt x="959" y="366"/>
                </a:lnTo>
                <a:lnTo>
                  <a:pt x="959" y="364"/>
                </a:lnTo>
                <a:lnTo>
                  <a:pt x="959" y="364"/>
                </a:lnTo>
                <a:lnTo>
                  <a:pt x="961" y="366"/>
                </a:lnTo>
                <a:lnTo>
                  <a:pt x="961" y="366"/>
                </a:lnTo>
                <a:lnTo>
                  <a:pt x="963" y="366"/>
                </a:lnTo>
                <a:lnTo>
                  <a:pt x="963" y="368"/>
                </a:lnTo>
                <a:lnTo>
                  <a:pt x="963" y="368"/>
                </a:lnTo>
                <a:lnTo>
                  <a:pt x="965" y="370"/>
                </a:lnTo>
                <a:lnTo>
                  <a:pt x="965" y="370"/>
                </a:lnTo>
                <a:lnTo>
                  <a:pt x="967" y="370"/>
                </a:lnTo>
                <a:lnTo>
                  <a:pt x="967" y="370"/>
                </a:lnTo>
                <a:lnTo>
                  <a:pt x="967" y="372"/>
                </a:lnTo>
                <a:lnTo>
                  <a:pt x="970" y="372"/>
                </a:lnTo>
                <a:lnTo>
                  <a:pt x="970" y="372"/>
                </a:lnTo>
                <a:lnTo>
                  <a:pt x="972" y="376"/>
                </a:lnTo>
                <a:lnTo>
                  <a:pt x="972" y="376"/>
                </a:lnTo>
                <a:lnTo>
                  <a:pt x="974" y="376"/>
                </a:lnTo>
                <a:lnTo>
                  <a:pt x="974" y="378"/>
                </a:lnTo>
                <a:lnTo>
                  <a:pt x="974" y="380"/>
                </a:lnTo>
                <a:lnTo>
                  <a:pt x="976" y="380"/>
                </a:lnTo>
                <a:lnTo>
                  <a:pt x="976" y="380"/>
                </a:lnTo>
                <a:lnTo>
                  <a:pt x="978" y="382"/>
                </a:lnTo>
                <a:lnTo>
                  <a:pt x="978" y="384"/>
                </a:lnTo>
                <a:lnTo>
                  <a:pt x="978" y="386"/>
                </a:lnTo>
                <a:lnTo>
                  <a:pt x="980" y="384"/>
                </a:lnTo>
                <a:lnTo>
                  <a:pt x="980" y="384"/>
                </a:lnTo>
                <a:lnTo>
                  <a:pt x="982" y="386"/>
                </a:lnTo>
                <a:lnTo>
                  <a:pt x="982" y="386"/>
                </a:lnTo>
                <a:lnTo>
                  <a:pt x="982" y="388"/>
                </a:lnTo>
                <a:lnTo>
                  <a:pt x="984" y="386"/>
                </a:lnTo>
                <a:lnTo>
                  <a:pt x="984" y="388"/>
                </a:lnTo>
                <a:lnTo>
                  <a:pt x="986" y="388"/>
                </a:lnTo>
                <a:lnTo>
                  <a:pt x="986" y="386"/>
                </a:lnTo>
                <a:lnTo>
                  <a:pt x="986" y="388"/>
                </a:lnTo>
                <a:lnTo>
                  <a:pt x="988" y="388"/>
                </a:lnTo>
                <a:lnTo>
                  <a:pt x="988" y="388"/>
                </a:lnTo>
                <a:lnTo>
                  <a:pt x="990" y="388"/>
                </a:lnTo>
                <a:lnTo>
                  <a:pt x="990" y="388"/>
                </a:lnTo>
                <a:lnTo>
                  <a:pt x="992" y="390"/>
                </a:lnTo>
                <a:lnTo>
                  <a:pt x="992" y="393"/>
                </a:lnTo>
                <a:lnTo>
                  <a:pt x="992" y="390"/>
                </a:lnTo>
                <a:lnTo>
                  <a:pt x="994" y="393"/>
                </a:lnTo>
                <a:lnTo>
                  <a:pt x="994" y="390"/>
                </a:lnTo>
                <a:lnTo>
                  <a:pt x="996" y="395"/>
                </a:lnTo>
                <a:lnTo>
                  <a:pt x="996" y="395"/>
                </a:lnTo>
                <a:lnTo>
                  <a:pt x="996" y="395"/>
                </a:lnTo>
                <a:lnTo>
                  <a:pt x="998" y="397"/>
                </a:lnTo>
                <a:lnTo>
                  <a:pt x="998" y="397"/>
                </a:lnTo>
                <a:lnTo>
                  <a:pt x="1000" y="397"/>
                </a:lnTo>
                <a:lnTo>
                  <a:pt x="1000" y="401"/>
                </a:lnTo>
                <a:lnTo>
                  <a:pt x="1000" y="401"/>
                </a:lnTo>
                <a:lnTo>
                  <a:pt x="1002" y="403"/>
                </a:lnTo>
                <a:lnTo>
                  <a:pt x="1002" y="403"/>
                </a:lnTo>
                <a:lnTo>
                  <a:pt x="1004" y="403"/>
                </a:lnTo>
                <a:lnTo>
                  <a:pt x="1004" y="403"/>
                </a:lnTo>
                <a:moveTo>
                  <a:pt x="839" y="368"/>
                </a:moveTo>
                <a:lnTo>
                  <a:pt x="841" y="368"/>
                </a:lnTo>
                <a:lnTo>
                  <a:pt x="841" y="368"/>
                </a:lnTo>
                <a:lnTo>
                  <a:pt x="841" y="368"/>
                </a:lnTo>
                <a:lnTo>
                  <a:pt x="843" y="368"/>
                </a:lnTo>
                <a:lnTo>
                  <a:pt x="843" y="368"/>
                </a:lnTo>
                <a:lnTo>
                  <a:pt x="845" y="368"/>
                </a:lnTo>
                <a:lnTo>
                  <a:pt x="845" y="368"/>
                </a:lnTo>
                <a:lnTo>
                  <a:pt x="845" y="368"/>
                </a:lnTo>
                <a:lnTo>
                  <a:pt x="848" y="368"/>
                </a:lnTo>
                <a:lnTo>
                  <a:pt x="848" y="370"/>
                </a:lnTo>
                <a:lnTo>
                  <a:pt x="850" y="366"/>
                </a:lnTo>
                <a:lnTo>
                  <a:pt x="850" y="368"/>
                </a:lnTo>
                <a:lnTo>
                  <a:pt x="850" y="366"/>
                </a:lnTo>
                <a:lnTo>
                  <a:pt x="852" y="368"/>
                </a:lnTo>
                <a:lnTo>
                  <a:pt x="852" y="368"/>
                </a:lnTo>
                <a:lnTo>
                  <a:pt x="854" y="368"/>
                </a:lnTo>
                <a:lnTo>
                  <a:pt x="854" y="368"/>
                </a:lnTo>
                <a:lnTo>
                  <a:pt x="856" y="370"/>
                </a:lnTo>
                <a:lnTo>
                  <a:pt x="856" y="366"/>
                </a:lnTo>
                <a:lnTo>
                  <a:pt x="856" y="368"/>
                </a:lnTo>
                <a:lnTo>
                  <a:pt x="858" y="368"/>
                </a:lnTo>
                <a:lnTo>
                  <a:pt x="858" y="370"/>
                </a:lnTo>
                <a:lnTo>
                  <a:pt x="860" y="370"/>
                </a:lnTo>
                <a:lnTo>
                  <a:pt x="860" y="368"/>
                </a:lnTo>
                <a:lnTo>
                  <a:pt x="860" y="368"/>
                </a:lnTo>
                <a:lnTo>
                  <a:pt x="862" y="370"/>
                </a:lnTo>
                <a:lnTo>
                  <a:pt x="862" y="368"/>
                </a:lnTo>
                <a:lnTo>
                  <a:pt x="864" y="366"/>
                </a:lnTo>
                <a:lnTo>
                  <a:pt x="864" y="366"/>
                </a:lnTo>
                <a:lnTo>
                  <a:pt x="864" y="366"/>
                </a:lnTo>
                <a:lnTo>
                  <a:pt x="866" y="364"/>
                </a:lnTo>
                <a:lnTo>
                  <a:pt x="866" y="364"/>
                </a:lnTo>
                <a:lnTo>
                  <a:pt x="868" y="360"/>
                </a:lnTo>
                <a:lnTo>
                  <a:pt x="868" y="360"/>
                </a:lnTo>
                <a:lnTo>
                  <a:pt x="868" y="362"/>
                </a:lnTo>
                <a:lnTo>
                  <a:pt x="870" y="358"/>
                </a:lnTo>
                <a:lnTo>
                  <a:pt x="870" y="358"/>
                </a:lnTo>
                <a:lnTo>
                  <a:pt x="872" y="356"/>
                </a:lnTo>
                <a:lnTo>
                  <a:pt x="872" y="356"/>
                </a:lnTo>
                <a:lnTo>
                  <a:pt x="874" y="356"/>
                </a:lnTo>
                <a:lnTo>
                  <a:pt x="874" y="356"/>
                </a:lnTo>
                <a:lnTo>
                  <a:pt x="874" y="354"/>
                </a:lnTo>
                <a:lnTo>
                  <a:pt x="876" y="356"/>
                </a:lnTo>
                <a:lnTo>
                  <a:pt x="876" y="354"/>
                </a:lnTo>
                <a:lnTo>
                  <a:pt x="878" y="354"/>
                </a:lnTo>
                <a:lnTo>
                  <a:pt x="878" y="354"/>
                </a:lnTo>
                <a:lnTo>
                  <a:pt x="878" y="354"/>
                </a:lnTo>
                <a:lnTo>
                  <a:pt x="880" y="352"/>
                </a:lnTo>
                <a:lnTo>
                  <a:pt x="880" y="356"/>
                </a:lnTo>
                <a:lnTo>
                  <a:pt x="882" y="354"/>
                </a:lnTo>
                <a:lnTo>
                  <a:pt x="882" y="352"/>
                </a:lnTo>
                <a:lnTo>
                  <a:pt x="882" y="352"/>
                </a:lnTo>
                <a:lnTo>
                  <a:pt x="884" y="354"/>
                </a:lnTo>
                <a:lnTo>
                  <a:pt x="884" y="354"/>
                </a:lnTo>
                <a:lnTo>
                  <a:pt x="886" y="354"/>
                </a:lnTo>
                <a:lnTo>
                  <a:pt x="886" y="354"/>
                </a:lnTo>
                <a:lnTo>
                  <a:pt x="886" y="352"/>
                </a:lnTo>
                <a:lnTo>
                  <a:pt x="888" y="352"/>
                </a:lnTo>
                <a:lnTo>
                  <a:pt x="888" y="352"/>
                </a:lnTo>
                <a:lnTo>
                  <a:pt x="890" y="350"/>
                </a:lnTo>
                <a:lnTo>
                  <a:pt x="890" y="350"/>
                </a:lnTo>
                <a:lnTo>
                  <a:pt x="890" y="352"/>
                </a:lnTo>
                <a:lnTo>
                  <a:pt x="892" y="348"/>
                </a:lnTo>
                <a:lnTo>
                  <a:pt x="892" y="348"/>
                </a:lnTo>
                <a:lnTo>
                  <a:pt x="894" y="348"/>
                </a:lnTo>
                <a:lnTo>
                  <a:pt x="894" y="348"/>
                </a:lnTo>
                <a:lnTo>
                  <a:pt x="896" y="346"/>
                </a:lnTo>
                <a:lnTo>
                  <a:pt x="896" y="344"/>
                </a:lnTo>
                <a:lnTo>
                  <a:pt x="896" y="344"/>
                </a:lnTo>
                <a:lnTo>
                  <a:pt x="898" y="342"/>
                </a:lnTo>
                <a:lnTo>
                  <a:pt x="898" y="344"/>
                </a:lnTo>
                <a:lnTo>
                  <a:pt x="900" y="342"/>
                </a:lnTo>
                <a:lnTo>
                  <a:pt x="900" y="338"/>
                </a:lnTo>
                <a:lnTo>
                  <a:pt x="900" y="340"/>
                </a:lnTo>
                <a:lnTo>
                  <a:pt x="902" y="340"/>
                </a:lnTo>
                <a:lnTo>
                  <a:pt x="902" y="338"/>
                </a:lnTo>
                <a:lnTo>
                  <a:pt x="904" y="338"/>
                </a:lnTo>
                <a:lnTo>
                  <a:pt x="904" y="338"/>
                </a:lnTo>
                <a:lnTo>
                  <a:pt x="904" y="338"/>
                </a:lnTo>
                <a:lnTo>
                  <a:pt x="906" y="338"/>
                </a:lnTo>
                <a:lnTo>
                  <a:pt x="906" y="338"/>
                </a:lnTo>
                <a:lnTo>
                  <a:pt x="909" y="338"/>
                </a:lnTo>
                <a:lnTo>
                  <a:pt x="909" y="338"/>
                </a:lnTo>
                <a:lnTo>
                  <a:pt x="909" y="338"/>
                </a:lnTo>
                <a:lnTo>
                  <a:pt x="911" y="338"/>
                </a:lnTo>
                <a:lnTo>
                  <a:pt x="911" y="340"/>
                </a:lnTo>
                <a:lnTo>
                  <a:pt x="913" y="340"/>
                </a:lnTo>
                <a:lnTo>
                  <a:pt x="913" y="340"/>
                </a:lnTo>
                <a:lnTo>
                  <a:pt x="915" y="340"/>
                </a:lnTo>
                <a:lnTo>
                  <a:pt x="915" y="344"/>
                </a:lnTo>
                <a:lnTo>
                  <a:pt x="915" y="344"/>
                </a:lnTo>
                <a:lnTo>
                  <a:pt x="917" y="344"/>
                </a:lnTo>
                <a:lnTo>
                  <a:pt x="917" y="346"/>
                </a:lnTo>
                <a:lnTo>
                  <a:pt x="919" y="346"/>
                </a:lnTo>
                <a:lnTo>
                  <a:pt x="919" y="348"/>
                </a:lnTo>
                <a:lnTo>
                  <a:pt x="919" y="350"/>
                </a:lnTo>
                <a:lnTo>
                  <a:pt x="921" y="348"/>
                </a:lnTo>
                <a:lnTo>
                  <a:pt x="921" y="348"/>
                </a:lnTo>
                <a:lnTo>
                  <a:pt x="923" y="350"/>
                </a:lnTo>
                <a:moveTo>
                  <a:pt x="758" y="307"/>
                </a:moveTo>
                <a:lnTo>
                  <a:pt x="758" y="309"/>
                </a:lnTo>
                <a:lnTo>
                  <a:pt x="760" y="311"/>
                </a:lnTo>
                <a:lnTo>
                  <a:pt x="760" y="309"/>
                </a:lnTo>
                <a:lnTo>
                  <a:pt x="760" y="313"/>
                </a:lnTo>
                <a:lnTo>
                  <a:pt x="762" y="311"/>
                </a:lnTo>
                <a:lnTo>
                  <a:pt x="762" y="313"/>
                </a:lnTo>
                <a:lnTo>
                  <a:pt x="764" y="313"/>
                </a:lnTo>
                <a:lnTo>
                  <a:pt x="764" y="313"/>
                </a:lnTo>
                <a:lnTo>
                  <a:pt x="764" y="315"/>
                </a:lnTo>
                <a:lnTo>
                  <a:pt x="766" y="317"/>
                </a:lnTo>
                <a:lnTo>
                  <a:pt x="766" y="317"/>
                </a:lnTo>
                <a:lnTo>
                  <a:pt x="768" y="319"/>
                </a:lnTo>
                <a:lnTo>
                  <a:pt x="768" y="319"/>
                </a:lnTo>
                <a:lnTo>
                  <a:pt x="768" y="319"/>
                </a:lnTo>
                <a:lnTo>
                  <a:pt x="770" y="319"/>
                </a:lnTo>
                <a:lnTo>
                  <a:pt x="770" y="321"/>
                </a:lnTo>
                <a:lnTo>
                  <a:pt x="772" y="323"/>
                </a:lnTo>
                <a:lnTo>
                  <a:pt x="772" y="325"/>
                </a:lnTo>
                <a:lnTo>
                  <a:pt x="772" y="323"/>
                </a:lnTo>
                <a:lnTo>
                  <a:pt x="774" y="325"/>
                </a:lnTo>
                <a:lnTo>
                  <a:pt x="774" y="327"/>
                </a:lnTo>
                <a:lnTo>
                  <a:pt x="776" y="330"/>
                </a:lnTo>
                <a:lnTo>
                  <a:pt x="776" y="327"/>
                </a:lnTo>
                <a:lnTo>
                  <a:pt x="778" y="330"/>
                </a:lnTo>
                <a:lnTo>
                  <a:pt x="778" y="327"/>
                </a:lnTo>
                <a:lnTo>
                  <a:pt x="778" y="332"/>
                </a:lnTo>
                <a:lnTo>
                  <a:pt x="780" y="330"/>
                </a:lnTo>
                <a:lnTo>
                  <a:pt x="780" y="332"/>
                </a:lnTo>
                <a:lnTo>
                  <a:pt x="782" y="334"/>
                </a:lnTo>
                <a:lnTo>
                  <a:pt x="782" y="330"/>
                </a:lnTo>
                <a:lnTo>
                  <a:pt x="782" y="332"/>
                </a:lnTo>
                <a:lnTo>
                  <a:pt x="784" y="334"/>
                </a:lnTo>
                <a:lnTo>
                  <a:pt x="784" y="332"/>
                </a:lnTo>
                <a:lnTo>
                  <a:pt x="787" y="332"/>
                </a:lnTo>
                <a:lnTo>
                  <a:pt x="787" y="334"/>
                </a:lnTo>
                <a:lnTo>
                  <a:pt x="787" y="334"/>
                </a:lnTo>
                <a:lnTo>
                  <a:pt x="789" y="336"/>
                </a:lnTo>
                <a:lnTo>
                  <a:pt x="789" y="334"/>
                </a:lnTo>
                <a:lnTo>
                  <a:pt x="791" y="334"/>
                </a:lnTo>
                <a:lnTo>
                  <a:pt x="791" y="336"/>
                </a:lnTo>
                <a:lnTo>
                  <a:pt x="791" y="336"/>
                </a:lnTo>
                <a:lnTo>
                  <a:pt x="793" y="338"/>
                </a:lnTo>
                <a:lnTo>
                  <a:pt x="793" y="338"/>
                </a:lnTo>
                <a:lnTo>
                  <a:pt x="795" y="340"/>
                </a:lnTo>
                <a:lnTo>
                  <a:pt x="795" y="342"/>
                </a:lnTo>
                <a:lnTo>
                  <a:pt x="797" y="340"/>
                </a:lnTo>
                <a:lnTo>
                  <a:pt x="797" y="342"/>
                </a:lnTo>
                <a:lnTo>
                  <a:pt x="797" y="340"/>
                </a:lnTo>
                <a:lnTo>
                  <a:pt x="799" y="342"/>
                </a:lnTo>
                <a:lnTo>
                  <a:pt x="799" y="344"/>
                </a:lnTo>
                <a:lnTo>
                  <a:pt x="801" y="344"/>
                </a:lnTo>
                <a:lnTo>
                  <a:pt x="801" y="344"/>
                </a:lnTo>
                <a:lnTo>
                  <a:pt x="801" y="346"/>
                </a:lnTo>
                <a:lnTo>
                  <a:pt x="803" y="348"/>
                </a:lnTo>
                <a:lnTo>
                  <a:pt x="803" y="346"/>
                </a:lnTo>
                <a:lnTo>
                  <a:pt x="805" y="348"/>
                </a:lnTo>
                <a:lnTo>
                  <a:pt x="805" y="348"/>
                </a:lnTo>
                <a:lnTo>
                  <a:pt x="805" y="348"/>
                </a:lnTo>
                <a:lnTo>
                  <a:pt x="807" y="348"/>
                </a:lnTo>
                <a:lnTo>
                  <a:pt x="807" y="352"/>
                </a:lnTo>
                <a:lnTo>
                  <a:pt x="809" y="350"/>
                </a:lnTo>
                <a:lnTo>
                  <a:pt x="809" y="352"/>
                </a:lnTo>
                <a:lnTo>
                  <a:pt x="809" y="352"/>
                </a:lnTo>
                <a:lnTo>
                  <a:pt x="811" y="352"/>
                </a:lnTo>
                <a:lnTo>
                  <a:pt x="811" y="352"/>
                </a:lnTo>
                <a:lnTo>
                  <a:pt x="813" y="354"/>
                </a:lnTo>
                <a:lnTo>
                  <a:pt x="813" y="350"/>
                </a:lnTo>
                <a:lnTo>
                  <a:pt x="813" y="352"/>
                </a:lnTo>
                <a:lnTo>
                  <a:pt x="815" y="352"/>
                </a:lnTo>
                <a:lnTo>
                  <a:pt x="815" y="354"/>
                </a:lnTo>
                <a:lnTo>
                  <a:pt x="817" y="352"/>
                </a:lnTo>
                <a:lnTo>
                  <a:pt x="817" y="354"/>
                </a:lnTo>
                <a:lnTo>
                  <a:pt x="819" y="352"/>
                </a:lnTo>
                <a:lnTo>
                  <a:pt x="819" y="352"/>
                </a:lnTo>
                <a:lnTo>
                  <a:pt x="819" y="352"/>
                </a:lnTo>
                <a:lnTo>
                  <a:pt x="821" y="354"/>
                </a:lnTo>
                <a:lnTo>
                  <a:pt x="821" y="352"/>
                </a:lnTo>
                <a:lnTo>
                  <a:pt x="823" y="354"/>
                </a:lnTo>
                <a:lnTo>
                  <a:pt x="823" y="352"/>
                </a:lnTo>
                <a:lnTo>
                  <a:pt x="823" y="352"/>
                </a:lnTo>
                <a:lnTo>
                  <a:pt x="825" y="356"/>
                </a:lnTo>
                <a:lnTo>
                  <a:pt x="825" y="354"/>
                </a:lnTo>
                <a:lnTo>
                  <a:pt x="827" y="354"/>
                </a:lnTo>
                <a:lnTo>
                  <a:pt x="827" y="356"/>
                </a:lnTo>
                <a:lnTo>
                  <a:pt x="827" y="358"/>
                </a:lnTo>
                <a:lnTo>
                  <a:pt x="829" y="360"/>
                </a:lnTo>
                <a:lnTo>
                  <a:pt x="829" y="360"/>
                </a:lnTo>
                <a:lnTo>
                  <a:pt x="831" y="362"/>
                </a:lnTo>
                <a:lnTo>
                  <a:pt x="831" y="362"/>
                </a:lnTo>
                <a:lnTo>
                  <a:pt x="831" y="362"/>
                </a:lnTo>
                <a:lnTo>
                  <a:pt x="833" y="364"/>
                </a:lnTo>
                <a:lnTo>
                  <a:pt x="833" y="364"/>
                </a:lnTo>
                <a:lnTo>
                  <a:pt x="835" y="366"/>
                </a:lnTo>
                <a:lnTo>
                  <a:pt x="835" y="366"/>
                </a:lnTo>
                <a:lnTo>
                  <a:pt x="837" y="366"/>
                </a:lnTo>
                <a:lnTo>
                  <a:pt x="837" y="368"/>
                </a:lnTo>
                <a:lnTo>
                  <a:pt x="837" y="368"/>
                </a:lnTo>
                <a:lnTo>
                  <a:pt x="839" y="370"/>
                </a:lnTo>
                <a:lnTo>
                  <a:pt x="839" y="368"/>
                </a:lnTo>
                <a:moveTo>
                  <a:pt x="675" y="279"/>
                </a:moveTo>
                <a:lnTo>
                  <a:pt x="677" y="279"/>
                </a:lnTo>
                <a:lnTo>
                  <a:pt x="677" y="279"/>
                </a:lnTo>
                <a:lnTo>
                  <a:pt x="679" y="279"/>
                </a:lnTo>
                <a:lnTo>
                  <a:pt x="679" y="279"/>
                </a:lnTo>
                <a:lnTo>
                  <a:pt x="679" y="279"/>
                </a:lnTo>
                <a:lnTo>
                  <a:pt x="681" y="279"/>
                </a:lnTo>
                <a:lnTo>
                  <a:pt x="681" y="279"/>
                </a:lnTo>
                <a:lnTo>
                  <a:pt x="683" y="279"/>
                </a:lnTo>
                <a:lnTo>
                  <a:pt x="683" y="279"/>
                </a:lnTo>
                <a:lnTo>
                  <a:pt x="683" y="279"/>
                </a:lnTo>
                <a:lnTo>
                  <a:pt x="685" y="281"/>
                </a:lnTo>
                <a:lnTo>
                  <a:pt x="685" y="281"/>
                </a:lnTo>
                <a:lnTo>
                  <a:pt x="687" y="281"/>
                </a:lnTo>
                <a:lnTo>
                  <a:pt x="687" y="281"/>
                </a:lnTo>
                <a:lnTo>
                  <a:pt x="687" y="281"/>
                </a:lnTo>
                <a:lnTo>
                  <a:pt x="689" y="283"/>
                </a:lnTo>
                <a:lnTo>
                  <a:pt x="689" y="285"/>
                </a:lnTo>
                <a:lnTo>
                  <a:pt x="691" y="283"/>
                </a:lnTo>
                <a:lnTo>
                  <a:pt x="691" y="285"/>
                </a:lnTo>
                <a:lnTo>
                  <a:pt x="691" y="287"/>
                </a:lnTo>
                <a:lnTo>
                  <a:pt x="693" y="287"/>
                </a:lnTo>
                <a:lnTo>
                  <a:pt x="693" y="285"/>
                </a:lnTo>
                <a:lnTo>
                  <a:pt x="695" y="287"/>
                </a:lnTo>
                <a:lnTo>
                  <a:pt x="695" y="291"/>
                </a:lnTo>
                <a:lnTo>
                  <a:pt x="695" y="289"/>
                </a:lnTo>
                <a:lnTo>
                  <a:pt x="697" y="289"/>
                </a:lnTo>
                <a:lnTo>
                  <a:pt x="697" y="289"/>
                </a:lnTo>
                <a:lnTo>
                  <a:pt x="699" y="289"/>
                </a:lnTo>
                <a:lnTo>
                  <a:pt x="699" y="289"/>
                </a:lnTo>
                <a:lnTo>
                  <a:pt x="701" y="287"/>
                </a:lnTo>
                <a:lnTo>
                  <a:pt x="701" y="287"/>
                </a:lnTo>
                <a:lnTo>
                  <a:pt x="701" y="289"/>
                </a:lnTo>
                <a:lnTo>
                  <a:pt x="703" y="287"/>
                </a:lnTo>
                <a:lnTo>
                  <a:pt x="703" y="285"/>
                </a:lnTo>
                <a:lnTo>
                  <a:pt x="705" y="285"/>
                </a:lnTo>
                <a:lnTo>
                  <a:pt x="705" y="287"/>
                </a:lnTo>
                <a:lnTo>
                  <a:pt x="705" y="287"/>
                </a:lnTo>
                <a:lnTo>
                  <a:pt x="707" y="285"/>
                </a:lnTo>
                <a:lnTo>
                  <a:pt x="707" y="285"/>
                </a:lnTo>
                <a:lnTo>
                  <a:pt x="709" y="289"/>
                </a:lnTo>
                <a:lnTo>
                  <a:pt x="709" y="289"/>
                </a:lnTo>
                <a:lnTo>
                  <a:pt x="709" y="285"/>
                </a:lnTo>
                <a:lnTo>
                  <a:pt x="711" y="289"/>
                </a:lnTo>
                <a:lnTo>
                  <a:pt x="711" y="287"/>
                </a:lnTo>
                <a:lnTo>
                  <a:pt x="713" y="289"/>
                </a:lnTo>
                <a:lnTo>
                  <a:pt x="713" y="287"/>
                </a:lnTo>
                <a:lnTo>
                  <a:pt x="713" y="287"/>
                </a:lnTo>
                <a:lnTo>
                  <a:pt x="715" y="289"/>
                </a:lnTo>
                <a:lnTo>
                  <a:pt x="715" y="289"/>
                </a:lnTo>
                <a:lnTo>
                  <a:pt x="717" y="289"/>
                </a:lnTo>
                <a:lnTo>
                  <a:pt x="717" y="287"/>
                </a:lnTo>
                <a:lnTo>
                  <a:pt x="719" y="289"/>
                </a:lnTo>
                <a:lnTo>
                  <a:pt x="719" y="289"/>
                </a:lnTo>
                <a:lnTo>
                  <a:pt x="719" y="287"/>
                </a:lnTo>
                <a:lnTo>
                  <a:pt x="721" y="285"/>
                </a:lnTo>
                <a:lnTo>
                  <a:pt x="721" y="287"/>
                </a:lnTo>
                <a:lnTo>
                  <a:pt x="723" y="285"/>
                </a:lnTo>
                <a:lnTo>
                  <a:pt x="723" y="283"/>
                </a:lnTo>
                <a:lnTo>
                  <a:pt x="723" y="285"/>
                </a:lnTo>
                <a:lnTo>
                  <a:pt x="726" y="283"/>
                </a:lnTo>
                <a:lnTo>
                  <a:pt x="726" y="285"/>
                </a:lnTo>
                <a:lnTo>
                  <a:pt x="728" y="281"/>
                </a:lnTo>
                <a:lnTo>
                  <a:pt x="728" y="281"/>
                </a:lnTo>
                <a:lnTo>
                  <a:pt x="728" y="283"/>
                </a:lnTo>
                <a:lnTo>
                  <a:pt x="730" y="281"/>
                </a:lnTo>
                <a:lnTo>
                  <a:pt x="730" y="281"/>
                </a:lnTo>
                <a:lnTo>
                  <a:pt x="732" y="279"/>
                </a:lnTo>
                <a:lnTo>
                  <a:pt x="732" y="281"/>
                </a:lnTo>
                <a:lnTo>
                  <a:pt x="732" y="283"/>
                </a:lnTo>
                <a:lnTo>
                  <a:pt x="734" y="281"/>
                </a:lnTo>
                <a:lnTo>
                  <a:pt x="734" y="283"/>
                </a:lnTo>
                <a:lnTo>
                  <a:pt x="736" y="281"/>
                </a:lnTo>
                <a:lnTo>
                  <a:pt x="736" y="283"/>
                </a:lnTo>
                <a:lnTo>
                  <a:pt x="738" y="283"/>
                </a:lnTo>
                <a:lnTo>
                  <a:pt x="738" y="283"/>
                </a:lnTo>
                <a:lnTo>
                  <a:pt x="738" y="283"/>
                </a:lnTo>
                <a:lnTo>
                  <a:pt x="740" y="287"/>
                </a:lnTo>
                <a:lnTo>
                  <a:pt x="740" y="283"/>
                </a:lnTo>
                <a:lnTo>
                  <a:pt x="742" y="285"/>
                </a:lnTo>
                <a:lnTo>
                  <a:pt x="742" y="287"/>
                </a:lnTo>
                <a:lnTo>
                  <a:pt x="742" y="287"/>
                </a:lnTo>
                <a:lnTo>
                  <a:pt x="744" y="287"/>
                </a:lnTo>
                <a:lnTo>
                  <a:pt x="744" y="291"/>
                </a:lnTo>
                <a:lnTo>
                  <a:pt x="746" y="291"/>
                </a:lnTo>
                <a:lnTo>
                  <a:pt x="746" y="291"/>
                </a:lnTo>
                <a:lnTo>
                  <a:pt x="746" y="295"/>
                </a:lnTo>
                <a:lnTo>
                  <a:pt x="748" y="295"/>
                </a:lnTo>
                <a:lnTo>
                  <a:pt x="748" y="297"/>
                </a:lnTo>
                <a:lnTo>
                  <a:pt x="750" y="299"/>
                </a:lnTo>
                <a:lnTo>
                  <a:pt x="750" y="297"/>
                </a:lnTo>
                <a:lnTo>
                  <a:pt x="750" y="299"/>
                </a:lnTo>
                <a:lnTo>
                  <a:pt x="752" y="301"/>
                </a:lnTo>
                <a:lnTo>
                  <a:pt x="752" y="303"/>
                </a:lnTo>
                <a:lnTo>
                  <a:pt x="754" y="305"/>
                </a:lnTo>
                <a:lnTo>
                  <a:pt x="754" y="303"/>
                </a:lnTo>
                <a:lnTo>
                  <a:pt x="754" y="307"/>
                </a:lnTo>
                <a:lnTo>
                  <a:pt x="756" y="307"/>
                </a:lnTo>
                <a:lnTo>
                  <a:pt x="756" y="307"/>
                </a:lnTo>
                <a:lnTo>
                  <a:pt x="758" y="307"/>
                </a:lnTo>
                <a:moveTo>
                  <a:pt x="593" y="96"/>
                </a:moveTo>
                <a:lnTo>
                  <a:pt x="593" y="98"/>
                </a:lnTo>
                <a:lnTo>
                  <a:pt x="595" y="102"/>
                </a:lnTo>
                <a:lnTo>
                  <a:pt x="595" y="106"/>
                </a:lnTo>
                <a:lnTo>
                  <a:pt x="595" y="110"/>
                </a:lnTo>
                <a:lnTo>
                  <a:pt x="597" y="114"/>
                </a:lnTo>
                <a:lnTo>
                  <a:pt x="597" y="116"/>
                </a:lnTo>
                <a:lnTo>
                  <a:pt x="599" y="120"/>
                </a:lnTo>
                <a:lnTo>
                  <a:pt x="599" y="124"/>
                </a:lnTo>
                <a:lnTo>
                  <a:pt x="602" y="126"/>
                </a:lnTo>
                <a:lnTo>
                  <a:pt x="602" y="130"/>
                </a:lnTo>
                <a:lnTo>
                  <a:pt x="602" y="136"/>
                </a:lnTo>
                <a:lnTo>
                  <a:pt x="604" y="138"/>
                </a:lnTo>
                <a:lnTo>
                  <a:pt x="604" y="141"/>
                </a:lnTo>
                <a:lnTo>
                  <a:pt x="606" y="147"/>
                </a:lnTo>
                <a:lnTo>
                  <a:pt x="606" y="149"/>
                </a:lnTo>
                <a:lnTo>
                  <a:pt x="606" y="153"/>
                </a:lnTo>
                <a:lnTo>
                  <a:pt x="608" y="155"/>
                </a:lnTo>
                <a:lnTo>
                  <a:pt x="608" y="157"/>
                </a:lnTo>
                <a:lnTo>
                  <a:pt x="610" y="161"/>
                </a:lnTo>
                <a:lnTo>
                  <a:pt x="610" y="165"/>
                </a:lnTo>
                <a:lnTo>
                  <a:pt x="610" y="167"/>
                </a:lnTo>
                <a:lnTo>
                  <a:pt x="612" y="171"/>
                </a:lnTo>
                <a:lnTo>
                  <a:pt x="612" y="175"/>
                </a:lnTo>
                <a:lnTo>
                  <a:pt x="614" y="177"/>
                </a:lnTo>
                <a:lnTo>
                  <a:pt x="614" y="179"/>
                </a:lnTo>
                <a:lnTo>
                  <a:pt x="614" y="183"/>
                </a:lnTo>
                <a:lnTo>
                  <a:pt x="616" y="189"/>
                </a:lnTo>
                <a:lnTo>
                  <a:pt x="616" y="191"/>
                </a:lnTo>
                <a:lnTo>
                  <a:pt x="618" y="195"/>
                </a:lnTo>
                <a:lnTo>
                  <a:pt x="618" y="195"/>
                </a:lnTo>
                <a:lnTo>
                  <a:pt x="618" y="199"/>
                </a:lnTo>
                <a:lnTo>
                  <a:pt x="620" y="206"/>
                </a:lnTo>
                <a:lnTo>
                  <a:pt x="620" y="206"/>
                </a:lnTo>
                <a:lnTo>
                  <a:pt x="622" y="208"/>
                </a:lnTo>
                <a:lnTo>
                  <a:pt x="622" y="214"/>
                </a:lnTo>
                <a:lnTo>
                  <a:pt x="624" y="218"/>
                </a:lnTo>
                <a:lnTo>
                  <a:pt x="624" y="220"/>
                </a:lnTo>
                <a:lnTo>
                  <a:pt x="624" y="222"/>
                </a:lnTo>
                <a:lnTo>
                  <a:pt x="626" y="226"/>
                </a:lnTo>
                <a:lnTo>
                  <a:pt x="626" y="228"/>
                </a:lnTo>
                <a:lnTo>
                  <a:pt x="628" y="230"/>
                </a:lnTo>
                <a:lnTo>
                  <a:pt x="628" y="234"/>
                </a:lnTo>
                <a:lnTo>
                  <a:pt x="628" y="236"/>
                </a:lnTo>
                <a:lnTo>
                  <a:pt x="630" y="238"/>
                </a:lnTo>
                <a:lnTo>
                  <a:pt x="630" y="240"/>
                </a:lnTo>
                <a:lnTo>
                  <a:pt x="632" y="244"/>
                </a:lnTo>
                <a:lnTo>
                  <a:pt x="632" y="246"/>
                </a:lnTo>
                <a:lnTo>
                  <a:pt x="632" y="246"/>
                </a:lnTo>
                <a:lnTo>
                  <a:pt x="634" y="250"/>
                </a:lnTo>
                <a:lnTo>
                  <a:pt x="634" y="250"/>
                </a:lnTo>
                <a:lnTo>
                  <a:pt x="636" y="252"/>
                </a:lnTo>
                <a:lnTo>
                  <a:pt x="636" y="254"/>
                </a:lnTo>
                <a:lnTo>
                  <a:pt x="636" y="254"/>
                </a:lnTo>
                <a:lnTo>
                  <a:pt x="638" y="256"/>
                </a:lnTo>
                <a:lnTo>
                  <a:pt x="638" y="258"/>
                </a:lnTo>
                <a:lnTo>
                  <a:pt x="640" y="258"/>
                </a:lnTo>
                <a:lnTo>
                  <a:pt x="640" y="260"/>
                </a:lnTo>
                <a:lnTo>
                  <a:pt x="642" y="260"/>
                </a:lnTo>
                <a:lnTo>
                  <a:pt x="642" y="262"/>
                </a:lnTo>
                <a:lnTo>
                  <a:pt x="642" y="264"/>
                </a:lnTo>
                <a:lnTo>
                  <a:pt x="644" y="262"/>
                </a:lnTo>
                <a:lnTo>
                  <a:pt x="644" y="262"/>
                </a:lnTo>
                <a:lnTo>
                  <a:pt x="646" y="267"/>
                </a:lnTo>
                <a:lnTo>
                  <a:pt x="646" y="267"/>
                </a:lnTo>
                <a:lnTo>
                  <a:pt x="646" y="269"/>
                </a:lnTo>
                <a:lnTo>
                  <a:pt x="648" y="269"/>
                </a:lnTo>
                <a:lnTo>
                  <a:pt x="648" y="269"/>
                </a:lnTo>
                <a:lnTo>
                  <a:pt x="650" y="271"/>
                </a:lnTo>
                <a:lnTo>
                  <a:pt x="650" y="271"/>
                </a:lnTo>
                <a:lnTo>
                  <a:pt x="650" y="273"/>
                </a:lnTo>
                <a:lnTo>
                  <a:pt x="652" y="275"/>
                </a:lnTo>
                <a:lnTo>
                  <a:pt x="652" y="275"/>
                </a:lnTo>
                <a:lnTo>
                  <a:pt x="654" y="275"/>
                </a:lnTo>
                <a:lnTo>
                  <a:pt x="654" y="277"/>
                </a:lnTo>
                <a:lnTo>
                  <a:pt x="654" y="277"/>
                </a:lnTo>
                <a:lnTo>
                  <a:pt x="656" y="277"/>
                </a:lnTo>
                <a:lnTo>
                  <a:pt x="656" y="277"/>
                </a:lnTo>
                <a:lnTo>
                  <a:pt x="658" y="277"/>
                </a:lnTo>
                <a:lnTo>
                  <a:pt x="658" y="275"/>
                </a:lnTo>
                <a:lnTo>
                  <a:pt x="660" y="277"/>
                </a:lnTo>
                <a:lnTo>
                  <a:pt x="660" y="277"/>
                </a:lnTo>
                <a:lnTo>
                  <a:pt x="660" y="277"/>
                </a:lnTo>
                <a:lnTo>
                  <a:pt x="663" y="279"/>
                </a:lnTo>
                <a:lnTo>
                  <a:pt x="663" y="277"/>
                </a:lnTo>
                <a:lnTo>
                  <a:pt x="665" y="277"/>
                </a:lnTo>
                <a:lnTo>
                  <a:pt x="665" y="279"/>
                </a:lnTo>
                <a:lnTo>
                  <a:pt x="665" y="277"/>
                </a:lnTo>
                <a:lnTo>
                  <a:pt x="667" y="279"/>
                </a:lnTo>
                <a:lnTo>
                  <a:pt x="667" y="279"/>
                </a:lnTo>
                <a:lnTo>
                  <a:pt x="669" y="277"/>
                </a:lnTo>
                <a:lnTo>
                  <a:pt x="669" y="279"/>
                </a:lnTo>
                <a:lnTo>
                  <a:pt x="669" y="279"/>
                </a:lnTo>
                <a:lnTo>
                  <a:pt x="671" y="279"/>
                </a:lnTo>
                <a:lnTo>
                  <a:pt x="671" y="279"/>
                </a:lnTo>
                <a:lnTo>
                  <a:pt x="673" y="281"/>
                </a:lnTo>
                <a:lnTo>
                  <a:pt x="673" y="281"/>
                </a:lnTo>
                <a:lnTo>
                  <a:pt x="673" y="277"/>
                </a:lnTo>
                <a:lnTo>
                  <a:pt x="675" y="279"/>
                </a:lnTo>
                <a:lnTo>
                  <a:pt x="675" y="279"/>
                </a:lnTo>
                <a:moveTo>
                  <a:pt x="510" y="15"/>
                </a:moveTo>
                <a:lnTo>
                  <a:pt x="512" y="15"/>
                </a:lnTo>
                <a:lnTo>
                  <a:pt x="512" y="17"/>
                </a:lnTo>
                <a:lnTo>
                  <a:pt x="514" y="17"/>
                </a:lnTo>
                <a:lnTo>
                  <a:pt x="514" y="15"/>
                </a:lnTo>
                <a:lnTo>
                  <a:pt x="514" y="17"/>
                </a:lnTo>
                <a:lnTo>
                  <a:pt x="516" y="15"/>
                </a:lnTo>
                <a:lnTo>
                  <a:pt x="516" y="15"/>
                </a:lnTo>
                <a:lnTo>
                  <a:pt x="518" y="17"/>
                </a:lnTo>
                <a:lnTo>
                  <a:pt x="518" y="19"/>
                </a:lnTo>
                <a:lnTo>
                  <a:pt x="518" y="15"/>
                </a:lnTo>
                <a:lnTo>
                  <a:pt x="520" y="17"/>
                </a:lnTo>
                <a:lnTo>
                  <a:pt x="520" y="17"/>
                </a:lnTo>
                <a:lnTo>
                  <a:pt x="522" y="17"/>
                </a:lnTo>
                <a:lnTo>
                  <a:pt x="522" y="21"/>
                </a:lnTo>
                <a:lnTo>
                  <a:pt x="524" y="17"/>
                </a:lnTo>
                <a:lnTo>
                  <a:pt x="524" y="17"/>
                </a:lnTo>
                <a:lnTo>
                  <a:pt x="524" y="17"/>
                </a:lnTo>
                <a:lnTo>
                  <a:pt x="526" y="19"/>
                </a:lnTo>
                <a:lnTo>
                  <a:pt x="526" y="19"/>
                </a:lnTo>
                <a:lnTo>
                  <a:pt x="528" y="17"/>
                </a:lnTo>
                <a:lnTo>
                  <a:pt x="528" y="15"/>
                </a:lnTo>
                <a:lnTo>
                  <a:pt x="528" y="17"/>
                </a:lnTo>
                <a:lnTo>
                  <a:pt x="530" y="19"/>
                </a:lnTo>
                <a:lnTo>
                  <a:pt x="530" y="15"/>
                </a:lnTo>
                <a:lnTo>
                  <a:pt x="532" y="15"/>
                </a:lnTo>
                <a:lnTo>
                  <a:pt x="532" y="15"/>
                </a:lnTo>
                <a:lnTo>
                  <a:pt x="532" y="12"/>
                </a:lnTo>
                <a:lnTo>
                  <a:pt x="534" y="10"/>
                </a:lnTo>
                <a:lnTo>
                  <a:pt x="534" y="10"/>
                </a:lnTo>
                <a:lnTo>
                  <a:pt x="536" y="8"/>
                </a:lnTo>
                <a:lnTo>
                  <a:pt x="536" y="8"/>
                </a:lnTo>
                <a:lnTo>
                  <a:pt x="536" y="8"/>
                </a:lnTo>
                <a:lnTo>
                  <a:pt x="538" y="6"/>
                </a:lnTo>
                <a:lnTo>
                  <a:pt x="538" y="8"/>
                </a:lnTo>
                <a:lnTo>
                  <a:pt x="541" y="6"/>
                </a:lnTo>
                <a:lnTo>
                  <a:pt x="541" y="4"/>
                </a:lnTo>
                <a:lnTo>
                  <a:pt x="543" y="4"/>
                </a:lnTo>
                <a:lnTo>
                  <a:pt x="543" y="6"/>
                </a:lnTo>
                <a:lnTo>
                  <a:pt x="543" y="4"/>
                </a:lnTo>
                <a:lnTo>
                  <a:pt x="545" y="2"/>
                </a:lnTo>
                <a:lnTo>
                  <a:pt x="545" y="4"/>
                </a:lnTo>
                <a:lnTo>
                  <a:pt x="547" y="2"/>
                </a:lnTo>
                <a:lnTo>
                  <a:pt x="547" y="0"/>
                </a:lnTo>
                <a:lnTo>
                  <a:pt x="547" y="2"/>
                </a:lnTo>
                <a:lnTo>
                  <a:pt x="549" y="2"/>
                </a:lnTo>
                <a:lnTo>
                  <a:pt x="549" y="2"/>
                </a:lnTo>
                <a:lnTo>
                  <a:pt x="551" y="2"/>
                </a:lnTo>
                <a:lnTo>
                  <a:pt x="551" y="2"/>
                </a:lnTo>
                <a:lnTo>
                  <a:pt x="551" y="2"/>
                </a:lnTo>
                <a:lnTo>
                  <a:pt x="553" y="0"/>
                </a:lnTo>
                <a:lnTo>
                  <a:pt x="553" y="2"/>
                </a:lnTo>
                <a:lnTo>
                  <a:pt x="555" y="2"/>
                </a:lnTo>
                <a:lnTo>
                  <a:pt x="555" y="0"/>
                </a:lnTo>
                <a:lnTo>
                  <a:pt x="555" y="2"/>
                </a:lnTo>
                <a:lnTo>
                  <a:pt x="557" y="2"/>
                </a:lnTo>
                <a:lnTo>
                  <a:pt x="557" y="4"/>
                </a:lnTo>
                <a:lnTo>
                  <a:pt x="559" y="4"/>
                </a:lnTo>
                <a:lnTo>
                  <a:pt x="559" y="4"/>
                </a:lnTo>
                <a:lnTo>
                  <a:pt x="559" y="6"/>
                </a:lnTo>
                <a:lnTo>
                  <a:pt x="561" y="6"/>
                </a:lnTo>
                <a:lnTo>
                  <a:pt x="561" y="8"/>
                </a:lnTo>
                <a:lnTo>
                  <a:pt x="563" y="10"/>
                </a:lnTo>
                <a:lnTo>
                  <a:pt x="563" y="10"/>
                </a:lnTo>
                <a:lnTo>
                  <a:pt x="565" y="12"/>
                </a:lnTo>
                <a:lnTo>
                  <a:pt x="565" y="15"/>
                </a:lnTo>
                <a:lnTo>
                  <a:pt x="565" y="17"/>
                </a:lnTo>
                <a:lnTo>
                  <a:pt x="567" y="19"/>
                </a:lnTo>
                <a:lnTo>
                  <a:pt x="567" y="19"/>
                </a:lnTo>
                <a:lnTo>
                  <a:pt x="569" y="21"/>
                </a:lnTo>
                <a:lnTo>
                  <a:pt x="569" y="23"/>
                </a:lnTo>
                <a:lnTo>
                  <a:pt x="569" y="25"/>
                </a:lnTo>
                <a:lnTo>
                  <a:pt x="571" y="27"/>
                </a:lnTo>
                <a:lnTo>
                  <a:pt x="571" y="29"/>
                </a:lnTo>
                <a:lnTo>
                  <a:pt x="573" y="29"/>
                </a:lnTo>
                <a:lnTo>
                  <a:pt x="573" y="31"/>
                </a:lnTo>
                <a:lnTo>
                  <a:pt x="573" y="33"/>
                </a:lnTo>
                <a:lnTo>
                  <a:pt x="575" y="33"/>
                </a:lnTo>
                <a:lnTo>
                  <a:pt x="575" y="37"/>
                </a:lnTo>
                <a:lnTo>
                  <a:pt x="577" y="39"/>
                </a:lnTo>
                <a:lnTo>
                  <a:pt x="577" y="39"/>
                </a:lnTo>
                <a:lnTo>
                  <a:pt x="577" y="41"/>
                </a:lnTo>
                <a:lnTo>
                  <a:pt x="579" y="43"/>
                </a:lnTo>
                <a:lnTo>
                  <a:pt x="579" y="45"/>
                </a:lnTo>
                <a:lnTo>
                  <a:pt x="581" y="47"/>
                </a:lnTo>
                <a:lnTo>
                  <a:pt x="581" y="49"/>
                </a:lnTo>
                <a:lnTo>
                  <a:pt x="583" y="53"/>
                </a:lnTo>
                <a:lnTo>
                  <a:pt x="583" y="55"/>
                </a:lnTo>
                <a:lnTo>
                  <a:pt x="583" y="57"/>
                </a:lnTo>
                <a:lnTo>
                  <a:pt x="585" y="61"/>
                </a:lnTo>
                <a:lnTo>
                  <a:pt x="585" y="65"/>
                </a:lnTo>
                <a:lnTo>
                  <a:pt x="587" y="65"/>
                </a:lnTo>
                <a:lnTo>
                  <a:pt x="587" y="71"/>
                </a:lnTo>
                <a:lnTo>
                  <a:pt x="587" y="71"/>
                </a:lnTo>
                <a:lnTo>
                  <a:pt x="589" y="80"/>
                </a:lnTo>
                <a:lnTo>
                  <a:pt x="589" y="84"/>
                </a:lnTo>
                <a:lnTo>
                  <a:pt x="591" y="84"/>
                </a:lnTo>
                <a:lnTo>
                  <a:pt x="591" y="86"/>
                </a:lnTo>
                <a:lnTo>
                  <a:pt x="591" y="94"/>
                </a:lnTo>
                <a:lnTo>
                  <a:pt x="593" y="96"/>
                </a:lnTo>
                <a:moveTo>
                  <a:pt x="429" y="12"/>
                </a:moveTo>
                <a:lnTo>
                  <a:pt x="429" y="15"/>
                </a:lnTo>
                <a:lnTo>
                  <a:pt x="431" y="17"/>
                </a:lnTo>
                <a:lnTo>
                  <a:pt x="431" y="12"/>
                </a:lnTo>
                <a:lnTo>
                  <a:pt x="433" y="15"/>
                </a:lnTo>
                <a:lnTo>
                  <a:pt x="433" y="17"/>
                </a:lnTo>
                <a:lnTo>
                  <a:pt x="433" y="15"/>
                </a:lnTo>
                <a:lnTo>
                  <a:pt x="435" y="17"/>
                </a:lnTo>
                <a:lnTo>
                  <a:pt x="435" y="17"/>
                </a:lnTo>
                <a:lnTo>
                  <a:pt x="437" y="17"/>
                </a:lnTo>
                <a:lnTo>
                  <a:pt x="437" y="19"/>
                </a:lnTo>
                <a:lnTo>
                  <a:pt x="437" y="17"/>
                </a:lnTo>
                <a:lnTo>
                  <a:pt x="439" y="19"/>
                </a:lnTo>
                <a:lnTo>
                  <a:pt x="439" y="19"/>
                </a:lnTo>
                <a:lnTo>
                  <a:pt x="441" y="19"/>
                </a:lnTo>
                <a:lnTo>
                  <a:pt x="441" y="21"/>
                </a:lnTo>
                <a:lnTo>
                  <a:pt x="441" y="21"/>
                </a:lnTo>
                <a:lnTo>
                  <a:pt x="443" y="21"/>
                </a:lnTo>
                <a:lnTo>
                  <a:pt x="443" y="21"/>
                </a:lnTo>
                <a:lnTo>
                  <a:pt x="445" y="21"/>
                </a:lnTo>
                <a:lnTo>
                  <a:pt x="445" y="21"/>
                </a:lnTo>
                <a:lnTo>
                  <a:pt x="447" y="19"/>
                </a:lnTo>
                <a:lnTo>
                  <a:pt x="447" y="21"/>
                </a:lnTo>
                <a:lnTo>
                  <a:pt x="447" y="21"/>
                </a:lnTo>
                <a:lnTo>
                  <a:pt x="449" y="17"/>
                </a:lnTo>
                <a:lnTo>
                  <a:pt x="449" y="19"/>
                </a:lnTo>
                <a:lnTo>
                  <a:pt x="451" y="19"/>
                </a:lnTo>
                <a:lnTo>
                  <a:pt x="451" y="17"/>
                </a:lnTo>
                <a:lnTo>
                  <a:pt x="451" y="17"/>
                </a:lnTo>
                <a:lnTo>
                  <a:pt x="453" y="19"/>
                </a:lnTo>
                <a:lnTo>
                  <a:pt x="453" y="15"/>
                </a:lnTo>
                <a:lnTo>
                  <a:pt x="455" y="15"/>
                </a:lnTo>
                <a:lnTo>
                  <a:pt x="455" y="15"/>
                </a:lnTo>
                <a:lnTo>
                  <a:pt x="455" y="15"/>
                </a:lnTo>
                <a:lnTo>
                  <a:pt x="457" y="17"/>
                </a:lnTo>
                <a:lnTo>
                  <a:pt x="457" y="15"/>
                </a:lnTo>
                <a:lnTo>
                  <a:pt x="459" y="15"/>
                </a:lnTo>
                <a:lnTo>
                  <a:pt x="459" y="19"/>
                </a:lnTo>
                <a:lnTo>
                  <a:pt x="459" y="17"/>
                </a:lnTo>
                <a:lnTo>
                  <a:pt x="461" y="17"/>
                </a:lnTo>
                <a:lnTo>
                  <a:pt x="461" y="15"/>
                </a:lnTo>
                <a:lnTo>
                  <a:pt x="463" y="19"/>
                </a:lnTo>
                <a:lnTo>
                  <a:pt x="463" y="17"/>
                </a:lnTo>
                <a:lnTo>
                  <a:pt x="465" y="17"/>
                </a:lnTo>
                <a:lnTo>
                  <a:pt x="465" y="17"/>
                </a:lnTo>
                <a:lnTo>
                  <a:pt x="465" y="17"/>
                </a:lnTo>
                <a:lnTo>
                  <a:pt x="467" y="17"/>
                </a:lnTo>
                <a:lnTo>
                  <a:pt x="467" y="15"/>
                </a:lnTo>
                <a:lnTo>
                  <a:pt x="469" y="17"/>
                </a:lnTo>
                <a:lnTo>
                  <a:pt x="469" y="15"/>
                </a:lnTo>
                <a:lnTo>
                  <a:pt x="469" y="17"/>
                </a:lnTo>
                <a:lnTo>
                  <a:pt x="471" y="15"/>
                </a:lnTo>
                <a:lnTo>
                  <a:pt x="471" y="15"/>
                </a:lnTo>
                <a:lnTo>
                  <a:pt x="473" y="15"/>
                </a:lnTo>
                <a:lnTo>
                  <a:pt x="473" y="17"/>
                </a:lnTo>
                <a:lnTo>
                  <a:pt x="473" y="15"/>
                </a:lnTo>
                <a:lnTo>
                  <a:pt x="475" y="15"/>
                </a:lnTo>
                <a:lnTo>
                  <a:pt x="475" y="17"/>
                </a:lnTo>
                <a:lnTo>
                  <a:pt x="477" y="15"/>
                </a:lnTo>
                <a:lnTo>
                  <a:pt x="477" y="12"/>
                </a:lnTo>
                <a:lnTo>
                  <a:pt x="477" y="15"/>
                </a:lnTo>
                <a:lnTo>
                  <a:pt x="480" y="15"/>
                </a:lnTo>
                <a:lnTo>
                  <a:pt x="480" y="15"/>
                </a:lnTo>
                <a:lnTo>
                  <a:pt x="482" y="15"/>
                </a:lnTo>
                <a:lnTo>
                  <a:pt x="482" y="15"/>
                </a:lnTo>
                <a:lnTo>
                  <a:pt x="484" y="15"/>
                </a:lnTo>
                <a:lnTo>
                  <a:pt x="484" y="15"/>
                </a:lnTo>
                <a:lnTo>
                  <a:pt x="484" y="12"/>
                </a:lnTo>
                <a:lnTo>
                  <a:pt x="486" y="15"/>
                </a:lnTo>
                <a:lnTo>
                  <a:pt x="486" y="15"/>
                </a:lnTo>
                <a:lnTo>
                  <a:pt x="488" y="12"/>
                </a:lnTo>
                <a:lnTo>
                  <a:pt x="488" y="12"/>
                </a:lnTo>
                <a:lnTo>
                  <a:pt x="488" y="12"/>
                </a:lnTo>
                <a:lnTo>
                  <a:pt x="490" y="12"/>
                </a:lnTo>
                <a:lnTo>
                  <a:pt x="490" y="12"/>
                </a:lnTo>
                <a:lnTo>
                  <a:pt x="492" y="12"/>
                </a:lnTo>
                <a:lnTo>
                  <a:pt x="492" y="10"/>
                </a:lnTo>
                <a:lnTo>
                  <a:pt x="492" y="15"/>
                </a:lnTo>
                <a:lnTo>
                  <a:pt x="494" y="10"/>
                </a:lnTo>
                <a:lnTo>
                  <a:pt x="494" y="12"/>
                </a:lnTo>
                <a:lnTo>
                  <a:pt x="496" y="12"/>
                </a:lnTo>
                <a:lnTo>
                  <a:pt x="496" y="12"/>
                </a:lnTo>
                <a:lnTo>
                  <a:pt x="496" y="12"/>
                </a:lnTo>
                <a:lnTo>
                  <a:pt x="498" y="15"/>
                </a:lnTo>
                <a:lnTo>
                  <a:pt x="498" y="12"/>
                </a:lnTo>
                <a:lnTo>
                  <a:pt x="500" y="15"/>
                </a:lnTo>
                <a:lnTo>
                  <a:pt x="500" y="15"/>
                </a:lnTo>
                <a:lnTo>
                  <a:pt x="500" y="12"/>
                </a:lnTo>
                <a:lnTo>
                  <a:pt x="502" y="15"/>
                </a:lnTo>
                <a:lnTo>
                  <a:pt x="502" y="12"/>
                </a:lnTo>
                <a:lnTo>
                  <a:pt x="504" y="12"/>
                </a:lnTo>
                <a:lnTo>
                  <a:pt x="504" y="15"/>
                </a:lnTo>
                <a:lnTo>
                  <a:pt x="506" y="12"/>
                </a:lnTo>
                <a:lnTo>
                  <a:pt x="506" y="15"/>
                </a:lnTo>
                <a:lnTo>
                  <a:pt x="506" y="15"/>
                </a:lnTo>
                <a:lnTo>
                  <a:pt x="508" y="12"/>
                </a:lnTo>
                <a:lnTo>
                  <a:pt x="508" y="12"/>
                </a:lnTo>
                <a:lnTo>
                  <a:pt x="510" y="15"/>
                </a:lnTo>
                <a:lnTo>
                  <a:pt x="510" y="15"/>
                </a:lnTo>
                <a:lnTo>
                  <a:pt x="510" y="15"/>
                </a:lnTo>
                <a:moveTo>
                  <a:pt x="347" y="37"/>
                </a:moveTo>
                <a:lnTo>
                  <a:pt x="347" y="37"/>
                </a:lnTo>
                <a:lnTo>
                  <a:pt x="347" y="35"/>
                </a:lnTo>
                <a:lnTo>
                  <a:pt x="349" y="35"/>
                </a:lnTo>
                <a:lnTo>
                  <a:pt x="349" y="35"/>
                </a:lnTo>
                <a:lnTo>
                  <a:pt x="351" y="35"/>
                </a:lnTo>
                <a:lnTo>
                  <a:pt x="351" y="33"/>
                </a:lnTo>
                <a:lnTo>
                  <a:pt x="351" y="33"/>
                </a:lnTo>
                <a:lnTo>
                  <a:pt x="353" y="35"/>
                </a:lnTo>
                <a:lnTo>
                  <a:pt x="353" y="35"/>
                </a:lnTo>
                <a:lnTo>
                  <a:pt x="356" y="33"/>
                </a:lnTo>
                <a:lnTo>
                  <a:pt x="356" y="35"/>
                </a:lnTo>
                <a:lnTo>
                  <a:pt x="356" y="35"/>
                </a:lnTo>
                <a:lnTo>
                  <a:pt x="358" y="33"/>
                </a:lnTo>
                <a:lnTo>
                  <a:pt x="358" y="35"/>
                </a:lnTo>
                <a:lnTo>
                  <a:pt x="360" y="35"/>
                </a:lnTo>
                <a:lnTo>
                  <a:pt x="360" y="35"/>
                </a:lnTo>
                <a:lnTo>
                  <a:pt x="360" y="35"/>
                </a:lnTo>
                <a:lnTo>
                  <a:pt x="362" y="37"/>
                </a:lnTo>
                <a:lnTo>
                  <a:pt x="362" y="35"/>
                </a:lnTo>
                <a:lnTo>
                  <a:pt x="364" y="35"/>
                </a:lnTo>
                <a:lnTo>
                  <a:pt x="364" y="35"/>
                </a:lnTo>
                <a:lnTo>
                  <a:pt x="364" y="35"/>
                </a:lnTo>
                <a:lnTo>
                  <a:pt x="366" y="35"/>
                </a:lnTo>
                <a:lnTo>
                  <a:pt x="366" y="35"/>
                </a:lnTo>
                <a:lnTo>
                  <a:pt x="368" y="35"/>
                </a:lnTo>
                <a:lnTo>
                  <a:pt x="368" y="33"/>
                </a:lnTo>
                <a:lnTo>
                  <a:pt x="370" y="33"/>
                </a:lnTo>
                <a:lnTo>
                  <a:pt x="370" y="33"/>
                </a:lnTo>
                <a:lnTo>
                  <a:pt x="370" y="35"/>
                </a:lnTo>
                <a:lnTo>
                  <a:pt x="372" y="33"/>
                </a:lnTo>
                <a:lnTo>
                  <a:pt x="372" y="33"/>
                </a:lnTo>
                <a:lnTo>
                  <a:pt x="374" y="33"/>
                </a:lnTo>
                <a:lnTo>
                  <a:pt x="374" y="33"/>
                </a:lnTo>
                <a:lnTo>
                  <a:pt x="374" y="33"/>
                </a:lnTo>
                <a:lnTo>
                  <a:pt x="376" y="31"/>
                </a:lnTo>
                <a:lnTo>
                  <a:pt x="376" y="33"/>
                </a:lnTo>
                <a:lnTo>
                  <a:pt x="378" y="31"/>
                </a:lnTo>
                <a:lnTo>
                  <a:pt x="378" y="31"/>
                </a:lnTo>
                <a:lnTo>
                  <a:pt x="378" y="31"/>
                </a:lnTo>
                <a:lnTo>
                  <a:pt x="380" y="31"/>
                </a:lnTo>
                <a:lnTo>
                  <a:pt x="380" y="31"/>
                </a:lnTo>
                <a:lnTo>
                  <a:pt x="382" y="27"/>
                </a:lnTo>
                <a:lnTo>
                  <a:pt x="382" y="29"/>
                </a:lnTo>
                <a:lnTo>
                  <a:pt x="382" y="27"/>
                </a:lnTo>
                <a:lnTo>
                  <a:pt x="384" y="27"/>
                </a:lnTo>
                <a:lnTo>
                  <a:pt x="384" y="27"/>
                </a:lnTo>
                <a:lnTo>
                  <a:pt x="386" y="25"/>
                </a:lnTo>
                <a:lnTo>
                  <a:pt x="386" y="25"/>
                </a:lnTo>
                <a:lnTo>
                  <a:pt x="388" y="25"/>
                </a:lnTo>
                <a:lnTo>
                  <a:pt x="388" y="23"/>
                </a:lnTo>
                <a:lnTo>
                  <a:pt x="388" y="25"/>
                </a:lnTo>
                <a:lnTo>
                  <a:pt x="390" y="23"/>
                </a:lnTo>
                <a:lnTo>
                  <a:pt x="390" y="23"/>
                </a:lnTo>
                <a:lnTo>
                  <a:pt x="392" y="23"/>
                </a:lnTo>
                <a:lnTo>
                  <a:pt x="392" y="23"/>
                </a:lnTo>
                <a:lnTo>
                  <a:pt x="392" y="25"/>
                </a:lnTo>
                <a:lnTo>
                  <a:pt x="394" y="23"/>
                </a:lnTo>
                <a:lnTo>
                  <a:pt x="394" y="23"/>
                </a:lnTo>
                <a:lnTo>
                  <a:pt x="396" y="23"/>
                </a:lnTo>
                <a:lnTo>
                  <a:pt x="396" y="23"/>
                </a:lnTo>
                <a:lnTo>
                  <a:pt x="396" y="25"/>
                </a:lnTo>
                <a:lnTo>
                  <a:pt x="398" y="23"/>
                </a:lnTo>
                <a:lnTo>
                  <a:pt x="398" y="23"/>
                </a:lnTo>
                <a:lnTo>
                  <a:pt x="400" y="25"/>
                </a:lnTo>
                <a:lnTo>
                  <a:pt x="400" y="23"/>
                </a:lnTo>
                <a:lnTo>
                  <a:pt x="400" y="23"/>
                </a:lnTo>
                <a:lnTo>
                  <a:pt x="402" y="23"/>
                </a:lnTo>
                <a:lnTo>
                  <a:pt x="402" y="23"/>
                </a:lnTo>
                <a:lnTo>
                  <a:pt x="404" y="23"/>
                </a:lnTo>
                <a:lnTo>
                  <a:pt x="404" y="23"/>
                </a:lnTo>
                <a:lnTo>
                  <a:pt x="406" y="23"/>
                </a:lnTo>
                <a:lnTo>
                  <a:pt x="406" y="23"/>
                </a:lnTo>
                <a:lnTo>
                  <a:pt x="406" y="23"/>
                </a:lnTo>
                <a:lnTo>
                  <a:pt x="408" y="23"/>
                </a:lnTo>
                <a:lnTo>
                  <a:pt x="408" y="23"/>
                </a:lnTo>
                <a:lnTo>
                  <a:pt x="410" y="21"/>
                </a:lnTo>
                <a:lnTo>
                  <a:pt x="410" y="21"/>
                </a:lnTo>
                <a:lnTo>
                  <a:pt x="410" y="21"/>
                </a:lnTo>
                <a:lnTo>
                  <a:pt x="412" y="19"/>
                </a:lnTo>
                <a:lnTo>
                  <a:pt x="412" y="21"/>
                </a:lnTo>
                <a:lnTo>
                  <a:pt x="414" y="21"/>
                </a:lnTo>
                <a:lnTo>
                  <a:pt x="414" y="21"/>
                </a:lnTo>
                <a:lnTo>
                  <a:pt x="414" y="17"/>
                </a:lnTo>
                <a:lnTo>
                  <a:pt x="416" y="19"/>
                </a:lnTo>
                <a:lnTo>
                  <a:pt x="416" y="17"/>
                </a:lnTo>
                <a:lnTo>
                  <a:pt x="419" y="19"/>
                </a:lnTo>
                <a:lnTo>
                  <a:pt x="419" y="17"/>
                </a:lnTo>
                <a:lnTo>
                  <a:pt x="419" y="17"/>
                </a:lnTo>
                <a:lnTo>
                  <a:pt x="421" y="17"/>
                </a:lnTo>
                <a:lnTo>
                  <a:pt x="421" y="15"/>
                </a:lnTo>
                <a:lnTo>
                  <a:pt x="423" y="15"/>
                </a:lnTo>
                <a:lnTo>
                  <a:pt x="423" y="17"/>
                </a:lnTo>
                <a:lnTo>
                  <a:pt x="425" y="15"/>
                </a:lnTo>
                <a:lnTo>
                  <a:pt x="425" y="17"/>
                </a:lnTo>
                <a:lnTo>
                  <a:pt x="425" y="15"/>
                </a:lnTo>
                <a:lnTo>
                  <a:pt x="427" y="15"/>
                </a:lnTo>
                <a:lnTo>
                  <a:pt x="427" y="15"/>
                </a:lnTo>
                <a:lnTo>
                  <a:pt x="429" y="12"/>
                </a:lnTo>
                <a:lnTo>
                  <a:pt x="429" y="12"/>
                </a:lnTo>
                <a:moveTo>
                  <a:pt x="264" y="92"/>
                </a:moveTo>
                <a:lnTo>
                  <a:pt x="264" y="88"/>
                </a:lnTo>
                <a:lnTo>
                  <a:pt x="266" y="86"/>
                </a:lnTo>
                <a:lnTo>
                  <a:pt x="266" y="84"/>
                </a:lnTo>
                <a:lnTo>
                  <a:pt x="268" y="82"/>
                </a:lnTo>
                <a:lnTo>
                  <a:pt x="268" y="80"/>
                </a:lnTo>
                <a:lnTo>
                  <a:pt x="270" y="78"/>
                </a:lnTo>
                <a:lnTo>
                  <a:pt x="270" y="75"/>
                </a:lnTo>
                <a:lnTo>
                  <a:pt x="270" y="75"/>
                </a:lnTo>
                <a:lnTo>
                  <a:pt x="272" y="71"/>
                </a:lnTo>
                <a:lnTo>
                  <a:pt x="272" y="71"/>
                </a:lnTo>
                <a:lnTo>
                  <a:pt x="274" y="71"/>
                </a:lnTo>
                <a:lnTo>
                  <a:pt x="274" y="69"/>
                </a:lnTo>
                <a:lnTo>
                  <a:pt x="274" y="69"/>
                </a:lnTo>
                <a:lnTo>
                  <a:pt x="276" y="69"/>
                </a:lnTo>
                <a:lnTo>
                  <a:pt x="276" y="69"/>
                </a:lnTo>
                <a:lnTo>
                  <a:pt x="278" y="69"/>
                </a:lnTo>
                <a:lnTo>
                  <a:pt x="278" y="67"/>
                </a:lnTo>
                <a:lnTo>
                  <a:pt x="278" y="67"/>
                </a:lnTo>
                <a:lnTo>
                  <a:pt x="280" y="69"/>
                </a:lnTo>
                <a:lnTo>
                  <a:pt x="280" y="65"/>
                </a:lnTo>
                <a:lnTo>
                  <a:pt x="282" y="67"/>
                </a:lnTo>
                <a:lnTo>
                  <a:pt x="282" y="65"/>
                </a:lnTo>
                <a:lnTo>
                  <a:pt x="282" y="65"/>
                </a:lnTo>
                <a:lnTo>
                  <a:pt x="284" y="65"/>
                </a:lnTo>
                <a:lnTo>
                  <a:pt x="284" y="61"/>
                </a:lnTo>
                <a:lnTo>
                  <a:pt x="286" y="61"/>
                </a:lnTo>
                <a:lnTo>
                  <a:pt x="286" y="61"/>
                </a:lnTo>
                <a:lnTo>
                  <a:pt x="288" y="59"/>
                </a:lnTo>
                <a:lnTo>
                  <a:pt x="288" y="59"/>
                </a:lnTo>
                <a:lnTo>
                  <a:pt x="288" y="57"/>
                </a:lnTo>
                <a:lnTo>
                  <a:pt x="290" y="57"/>
                </a:lnTo>
                <a:lnTo>
                  <a:pt x="290" y="53"/>
                </a:lnTo>
                <a:lnTo>
                  <a:pt x="292" y="53"/>
                </a:lnTo>
                <a:lnTo>
                  <a:pt x="292" y="51"/>
                </a:lnTo>
                <a:lnTo>
                  <a:pt x="292" y="53"/>
                </a:lnTo>
                <a:lnTo>
                  <a:pt x="295" y="51"/>
                </a:lnTo>
                <a:lnTo>
                  <a:pt x="295" y="51"/>
                </a:lnTo>
                <a:lnTo>
                  <a:pt x="297" y="49"/>
                </a:lnTo>
                <a:lnTo>
                  <a:pt x="297" y="49"/>
                </a:lnTo>
                <a:lnTo>
                  <a:pt x="297" y="49"/>
                </a:lnTo>
                <a:lnTo>
                  <a:pt x="299" y="47"/>
                </a:lnTo>
                <a:lnTo>
                  <a:pt x="299" y="47"/>
                </a:lnTo>
                <a:lnTo>
                  <a:pt x="301" y="47"/>
                </a:lnTo>
                <a:lnTo>
                  <a:pt x="301" y="47"/>
                </a:lnTo>
                <a:lnTo>
                  <a:pt x="301" y="47"/>
                </a:lnTo>
                <a:lnTo>
                  <a:pt x="303" y="45"/>
                </a:lnTo>
                <a:lnTo>
                  <a:pt x="303" y="49"/>
                </a:lnTo>
                <a:lnTo>
                  <a:pt x="305" y="49"/>
                </a:lnTo>
                <a:lnTo>
                  <a:pt x="305" y="47"/>
                </a:lnTo>
                <a:lnTo>
                  <a:pt x="305" y="47"/>
                </a:lnTo>
                <a:lnTo>
                  <a:pt x="307" y="51"/>
                </a:lnTo>
                <a:lnTo>
                  <a:pt x="307" y="51"/>
                </a:lnTo>
                <a:lnTo>
                  <a:pt x="309" y="49"/>
                </a:lnTo>
                <a:lnTo>
                  <a:pt x="309" y="51"/>
                </a:lnTo>
                <a:lnTo>
                  <a:pt x="311" y="49"/>
                </a:lnTo>
                <a:lnTo>
                  <a:pt x="311" y="51"/>
                </a:lnTo>
                <a:lnTo>
                  <a:pt x="311" y="49"/>
                </a:lnTo>
                <a:lnTo>
                  <a:pt x="313" y="49"/>
                </a:lnTo>
                <a:lnTo>
                  <a:pt x="313" y="49"/>
                </a:lnTo>
                <a:lnTo>
                  <a:pt x="315" y="49"/>
                </a:lnTo>
                <a:lnTo>
                  <a:pt x="315" y="47"/>
                </a:lnTo>
                <a:lnTo>
                  <a:pt x="315" y="49"/>
                </a:lnTo>
                <a:lnTo>
                  <a:pt x="317" y="49"/>
                </a:lnTo>
                <a:lnTo>
                  <a:pt x="317" y="49"/>
                </a:lnTo>
                <a:lnTo>
                  <a:pt x="319" y="47"/>
                </a:lnTo>
                <a:lnTo>
                  <a:pt x="319" y="47"/>
                </a:lnTo>
                <a:lnTo>
                  <a:pt x="319" y="47"/>
                </a:lnTo>
                <a:lnTo>
                  <a:pt x="321" y="47"/>
                </a:lnTo>
                <a:lnTo>
                  <a:pt x="321" y="45"/>
                </a:lnTo>
                <a:lnTo>
                  <a:pt x="323" y="43"/>
                </a:lnTo>
                <a:lnTo>
                  <a:pt x="323" y="45"/>
                </a:lnTo>
                <a:lnTo>
                  <a:pt x="323" y="43"/>
                </a:lnTo>
                <a:lnTo>
                  <a:pt x="325" y="39"/>
                </a:lnTo>
                <a:lnTo>
                  <a:pt x="325" y="41"/>
                </a:lnTo>
                <a:lnTo>
                  <a:pt x="327" y="41"/>
                </a:lnTo>
                <a:lnTo>
                  <a:pt x="327" y="39"/>
                </a:lnTo>
                <a:lnTo>
                  <a:pt x="329" y="39"/>
                </a:lnTo>
                <a:lnTo>
                  <a:pt x="329" y="39"/>
                </a:lnTo>
                <a:lnTo>
                  <a:pt x="329" y="37"/>
                </a:lnTo>
                <a:lnTo>
                  <a:pt x="331" y="41"/>
                </a:lnTo>
                <a:lnTo>
                  <a:pt x="331" y="37"/>
                </a:lnTo>
                <a:lnTo>
                  <a:pt x="333" y="39"/>
                </a:lnTo>
                <a:lnTo>
                  <a:pt x="333" y="39"/>
                </a:lnTo>
                <a:lnTo>
                  <a:pt x="333" y="39"/>
                </a:lnTo>
                <a:lnTo>
                  <a:pt x="335" y="39"/>
                </a:lnTo>
                <a:lnTo>
                  <a:pt x="335" y="39"/>
                </a:lnTo>
                <a:lnTo>
                  <a:pt x="337" y="39"/>
                </a:lnTo>
                <a:lnTo>
                  <a:pt x="337" y="41"/>
                </a:lnTo>
                <a:lnTo>
                  <a:pt x="337" y="39"/>
                </a:lnTo>
                <a:lnTo>
                  <a:pt x="339" y="39"/>
                </a:lnTo>
                <a:lnTo>
                  <a:pt x="339" y="39"/>
                </a:lnTo>
                <a:lnTo>
                  <a:pt x="341" y="39"/>
                </a:lnTo>
                <a:lnTo>
                  <a:pt x="341" y="39"/>
                </a:lnTo>
                <a:lnTo>
                  <a:pt x="341" y="37"/>
                </a:lnTo>
                <a:lnTo>
                  <a:pt x="343" y="37"/>
                </a:lnTo>
                <a:lnTo>
                  <a:pt x="343" y="39"/>
                </a:lnTo>
                <a:lnTo>
                  <a:pt x="345" y="37"/>
                </a:lnTo>
                <a:lnTo>
                  <a:pt x="345" y="37"/>
                </a:lnTo>
                <a:lnTo>
                  <a:pt x="347" y="37"/>
                </a:lnTo>
                <a:moveTo>
                  <a:pt x="183" y="299"/>
                </a:moveTo>
                <a:lnTo>
                  <a:pt x="183" y="301"/>
                </a:lnTo>
                <a:lnTo>
                  <a:pt x="183" y="301"/>
                </a:lnTo>
                <a:lnTo>
                  <a:pt x="185" y="303"/>
                </a:lnTo>
                <a:lnTo>
                  <a:pt x="185" y="299"/>
                </a:lnTo>
                <a:lnTo>
                  <a:pt x="187" y="301"/>
                </a:lnTo>
                <a:lnTo>
                  <a:pt x="187" y="303"/>
                </a:lnTo>
                <a:lnTo>
                  <a:pt x="187" y="301"/>
                </a:lnTo>
                <a:lnTo>
                  <a:pt x="189" y="301"/>
                </a:lnTo>
                <a:lnTo>
                  <a:pt x="189" y="301"/>
                </a:lnTo>
                <a:lnTo>
                  <a:pt x="191" y="303"/>
                </a:lnTo>
                <a:lnTo>
                  <a:pt x="191" y="301"/>
                </a:lnTo>
                <a:lnTo>
                  <a:pt x="193" y="303"/>
                </a:lnTo>
                <a:lnTo>
                  <a:pt x="193" y="301"/>
                </a:lnTo>
                <a:lnTo>
                  <a:pt x="193" y="303"/>
                </a:lnTo>
                <a:lnTo>
                  <a:pt x="195" y="305"/>
                </a:lnTo>
                <a:lnTo>
                  <a:pt x="195" y="303"/>
                </a:lnTo>
                <a:lnTo>
                  <a:pt x="197" y="305"/>
                </a:lnTo>
                <a:lnTo>
                  <a:pt x="197" y="305"/>
                </a:lnTo>
                <a:lnTo>
                  <a:pt x="197" y="305"/>
                </a:lnTo>
                <a:lnTo>
                  <a:pt x="199" y="305"/>
                </a:lnTo>
                <a:lnTo>
                  <a:pt x="199" y="305"/>
                </a:lnTo>
                <a:lnTo>
                  <a:pt x="201" y="307"/>
                </a:lnTo>
                <a:lnTo>
                  <a:pt x="201" y="307"/>
                </a:lnTo>
                <a:lnTo>
                  <a:pt x="201" y="303"/>
                </a:lnTo>
                <a:lnTo>
                  <a:pt x="203" y="305"/>
                </a:lnTo>
                <a:lnTo>
                  <a:pt x="203" y="309"/>
                </a:lnTo>
                <a:lnTo>
                  <a:pt x="205" y="307"/>
                </a:lnTo>
                <a:lnTo>
                  <a:pt x="205" y="309"/>
                </a:lnTo>
                <a:lnTo>
                  <a:pt x="205" y="305"/>
                </a:lnTo>
                <a:lnTo>
                  <a:pt x="207" y="305"/>
                </a:lnTo>
                <a:lnTo>
                  <a:pt x="207" y="309"/>
                </a:lnTo>
                <a:lnTo>
                  <a:pt x="209" y="305"/>
                </a:lnTo>
                <a:lnTo>
                  <a:pt x="209" y="305"/>
                </a:lnTo>
                <a:lnTo>
                  <a:pt x="211" y="309"/>
                </a:lnTo>
                <a:lnTo>
                  <a:pt x="211" y="307"/>
                </a:lnTo>
                <a:lnTo>
                  <a:pt x="211" y="307"/>
                </a:lnTo>
                <a:lnTo>
                  <a:pt x="213" y="307"/>
                </a:lnTo>
                <a:lnTo>
                  <a:pt x="213" y="307"/>
                </a:lnTo>
                <a:lnTo>
                  <a:pt x="215" y="307"/>
                </a:lnTo>
                <a:lnTo>
                  <a:pt x="215" y="307"/>
                </a:lnTo>
                <a:lnTo>
                  <a:pt x="215" y="303"/>
                </a:lnTo>
                <a:lnTo>
                  <a:pt x="217" y="307"/>
                </a:lnTo>
                <a:lnTo>
                  <a:pt x="217" y="305"/>
                </a:lnTo>
                <a:lnTo>
                  <a:pt x="219" y="303"/>
                </a:lnTo>
                <a:lnTo>
                  <a:pt x="219" y="303"/>
                </a:lnTo>
                <a:lnTo>
                  <a:pt x="219" y="305"/>
                </a:lnTo>
                <a:lnTo>
                  <a:pt x="221" y="303"/>
                </a:lnTo>
                <a:lnTo>
                  <a:pt x="221" y="299"/>
                </a:lnTo>
                <a:lnTo>
                  <a:pt x="223" y="299"/>
                </a:lnTo>
                <a:lnTo>
                  <a:pt x="223" y="299"/>
                </a:lnTo>
                <a:lnTo>
                  <a:pt x="223" y="297"/>
                </a:lnTo>
                <a:lnTo>
                  <a:pt x="225" y="291"/>
                </a:lnTo>
                <a:lnTo>
                  <a:pt x="225" y="289"/>
                </a:lnTo>
                <a:lnTo>
                  <a:pt x="227" y="285"/>
                </a:lnTo>
                <a:lnTo>
                  <a:pt x="227" y="279"/>
                </a:lnTo>
                <a:lnTo>
                  <a:pt x="229" y="273"/>
                </a:lnTo>
                <a:lnTo>
                  <a:pt x="229" y="269"/>
                </a:lnTo>
                <a:lnTo>
                  <a:pt x="229" y="260"/>
                </a:lnTo>
                <a:lnTo>
                  <a:pt x="231" y="254"/>
                </a:lnTo>
                <a:lnTo>
                  <a:pt x="231" y="246"/>
                </a:lnTo>
                <a:lnTo>
                  <a:pt x="234" y="240"/>
                </a:lnTo>
                <a:lnTo>
                  <a:pt x="234" y="232"/>
                </a:lnTo>
                <a:lnTo>
                  <a:pt x="234" y="226"/>
                </a:lnTo>
                <a:lnTo>
                  <a:pt x="236" y="218"/>
                </a:lnTo>
                <a:lnTo>
                  <a:pt x="236" y="212"/>
                </a:lnTo>
                <a:lnTo>
                  <a:pt x="238" y="206"/>
                </a:lnTo>
                <a:lnTo>
                  <a:pt x="238" y="197"/>
                </a:lnTo>
                <a:lnTo>
                  <a:pt x="238" y="193"/>
                </a:lnTo>
                <a:lnTo>
                  <a:pt x="240" y="187"/>
                </a:lnTo>
                <a:lnTo>
                  <a:pt x="240" y="185"/>
                </a:lnTo>
                <a:lnTo>
                  <a:pt x="242" y="179"/>
                </a:lnTo>
                <a:lnTo>
                  <a:pt x="242" y="173"/>
                </a:lnTo>
                <a:lnTo>
                  <a:pt x="242" y="169"/>
                </a:lnTo>
                <a:lnTo>
                  <a:pt x="244" y="165"/>
                </a:lnTo>
                <a:lnTo>
                  <a:pt x="244" y="159"/>
                </a:lnTo>
                <a:lnTo>
                  <a:pt x="246" y="159"/>
                </a:lnTo>
                <a:lnTo>
                  <a:pt x="246" y="155"/>
                </a:lnTo>
                <a:lnTo>
                  <a:pt x="246" y="151"/>
                </a:lnTo>
                <a:lnTo>
                  <a:pt x="248" y="149"/>
                </a:lnTo>
                <a:lnTo>
                  <a:pt x="248" y="145"/>
                </a:lnTo>
                <a:lnTo>
                  <a:pt x="250" y="141"/>
                </a:lnTo>
                <a:lnTo>
                  <a:pt x="250" y="141"/>
                </a:lnTo>
                <a:lnTo>
                  <a:pt x="252" y="136"/>
                </a:lnTo>
                <a:lnTo>
                  <a:pt x="252" y="134"/>
                </a:lnTo>
                <a:lnTo>
                  <a:pt x="252" y="132"/>
                </a:lnTo>
                <a:lnTo>
                  <a:pt x="254" y="128"/>
                </a:lnTo>
                <a:lnTo>
                  <a:pt x="254" y="128"/>
                </a:lnTo>
                <a:lnTo>
                  <a:pt x="256" y="124"/>
                </a:lnTo>
                <a:lnTo>
                  <a:pt x="256" y="120"/>
                </a:lnTo>
                <a:lnTo>
                  <a:pt x="256" y="120"/>
                </a:lnTo>
                <a:lnTo>
                  <a:pt x="258" y="116"/>
                </a:lnTo>
                <a:lnTo>
                  <a:pt x="258" y="112"/>
                </a:lnTo>
                <a:lnTo>
                  <a:pt x="260" y="110"/>
                </a:lnTo>
                <a:lnTo>
                  <a:pt x="260" y="106"/>
                </a:lnTo>
                <a:lnTo>
                  <a:pt x="260" y="104"/>
                </a:lnTo>
                <a:lnTo>
                  <a:pt x="262" y="102"/>
                </a:lnTo>
                <a:lnTo>
                  <a:pt x="262" y="96"/>
                </a:lnTo>
                <a:lnTo>
                  <a:pt x="264" y="94"/>
                </a:lnTo>
                <a:lnTo>
                  <a:pt x="264" y="92"/>
                </a:lnTo>
                <a:moveTo>
                  <a:pt x="99" y="303"/>
                </a:moveTo>
                <a:lnTo>
                  <a:pt x="101" y="303"/>
                </a:lnTo>
                <a:lnTo>
                  <a:pt x="101" y="303"/>
                </a:lnTo>
                <a:lnTo>
                  <a:pt x="101" y="303"/>
                </a:lnTo>
                <a:lnTo>
                  <a:pt x="103" y="303"/>
                </a:lnTo>
                <a:lnTo>
                  <a:pt x="103" y="305"/>
                </a:lnTo>
                <a:lnTo>
                  <a:pt x="105" y="303"/>
                </a:lnTo>
                <a:lnTo>
                  <a:pt x="105" y="303"/>
                </a:lnTo>
                <a:lnTo>
                  <a:pt x="105" y="305"/>
                </a:lnTo>
                <a:lnTo>
                  <a:pt x="107" y="303"/>
                </a:lnTo>
                <a:lnTo>
                  <a:pt x="107" y="305"/>
                </a:lnTo>
                <a:lnTo>
                  <a:pt x="109" y="305"/>
                </a:lnTo>
                <a:lnTo>
                  <a:pt x="109" y="303"/>
                </a:lnTo>
                <a:lnTo>
                  <a:pt x="109" y="303"/>
                </a:lnTo>
                <a:lnTo>
                  <a:pt x="112" y="305"/>
                </a:lnTo>
                <a:lnTo>
                  <a:pt x="112" y="303"/>
                </a:lnTo>
                <a:lnTo>
                  <a:pt x="114" y="305"/>
                </a:lnTo>
                <a:lnTo>
                  <a:pt x="114" y="305"/>
                </a:lnTo>
                <a:lnTo>
                  <a:pt x="116" y="303"/>
                </a:lnTo>
                <a:lnTo>
                  <a:pt x="116" y="303"/>
                </a:lnTo>
                <a:lnTo>
                  <a:pt x="116" y="305"/>
                </a:lnTo>
                <a:lnTo>
                  <a:pt x="118" y="305"/>
                </a:lnTo>
                <a:lnTo>
                  <a:pt x="118" y="303"/>
                </a:lnTo>
                <a:lnTo>
                  <a:pt x="120" y="305"/>
                </a:lnTo>
                <a:lnTo>
                  <a:pt x="120" y="305"/>
                </a:lnTo>
                <a:lnTo>
                  <a:pt x="120" y="305"/>
                </a:lnTo>
                <a:lnTo>
                  <a:pt x="122" y="305"/>
                </a:lnTo>
                <a:lnTo>
                  <a:pt x="122" y="305"/>
                </a:lnTo>
                <a:lnTo>
                  <a:pt x="124" y="305"/>
                </a:lnTo>
                <a:lnTo>
                  <a:pt x="124" y="305"/>
                </a:lnTo>
                <a:lnTo>
                  <a:pt x="124" y="307"/>
                </a:lnTo>
                <a:lnTo>
                  <a:pt x="126" y="305"/>
                </a:lnTo>
                <a:lnTo>
                  <a:pt x="126" y="305"/>
                </a:lnTo>
                <a:lnTo>
                  <a:pt x="128" y="307"/>
                </a:lnTo>
                <a:lnTo>
                  <a:pt x="128" y="307"/>
                </a:lnTo>
                <a:lnTo>
                  <a:pt x="128" y="305"/>
                </a:lnTo>
                <a:lnTo>
                  <a:pt x="130" y="307"/>
                </a:lnTo>
                <a:lnTo>
                  <a:pt x="130" y="307"/>
                </a:lnTo>
                <a:lnTo>
                  <a:pt x="132" y="309"/>
                </a:lnTo>
                <a:lnTo>
                  <a:pt x="132" y="307"/>
                </a:lnTo>
                <a:lnTo>
                  <a:pt x="134" y="309"/>
                </a:lnTo>
                <a:lnTo>
                  <a:pt x="134" y="309"/>
                </a:lnTo>
                <a:lnTo>
                  <a:pt x="134" y="309"/>
                </a:lnTo>
                <a:lnTo>
                  <a:pt x="136" y="309"/>
                </a:lnTo>
                <a:lnTo>
                  <a:pt x="136" y="309"/>
                </a:lnTo>
                <a:lnTo>
                  <a:pt x="138" y="311"/>
                </a:lnTo>
                <a:lnTo>
                  <a:pt x="138" y="309"/>
                </a:lnTo>
                <a:lnTo>
                  <a:pt x="138" y="307"/>
                </a:lnTo>
                <a:lnTo>
                  <a:pt x="140" y="307"/>
                </a:lnTo>
                <a:lnTo>
                  <a:pt x="140" y="307"/>
                </a:lnTo>
                <a:lnTo>
                  <a:pt x="142" y="307"/>
                </a:lnTo>
                <a:lnTo>
                  <a:pt x="142" y="307"/>
                </a:lnTo>
                <a:lnTo>
                  <a:pt x="142" y="307"/>
                </a:lnTo>
                <a:lnTo>
                  <a:pt x="144" y="307"/>
                </a:lnTo>
                <a:lnTo>
                  <a:pt x="144" y="307"/>
                </a:lnTo>
                <a:lnTo>
                  <a:pt x="146" y="305"/>
                </a:lnTo>
                <a:lnTo>
                  <a:pt x="146" y="305"/>
                </a:lnTo>
                <a:lnTo>
                  <a:pt x="146" y="307"/>
                </a:lnTo>
                <a:lnTo>
                  <a:pt x="148" y="305"/>
                </a:lnTo>
                <a:lnTo>
                  <a:pt x="148" y="305"/>
                </a:lnTo>
                <a:lnTo>
                  <a:pt x="150" y="305"/>
                </a:lnTo>
                <a:lnTo>
                  <a:pt x="150" y="303"/>
                </a:lnTo>
                <a:lnTo>
                  <a:pt x="152" y="301"/>
                </a:lnTo>
                <a:lnTo>
                  <a:pt x="152" y="303"/>
                </a:lnTo>
                <a:lnTo>
                  <a:pt x="152" y="305"/>
                </a:lnTo>
                <a:lnTo>
                  <a:pt x="154" y="303"/>
                </a:lnTo>
                <a:lnTo>
                  <a:pt x="154" y="303"/>
                </a:lnTo>
                <a:lnTo>
                  <a:pt x="156" y="301"/>
                </a:lnTo>
                <a:lnTo>
                  <a:pt x="156" y="303"/>
                </a:lnTo>
                <a:lnTo>
                  <a:pt x="156" y="301"/>
                </a:lnTo>
                <a:lnTo>
                  <a:pt x="158" y="301"/>
                </a:lnTo>
                <a:lnTo>
                  <a:pt x="158" y="303"/>
                </a:lnTo>
                <a:lnTo>
                  <a:pt x="160" y="301"/>
                </a:lnTo>
                <a:lnTo>
                  <a:pt x="160" y="301"/>
                </a:lnTo>
                <a:lnTo>
                  <a:pt x="160" y="301"/>
                </a:lnTo>
                <a:lnTo>
                  <a:pt x="162" y="301"/>
                </a:lnTo>
                <a:lnTo>
                  <a:pt x="162" y="301"/>
                </a:lnTo>
                <a:lnTo>
                  <a:pt x="164" y="301"/>
                </a:lnTo>
                <a:lnTo>
                  <a:pt x="164" y="301"/>
                </a:lnTo>
                <a:lnTo>
                  <a:pt x="164" y="301"/>
                </a:lnTo>
                <a:lnTo>
                  <a:pt x="166" y="301"/>
                </a:lnTo>
                <a:lnTo>
                  <a:pt x="166" y="301"/>
                </a:lnTo>
                <a:lnTo>
                  <a:pt x="168" y="301"/>
                </a:lnTo>
                <a:lnTo>
                  <a:pt x="168" y="301"/>
                </a:lnTo>
                <a:lnTo>
                  <a:pt x="170" y="303"/>
                </a:lnTo>
                <a:lnTo>
                  <a:pt x="170" y="303"/>
                </a:lnTo>
                <a:lnTo>
                  <a:pt x="170" y="303"/>
                </a:lnTo>
                <a:lnTo>
                  <a:pt x="173" y="301"/>
                </a:lnTo>
                <a:lnTo>
                  <a:pt x="173" y="303"/>
                </a:lnTo>
                <a:lnTo>
                  <a:pt x="175" y="303"/>
                </a:lnTo>
                <a:lnTo>
                  <a:pt x="175" y="305"/>
                </a:lnTo>
                <a:lnTo>
                  <a:pt x="175" y="303"/>
                </a:lnTo>
                <a:lnTo>
                  <a:pt x="177" y="303"/>
                </a:lnTo>
                <a:lnTo>
                  <a:pt x="177" y="303"/>
                </a:lnTo>
                <a:lnTo>
                  <a:pt x="179" y="301"/>
                </a:lnTo>
                <a:lnTo>
                  <a:pt x="179" y="303"/>
                </a:lnTo>
                <a:lnTo>
                  <a:pt x="179" y="303"/>
                </a:lnTo>
                <a:lnTo>
                  <a:pt x="181" y="301"/>
                </a:lnTo>
                <a:lnTo>
                  <a:pt x="181" y="301"/>
                </a:lnTo>
                <a:lnTo>
                  <a:pt x="183" y="299"/>
                </a:lnTo>
                <a:moveTo>
                  <a:pt x="18" y="295"/>
                </a:moveTo>
                <a:lnTo>
                  <a:pt x="18" y="295"/>
                </a:lnTo>
                <a:lnTo>
                  <a:pt x="20" y="293"/>
                </a:lnTo>
                <a:lnTo>
                  <a:pt x="20" y="295"/>
                </a:lnTo>
                <a:lnTo>
                  <a:pt x="20" y="293"/>
                </a:lnTo>
                <a:lnTo>
                  <a:pt x="22" y="293"/>
                </a:lnTo>
                <a:lnTo>
                  <a:pt x="22" y="293"/>
                </a:lnTo>
                <a:lnTo>
                  <a:pt x="24" y="293"/>
                </a:lnTo>
                <a:lnTo>
                  <a:pt x="24" y="295"/>
                </a:lnTo>
                <a:lnTo>
                  <a:pt x="24" y="295"/>
                </a:lnTo>
                <a:lnTo>
                  <a:pt x="26" y="291"/>
                </a:lnTo>
                <a:lnTo>
                  <a:pt x="26" y="293"/>
                </a:lnTo>
                <a:lnTo>
                  <a:pt x="28" y="293"/>
                </a:lnTo>
                <a:lnTo>
                  <a:pt x="28" y="295"/>
                </a:lnTo>
                <a:lnTo>
                  <a:pt x="28" y="293"/>
                </a:lnTo>
                <a:lnTo>
                  <a:pt x="30" y="295"/>
                </a:lnTo>
                <a:lnTo>
                  <a:pt x="30" y="297"/>
                </a:lnTo>
                <a:lnTo>
                  <a:pt x="32" y="295"/>
                </a:lnTo>
                <a:lnTo>
                  <a:pt x="32" y="295"/>
                </a:lnTo>
                <a:lnTo>
                  <a:pt x="34" y="297"/>
                </a:lnTo>
                <a:lnTo>
                  <a:pt x="34" y="297"/>
                </a:lnTo>
                <a:lnTo>
                  <a:pt x="34" y="299"/>
                </a:lnTo>
                <a:lnTo>
                  <a:pt x="36" y="299"/>
                </a:lnTo>
                <a:lnTo>
                  <a:pt x="36" y="297"/>
                </a:lnTo>
                <a:lnTo>
                  <a:pt x="38" y="299"/>
                </a:lnTo>
                <a:lnTo>
                  <a:pt x="38" y="301"/>
                </a:lnTo>
                <a:lnTo>
                  <a:pt x="38" y="299"/>
                </a:lnTo>
                <a:lnTo>
                  <a:pt x="40" y="301"/>
                </a:lnTo>
                <a:lnTo>
                  <a:pt x="40" y="303"/>
                </a:lnTo>
                <a:lnTo>
                  <a:pt x="42" y="301"/>
                </a:lnTo>
                <a:lnTo>
                  <a:pt x="42" y="303"/>
                </a:lnTo>
                <a:lnTo>
                  <a:pt x="42" y="303"/>
                </a:lnTo>
                <a:lnTo>
                  <a:pt x="44" y="303"/>
                </a:lnTo>
                <a:lnTo>
                  <a:pt x="44" y="305"/>
                </a:lnTo>
                <a:lnTo>
                  <a:pt x="46" y="305"/>
                </a:lnTo>
                <a:lnTo>
                  <a:pt x="46" y="303"/>
                </a:lnTo>
                <a:lnTo>
                  <a:pt x="46" y="305"/>
                </a:lnTo>
                <a:lnTo>
                  <a:pt x="49" y="305"/>
                </a:lnTo>
                <a:lnTo>
                  <a:pt x="49" y="303"/>
                </a:lnTo>
                <a:lnTo>
                  <a:pt x="51" y="305"/>
                </a:lnTo>
                <a:lnTo>
                  <a:pt x="51" y="303"/>
                </a:lnTo>
                <a:lnTo>
                  <a:pt x="51" y="305"/>
                </a:lnTo>
                <a:lnTo>
                  <a:pt x="53" y="303"/>
                </a:lnTo>
                <a:lnTo>
                  <a:pt x="53" y="301"/>
                </a:lnTo>
                <a:lnTo>
                  <a:pt x="55" y="303"/>
                </a:lnTo>
                <a:lnTo>
                  <a:pt x="55" y="301"/>
                </a:lnTo>
                <a:lnTo>
                  <a:pt x="57" y="301"/>
                </a:lnTo>
                <a:lnTo>
                  <a:pt x="57" y="301"/>
                </a:lnTo>
                <a:lnTo>
                  <a:pt x="57" y="303"/>
                </a:lnTo>
                <a:lnTo>
                  <a:pt x="59" y="301"/>
                </a:lnTo>
                <a:lnTo>
                  <a:pt x="59" y="301"/>
                </a:lnTo>
                <a:lnTo>
                  <a:pt x="61" y="301"/>
                </a:lnTo>
                <a:lnTo>
                  <a:pt x="61" y="301"/>
                </a:lnTo>
                <a:lnTo>
                  <a:pt x="61" y="303"/>
                </a:lnTo>
                <a:lnTo>
                  <a:pt x="63" y="299"/>
                </a:lnTo>
                <a:lnTo>
                  <a:pt x="63" y="303"/>
                </a:lnTo>
                <a:lnTo>
                  <a:pt x="65" y="301"/>
                </a:lnTo>
                <a:lnTo>
                  <a:pt x="65" y="303"/>
                </a:lnTo>
                <a:lnTo>
                  <a:pt x="65" y="299"/>
                </a:lnTo>
                <a:lnTo>
                  <a:pt x="67" y="301"/>
                </a:lnTo>
                <a:lnTo>
                  <a:pt x="67" y="301"/>
                </a:lnTo>
                <a:lnTo>
                  <a:pt x="69" y="301"/>
                </a:lnTo>
                <a:lnTo>
                  <a:pt x="69" y="301"/>
                </a:lnTo>
                <a:lnTo>
                  <a:pt x="69" y="303"/>
                </a:lnTo>
                <a:lnTo>
                  <a:pt x="71" y="301"/>
                </a:lnTo>
                <a:lnTo>
                  <a:pt x="71" y="299"/>
                </a:lnTo>
                <a:lnTo>
                  <a:pt x="73" y="299"/>
                </a:lnTo>
                <a:lnTo>
                  <a:pt x="73" y="301"/>
                </a:lnTo>
                <a:lnTo>
                  <a:pt x="75" y="299"/>
                </a:lnTo>
                <a:lnTo>
                  <a:pt x="75" y="301"/>
                </a:lnTo>
                <a:lnTo>
                  <a:pt x="75" y="299"/>
                </a:lnTo>
                <a:lnTo>
                  <a:pt x="77" y="299"/>
                </a:lnTo>
                <a:lnTo>
                  <a:pt x="77" y="301"/>
                </a:lnTo>
                <a:lnTo>
                  <a:pt x="79" y="299"/>
                </a:lnTo>
                <a:lnTo>
                  <a:pt x="79" y="299"/>
                </a:lnTo>
                <a:lnTo>
                  <a:pt x="79" y="299"/>
                </a:lnTo>
                <a:lnTo>
                  <a:pt x="81" y="299"/>
                </a:lnTo>
                <a:lnTo>
                  <a:pt x="81" y="299"/>
                </a:lnTo>
                <a:lnTo>
                  <a:pt x="83" y="297"/>
                </a:lnTo>
                <a:lnTo>
                  <a:pt x="83" y="297"/>
                </a:lnTo>
                <a:lnTo>
                  <a:pt x="83" y="297"/>
                </a:lnTo>
                <a:lnTo>
                  <a:pt x="85" y="299"/>
                </a:lnTo>
                <a:lnTo>
                  <a:pt x="85" y="299"/>
                </a:lnTo>
                <a:lnTo>
                  <a:pt x="87" y="299"/>
                </a:lnTo>
                <a:lnTo>
                  <a:pt x="87" y="299"/>
                </a:lnTo>
                <a:lnTo>
                  <a:pt x="87" y="301"/>
                </a:lnTo>
                <a:lnTo>
                  <a:pt x="89" y="299"/>
                </a:lnTo>
                <a:lnTo>
                  <a:pt x="89" y="301"/>
                </a:lnTo>
                <a:lnTo>
                  <a:pt x="91" y="303"/>
                </a:lnTo>
                <a:lnTo>
                  <a:pt x="91" y="301"/>
                </a:lnTo>
                <a:lnTo>
                  <a:pt x="93" y="301"/>
                </a:lnTo>
                <a:lnTo>
                  <a:pt x="93" y="301"/>
                </a:lnTo>
                <a:lnTo>
                  <a:pt x="93" y="301"/>
                </a:lnTo>
                <a:lnTo>
                  <a:pt x="95" y="303"/>
                </a:lnTo>
                <a:lnTo>
                  <a:pt x="95" y="301"/>
                </a:lnTo>
                <a:lnTo>
                  <a:pt x="97" y="303"/>
                </a:lnTo>
                <a:lnTo>
                  <a:pt x="97" y="305"/>
                </a:lnTo>
                <a:lnTo>
                  <a:pt x="97" y="303"/>
                </a:lnTo>
                <a:lnTo>
                  <a:pt x="99" y="303"/>
                </a:lnTo>
                <a:lnTo>
                  <a:pt x="99" y="303"/>
                </a:lnTo>
                <a:moveTo>
                  <a:pt x="0" y="301"/>
                </a:moveTo>
                <a:lnTo>
                  <a:pt x="2" y="299"/>
                </a:lnTo>
                <a:lnTo>
                  <a:pt x="2" y="299"/>
                </a:lnTo>
                <a:lnTo>
                  <a:pt x="2" y="295"/>
                </a:lnTo>
                <a:lnTo>
                  <a:pt x="4" y="297"/>
                </a:lnTo>
                <a:lnTo>
                  <a:pt x="4" y="297"/>
                </a:lnTo>
                <a:lnTo>
                  <a:pt x="6" y="297"/>
                </a:lnTo>
                <a:lnTo>
                  <a:pt x="6" y="295"/>
                </a:lnTo>
                <a:lnTo>
                  <a:pt x="6" y="297"/>
                </a:lnTo>
                <a:lnTo>
                  <a:pt x="8" y="297"/>
                </a:lnTo>
                <a:lnTo>
                  <a:pt x="8" y="297"/>
                </a:lnTo>
                <a:lnTo>
                  <a:pt x="10" y="293"/>
                </a:lnTo>
                <a:lnTo>
                  <a:pt x="10" y="295"/>
                </a:lnTo>
                <a:lnTo>
                  <a:pt x="10" y="295"/>
                </a:lnTo>
                <a:lnTo>
                  <a:pt x="12" y="297"/>
                </a:lnTo>
                <a:lnTo>
                  <a:pt x="12" y="293"/>
                </a:lnTo>
                <a:lnTo>
                  <a:pt x="14" y="295"/>
                </a:lnTo>
                <a:lnTo>
                  <a:pt x="14" y="295"/>
                </a:lnTo>
                <a:lnTo>
                  <a:pt x="16" y="295"/>
                </a:lnTo>
                <a:lnTo>
                  <a:pt x="16" y="295"/>
                </a:lnTo>
                <a:lnTo>
                  <a:pt x="16" y="295"/>
                </a:lnTo>
                <a:lnTo>
                  <a:pt x="18" y="295"/>
                </a:lnTo>
              </a:path>
            </a:pathLst>
          </a:custGeom>
          <a:noFill/>
          <a:ln w="28575" cap="flat">
            <a:solidFill>
              <a:srgbClr val="FF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63" name="Freeform 33"/>
          <p:cNvSpPr>
            <a:spLocks noEditPoints="1"/>
          </p:cNvSpPr>
          <p:nvPr/>
        </p:nvSpPr>
        <p:spPr bwMode="auto">
          <a:xfrm>
            <a:off x="7600561" y="3375595"/>
            <a:ext cx="2420160" cy="937212"/>
          </a:xfrm>
          <a:custGeom>
            <a:avLst/>
            <a:gdLst>
              <a:gd name="T0" fmla="*/ 1606 w 1663"/>
              <a:gd name="T1" fmla="*/ 451 h 644"/>
              <a:gd name="T2" fmla="*/ 1632 w 1663"/>
              <a:gd name="T3" fmla="*/ 465 h 644"/>
              <a:gd name="T4" fmla="*/ 1659 w 1663"/>
              <a:gd name="T5" fmla="*/ 463 h 644"/>
              <a:gd name="T6" fmla="*/ 1520 w 1663"/>
              <a:gd name="T7" fmla="*/ 467 h 644"/>
              <a:gd name="T8" fmla="*/ 1547 w 1663"/>
              <a:gd name="T9" fmla="*/ 453 h 644"/>
              <a:gd name="T10" fmla="*/ 1573 w 1663"/>
              <a:gd name="T11" fmla="*/ 445 h 644"/>
              <a:gd name="T12" fmla="*/ 1435 w 1663"/>
              <a:gd name="T13" fmla="*/ 449 h 644"/>
              <a:gd name="T14" fmla="*/ 1462 w 1663"/>
              <a:gd name="T15" fmla="*/ 451 h 644"/>
              <a:gd name="T16" fmla="*/ 1488 w 1663"/>
              <a:gd name="T17" fmla="*/ 447 h 644"/>
              <a:gd name="T18" fmla="*/ 1350 w 1663"/>
              <a:gd name="T19" fmla="*/ 449 h 644"/>
              <a:gd name="T20" fmla="*/ 1376 w 1663"/>
              <a:gd name="T21" fmla="*/ 414 h 644"/>
              <a:gd name="T22" fmla="*/ 1403 w 1663"/>
              <a:gd name="T23" fmla="*/ 408 h 644"/>
              <a:gd name="T24" fmla="*/ 1262 w 1663"/>
              <a:gd name="T25" fmla="*/ 512 h 644"/>
              <a:gd name="T26" fmla="*/ 1291 w 1663"/>
              <a:gd name="T27" fmla="*/ 514 h 644"/>
              <a:gd name="T28" fmla="*/ 1317 w 1663"/>
              <a:gd name="T29" fmla="*/ 481 h 644"/>
              <a:gd name="T30" fmla="*/ 1177 w 1663"/>
              <a:gd name="T31" fmla="*/ 481 h 644"/>
              <a:gd name="T32" fmla="*/ 1203 w 1663"/>
              <a:gd name="T33" fmla="*/ 471 h 644"/>
              <a:gd name="T34" fmla="*/ 1232 w 1663"/>
              <a:gd name="T35" fmla="*/ 487 h 644"/>
              <a:gd name="T36" fmla="*/ 1091 w 1663"/>
              <a:gd name="T37" fmla="*/ 595 h 644"/>
              <a:gd name="T38" fmla="*/ 1118 w 1663"/>
              <a:gd name="T39" fmla="*/ 558 h 644"/>
              <a:gd name="T40" fmla="*/ 1144 w 1663"/>
              <a:gd name="T41" fmla="*/ 508 h 644"/>
              <a:gd name="T42" fmla="*/ 1006 w 1663"/>
              <a:gd name="T43" fmla="*/ 640 h 644"/>
              <a:gd name="T44" fmla="*/ 1033 w 1663"/>
              <a:gd name="T45" fmla="*/ 615 h 644"/>
              <a:gd name="T46" fmla="*/ 1059 w 1663"/>
              <a:gd name="T47" fmla="*/ 597 h 644"/>
              <a:gd name="T48" fmla="*/ 1085 w 1663"/>
              <a:gd name="T49" fmla="*/ 597 h 644"/>
              <a:gd name="T50" fmla="*/ 947 w 1663"/>
              <a:gd name="T51" fmla="*/ 573 h 644"/>
              <a:gd name="T52" fmla="*/ 974 w 1663"/>
              <a:gd name="T53" fmla="*/ 611 h 644"/>
              <a:gd name="T54" fmla="*/ 1000 w 1663"/>
              <a:gd name="T55" fmla="*/ 642 h 644"/>
              <a:gd name="T56" fmla="*/ 862 w 1663"/>
              <a:gd name="T57" fmla="*/ 550 h 644"/>
              <a:gd name="T58" fmla="*/ 888 w 1663"/>
              <a:gd name="T59" fmla="*/ 514 h 644"/>
              <a:gd name="T60" fmla="*/ 915 w 1663"/>
              <a:gd name="T61" fmla="*/ 548 h 644"/>
              <a:gd name="T62" fmla="*/ 776 w 1663"/>
              <a:gd name="T63" fmla="*/ 514 h 644"/>
              <a:gd name="T64" fmla="*/ 803 w 1663"/>
              <a:gd name="T65" fmla="*/ 538 h 644"/>
              <a:gd name="T66" fmla="*/ 829 w 1663"/>
              <a:gd name="T67" fmla="*/ 575 h 644"/>
              <a:gd name="T68" fmla="*/ 691 w 1663"/>
              <a:gd name="T69" fmla="*/ 424 h 644"/>
              <a:gd name="T70" fmla="*/ 717 w 1663"/>
              <a:gd name="T71" fmla="*/ 418 h 644"/>
              <a:gd name="T72" fmla="*/ 744 w 1663"/>
              <a:gd name="T73" fmla="*/ 485 h 644"/>
              <a:gd name="T74" fmla="*/ 606 w 1663"/>
              <a:gd name="T75" fmla="*/ 262 h 644"/>
              <a:gd name="T76" fmla="*/ 632 w 1663"/>
              <a:gd name="T77" fmla="*/ 414 h 644"/>
              <a:gd name="T78" fmla="*/ 658 w 1663"/>
              <a:gd name="T79" fmla="*/ 414 h 644"/>
              <a:gd name="T80" fmla="*/ 520 w 1663"/>
              <a:gd name="T81" fmla="*/ 8 h 644"/>
              <a:gd name="T82" fmla="*/ 547 w 1663"/>
              <a:gd name="T83" fmla="*/ 6 h 644"/>
              <a:gd name="T84" fmla="*/ 573 w 1663"/>
              <a:gd name="T85" fmla="*/ 38 h 644"/>
              <a:gd name="T86" fmla="*/ 435 w 1663"/>
              <a:gd name="T87" fmla="*/ 20 h 644"/>
              <a:gd name="T88" fmla="*/ 461 w 1663"/>
              <a:gd name="T89" fmla="*/ 14 h 644"/>
              <a:gd name="T90" fmla="*/ 488 w 1663"/>
              <a:gd name="T91" fmla="*/ 10 h 644"/>
              <a:gd name="T92" fmla="*/ 349 w 1663"/>
              <a:gd name="T93" fmla="*/ 22 h 644"/>
              <a:gd name="T94" fmla="*/ 376 w 1663"/>
              <a:gd name="T95" fmla="*/ 16 h 644"/>
              <a:gd name="T96" fmla="*/ 402 w 1663"/>
              <a:gd name="T97" fmla="*/ 12 h 644"/>
              <a:gd name="T98" fmla="*/ 429 w 1663"/>
              <a:gd name="T99" fmla="*/ 16 h 644"/>
              <a:gd name="T100" fmla="*/ 290 w 1663"/>
              <a:gd name="T101" fmla="*/ 44 h 644"/>
              <a:gd name="T102" fmla="*/ 317 w 1663"/>
              <a:gd name="T103" fmla="*/ 24 h 644"/>
              <a:gd name="T104" fmla="*/ 343 w 1663"/>
              <a:gd name="T105" fmla="*/ 26 h 644"/>
              <a:gd name="T106" fmla="*/ 205 w 1663"/>
              <a:gd name="T107" fmla="*/ 469 h 644"/>
              <a:gd name="T108" fmla="*/ 231 w 1663"/>
              <a:gd name="T109" fmla="*/ 103 h 644"/>
              <a:gd name="T110" fmla="*/ 258 w 1663"/>
              <a:gd name="T111" fmla="*/ 42 h 644"/>
              <a:gd name="T112" fmla="*/ 120 w 1663"/>
              <a:gd name="T113" fmla="*/ 473 h 644"/>
              <a:gd name="T114" fmla="*/ 146 w 1663"/>
              <a:gd name="T115" fmla="*/ 473 h 644"/>
              <a:gd name="T116" fmla="*/ 173 w 1663"/>
              <a:gd name="T117" fmla="*/ 473 h 644"/>
              <a:gd name="T118" fmla="*/ 34 w 1663"/>
              <a:gd name="T119" fmla="*/ 467 h 644"/>
              <a:gd name="T120" fmla="*/ 61 w 1663"/>
              <a:gd name="T121" fmla="*/ 473 h 644"/>
              <a:gd name="T122" fmla="*/ 87 w 1663"/>
              <a:gd name="T123" fmla="*/ 471 h 644"/>
              <a:gd name="T124" fmla="*/ 12 w 1663"/>
              <a:gd name="T125" fmla="*/ 46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644">
                <a:moveTo>
                  <a:pt x="1579" y="447"/>
                </a:moveTo>
                <a:lnTo>
                  <a:pt x="1581" y="447"/>
                </a:lnTo>
                <a:lnTo>
                  <a:pt x="1581" y="445"/>
                </a:lnTo>
                <a:lnTo>
                  <a:pt x="1581" y="447"/>
                </a:lnTo>
                <a:lnTo>
                  <a:pt x="1584" y="447"/>
                </a:lnTo>
                <a:lnTo>
                  <a:pt x="1584" y="447"/>
                </a:lnTo>
                <a:lnTo>
                  <a:pt x="1586" y="447"/>
                </a:lnTo>
                <a:lnTo>
                  <a:pt x="1586" y="447"/>
                </a:lnTo>
                <a:lnTo>
                  <a:pt x="1586" y="445"/>
                </a:lnTo>
                <a:lnTo>
                  <a:pt x="1588" y="449"/>
                </a:lnTo>
                <a:lnTo>
                  <a:pt x="1588" y="447"/>
                </a:lnTo>
                <a:lnTo>
                  <a:pt x="1590" y="445"/>
                </a:lnTo>
                <a:lnTo>
                  <a:pt x="1590" y="445"/>
                </a:lnTo>
                <a:lnTo>
                  <a:pt x="1590" y="445"/>
                </a:lnTo>
                <a:lnTo>
                  <a:pt x="1592" y="447"/>
                </a:lnTo>
                <a:lnTo>
                  <a:pt x="1592" y="447"/>
                </a:lnTo>
                <a:lnTo>
                  <a:pt x="1594" y="443"/>
                </a:lnTo>
                <a:lnTo>
                  <a:pt x="1594" y="447"/>
                </a:lnTo>
                <a:lnTo>
                  <a:pt x="1594" y="447"/>
                </a:lnTo>
                <a:lnTo>
                  <a:pt x="1596" y="447"/>
                </a:lnTo>
                <a:lnTo>
                  <a:pt x="1596" y="447"/>
                </a:lnTo>
                <a:lnTo>
                  <a:pt x="1598" y="449"/>
                </a:lnTo>
                <a:lnTo>
                  <a:pt x="1598" y="449"/>
                </a:lnTo>
                <a:lnTo>
                  <a:pt x="1600" y="451"/>
                </a:lnTo>
                <a:lnTo>
                  <a:pt x="1600" y="449"/>
                </a:lnTo>
                <a:lnTo>
                  <a:pt x="1600" y="449"/>
                </a:lnTo>
                <a:lnTo>
                  <a:pt x="1602" y="449"/>
                </a:lnTo>
                <a:lnTo>
                  <a:pt x="1602" y="449"/>
                </a:lnTo>
                <a:lnTo>
                  <a:pt x="1604" y="451"/>
                </a:lnTo>
                <a:lnTo>
                  <a:pt x="1604" y="451"/>
                </a:lnTo>
                <a:lnTo>
                  <a:pt x="1604" y="449"/>
                </a:lnTo>
                <a:lnTo>
                  <a:pt x="1606" y="451"/>
                </a:lnTo>
                <a:lnTo>
                  <a:pt x="1606" y="451"/>
                </a:lnTo>
                <a:lnTo>
                  <a:pt x="1608" y="449"/>
                </a:lnTo>
                <a:lnTo>
                  <a:pt x="1608" y="449"/>
                </a:lnTo>
                <a:lnTo>
                  <a:pt x="1608" y="451"/>
                </a:lnTo>
                <a:lnTo>
                  <a:pt x="1610" y="449"/>
                </a:lnTo>
                <a:lnTo>
                  <a:pt x="1610" y="451"/>
                </a:lnTo>
                <a:lnTo>
                  <a:pt x="1612" y="451"/>
                </a:lnTo>
                <a:lnTo>
                  <a:pt x="1612" y="451"/>
                </a:lnTo>
                <a:lnTo>
                  <a:pt x="1612" y="451"/>
                </a:lnTo>
                <a:lnTo>
                  <a:pt x="1614" y="451"/>
                </a:lnTo>
                <a:lnTo>
                  <a:pt x="1614" y="451"/>
                </a:lnTo>
                <a:lnTo>
                  <a:pt x="1616" y="453"/>
                </a:lnTo>
                <a:lnTo>
                  <a:pt x="1616" y="453"/>
                </a:lnTo>
                <a:lnTo>
                  <a:pt x="1618" y="453"/>
                </a:lnTo>
                <a:lnTo>
                  <a:pt x="1618" y="455"/>
                </a:lnTo>
                <a:lnTo>
                  <a:pt x="1618" y="457"/>
                </a:lnTo>
                <a:lnTo>
                  <a:pt x="1620" y="457"/>
                </a:lnTo>
                <a:lnTo>
                  <a:pt x="1620" y="459"/>
                </a:lnTo>
                <a:lnTo>
                  <a:pt x="1622" y="459"/>
                </a:lnTo>
                <a:lnTo>
                  <a:pt x="1622" y="461"/>
                </a:lnTo>
                <a:lnTo>
                  <a:pt x="1622" y="461"/>
                </a:lnTo>
                <a:lnTo>
                  <a:pt x="1624" y="461"/>
                </a:lnTo>
                <a:lnTo>
                  <a:pt x="1624" y="463"/>
                </a:lnTo>
                <a:lnTo>
                  <a:pt x="1626" y="465"/>
                </a:lnTo>
                <a:lnTo>
                  <a:pt x="1626" y="465"/>
                </a:lnTo>
                <a:lnTo>
                  <a:pt x="1626" y="463"/>
                </a:lnTo>
                <a:lnTo>
                  <a:pt x="1628" y="465"/>
                </a:lnTo>
                <a:lnTo>
                  <a:pt x="1628" y="465"/>
                </a:lnTo>
                <a:lnTo>
                  <a:pt x="1630" y="465"/>
                </a:lnTo>
                <a:lnTo>
                  <a:pt x="1630" y="463"/>
                </a:lnTo>
                <a:lnTo>
                  <a:pt x="1630" y="465"/>
                </a:lnTo>
                <a:lnTo>
                  <a:pt x="1632" y="465"/>
                </a:lnTo>
                <a:lnTo>
                  <a:pt x="1632" y="465"/>
                </a:lnTo>
                <a:lnTo>
                  <a:pt x="1634" y="463"/>
                </a:lnTo>
                <a:lnTo>
                  <a:pt x="1634" y="465"/>
                </a:lnTo>
                <a:lnTo>
                  <a:pt x="1636" y="467"/>
                </a:lnTo>
                <a:lnTo>
                  <a:pt x="1636" y="465"/>
                </a:lnTo>
                <a:lnTo>
                  <a:pt x="1636" y="465"/>
                </a:lnTo>
                <a:lnTo>
                  <a:pt x="1638" y="465"/>
                </a:lnTo>
                <a:lnTo>
                  <a:pt x="1638" y="465"/>
                </a:lnTo>
                <a:lnTo>
                  <a:pt x="1640" y="463"/>
                </a:lnTo>
                <a:lnTo>
                  <a:pt x="1640" y="465"/>
                </a:lnTo>
                <a:lnTo>
                  <a:pt x="1640" y="463"/>
                </a:lnTo>
                <a:lnTo>
                  <a:pt x="1642" y="465"/>
                </a:lnTo>
                <a:lnTo>
                  <a:pt x="1642" y="465"/>
                </a:lnTo>
                <a:lnTo>
                  <a:pt x="1644" y="465"/>
                </a:lnTo>
                <a:lnTo>
                  <a:pt x="1644" y="463"/>
                </a:lnTo>
                <a:lnTo>
                  <a:pt x="1644" y="465"/>
                </a:lnTo>
                <a:lnTo>
                  <a:pt x="1647" y="463"/>
                </a:lnTo>
                <a:lnTo>
                  <a:pt x="1647" y="463"/>
                </a:lnTo>
                <a:lnTo>
                  <a:pt x="1649" y="463"/>
                </a:lnTo>
                <a:lnTo>
                  <a:pt x="1649" y="461"/>
                </a:lnTo>
                <a:lnTo>
                  <a:pt x="1649" y="463"/>
                </a:lnTo>
                <a:lnTo>
                  <a:pt x="1651" y="463"/>
                </a:lnTo>
                <a:lnTo>
                  <a:pt x="1651" y="461"/>
                </a:lnTo>
                <a:lnTo>
                  <a:pt x="1653" y="463"/>
                </a:lnTo>
                <a:lnTo>
                  <a:pt x="1653" y="461"/>
                </a:lnTo>
                <a:lnTo>
                  <a:pt x="1653" y="461"/>
                </a:lnTo>
                <a:lnTo>
                  <a:pt x="1655" y="461"/>
                </a:lnTo>
                <a:lnTo>
                  <a:pt x="1655" y="463"/>
                </a:lnTo>
                <a:lnTo>
                  <a:pt x="1657" y="463"/>
                </a:lnTo>
                <a:lnTo>
                  <a:pt x="1657" y="461"/>
                </a:lnTo>
                <a:lnTo>
                  <a:pt x="1659" y="463"/>
                </a:lnTo>
                <a:lnTo>
                  <a:pt x="1659" y="463"/>
                </a:lnTo>
                <a:lnTo>
                  <a:pt x="1659" y="465"/>
                </a:lnTo>
                <a:lnTo>
                  <a:pt x="1661" y="463"/>
                </a:lnTo>
                <a:lnTo>
                  <a:pt x="1661" y="465"/>
                </a:lnTo>
                <a:lnTo>
                  <a:pt x="1663" y="463"/>
                </a:lnTo>
                <a:moveTo>
                  <a:pt x="1498" y="453"/>
                </a:moveTo>
                <a:lnTo>
                  <a:pt x="1498" y="451"/>
                </a:lnTo>
                <a:lnTo>
                  <a:pt x="1500" y="453"/>
                </a:lnTo>
                <a:lnTo>
                  <a:pt x="1500" y="453"/>
                </a:lnTo>
                <a:lnTo>
                  <a:pt x="1500" y="453"/>
                </a:lnTo>
                <a:lnTo>
                  <a:pt x="1502" y="451"/>
                </a:lnTo>
                <a:lnTo>
                  <a:pt x="1502" y="453"/>
                </a:lnTo>
                <a:lnTo>
                  <a:pt x="1504" y="451"/>
                </a:lnTo>
                <a:lnTo>
                  <a:pt x="1504" y="453"/>
                </a:lnTo>
                <a:lnTo>
                  <a:pt x="1504" y="451"/>
                </a:lnTo>
                <a:lnTo>
                  <a:pt x="1506" y="451"/>
                </a:lnTo>
                <a:lnTo>
                  <a:pt x="1506" y="453"/>
                </a:lnTo>
                <a:lnTo>
                  <a:pt x="1508" y="451"/>
                </a:lnTo>
                <a:lnTo>
                  <a:pt x="1508" y="453"/>
                </a:lnTo>
                <a:lnTo>
                  <a:pt x="1508" y="451"/>
                </a:lnTo>
                <a:lnTo>
                  <a:pt x="1510" y="453"/>
                </a:lnTo>
                <a:lnTo>
                  <a:pt x="1510" y="453"/>
                </a:lnTo>
                <a:lnTo>
                  <a:pt x="1512" y="455"/>
                </a:lnTo>
                <a:lnTo>
                  <a:pt x="1512" y="459"/>
                </a:lnTo>
                <a:lnTo>
                  <a:pt x="1512" y="457"/>
                </a:lnTo>
                <a:lnTo>
                  <a:pt x="1514" y="459"/>
                </a:lnTo>
                <a:lnTo>
                  <a:pt x="1514" y="461"/>
                </a:lnTo>
                <a:lnTo>
                  <a:pt x="1516" y="461"/>
                </a:lnTo>
                <a:lnTo>
                  <a:pt x="1516" y="463"/>
                </a:lnTo>
                <a:lnTo>
                  <a:pt x="1516" y="463"/>
                </a:lnTo>
                <a:lnTo>
                  <a:pt x="1518" y="465"/>
                </a:lnTo>
                <a:lnTo>
                  <a:pt x="1518" y="467"/>
                </a:lnTo>
                <a:lnTo>
                  <a:pt x="1520" y="467"/>
                </a:lnTo>
                <a:lnTo>
                  <a:pt x="1520" y="465"/>
                </a:lnTo>
                <a:lnTo>
                  <a:pt x="1523" y="467"/>
                </a:lnTo>
                <a:lnTo>
                  <a:pt x="1523" y="467"/>
                </a:lnTo>
                <a:lnTo>
                  <a:pt x="1523" y="467"/>
                </a:lnTo>
                <a:lnTo>
                  <a:pt x="1525" y="467"/>
                </a:lnTo>
                <a:lnTo>
                  <a:pt x="1525" y="465"/>
                </a:lnTo>
                <a:lnTo>
                  <a:pt x="1527" y="467"/>
                </a:lnTo>
                <a:lnTo>
                  <a:pt x="1527" y="465"/>
                </a:lnTo>
                <a:lnTo>
                  <a:pt x="1527" y="467"/>
                </a:lnTo>
                <a:lnTo>
                  <a:pt x="1529" y="465"/>
                </a:lnTo>
                <a:lnTo>
                  <a:pt x="1529" y="465"/>
                </a:lnTo>
                <a:lnTo>
                  <a:pt x="1531" y="465"/>
                </a:lnTo>
                <a:lnTo>
                  <a:pt x="1531" y="461"/>
                </a:lnTo>
                <a:lnTo>
                  <a:pt x="1531" y="461"/>
                </a:lnTo>
                <a:lnTo>
                  <a:pt x="1533" y="461"/>
                </a:lnTo>
                <a:lnTo>
                  <a:pt x="1533" y="459"/>
                </a:lnTo>
                <a:lnTo>
                  <a:pt x="1535" y="457"/>
                </a:lnTo>
                <a:lnTo>
                  <a:pt x="1535" y="459"/>
                </a:lnTo>
                <a:lnTo>
                  <a:pt x="1535" y="457"/>
                </a:lnTo>
                <a:lnTo>
                  <a:pt x="1537" y="457"/>
                </a:lnTo>
                <a:lnTo>
                  <a:pt x="1537" y="455"/>
                </a:lnTo>
                <a:lnTo>
                  <a:pt x="1539" y="455"/>
                </a:lnTo>
                <a:lnTo>
                  <a:pt x="1539" y="457"/>
                </a:lnTo>
                <a:lnTo>
                  <a:pt x="1541" y="457"/>
                </a:lnTo>
                <a:lnTo>
                  <a:pt x="1541" y="455"/>
                </a:lnTo>
                <a:lnTo>
                  <a:pt x="1541" y="455"/>
                </a:lnTo>
                <a:lnTo>
                  <a:pt x="1543" y="455"/>
                </a:lnTo>
                <a:lnTo>
                  <a:pt x="1543" y="453"/>
                </a:lnTo>
                <a:lnTo>
                  <a:pt x="1545" y="455"/>
                </a:lnTo>
                <a:lnTo>
                  <a:pt x="1545" y="453"/>
                </a:lnTo>
                <a:lnTo>
                  <a:pt x="1545" y="453"/>
                </a:lnTo>
                <a:lnTo>
                  <a:pt x="1547" y="453"/>
                </a:lnTo>
                <a:lnTo>
                  <a:pt x="1547" y="451"/>
                </a:lnTo>
                <a:lnTo>
                  <a:pt x="1549" y="451"/>
                </a:lnTo>
                <a:lnTo>
                  <a:pt x="1549" y="451"/>
                </a:lnTo>
                <a:lnTo>
                  <a:pt x="1549" y="449"/>
                </a:lnTo>
                <a:lnTo>
                  <a:pt x="1551" y="451"/>
                </a:lnTo>
                <a:lnTo>
                  <a:pt x="1551" y="449"/>
                </a:lnTo>
                <a:lnTo>
                  <a:pt x="1553" y="449"/>
                </a:lnTo>
                <a:lnTo>
                  <a:pt x="1553" y="449"/>
                </a:lnTo>
                <a:lnTo>
                  <a:pt x="1553" y="447"/>
                </a:lnTo>
                <a:lnTo>
                  <a:pt x="1555" y="447"/>
                </a:lnTo>
                <a:lnTo>
                  <a:pt x="1555" y="451"/>
                </a:lnTo>
                <a:lnTo>
                  <a:pt x="1557" y="447"/>
                </a:lnTo>
                <a:lnTo>
                  <a:pt x="1557" y="451"/>
                </a:lnTo>
                <a:lnTo>
                  <a:pt x="1559" y="449"/>
                </a:lnTo>
                <a:lnTo>
                  <a:pt x="1559" y="447"/>
                </a:lnTo>
                <a:lnTo>
                  <a:pt x="1559" y="447"/>
                </a:lnTo>
                <a:lnTo>
                  <a:pt x="1561" y="447"/>
                </a:lnTo>
                <a:lnTo>
                  <a:pt x="1561" y="445"/>
                </a:lnTo>
                <a:lnTo>
                  <a:pt x="1563" y="447"/>
                </a:lnTo>
                <a:lnTo>
                  <a:pt x="1563" y="447"/>
                </a:lnTo>
                <a:lnTo>
                  <a:pt x="1563" y="447"/>
                </a:lnTo>
                <a:lnTo>
                  <a:pt x="1565" y="445"/>
                </a:lnTo>
                <a:lnTo>
                  <a:pt x="1565" y="447"/>
                </a:lnTo>
                <a:lnTo>
                  <a:pt x="1567" y="445"/>
                </a:lnTo>
                <a:lnTo>
                  <a:pt x="1567" y="445"/>
                </a:lnTo>
                <a:lnTo>
                  <a:pt x="1567" y="445"/>
                </a:lnTo>
                <a:lnTo>
                  <a:pt x="1569" y="443"/>
                </a:lnTo>
                <a:lnTo>
                  <a:pt x="1569" y="443"/>
                </a:lnTo>
                <a:lnTo>
                  <a:pt x="1571" y="445"/>
                </a:lnTo>
                <a:lnTo>
                  <a:pt x="1571" y="445"/>
                </a:lnTo>
                <a:lnTo>
                  <a:pt x="1571" y="445"/>
                </a:lnTo>
                <a:lnTo>
                  <a:pt x="1573" y="445"/>
                </a:lnTo>
                <a:lnTo>
                  <a:pt x="1573" y="443"/>
                </a:lnTo>
                <a:lnTo>
                  <a:pt x="1575" y="445"/>
                </a:lnTo>
                <a:lnTo>
                  <a:pt x="1575" y="447"/>
                </a:lnTo>
                <a:lnTo>
                  <a:pt x="1575" y="445"/>
                </a:lnTo>
                <a:lnTo>
                  <a:pt x="1577" y="447"/>
                </a:lnTo>
                <a:lnTo>
                  <a:pt x="1577" y="447"/>
                </a:lnTo>
                <a:lnTo>
                  <a:pt x="1579" y="447"/>
                </a:lnTo>
                <a:lnTo>
                  <a:pt x="1579" y="447"/>
                </a:lnTo>
                <a:moveTo>
                  <a:pt x="1415" y="426"/>
                </a:moveTo>
                <a:lnTo>
                  <a:pt x="1417" y="426"/>
                </a:lnTo>
                <a:lnTo>
                  <a:pt x="1417" y="428"/>
                </a:lnTo>
                <a:lnTo>
                  <a:pt x="1417" y="430"/>
                </a:lnTo>
                <a:lnTo>
                  <a:pt x="1419" y="428"/>
                </a:lnTo>
                <a:lnTo>
                  <a:pt x="1419" y="430"/>
                </a:lnTo>
                <a:lnTo>
                  <a:pt x="1421" y="430"/>
                </a:lnTo>
                <a:lnTo>
                  <a:pt x="1421" y="430"/>
                </a:lnTo>
                <a:lnTo>
                  <a:pt x="1423" y="432"/>
                </a:lnTo>
                <a:lnTo>
                  <a:pt x="1423" y="432"/>
                </a:lnTo>
                <a:lnTo>
                  <a:pt x="1423" y="432"/>
                </a:lnTo>
                <a:lnTo>
                  <a:pt x="1425" y="435"/>
                </a:lnTo>
                <a:lnTo>
                  <a:pt x="1425" y="437"/>
                </a:lnTo>
                <a:lnTo>
                  <a:pt x="1427" y="437"/>
                </a:lnTo>
                <a:lnTo>
                  <a:pt x="1427" y="439"/>
                </a:lnTo>
                <a:lnTo>
                  <a:pt x="1427" y="441"/>
                </a:lnTo>
                <a:lnTo>
                  <a:pt x="1429" y="441"/>
                </a:lnTo>
                <a:lnTo>
                  <a:pt x="1429" y="445"/>
                </a:lnTo>
                <a:lnTo>
                  <a:pt x="1431" y="443"/>
                </a:lnTo>
                <a:lnTo>
                  <a:pt x="1431" y="447"/>
                </a:lnTo>
                <a:lnTo>
                  <a:pt x="1431" y="447"/>
                </a:lnTo>
                <a:lnTo>
                  <a:pt x="1433" y="447"/>
                </a:lnTo>
                <a:lnTo>
                  <a:pt x="1433" y="449"/>
                </a:lnTo>
                <a:lnTo>
                  <a:pt x="1435" y="449"/>
                </a:lnTo>
                <a:lnTo>
                  <a:pt x="1435" y="449"/>
                </a:lnTo>
                <a:lnTo>
                  <a:pt x="1435" y="451"/>
                </a:lnTo>
                <a:lnTo>
                  <a:pt x="1437" y="451"/>
                </a:lnTo>
                <a:lnTo>
                  <a:pt x="1437" y="449"/>
                </a:lnTo>
                <a:lnTo>
                  <a:pt x="1439" y="451"/>
                </a:lnTo>
                <a:lnTo>
                  <a:pt x="1439" y="453"/>
                </a:lnTo>
                <a:lnTo>
                  <a:pt x="1441" y="453"/>
                </a:lnTo>
                <a:lnTo>
                  <a:pt x="1441" y="451"/>
                </a:lnTo>
                <a:lnTo>
                  <a:pt x="1441" y="451"/>
                </a:lnTo>
                <a:lnTo>
                  <a:pt x="1443" y="451"/>
                </a:lnTo>
                <a:lnTo>
                  <a:pt x="1443" y="451"/>
                </a:lnTo>
                <a:lnTo>
                  <a:pt x="1445" y="451"/>
                </a:lnTo>
                <a:lnTo>
                  <a:pt x="1445" y="451"/>
                </a:lnTo>
                <a:lnTo>
                  <a:pt x="1445" y="451"/>
                </a:lnTo>
                <a:lnTo>
                  <a:pt x="1447" y="453"/>
                </a:lnTo>
                <a:lnTo>
                  <a:pt x="1447" y="453"/>
                </a:lnTo>
                <a:lnTo>
                  <a:pt x="1449" y="453"/>
                </a:lnTo>
                <a:lnTo>
                  <a:pt x="1449" y="451"/>
                </a:lnTo>
                <a:lnTo>
                  <a:pt x="1449" y="453"/>
                </a:lnTo>
                <a:lnTo>
                  <a:pt x="1451" y="451"/>
                </a:lnTo>
                <a:lnTo>
                  <a:pt x="1451" y="453"/>
                </a:lnTo>
                <a:lnTo>
                  <a:pt x="1453" y="451"/>
                </a:lnTo>
                <a:lnTo>
                  <a:pt x="1453" y="449"/>
                </a:lnTo>
                <a:lnTo>
                  <a:pt x="1453" y="449"/>
                </a:lnTo>
                <a:lnTo>
                  <a:pt x="1455" y="449"/>
                </a:lnTo>
                <a:lnTo>
                  <a:pt x="1455" y="449"/>
                </a:lnTo>
                <a:lnTo>
                  <a:pt x="1457" y="449"/>
                </a:lnTo>
                <a:lnTo>
                  <a:pt x="1457" y="447"/>
                </a:lnTo>
                <a:lnTo>
                  <a:pt x="1457" y="449"/>
                </a:lnTo>
                <a:lnTo>
                  <a:pt x="1459" y="449"/>
                </a:lnTo>
                <a:lnTo>
                  <a:pt x="1459" y="449"/>
                </a:lnTo>
                <a:lnTo>
                  <a:pt x="1462" y="451"/>
                </a:lnTo>
                <a:lnTo>
                  <a:pt x="1462" y="449"/>
                </a:lnTo>
                <a:lnTo>
                  <a:pt x="1464" y="449"/>
                </a:lnTo>
                <a:lnTo>
                  <a:pt x="1464" y="451"/>
                </a:lnTo>
                <a:lnTo>
                  <a:pt x="1464" y="449"/>
                </a:lnTo>
                <a:lnTo>
                  <a:pt x="1466" y="449"/>
                </a:lnTo>
                <a:lnTo>
                  <a:pt x="1466" y="451"/>
                </a:lnTo>
                <a:lnTo>
                  <a:pt x="1468" y="449"/>
                </a:lnTo>
                <a:lnTo>
                  <a:pt x="1468" y="451"/>
                </a:lnTo>
                <a:lnTo>
                  <a:pt x="1468" y="449"/>
                </a:lnTo>
                <a:lnTo>
                  <a:pt x="1470" y="449"/>
                </a:lnTo>
                <a:lnTo>
                  <a:pt x="1470" y="447"/>
                </a:lnTo>
                <a:lnTo>
                  <a:pt x="1472" y="447"/>
                </a:lnTo>
                <a:lnTo>
                  <a:pt x="1472" y="447"/>
                </a:lnTo>
                <a:lnTo>
                  <a:pt x="1472" y="449"/>
                </a:lnTo>
                <a:lnTo>
                  <a:pt x="1474" y="449"/>
                </a:lnTo>
                <a:lnTo>
                  <a:pt x="1474" y="449"/>
                </a:lnTo>
                <a:lnTo>
                  <a:pt x="1476" y="447"/>
                </a:lnTo>
                <a:lnTo>
                  <a:pt x="1476" y="447"/>
                </a:lnTo>
                <a:lnTo>
                  <a:pt x="1476" y="449"/>
                </a:lnTo>
                <a:lnTo>
                  <a:pt x="1478" y="447"/>
                </a:lnTo>
                <a:lnTo>
                  <a:pt x="1478" y="449"/>
                </a:lnTo>
                <a:lnTo>
                  <a:pt x="1480" y="449"/>
                </a:lnTo>
                <a:lnTo>
                  <a:pt x="1480" y="447"/>
                </a:lnTo>
                <a:lnTo>
                  <a:pt x="1482" y="445"/>
                </a:lnTo>
                <a:lnTo>
                  <a:pt x="1482" y="447"/>
                </a:lnTo>
                <a:lnTo>
                  <a:pt x="1482" y="449"/>
                </a:lnTo>
                <a:lnTo>
                  <a:pt x="1484" y="447"/>
                </a:lnTo>
                <a:lnTo>
                  <a:pt x="1484" y="447"/>
                </a:lnTo>
                <a:lnTo>
                  <a:pt x="1486" y="447"/>
                </a:lnTo>
                <a:lnTo>
                  <a:pt x="1486" y="449"/>
                </a:lnTo>
                <a:lnTo>
                  <a:pt x="1486" y="451"/>
                </a:lnTo>
                <a:lnTo>
                  <a:pt x="1488" y="447"/>
                </a:lnTo>
                <a:lnTo>
                  <a:pt x="1488" y="449"/>
                </a:lnTo>
                <a:lnTo>
                  <a:pt x="1490" y="453"/>
                </a:lnTo>
                <a:lnTo>
                  <a:pt x="1490" y="451"/>
                </a:lnTo>
                <a:lnTo>
                  <a:pt x="1490" y="451"/>
                </a:lnTo>
                <a:lnTo>
                  <a:pt x="1492" y="453"/>
                </a:lnTo>
                <a:lnTo>
                  <a:pt x="1492" y="453"/>
                </a:lnTo>
                <a:lnTo>
                  <a:pt x="1494" y="451"/>
                </a:lnTo>
                <a:lnTo>
                  <a:pt x="1494" y="453"/>
                </a:lnTo>
                <a:lnTo>
                  <a:pt x="1494" y="453"/>
                </a:lnTo>
                <a:lnTo>
                  <a:pt x="1496" y="453"/>
                </a:lnTo>
                <a:lnTo>
                  <a:pt x="1496" y="453"/>
                </a:lnTo>
                <a:lnTo>
                  <a:pt x="1498" y="453"/>
                </a:lnTo>
                <a:moveTo>
                  <a:pt x="1333" y="465"/>
                </a:moveTo>
                <a:lnTo>
                  <a:pt x="1333" y="465"/>
                </a:lnTo>
                <a:lnTo>
                  <a:pt x="1335" y="461"/>
                </a:lnTo>
                <a:lnTo>
                  <a:pt x="1335" y="461"/>
                </a:lnTo>
                <a:lnTo>
                  <a:pt x="1335" y="461"/>
                </a:lnTo>
                <a:lnTo>
                  <a:pt x="1337" y="459"/>
                </a:lnTo>
                <a:lnTo>
                  <a:pt x="1337" y="459"/>
                </a:lnTo>
                <a:lnTo>
                  <a:pt x="1340" y="457"/>
                </a:lnTo>
                <a:lnTo>
                  <a:pt x="1340" y="459"/>
                </a:lnTo>
                <a:lnTo>
                  <a:pt x="1340" y="455"/>
                </a:lnTo>
                <a:lnTo>
                  <a:pt x="1342" y="453"/>
                </a:lnTo>
                <a:lnTo>
                  <a:pt x="1342" y="455"/>
                </a:lnTo>
                <a:lnTo>
                  <a:pt x="1344" y="453"/>
                </a:lnTo>
                <a:lnTo>
                  <a:pt x="1344" y="453"/>
                </a:lnTo>
                <a:lnTo>
                  <a:pt x="1346" y="451"/>
                </a:lnTo>
                <a:lnTo>
                  <a:pt x="1346" y="451"/>
                </a:lnTo>
                <a:lnTo>
                  <a:pt x="1346" y="451"/>
                </a:lnTo>
                <a:lnTo>
                  <a:pt x="1348" y="449"/>
                </a:lnTo>
                <a:lnTo>
                  <a:pt x="1348" y="447"/>
                </a:lnTo>
                <a:lnTo>
                  <a:pt x="1350" y="449"/>
                </a:lnTo>
                <a:lnTo>
                  <a:pt x="1350" y="445"/>
                </a:lnTo>
                <a:lnTo>
                  <a:pt x="1350" y="445"/>
                </a:lnTo>
                <a:lnTo>
                  <a:pt x="1352" y="443"/>
                </a:lnTo>
                <a:lnTo>
                  <a:pt x="1352" y="443"/>
                </a:lnTo>
                <a:lnTo>
                  <a:pt x="1354" y="443"/>
                </a:lnTo>
                <a:lnTo>
                  <a:pt x="1354" y="443"/>
                </a:lnTo>
                <a:lnTo>
                  <a:pt x="1354" y="437"/>
                </a:lnTo>
                <a:lnTo>
                  <a:pt x="1356" y="437"/>
                </a:lnTo>
                <a:lnTo>
                  <a:pt x="1356" y="437"/>
                </a:lnTo>
                <a:lnTo>
                  <a:pt x="1358" y="435"/>
                </a:lnTo>
                <a:lnTo>
                  <a:pt x="1358" y="430"/>
                </a:lnTo>
                <a:lnTo>
                  <a:pt x="1358" y="430"/>
                </a:lnTo>
                <a:lnTo>
                  <a:pt x="1360" y="428"/>
                </a:lnTo>
                <a:lnTo>
                  <a:pt x="1360" y="426"/>
                </a:lnTo>
                <a:lnTo>
                  <a:pt x="1362" y="424"/>
                </a:lnTo>
                <a:lnTo>
                  <a:pt x="1362" y="424"/>
                </a:lnTo>
                <a:lnTo>
                  <a:pt x="1364" y="424"/>
                </a:lnTo>
                <a:lnTo>
                  <a:pt x="1364" y="420"/>
                </a:lnTo>
                <a:lnTo>
                  <a:pt x="1364" y="418"/>
                </a:lnTo>
                <a:lnTo>
                  <a:pt x="1366" y="420"/>
                </a:lnTo>
                <a:lnTo>
                  <a:pt x="1366" y="420"/>
                </a:lnTo>
                <a:lnTo>
                  <a:pt x="1368" y="418"/>
                </a:lnTo>
                <a:lnTo>
                  <a:pt x="1368" y="418"/>
                </a:lnTo>
                <a:lnTo>
                  <a:pt x="1368" y="418"/>
                </a:lnTo>
                <a:lnTo>
                  <a:pt x="1370" y="416"/>
                </a:lnTo>
                <a:lnTo>
                  <a:pt x="1370" y="418"/>
                </a:lnTo>
                <a:lnTo>
                  <a:pt x="1372" y="416"/>
                </a:lnTo>
                <a:lnTo>
                  <a:pt x="1372" y="416"/>
                </a:lnTo>
                <a:lnTo>
                  <a:pt x="1372" y="416"/>
                </a:lnTo>
                <a:lnTo>
                  <a:pt x="1374" y="416"/>
                </a:lnTo>
                <a:lnTo>
                  <a:pt x="1374" y="412"/>
                </a:lnTo>
                <a:lnTo>
                  <a:pt x="1376" y="414"/>
                </a:lnTo>
                <a:lnTo>
                  <a:pt x="1376" y="412"/>
                </a:lnTo>
                <a:lnTo>
                  <a:pt x="1376" y="412"/>
                </a:lnTo>
                <a:lnTo>
                  <a:pt x="1378" y="412"/>
                </a:lnTo>
                <a:lnTo>
                  <a:pt x="1378" y="410"/>
                </a:lnTo>
                <a:lnTo>
                  <a:pt x="1380" y="410"/>
                </a:lnTo>
                <a:lnTo>
                  <a:pt x="1380" y="408"/>
                </a:lnTo>
                <a:lnTo>
                  <a:pt x="1382" y="406"/>
                </a:lnTo>
                <a:lnTo>
                  <a:pt x="1382" y="406"/>
                </a:lnTo>
                <a:lnTo>
                  <a:pt x="1382" y="404"/>
                </a:lnTo>
                <a:lnTo>
                  <a:pt x="1384" y="404"/>
                </a:lnTo>
                <a:lnTo>
                  <a:pt x="1384" y="402"/>
                </a:lnTo>
                <a:lnTo>
                  <a:pt x="1386" y="404"/>
                </a:lnTo>
                <a:lnTo>
                  <a:pt x="1386" y="402"/>
                </a:lnTo>
                <a:lnTo>
                  <a:pt x="1386" y="400"/>
                </a:lnTo>
                <a:lnTo>
                  <a:pt x="1388" y="402"/>
                </a:lnTo>
                <a:lnTo>
                  <a:pt x="1388" y="400"/>
                </a:lnTo>
                <a:lnTo>
                  <a:pt x="1390" y="400"/>
                </a:lnTo>
                <a:lnTo>
                  <a:pt x="1390" y="400"/>
                </a:lnTo>
                <a:lnTo>
                  <a:pt x="1390" y="400"/>
                </a:lnTo>
                <a:lnTo>
                  <a:pt x="1392" y="400"/>
                </a:lnTo>
                <a:lnTo>
                  <a:pt x="1392" y="400"/>
                </a:lnTo>
                <a:lnTo>
                  <a:pt x="1394" y="402"/>
                </a:lnTo>
                <a:lnTo>
                  <a:pt x="1394" y="400"/>
                </a:lnTo>
                <a:lnTo>
                  <a:pt x="1394" y="400"/>
                </a:lnTo>
                <a:lnTo>
                  <a:pt x="1396" y="402"/>
                </a:lnTo>
                <a:lnTo>
                  <a:pt x="1396" y="402"/>
                </a:lnTo>
                <a:lnTo>
                  <a:pt x="1398" y="404"/>
                </a:lnTo>
                <a:lnTo>
                  <a:pt x="1398" y="404"/>
                </a:lnTo>
                <a:lnTo>
                  <a:pt x="1398" y="406"/>
                </a:lnTo>
                <a:lnTo>
                  <a:pt x="1401" y="408"/>
                </a:lnTo>
                <a:lnTo>
                  <a:pt x="1401" y="406"/>
                </a:lnTo>
                <a:lnTo>
                  <a:pt x="1403" y="408"/>
                </a:lnTo>
                <a:lnTo>
                  <a:pt x="1403" y="412"/>
                </a:lnTo>
                <a:lnTo>
                  <a:pt x="1405" y="412"/>
                </a:lnTo>
                <a:lnTo>
                  <a:pt x="1405" y="414"/>
                </a:lnTo>
                <a:lnTo>
                  <a:pt x="1405" y="414"/>
                </a:lnTo>
                <a:lnTo>
                  <a:pt x="1407" y="418"/>
                </a:lnTo>
                <a:lnTo>
                  <a:pt x="1407" y="418"/>
                </a:lnTo>
                <a:lnTo>
                  <a:pt x="1409" y="420"/>
                </a:lnTo>
                <a:lnTo>
                  <a:pt x="1409" y="420"/>
                </a:lnTo>
                <a:lnTo>
                  <a:pt x="1409" y="422"/>
                </a:lnTo>
                <a:lnTo>
                  <a:pt x="1411" y="422"/>
                </a:lnTo>
                <a:lnTo>
                  <a:pt x="1411" y="422"/>
                </a:lnTo>
                <a:lnTo>
                  <a:pt x="1413" y="422"/>
                </a:lnTo>
                <a:lnTo>
                  <a:pt x="1413" y="426"/>
                </a:lnTo>
                <a:lnTo>
                  <a:pt x="1413" y="426"/>
                </a:lnTo>
                <a:lnTo>
                  <a:pt x="1415" y="426"/>
                </a:lnTo>
                <a:lnTo>
                  <a:pt x="1415" y="426"/>
                </a:lnTo>
                <a:moveTo>
                  <a:pt x="1250" y="506"/>
                </a:moveTo>
                <a:lnTo>
                  <a:pt x="1252" y="508"/>
                </a:lnTo>
                <a:lnTo>
                  <a:pt x="1252" y="506"/>
                </a:lnTo>
                <a:lnTo>
                  <a:pt x="1254" y="508"/>
                </a:lnTo>
                <a:lnTo>
                  <a:pt x="1254" y="506"/>
                </a:lnTo>
                <a:lnTo>
                  <a:pt x="1254" y="508"/>
                </a:lnTo>
                <a:lnTo>
                  <a:pt x="1256" y="508"/>
                </a:lnTo>
                <a:lnTo>
                  <a:pt x="1256" y="506"/>
                </a:lnTo>
                <a:lnTo>
                  <a:pt x="1258" y="510"/>
                </a:lnTo>
                <a:lnTo>
                  <a:pt x="1258" y="510"/>
                </a:lnTo>
                <a:lnTo>
                  <a:pt x="1258" y="508"/>
                </a:lnTo>
                <a:lnTo>
                  <a:pt x="1260" y="512"/>
                </a:lnTo>
                <a:lnTo>
                  <a:pt x="1260" y="512"/>
                </a:lnTo>
                <a:lnTo>
                  <a:pt x="1262" y="512"/>
                </a:lnTo>
                <a:lnTo>
                  <a:pt x="1262" y="512"/>
                </a:lnTo>
                <a:lnTo>
                  <a:pt x="1262" y="512"/>
                </a:lnTo>
                <a:lnTo>
                  <a:pt x="1264" y="512"/>
                </a:lnTo>
                <a:lnTo>
                  <a:pt x="1264" y="514"/>
                </a:lnTo>
                <a:lnTo>
                  <a:pt x="1266" y="512"/>
                </a:lnTo>
                <a:lnTo>
                  <a:pt x="1266" y="516"/>
                </a:lnTo>
                <a:lnTo>
                  <a:pt x="1268" y="516"/>
                </a:lnTo>
                <a:lnTo>
                  <a:pt x="1268" y="514"/>
                </a:lnTo>
                <a:lnTo>
                  <a:pt x="1268" y="514"/>
                </a:lnTo>
                <a:lnTo>
                  <a:pt x="1270" y="516"/>
                </a:lnTo>
                <a:lnTo>
                  <a:pt x="1270" y="516"/>
                </a:lnTo>
                <a:lnTo>
                  <a:pt x="1272" y="516"/>
                </a:lnTo>
                <a:lnTo>
                  <a:pt x="1272" y="518"/>
                </a:lnTo>
                <a:lnTo>
                  <a:pt x="1272" y="518"/>
                </a:lnTo>
                <a:lnTo>
                  <a:pt x="1274" y="516"/>
                </a:lnTo>
                <a:lnTo>
                  <a:pt x="1274" y="516"/>
                </a:lnTo>
                <a:lnTo>
                  <a:pt x="1277" y="516"/>
                </a:lnTo>
                <a:lnTo>
                  <a:pt x="1277" y="518"/>
                </a:lnTo>
                <a:lnTo>
                  <a:pt x="1277" y="516"/>
                </a:lnTo>
                <a:lnTo>
                  <a:pt x="1279" y="516"/>
                </a:lnTo>
                <a:lnTo>
                  <a:pt x="1279" y="516"/>
                </a:lnTo>
                <a:lnTo>
                  <a:pt x="1281" y="516"/>
                </a:lnTo>
                <a:lnTo>
                  <a:pt x="1281" y="518"/>
                </a:lnTo>
                <a:lnTo>
                  <a:pt x="1281" y="516"/>
                </a:lnTo>
                <a:lnTo>
                  <a:pt x="1283" y="516"/>
                </a:lnTo>
                <a:lnTo>
                  <a:pt x="1283" y="514"/>
                </a:lnTo>
                <a:lnTo>
                  <a:pt x="1285" y="518"/>
                </a:lnTo>
                <a:lnTo>
                  <a:pt x="1285" y="514"/>
                </a:lnTo>
                <a:lnTo>
                  <a:pt x="1287" y="514"/>
                </a:lnTo>
                <a:lnTo>
                  <a:pt x="1287" y="516"/>
                </a:lnTo>
                <a:lnTo>
                  <a:pt x="1287" y="514"/>
                </a:lnTo>
                <a:lnTo>
                  <a:pt x="1289" y="514"/>
                </a:lnTo>
                <a:lnTo>
                  <a:pt x="1289" y="514"/>
                </a:lnTo>
                <a:lnTo>
                  <a:pt x="1291" y="514"/>
                </a:lnTo>
                <a:lnTo>
                  <a:pt x="1291" y="512"/>
                </a:lnTo>
                <a:lnTo>
                  <a:pt x="1291" y="510"/>
                </a:lnTo>
                <a:lnTo>
                  <a:pt x="1293" y="508"/>
                </a:lnTo>
                <a:lnTo>
                  <a:pt x="1293" y="508"/>
                </a:lnTo>
                <a:lnTo>
                  <a:pt x="1295" y="508"/>
                </a:lnTo>
                <a:lnTo>
                  <a:pt x="1295" y="502"/>
                </a:lnTo>
                <a:lnTo>
                  <a:pt x="1295" y="502"/>
                </a:lnTo>
                <a:lnTo>
                  <a:pt x="1297" y="502"/>
                </a:lnTo>
                <a:lnTo>
                  <a:pt x="1297" y="502"/>
                </a:lnTo>
                <a:lnTo>
                  <a:pt x="1299" y="500"/>
                </a:lnTo>
                <a:lnTo>
                  <a:pt x="1299" y="498"/>
                </a:lnTo>
                <a:lnTo>
                  <a:pt x="1299" y="498"/>
                </a:lnTo>
                <a:lnTo>
                  <a:pt x="1301" y="498"/>
                </a:lnTo>
                <a:lnTo>
                  <a:pt x="1301" y="498"/>
                </a:lnTo>
                <a:lnTo>
                  <a:pt x="1303" y="493"/>
                </a:lnTo>
                <a:lnTo>
                  <a:pt x="1303" y="495"/>
                </a:lnTo>
                <a:lnTo>
                  <a:pt x="1305" y="493"/>
                </a:lnTo>
                <a:lnTo>
                  <a:pt x="1305" y="491"/>
                </a:lnTo>
                <a:lnTo>
                  <a:pt x="1305" y="491"/>
                </a:lnTo>
                <a:lnTo>
                  <a:pt x="1307" y="489"/>
                </a:lnTo>
                <a:lnTo>
                  <a:pt x="1307" y="487"/>
                </a:lnTo>
                <a:lnTo>
                  <a:pt x="1309" y="487"/>
                </a:lnTo>
                <a:lnTo>
                  <a:pt x="1309" y="485"/>
                </a:lnTo>
                <a:lnTo>
                  <a:pt x="1309" y="485"/>
                </a:lnTo>
                <a:lnTo>
                  <a:pt x="1311" y="485"/>
                </a:lnTo>
                <a:lnTo>
                  <a:pt x="1311" y="483"/>
                </a:lnTo>
                <a:lnTo>
                  <a:pt x="1313" y="483"/>
                </a:lnTo>
                <a:lnTo>
                  <a:pt x="1313" y="483"/>
                </a:lnTo>
                <a:lnTo>
                  <a:pt x="1313" y="481"/>
                </a:lnTo>
                <a:lnTo>
                  <a:pt x="1315" y="483"/>
                </a:lnTo>
                <a:lnTo>
                  <a:pt x="1315" y="481"/>
                </a:lnTo>
                <a:lnTo>
                  <a:pt x="1317" y="481"/>
                </a:lnTo>
                <a:lnTo>
                  <a:pt x="1317" y="479"/>
                </a:lnTo>
                <a:lnTo>
                  <a:pt x="1317" y="479"/>
                </a:lnTo>
                <a:lnTo>
                  <a:pt x="1319" y="477"/>
                </a:lnTo>
                <a:lnTo>
                  <a:pt x="1319" y="477"/>
                </a:lnTo>
                <a:lnTo>
                  <a:pt x="1321" y="475"/>
                </a:lnTo>
                <a:lnTo>
                  <a:pt x="1321" y="473"/>
                </a:lnTo>
                <a:lnTo>
                  <a:pt x="1321" y="473"/>
                </a:lnTo>
                <a:lnTo>
                  <a:pt x="1323" y="475"/>
                </a:lnTo>
                <a:lnTo>
                  <a:pt x="1323" y="473"/>
                </a:lnTo>
                <a:lnTo>
                  <a:pt x="1325" y="471"/>
                </a:lnTo>
                <a:lnTo>
                  <a:pt x="1325" y="471"/>
                </a:lnTo>
                <a:lnTo>
                  <a:pt x="1327" y="471"/>
                </a:lnTo>
                <a:lnTo>
                  <a:pt x="1327" y="471"/>
                </a:lnTo>
                <a:lnTo>
                  <a:pt x="1327" y="471"/>
                </a:lnTo>
                <a:lnTo>
                  <a:pt x="1329" y="467"/>
                </a:lnTo>
                <a:lnTo>
                  <a:pt x="1329" y="469"/>
                </a:lnTo>
                <a:lnTo>
                  <a:pt x="1331" y="467"/>
                </a:lnTo>
                <a:lnTo>
                  <a:pt x="1331" y="467"/>
                </a:lnTo>
                <a:lnTo>
                  <a:pt x="1331" y="465"/>
                </a:lnTo>
                <a:lnTo>
                  <a:pt x="1333" y="465"/>
                </a:lnTo>
                <a:moveTo>
                  <a:pt x="1169" y="489"/>
                </a:moveTo>
                <a:lnTo>
                  <a:pt x="1169" y="489"/>
                </a:lnTo>
                <a:lnTo>
                  <a:pt x="1171" y="487"/>
                </a:lnTo>
                <a:lnTo>
                  <a:pt x="1171" y="489"/>
                </a:lnTo>
                <a:lnTo>
                  <a:pt x="1173" y="487"/>
                </a:lnTo>
                <a:lnTo>
                  <a:pt x="1173" y="485"/>
                </a:lnTo>
                <a:lnTo>
                  <a:pt x="1173" y="485"/>
                </a:lnTo>
                <a:lnTo>
                  <a:pt x="1175" y="485"/>
                </a:lnTo>
                <a:lnTo>
                  <a:pt x="1175" y="483"/>
                </a:lnTo>
                <a:lnTo>
                  <a:pt x="1177" y="485"/>
                </a:lnTo>
                <a:lnTo>
                  <a:pt x="1177" y="483"/>
                </a:lnTo>
                <a:lnTo>
                  <a:pt x="1177" y="481"/>
                </a:lnTo>
                <a:lnTo>
                  <a:pt x="1179" y="481"/>
                </a:lnTo>
                <a:lnTo>
                  <a:pt x="1179" y="483"/>
                </a:lnTo>
                <a:lnTo>
                  <a:pt x="1181" y="481"/>
                </a:lnTo>
                <a:lnTo>
                  <a:pt x="1181" y="481"/>
                </a:lnTo>
                <a:lnTo>
                  <a:pt x="1181" y="481"/>
                </a:lnTo>
                <a:lnTo>
                  <a:pt x="1183" y="479"/>
                </a:lnTo>
                <a:lnTo>
                  <a:pt x="1183" y="481"/>
                </a:lnTo>
                <a:lnTo>
                  <a:pt x="1185" y="479"/>
                </a:lnTo>
                <a:lnTo>
                  <a:pt x="1185" y="477"/>
                </a:lnTo>
                <a:lnTo>
                  <a:pt x="1187" y="479"/>
                </a:lnTo>
                <a:lnTo>
                  <a:pt x="1187" y="477"/>
                </a:lnTo>
                <a:lnTo>
                  <a:pt x="1187" y="475"/>
                </a:lnTo>
                <a:lnTo>
                  <a:pt x="1189" y="475"/>
                </a:lnTo>
                <a:lnTo>
                  <a:pt x="1189" y="475"/>
                </a:lnTo>
                <a:lnTo>
                  <a:pt x="1191" y="475"/>
                </a:lnTo>
                <a:lnTo>
                  <a:pt x="1191" y="473"/>
                </a:lnTo>
                <a:lnTo>
                  <a:pt x="1191" y="471"/>
                </a:lnTo>
                <a:lnTo>
                  <a:pt x="1193" y="471"/>
                </a:lnTo>
                <a:lnTo>
                  <a:pt x="1193" y="473"/>
                </a:lnTo>
                <a:lnTo>
                  <a:pt x="1195" y="471"/>
                </a:lnTo>
                <a:lnTo>
                  <a:pt x="1195" y="469"/>
                </a:lnTo>
                <a:lnTo>
                  <a:pt x="1195" y="469"/>
                </a:lnTo>
                <a:lnTo>
                  <a:pt x="1197" y="469"/>
                </a:lnTo>
                <a:lnTo>
                  <a:pt x="1197" y="471"/>
                </a:lnTo>
                <a:lnTo>
                  <a:pt x="1199" y="469"/>
                </a:lnTo>
                <a:lnTo>
                  <a:pt x="1199" y="471"/>
                </a:lnTo>
                <a:lnTo>
                  <a:pt x="1199" y="473"/>
                </a:lnTo>
                <a:lnTo>
                  <a:pt x="1201" y="471"/>
                </a:lnTo>
                <a:lnTo>
                  <a:pt x="1201" y="471"/>
                </a:lnTo>
                <a:lnTo>
                  <a:pt x="1203" y="469"/>
                </a:lnTo>
                <a:lnTo>
                  <a:pt x="1203" y="469"/>
                </a:lnTo>
                <a:lnTo>
                  <a:pt x="1203" y="471"/>
                </a:lnTo>
                <a:lnTo>
                  <a:pt x="1205" y="471"/>
                </a:lnTo>
                <a:lnTo>
                  <a:pt x="1205" y="469"/>
                </a:lnTo>
                <a:lnTo>
                  <a:pt x="1207" y="471"/>
                </a:lnTo>
                <a:lnTo>
                  <a:pt x="1207" y="471"/>
                </a:lnTo>
                <a:lnTo>
                  <a:pt x="1209" y="469"/>
                </a:lnTo>
                <a:lnTo>
                  <a:pt x="1209" y="471"/>
                </a:lnTo>
                <a:lnTo>
                  <a:pt x="1209" y="471"/>
                </a:lnTo>
                <a:lnTo>
                  <a:pt x="1211" y="473"/>
                </a:lnTo>
                <a:lnTo>
                  <a:pt x="1211" y="473"/>
                </a:lnTo>
                <a:lnTo>
                  <a:pt x="1213" y="471"/>
                </a:lnTo>
                <a:lnTo>
                  <a:pt x="1213" y="473"/>
                </a:lnTo>
                <a:lnTo>
                  <a:pt x="1213" y="475"/>
                </a:lnTo>
                <a:lnTo>
                  <a:pt x="1216" y="473"/>
                </a:lnTo>
                <a:lnTo>
                  <a:pt x="1216" y="475"/>
                </a:lnTo>
                <a:lnTo>
                  <a:pt x="1218" y="477"/>
                </a:lnTo>
                <a:lnTo>
                  <a:pt x="1218" y="475"/>
                </a:lnTo>
                <a:lnTo>
                  <a:pt x="1218" y="475"/>
                </a:lnTo>
                <a:lnTo>
                  <a:pt x="1220" y="477"/>
                </a:lnTo>
                <a:lnTo>
                  <a:pt x="1220" y="477"/>
                </a:lnTo>
                <a:lnTo>
                  <a:pt x="1222" y="479"/>
                </a:lnTo>
                <a:lnTo>
                  <a:pt x="1222" y="479"/>
                </a:lnTo>
                <a:lnTo>
                  <a:pt x="1222" y="477"/>
                </a:lnTo>
                <a:lnTo>
                  <a:pt x="1224" y="481"/>
                </a:lnTo>
                <a:lnTo>
                  <a:pt x="1224" y="481"/>
                </a:lnTo>
                <a:lnTo>
                  <a:pt x="1226" y="479"/>
                </a:lnTo>
                <a:lnTo>
                  <a:pt x="1226" y="481"/>
                </a:lnTo>
                <a:lnTo>
                  <a:pt x="1228" y="483"/>
                </a:lnTo>
                <a:lnTo>
                  <a:pt x="1228" y="483"/>
                </a:lnTo>
                <a:lnTo>
                  <a:pt x="1228" y="483"/>
                </a:lnTo>
                <a:lnTo>
                  <a:pt x="1230" y="485"/>
                </a:lnTo>
                <a:lnTo>
                  <a:pt x="1230" y="485"/>
                </a:lnTo>
                <a:lnTo>
                  <a:pt x="1232" y="487"/>
                </a:lnTo>
                <a:lnTo>
                  <a:pt x="1232" y="485"/>
                </a:lnTo>
                <a:lnTo>
                  <a:pt x="1232" y="485"/>
                </a:lnTo>
                <a:lnTo>
                  <a:pt x="1234" y="487"/>
                </a:lnTo>
                <a:lnTo>
                  <a:pt x="1234" y="485"/>
                </a:lnTo>
                <a:lnTo>
                  <a:pt x="1236" y="487"/>
                </a:lnTo>
                <a:lnTo>
                  <a:pt x="1236" y="487"/>
                </a:lnTo>
                <a:lnTo>
                  <a:pt x="1236" y="489"/>
                </a:lnTo>
                <a:lnTo>
                  <a:pt x="1238" y="489"/>
                </a:lnTo>
                <a:lnTo>
                  <a:pt x="1238" y="489"/>
                </a:lnTo>
                <a:lnTo>
                  <a:pt x="1240" y="491"/>
                </a:lnTo>
                <a:lnTo>
                  <a:pt x="1240" y="491"/>
                </a:lnTo>
                <a:lnTo>
                  <a:pt x="1240" y="493"/>
                </a:lnTo>
                <a:lnTo>
                  <a:pt x="1242" y="493"/>
                </a:lnTo>
                <a:lnTo>
                  <a:pt x="1242" y="493"/>
                </a:lnTo>
                <a:lnTo>
                  <a:pt x="1244" y="498"/>
                </a:lnTo>
                <a:lnTo>
                  <a:pt x="1244" y="498"/>
                </a:lnTo>
                <a:lnTo>
                  <a:pt x="1246" y="498"/>
                </a:lnTo>
                <a:lnTo>
                  <a:pt x="1246" y="500"/>
                </a:lnTo>
                <a:lnTo>
                  <a:pt x="1246" y="500"/>
                </a:lnTo>
                <a:lnTo>
                  <a:pt x="1248" y="504"/>
                </a:lnTo>
                <a:lnTo>
                  <a:pt x="1248" y="502"/>
                </a:lnTo>
                <a:lnTo>
                  <a:pt x="1250" y="502"/>
                </a:lnTo>
                <a:lnTo>
                  <a:pt x="1250" y="504"/>
                </a:lnTo>
                <a:lnTo>
                  <a:pt x="1250" y="506"/>
                </a:lnTo>
                <a:moveTo>
                  <a:pt x="1085" y="597"/>
                </a:moveTo>
                <a:lnTo>
                  <a:pt x="1087" y="597"/>
                </a:lnTo>
                <a:lnTo>
                  <a:pt x="1087" y="597"/>
                </a:lnTo>
                <a:lnTo>
                  <a:pt x="1089" y="595"/>
                </a:lnTo>
                <a:lnTo>
                  <a:pt x="1089" y="595"/>
                </a:lnTo>
                <a:lnTo>
                  <a:pt x="1091" y="597"/>
                </a:lnTo>
                <a:lnTo>
                  <a:pt x="1091" y="595"/>
                </a:lnTo>
                <a:lnTo>
                  <a:pt x="1091" y="595"/>
                </a:lnTo>
                <a:lnTo>
                  <a:pt x="1094" y="595"/>
                </a:lnTo>
                <a:lnTo>
                  <a:pt x="1094" y="595"/>
                </a:lnTo>
                <a:lnTo>
                  <a:pt x="1096" y="593"/>
                </a:lnTo>
                <a:lnTo>
                  <a:pt x="1096" y="595"/>
                </a:lnTo>
                <a:lnTo>
                  <a:pt x="1096" y="593"/>
                </a:lnTo>
                <a:lnTo>
                  <a:pt x="1098" y="593"/>
                </a:lnTo>
                <a:lnTo>
                  <a:pt x="1098" y="595"/>
                </a:lnTo>
                <a:lnTo>
                  <a:pt x="1100" y="591"/>
                </a:lnTo>
                <a:lnTo>
                  <a:pt x="1100" y="593"/>
                </a:lnTo>
                <a:lnTo>
                  <a:pt x="1100" y="591"/>
                </a:lnTo>
                <a:lnTo>
                  <a:pt x="1102" y="589"/>
                </a:lnTo>
                <a:lnTo>
                  <a:pt x="1102" y="589"/>
                </a:lnTo>
                <a:lnTo>
                  <a:pt x="1104" y="587"/>
                </a:lnTo>
                <a:lnTo>
                  <a:pt x="1104" y="587"/>
                </a:lnTo>
                <a:lnTo>
                  <a:pt x="1104" y="585"/>
                </a:lnTo>
                <a:lnTo>
                  <a:pt x="1106" y="583"/>
                </a:lnTo>
                <a:lnTo>
                  <a:pt x="1106" y="583"/>
                </a:lnTo>
                <a:lnTo>
                  <a:pt x="1108" y="581"/>
                </a:lnTo>
                <a:lnTo>
                  <a:pt x="1108" y="579"/>
                </a:lnTo>
                <a:lnTo>
                  <a:pt x="1110" y="577"/>
                </a:lnTo>
                <a:lnTo>
                  <a:pt x="1110" y="577"/>
                </a:lnTo>
                <a:lnTo>
                  <a:pt x="1110" y="575"/>
                </a:lnTo>
                <a:lnTo>
                  <a:pt x="1112" y="575"/>
                </a:lnTo>
                <a:lnTo>
                  <a:pt x="1112" y="571"/>
                </a:lnTo>
                <a:lnTo>
                  <a:pt x="1114" y="569"/>
                </a:lnTo>
                <a:lnTo>
                  <a:pt x="1114" y="567"/>
                </a:lnTo>
                <a:lnTo>
                  <a:pt x="1114" y="567"/>
                </a:lnTo>
                <a:lnTo>
                  <a:pt x="1116" y="563"/>
                </a:lnTo>
                <a:lnTo>
                  <a:pt x="1116" y="563"/>
                </a:lnTo>
                <a:lnTo>
                  <a:pt x="1118" y="561"/>
                </a:lnTo>
                <a:lnTo>
                  <a:pt x="1118" y="558"/>
                </a:lnTo>
                <a:lnTo>
                  <a:pt x="1118" y="558"/>
                </a:lnTo>
                <a:lnTo>
                  <a:pt x="1120" y="554"/>
                </a:lnTo>
                <a:lnTo>
                  <a:pt x="1120" y="552"/>
                </a:lnTo>
                <a:lnTo>
                  <a:pt x="1122" y="552"/>
                </a:lnTo>
                <a:lnTo>
                  <a:pt x="1122" y="548"/>
                </a:lnTo>
                <a:lnTo>
                  <a:pt x="1122" y="546"/>
                </a:lnTo>
                <a:lnTo>
                  <a:pt x="1124" y="546"/>
                </a:lnTo>
                <a:lnTo>
                  <a:pt x="1124" y="542"/>
                </a:lnTo>
                <a:lnTo>
                  <a:pt x="1126" y="542"/>
                </a:lnTo>
                <a:lnTo>
                  <a:pt x="1126" y="538"/>
                </a:lnTo>
                <a:lnTo>
                  <a:pt x="1128" y="538"/>
                </a:lnTo>
                <a:lnTo>
                  <a:pt x="1128" y="536"/>
                </a:lnTo>
                <a:lnTo>
                  <a:pt x="1128" y="534"/>
                </a:lnTo>
                <a:lnTo>
                  <a:pt x="1130" y="532"/>
                </a:lnTo>
                <a:lnTo>
                  <a:pt x="1130" y="530"/>
                </a:lnTo>
                <a:lnTo>
                  <a:pt x="1132" y="528"/>
                </a:lnTo>
                <a:lnTo>
                  <a:pt x="1132" y="526"/>
                </a:lnTo>
                <a:lnTo>
                  <a:pt x="1132" y="524"/>
                </a:lnTo>
                <a:lnTo>
                  <a:pt x="1134" y="524"/>
                </a:lnTo>
                <a:lnTo>
                  <a:pt x="1134" y="522"/>
                </a:lnTo>
                <a:lnTo>
                  <a:pt x="1136" y="522"/>
                </a:lnTo>
                <a:lnTo>
                  <a:pt x="1136" y="520"/>
                </a:lnTo>
                <a:lnTo>
                  <a:pt x="1136" y="520"/>
                </a:lnTo>
                <a:lnTo>
                  <a:pt x="1138" y="518"/>
                </a:lnTo>
                <a:lnTo>
                  <a:pt x="1138" y="514"/>
                </a:lnTo>
                <a:lnTo>
                  <a:pt x="1140" y="518"/>
                </a:lnTo>
                <a:lnTo>
                  <a:pt x="1140" y="516"/>
                </a:lnTo>
                <a:lnTo>
                  <a:pt x="1140" y="512"/>
                </a:lnTo>
                <a:lnTo>
                  <a:pt x="1142" y="514"/>
                </a:lnTo>
                <a:lnTo>
                  <a:pt x="1142" y="512"/>
                </a:lnTo>
                <a:lnTo>
                  <a:pt x="1144" y="510"/>
                </a:lnTo>
                <a:lnTo>
                  <a:pt x="1144" y="510"/>
                </a:lnTo>
                <a:lnTo>
                  <a:pt x="1144" y="508"/>
                </a:lnTo>
                <a:lnTo>
                  <a:pt x="1146" y="508"/>
                </a:lnTo>
                <a:lnTo>
                  <a:pt x="1146" y="506"/>
                </a:lnTo>
                <a:lnTo>
                  <a:pt x="1148" y="506"/>
                </a:lnTo>
                <a:lnTo>
                  <a:pt x="1148" y="502"/>
                </a:lnTo>
                <a:lnTo>
                  <a:pt x="1150" y="502"/>
                </a:lnTo>
                <a:lnTo>
                  <a:pt x="1150" y="502"/>
                </a:lnTo>
                <a:lnTo>
                  <a:pt x="1150" y="498"/>
                </a:lnTo>
                <a:lnTo>
                  <a:pt x="1152" y="498"/>
                </a:lnTo>
                <a:lnTo>
                  <a:pt x="1152" y="500"/>
                </a:lnTo>
                <a:lnTo>
                  <a:pt x="1155" y="495"/>
                </a:lnTo>
                <a:lnTo>
                  <a:pt x="1155" y="495"/>
                </a:lnTo>
                <a:lnTo>
                  <a:pt x="1155" y="495"/>
                </a:lnTo>
                <a:lnTo>
                  <a:pt x="1157" y="495"/>
                </a:lnTo>
                <a:lnTo>
                  <a:pt x="1157" y="495"/>
                </a:lnTo>
                <a:lnTo>
                  <a:pt x="1159" y="493"/>
                </a:lnTo>
                <a:lnTo>
                  <a:pt x="1159" y="493"/>
                </a:lnTo>
                <a:lnTo>
                  <a:pt x="1159" y="493"/>
                </a:lnTo>
                <a:lnTo>
                  <a:pt x="1161" y="493"/>
                </a:lnTo>
                <a:lnTo>
                  <a:pt x="1161" y="493"/>
                </a:lnTo>
                <a:lnTo>
                  <a:pt x="1163" y="493"/>
                </a:lnTo>
                <a:lnTo>
                  <a:pt x="1163" y="491"/>
                </a:lnTo>
                <a:lnTo>
                  <a:pt x="1163" y="491"/>
                </a:lnTo>
                <a:lnTo>
                  <a:pt x="1165" y="491"/>
                </a:lnTo>
                <a:lnTo>
                  <a:pt x="1165" y="491"/>
                </a:lnTo>
                <a:lnTo>
                  <a:pt x="1167" y="489"/>
                </a:lnTo>
                <a:lnTo>
                  <a:pt x="1167" y="491"/>
                </a:lnTo>
                <a:lnTo>
                  <a:pt x="1169" y="489"/>
                </a:lnTo>
                <a:lnTo>
                  <a:pt x="1169" y="489"/>
                </a:lnTo>
                <a:moveTo>
                  <a:pt x="1004" y="642"/>
                </a:moveTo>
                <a:lnTo>
                  <a:pt x="1004" y="642"/>
                </a:lnTo>
                <a:lnTo>
                  <a:pt x="1006" y="642"/>
                </a:lnTo>
                <a:lnTo>
                  <a:pt x="1006" y="640"/>
                </a:lnTo>
                <a:lnTo>
                  <a:pt x="1008" y="642"/>
                </a:lnTo>
                <a:lnTo>
                  <a:pt x="1008" y="640"/>
                </a:lnTo>
                <a:lnTo>
                  <a:pt x="1008" y="638"/>
                </a:lnTo>
                <a:lnTo>
                  <a:pt x="1010" y="640"/>
                </a:lnTo>
                <a:lnTo>
                  <a:pt x="1010" y="638"/>
                </a:lnTo>
                <a:lnTo>
                  <a:pt x="1012" y="638"/>
                </a:lnTo>
                <a:lnTo>
                  <a:pt x="1012" y="638"/>
                </a:lnTo>
                <a:lnTo>
                  <a:pt x="1014" y="636"/>
                </a:lnTo>
                <a:lnTo>
                  <a:pt x="1014" y="636"/>
                </a:lnTo>
                <a:lnTo>
                  <a:pt x="1014" y="634"/>
                </a:lnTo>
                <a:lnTo>
                  <a:pt x="1016" y="634"/>
                </a:lnTo>
                <a:lnTo>
                  <a:pt x="1016" y="632"/>
                </a:lnTo>
                <a:lnTo>
                  <a:pt x="1018" y="634"/>
                </a:lnTo>
                <a:lnTo>
                  <a:pt x="1018" y="632"/>
                </a:lnTo>
                <a:lnTo>
                  <a:pt x="1018" y="630"/>
                </a:lnTo>
                <a:lnTo>
                  <a:pt x="1020" y="630"/>
                </a:lnTo>
                <a:lnTo>
                  <a:pt x="1020" y="630"/>
                </a:lnTo>
                <a:lnTo>
                  <a:pt x="1022" y="628"/>
                </a:lnTo>
                <a:lnTo>
                  <a:pt x="1022" y="630"/>
                </a:lnTo>
                <a:lnTo>
                  <a:pt x="1022" y="626"/>
                </a:lnTo>
                <a:lnTo>
                  <a:pt x="1024" y="628"/>
                </a:lnTo>
                <a:lnTo>
                  <a:pt x="1024" y="624"/>
                </a:lnTo>
                <a:lnTo>
                  <a:pt x="1026" y="624"/>
                </a:lnTo>
                <a:lnTo>
                  <a:pt x="1026" y="624"/>
                </a:lnTo>
                <a:lnTo>
                  <a:pt x="1026" y="621"/>
                </a:lnTo>
                <a:lnTo>
                  <a:pt x="1028" y="619"/>
                </a:lnTo>
                <a:lnTo>
                  <a:pt x="1028" y="619"/>
                </a:lnTo>
                <a:lnTo>
                  <a:pt x="1030" y="617"/>
                </a:lnTo>
                <a:lnTo>
                  <a:pt x="1030" y="617"/>
                </a:lnTo>
                <a:lnTo>
                  <a:pt x="1033" y="617"/>
                </a:lnTo>
                <a:lnTo>
                  <a:pt x="1033" y="613"/>
                </a:lnTo>
                <a:lnTo>
                  <a:pt x="1033" y="615"/>
                </a:lnTo>
                <a:lnTo>
                  <a:pt x="1035" y="611"/>
                </a:lnTo>
                <a:lnTo>
                  <a:pt x="1035" y="611"/>
                </a:lnTo>
                <a:lnTo>
                  <a:pt x="1037" y="613"/>
                </a:lnTo>
                <a:lnTo>
                  <a:pt x="1037" y="609"/>
                </a:lnTo>
                <a:lnTo>
                  <a:pt x="1037" y="609"/>
                </a:lnTo>
                <a:lnTo>
                  <a:pt x="1039" y="609"/>
                </a:lnTo>
                <a:lnTo>
                  <a:pt x="1039" y="605"/>
                </a:lnTo>
                <a:lnTo>
                  <a:pt x="1041" y="607"/>
                </a:lnTo>
                <a:lnTo>
                  <a:pt x="1041" y="607"/>
                </a:lnTo>
                <a:lnTo>
                  <a:pt x="1041" y="603"/>
                </a:lnTo>
                <a:lnTo>
                  <a:pt x="1043" y="605"/>
                </a:lnTo>
                <a:lnTo>
                  <a:pt x="1043" y="603"/>
                </a:lnTo>
                <a:lnTo>
                  <a:pt x="1045" y="603"/>
                </a:lnTo>
                <a:lnTo>
                  <a:pt x="1045" y="603"/>
                </a:lnTo>
                <a:lnTo>
                  <a:pt x="1045" y="599"/>
                </a:lnTo>
                <a:lnTo>
                  <a:pt x="1047" y="601"/>
                </a:lnTo>
                <a:lnTo>
                  <a:pt x="1047" y="601"/>
                </a:lnTo>
                <a:lnTo>
                  <a:pt x="1049" y="597"/>
                </a:lnTo>
                <a:lnTo>
                  <a:pt x="1049" y="597"/>
                </a:lnTo>
                <a:lnTo>
                  <a:pt x="1051" y="599"/>
                </a:lnTo>
                <a:lnTo>
                  <a:pt x="1051" y="599"/>
                </a:lnTo>
                <a:lnTo>
                  <a:pt x="1051" y="597"/>
                </a:lnTo>
                <a:lnTo>
                  <a:pt x="1053" y="597"/>
                </a:lnTo>
                <a:lnTo>
                  <a:pt x="1053" y="597"/>
                </a:lnTo>
                <a:lnTo>
                  <a:pt x="1055" y="599"/>
                </a:lnTo>
                <a:lnTo>
                  <a:pt x="1055" y="597"/>
                </a:lnTo>
                <a:lnTo>
                  <a:pt x="1055" y="597"/>
                </a:lnTo>
                <a:lnTo>
                  <a:pt x="1057" y="597"/>
                </a:lnTo>
                <a:lnTo>
                  <a:pt x="1057" y="597"/>
                </a:lnTo>
                <a:lnTo>
                  <a:pt x="1059" y="597"/>
                </a:lnTo>
                <a:lnTo>
                  <a:pt x="1059" y="597"/>
                </a:lnTo>
                <a:lnTo>
                  <a:pt x="1059" y="597"/>
                </a:lnTo>
                <a:lnTo>
                  <a:pt x="1061" y="599"/>
                </a:lnTo>
                <a:lnTo>
                  <a:pt x="1061" y="597"/>
                </a:lnTo>
                <a:lnTo>
                  <a:pt x="1063" y="597"/>
                </a:lnTo>
                <a:lnTo>
                  <a:pt x="1063" y="597"/>
                </a:lnTo>
                <a:lnTo>
                  <a:pt x="1063" y="597"/>
                </a:lnTo>
                <a:lnTo>
                  <a:pt x="1065" y="599"/>
                </a:lnTo>
                <a:lnTo>
                  <a:pt x="1065" y="599"/>
                </a:lnTo>
                <a:lnTo>
                  <a:pt x="1067" y="597"/>
                </a:lnTo>
                <a:lnTo>
                  <a:pt x="1067" y="599"/>
                </a:lnTo>
                <a:lnTo>
                  <a:pt x="1067" y="597"/>
                </a:lnTo>
                <a:lnTo>
                  <a:pt x="1069" y="597"/>
                </a:lnTo>
                <a:lnTo>
                  <a:pt x="1069" y="597"/>
                </a:lnTo>
                <a:lnTo>
                  <a:pt x="1071" y="599"/>
                </a:lnTo>
                <a:lnTo>
                  <a:pt x="1071" y="597"/>
                </a:lnTo>
                <a:lnTo>
                  <a:pt x="1073" y="595"/>
                </a:lnTo>
                <a:lnTo>
                  <a:pt x="1073" y="599"/>
                </a:lnTo>
                <a:lnTo>
                  <a:pt x="1073" y="597"/>
                </a:lnTo>
                <a:lnTo>
                  <a:pt x="1075" y="597"/>
                </a:lnTo>
                <a:lnTo>
                  <a:pt x="1075" y="597"/>
                </a:lnTo>
                <a:lnTo>
                  <a:pt x="1077" y="597"/>
                </a:lnTo>
                <a:lnTo>
                  <a:pt x="1077" y="597"/>
                </a:lnTo>
                <a:lnTo>
                  <a:pt x="1077" y="597"/>
                </a:lnTo>
                <a:lnTo>
                  <a:pt x="1079" y="599"/>
                </a:lnTo>
                <a:lnTo>
                  <a:pt x="1079" y="597"/>
                </a:lnTo>
                <a:lnTo>
                  <a:pt x="1081" y="599"/>
                </a:lnTo>
                <a:lnTo>
                  <a:pt x="1081" y="599"/>
                </a:lnTo>
                <a:lnTo>
                  <a:pt x="1081" y="599"/>
                </a:lnTo>
                <a:lnTo>
                  <a:pt x="1083" y="599"/>
                </a:lnTo>
                <a:lnTo>
                  <a:pt x="1083" y="597"/>
                </a:lnTo>
                <a:lnTo>
                  <a:pt x="1085" y="599"/>
                </a:lnTo>
                <a:lnTo>
                  <a:pt x="1085" y="599"/>
                </a:lnTo>
                <a:lnTo>
                  <a:pt x="1085" y="597"/>
                </a:lnTo>
                <a:moveTo>
                  <a:pt x="923" y="561"/>
                </a:moveTo>
                <a:lnTo>
                  <a:pt x="923" y="558"/>
                </a:lnTo>
                <a:lnTo>
                  <a:pt x="923" y="558"/>
                </a:lnTo>
                <a:lnTo>
                  <a:pt x="925" y="561"/>
                </a:lnTo>
                <a:lnTo>
                  <a:pt x="925" y="563"/>
                </a:lnTo>
                <a:lnTo>
                  <a:pt x="927" y="561"/>
                </a:lnTo>
                <a:lnTo>
                  <a:pt x="927" y="561"/>
                </a:lnTo>
                <a:lnTo>
                  <a:pt x="927" y="563"/>
                </a:lnTo>
                <a:lnTo>
                  <a:pt x="929" y="563"/>
                </a:lnTo>
                <a:lnTo>
                  <a:pt x="929" y="563"/>
                </a:lnTo>
                <a:lnTo>
                  <a:pt x="931" y="563"/>
                </a:lnTo>
                <a:lnTo>
                  <a:pt x="931" y="565"/>
                </a:lnTo>
                <a:lnTo>
                  <a:pt x="933" y="563"/>
                </a:lnTo>
                <a:lnTo>
                  <a:pt x="933" y="565"/>
                </a:lnTo>
                <a:lnTo>
                  <a:pt x="933" y="565"/>
                </a:lnTo>
                <a:lnTo>
                  <a:pt x="935" y="565"/>
                </a:lnTo>
                <a:lnTo>
                  <a:pt x="935" y="565"/>
                </a:lnTo>
                <a:lnTo>
                  <a:pt x="937" y="567"/>
                </a:lnTo>
                <a:lnTo>
                  <a:pt x="937" y="565"/>
                </a:lnTo>
                <a:lnTo>
                  <a:pt x="937" y="567"/>
                </a:lnTo>
                <a:lnTo>
                  <a:pt x="939" y="567"/>
                </a:lnTo>
                <a:lnTo>
                  <a:pt x="939" y="567"/>
                </a:lnTo>
                <a:lnTo>
                  <a:pt x="941" y="567"/>
                </a:lnTo>
                <a:lnTo>
                  <a:pt x="941" y="569"/>
                </a:lnTo>
                <a:lnTo>
                  <a:pt x="941" y="567"/>
                </a:lnTo>
                <a:lnTo>
                  <a:pt x="943" y="569"/>
                </a:lnTo>
                <a:lnTo>
                  <a:pt x="943" y="567"/>
                </a:lnTo>
                <a:lnTo>
                  <a:pt x="945" y="569"/>
                </a:lnTo>
                <a:lnTo>
                  <a:pt x="945" y="571"/>
                </a:lnTo>
                <a:lnTo>
                  <a:pt x="945" y="571"/>
                </a:lnTo>
                <a:lnTo>
                  <a:pt x="947" y="569"/>
                </a:lnTo>
                <a:lnTo>
                  <a:pt x="947" y="573"/>
                </a:lnTo>
                <a:lnTo>
                  <a:pt x="949" y="573"/>
                </a:lnTo>
                <a:lnTo>
                  <a:pt x="949" y="571"/>
                </a:lnTo>
                <a:lnTo>
                  <a:pt x="949" y="575"/>
                </a:lnTo>
                <a:lnTo>
                  <a:pt x="951" y="577"/>
                </a:lnTo>
                <a:lnTo>
                  <a:pt x="951" y="577"/>
                </a:lnTo>
                <a:lnTo>
                  <a:pt x="953" y="579"/>
                </a:lnTo>
                <a:lnTo>
                  <a:pt x="953" y="579"/>
                </a:lnTo>
                <a:lnTo>
                  <a:pt x="955" y="581"/>
                </a:lnTo>
                <a:lnTo>
                  <a:pt x="955" y="581"/>
                </a:lnTo>
                <a:lnTo>
                  <a:pt x="955" y="583"/>
                </a:lnTo>
                <a:lnTo>
                  <a:pt x="957" y="585"/>
                </a:lnTo>
                <a:lnTo>
                  <a:pt x="957" y="585"/>
                </a:lnTo>
                <a:lnTo>
                  <a:pt x="959" y="587"/>
                </a:lnTo>
                <a:lnTo>
                  <a:pt x="959" y="587"/>
                </a:lnTo>
                <a:lnTo>
                  <a:pt x="959" y="589"/>
                </a:lnTo>
                <a:lnTo>
                  <a:pt x="961" y="593"/>
                </a:lnTo>
                <a:lnTo>
                  <a:pt x="961" y="589"/>
                </a:lnTo>
                <a:lnTo>
                  <a:pt x="963" y="593"/>
                </a:lnTo>
                <a:lnTo>
                  <a:pt x="963" y="593"/>
                </a:lnTo>
                <a:lnTo>
                  <a:pt x="963" y="595"/>
                </a:lnTo>
                <a:lnTo>
                  <a:pt x="965" y="597"/>
                </a:lnTo>
                <a:lnTo>
                  <a:pt x="965" y="599"/>
                </a:lnTo>
                <a:lnTo>
                  <a:pt x="967" y="599"/>
                </a:lnTo>
                <a:lnTo>
                  <a:pt x="967" y="601"/>
                </a:lnTo>
                <a:lnTo>
                  <a:pt x="967" y="601"/>
                </a:lnTo>
                <a:lnTo>
                  <a:pt x="970" y="605"/>
                </a:lnTo>
                <a:lnTo>
                  <a:pt x="970" y="605"/>
                </a:lnTo>
                <a:lnTo>
                  <a:pt x="972" y="605"/>
                </a:lnTo>
                <a:lnTo>
                  <a:pt x="972" y="607"/>
                </a:lnTo>
                <a:lnTo>
                  <a:pt x="974" y="607"/>
                </a:lnTo>
                <a:lnTo>
                  <a:pt x="974" y="611"/>
                </a:lnTo>
                <a:lnTo>
                  <a:pt x="974" y="611"/>
                </a:lnTo>
                <a:lnTo>
                  <a:pt x="976" y="609"/>
                </a:lnTo>
                <a:lnTo>
                  <a:pt x="976" y="613"/>
                </a:lnTo>
                <a:lnTo>
                  <a:pt x="978" y="613"/>
                </a:lnTo>
                <a:lnTo>
                  <a:pt x="978" y="615"/>
                </a:lnTo>
                <a:lnTo>
                  <a:pt x="978" y="615"/>
                </a:lnTo>
                <a:lnTo>
                  <a:pt x="980" y="617"/>
                </a:lnTo>
                <a:lnTo>
                  <a:pt x="980" y="617"/>
                </a:lnTo>
                <a:lnTo>
                  <a:pt x="982" y="619"/>
                </a:lnTo>
                <a:lnTo>
                  <a:pt x="982" y="619"/>
                </a:lnTo>
                <a:lnTo>
                  <a:pt x="982" y="621"/>
                </a:lnTo>
                <a:lnTo>
                  <a:pt x="984" y="621"/>
                </a:lnTo>
                <a:lnTo>
                  <a:pt x="984" y="624"/>
                </a:lnTo>
                <a:lnTo>
                  <a:pt x="986" y="624"/>
                </a:lnTo>
                <a:lnTo>
                  <a:pt x="986" y="624"/>
                </a:lnTo>
                <a:lnTo>
                  <a:pt x="986" y="624"/>
                </a:lnTo>
                <a:lnTo>
                  <a:pt x="988" y="628"/>
                </a:lnTo>
                <a:lnTo>
                  <a:pt x="988" y="626"/>
                </a:lnTo>
                <a:lnTo>
                  <a:pt x="990" y="626"/>
                </a:lnTo>
                <a:lnTo>
                  <a:pt x="990" y="630"/>
                </a:lnTo>
                <a:lnTo>
                  <a:pt x="992" y="630"/>
                </a:lnTo>
                <a:lnTo>
                  <a:pt x="992" y="630"/>
                </a:lnTo>
                <a:lnTo>
                  <a:pt x="992" y="632"/>
                </a:lnTo>
                <a:lnTo>
                  <a:pt x="994" y="632"/>
                </a:lnTo>
                <a:lnTo>
                  <a:pt x="994" y="636"/>
                </a:lnTo>
                <a:lnTo>
                  <a:pt x="996" y="636"/>
                </a:lnTo>
                <a:lnTo>
                  <a:pt x="996" y="636"/>
                </a:lnTo>
                <a:lnTo>
                  <a:pt x="996" y="638"/>
                </a:lnTo>
                <a:lnTo>
                  <a:pt x="998" y="638"/>
                </a:lnTo>
                <a:lnTo>
                  <a:pt x="998" y="638"/>
                </a:lnTo>
                <a:lnTo>
                  <a:pt x="1000" y="640"/>
                </a:lnTo>
                <a:lnTo>
                  <a:pt x="1000" y="640"/>
                </a:lnTo>
                <a:lnTo>
                  <a:pt x="1000" y="642"/>
                </a:lnTo>
                <a:lnTo>
                  <a:pt x="1002" y="642"/>
                </a:lnTo>
                <a:lnTo>
                  <a:pt x="1002" y="642"/>
                </a:lnTo>
                <a:lnTo>
                  <a:pt x="1004" y="644"/>
                </a:lnTo>
                <a:lnTo>
                  <a:pt x="1004" y="642"/>
                </a:lnTo>
                <a:moveTo>
                  <a:pt x="839" y="571"/>
                </a:moveTo>
                <a:lnTo>
                  <a:pt x="841" y="569"/>
                </a:lnTo>
                <a:lnTo>
                  <a:pt x="841" y="571"/>
                </a:lnTo>
                <a:lnTo>
                  <a:pt x="841" y="569"/>
                </a:lnTo>
                <a:lnTo>
                  <a:pt x="843" y="569"/>
                </a:lnTo>
                <a:lnTo>
                  <a:pt x="843" y="569"/>
                </a:lnTo>
                <a:lnTo>
                  <a:pt x="845" y="569"/>
                </a:lnTo>
                <a:lnTo>
                  <a:pt x="845" y="571"/>
                </a:lnTo>
                <a:lnTo>
                  <a:pt x="845" y="569"/>
                </a:lnTo>
                <a:lnTo>
                  <a:pt x="848" y="571"/>
                </a:lnTo>
                <a:lnTo>
                  <a:pt x="848" y="571"/>
                </a:lnTo>
                <a:lnTo>
                  <a:pt x="850" y="567"/>
                </a:lnTo>
                <a:lnTo>
                  <a:pt x="850" y="569"/>
                </a:lnTo>
                <a:lnTo>
                  <a:pt x="850" y="569"/>
                </a:lnTo>
                <a:lnTo>
                  <a:pt x="852" y="569"/>
                </a:lnTo>
                <a:lnTo>
                  <a:pt x="852" y="569"/>
                </a:lnTo>
                <a:lnTo>
                  <a:pt x="854" y="565"/>
                </a:lnTo>
                <a:lnTo>
                  <a:pt x="854" y="567"/>
                </a:lnTo>
                <a:lnTo>
                  <a:pt x="856" y="565"/>
                </a:lnTo>
                <a:lnTo>
                  <a:pt x="856" y="563"/>
                </a:lnTo>
                <a:lnTo>
                  <a:pt x="856" y="563"/>
                </a:lnTo>
                <a:lnTo>
                  <a:pt x="858" y="561"/>
                </a:lnTo>
                <a:lnTo>
                  <a:pt x="858" y="561"/>
                </a:lnTo>
                <a:lnTo>
                  <a:pt x="860" y="561"/>
                </a:lnTo>
                <a:lnTo>
                  <a:pt x="860" y="556"/>
                </a:lnTo>
                <a:lnTo>
                  <a:pt x="860" y="556"/>
                </a:lnTo>
                <a:lnTo>
                  <a:pt x="862" y="552"/>
                </a:lnTo>
                <a:lnTo>
                  <a:pt x="862" y="550"/>
                </a:lnTo>
                <a:lnTo>
                  <a:pt x="864" y="550"/>
                </a:lnTo>
                <a:lnTo>
                  <a:pt x="864" y="548"/>
                </a:lnTo>
                <a:lnTo>
                  <a:pt x="864" y="546"/>
                </a:lnTo>
                <a:lnTo>
                  <a:pt x="866" y="546"/>
                </a:lnTo>
                <a:lnTo>
                  <a:pt x="866" y="544"/>
                </a:lnTo>
                <a:lnTo>
                  <a:pt x="868" y="542"/>
                </a:lnTo>
                <a:lnTo>
                  <a:pt x="868" y="542"/>
                </a:lnTo>
                <a:lnTo>
                  <a:pt x="868" y="540"/>
                </a:lnTo>
                <a:lnTo>
                  <a:pt x="870" y="538"/>
                </a:lnTo>
                <a:lnTo>
                  <a:pt x="870" y="538"/>
                </a:lnTo>
                <a:lnTo>
                  <a:pt x="872" y="536"/>
                </a:lnTo>
                <a:lnTo>
                  <a:pt x="872" y="536"/>
                </a:lnTo>
                <a:lnTo>
                  <a:pt x="874" y="532"/>
                </a:lnTo>
                <a:lnTo>
                  <a:pt x="874" y="534"/>
                </a:lnTo>
                <a:lnTo>
                  <a:pt x="874" y="532"/>
                </a:lnTo>
                <a:lnTo>
                  <a:pt x="876" y="528"/>
                </a:lnTo>
                <a:lnTo>
                  <a:pt x="876" y="528"/>
                </a:lnTo>
                <a:lnTo>
                  <a:pt x="878" y="528"/>
                </a:lnTo>
                <a:lnTo>
                  <a:pt x="878" y="526"/>
                </a:lnTo>
                <a:lnTo>
                  <a:pt x="878" y="524"/>
                </a:lnTo>
                <a:lnTo>
                  <a:pt x="880" y="524"/>
                </a:lnTo>
                <a:lnTo>
                  <a:pt x="880" y="520"/>
                </a:lnTo>
                <a:lnTo>
                  <a:pt x="882" y="522"/>
                </a:lnTo>
                <a:lnTo>
                  <a:pt x="882" y="520"/>
                </a:lnTo>
                <a:lnTo>
                  <a:pt x="882" y="518"/>
                </a:lnTo>
                <a:lnTo>
                  <a:pt x="884" y="518"/>
                </a:lnTo>
                <a:lnTo>
                  <a:pt x="884" y="518"/>
                </a:lnTo>
                <a:lnTo>
                  <a:pt x="886" y="514"/>
                </a:lnTo>
                <a:lnTo>
                  <a:pt x="886" y="516"/>
                </a:lnTo>
                <a:lnTo>
                  <a:pt x="886" y="514"/>
                </a:lnTo>
                <a:lnTo>
                  <a:pt x="888" y="514"/>
                </a:lnTo>
                <a:lnTo>
                  <a:pt x="888" y="514"/>
                </a:lnTo>
                <a:lnTo>
                  <a:pt x="890" y="512"/>
                </a:lnTo>
                <a:lnTo>
                  <a:pt x="890" y="512"/>
                </a:lnTo>
                <a:lnTo>
                  <a:pt x="890" y="514"/>
                </a:lnTo>
                <a:lnTo>
                  <a:pt x="892" y="512"/>
                </a:lnTo>
                <a:lnTo>
                  <a:pt x="892" y="514"/>
                </a:lnTo>
                <a:lnTo>
                  <a:pt x="894" y="514"/>
                </a:lnTo>
                <a:lnTo>
                  <a:pt x="894" y="514"/>
                </a:lnTo>
                <a:lnTo>
                  <a:pt x="896" y="516"/>
                </a:lnTo>
                <a:lnTo>
                  <a:pt x="896" y="516"/>
                </a:lnTo>
                <a:lnTo>
                  <a:pt x="896" y="518"/>
                </a:lnTo>
                <a:lnTo>
                  <a:pt x="898" y="520"/>
                </a:lnTo>
                <a:lnTo>
                  <a:pt x="898" y="522"/>
                </a:lnTo>
                <a:lnTo>
                  <a:pt x="900" y="522"/>
                </a:lnTo>
                <a:lnTo>
                  <a:pt x="900" y="522"/>
                </a:lnTo>
                <a:lnTo>
                  <a:pt x="900" y="526"/>
                </a:lnTo>
                <a:lnTo>
                  <a:pt x="902" y="524"/>
                </a:lnTo>
                <a:lnTo>
                  <a:pt x="902" y="528"/>
                </a:lnTo>
                <a:lnTo>
                  <a:pt x="904" y="528"/>
                </a:lnTo>
                <a:lnTo>
                  <a:pt x="904" y="530"/>
                </a:lnTo>
                <a:lnTo>
                  <a:pt x="904" y="532"/>
                </a:lnTo>
                <a:lnTo>
                  <a:pt x="906" y="534"/>
                </a:lnTo>
                <a:lnTo>
                  <a:pt x="906" y="534"/>
                </a:lnTo>
                <a:lnTo>
                  <a:pt x="909" y="538"/>
                </a:lnTo>
                <a:lnTo>
                  <a:pt x="909" y="538"/>
                </a:lnTo>
                <a:lnTo>
                  <a:pt x="909" y="540"/>
                </a:lnTo>
                <a:lnTo>
                  <a:pt x="911" y="542"/>
                </a:lnTo>
                <a:lnTo>
                  <a:pt x="911" y="542"/>
                </a:lnTo>
                <a:lnTo>
                  <a:pt x="913" y="544"/>
                </a:lnTo>
                <a:lnTo>
                  <a:pt x="913" y="544"/>
                </a:lnTo>
                <a:lnTo>
                  <a:pt x="915" y="546"/>
                </a:lnTo>
                <a:lnTo>
                  <a:pt x="915" y="548"/>
                </a:lnTo>
                <a:lnTo>
                  <a:pt x="915" y="548"/>
                </a:lnTo>
                <a:lnTo>
                  <a:pt x="917" y="550"/>
                </a:lnTo>
                <a:lnTo>
                  <a:pt x="917" y="554"/>
                </a:lnTo>
                <a:lnTo>
                  <a:pt x="919" y="554"/>
                </a:lnTo>
                <a:lnTo>
                  <a:pt x="919" y="554"/>
                </a:lnTo>
                <a:lnTo>
                  <a:pt x="919" y="554"/>
                </a:lnTo>
                <a:lnTo>
                  <a:pt x="921" y="558"/>
                </a:lnTo>
                <a:lnTo>
                  <a:pt x="921" y="558"/>
                </a:lnTo>
                <a:lnTo>
                  <a:pt x="923" y="561"/>
                </a:lnTo>
                <a:moveTo>
                  <a:pt x="758" y="502"/>
                </a:moveTo>
                <a:lnTo>
                  <a:pt x="758" y="504"/>
                </a:lnTo>
                <a:lnTo>
                  <a:pt x="760" y="506"/>
                </a:lnTo>
                <a:lnTo>
                  <a:pt x="760" y="504"/>
                </a:lnTo>
                <a:lnTo>
                  <a:pt x="760" y="506"/>
                </a:lnTo>
                <a:lnTo>
                  <a:pt x="762" y="510"/>
                </a:lnTo>
                <a:lnTo>
                  <a:pt x="762" y="506"/>
                </a:lnTo>
                <a:lnTo>
                  <a:pt x="764" y="510"/>
                </a:lnTo>
                <a:lnTo>
                  <a:pt x="764" y="510"/>
                </a:lnTo>
                <a:lnTo>
                  <a:pt x="764" y="510"/>
                </a:lnTo>
                <a:lnTo>
                  <a:pt x="766" y="512"/>
                </a:lnTo>
                <a:lnTo>
                  <a:pt x="766" y="510"/>
                </a:lnTo>
                <a:lnTo>
                  <a:pt x="768" y="510"/>
                </a:lnTo>
                <a:lnTo>
                  <a:pt x="768" y="512"/>
                </a:lnTo>
                <a:lnTo>
                  <a:pt x="768" y="514"/>
                </a:lnTo>
                <a:lnTo>
                  <a:pt x="770" y="512"/>
                </a:lnTo>
                <a:lnTo>
                  <a:pt x="770" y="510"/>
                </a:lnTo>
                <a:lnTo>
                  <a:pt x="772" y="514"/>
                </a:lnTo>
                <a:lnTo>
                  <a:pt x="772" y="512"/>
                </a:lnTo>
                <a:lnTo>
                  <a:pt x="772" y="512"/>
                </a:lnTo>
                <a:lnTo>
                  <a:pt x="774" y="512"/>
                </a:lnTo>
                <a:lnTo>
                  <a:pt x="774" y="514"/>
                </a:lnTo>
                <a:lnTo>
                  <a:pt x="776" y="512"/>
                </a:lnTo>
                <a:lnTo>
                  <a:pt x="776" y="514"/>
                </a:lnTo>
                <a:lnTo>
                  <a:pt x="778" y="514"/>
                </a:lnTo>
                <a:lnTo>
                  <a:pt x="778" y="512"/>
                </a:lnTo>
                <a:lnTo>
                  <a:pt x="778" y="518"/>
                </a:lnTo>
                <a:lnTo>
                  <a:pt x="780" y="520"/>
                </a:lnTo>
                <a:lnTo>
                  <a:pt x="780" y="518"/>
                </a:lnTo>
                <a:lnTo>
                  <a:pt x="782" y="524"/>
                </a:lnTo>
                <a:lnTo>
                  <a:pt x="782" y="524"/>
                </a:lnTo>
                <a:lnTo>
                  <a:pt x="782" y="526"/>
                </a:lnTo>
                <a:lnTo>
                  <a:pt x="784" y="528"/>
                </a:lnTo>
                <a:lnTo>
                  <a:pt x="784" y="532"/>
                </a:lnTo>
                <a:lnTo>
                  <a:pt x="787" y="532"/>
                </a:lnTo>
                <a:lnTo>
                  <a:pt x="787" y="536"/>
                </a:lnTo>
                <a:lnTo>
                  <a:pt x="787" y="536"/>
                </a:lnTo>
                <a:lnTo>
                  <a:pt x="789" y="542"/>
                </a:lnTo>
                <a:lnTo>
                  <a:pt x="789" y="542"/>
                </a:lnTo>
                <a:lnTo>
                  <a:pt x="791" y="544"/>
                </a:lnTo>
                <a:lnTo>
                  <a:pt x="791" y="544"/>
                </a:lnTo>
                <a:lnTo>
                  <a:pt x="791" y="548"/>
                </a:lnTo>
                <a:lnTo>
                  <a:pt x="793" y="546"/>
                </a:lnTo>
                <a:lnTo>
                  <a:pt x="793" y="546"/>
                </a:lnTo>
                <a:lnTo>
                  <a:pt x="795" y="548"/>
                </a:lnTo>
                <a:lnTo>
                  <a:pt x="795" y="548"/>
                </a:lnTo>
                <a:lnTo>
                  <a:pt x="797" y="546"/>
                </a:lnTo>
                <a:lnTo>
                  <a:pt x="797" y="546"/>
                </a:lnTo>
                <a:lnTo>
                  <a:pt x="797" y="544"/>
                </a:lnTo>
                <a:lnTo>
                  <a:pt x="799" y="544"/>
                </a:lnTo>
                <a:lnTo>
                  <a:pt x="799" y="540"/>
                </a:lnTo>
                <a:lnTo>
                  <a:pt x="801" y="540"/>
                </a:lnTo>
                <a:lnTo>
                  <a:pt x="801" y="538"/>
                </a:lnTo>
                <a:lnTo>
                  <a:pt x="801" y="538"/>
                </a:lnTo>
                <a:lnTo>
                  <a:pt x="803" y="538"/>
                </a:lnTo>
                <a:lnTo>
                  <a:pt x="803" y="538"/>
                </a:lnTo>
                <a:lnTo>
                  <a:pt x="805" y="538"/>
                </a:lnTo>
                <a:lnTo>
                  <a:pt x="805" y="536"/>
                </a:lnTo>
                <a:lnTo>
                  <a:pt x="805" y="538"/>
                </a:lnTo>
                <a:lnTo>
                  <a:pt x="807" y="538"/>
                </a:lnTo>
                <a:lnTo>
                  <a:pt x="807" y="538"/>
                </a:lnTo>
                <a:lnTo>
                  <a:pt x="809" y="540"/>
                </a:lnTo>
                <a:lnTo>
                  <a:pt x="809" y="542"/>
                </a:lnTo>
                <a:lnTo>
                  <a:pt x="809" y="542"/>
                </a:lnTo>
                <a:lnTo>
                  <a:pt x="811" y="544"/>
                </a:lnTo>
                <a:lnTo>
                  <a:pt x="811" y="546"/>
                </a:lnTo>
                <a:lnTo>
                  <a:pt x="813" y="548"/>
                </a:lnTo>
                <a:lnTo>
                  <a:pt x="813" y="550"/>
                </a:lnTo>
                <a:lnTo>
                  <a:pt x="813" y="552"/>
                </a:lnTo>
                <a:lnTo>
                  <a:pt x="815" y="554"/>
                </a:lnTo>
                <a:lnTo>
                  <a:pt x="815" y="556"/>
                </a:lnTo>
                <a:lnTo>
                  <a:pt x="817" y="558"/>
                </a:lnTo>
                <a:lnTo>
                  <a:pt x="817" y="561"/>
                </a:lnTo>
                <a:lnTo>
                  <a:pt x="819" y="561"/>
                </a:lnTo>
                <a:lnTo>
                  <a:pt x="819" y="565"/>
                </a:lnTo>
                <a:lnTo>
                  <a:pt x="819" y="565"/>
                </a:lnTo>
                <a:lnTo>
                  <a:pt x="821" y="567"/>
                </a:lnTo>
                <a:lnTo>
                  <a:pt x="821" y="569"/>
                </a:lnTo>
                <a:lnTo>
                  <a:pt x="823" y="569"/>
                </a:lnTo>
                <a:lnTo>
                  <a:pt x="823" y="571"/>
                </a:lnTo>
                <a:lnTo>
                  <a:pt x="823" y="571"/>
                </a:lnTo>
                <a:lnTo>
                  <a:pt x="825" y="573"/>
                </a:lnTo>
                <a:lnTo>
                  <a:pt x="825" y="573"/>
                </a:lnTo>
                <a:lnTo>
                  <a:pt x="827" y="573"/>
                </a:lnTo>
                <a:lnTo>
                  <a:pt x="827" y="573"/>
                </a:lnTo>
                <a:lnTo>
                  <a:pt x="827" y="575"/>
                </a:lnTo>
                <a:lnTo>
                  <a:pt x="829" y="575"/>
                </a:lnTo>
                <a:lnTo>
                  <a:pt x="829" y="575"/>
                </a:lnTo>
                <a:lnTo>
                  <a:pt x="831" y="575"/>
                </a:lnTo>
                <a:lnTo>
                  <a:pt x="831" y="575"/>
                </a:lnTo>
                <a:lnTo>
                  <a:pt x="831" y="575"/>
                </a:lnTo>
                <a:lnTo>
                  <a:pt x="833" y="571"/>
                </a:lnTo>
                <a:lnTo>
                  <a:pt x="833" y="573"/>
                </a:lnTo>
                <a:lnTo>
                  <a:pt x="835" y="573"/>
                </a:lnTo>
                <a:lnTo>
                  <a:pt x="835" y="571"/>
                </a:lnTo>
                <a:lnTo>
                  <a:pt x="837" y="573"/>
                </a:lnTo>
                <a:lnTo>
                  <a:pt x="837" y="569"/>
                </a:lnTo>
                <a:lnTo>
                  <a:pt x="837" y="571"/>
                </a:lnTo>
                <a:lnTo>
                  <a:pt x="839" y="571"/>
                </a:lnTo>
                <a:lnTo>
                  <a:pt x="839" y="571"/>
                </a:lnTo>
                <a:moveTo>
                  <a:pt x="675" y="416"/>
                </a:moveTo>
                <a:lnTo>
                  <a:pt x="677" y="416"/>
                </a:lnTo>
                <a:lnTo>
                  <a:pt x="677" y="418"/>
                </a:lnTo>
                <a:lnTo>
                  <a:pt x="679" y="416"/>
                </a:lnTo>
                <a:lnTo>
                  <a:pt x="679" y="418"/>
                </a:lnTo>
                <a:lnTo>
                  <a:pt x="679" y="420"/>
                </a:lnTo>
                <a:lnTo>
                  <a:pt x="681" y="418"/>
                </a:lnTo>
                <a:lnTo>
                  <a:pt x="681" y="418"/>
                </a:lnTo>
                <a:lnTo>
                  <a:pt x="683" y="422"/>
                </a:lnTo>
                <a:lnTo>
                  <a:pt x="683" y="422"/>
                </a:lnTo>
                <a:lnTo>
                  <a:pt x="683" y="422"/>
                </a:lnTo>
                <a:lnTo>
                  <a:pt x="685" y="422"/>
                </a:lnTo>
                <a:lnTo>
                  <a:pt x="685" y="422"/>
                </a:lnTo>
                <a:lnTo>
                  <a:pt x="687" y="422"/>
                </a:lnTo>
                <a:lnTo>
                  <a:pt x="687" y="424"/>
                </a:lnTo>
                <a:lnTo>
                  <a:pt x="687" y="424"/>
                </a:lnTo>
                <a:lnTo>
                  <a:pt x="689" y="422"/>
                </a:lnTo>
                <a:lnTo>
                  <a:pt x="689" y="424"/>
                </a:lnTo>
                <a:lnTo>
                  <a:pt x="691" y="422"/>
                </a:lnTo>
                <a:lnTo>
                  <a:pt x="691" y="424"/>
                </a:lnTo>
                <a:lnTo>
                  <a:pt x="691" y="422"/>
                </a:lnTo>
                <a:lnTo>
                  <a:pt x="693" y="422"/>
                </a:lnTo>
                <a:lnTo>
                  <a:pt x="693" y="422"/>
                </a:lnTo>
                <a:lnTo>
                  <a:pt x="695" y="420"/>
                </a:lnTo>
                <a:lnTo>
                  <a:pt x="695" y="422"/>
                </a:lnTo>
                <a:lnTo>
                  <a:pt x="695" y="420"/>
                </a:lnTo>
                <a:lnTo>
                  <a:pt x="697" y="420"/>
                </a:lnTo>
                <a:lnTo>
                  <a:pt x="697" y="420"/>
                </a:lnTo>
                <a:lnTo>
                  <a:pt x="699" y="418"/>
                </a:lnTo>
                <a:lnTo>
                  <a:pt x="699" y="420"/>
                </a:lnTo>
                <a:lnTo>
                  <a:pt x="701" y="418"/>
                </a:lnTo>
                <a:lnTo>
                  <a:pt x="701" y="418"/>
                </a:lnTo>
                <a:lnTo>
                  <a:pt x="701" y="420"/>
                </a:lnTo>
                <a:lnTo>
                  <a:pt x="703" y="416"/>
                </a:lnTo>
                <a:lnTo>
                  <a:pt x="703" y="418"/>
                </a:lnTo>
                <a:lnTo>
                  <a:pt x="705" y="416"/>
                </a:lnTo>
                <a:lnTo>
                  <a:pt x="705" y="418"/>
                </a:lnTo>
                <a:lnTo>
                  <a:pt x="705" y="416"/>
                </a:lnTo>
                <a:lnTo>
                  <a:pt x="707" y="416"/>
                </a:lnTo>
                <a:lnTo>
                  <a:pt x="707" y="416"/>
                </a:lnTo>
                <a:lnTo>
                  <a:pt x="709" y="416"/>
                </a:lnTo>
                <a:lnTo>
                  <a:pt x="709" y="414"/>
                </a:lnTo>
                <a:lnTo>
                  <a:pt x="709" y="414"/>
                </a:lnTo>
                <a:lnTo>
                  <a:pt x="711" y="414"/>
                </a:lnTo>
                <a:lnTo>
                  <a:pt x="711" y="416"/>
                </a:lnTo>
                <a:lnTo>
                  <a:pt x="713" y="418"/>
                </a:lnTo>
                <a:lnTo>
                  <a:pt x="713" y="416"/>
                </a:lnTo>
                <a:lnTo>
                  <a:pt x="713" y="416"/>
                </a:lnTo>
                <a:lnTo>
                  <a:pt x="715" y="416"/>
                </a:lnTo>
                <a:lnTo>
                  <a:pt x="715" y="418"/>
                </a:lnTo>
                <a:lnTo>
                  <a:pt x="717" y="418"/>
                </a:lnTo>
                <a:lnTo>
                  <a:pt x="717" y="418"/>
                </a:lnTo>
                <a:lnTo>
                  <a:pt x="719" y="420"/>
                </a:lnTo>
                <a:lnTo>
                  <a:pt x="719" y="422"/>
                </a:lnTo>
                <a:lnTo>
                  <a:pt x="719" y="422"/>
                </a:lnTo>
                <a:lnTo>
                  <a:pt x="721" y="424"/>
                </a:lnTo>
                <a:lnTo>
                  <a:pt x="721" y="428"/>
                </a:lnTo>
                <a:lnTo>
                  <a:pt x="723" y="428"/>
                </a:lnTo>
                <a:lnTo>
                  <a:pt x="723" y="430"/>
                </a:lnTo>
                <a:lnTo>
                  <a:pt x="723" y="432"/>
                </a:lnTo>
                <a:lnTo>
                  <a:pt x="726" y="437"/>
                </a:lnTo>
                <a:lnTo>
                  <a:pt x="726" y="439"/>
                </a:lnTo>
                <a:lnTo>
                  <a:pt x="728" y="443"/>
                </a:lnTo>
                <a:lnTo>
                  <a:pt x="728" y="445"/>
                </a:lnTo>
                <a:lnTo>
                  <a:pt x="728" y="449"/>
                </a:lnTo>
                <a:lnTo>
                  <a:pt x="730" y="451"/>
                </a:lnTo>
                <a:lnTo>
                  <a:pt x="730" y="453"/>
                </a:lnTo>
                <a:lnTo>
                  <a:pt x="732" y="455"/>
                </a:lnTo>
                <a:lnTo>
                  <a:pt x="732" y="459"/>
                </a:lnTo>
                <a:lnTo>
                  <a:pt x="732" y="461"/>
                </a:lnTo>
                <a:lnTo>
                  <a:pt x="734" y="463"/>
                </a:lnTo>
                <a:lnTo>
                  <a:pt x="734" y="465"/>
                </a:lnTo>
                <a:lnTo>
                  <a:pt x="736" y="469"/>
                </a:lnTo>
                <a:lnTo>
                  <a:pt x="736" y="469"/>
                </a:lnTo>
                <a:lnTo>
                  <a:pt x="738" y="471"/>
                </a:lnTo>
                <a:lnTo>
                  <a:pt x="738" y="473"/>
                </a:lnTo>
                <a:lnTo>
                  <a:pt x="738" y="475"/>
                </a:lnTo>
                <a:lnTo>
                  <a:pt x="740" y="477"/>
                </a:lnTo>
                <a:lnTo>
                  <a:pt x="740" y="479"/>
                </a:lnTo>
                <a:lnTo>
                  <a:pt x="742" y="479"/>
                </a:lnTo>
                <a:lnTo>
                  <a:pt x="742" y="481"/>
                </a:lnTo>
                <a:lnTo>
                  <a:pt x="742" y="481"/>
                </a:lnTo>
                <a:lnTo>
                  <a:pt x="744" y="483"/>
                </a:lnTo>
                <a:lnTo>
                  <a:pt x="744" y="485"/>
                </a:lnTo>
                <a:lnTo>
                  <a:pt x="746" y="485"/>
                </a:lnTo>
                <a:lnTo>
                  <a:pt x="746" y="487"/>
                </a:lnTo>
                <a:lnTo>
                  <a:pt x="746" y="489"/>
                </a:lnTo>
                <a:lnTo>
                  <a:pt x="748" y="489"/>
                </a:lnTo>
                <a:lnTo>
                  <a:pt x="748" y="491"/>
                </a:lnTo>
                <a:lnTo>
                  <a:pt x="750" y="493"/>
                </a:lnTo>
                <a:lnTo>
                  <a:pt x="750" y="493"/>
                </a:lnTo>
                <a:lnTo>
                  <a:pt x="750" y="495"/>
                </a:lnTo>
                <a:lnTo>
                  <a:pt x="752" y="495"/>
                </a:lnTo>
                <a:lnTo>
                  <a:pt x="752" y="495"/>
                </a:lnTo>
                <a:lnTo>
                  <a:pt x="754" y="498"/>
                </a:lnTo>
                <a:lnTo>
                  <a:pt x="754" y="500"/>
                </a:lnTo>
                <a:lnTo>
                  <a:pt x="754" y="502"/>
                </a:lnTo>
                <a:lnTo>
                  <a:pt x="756" y="502"/>
                </a:lnTo>
                <a:lnTo>
                  <a:pt x="756" y="504"/>
                </a:lnTo>
                <a:lnTo>
                  <a:pt x="758" y="502"/>
                </a:lnTo>
                <a:moveTo>
                  <a:pt x="593" y="144"/>
                </a:moveTo>
                <a:lnTo>
                  <a:pt x="593" y="150"/>
                </a:lnTo>
                <a:lnTo>
                  <a:pt x="595" y="158"/>
                </a:lnTo>
                <a:lnTo>
                  <a:pt x="595" y="164"/>
                </a:lnTo>
                <a:lnTo>
                  <a:pt x="595" y="172"/>
                </a:lnTo>
                <a:lnTo>
                  <a:pt x="597" y="180"/>
                </a:lnTo>
                <a:lnTo>
                  <a:pt x="597" y="187"/>
                </a:lnTo>
                <a:lnTo>
                  <a:pt x="599" y="197"/>
                </a:lnTo>
                <a:lnTo>
                  <a:pt x="599" y="205"/>
                </a:lnTo>
                <a:lnTo>
                  <a:pt x="602" y="213"/>
                </a:lnTo>
                <a:lnTo>
                  <a:pt x="602" y="221"/>
                </a:lnTo>
                <a:lnTo>
                  <a:pt x="602" y="229"/>
                </a:lnTo>
                <a:lnTo>
                  <a:pt x="604" y="237"/>
                </a:lnTo>
                <a:lnTo>
                  <a:pt x="604" y="246"/>
                </a:lnTo>
                <a:lnTo>
                  <a:pt x="606" y="254"/>
                </a:lnTo>
                <a:lnTo>
                  <a:pt x="606" y="262"/>
                </a:lnTo>
                <a:lnTo>
                  <a:pt x="606" y="270"/>
                </a:lnTo>
                <a:lnTo>
                  <a:pt x="608" y="276"/>
                </a:lnTo>
                <a:lnTo>
                  <a:pt x="608" y="284"/>
                </a:lnTo>
                <a:lnTo>
                  <a:pt x="610" y="294"/>
                </a:lnTo>
                <a:lnTo>
                  <a:pt x="610" y="298"/>
                </a:lnTo>
                <a:lnTo>
                  <a:pt x="610" y="306"/>
                </a:lnTo>
                <a:lnTo>
                  <a:pt x="612" y="313"/>
                </a:lnTo>
                <a:lnTo>
                  <a:pt x="612" y="319"/>
                </a:lnTo>
                <a:lnTo>
                  <a:pt x="614" y="325"/>
                </a:lnTo>
                <a:lnTo>
                  <a:pt x="614" y="335"/>
                </a:lnTo>
                <a:lnTo>
                  <a:pt x="614" y="337"/>
                </a:lnTo>
                <a:lnTo>
                  <a:pt x="616" y="347"/>
                </a:lnTo>
                <a:lnTo>
                  <a:pt x="616" y="351"/>
                </a:lnTo>
                <a:lnTo>
                  <a:pt x="618" y="355"/>
                </a:lnTo>
                <a:lnTo>
                  <a:pt x="618" y="363"/>
                </a:lnTo>
                <a:lnTo>
                  <a:pt x="618" y="367"/>
                </a:lnTo>
                <a:lnTo>
                  <a:pt x="620" y="372"/>
                </a:lnTo>
                <a:lnTo>
                  <a:pt x="620" y="376"/>
                </a:lnTo>
                <a:lnTo>
                  <a:pt x="622" y="382"/>
                </a:lnTo>
                <a:lnTo>
                  <a:pt x="622" y="384"/>
                </a:lnTo>
                <a:lnTo>
                  <a:pt x="624" y="390"/>
                </a:lnTo>
                <a:lnTo>
                  <a:pt x="624" y="392"/>
                </a:lnTo>
                <a:lnTo>
                  <a:pt x="624" y="396"/>
                </a:lnTo>
                <a:lnTo>
                  <a:pt x="626" y="400"/>
                </a:lnTo>
                <a:lnTo>
                  <a:pt x="626" y="402"/>
                </a:lnTo>
                <a:lnTo>
                  <a:pt x="628" y="404"/>
                </a:lnTo>
                <a:lnTo>
                  <a:pt x="628" y="406"/>
                </a:lnTo>
                <a:lnTo>
                  <a:pt x="628" y="410"/>
                </a:lnTo>
                <a:lnTo>
                  <a:pt x="630" y="410"/>
                </a:lnTo>
                <a:lnTo>
                  <a:pt x="630" y="414"/>
                </a:lnTo>
                <a:lnTo>
                  <a:pt x="632" y="414"/>
                </a:lnTo>
                <a:lnTo>
                  <a:pt x="632" y="414"/>
                </a:lnTo>
                <a:lnTo>
                  <a:pt x="632" y="414"/>
                </a:lnTo>
                <a:lnTo>
                  <a:pt x="634" y="416"/>
                </a:lnTo>
                <a:lnTo>
                  <a:pt x="634" y="418"/>
                </a:lnTo>
                <a:lnTo>
                  <a:pt x="636" y="420"/>
                </a:lnTo>
                <a:lnTo>
                  <a:pt x="636" y="418"/>
                </a:lnTo>
                <a:lnTo>
                  <a:pt x="636" y="420"/>
                </a:lnTo>
                <a:lnTo>
                  <a:pt x="638" y="420"/>
                </a:lnTo>
                <a:lnTo>
                  <a:pt x="638" y="420"/>
                </a:lnTo>
                <a:lnTo>
                  <a:pt x="640" y="422"/>
                </a:lnTo>
                <a:lnTo>
                  <a:pt x="640" y="422"/>
                </a:lnTo>
                <a:lnTo>
                  <a:pt x="642" y="420"/>
                </a:lnTo>
                <a:lnTo>
                  <a:pt x="642" y="422"/>
                </a:lnTo>
                <a:lnTo>
                  <a:pt x="642" y="420"/>
                </a:lnTo>
                <a:lnTo>
                  <a:pt x="644" y="420"/>
                </a:lnTo>
                <a:lnTo>
                  <a:pt x="644" y="420"/>
                </a:lnTo>
                <a:lnTo>
                  <a:pt x="646" y="420"/>
                </a:lnTo>
                <a:lnTo>
                  <a:pt x="646" y="422"/>
                </a:lnTo>
                <a:lnTo>
                  <a:pt x="646" y="420"/>
                </a:lnTo>
                <a:lnTo>
                  <a:pt x="648" y="418"/>
                </a:lnTo>
                <a:lnTo>
                  <a:pt x="648" y="420"/>
                </a:lnTo>
                <a:lnTo>
                  <a:pt x="650" y="418"/>
                </a:lnTo>
                <a:lnTo>
                  <a:pt x="650" y="418"/>
                </a:lnTo>
                <a:lnTo>
                  <a:pt x="650" y="416"/>
                </a:lnTo>
                <a:lnTo>
                  <a:pt x="652" y="420"/>
                </a:lnTo>
                <a:lnTo>
                  <a:pt x="652" y="418"/>
                </a:lnTo>
                <a:lnTo>
                  <a:pt x="654" y="418"/>
                </a:lnTo>
                <a:lnTo>
                  <a:pt x="654" y="416"/>
                </a:lnTo>
                <a:lnTo>
                  <a:pt x="654" y="416"/>
                </a:lnTo>
                <a:lnTo>
                  <a:pt x="656" y="416"/>
                </a:lnTo>
                <a:lnTo>
                  <a:pt x="656" y="416"/>
                </a:lnTo>
                <a:lnTo>
                  <a:pt x="658" y="416"/>
                </a:lnTo>
                <a:lnTo>
                  <a:pt x="658" y="414"/>
                </a:lnTo>
                <a:lnTo>
                  <a:pt x="660" y="414"/>
                </a:lnTo>
                <a:lnTo>
                  <a:pt x="660" y="412"/>
                </a:lnTo>
                <a:lnTo>
                  <a:pt x="660" y="412"/>
                </a:lnTo>
                <a:lnTo>
                  <a:pt x="663" y="412"/>
                </a:lnTo>
                <a:lnTo>
                  <a:pt x="663" y="412"/>
                </a:lnTo>
                <a:lnTo>
                  <a:pt x="665" y="412"/>
                </a:lnTo>
                <a:lnTo>
                  <a:pt x="665" y="412"/>
                </a:lnTo>
                <a:lnTo>
                  <a:pt x="665" y="412"/>
                </a:lnTo>
                <a:lnTo>
                  <a:pt x="667" y="412"/>
                </a:lnTo>
                <a:lnTo>
                  <a:pt x="667" y="412"/>
                </a:lnTo>
                <a:lnTo>
                  <a:pt x="669" y="412"/>
                </a:lnTo>
                <a:lnTo>
                  <a:pt x="669" y="412"/>
                </a:lnTo>
                <a:lnTo>
                  <a:pt x="669" y="414"/>
                </a:lnTo>
                <a:lnTo>
                  <a:pt x="671" y="414"/>
                </a:lnTo>
                <a:lnTo>
                  <a:pt x="671" y="414"/>
                </a:lnTo>
                <a:lnTo>
                  <a:pt x="673" y="416"/>
                </a:lnTo>
                <a:lnTo>
                  <a:pt x="673" y="414"/>
                </a:lnTo>
                <a:lnTo>
                  <a:pt x="673" y="414"/>
                </a:lnTo>
                <a:lnTo>
                  <a:pt x="675" y="414"/>
                </a:lnTo>
                <a:lnTo>
                  <a:pt x="675" y="416"/>
                </a:lnTo>
                <a:moveTo>
                  <a:pt x="510" y="8"/>
                </a:moveTo>
                <a:lnTo>
                  <a:pt x="512" y="10"/>
                </a:lnTo>
                <a:lnTo>
                  <a:pt x="512" y="10"/>
                </a:lnTo>
                <a:lnTo>
                  <a:pt x="514" y="10"/>
                </a:lnTo>
                <a:lnTo>
                  <a:pt x="514" y="10"/>
                </a:lnTo>
                <a:lnTo>
                  <a:pt x="514" y="10"/>
                </a:lnTo>
                <a:lnTo>
                  <a:pt x="516" y="10"/>
                </a:lnTo>
                <a:lnTo>
                  <a:pt x="516" y="10"/>
                </a:lnTo>
                <a:lnTo>
                  <a:pt x="518" y="10"/>
                </a:lnTo>
                <a:lnTo>
                  <a:pt x="518" y="10"/>
                </a:lnTo>
                <a:lnTo>
                  <a:pt x="518" y="10"/>
                </a:lnTo>
                <a:lnTo>
                  <a:pt x="520" y="8"/>
                </a:lnTo>
                <a:lnTo>
                  <a:pt x="520" y="8"/>
                </a:lnTo>
                <a:lnTo>
                  <a:pt x="522" y="8"/>
                </a:lnTo>
                <a:lnTo>
                  <a:pt x="522" y="10"/>
                </a:lnTo>
                <a:lnTo>
                  <a:pt x="524" y="8"/>
                </a:lnTo>
                <a:lnTo>
                  <a:pt x="524" y="6"/>
                </a:lnTo>
                <a:lnTo>
                  <a:pt x="524" y="6"/>
                </a:lnTo>
                <a:lnTo>
                  <a:pt x="526" y="6"/>
                </a:lnTo>
                <a:lnTo>
                  <a:pt x="526" y="6"/>
                </a:lnTo>
                <a:lnTo>
                  <a:pt x="528" y="4"/>
                </a:lnTo>
                <a:lnTo>
                  <a:pt x="528" y="4"/>
                </a:lnTo>
                <a:lnTo>
                  <a:pt x="528" y="4"/>
                </a:lnTo>
                <a:lnTo>
                  <a:pt x="530" y="2"/>
                </a:lnTo>
                <a:lnTo>
                  <a:pt x="530" y="0"/>
                </a:lnTo>
                <a:lnTo>
                  <a:pt x="532" y="2"/>
                </a:lnTo>
                <a:lnTo>
                  <a:pt x="532" y="2"/>
                </a:lnTo>
                <a:lnTo>
                  <a:pt x="532" y="0"/>
                </a:lnTo>
                <a:lnTo>
                  <a:pt x="534" y="2"/>
                </a:lnTo>
                <a:lnTo>
                  <a:pt x="534" y="2"/>
                </a:lnTo>
                <a:lnTo>
                  <a:pt x="536" y="2"/>
                </a:lnTo>
                <a:lnTo>
                  <a:pt x="536" y="2"/>
                </a:lnTo>
                <a:lnTo>
                  <a:pt x="536" y="2"/>
                </a:lnTo>
                <a:lnTo>
                  <a:pt x="538" y="2"/>
                </a:lnTo>
                <a:lnTo>
                  <a:pt x="538" y="2"/>
                </a:lnTo>
                <a:lnTo>
                  <a:pt x="541" y="2"/>
                </a:lnTo>
                <a:lnTo>
                  <a:pt x="541" y="2"/>
                </a:lnTo>
                <a:lnTo>
                  <a:pt x="543" y="2"/>
                </a:lnTo>
                <a:lnTo>
                  <a:pt x="543" y="4"/>
                </a:lnTo>
                <a:lnTo>
                  <a:pt x="543" y="2"/>
                </a:lnTo>
                <a:lnTo>
                  <a:pt x="545" y="6"/>
                </a:lnTo>
                <a:lnTo>
                  <a:pt x="545" y="6"/>
                </a:lnTo>
                <a:lnTo>
                  <a:pt x="547" y="8"/>
                </a:lnTo>
                <a:lnTo>
                  <a:pt x="547" y="6"/>
                </a:lnTo>
                <a:lnTo>
                  <a:pt x="547" y="8"/>
                </a:lnTo>
                <a:lnTo>
                  <a:pt x="549" y="6"/>
                </a:lnTo>
                <a:lnTo>
                  <a:pt x="549" y="8"/>
                </a:lnTo>
                <a:lnTo>
                  <a:pt x="551" y="8"/>
                </a:lnTo>
                <a:lnTo>
                  <a:pt x="551" y="10"/>
                </a:lnTo>
                <a:lnTo>
                  <a:pt x="551" y="10"/>
                </a:lnTo>
                <a:lnTo>
                  <a:pt x="553" y="10"/>
                </a:lnTo>
                <a:lnTo>
                  <a:pt x="553" y="10"/>
                </a:lnTo>
                <a:lnTo>
                  <a:pt x="555" y="12"/>
                </a:lnTo>
                <a:lnTo>
                  <a:pt x="555" y="14"/>
                </a:lnTo>
                <a:lnTo>
                  <a:pt x="555" y="14"/>
                </a:lnTo>
                <a:lnTo>
                  <a:pt x="557" y="14"/>
                </a:lnTo>
                <a:lnTo>
                  <a:pt x="557" y="14"/>
                </a:lnTo>
                <a:lnTo>
                  <a:pt x="559" y="16"/>
                </a:lnTo>
                <a:lnTo>
                  <a:pt x="559" y="16"/>
                </a:lnTo>
                <a:lnTo>
                  <a:pt x="559" y="18"/>
                </a:lnTo>
                <a:lnTo>
                  <a:pt x="561" y="18"/>
                </a:lnTo>
                <a:lnTo>
                  <a:pt x="561" y="18"/>
                </a:lnTo>
                <a:lnTo>
                  <a:pt x="563" y="22"/>
                </a:lnTo>
                <a:lnTo>
                  <a:pt x="563" y="20"/>
                </a:lnTo>
                <a:lnTo>
                  <a:pt x="565" y="22"/>
                </a:lnTo>
                <a:lnTo>
                  <a:pt x="565" y="22"/>
                </a:lnTo>
                <a:lnTo>
                  <a:pt x="565" y="22"/>
                </a:lnTo>
                <a:lnTo>
                  <a:pt x="567" y="24"/>
                </a:lnTo>
                <a:lnTo>
                  <a:pt x="567" y="28"/>
                </a:lnTo>
                <a:lnTo>
                  <a:pt x="569" y="28"/>
                </a:lnTo>
                <a:lnTo>
                  <a:pt x="569" y="30"/>
                </a:lnTo>
                <a:lnTo>
                  <a:pt x="569" y="32"/>
                </a:lnTo>
                <a:lnTo>
                  <a:pt x="571" y="34"/>
                </a:lnTo>
                <a:lnTo>
                  <a:pt x="571" y="38"/>
                </a:lnTo>
                <a:lnTo>
                  <a:pt x="573" y="38"/>
                </a:lnTo>
                <a:lnTo>
                  <a:pt x="573" y="38"/>
                </a:lnTo>
                <a:lnTo>
                  <a:pt x="573" y="44"/>
                </a:lnTo>
                <a:lnTo>
                  <a:pt x="575" y="44"/>
                </a:lnTo>
                <a:lnTo>
                  <a:pt x="575" y="46"/>
                </a:lnTo>
                <a:lnTo>
                  <a:pt x="577" y="50"/>
                </a:lnTo>
                <a:lnTo>
                  <a:pt x="577" y="52"/>
                </a:lnTo>
                <a:lnTo>
                  <a:pt x="577" y="54"/>
                </a:lnTo>
                <a:lnTo>
                  <a:pt x="579" y="59"/>
                </a:lnTo>
                <a:lnTo>
                  <a:pt x="579" y="65"/>
                </a:lnTo>
                <a:lnTo>
                  <a:pt x="581" y="69"/>
                </a:lnTo>
                <a:lnTo>
                  <a:pt x="581" y="71"/>
                </a:lnTo>
                <a:lnTo>
                  <a:pt x="583" y="77"/>
                </a:lnTo>
                <a:lnTo>
                  <a:pt x="583" y="79"/>
                </a:lnTo>
                <a:lnTo>
                  <a:pt x="583" y="85"/>
                </a:lnTo>
                <a:lnTo>
                  <a:pt x="585" y="87"/>
                </a:lnTo>
                <a:lnTo>
                  <a:pt x="585" y="95"/>
                </a:lnTo>
                <a:lnTo>
                  <a:pt x="587" y="97"/>
                </a:lnTo>
                <a:lnTo>
                  <a:pt x="587" y="103"/>
                </a:lnTo>
                <a:lnTo>
                  <a:pt x="587" y="109"/>
                </a:lnTo>
                <a:lnTo>
                  <a:pt x="589" y="113"/>
                </a:lnTo>
                <a:lnTo>
                  <a:pt x="589" y="120"/>
                </a:lnTo>
                <a:lnTo>
                  <a:pt x="591" y="126"/>
                </a:lnTo>
                <a:lnTo>
                  <a:pt x="591" y="130"/>
                </a:lnTo>
                <a:lnTo>
                  <a:pt x="591" y="138"/>
                </a:lnTo>
                <a:lnTo>
                  <a:pt x="593" y="144"/>
                </a:lnTo>
                <a:moveTo>
                  <a:pt x="429" y="16"/>
                </a:moveTo>
                <a:lnTo>
                  <a:pt x="429" y="18"/>
                </a:lnTo>
                <a:lnTo>
                  <a:pt x="431" y="20"/>
                </a:lnTo>
                <a:lnTo>
                  <a:pt x="431" y="18"/>
                </a:lnTo>
                <a:lnTo>
                  <a:pt x="433" y="18"/>
                </a:lnTo>
                <a:lnTo>
                  <a:pt x="433" y="20"/>
                </a:lnTo>
                <a:lnTo>
                  <a:pt x="433" y="20"/>
                </a:lnTo>
                <a:lnTo>
                  <a:pt x="435" y="20"/>
                </a:lnTo>
                <a:lnTo>
                  <a:pt x="435" y="20"/>
                </a:lnTo>
                <a:lnTo>
                  <a:pt x="437" y="22"/>
                </a:lnTo>
                <a:lnTo>
                  <a:pt x="437" y="20"/>
                </a:lnTo>
                <a:lnTo>
                  <a:pt x="437" y="20"/>
                </a:lnTo>
                <a:lnTo>
                  <a:pt x="439" y="18"/>
                </a:lnTo>
                <a:lnTo>
                  <a:pt x="439" y="20"/>
                </a:lnTo>
                <a:lnTo>
                  <a:pt x="441" y="20"/>
                </a:lnTo>
                <a:lnTo>
                  <a:pt x="441" y="20"/>
                </a:lnTo>
                <a:lnTo>
                  <a:pt x="441" y="20"/>
                </a:lnTo>
                <a:lnTo>
                  <a:pt x="443" y="20"/>
                </a:lnTo>
                <a:lnTo>
                  <a:pt x="443" y="20"/>
                </a:lnTo>
                <a:lnTo>
                  <a:pt x="445" y="20"/>
                </a:lnTo>
                <a:lnTo>
                  <a:pt x="445" y="16"/>
                </a:lnTo>
                <a:lnTo>
                  <a:pt x="447" y="16"/>
                </a:lnTo>
                <a:lnTo>
                  <a:pt x="447" y="18"/>
                </a:lnTo>
                <a:lnTo>
                  <a:pt x="447" y="16"/>
                </a:lnTo>
                <a:lnTo>
                  <a:pt x="449" y="16"/>
                </a:lnTo>
                <a:lnTo>
                  <a:pt x="449" y="18"/>
                </a:lnTo>
                <a:lnTo>
                  <a:pt x="451" y="16"/>
                </a:lnTo>
                <a:lnTo>
                  <a:pt x="451" y="16"/>
                </a:lnTo>
                <a:lnTo>
                  <a:pt x="451" y="16"/>
                </a:lnTo>
                <a:lnTo>
                  <a:pt x="453" y="16"/>
                </a:lnTo>
                <a:lnTo>
                  <a:pt x="453" y="16"/>
                </a:lnTo>
                <a:lnTo>
                  <a:pt x="455" y="18"/>
                </a:lnTo>
                <a:lnTo>
                  <a:pt x="455" y="18"/>
                </a:lnTo>
                <a:lnTo>
                  <a:pt x="455" y="16"/>
                </a:lnTo>
                <a:lnTo>
                  <a:pt x="457" y="16"/>
                </a:lnTo>
                <a:lnTo>
                  <a:pt x="457" y="18"/>
                </a:lnTo>
                <a:lnTo>
                  <a:pt x="459" y="18"/>
                </a:lnTo>
                <a:lnTo>
                  <a:pt x="459" y="18"/>
                </a:lnTo>
                <a:lnTo>
                  <a:pt x="459" y="16"/>
                </a:lnTo>
                <a:lnTo>
                  <a:pt x="461" y="14"/>
                </a:lnTo>
                <a:lnTo>
                  <a:pt x="461" y="14"/>
                </a:lnTo>
                <a:lnTo>
                  <a:pt x="463" y="16"/>
                </a:lnTo>
                <a:lnTo>
                  <a:pt x="463" y="12"/>
                </a:lnTo>
                <a:lnTo>
                  <a:pt x="465" y="14"/>
                </a:lnTo>
                <a:lnTo>
                  <a:pt x="465" y="14"/>
                </a:lnTo>
                <a:lnTo>
                  <a:pt x="465" y="14"/>
                </a:lnTo>
                <a:lnTo>
                  <a:pt x="467" y="12"/>
                </a:lnTo>
                <a:lnTo>
                  <a:pt x="467" y="12"/>
                </a:lnTo>
                <a:lnTo>
                  <a:pt x="469" y="10"/>
                </a:lnTo>
                <a:lnTo>
                  <a:pt x="469" y="10"/>
                </a:lnTo>
                <a:lnTo>
                  <a:pt x="469" y="8"/>
                </a:lnTo>
                <a:lnTo>
                  <a:pt x="471" y="10"/>
                </a:lnTo>
                <a:lnTo>
                  <a:pt x="471" y="10"/>
                </a:lnTo>
                <a:lnTo>
                  <a:pt x="473" y="10"/>
                </a:lnTo>
                <a:lnTo>
                  <a:pt x="473" y="10"/>
                </a:lnTo>
                <a:lnTo>
                  <a:pt x="473" y="10"/>
                </a:lnTo>
                <a:lnTo>
                  <a:pt x="475" y="10"/>
                </a:lnTo>
                <a:lnTo>
                  <a:pt x="475" y="12"/>
                </a:lnTo>
                <a:lnTo>
                  <a:pt x="477" y="10"/>
                </a:lnTo>
                <a:lnTo>
                  <a:pt x="477" y="10"/>
                </a:lnTo>
                <a:lnTo>
                  <a:pt x="477" y="12"/>
                </a:lnTo>
                <a:lnTo>
                  <a:pt x="480" y="12"/>
                </a:lnTo>
                <a:lnTo>
                  <a:pt x="480" y="10"/>
                </a:lnTo>
                <a:lnTo>
                  <a:pt x="482" y="12"/>
                </a:lnTo>
                <a:lnTo>
                  <a:pt x="482" y="10"/>
                </a:lnTo>
                <a:lnTo>
                  <a:pt x="484" y="10"/>
                </a:lnTo>
                <a:lnTo>
                  <a:pt x="484" y="12"/>
                </a:lnTo>
                <a:lnTo>
                  <a:pt x="484" y="10"/>
                </a:lnTo>
                <a:lnTo>
                  <a:pt x="486" y="10"/>
                </a:lnTo>
                <a:lnTo>
                  <a:pt x="486" y="14"/>
                </a:lnTo>
                <a:lnTo>
                  <a:pt x="488" y="10"/>
                </a:lnTo>
                <a:lnTo>
                  <a:pt x="488" y="10"/>
                </a:lnTo>
                <a:lnTo>
                  <a:pt x="488" y="12"/>
                </a:lnTo>
                <a:lnTo>
                  <a:pt x="490" y="10"/>
                </a:lnTo>
                <a:lnTo>
                  <a:pt x="490" y="12"/>
                </a:lnTo>
                <a:lnTo>
                  <a:pt x="492" y="10"/>
                </a:lnTo>
                <a:lnTo>
                  <a:pt x="492" y="12"/>
                </a:lnTo>
                <a:lnTo>
                  <a:pt x="492" y="10"/>
                </a:lnTo>
                <a:lnTo>
                  <a:pt x="494" y="12"/>
                </a:lnTo>
                <a:lnTo>
                  <a:pt x="494" y="12"/>
                </a:lnTo>
                <a:lnTo>
                  <a:pt x="496" y="12"/>
                </a:lnTo>
                <a:lnTo>
                  <a:pt x="496" y="12"/>
                </a:lnTo>
                <a:lnTo>
                  <a:pt x="496" y="12"/>
                </a:lnTo>
                <a:lnTo>
                  <a:pt x="498" y="12"/>
                </a:lnTo>
                <a:lnTo>
                  <a:pt x="498" y="12"/>
                </a:lnTo>
                <a:lnTo>
                  <a:pt x="500" y="12"/>
                </a:lnTo>
                <a:lnTo>
                  <a:pt x="500" y="12"/>
                </a:lnTo>
                <a:lnTo>
                  <a:pt x="500" y="12"/>
                </a:lnTo>
                <a:lnTo>
                  <a:pt x="502" y="10"/>
                </a:lnTo>
                <a:lnTo>
                  <a:pt x="502" y="12"/>
                </a:lnTo>
                <a:lnTo>
                  <a:pt x="504" y="12"/>
                </a:lnTo>
                <a:lnTo>
                  <a:pt x="504" y="12"/>
                </a:lnTo>
                <a:lnTo>
                  <a:pt x="506" y="14"/>
                </a:lnTo>
                <a:lnTo>
                  <a:pt x="506" y="12"/>
                </a:lnTo>
                <a:lnTo>
                  <a:pt x="506" y="10"/>
                </a:lnTo>
                <a:lnTo>
                  <a:pt x="508" y="12"/>
                </a:lnTo>
                <a:lnTo>
                  <a:pt x="508" y="10"/>
                </a:lnTo>
                <a:lnTo>
                  <a:pt x="510" y="10"/>
                </a:lnTo>
                <a:lnTo>
                  <a:pt x="510" y="12"/>
                </a:lnTo>
                <a:lnTo>
                  <a:pt x="510" y="8"/>
                </a:lnTo>
                <a:moveTo>
                  <a:pt x="347" y="24"/>
                </a:moveTo>
                <a:lnTo>
                  <a:pt x="347" y="24"/>
                </a:lnTo>
                <a:lnTo>
                  <a:pt x="347" y="22"/>
                </a:lnTo>
                <a:lnTo>
                  <a:pt x="349" y="22"/>
                </a:lnTo>
                <a:lnTo>
                  <a:pt x="349" y="22"/>
                </a:lnTo>
                <a:lnTo>
                  <a:pt x="351" y="24"/>
                </a:lnTo>
                <a:lnTo>
                  <a:pt x="351" y="22"/>
                </a:lnTo>
                <a:lnTo>
                  <a:pt x="351" y="24"/>
                </a:lnTo>
                <a:lnTo>
                  <a:pt x="353" y="26"/>
                </a:lnTo>
                <a:lnTo>
                  <a:pt x="353" y="26"/>
                </a:lnTo>
                <a:lnTo>
                  <a:pt x="356" y="24"/>
                </a:lnTo>
                <a:lnTo>
                  <a:pt x="356" y="24"/>
                </a:lnTo>
                <a:lnTo>
                  <a:pt x="356" y="26"/>
                </a:lnTo>
                <a:lnTo>
                  <a:pt x="358" y="26"/>
                </a:lnTo>
                <a:lnTo>
                  <a:pt x="358" y="26"/>
                </a:lnTo>
                <a:lnTo>
                  <a:pt x="360" y="26"/>
                </a:lnTo>
                <a:lnTo>
                  <a:pt x="360" y="26"/>
                </a:lnTo>
                <a:lnTo>
                  <a:pt x="360" y="28"/>
                </a:lnTo>
                <a:lnTo>
                  <a:pt x="362" y="28"/>
                </a:lnTo>
                <a:lnTo>
                  <a:pt x="362" y="26"/>
                </a:lnTo>
                <a:lnTo>
                  <a:pt x="364" y="26"/>
                </a:lnTo>
                <a:lnTo>
                  <a:pt x="364" y="26"/>
                </a:lnTo>
                <a:lnTo>
                  <a:pt x="364" y="26"/>
                </a:lnTo>
                <a:lnTo>
                  <a:pt x="366" y="24"/>
                </a:lnTo>
                <a:lnTo>
                  <a:pt x="366" y="24"/>
                </a:lnTo>
                <a:lnTo>
                  <a:pt x="368" y="24"/>
                </a:lnTo>
                <a:lnTo>
                  <a:pt x="368" y="22"/>
                </a:lnTo>
                <a:lnTo>
                  <a:pt x="370" y="22"/>
                </a:lnTo>
                <a:lnTo>
                  <a:pt x="370" y="24"/>
                </a:lnTo>
                <a:lnTo>
                  <a:pt x="370" y="20"/>
                </a:lnTo>
                <a:lnTo>
                  <a:pt x="372" y="22"/>
                </a:lnTo>
                <a:lnTo>
                  <a:pt x="372" y="20"/>
                </a:lnTo>
                <a:lnTo>
                  <a:pt x="374" y="20"/>
                </a:lnTo>
                <a:lnTo>
                  <a:pt x="374" y="18"/>
                </a:lnTo>
                <a:lnTo>
                  <a:pt x="374" y="18"/>
                </a:lnTo>
                <a:lnTo>
                  <a:pt x="376" y="16"/>
                </a:lnTo>
                <a:lnTo>
                  <a:pt x="376" y="20"/>
                </a:lnTo>
                <a:lnTo>
                  <a:pt x="378" y="18"/>
                </a:lnTo>
                <a:lnTo>
                  <a:pt x="378" y="16"/>
                </a:lnTo>
                <a:lnTo>
                  <a:pt x="378" y="18"/>
                </a:lnTo>
                <a:lnTo>
                  <a:pt x="380" y="18"/>
                </a:lnTo>
                <a:lnTo>
                  <a:pt x="380" y="16"/>
                </a:lnTo>
                <a:lnTo>
                  <a:pt x="382" y="18"/>
                </a:lnTo>
                <a:lnTo>
                  <a:pt x="382" y="14"/>
                </a:lnTo>
                <a:lnTo>
                  <a:pt x="382" y="18"/>
                </a:lnTo>
                <a:lnTo>
                  <a:pt x="384" y="18"/>
                </a:lnTo>
                <a:lnTo>
                  <a:pt x="384" y="16"/>
                </a:lnTo>
                <a:lnTo>
                  <a:pt x="386" y="16"/>
                </a:lnTo>
                <a:lnTo>
                  <a:pt x="386" y="16"/>
                </a:lnTo>
                <a:lnTo>
                  <a:pt x="388" y="16"/>
                </a:lnTo>
                <a:lnTo>
                  <a:pt x="388" y="16"/>
                </a:lnTo>
                <a:lnTo>
                  <a:pt x="388" y="16"/>
                </a:lnTo>
                <a:lnTo>
                  <a:pt x="390" y="16"/>
                </a:lnTo>
                <a:lnTo>
                  <a:pt x="390" y="16"/>
                </a:lnTo>
                <a:lnTo>
                  <a:pt x="392" y="14"/>
                </a:lnTo>
                <a:lnTo>
                  <a:pt x="392" y="16"/>
                </a:lnTo>
                <a:lnTo>
                  <a:pt x="392" y="16"/>
                </a:lnTo>
                <a:lnTo>
                  <a:pt x="394" y="14"/>
                </a:lnTo>
                <a:lnTo>
                  <a:pt x="394" y="14"/>
                </a:lnTo>
                <a:lnTo>
                  <a:pt x="396" y="14"/>
                </a:lnTo>
                <a:lnTo>
                  <a:pt x="396" y="16"/>
                </a:lnTo>
                <a:lnTo>
                  <a:pt x="396" y="16"/>
                </a:lnTo>
                <a:lnTo>
                  <a:pt x="398" y="16"/>
                </a:lnTo>
                <a:lnTo>
                  <a:pt x="398" y="14"/>
                </a:lnTo>
                <a:lnTo>
                  <a:pt x="400" y="16"/>
                </a:lnTo>
                <a:lnTo>
                  <a:pt x="400" y="12"/>
                </a:lnTo>
                <a:lnTo>
                  <a:pt x="400" y="12"/>
                </a:lnTo>
                <a:lnTo>
                  <a:pt x="402" y="12"/>
                </a:lnTo>
                <a:lnTo>
                  <a:pt x="402" y="14"/>
                </a:lnTo>
                <a:lnTo>
                  <a:pt x="404" y="14"/>
                </a:lnTo>
                <a:lnTo>
                  <a:pt x="404" y="12"/>
                </a:lnTo>
                <a:lnTo>
                  <a:pt x="406" y="12"/>
                </a:lnTo>
                <a:lnTo>
                  <a:pt x="406" y="12"/>
                </a:lnTo>
                <a:lnTo>
                  <a:pt x="406" y="12"/>
                </a:lnTo>
                <a:lnTo>
                  <a:pt x="408" y="8"/>
                </a:lnTo>
                <a:lnTo>
                  <a:pt x="408" y="14"/>
                </a:lnTo>
                <a:lnTo>
                  <a:pt x="410" y="14"/>
                </a:lnTo>
                <a:lnTo>
                  <a:pt x="410" y="12"/>
                </a:lnTo>
                <a:lnTo>
                  <a:pt x="410" y="12"/>
                </a:lnTo>
                <a:lnTo>
                  <a:pt x="412" y="14"/>
                </a:lnTo>
                <a:lnTo>
                  <a:pt x="412" y="16"/>
                </a:lnTo>
                <a:lnTo>
                  <a:pt x="414" y="16"/>
                </a:lnTo>
                <a:lnTo>
                  <a:pt x="414" y="16"/>
                </a:lnTo>
                <a:lnTo>
                  <a:pt x="414" y="16"/>
                </a:lnTo>
                <a:lnTo>
                  <a:pt x="416" y="18"/>
                </a:lnTo>
                <a:lnTo>
                  <a:pt x="416" y="18"/>
                </a:lnTo>
                <a:lnTo>
                  <a:pt x="419" y="20"/>
                </a:lnTo>
                <a:lnTo>
                  <a:pt x="419" y="18"/>
                </a:lnTo>
                <a:lnTo>
                  <a:pt x="419" y="18"/>
                </a:lnTo>
                <a:lnTo>
                  <a:pt x="421" y="18"/>
                </a:lnTo>
                <a:lnTo>
                  <a:pt x="421" y="20"/>
                </a:lnTo>
                <a:lnTo>
                  <a:pt x="423" y="18"/>
                </a:lnTo>
                <a:lnTo>
                  <a:pt x="423" y="18"/>
                </a:lnTo>
                <a:lnTo>
                  <a:pt x="425" y="20"/>
                </a:lnTo>
                <a:lnTo>
                  <a:pt x="425" y="18"/>
                </a:lnTo>
                <a:lnTo>
                  <a:pt x="425" y="20"/>
                </a:lnTo>
                <a:lnTo>
                  <a:pt x="427" y="18"/>
                </a:lnTo>
                <a:lnTo>
                  <a:pt x="427" y="18"/>
                </a:lnTo>
                <a:lnTo>
                  <a:pt x="429" y="18"/>
                </a:lnTo>
                <a:lnTo>
                  <a:pt x="429" y="16"/>
                </a:lnTo>
                <a:moveTo>
                  <a:pt x="264" y="54"/>
                </a:moveTo>
                <a:lnTo>
                  <a:pt x="264" y="50"/>
                </a:lnTo>
                <a:lnTo>
                  <a:pt x="266" y="57"/>
                </a:lnTo>
                <a:lnTo>
                  <a:pt x="266" y="57"/>
                </a:lnTo>
                <a:lnTo>
                  <a:pt x="268" y="54"/>
                </a:lnTo>
                <a:lnTo>
                  <a:pt x="268" y="54"/>
                </a:lnTo>
                <a:lnTo>
                  <a:pt x="270" y="57"/>
                </a:lnTo>
                <a:lnTo>
                  <a:pt x="270" y="59"/>
                </a:lnTo>
                <a:lnTo>
                  <a:pt x="270" y="57"/>
                </a:lnTo>
                <a:lnTo>
                  <a:pt x="272" y="61"/>
                </a:lnTo>
                <a:lnTo>
                  <a:pt x="272" y="59"/>
                </a:lnTo>
                <a:lnTo>
                  <a:pt x="274" y="57"/>
                </a:lnTo>
                <a:lnTo>
                  <a:pt x="274" y="59"/>
                </a:lnTo>
                <a:lnTo>
                  <a:pt x="274" y="57"/>
                </a:lnTo>
                <a:lnTo>
                  <a:pt x="276" y="57"/>
                </a:lnTo>
                <a:lnTo>
                  <a:pt x="276" y="54"/>
                </a:lnTo>
                <a:lnTo>
                  <a:pt x="278" y="54"/>
                </a:lnTo>
                <a:lnTo>
                  <a:pt x="278" y="52"/>
                </a:lnTo>
                <a:lnTo>
                  <a:pt x="278" y="52"/>
                </a:lnTo>
                <a:lnTo>
                  <a:pt x="280" y="52"/>
                </a:lnTo>
                <a:lnTo>
                  <a:pt x="280" y="50"/>
                </a:lnTo>
                <a:lnTo>
                  <a:pt x="282" y="50"/>
                </a:lnTo>
                <a:lnTo>
                  <a:pt x="282" y="48"/>
                </a:lnTo>
                <a:lnTo>
                  <a:pt x="282" y="48"/>
                </a:lnTo>
                <a:lnTo>
                  <a:pt x="284" y="46"/>
                </a:lnTo>
                <a:lnTo>
                  <a:pt x="284" y="44"/>
                </a:lnTo>
                <a:lnTo>
                  <a:pt x="286" y="46"/>
                </a:lnTo>
                <a:lnTo>
                  <a:pt x="286" y="44"/>
                </a:lnTo>
                <a:lnTo>
                  <a:pt x="288" y="44"/>
                </a:lnTo>
                <a:lnTo>
                  <a:pt x="288" y="44"/>
                </a:lnTo>
                <a:lnTo>
                  <a:pt x="288" y="42"/>
                </a:lnTo>
                <a:lnTo>
                  <a:pt x="290" y="44"/>
                </a:lnTo>
                <a:lnTo>
                  <a:pt x="290" y="44"/>
                </a:lnTo>
                <a:lnTo>
                  <a:pt x="292" y="42"/>
                </a:lnTo>
                <a:lnTo>
                  <a:pt x="292" y="42"/>
                </a:lnTo>
                <a:lnTo>
                  <a:pt x="292" y="44"/>
                </a:lnTo>
                <a:lnTo>
                  <a:pt x="295" y="42"/>
                </a:lnTo>
                <a:lnTo>
                  <a:pt x="295" y="40"/>
                </a:lnTo>
                <a:lnTo>
                  <a:pt x="297" y="42"/>
                </a:lnTo>
                <a:lnTo>
                  <a:pt x="297" y="40"/>
                </a:lnTo>
                <a:lnTo>
                  <a:pt x="297" y="42"/>
                </a:lnTo>
                <a:lnTo>
                  <a:pt x="299" y="40"/>
                </a:lnTo>
                <a:lnTo>
                  <a:pt x="299" y="42"/>
                </a:lnTo>
                <a:lnTo>
                  <a:pt x="301" y="40"/>
                </a:lnTo>
                <a:lnTo>
                  <a:pt x="301" y="40"/>
                </a:lnTo>
                <a:lnTo>
                  <a:pt x="301" y="38"/>
                </a:lnTo>
                <a:lnTo>
                  <a:pt x="303" y="38"/>
                </a:lnTo>
                <a:lnTo>
                  <a:pt x="303" y="38"/>
                </a:lnTo>
                <a:lnTo>
                  <a:pt x="305" y="36"/>
                </a:lnTo>
                <a:lnTo>
                  <a:pt x="305" y="34"/>
                </a:lnTo>
                <a:lnTo>
                  <a:pt x="305" y="34"/>
                </a:lnTo>
                <a:lnTo>
                  <a:pt x="307" y="32"/>
                </a:lnTo>
                <a:lnTo>
                  <a:pt x="307" y="30"/>
                </a:lnTo>
                <a:lnTo>
                  <a:pt x="309" y="30"/>
                </a:lnTo>
                <a:lnTo>
                  <a:pt x="309" y="30"/>
                </a:lnTo>
                <a:lnTo>
                  <a:pt x="311" y="28"/>
                </a:lnTo>
                <a:lnTo>
                  <a:pt x="311" y="28"/>
                </a:lnTo>
                <a:lnTo>
                  <a:pt x="311" y="26"/>
                </a:lnTo>
                <a:lnTo>
                  <a:pt x="313" y="26"/>
                </a:lnTo>
                <a:lnTo>
                  <a:pt x="313" y="28"/>
                </a:lnTo>
                <a:lnTo>
                  <a:pt x="315" y="24"/>
                </a:lnTo>
                <a:lnTo>
                  <a:pt x="315" y="24"/>
                </a:lnTo>
                <a:lnTo>
                  <a:pt x="315" y="26"/>
                </a:lnTo>
                <a:lnTo>
                  <a:pt x="317" y="24"/>
                </a:lnTo>
                <a:lnTo>
                  <a:pt x="317" y="26"/>
                </a:lnTo>
                <a:lnTo>
                  <a:pt x="319" y="24"/>
                </a:lnTo>
                <a:lnTo>
                  <a:pt x="319" y="24"/>
                </a:lnTo>
                <a:lnTo>
                  <a:pt x="319" y="24"/>
                </a:lnTo>
                <a:lnTo>
                  <a:pt x="321" y="24"/>
                </a:lnTo>
                <a:lnTo>
                  <a:pt x="321" y="24"/>
                </a:lnTo>
                <a:lnTo>
                  <a:pt x="323" y="22"/>
                </a:lnTo>
                <a:lnTo>
                  <a:pt x="323" y="22"/>
                </a:lnTo>
                <a:lnTo>
                  <a:pt x="323" y="22"/>
                </a:lnTo>
                <a:lnTo>
                  <a:pt x="325" y="22"/>
                </a:lnTo>
                <a:lnTo>
                  <a:pt x="325" y="22"/>
                </a:lnTo>
                <a:lnTo>
                  <a:pt x="327" y="22"/>
                </a:lnTo>
                <a:lnTo>
                  <a:pt x="327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4"/>
                </a:lnTo>
                <a:lnTo>
                  <a:pt x="331" y="26"/>
                </a:lnTo>
                <a:lnTo>
                  <a:pt x="331" y="24"/>
                </a:lnTo>
                <a:lnTo>
                  <a:pt x="333" y="24"/>
                </a:lnTo>
                <a:lnTo>
                  <a:pt x="333" y="26"/>
                </a:lnTo>
                <a:lnTo>
                  <a:pt x="333" y="24"/>
                </a:lnTo>
                <a:lnTo>
                  <a:pt x="335" y="26"/>
                </a:lnTo>
                <a:lnTo>
                  <a:pt x="335" y="26"/>
                </a:lnTo>
                <a:lnTo>
                  <a:pt x="337" y="24"/>
                </a:lnTo>
                <a:lnTo>
                  <a:pt x="337" y="28"/>
                </a:lnTo>
                <a:lnTo>
                  <a:pt x="337" y="26"/>
                </a:lnTo>
                <a:lnTo>
                  <a:pt x="339" y="24"/>
                </a:lnTo>
                <a:lnTo>
                  <a:pt x="339" y="26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3" y="26"/>
                </a:lnTo>
                <a:lnTo>
                  <a:pt x="343" y="24"/>
                </a:lnTo>
                <a:lnTo>
                  <a:pt x="345" y="22"/>
                </a:lnTo>
                <a:lnTo>
                  <a:pt x="345" y="24"/>
                </a:lnTo>
                <a:lnTo>
                  <a:pt x="347" y="24"/>
                </a:lnTo>
                <a:moveTo>
                  <a:pt x="183" y="473"/>
                </a:moveTo>
                <a:lnTo>
                  <a:pt x="183" y="471"/>
                </a:lnTo>
                <a:lnTo>
                  <a:pt x="183" y="473"/>
                </a:lnTo>
                <a:lnTo>
                  <a:pt x="185" y="471"/>
                </a:lnTo>
                <a:lnTo>
                  <a:pt x="185" y="473"/>
                </a:lnTo>
                <a:lnTo>
                  <a:pt x="187" y="471"/>
                </a:lnTo>
                <a:lnTo>
                  <a:pt x="187" y="473"/>
                </a:lnTo>
                <a:lnTo>
                  <a:pt x="187" y="471"/>
                </a:lnTo>
                <a:lnTo>
                  <a:pt x="189" y="473"/>
                </a:lnTo>
                <a:lnTo>
                  <a:pt x="189" y="471"/>
                </a:lnTo>
                <a:lnTo>
                  <a:pt x="191" y="471"/>
                </a:lnTo>
                <a:lnTo>
                  <a:pt x="191" y="471"/>
                </a:lnTo>
                <a:lnTo>
                  <a:pt x="193" y="471"/>
                </a:lnTo>
                <a:lnTo>
                  <a:pt x="193" y="471"/>
                </a:lnTo>
                <a:lnTo>
                  <a:pt x="193" y="469"/>
                </a:lnTo>
                <a:lnTo>
                  <a:pt x="195" y="471"/>
                </a:lnTo>
                <a:lnTo>
                  <a:pt x="195" y="469"/>
                </a:lnTo>
                <a:lnTo>
                  <a:pt x="197" y="469"/>
                </a:lnTo>
                <a:lnTo>
                  <a:pt x="197" y="471"/>
                </a:lnTo>
                <a:lnTo>
                  <a:pt x="197" y="471"/>
                </a:lnTo>
                <a:lnTo>
                  <a:pt x="199" y="469"/>
                </a:lnTo>
                <a:lnTo>
                  <a:pt x="199" y="469"/>
                </a:lnTo>
                <a:lnTo>
                  <a:pt x="201" y="471"/>
                </a:lnTo>
                <a:lnTo>
                  <a:pt x="201" y="471"/>
                </a:lnTo>
                <a:lnTo>
                  <a:pt x="201" y="471"/>
                </a:lnTo>
                <a:lnTo>
                  <a:pt x="203" y="471"/>
                </a:lnTo>
                <a:lnTo>
                  <a:pt x="203" y="469"/>
                </a:lnTo>
                <a:lnTo>
                  <a:pt x="205" y="469"/>
                </a:lnTo>
                <a:lnTo>
                  <a:pt x="205" y="467"/>
                </a:lnTo>
                <a:lnTo>
                  <a:pt x="205" y="463"/>
                </a:lnTo>
                <a:lnTo>
                  <a:pt x="207" y="459"/>
                </a:lnTo>
                <a:lnTo>
                  <a:pt x="207" y="453"/>
                </a:lnTo>
                <a:lnTo>
                  <a:pt x="209" y="445"/>
                </a:lnTo>
                <a:lnTo>
                  <a:pt x="209" y="439"/>
                </a:lnTo>
                <a:lnTo>
                  <a:pt x="211" y="426"/>
                </a:lnTo>
                <a:lnTo>
                  <a:pt x="211" y="414"/>
                </a:lnTo>
                <a:lnTo>
                  <a:pt x="211" y="400"/>
                </a:lnTo>
                <a:lnTo>
                  <a:pt x="213" y="386"/>
                </a:lnTo>
                <a:lnTo>
                  <a:pt x="213" y="372"/>
                </a:lnTo>
                <a:lnTo>
                  <a:pt x="215" y="355"/>
                </a:lnTo>
                <a:lnTo>
                  <a:pt x="215" y="339"/>
                </a:lnTo>
                <a:lnTo>
                  <a:pt x="215" y="319"/>
                </a:lnTo>
                <a:lnTo>
                  <a:pt x="217" y="302"/>
                </a:lnTo>
                <a:lnTo>
                  <a:pt x="217" y="286"/>
                </a:lnTo>
                <a:lnTo>
                  <a:pt x="219" y="268"/>
                </a:lnTo>
                <a:lnTo>
                  <a:pt x="219" y="250"/>
                </a:lnTo>
                <a:lnTo>
                  <a:pt x="219" y="235"/>
                </a:lnTo>
                <a:lnTo>
                  <a:pt x="221" y="221"/>
                </a:lnTo>
                <a:lnTo>
                  <a:pt x="221" y="205"/>
                </a:lnTo>
                <a:lnTo>
                  <a:pt x="223" y="193"/>
                </a:lnTo>
                <a:lnTo>
                  <a:pt x="223" y="180"/>
                </a:lnTo>
                <a:lnTo>
                  <a:pt x="223" y="168"/>
                </a:lnTo>
                <a:lnTo>
                  <a:pt x="225" y="156"/>
                </a:lnTo>
                <a:lnTo>
                  <a:pt x="225" y="148"/>
                </a:lnTo>
                <a:lnTo>
                  <a:pt x="227" y="138"/>
                </a:lnTo>
                <a:lnTo>
                  <a:pt x="227" y="130"/>
                </a:lnTo>
                <a:lnTo>
                  <a:pt x="229" y="124"/>
                </a:lnTo>
                <a:lnTo>
                  <a:pt x="229" y="115"/>
                </a:lnTo>
                <a:lnTo>
                  <a:pt x="229" y="111"/>
                </a:lnTo>
                <a:lnTo>
                  <a:pt x="231" y="103"/>
                </a:lnTo>
                <a:lnTo>
                  <a:pt x="231" y="101"/>
                </a:lnTo>
                <a:lnTo>
                  <a:pt x="234" y="95"/>
                </a:lnTo>
                <a:lnTo>
                  <a:pt x="234" y="93"/>
                </a:lnTo>
                <a:lnTo>
                  <a:pt x="234" y="87"/>
                </a:lnTo>
                <a:lnTo>
                  <a:pt x="236" y="85"/>
                </a:lnTo>
                <a:lnTo>
                  <a:pt x="236" y="83"/>
                </a:lnTo>
                <a:lnTo>
                  <a:pt x="238" y="81"/>
                </a:lnTo>
                <a:lnTo>
                  <a:pt x="238" y="79"/>
                </a:lnTo>
                <a:lnTo>
                  <a:pt x="238" y="75"/>
                </a:lnTo>
                <a:lnTo>
                  <a:pt x="240" y="75"/>
                </a:lnTo>
                <a:lnTo>
                  <a:pt x="240" y="73"/>
                </a:lnTo>
                <a:lnTo>
                  <a:pt x="242" y="71"/>
                </a:lnTo>
                <a:lnTo>
                  <a:pt x="242" y="67"/>
                </a:lnTo>
                <a:lnTo>
                  <a:pt x="242" y="67"/>
                </a:lnTo>
                <a:lnTo>
                  <a:pt x="244" y="65"/>
                </a:lnTo>
                <a:lnTo>
                  <a:pt x="244" y="61"/>
                </a:lnTo>
                <a:lnTo>
                  <a:pt x="246" y="59"/>
                </a:lnTo>
                <a:lnTo>
                  <a:pt x="246" y="57"/>
                </a:lnTo>
                <a:lnTo>
                  <a:pt x="246" y="54"/>
                </a:lnTo>
                <a:lnTo>
                  <a:pt x="248" y="52"/>
                </a:lnTo>
                <a:lnTo>
                  <a:pt x="248" y="52"/>
                </a:lnTo>
                <a:lnTo>
                  <a:pt x="250" y="48"/>
                </a:lnTo>
                <a:lnTo>
                  <a:pt x="250" y="46"/>
                </a:lnTo>
                <a:lnTo>
                  <a:pt x="252" y="46"/>
                </a:lnTo>
                <a:lnTo>
                  <a:pt x="252" y="44"/>
                </a:lnTo>
                <a:lnTo>
                  <a:pt x="252" y="44"/>
                </a:lnTo>
                <a:lnTo>
                  <a:pt x="254" y="44"/>
                </a:lnTo>
                <a:lnTo>
                  <a:pt x="254" y="42"/>
                </a:lnTo>
                <a:lnTo>
                  <a:pt x="256" y="42"/>
                </a:lnTo>
                <a:lnTo>
                  <a:pt x="256" y="42"/>
                </a:lnTo>
                <a:lnTo>
                  <a:pt x="256" y="42"/>
                </a:lnTo>
                <a:lnTo>
                  <a:pt x="258" y="42"/>
                </a:lnTo>
                <a:lnTo>
                  <a:pt x="258" y="44"/>
                </a:lnTo>
                <a:lnTo>
                  <a:pt x="260" y="46"/>
                </a:lnTo>
                <a:lnTo>
                  <a:pt x="260" y="46"/>
                </a:lnTo>
                <a:lnTo>
                  <a:pt x="260" y="48"/>
                </a:lnTo>
                <a:lnTo>
                  <a:pt x="262" y="48"/>
                </a:lnTo>
                <a:lnTo>
                  <a:pt x="262" y="48"/>
                </a:lnTo>
                <a:lnTo>
                  <a:pt x="264" y="50"/>
                </a:lnTo>
                <a:lnTo>
                  <a:pt x="264" y="54"/>
                </a:lnTo>
                <a:moveTo>
                  <a:pt x="99" y="475"/>
                </a:moveTo>
                <a:lnTo>
                  <a:pt x="101" y="479"/>
                </a:lnTo>
                <a:lnTo>
                  <a:pt x="101" y="477"/>
                </a:lnTo>
                <a:lnTo>
                  <a:pt x="101" y="477"/>
                </a:lnTo>
                <a:lnTo>
                  <a:pt x="103" y="477"/>
                </a:lnTo>
                <a:lnTo>
                  <a:pt x="103" y="477"/>
                </a:lnTo>
                <a:lnTo>
                  <a:pt x="105" y="477"/>
                </a:lnTo>
                <a:lnTo>
                  <a:pt x="105" y="477"/>
                </a:lnTo>
                <a:lnTo>
                  <a:pt x="105" y="477"/>
                </a:lnTo>
                <a:lnTo>
                  <a:pt x="107" y="479"/>
                </a:lnTo>
                <a:lnTo>
                  <a:pt x="107" y="477"/>
                </a:lnTo>
                <a:lnTo>
                  <a:pt x="109" y="477"/>
                </a:lnTo>
                <a:lnTo>
                  <a:pt x="109" y="475"/>
                </a:lnTo>
                <a:lnTo>
                  <a:pt x="109" y="475"/>
                </a:lnTo>
                <a:lnTo>
                  <a:pt x="112" y="477"/>
                </a:lnTo>
                <a:lnTo>
                  <a:pt x="112" y="475"/>
                </a:lnTo>
                <a:lnTo>
                  <a:pt x="114" y="473"/>
                </a:lnTo>
                <a:lnTo>
                  <a:pt x="114" y="475"/>
                </a:lnTo>
                <a:lnTo>
                  <a:pt x="116" y="473"/>
                </a:lnTo>
                <a:lnTo>
                  <a:pt x="116" y="473"/>
                </a:lnTo>
                <a:lnTo>
                  <a:pt x="116" y="475"/>
                </a:lnTo>
                <a:lnTo>
                  <a:pt x="118" y="473"/>
                </a:lnTo>
                <a:lnTo>
                  <a:pt x="118" y="471"/>
                </a:lnTo>
                <a:lnTo>
                  <a:pt x="120" y="473"/>
                </a:lnTo>
                <a:lnTo>
                  <a:pt x="120" y="471"/>
                </a:lnTo>
                <a:lnTo>
                  <a:pt x="120" y="473"/>
                </a:lnTo>
                <a:lnTo>
                  <a:pt x="122" y="473"/>
                </a:lnTo>
                <a:lnTo>
                  <a:pt x="122" y="473"/>
                </a:lnTo>
                <a:lnTo>
                  <a:pt x="124" y="473"/>
                </a:lnTo>
                <a:lnTo>
                  <a:pt x="124" y="475"/>
                </a:lnTo>
                <a:lnTo>
                  <a:pt x="124" y="475"/>
                </a:lnTo>
                <a:lnTo>
                  <a:pt x="126" y="473"/>
                </a:lnTo>
                <a:lnTo>
                  <a:pt x="126" y="473"/>
                </a:lnTo>
                <a:lnTo>
                  <a:pt x="128" y="477"/>
                </a:lnTo>
                <a:lnTo>
                  <a:pt x="128" y="475"/>
                </a:lnTo>
                <a:lnTo>
                  <a:pt x="128" y="473"/>
                </a:lnTo>
                <a:lnTo>
                  <a:pt x="130" y="473"/>
                </a:lnTo>
                <a:lnTo>
                  <a:pt x="130" y="473"/>
                </a:lnTo>
                <a:lnTo>
                  <a:pt x="132" y="475"/>
                </a:lnTo>
                <a:lnTo>
                  <a:pt x="132" y="473"/>
                </a:lnTo>
                <a:lnTo>
                  <a:pt x="134" y="471"/>
                </a:lnTo>
                <a:lnTo>
                  <a:pt x="134" y="473"/>
                </a:lnTo>
                <a:lnTo>
                  <a:pt x="134" y="473"/>
                </a:lnTo>
                <a:lnTo>
                  <a:pt x="136" y="471"/>
                </a:lnTo>
                <a:lnTo>
                  <a:pt x="136" y="471"/>
                </a:lnTo>
                <a:lnTo>
                  <a:pt x="138" y="473"/>
                </a:lnTo>
                <a:lnTo>
                  <a:pt x="138" y="471"/>
                </a:lnTo>
                <a:lnTo>
                  <a:pt x="138" y="471"/>
                </a:lnTo>
                <a:lnTo>
                  <a:pt x="140" y="471"/>
                </a:lnTo>
                <a:lnTo>
                  <a:pt x="140" y="471"/>
                </a:lnTo>
                <a:lnTo>
                  <a:pt x="142" y="471"/>
                </a:lnTo>
                <a:lnTo>
                  <a:pt x="142" y="471"/>
                </a:lnTo>
                <a:lnTo>
                  <a:pt x="142" y="471"/>
                </a:lnTo>
                <a:lnTo>
                  <a:pt x="144" y="471"/>
                </a:lnTo>
                <a:lnTo>
                  <a:pt x="144" y="471"/>
                </a:lnTo>
                <a:lnTo>
                  <a:pt x="146" y="473"/>
                </a:lnTo>
                <a:lnTo>
                  <a:pt x="146" y="471"/>
                </a:lnTo>
                <a:lnTo>
                  <a:pt x="146" y="473"/>
                </a:lnTo>
                <a:lnTo>
                  <a:pt x="148" y="473"/>
                </a:lnTo>
                <a:lnTo>
                  <a:pt x="148" y="473"/>
                </a:lnTo>
                <a:lnTo>
                  <a:pt x="150" y="473"/>
                </a:lnTo>
                <a:lnTo>
                  <a:pt x="150" y="473"/>
                </a:lnTo>
                <a:lnTo>
                  <a:pt x="152" y="471"/>
                </a:lnTo>
                <a:lnTo>
                  <a:pt x="152" y="471"/>
                </a:lnTo>
                <a:lnTo>
                  <a:pt x="152" y="471"/>
                </a:lnTo>
                <a:lnTo>
                  <a:pt x="154" y="471"/>
                </a:lnTo>
                <a:lnTo>
                  <a:pt x="154" y="471"/>
                </a:lnTo>
                <a:lnTo>
                  <a:pt x="156" y="471"/>
                </a:lnTo>
                <a:lnTo>
                  <a:pt x="156" y="471"/>
                </a:lnTo>
                <a:lnTo>
                  <a:pt x="156" y="469"/>
                </a:lnTo>
                <a:lnTo>
                  <a:pt x="158" y="471"/>
                </a:lnTo>
                <a:lnTo>
                  <a:pt x="158" y="471"/>
                </a:lnTo>
                <a:lnTo>
                  <a:pt x="160" y="469"/>
                </a:lnTo>
                <a:lnTo>
                  <a:pt x="160" y="471"/>
                </a:lnTo>
                <a:lnTo>
                  <a:pt x="160" y="471"/>
                </a:lnTo>
                <a:lnTo>
                  <a:pt x="162" y="471"/>
                </a:lnTo>
                <a:lnTo>
                  <a:pt x="162" y="469"/>
                </a:lnTo>
                <a:lnTo>
                  <a:pt x="164" y="471"/>
                </a:lnTo>
                <a:lnTo>
                  <a:pt x="164" y="469"/>
                </a:lnTo>
                <a:lnTo>
                  <a:pt x="164" y="469"/>
                </a:lnTo>
                <a:lnTo>
                  <a:pt x="166" y="471"/>
                </a:lnTo>
                <a:lnTo>
                  <a:pt x="166" y="471"/>
                </a:lnTo>
                <a:lnTo>
                  <a:pt x="168" y="473"/>
                </a:lnTo>
                <a:lnTo>
                  <a:pt x="168" y="471"/>
                </a:lnTo>
                <a:lnTo>
                  <a:pt x="170" y="471"/>
                </a:lnTo>
                <a:lnTo>
                  <a:pt x="170" y="471"/>
                </a:lnTo>
                <a:lnTo>
                  <a:pt x="170" y="471"/>
                </a:lnTo>
                <a:lnTo>
                  <a:pt x="173" y="473"/>
                </a:lnTo>
                <a:lnTo>
                  <a:pt x="173" y="473"/>
                </a:lnTo>
                <a:lnTo>
                  <a:pt x="175" y="475"/>
                </a:lnTo>
                <a:lnTo>
                  <a:pt x="175" y="473"/>
                </a:lnTo>
                <a:lnTo>
                  <a:pt x="175" y="473"/>
                </a:lnTo>
                <a:lnTo>
                  <a:pt x="177" y="471"/>
                </a:lnTo>
                <a:lnTo>
                  <a:pt x="177" y="473"/>
                </a:lnTo>
                <a:lnTo>
                  <a:pt x="179" y="473"/>
                </a:lnTo>
                <a:lnTo>
                  <a:pt x="179" y="473"/>
                </a:lnTo>
                <a:lnTo>
                  <a:pt x="179" y="473"/>
                </a:lnTo>
                <a:lnTo>
                  <a:pt x="181" y="473"/>
                </a:lnTo>
                <a:lnTo>
                  <a:pt x="181" y="473"/>
                </a:lnTo>
                <a:lnTo>
                  <a:pt x="183" y="473"/>
                </a:lnTo>
                <a:moveTo>
                  <a:pt x="18" y="469"/>
                </a:moveTo>
                <a:lnTo>
                  <a:pt x="18" y="465"/>
                </a:lnTo>
                <a:lnTo>
                  <a:pt x="20" y="465"/>
                </a:lnTo>
                <a:lnTo>
                  <a:pt x="20" y="467"/>
                </a:lnTo>
                <a:lnTo>
                  <a:pt x="20" y="463"/>
                </a:lnTo>
                <a:lnTo>
                  <a:pt x="22" y="467"/>
                </a:lnTo>
                <a:lnTo>
                  <a:pt x="22" y="465"/>
                </a:lnTo>
                <a:lnTo>
                  <a:pt x="24" y="467"/>
                </a:lnTo>
                <a:lnTo>
                  <a:pt x="24" y="467"/>
                </a:lnTo>
                <a:lnTo>
                  <a:pt x="24" y="467"/>
                </a:lnTo>
                <a:lnTo>
                  <a:pt x="26" y="467"/>
                </a:lnTo>
                <a:lnTo>
                  <a:pt x="26" y="467"/>
                </a:lnTo>
                <a:lnTo>
                  <a:pt x="28" y="469"/>
                </a:lnTo>
                <a:lnTo>
                  <a:pt x="28" y="469"/>
                </a:lnTo>
                <a:lnTo>
                  <a:pt x="28" y="469"/>
                </a:lnTo>
                <a:lnTo>
                  <a:pt x="30" y="469"/>
                </a:lnTo>
                <a:lnTo>
                  <a:pt x="30" y="469"/>
                </a:lnTo>
                <a:lnTo>
                  <a:pt x="32" y="471"/>
                </a:lnTo>
                <a:lnTo>
                  <a:pt x="32" y="471"/>
                </a:lnTo>
                <a:lnTo>
                  <a:pt x="34" y="467"/>
                </a:lnTo>
                <a:lnTo>
                  <a:pt x="34" y="469"/>
                </a:lnTo>
                <a:lnTo>
                  <a:pt x="34" y="469"/>
                </a:lnTo>
                <a:lnTo>
                  <a:pt x="36" y="469"/>
                </a:lnTo>
                <a:lnTo>
                  <a:pt x="36" y="469"/>
                </a:lnTo>
                <a:lnTo>
                  <a:pt x="38" y="471"/>
                </a:lnTo>
                <a:lnTo>
                  <a:pt x="38" y="471"/>
                </a:lnTo>
                <a:lnTo>
                  <a:pt x="38" y="469"/>
                </a:lnTo>
                <a:lnTo>
                  <a:pt x="40" y="469"/>
                </a:lnTo>
                <a:lnTo>
                  <a:pt x="40" y="473"/>
                </a:lnTo>
                <a:lnTo>
                  <a:pt x="42" y="471"/>
                </a:lnTo>
                <a:lnTo>
                  <a:pt x="42" y="469"/>
                </a:lnTo>
                <a:lnTo>
                  <a:pt x="42" y="469"/>
                </a:lnTo>
                <a:lnTo>
                  <a:pt x="44" y="471"/>
                </a:lnTo>
                <a:lnTo>
                  <a:pt x="44" y="471"/>
                </a:lnTo>
                <a:lnTo>
                  <a:pt x="46" y="469"/>
                </a:lnTo>
                <a:lnTo>
                  <a:pt x="46" y="469"/>
                </a:lnTo>
                <a:lnTo>
                  <a:pt x="46" y="469"/>
                </a:lnTo>
                <a:lnTo>
                  <a:pt x="49" y="473"/>
                </a:lnTo>
                <a:lnTo>
                  <a:pt x="49" y="471"/>
                </a:lnTo>
                <a:lnTo>
                  <a:pt x="51" y="471"/>
                </a:lnTo>
                <a:lnTo>
                  <a:pt x="51" y="473"/>
                </a:lnTo>
                <a:lnTo>
                  <a:pt x="51" y="469"/>
                </a:lnTo>
                <a:lnTo>
                  <a:pt x="53" y="471"/>
                </a:lnTo>
                <a:lnTo>
                  <a:pt x="53" y="469"/>
                </a:lnTo>
                <a:lnTo>
                  <a:pt x="55" y="469"/>
                </a:lnTo>
                <a:lnTo>
                  <a:pt x="55" y="469"/>
                </a:lnTo>
                <a:lnTo>
                  <a:pt x="57" y="473"/>
                </a:lnTo>
                <a:lnTo>
                  <a:pt x="57" y="469"/>
                </a:lnTo>
                <a:lnTo>
                  <a:pt x="57" y="473"/>
                </a:lnTo>
                <a:lnTo>
                  <a:pt x="59" y="471"/>
                </a:lnTo>
                <a:lnTo>
                  <a:pt x="59" y="471"/>
                </a:lnTo>
                <a:lnTo>
                  <a:pt x="61" y="473"/>
                </a:lnTo>
                <a:lnTo>
                  <a:pt x="61" y="473"/>
                </a:lnTo>
                <a:lnTo>
                  <a:pt x="61" y="473"/>
                </a:lnTo>
                <a:lnTo>
                  <a:pt x="63" y="473"/>
                </a:lnTo>
                <a:lnTo>
                  <a:pt x="63" y="473"/>
                </a:lnTo>
                <a:lnTo>
                  <a:pt x="65" y="475"/>
                </a:lnTo>
                <a:lnTo>
                  <a:pt x="65" y="473"/>
                </a:lnTo>
                <a:lnTo>
                  <a:pt x="65" y="473"/>
                </a:lnTo>
                <a:lnTo>
                  <a:pt x="67" y="473"/>
                </a:lnTo>
                <a:lnTo>
                  <a:pt x="67" y="473"/>
                </a:lnTo>
                <a:lnTo>
                  <a:pt x="69" y="473"/>
                </a:lnTo>
                <a:lnTo>
                  <a:pt x="69" y="473"/>
                </a:lnTo>
                <a:lnTo>
                  <a:pt x="69" y="469"/>
                </a:lnTo>
                <a:lnTo>
                  <a:pt x="71" y="469"/>
                </a:lnTo>
                <a:lnTo>
                  <a:pt x="71" y="471"/>
                </a:lnTo>
                <a:lnTo>
                  <a:pt x="73" y="469"/>
                </a:lnTo>
                <a:lnTo>
                  <a:pt x="73" y="471"/>
                </a:lnTo>
                <a:lnTo>
                  <a:pt x="75" y="471"/>
                </a:lnTo>
                <a:lnTo>
                  <a:pt x="75" y="471"/>
                </a:lnTo>
                <a:lnTo>
                  <a:pt x="75" y="469"/>
                </a:lnTo>
                <a:lnTo>
                  <a:pt x="77" y="469"/>
                </a:lnTo>
                <a:lnTo>
                  <a:pt x="77" y="469"/>
                </a:lnTo>
                <a:lnTo>
                  <a:pt x="79" y="469"/>
                </a:lnTo>
                <a:lnTo>
                  <a:pt x="79" y="469"/>
                </a:lnTo>
                <a:lnTo>
                  <a:pt x="79" y="469"/>
                </a:lnTo>
                <a:lnTo>
                  <a:pt x="81" y="471"/>
                </a:lnTo>
                <a:lnTo>
                  <a:pt x="81" y="469"/>
                </a:lnTo>
                <a:lnTo>
                  <a:pt x="83" y="469"/>
                </a:lnTo>
                <a:lnTo>
                  <a:pt x="83" y="469"/>
                </a:lnTo>
                <a:lnTo>
                  <a:pt x="83" y="471"/>
                </a:lnTo>
                <a:lnTo>
                  <a:pt x="85" y="471"/>
                </a:lnTo>
                <a:lnTo>
                  <a:pt x="85" y="469"/>
                </a:lnTo>
                <a:lnTo>
                  <a:pt x="87" y="471"/>
                </a:lnTo>
                <a:lnTo>
                  <a:pt x="87" y="471"/>
                </a:lnTo>
                <a:lnTo>
                  <a:pt x="87" y="471"/>
                </a:lnTo>
                <a:lnTo>
                  <a:pt x="89" y="473"/>
                </a:lnTo>
                <a:lnTo>
                  <a:pt x="89" y="471"/>
                </a:lnTo>
                <a:lnTo>
                  <a:pt x="91" y="473"/>
                </a:lnTo>
                <a:lnTo>
                  <a:pt x="91" y="473"/>
                </a:lnTo>
                <a:lnTo>
                  <a:pt x="93" y="473"/>
                </a:lnTo>
                <a:lnTo>
                  <a:pt x="93" y="473"/>
                </a:lnTo>
                <a:lnTo>
                  <a:pt x="93" y="473"/>
                </a:lnTo>
                <a:lnTo>
                  <a:pt x="95" y="475"/>
                </a:lnTo>
                <a:lnTo>
                  <a:pt x="95" y="475"/>
                </a:lnTo>
                <a:lnTo>
                  <a:pt x="97" y="475"/>
                </a:lnTo>
                <a:lnTo>
                  <a:pt x="97" y="477"/>
                </a:lnTo>
                <a:lnTo>
                  <a:pt x="97" y="477"/>
                </a:lnTo>
                <a:lnTo>
                  <a:pt x="99" y="477"/>
                </a:lnTo>
                <a:lnTo>
                  <a:pt x="99" y="475"/>
                </a:lnTo>
                <a:moveTo>
                  <a:pt x="0" y="469"/>
                </a:moveTo>
                <a:lnTo>
                  <a:pt x="2" y="467"/>
                </a:lnTo>
                <a:lnTo>
                  <a:pt x="2" y="467"/>
                </a:lnTo>
                <a:lnTo>
                  <a:pt x="2" y="467"/>
                </a:lnTo>
                <a:lnTo>
                  <a:pt x="4" y="467"/>
                </a:lnTo>
                <a:lnTo>
                  <a:pt x="4" y="467"/>
                </a:lnTo>
                <a:lnTo>
                  <a:pt x="6" y="465"/>
                </a:lnTo>
                <a:lnTo>
                  <a:pt x="6" y="465"/>
                </a:lnTo>
                <a:lnTo>
                  <a:pt x="6" y="467"/>
                </a:lnTo>
                <a:lnTo>
                  <a:pt x="8" y="467"/>
                </a:lnTo>
                <a:lnTo>
                  <a:pt x="8" y="465"/>
                </a:lnTo>
                <a:lnTo>
                  <a:pt x="10" y="465"/>
                </a:lnTo>
                <a:lnTo>
                  <a:pt x="10" y="465"/>
                </a:lnTo>
                <a:lnTo>
                  <a:pt x="10" y="467"/>
                </a:lnTo>
                <a:lnTo>
                  <a:pt x="12" y="465"/>
                </a:lnTo>
                <a:lnTo>
                  <a:pt x="12" y="465"/>
                </a:lnTo>
                <a:lnTo>
                  <a:pt x="14" y="465"/>
                </a:lnTo>
                <a:lnTo>
                  <a:pt x="14" y="463"/>
                </a:lnTo>
                <a:lnTo>
                  <a:pt x="16" y="467"/>
                </a:lnTo>
                <a:lnTo>
                  <a:pt x="16" y="465"/>
                </a:lnTo>
                <a:lnTo>
                  <a:pt x="16" y="465"/>
                </a:lnTo>
                <a:lnTo>
                  <a:pt x="18" y="469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>
            <a:off x="8145348" y="4654370"/>
            <a:ext cx="13181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2000">
                <a:solidFill>
                  <a:srgbClr val="FFFFFF"/>
                </a:solidFill>
              </a:rPr>
              <a:t>Time (ns)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>
            <a:off x="7170178" y="1409353"/>
            <a:ext cx="2475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>
                <a:solidFill>
                  <a:srgbClr val="FFFFFF"/>
                </a:solidFill>
              </a:rPr>
              <a:t>Comparator input</a:t>
            </a:r>
            <a:br>
              <a:rPr lang="nb-NO" sz="2000">
                <a:solidFill>
                  <a:srgbClr val="FFFFFF"/>
                </a:solidFill>
              </a:rPr>
            </a:br>
            <a:r>
              <a:rPr lang="nb-NO" sz="2000">
                <a:solidFill>
                  <a:srgbClr val="FFFFFF"/>
                </a:solidFill>
              </a:rPr>
              <a:t>voltage (arb. units)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3" name="TextBox 11"/>
          <p:cNvSpPr txBox="1">
            <a:spLocks noChangeArrowheads="1"/>
          </p:cNvSpPr>
          <p:nvPr/>
        </p:nvSpPr>
        <p:spPr bwMode="auto">
          <a:xfrm>
            <a:off x="8148053" y="5271025"/>
            <a:ext cx="196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>
                <a:solidFill>
                  <a:srgbClr val="FFFFFF"/>
                </a:solidFill>
              </a:rPr>
              <a:t>Normal single-</a:t>
            </a:r>
            <a:br>
              <a:rPr lang="nb-NO" sz="2000">
                <a:solidFill>
                  <a:srgbClr val="FFFFFF"/>
                </a:solidFill>
              </a:rPr>
            </a:br>
            <a:r>
              <a:rPr lang="nb-NO" sz="2000">
                <a:solidFill>
                  <a:srgbClr val="FFFFFF"/>
                </a:solidFill>
              </a:rPr>
              <a:t>photon click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4" name="TextBox 11"/>
          <p:cNvSpPr txBox="1">
            <a:spLocks noChangeArrowheads="1"/>
          </p:cNvSpPr>
          <p:nvPr/>
        </p:nvSpPr>
        <p:spPr bwMode="auto">
          <a:xfrm>
            <a:off x="8148053" y="6050919"/>
            <a:ext cx="175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>
                <a:solidFill>
                  <a:srgbClr val="FFFFFF"/>
                </a:solidFill>
              </a:rPr>
              <a:t>14 mW pulse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5" name="TextBox 11"/>
          <p:cNvSpPr txBox="1">
            <a:spLocks noChangeArrowheads="1"/>
          </p:cNvSpPr>
          <p:nvPr/>
        </p:nvSpPr>
        <p:spPr bwMode="auto">
          <a:xfrm>
            <a:off x="8145228" y="6481851"/>
            <a:ext cx="16081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>
                <a:solidFill>
                  <a:srgbClr val="FFFFFF"/>
                </a:solidFill>
              </a:rPr>
              <a:t>7 mW pulse</a:t>
            </a:r>
            <a:endParaRPr lang="en-US" sz="2000">
              <a:solidFill>
                <a:srgbClr val="FFFFFF"/>
              </a:solidFill>
            </a:endParaRPr>
          </a:p>
        </p:txBody>
      </p:sp>
      <p:grpSp>
        <p:nvGrpSpPr>
          <p:cNvPr id="146451" name="Group 146450"/>
          <p:cNvGrpSpPr/>
          <p:nvPr/>
        </p:nvGrpSpPr>
        <p:grpSpPr>
          <a:xfrm>
            <a:off x="2636339" y="2742888"/>
            <a:ext cx="2212770" cy="2194857"/>
            <a:chOff x="2636339" y="2670880"/>
            <a:chExt cx="2212770" cy="2194857"/>
          </a:xfrm>
        </p:grpSpPr>
        <p:grpSp>
          <p:nvGrpSpPr>
            <p:cNvPr id="43" name="Group 42"/>
            <p:cNvGrpSpPr/>
            <p:nvPr/>
          </p:nvGrpSpPr>
          <p:grpSpPr>
            <a:xfrm>
              <a:off x="2636339" y="2670880"/>
              <a:ext cx="487439" cy="487439"/>
              <a:chOff x="2636339" y="2627552"/>
              <a:chExt cx="487439" cy="487439"/>
            </a:xfrm>
          </p:grpSpPr>
          <p:sp>
            <p:nvSpPr>
              <p:cNvPr id="41" name="4-Point Star 40"/>
              <p:cNvSpPr/>
              <p:nvPr/>
            </p:nvSpPr>
            <p:spPr>
              <a:xfrm rot="2780334">
                <a:off x="2639837" y="2633489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4-Point Star 41"/>
              <p:cNvSpPr/>
              <p:nvPr/>
            </p:nvSpPr>
            <p:spPr>
              <a:xfrm>
                <a:off x="2636339" y="2633695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6" name="Straight Connector 85"/>
            <p:cNvCxnSpPr/>
            <p:nvPr/>
          </p:nvCxnSpPr>
          <p:spPr bwMode="auto">
            <a:xfrm>
              <a:off x="4849109" y="3857625"/>
              <a:ext cx="0" cy="1008112"/>
            </a:xfrm>
            <a:prstGeom prst="line">
              <a:avLst/>
            </a:prstGeom>
            <a:solidFill>
              <a:schemeClr val="accent1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8" name="Group 57"/>
          <p:cNvGrpSpPr/>
          <p:nvPr/>
        </p:nvGrpSpPr>
        <p:grpSpPr>
          <a:xfrm>
            <a:off x="7901808" y="4370083"/>
            <a:ext cx="1813301" cy="50742"/>
            <a:chOff x="7901808" y="4298075"/>
            <a:chExt cx="1813301" cy="26195"/>
          </a:xfrm>
        </p:grpSpPr>
        <p:sp>
          <p:nvSpPr>
            <p:cNvPr id="26" name="Line 12"/>
            <p:cNvSpPr>
              <a:spLocks noChangeShapeType="1"/>
            </p:cNvSpPr>
            <p:nvPr/>
          </p:nvSpPr>
          <p:spPr bwMode="auto">
            <a:xfrm flipV="1">
              <a:off x="8508666" y="4298075"/>
              <a:ext cx="0" cy="26195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V="1">
              <a:off x="9112615" y="4298075"/>
              <a:ext cx="0" cy="26195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flipV="1">
              <a:off x="9715109" y="4298075"/>
              <a:ext cx="0" cy="26195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7901808" y="4298075"/>
              <a:ext cx="0" cy="2619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5" name="Straight Connector 54"/>
          <p:cNvCxnSpPr>
            <a:stCxn id="23" idx="0"/>
            <a:endCxn id="23" idx="1"/>
          </p:cNvCxnSpPr>
          <p:nvPr/>
        </p:nvCxnSpPr>
        <p:spPr bwMode="auto">
          <a:xfrm>
            <a:off x="7600561" y="4368107"/>
            <a:ext cx="24172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23" idx="0"/>
          </p:cNvCxnSpPr>
          <p:nvPr/>
        </p:nvCxnSpPr>
        <p:spPr bwMode="auto">
          <a:xfrm flipV="1">
            <a:off x="7600561" y="2100753"/>
            <a:ext cx="0" cy="2267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Line 21"/>
          <p:cNvSpPr>
            <a:spLocks noChangeShapeType="1"/>
          </p:cNvSpPr>
          <p:nvPr/>
        </p:nvSpPr>
        <p:spPr bwMode="auto">
          <a:xfrm flipV="1">
            <a:off x="7544883" y="4045743"/>
            <a:ext cx="52341" cy="0"/>
          </a:xfrm>
          <a:prstGeom prst="line">
            <a:avLst/>
          </a:prstGeom>
          <a:noFill/>
          <a:ln w="12700" cap="flat">
            <a:solidFill>
              <a:srgbClr val="DDDDD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 bwMode="auto">
          <a:xfrm flipH="1">
            <a:off x="4848501" y="4361681"/>
            <a:ext cx="0" cy="72008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4848501" y="4361681"/>
            <a:ext cx="0" cy="72008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Arc 20"/>
          <p:cNvSpPr/>
          <p:nvPr/>
        </p:nvSpPr>
        <p:spPr bwMode="auto">
          <a:xfrm rot="19573838">
            <a:off x="1645078" y="4275170"/>
            <a:ext cx="7152210" cy="1193905"/>
          </a:xfrm>
          <a:prstGeom prst="arc">
            <a:avLst>
              <a:gd name="adj1" fmla="val 16200000"/>
              <a:gd name="adj2" fmla="val 21402211"/>
            </a:avLst>
          </a:prstGeom>
          <a:noFill/>
          <a:ln w="127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Countermeasures to detector attacks?</a:t>
            </a:r>
          </a:p>
        </p:txBody>
      </p:sp>
    </p:spTree>
    <p:extLst>
      <p:ext uri="{BB962C8B-B14F-4D97-AF65-F5344CB8AC3E}">
        <p14:creationId xmlns:p14="http://schemas.microsoft.com/office/powerpoint/2010/main" val="23997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703" y="257125"/>
            <a:ext cx="9691594" cy="1333444"/>
            <a:chOff x="297703" y="689185"/>
            <a:chExt cx="9691594" cy="1333444"/>
          </a:xfrm>
        </p:grpSpPr>
        <p:grpSp>
          <p:nvGrpSpPr>
            <p:cNvPr id="61" name="Group 60"/>
            <p:cNvGrpSpPr/>
            <p:nvPr/>
          </p:nvGrpSpPr>
          <p:grpSpPr>
            <a:xfrm>
              <a:off x="318886" y="689185"/>
              <a:ext cx="9649228" cy="390191"/>
              <a:chOff x="265220" y="494814"/>
              <a:chExt cx="9649228" cy="390191"/>
            </a:xfrm>
          </p:grpSpPr>
          <p:sp>
            <p:nvSpPr>
              <p:cNvPr id="53" name="TextBox 52"/>
              <p:cNvSpPr txBox="1"/>
              <p:nvPr/>
            </p:nvSpPr>
            <p:spPr bwMode="auto">
              <a:xfrm>
                <a:off x="265220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>
                    <a:ln w="12700">
                      <a:noFill/>
                    </a:ln>
                    <a:solidFill>
                      <a:srgbClr val="FFFFFF"/>
                    </a:solidFill>
                  </a:rPr>
                  <a:t>Alice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 bwMode="auto">
              <a:xfrm>
                <a:off x="4083126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>
                    <a:ln w="12700">
                      <a:noFill/>
                    </a:ln>
                    <a:solidFill>
                      <a:srgbClr val="FFFFFF"/>
                    </a:solidFill>
                  </a:rPr>
                  <a:t>Charlie</a:t>
                </a:r>
                <a:r>
                  <a:rPr lang="en-US" b="0">
                    <a:ln w="12700">
                      <a:noFill/>
                    </a:ln>
                    <a:solidFill>
                      <a:srgbClr val="FFFFFF"/>
                    </a:solidFill>
                  </a:rPr>
                  <a:t> (untrusted)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 bwMode="auto">
              <a:xfrm>
                <a:off x="7898224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>
                    <a:ln w="12700">
                      <a:noFill/>
                    </a:ln>
                    <a:solidFill>
                      <a:srgbClr val="FFFFFF"/>
                    </a:solidFill>
                  </a:rPr>
                  <a:t>Bob</a:t>
                </a:r>
              </a:p>
            </p:txBody>
          </p:sp>
        </p:grpSp>
        <p:cxnSp>
          <p:nvCxnSpPr>
            <p:cNvPr id="57" name="Straight Arrow Connector 56"/>
            <p:cNvCxnSpPr/>
            <p:nvPr/>
          </p:nvCxnSpPr>
          <p:spPr bwMode="auto">
            <a:xfrm flipV="1">
              <a:off x="945703" y="1697275"/>
              <a:ext cx="839559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>
              <a:off x="4099500" y="1697275"/>
              <a:ext cx="2088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51" name="TextBox 50"/>
            <p:cNvSpPr txBox="1"/>
            <p:nvPr/>
          </p:nvSpPr>
          <p:spPr bwMode="auto">
            <a:xfrm>
              <a:off x="4675459" y="1467425"/>
              <a:ext cx="936082" cy="45969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2200">
                  <a:ln w="12700">
                    <a:noFill/>
                  </a:ln>
                  <a:solidFill>
                    <a:srgbClr val="FFFFFF"/>
                  </a:solidFill>
                </a:rPr>
                <a:t>EPR</a:t>
              </a: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3275882" y="1337275"/>
              <a:ext cx="360000" cy="360000"/>
            </a:xfrm>
            <a:prstGeom prst="ellipse">
              <a:avLst/>
            </a:prstGeom>
            <a:noFill/>
            <a:ln w="28575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655760" y="1337275"/>
              <a:ext cx="360000" cy="360000"/>
            </a:xfrm>
            <a:prstGeom prst="ellipse">
              <a:avLst/>
            </a:prstGeom>
            <a:noFill/>
            <a:ln w="28575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341297" y="1374629"/>
              <a:ext cx="648000" cy="648000"/>
              <a:chOff x="9341297" y="949028"/>
              <a:chExt cx="648000" cy="648000"/>
            </a:xfrm>
          </p:grpSpPr>
          <p:sp>
            <p:nvSpPr>
              <p:cNvPr id="62" name="TextBox 61"/>
              <p:cNvSpPr txBox="1"/>
              <p:nvPr/>
            </p:nvSpPr>
            <p:spPr bwMode="auto">
              <a:xfrm rot="10800000">
                <a:off x="9341297" y="949028"/>
                <a:ext cx="648000" cy="64800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Chord 62"/>
              <p:cNvSpPr/>
              <p:nvPr/>
            </p:nvSpPr>
            <p:spPr>
              <a:xfrm rot="16200000" flipH="1">
                <a:off x="9456217" y="1093028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97703" y="1374629"/>
              <a:ext cx="648000" cy="648000"/>
              <a:chOff x="297703" y="949028"/>
              <a:chExt cx="648000" cy="648000"/>
            </a:xfrm>
          </p:grpSpPr>
          <p:sp>
            <p:nvSpPr>
              <p:cNvPr id="56" name="TextBox 55"/>
              <p:cNvSpPr txBox="1"/>
              <p:nvPr/>
            </p:nvSpPr>
            <p:spPr bwMode="auto">
              <a:xfrm>
                <a:off x="297703" y="949028"/>
                <a:ext cx="648000" cy="64800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Chord 43"/>
              <p:cNvSpPr/>
              <p:nvPr/>
            </p:nvSpPr>
            <p:spPr>
              <a:xfrm rot="5400000" flipH="1">
                <a:off x="470783" y="1093028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52399" y="2561445"/>
            <a:ext cx="9978105" cy="1818651"/>
            <a:chOff x="152399" y="2561445"/>
            <a:chExt cx="9978105" cy="1818651"/>
          </a:xfrm>
        </p:grpSpPr>
        <p:grpSp>
          <p:nvGrpSpPr>
            <p:cNvPr id="5" name="Group 4"/>
            <p:cNvGrpSpPr/>
            <p:nvPr/>
          </p:nvGrpSpPr>
          <p:grpSpPr>
            <a:xfrm>
              <a:off x="293061" y="2669308"/>
              <a:ext cx="9691594" cy="1710788"/>
              <a:chOff x="293061" y="2669308"/>
              <a:chExt cx="9691594" cy="1710788"/>
            </a:xfrm>
          </p:grpSpPr>
          <p:cxnSp>
            <p:nvCxnSpPr>
              <p:cNvPr id="99" name="Straight Arrow Connector 98"/>
              <p:cNvCxnSpPr/>
              <p:nvPr/>
            </p:nvCxnSpPr>
            <p:spPr bwMode="auto">
              <a:xfrm>
                <a:off x="5691222" y="3030706"/>
                <a:ext cx="3662365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 flipV="1">
                <a:off x="5143091" y="3399887"/>
                <a:ext cx="529" cy="37836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Arrow Connector 100"/>
              <p:cNvCxnSpPr/>
              <p:nvPr/>
            </p:nvCxnSpPr>
            <p:spPr bwMode="auto">
              <a:xfrm flipV="1">
                <a:off x="941061" y="3030706"/>
                <a:ext cx="3653207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Arrow Connector 104"/>
              <p:cNvCxnSpPr/>
              <p:nvPr/>
            </p:nvCxnSpPr>
            <p:spPr bwMode="auto">
              <a:xfrm flipH="1">
                <a:off x="930950" y="3030706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sp>
            <p:nvSpPr>
              <p:cNvPr id="106" name="TextBox 105"/>
              <p:cNvSpPr txBox="1"/>
              <p:nvPr/>
            </p:nvSpPr>
            <p:spPr bwMode="auto">
              <a:xfrm>
                <a:off x="4670817" y="2728565"/>
                <a:ext cx="936082" cy="4596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>
                    <a:ln w="12700">
                      <a:noFill/>
                    </a:ln>
                    <a:solidFill>
                      <a:srgbClr val="FFFFFF"/>
                    </a:solidFill>
                  </a:rPr>
                  <a:t>BSM</a:t>
                </a:r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3271240" y="2669308"/>
                <a:ext cx="360000" cy="360000"/>
              </a:xfrm>
              <a:prstGeom prst="ellipse">
                <a:avLst/>
              </a:prstGeom>
              <a:noFill/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 bwMode="auto">
              <a:xfrm>
                <a:off x="6651118" y="2669308"/>
                <a:ext cx="360000" cy="360000"/>
              </a:xfrm>
              <a:prstGeom prst="ellipse">
                <a:avLst/>
              </a:prstGeom>
              <a:noFill/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1" name="Straight Arrow Connector 110"/>
              <p:cNvCxnSpPr/>
              <p:nvPr/>
            </p:nvCxnSpPr>
            <p:spPr bwMode="auto">
              <a:xfrm>
                <a:off x="2726558" y="3030706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grpSp>
            <p:nvGrpSpPr>
              <p:cNvPr id="112" name="Group 111"/>
              <p:cNvGrpSpPr/>
              <p:nvPr/>
            </p:nvGrpSpPr>
            <p:grpSpPr>
              <a:xfrm rot="2700000">
                <a:off x="4308394" y="2971869"/>
                <a:ext cx="1501747" cy="1314708"/>
                <a:chOff x="10472240" y="2808069"/>
                <a:chExt cx="1501747" cy="1314708"/>
              </a:xfrm>
            </p:grpSpPr>
            <p:grpSp>
              <p:nvGrpSpPr>
                <p:cNvPr id="113" name="Group 112"/>
                <p:cNvGrpSpPr/>
                <p:nvPr/>
              </p:nvGrpSpPr>
              <p:grpSpPr>
                <a:xfrm>
                  <a:off x="10472240" y="3191903"/>
                  <a:ext cx="1501747" cy="360000"/>
                  <a:chOff x="3208824" y="5155250"/>
                  <a:chExt cx="1501747" cy="360000"/>
                </a:xfrm>
              </p:grpSpPr>
              <p:cxnSp>
                <p:nvCxnSpPr>
                  <p:cNvPr id="117" name="Straight Arrow Connector 116"/>
                  <p:cNvCxnSpPr/>
                  <p:nvPr/>
                </p:nvCxnSpPr>
                <p:spPr bwMode="auto">
                  <a:xfrm>
                    <a:off x="3208824" y="5335504"/>
                    <a:ext cx="1358596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18" name="Chord 117"/>
                  <p:cNvSpPr/>
                  <p:nvPr/>
                </p:nvSpPr>
                <p:spPr>
                  <a:xfrm rot="16200000" flipH="1">
                    <a:off x="4350571" y="5155250"/>
                    <a:ext cx="360000" cy="360000"/>
                  </a:xfrm>
                  <a:prstGeom prst="chord">
                    <a:avLst>
                      <a:gd name="adj1" fmla="val 21589360"/>
                      <a:gd name="adj2" fmla="val 10812776"/>
                    </a:avLst>
                  </a:prstGeom>
                  <a:solidFill>
                    <a:srgbClr val="EAEAEA"/>
                  </a:solidFill>
                  <a:ln w="19050"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/>
                <p:cNvGrpSpPr/>
                <p:nvPr/>
              </p:nvGrpSpPr>
              <p:grpSpPr>
                <a:xfrm rot="5400000">
                  <a:off x="10590779" y="2980507"/>
                  <a:ext cx="1314708" cy="969831"/>
                  <a:chOff x="3548263" y="5003348"/>
                  <a:chExt cx="1314708" cy="969831"/>
                </a:xfrm>
              </p:grpSpPr>
              <p:cxnSp>
                <p:nvCxnSpPr>
                  <p:cNvPr id="115" name="Straight Arrow Connector 114"/>
                  <p:cNvCxnSpPr/>
                  <p:nvPr/>
                </p:nvCxnSpPr>
                <p:spPr bwMode="auto">
                  <a:xfrm rot="13500000" flipH="1">
                    <a:off x="3548771" y="5002840"/>
                    <a:ext cx="969831" cy="97084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16" name="Chord 115"/>
                  <p:cNvSpPr/>
                  <p:nvPr/>
                </p:nvSpPr>
                <p:spPr>
                  <a:xfrm rot="16200000" flipH="1">
                    <a:off x="4502971" y="5307650"/>
                    <a:ext cx="360000" cy="360000"/>
                  </a:xfrm>
                  <a:prstGeom prst="chord">
                    <a:avLst>
                      <a:gd name="adj1" fmla="val 21589360"/>
                      <a:gd name="adj2" fmla="val 10812776"/>
                    </a:avLst>
                  </a:prstGeom>
                  <a:solidFill>
                    <a:srgbClr val="EAEAEA"/>
                  </a:solidFill>
                  <a:ln w="19050"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119" name="Straight Arrow Connector 118"/>
              <p:cNvCxnSpPr/>
              <p:nvPr/>
            </p:nvCxnSpPr>
            <p:spPr bwMode="auto">
              <a:xfrm>
                <a:off x="9104050" y="3030706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cxnSp>
            <p:nvCxnSpPr>
              <p:cNvPr id="120" name="Straight Arrow Connector 119"/>
              <p:cNvCxnSpPr/>
              <p:nvPr/>
            </p:nvCxnSpPr>
            <p:spPr bwMode="auto">
              <a:xfrm flipH="1">
                <a:off x="7299158" y="3032143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sp>
            <p:nvSpPr>
              <p:cNvPr id="126" name="TextBox 125"/>
              <p:cNvSpPr txBox="1"/>
              <p:nvPr/>
            </p:nvSpPr>
            <p:spPr bwMode="auto">
              <a:xfrm>
                <a:off x="7879880" y="2810069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 sz="2200">
                    <a:ln w="12700">
                      <a:noFill/>
                    </a:ln>
                    <a:solidFill>
                      <a:srgbClr val="FFFFFF"/>
                    </a:solidFill>
                  </a:rPr>
                  <a:t>EPR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 bwMode="auto">
              <a:xfrm>
                <a:off x="1466396" y="2814760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>
                    <a:ln w="12700">
                      <a:noFill/>
                    </a:ln>
                    <a:solidFill>
                      <a:srgbClr val="FFFFFF"/>
                    </a:solidFill>
                  </a:rPr>
                  <a:t>EPR</a:t>
                </a:r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9336655" y="2706662"/>
                <a:ext cx="648000" cy="648000"/>
                <a:chOff x="9341297" y="983774"/>
                <a:chExt cx="648000" cy="648000"/>
              </a:xfrm>
            </p:grpSpPr>
            <p:sp>
              <p:nvSpPr>
                <p:cNvPr id="103" name="TextBox 102"/>
                <p:cNvSpPr txBox="1"/>
                <p:nvPr/>
              </p:nvSpPr>
              <p:spPr bwMode="auto">
                <a:xfrm rot="10800000">
                  <a:off x="9341297" y="983774"/>
                  <a:ext cx="648000" cy="64800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endParaRPr lang="en-US" sz="2200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" name="Chord 103"/>
                <p:cNvSpPr/>
                <p:nvPr/>
              </p:nvSpPr>
              <p:spPr>
                <a:xfrm rot="16200000" flipH="1">
                  <a:off x="9456217" y="1127774"/>
                  <a:ext cx="360000" cy="360000"/>
                </a:xfrm>
                <a:prstGeom prst="chord">
                  <a:avLst>
                    <a:gd name="adj1" fmla="val 21589360"/>
                    <a:gd name="adj2" fmla="val 10812776"/>
                  </a:avLst>
                </a:prstGeom>
                <a:solidFill>
                  <a:srgbClr val="EAEAEA"/>
                </a:solidFill>
                <a:ln w="19050">
                  <a:noFill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293061" y="2706662"/>
                <a:ext cx="648000" cy="648000"/>
                <a:chOff x="297703" y="983774"/>
                <a:chExt cx="648000" cy="648000"/>
              </a:xfrm>
            </p:grpSpPr>
            <p:sp>
              <p:nvSpPr>
                <p:cNvPr id="122" name="TextBox 121"/>
                <p:cNvSpPr txBox="1"/>
                <p:nvPr/>
              </p:nvSpPr>
              <p:spPr bwMode="auto">
                <a:xfrm>
                  <a:off x="297703" y="983774"/>
                  <a:ext cx="648000" cy="64800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endParaRPr lang="en-US" sz="2200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" name="Chord 122"/>
                <p:cNvSpPr/>
                <p:nvPr/>
              </p:nvSpPr>
              <p:spPr>
                <a:xfrm rot="5400000" flipH="1">
                  <a:off x="470783" y="1127774"/>
                  <a:ext cx="360000" cy="360000"/>
                </a:xfrm>
                <a:prstGeom prst="chord">
                  <a:avLst>
                    <a:gd name="adj1" fmla="val 21589360"/>
                    <a:gd name="adj2" fmla="val 10812776"/>
                  </a:avLst>
                </a:prstGeom>
                <a:solidFill>
                  <a:srgbClr val="EAEAEA"/>
                </a:solidFill>
                <a:ln w="19050">
                  <a:noFill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Rectangle 8"/>
            <p:cNvSpPr/>
            <p:nvPr/>
          </p:nvSpPr>
          <p:spPr bwMode="auto">
            <a:xfrm>
              <a:off x="152399" y="2561445"/>
              <a:ext cx="2522201" cy="936130"/>
            </a:xfrm>
            <a:prstGeom prst="rect">
              <a:avLst/>
            </a:prstGeom>
            <a:noFill/>
            <a:ln w="3175" cap="sq" cmpd="sng" algn="ctr">
              <a:solidFill>
                <a:srgbClr val="7777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7608303" y="2571502"/>
              <a:ext cx="2522201" cy="936130"/>
            </a:xfrm>
            <a:prstGeom prst="rect">
              <a:avLst/>
            </a:prstGeom>
            <a:noFill/>
            <a:ln w="3175" cap="sq" cmpd="sng" algn="ctr">
              <a:solidFill>
                <a:srgbClr val="7777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H.-K. Lo, M. Curty, B. Qi,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108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130503 (2012)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8182" y="4461585"/>
            <a:ext cx="9985942" cy="2804393"/>
            <a:chOff x="158182" y="4365692"/>
            <a:chExt cx="9985942" cy="2804393"/>
          </a:xfrm>
        </p:grpSpPr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48399" y="6666093"/>
              <a:ext cx="9895725" cy="503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ct val="130000"/>
                </a:lnSpc>
                <a:tabLst>
                  <a:tab pos="3586163" algn="l"/>
                </a:tabLst>
              </a:pPr>
              <a:r>
                <a:rPr lang="nb-NO" sz="2500">
                  <a:solidFill>
                    <a:srgbClr val="FFFFFF"/>
                  </a:solidFill>
                </a:rPr>
                <a:t>Measurement-device-independent QKD</a:t>
              </a:r>
              <a:endParaRPr lang="en-US" sz="2500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93061" y="4525171"/>
              <a:ext cx="9698841" cy="2162605"/>
              <a:chOff x="293061" y="4361695"/>
              <a:chExt cx="9698841" cy="2162605"/>
            </a:xfrm>
          </p:grpSpPr>
          <p:cxnSp>
            <p:nvCxnSpPr>
              <p:cNvPr id="47" name="Straight Arrow Connector 46"/>
              <p:cNvCxnSpPr/>
              <p:nvPr/>
            </p:nvCxnSpPr>
            <p:spPr bwMode="auto">
              <a:xfrm>
                <a:off x="5695864" y="5174910"/>
                <a:ext cx="3662365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flipV="1">
                <a:off x="5147733" y="5544091"/>
                <a:ext cx="529" cy="37836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V="1">
                <a:off x="945703" y="5174910"/>
                <a:ext cx="3653207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235834" y="5174910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 bwMode="auto">
              <a:xfrm>
                <a:off x="4675459" y="4865765"/>
                <a:ext cx="936082" cy="4596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>
                    <a:ln w="12700">
                      <a:noFill/>
                    </a:ln>
                    <a:solidFill>
                      <a:srgbClr val="FFFFFF"/>
                    </a:solidFill>
                  </a:rPr>
                  <a:t>BSM</a:t>
                </a:r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3275882" y="4813512"/>
                <a:ext cx="360000" cy="360000"/>
              </a:xfrm>
              <a:prstGeom prst="ellipse">
                <a:avLst/>
              </a:prstGeom>
              <a:noFill/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6655760" y="4813512"/>
                <a:ext cx="360000" cy="360000"/>
              </a:xfrm>
              <a:prstGeom prst="ellipse">
                <a:avLst/>
              </a:prstGeom>
              <a:noFill/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/>
              <p:cNvCxnSpPr>
                <a:stCxn id="34" idx="0"/>
                <a:endCxn id="33" idx="2"/>
              </p:cNvCxnSpPr>
              <p:nvPr/>
            </p:nvCxnSpPr>
            <p:spPr bwMode="auto">
              <a:xfrm flipV="1">
                <a:off x="1939079" y="5418663"/>
                <a:ext cx="0" cy="451336"/>
              </a:xfrm>
              <a:prstGeom prst="straightConnector1">
                <a:avLst/>
              </a:prstGeom>
              <a:solidFill>
                <a:schemeClr val="accent1"/>
              </a:solidFill>
              <a:ln w="1905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</p:spPr>
          </p:cxnSp>
          <p:cxnSp>
            <p:nvCxnSpPr>
              <p:cNvPr id="40" name="Straight Arrow Connector 39"/>
              <p:cNvCxnSpPr>
                <a:stCxn id="36" idx="0"/>
                <a:endCxn id="32" idx="2"/>
              </p:cNvCxnSpPr>
              <p:nvPr/>
            </p:nvCxnSpPr>
            <p:spPr bwMode="auto">
              <a:xfrm flipV="1">
                <a:off x="8352563" y="5413972"/>
                <a:ext cx="0" cy="451606"/>
              </a:xfrm>
              <a:prstGeom prst="straightConnector1">
                <a:avLst/>
              </a:prstGeom>
              <a:solidFill>
                <a:schemeClr val="accent1"/>
              </a:solidFill>
              <a:ln w="1905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</p:spPr>
          </p:cxnSp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2731200" y="5174910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grpSp>
            <p:nvGrpSpPr>
              <p:cNvPr id="16" name="Group 15"/>
              <p:cNvGrpSpPr/>
              <p:nvPr/>
            </p:nvGrpSpPr>
            <p:grpSpPr>
              <a:xfrm rot="2700000">
                <a:off x="4313036" y="5116073"/>
                <a:ext cx="1501747" cy="1314708"/>
                <a:chOff x="10472240" y="2808069"/>
                <a:chExt cx="1501747" cy="1314708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0472240" y="3191903"/>
                  <a:ext cx="1501747" cy="360000"/>
                  <a:chOff x="3208824" y="5155250"/>
                  <a:chExt cx="1501747" cy="360000"/>
                </a:xfrm>
              </p:grpSpPr>
              <p:cxnSp>
                <p:nvCxnSpPr>
                  <p:cNvPr id="48" name="Straight Arrow Connector 47"/>
                  <p:cNvCxnSpPr/>
                  <p:nvPr/>
                </p:nvCxnSpPr>
                <p:spPr bwMode="auto">
                  <a:xfrm>
                    <a:off x="3208824" y="5335504"/>
                    <a:ext cx="1358596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50" name="Chord 49"/>
                  <p:cNvSpPr/>
                  <p:nvPr/>
                </p:nvSpPr>
                <p:spPr>
                  <a:xfrm rot="16200000" flipH="1">
                    <a:off x="4350571" y="5155250"/>
                    <a:ext cx="360000" cy="360000"/>
                  </a:xfrm>
                  <a:prstGeom prst="chord">
                    <a:avLst>
                      <a:gd name="adj1" fmla="val 21589360"/>
                      <a:gd name="adj2" fmla="val 10812776"/>
                    </a:avLst>
                  </a:prstGeom>
                  <a:solidFill>
                    <a:srgbClr val="EAEAEA"/>
                  </a:solidFill>
                  <a:ln w="19050"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 rot="5400000">
                  <a:off x="10590779" y="2980507"/>
                  <a:ext cx="1314708" cy="969831"/>
                  <a:chOff x="3548263" y="5003348"/>
                  <a:chExt cx="1314708" cy="969831"/>
                </a:xfrm>
              </p:grpSpPr>
              <p:cxnSp>
                <p:nvCxnSpPr>
                  <p:cNvPr id="52" name="Straight Arrow Connector 51"/>
                  <p:cNvCxnSpPr/>
                  <p:nvPr/>
                </p:nvCxnSpPr>
                <p:spPr bwMode="auto">
                  <a:xfrm rot="13500000" flipH="1">
                    <a:off x="3548771" y="5002840"/>
                    <a:ext cx="969831" cy="97084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58" name="Chord 57"/>
                  <p:cNvSpPr/>
                  <p:nvPr/>
                </p:nvSpPr>
                <p:spPr>
                  <a:xfrm rot="16200000" flipH="1">
                    <a:off x="4502971" y="5307650"/>
                    <a:ext cx="360000" cy="360000"/>
                  </a:xfrm>
                  <a:prstGeom prst="chord">
                    <a:avLst>
                      <a:gd name="adj1" fmla="val 21589360"/>
                      <a:gd name="adj2" fmla="val 10812776"/>
                    </a:avLst>
                  </a:prstGeom>
                  <a:solidFill>
                    <a:srgbClr val="EAEAEA"/>
                  </a:solidFill>
                  <a:ln w="19050"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69" name="Straight Arrow Connector 68"/>
              <p:cNvCxnSpPr/>
              <p:nvPr/>
            </p:nvCxnSpPr>
            <p:spPr bwMode="auto">
              <a:xfrm flipH="1">
                <a:off x="8815841" y="5174910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cxnSp>
            <p:nvCxnSpPr>
              <p:cNvPr id="70" name="Straight Arrow Connector 69"/>
              <p:cNvCxnSpPr/>
              <p:nvPr/>
            </p:nvCxnSpPr>
            <p:spPr bwMode="auto">
              <a:xfrm flipH="1">
                <a:off x="7303800" y="5176347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sp>
            <p:nvSpPr>
              <p:cNvPr id="34" name="TextBox 33"/>
              <p:cNvSpPr txBox="1"/>
              <p:nvPr/>
            </p:nvSpPr>
            <p:spPr bwMode="auto">
              <a:xfrm>
                <a:off x="1471038" y="5869999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>
                    <a:ln w="12700">
                      <a:noFill/>
                    </a:ln>
                    <a:solidFill>
                      <a:srgbClr val="FFFFFF"/>
                    </a:solidFill>
                  </a:rPr>
                  <a:t>RNG</a:t>
                </a:r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 bwMode="auto">
              <a:xfrm>
                <a:off x="7884522" y="5865578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>
                    <a:ln w="12700">
                      <a:noFill/>
                    </a:ln>
                    <a:solidFill>
                      <a:srgbClr val="FFFFFF"/>
                    </a:solidFill>
                  </a:rPr>
                  <a:t>RNG</a:t>
                </a:r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 bwMode="auto">
              <a:xfrm>
                <a:off x="1471038" y="4958964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>
                    <a:ln w="12700">
                      <a:noFill/>
                    </a:ln>
                    <a:solidFill>
                      <a:srgbClr val="FFFFFF"/>
                    </a:solidFill>
                  </a:rPr>
                  <a:t>Mod.</a:t>
                </a:r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 bwMode="auto">
              <a:xfrm>
                <a:off x="7884522" y="4954273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 sz="2200">
                    <a:ln w="12700">
                      <a:noFill/>
                    </a:ln>
                    <a:solidFill>
                      <a:srgbClr val="FFFFFF"/>
                    </a:solidFill>
                  </a:rPr>
                  <a:t>Mod.</a:t>
                </a:r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>
                <a:off x="354742" y="4958346"/>
                <a:ext cx="432000" cy="432000"/>
                <a:chOff x="2636339" y="2784285"/>
                <a:chExt cx="487439" cy="487439"/>
              </a:xfrm>
            </p:grpSpPr>
            <p:sp>
              <p:nvSpPr>
                <p:cNvPr id="130" name="4-Point Star 129"/>
                <p:cNvSpPr/>
                <p:nvPr/>
              </p:nvSpPr>
              <p:spPr>
                <a:xfrm rot="2780334">
                  <a:off x="2639837" y="2790222"/>
                  <a:ext cx="487439" cy="475565"/>
                </a:xfrm>
                <a:prstGeom prst="star4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4-Point Star 130"/>
                <p:cNvSpPr/>
                <p:nvPr/>
              </p:nvSpPr>
              <p:spPr>
                <a:xfrm>
                  <a:off x="2636339" y="2791574"/>
                  <a:ext cx="487439" cy="475565"/>
                </a:xfrm>
                <a:prstGeom prst="star4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/>
              <p:cNvGrpSpPr/>
              <p:nvPr/>
            </p:nvGrpSpPr>
            <p:grpSpPr>
              <a:xfrm>
                <a:off x="9504531" y="4958346"/>
                <a:ext cx="432000" cy="432000"/>
                <a:chOff x="2636339" y="2784285"/>
                <a:chExt cx="487439" cy="487439"/>
              </a:xfrm>
            </p:grpSpPr>
            <p:sp>
              <p:nvSpPr>
                <p:cNvPr id="133" name="4-Point Star 132"/>
                <p:cNvSpPr/>
                <p:nvPr/>
              </p:nvSpPr>
              <p:spPr>
                <a:xfrm rot="2780334">
                  <a:off x="2639837" y="2790222"/>
                  <a:ext cx="487439" cy="475565"/>
                </a:xfrm>
                <a:prstGeom prst="star4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4-Point Star 133"/>
                <p:cNvSpPr/>
                <p:nvPr/>
              </p:nvSpPr>
              <p:spPr>
                <a:xfrm>
                  <a:off x="2636339" y="2791574"/>
                  <a:ext cx="487439" cy="475565"/>
                </a:xfrm>
                <a:prstGeom prst="star4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5" name="TextBox 134"/>
              <p:cNvSpPr txBox="1"/>
              <p:nvPr/>
            </p:nvSpPr>
            <p:spPr bwMode="auto">
              <a:xfrm>
                <a:off x="293061" y="4361695"/>
                <a:ext cx="1224112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l"/>
                <a:r>
                  <a:rPr lang="en-US" sz="2000">
                    <a:ln w="12700">
                      <a:noFill/>
                    </a:ln>
                    <a:solidFill>
                      <a:srgbClr val="FFFFFF"/>
                    </a:solidFill>
                  </a:rPr>
                  <a:t>Photon</a:t>
                </a:r>
              </a:p>
              <a:p>
                <a:pPr algn="l"/>
                <a:r>
                  <a:rPr lang="en-US" sz="2000">
                    <a:ln w="12700">
                      <a:noFill/>
                    </a:ln>
                    <a:solidFill>
                      <a:srgbClr val="FFFFFF"/>
                    </a:solidFill>
                  </a:rPr>
                  <a:t>source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 bwMode="auto">
              <a:xfrm>
                <a:off x="8767790" y="4367273"/>
                <a:ext cx="1224112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r"/>
                <a:r>
                  <a:rPr lang="en-US" sz="2000">
                    <a:ln w="12700">
                      <a:noFill/>
                    </a:ln>
                    <a:solidFill>
                      <a:srgbClr val="FFFFFF"/>
                    </a:solidFill>
                  </a:rPr>
                  <a:t>Photon</a:t>
                </a:r>
              </a:p>
              <a:p>
                <a:pPr algn="r"/>
                <a:r>
                  <a:rPr lang="en-US" sz="2000">
                    <a:ln w="12700">
                      <a:noFill/>
                    </a:ln>
                    <a:solidFill>
                      <a:srgbClr val="FFFFFF"/>
                    </a:solidFill>
                  </a:rPr>
                  <a:t>source</a:t>
                </a:r>
              </a:p>
            </p:txBody>
          </p:sp>
        </p:grpSp>
        <p:sp>
          <p:nvSpPr>
            <p:cNvPr id="83" name="Rectangle 82"/>
            <p:cNvSpPr/>
            <p:nvPr/>
          </p:nvSpPr>
          <p:spPr bwMode="auto">
            <a:xfrm>
              <a:off x="158182" y="4365692"/>
              <a:ext cx="2522201" cy="2290343"/>
            </a:xfrm>
            <a:prstGeom prst="rect">
              <a:avLst/>
            </a:prstGeom>
            <a:noFill/>
            <a:ln w="3175" cap="sq" cmpd="sng" algn="ctr">
              <a:solidFill>
                <a:srgbClr val="7777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7595797" y="4370184"/>
              <a:ext cx="2522201" cy="2290343"/>
            </a:xfrm>
            <a:prstGeom prst="rect">
              <a:avLst/>
            </a:prstGeom>
            <a:noFill/>
            <a:ln w="3175" cap="sq" cmpd="sng" algn="ctr">
              <a:solidFill>
                <a:srgbClr val="7777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Text Box 29"/>
          <p:cNvSpPr txBox="1">
            <a:spLocks noChangeArrowheads="1"/>
          </p:cNvSpPr>
          <p:nvPr/>
        </p:nvSpPr>
        <p:spPr bwMode="auto">
          <a:xfrm>
            <a:off x="152400" y="1730337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 Ekert,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67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661 (1991);  C. H. Bennett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557 (1992)</a:t>
            </a:r>
          </a:p>
        </p:txBody>
      </p:sp>
    </p:spTree>
    <p:extLst>
      <p:ext uri="{BB962C8B-B14F-4D97-AF65-F5344CB8AC3E}">
        <p14:creationId xmlns:p14="http://schemas.microsoft.com/office/powerpoint/2010/main" val="17621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3 ways to deal with an imperfection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955" y="1193255"/>
            <a:ext cx="9807635" cy="652199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600">
                <a:solidFill>
                  <a:srgbClr val="FFFFFF"/>
                </a:solidFill>
              </a:rPr>
              <a:t>Technical countermeasure that attempts to stop the attack</a:t>
            </a:r>
          </a:p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600">
                <a:solidFill>
                  <a:srgbClr val="FFFFFF"/>
                </a:solidFill>
              </a:rPr>
              <a:t>Make a scheme intrinsically insensitive to imperfection</a:t>
            </a:r>
          </a:p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600">
                <a:solidFill>
                  <a:srgbClr val="FFFFFF"/>
                </a:solidFill>
              </a:rPr>
              <a:t>Characterise imperfection, upper-bound </a:t>
            </a:r>
            <a:r>
              <a:rPr lang="en-US" sz="2600" i="1">
                <a:solidFill>
                  <a:srgbClr val="FFFFFF"/>
                </a:solidFill>
              </a:rPr>
              <a:t>partial</a:t>
            </a:r>
            <a:r>
              <a:rPr lang="en-US" sz="2600">
                <a:solidFill>
                  <a:srgbClr val="FFFFFF"/>
                </a:solidFill>
              </a:rPr>
              <a:t> information leakage, eliminate it by privacy amplification</a:t>
            </a:r>
            <a:endParaRPr lang="en-US" sz="2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0"/>
              </a:spcBef>
              <a:spcAft>
                <a:spcPts val="2400"/>
              </a:spcAft>
            </a:pPr>
            <a:endParaRPr lang="en-US" sz="2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0"/>
              </a:spcBef>
              <a:spcAft>
                <a:spcPts val="2400"/>
              </a:spcAft>
            </a:pPr>
            <a:endParaRPr lang="en-US" sz="2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6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Distinguishability of source states</a:t>
            </a:r>
            <a:endParaRPr lang="en-CA" b="0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l">
              <a:spcBef>
                <a:spcPts val="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 Huang, S.-H. Sun, Z. Liu, V. Makarov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012330 (2018)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376466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l">
              <a:spcBef>
                <a:spcPts val="0"/>
              </a:spcBef>
              <a:buClr>
                <a:srgbClr val="0000FF"/>
              </a:buClr>
            </a:pP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S. Nauerth </a:t>
            </a:r>
            <a:r>
              <a:rPr lang="en-CA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 New J. Phys.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11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065001 (2009)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16" y="977225"/>
            <a:ext cx="3406555" cy="2295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16" y="4649735"/>
            <a:ext cx="3406555" cy="1398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350" y="936546"/>
            <a:ext cx="6014955" cy="29210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350" y="4409839"/>
            <a:ext cx="3423013" cy="29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71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Distinguishability of source states</a:t>
            </a:r>
            <a:endParaRPr lang="en-CA" b="0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l">
              <a:spcBef>
                <a:spcPts val="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 Huang, S.-H. Sun, Z. Liu, V. Makarov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012330 (2018)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22" y="1240565"/>
            <a:ext cx="4063284" cy="1392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659" y="2345415"/>
            <a:ext cx="6057834" cy="418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66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Implementation security of quantum communications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317655"/>
            <a:chOff x="1471092" y="4027469"/>
            <a:chExt cx="7344816" cy="3555468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000000"/>
                  </a:solidFill>
                </a:rPr>
                <a:t>.</a:t>
              </a:r>
              <a:r>
                <a:rPr lang="nb-NO">
                  <a:solidFill>
                    <a:srgbClr val="00FF00"/>
                  </a:solidFill>
                </a:rPr>
                <a:t>Laws of physics</a:t>
              </a:r>
              <a:r>
                <a:rPr lang="nb-NO">
                  <a:solidFill>
                    <a:srgbClr val="FFFFFF"/>
                  </a:solidFill>
                </a:rPr>
                <a:t>   </a:t>
              </a:r>
              <a:r>
                <a:rPr lang="nb-NO">
                  <a:solidFill>
                    <a:srgbClr val="C0C0C0"/>
                  </a:solidFill>
                </a:rPr>
                <a:t>&amp;</a:t>
              </a:r>
              <a:r>
                <a:rPr lang="nb-NO">
                  <a:solidFill>
                    <a:srgbClr val="FFFFFF"/>
                  </a:solidFill>
                </a:rPr>
                <a:t>   </a:t>
              </a:r>
              <a:r>
                <a:rPr lang="nb-NO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00FF00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88735" y="5739420"/>
            <a:ext cx="5607425" cy="1646695"/>
            <a:chOff x="4216725" y="5739420"/>
            <a:chExt cx="5607425" cy="1646695"/>
          </a:xfrm>
        </p:grpSpPr>
        <p:sp>
          <p:nvSpPr>
            <p:cNvPr id="70" name="Title 1"/>
            <p:cNvSpPr txBox="1">
              <a:spLocks/>
            </p:cNvSpPr>
            <p:nvPr/>
          </p:nvSpPr>
          <p:spPr bwMode="auto">
            <a:xfrm>
              <a:off x="4216725" y="6449490"/>
              <a:ext cx="5607425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9693" rIns="0" bIns="49693" numCol="1" anchor="t" anchorCtr="0" compatLnSpc="1">
              <a:prstTxWarp prst="textNoShape">
                <a:avLst/>
              </a:prstTxWarp>
            </a:bodyPr>
            <a:lstStyle>
              <a:lvl1pPr algn="l" defTabSz="987425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2pPr>
              <a:lvl3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3pPr>
              <a:lvl4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4pPr>
              <a:lvl5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nb-NO" sz="2800" kern="0">
                  <a:solidFill>
                    <a:srgbClr val="FFFFFF"/>
                  </a:solidFill>
                </a:rPr>
                <a:t>Formal certification: we need</a:t>
              </a:r>
            </a:p>
            <a:p>
              <a:pPr algn="ctr"/>
              <a:r>
                <a:rPr lang="nb-NO" sz="2800" kern="0">
                  <a:solidFill>
                    <a:srgbClr val="FFFFFF"/>
                  </a:solidFill>
                </a:rPr>
                <a:t>standards and labs ecosystem</a:t>
              </a:r>
              <a:endParaRPr lang="en-US" sz="2800" kern="0">
                <a:solidFill>
                  <a:srgbClr val="FFFFFF"/>
                </a:solidFill>
              </a:endParaRPr>
            </a:p>
          </p:txBody>
        </p:sp>
        <p:cxnSp>
          <p:nvCxnSpPr>
            <p:cNvPr id="6" name="Straight Arrow Connector 5"/>
            <p:cNvCxnSpPr>
              <a:endCxn id="70" idx="0"/>
            </p:cNvCxnSpPr>
            <p:nvPr/>
          </p:nvCxnSpPr>
          <p:spPr bwMode="auto">
            <a:xfrm>
              <a:off x="7015762" y="5739420"/>
              <a:ext cx="4676" cy="710070"/>
            </a:xfrm>
            <a:prstGeom prst="straightConnector1">
              <a:avLst/>
            </a:prstGeom>
            <a:noFill/>
            <a:ln w="19050" algn="ctr">
              <a:solidFill>
                <a:srgbClr val="FF00FF"/>
              </a:solidFill>
              <a:round/>
              <a:headEnd type="none" w="med" len="med"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2898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Distinguishability of source states</a:t>
            </a:r>
            <a:endParaRPr lang="en-CA" b="0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l">
              <a:spcBef>
                <a:spcPts val="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 Huang, S.-H. Sun, Z. Liu, V. Makarov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012330 (2018)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58D242-C340-4BC6-99F2-9DCDA8C5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00" y="1481295"/>
            <a:ext cx="8347501" cy="56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6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592E6D-F12F-4CB3-AD7F-C0FC486A4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4" y="73657"/>
            <a:ext cx="2555925" cy="1987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Certification of cryptographic tools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F16097E-B0EE-4DED-AE4E-95249EECD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50" y="1719301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Government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B126EF1-43C6-4F4A-A350-79815688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968" y="2428413"/>
            <a:ext cx="1934035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Legal requirements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98D908C-D65B-4999-BAD3-4CDE1E837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828" y="2575190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Approval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596AB-6F6C-4DA0-B001-E4D9765AF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865" y="49701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Certificate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51072A3-C48F-4C4E-A9A2-74F2DEBA4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864" y="46326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993025-E368-4557-8445-09865446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04" y="5302968"/>
            <a:ext cx="2160301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Engineering documentation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7ECCD-39E0-4E35-A5B9-464FC797D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710" y="6738025"/>
            <a:ext cx="1152160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Sale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555DB944-8417-458A-BE98-831A2311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343655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Accredited lab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3D4A93C-9398-4DEE-B6DD-7870A28F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696504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Manufacturer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9A8ED19-AABC-4286-A617-1764C9F76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805" y="6965043"/>
            <a:ext cx="179839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Customer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Folded Corner 111">
            <a:extLst>
              <a:ext uri="{FF2B5EF4-FFF2-40B4-BE49-F238E27FC236}">
                <a16:creationId xmlns:a16="http://schemas.microsoft.com/office/drawing/2014/main" id="{66197C9D-FB25-4768-B0EB-4B39A99F8020}"/>
              </a:ext>
            </a:extLst>
          </p:cNvPr>
          <p:cNvSpPr/>
          <p:nvPr/>
        </p:nvSpPr>
        <p:spPr bwMode="auto">
          <a:xfrm>
            <a:off x="3049234" y="2545920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9900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Folded Corner 111">
            <a:extLst>
              <a:ext uri="{FF2B5EF4-FFF2-40B4-BE49-F238E27FC236}">
                <a16:creationId xmlns:a16="http://schemas.microsoft.com/office/drawing/2014/main" id="{EECCAFA1-FFC7-4E4B-AE38-26248A7F7931}"/>
              </a:ext>
            </a:extLst>
          </p:cNvPr>
          <p:cNvSpPr/>
          <p:nvPr/>
        </p:nvSpPr>
        <p:spPr bwMode="auto">
          <a:xfrm>
            <a:off x="3913354" y="5420475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CC99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B5A8A-5182-47BC-B68A-40F8A3579B3F}"/>
              </a:ext>
            </a:extLst>
          </p:cNvPr>
          <p:cNvGrpSpPr/>
          <p:nvPr/>
        </p:nvGrpSpPr>
        <p:grpSpPr>
          <a:xfrm>
            <a:off x="5497574" y="4785681"/>
            <a:ext cx="513527" cy="653199"/>
            <a:chOff x="5287530" y="3960468"/>
            <a:chExt cx="513527" cy="653199"/>
          </a:xfrm>
          <a:solidFill>
            <a:srgbClr val="008000"/>
          </a:solidFill>
        </p:grpSpPr>
        <p:sp>
          <p:nvSpPr>
            <p:cNvPr id="20" name="Folded Corner 111">
              <a:extLst>
                <a:ext uri="{FF2B5EF4-FFF2-40B4-BE49-F238E27FC236}">
                  <a16:creationId xmlns:a16="http://schemas.microsoft.com/office/drawing/2014/main" id="{8D782321-86CA-485A-B0FF-A932E2CF062C}"/>
                </a:ext>
              </a:extLst>
            </p:cNvPr>
            <p:cNvSpPr/>
            <p:nvPr/>
          </p:nvSpPr>
          <p:spPr bwMode="auto">
            <a:xfrm>
              <a:off x="5287530" y="4073667"/>
              <a:ext cx="432000" cy="540000"/>
            </a:xfrm>
            <a:prstGeom prst="foldedCorner">
              <a:avLst>
                <a:gd name="adj" fmla="val 40072"/>
              </a:avLst>
            </a:prstGeom>
            <a:solidFill>
              <a:srgbClr val="006600"/>
            </a:solidFill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" name="Star: 7 Points 20">
              <a:extLst>
                <a:ext uri="{FF2B5EF4-FFF2-40B4-BE49-F238E27FC236}">
                  <a16:creationId xmlns:a16="http://schemas.microsoft.com/office/drawing/2014/main" id="{C978844A-2E7D-434B-BD3D-458335E34771}"/>
                </a:ext>
              </a:extLst>
            </p:cNvPr>
            <p:cNvSpPr/>
            <p:nvPr/>
          </p:nvSpPr>
          <p:spPr bwMode="auto">
            <a:xfrm rot="727134">
              <a:off x="5436829" y="3960468"/>
              <a:ext cx="364228" cy="364228"/>
            </a:xfrm>
            <a:prstGeom prst="star7">
              <a:avLst>
                <a:gd name="adj" fmla="val 29369"/>
                <a:gd name="hf" fmla="val 102572"/>
                <a:gd name="vf" fmla="val 105210"/>
              </a:avLst>
            </a:prstGeom>
            <a:solidFill>
              <a:srgbClr val="00CC00"/>
            </a:solidFill>
            <a:ln w="1270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22BF8A-31AB-4380-BB7C-D0A2D7D7E708}"/>
              </a:ext>
            </a:extLst>
          </p:cNvPr>
          <p:cNvCxnSpPr>
            <a:cxnSpLocks/>
          </p:cNvCxnSpPr>
          <p:nvPr/>
        </p:nvCxnSpPr>
        <p:spPr bwMode="auto">
          <a:xfrm>
            <a:off x="3269385" y="1852333"/>
            <a:ext cx="0" cy="57608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642F12-94AA-4E7F-AF32-551FB81A5806}"/>
              </a:ext>
            </a:extLst>
          </p:cNvPr>
          <p:cNvCxnSpPr>
            <a:cxnSpLocks/>
          </p:cNvCxnSpPr>
          <p:nvPr/>
        </p:nvCxnSpPr>
        <p:spPr bwMode="auto">
          <a:xfrm>
            <a:off x="3269385" y="3652583"/>
            <a:ext cx="396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D996BB-78F7-4B18-B8A7-225B0C3CD8FD}"/>
              </a:ext>
            </a:extLst>
          </p:cNvPr>
          <p:cNvCxnSpPr>
            <a:cxnSpLocks/>
          </p:cNvCxnSpPr>
          <p:nvPr/>
        </p:nvCxnSpPr>
        <p:spPr bwMode="auto">
          <a:xfrm>
            <a:off x="3271240" y="3220523"/>
            <a:ext cx="0" cy="43206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FDAB14-63F1-401D-B759-387492A11A4F}"/>
              </a:ext>
            </a:extLst>
          </p:cNvPr>
          <p:cNvCxnSpPr>
            <a:cxnSpLocks/>
          </p:cNvCxnSpPr>
          <p:nvPr/>
        </p:nvCxnSpPr>
        <p:spPr bwMode="auto">
          <a:xfrm>
            <a:off x="2928980" y="1852333"/>
            <a:ext cx="700455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C035A5-A975-46D5-8B17-E74067B157AF}"/>
              </a:ext>
            </a:extLst>
          </p:cNvPr>
          <p:cNvCxnSpPr>
            <a:cxnSpLocks/>
          </p:cNvCxnSpPr>
          <p:nvPr/>
        </p:nvCxnSpPr>
        <p:spPr bwMode="auto">
          <a:xfrm>
            <a:off x="6151990" y="7170085"/>
            <a:ext cx="2232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B01E158-27A1-4D4E-BB1B-2F9E96A30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548" y="6377975"/>
            <a:ext cx="918774" cy="535608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6D441B6-47E9-4708-A093-D7D469CFDB8C}"/>
              </a:ext>
            </a:extLst>
          </p:cNvPr>
          <p:cNvCxnSpPr>
            <a:cxnSpLocks/>
          </p:cNvCxnSpPr>
          <p:nvPr/>
        </p:nvCxnSpPr>
        <p:spPr bwMode="auto">
          <a:xfrm flipV="1">
            <a:off x="4775088" y="2212383"/>
            <a:ext cx="0" cy="1106527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9FC1CC2-BF51-44F3-9229-174214CA5720}"/>
              </a:ext>
            </a:extLst>
          </p:cNvPr>
          <p:cNvCxnSpPr>
            <a:cxnSpLocks/>
          </p:cNvCxnSpPr>
          <p:nvPr/>
        </p:nvCxnSpPr>
        <p:spPr bwMode="auto">
          <a:xfrm>
            <a:off x="5063128" y="2212383"/>
            <a:ext cx="0" cy="1106527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6F0AC36-36B2-447F-86E1-BA24D9CD35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88" y="3929635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535C4C3-F462-4E2B-985E-2826FA7CE68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98" y="6112498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7C0C7CA-F286-44C5-BC23-48973F6DE89F}"/>
              </a:ext>
            </a:extLst>
          </p:cNvPr>
          <p:cNvGrpSpPr/>
          <p:nvPr/>
        </p:nvGrpSpPr>
        <p:grpSpPr>
          <a:xfrm>
            <a:off x="3244927" y="4425479"/>
            <a:ext cx="1754523" cy="828528"/>
            <a:chOff x="3271240" y="4588025"/>
            <a:chExt cx="1074595" cy="50744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27A9728-FA0E-4CD5-B434-C6836D9E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240" y="4588025"/>
              <a:ext cx="853895" cy="35505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891292-4010-4492-9B5F-4892F95A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940" y="4740420"/>
              <a:ext cx="853895" cy="355053"/>
            </a:xfrm>
            <a:prstGeom prst="rect">
              <a:avLst/>
            </a:prstGeom>
          </p:spPr>
        </p:pic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54CFFAD-16EE-4650-8F3B-AF6A89CDDE7C}"/>
              </a:ext>
            </a:extLst>
          </p:cNvPr>
          <p:cNvCxnSpPr>
            <a:cxnSpLocks/>
          </p:cNvCxnSpPr>
          <p:nvPr/>
        </p:nvCxnSpPr>
        <p:spPr bwMode="auto">
          <a:xfrm>
            <a:off x="5711218" y="3929635"/>
            <a:ext cx="0" cy="756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1D7AAD7-806C-4DC6-9663-47F5EA0616B1}"/>
              </a:ext>
            </a:extLst>
          </p:cNvPr>
          <p:cNvCxnSpPr>
            <a:cxnSpLocks/>
          </p:cNvCxnSpPr>
          <p:nvPr/>
        </p:nvCxnSpPr>
        <p:spPr bwMode="auto">
          <a:xfrm>
            <a:off x="5711218" y="5608498"/>
            <a:ext cx="0" cy="864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9044D67-B300-4601-A779-D0D2F930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778" y="1010785"/>
            <a:ext cx="2573881" cy="104659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C12F5DA-8833-43A5-A8A4-903E251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680" y="1334580"/>
            <a:ext cx="2448340" cy="80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National security agency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2" grpId="0"/>
      <p:bldP spid="14" grpId="0"/>
      <p:bldP spid="18" grpId="0" animBg="1"/>
      <p:bldP spid="19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0655F7-B8E5-4468-AAB8-B7AF8E6E2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9" t="-1" r="8214" b="67680"/>
          <a:stretch/>
        </p:blipFill>
        <p:spPr>
          <a:xfrm>
            <a:off x="3801033" y="1700326"/>
            <a:ext cx="3322593" cy="153294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62" y="817325"/>
            <a:ext cx="1872260" cy="1086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26212" r="4671" b="31734"/>
          <a:stretch/>
        </p:blipFill>
        <p:spPr>
          <a:xfrm>
            <a:off x="3632119" y="778667"/>
            <a:ext cx="3648385" cy="11252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540837"/>
              </p:ext>
            </p:extLst>
          </p:nvPr>
        </p:nvGraphicFramePr>
        <p:xfrm>
          <a:off x="247650" y="130577"/>
          <a:ext cx="9864540" cy="4481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09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458">
                <a:tc>
                  <a:txBody>
                    <a:bodyPr/>
                    <a:lstStyle/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Clavis3</a:t>
                      </a:r>
                    </a:p>
                    <a:p>
                      <a:pPr algn="ctr"/>
                      <a:endParaRPr lang="en-CA" sz="2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CA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–2018</a:t>
                      </a:r>
                    </a:p>
                    <a:p>
                      <a:pPr algn="ctr"/>
                      <a:r>
                        <a:rPr lang="en-CA" sz="1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interrupted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981">
                <a:tc>
                  <a:txBody>
                    <a:bodyPr/>
                    <a:lstStyle/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CA" sz="20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CA" sz="2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MHz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2016, 2018–19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Квантовые коммуникации</a:t>
                      </a:r>
                      <a:r>
                        <a:rPr kumimoji="0" lang="en-CA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Subcarrier</a:t>
                      </a:r>
                      <a:r>
                        <a:rPr lang="en-CA" sz="2400" b="1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scheme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 bwMode="auto">
          <a:xfrm flipH="1">
            <a:off x="0" y="63252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Security audit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67984" y="3382675"/>
            <a:ext cx="3267308" cy="429830"/>
            <a:chOff x="291280" y="3725217"/>
            <a:chExt cx="3195990" cy="420448"/>
          </a:xfrm>
        </p:grpSpPr>
        <p:pic>
          <p:nvPicPr>
            <p:cNvPr id="14" name="Picture 13" descr="ITMO_logo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32492" r="12785" b="29259"/>
            <a:stretch/>
          </p:blipFill>
          <p:spPr>
            <a:xfrm>
              <a:off x="291280" y="3725217"/>
              <a:ext cx="3195990" cy="420448"/>
            </a:xfrm>
            <a:prstGeom prst="rect">
              <a:avLst/>
            </a:prstGeom>
          </p:spPr>
        </p:pic>
        <p:pic>
          <p:nvPicPr>
            <p:cNvPr id="15" name="Picture 14" descr="ITMO_logo3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32492" r="67169" b="29259"/>
            <a:stretch/>
          </p:blipFill>
          <p:spPr>
            <a:xfrm>
              <a:off x="291280" y="3725217"/>
              <a:ext cx="914330" cy="42044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" y="2209197"/>
            <a:ext cx="3156792" cy="9090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lum bright="-25000"/>
          </a:blip>
          <a:srcRect b="20552"/>
          <a:stretch/>
        </p:blipFill>
        <p:spPr>
          <a:xfrm>
            <a:off x="3055210" y="6686688"/>
            <a:ext cx="2304320" cy="727597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47650" y="5945915"/>
            <a:ext cx="9864540" cy="154697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30000"/>
              </a:lnSpc>
              <a:spcAft>
                <a:spcPts val="0"/>
              </a:spcAft>
              <a:buClr>
                <a:srgbClr val="FFFFFF"/>
              </a:buClr>
            </a:pPr>
            <a:r>
              <a:rPr lang="en-CA" sz="2600">
                <a:solidFill>
                  <a:srgbClr val="FFFFFF"/>
                </a:solidFill>
              </a:rPr>
              <a:t>Certification standards are being drafted since 2019 in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503550" y="6666015"/>
            <a:ext cx="2952410" cy="93613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Aft>
                <a:spcPts val="0"/>
              </a:spcAft>
              <a:buClr>
                <a:srgbClr val="FFFFFF"/>
              </a:buClr>
            </a:pPr>
            <a:r>
              <a:rPr lang="en-CA">
                <a:solidFill>
                  <a:srgbClr val="FFFFFF"/>
                </a:solidFill>
              </a:rPr>
              <a:t>Industry standards group in QKD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4BA3E9F-56FB-4A4C-8301-1C9FDFCE9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000543"/>
              </p:ext>
            </p:extLst>
          </p:nvPr>
        </p:nvGraphicFramePr>
        <p:xfrm>
          <a:off x="247650" y="4651110"/>
          <a:ext cx="9864540" cy="712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312.5 MHz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CA" sz="2400" b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D408D54-921B-4BD7-8BA6-6EE3E6014D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0030" y="6609196"/>
            <a:ext cx="1080150" cy="891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5E5901-021C-4A6E-B46B-61A609F939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b="31633"/>
          <a:stretch/>
        </p:blipFill>
        <p:spPr>
          <a:xfrm>
            <a:off x="278062" y="4624926"/>
            <a:ext cx="2053940" cy="416580"/>
          </a:xfrm>
          <a:prstGeom prst="rect">
            <a:avLst/>
          </a:prstGeom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5BB15C45-7D42-42AA-8718-285309E5F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94843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 Sajeed 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 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Sci. Rep.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5110 (2021)</a:t>
            </a:r>
          </a:p>
        </p:txBody>
      </p:sp>
    </p:spTree>
    <p:extLst>
      <p:ext uri="{BB962C8B-B14F-4D97-AF65-F5344CB8AC3E}">
        <p14:creationId xmlns:p14="http://schemas.microsoft.com/office/powerpoint/2010/main" val="62199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Example of initial analysis report</a:t>
            </a:r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4" y="974536"/>
            <a:ext cx="9931556" cy="6339569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0D1059F7-455A-4C44-B13D-A61E6622145D}"/>
              </a:ext>
            </a:extLst>
          </p:cNvPr>
          <p:cNvSpPr/>
          <p:nvPr/>
        </p:nvSpPr>
        <p:spPr bwMode="auto">
          <a:xfrm>
            <a:off x="5791590" y="3221487"/>
            <a:ext cx="3240450" cy="3024420"/>
          </a:xfrm>
          <a:prstGeom prst="round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CA"/>
          </a:p>
        </p:txBody>
      </p:sp>
      <p:sp>
        <p:nvSpPr>
          <p:cNvPr id="8" name="Rectangle 1057">
            <a:extLst>
              <a:ext uri="{FF2B5EF4-FFF2-40B4-BE49-F238E27FC236}">
                <a16:creationId xmlns:a16="http://schemas.microsoft.com/office/drawing/2014/main" id="{94A521C5-821A-4C7E-BFD7-4B0B21F82101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498108" y="4380309"/>
            <a:ext cx="3844982" cy="7187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 sz="3200">
                <a:ln w="635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63500" algn="ctr" rotWithShape="0">
                    <a:srgbClr val="000000"/>
                  </a:outerShdw>
                </a:effectLst>
              </a:rPr>
              <a:t>Missing a single security proof</a:t>
            </a:r>
          </a:p>
        </p:txBody>
      </p:sp>
    </p:spTree>
    <p:extLst>
      <p:ext uri="{BB962C8B-B14F-4D97-AF65-F5344CB8AC3E}">
        <p14:creationId xmlns:p14="http://schemas.microsoft.com/office/powerpoint/2010/main" val="323276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0" y="-30915"/>
            <a:ext cx="10287000" cy="7746166"/>
            <a:chOff x="0" y="-30915"/>
            <a:chExt cx="10287000" cy="7746166"/>
          </a:xfrm>
        </p:grpSpPr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257175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8" name="Picture 2" descr="jolly-phi.gif"/>
            <p:cNvPicPr>
              <a:picLocks noChangeAspect="1"/>
            </p:cNvPicPr>
            <p:nvPr/>
          </p:nvPicPr>
          <p:blipFill>
            <a:blip r:embed="rId3" cstate="print"/>
            <a:srcRect l="10001" r="10001"/>
            <a:stretch>
              <a:fillRect/>
            </a:stretch>
          </p:blipFill>
          <p:spPr bwMode="auto">
            <a:xfrm>
              <a:off x="0" y="-3091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0" y="7458075"/>
              <a:ext cx="10286999" cy="257176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827910" y="7014618"/>
            <a:ext cx="2284280" cy="5030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3000" b="0">
                <a:solidFill>
                  <a:srgbClr val="FF0000"/>
                </a:solidFill>
                <a:cs typeface="Arial" panose="020B0604020202020204" pitchFamily="34" charset="0"/>
              </a:rPr>
              <a:t>vad1.com/lab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7014939"/>
            <a:ext cx="10287000" cy="5027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CA" sz="3000" b="0">
                <a:solidFill>
                  <a:srgbClr val="C0C0C0"/>
                </a:solidFill>
              </a:rPr>
              <a:t>         Quantum hacking lab</a:t>
            </a:r>
            <a:endParaRPr lang="en-US" sz="3000" b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97" y="6900602"/>
            <a:ext cx="1368189" cy="661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93ABAA-ADFC-4345-BAFD-42965284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02" y="6882045"/>
            <a:ext cx="1471058" cy="7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Threat model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6955" y="4577725"/>
            <a:ext cx="5832675" cy="259236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Bef>
                <a:spcPts val="600"/>
              </a:spcBef>
            </a:pPr>
            <a:r>
              <a:rPr lang="en-CA">
                <a:solidFill>
                  <a:srgbClr val="FFFFFF"/>
                </a:solidFill>
              </a:rPr>
              <a:t>Kerckhoffs’ principle:</a:t>
            </a:r>
          </a:p>
          <a:p>
            <a:pPr lvl="0" algn="l">
              <a:spcBef>
                <a:spcPts val="600"/>
              </a:spcBef>
            </a:pPr>
            <a:r>
              <a:rPr lang="fr-FR">
                <a:solidFill>
                  <a:srgbClr val="FFFFFF"/>
                </a:solidFill>
                <a:cs typeface="Arial" pitchFamily="34" charset="0"/>
              </a:rPr>
              <a:t>Il faut qu’il n’exige pas le secret, et qu’il puisse sans inconvénient tomber entre les mains de l’ennemi</a:t>
            </a:r>
            <a:endParaRPr lang="en-US">
              <a:solidFill>
                <a:srgbClr val="FFFFFF"/>
              </a:solidFill>
              <a:cs typeface="Arial" pitchFamily="34" charset="0"/>
            </a:endParaRPr>
          </a:p>
          <a:p>
            <a:pPr lvl="0" algn="r"/>
            <a:endParaRPr lang="fr-FR" sz="800" b="0">
              <a:solidFill>
                <a:srgbClr val="C0C0C0"/>
              </a:solidFill>
              <a:cs typeface="Arial" pitchFamily="34" charset="0"/>
            </a:endParaRPr>
          </a:p>
          <a:p>
            <a:pPr lvl="0" algn="r"/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A. Kerckhoffs, J. des Sciences Militaires </a:t>
            </a:r>
            <a:r>
              <a:rPr lang="fr-FR" sz="1600">
                <a:solidFill>
                  <a:srgbClr val="C0C0C0"/>
                </a:solidFill>
                <a:cs typeface="Arial" pitchFamily="34" charset="0"/>
              </a:rPr>
              <a:t>9</a:t>
            </a:r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, 5 (1883)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l">
              <a:spcBef>
                <a:spcPts val="600"/>
              </a:spcBef>
            </a:pPr>
            <a:endParaRPr lang="en-US" sz="600">
              <a:solidFill>
                <a:srgbClr val="FFFFFF"/>
              </a:solidFill>
              <a:cs typeface="Arial" pitchFamily="34" charset="0"/>
            </a:endParaRPr>
          </a:p>
          <a:p>
            <a:pPr lvl="0" algn="l">
              <a:spcBef>
                <a:spcPts val="600"/>
              </a:spcBef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Everything about the system that is not explicitly secret is known to the enemy</a:t>
            </a:r>
          </a:p>
        </p:txBody>
      </p:sp>
      <p:sp>
        <p:nvSpPr>
          <p:cNvPr id="5" name="TextBox 171"/>
          <p:cNvSpPr txBox="1">
            <a:spLocks noChangeArrowheads="1"/>
          </p:cNvSpPr>
          <p:nvPr/>
        </p:nvSpPr>
        <p:spPr bwMode="auto">
          <a:xfrm>
            <a:off x="8239930" y="2189651"/>
            <a:ext cx="1223962" cy="10800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bIns="90000" anchor="ctr"/>
          <a:lstStyle/>
          <a:p>
            <a:r>
              <a:rPr lang="en-US" b="0">
                <a:solidFill>
                  <a:srgbClr val="FFFFFF"/>
                </a:solidFill>
              </a:rPr>
              <a:t>Bob</a:t>
            </a:r>
          </a:p>
        </p:txBody>
      </p:sp>
      <p:cxnSp>
        <p:nvCxnSpPr>
          <p:cNvPr id="8" name="Straight Arrow Connector 176"/>
          <p:cNvCxnSpPr>
            <a:cxnSpLocks noChangeShapeType="1"/>
          </p:cNvCxnSpPr>
          <p:nvPr/>
        </p:nvCxnSpPr>
        <p:spPr bwMode="auto">
          <a:xfrm flipV="1">
            <a:off x="2047070" y="2395899"/>
            <a:ext cx="6192860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sp>
        <p:nvSpPr>
          <p:cNvPr id="12" name="TextBox 168"/>
          <p:cNvSpPr txBox="1">
            <a:spLocks noChangeArrowheads="1"/>
          </p:cNvSpPr>
          <p:nvPr/>
        </p:nvSpPr>
        <p:spPr bwMode="auto">
          <a:xfrm>
            <a:off x="823107" y="2189651"/>
            <a:ext cx="1223963" cy="10800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tIns="46800" bIns="90000" anchor="ctr"/>
          <a:lstStyle/>
          <a:p>
            <a:r>
              <a:rPr lang="en-US" b="0">
                <a:solidFill>
                  <a:srgbClr val="FFFFFF"/>
                </a:solidFill>
              </a:rPr>
              <a:t>Alice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047070" y="3087011"/>
            <a:ext cx="6192860" cy="0"/>
          </a:xfrm>
          <a:prstGeom prst="straightConnector1">
            <a:avLst/>
          </a:prstGeom>
          <a:noFill/>
          <a:ln w="50800" cmpd="dbl" algn="ctr">
            <a:solidFill>
              <a:srgbClr val="C0C0C0"/>
            </a:solidFill>
            <a:round/>
            <a:headEnd type="triangle"/>
            <a:tailEnd type="triangle"/>
          </a:ln>
        </p:spPr>
      </p:cxnSp>
      <p:sp>
        <p:nvSpPr>
          <p:cNvPr id="19" name="TextBox 191"/>
          <p:cNvSpPr txBox="1">
            <a:spLocks noChangeArrowheads="1"/>
          </p:cNvSpPr>
          <p:nvPr/>
        </p:nvSpPr>
        <p:spPr bwMode="auto">
          <a:xfrm>
            <a:off x="3586270" y="2130926"/>
            <a:ext cx="3114460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Future technology</a:t>
            </a:r>
          </a:p>
        </p:txBody>
      </p:sp>
      <p:sp>
        <p:nvSpPr>
          <p:cNvPr id="24" name="TextBox 191"/>
          <p:cNvSpPr txBox="1">
            <a:spLocks noChangeArrowheads="1"/>
          </p:cNvSpPr>
          <p:nvPr/>
        </p:nvSpPr>
        <p:spPr bwMode="auto">
          <a:xfrm>
            <a:off x="246954" y="3396547"/>
            <a:ext cx="3528355" cy="73866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physically secure,</a:t>
            </a:r>
          </a:p>
          <a:p>
            <a:pPr algn="l"/>
            <a:r>
              <a:rPr lang="en-US">
                <a:solidFill>
                  <a:srgbClr val="FF00FF"/>
                </a:solidFill>
              </a:rPr>
              <a:t>characteristics known</a:t>
            </a:r>
          </a:p>
        </p:txBody>
      </p:sp>
      <p:sp>
        <p:nvSpPr>
          <p:cNvPr id="25" name="TextBox 191"/>
          <p:cNvSpPr txBox="1">
            <a:spLocks noChangeArrowheads="1"/>
          </p:cNvSpPr>
          <p:nvPr/>
        </p:nvSpPr>
        <p:spPr bwMode="auto">
          <a:xfrm>
            <a:off x="6526235" y="3391036"/>
            <a:ext cx="3528355" cy="73866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physically secure,</a:t>
            </a:r>
          </a:p>
          <a:p>
            <a:pPr algn="r"/>
            <a:r>
              <a:rPr lang="en-US">
                <a:solidFill>
                  <a:srgbClr val="FF00FF"/>
                </a:solidFill>
              </a:rPr>
              <a:t>characteristics known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069048" y="2015174"/>
            <a:ext cx="6148904" cy="757147"/>
          </a:xfrm>
          <a:prstGeom prst="ellipse">
            <a:avLst/>
          </a:prstGeom>
          <a:noFill/>
          <a:ln w="6350" cap="flat" cmpd="sng" algn="ctr">
            <a:solidFill>
              <a:srgbClr val="FF00FF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56" y="65736"/>
            <a:ext cx="1949334" cy="2124950"/>
          </a:xfrm>
          <a:prstGeom prst="rect">
            <a:avLst/>
          </a:prstGeom>
        </p:spPr>
      </p:pic>
      <p:cxnSp>
        <p:nvCxnSpPr>
          <p:cNvPr id="14" name="Straight Arrow Connector 185"/>
          <p:cNvCxnSpPr>
            <a:cxnSpLocks noChangeShapeType="1"/>
          </p:cNvCxnSpPr>
          <p:nvPr/>
        </p:nvCxnSpPr>
        <p:spPr bwMode="auto">
          <a:xfrm flipV="1">
            <a:off x="5137572" y="2663841"/>
            <a:ext cx="5928" cy="351807"/>
          </a:xfrm>
          <a:prstGeom prst="straightConnector1">
            <a:avLst/>
          </a:prstGeom>
          <a:noFill/>
          <a:ln w="57150" cmpd="dbl" algn="ctr">
            <a:solidFill>
              <a:srgbClr val="C0C0C0"/>
            </a:solidFill>
            <a:prstDash val="sysDot"/>
            <a:round/>
            <a:headEnd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566531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79687"/>
              </p:ext>
            </p:extLst>
          </p:nvPr>
        </p:nvGraphicFramePr>
        <p:xfrm>
          <a:off x="174946" y="-19983"/>
          <a:ext cx="10081266" cy="7860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l"/>
                      <a:r>
                        <a:rPr lang="nb-NO" sz="3000" b="1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Distinguishability</a:t>
                      </a:r>
                      <a:r>
                        <a:rPr lang="nb-NO" sz="1800" b="1" baseline="0">
                          <a:solidFill>
                            <a:srgbClr val="FFFFFF"/>
                          </a:solidFill>
                        </a:rPr>
                        <a:t> of</a:t>
                      </a: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 decoy states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laser in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3 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 Huang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012330 (2018)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Intersymbol interference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intensity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K. Yoshino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poster at QCrypt (2016)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Laser damage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any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5 commercial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&amp;</a:t>
                      </a:r>
                      <a:br>
                        <a:rPr lang="nb-NO" sz="1800" baseline="0">
                          <a:solidFill>
                            <a:srgbClr val="FFFFFF"/>
                          </a:solidFill>
                        </a:rPr>
                      </a:b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 </a:t>
                      </a: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V. Makarov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030302 (2016);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 Huang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poster at QCrypt (2018)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Spatial efficiency mismatch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receiver optics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 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M. Rau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IEEE J. Sel. Top. Quantum Electron.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6600905 (2015);  S. Sajeed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062301 (2015)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Pulse energy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classical watchdog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ID</a:t>
                      </a:r>
                      <a:r>
                        <a:rPr lang="en-US" sz="1800" baseline="0">
                          <a:solidFill>
                            <a:srgbClr val="FFFFFF"/>
                          </a:solidFill>
                        </a:rPr>
                        <a:t>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 Sajeed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032326 (2015)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phase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I. Khan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phase modulator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in Bob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J. Phys.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123030 (2014);  S. Sajeed </a:t>
                      </a:r>
                      <a:r>
                        <a:rPr kumimoji="0" lang="en-CA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Sci. Rep.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8403 (2017)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Proc. SPIE 88990N (2013)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classical sync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400" baseline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062308 (2011)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073024 (2011)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1800" b="1" baseline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(theory)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400" b="1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, 349 (2011);</a:t>
                      </a:r>
                      <a:r>
                        <a:rPr lang="da-DK" sz="1400" baseline="0">
                          <a:solidFill>
                            <a:srgbClr val="969696"/>
                          </a:solidFill>
                        </a:rPr>
                        <a:t>  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0" marT="0" marB="18000" anchor="b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marT="36000" marB="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495826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2198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 bwMode="auto">
          <a:xfrm>
            <a:off x="946412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Example of vulnerability and countermeasures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955" y="833205"/>
            <a:ext cx="9807635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CA" sz="2200">
                <a:solidFill>
                  <a:srgbClr val="FFFFFF"/>
                </a:solidFill>
              </a:rPr>
              <a:t>Photon-number-splitting attack</a:t>
            </a:r>
            <a:endParaRPr lang="en-US" sz="220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Bennett, F. Bessette, G. Brassard, L. Salvail, J. Smolin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3 (1992)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G. Brassard, N. Lütkenhaus, T. Mor, B. C. Sanders,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1330 (2000)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Lütkenhaus,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052304 (2000)</a:t>
            </a:r>
          </a:p>
          <a:p>
            <a:pPr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Félix, N. Gisin, A. Stefanov, H. Zbinden, J. Mod. Opt.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2009 (2001)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Lütkenhaus, M. Jahma, New J. Phys.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44 (2002)</a:t>
            </a: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27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200">
                <a:solidFill>
                  <a:srgbClr val="FFFFFF"/>
                </a:solidFill>
              </a:rPr>
              <a:t>Decoy-state protocol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W.-Y. Hwang,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(2003)</a:t>
            </a:r>
            <a:endParaRPr lang="en-CA" sz="26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>
                <a:solidFill>
                  <a:srgbClr val="FFFFFF"/>
                </a:solidFill>
              </a:rPr>
              <a:t>SARG04 protocol</a:t>
            </a:r>
          </a:p>
          <a:p>
            <a:pPr lvl="0" algn="r">
              <a:spcBef>
                <a:spcPts val="600"/>
              </a:spcBef>
            </a:pPr>
            <a:r>
              <a:rPr lang="it-IT" sz="1600" b="0">
                <a:solidFill>
                  <a:srgbClr val="C0C0C0"/>
                </a:solidFill>
                <a:cs typeface="Arial" pitchFamily="34" charset="0"/>
              </a:rPr>
              <a:t>V. Scarani, A. Acín, G. Ribordy, N. Gisin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(2004)</a:t>
            </a: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>
                <a:solidFill>
                  <a:srgbClr val="FFFFFF"/>
                </a:solidFill>
              </a:rPr>
              <a:t>Distributed-phase-reference protocols</a:t>
            </a: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K. Inoue, E. Waks, Y. Yamamoto,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037902 (2002)</a:t>
            </a: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K. Inoue, E. Waks, Y. Yamamoto, Phys. Rev. A.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022317 (2003)</a:t>
            </a: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Gisin, G. Ribordy, H. Zbinden, D. Stucki, N. Brunner, V. Scarani, arXiv:quant-ph/0411022v1 (2004)</a:t>
            </a: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316255" y="3465649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21786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 bwMode="auto">
          <a:xfrm>
            <a:off x="637002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8306245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 bwMode="auto">
          <a:xfrm>
            <a:off x="714494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 bwMode="auto">
          <a:xfrm>
            <a:off x="7144940" y="301065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21172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598309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98489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371471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758052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144633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531214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91779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30437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69095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907753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665404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05198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43856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82514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19080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505661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892242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278823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 bwMode="auto">
          <a:xfrm>
            <a:off x="1012640" y="3249215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150080" y="3253906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31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Attenuated laser source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9130360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982495" y="2340715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4884100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6036260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7972485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811180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6811180" y="188571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877968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64549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651130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037711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424292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10873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7197454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584035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970616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8357197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8743778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3331644" y="2340715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718225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104806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491387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1785320" y="2340715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171901" y="2340715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558482" y="2340715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2945063" y="2340715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 bwMode="auto">
          <a:xfrm>
            <a:off x="2816320" y="2128972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106757" y="2389786"/>
                <a:ext cx="2510751" cy="861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d>
                        <m:dPr>
                          <m:ctrlP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</m:d>
                      <m:r>
                        <a:rPr lang="pt-BR" sz="2600" i="1">
                          <a:solidFill>
                            <a:srgbClr val="FFFFFF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</m:sSup>
                          <m:sSup>
                            <m:sSupPr>
                              <m:ctrlP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sup>
                          </m:sSup>
                        </m:num>
                        <m:den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757" y="2389786"/>
                <a:ext cx="2510751" cy="8611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135370" y="2600158"/>
                <a:ext cx="48923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70" y="2600158"/>
                <a:ext cx="48923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/>
          <p:nvPr/>
        </p:nvCxnSpPr>
        <p:spPr bwMode="auto">
          <a:xfrm flipH="1">
            <a:off x="5335555" y="2363575"/>
            <a:ext cx="0" cy="377906"/>
          </a:xfrm>
          <a:prstGeom prst="line">
            <a:avLst/>
          </a:prstGeom>
          <a:solidFill>
            <a:schemeClr val="accent1"/>
          </a:solidFill>
          <a:ln w="0" cap="rnd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26" name="Group 125"/>
          <p:cNvGrpSpPr/>
          <p:nvPr/>
        </p:nvGrpSpPr>
        <p:grpSpPr>
          <a:xfrm>
            <a:off x="4063351" y="4277228"/>
            <a:ext cx="2736379" cy="2100747"/>
            <a:chOff x="2075645" y="1996709"/>
            <a:chExt cx="2736379" cy="2520566"/>
          </a:xfrm>
        </p:grpSpPr>
        <p:cxnSp>
          <p:nvCxnSpPr>
            <p:cNvPr id="61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550800" y="2201395"/>
              <a:ext cx="0" cy="1978179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62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2550800" y="4171916"/>
              <a:ext cx="1973195" cy="6067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2479130" y="2567796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2478562" y="2969827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2479130" y="3771519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2515050" y="278452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2515050" y="268784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2515050" y="263345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2515050" y="28547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2515050" y="273013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2515050" y="266164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2515050" y="261231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2515050" y="259116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2515050" y="318686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2515050" y="309018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2515050" y="303579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2515050" y="325710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2515050" y="31324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8" name="Straight Connector 97"/>
            <p:cNvCxnSpPr/>
            <p:nvPr/>
          </p:nvCxnSpPr>
          <p:spPr bwMode="auto">
            <a:xfrm>
              <a:off x="2515050" y="306398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2515050" y="301464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2515050" y="299350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2478562" y="3370223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2514482" y="35869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2514482" y="349027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2514482" y="343588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2514482" y="365719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2514482" y="353256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2514482" y="346407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514482" y="341473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14482" y="339359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2515787" y="398741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2515787" y="389074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2515787" y="38363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2515787" y="405766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2515787" y="393302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2515787" y="386454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7" name="Straight Connector 116"/>
            <p:cNvCxnSpPr/>
            <p:nvPr/>
          </p:nvCxnSpPr>
          <p:spPr bwMode="auto">
            <a:xfrm>
              <a:off x="2515787" y="381520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2515787" y="379406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/>
                <p:cNvSpPr txBox="1"/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>
                      <a:ln w="12700">
                        <a:noFill/>
                      </a:ln>
                      <a:solidFill>
                        <a:srgbClr val="DDDDDD"/>
                      </a:solidFill>
                    </a:rPr>
                    <a:t>0   1   2   3</a:t>
                  </a:r>
                  <a:r>
                    <a:rPr lang="en-CA" sz="220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CA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a14:m>
                  <a:endParaRPr lang="en-US" i="1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1860" b="-83721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0" name="TextBox 119"/>
            <p:cNvSpPr txBox="1"/>
            <p:nvPr/>
          </p:nvSpPr>
          <p:spPr bwMode="auto">
            <a:xfrm>
              <a:off x="2075645" y="241742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 bwMode="auto">
            <a:xfrm>
              <a:off x="2075645" y="282184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 bwMode="auto">
            <a:xfrm>
              <a:off x="2075645" y="320953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 bwMode="auto">
            <a:xfrm>
              <a:off x="2075645" y="361395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/>
                <p:cNvSpPr/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125" name="Rectangle 1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32" b="-1746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7" name="Rectangle 126"/>
          <p:cNvSpPr/>
          <p:nvPr/>
        </p:nvSpPr>
        <p:spPr bwMode="auto">
          <a:xfrm>
            <a:off x="4769977" y="4785706"/>
            <a:ext cx="307229" cy="1309488"/>
          </a:xfrm>
          <a:prstGeom prst="rect">
            <a:avLst/>
          </a:prstGeom>
          <a:solidFill>
            <a:srgbClr val="5F5F5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5159265" y="5021963"/>
            <a:ext cx="307229" cy="1070478"/>
          </a:xfrm>
          <a:prstGeom prst="rect">
            <a:avLst/>
          </a:prstGeom>
          <a:solidFill>
            <a:srgbClr val="00FF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5548553" y="5346389"/>
            <a:ext cx="307229" cy="746051"/>
          </a:xfrm>
          <a:prstGeom prst="rect">
            <a:avLst/>
          </a:prstGeom>
          <a:solidFill>
            <a:srgbClr val="FF00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5937841" y="5751839"/>
            <a:ext cx="307229" cy="340601"/>
          </a:xfrm>
          <a:prstGeom prst="rect">
            <a:avLst/>
          </a:prstGeom>
          <a:solidFill>
            <a:srgbClr val="FF00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5038993" y="4263650"/>
                <a:ext cx="1444947" cy="48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993" y="4263650"/>
                <a:ext cx="1444947" cy="4819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3" name="Group 132"/>
          <p:cNvGrpSpPr/>
          <p:nvPr/>
        </p:nvGrpSpPr>
        <p:grpSpPr>
          <a:xfrm>
            <a:off x="7479943" y="4272637"/>
            <a:ext cx="2736379" cy="2100747"/>
            <a:chOff x="2075645" y="1996709"/>
            <a:chExt cx="2736379" cy="2520566"/>
          </a:xfrm>
        </p:grpSpPr>
        <p:cxnSp>
          <p:nvCxnSpPr>
            <p:cNvPr id="134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550800" y="2201395"/>
              <a:ext cx="0" cy="1978179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135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2550800" y="4171916"/>
              <a:ext cx="1973195" cy="6067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2479130" y="2567796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2478562" y="2969827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2479130" y="3771519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2515050" y="278452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2515050" y="268784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2515050" y="263345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2515050" y="28547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3" name="Straight Connector 142"/>
            <p:cNvCxnSpPr/>
            <p:nvPr/>
          </p:nvCxnSpPr>
          <p:spPr bwMode="auto">
            <a:xfrm>
              <a:off x="2515050" y="273013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4" name="Straight Connector 143"/>
            <p:cNvCxnSpPr/>
            <p:nvPr/>
          </p:nvCxnSpPr>
          <p:spPr bwMode="auto">
            <a:xfrm>
              <a:off x="2515050" y="266164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2515050" y="261231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2515050" y="259116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2515050" y="318686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2515050" y="309018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2515050" y="303579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0" name="Straight Connector 149"/>
            <p:cNvCxnSpPr/>
            <p:nvPr/>
          </p:nvCxnSpPr>
          <p:spPr bwMode="auto">
            <a:xfrm>
              <a:off x="2515050" y="325710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1" name="Straight Connector 150"/>
            <p:cNvCxnSpPr/>
            <p:nvPr/>
          </p:nvCxnSpPr>
          <p:spPr bwMode="auto">
            <a:xfrm>
              <a:off x="2515050" y="31324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2515050" y="306398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2515050" y="301464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2515050" y="299350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5" name="Straight Connector 154"/>
            <p:cNvCxnSpPr/>
            <p:nvPr/>
          </p:nvCxnSpPr>
          <p:spPr bwMode="auto">
            <a:xfrm>
              <a:off x="2478562" y="3370223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6" name="Straight Connector 155"/>
            <p:cNvCxnSpPr/>
            <p:nvPr/>
          </p:nvCxnSpPr>
          <p:spPr bwMode="auto">
            <a:xfrm>
              <a:off x="2514482" y="35869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7" name="Straight Connector 156"/>
            <p:cNvCxnSpPr/>
            <p:nvPr/>
          </p:nvCxnSpPr>
          <p:spPr bwMode="auto">
            <a:xfrm>
              <a:off x="2514482" y="349027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8" name="Straight Connector 157"/>
            <p:cNvCxnSpPr/>
            <p:nvPr/>
          </p:nvCxnSpPr>
          <p:spPr bwMode="auto">
            <a:xfrm>
              <a:off x="2514482" y="343588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9" name="Straight Connector 158"/>
            <p:cNvCxnSpPr/>
            <p:nvPr/>
          </p:nvCxnSpPr>
          <p:spPr bwMode="auto">
            <a:xfrm>
              <a:off x="2514482" y="365719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0" name="Straight Connector 159"/>
            <p:cNvCxnSpPr/>
            <p:nvPr/>
          </p:nvCxnSpPr>
          <p:spPr bwMode="auto">
            <a:xfrm>
              <a:off x="2514482" y="353256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1" name="Straight Connector 160"/>
            <p:cNvCxnSpPr/>
            <p:nvPr/>
          </p:nvCxnSpPr>
          <p:spPr bwMode="auto">
            <a:xfrm>
              <a:off x="2514482" y="346407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2" name="Straight Connector 161"/>
            <p:cNvCxnSpPr/>
            <p:nvPr/>
          </p:nvCxnSpPr>
          <p:spPr bwMode="auto">
            <a:xfrm>
              <a:off x="2514482" y="341473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3" name="Straight Connector 162"/>
            <p:cNvCxnSpPr/>
            <p:nvPr/>
          </p:nvCxnSpPr>
          <p:spPr bwMode="auto">
            <a:xfrm>
              <a:off x="2514482" y="339359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4" name="Straight Connector 163"/>
            <p:cNvCxnSpPr/>
            <p:nvPr/>
          </p:nvCxnSpPr>
          <p:spPr bwMode="auto">
            <a:xfrm>
              <a:off x="2515787" y="398741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2515787" y="389074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2515787" y="38363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2515787" y="405766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8" name="Straight Connector 167"/>
            <p:cNvCxnSpPr/>
            <p:nvPr/>
          </p:nvCxnSpPr>
          <p:spPr bwMode="auto">
            <a:xfrm>
              <a:off x="2515787" y="393302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9" name="Straight Connector 168"/>
            <p:cNvCxnSpPr/>
            <p:nvPr/>
          </p:nvCxnSpPr>
          <p:spPr bwMode="auto">
            <a:xfrm>
              <a:off x="2515787" y="386454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70" name="Straight Connector 169"/>
            <p:cNvCxnSpPr/>
            <p:nvPr/>
          </p:nvCxnSpPr>
          <p:spPr bwMode="auto">
            <a:xfrm>
              <a:off x="2515787" y="381520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71" name="Straight Connector 170"/>
            <p:cNvCxnSpPr/>
            <p:nvPr/>
          </p:nvCxnSpPr>
          <p:spPr bwMode="auto">
            <a:xfrm>
              <a:off x="2515787" y="379406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/>
                <p:cNvSpPr txBox="1"/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>
                      <a:ln w="12700">
                        <a:noFill/>
                      </a:ln>
                      <a:solidFill>
                        <a:srgbClr val="DDDDDD"/>
                      </a:solidFill>
                    </a:rPr>
                    <a:t>0   1   2   3</a:t>
                  </a:r>
                  <a:r>
                    <a:rPr lang="en-CA" sz="220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CA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a14:m>
                  <a:endParaRPr lang="en-US" i="1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41860" b="-83721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3" name="TextBox 172"/>
            <p:cNvSpPr txBox="1"/>
            <p:nvPr/>
          </p:nvSpPr>
          <p:spPr bwMode="auto">
            <a:xfrm>
              <a:off x="2075645" y="241742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 bwMode="auto">
            <a:xfrm>
              <a:off x="2075645" y="282184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 bwMode="auto">
            <a:xfrm>
              <a:off x="2075645" y="320953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 bwMode="auto">
            <a:xfrm>
              <a:off x="2075645" y="361395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/>
                <p:cNvSpPr/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177" name="Rectangle 1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532" b="-15625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8" name="Rectangle 177"/>
          <p:cNvSpPr/>
          <p:nvPr/>
        </p:nvSpPr>
        <p:spPr bwMode="auto">
          <a:xfrm>
            <a:off x="8186569" y="4753197"/>
            <a:ext cx="307229" cy="1337406"/>
          </a:xfrm>
          <a:prstGeom prst="rect">
            <a:avLst/>
          </a:prstGeom>
          <a:solidFill>
            <a:srgbClr val="5F5F5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8575857" y="5323108"/>
            <a:ext cx="307229" cy="764741"/>
          </a:xfrm>
          <a:prstGeom prst="rect">
            <a:avLst/>
          </a:prstGeom>
          <a:solidFill>
            <a:srgbClr val="00FF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8965145" y="5997373"/>
            <a:ext cx="307229" cy="90476"/>
          </a:xfrm>
          <a:prstGeom prst="rect">
            <a:avLst/>
          </a:prstGeom>
          <a:solidFill>
            <a:srgbClr val="FF00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angle 181"/>
              <p:cNvSpPr/>
              <p:nvPr/>
            </p:nvSpPr>
            <p:spPr>
              <a:xfrm>
                <a:off x="8453970" y="4259059"/>
                <a:ext cx="1643720" cy="48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𝟎𝟐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182" name="Rectangle 1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970" y="4259059"/>
                <a:ext cx="1643720" cy="4819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Text Box 4">
            <a:extLst>
              <a:ext uri="{FF2B5EF4-FFF2-40B4-BE49-F238E27FC236}">
                <a16:creationId xmlns:a16="http://schemas.microsoft.com/office/drawing/2014/main" id="{DF82D959-E035-4D8F-AD99-5307BB1C5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J. van Enk, C. A. Fuchs, arXiv:quant-ph/0111157</a:t>
            </a:r>
          </a:p>
        </p:txBody>
      </p:sp>
      <p:sp>
        <p:nvSpPr>
          <p:cNvPr id="184" name="Isosceles Triangle 183">
            <a:extLst>
              <a:ext uri="{FF2B5EF4-FFF2-40B4-BE49-F238E27FC236}">
                <a16:creationId xmlns:a16="http://schemas.microsoft.com/office/drawing/2014/main" id="{DB8A3C3D-D73C-4E0B-8B50-DC191242E8ED}"/>
              </a:ext>
            </a:extLst>
          </p:cNvPr>
          <p:cNvSpPr/>
          <p:nvPr/>
        </p:nvSpPr>
        <p:spPr bwMode="auto">
          <a:xfrm rot="10800000">
            <a:off x="1110940" y="2201061"/>
            <a:ext cx="433068" cy="332745"/>
          </a:xfrm>
          <a:prstGeom prst="triangle">
            <a:avLst/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B2B0B6E-80F1-4A59-BDAA-68C9404866F5}"/>
              </a:ext>
            </a:extLst>
          </p:cNvPr>
          <p:cNvCxnSpPr/>
          <p:nvPr/>
        </p:nvCxnSpPr>
        <p:spPr bwMode="auto">
          <a:xfrm>
            <a:off x="1110940" y="2533806"/>
            <a:ext cx="433069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1B2FAA-C76C-446E-971F-FF4A67C03A1B}"/>
              </a:ext>
            </a:extLst>
          </p:cNvPr>
          <p:cNvCxnSpPr>
            <a:cxnSpLocks/>
          </p:cNvCxnSpPr>
          <p:nvPr/>
        </p:nvCxnSpPr>
        <p:spPr bwMode="auto">
          <a:xfrm flipV="1">
            <a:off x="1326970" y="1957726"/>
            <a:ext cx="0" cy="2172478"/>
          </a:xfrm>
          <a:prstGeom prst="line">
            <a:avLst/>
          </a:prstGeom>
          <a:noFill/>
          <a:ln w="25400" cap="sq" algn="ctr">
            <a:solidFill>
              <a:srgbClr val="FFFFFF"/>
            </a:solidFill>
            <a:miter lim="800000"/>
            <a:headEnd type="none" w="med" len="med"/>
            <a:tailEnd type="none"/>
          </a:ln>
        </p:spPr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32CA1278-A425-4A7D-9484-32966D13C484}"/>
              </a:ext>
            </a:extLst>
          </p:cNvPr>
          <p:cNvCxnSpPr>
            <a:cxnSpLocks/>
          </p:cNvCxnSpPr>
          <p:nvPr/>
        </p:nvCxnSpPr>
        <p:spPr bwMode="auto">
          <a:xfrm>
            <a:off x="678880" y="1957726"/>
            <a:ext cx="648090" cy="0"/>
          </a:xfrm>
          <a:prstGeom prst="line">
            <a:avLst/>
          </a:prstGeom>
          <a:noFill/>
          <a:ln w="25400" cap="sq" algn="ctr">
            <a:solidFill>
              <a:srgbClr val="FFFFFF"/>
            </a:solidFill>
            <a:miter lim="800000"/>
            <a:headEnd type="none" w="med" len="med"/>
            <a:tailEnd type="none"/>
          </a:ln>
        </p:spPr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88CCF382-B0F7-4536-B526-E6AC418D9576}"/>
              </a:ext>
            </a:extLst>
          </p:cNvPr>
          <p:cNvCxnSpPr>
            <a:cxnSpLocks/>
          </p:cNvCxnSpPr>
          <p:nvPr/>
        </p:nvCxnSpPr>
        <p:spPr bwMode="auto">
          <a:xfrm flipV="1">
            <a:off x="678880" y="1976681"/>
            <a:ext cx="0" cy="2153523"/>
          </a:xfrm>
          <a:prstGeom prst="line">
            <a:avLst/>
          </a:prstGeom>
          <a:noFill/>
          <a:ln w="25400" cap="sq" algn="ctr">
            <a:solidFill>
              <a:srgbClr val="FFFFFF"/>
            </a:solidFill>
            <a:miter lim="800000"/>
            <a:headEnd type="none" w="med" len="med"/>
            <a:tailEnd type="none"/>
          </a:ln>
        </p:spPr>
      </p:cxn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C3FD3B01-A0FB-4FBE-B2A5-FEF9799FD92C}"/>
              </a:ext>
            </a:extLst>
          </p:cNvPr>
          <p:cNvSpPr/>
          <p:nvPr/>
        </p:nvSpPr>
        <p:spPr bwMode="auto">
          <a:xfrm>
            <a:off x="921200" y="2042946"/>
            <a:ext cx="91435" cy="639722"/>
          </a:xfrm>
          <a:prstGeom prst="leftBracket">
            <a:avLst>
              <a:gd name="adj" fmla="val 349823"/>
            </a:avLst>
          </a:prstGeom>
          <a:noFill/>
          <a:ln w="25400" algn="ctr">
            <a:solidFill>
              <a:srgbClr val="C0C0C0"/>
            </a:solidFill>
            <a:round/>
            <a:headEnd type="none" w="med" len="med"/>
            <a:tailEnd type="none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14FBBAD9-309B-4D8C-BD03-100808304F6F}"/>
              </a:ext>
            </a:extLst>
          </p:cNvPr>
          <p:cNvSpPr/>
          <p:nvPr/>
        </p:nvSpPr>
        <p:spPr bwMode="auto">
          <a:xfrm rot="10800000">
            <a:off x="1636149" y="2042945"/>
            <a:ext cx="91435" cy="639722"/>
          </a:xfrm>
          <a:prstGeom prst="leftBracket">
            <a:avLst>
              <a:gd name="adj" fmla="val 349823"/>
            </a:avLst>
          </a:prstGeom>
          <a:noFill/>
          <a:ln w="25400" algn="ctr">
            <a:solidFill>
              <a:srgbClr val="C0C0C0"/>
            </a:solidFill>
            <a:round/>
            <a:headEnd type="none" w="med" len="med"/>
            <a:tailEnd type="none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60339" y="4118026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7925050-DEF3-4EC6-8449-CBBF22ECE69E}"/>
              </a:ext>
            </a:extLst>
          </p:cNvPr>
          <p:cNvGrpSpPr/>
          <p:nvPr/>
        </p:nvGrpSpPr>
        <p:grpSpPr>
          <a:xfrm rot="16200000">
            <a:off x="-138537" y="3290934"/>
            <a:ext cx="1106585" cy="241521"/>
            <a:chOff x="1123179" y="4565545"/>
            <a:chExt cx="1345172" cy="23266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11CB182-81BE-4393-901D-AEB0BE477CB2}"/>
                </a:ext>
              </a:extLst>
            </p:cNvPr>
            <p:cNvGrpSpPr/>
            <p:nvPr/>
          </p:nvGrpSpPr>
          <p:grpSpPr>
            <a:xfrm>
              <a:off x="1254960" y="4565547"/>
              <a:ext cx="432059" cy="232662"/>
              <a:chOff x="1254960" y="4565547"/>
              <a:chExt cx="432059" cy="232662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751A819D-B7C3-4682-B60B-F74B060002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565547"/>
                <a:ext cx="0" cy="23266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66B1213E-AFB6-483D-8753-56F14A3EE9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54960" y="4565547"/>
                <a:ext cx="216030" cy="0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CABE6968-C225-4BB7-B9FC-477FAA1A9F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54960" y="4567577"/>
                <a:ext cx="0" cy="23063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152CCB1-6F43-4BD8-B349-528A9384A3C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798208"/>
                <a:ext cx="216029" cy="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3D01DF42-6342-4A96-83FD-F615CFB5DBB1}"/>
                </a:ext>
              </a:extLst>
            </p:cNvPr>
            <p:cNvGrpSpPr/>
            <p:nvPr/>
          </p:nvGrpSpPr>
          <p:grpSpPr>
            <a:xfrm>
              <a:off x="1687018" y="4565546"/>
              <a:ext cx="432059" cy="232662"/>
              <a:chOff x="1254960" y="4565547"/>
              <a:chExt cx="432059" cy="232662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B46019C1-0DA0-4AE0-BAD3-5EB07367A3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565547"/>
                <a:ext cx="0" cy="23266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C96F31CB-2252-4E38-9D90-B5260EF2D3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54960" y="4565547"/>
                <a:ext cx="216030" cy="0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AE4001AC-55EC-4252-8FCA-6580148074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54960" y="4567577"/>
                <a:ext cx="0" cy="23063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32D6DEED-BF50-4F5F-9E4A-AA837E017C9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798208"/>
                <a:ext cx="216029" cy="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</p:grp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3308F814-FF57-4302-897C-5FB78EAAD3B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35105" y="4565545"/>
              <a:ext cx="0" cy="232662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796B4E62-9E21-4677-83DE-206DEF35F4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19075" y="4565545"/>
              <a:ext cx="216030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7A02FD9-9612-4831-93D5-7C32AB4FC8E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9075" y="4567575"/>
              <a:ext cx="0" cy="230632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07C9344B-856D-41CF-8C71-3A9CF5BEF3E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35105" y="4798207"/>
              <a:ext cx="133246" cy="1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ABDD13B-F7ED-4BDD-B455-3295046A4C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23179" y="4798206"/>
              <a:ext cx="131780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80A619A3-6DA6-4ECC-A5C3-D268DA5A3A33}"/>
              </a:ext>
            </a:extLst>
          </p:cNvPr>
          <p:cNvSpPr txBox="1"/>
          <p:nvPr/>
        </p:nvSpPr>
        <p:spPr bwMode="auto">
          <a:xfrm>
            <a:off x="460339" y="1546143"/>
            <a:ext cx="1743756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Laser diode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2F4EF24E-4F9E-48F1-ADD6-95348931B67E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00" y="3509918"/>
            <a:ext cx="0" cy="3060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miter lim="800000"/>
            <a:headEnd type="none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EF5FDF4-13F9-4E8D-8CD8-3B2331BDFD34}"/>
                  </a:ext>
                </a:extLst>
              </p:cNvPr>
              <p:cNvSpPr/>
              <p:nvPr/>
            </p:nvSpPr>
            <p:spPr>
              <a:xfrm>
                <a:off x="813345" y="3402686"/>
                <a:ext cx="423514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EF5FDF4-13F9-4E8D-8CD8-3B2331BDFD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45" y="3402686"/>
                <a:ext cx="423514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254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Commercial QKD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sz="2000" b="0">
                <a:solidFill>
                  <a:srgbClr val="C0C0C0"/>
                </a:solidFill>
              </a:rPr>
              <a:t>1st generation (circa 2008)</a:t>
            </a:r>
            <a:br>
              <a:rPr lang="en-US" sz="2000" b="0">
                <a:solidFill>
                  <a:srgbClr val="C0C0C0"/>
                </a:solidFill>
              </a:rPr>
            </a:br>
            <a:r>
              <a:rPr lang="en-US" sz="2000" b="0">
                <a:solidFill>
                  <a:srgbClr val="C0C0C0"/>
                </a:solidFill>
              </a:rPr>
              <a:t>ID Quantique </a:t>
            </a:r>
            <a:r>
              <a:rPr lang="en-US" sz="2000" b="0" i="1">
                <a:solidFill>
                  <a:srgbClr val="C0C0C0"/>
                </a:solidFill>
              </a:rPr>
              <a:t>Cerberis</a:t>
            </a:r>
            <a:r>
              <a:rPr lang="en-US" sz="2000" b="0">
                <a:solidFill>
                  <a:srgbClr val="C0C0C0"/>
                </a:solidFill>
              </a:rPr>
              <a:t> system</a:t>
            </a:r>
          </a:p>
        </p:txBody>
      </p:sp>
      <p:pic>
        <p:nvPicPr>
          <p:cNvPr id="10244" name="Picture 2" descr="a299-3-4-forpres.jpg"/>
          <p:cNvPicPr>
            <a:picLocks noChangeAspect="1"/>
          </p:cNvPicPr>
          <p:nvPr/>
        </p:nvPicPr>
        <p:blipFill>
          <a:blip r:embed="rId2" cstate="print"/>
          <a:srcRect t="140" b="1677"/>
          <a:stretch>
            <a:fillRect/>
          </a:stretch>
        </p:blipFill>
        <p:spPr bwMode="auto">
          <a:xfrm>
            <a:off x="4071938" y="0"/>
            <a:ext cx="5329237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rot="10800000">
            <a:off x="3500438" y="6215063"/>
            <a:ext cx="2571750" cy="5334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219075" y="5929313"/>
            <a:ext cx="329723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 (14 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219075" y="5121275"/>
            <a:ext cx="32797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 (4 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rot="10800000">
            <a:off x="3384550" y="5370513"/>
            <a:ext cx="2687638" cy="2730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rot="10800000">
            <a:off x="3286125" y="4429125"/>
            <a:ext cx="2857500" cy="1428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465263" y="4225925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2292350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142875" y="1422400"/>
            <a:ext cx="31178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rot="10800000" flipV="1">
            <a:off x="3286125" y="785813"/>
            <a:ext cx="2786063" cy="1214437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rot="10800000" flipV="1">
            <a:off x="3286125" y="1285875"/>
            <a:ext cx="2857500" cy="100012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rot="10800000" flipV="1">
            <a:off x="3286125" y="1714500"/>
            <a:ext cx="3286125" cy="857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rot="10800000">
            <a:off x="3286125" y="3857625"/>
            <a:ext cx="2857500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8645085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</p:spTree>
    <p:extLst>
      <p:ext uri="{BB962C8B-B14F-4D97-AF65-F5344CB8AC3E}">
        <p14:creationId xmlns:p14="http://schemas.microsoft.com/office/powerpoint/2010/main" val="345653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3188" y="4095556"/>
            <a:ext cx="10183812" cy="3607969"/>
            <a:chOff x="103188" y="4095556"/>
            <a:chExt cx="10183812" cy="3607969"/>
          </a:xfrm>
        </p:grpSpPr>
        <p:sp>
          <p:nvSpPr>
            <p:cNvPr id="27" name="TextBox 26"/>
            <p:cNvSpPr txBox="1"/>
            <p:nvPr/>
          </p:nvSpPr>
          <p:spPr bwMode="auto">
            <a:xfrm>
              <a:off x="4374536" y="4910827"/>
              <a:ext cx="1840568" cy="87716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r>
                <a:rPr lang="en-US" sz="170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  <a:p>
              <a:r>
                <a:rPr lang="en-US" sz="170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  <a:p>
              <a:r>
                <a:rPr lang="en-US" sz="170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9932"/>
            <a:stretch>
              <a:fillRect/>
            </a:stretch>
          </p:blipFill>
          <p:spPr bwMode="auto">
            <a:xfrm>
              <a:off x="103188" y="4095556"/>
              <a:ext cx="10183812" cy="3607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6" name="Left Bracket 5"/>
          <p:cNvSpPr>
            <a:spLocks/>
          </p:cNvSpPr>
          <p:nvPr/>
        </p:nvSpPr>
        <p:spPr bwMode="auto">
          <a:xfrm>
            <a:off x="6929438" y="784225"/>
            <a:ext cx="571500" cy="1785938"/>
          </a:xfrm>
          <a:prstGeom prst="leftBracket">
            <a:avLst>
              <a:gd name="adj" fmla="val 6166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True randomness?</a:t>
            </a: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857250" y="1069975"/>
            <a:ext cx="1357313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 sz="2200"/>
              <a:t>Quantis</a:t>
            </a:r>
          </a:p>
          <a:p>
            <a:r>
              <a:rPr lang="en-US" sz="2200"/>
              <a:t>RNG</a:t>
            </a:r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3643313" y="1069975"/>
            <a:ext cx="1785937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/>
              <a:t>FPGA</a:t>
            </a: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6786563" y="1336675"/>
            <a:ext cx="214312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1" name="Straight Arrow Connector 7"/>
          <p:cNvCxnSpPr>
            <a:cxnSpLocks noChangeShapeType="1"/>
            <a:stCxn id="3078" idx="3"/>
            <a:endCxn id="3079" idx="1"/>
          </p:cNvCxnSpPr>
          <p:nvPr/>
        </p:nvCxnSpPr>
        <p:spPr bwMode="auto">
          <a:xfrm>
            <a:off x="2214563" y="1641475"/>
            <a:ext cx="1428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cxnSp>
        <p:nvCxnSpPr>
          <p:cNvPr id="3082" name="Straight Arrow Connector 8"/>
          <p:cNvCxnSpPr>
            <a:cxnSpLocks noChangeShapeType="1"/>
            <a:stCxn id="3079" idx="3"/>
          </p:cNvCxnSpPr>
          <p:nvPr/>
        </p:nvCxnSpPr>
        <p:spPr bwMode="auto">
          <a:xfrm>
            <a:off x="5429250" y="1641475"/>
            <a:ext cx="1357313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3083" name="TextBox 16"/>
          <p:cNvSpPr txBox="1">
            <a:spLocks noChangeArrowheads="1"/>
          </p:cNvSpPr>
          <p:nvPr/>
        </p:nvSpPr>
        <p:spPr bwMode="auto">
          <a:xfrm>
            <a:off x="7062788" y="1471613"/>
            <a:ext cx="32194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Phase modulator in Bob</a:t>
            </a:r>
          </a:p>
        </p:txBody>
      </p: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rot="5400000">
            <a:off x="5065543" y="2578269"/>
            <a:ext cx="1872000" cy="1588"/>
          </a:xfrm>
          <a:prstGeom prst="straightConnector1">
            <a:avLst/>
          </a:prstGeom>
          <a:noFill/>
          <a:ln w="19050" algn="ctr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3090" name="TextBox 4"/>
          <p:cNvSpPr txBox="1">
            <a:spLocks noChangeArrowheads="1"/>
          </p:cNvSpPr>
          <p:nvPr/>
        </p:nvSpPr>
        <p:spPr bwMode="auto">
          <a:xfrm>
            <a:off x="8429625" y="22113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b="0"/>
              <a:t>id Quantique Clavis2 (2008)</a:t>
            </a:r>
            <a:endParaRPr lang="en-US" sz="1800" b="0" baseline="30000"/>
          </a:p>
        </p:txBody>
      </p:sp>
      <p:grpSp>
        <p:nvGrpSpPr>
          <p:cNvPr id="3175" name="Group 3174"/>
          <p:cNvGrpSpPr/>
          <p:nvPr/>
        </p:nvGrpSpPr>
        <p:grpSpPr>
          <a:xfrm>
            <a:off x="69850" y="3489325"/>
            <a:ext cx="10212388" cy="739775"/>
            <a:chOff x="69850" y="3489325"/>
            <a:chExt cx="10212388" cy="739775"/>
          </a:xfrm>
        </p:grpSpPr>
        <p:sp>
          <p:nvSpPr>
            <p:cNvPr id="3096" name="TextBox 153"/>
            <p:cNvSpPr txBox="1">
              <a:spLocks noChangeArrowheads="1"/>
            </p:cNvSpPr>
            <p:nvPr/>
          </p:nvSpPr>
          <p:spPr bwMode="auto">
            <a:xfrm>
              <a:off x="69850" y="3489325"/>
              <a:ext cx="567854" cy="739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V</a:t>
              </a:r>
              <a:r>
                <a:rPr lang="en-US" sz="1600" baseline="-15000">
                  <a:sym typeface="Symbol" pitchFamily="18" charset="2"/>
                </a:rPr>
                <a:t></a:t>
              </a:r>
              <a:r>
                <a:rPr lang="en-US" sz="1600">
                  <a:sym typeface="Symbol" pitchFamily="18" charset="2"/>
                </a:rPr>
                <a:t>/2</a:t>
              </a:r>
            </a:p>
            <a:p>
              <a:pPr algn="r"/>
              <a:endParaRPr lang="en-US" sz="1000">
                <a:sym typeface="Symbol" pitchFamily="18" charset="2"/>
              </a:endParaRPr>
            </a:p>
            <a:p>
              <a:pPr algn="r"/>
              <a:r>
                <a:rPr lang="en-US" sz="1600">
                  <a:sym typeface="Symbol" pitchFamily="18" charset="2"/>
                </a:rPr>
                <a:t>0</a:t>
              </a:r>
              <a:endParaRPr lang="en-US" sz="1600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571500" y="4059238"/>
              <a:ext cx="969962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826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556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03028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20491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3795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55257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7272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901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7486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24948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422525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5971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770188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9448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11943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2940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4671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64172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38163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39893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41640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" name="Rectangle 27"/>
            <p:cNvSpPr>
              <a:spLocks noChangeArrowheads="1"/>
            </p:cNvSpPr>
            <p:nvPr/>
          </p:nvSpPr>
          <p:spPr bwMode="auto">
            <a:xfrm>
              <a:off x="43386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" name="Rectangle 28"/>
            <p:cNvSpPr>
              <a:spLocks noChangeArrowheads="1"/>
            </p:cNvSpPr>
            <p:nvPr/>
          </p:nvSpPr>
          <p:spPr bwMode="auto">
            <a:xfrm>
              <a:off x="451167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" name="Rectangle 29"/>
            <p:cNvSpPr>
              <a:spLocks noChangeArrowheads="1"/>
            </p:cNvSpPr>
            <p:nvPr/>
          </p:nvSpPr>
          <p:spPr bwMode="auto">
            <a:xfrm>
              <a:off x="46863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" name="Rectangle 30"/>
            <p:cNvSpPr>
              <a:spLocks noChangeArrowheads="1"/>
            </p:cNvSpPr>
            <p:nvPr/>
          </p:nvSpPr>
          <p:spPr bwMode="auto">
            <a:xfrm>
              <a:off x="48609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" name="Rectangle 31"/>
            <p:cNvSpPr>
              <a:spLocks noChangeArrowheads="1"/>
            </p:cNvSpPr>
            <p:nvPr/>
          </p:nvSpPr>
          <p:spPr bwMode="auto">
            <a:xfrm>
              <a:off x="50355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" name="Rectangle 32"/>
            <p:cNvSpPr>
              <a:spLocks noChangeArrowheads="1"/>
            </p:cNvSpPr>
            <p:nvPr/>
          </p:nvSpPr>
          <p:spPr bwMode="auto">
            <a:xfrm>
              <a:off x="52085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6" name="Rectangle 33"/>
            <p:cNvSpPr>
              <a:spLocks noChangeArrowheads="1"/>
            </p:cNvSpPr>
            <p:nvPr/>
          </p:nvSpPr>
          <p:spPr bwMode="auto">
            <a:xfrm>
              <a:off x="53832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" name="Rectangle 34"/>
            <p:cNvSpPr>
              <a:spLocks noChangeArrowheads="1"/>
            </p:cNvSpPr>
            <p:nvPr/>
          </p:nvSpPr>
          <p:spPr bwMode="auto">
            <a:xfrm>
              <a:off x="55578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" name="Rectangle 35"/>
            <p:cNvSpPr>
              <a:spLocks noChangeArrowheads="1"/>
            </p:cNvSpPr>
            <p:nvPr/>
          </p:nvSpPr>
          <p:spPr bwMode="auto">
            <a:xfrm>
              <a:off x="57308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9" name="Rectangle 36"/>
            <p:cNvSpPr>
              <a:spLocks noChangeArrowheads="1"/>
            </p:cNvSpPr>
            <p:nvPr/>
          </p:nvSpPr>
          <p:spPr bwMode="auto">
            <a:xfrm>
              <a:off x="59039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1" name="Rectangle 37"/>
            <p:cNvSpPr>
              <a:spLocks noChangeArrowheads="1"/>
            </p:cNvSpPr>
            <p:nvPr/>
          </p:nvSpPr>
          <p:spPr bwMode="auto">
            <a:xfrm>
              <a:off x="60785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2" name="Rectangle 38"/>
            <p:cNvSpPr>
              <a:spLocks noChangeArrowheads="1"/>
            </p:cNvSpPr>
            <p:nvPr/>
          </p:nvSpPr>
          <p:spPr bwMode="auto">
            <a:xfrm>
              <a:off x="62531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3" name="Rectangle 39"/>
            <p:cNvSpPr>
              <a:spLocks noChangeArrowheads="1"/>
            </p:cNvSpPr>
            <p:nvPr/>
          </p:nvSpPr>
          <p:spPr bwMode="auto">
            <a:xfrm>
              <a:off x="64262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4" name="Rectangle 40"/>
            <p:cNvSpPr>
              <a:spLocks noChangeArrowheads="1"/>
            </p:cNvSpPr>
            <p:nvPr/>
          </p:nvSpPr>
          <p:spPr bwMode="auto">
            <a:xfrm>
              <a:off x="6600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7" name="Rectangle 41"/>
            <p:cNvSpPr>
              <a:spLocks noChangeArrowheads="1"/>
            </p:cNvSpPr>
            <p:nvPr/>
          </p:nvSpPr>
          <p:spPr bwMode="auto">
            <a:xfrm>
              <a:off x="6775450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8" name="Rectangle 42"/>
            <p:cNvSpPr>
              <a:spLocks noChangeArrowheads="1"/>
            </p:cNvSpPr>
            <p:nvPr/>
          </p:nvSpPr>
          <p:spPr bwMode="auto">
            <a:xfrm>
              <a:off x="69500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9" name="Rectangle 43"/>
            <p:cNvSpPr>
              <a:spLocks noChangeArrowheads="1"/>
            </p:cNvSpPr>
            <p:nvPr/>
          </p:nvSpPr>
          <p:spPr bwMode="auto">
            <a:xfrm>
              <a:off x="71231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0" name="Rectangle 44"/>
            <p:cNvSpPr>
              <a:spLocks noChangeArrowheads="1"/>
            </p:cNvSpPr>
            <p:nvPr/>
          </p:nvSpPr>
          <p:spPr bwMode="auto">
            <a:xfrm>
              <a:off x="72977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1" name="Rectangle 45"/>
            <p:cNvSpPr>
              <a:spLocks noChangeArrowheads="1"/>
            </p:cNvSpPr>
            <p:nvPr/>
          </p:nvSpPr>
          <p:spPr bwMode="auto">
            <a:xfrm>
              <a:off x="747236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2" name="Rectangle 46"/>
            <p:cNvSpPr>
              <a:spLocks noChangeArrowheads="1"/>
            </p:cNvSpPr>
            <p:nvPr/>
          </p:nvSpPr>
          <p:spPr bwMode="auto">
            <a:xfrm>
              <a:off x="76454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3" name="Rectangle 47"/>
            <p:cNvSpPr>
              <a:spLocks noChangeArrowheads="1"/>
            </p:cNvSpPr>
            <p:nvPr/>
          </p:nvSpPr>
          <p:spPr bwMode="auto">
            <a:xfrm>
              <a:off x="78200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4" name="Rectangle 48"/>
            <p:cNvSpPr>
              <a:spLocks noChangeArrowheads="1"/>
            </p:cNvSpPr>
            <p:nvPr/>
          </p:nvSpPr>
          <p:spPr bwMode="auto">
            <a:xfrm>
              <a:off x="79946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5" name="Rectangle 49"/>
            <p:cNvSpPr>
              <a:spLocks noChangeArrowheads="1"/>
            </p:cNvSpPr>
            <p:nvPr/>
          </p:nvSpPr>
          <p:spPr bwMode="auto">
            <a:xfrm>
              <a:off x="81692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6" name="Rectangle 50"/>
            <p:cNvSpPr>
              <a:spLocks noChangeArrowheads="1"/>
            </p:cNvSpPr>
            <p:nvPr/>
          </p:nvSpPr>
          <p:spPr bwMode="auto">
            <a:xfrm>
              <a:off x="83423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7" name="Rectangle 51"/>
            <p:cNvSpPr>
              <a:spLocks noChangeArrowheads="1"/>
            </p:cNvSpPr>
            <p:nvPr/>
          </p:nvSpPr>
          <p:spPr bwMode="auto">
            <a:xfrm>
              <a:off x="85169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8" name="Rectangle 52"/>
            <p:cNvSpPr>
              <a:spLocks noChangeArrowheads="1"/>
            </p:cNvSpPr>
            <p:nvPr/>
          </p:nvSpPr>
          <p:spPr bwMode="auto">
            <a:xfrm>
              <a:off x="86915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9" name="Rectangle 53"/>
            <p:cNvSpPr>
              <a:spLocks noChangeArrowheads="1"/>
            </p:cNvSpPr>
            <p:nvPr/>
          </p:nvSpPr>
          <p:spPr bwMode="auto">
            <a:xfrm>
              <a:off x="88646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0" name="Rectangle 54"/>
            <p:cNvSpPr>
              <a:spLocks noChangeArrowheads="1"/>
            </p:cNvSpPr>
            <p:nvPr/>
          </p:nvSpPr>
          <p:spPr bwMode="auto">
            <a:xfrm>
              <a:off x="90392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1" name="Rectangle 55"/>
            <p:cNvSpPr>
              <a:spLocks noChangeArrowheads="1"/>
            </p:cNvSpPr>
            <p:nvPr/>
          </p:nvSpPr>
          <p:spPr bwMode="auto">
            <a:xfrm>
              <a:off x="92138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2" name="Rectangle 56"/>
            <p:cNvSpPr>
              <a:spLocks noChangeArrowheads="1"/>
            </p:cNvSpPr>
            <p:nvPr/>
          </p:nvSpPr>
          <p:spPr bwMode="auto">
            <a:xfrm>
              <a:off x="93868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3" name="Rectangle 57"/>
            <p:cNvSpPr>
              <a:spLocks noChangeArrowheads="1"/>
            </p:cNvSpPr>
            <p:nvPr/>
          </p:nvSpPr>
          <p:spPr bwMode="auto">
            <a:xfrm>
              <a:off x="95615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4" name="Rectangle 58"/>
            <p:cNvSpPr>
              <a:spLocks noChangeArrowheads="1"/>
            </p:cNvSpPr>
            <p:nvPr/>
          </p:nvSpPr>
          <p:spPr bwMode="auto">
            <a:xfrm>
              <a:off x="97361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5" name="Rectangle 59"/>
            <p:cNvSpPr>
              <a:spLocks noChangeArrowheads="1"/>
            </p:cNvSpPr>
            <p:nvPr/>
          </p:nvSpPr>
          <p:spPr bwMode="auto">
            <a:xfrm>
              <a:off x="99107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6" name="Rectangle 60"/>
            <p:cNvSpPr>
              <a:spLocks noChangeArrowheads="1"/>
            </p:cNvSpPr>
            <p:nvPr/>
          </p:nvSpPr>
          <p:spPr bwMode="auto">
            <a:xfrm>
              <a:off x="100838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7" name="Rectangle 61"/>
            <p:cNvSpPr>
              <a:spLocks noChangeArrowheads="1"/>
            </p:cNvSpPr>
            <p:nvPr/>
          </p:nvSpPr>
          <p:spPr bwMode="auto">
            <a:xfrm>
              <a:off x="102584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8" name="Rectangle 62"/>
            <p:cNvSpPr>
              <a:spLocks noChangeArrowheads="1"/>
            </p:cNvSpPr>
            <p:nvPr/>
          </p:nvSpPr>
          <p:spPr bwMode="auto">
            <a:xfrm>
              <a:off x="6873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9" name="Rectangle 63"/>
            <p:cNvSpPr>
              <a:spLocks noChangeArrowheads="1"/>
            </p:cNvSpPr>
            <p:nvPr/>
          </p:nvSpPr>
          <p:spPr bwMode="auto">
            <a:xfrm>
              <a:off x="8620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0" name="Rectangle 64"/>
            <p:cNvSpPr>
              <a:spLocks noChangeArrowheads="1"/>
            </p:cNvSpPr>
            <p:nvPr/>
          </p:nvSpPr>
          <p:spPr bwMode="auto">
            <a:xfrm>
              <a:off x="10366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1" name="Rectangle 65"/>
            <p:cNvSpPr>
              <a:spLocks noChangeArrowheads="1"/>
            </p:cNvSpPr>
            <p:nvPr/>
          </p:nvSpPr>
          <p:spPr bwMode="auto">
            <a:xfrm>
              <a:off x="12096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2" name="Rectangle 66"/>
            <p:cNvSpPr>
              <a:spLocks noChangeArrowheads="1"/>
            </p:cNvSpPr>
            <p:nvPr/>
          </p:nvSpPr>
          <p:spPr bwMode="auto">
            <a:xfrm>
              <a:off x="13843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3" name="Rectangle 67"/>
            <p:cNvSpPr>
              <a:spLocks noChangeArrowheads="1"/>
            </p:cNvSpPr>
            <p:nvPr/>
          </p:nvSpPr>
          <p:spPr bwMode="auto">
            <a:xfrm>
              <a:off x="15589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4" name="Rectangle 68"/>
            <p:cNvSpPr>
              <a:spLocks noChangeArrowheads="1"/>
            </p:cNvSpPr>
            <p:nvPr/>
          </p:nvSpPr>
          <p:spPr bwMode="auto">
            <a:xfrm>
              <a:off x="17335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5" name="Rectangle 69"/>
            <p:cNvSpPr>
              <a:spLocks noChangeArrowheads="1"/>
            </p:cNvSpPr>
            <p:nvPr/>
          </p:nvSpPr>
          <p:spPr bwMode="auto">
            <a:xfrm>
              <a:off x="19065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6" name="Rectangle 70"/>
            <p:cNvSpPr>
              <a:spLocks noChangeArrowheads="1"/>
            </p:cNvSpPr>
            <p:nvPr/>
          </p:nvSpPr>
          <p:spPr bwMode="auto">
            <a:xfrm>
              <a:off x="20812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7" name="Rectangle 71"/>
            <p:cNvSpPr>
              <a:spLocks noChangeArrowheads="1"/>
            </p:cNvSpPr>
            <p:nvPr/>
          </p:nvSpPr>
          <p:spPr bwMode="auto">
            <a:xfrm>
              <a:off x="225583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8" name="Rectangle 72"/>
            <p:cNvSpPr>
              <a:spLocks noChangeArrowheads="1"/>
            </p:cNvSpPr>
            <p:nvPr/>
          </p:nvSpPr>
          <p:spPr bwMode="auto">
            <a:xfrm>
              <a:off x="24288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0" name="Rectangle 74"/>
            <p:cNvSpPr>
              <a:spLocks noChangeArrowheads="1"/>
            </p:cNvSpPr>
            <p:nvPr/>
          </p:nvSpPr>
          <p:spPr bwMode="auto">
            <a:xfrm>
              <a:off x="27781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1" name="Rectangle 75"/>
            <p:cNvSpPr>
              <a:spLocks noChangeArrowheads="1"/>
            </p:cNvSpPr>
            <p:nvPr/>
          </p:nvSpPr>
          <p:spPr bwMode="auto">
            <a:xfrm>
              <a:off x="29527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2" name="Rectangle 76"/>
            <p:cNvSpPr>
              <a:spLocks noChangeArrowheads="1"/>
            </p:cNvSpPr>
            <p:nvPr/>
          </p:nvSpPr>
          <p:spPr bwMode="auto">
            <a:xfrm>
              <a:off x="31257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3" name="Rectangle 77"/>
            <p:cNvSpPr>
              <a:spLocks noChangeArrowheads="1"/>
            </p:cNvSpPr>
            <p:nvPr/>
          </p:nvSpPr>
          <p:spPr bwMode="auto">
            <a:xfrm>
              <a:off x="33004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4" name="Rectangle 78"/>
            <p:cNvSpPr>
              <a:spLocks noChangeArrowheads="1"/>
            </p:cNvSpPr>
            <p:nvPr/>
          </p:nvSpPr>
          <p:spPr bwMode="auto">
            <a:xfrm>
              <a:off x="34750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5" name="Rectangle 79"/>
            <p:cNvSpPr>
              <a:spLocks noChangeArrowheads="1"/>
            </p:cNvSpPr>
            <p:nvPr/>
          </p:nvSpPr>
          <p:spPr bwMode="auto">
            <a:xfrm>
              <a:off x="36480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6" name="Rectangle 80"/>
            <p:cNvSpPr>
              <a:spLocks noChangeArrowheads="1"/>
            </p:cNvSpPr>
            <p:nvPr/>
          </p:nvSpPr>
          <p:spPr bwMode="auto">
            <a:xfrm>
              <a:off x="38227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7" name="Rectangle 81"/>
            <p:cNvSpPr>
              <a:spLocks noChangeArrowheads="1"/>
            </p:cNvSpPr>
            <p:nvPr/>
          </p:nvSpPr>
          <p:spPr bwMode="auto">
            <a:xfrm>
              <a:off x="39973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8" name="Rectangle 82"/>
            <p:cNvSpPr>
              <a:spLocks noChangeArrowheads="1"/>
            </p:cNvSpPr>
            <p:nvPr/>
          </p:nvSpPr>
          <p:spPr bwMode="auto">
            <a:xfrm>
              <a:off x="417036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9" name="Rectangle 83"/>
            <p:cNvSpPr>
              <a:spLocks noChangeArrowheads="1"/>
            </p:cNvSpPr>
            <p:nvPr/>
          </p:nvSpPr>
          <p:spPr bwMode="auto">
            <a:xfrm>
              <a:off x="43449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0" name="Rectangle 84"/>
            <p:cNvSpPr>
              <a:spLocks noChangeArrowheads="1"/>
            </p:cNvSpPr>
            <p:nvPr/>
          </p:nvSpPr>
          <p:spPr bwMode="auto">
            <a:xfrm>
              <a:off x="45196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1" name="Rectangle 85"/>
            <p:cNvSpPr>
              <a:spLocks noChangeArrowheads="1"/>
            </p:cNvSpPr>
            <p:nvPr/>
          </p:nvSpPr>
          <p:spPr bwMode="auto">
            <a:xfrm>
              <a:off x="46942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2" name="Rectangle 86"/>
            <p:cNvSpPr>
              <a:spLocks noChangeArrowheads="1"/>
            </p:cNvSpPr>
            <p:nvPr/>
          </p:nvSpPr>
          <p:spPr bwMode="auto">
            <a:xfrm>
              <a:off x="48672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3" name="Rectangle 87"/>
            <p:cNvSpPr>
              <a:spLocks noChangeArrowheads="1"/>
            </p:cNvSpPr>
            <p:nvPr/>
          </p:nvSpPr>
          <p:spPr bwMode="auto">
            <a:xfrm>
              <a:off x="50419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4" name="Rectangle 88"/>
            <p:cNvSpPr>
              <a:spLocks noChangeArrowheads="1"/>
            </p:cNvSpPr>
            <p:nvPr/>
          </p:nvSpPr>
          <p:spPr bwMode="auto">
            <a:xfrm>
              <a:off x="52165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5" name="Rectangle 89"/>
            <p:cNvSpPr>
              <a:spLocks noChangeArrowheads="1"/>
            </p:cNvSpPr>
            <p:nvPr/>
          </p:nvSpPr>
          <p:spPr bwMode="auto">
            <a:xfrm>
              <a:off x="53895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6" name="Rectangle 90"/>
            <p:cNvSpPr>
              <a:spLocks noChangeArrowheads="1"/>
            </p:cNvSpPr>
            <p:nvPr/>
          </p:nvSpPr>
          <p:spPr bwMode="auto">
            <a:xfrm>
              <a:off x="556418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7" name="Rectangle 91"/>
            <p:cNvSpPr>
              <a:spLocks noChangeArrowheads="1"/>
            </p:cNvSpPr>
            <p:nvPr/>
          </p:nvSpPr>
          <p:spPr bwMode="auto">
            <a:xfrm>
              <a:off x="57372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8" name="Rectangle 92"/>
            <p:cNvSpPr>
              <a:spLocks noChangeArrowheads="1"/>
            </p:cNvSpPr>
            <p:nvPr/>
          </p:nvSpPr>
          <p:spPr bwMode="auto">
            <a:xfrm>
              <a:off x="5911850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9" name="Rectangle 93"/>
            <p:cNvSpPr>
              <a:spLocks noChangeArrowheads="1"/>
            </p:cNvSpPr>
            <p:nvPr/>
          </p:nvSpPr>
          <p:spPr bwMode="auto">
            <a:xfrm>
              <a:off x="60848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0" name="Rectangle 94"/>
            <p:cNvSpPr>
              <a:spLocks noChangeArrowheads="1"/>
            </p:cNvSpPr>
            <p:nvPr/>
          </p:nvSpPr>
          <p:spPr bwMode="auto">
            <a:xfrm>
              <a:off x="62595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1" name="Rectangle 95"/>
            <p:cNvSpPr>
              <a:spLocks noChangeArrowheads="1"/>
            </p:cNvSpPr>
            <p:nvPr/>
          </p:nvSpPr>
          <p:spPr bwMode="auto">
            <a:xfrm>
              <a:off x="64325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2" name="Rectangle 96"/>
            <p:cNvSpPr>
              <a:spLocks noChangeArrowheads="1"/>
            </p:cNvSpPr>
            <p:nvPr/>
          </p:nvSpPr>
          <p:spPr bwMode="auto">
            <a:xfrm>
              <a:off x="66071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3" name="Rectangle 97"/>
            <p:cNvSpPr>
              <a:spLocks noChangeArrowheads="1"/>
            </p:cNvSpPr>
            <p:nvPr/>
          </p:nvSpPr>
          <p:spPr bwMode="auto">
            <a:xfrm>
              <a:off x="67818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4" name="Rectangle 98"/>
            <p:cNvSpPr>
              <a:spLocks noChangeArrowheads="1"/>
            </p:cNvSpPr>
            <p:nvPr/>
          </p:nvSpPr>
          <p:spPr bwMode="auto">
            <a:xfrm>
              <a:off x="69548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5" name="Rectangle 99"/>
            <p:cNvSpPr>
              <a:spLocks noChangeArrowheads="1"/>
            </p:cNvSpPr>
            <p:nvPr/>
          </p:nvSpPr>
          <p:spPr bwMode="auto">
            <a:xfrm>
              <a:off x="71294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6" name="Rectangle 100"/>
            <p:cNvSpPr>
              <a:spLocks noChangeArrowheads="1"/>
            </p:cNvSpPr>
            <p:nvPr/>
          </p:nvSpPr>
          <p:spPr bwMode="auto">
            <a:xfrm>
              <a:off x="73040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7" name="Rectangle 101"/>
            <p:cNvSpPr>
              <a:spLocks noChangeArrowheads="1"/>
            </p:cNvSpPr>
            <p:nvPr/>
          </p:nvSpPr>
          <p:spPr bwMode="auto">
            <a:xfrm>
              <a:off x="747712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8" name="Rectangle 102"/>
            <p:cNvSpPr>
              <a:spLocks noChangeArrowheads="1"/>
            </p:cNvSpPr>
            <p:nvPr/>
          </p:nvSpPr>
          <p:spPr bwMode="auto">
            <a:xfrm>
              <a:off x="7651750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9" name="Rectangle 103"/>
            <p:cNvSpPr>
              <a:spLocks noChangeArrowheads="1"/>
            </p:cNvSpPr>
            <p:nvPr/>
          </p:nvSpPr>
          <p:spPr bwMode="auto">
            <a:xfrm>
              <a:off x="78263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0" name="Rectangle 104"/>
            <p:cNvSpPr>
              <a:spLocks noChangeArrowheads="1"/>
            </p:cNvSpPr>
            <p:nvPr/>
          </p:nvSpPr>
          <p:spPr bwMode="auto">
            <a:xfrm>
              <a:off x="79994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1" name="Rectangle 105"/>
            <p:cNvSpPr>
              <a:spLocks noChangeArrowheads="1"/>
            </p:cNvSpPr>
            <p:nvPr/>
          </p:nvSpPr>
          <p:spPr bwMode="auto">
            <a:xfrm>
              <a:off x="81740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2" name="Rectangle 106"/>
            <p:cNvSpPr>
              <a:spLocks noChangeArrowheads="1"/>
            </p:cNvSpPr>
            <p:nvPr/>
          </p:nvSpPr>
          <p:spPr bwMode="auto">
            <a:xfrm>
              <a:off x="83486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3" name="Rectangle 107"/>
            <p:cNvSpPr>
              <a:spLocks noChangeArrowheads="1"/>
            </p:cNvSpPr>
            <p:nvPr/>
          </p:nvSpPr>
          <p:spPr bwMode="auto">
            <a:xfrm>
              <a:off x="85232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4" name="Rectangle 108"/>
            <p:cNvSpPr>
              <a:spLocks noChangeArrowheads="1"/>
            </p:cNvSpPr>
            <p:nvPr/>
          </p:nvSpPr>
          <p:spPr bwMode="auto">
            <a:xfrm>
              <a:off x="86963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5" name="Rectangle 109"/>
            <p:cNvSpPr>
              <a:spLocks noChangeArrowheads="1"/>
            </p:cNvSpPr>
            <p:nvPr/>
          </p:nvSpPr>
          <p:spPr bwMode="auto">
            <a:xfrm>
              <a:off x="88709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6" name="Rectangle 110"/>
            <p:cNvSpPr>
              <a:spLocks noChangeArrowheads="1"/>
            </p:cNvSpPr>
            <p:nvPr/>
          </p:nvSpPr>
          <p:spPr bwMode="auto">
            <a:xfrm>
              <a:off x="90455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7" name="Rectangle 111"/>
            <p:cNvSpPr>
              <a:spLocks noChangeArrowheads="1"/>
            </p:cNvSpPr>
            <p:nvPr/>
          </p:nvSpPr>
          <p:spPr bwMode="auto">
            <a:xfrm>
              <a:off x="92186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8" name="Rectangle 112"/>
            <p:cNvSpPr>
              <a:spLocks noChangeArrowheads="1"/>
            </p:cNvSpPr>
            <p:nvPr/>
          </p:nvSpPr>
          <p:spPr bwMode="auto">
            <a:xfrm>
              <a:off x="939323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9" name="Rectangle 113"/>
            <p:cNvSpPr>
              <a:spLocks noChangeArrowheads="1"/>
            </p:cNvSpPr>
            <p:nvPr/>
          </p:nvSpPr>
          <p:spPr bwMode="auto">
            <a:xfrm>
              <a:off x="95678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0" name="Rectangle 114"/>
            <p:cNvSpPr>
              <a:spLocks noChangeArrowheads="1"/>
            </p:cNvSpPr>
            <p:nvPr/>
          </p:nvSpPr>
          <p:spPr bwMode="auto">
            <a:xfrm>
              <a:off x="97409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1" name="Rectangle 115"/>
            <p:cNvSpPr>
              <a:spLocks noChangeArrowheads="1"/>
            </p:cNvSpPr>
            <p:nvPr/>
          </p:nvSpPr>
          <p:spPr bwMode="auto">
            <a:xfrm>
              <a:off x="99155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2" name="Rectangle 116"/>
            <p:cNvSpPr>
              <a:spLocks noChangeArrowheads="1"/>
            </p:cNvSpPr>
            <p:nvPr/>
          </p:nvSpPr>
          <p:spPr bwMode="auto">
            <a:xfrm>
              <a:off x="100901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3" name="Rectangle 117"/>
            <p:cNvSpPr>
              <a:spLocks noChangeArrowheads="1"/>
            </p:cNvSpPr>
            <p:nvPr/>
          </p:nvSpPr>
          <p:spPr bwMode="auto">
            <a:xfrm>
              <a:off x="102647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75"/>
            <p:cNvSpPr>
              <a:spLocks noChangeArrowheads="1"/>
            </p:cNvSpPr>
            <p:nvPr/>
          </p:nvSpPr>
          <p:spPr bwMode="auto">
            <a:xfrm>
              <a:off x="2606075" y="4030216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61"/>
          <p:cNvGrpSpPr>
            <a:grpSpLocks/>
          </p:cNvGrpSpPr>
          <p:nvPr/>
        </p:nvGrpSpPr>
        <p:grpSpPr bwMode="auto">
          <a:xfrm>
            <a:off x="2392363" y="1643063"/>
            <a:ext cx="785812" cy="1500187"/>
            <a:chOff x="2392254" y="1643047"/>
            <a:chExt cx="785818" cy="1500198"/>
          </a:xfrm>
        </p:grpSpPr>
        <p:cxnSp>
          <p:nvCxnSpPr>
            <p:cNvPr id="138" name="Straight Arrow Connector 22"/>
            <p:cNvCxnSpPr>
              <a:cxnSpLocks noChangeShapeType="1"/>
            </p:cNvCxnSpPr>
            <p:nvPr/>
          </p:nvCxnSpPr>
          <p:spPr bwMode="auto">
            <a:xfrm rot="5400000">
              <a:off x="2392741" y="2035559"/>
              <a:ext cx="786611" cy="1588"/>
            </a:xfrm>
            <a:prstGeom prst="straightConnector1">
              <a:avLst/>
            </a:prstGeom>
            <a:noFill/>
            <a:ln w="19050" algn="ctr">
              <a:solidFill>
                <a:srgbClr val="969696"/>
              </a:solidFill>
              <a:round/>
              <a:headEnd/>
              <a:tailEnd type="arrow" w="lg" len="lg"/>
            </a:ln>
          </p:spPr>
        </p:cxnSp>
        <p:sp>
          <p:nvSpPr>
            <p:cNvPr id="139" name="Oval 24"/>
            <p:cNvSpPr>
              <a:spLocks noChangeArrowheads="1"/>
            </p:cNvSpPr>
            <p:nvPr/>
          </p:nvSpPr>
          <p:spPr bwMode="auto">
            <a:xfrm>
              <a:off x="2392254" y="2428865"/>
              <a:ext cx="785818" cy="71438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en-US">
                  <a:solidFill>
                    <a:srgbClr val="33CC33"/>
                  </a:solidFill>
                </a:rPr>
                <a:t>OK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FFFF"/>
          </a:solidFill>
          <a:miter lim="800000"/>
          <a:headEnd/>
          <a:tailEnd type="none" w="lg" len="lg"/>
        </a:ln>
      </a:spPr>
      <a:bodyPr lIns="102860" tIns="51429" rIns="102860" bIns="51429" rtlCol="0" anchor="ctr"/>
      <a:lstStyle>
        <a:defPPr algn="ctr">
          <a:defRPr/>
        </a:defPPr>
      </a:lstStyle>
    </a:spDef>
    <a:lnDef>
      <a:spPr bwMode="auto">
        <a:noFill/>
        <a:ln w="25400" algn="ctr">
          <a:solidFill>
            <a:srgbClr val="FFFFFF"/>
          </a:solidFill>
          <a:round/>
          <a:headEnd type="none" w="med" len="med"/>
          <a:tailEnd type="none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67728</TotalTime>
  <Words>2264</Words>
  <Application>Microsoft Office PowerPoint</Application>
  <PresentationFormat>Custom</PresentationFormat>
  <Paragraphs>508</Paragraphs>
  <Slides>34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 Narrow</vt:lpstr>
      <vt:lpstr>Comic Sans MS</vt:lpstr>
      <vt:lpstr>Cambria Math</vt:lpstr>
      <vt:lpstr>Arial</vt:lpstr>
      <vt:lpstr>Wingdings 3</vt:lpstr>
      <vt:lpstr>Verdana</vt:lpstr>
      <vt:lpstr>Wingdings</vt:lpstr>
      <vt:lpstr>Times New Roman</vt:lpstr>
      <vt:lpstr>Calibri</vt:lpstr>
      <vt:lpstr>Monotype Sorts</vt:lpstr>
      <vt:lpstr>Webdings</vt:lpstr>
      <vt:lpstr>Symbol</vt:lpstr>
      <vt:lpstr>ntnuliggende</vt:lpstr>
      <vt:lpstr>PowerPoint Presentation</vt:lpstr>
      <vt:lpstr>PowerPoint Presentation</vt:lpstr>
      <vt:lpstr>Implementation security of quantum communications</vt:lpstr>
      <vt:lpstr>Threat model</vt:lpstr>
      <vt:lpstr>PowerPoint Presentation</vt:lpstr>
      <vt:lpstr>Example of vulnerability and countermeasures</vt:lpstr>
      <vt:lpstr>Attenuated laser source</vt:lpstr>
      <vt:lpstr>Commercial QKD 1st generation (circa 2008) ID Quantique Cerberis system</vt:lpstr>
      <vt:lpstr>True randomness?</vt:lpstr>
      <vt:lpstr>True randomness?</vt:lpstr>
      <vt:lpstr>Do we trust the manufacturer?</vt:lpstr>
      <vt:lpstr>Quantis RNG: what’s inside?</vt:lpstr>
      <vt:lpstr>ID Quantique Clavis2 QKD system</vt:lpstr>
      <vt:lpstr>Double clicks</vt:lpstr>
      <vt:lpstr>Trojan-horse attack</vt:lpstr>
      <vt:lpstr>Trojan-horse attack for plug-and-play system</vt:lpstr>
      <vt:lpstr>Trojan-horse attack experiment</vt:lpstr>
      <vt:lpstr>Draft security standard @ ETSI: Trojan-horse in one-way system</vt:lpstr>
      <vt:lpstr>Attack example: avalanche photodetectors (APDs)</vt:lpstr>
      <vt:lpstr>Faked-state attack in APD linear mode</vt:lpstr>
      <vt:lpstr>Blinding APD with bright light</vt:lpstr>
      <vt:lpstr>Proposed full eavesdropper</vt:lpstr>
      <vt:lpstr>Eavesdropping 100% key on installed QKD line  on campus of the National University of Singapore, July 4–5, 2009</vt:lpstr>
      <vt:lpstr>Controlling superconducting nanowire single-photon detectors</vt:lpstr>
      <vt:lpstr>Countermeasures to detector attacks?</vt:lpstr>
      <vt:lpstr>PowerPoint Presentation</vt:lpstr>
      <vt:lpstr>3 ways to deal with an imperfection</vt:lpstr>
      <vt:lpstr>Distinguishability of source states</vt:lpstr>
      <vt:lpstr>Distinguishability of source states</vt:lpstr>
      <vt:lpstr>Distinguishability of source states</vt:lpstr>
      <vt:lpstr>Certification of cryptographic tools</vt:lpstr>
      <vt:lpstr>Security audit</vt:lpstr>
      <vt:lpstr>Example of initial analysis report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VM</cp:lastModifiedBy>
  <cp:revision>2319</cp:revision>
  <cp:lastPrinted>2019-09-15T20:18:41Z</cp:lastPrinted>
  <dcterms:created xsi:type="dcterms:W3CDTF">1999-04-12T08:58:22Z</dcterms:created>
  <dcterms:modified xsi:type="dcterms:W3CDTF">2022-12-07T18:27:58Z</dcterms:modified>
</cp:coreProperties>
</file>