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gif" ContentType="image/gif"/>
  <Default Extension="flv" ContentType="video/x-flv"/>
  <Default Extension="vml" ContentType="application/vnd.openxmlformats-officedocument.vmlDrawing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49" r:id="rId1"/>
  </p:sldMasterIdLst>
  <p:notesMasterIdLst>
    <p:notesMasterId r:id="rId69"/>
  </p:notesMasterIdLst>
  <p:handoutMasterIdLst>
    <p:handoutMasterId r:id="rId70"/>
  </p:handoutMasterIdLst>
  <p:sldIdLst>
    <p:sldId id="762" r:id="rId2"/>
    <p:sldId id="756" r:id="rId3"/>
    <p:sldId id="675" r:id="rId4"/>
    <p:sldId id="752" r:id="rId5"/>
    <p:sldId id="754" r:id="rId6"/>
    <p:sldId id="628" r:id="rId7"/>
    <p:sldId id="625" r:id="rId8"/>
    <p:sldId id="554" r:id="rId9"/>
    <p:sldId id="712" r:id="rId10"/>
    <p:sldId id="785" r:id="rId11"/>
    <p:sldId id="513" r:id="rId12"/>
    <p:sldId id="786" r:id="rId13"/>
    <p:sldId id="796" r:id="rId14"/>
    <p:sldId id="713" r:id="rId15"/>
    <p:sldId id="714" r:id="rId16"/>
    <p:sldId id="671" r:id="rId17"/>
    <p:sldId id="763" r:id="rId18"/>
    <p:sldId id="790" r:id="rId19"/>
    <p:sldId id="715" r:id="rId20"/>
    <p:sldId id="801" r:id="rId21"/>
    <p:sldId id="560" r:id="rId22"/>
    <p:sldId id="779" r:id="rId23"/>
    <p:sldId id="766" r:id="rId24"/>
    <p:sldId id="764" r:id="rId25"/>
    <p:sldId id="769" r:id="rId26"/>
    <p:sldId id="787" r:id="rId27"/>
    <p:sldId id="799" r:id="rId28"/>
    <p:sldId id="677" r:id="rId29"/>
    <p:sldId id="748" r:id="rId30"/>
    <p:sldId id="717" r:id="rId31"/>
    <p:sldId id="720" r:id="rId32"/>
    <p:sldId id="721" r:id="rId33"/>
    <p:sldId id="778" r:id="rId34"/>
    <p:sldId id="590" r:id="rId35"/>
    <p:sldId id="622" r:id="rId36"/>
    <p:sldId id="591" r:id="rId37"/>
    <p:sldId id="792" r:id="rId38"/>
    <p:sldId id="757" r:id="rId39"/>
    <p:sldId id="592" r:id="rId40"/>
    <p:sldId id="593" r:id="rId41"/>
    <p:sldId id="594" r:id="rId42"/>
    <p:sldId id="595" r:id="rId43"/>
    <p:sldId id="596" r:id="rId44"/>
    <p:sldId id="735" r:id="rId45"/>
    <p:sldId id="597" r:id="rId46"/>
    <p:sldId id="802" r:id="rId47"/>
    <p:sldId id="747" r:id="rId48"/>
    <p:sldId id="782" r:id="rId49"/>
    <p:sldId id="738" r:id="rId50"/>
    <p:sldId id="668" r:id="rId51"/>
    <p:sldId id="567" r:id="rId52"/>
    <p:sldId id="665" r:id="rId53"/>
    <p:sldId id="573" r:id="rId54"/>
    <p:sldId id="574" r:id="rId55"/>
    <p:sldId id="663" r:id="rId56"/>
    <p:sldId id="550" r:id="rId57"/>
    <p:sldId id="793" r:id="rId58"/>
    <p:sldId id="511" r:id="rId59"/>
    <p:sldId id="660" r:id="rId60"/>
    <p:sldId id="662" r:id="rId61"/>
    <p:sldId id="642" r:id="rId62"/>
    <p:sldId id="670" r:id="rId63"/>
    <p:sldId id="563" r:id="rId64"/>
    <p:sldId id="634" r:id="rId65"/>
    <p:sldId id="791" r:id="rId66"/>
    <p:sldId id="730" r:id="rId67"/>
    <p:sldId id="771" r:id="rId68"/>
  </p:sldIdLst>
  <p:sldSz cx="10287000" cy="7715250"/>
  <p:notesSz cx="7099300" cy="10234613"/>
  <p:embeddedFontLst>
    <p:embeddedFont>
      <p:font typeface="Comic Sans MS" panose="030F0702030302020204" pitchFamily="66" charset="0"/>
      <p:regular r:id="rId71"/>
      <p:bold r:id="rId72"/>
    </p:embeddedFont>
    <p:embeddedFont>
      <p:font typeface="Monotype Sorts" panose="020B0604020202020204"/>
      <p:regular r:id="rId73"/>
    </p:embeddedFont>
    <p:embeddedFont>
      <p:font typeface="Arial Unicode MS" panose="020B0604020202020204" pitchFamily="34" charset="-128"/>
      <p:regular r:id="rId74"/>
    </p:embeddedFont>
    <p:embeddedFont>
      <p:font typeface="Cambria Math" panose="02040503050406030204" pitchFamily="18" charset="0"/>
      <p:regular r:id="rId75"/>
    </p:embeddedFont>
    <p:embeddedFont>
      <p:font typeface="Calibri" panose="020F0502020204030204" pitchFamily="34" charset="0"/>
      <p:regular r:id="rId76"/>
      <p:bold r:id="rId77"/>
      <p:italic r:id="rId78"/>
      <p:boldItalic r:id="rId79"/>
    </p:embeddedFont>
    <p:embeddedFont>
      <p:font typeface="Verdana" panose="020B0604030504040204" pitchFamily="34" charset="0"/>
      <p:regular r:id="rId80"/>
      <p:bold r:id="rId81"/>
      <p:italic r:id="rId82"/>
      <p:boldItalic r:id="rId83"/>
    </p:embeddedFont>
    <p:embeddedFont>
      <p:font typeface="Wingdings 3" panose="05040102010807070707" pitchFamily="18" charset="2"/>
      <p:regular r:id="rId84"/>
    </p:embeddedFont>
    <p:embeddedFont>
      <p:font typeface="Microsoft Yi Baiti" panose="03000500000000000000" pitchFamily="66" charset="0"/>
      <p:regular r:id="rId85"/>
    </p:embeddedFont>
    <p:embeddedFont>
      <p:font typeface="Webdings" panose="05030102010509060703" pitchFamily="18" charset="2"/>
      <p:regular r:id="rId86"/>
    </p:embeddedFont>
    <p:embeddedFont>
      <p:font typeface="SimSun" panose="02010600030101010101" pitchFamily="2" charset="-122"/>
      <p:regular r:id="rId87"/>
    </p:embeddedFont>
  </p:embeddedFontLst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ctr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ctr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ctr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ctr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2400" b="1"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sz="2400" b="1"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sz="2400" b="1"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sz="2400" b="1"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430">
          <p15:clr>
            <a:srgbClr val="A4A3A4"/>
          </p15:clr>
        </p15:guide>
        <p15:guide id="2" pos="32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223">
          <p15:clr>
            <a:srgbClr val="A4A3A4"/>
          </p15:clr>
        </p15:guide>
        <p15:guide id="2" pos="2236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00FF00">
        <a:alpha val="0"/>
      </a:srgbClr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4D4D4D"/>
    <a:srgbClr val="777777"/>
    <a:srgbClr val="DDDDDD"/>
    <a:srgbClr val="FF00FF"/>
    <a:srgbClr val="FF0000"/>
    <a:srgbClr val="FFFF00"/>
    <a:srgbClr val="3333FF"/>
    <a:srgbClr val="00FF00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>
    <p:restoredLeft sz="5358" autoAdjust="0"/>
    <p:restoredTop sz="95942" autoAdjust="0"/>
  </p:normalViewPr>
  <p:slideViewPr>
    <p:cSldViewPr>
      <p:cViewPr varScale="1">
        <p:scale>
          <a:sx n="94" d="100"/>
          <a:sy n="94" d="100"/>
        </p:scale>
        <p:origin x="1582" y="37"/>
      </p:cViewPr>
      <p:guideLst>
        <p:guide orient="horz" pos="2430"/>
        <p:guide pos="3240"/>
      </p:guideLst>
    </p:cSldViewPr>
  </p:slideViewPr>
  <p:outlineViewPr>
    <p:cViewPr>
      <p:scale>
        <a:sx n="33" d="100"/>
        <a:sy n="33" d="100"/>
      </p:scale>
      <p:origin x="0" y="-72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notesViewPr>
    <p:cSldViewPr>
      <p:cViewPr varScale="1">
        <p:scale>
          <a:sx n="85" d="100"/>
          <a:sy n="85" d="100"/>
        </p:scale>
        <p:origin x="-3792" y="-84"/>
      </p:cViewPr>
      <p:guideLst>
        <p:guide orient="horz" pos="3223"/>
        <p:guide pos="2236"/>
      </p:guideLst>
    </p:cSldViewPr>
  </p:notesViewPr>
  <p:gridSpacing cx="72010" cy="7201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font" Target="fonts/font14.fntdata"/><Relationship Id="rId89" Type="http://schemas.openxmlformats.org/officeDocument/2006/relationships/viewProps" Target="viewProp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font" Target="fonts/font4.fntdata"/><Relationship Id="rId79" Type="http://schemas.openxmlformats.org/officeDocument/2006/relationships/font" Target="fonts/font9.fntdata"/><Relationship Id="rId5" Type="http://schemas.openxmlformats.org/officeDocument/2006/relationships/slide" Target="slides/slide4.xml"/><Relationship Id="rId90" Type="http://schemas.openxmlformats.org/officeDocument/2006/relationships/theme" Target="theme/theme1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notesMaster" Target="notesMasters/notesMaster1.xml"/><Relationship Id="rId77" Type="http://schemas.openxmlformats.org/officeDocument/2006/relationships/font" Target="fonts/font7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font" Target="fonts/font2.fntdata"/><Relationship Id="rId80" Type="http://schemas.openxmlformats.org/officeDocument/2006/relationships/font" Target="fonts/font10.fntdata"/><Relationship Id="rId85" Type="http://schemas.openxmlformats.org/officeDocument/2006/relationships/font" Target="fonts/font15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handoutMaster" Target="handoutMasters/handoutMaster1.xml"/><Relationship Id="rId75" Type="http://schemas.openxmlformats.org/officeDocument/2006/relationships/font" Target="fonts/font5.fntdata"/><Relationship Id="rId83" Type="http://schemas.openxmlformats.org/officeDocument/2006/relationships/font" Target="fonts/font13.fntdata"/><Relationship Id="rId88" Type="http://schemas.openxmlformats.org/officeDocument/2006/relationships/presProps" Target="presProps.xml"/><Relationship Id="rId9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font" Target="fonts/font3.fntdata"/><Relationship Id="rId78" Type="http://schemas.openxmlformats.org/officeDocument/2006/relationships/font" Target="fonts/font8.fntdata"/><Relationship Id="rId81" Type="http://schemas.openxmlformats.org/officeDocument/2006/relationships/font" Target="fonts/font11.fntdata"/><Relationship Id="rId86" Type="http://schemas.openxmlformats.org/officeDocument/2006/relationships/font" Target="fonts/font1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font" Target="fonts/font6.fntdata"/><Relationship Id="rId7" Type="http://schemas.openxmlformats.org/officeDocument/2006/relationships/slide" Target="slides/slide6.xml"/><Relationship Id="rId71" Type="http://schemas.openxmlformats.org/officeDocument/2006/relationships/font" Target="fonts/font1.fntdata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font" Target="fonts/font17.fntdata"/><Relationship Id="rId61" Type="http://schemas.openxmlformats.org/officeDocument/2006/relationships/slide" Target="slides/slide60.xml"/><Relationship Id="rId82" Type="http://schemas.openxmlformats.org/officeDocument/2006/relationships/font" Target="fonts/font12.fntdata"/><Relationship Id="rId19" Type="http://schemas.openxmlformats.org/officeDocument/2006/relationships/slide" Target="slides/slide1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4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61.wmf"/><Relationship Id="rId1" Type="http://schemas.openxmlformats.org/officeDocument/2006/relationships/image" Target="../media/image60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48000" cy="55086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5112" tIns="47557" rIns="95112" bIns="47557" numCol="1" anchor="t" anchorCtr="0" compatLnSpc="1">
            <a:prstTxWarp prst="textNoShape">
              <a:avLst/>
            </a:prstTxWarp>
          </a:bodyPr>
          <a:lstStyle>
            <a:lvl1pPr algn="l" defTabSz="950913">
              <a:defRPr sz="1300"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632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10025" y="0"/>
            <a:ext cx="3125788" cy="55086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5112" tIns="47557" rIns="95112" bIns="47557" numCol="1" anchor="t" anchorCtr="0" compatLnSpc="1">
            <a:prstTxWarp prst="textNoShape">
              <a:avLst/>
            </a:prstTxWarp>
          </a:bodyPr>
          <a:lstStyle>
            <a:lvl1pPr algn="r" defTabSz="950913">
              <a:defRPr sz="1300"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632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53600"/>
            <a:ext cx="3048000" cy="4730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5112" tIns="47557" rIns="95112" bIns="47557" numCol="1" anchor="b" anchorCtr="0" compatLnSpc="1">
            <a:prstTxWarp prst="textNoShape">
              <a:avLst/>
            </a:prstTxWarp>
          </a:bodyPr>
          <a:lstStyle>
            <a:lvl1pPr algn="l" defTabSz="950913">
              <a:defRPr sz="1300"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632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10025" y="9753600"/>
            <a:ext cx="3125788" cy="4730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5112" tIns="47557" rIns="95112" bIns="47557" numCol="1" anchor="b" anchorCtr="0" compatLnSpc="1">
            <a:prstTxWarp prst="textNoShape">
              <a:avLst/>
            </a:prstTxWarp>
          </a:bodyPr>
          <a:lstStyle>
            <a:lvl1pPr algn="r" defTabSz="950913">
              <a:defRPr sz="1300" b="0">
                <a:latin typeface="Times New Roman" pitchFamily="18" charset="0"/>
              </a:defRPr>
            </a:lvl1pPr>
          </a:lstStyle>
          <a:p>
            <a:pPr>
              <a:defRPr/>
            </a:pPr>
            <a:fld id="{57A483BE-1443-4BCB-969A-5F3171C223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52020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112" tIns="47557" rIns="95112" bIns="47557" numCol="1" anchor="t" anchorCtr="0" compatLnSpc="1">
            <a:prstTxWarp prst="textNoShape">
              <a:avLst/>
            </a:prstTxWarp>
          </a:bodyPr>
          <a:lstStyle>
            <a:lvl1pPr algn="l" defTabSz="950913">
              <a:defRPr sz="1300"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2725" y="0"/>
            <a:ext cx="3076575" cy="51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112" tIns="47557" rIns="95112" bIns="47557" numCol="1" anchor="t" anchorCtr="0" compatLnSpc="1">
            <a:prstTxWarp prst="textNoShape">
              <a:avLst/>
            </a:prstTxWarp>
          </a:bodyPr>
          <a:lstStyle>
            <a:lvl1pPr algn="r" defTabSz="950913">
              <a:defRPr sz="1300"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42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2188" y="766763"/>
            <a:ext cx="5118100" cy="38385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46150" y="4860925"/>
            <a:ext cx="5207000" cy="460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112" tIns="47557" rIns="95112" bIns="4755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0"/>
            <a:r>
              <a:rPr lang="en-US" noProof="0" smtClean="0"/>
              <a:t>Second level</a:t>
            </a:r>
          </a:p>
          <a:p>
            <a:pPr lvl="0"/>
            <a:r>
              <a:rPr lang="en-US" noProof="0" smtClean="0"/>
              <a:t>Third level</a:t>
            </a:r>
          </a:p>
          <a:p>
            <a:pPr lvl="0"/>
            <a:r>
              <a:rPr lang="en-US" noProof="0" smtClean="0"/>
              <a:t>Fourth level</a:t>
            </a:r>
          </a:p>
          <a:p>
            <a:pPr lvl="0"/>
            <a:r>
              <a:rPr lang="en-US" noProof="0" smtClean="0"/>
              <a:t>Fifth level</a:t>
            </a:r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1850"/>
            <a:ext cx="3076575" cy="51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112" tIns="47557" rIns="95112" bIns="47557" numCol="1" anchor="b" anchorCtr="0" compatLnSpc="1">
            <a:prstTxWarp prst="textNoShape">
              <a:avLst/>
            </a:prstTxWarp>
          </a:bodyPr>
          <a:lstStyle>
            <a:lvl1pPr algn="l" defTabSz="950913">
              <a:defRPr sz="1300"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2725" y="9721850"/>
            <a:ext cx="3076575" cy="51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112" tIns="47557" rIns="95112" bIns="47557" numCol="1" anchor="b" anchorCtr="0" compatLnSpc="1">
            <a:prstTxWarp prst="textNoShape">
              <a:avLst/>
            </a:prstTxWarp>
          </a:bodyPr>
          <a:lstStyle>
            <a:lvl1pPr algn="r" defTabSz="950913">
              <a:defRPr sz="1300" b="0">
                <a:latin typeface="Times New Roman" pitchFamily="18" charset="0"/>
              </a:defRPr>
            </a:lvl1pPr>
          </a:lstStyle>
          <a:p>
            <a:pPr>
              <a:defRPr/>
            </a:pPr>
            <a:fld id="{007B873D-FDDD-4BBB-B459-3488AC9D98A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329374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742950" indent="-28575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11430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6002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20574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BE90F4F-3062-45AC-9826-7613B7C1772F}" type="slidenum">
              <a:rPr lang="en-US" smtClean="0"/>
              <a:pPr>
                <a:defRPr/>
              </a:pPr>
              <a:t>3</a:t>
            </a:fld>
            <a:endParaRPr lang="en-US" smtClean="0"/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348650216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C07A68C-E6CA-4145-8693-8B0B482089A9}" type="slidenum">
              <a:rPr lang="en-US" smtClean="0"/>
              <a:pPr/>
              <a:t>40</a:t>
            </a:fld>
            <a:endParaRPr lang="en-US" smtClean="0"/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47539200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A05AED9-79D7-4F85-B1BA-8EF6D7DEFDD9}" type="slidenum">
              <a:rPr lang="en-US" smtClean="0"/>
              <a:pPr/>
              <a:t>41</a:t>
            </a:fld>
            <a:endParaRPr lang="en-US" smtClean="0"/>
          </a:p>
        </p:txBody>
      </p:sp>
      <p:sp>
        <p:nvSpPr>
          <p:cNvPr id="62467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8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25096015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C9D29AD-9A97-42A8-AC81-0FC3893EDB99}" type="slidenum">
              <a:rPr lang="en-US" smtClean="0"/>
              <a:pPr/>
              <a:t>42</a:t>
            </a:fld>
            <a:endParaRPr lang="en-US" smtClean="0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77956339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</a:ln>
        </p:spPr>
      </p:sp>
      <p:sp>
        <p:nvSpPr>
          <p:cNvPr id="55299" name="Notes Placeholder 2"/>
          <p:cNvSpPr>
            <a:spLocks noGrp="1"/>
          </p:cNvSpPr>
          <p:nvPr>
            <p:ph type="body" sz="quarter" idx="1"/>
          </p:nvPr>
        </p:nvSpPr>
        <p:spPr>
          <a:xfrm>
            <a:off x="709613" y="4860925"/>
            <a:ext cx="5680075" cy="185738"/>
          </a:xfrm>
          <a:noFill/>
          <a:ln/>
        </p:spPr>
        <p:txBody>
          <a:bodyPr lIns="0" tIns="0" rIns="0" bIns="0">
            <a:spAutoFit/>
          </a:bodyPr>
          <a:lstStyle/>
          <a:p>
            <a:pPr>
              <a:buClr>
                <a:srgbClr val="000000"/>
              </a:buClr>
              <a:buFont typeface="Calibri" pitchFamily="34" charset="0"/>
              <a:buChar char="•"/>
            </a:pPr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427955916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07B873D-FDDD-4BBB-B459-3488AC9D98A1}" type="slidenum">
              <a:rPr lang="en-US" smtClean="0"/>
              <a:pPr>
                <a:defRPr/>
              </a:pPr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585855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07B873D-FDDD-4BBB-B459-3488AC9D98A1}" type="slidenum">
              <a:rPr lang="en-US" smtClean="0"/>
              <a:pPr>
                <a:defRPr/>
              </a:pPr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99395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BE90F4F-3062-45AC-9826-7613B7C1772F}" type="slidenum">
              <a:rPr lang="en-US" smtClean="0"/>
              <a:pPr>
                <a:defRPr/>
              </a:pPr>
              <a:t>5</a:t>
            </a:fld>
            <a:endParaRPr lang="en-US" smtClean="0"/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32595202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5322C8C-1DA2-4593-A574-21C52C8FBF4C}" type="slidenum">
              <a:rPr lang="en-US" smtClean="0"/>
              <a:pPr>
                <a:defRPr/>
              </a:pPr>
              <a:t>6</a:t>
            </a:fld>
            <a:endParaRPr lang="en-US" smtClean="0"/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25739367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5322C8C-1DA2-4593-A574-21C52C8FBF4C}" type="slidenum">
              <a:rPr lang="en-US" smtClean="0"/>
              <a:pPr>
                <a:defRPr/>
              </a:pPr>
              <a:t>17</a:t>
            </a:fld>
            <a:endParaRPr lang="en-US" smtClean="0"/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19050224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13AD489-E699-41A5-A4EC-84919CB1302B}" type="slidenum">
              <a:rPr lang="en-US"/>
              <a:pPr/>
              <a:t>18</a:t>
            </a:fld>
            <a:endParaRPr lang="en-US"/>
          </a:p>
        </p:txBody>
      </p:sp>
      <p:sp>
        <p:nvSpPr>
          <p:cNvPr id="841730" name="Rectangle 2050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1731" name="Rectangle 2051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6311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07B873D-FDDD-4BBB-B459-3488AC9D98A1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7541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07B873D-FDDD-4BBB-B459-3488AC9D98A1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61679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07B873D-FDDD-4BBB-B459-3488AC9D98A1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1051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EF72AD8-D2F9-4827-85A4-D88EAB1A4A0B}" type="slidenum">
              <a:rPr lang="en-US" smtClean="0"/>
              <a:pPr/>
              <a:t>26</a:t>
            </a:fld>
            <a:endParaRPr lang="en-US" smtClean="0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9060653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1525" y="2397125"/>
            <a:ext cx="8743950" cy="165417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43050" y="4371975"/>
            <a:ext cx="7200900" cy="19716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777163" y="112713"/>
            <a:ext cx="2509837" cy="71802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47650" y="112713"/>
            <a:ext cx="7377113" cy="71802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 preserve="1">
  <p:cSld name="Title and Tex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7650" y="68400"/>
            <a:ext cx="10039350" cy="9366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247650" y="1554163"/>
            <a:ext cx="9864725" cy="27924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47650" y="4498975"/>
            <a:ext cx="9864725" cy="2794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4957763"/>
            <a:ext cx="8743950" cy="1531937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3270250"/>
            <a:ext cx="8743950" cy="1687513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47650" y="1554163"/>
            <a:ext cx="4856163" cy="57388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56213" y="1554163"/>
            <a:ext cx="4856162" cy="57388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309563"/>
            <a:ext cx="9258300" cy="1285875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727200"/>
            <a:ext cx="4545013" cy="7191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446338"/>
            <a:ext cx="4545013" cy="4445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6050" y="1727200"/>
            <a:ext cx="4546600" cy="7191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6050" y="2446338"/>
            <a:ext cx="4546600" cy="4445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307975"/>
            <a:ext cx="3384550" cy="1306513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2725" y="307975"/>
            <a:ext cx="5749925" cy="65833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0" y="1614488"/>
            <a:ext cx="3384550" cy="52768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125" y="5400675"/>
            <a:ext cx="6172200" cy="6381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125" y="688975"/>
            <a:ext cx="6172200" cy="46291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125" y="6038850"/>
            <a:ext cx="6172200" cy="9048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11"/>
          <p:cNvSpPr>
            <a:spLocks noGrp="1" noChangeArrowheads="1"/>
          </p:cNvSpPr>
          <p:nvPr userDrawn="1">
            <p:ph type="title"/>
          </p:nvPr>
        </p:nvSpPr>
        <p:spPr bwMode="auto">
          <a:xfrm>
            <a:off x="247650" y="68400"/>
            <a:ext cx="10039350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9693" rIns="0" bIns="4969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Klikk for å redigere tittelstilen i delmalen</a:t>
            </a:r>
          </a:p>
        </p:txBody>
      </p:sp>
      <p:sp>
        <p:nvSpPr>
          <p:cNvPr id="7171" name="Rectangle 12"/>
          <p:cNvSpPr>
            <a:spLocks noGrp="1" noChangeArrowheads="1"/>
          </p:cNvSpPr>
          <p:nvPr userDrawn="1">
            <p:ph type="body" idx="1"/>
          </p:nvPr>
        </p:nvSpPr>
        <p:spPr bwMode="auto">
          <a:xfrm>
            <a:off x="247650" y="1554163"/>
            <a:ext cx="9864725" cy="5738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384" tIns="49693" rIns="99384" bIns="4969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Klikk for å redigere tekststilene i delmalen</a:t>
            </a:r>
          </a:p>
          <a:p>
            <a:pPr lvl="1"/>
            <a:r>
              <a:rPr lang="en-GB" smtClean="0"/>
              <a:t>Andre nivå</a:t>
            </a:r>
          </a:p>
          <a:p>
            <a:pPr lvl="2"/>
            <a:r>
              <a:rPr lang="en-GB" smtClean="0"/>
              <a:t>Tredje nivå</a:t>
            </a:r>
          </a:p>
          <a:p>
            <a:pPr lvl="3"/>
            <a:r>
              <a:rPr lang="en-GB" smtClean="0"/>
              <a:t>Fjerde nivå</a:t>
            </a:r>
          </a:p>
          <a:p>
            <a:pPr lvl="4"/>
            <a:r>
              <a:rPr lang="en-GB" smtClean="0"/>
              <a:t>Femte nivå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</p:sldLayoutIdLst>
  <p:timing>
    <p:tnLst>
      <p:par>
        <p:cTn id="1" dur="indefinite" restart="never" nodeType="tmRoot"/>
      </p:par>
    </p:tnLst>
  </p:timing>
  <p:txStyles>
    <p:titleStyle>
      <a:lvl1pPr algn="l" defTabSz="987425" rtl="0" eaLnBrk="0" fontAlgn="base" hangingPunct="0">
        <a:lnSpc>
          <a:spcPct val="100000"/>
        </a:lnSpc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+mj-lt"/>
          <a:ea typeface="+mj-ea"/>
          <a:cs typeface="+mj-cs"/>
        </a:defRPr>
      </a:lvl1pPr>
      <a:lvl2pPr algn="l" defTabSz="98742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Arial" pitchFamily="34" charset="0"/>
        </a:defRPr>
      </a:lvl2pPr>
      <a:lvl3pPr algn="l" defTabSz="98742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Arial" pitchFamily="34" charset="0"/>
        </a:defRPr>
      </a:lvl3pPr>
      <a:lvl4pPr algn="l" defTabSz="98742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Arial" pitchFamily="34" charset="0"/>
        </a:defRPr>
      </a:lvl4pPr>
      <a:lvl5pPr algn="l" defTabSz="98742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Arial" pitchFamily="34" charset="0"/>
        </a:defRPr>
      </a:lvl5pPr>
      <a:lvl6pPr marL="457200" algn="l" defTabSz="98742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Arial" pitchFamily="34" charset="0"/>
        </a:defRPr>
      </a:lvl6pPr>
      <a:lvl7pPr marL="914400" algn="l" defTabSz="98742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Arial" pitchFamily="34" charset="0"/>
        </a:defRPr>
      </a:lvl7pPr>
      <a:lvl8pPr marL="1371600" algn="l" defTabSz="98742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Arial" pitchFamily="34" charset="0"/>
        </a:defRPr>
      </a:lvl8pPr>
      <a:lvl9pPr marL="1828800" algn="l" defTabSz="98742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Arial" pitchFamily="34" charset="0"/>
        </a:defRPr>
      </a:lvl9pPr>
    </p:titleStyle>
    <p:bodyStyle>
      <a:lvl1pPr marL="369888" indent="-369888" algn="l" defTabSz="987425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135000"/>
        <a:buFont typeface="Symbol" pitchFamily="18" charset="2"/>
        <a:buChar char="·"/>
        <a:defRPr sz="2400" b="1">
          <a:solidFill>
            <a:schemeClr val="tx1"/>
          </a:solidFill>
          <a:latin typeface="+mn-lt"/>
          <a:ea typeface="+mn-ea"/>
          <a:cs typeface="+mn-cs"/>
        </a:defRPr>
      </a:lvl1pPr>
      <a:lvl2pPr marL="801688" indent="-307975" algn="l" defTabSz="987425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Symbol" pitchFamily="18" charset="2"/>
        <a:buChar char="¨"/>
        <a:defRPr sz="2200" b="1">
          <a:solidFill>
            <a:schemeClr val="tx1"/>
          </a:solidFill>
          <a:latin typeface="+mn-lt"/>
        </a:defRPr>
      </a:lvl2pPr>
      <a:lvl3pPr marL="1235075" indent="-247650" algn="l" defTabSz="987425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5000"/>
        <a:buFont typeface="Monotype Sorts" pitchFamily="2" charset="2"/>
        <a:buChar char="è"/>
        <a:defRPr sz="2200" b="1">
          <a:solidFill>
            <a:schemeClr val="tx1"/>
          </a:solidFill>
          <a:latin typeface="+mn-lt"/>
        </a:defRPr>
      </a:lvl3pPr>
      <a:lvl4pPr marL="1727200" indent="-246063" algn="l" defTabSz="987425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100000"/>
        <a:buFont typeface="Monotype Sorts" pitchFamily="2" charset="2"/>
        <a:buChar char="ä"/>
        <a:defRPr sz="2200">
          <a:solidFill>
            <a:schemeClr val="tx1"/>
          </a:solidFill>
          <a:latin typeface="+mn-lt"/>
        </a:defRPr>
      </a:lvl4pPr>
      <a:lvl5pPr marL="2220913" indent="-247650" algn="l" defTabSz="987425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100000"/>
        <a:buFont typeface="Monotype Sorts" pitchFamily="2" charset="2"/>
        <a:buChar char="Õ"/>
        <a:defRPr sz="2200">
          <a:solidFill>
            <a:schemeClr val="tx1"/>
          </a:solidFill>
          <a:latin typeface="+mn-lt"/>
        </a:defRPr>
      </a:lvl5pPr>
      <a:lvl6pPr marL="2678113" indent="-247650" algn="l" defTabSz="987425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100000"/>
        <a:buFont typeface="Monotype Sorts" pitchFamily="2" charset="2"/>
        <a:buChar char="Õ"/>
        <a:defRPr sz="2200">
          <a:solidFill>
            <a:schemeClr val="tx1"/>
          </a:solidFill>
          <a:latin typeface="+mn-lt"/>
        </a:defRPr>
      </a:lvl6pPr>
      <a:lvl7pPr marL="3135313" indent="-247650" algn="l" defTabSz="987425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100000"/>
        <a:buFont typeface="Monotype Sorts" pitchFamily="2" charset="2"/>
        <a:buChar char="Õ"/>
        <a:defRPr sz="2200">
          <a:solidFill>
            <a:schemeClr val="tx1"/>
          </a:solidFill>
          <a:latin typeface="+mn-lt"/>
        </a:defRPr>
      </a:lvl7pPr>
      <a:lvl8pPr marL="3592513" indent="-247650" algn="l" defTabSz="987425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100000"/>
        <a:buFont typeface="Monotype Sorts" pitchFamily="2" charset="2"/>
        <a:buChar char="Õ"/>
        <a:defRPr sz="2200">
          <a:solidFill>
            <a:schemeClr val="tx1"/>
          </a:solidFill>
          <a:latin typeface="+mn-lt"/>
        </a:defRPr>
      </a:lvl8pPr>
      <a:lvl9pPr marL="4049713" indent="-247650" algn="l" defTabSz="987425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100000"/>
        <a:buFont typeface="Monotype Sorts" pitchFamily="2" charset="2"/>
        <a:buChar char="Õ"/>
        <a:defRPr sz="22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png"/><Relationship Id="rId5" Type="http://schemas.openxmlformats.org/officeDocument/2006/relationships/image" Target="../media/image25.gif"/><Relationship Id="rId4" Type="http://schemas.openxmlformats.org/officeDocument/2006/relationships/image" Target="../media/image24.gi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3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3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0.png"/><Relationship Id="rId4" Type="http://schemas.openxmlformats.org/officeDocument/2006/relationships/image" Target="../media/image52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2.flv"/><Relationship Id="rId1" Type="http://schemas.openxmlformats.org/officeDocument/2006/relationships/video" Target="NULL" TargetMode="External"/><Relationship Id="rId4" Type="http://schemas.openxmlformats.org/officeDocument/2006/relationships/image" Target="../media/image4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3.flv"/><Relationship Id="rId1" Type="http://schemas.openxmlformats.org/officeDocument/2006/relationships/video" Target="NULL" TargetMode="External"/><Relationship Id="rId4" Type="http://schemas.openxmlformats.org/officeDocument/2006/relationships/image" Target="../media/image43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wmf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gif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54.wmf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4" Type="http://schemas.openxmlformats.org/officeDocument/2006/relationships/image" Target="../media/image55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61.w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60.wmf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2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0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510.png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emf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4"/>
          <p:cNvSpPr>
            <a:spLocks noChangeArrowheads="1"/>
          </p:cNvSpPr>
          <p:nvPr/>
        </p:nvSpPr>
        <p:spPr bwMode="auto">
          <a:xfrm>
            <a:off x="0" y="0"/>
            <a:ext cx="10287000" cy="7715250"/>
          </a:xfrm>
          <a:prstGeom prst="rect">
            <a:avLst/>
          </a:prstGeom>
          <a:solidFill>
            <a:srgbClr val="000000"/>
          </a:solidFill>
          <a:ln w="19050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endParaRPr lang="zh-CN" altLang="zh-CN">
              <a:ea typeface="SimSun" pitchFamily="2" charset="-122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4662" y="1607666"/>
            <a:ext cx="5897677" cy="6107583"/>
          </a:xfrm>
          <a:prstGeom prst="rect">
            <a:avLst/>
          </a:prstGeom>
        </p:spPr>
      </p:pic>
      <p:sp>
        <p:nvSpPr>
          <p:cNvPr id="13315" name="Rectangle 4"/>
          <p:cNvSpPr>
            <a:spLocks noChangeArrowheads="1"/>
          </p:cNvSpPr>
          <p:nvPr/>
        </p:nvSpPr>
        <p:spPr bwMode="auto">
          <a:xfrm>
            <a:off x="0" y="324030"/>
            <a:ext cx="10287000" cy="108525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lIns="0" tIns="0" rIns="0" bIns="0" anchor="ctr"/>
          <a:lstStyle/>
          <a:p>
            <a:r>
              <a:rPr lang="en-CA" sz="7000" b="0">
                <a:solidFill>
                  <a:srgbClr val="FFFFFF"/>
                </a:solidFill>
              </a:rPr>
              <a:t>Quantum </a:t>
            </a:r>
            <a:r>
              <a:rPr lang="en-CA" sz="7000" b="0" smtClean="0">
                <a:solidFill>
                  <a:srgbClr val="FFFFFF"/>
                </a:solidFill>
              </a:rPr>
              <a:t>cryptography</a:t>
            </a:r>
            <a:endParaRPr lang="en-US" sz="7000" b="0">
              <a:solidFill>
                <a:srgbClr val="FFFFFF"/>
              </a:solidFill>
            </a:endParaRPr>
          </a:p>
        </p:txBody>
      </p:sp>
      <p:sp>
        <p:nvSpPr>
          <p:cNvPr id="16" name="TextBox 46"/>
          <p:cNvSpPr txBox="1">
            <a:spLocks noChangeArrowheads="1"/>
          </p:cNvSpPr>
          <p:nvPr/>
        </p:nvSpPr>
        <p:spPr bwMode="auto">
          <a:xfrm>
            <a:off x="200659" y="7251387"/>
            <a:ext cx="2051011" cy="4420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tIns="36000" bIns="36000" anchor="b" anchorCtr="0">
            <a:spAutoFit/>
          </a:bodyPr>
          <a:lstStyle/>
          <a:p>
            <a:pPr algn="r"/>
            <a:r>
              <a:rPr lang="en-US" sz="1200" b="0" smtClean="0">
                <a:solidFill>
                  <a:srgbClr val="4D4D4D"/>
                </a:solidFill>
              </a:rPr>
              <a:t>Image from cover of</a:t>
            </a:r>
          </a:p>
          <a:p>
            <a:pPr algn="l"/>
            <a:r>
              <a:rPr lang="en-US" sz="1200" b="0" smtClean="0">
                <a:solidFill>
                  <a:srgbClr val="4D4D4D"/>
                </a:solidFill>
              </a:rPr>
              <a:t>Physics World, March 1998</a:t>
            </a:r>
            <a:endParaRPr lang="en-US" sz="1200" b="0">
              <a:solidFill>
                <a:srgbClr val="4D4D4D"/>
              </a:solidFill>
            </a:endParaRPr>
          </a:p>
        </p:txBody>
      </p:sp>
      <p:sp>
        <p:nvSpPr>
          <p:cNvPr id="13317" name="Rectangle 4"/>
          <p:cNvSpPr>
            <a:spLocks noChangeArrowheads="1"/>
          </p:cNvSpPr>
          <p:nvPr/>
        </p:nvSpPr>
        <p:spPr bwMode="auto">
          <a:xfrm rot="16200000">
            <a:off x="8206032" y="2942991"/>
            <a:ext cx="3024420" cy="67710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 lIns="0" tIns="0" rIns="0" bIns="0" anchor="ctr" anchorCtr="0">
            <a:spAutoFit/>
          </a:bodyPr>
          <a:lstStyle/>
          <a:p>
            <a:pPr algn="l"/>
            <a:r>
              <a:rPr lang="en-CA" sz="2200" b="0" smtClean="0">
                <a:solidFill>
                  <a:srgbClr val="C0C0C0"/>
                </a:solidFill>
              </a:rPr>
              <a:t>Quantum hacking lab</a:t>
            </a:r>
            <a:endParaRPr lang="en-US" sz="2200" b="0" smtClean="0">
              <a:solidFill>
                <a:srgbClr val="C0C0C0"/>
              </a:solidFill>
            </a:endParaRPr>
          </a:p>
          <a:p>
            <a:pPr algn="l"/>
            <a:r>
              <a:rPr lang="en-US" sz="2200" b="0" smtClean="0">
                <a:solidFill>
                  <a:srgbClr val="FF0000"/>
                </a:solidFill>
              </a:rPr>
              <a:t>www.vad1.com/lab</a:t>
            </a:r>
            <a:endParaRPr lang="en-US" sz="2200" b="0" i="1">
              <a:solidFill>
                <a:srgbClr val="FF0000"/>
              </a:solidFill>
            </a:endParaRPr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8584650" y="5979097"/>
            <a:ext cx="2304320" cy="7977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4"/>
          <p:cNvSpPr>
            <a:spLocks noChangeArrowheads="1"/>
          </p:cNvSpPr>
          <p:nvPr/>
        </p:nvSpPr>
        <p:spPr bwMode="auto">
          <a:xfrm rot="16200000">
            <a:off x="-1816026" y="4309414"/>
            <a:ext cx="4464620" cy="53662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 lIns="0" tIns="0" rIns="0" bIns="0" anchor="ctr" anchorCtr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3200" b="0" i="1" smtClean="0">
                <a:solidFill>
                  <a:srgbClr val="C0C0C0"/>
                </a:solidFill>
              </a:rPr>
              <a:t>Vadim</a:t>
            </a:r>
            <a:r>
              <a:rPr lang="en-US" sz="3200" b="0" i="1">
                <a:solidFill>
                  <a:srgbClr val="C0C0C0"/>
                </a:solidFill>
              </a:rPr>
              <a:t> </a:t>
            </a:r>
            <a:r>
              <a:rPr lang="en-US" sz="3200" b="0" i="1" smtClean="0">
                <a:solidFill>
                  <a:srgbClr val="C0C0C0"/>
                </a:solidFill>
              </a:rPr>
              <a:t>Makarov</a:t>
            </a:r>
          </a:p>
        </p:txBody>
      </p:sp>
      <p:sp>
        <p:nvSpPr>
          <p:cNvPr id="10" name="Text Box 9"/>
          <p:cNvSpPr txBox="1">
            <a:spLocks noChangeArrowheads="1"/>
          </p:cNvSpPr>
          <p:nvPr/>
        </p:nvSpPr>
        <p:spPr bwMode="auto">
          <a:xfrm>
            <a:off x="0" y="41201"/>
            <a:ext cx="10287000" cy="64293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/>
          <a:lstStyle/>
          <a:p>
            <a:pPr>
              <a:lnSpc>
                <a:spcPct val="110000"/>
              </a:lnSpc>
            </a:pPr>
            <a:r>
              <a:rPr lang="en-US" sz="1200" b="0" smtClean="0">
                <a:solidFill>
                  <a:srgbClr val="4D4D4D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Lecture for CryptoWorks21, IQC, August </a:t>
            </a:r>
            <a:r>
              <a:rPr lang="en-US" sz="1200" b="0">
                <a:solidFill>
                  <a:srgbClr val="4D4D4D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1</a:t>
            </a:r>
            <a:r>
              <a:rPr lang="en-US" sz="1200" b="0" smtClean="0">
                <a:solidFill>
                  <a:srgbClr val="4D4D4D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, 2014</a:t>
            </a:r>
            <a:endParaRPr lang="en-US" sz="1200" b="0">
              <a:solidFill>
                <a:srgbClr val="4D4D4D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2315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0" y="0"/>
            <a:ext cx="10287000" cy="7715250"/>
          </a:xfrm>
          <a:prstGeom prst="rect">
            <a:avLst/>
          </a:prstGeom>
          <a:solidFill>
            <a:srgbClr val="000000"/>
          </a:solidFill>
          <a:ln w="19050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endParaRPr lang="zh-CN" altLang="zh-CN">
              <a:ea typeface="SimSun" pitchFamily="2" charset="-122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>
                <a:solidFill>
                  <a:srgbClr val="FFFFFF"/>
                </a:solidFill>
              </a:rPr>
              <a:t>Single-photon sources</a:t>
            </a:r>
            <a:endParaRPr lang="en-CA">
              <a:solidFill>
                <a:srgbClr val="FFFFFF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247650" y="4866623"/>
            <a:ext cx="9864725" cy="431202"/>
          </a:xfrm>
          <a:prstGeom prst="rect">
            <a:avLst/>
          </a:prstGeom>
        </p:spPr>
        <p:txBody>
          <a:bodyPr lIns="0" tIns="0" rIns="0" bIns="0"/>
          <a:lstStyle>
            <a:lvl1pPr marL="369888" indent="-369888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35000"/>
              <a:buFont typeface="Symbol" pitchFamily="18" charset="2"/>
              <a:buChar char="·"/>
              <a:defRPr sz="24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1688" indent="-307975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Symbol" pitchFamily="18" charset="2"/>
              <a:buChar char="¨"/>
              <a:defRPr sz="2200" b="1">
                <a:solidFill>
                  <a:schemeClr val="tx1"/>
                </a:solidFill>
                <a:latin typeface="+mn-lt"/>
              </a:defRPr>
            </a:lvl2pPr>
            <a:lvl3pPr marL="1235075" indent="-247650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Monotype Sorts" pitchFamily="2" charset="2"/>
              <a:buChar char="è"/>
              <a:defRPr sz="2200" b="1">
                <a:solidFill>
                  <a:schemeClr val="tx1"/>
                </a:solidFill>
                <a:latin typeface="+mn-lt"/>
              </a:defRPr>
            </a:lvl3pPr>
            <a:lvl4pPr marL="1727200" indent="-246063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Monotype Sorts" pitchFamily="2" charset="2"/>
              <a:buChar char="ä"/>
              <a:defRPr sz="2200">
                <a:solidFill>
                  <a:schemeClr val="tx1"/>
                </a:solidFill>
                <a:latin typeface="+mn-lt"/>
              </a:defRPr>
            </a:lvl4pPr>
            <a:lvl5pPr marL="2220913" indent="-247650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Monotype Sorts" pitchFamily="2" charset="2"/>
              <a:buChar char="Õ"/>
              <a:defRPr sz="2200">
                <a:solidFill>
                  <a:schemeClr val="tx1"/>
                </a:solidFill>
                <a:latin typeface="+mn-lt"/>
              </a:defRPr>
            </a:lvl5pPr>
            <a:lvl6pPr marL="2678113" indent="-247650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Monotype Sorts" pitchFamily="2" charset="2"/>
              <a:buChar char="Õ"/>
              <a:defRPr sz="2200">
                <a:solidFill>
                  <a:schemeClr val="tx1"/>
                </a:solidFill>
                <a:latin typeface="+mn-lt"/>
              </a:defRPr>
            </a:lvl6pPr>
            <a:lvl7pPr marL="3135313" indent="-247650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Monotype Sorts" pitchFamily="2" charset="2"/>
              <a:buChar char="Õ"/>
              <a:defRPr sz="2200">
                <a:solidFill>
                  <a:schemeClr val="tx1"/>
                </a:solidFill>
                <a:latin typeface="+mn-lt"/>
              </a:defRPr>
            </a:lvl7pPr>
            <a:lvl8pPr marL="3592513" indent="-247650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Monotype Sorts" pitchFamily="2" charset="2"/>
              <a:buChar char="Õ"/>
              <a:defRPr sz="2200">
                <a:solidFill>
                  <a:schemeClr val="tx1"/>
                </a:solidFill>
                <a:latin typeface="+mn-lt"/>
              </a:defRPr>
            </a:lvl8pPr>
            <a:lvl9pPr marL="4049713" indent="-247650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Monotype Sorts" pitchFamily="2" charset="2"/>
              <a:buChar char="Õ"/>
              <a:defRPr sz="22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spcBef>
                <a:spcPts val="0"/>
              </a:spcBef>
              <a:spcAft>
                <a:spcPts val="1800"/>
              </a:spcAft>
              <a:buNone/>
            </a:pPr>
            <a:r>
              <a:rPr lang="en-CA" kern="0" smtClean="0">
                <a:solidFill>
                  <a:srgbClr val="FFFFFF"/>
                </a:solidFill>
              </a:rPr>
              <a:t>Parametric down-conversion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247650" y="689185"/>
            <a:ext cx="9864725" cy="431202"/>
          </a:xfrm>
          <a:prstGeom prst="rect">
            <a:avLst/>
          </a:prstGeom>
        </p:spPr>
        <p:txBody>
          <a:bodyPr lIns="0" tIns="0" rIns="0" bIns="0"/>
          <a:lstStyle>
            <a:lvl1pPr marL="369888" indent="-369888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35000"/>
              <a:buFont typeface="Symbol" pitchFamily="18" charset="2"/>
              <a:buChar char="·"/>
              <a:defRPr sz="24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1688" indent="-307975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Symbol" pitchFamily="18" charset="2"/>
              <a:buChar char="¨"/>
              <a:defRPr sz="2200" b="1">
                <a:solidFill>
                  <a:schemeClr val="tx1"/>
                </a:solidFill>
                <a:latin typeface="+mn-lt"/>
              </a:defRPr>
            </a:lvl2pPr>
            <a:lvl3pPr marL="1235075" indent="-247650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Monotype Sorts" pitchFamily="2" charset="2"/>
              <a:buChar char="è"/>
              <a:defRPr sz="2200" b="1">
                <a:solidFill>
                  <a:schemeClr val="tx1"/>
                </a:solidFill>
                <a:latin typeface="+mn-lt"/>
              </a:defRPr>
            </a:lvl3pPr>
            <a:lvl4pPr marL="1727200" indent="-246063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Monotype Sorts" pitchFamily="2" charset="2"/>
              <a:buChar char="ä"/>
              <a:defRPr sz="2200">
                <a:solidFill>
                  <a:schemeClr val="tx1"/>
                </a:solidFill>
                <a:latin typeface="+mn-lt"/>
              </a:defRPr>
            </a:lvl4pPr>
            <a:lvl5pPr marL="2220913" indent="-247650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Monotype Sorts" pitchFamily="2" charset="2"/>
              <a:buChar char="Õ"/>
              <a:defRPr sz="2200">
                <a:solidFill>
                  <a:schemeClr val="tx1"/>
                </a:solidFill>
                <a:latin typeface="+mn-lt"/>
              </a:defRPr>
            </a:lvl5pPr>
            <a:lvl6pPr marL="2678113" indent="-247650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Monotype Sorts" pitchFamily="2" charset="2"/>
              <a:buChar char="Õ"/>
              <a:defRPr sz="2200">
                <a:solidFill>
                  <a:schemeClr val="tx1"/>
                </a:solidFill>
                <a:latin typeface="+mn-lt"/>
              </a:defRPr>
            </a:lvl6pPr>
            <a:lvl7pPr marL="3135313" indent="-247650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Monotype Sorts" pitchFamily="2" charset="2"/>
              <a:buChar char="Õ"/>
              <a:defRPr sz="2200">
                <a:solidFill>
                  <a:schemeClr val="tx1"/>
                </a:solidFill>
                <a:latin typeface="+mn-lt"/>
              </a:defRPr>
            </a:lvl7pPr>
            <a:lvl8pPr marL="3592513" indent="-247650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Monotype Sorts" pitchFamily="2" charset="2"/>
              <a:buChar char="Õ"/>
              <a:defRPr sz="2200">
                <a:solidFill>
                  <a:schemeClr val="tx1"/>
                </a:solidFill>
                <a:latin typeface="+mn-lt"/>
              </a:defRPr>
            </a:lvl8pPr>
            <a:lvl9pPr marL="4049713" indent="-247650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Monotype Sorts" pitchFamily="2" charset="2"/>
              <a:buChar char="Õ"/>
              <a:defRPr sz="22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spcBef>
                <a:spcPts val="0"/>
              </a:spcBef>
              <a:spcAft>
                <a:spcPts val="1800"/>
              </a:spcAft>
              <a:buNone/>
            </a:pPr>
            <a:r>
              <a:rPr lang="en-CA" kern="0" smtClean="0">
                <a:solidFill>
                  <a:srgbClr val="FFFFFF"/>
                </a:solidFill>
              </a:rPr>
              <a:t>Attenuated laser</a:t>
            </a:r>
          </a:p>
        </p:txBody>
      </p:sp>
      <p:cxnSp>
        <p:nvCxnSpPr>
          <p:cNvPr id="8" name="Straight Connector 7"/>
          <p:cNvCxnSpPr/>
          <p:nvPr/>
        </p:nvCxnSpPr>
        <p:spPr bwMode="auto">
          <a:xfrm>
            <a:off x="9130360" y="1504234"/>
            <a:ext cx="144000" cy="0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9" name="Straight Arrow Connector 8"/>
          <p:cNvCxnSpPr/>
          <p:nvPr/>
        </p:nvCxnSpPr>
        <p:spPr bwMode="auto">
          <a:xfrm>
            <a:off x="1982495" y="1504234"/>
            <a:ext cx="36000" cy="0"/>
          </a:xfrm>
          <a:prstGeom prst="straightConnector1">
            <a:avLst/>
          </a:prstGeom>
          <a:solidFill>
            <a:schemeClr val="accent1"/>
          </a:solidFill>
          <a:ln w="34925" cap="flat" cmpd="sng" algn="ctr">
            <a:solidFill>
              <a:srgbClr val="FF0000"/>
            </a:solidFill>
            <a:prstDash val="solid"/>
            <a:miter lim="800000"/>
            <a:headEnd type="none" w="lg" len="lg"/>
            <a:tailEnd type="triangle" w="lg" len="lg"/>
          </a:ln>
          <a:effectLst/>
        </p:spPr>
      </p:cxnSp>
      <p:sp>
        <p:nvSpPr>
          <p:cNvPr id="10" name="Oval 9"/>
          <p:cNvSpPr/>
          <p:nvPr/>
        </p:nvSpPr>
        <p:spPr bwMode="auto">
          <a:xfrm>
            <a:off x="4884100" y="1265265"/>
            <a:ext cx="144000" cy="144000"/>
          </a:xfrm>
          <a:prstGeom prst="ellipse">
            <a:avLst/>
          </a:prstGeom>
          <a:solidFill>
            <a:srgbClr val="FFFF00"/>
          </a:solidFill>
          <a:ln w="28575" cap="sq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 bwMode="auto">
          <a:xfrm>
            <a:off x="6036260" y="1265265"/>
            <a:ext cx="144000" cy="144000"/>
          </a:xfrm>
          <a:prstGeom prst="ellipse">
            <a:avLst/>
          </a:prstGeom>
          <a:solidFill>
            <a:srgbClr val="FFFF00"/>
          </a:solidFill>
          <a:ln w="28575" cap="sq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 bwMode="auto">
          <a:xfrm>
            <a:off x="7972485" y="1265265"/>
            <a:ext cx="144000" cy="144000"/>
          </a:xfrm>
          <a:prstGeom prst="ellipse">
            <a:avLst/>
          </a:prstGeom>
          <a:solidFill>
            <a:srgbClr val="FFFF00"/>
          </a:solidFill>
          <a:ln w="28575" cap="sq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 bwMode="auto">
          <a:xfrm>
            <a:off x="6811180" y="1265265"/>
            <a:ext cx="144000" cy="144000"/>
          </a:xfrm>
          <a:prstGeom prst="ellipse">
            <a:avLst/>
          </a:prstGeom>
          <a:solidFill>
            <a:srgbClr val="FFFF00"/>
          </a:solidFill>
          <a:ln w="28575" cap="sq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 bwMode="auto">
          <a:xfrm>
            <a:off x="6811180" y="1049235"/>
            <a:ext cx="144000" cy="144000"/>
          </a:xfrm>
          <a:prstGeom prst="ellipse">
            <a:avLst/>
          </a:prstGeom>
          <a:solidFill>
            <a:srgbClr val="FFFF00"/>
          </a:solidFill>
          <a:ln w="28575" cap="sq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/>
          <p:cNvCxnSpPr/>
          <p:nvPr/>
        </p:nvCxnSpPr>
        <p:spPr bwMode="auto">
          <a:xfrm>
            <a:off x="4877968" y="1504234"/>
            <a:ext cx="144000" cy="0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16" name="Straight Connector 15"/>
          <p:cNvCxnSpPr/>
          <p:nvPr/>
        </p:nvCxnSpPr>
        <p:spPr bwMode="auto">
          <a:xfrm>
            <a:off x="5264549" y="1504234"/>
            <a:ext cx="144000" cy="0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17" name="Straight Connector 16"/>
          <p:cNvCxnSpPr/>
          <p:nvPr/>
        </p:nvCxnSpPr>
        <p:spPr bwMode="auto">
          <a:xfrm>
            <a:off x="5651130" y="1504234"/>
            <a:ext cx="144000" cy="0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18" name="Straight Connector 17"/>
          <p:cNvCxnSpPr/>
          <p:nvPr/>
        </p:nvCxnSpPr>
        <p:spPr bwMode="auto">
          <a:xfrm>
            <a:off x="6037711" y="1504234"/>
            <a:ext cx="144000" cy="0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19" name="Straight Connector 18"/>
          <p:cNvCxnSpPr/>
          <p:nvPr/>
        </p:nvCxnSpPr>
        <p:spPr bwMode="auto">
          <a:xfrm>
            <a:off x="6424292" y="1504234"/>
            <a:ext cx="144000" cy="0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20" name="Straight Connector 19"/>
          <p:cNvCxnSpPr/>
          <p:nvPr/>
        </p:nvCxnSpPr>
        <p:spPr bwMode="auto">
          <a:xfrm>
            <a:off x="6810873" y="1504234"/>
            <a:ext cx="144000" cy="0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21" name="Straight Connector 20"/>
          <p:cNvCxnSpPr/>
          <p:nvPr/>
        </p:nvCxnSpPr>
        <p:spPr bwMode="auto">
          <a:xfrm>
            <a:off x="7197454" y="1504234"/>
            <a:ext cx="144000" cy="0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22" name="Straight Connector 21"/>
          <p:cNvCxnSpPr/>
          <p:nvPr/>
        </p:nvCxnSpPr>
        <p:spPr bwMode="auto">
          <a:xfrm>
            <a:off x="7584035" y="1504234"/>
            <a:ext cx="144000" cy="0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23" name="Straight Connector 22"/>
          <p:cNvCxnSpPr/>
          <p:nvPr/>
        </p:nvCxnSpPr>
        <p:spPr bwMode="auto">
          <a:xfrm>
            <a:off x="7970616" y="1504234"/>
            <a:ext cx="144000" cy="0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24" name="Straight Connector 23"/>
          <p:cNvCxnSpPr/>
          <p:nvPr/>
        </p:nvCxnSpPr>
        <p:spPr bwMode="auto">
          <a:xfrm>
            <a:off x="8357197" y="1504234"/>
            <a:ext cx="144000" cy="0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25" name="Straight Connector 24"/>
          <p:cNvCxnSpPr/>
          <p:nvPr/>
        </p:nvCxnSpPr>
        <p:spPr bwMode="auto">
          <a:xfrm>
            <a:off x="8743778" y="1504234"/>
            <a:ext cx="144000" cy="0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26" name="Straight Connector 25"/>
          <p:cNvCxnSpPr/>
          <p:nvPr/>
        </p:nvCxnSpPr>
        <p:spPr bwMode="auto">
          <a:xfrm>
            <a:off x="3331644" y="1504234"/>
            <a:ext cx="144000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27" name="Straight Connector 26"/>
          <p:cNvCxnSpPr/>
          <p:nvPr/>
        </p:nvCxnSpPr>
        <p:spPr bwMode="auto">
          <a:xfrm>
            <a:off x="3718225" y="1504234"/>
            <a:ext cx="144000" cy="0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28" name="Straight Connector 27"/>
          <p:cNvCxnSpPr/>
          <p:nvPr/>
        </p:nvCxnSpPr>
        <p:spPr bwMode="auto">
          <a:xfrm>
            <a:off x="4104806" y="1504234"/>
            <a:ext cx="144000" cy="0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29" name="Straight Connector 28"/>
          <p:cNvCxnSpPr/>
          <p:nvPr/>
        </p:nvCxnSpPr>
        <p:spPr bwMode="auto">
          <a:xfrm>
            <a:off x="4491387" y="1504234"/>
            <a:ext cx="144000" cy="0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30" name="Straight Connector 29"/>
          <p:cNvCxnSpPr/>
          <p:nvPr/>
        </p:nvCxnSpPr>
        <p:spPr bwMode="auto">
          <a:xfrm>
            <a:off x="1785320" y="1504234"/>
            <a:ext cx="144000" cy="0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31" name="Straight Connector 30"/>
          <p:cNvCxnSpPr/>
          <p:nvPr/>
        </p:nvCxnSpPr>
        <p:spPr bwMode="auto">
          <a:xfrm>
            <a:off x="2171901" y="1504234"/>
            <a:ext cx="144000" cy="0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32" name="Straight Connector 31"/>
          <p:cNvCxnSpPr/>
          <p:nvPr/>
        </p:nvCxnSpPr>
        <p:spPr bwMode="auto">
          <a:xfrm>
            <a:off x="2558482" y="1504234"/>
            <a:ext cx="144000" cy="0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33" name="Straight Connector 32"/>
          <p:cNvCxnSpPr/>
          <p:nvPr/>
        </p:nvCxnSpPr>
        <p:spPr bwMode="auto">
          <a:xfrm>
            <a:off x="2945063" y="1504234"/>
            <a:ext cx="144000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sp>
        <p:nvSpPr>
          <p:cNvPr id="34" name="TextBox 33"/>
          <p:cNvSpPr txBox="1"/>
          <p:nvPr/>
        </p:nvSpPr>
        <p:spPr bwMode="auto">
          <a:xfrm>
            <a:off x="678880" y="1287800"/>
            <a:ext cx="1077017" cy="459699"/>
          </a:xfrm>
          <a:prstGeom prst="rect">
            <a:avLst/>
          </a:prstGeom>
          <a:solidFill>
            <a:srgbClr val="000000"/>
          </a:solidFill>
          <a:ln w="12700">
            <a:solidFill>
              <a:srgbClr val="FFFFFF"/>
            </a:solidFill>
            <a:miter lim="800000"/>
            <a:headEnd/>
            <a:tailEnd/>
          </a:ln>
        </p:spPr>
        <p:txBody>
          <a:bodyPr wrap="none" lIns="0" tIns="0" rIns="0" bIns="0" rtlCol="0" anchor="ctr">
            <a:noAutofit/>
          </a:bodyPr>
          <a:lstStyle/>
          <a:p>
            <a:r>
              <a:rPr lang="en-CA" sz="2200" smtClean="0">
                <a:ln w="12700">
                  <a:noFill/>
                </a:ln>
                <a:solidFill>
                  <a:srgbClr val="FFFFFF"/>
                </a:solidFill>
              </a:rPr>
              <a:t>Laser</a:t>
            </a:r>
            <a:endParaRPr lang="en-US" sz="2200" smtClean="0">
              <a:ln w="12700">
                <a:noFill/>
              </a:ln>
              <a:solidFill>
                <a:srgbClr val="FFFFFF"/>
              </a:solidFill>
            </a:endParaRPr>
          </a:p>
        </p:txBody>
      </p:sp>
      <p:sp>
        <p:nvSpPr>
          <p:cNvPr id="35" name="TextBox 34"/>
          <p:cNvSpPr txBox="1"/>
          <p:nvPr/>
        </p:nvSpPr>
        <p:spPr bwMode="auto">
          <a:xfrm>
            <a:off x="2816320" y="1292491"/>
            <a:ext cx="1588692" cy="459699"/>
          </a:xfrm>
          <a:prstGeom prst="rect">
            <a:avLst/>
          </a:prstGeom>
          <a:solidFill>
            <a:srgbClr val="000000"/>
          </a:solidFill>
          <a:ln w="12700">
            <a:solidFill>
              <a:srgbClr val="FFFFFF"/>
            </a:solidFill>
            <a:miter lim="800000"/>
            <a:headEnd/>
            <a:tailEnd/>
          </a:ln>
        </p:spPr>
        <p:txBody>
          <a:bodyPr wrap="none" lIns="0" tIns="0" rIns="0" bIns="0" rtlCol="0" anchor="ctr">
            <a:noAutofit/>
          </a:bodyPr>
          <a:lstStyle/>
          <a:p>
            <a:r>
              <a:rPr lang="en-CA" sz="2200" smtClean="0">
                <a:ln w="12700">
                  <a:noFill/>
                </a:ln>
                <a:solidFill>
                  <a:srgbClr val="FFFFFF"/>
                </a:solidFill>
              </a:rPr>
              <a:t>Attenuator</a:t>
            </a:r>
            <a:endParaRPr lang="en-US" sz="2200" smtClean="0">
              <a:ln w="12700">
                <a:noFill/>
              </a:ln>
              <a:solidFill>
                <a:srgbClr val="FFFFFF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Rectangle 36"/>
              <p:cNvSpPr/>
              <p:nvPr/>
            </p:nvSpPr>
            <p:spPr>
              <a:xfrm>
                <a:off x="6106757" y="1553305"/>
                <a:ext cx="2510751" cy="86113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nb-NO" sz="2600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CA" sz="2600" b="1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  <m:t>𝑷</m:t>
                          </m:r>
                        </m:e>
                        <m:sub>
                          <m:r>
                            <a:rPr lang="en-CA" sz="2600" b="1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  <m:t>𝒏</m:t>
                          </m:r>
                        </m:sub>
                      </m:sSub>
                      <m:d>
                        <m:dPr>
                          <m:ctrlPr>
                            <a:rPr lang="nb-NO" sz="2600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nb-NO" sz="2600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𝝁</m:t>
                          </m:r>
                        </m:e>
                      </m:d>
                      <m:r>
                        <a:rPr lang="pt-BR" sz="2600" i="1">
                          <a:solidFill>
                            <a:srgbClr val="FFFFFF"/>
                          </a:solidFill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pt-BR" sz="2600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pt-BR" sz="2600" i="1" smtClean="0">
                                  <a:solidFill>
                                    <a:srgbClr val="FFFF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pt-BR" sz="2600" i="1" smtClean="0">
                                  <a:solidFill>
                                    <a:srgbClr val="FFFF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𝝁</m:t>
                              </m:r>
                            </m:e>
                            <m:sup>
                              <m:r>
                                <a:rPr lang="en-CA" sz="2600" b="1" i="1" smtClean="0">
                                  <a:solidFill>
                                    <a:srgbClr val="FFFFFF"/>
                                  </a:solidFill>
                                  <a:latin typeface="Cambria Math" panose="02040503050406030204" pitchFamily="18" charset="0"/>
                                </a:rPr>
                                <m:t>𝒏</m:t>
                              </m:r>
                            </m:sup>
                          </m:sSup>
                          <m:sSup>
                            <m:sSupPr>
                              <m:ctrlPr>
                                <a:rPr lang="pt-BR" sz="2600" i="1" smtClean="0">
                                  <a:solidFill>
                                    <a:srgbClr val="FFFF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CA" sz="2600" b="1" i="1" smtClean="0">
                                  <a:solidFill>
                                    <a:srgbClr val="FFFFFF"/>
                                  </a:solidFill>
                                  <a:latin typeface="Cambria Math" panose="02040503050406030204" pitchFamily="18" charset="0"/>
                                </a:rPr>
                                <m:t>𝒆</m:t>
                              </m:r>
                            </m:e>
                            <m:sup>
                              <m:r>
                                <a:rPr lang="en-CA" sz="2600" b="1" i="1" smtClean="0">
                                  <a:solidFill>
                                    <a:srgbClr val="FFFFFF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CA" sz="2600" b="1" i="1" smtClean="0">
                                  <a:solidFill>
                                    <a:srgbClr val="FFFF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𝝁</m:t>
                              </m:r>
                            </m:sup>
                          </m:sSup>
                        </m:num>
                        <m:den>
                          <m:r>
                            <a:rPr lang="en-CA" sz="2600" b="1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  <m:t>𝒏</m:t>
                          </m:r>
                          <m:r>
                            <a:rPr lang="en-CA" sz="2600" b="1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  <m:t>!</m:t>
                          </m:r>
                        </m:den>
                      </m:f>
                    </m:oMath>
                  </m:oMathPara>
                </a14:m>
                <a:endParaRPr lang="en-CA" sz="2600"/>
              </a:p>
            </p:txBody>
          </p:sp>
        </mc:Choice>
        <mc:Fallback xmlns="">
          <p:sp>
            <p:nvSpPr>
              <p:cNvPr id="37" name="Rectangle 3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06757" y="1553305"/>
                <a:ext cx="2510751" cy="861133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Rectangle 37"/>
              <p:cNvSpPr/>
              <p:nvPr/>
            </p:nvSpPr>
            <p:spPr>
              <a:xfrm>
                <a:off x="5135370" y="1763677"/>
                <a:ext cx="489236" cy="49244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nb-NO" sz="2600" i="1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𝝁</m:t>
                      </m:r>
                    </m:oMath>
                  </m:oMathPara>
                </a14:m>
                <a:endParaRPr lang="en-CA" sz="2600"/>
              </a:p>
            </p:txBody>
          </p:sp>
        </mc:Choice>
        <mc:Fallback xmlns="">
          <p:sp>
            <p:nvSpPr>
              <p:cNvPr id="38" name="Rectangle 3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35370" y="1763677"/>
                <a:ext cx="489236" cy="492443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0" name="Straight Connector 39"/>
          <p:cNvCxnSpPr/>
          <p:nvPr/>
        </p:nvCxnSpPr>
        <p:spPr bwMode="auto">
          <a:xfrm flipH="1">
            <a:off x="5335555" y="1527094"/>
            <a:ext cx="0" cy="377906"/>
          </a:xfrm>
          <a:prstGeom prst="line">
            <a:avLst/>
          </a:prstGeom>
          <a:solidFill>
            <a:schemeClr val="accent1"/>
          </a:solidFill>
          <a:ln w="0" cap="rnd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42" name="Straight Connector 41"/>
          <p:cNvCxnSpPr/>
          <p:nvPr/>
        </p:nvCxnSpPr>
        <p:spPr bwMode="auto">
          <a:xfrm>
            <a:off x="1326970" y="6517602"/>
            <a:ext cx="3767008" cy="0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rgbClr val="3333FF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sp>
        <p:nvSpPr>
          <p:cNvPr id="41" name="TextBox 40"/>
          <p:cNvSpPr txBox="1"/>
          <p:nvPr/>
        </p:nvSpPr>
        <p:spPr bwMode="auto">
          <a:xfrm>
            <a:off x="678880" y="6129913"/>
            <a:ext cx="1077017" cy="747739"/>
          </a:xfrm>
          <a:prstGeom prst="rect">
            <a:avLst/>
          </a:prstGeom>
          <a:solidFill>
            <a:srgbClr val="000000"/>
          </a:solidFill>
          <a:ln w="12700">
            <a:solidFill>
              <a:srgbClr val="FFFFFF"/>
            </a:solidFill>
            <a:miter lim="800000"/>
            <a:headEnd/>
            <a:tailEnd/>
          </a:ln>
        </p:spPr>
        <p:txBody>
          <a:bodyPr wrap="none" lIns="0" tIns="0" rIns="0" bIns="0" rtlCol="0" anchor="ctr">
            <a:noAutofit/>
          </a:bodyPr>
          <a:lstStyle/>
          <a:p>
            <a:r>
              <a:rPr lang="en-CA" sz="2200" smtClean="0">
                <a:ln w="12700">
                  <a:noFill/>
                </a:ln>
                <a:solidFill>
                  <a:srgbClr val="FFFFFF"/>
                </a:solidFill>
              </a:rPr>
              <a:t>Pump</a:t>
            </a:r>
          </a:p>
          <a:p>
            <a:r>
              <a:rPr lang="en-CA" sz="2200" smtClean="0">
                <a:ln w="12700">
                  <a:noFill/>
                </a:ln>
                <a:solidFill>
                  <a:srgbClr val="FFFFFF"/>
                </a:solidFill>
              </a:rPr>
              <a:t>laser</a:t>
            </a:r>
            <a:endParaRPr lang="en-US" sz="2200" smtClean="0">
              <a:ln w="12700">
                <a:noFill/>
              </a:ln>
              <a:solidFill>
                <a:srgbClr val="FFFFFF"/>
              </a:solidFill>
            </a:endParaRPr>
          </a:p>
        </p:txBody>
      </p:sp>
      <p:sp>
        <p:nvSpPr>
          <p:cNvPr id="44" name="Rectangle 43"/>
          <p:cNvSpPr/>
          <p:nvPr/>
        </p:nvSpPr>
        <p:spPr bwMode="auto">
          <a:xfrm>
            <a:off x="3403654" y="6157552"/>
            <a:ext cx="227636" cy="720100"/>
          </a:xfrm>
          <a:prstGeom prst="rect">
            <a:avLst/>
          </a:prstGeom>
          <a:noFill/>
          <a:ln w="19050" cap="sq" cmpd="sng" algn="ctr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CA">
              <a:ln w="19050">
                <a:solidFill>
                  <a:schemeClr val="tx1"/>
                </a:solidFill>
              </a:ln>
            </a:endParaRPr>
          </a:p>
        </p:txBody>
      </p:sp>
      <p:sp>
        <p:nvSpPr>
          <p:cNvPr id="46" name="TextBox 45"/>
          <p:cNvSpPr txBox="1"/>
          <p:nvPr/>
        </p:nvSpPr>
        <p:spPr bwMode="auto">
          <a:xfrm>
            <a:off x="2980618" y="5365442"/>
            <a:ext cx="1077017" cy="74773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rtlCol="0" anchor="ctr">
            <a:noAutofit/>
          </a:bodyPr>
          <a:lstStyle/>
          <a:p>
            <a:r>
              <a:rPr lang="en-CA" sz="2200" smtClean="0">
                <a:ln w="12700">
                  <a:noFill/>
                </a:ln>
                <a:solidFill>
                  <a:srgbClr val="00FF00"/>
                </a:solidFill>
              </a:rPr>
              <a:t>Non-linear</a:t>
            </a:r>
          </a:p>
          <a:p>
            <a:r>
              <a:rPr lang="en-CA" sz="2200" smtClean="0">
                <a:ln w="12700">
                  <a:noFill/>
                </a:ln>
                <a:solidFill>
                  <a:srgbClr val="00FF00"/>
                </a:solidFill>
              </a:rPr>
              <a:t>crystal</a:t>
            </a:r>
            <a:endParaRPr lang="en-US" sz="2200" smtClean="0">
              <a:ln w="12700">
                <a:noFill/>
              </a:ln>
              <a:solidFill>
                <a:srgbClr val="00FF00"/>
              </a:solidFill>
            </a:endParaRPr>
          </a:p>
        </p:txBody>
      </p:sp>
      <p:cxnSp>
        <p:nvCxnSpPr>
          <p:cNvPr id="48" name="Straight Connector 47"/>
          <p:cNvCxnSpPr/>
          <p:nvPr/>
        </p:nvCxnSpPr>
        <p:spPr bwMode="auto">
          <a:xfrm>
            <a:off x="5100065" y="6373582"/>
            <a:ext cx="0" cy="288040"/>
          </a:xfrm>
          <a:prstGeom prst="line">
            <a:avLst/>
          </a:prstGeom>
          <a:solidFill>
            <a:schemeClr val="accent1"/>
          </a:solidFill>
          <a:ln w="28575" cap="rnd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9" name="Straight Connector 48"/>
          <p:cNvCxnSpPr/>
          <p:nvPr/>
        </p:nvCxnSpPr>
        <p:spPr bwMode="auto">
          <a:xfrm flipH="1">
            <a:off x="4906543" y="6373582"/>
            <a:ext cx="193522" cy="0"/>
          </a:xfrm>
          <a:prstGeom prst="line">
            <a:avLst/>
          </a:prstGeom>
          <a:solidFill>
            <a:schemeClr val="accent1"/>
          </a:solidFill>
          <a:ln w="28575" cap="rnd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3" name="Straight Connector 52"/>
          <p:cNvCxnSpPr/>
          <p:nvPr/>
        </p:nvCxnSpPr>
        <p:spPr bwMode="auto">
          <a:xfrm flipH="1">
            <a:off x="4906543" y="6661622"/>
            <a:ext cx="193522" cy="0"/>
          </a:xfrm>
          <a:prstGeom prst="line">
            <a:avLst/>
          </a:prstGeom>
          <a:solidFill>
            <a:schemeClr val="accent1"/>
          </a:solidFill>
          <a:ln w="28575" cap="rnd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7" name="Straight Connector 56"/>
          <p:cNvCxnSpPr/>
          <p:nvPr/>
        </p:nvCxnSpPr>
        <p:spPr bwMode="auto">
          <a:xfrm flipV="1">
            <a:off x="3487270" y="5677200"/>
            <a:ext cx="2801189" cy="840404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63" name="Straight Connector 62"/>
          <p:cNvCxnSpPr/>
          <p:nvPr/>
        </p:nvCxnSpPr>
        <p:spPr bwMode="auto">
          <a:xfrm>
            <a:off x="3487269" y="6517602"/>
            <a:ext cx="2180758" cy="648090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sp>
        <p:nvSpPr>
          <p:cNvPr id="66" name="Freeform 33"/>
          <p:cNvSpPr>
            <a:spLocks/>
          </p:cNvSpPr>
          <p:nvPr/>
        </p:nvSpPr>
        <p:spPr bwMode="auto">
          <a:xfrm rot="1001643">
            <a:off x="5568346" y="6939777"/>
            <a:ext cx="233363" cy="465137"/>
          </a:xfrm>
          <a:custGeom>
            <a:avLst/>
            <a:gdLst>
              <a:gd name="T0" fmla="*/ 0 w 147"/>
              <a:gd name="T1" fmla="*/ 293 h 293"/>
              <a:gd name="T2" fmla="*/ 30 w 147"/>
              <a:gd name="T3" fmla="*/ 293 h 293"/>
              <a:gd name="T4" fmla="*/ 57 w 147"/>
              <a:gd name="T5" fmla="*/ 283 h 293"/>
              <a:gd name="T6" fmla="*/ 80 w 147"/>
              <a:gd name="T7" fmla="*/ 270 h 293"/>
              <a:gd name="T8" fmla="*/ 104 w 147"/>
              <a:gd name="T9" fmla="*/ 253 h 293"/>
              <a:gd name="T10" fmla="*/ 120 w 147"/>
              <a:gd name="T11" fmla="*/ 230 h 293"/>
              <a:gd name="T12" fmla="*/ 134 w 147"/>
              <a:gd name="T13" fmla="*/ 206 h 293"/>
              <a:gd name="T14" fmla="*/ 144 w 147"/>
              <a:gd name="T15" fmla="*/ 176 h 293"/>
              <a:gd name="T16" fmla="*/ 147 w 147"/>
              <a:gd name="T17" fmla="*/ 146 h 293"/>
              <a:gd name="T18" fmla="*/ 144 w 147"/>
              <a:gd name="T19" fmla="*/ 120 h 293"/>
              <a:gd name="T20" fmla="*/ 134 w 147"/>
              <a:gd name="T21" fmla="*/ 90 h 293"/>
              <a:gd name="T22" fmla="*/ 120 w 147"/>
              <a:gd name="T23" fmla="*/ 66 h 293"/>
              <a:gd name="T24" fmla="*/ 104 w 147"/>
              <a:gd name="T25" fmla="*/ 43 h 293"/>
              <a:gd name="T26" fmla="*/ 80 w 147"/>
              <a:gd name="T27" fmla="*/ 26 h 293"/>
              <a:gd name="T28" fmla="*/ 57 w 147"/>
              <a:gd name="T29" fmla="*/ 13 h 293"/>
              <a:gd name="T30" fmla="*/ 30 w 147"/>
              <a:gd name="T31" fmla="*/ 3 h 293"/>
              <a:gd name="T32" fmla="*/ 0 w 147"/>
              <a:gd name="T33" fmla="*/ 0 h 293"/>
              <a:gd name="T34" fmla="*/ 0 w 147"/>
              <a:gd name="T35" fmla="*/ 293 h 2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47" h="293">
                <a:moveTo>
                  <a:pt x="0" y="293"/>
                </a:moveTo>
                <a:lnTo>
                  <a:pt x="30" y="293"/>
                </a:lnTo>
                <a:lnTo>
                  <a:pt x="57" y="283"/>
                </a:lnTo>
                <a:lnTo>
                  <a:pt x="80" y="270"/>
                </a:lnTo>
                <a:lnTo>
                  <a:pt x="104" y="253"/>
                </a:lnTo>
                <a:lnTo>
                  <a:pt x="120" y="230"/>
                </a:lnTo>
                <a:lnTo>
                  <a:pt x="134" y="206"/>
                </a:lnTo>
                <a:lnTo>
                  <a:pt x="144" y="176"/>
                </a:lnTo>
                <a:lnTo>
                  <a:pt x="147" y="146"/>
                </a:lnTo>
                <a:lnTo>
                  <a:pt x="144" y="120"/>
                </a:lnTo>
                <a:lnTo>
                  <a:pt x="134" y="90"/>
                </a:lnTo>
                <a:lnTo>
                  <a:pt x="120" y="66"/>
                </a:lnTo>
                <a:lnTo>
                  <a:pt x="104" y="43"/>
                </a:lnTo>
                <a:lnTo>
                  <a:pt x="80" y="26"/>
                </a:lnTo>
                <a:lnTo>
                  <a:pt x="57" y="13"/>
                </a:lnTo>
                <a:lnTo>
                  <a:pt x="30" y="3"/>
                </a:lnTo>
                <a:lnTo>
                  <a:pt x="0" y="0"/>
                </a:lnTo>
                <a:lnTo>
                  <a:pt x="0" y="293"/>
                </a:lnTo>
                <a:close/>
              </a:path>
            </a:pathLst>
          </a:custGeom>
          <a:solidFill>
            <a:srgbClr val="FFFFFF"/>
          </a:solidFill>
          <a:ln w="0"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7" name="Oval 66"/>
          <p:cNvSpPr/>
          <p:nvPr/>
        </p:nvSpPr>
        <p:spPr bwMode="auto">
          <a:xfrm>
            <a:off x="3919340" y="6295925"/>
            <a:ext cx="144000" cy="144000"/>
          </a:xfrm>
          <a:prstGeom prst="ellipse">
            <a:avLst/>
          </a:prstGeom>
          <a:solidFill>
            <a:srgbClr val="FFFF00"/>
          </a:solidFill>
          <a:ln w="28575" cap="sq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Oval 67"/>
          <p:cNvSpPr/>
          <p:nvPr/>
        </p:nvSpPr>
        <p:spPr bwMode="auto">
          <a:xfrm>
            <a:off x="3919340" y="6595279"/>
            <a:ext cx="144000" cy="144000"/>
          </a:xfrm>
          <a:prstGeom prst="ellipse">
            <a:avLst/>
          </a:prstGeom>
          <a:solidFill>
            <a:srgbClr val="FFFF00"/>
          </a:solidFill>
          <a:ln w="28575" cap="sq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Oval 68"/>
          <p:cNvSpPr/>
          <p:nvPr/>
        </p:nvSpPr>
        <p:spPr bwMode="auto">
          <a:xfrm>
            <a:off x="4567420" y="6098984"/>
            <a:ext cx="144000" cy="144000"/>
          </a:xfrm>
          <a:prstGeom prst="ellipse">
            <a:avLst/>
          </a:prstGeom>
          <a:solidFill>
            <a:srgbClr val="FFFF00"/>
          </a:solidFill>
          <a:ln w="28575" cap="sq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Oval 69"/>
          <p:cNvSpPr/>
          <p:nvPr/>
        </p:nvSpPr>
        <p:spPr bwMode="auto">
          <a:xfrm>
            <a:off x="4567420" y="6786771"/>
            <a:ext cx="144000" cy="144000"/>
          </a:xfrm>
          <a:prstGeom prst="ellipse">
            <a:avLst/>
          </a:prstGeom>
          <a:solidFill>
            <a:srgbClr val="FFFF00"/>
          </a:solidFill>
          <a:ln w="28575" cap="sq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Oval 70"/>
          <p:cNvSpPr/>
          <p:nvPr/>
        </p:nvSpPr>
        <p:spPr bwMode="auto">
          <a:xfrm>
            <a:off x="6007620" y="5668016"/>
            <a:ext cx="144000" cy="144000"/>
          </a:xfrm>
          <a:prstGeom prst="ellipse">
            <a:avLst/>
          </a:prstGeom>
          <a:solidFill>
            <a:srgbClr val="FFFF00"/>
          </a:solidFill>
          <a:ln w="28575" cap="sq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2" name="Group 81"/>
          <p:cNvGrpSpPr/>
          <p:nvPr/>
        </p:nvGrpSpPr>
        <p:grpSpPr>
          <a:xfrm rot="957854">
            <a:off x="5989761" y="6946951"/>
            <a:ext cx="360050" cy="263462"/>
            <a:chOff x="5935610" y="6810035"/>
            <a:chExt cx="530358" cy="288040"/>
          </a:xfrm>
        </p:grpSpPr>
        <p:cxnSp>
          <p:nvCxnSpPr>
            <p:cNvPr id="73" name="Straight Connector 72"/>
            <p:cNvCxnSpPr/>
            <p:nvPr/>
          </p:nvCxnSpPr>
          <p:spPr bwMode="auto">
            <a:xfrm>
              <a:off x="5935610" y="7098075"/>
              <a:ext cx="172498" cy="0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4" name="Straight Connector 73"/>
            <p:cNvCxnSpPr/>
            <p:nvPr/>
          </p:nvCxnSpPr>
          <p:spPr bwMode="auto">
            <a:xfrm flipV="1">
              <a:off x="6108108" y="6810035"/>
              <a:ext cx="0" cy="283295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5" name="Straight Connector 74"/>
            <p:cNvCxnSpPr/>
            <p:nvPr/>
          </p:nvCxnSpPr>
          <p:spPr bwMode="auto">
            <a:xfrm>
              <a:off x="6108108" y="6810035"/>
              <a:ext cx="177861" cy="0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6" name="Straight Connector 75"/>
            <p:cNvCxnSpPr/>
            <p:nvPr/>
          </p:nvCxnSpPr>
          <p:spPr bwMode="auto">
            <a:xfrm>
              <a:off x="6285969" y="6810035"/>
              <a:ext cx="0" cy="283295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7" name="Straight Connector 76"/>
            <p:cNvCxnSpPr/>
            <p:nvPr/>
          </p:nvCxnSpPr>
          <p:spPr bwMode="auto">
            <a:xfrm>
              <a:off x="6285968" y="7098075"/>
              <a:ext cx="180000" cy="0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83" name="TextBox 82"/>
          <p:cNvSpPr txBox="1"/>
          <p:nvPr/>
        </p:nvSpPr>
        <p:spPr bwMode="auto">
          <a:xfrm>
            <a:off x="6442813" y="6949662"/>
            <a:ext cx="2733247" cy="31567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rtlCol="0" anchor="ctr">
            <a:noAutofit/>
          </a:bodyPr>
          <a:lstStyle/>
          <a:p>
            <a:r>
              <a:rPr lang="en-CA" sz="2200" smtClean="0">
                <a:ln w="12700">
                  <a:noFill/>
                </a:ln>
                <a:solidFill>
                  <a:srgbClr val="FFFFFF"/>
                </a:solidFill>
              </a:rPr>
              <a:t>Heralding detector</a:t>
            </a:r>
            <a:endParaRPr lang="en-US" sz="2200" smtClean="0">
              <a:ln w="12700">
                <a:noFill/>
              </a:ln>
              <a:solidFill>
                <a:srgbClr val="FFFFFF"/>
              </a:solidFill>
            </a:endParaRPr>
          </a:p>
        </p:txBody>
      </p:sp>
      <p:cxnSp>
        <p:nvCxnSpPr>
          <p:cNvPr id="88" name="Straight Connector 87"/>
          <p:cNvCxnSpPr/>
          <p:nvPr/>
        </p:nvCxnSpPr>
        <p:spPr bwMode="auto">
          <a:xfrm>
            <a:off x="5666066" y="7165692"/>
            <a:ext cx="987097" cy="292433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grpSp>
        <p:nvGrpSpPr>
          <p:cNvPr id="126" name="Group 125"/>
          <p:cNvGrpSpPr/>
          <p:nvPr/>
        </p:nvGrpSpPr>
        <p:grpSpPr>
          <a:xfrm>
            <a:off x="4063351" y="2548988"/>
            <a:ext cx="2736379" cy="2100747"/>
            <a:chOff x="2075645" y="1996709"/>
            <a:chExt cx="2736379" cy="2520566"/>
          </a:xfrm>
        </p:grpSpPr>
        <p:cxnSp>
          <p:nvCxnSpPr>
            <p:cNvPr id="61" name="Straight Arrow Connector 4"/>
            <p:cNvCxnSpPr>
              <a:cxnSpLocks noChangeShapeType="1"/>
            </p:cNvCxnSpPr>
            <p:nvPr/>
          </p:nvCxnSpPr>
          <p:spPr bwMode="auto">
            <a:xfrm flipV="1">
              <a:off x="2550800" y="2201395"/>
              <a:ext cx="0" cy="1978179"/>
            </a:xfrm>
            <a:prstGeom prst="straightConnector1">
              <a:avLst/>
            </a:prstGeom>
            <a:noFill/>
            <a:ln w="6350" algn="ctr">
              <a:solidFill>
                <a:srgbClr val="DDDDDD"/>
              </a:solidFill>
              <a:round/>
              <a:headEnd/>
              <a:tailEnd type="arrow" w="lg" len="lg"/>
            </a:ln>
          </p:spPr>
        </p:cxnSp>
        <p:cxnSp>
          <p:nvCxnSpPr>
            <p:cNvPr id="62" name="Straight Arrow Connector 6"/>
            <p:cNvCxnSpPr>
              <a:cxnSpLocks noChangeShapeType="1"/>
            </p:cNvCxnSpPr>
            <p:nvPr/>
          </p:nvCxnSpPr>
          <p:spPr bwMode="auto">
            <a:xfrm flipV="1">
              <a:off x="2550800" y="4171916"/>
              <a:ext cx="1973195" cy="6067"/>
            </a:xfrm>
            <a:prstGeom prst="straightConnector1">
              <a:avLst/>
            </a:prstGeom>
            <a:noFill/>
            <a:ln w="6350" algn="ctr">
              <a:solidFill>
                <a:srgbClr val="DDDDDD"/>
              </a:solidFill>
              <a:round/>
              <a:headEnd/>
              <a:tailEnd type="arrow" w="lg" len="lg"/>
            </a:ln>
          </p:spPr>
        </p:cxnSp>
        <p:cxnSp>
          <p:nvCxnSpPr>
            <p:cNvPr id="43" name="Straight Connector 42"/>
            <p:cNvCxnSpPr/>
            <p:nvPr/>
          </p:nvCxnSpPr>
          <p:spPr bwMode="auto">
            <a:xfrm>
              <a:off x="2479130" y="2567796"/>
              <a:ext cx="144020" cy="0"/>
            </a:xfrm>
            <a:prstGeom prst="line">
              <a:avLst/>
            </a:prstGeom>
            <a:noFill/>
            <a:ln w="6350" algn="ctr">
              <a:solidFill>
                <a:srgbClr val="DDDDDD"/>
              </a:solidFill>
              <a:round/>
              <a:headEnd type="none" w="med" len="med"/>
              <a:tailEnd type="none" w="med" len="med"/>
            </a:ln>
          </p:spPr>
        </p:cxnSp>
        <p:cxnSp>
          <p:nvCxnSpPr>
            <p:cNvPr id="78" name="Straight Connector 77"/>
            <p:cNvCxnSpPr/>
            <p:nvPr/>
          </p:nvCxnSpPr>
          <p:spPr bwMode="auto">
            <a:xfrm>
              <a:off x="2478562" y="2969827"/>
              <a:ext cx="144020" cy="0"/>
            </a:xfrm>
            <a:prstGeom prst="line">
              <a:avLst/>
            </a:prstGeom>
            <a:noFill/>
            <a:ln w="6350" algn="ctr">
              <a:solidFill>
                <a:srgbClr val="DDDDDD"/>
              </a:solidFill>
              <a:round/>
              <a:headEnd type="none" w="med" len="med"/>
              <a:tailEnd type="none" w="med" len="med"/>
            </a:ln>
          </p:spPr>
        </p:cxnSp>
        <p:cxnSp>
          <p:nvCxnSpPr>
            <p:cNvPr id="80" name="Straight Connector 79"/>
            <p:cNvCxnSpPr/>
            <p:nvPr/>
          </p:nvCxnSpPr>
          <p:spPr bwMode="auto">
            <a:xfrm>
              <a:off x="2479130" y="3771519"/>
              <a:ext cx="144020" cy="0"/>
            </a:xfrm>
            <a:prstGeom prst="line">
              <a:avLst/>
            </a:prstGeom>
            <a:noFill/>
            <a:ln w="6350" algn="ctr">
              <a:solidFill>
                <a:srgbClr val="DDDDDD"/>
              </a:solidFill>
              <a:round/>
              <a:headEnd type="none" w="med" len="med"/>
              <a:tailEnd type="none" w="med" len="med"/>
            </a:ln>
          </p:spPr>
        </p:cxnSp>
        <p:cxnSp>
          <p:nvCxnSpPr>
            <p:cNvPr id="81" name="Straight Connector 80"/>
            <p:cNvCxnSpPr/>
            <p:nvPr/>
          </p:nvCxnSpPr>
          <p:spPr bwMode="auto">
            <a:xfrm>
              <a:off x="2515050" y="2784523"/>
              <a:ext cx="34622" cy="0"/>
            </a:xfrm>
            <a:prstGeom prst="line">
              <a:avLst/>
            </a:prstGeom>
            <a:noFill/>
            <a:ln w="6350" algn="ctr">
              <a:solidFill>
                <a:srgbClr val="DDDDDD"/>
              </a:solidFill>
              <a:round/>
              <a:headEnd type="none" w="med" len="med"/>
              <a:tailEnd type="none" w="med" len="med"/>
            </a:ln>
          </p:spPr>
        </p:cxnSp>
        <p:cxnSp>
          <p:nvCxnSpPr>
            <p:cNvPr id="84" name="Straight Connector 83"/>
            <p:cNvCxnSpPr/>
            <p:nvPr/>
          </p:nvCxnSpPr>
          <p:spPr bwMode="auto">
            <a:xfrm>
              <a:off x="2515050" y="2687845"/>
              <a:ext cx="34622" cy="0"/>
            </a:xfrm>
            <a:prstGeom prst="line">
              <a:avLst/>
            </a:prstGeom>
            <a:noFill/>
            <a:ln w="6350" algn="ctr">
              <a:solidFill>
                <a:srgbClr val="DDDDDD"/>
              </a:solidFill>
              <a:round/>
              <a:headEnd type="none" w="med" len="med"/>
              <a:tailEnd type="none" w="med" len="med"/>
            </a:ln>
          </p:spPr>
        </p:cxnSp>
        <p:cxnSp>
          <p:nvCxnSpPr>
            <p:cNvPr id="85" name="Straight Connector 84"/>
            <p:cNvCxnSpPr/>
            <p:nvPr/>
          </p:nvCxnSpPr>
          <p:spPr bwMode="auto">
            <a:xfrm>
              <a:off x="2515050" y="2633455"/>
              <a:ext cx="34622" cy="0"/>
            </a:xfrm>
            <a:prstGeom prst="line">
              <a:avLst/>
            </a:prstGeom>
            <a:noFill/>
            <a:ln w="6350" algn="ctr">
              <a:solidFill>
                <a:srgbClr val="DDDDDD"/>
              </a:solidFill>
              <a:round/>
              <a:headEnd type="none" w="med" len="med"/>
              <a:tailEnd type="none" w="med" len="med"/>
            </a:ln>
          </p:spPr>
        </p:cxnSp>
        <p:cxnSp>
          <p:nvCxnSpPr>
            <p:cNvPr id="86" name="Straight Connector 85"/>
            <p:cNvCxnSpPr/>
            <p:nvPr/>
          </p:nvCxnSpPr>
          <p:spPr bwMode="auto">
            <a:xfrm>
              <a:off x="2515050" y="2854771"/>
              <a:ext cx="34622" cy="0"/>
            </a:xfrm>
            <a:prstGeom prst="line">
              <a:avLst/>
            </a:prstGeom>
            <a:noFill/>
            <a:ln w="6350" algn="ctr">
              <a:solidFill>
                <a:srgbClr val="DDDDDD"/>
              </a:solidFill>
              <a:round/>
              <a:headEnd type="none" w="med" len="med"/>
              <a:tailEnd type="none" w="med" len="med"/>
            </a:ln>
          </p:spPr>
        </p:cxnSp>
        <p:cxnSp>
          <p:nvCxnSpPr>
            <p:cNvPr id="87" name="Straight Connector 86"/>
            <p:cNvCxnSpPr/>
            <p:nvPr/>
          </p:nvCxnSpPr>
          <p:spPr bwMode="auto">
            <a:xfrm>
              <a:off x="2515050" y="2730133"/>
              <a:ext cx="34622" cy="0"/>
            </a:xfrm>
            <a:prstGeom prst="line">
              <a:avLst/>
            </a:prstGeom>
            <a:noFill/>
            <a:ln w="6350" algn="ctr">
              <a:solidFill>
                <a:srgbClr val="DDDDDD"/>
              </a:solidFill>
              <a:round/>
              <a:headEnd type="none" w="med" len="med"/>
              <a:tailEnd type="none" w="med" len="med"/>
            </a:ln>
          </p:spPr>
        </p:cxnSp>
        <p:cxnSp>
          <p:nvCxnSpPr>
            <p:cNvPr id="89" name="Straight Connector 88"/>
            <p:cNvCxnSpPr/>
            <p:nvPr/>
          </p:nvCxnSpPr>
          <p:spPr bwMode="auto">
            <a:xfrm>
              <a:off x="2515050" y="2661647"/>
              <a:ext cx="34622" cy="0"/>
            </a:xfrm>
            <a:prstGeom prst="line">
              <a:avLst/>
            </a:prstGeom>
            <a:noFill/>
            <a:ln w="6350" algn="ctr">
              <a:solidFill>
                <a:srgbClr val="DDDDDD"/>
              </a:solidFill>
              <a:round/>
              <a:headEnd type="none" w="med" len="med"/>
              <a:tailEnd type="none" w="med" len="med"/>
            </a:ln>
          </p:spPr>
        </p:cxnSp>
        <p:cxnSp>
          <p:nvCxnSpPr>
            <p:cNvPr id="90" name="Straight Connector 89"/>
            <p:cNvCxnSpPr/>
            <p:nvPr/>
          </p:nvCxnSpPr>
          <p:spPr bwMode="auto">
            <a:xfrm>
              <a:off x="2515050" y="2612311"/>
              <a:ext cx="34622" cy="0"/>
            </a:xfrm>
            <a:prstGeom prst="line">
              <a:avLst/>
            </a:prstGeom>
            <a:noFill/>
            <a:ln w="6350" algn="ctr">
              <a:solidFill>
                <a:srgbClr val="DDDDDD"/>
              </a:solidFill>
              <a:round/>
              <a:headEnd type="none" w="med" len="med"/>
              <a:tailEnd type="none" w="med" len="med"/>
            </a:ln>
          </p:spPr>
        </p:cxnSp>
        <p:cxnSp>
          <p:nvCxnSpPr>
            <p:cNvPr id="91" name="Straight Connector 90"/>
            <p:cNvCxnSpPr/>
            <p:nvPr/>
          </p:nvCxnSpPr>
          <p:spPr bwMode="auto">
            <a:xfrm>
              <a:off x="2515050" y="2591167"/>
              <a:ext cx="34622" cy="0"/>
            </a:xfrm>
            <a:prstGeom prst="line">
              <a:avLst/>
            </a:prstGeom>
            <a:noFill/>
            <a:ln w="6350" algn="ctr">
              <a:solidFill>
                <a:srgbClr val="DDDDDD"/>
              </a:solidFill>
              <a:round/>
              <a:headEnd type="none" w="med" len="med"/>
              <a:tailEnd type="none" w="med" len="med"/>
            </a:ln>
          </p:spPr>
        </p:cxnSp>
        <p:cxnSp>
          <p:nvCxnSpPr>
            <p:cNvPr id="93" name="Straight Connector 92"/>
            <p:cNvCxnSpPr/>
            <p:nvPr/>
          </p:nvCxnSpPr>
          <p:spPr bwMode="auto">
            <a:xfrm>
              <a:off x="2515050" y="3186861"/>
              <a:ext cx="34622" cy="0"/>
            </a:xfrm>
            <a:prstGeom prst="line">
              <a:avLst/>
            </a:prstGeom>
            <a:noFill/>
            <a:ln w="6350" algn="ctr">
              <a:solidFill>
                <a:srgbClr val="DDDDDD"/>
              </a:solidFill>
              <a:round/>
              <a:headEnd type="none" w="med" len="med"/>
              <a:tailEnd type="none" w="med" len="med"/>
            </a:ln>
          </p:spPr>
        </p:cxnSp>
        <p:cxnSp>
          <p:nvCxnSpPr>
            <p:cNvPr id="94" name="Straight Connector 93"/>
            <p:cNvCxnSpPr/>
            <p:nvPr/>
          </p:nvCxnSpPr>
          <p:spPr bwMode="auto">
            <a:xfrm>
              <a:off x="2515050" y="3090183"/>
              <a:ext cx="34622" cy="0"/>
            </a:xfrm>
            <a:prstGeom prst="line">
              <a:avLst/>
            </a:prstGeom>
            <a:noFill/>
            <a:ln w="6350" algn="ctr">
              <a:solidFill>
                <a:srgbClr val="DDDDDD"/>
              </a:solidFill>
              <a:round/>
              <a:headEnd type="none" w="med" len="med"/>
              <a:tailEnd type="none" w="med" len="med"/>
            </a:ln>
          </p:spPr>
        </p:cxnSp>
        <p:cxnSp>
          <p:nvCxnSpPr>
            <p:cNvPr id="95" name="Straight Connector 94"/>
            <p:cNvCxnSpPr/>
            <p:nvPr/>
          </p:nvCxnSpPr>
          <p:spPr bwMode="auto">
            <a:xfrm>
              <a:off x="2515050" y="3035793"/>
              <a:ext cx="34622" cy="0"/>
            </a:xfrm>
            <a:prstGeom prst="line">
              <a:avLst/>
            </a:prstGeom>
            <a:noFill/>
            <a:ln w="6350" algn="ctr">
              <a:solidFill>
                <a:srgbClr val="DDDDDD"/>
              </a:solidFill>
              <a:round/>
              <a:headEnd type="none" w="med" len="med"/>
              <a:tailEnd type="none" w="med" len="med"/>
            </a:ln>
          </p:spPr>
        </p:cxnSp>
        <p:cxnSp>
          <p:nvCxnSpPr>
            <p:cNvPr id="96" name="Straight Connector 95"/>
            <p:cNvCxnSpPr/>
            <p:nvPr/>
          </p:nvCxnSpPr>
          <p:spPr bwMode="auto">
            <a:xfrm>
              <a:off x="2515050" y="3257109"/>
              <a:ext cx="34622" cy="0"/>
            </a:xfrm>
            <a:prstGeom prst="line">
              <a:avLst/>
            </a:prstGeom>
            <a:noFill/>
            <a:ln w="6350" algn="ctr">
              <a:solidFill>
                <a:srgbClr val="DDDDDD"/>
              </a:solidFill>
              <a:round/>
              <a:headEnd type="none" w="med" len="med"/>
              <a:tailEnd type="none" w="med" len="med"/>
            </a:ln>
          </p:spPr>
        </p:cxnSp>
        <p:cxnSp>
          <p:nvCxnSpPr>
            <p:cNvPr id="97" name="Straight Connector 96"/>
            <p:cNvCxnSpPr/>
            <p:nvPr/>
          </p:nvCxnSpPr>
          <p:spPr bwMode="auto">
            <a:xfrm>
              <a:off x="2515050" y="3132471"/>
              <a:ext cx="34622" cy="0"/>
            </a:xfrm>
            <a:prstGeom prst="line">
              <a:avLst/>
            </a:prstGeom>
            <a:noFill/>
            <a:ln w="6350" algn="ctr">
              <a:solidFill>
                <a:srgbClr val="DDDDDD"/>
              </a:solidFill>
              <a:round/>
              <a:headEnd type="none" w="med" len="med"/>
              <a:tailEnd type="none" w="med" len="med"/>
            </a:ln>
          </p:spPr>
        </p:cxnSp>
        <p:cxnSp>
          <p:nvCxnSpPr>
            <p:cNvPr id="98" name="Straight Connector 97"/>
            <p:cNvCxnSpPr/>
            <p:nvPr/>
          </p:nvCxnSpPr>
          <p:spPr bwMode="auto">
            <a:xfrm>
              <a:off x="2515050" y="3063985"/>
              <a:ext cx="34622" cy="0"/>
            </a:xfrm>
            <a:prstGeom prst="line">
              <a:avLst/>
            </a:prstGeom>
            <a:noFill/>
            <a:ln w="6350" algn="ctr">
              <a:solidFill>
                <a:srgbClr val="DDDDDD"/>
              </a:solidFill>
              <a:round/>
              <a:headEnd type="none" w="med" len="med"/>
              <a:tailEnd type="none" w="med" len="med"/>
            </a:ln>
          </p:spPr>
        </p:cxnSp>
        <p:cxnSp>
          <p:nvCxnSpPr>
            <p:cNvPr id="99" name="Straight Connector 98"/>
            <p:cNvCxnSpPr/>
            <p:nvPr/>
          </p:nvCxnSpPr>
          <p:spPr bwMode="auto">
            <a:xfrm>
              <a:off x="2515050" y="3014649"/>
              <a:ext cx="34622" cy="0"/>
            </a:xfrm>
            <a:prstGeom prst="line">
              <a:avLst/>
            </a:prstGeom>
            <a:noFill/>
            <a:ln w="6350" algn="ctr">
              <a:solidFill>
                <a:srgbClr val="DDDDDD"/>
              </a:solidFill>
              <a:round/>
              <a:headEnd type="none" w="med" len="med"/>
              <a:tailEnd type="none" w="med" len="med"/>
            </a:ln>
          </p:spPr>
        </p:cxnSp>
        <p:cxnSp>
          <p:nvCxnSpPr>
            <p:cNvPr id="100" name="Straight Connector 99"/>
            <p:cNvCxnSpPr/>
            <p:nvPr/>
          </p:nvCxnSpPr>
          <p:spPr bwMode="auto">
            <a:xfrm>
              <a:off x="2515050" y="2993505"/>
              <a:ext cx="34622" cy="0"/>
            </a:xfrm>
            <a:prstGeom prst="line">
              <a:avLst/>
            </a:prstGeom>
            <a:noFill/>
            <a:ln w="6350" algn="ctr">
              <a:solidFill>
                <a:srgbClr val="DDDDDD"/>
              </a:solidFill>
              <a:round/>
              <a:headEnd type="none" w="med" len="med"/>
              <a:tailEnd type="none" w="med" len="med"/>
            </a:ln>
          </p:spPr>
        </p:cxnSp>
        <p:cxnSp>
          <p:nvCxnSpPr>
            <p:cNvPr id="101" name="Straight Connector 100"/>
            <p:cNvCxnSpPr/>
            <p:nvPr/>
          </p:nvCxnSpPr>
          <p:spPr bwMode="auto">
            <a:xfrm>
              <a:off x="2478562" y="3370223"/>
              <a:ext cx="144020" cy="0"/>
            </a:xfrm>
            <a:prstGeom prst="line">
              <a:avLst/>
            </a:prstGeom>
            <a:noFill/>
            <a:ln w="6350" algn="ctr">
              <a:solidFill>
                <a:srgbClr val="DDDDDD"/>
              </a:solidFill>
              <a:round/>
              <a:headEnd type="none" w="med" len="med"/>
              <a:tailEnd type="none" w="med" len="med"/>
            </a:ln>
          </p:spPr>
        </p:cxnSp>
        <p:cxnSp>
          <p:nvCxnSpPr>
            <p:cNvPr id="102" name="Straight Connector 101"/>
            <p:cNvCxnSpPr/>
            <p:nvPr/>
          </p:nvCxnSpPr>
          <p:spPr bwMode="auto">
            <a:xfrm>
              <a:off x="2514482" y="3586950"/>
              <a:ext cx="34622" cy="0"/>
            </a:xfrm>
            <a:prstGeom prst="line">
              <a:avLst/>
            </a:prstGeom>
            <a:noFill/>
            <a:ln w="6350" algn="ctr">
              <a:solidFill>
                <a:srgbClr val="DDDDDD"/>
              </a:solidFill>
              <a:round/>
              <a:headEnd type="none" w="med" len="med"/>
              <a:tailEnd type="none" w="med" len="med"/>
            </a:ln>
          </p:spPr>
        </p:cxnSp>
        <p:cxnSp>
          <p:nvCxnSpPr>
            <p:cNvPr id="103" name="Straight Connector 102"/>
            <p:cNvCxnSpPr/>
            <p:nvPr/>
          </p:nvCxnSpPr>
          <p:spPr bwMode="auto">
            <a:xfrm>
              <a:off x="2514482" y="3490272"/>
              <a:ext cx="34622" cy="0"/>
            </a:xfrm>
            <a:prstGeom prst="line">
              <a:avLst/>
            </a:prstGeom>
            <a:noFill/>
            <a:ln w="6350" algn="ctr">
              <a:solidFill>
                <a:srgbClr val="DDDDDD"/>
              </a:solidFill>
              <a:round/>
              <a:headEnd type="none" w="med" len="med"/>
              <a:tailEnd type="none" w="med" len="med"/>
            </a:ln>
          </p:spPr>
        </p:cxnSp>
        <p:cxnSp>
          <p:nvCxnSpPr>
            <p:cNvPr id="104" name="Straight Connector 103"/>
            <p:cNvCxnSpPr/>
            <p:nvPr/>
          </p:nvCxnSpPr>
          <p:spPr bwMode="auto">
            <a:xfrm>
              <a:off x="2514482" y="3435882"/>
              <a:ext cx="34622" cy="0"/>
            </a:xfrm>
            <a:prstGeom prst="line">
              <a:avLst/>
            </a:prstGeom>
            <a:noFill/>
            <a:ln w="6350" algn="ctr">
              <a:solidFill>
                <a:srgbClr val="DDDDDD"/>
              </a:solidFill>
              <a:round/>
              <a:headEnd type="none" w="med" len="med"/>
              <a:tailEnd type="none" w="med" len="med"/>
            </a:ln>
          </p:spPr>
        </p:cxnSp>
        <p:cxnSp>
          <p:nvCxnSpPr>
            <p:cNvPr id="105" name="Straight Connector 104"/>
            <p:cNvCxnSpPr/>
            <p:nvPr/>
          </p:nvCxnSpPr>
          <p:spPr bwMode="auto">
            <a:xfrm>
              <a:off x="2514482" y="3657198"/>
              <a:ext cx="34622" cy="0"/>
            </a:xfrm>
            <a:prstGeom prst="line">
              <a:avLst/>
            </a:prstGeom>
            <a:noFill/>
            <a:ln w="6350" algn="ctr">
              <a:solidFill>
                <a:srgbClr val="DDDDDD"/>
              </a:solidFill>
              <a:round/>
              <a:headEnd type="none" w="med" len="med"/>
              <a:tailEnd type="none" w="med" len="med"/>
            </a:ln>
          </p:spPr>
        </p:cxnSp>
        <p:cxnSp>
          <p:nvCxnSpPr>
            <p:cNvPr id="106" name="Straight Connector 105"/>
            <p:cNvCxnSpPr/>
            <p:nvPr/>
          </p:nvCxnSpPr>
          <p:spPr bwMode="auto">
            <a:xfrm>
              <a:off x="2514482" y="3532560"/>
              <a:ext cx="34622" cy="0"/>
            </a:xfrm>
            <a:prstGeom prst="line">
              <a:avLst/>
            </a:prstGeom>
            <a:noFill/>
            <a:ln w="6350" algn="ctr">
              <a:solidFill>
                <a:srgbClr val="DDDDDD"/>
              </a:solidFill>
              <a:round/>
              <a:headEnd type="none" w="med" len="med"/>
              <a:tailEnd type="none" w="med" len="med"/>
            </a:ln>
          </p:spPr>
        </p:cxnSp>
        <p:cxnSp>
          <p:nvCxnSpPr>
            <p:cNvPr id="107" name="Straight Connector 106"/>
            <p:cNvCxnSpPr/>
            <p:nvPr/>
          </p:nvCxnSpPr>
          <p:spPr bwMode="auto">
            <a:xfrm>
              <a:off x="2514482" y="3464074"/>
              <a:ext cx="34622" cy="0"/>
            </a:xfrm>
            <a:prstGeom prst="line">
              <a:avLst/>
            </a:prstGeom>
            <a:noFill/>
            <a:ln w="6350" algn="ctr">
              <a:solidFill>
                <a:srgbClr val="DDDDDD"/>
              </a:solidFill>
              <a:round/>
              <a:headEnd type="none" w="med" len="med"/>
              <a:tailEnd type="none" w="med" len="med"/>
            </a:ln>
          </p:spPr>
        </p:cxnSp>
        <p:cxnSp>
          <p:nvCxnSpPr>
            <p:cNvPr id="108" name="Straight Connector 107"/>
            <p:cNvCxnSpPr/>
            <p:nvPr/>
          </p:nvCxnSpPr>
          <p:spPr bwMode="auto">
            <a:xfrm>
              <a:off x="2514482" y="3414738"/>
              <a:ext cx="34622" cy="0"/>
            </a:xfrm>
            <a:prstGeom prst="line">
              <a:avLst/>
            </a:prstGeom>
            <a:noFill/>
            <a:ln w="6350" algn="ctr">
              <a:solidFill>
                <a:srgbClr val="DDDDDD"/>
              </a:solidFill>
              <a:round/>
              <a:headEnd type="none" w="med" len="med"/>
              <a:tailEnd type="none" w="med" len="med"/>
            </a:ln>
          </p:spPr>
        </p:cxnSp>
        <p:cxnSp>
          <p:nvCxnSpPr>
            <p:cNvPr id="109" name="Straight Connector 108"/>
            <p:cNvCxnSpPr/>
            <p:nvPr/>
          </p:nvCxnSpPr>
          <p:spPr bwMode="auto">
            <a:xfrm>
              <a:off x="2514482" y="3393594"/>
              <a:ext cx="34622" cy="0"/>
            </a:xfrm>
            <a:prstGeom prst="line">
              <a:avLst/>
            </a:prstGeom>
            <a:noFill/>
            <a:ln w="6350" algn="ctr">
              <a:solidFill>
                <a:srgbClr val="DDDDDD"/>
              </a:solidFill>
              <a:round/>
              <a:headEnd type="none" w="med" len="med"/>
              <a:tailEnd type="none" w="med" len="med"/>
            </a:ln>
          </p:spPr>
        </p:cxnSp>
        <p:cxnSp>
          <p:nvCxnSpPr>
            <p:cNvPr id="111" name="Straight Connector 110"/>
            <p:cNvCxnSpPr/>
            <p:nvPr/>
          </p:nvCxnSpPr>
          <p:spPr bwMode="auto">
            <a:xfrm>
              <a:off x="2515787" y="3987418"/>
              <a:ext cx="34622" cy="0"/>
            </a:xfrm>
            <a:prstGeom prst="line">
              <a:avLst/>
            </a:prstGeom>
            <a:noFill/>
            <a:ln w="6350" algn="ctr">
              <a:solidFill>
                <a:srgbClr val="DDDDDD"/>
              </a:solidFill>
              <a:round/>
              <a:headEnd type="none" w="med" len="med"/>
              <a:tailEnd type="none" w="med" len="med"/>
            </a:ln>
          </p:spPr>
        </p:cxnSp>
        <p:cxnSp>
          <p:nvCxnSpPr>
            <p:cNvPr id="112" name="Straight Connector 111"/>
            <p:cNvCxnSpPr/>
            <p:nvPr/>
          </p:nvCxnSpPr>
          <p:spPr bwMode="auto">
            <a:xfrm>
              <a:off x="2515787" y="3890740"/>
              <a:ext cx="34622" cy="0"/>
            </a:xfrm>
            <a:prstGeom prst="line">
              <a:avLst/>
            </a:prstGeom>
            <a:noFill/>
            <a:ln w="6350" algn="ctr">
              <a:solidFill>
                <a:srgbClr val="DDDDDD"/>
              </a:solidFill>
              <a:round/>
              <a:headEnd type="none" w="med" len="med"/>
              <a:tailEnd type="none" w="med" len="med"/>
            </a:ln>
          </p:spPr>
        </p:cxnSp>
        <p:cxnSp>
          <p:nvCxnSpPr>
            <p:cNvPr id="113" name="Straight Connector 112"/>
            <p:cNvCxnSpPr/>
            <p:nvPr/>
          </p:nvCxnSpPr>
          <p:spPr bwMode="auto">
            <a:xfrm>
              <a:off x="2515787" y="3836350"/>
              <a:ext cx="34622" cy="0"/>
            </a:xfrm>
            <a:prstGeom prst="line">
              <a:avLst/>
            </a:prstGeom>
            <a:noFill/>
            <a:ln w="6350" algn="ctr">
              <a:solidFill>
                <a:srgbClr val="DDDDDD"/>
              </a:solidFill>
              <a:round/>
              <a:headEnd type="none" w="med" len="med"/>
              <a:tailEnd type="none" w="med" len="med"/>
            </a:ln>
          </p:spPr>
        </p:cxnSp>
        <p:cxnSp>
          <p:nvCxnSpPr>
            <p:cNvPr id="114" name="Straight Connector 113"/>
            <p:cNvCxnSpPr/>
            <p:nvPr/>
          </p:nvCxnSpPr>
          <p:spPr bwMode="auto">
            <a:xfrm>
              <a:off x="2515787" y="4057666"/>
              <a:ext cx="34622" cy="0"/>
            </a:xfrm>
            <a:prstGeom prst="line">
              <a:avLst/>
            </a:prstGeom>
            <a:noFill/>
            <a:ln w="6350" algn="ctr">
              <a:solidFill>
                <a:srgbClr val="DDDDDD"/>
              </a:solidFill>
              <a:round/>
              <a:headEnd type="none" w="med" len="med"/>
              <a:tailEnd type="none" w="med" len="med"/>
            </a:ln>
          </p:spPr>
        </p:cxnSp>
        <p:cxnSp>
          <p:nvCxnSpPr>
            <p:cNvPr id="115" name="Straight Connector 114"/>
            <p:cNvCxnSpPr/>
            <p:nvPr/>
          </p:nvCxnSpPr>
          <p:spPr bwMode="auto">
            <a:xfrm>
              <a:off x="2515787" y="3933028"/>
              <a:ext cx="34622" cy="0"/>
            </a:xfrm>
            <a:prstGeom prst="line">
              <a:avLst/>
            </a:prstGeom>
            <a:noFill/>
            <a:ln w="6350" algn="ctr">
              <a:solidFill>
                <a:srgbClr val="DDDDDD"/>
              </a:solidFill>
              <a:round/>
              <a:headEnd type="none" w="med" len="med"/>
              <a:tailEnd type="none" w="med" len="med"/>
            </a:ln>
          </p:spPr>
        </p:cxnSp>
        <p:cxnSp>
          <p:nvCxnSpPr>
            <p:cNvPr id="116" name="Straight Connector 115"/>
            <p:cNvCxnSpPr/>
            <p:nvPr/>
          </p:nvCxnSpPr>
          <p:spPr bwMode="auto">
            <a:xfrm>
              <a:off x="2515787" y="3864542"/>
              <a:ext cx="34622" cy="0"/>
            </a:xfrm>
            <a:prstGeom prst="line">
              <a:avLst/>
            </a:prstGeom>
            <a:noFill/>
            <a:ln w="6350" algn="ctr">
              <a:solidFill>
                <a:srgbClr val="DDDDDD"/>
              </a:solidFill>
              <a:round/>
              <a:headEnd type="none" w="med" len="med"/>
              <a:tailEnd type="none" w="med" len="med"/>
            </a:ln>
          </p:spPr>
        </p:cxnSp>
        <p:cxnSp>
          <p:nvCxnSpPr>
            <p:cNvPr id="117" name="Straight Connector 116"/>
            <p:cNvCxnSpPr/>
            <p:nvPr/>
          </p:nvCxnSpPr>
          <p:spPr bwMode="auto">
            <a:xfrm>
              <a:off x="2515787" y="3815206"/>
              <a:ext cx="34622" cy="0"/>
            </a:xfrm>
            <a:prstGeom prst="line">
              <a:avLst/>
            </a:prstGeom>
            <a:noFill/>
            <a:ln w="6350" algn="ctr">
              <a:solidFill>
                <a:srgbClr val="DDDDDD"/>
              </a:solidFill>
              <a:round/>
              <a:headEnd type="none" w="med" len="med"/>
              <a:tailEnd type="none" w="med" len="med"/>
            </a:ln>
          </p:spPr>
        </p:cxnSp>
        <p:cxnSp>
          <p:nvCxnSpPr>
            <p:cNvPr id="118" name="Straight Connector 117"/>
            <p:cNvCxnSpPr/>
            <p:nvPr/>
          </p:nvCxnSpPr>
          <p:spPr bwMode="auto">
            <a:xfrm>
              <a:off x="2515787" y="3794062"/>
              <a:ext cx="34622" cy="0"/>
            </a:xfrm>
            <a:prstGeom prst="line">
              <a:avLst/>
            </a:prstGeom>
            <a:noFill/>
            <a:ln w="6350" algn="ctr">
              <a:solidFill>
                <a:srgbClr val="DDDDDD"/>
              </a:solidFill>
              <a:round/>
              <a:headEnd type="none" w="med" len="med"/>
              <a:tailEnd type="none" w="med" len="med"/>
            </a:ln>
          </p:spPr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9" name="TextBox 118"/>
                <p:cNvSpPr txBox="1"/>
                <p:nvPr/>
              </p:nvSpPr>
              <p:spPr bwMode="auto">
                <a:xfrm>
                  <a:off x="2651725" y="4201596"/>
                  <a:ext cx="2160299" cy="315679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 rtlCol="0" anchor="ctr">
                  <a:noAutofit/>
                </a:bodyPr>
                <a:lstStyle/>
                <a:p>
                  <a:r>
                    <a:rPr lang="en-CA" sz="2200" smtClean="0">
                      <a:ln w="12700">
                        <a:noFill/>
                      </a:ln>
                      <a:solidFill>
                        <a:srgbClr val="DDDDDD"/>
                      </a:solidFill>
                    </a:rPr>
                    <a:t>0   1   2   3</a:t>
                  </a:r>
                  <a:r>
                    <a:rPr lang="en-CA" sz="2200" smtClean="0">
                      <a:ln w="12700">
                        <a:noFill/>
                      </a:ln>
                      <a:solidFill>
                        <a:srgbClr val="FFFFFF"/>
                      </a:solidFill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CA" b="1" i="0" smtClean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</a:rPr>
                        <m:t>  </m:t>
                      </m:r>
                      <m:r>
                        <a:rPr lang="en-CA" i="1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</a:rPr>
                        <m:t>𝒏</m:t>
                      </m:r>
                    </m:oMath>
                  </a14:m>
                  <a:endParaRPr lang="en-US" i="1" smtClean="0">
                    <a:ln w="12700">
                      <a:noFill/>
                    </a:ln>
                    <a:solidFill>
                      <a:srgbClr val="FFFFFF"/>
                    </a:solidFill>
                  </a:endParaRPr>
                </a:p>
              </p:txBody>
            </p:sp>
          </mc:Choice>
          <mc:Fallback xmlns="">
            <p:sp>
              <p:nvSpPr>
                <p:cNvPr id="119" name="TextBox 11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2651725" y="4201596"/>
                  <a:ext cx="2160299" cy="315679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 t="-41860" b="-83721"/>
                  </a:stretch>
                </a:blipFill>
                <a:ln w="12700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r>
                    <a:rPr lang="en-CA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20" name="TextBox 119"/>
            <p:cNvSpPr txBox="1"/>
            <p:nvPr/>
          </p:nvSpPr>
          <p:spPr bwMode="auto">
            <a:xfrm>
              <a:off x="2075645" y="2417425"/>
              <a:ext cx="335357" cy="31567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0" bIns="0" rtlCol="0" anchor="ctr">
              <a:noAutofit/>
            </a:bodyPr>
            <a:lstStyle/>
            <a:p>
              <a:pPr algn="r"/>
              <a:r>
                <a:rPr lang="en-CA" sz="2200" smtClean="0">
                  <a:ln w="12700">
                    <a:noFill/>
                  </a:ln>
                  <a:solidFill>
                    <a:srgbClr val="DDDDDD"/>
                  </a:solidFill>
                </a:rPr>
                <a:t>1</a:t>
              </a:r>
              <a:endParaRPr lang="en-US" sz="2200" smtClean="0">
                <a:ln w="12700">
                  <a:noFill/>
                </a:ln>
                <a:solidFill>
                  <a:srgbClr val="DDDDDD"/>
                </a:solidFill>
              </a:endParaRPr>
            </a:p>
          </p:txBody>
        </p:sp>
        <p:sp>
          <p:nvSpPr>
            <p:cNvPr id="121" name="TextBox 120"/>
            <p:cNvSpPr txBox="1"/>
            <p:nvPr/>
          </p:nvSpPr>
          <p:spPr bwMode="auto">
            <a:xfrm>
              <a:off x="2075645" y="2821846"/>
              <a:ext cx="335357" cy="31567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0" bIns="0" rtlCol="0" anchor="ctr">
              <a:noAutofit/>
            </a:bodyPr>
            <a:lstStyle/>
            <a:p>
              <a:pPr algn="r"/>
              <a:r>
                <a:rPr lang="en-CA" sz="2200" smtClean="0">
                  <a:ln w="12700">
                    <a:noFill/>
                  </a:ln>
                  <a:solidFill>
                    <a:srgbClr val="DDDDDD"/>
                  </a:solidFill>
                </a:rPr>
                <a:t>0.1</a:t>
              </a:r>
              <a:endParaRPr lang="en-US" sz="2200" smtClean="0">
                <a:ln w="12700">
                  <a:noFill/>
                </a:ln>
                <a:solidFill>
                  <a:srgbClr val="DDDDDD"/>
                </a:solidFill>
              </a:endParaRPr>
            </a:p>
          </p:txBody>
        </p:sp>
        <p:sp>
          <p:nvSpPr>
            <p:cNvPr id="122" name="TextBox 121"/>
            <p:cNvSpPr txBox="1"/>
            <p:nvPr/>
          </p:nvSpPr>
          <p:spPr bwMode="auto">
            <a:xfrm>
              <a:off x="2075645" y="3209535"/>
              <a:ext cx="335357" cy="31567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0" bIns="0" rtlCol="0" anchor="ctr">
              <a:noAutofit/>
            </a:bodyPr>
            <a:lstStyle/>
            <a:p>
              <a:pPr algn="r"/>
              <a:r>
                <a:rPr lang="en-CA" sz="2200" smtClean="0">
                  <a:ln w="12700">
                    <a:noFill/>
                  </a:ln>
                  <a:solidFill>
                    <a:srgbClr val="DDDDDD"/>
                  </a:solidFill>
                </a:rPr>
                <a:t>0.01</a:t>
              </a:r>
              <a:endParaRPr lang="en-US" sz="2200" smtClean="0">
                <a:ln w="12700">
                  <a:noFill/>
                </a:ln>
                <a:solidFill>
                  <a:srgbClr val="DDDDDD"/>
                </a:solidFill>
              </a:endParaRPr>
            </a:p>
          </p:txBody>
        </p:sp>
        <p:sp>
          <p:nvSpPr>
            <p:cNvPr id="123" name="TextBox 122"/>
            <p:cNvSpPr txBox="1"/>
            <p:nvPr/>
          </p:nvSpPr>
          <p:spPr bwMode="auto">
            <a:xfrm>
              <a:off x="2075645" y="3613956"/>
              <a:ext cx="335357" cy="31567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0" bIns="0" rtlCol="0" anchor="ctr">
              <a:noAutofit/>
            </a:bodyPr>
            <a:lstStyle/>
            <a:p>
              <a:pPr algn="r"/>
              <a:r>
                <a:rPr lang="en-CA" sz="2200" smtClean="0">
                  <a:ln w="12700">
                    <a:noFill/>
                  </a:ln>
                  <a:solidFill>
                    <a:srgbClr val="DDDDDD"/>
                  </a:solidFill>
                </a:rPr>
                <a:t>0.001</a:t>
              </a:r>
              <a:endParaRPr lang="en-US" sz="2200" smtClean="0">
                <a:ln w="12700">
                  <a:noFill/>
                </a:ln>
                <a:solidFill>
                  <a:srgbClr val="DDDDDD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5" name="Rectangle 124"/>
                <p:cNvSpPr/>
                <p:nvPr/>
              </p:nvSpPr>
              <p:spPr>
                <a:xfrm>
                  <a:off x="2133149" y="1996709"/>
                  <a:ext cx="481222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CA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  <m:t>𝑷</m:t>
                        </m:r>
                      </m:oMath>
                    </m:oMathPara>
                  </a14:m>
                  <a:endParaRPr lang="en-CA"/>
                </a:p>
              </p:txBody>
            </p:sp>
          </mc:Choice>
          <mc:Fallback xmlns="">
            <p:sp>
              <p:nvSpPr>
                <p:cNvPr id="125" name="Rectangle 12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33149" y="1996709"/>
                  <a:ext cx="481222" cy="461665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 l="-2532" b="-17460"/>
                  </a:stretch>
                </a:blipFill>
              </p:spPr>
              <p:txBody>
                <a:bodyPr/>
                <a:lstStyle/>
                <a:p>
                  <a:r>
                    <a:rPr lang="en-CA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27" name="Rectangle 126"/>
          <p:cNvSpPr/>
          <p:nvPr/>
        </p:nvSpPr>
        <p:spPr bwMode="auto">
          <a:xfrm>
            <a:off x="4769977" y="3057466"/>
            <a:ext cx="307229" cy="1309488"/>
          </a:xfrm>
          <a:prstGeom prst="rect">
            <a:avLst/>
          </a:prstGeom>
          <a:solidFill>
            <a:srgbClr val="3333FF"/>
          </a:solidFill>
          <a:ln w="28575" cap="sq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CA">
              <a:ln w="19050">
                <a:solidFill>
                  <a:schemeClr val="tx1"/>
                </a:solidFill>
              </a:ln>
            </a:endParaRPr>
          </a:p>
        </p:txBody>
      </p:sp>
      <p:sp>
        <p:nvSpPr>
          <p:cNvPr id="128" name="Rectangle 127"/>
          <p:cNvSpPr/>
          <p:nvPr/>
        </p:nvSpPr>
        <p:spPr bwMode="auto">
          <a:xfrm>
            <a:off x="5159265" y="3293723"/>
            <a:ext cx="307229" cy="1070478"/>
          </a:xfrm>
          <a:prstGeom prst="rect">
            <a:avLst/>
          </a:prstGeom>
          <a:solidFill>
            <a:srgbClr val="FFFF00"/>
          </a:solidFill>
          <a:ln w="28575" cap="sq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CA">
              <a:ln w="19050">
                <a:solidFill>
                  <a:schemeClr val="tx1"/>
                </a:solidFill>
              </a:ln>
            </a:endParaRPr>
          </a:p>
        </p:txBody>
      </p:sp>
      <p:sp>
        <p:nvSpPr>
          <p:cNvPr id="129" name="Rectangle 128"/>
          <p:cNvSpPr/>
          <p:nvPr/>
        </p:nvSpPr>
        <p:spPr bwMode="auto">
          <a:xfrm>
            <a:off x="5548553" y="3618149"/>
            <a:ext cx="307229" cy="746051"/>
          </a:xfrm>
          <a:prstGeom prst="rect">
            <a:avLst/>
          </a:prstGeom>
          <a:solidFill>
            <a:srgbClr val="FF0000"/>
          </a:solidFill>
          <a:ln w="28575" cap="sq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CA">
              <a:ln w="19050">
                <a:solidFill>
                  <a:schemeClr val="tx1"/>
                </a:solidFill>
              </a:ln>
            </a:endParaRPr>
          </a:p>
        </p:txBody>
      </p:sp>
      <p:sp>
        <p:nvSpPr>
          <p:cNvPr id="130" name="Rectangle 129"/>
          <p:cNvSpPr/>
          <p:nvPr/>
        </p:nvSpPr>
        <p:spPr bwMode="auto">
          <a:xfrm>
            <a:off x="5937841" y="4023599"/>
            <a:ext cx="307229" cy="340601"/>
          </a:xfrm>
          <a:prstGeom prst="rect">
            <a:avLst/>
          </a:prstGeom>
          <a:solidFill>
            <a:srgbClr val="FF00FF"/>
          </a:solidFill>
          <a:ln w="28575" cap="sq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CA">
              <a:ln w="19050">
                <a:solidFill>
                  <a:schemeClr val="tx1"/>
                </a:solidFill>
              </a:ln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2" name="Rectangle 131"/>
              <p:cNvSpPr/>
              <p:nvPr/>
            </p:nvSpPr>
            <p:spPr>
              <a:xfrm>
                <a:off x="5061997" y="2535410"/>
                <a:ext cx="1444947" cy="48197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right"/>
                    </m:oMathParaPr>
                    <m:oMath xmlns:m="http://schemas.openxmlformats.org/officeDocument/2006/math">
                      <m:r>
                        <a:rPr lang="nb-NO" sz="2600" i="1" smtClean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𝝁</m:t>
                      </m:r>
                      <m:r>
                        <a:rPr lang="nb-NO" sz="2600" i="1" smtClean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CA" sz="2600" b="1" i="1" smtClean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𝟎</m:t>
                      </m:r>
                      <m:r>
                        <a:rPr lang="en-CA" sz="2600" b="1" i="1" smtClean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.</m:t>
                      </m:r>
                      <m:r>
                        <a:rPr lang="en-CA" sz="2600" b="1" i="1" smtClean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𝟐</m:t>
                      </m:r>
                    </m:oMath>
                  </m:oMathPara>
                </a14:m>
                <a:endParaRPr lang="en-CA" sz="2600"/>
              </a:p>
            </p:txBody>
          </p:sp>
        </mc:Choice>
        <mc:Fallback xmlns="">
          <p:sp>
            <p:nvSpPr>
              <p:cNvPr id="132" name="Rectangle 13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61997" y="2535410"/>
                <a:ext cx="1444947" cy="481978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33" name="Group 132"/>
          <p:cNvGrpSpPr/>
          <p:nvPr/>
        </p:nvGrpSpPr>
        <p:grpSpPr>
          <a:xfrm>
            <a:off x="7479943" y="2544397"/>
            <a:ext cx="2736379" cy="2100747"/>
            <a:chOff x="2075645" y="1996709"/>
            <a:chExt cx="2736379" cy="2520566"/>
          </a:xfrm>
        </p:grpSpPr>
        <p:cxnSp>
          <p:nvCxnSpPr>
            <p:cNvPr id="134" name="Straight Arrow Connector 4"/>
            <p:cNvCxnSpPr>
              <a:cxnSpLocks noChangeShapeType="1"/>
            </p:cNvCxnSpPr>
            <p:nvPr/>
          </p:nvCxnSpPr>
          <p:spPr bwMode="auto">
            <a:xfrm flipV="1">
              <a:off x="2550800" y="2201395"/>
              <a:ext cx="0" cy="1978179"/>
            </a:xfrm>
            <a:prstGeom prst="straightConnector1">
              <a:avLst/>
            </a:prstGeom>
            <a:noFill/>
            <a:ln w="6350" algn="ctr">
              <a:solidFill>
                <a:srgbClr val="DDDDDD"/>
              </a:solidFill>
              <a:round/>
              <a:headEnd/>
              <a:tailEnd type="arrow" w="lg" len="lg"/>
            </a:ln>
          </p:spPr>
        </p:cxnSp>
        <p:cxnSp>
          <p:nvCxnSpPr>
            <p:cNvPr id="135" name="Straight Arrow Connector 6"/>
            <p:cNvCxnSpPr>
              <a:cxnSpLocks noChangeShapeType="1"/>
            </p:cNvCxnSpPr>
            <p:nvPr/>
          </p:nvCxnSpPr>
          <p:spPr bwMode="auto">
            <a:xfrm flipV="1">
              <a:off x="2550800" y="4171916"/>
              <a:ext cx="1973195" cy="6067"/>
            </a:xfrm>
            <a:prstGeom prst="straightConnector1">
              <a:avLst/>
            </a:prstGeom>
            <a:noFill/>
            <a:ln w="6350" algn="ctr">
              <a:solidFill>
                <a:srgbClr val="DDDDDD"/>
              </a:solidFill>
              <a:round/>
              <a:headEnd/>
              <a:tailEnd type="arrow" w="lg" len="lg"/>
            </a:ln>
          </p:spPr>
        </p:cxnSp>
        <p:cxnSp>
          <p:nvCxnSpPr>
            <p:cNvPr id="136" name="Straight Connector 135"/>
            <p:cNvCxnSpPr/>
            <p:nvPr/>
          </p:nvCxnSpPr>
          <p:spPr bwMode="auto">
            <a:xfrm>
              <a:off x="2479130" y="2567796"/>
              <a:ext cx="144020" cy="0"/>
            </a:xfrm>
            <a:prstGeom prst="line">
              <a:avLst/>
            </a:prstGeom>
            <a:noFill/>
            <a:ln w="6350" algn="ctr">
              <a:solidFill>
                <a:srgbClr val="DDDDDD"/>
              </a:solidFill>
              <a:round/>
              <a:headEnd type="none" w="med" len="med"/>
              <a:tailEnd type="none" w="med" len="med"/>
            </a:ln>
          </p:spPr>
        </p:cxnSp>
        <p:cxnSp>
          <p:nvCxnSpPr>
            <p:cNvPr id="137" name="Straight Connector 136"/>
            <p:cNvCxnSpPr/>
            <p:nvPr/>
          </p:nvCxnSpPr>
          <p:spPr bwMode="auto">
            <a:xfrm>
              <a:off x="2478562" y="2969827"/>
              <a:ext cx="144020" cy="0"/>
            </a:xfrm>
            <a:prstGeom prst="line">
              <a:avLst/>
            </a:prstGeom>
            <a:noFill/>
            <a:ln w="6350" algn="ctr">
              <a:solidFill>
                <a:srgbClr val="DDDDDD"/>
              </a:solidFill>
              <a:round/>
              <a:headEnd type="none" w="med" len="med"/>
              <a:tailEnd type="none" w="med" len="med"/>
            </a:ln>
          </p:spPr>
        </p:cxnSp>
        <p:cxnSp>
          <p:nvCxnSpPr>
            <p:cNvPr id="138" name="Straight Connector 137"/>
            <p:cNvCxnSpPr/>
            <p:nvPr/>
          </p:nvCxnSpPr>
          <p:spPr bwMode="auto">
            <a:xfrm>
              <a:off x="2479130" y="3771519"/>
              <a:ext cx="144020" cy="0"/>
            </a:xfrm>
            <a:prstGeom prst="line">
              <a:avLst/>
            </a:prstGeom>
            <a:noFill/>
            <a:ln w="6350" algn="ctr">
              <a:solidFill>
                <a:srgbClr val="DDDDDD"/>
              </a:solidFill>
              <a:round/>
              <a:headEnd type="none" w="med" len="med"/>
              <a:tailEnd type="none" w="med" len="med"/>
            </a:ln>
          </p:spPr>
        </p:cxnSp>
        <p:cxnSp>
          <p:nvCxnSpPr>
            <p:cNvPr id="139" name="Straight Connector 138"/>
            <p:cNvCxnSpPr/>
            <p:nvPr/>
          </p:nvCxnSpPr>
          <p:spPr bwMode="auto">
            <a:xfrm>
              <a:off x="2515050" y="2784523"/>
              <a:ext cx="34622" cy="0"/>
            </a:xfrm>
            <a:prstGeom prst="line">
              <a:avLst/>
            </a:prstGeom>
            <a:noFill/>
            <a:ln w="6350" algn="ctr">
              <a:solidFill>
                <a:srgbClr val="DDDDDD"/>
              </a:solidFill>
              <a:round/>
              <a:headEnd type="none" w="med" len="med"/>
              <a:tailEnd type="none" w="med" len="med"/>
            </a:ln>
          </p:spPr>
        </p:cxnSp>
        <p:cxnSp>
          <p:nvCxnSpPr>
            <p:cNvPr id="140" name="Straight Connector 139"/>
            <p:cNvCxnSpPr/>
            <p:nvPr/>
          </p:nvCxnSpPr>
          <p:spPr bwMode="auto">
            <a:xfrm>
              <a:off x="2515050" y="2687845"/>
              <a:ext cx="34622" cy="0"/>
            </a:xfrm>
            <a:prstGeom prst="line">
              <a:avLst/>
            </a:prstGeom>
            <a:noFill/>
            <a:ln w="6350" algn="ctr">
              <a:solidFill>
                <a:srgbClr val="DDDDDD"/>
              </a:solidFill>
              <a:round/>
              <a:headEnd type="none" w="med" len="med"/>
              <a:tailEnd type="none" w="med" len="med"/>
            </a:ln>
          </p:spPr>
        </p:cxnSp>
        <p:cxnSp>
          <p:nvCxnSpPr>
            <p:cNvPr id="141" name="Straight Connector 140"/>
            <p:cNvCxnSpPr/>
            <p:nvPr/>
          </p:nvCxnSpPr>
          <p:spPr bwMode="auto">
            <a:xfrm>
              <a:off x="2515050" y="2633455"/>
              <a:ext cx="34622" cy="0"/>
            </a:xfrm>
            <a:prstGeom prst="line">
              <a:avLst/>
            </a:prstGeom>
            <a:noFill/>
            <a:ln w="6350" algn="ctr">
              <a:solidFill>
                <a:srgbClr val="DDDDDD"/>
              </a:solidFill>
              <a:round/>
              <a:headEnd type="none" w="med" len="med"/>
              <a:tailEnd type="none" w="med" len="med"/>
            </a:ln>
          </p:spPr>
        </p:cxnSp>
        <p:cxnSp>
          <p:nvCxnSpPr>
            <p:cNvPr id="142" name="Straight Connector 141"/>
            <p:cNvCxnSpPr/>
            <p:nvPr/>
          </p:nvCxnSpPr>
          <p:spPr bwMode="auto">
            <a:xfrm>
              <a:off x="2515050" y="2854771"/>
              <a:ext cx="34622" cy="0"/>
            </a:xfrm>
            <a:prstGeom prst="line">
              <a:avLst/>
            </a:prstGeom>
            <a:noFill/>
            <a:ln w="6350" algn="ctr">
              <a:solidFill>
                <a:srgbClr val="DDDDDD"/>
              </a:solidFill>
              <a:round/>
              <a:headEnd type="none" w="med" len="med"/>
              <a:tailEnd type="none" w="med" len="med"/>
            </a:ln>
          </p:spPr>
        </p:cxnSp>
        <p:cxnSp>
          <p:nvCxnSpPr>
            <p:cNvPr id="143" name="Straight Connector 142"/>
            <p:cNvCxnSpPr/>
            <p:nvPr/>
          </p:nvCxnSpPr>
          <p:spPr bwMode="auto">
            <a:xfrm>
              <a:off x="2515050" y="2730133"/>
              <a:ext cx="34622" cy="0"/>
            </a:xfrm>
            <a:prstGeom prst="line">
              <a:avLst/>
            </a:prstGeom>
            <a:noFill/>
            <a:ln w="6350" algn="ctr">
              <a:solidFill>
                <a:srgbClr val="DDDDDD"/>
              </a:solidFill>
              <a:round/>
              <a:headEnd type="none" w="med" len="med"/>
              <a:tailEnd type="none" w="med" len="med"/>
            </a:ln>
          </p:spPr>
        </p:cxnSp>
        <p:cxnSp>
          <p:nvCxnSpPr>
            <p:cNvPr id="144" name="Straight Connector 143"/>
            <p:cNvCxnSpPr/>
            <p:nvPr/>
          </p:nvCxnSpPr>
          <p:spPr bwMode="auto">
            <a:xfrm>
              <a:off x="2515050" y="2661647"/>
              <a:ext cx="34622" cy="0"/>
            </a:xfrm>
            <a:prstGeom prst="line">
              <a:avLst/>
            </a:prstGeom>
            <a:noFill/>
            <a:ln w="6350" algn="ctr">
              <a:solidFill>
                <a:srgbClr val="DDDDDD"/>
              </a:solidFill>
              <a:round/>
              <a:headEnd type="none" w="med" len="med"/>
              <a:tailEnd type="none" w="med" len="med"/>
            </a:ln>
          </p:spPr>
        </p:cxnSp>
        <p:cxnSp>
          <p:nvCxnSpPr>
            <p:cNvPr id="145" name="Straight Connector 144"/>
            <p:cNvCxnSpPr/>
            <p:nvPr/>
          </p:nvCxnSpPr>
          <p:spPr bwMode="auto">
            <a:xfrm>
              <a:off x="2515050" y="2612311"/>
              <a:ext cx="34622" cy="0"/>
            </a:xfrm>
            <a:prstGeom prst="line">
              <a:avLst/>
            </a:prstGeom>
            <a:noFill/>
            <a:ln w="6350" algn="ctr">
              <a:solidFill>
                <a:srgbClr val="DDDDDD"/>
              </a:solidFill>
              <a:round/>
              <a:headEnd type="none" w="med" len="med"/>
              <a:tailEnd type="none" w="med" len="med"/>
            </a:ln>
          </p:spPr>
        </p:cxnSp>
        <p:cxnSp>
          <p:nvCxnSpPr>
            <p:cNvPr id="146" name="Straight Connector 145"/>
            <p:cNvCxnSpPr/>
            <p:nvPr/>
          </p:nvCxnSpPr>
          <p:spPr bwMode="auto">
            <a:xfrm>
              <a:off x="2515050" y="2591167"/>
              <a:ext cx="34622" cy="0"/>
            </a:xfrm>
            <a:prstGeom prst="line">
              <a:avLst/>
            </a:prstGeom>
            <a:noFill/>
            <a:ln w="6350" algn="ctr">
              <a:solidFill>
                <a:srgbClr val="DDDDDD"/>
              </a:solidFill>
              <a:round/>
              <a:headEnd type="none" w="med" len="med"/>
              <a:tailEnd type="none" w="med" len="med"/>
            </a:ln>
          </p:spPr>
        </p:cxnSp>
        <p:cxnSp>
          <p:nvCxnSpPr>
            <p:cNvPr id="147" name="Straight Connector 146"/>
            <p:cNvCxnSpPr/>
            <p:nvPr/>
          </p:nvCxnSpPr>
          <p:spPr bwMode="auto">
            <a:xfrm>
              <a:off x="2515050" y="3186861"/>
              <a:ext cx="34622" cy="0"/>
            </a:xfrm>
            <a:prstGeom prst="line">
              <a:avLst/>
            </a:prstGeom>
            <a:noFill/>
            <a:ln w="6350" algn="ctr">
              <a:solidFill>
                <a:srgbClr val="DDDDDD"/>
              </a:solidFill>
              <a:round/>
              <a:headEnd type="none" w="med" len="med"/>
              <a:tailEnd type="none" w="med" len="med"/>
            </a:ln>
          </p:spPr>
        </p:cxnSp>
        <p:cxnSp>
          <p:nvCxnSpPr>
            <p:cNvPr id="148" name="Straight Connector 147"/>
            <p:cNvCxnSpPr/>
            <p:nvPr/>
          </p:nvCxnSpPr>
          <p:spPr bwMode="auto">
            <a:xfrm>
              <a:off x="2515050" y="3090183"/>
              <a:ext cx="34622" cy="0"/>
            </a:xfrm>
            <a:prstGeom prst="line">
              <a:avLst/>
            </a:prstGeom>
            <a:noFill/>
            <a:ln w="6350" algn="ctr">
              <a:solidFill>
                <a:srgbClr val="DDDDDD"/>
              </a:solidFill>
              <a:round/>
              <a:headEnd type="none" w="med" len="med"/>
              <a:tailEnd type="none" w="med" len="med"/>
            </a:ln>
          </p:spPr>
        </p:cxnSp>
        <p:cxnSp>
          <p:nvCxnSpPr>
            <p:cNvPr id="149" name="Straight Connector 148"/>
            <p:cNvCxnSpPr/>
            <p:nvPr/>
          </p:nvCxnSpPr>
          <p:spPr bwMode="auto">
            <a:xfrm>
              <a:off x="2515050" y="3035793"/>
              <a:ext cx="34622" cy="0"/>
            </a:xfrm>
            <a:prstGeom prst="line">
              <a:avLst/>
            </a:prstGeom>
            <a:noFill/>
            <a:ln w="6350" algn="ctr">
              <a:solidFill>
                <a:srgbClr val="DDDDDD"/>
              </a:solidFill>
              <a:round/>
              <a:headEnd type="none" w="med" len="med"/>
              <a:tailEnd type="none" w="med" len="med"/>
            </a:ln>
          </p:spPr>
        </p:cxnSp>
        <p:cxnSp>
          <p:nvCxnSpPr>
            <p:cNvPr id="150" name="Straight Connector 149"/>
            <p:cNvCxnSpPr/>
            <p:nvPr/>
          </p:nvCxnSpPr>
          <p:spPr bwMode="auto">
            <a:xfrm>
              <a:off x="2515050" y="3257109"/>
              <a:ext cx="34622" cy="0"/>
            </a:xfrm>
            <a:prstGeom prst="line">
              <a:avLst/>
            </a:prstGeom>
            <a:noFill/>
            <a:ln w="6350" algn="ctr">
              <a:solidFill>
                <a:srgbClr val="DDDDDD"/>
              </a:solidFill>
              <a:round/>
              <a:headEnd type="none" w="med" len="med"/>
              <a:tailEnd type="none" w="med" len="med"/>
            </a:ln>
          </p:spPr>
        </p:cxnSp>
        <p:cxnSp>
          <p:nvCxnSpPr>
            <p:cNvPr id="151" name="Straight Connector 150"/>
            <p:cNvCxnSpPr/>
            <p:nvPr/>
          </p:nvCxnSpPr>
          <p:spPr bwMode="auto">
            <a:xfrm>
              <a:off x="2515050" y="3132471"/>
              <a:ext cx="34622" cy="0"/>
            </a:xfrm>
            <a:prstGeom prst="line">
              <a:avLst/>
            </a:prstGeom>
            <a:noFill/>
            <a:ln w="6350" algn="ctr">
              <a:solidFill>
                <a:srgbClr val="DDDDDD"/>
              </a:solidFill>
              <a:round/>
              <a:headEnd type="none" w="med" len="med"/>
              <a:tailEnd type="none" w="med" len="med"/>
            </a:ln>
          </p:spPr>
        </p:cxnSp>
        <p:cxnSp>
          <p:nvCxnSpPr>
            <p:cNvPr id="152" name="Straight Connector 151"/>
            <p:cNvCxnSpPr/>
            <p:nvPr/>
          </p:nvCxnSpPr>
          <p:spPr bwMode="auto">
            <a:xfrm>
              <a:off x="2515050" y="3063985"/>
              <a:ext cx="34622" cy="0"/>
            </a:xfrm>
            <a:prstGeom prst="line">
              <a:avLst/>
            </a:prstGeom>
            <a:noFill/>
            <a:ln w="6350" algn="ctr">
              <a:solidFill>
                <a:srgbClr val="DDDDDD"/>
              </a:solidFill>
              <a:round/>
              <a:headEnd type="none" w="med" len="med"/>
              <a:tailEnd type="none" w="med" len="med"/>
            </a:ln>
          </p:spPr>
        </p:cxnSp>
        <p:cxnSp>
          <p:nvCxnSpPr>
            <p:cNvPr id="153" name="Straight Connector 152"/>
            <p:cNvCxnSpPr/>
            <p:nvPr/>
          </p:nvCxnSpPr>
          <p:spPr bwMode="auto">
            <a:xfrm>
              <a:off x="2515050" y="3014649"/>
              <a:ext cx="34622" cy="0"/>
            </a:xfrm>
            <a:prstGeom prst="line">
              <a:avLst/>
            </a:prstGeom>
            <a:noFill/>
            <a:ln w="6350" algn="ctr">
              <a:solidFill>
                <a:srgbClr val="DDDDDD"/>
              </a:solidFill>
              <a:round/>
              <a:headEnd type="none" w="med" len="med"/>
              <a:tailEnd type="none" w="med" len="med"/>
            </a:ln>
          </p:spPr>
        </p:cxnSp>
        <p:cxnSp>
          <p:nvCxnSpPr>
            <p:cNvPr id="154" name="Straight Connector 153"/>
            <p:cNvCxnSpPr/>
            <p:nvPr/>
          </p:nvCxnSpPr>
          <p:spPr bwMode="auto">
            <a:xfrm>
              <a:off x="2515050" y="2993505"/>
              <a:ext cx="34622" cy="0"/>
            </a:xfrm>
            <a:prstGeom prst="line">
              <a:avLst/>
            </a:prstGeom>
            <a:noFill/>
            <a:ln w="6350" algn="ctr">
              <a:solidFill>
                <a:srgbClr val="DDDDDD"/>
              </a:solidFill>
              <a:round/>
              <a:headEnd type="none" w="med" len="med"/>
              <a:tailEnd type="none" w="med" len="med"/>
            </a:ln>
          </p:spPr>
        </p:cxnSp>
        <p:cxnSp>
          <p:nvCxnSpPr>
            <p:cNvPr id="155" name="Straight Connector 154"/>
            <p:cNvCxnSpPr/>
            <p:nvPr/>
          </p:nvCxnSpPr>
          <p:spPr bwMode="auto">
            <a:xfrm>
              <a:off x="2478562" y="3370223"/>
              <a:ext cx="144020" cy="0"/>
            </a:xfrm>
            <a:prstGeom prst="line">
              <a:avLst/>
            </a:prstGeom>
            <a:noFill/>
            <a:ln w="6350" algn="ctr">
              <a:solidFill>
                <a:srgbClr val="DDDDDD"/>
              </a:solidFill>
              <a:round/>
              <a:headEnd type="none" w="med" len="med"/>
              <a:tailEnd type="none" w="med" len="med"/>
            </a:ln>
          </p:spPr>
        </p:cxnSp>
        <p:cxnSp>
          <p:nvCxnSpPr>
            <p:cNvPr id="156" name="Straight Connector 155"/>
            <p:cNvCxnSpPr/>
            <p:nvPr/>
          </p:nvCxnSpPr>
          <p:spPr bwMode="auto">
            <a:xfrm>
              <a:off x="2514482" y="3586950"/>
              <a:ext cx="34622" cy="0"/>
            </a:xfrm>
            <a:prstGeom prst="line">
              <a:avLst/>
            </a:prstGeom>
            <a:noFill/>
            <a:ln w="6350" algn="ctr">
              <a:solidFill>
                <a:srgbClr val="DDDDDD"/>
              </a:solidFill>
              <a:round/>
              <a:headEnd type="none" w="med" len="med"/>
              <a:tailEnd type="none" w="med" len="med"/>
            </a:ln>
          </p:spPr>
        </p:cxnSp>
        <p:cxnSp>
          <p:nvCxnSpPr>
            <p:cNvPr id="157" name="Straight Connector 156"/>
            <p:cNvCxnSpPr/>
            <p:nvPr/>
          </p:nvCxnSpPr>
          <p:spPr bwMode="auto">
            <a:xfrm>
              <a:off x="2514482" y="3490272"/>
              <a:ext cx="34622" cy="0"/>
            </a:xfrm>
            <a:prstGeom prst="line">
              <a:avLst/>
            </a:prstGeom>
            <a:noFill/>
            <a:ln w="6350" algn="ctr">
              <a:solidFill>
                <a:srgbClr val="DDDDDD"/>
              </a:solidFill>
              <a:round/>
              <a:headEnd type="none" w="med" len="med"/>
              <a:tailEnd type="none" w="med" len="med"/>
            </a:ln>
          </p:spPr>
        </p:cxnSp>
        <p:cxnSp>
          <p:nvCxnSpPr>
            <p:cNvPr id="158" name="Straight Connector 157"/>
            <p:cNvCxnSpPr/>
            <p:nvPr/>
          </p:nvCxnSpPr>
          <p:spPr bwMode="auto">
            <a:xfrm>
              <a:off x="2514482" y="3435882"/>
              <a:ext cx="34622" cy="0"/>
            </a:xfrm>
            <a:prstGeom prst="line">
              <a:avLst/>
            </a:prstGeom>
            <a:noFill/>
            <a:ln w="6350" algn="ctr">
              <a:solidFill>
                <a:srgbClr val="DDDDDD"/>
              </a:solidFill>
              <a:round/>
              <a:headEnd type="none" w="med" len="med"/>
              <a:tailEnd type="none" w="med" len="med"/>
            </a:ln>
          </p:spPr>
        </p:cxnSp>
        <p:cxnSp>
          <p:nvCxnSpPr>
            <p:cNvPr id="159" name="Straight Connector 158"/>
            <p:cNvCxnSpPr/>
            <p:nvPr/>
          </p:nvCxnSpPr>
          <p:spPr bwMode="auto">
            <a:xfrm>
              <a:off x="2514482" y="3657198"/>
              <a:ext cx="34622" cy="0"/>
            </a:xfrm>
            <a:prstGeom prst="line">
              <a:avLst/>
            </a:prstGeom>
            <a:noFill/>
            <a:ln w="6350" algn="ctr">
              <a:solidFill>
                <a:srgbClr val="DDDDDD"/>
              </a:solidFill>
              <a:round/>
              <a:headEnd type="none" w="med" len="med"/>
              <a:tailEnd type="none" w="med" len="med"/>
            </a:ln>
          </p:spPr>
        </p:cxnSp>
        <p:cxnSp>
          <p:nvCxnSpPr>
            <p:cNvPr id="160" name="Straight Connector 159"/>
            <p:cNvCxnSpPr/>
            <p:nvPr/>
          </p:nvCxnSpPr>
          <p:spPr bwMode="auto">
            <a:xfrm>
              <a:off x="2514482" y="3532560"/>
              <a:ext cx="34622" cy="0"/>
            </a:xfrm>
            <a:prstGeom prst="line">
              <a:avLst/>
            </a:prstGeom>
            <a:noFill/>
            <a:ln w="6350" algn="ctr">
              <a:solidFill>
                <a:srgbClr val="DDDDDD"/>
              </a:solidFill>
              <a:round/>
              <a:headEnd type="none" w="med" len="med"/>
              <a:tailEnd type="none" w="med" len="med"/>
            </a:ln>
          </p:spPr>
        </p:cxnSp>
        <p:cxnSp>
          <p:nvCxnSpPr>
            <p:cNvPr id="161" name="Straight Connector 160"/>
            <p:cNvCxnSpPr/>
            <p:nvPr/>
          </p:nvCxnSpPr>
          <p:spPr bwMode="auto">
            <a:xfrm>
              <a:off x="2514482" y="3464074"/>
              <a:ext cx="34622" cy="0"/>
            </a:xfrm>
            <a:prstGeom prst="line">
              <a:avLst/>
            </a:prstGeom>
            <a:noFill/>
            <a:ln w="6350" algn="ctr">
              <a:solidFill>
                <a:srgbClr val="DDDDDD"/>
              </a:solidFill>
              <a:round/>
              <a:headEnd type="none" w="med" len="med"/>
              <a:tailEnd type="none" w="med" len="med"/>
            </a:ln>
          </p:spPr>
        </p:cxnSp>
        <p:cxnSp>
          <p:nvCxnSpPr>
            <p:cNvPr id="162" name="Straight Connector 161"/>
            <p:cNvCxnSpPr/>
            <p:nvPr/>
          </p:nvCxnSpPr>
          <p:spPr bwMode="auto">
            <a:xfrm>
              <a:off x="2514482" y="3414738"/>
              <a:ext cx="34622" cy="0"/>
            </a:xfrm>
            <a:prstGeom prst="line">
              <a:avLst/>
            </a:prstGeom>
            <a:noFill/>
            <a:ln w="6350" algn="ctr">
              <a:solidFill>
                <a:srgbClr val="DDDDDD"/>
              </a:solidFill>
              <a:round/>
              <a:headEnd type="none" w="med" len="med"/>
              <a:tailEnd type="none" w="med" len="med"/>
            </a:ln>
          </p:spPr>
        </p:cxnSp>
        <p:cxnSp>
          <p:nvCxnSpPr>
            <p:cNvPr id="163" name="Straight Connector 162"/>
            <p:cNvCxnSpPr/>
            <p:nvPr/>
          </p:nvCxnSpPr>
          <p:spPr bwMode="auto">
            <a:xfrm>
              <a:off x="2514482" y="3393594"/>
              <a:ext cx="34622" cy="0"/>
            </a:xfrm>
            <a:prstGeom prst="line">
              <a:avLst/>
            </a:prstGeom>
            <a:noFill/>
            <a:ln w="6350" algn="ctr">
              <a:solidFill>
                <a:srgbClr val="DDDDDD"/>
              </a:solidFill>
              <a:round/>
              <a:headEnd type="none" w="med" len="med"/>
              <a:tailEnd type="none" w="med" len="med"/>
            </a:ln>
          </p:spPr>
        </p:cxnSp>
        <p:cxnSp>
          <p:nvCxnSpPr>
            <p:cNvPr id="164" name="Straight Connector 163"/>
            <p:cNvCxnSpPr/>
            <p:nvPr/>
          </p:nvCxnSpPr>
          <p:spPr bwMode="auto">
            <a:xfrm>
              <a:off x="2515787" y="3987418"/>
              <a:ext cx="34622" cy="0"/>
            </a:xfrm>
            <a:prstGeom prst="line">
              <a:avLst/>
            </a:prstGeom>
            <a:noFill/>
            <a:ln w="6350" algn="ctr">
              <a:solidFill>
                <a:srgbClr val="DDDDDD"/>
              </a:solidFill>
              <a:round/>
              <a:headEnd type="none" w="med" len="med"/>
              <a:tailEnd type="none" w="med" len="med"/>
            </a:ln>
          </p:spPr>
        </p:cxnSp>
        <p:cxnSp>
          <p:nvCxnSpPr>
            <p:cNvPr id="165" name="Straight Connector 164"/>
            <p:cNvCxnSpPr/>
            <p:nvPr/>
          </p:nvCxnSpPr>
          <p:spPr bwMode="auto">
            <a:xfrm>
              <a:off x="2515787" y="3890740"/>
              <a:ext cx="34622" cy="0"/>
            </a:xfrm>
            <a:prstGeom prst="line">
              <a:avLst/>
            </a:prstGeom>
            <a:noFill/>
            <a:ln w="6350" algn="ctr">
              <a:solidFill>
                <a:srgbClr val="DDDDDD"/>
              </a:solidFill>
              <a:round/>
              <a:headEnd type="none" w="med" len="med"/>
              <a:tailEnd type="none" w="med" len="med"/>
            </a:ln>
          </p:spPr>
        </p:cxnSp>
        <p:cxnSp>
          <p:nvCxnSpPr>
            <p:cNvPr id="166" name="Straight Connector 165"/>
            <p:cNvCxnSpPr/>
            <p:nvPr/>
          </p:nvCxnSpPr>
          <p:spPr bwMode="auto">
            <a:xfrm>
              <a:off x="2515787" y="3836350"/>
              <a:ext cx="34622" cy="0"/>
            </a:xfrm>
            <a:prstGeom prst="line">
              <a:avLst/>
            </a:prstGeom>
            <a:noFill/>
            <a:ln w="6350" algn="ctr">
              <a:solidFill>
                <a:srgbClr val="DDDDDD"/>
              </a:solidFill>
              <a:round/>
              <a:headEnd type="none" w="med" len="med"/>
              <a:tailEnd type="none" w="med" len="med"/>
            </a:ln>
          </p:spPr>
        </p:cxnSp>
        <p:cxnSp>
          <p:nvCxnSpPr>
            <p:cNvPr id="167" name="Straight Connector 166"/>
            <p:cNvCxnSpPr/>
            <p:nvPr/>
          </p:nvCxnSpPr>
          <p:spPr bwMode="auto">
            <a:xfrm>
              <a:off x="2515787" y="4057666"/>
              <a:ext cx="34622" cy="0"/>
            </a:xfrm>
            <a:prstGeom prst="line">
              <a:avLst/>
            </a:prstGeom>
            <a:noFill/>
            <a:ln w="6350" algn="ctr">
              <a:solidFill>
                <a:srgbClr val="DDDDDD"/>
              </a:solidFill>
              <a:round/>
              <a:headEnd type="none" w="med" len="med"/>
              <a:tailEnd type="none" w="med" len="med"/>
            </a:ln>
          </p:spPr>
        </p:cxnSp>
        <p:cxnSp>
          <p:nvCxnSpPr>
            <p:cNvPr id="168" name="Straight Connector 167"/>
            <p:cNvCxnSpPr/>
            <p:nvPr/>
          </p:nvCxnSpPr>
          <p:spPr bwMode="auto">
            <a:xfrm>
              <a:off x="2515787" y="3933028"/>
              <a:ext cx="34622" cy="0"/>
            </a:xfrm>
            <a:prstGeom prst="line">
              <a:avLst/>
            </a:prstGeom>
            <a:noFill/>
            <a:ln w="6350" algn="ctr">
              <a:solidFill>
                <a:srgbClr val="DDDDDD"/>
              </a:solidFill>
              <a:round/>
              <a:headEnd type="none" w="med" len="med"/>
              <a:tailEnd type="none" w="med" len="med"/>
            </a:ln>
          </p:spPr>
        </p:cxnSp>
        <p:cxnSp>
          <p:nvCxnSpPr>
            <p:cNvPr id="169" name="Straight Connector 168"/>
            <p:cNvCxnSpPr/>
            <p:nvPr/>
          </p:nvCxnSpPr>
          <p:spPr bwMode="auto">
            <a:xfrm>
              <a:off x="2515787" y="3864542"/>
              <a:ext cx="34622" cy="0"/>
            </a:xfrm>
            <a:prstGeom prst="line">
              <a:avLst/>
            </a:prstGeom>
            <a:noFill/>
            <a:ln w="6350" algn="ctr">
              <a:solidFill>
                <a:srgbClr val="DDDDDD"/>
              </a:solidFill>
              <a:round/>
              <a:headEnd type="none" w="med" len="med"/>
              <a:tailEnd type="none" w="med" len="med"/>
            </a:ln>
          </p:spPr>
        </p:cxnSp>
        <p:cxnSp>
          <p:nvCxnSpPr>
            <p:cNvPr id="170" name="Straight Connector 169"/>
            <p:cNvCxnSpPr/>
            <p:nvPr/>
          </p:nvCxnSpPr>
          <p:spPr bwMode="auto">
            <a:xfrm>
              <a:off x="2515787" y="3815206"/>
              <a:ext cx="34622" cy="0"/>
            </a:xfrm>
            <a:prstGeom prst="line">
              <a:avLst/>
            </a:prstGeom>
            <a:noFill/>
            <a:ln w="6350" algn="ctr">
              <a:solidFill>
                <a:srgbClr val="DDDDDD"/>
              </a:solidFill>
              <a:round/>
              <a:headEnd type="none" w="med" len="med"/>
              <a:tailEnd type="none" w="med" len="med"/>
            </a:ln>
          </p:spPr>
        </p:cxnSp>
        <p:cxnSp>
          <p:nvCxnSpPr>
            <p:cNvPr id="171" name="Straight Connector 170"/>
            <p:cNvCxnSpPr/>
            <p:nvPr/>
          </p:nvCxnSpPr>
          <p:spPr bwMode="auto">
            <a:xfrm>
              <a:off x="2515787" y="3794062"/>
              <a:ext cx="34622" cy="0"/>
            </a:xfrm>
            <a:prstGeom prst="line">
              <a:avLst/>
            </a:prstGeom>
            <a:noFill/>
            <a:ln w="6350" algn="ctr">
              <a:solidFill>
                <a:srgbClr val="DDDDDD"/>
              </a:solidFill>
              <a:round/>
              <a:headEnd type="none" w="med" len="med"/>
              <a:tailEnd type="none" w="med" len="med"/>
            </a:ln>
          </p:spPr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2" name="TextBox 171"/>
                <p:cNvSpPr txBox="1"/>
                <p:nvPr/>
              </p:nvSpPr>
              <p:spPr bwMode="auto">
                <a:xfrm>
                  <a:off x="2651725" y="4201596"/>
                  <a:ext cx="2160299" cy="315679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 rtlCol="0" anchor="ctr">
                  <a:noAutofit/>
                </a:bodyPr>
                <a:lstStyle/>
                <a:p>
                  <a:r>
                    <a:rPr lang="en-CA" sz="2200" smtClean="0">
                      <a:ln w="12700">
                        <a:noFill/>
                      </a:ln>
                      <a:solidFill>
                        <a:srgbClr val="DDDDDD"/>
                      </a:solidFill>
                    </a:rPr>
                    <a:t>0   1   2   3</a:t>
                  </a:r>
                  <a:r>
                    <a:rPr lang="en-CA" sz="2200" smtClean="0">
                      <a:ln w="12700">
                        <a:noFill/>
                      </a:ln>
                      <a:solidFill>
                        <a:srgbClr val="FFFFFF"/>
                      </a:solidFill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CA" b="1" i="0" smtClean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</a:rPr>
                        <m:t>  </m:t>
                      </m:r>
                      <m:r>
                        <a:rPr lang="en-CA" i="1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</a:rPr>
                        <m:t>𝒏</m:t>
                      </m:r>
                    </m:oMath>
                  </a14:m>
                  <a:endParaRPr lang="en-US" i="1" smtClean="0">
                    <a:ln w="12700">
                      <a:noFill/>
                    </a:ln>
                    <a:solidFill>
                      <a:srgbClr val="FFFFFF"/>
                    </a:solidFill>
                  </a:endParaRPr>
                </a:p>
              </p:txBody>
            </p:sp>
          </mc:Choice>
          <mc:Fallback xmlns="">
            <p:sp>
              <p:nvSpPr>
                <p:cNvPr id="172" name="TextBox 17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2651725" y="4201596"/>
                  <a:ext cx="2160299" cy="315679"/>
                </a:xfrm>
                <a:prstGeom prst="rect">
                  <a:avLst/>
                </a:prstGeom>
                <a:blipFill rotWithShape="0">
                  <a:blip r:embed="rId7"/>
                  <a:stretch>
                    <a:fillRect t="-41860" b="-83721"/>
                  </a:stretch>
                </a:blipFill>
                <a:ln w="12700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r>
                    <a:rPr lang="en-CA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73" name="TextBox 172"/>
            <p:cNvSpPr txBox="1"/>
            <p:nvPr/>
          </p:nvSpPr>
          <p:spPr bwMode="auto">
            <a:xfrm>
              <a:off x="2075645" y="2417425"/>
              <a:ext cx="335357" cy="31567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0" bIns="0" rtlCol="0" anchor="ctr">
              <a:noAutofit/>
            </a:bodyPr>
            <a:lstStyle/>
            <a:p>
              <a:pPr algn="r"/>
              <a:r>
                <a:rPr lang="en-CA" sz="2200" smtClean="0">
                  <a:ln w="12700">
                    <a:noFill/>
                  </a:ln>
                  <a:solidFill>
                    <a:srgbClr val="DDDDDD"/>
                  </a:solidFill>
                </a:rPr>
                <a:t>1</a:t>
              </a:r>
              <a:endParaRPr lang="en-US" sz="2200" smtClean="0">
                <a:ln w="12700">
                  <a:noFill/>
                </a:ln>
                <a:solidFill>
                  <a:srgbClr val="DDDDDD"/>
                </a:solidFill>
              </a:endParaRPr>
            </a:p>
          </p:txBody>
        </p:sp>
        <p:sp>
          <p:nvSpPr>
            <p:cNvPr id="174" name="TextBox 173"/>
            <p:cNvSpPr txBox="1"/>
            <p:nvPr/>
          </p:nvSpPr>
          <p:spPr bwMode="auto">
            <a:xfrm>
              <a:off x="2075645" y="2821846"/>
              <a:ext cx="335357" cy="31567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0" bIns="0" rtlCol="0" anchor="ctr">
              <a:noAutofit/>
            </a:bodyPr>
            <a:lstStyle/>
            <a:p>
              <a:pPr algn="r"/>
              <a:r>
                <a:rPr lang="en-CA" sz="2200" smtClean="0">
                  <a:ln w="12700">
                    <a:noFill/>
                  </a:ln>
                  <a:solidFill>
                    <a:srgbClr val="DDDDDD"/>
                  </a:solidFill>
                </a:rPr>
                <a:t>0.1</a:t>
              </a:r>
              <a:endParaRPr lang="en-US" sz="2200" smtClean="0">
                <a:ln w="12700">
                  <a:noFill/>
                </a:ln>
                <a:solidFill>
                  <a:srgbClr val="DDDDDD"/>
                </a:solidFill>
              </a:endParaRPr>
            </a:p>
          </p:txBody>
        </p:sp>
        <p:sp>
          <p:nvSpPr>
            <p:cNvPr id="175" name="TextBox 174"/>
            <p:cNvSpPr txBox="1"/>
            <p:nvPr/>
          </p:nvSpPr>
          <p:spPr bwMode="auto">
            <a:xfrm>
              <a:off x="2075645" y="3209535"/>
              <a:ext cx="335357" cy="31567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0" bIns="0" rtlCol="0" anchor="ctr">
              <a:noAutofit/>
            </a:bodyPr>
            <a:lstStyle/>
            <a:p>
              <a:pPr algn="r"/>
              <a:r>
                <a:rPr lang="en-CA" sz="2200" smtClean="0">
                  <a:ln w="12700">
                    <a:noFill/>
                  </a:ln>
                  <a:solidFill>
                    <a:srgbClr val="DDDDDD"/>
                  </a:solidFill>
                </a:rPr>
                <a:t>0.01</a:t>
              </a:r>
              <a:endParaRPr lang="en-US" sz="2200" smtClean="0">
                <a:ln w="12700">
                  <a:noFill/>
                </a:ln>
                <a:solidFill>
                  <a:srgbClr val="DDDDDD"/>
                </a:solidFill>
              </a:endParaRPr>
            </a:p>
          </p:txBody>
        </p:sp>
        <p:sp>
          <p:nvSpPr>
            <p:cNvPr id="176" name="TextBox 175"/>
            <p:cNvSpPr txBox="1"/>
            <p:nvPr/>
          </p:nvSpPr>
          <p:spPr bwMode="auto">
            <a:xfrm>
              <a:off x="2075645" y="3613956"/>
              <a:ext cx="335357" cy="31567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0" bIns="0" rtlCol="0" anchor="ctr">
              <a:noAutofit/>
            </a:bodyPr>
            <a:lstStyle/>
            <a:p>
              <a:pPr algn="r"/>
              <a:r>
                <a:rPr lang="en-CA" sz="2200" smtClean="0">
                  <a:ln w="12700">
                    <a:noFill/>
                  </a:ln>
                  <a:solidFill>
                    <a:srgbClr val="DDDDDD"/>
                  </a:solidFill>
                </a:rPr>
                <a:t>0.001</a:t>
              </a:r>
              <a:endParaRPr lang="en-US" sz="2200" smtClean="0">
                <a:ln w="12700">
                  <a:noFill/>
                </a:ln>
                <a:solidFill>
                  <a:srgbClr val="DDDDDD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7" name="Rectangle 176"/>
                <p:cNvSpPr/>
                <p:nvPr/>
              </p:nvSpPr>
              <p:spPr>
                <a:xfrm>
                  <a:off x="2133149" y="1996709"/>
                  <a:ext cx="481222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CA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  <m:t>𝑷</m:t>
                        </m:r>
                      </m:oMath>
                    </m:oMathPara>
                  </a14:m>
                  <a:endParaRPr lang="en-CA"/>
                </a:p>
              </p:txBody>
            </p:sp>
          </mc:Choice>
          <mc:Fallback xmlns="">
            <p:sp>
              <p:nvSpPr>
                <p:cNvPr id="177" name="Rectangle 17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33149" y="1996709"/>
                  <a:ext cx="481222" cy="461665"/>
                </a:xfrm>
                <a:prstGeom prst="rect">
                  <a:avLst/>
                </a:prstGeom>
                <a:blipFill rotWithShape="0">
                  <a:blip r:embed="rId8"/>
                  <a:stretch>
                    <a:fillRect l="-2532" b="-15625"/>
                  </a:stretch>
                </a:blipFill>
              </p:spPr>
              <p:txBody>
                <a:bodyPr/>
                <a:lstStyle/>
                <a:p>
                  <a:r>
                    <a:rPr lang="en-CA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78" name="Rectangle 177"/>
          <p:cNvSpPr/>
          <p:nvPr/>
        </p:nvSpPr>
        <p:spPr bwMode="auto">
          <a:xfrm>
            <a:off x="8186569" y="3024957"/>
            <a:ext cx="307229" cy="1337406"/>
          </a:xfrm>
          <a:prstGeom prst="rect">
            <a:avLst/>
          </a:prstGeom>
          <a:solidFill>
            <a:srgbClr val="3333FF"/>
          </a:solidFill>
          <a:ln w="28575" cap="sq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CA">
              <a:ln w="19050">
                <a:solidFill>
                  <a:schemeClr val="tx1"/>
                </a:solidFill>
              </a:ln>
            </a:endParaRPr>
          </a:p>
        </p:txBody>
      </p:sp>
      <p:sp>
        <p:nvSpPr>
          <p:cNvPr id="179" name="Rectangle 178"/>
          <p:cNvSpPr/>
          <p:nvPr/>
        </p:nvSpPr>
        <p:spPr bwMode="auto">
          <a:xfrm>
            <a:off x="8575857" y="3594868"/>
            <a:ext cx="307229" cy="764741"/>
          </a:xfrm>
          <a:prstGeom prst="rect">
            <a:avLst/>
          </a:prstGeom>
          <a:solidFill>
            <a:srgbClr val="FFFF00"/>
          </a:solidFill>
          <a:ln w="28575" cap="sq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CA">
              <a:ln w="19050">
                <a:solidFill>
                  <a:schemeClr val="tx1"/>
                </a:solidFill>
              </a:ln>
            </a:endParaRPr>
          </a:p>
        </p:txBody>
      </p:sp>
      <p:sp>
        <p:nvSpPr>
          <p:cNvPr id="180" name="Rectangle 179"/>
          <p:cNvSpPr/>
          <p:nvPr/>
        </p:nvSpPr>
        <p:spPr bwMode="auto">
          <a:xfrm>
            <a:off x="8965145" y="4269133"/>
            <a:ext cx="307229" cy="90476"/>
          </a:xfrm>
          <a:prstGeom prst="rect">
            <a:avLst/>
          </a:prstGeom>
          <a:solidFill>
            <a:srgbClr val="FF0000"/>
          </a:solidFill>
          <a:ln w="28575" cap="sq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CA">
              <a:ln w="19050">
                <a:solidFill>
                  <a:schemeClr val="tx1"/>
                </a:solidFill>
              </a:ln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2" name="Rectangle 181"/>
              <p:cNvSpPr/>
              <p:nvPr/>
            </p:nvSpPr>
            <p:spPr>
              <a:xfrm>
                <a:off x="8324450" y="2530819"/>
                <a:ext cx="1643720" cy="48197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right"/>
                    </m:oMathParaPr>
                    <m:oMath xmlns:m="http://schemas.openxmlformats.org/officeDocument/2006/math">
                      <m:r>
                        <a:rPr lang="nb-NO" sz="2600" i="1" smtClean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𝝁</m:t>
                      </m:r>
                      <m:r>
                        <a:rPr lang="nb-NO" sz="2600" i="1" smtClean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CA" sz="2600" b="1" i="1" smtClean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𝟎</m:t>
                      </m:r>
                      <m:r>
                        <a:rPr lang="en-CA" sz="2600" b="1" i="1" smtClean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.</m:t>
                      </m:r>
                      <m:r>
                        <a:rPr lang="en-CA" sz="2600" b="1" i="1" smtClean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𝟎𝟐</m:t>
                      </m:r>
                    </m:oMath>
                  </m:oMathPara>
                </a14:m>
                <a:endParaRPr lang="en-CA" sz="2600"/>
              </a:p>
            </p:txBody>
          </p:sp>
        </mc:Choice>
        <mc:Fallback xmlns="">
          <p:sp>
            <p:nvSpPr>
              <p:cNvPr id="182" name="Rectangle 18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24450" y="2530819"/>
                <a:ext cx="1643720" cy="481978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93916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85825" y="2363788"/>
            <a:ext cx="5800725" cy="464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3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Bob:</a:t>
            </a:r>
            <a:br>
              <a:rPr lang="en-US" smtClean="0"/>
            </a:br>
            <a:r>
              <a:rPr lang="en-US" smtClean="0"/>
              <a:t>Polarization analyzer with single-photon detectors</a:t>
            </a:r>
            <a:endParaRPr lang="en-SG" smtClean="0"/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1716088" y="2676525"/>
            <a:ext cx="1065212" cy="52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02860" tIns="51429" rIns="102860" bIns="51429">
            <a:spAutoFit/>
          </a:bodyPr>
          <a:lstStyle/>
          <a:p>
            <a:r>
              <a:rPr lang="en-US" sz="2700">
                <a:solidFill>
                  <a:srgbClr val="000066"/>
                </a:solidFill>
                <a:latin typeface="Arial Unicode MS" panose="020B0604020202020204" pitchFamily="34" charset="-128"/>
              </a:rPr>
              <a:t>50:50</a:t>
            </a:r>
            <a:endParaRPr lang="en-SG" sz="2700">
              <a:solidFill>
                <a:srgbClr val="000066"/>
              </a:solidFill>
              <a:latin typeface="Arial Unicode MS" panose="020B0604020202020204" pitchFamily="34" charset="-128"/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4571150" y="2684463"/>
            <a:ext cx="900226" cy="5193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02860" tIns="51429" rIns="102860" bIns="51429">
            <a:spAutoFit/>
          </a:bodyPr>
          <a:lstStyle/>
          <a:p>
            <a:r>
              <a:rPr lang="en-US" sz="2700">
                <a:solidFill>
                  <a:srgbClr val="000066"/>
                </a:solidFill>
                <a:latin typeface="Arial Unicode MS" panose="020B0604020202020204" pitchFamily="34" charset="-128"/>
              </a:rPr>
              <a:t>PBS</a:t>
            </a:r>
            <a:endParaRPr lang="en-SG" sz="2700">
              <a:solidFill>
                <a:srgbClr val="000066"/>
              </a:solidFill>
              <a:latin typeface="Arial Unicode MS" panose="020B0604020202020204" pitchFamily="34" charset="-128"/>
            </a:endParaRP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1850969" y="5133975"/>
            <a:ext cx="900226" cy="5193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02860" tIns="51429" rIns="102860" bIns="51429">
            <a:spAutoFit/>
          </a:bodyPr>
          <a:lstStyle/>
          <a:p>
            <a:r>
              <a:rPr lang="en-US" sz="2700">
                <a:solidFill>
                  <a:srgbClr val="000066"/>
                </a:solidFill>
                <a:latin typeface="Arial Unicode MS" panose="020B0604020202020204" pitchFamily="34" charset="-128"/>
              </a:rPr>
              <a:t>PBS</a:t>
            </a:r>
            <a:endParaRPr lang="en-SG" sz="2700">
              <a:solidFill>
                <a:srgbClr val="000066"/>
              </a:solidFill>
              <a:latin typeface="Arial Unicode MS" panose="020B0604020202020204" pitchFamily="34" charset="-128"/>
            </a:endParaRP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6727825" y="2800350"/>
            <a:ext cx="1112838" cy="935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02860" tIns="51429" rIns="102860" bIns="51429">
            <a:spAutoFit/>
          </a:bodyPr>
          <a:lstStyle/>
          <a:p>
            <a:r>
              <a:rPr lang="en-US" sz="2700">
                <a:solidFill>
                  <a:srgbClr val="000066"/>
                </a:solidFill>
                <a:latin typeface="Arial Unicode MS" panose="020B0604020202020204" pitchFamily="34" charset="-128"/>
              </a:rPr>
              <a:t>APD, </a:t>
            </a:r>
          </a:p>
          <a:p>
            <a:r>
              <a:rPr lang="en-US" sz="2700">
                <a:solidFill>
                  <a:srgbClr val="000066"/>
                </a:solidFill>
                <a:latin typeface="Arial Unicode MS" panose="020B0604020202020204" pitchFamily="34" charset="-128"/>
              </a:rPr>
              <a:t>+45</a:t>
            </a:r>
            <a:r>
              <a:rPr lang="en-SG" sz="2700">
                <a:solidFill>
                  <a:srgbClr val="000066"/>
                </a:solidFill>
                <a:latin typeface="Arial Unicode MS" panose="020B0604020202020204" pitchFamily="34" charset="-128"/>
              </a:rPr>
              <a:t>°</a:t>
            </a: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3479800" y="2111375"/>
            <a:ext cx="1149350" cy="935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2860" tIns="51429" rIns="102860" bIns="51429">
            <a:spAutoFit/>
          </a:bodyPr>
          <a:lstStyle/>
          <a:p>
            <a:r>
              <a:rPr lang="en-US" sz="2700">
                <a:solidFill>
                  <a:srgbClr val="000066"/>
                </a:solidFill>
                <a:latin typeface="Symbol" pitchFamily="18" charset="2"/>
              </a:rPr>
              <a:t>l</a:t>
            </a:r>
            <a:r>
              <a:rPr lang="en-US" sz="2700">
                <a:solidFill>
                  <a:srgbClr val="000066"/>
                </a:solidFill>
                <a:latin typeface="Arial Unicode MS" panose="020B0604020202020204" pitchFamily="34" charset="-128"/>
              </a:rPr>
              <a:t>/2</a:t>
            </a:r>
          </a:p>
          <a:p>
            <a:r>
              <a:rPr lang="en-US" sz="2700">
                <a:solidFill>
                  <a:srgbClr val="000066"/>
                </a:solidFill>
                <a:latin typeface="Arial Unicode MS" panose="020B0604020202020204" pitchFamily="34" charset="-128"/>
              </a:rPr>
              <a:t> 22.5</a:t>
            </a:r>
            <a:r>
              <a:rPr lang="en-SG" sz="2700">
                <a:solidFill>
                  <a:srgbClr val="000066"/>
                </a:solidFill>
                <a:latin typeface="Arial Unicode MS" panose="020B0604020202020204" pitchFamily="34" charset="-128"/>
              </a:rPr>
              <a:t>°</a:t>
            </a: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6810375" y="4976813"/>
            <a:ext cx="455613" cy="52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02860" tIns="51429" rIns="102860" bIns="51429">
            <a:spAutoFit/>
          </a:bodyPr>
          <a:lstStyle/>
          <a:p>
            <a:r>
              <a:rPr lang="en-US" sz="2700">
                <a:solidFill>
                  <a:srgbClr val="000066"/>
                </a:solidFill>
                <a:latin typeface="Arial Unicode MS" panose="020B0604020202020204" pitchFamily="34" charset="-128"/>
              </a:rPr>
              <a:t>V</a:t>
            </a:r>
            <a:endParaRPr lang="en-SG" sz="2700">
              <a:solidFill>
                <a:srgbClr val="000066"/>
              </a:solidFill>
              <a:latin typeface="Arial Unicode MS" panose="020B0604020202020204" pitchFamily="34" charset="-128"/>
            </a:endParaRP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5208588" y="6619875"/>
            <a:ext cx="841375" cy="52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02860" tIns="51429" rIns="102860" bIns="51429">
            <a:spAutoFit/>
          </a:bodyPr>
          <a:lstStyle/>
          <a:p>
            <a:r>
              <a:rPr lang="en-US" sz="2700">
                <a:solidFill>
                  <a:srgbClr val="000066"/>
                </a:solidFill>
                <a:latin typeface="Arial Unicode MS" panose="020B0604020202020204" pitchFamily="34" charset="-128"/>
              </a:rPr>
              <a:t>-45</a:t>
            </a:r>
            <a:r>
              <a:rPr lang="en-SG" sz="2700">
                <a:solidFill>
                  <a:srgbClr val="000066"/>
                </a:solidFill>
                <a:latin typeface="Arial Unicode MS" panose="020B0604020202020204" pitchFamily="34" charset="-128"/>
              </a:rPr>
              <a:t>°</a:t>
            </a: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3337420" y="6619875"/>
            <a:ext cx="457797" cy="5193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02860" tIns="51429" rIns="102860" bIns="51429">
            <a:spAutoFit/>
          </a:bodyPr>
          <a:lstStyle/>
          <a:p>
            <a:r>
              <a:rPr lang="en-US" sz="2700">
                <a:solidFill>
                  <a:srgbClr val="000066"/>
                </a:solidFill>
                <a:latin typeface="Arial Unicode MS" panose="020B0604020202020204" pitchFamily="34" charset="-128"/>
              </a:rPr>
              <a:t>H</a:t>
            </a:r>
            <a:endParaRPr lang="en-SG" sz="2700">
              <a:solidFill>
                <a:srgbClr val="000066"/>
              </a:solidFill>
              <a:latin typeface="Arial Unicode MS" panose="020B0604020202020204" pitchFamily="34" charset="-128"/>
            </a:endParaRPr>
          </a:p>
        </p:txBody>
      </p:sp>
      <p:sp>
        <p:nvSpPr>
          <p:cNvPr id="39949" name="Text Box 29"/>
          <p:cNvSpPr txBox="1">
            <a:spLocks noChangeArrowheads="1"/>
          </p:cNvSpPr>
          <p:nvPr/>
        </p:nvSpPr>
        <p:spPr bwMode="auto">
          <a:xfrm>
            <a:off x="152400" y="7292975"/>
            <a:ext cx="9991725" cy="381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1359" tIns="45680" rIns="91359" bIns="45680" anchor="b"/>
          <a:lstStyle/>
          <a:p>
            <a:pPr algn="r"/>
            <a:r>
              <a:rPr lang="da-DK" sz="1600" b="0">
                <a:solidFill>
                  <a:srgbClr val="000000"/>
                </a:solidFill>
                <a:cs typeface="Arial" pitchFamily="34" charset="0"/>
              </a:rPr>
              <a:t>J</a:t>
            </a:r>
            <a:r>
              <a:rPr lang="da-DK" sz="1600" b="0" smtClean="0">
                <a:solidFill>
                  <a:srgbClr val="000000"/>
                </a:solidFill>
                <a:cs typeface="Arial" pitchFamily="34" charset="0"/>
              </a:rPr>
              <a:t>. G</a:t>
            </a:r>
            <a:r>
              <a:rPr lang="da-DK" sz="1600" b="0">
                <a:solidFill>
                  <a:srgbClr val="000000"/>
                </a:solidFill>
                <a:cs typeface="Arial" pitchFamily="34" charset="0"/>
              </a:rPr>
              <a:t>. </a:t>
            </a:r>
            <a:r>
              <a:rPr lang="da-DK" sz="1600" b="0" smtClean="0">
                <a:solidFill>
                  <a:srgbClr val="000000"/>
                </a:solidFill>
                <a:cs typeface="Arial" pitchFamily="34" charset="0"/>
              </a:rPr>
              <a:t>Rarity, P. C. M. Owens, P. R. Tapster, J</a:t>
            </a:r>
            <a:r>
              <a:rPr lang="da-DK" sz="1600" b="0">
                <a:solidFill>
                  <a:srgbClr val="000000"/>
                </a:solidFill>
                <a:cs typeface="Arial" pitchFamily="34" charset="0"/>
              </a:rPr>
              <a:t>. Mod. Opt. </a:t>
            </a:r>
            <a:r>
              <a:rPr lang="da-DK" sz="1600">
                <a:solidFill>
                  <a:srgbClr val="000000"/>
                </a:solidFill>
                <a:cs typeface="Arial" pitchFamily="34" charset="0"/>
              </a:rPr>
              <a:t>41</a:t>
            </a:r>
            <a:r>
              <a:rPr lang="da-DK" sz="1600" b="0">
                <a:solidFill>
                  <a:srgbClr val="000000"/>
                </a:solidFill>
                <a:cs typeface="Arial" pitchFamily="34" charset="0"/>
              </a:rPr>
              <a:t>, 2435 (1994)</a:t>
            </a:r>
            <a:endParaRPr lang="en-US" sz="1600" b="0">
              <a:solidFill>
                <a:srgbClr val="000000"/>
              </a:solidFill>
              <a:cs typeface="Arial" pitchFamily="34" charset="0"/>
            </a:endParaRPr>
          </a:p>
        </p:txBody>
      </p:sp>
      <p:pic>
        <p:nvPicPr>
          <p:cNvPr id="39950" name="Picture 2"/>
          <p:cNvPicPr>
            <a:picLocks noChangeAspect="1" noChangeArrowheads="1"/>
          </p:cNvPicPr>
          <p:nvPr/>
        </p:nvPicPr>
        <p:blipFill>
          <a:blip r:embed="rId2" cstate="print"/>
          <a:srcRect t="18245" r="67979" b="64819"/>
          <a:stretch>
            <a:fillRect/>
          </a:stretch>
        </p:blipFill>
        <p:spPr bwMode="auto">
          <a:xfrm>
            <a:off x="-714375" y="3214688"/>
            <a:ext cx="1857375" cy="785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19"/>
          <p:cNvGrpSpPr>
            <a:grpSpLocks/>
          </p:cNvGrpSpPr>
          <p:nvPr/>
        </p:nvGrpSpPr>
        <p:grpSpPr bwMode="auto">
          <a:xfrm>
            <a:off x="889000" y="1908175"/>
            <a:ext cx="7002463" cy="5086350"/>
            <a:chOff x="1335058" y="2000237"/>
            <a:chExt cx="7001886" cy="5086363"/>
          </a:xfrm>
        </p:grpSpPr>
        <p:pic>
          <p:nvPicPr>
            <p:cNvPr id="39952" name="Picture 7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335058" y="2009775"/>
              <a:ext cx="6572250" cy="5076825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sp>
          <p:nvSpPr>
            <p:cNvPr id="39953" name="Rectangle 18"/>
            <p:cNvSpPr>
              <a:spLocks noChangeArrowheads="1"/>
            </p:cNvSpPr>
            <p:nvPr/>
          </p:nvSpPr>
          <p:spPr bwMode="auto">
            <a:xfrm>
              <a:off x="7908316" y="2000237"/>
              <a:ext cx="428628" cy="5072098"/>
            </a:xfrm>
            <a:prstGeom prst="rect">
              <a:avLst/>
            </a:prstGeom>
            <a:solidFill>
              <a:srgbClr val="FFFFFF"/>
            </a:solidFill>
            <a:ln w="19050">
              <a:noFill/>
              <a:miter lim="800000"/>
              <a:headEnd/>
              <a:tailEnd/>
            </a:ln>
          </p:spPr>
          <p:txBody>
            <a:bodyPr wrap="none" lIns="0" tIns="0" rIns="0" bIns="0" anchor="ctr"/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481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1" grpId="0"/>
      <p:bldP spid="12" grpId="0"/>
      <p:bldP spid="13" grpId="0"/>
      <p:bldP spid="14" grpId="0"/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0" y="0"/>
            <a:ext cx="10287000" cy="7715250"/>
          </a:xfrm>
          <a:prstGeom prst="rect">
            <a:avLst/>
          </a:prstGeom>
          <a:solidFill>
            <a:srgbClr val="000000"/>
          </a:solidFill>
          <a:ln w="19050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endParaRPr lang="zh-CN" altLang="zh-CN">
              <a:ea typeface="SimSun" pitchFamily="2" charset="-122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>
                <a:solidFill>
                  <a:srgbClr val="FFFFFF"/>
                </a:solidFill>
              </a:rPr>
              <a:t>Single-photon detectors</a:t>
            </a:r>
            <a:endParaRPr lang="en-CA">
              <a:solidFill>
                <a:srgbClr val="FFFFFF"/>
              </a:solidFill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247650" y="3752609"/>
            <a:ext cx="9864725" cy="431202"/>
          </a:xfrm>
          <a:prstGeom prst="rect">
            <a:avLst/>
          </a:prstGeom>
        </p:spPr>
        <p:txBody>
          <a:bodyPr lIns="0" tIns="0" rIns="0" bIns="0"/>
          <a:lstStyle>
            <a:lvl1pPr marL="369888" indent="-369888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35000"/>
              <a:buFont typeface="Symbol" pitchFamily="18" charset="2"/>
              <a:buChar char="·"/>
              <a:defRPr sz="24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1688" indent="-307975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Symbol" pitchFamily="18" charset="2"/>
              <a:buChar char="¨"/>
              <a:defRPr sz="2200" b="1">
                <a:solidFill>
                  <a:schemeClr val="tx1"/>
                </a:solidFill>
                <a:latin typeface="+mn-lt"/>
              </a:defRPr>
            </a:lvl2pPr>
            <a:lvl3pPr marL="1235075" indent="-247650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Monotype Sorts" pitchFamily="2" charset="2"/>
              <a:buChar char="è"/>
              <a:defRPr sz="2200" b="1">
                <a:solidFill>
                  <a:schemeClr val="tx1"/>
                </a:solidFill>
                <a:latin typeface="+mn-lt"/>
              </a:defRPr>
            </a:lvl3pPr>
            <a:lvl4pPr marL="1727200" indent="-246063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Monotype Sorts" pitchFamily="2" charset="2"/>
              <a:buChar char="ä"/>
              <a:defRPr sz="2200">
                <a:solidFill>
                  <a:schemeClr val="tx1"/>
                </a:solidFill>
                <a:latin typeface="+mn-lt"/>
              </a:defRPr>
            </a:lvl4pPr>
            <a:lvl5pPr marL="2220913" indent="-247650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Monotype Sorts" pitchFamily="2" charset="2"/>
              <a:buChar char="Õ"/>
              <a:defRPr sz="2200">
                <a:solidFill>
                  <a:schemeClr val="tx1"/>
                </a:solidFill>
                <a:latin typeface="+mn-lt"/>
              </a:defRPr>
            </a:lvl5pPr>
            <a:lvl6pPr marL="2678113" indent="-247650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Monotype Sorts" pitchFamily="2" charset="2"/>
              <a:buChar char="Õ"/>
              <a:defRPr sz="2200">
                <a:solidFill>
                  <a:schemeClr val="tx1"/>
                </a:solidFill>
                <a:latin typeface="+mn-lt"/>
              </a:defRPr>
            </a:lvl6pPr>
            <a:lvl7pPr marL="3135313" indent="-247650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Monotype Sorts" pitchFamily="2" charset="2"/>
              <a:buChar char="Õ"/>
              <a:defRPr sz="2200">
                <a:solidFill>
                  <a:schemeClr val="tx1"/>
                </a:solidFill>
                <a:latin typeface="+mn-lt"/>
              </a:defRPr>
            </a:lvl7pPr>
            <a:lvl8pPr marL="3592513" indent="-247650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Monotype Sorts" pitchFamily="2" charset="2"/>
              <a:buChar char="Õ"/>
              <a:defRPr sz="2200">
                <a:solidFill>
                  <a:schemeClr val="tx1"/>
                </a:solidFill>
                <a:latin typeface="+mn-lt"/>
              </a:defRPr>
            </a:lvl8pPr>
            <a:lvl9pPr marL="4049713" indent="-247650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Monotype Sorts" pitchFamily="2" charset="2"/>
              <a:buChar char="Õ"/>
              <a:defRPr sz="22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spcBef>
                <a:spcPts val="0"/>
              </a:spcBef>
              <a:spcAft>
                <a:spcPts val="1800"/>
              </a:spcAft>
              <a:buNone/>
            </a:pPr>
            <a:r>
              <a:rPr lang="en-CA" kern="0" smtClean="0">
                <a:solidFill>
                  <a:srgbClr val="FFFFFF"/>
                </a:solidFill>
              </a:rPr>
              <a:t>Avalanche photodiode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247650" y="689185"/>
            <a:ext cx="9864725" cy="431202"/>
          </a:xfrm>
          <a:prstGeom prst="rect">
            <a:avLst/>
          </a:prstGeom>
        </p:spPr>
        <p:txBody>
          <a:bodyPr lIns="0" tIns="0" rIns="0" bIns="0"/>
          <a:lstStyle>
            <a:lvl1pPr marL="369888" indent="-369888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35000"/>
              <a:buFont typeface="Symbol" pitchFamily="18" charset="2"/>
              <a:buChar char="·"/>
              <a:defRPr sz="24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1688" indent="-307975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Symbol" pitchFamily="18" charset="2"/>
              <a:buChar char="¨"/>
              <a:defRPr sz="2200" b="1">
                <a:solidFill>
                  <a:schemeClr val="tx1"/>
                </a:solidFill>
                <a:latin typeface="+mn-lt"/>
              </a:defRPr>
            </a:lvl2pPr>
            <a:lvl3pPr marL="1235075" indent="-247650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Monotype Sorts" pitchFamily="2" charset="2"/>
              <a:buChar char="è"/>
              <a:defRPr sz="2200" b="1">
                <a:solidFill>
                  <a:schemeClr val="tx1"/>
                </a:solidFill>
                <a:latin typeface="+mn-lt"/>
              </a:defRPr>
            </a:lvl3pPr>
            <a:lvl4pPr marL="1727200" indent="-246063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Monotype Sorts" pitchFamily="2" charset="2"/>
              <a:buChar char="ä"/>
              <a:defRPr sz="2200">
                <a:solidFill>
                  <a:schemeClr val="tx1"/>
                </a:solidFill>
                <a:latin typeface="+mn-lt"/>
              </a:defRPr>
            </a:lvl4pPr>
            <a:lvl5pPr marL="2220913" indent="-247650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Monotype Sorts" pitchFamily="2" charset="2"/>
              <a:buChar char="Õ"/>
              <a:defRPr sz="2200">
                <a:solidFill>
                  <a:schemeClr val="tx1"/>
                </a:solidFill>
                <a:latin typeface="+mn-lt"/>
              </a:defRPr>
            </a:lvl5pPr>
            <a:lvl6pPr marL="2678113" indent="-247650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Monotype Sorts" pitchFamily="2" charset="2"/>
              <a:buChar char="Õ"/>
              <a:defRPr sz="2200">
                <a:solidFill>
                  <a:schemeClr val="tx1"/>
                </a:solidFill>
                <a:latin typeface="+mn-lt"/>
              </a:defRPr>
            </a:lvl6pPr>
            <a:lvl7pPr marL="3135313" indent="-247650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Monotype Sorts" pitchFamily="2" charset="2"/>
              <a:buChar char="Õ"/>
              <a:defRPr sz="2200">
                <a:solidFill>
                  <a:schemeClr val="tx1"/>
                </a:solidFill>
                <a:latin typeface="+mn-lt"/>
              </a:defRPr>
            </a:lvl7pPr>
            <a:lvl8pPr marL="3592513" indent="-247650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Monotype Sorts" pitchFamily="2" charset="2"/>
              <a:buChar char="Õ"/>
              <a:defRPr sz="2200">
                <a:solidFill>
                  <a:schemeClr val="tx1"/>
                </a:solidFill>
                <a:latin typeface="+mn-lt"/>
              </a:defRPr>
            </a:lvl8pPr>
            <a:lvl9pPr marL="4049713" indent="-247650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Monotype Sorts" pitchFamily="2" charset="2"/>
              <a:buChar char="Õ"/>
              <a:defRPr sz="22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spcBef>
                <a:spcPts val="0"/>
              </a:spcBef>
              <a:spcAft>
                <a:spcPts val="1800"/>
              </a:spcAft>
              <a:buNone/>
            </a:pPr>
            <a:r>
              <a:rPr lang="en-CA" kern="0" smtClean="0">
                <a:solidFill>
                  <a:srgbClr val="FFFFFF"/>
                </a:solidFill>
              </a:rPr>
              <a:t>Photomultiplier tube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870" y="4275818"/>
            <a:ext cx="3771900" cy="3048000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 bwMode="auto">
          <a:xfrm flipV="1">
            <a:off x="4351390" y="6832893"/>
            <a:ext cx="4824670" cy="0"/>
          </a:xfrm>
          <a:prstGeom prst="line">
            <a:avLst/>
          </a:prstGeom>
          <a:solidFill>
            <a:schemeClr val="accent1"/>
          </a:solidFill>
          <a:ln w="28575" cap="sq" cmpd="sng" algn="ctr">
            <a:solidFill>
              <a:srgbClr val="DDDDDD"/>
            </a:solidFill>
            <a:prstDash val="solid"/>
            <a:miter lim="800000"/>
            <a:headEnd type="none" w="med" len="med"/>
            <a:tailEnd type="arrow" w="lg" len="lg"/>
          </a:ln>
          <a:effectLst/>
        </p:spPr>
      </p:cxnSp>
      <p:sp>
        <p:nvSpPr>
          <p:cNvPr id="7" name="Isosceles Triangle 6"/>
          <p:cNvSpPr/>
          <p:nvPr/>
        </p:nvSpPr>
        <p:spPr bwMode="auto">
          <a:xfrm rot="5400000">
            <a:off x="6520260" y="6508848"/>
            <a:ext cx="792110" cy="648090"/>
          </a:xfrm>
          <a:prstGeom prst="triangle">
            <a:avLst/>
          </a:prstGeom>
          <a:solidFill>
            <a:srgbClr val="000000"/>
          </a:solidFill>
          <a:ln w="28575" cap="sq" cmpd="sng" algn="ctr">
            <a:solidFill>
              <a:srgbClr val="DDDDDD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CA">
              <a:ln w="19050">
                <a:solidFill>
                  <a:schemeClr val="tx1"/>
                </a:solidFill>
              </a:ln>
            </a:endParaRPr>
          </a:p>
        </p:txBody>
      </p:sp>
      <p:cxnSp>
        <p:nvCxnSpPr>
          <p:cNvPr id="10" name="Straight Connector 9"/>
          <p:cNvCxnSpPr/>
          <p:nvPr/>
        </p:nvCxnSpPr>
        <p:spPr bwMode="auto">
          <a:xfrm>
            <a:off x="5725295" y="6832893"/>
            <a:ext cx="0" cy="652090"/>
          </a:xfrm>
          <a:prstGeom prst="line">
            <a:avLst/>
          </a:prstGeom>
          <a:solidFill>
            <a:schemeClr val="accent1"/>
          </a:solidFill>
          <a:ln w="28575" cap="rnd" cmpd="sng" algn="ctr">
            <a:solidFill>
              <a:srgbClr val="DDDDDD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" name="Straight Connector 12"/>
          <p:cNvCxnSpPr/>
          <p:nvPr/>
        </p:nvCxnSpPr>
        <p:spPr bwMode="auto">
          <a:xfrm>
            <a:off x="5575560" y="7484983"/>
            <a:ext cx="299470" cy="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rgbClr val="DDDDDD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5" name="Rectangle 14"/>
          <p:cNvSpPr/>
          <p:nvPr/>
        </p:nvSpPr>
        <p:spPr bwMode="auto">
          <a:xfrm>
            <a:off x="5653285" y="6980913"/>
            <a:ext cx="144020" cy="360050"/>
          </a:xfrm>
          <a:prstGeom prst="rect">
            <a:avLst/>
          </a:prstGeom>
          <a:solidFill>
            <a:srgbClr val="000000"/>
          </a:solidFill>
          <a:ln w="28575" cap="sq" cmpd="sng" algn="ctr">
            <a:solidFill>
              <a:srgbClr val="DDDDDD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CA">
              <a:ln w="19050">
                <a:solidFill>
                  <a:schemeClr val="tx1"/>
                </a:solidFill>
              </a:ln>
            </a:endParaRPr>
          </a:p>
        </p:txBody>
      </p:sp>
      <p:cxnSp>
        <p:nvCxnSpPr>
          <p:cNvPr id="18" name="Straight Connector 17"/>
          <p:cNvCxnSpPr>
            <a:endCxn id="20" idx="1"/>
          </p:cNvCxnSpPr>
          <p:nvPr/>
        </p:nvCxnSpPr>
        <p:spPr bwMode="auto">
          <a:xfrm>
            <a:off x="4351390" y="4783153"/>
            <a:ext cx="3348465" cy="3170"/>
          </a:xfrm>
          <a:prstGeom prst="line">
            <a:avLst/>
          </a:prstGeom>
          <a:solidFill>
            <a:schemeClr val="accent1"/>
          </a:solidFill>
          <a:ln w="28575" cap="sq" cmpd="sng" algn="ctr">
            <a:solidFill>
              <a:srgbClr val="DDDDDD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sp>
        <p:nvSpPr>
          <p:cNvPr id="16" name="Isosceles Triangle 15"/>
          <p:cNvSpPr/>
          <p:nvPr/>
        </p:nvSpPr>
        <p:spPr bwMode="auto">
          <a:xfrm rot="16200000">
            <a:off x="6519120" y="4460563"/>
            <a:ext cx="792110" cy="648090"/>
          </a:xfrm>
          <a:prstGeom prst="triangle">
            <a:avLst/>
          </a:prstGeom>
          <a:solidFill>
            <a:srgbClr val="000000"/>
          </a:solidFill>
          <a:ln w="28575" cap="sq" cmpd="sng" algn="ctr">
            <a:solidFill>
              <a:srgbClr val="DDDDDD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CA">
              <a:ln w="19050">
                <a:solidFill>
                  <a:schemeClr val="tx1"/>
                </a:solidFill>
              </a:ln>
            </a:endParaRPr>
          </a:p>
        </p:txBody>
      </p:sp>
      <p:sp>
        <p:nvSpPr>
          <p:cNvPr id="20" name="Rectangle 19"/>
          <p:cNvSpPr/>
          <p:nvPr/>
        </p:nvSpPr>
        <p:spPr bwMode="auto">
          <a:xfrm>
            <a:off x="7699855" y="4494570"/>
            <a:ext cx="576080" cy="583506"/>
          </a:xfrm>
          <a:prstGeom prst="rect">
            <a:avLst/>
          </a:prstGeom>
          <a:solidFill>
            <a:srgbClr val="000000"/>
          </a:solidFill>
          <a:ln w="28575" cap="sq" cmpd="sng" algn="ctr">
            <a:solidFill>
              <a:srgbClr val="DDDDDD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CA">
              <a:ln w="19050">
                <a:solidFill>
                  <a:schemeClr val="tx1"/>
                </a:solidFill>
              </a:ln>
            </a:endParaRPr>
          </a:p>
        </p:txBody>
      </p:sp>
      <p:cxnSp>
        <p:nvCxnSpPr>
          <p:cNvPr id="22" name="Straight Connector 21"/>
          <p:cNvCxnSpPr/>
          <p:nvPr/>
        </p:nvCxnSpPr>
        <p:spPr bwMode="auto">
          <a:xfrm>
            <a:off x="8635985" y="4784607"/>
            <a:ext cx="0" cy="2048286"/>
          </a:xfrm>
          <a:prstGeom prst="line">
            <a:avLst/>
          </a:prstGeom>
          <a:solidFill>
            <a:schemeClr val="accent1"/>
          </a:solidFill>
          <a:ln w="28575" cap="sq" cmpd="sng" algn="ctr">
            <a:solidFill>
              <a:srgbClr val="DDDDDD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29" name="Straight Connector 28"/>
          <p:cNvCxnSpPr>
            <a:stCxn id="20" idx="3"/>
          </p:cNvCxnSpPr>
          <p:nvPr/>
        </p:nvCxnSpPr>
        <p:spPr bwMode="auto">
          <a:xfrm flipV="1">
            <a:off x="8275935" y="4784607"/>
            <a:ext cx="360050" cy="1716"/>
          </a:xfrm>
          <a:prstGeom prst="line">
            <a:avLst/>
          </a:prstGeom>
          <a:solidFill>
            <a:schemeClr val="accent1"/>
          </a:solidFill>
          <a:ln w="28575" cap="sq" cmpd="sng" algn="ctr">
            <a:solidFill>
              <a:srgbClr val="DDDDDD"/>
            </a:solidFill>
            <a:prstDash val="solid"/>
            <a:miter lim="800000"/>
            <a:headEnd type="arrow" w="lg" len="lg"/>
            <a:tailEnd type="none" w="med" len="med"/>
          </a:ln>
          <a:effectLst/>
        </p:spPr>
      </p:cxnSp>
      <p:grpSp>
        <p:nvGrpSpPr>
          <p:cNvPr id="50" name="Group 49"/>
          <p:cNvGrpSpPr/>
          <p:nvPr/>
        </p:nvGrpSpPr>
        <p:grpSpPr>
          <a:xfrm>
            <a:off x="7796640" y="4682693"/>
            <a:ext cx="388625" cy="181709"/>
            <a:chOff x="6655710" y="4674313"/>
            <a:chExt cx="288040" cy="263462"/>
          </a:xfrm>
        </p:grpSpPr>
        <p:cxnSp>
          <p:nvCxnSpPr>
            <p:cNvPr id="35" name="Straight Connector 34"/>
            <p:cNvCxnSpPr/>
            <p:nvPr/>
          </p:nvCxnSpPr>
          <p:spPr bwMode="auto">
            <a:xfrm>
              <a:off x="6655710" y="4937775"/>
              <a:ext cx="79386" cy="0"/>
            </a:xfrm>
            <a:prstGeom prst="line">
              <a:avLst/>
            </a:prstGeom>
            <a:solidFill>
              <a:schemeClr val="accent1"/>
            </a:solidFill>
            <a:ln w="19050" cap="sq" cmpd="sng" algn="ctr">
              <a:solidFill>
                <a:srgbClr val="DDDDDD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6" name="Straight Connector 35"/>
            <p:cNvCxnSpPr/>
            <p:nvPr/>
          </p:nvCxnSpPr>
          <p:spPr bwMode="auto">
            <a:xfrm flipV="1">
              <a:off x="6735096" y="4674313"/>
              <a:ext cx="0" cy="259122"/>
            </a:xfrm>
            <a:prstGeom prst="line">
              <a:avLst/>
            </a:prstGeom>
            <a:solidFill>
              <a:schemeClr val="accent1"/>
            </a:solidFill>
            <a:ln w="19050" cap="sq" cmpd="sng" algn="ctr">
              <a:solidFill>
                <a:srgbClr val="DDDDDD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7" name="Straight Connector 36"/>
            <p:cNvCxnSpPr/>
            <p:nvPr/>
          </p:nvCxnSpPr>
          <p:spPr bwMode="auto">
            <a:xfrm>
              <a:off x="6735096" y="4674313"/>
              <a:ext cx="120746" cy="0"/>
            </a:xfrm>
            <a:prstGeom prst="line">
              <a:avLst/>
            </a:prstGeom>
            <a:solidFill>
              <a:schemeClr val="accent1"/>
            </a:solidFill>
            <a:ln w="19050" cap="sq" cmpd="sng" algn="ctr">
              <a:solidFill>
                <a:srgbClr val="DDDDDD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8" name="Straight Connector 37"/>
            <p:cNvCxnSpPr/>
            <p:nvPr/>
          </p:nvCxnSpPr>
          <p:spPr bwMode="auto">
            <a:xfrm>
              <a:off x="6855842" y="4674313"/>
              <a:ext cx="0" cy="259122"/>
            </a:xfrm>
            <a:prstGeom prst="line">
              <a:avLst/>
            </a:prstGeom>
            <a:solidFill>
              <a:schemeClr val="accent1"/>
            </a:solidFill>
            <a:ln w="19050" cap="sq" cmpd="sng" algn="ctr">
              <a:solidFill>
                <a:srgbClr val="DDDDDD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9" name="Straight Connector 38"/>
            <p:cNvCxnSpPr/>
            <p:nvPr/>
          </p:nvCxnSpPr>
          <p:spPr bwMode="auto">
            <a:xfrm>
              <a:off x="6855841" y="4937775"/>
              <a:ext cx="87909" cy="0"/>
            </a:xfrm>
            <a:prstGeom prst="line">
              <a:avLst/>
            </a:prstGeom>
            <a:solidFill>
              <a:schemeClr val="accent1"/>
            </a:solidFill>
            <a:ln w="19050" cap="sq" cmpd="sng" algn="ctr">
              <a:solidFill>
                <a:srgbClr val="DDDDDD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51" name="Oval 50"/>
          <p:cNvSpPr/>
          <p:nvPr/>
        </p:nvSpPr>
        <p:spPr bwMode="auto">
          <a:xfrm>
            <a:off x="5689290" y="6798888"/>
            <a:ext cx="72010" cy="72010"/>
          </a:xfrm>
          <a:prstGeom prst="ellipse">
            <a:avLst/>
          </a:prstGeom>
          <a:solidFill>
            <a:srgbClr val="DDDDDD"/>
          </a:solidFill>
          <a:ln w="28575" cap="sq" cmpd="sng" algn="ctr">
            <a:solidFill>
              <a:srgbClr val="DDDDDD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CA">
              <a:ln w="19050">
                <a:solidFill>
                  <a:schemeClr val="tx1"/>
                </a:solidFill>
              </a:ln>
            </a:endParaRPr>
          </a:p>
        </p:txBody>
      </p:sp>
      <p:sp>
        <p:nvSpPr>
          <p:cNvPr id="52" name="Oval 51"/>
          <p:cNvSpPr/>
          <p:nvPr/>
        </p:nvSpPr>
        <p:spPr bwMode="auto">
          <a:xfrm>
            <a:off x="8599980" y="6798888"/>
            <a:ext cx="72010" cy="72010"/>
          </a:xfrm>
          <a:prstGeom prst="ellipse">
            <a:avLst/>
          </a:prstGeom>
          <a:solidFill>
            <a:srgbClr val="DDDDDD"/>
          </a:solidFill>
          <a:ln w="28575" cap="sq" cmpd="sng" algn="ctr">
            <a:solidFill>
              <a:srgbClr val="DDDDDD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CA">
              <a:ln w="19050">
                <a:solidFill>
                  <a:schemeClr val="tx1"/>
                </a:solidFill>
              </a:ln>
            </a:endParaRPr>
          </a:p>
        </p:txBody>
      </p:sp>
      <p:sp>
        <p:nvSpPr>
          <p:cNvPr id="53" name="Oval 52"/>
          <p:cNvSpPr/>
          <p:nvPr/>
        </p:nvSpPr>
        <p:spPr bwMode="auto">
          <a:xfrm>
            <a:off x="7167221" y="4712607"/>
            <a:ext cx="144000" cy="144000"/>
          </a:xfrm>
          <a:prstGeom prst="ellipse">
            <a:avLst/>
          </a:prstGeom>
          <a:solidFill>
            <a:srgbClr val="000000"/>
          </a:solidFill>
          <a:ln w="28575" cap="sq" cmpd="sng" algn="ctr">
            <a:solidFill>
              <a:srgbClr val="DDDDDD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CA">
              <a:ln w="19050">
                <a:solidFill>
                  <a:schemeClr val="tx1"/>
                </a:solidFill>
              </a:ln>
            </a:endParaRPr>
          </a:p>
        </p:txBody>
      </p:sp>
      <p:sp>
        <p:nvSpPr>
          <p:cNvPr id="58" name="TextBox 57"/>
          <p:cNvSpPr txBox="1"/>
          <p:nvPr/>
        </p:nvSpPr>
        <p:spPr bwMode="auto">
          <a:xfrm>
            <a:off x="5255192" y="4322654"/>
            <a:ext cx="1425687" cy="31567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rtlCol="0" anchor="ctr">
            <a:noAutofit/>
          </a:bodyPr>
          <a:lstStyle/>
          <a:p>
            <a:r>
              <a:rPr lang="en-CA" sz="2200" smtClean="0">
                <a:ln w="12700">
                  <a:noFill/>
                </a:ln>
                <a:solidFill>
                  <a:srgbClr val="DDDDDD"/>
                </a:solidFill>
              </a:rPr>
              <a:t>+V</a:t>
            </a:r>
            <a:r>
              <a:rPr lang="en-CA" sz="2200" baseline="-25000" smtClean="0">
                <a:ln w="12700">
                  <a:noFill/>
                </a:ln>
                <a:solidFill>
                  <a:srgbClr val="DDDDDD"/>
                </a:solidFill>
              </a:rPr>
              <a:t>bias</a:t>
            </a:r>
            <a:r>
              <a:rPr lang="en-CA" sz="2200" smtClean="0">
                <a:ln w="12700">
                  <a:noFill/>
                </a:ln>
                <a:solidFill>
                  <a:srgbClr val="FFFFFF"/>
                </a:solidFill>
              </a:rPr>
              <a:t> </a:t>
            </a:r>
            <a:r>
              <a:rPr lang="en-CA" sz="2200" smtClean="0">
                <a:ln w="12700">
                  <a:noFill/>
                </a:ln>
                <a:solidFill>
                  <a:srgbClr val="3333FF"/>
                </a:solidFill>
              </a:rPr>
              <a:t>&gt;</a:t>
            </a:r>
            <a:r>
              <a:rPr lang="en-CA" sz="1800" smtClean="0">
                <a:ln w="12700">
                  <a:noFill/>
                </a:ln>
                <a:solidFill>
                  <a:srgbClr val="3333FF"/>
                </a:solidFill>
              </a:rPr>
              <a:t> </a:t>
            </a:r>
            <a:r>
              <a:rPr lang="en-CA" sz="2200" smtClean="0">
                <a:ln w="12700">
                  <a:noFill/>
                </a:ln>
                <a:solidFill>
                  <a:srgbClr val="3333FF"/>
                </a:solidFill>
              </a:rPr>
              <a:t>V</a:t>
            </a:r>
            <a:r>
              <a:rPr lang="en-CA" sz="2200" baseline="-25000" smtClean="0">
                <a:ln w="12700">
                  <a:noFill/>
                </a:ln>
                <a:solidFill>
                  <a:srgbClr val="3333FF"/>
                </a:solidFill>
              </a:rPr>
              <a:t>br</a:t>
            </a:r>
            <a:endParaRPr lang="en-US" sz="2200" smtClean="0">
              <a:ln w="12700">
                <a:noFill/>
              </a:ln>
              <a:solidFill>
                <a:srgbClr val="3333FF"/>
              </a:solidFill>
            </a:endParaRPr>
          </a:p>
        </p:txBody>
      </p:sp>
      <p:sp>
        <p:nvSpPr>
          <p:cNvPr id="64" name="Rectangle 63"/>
          <p:cNvSpPr/>
          <p:nvPr/>
        </p:nvSpPr>
        <p:spPr bwMode="auto">
          <a:xfrm rot="16200000">
            <a:off x="4980620" y="4602900"/>
            <a:ext cx="144020" cy="360050"/>
          </a:xfrm>
          <a:prstGeom prst="rect">
            <a:avLst/>
          </a:prstGeom>
          <a:solidFill>
            <a:srgbClr val="000000"/>
          </a:solidFill>
          <a:ln w="28575" cap="sq" cmpd="sng" algn="ctr">
            <a:solidFill>
              <a:srgbClr val="DDDDDD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CA">
              <a:ln w="19050">
                <a:solidFill>
                  <a:schemeClr val="tx1"/>
                </a:solidFill>
              </a:ln>
            </a:endParaRPr>
          </a:p>
        </p:txBody>
      </p:sp>
      <p:sp>
        <p:nvSpPr>
          <p:cNvPr id="30" name="TextBox 29"/>
          <p:cNvSpPr txBox="1"/>
          <p:nvPr/>
        </p:nvSpPr>
        <p:spPr bwMode="auto">
          <a:xfrm>
            <a:off x="9214261" y="6665234"/>
            <a:ext cx="896448" cy="31567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rtlCol="0" anchor="ctr">
            <a:noAutofit/>
          </a:bodyPr>
          <a:lstStyle/>
          <a:p>
            <a:r>
              <a:rPr lang="en-CA" sz="2000" smtClean="0">
                <a:ln w="12700">
                  <a:noFill/>
                </a:ln>
                <a:solidFill>
                  <a:srgbClr val="DDDDDD"/>
                </a:solidFill>
              </a:rPr>
              <a:t>Output</a:t>
            </a:r>
            <a:endParaRPr lang="en-US" sz="2000" smtClean="0">
              <a:ln w="12700">
                <a:noFill/>
              </a:ln>
              <a:solidFill>
                <a:srgbClr val="3333FF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2345" y="1265265"/>
            <a:ext cx="6012920" cy="161430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/>
              <p:cNvSpPr txBox="1"/>
              <p:nvPr/>
            </p:nvSpPr>
            <p:spPr bwMode="auto">
              <a:xfrm>
                <a:off x="1110940" y="1966515"/>
                <a:ext cx="580908" cy="315679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lIns="0" tIns="0" rIns="0" bIns="0" rtlCol="0" anchor="ctr"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sz="2200" b="0" i="1" smtClean="0">
                          <a:ln w="12700">
                            <a:noFill/>
                          </a:ln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ℏ</m:t>
                      </m:r>
                      <m:r>
                        <a:rPr lang="en-CA" sz="2200" b="0" i="1" smtClean="0">
                          <a:ln w="12700">
                            <a:noFill/>
                          </a:ln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𝜔</m:t>
                      </m:r>
                    </m:oMath>
                  </m:oMathPara>
                </a14:m>
                <a:endParaRPr lang="en-US" sz="2200" b="0" smtClean="0">
                  <a:ln w="12700">
                    <a:noFill/>
                  </a:ln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1" name="TextBox 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10940" y="1966515"/>
                <a:ext cx="580908" cy="315679"/>
              </a:xfrm>
              <a:prstGeom prst="rect">
                <a:avLst/>
              </a:prstGeom>
              <a:blipFill rotWithShape="0">
                <a:blip r:embed="rId4"/>
                <a:stretch>
                  <a:fillRect l="-6250" b="-15686"/>
                </a:stretch>
              </a:blipFill>
              <a:ln w="12700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/>
              <p:cNvSpPr txBox="1"/>
              <p:nvPr/>
            </p:nvSpPr>
            <p:spPr bwMode="auto">
              <a:xfrm>
                <a:off x="2906362" y="6836893"/>
                <a:ext cx="508898" cy="358050"/>
              </a:xfrm>
              <a:prstGeom prst="rect">
                <a:avLst/>
              </a:prstGeom>
              <a:solidFill>
                <a:srgbClr val="000000"/>
              </a:solidFill>
              <a:ln w="12700">
                <a:noFill/>
                <a:miter lim="800000"/>
                <a:headEnd/>
                <a:tailEnd/>
              </a:ln>
            </p:spPr>
            <p:txBody>
              <a:bodyPr wrap="none" lIns="0" tIns="0" rIns="0" bIns="0" rtlCol="0" anchor="ctr"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sz="2200" b="0" i="1" smtClean="0">
                          <a:ln w="12700">
                            <a:noFill/>
                          </a:ln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ℏ</m:t>
                      </m:r>
                      <m:r>
                        <a:rPr lang="en-CA" sz="2200" b="0" i="1" smtClean="0">
                          <a:ln w="12700">
                            <a:noFill/>
                          </a:ln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𝜔</m:t>
                      </m:r>
                    </m:oMath>
                  </m:oMathPara>
                </a14:m>
                <a:endParaRPr lang="en-US" sz="2200" b="0" smtClean="0">
                  <a:ln w="12700">
                    <a:noFill/>
                  </a:ln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2" name="TextBox 3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906362" y="6836893"/>
                <a:ext cx="508898" cy="358050"/>
              </a:xfrm>
              <a:prstGeom prst="rect">
                <a:avLst/>
              </a:prstGeom>
              <a:blipFill rotWithShape="0">
                <a:blip r:embed="rId5"/>
                <a:stretch>
                  <a:fillRect l="-14458" b="-8621"/>
                </a:stretch>
              </a:blipFill>
              <a:ln w="12700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Freeform 10"/>
          <p:cNvSpPr/>
          <p:nvPr/>
        </p:nvSpPr>
        <p:spPr bwMode="auto">
          <a:xfrm>
            <a:off x="2337754" y="1455751"/>
            <a:ext cx="59474" cy="1234440"/>
          </a:xfrm>
          <a:custGeom>
            <a:avLst/>
            <a:gdLst>
              <a:gd name="connsiteX0" fmla="*/ 48894 w 48894"/>
              <a:gd name="connsiteY0" fmla="*/ 0 h 1234440"/>
              <a:gd name="connsiteX1" fmla="*/ 3174 w 48894"/>
              <a:gd name="connsiteY1" fmla="*/ 308610 h 1234440"/>
              <a:gd name="connsiteX2" fmla="*/ 8889 w 48894"/>
              <a:gd name="connsiteY2" fmla="*/ 982980 h 1234440"/>
              <a:gd name="connsiteX3" fmla="*/ 48894 w 48894"/>
              <a:gd name="connsiteY3" fmla="*/ 1234440 h 1234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94" h="1234440">
                <a:moveTo>
                  <a:pt x="48894" y="0"/>
                </a:moveTo>
                <a:cubicBezTo>
                  <a:pt x="29367" y="72390"/>
                  <a:pt x="9841" y="144780"/>
                  <a:pt x="3174" y="308610"/>
                </a:cubicBezTo>
                <a:cubicBezTo>
                  <a:pt x="-3493" y="472440"/>
                  <a:pt x="1269" y="828675"/>
                  <a:pt x="8889" y="982980"/>
                </a:cubicBezTo>
                <a:cubicBezTo>
                  <a:pt x="16509" y="1137285"/>
                  <a:pt x="32701" y="1185862"/>
                  <a:pt x="48894" y="1234440"/>
                </a:cubicBezTo>
              </a:path>
            </a:pathLst>
          </a:custGeom>
          <a:noFill/>
          <a:ln w="38100" cap="sq" cmpd="sng" algn="ctr">
            <a:solidFill>
              <a:srgbClr val="00FF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3" name="Freeform 32"/>
          <p:cNvSpPr/>
          <p:nvPr/>
        </p:nvSpPr>
        <p:spPr bwMode="auto">
          <a:xfrm rot="243651">
            <a:off x="1376549" y="2365276"/>
            <a:ext cx="970389" cy="260200"/>
          </a:xfrm>
          <a:custGeom>
            <a:avLst/>
            <a:gdLst>
              <a:gd name="connsiteX0" fmla="*/ 0 w 565149"/>
              <a:gd name="connsiteY0" fmla="*/ 64464 h 138343"/>
              <a:gd name="connsiteX1" fmla="*/ 107244 w 565149"/>
              <a:gd name="connsiteY1" fmla="*/ 2375 h 138343"/>
              <a:gd name="connsiteX2" fmla="*/ 197555 w 565149"/>
              <a:gd name="connsiteY2" fmla="*/ 137842 h 138343"/>
              <a:gd name="connsiteX3" fmla="*/ 333022 w 565149"/>
              <a:gd name="connsiteY3" fmla="*/ 30597 h 138343"/>
              <a:gd name="connsiteX4" fmla="*/ 412044 w 565149"/>
              <a:gd name="connsiteY4" fmla="*/ 137842 h 138343"/>
              <a:gd name="connsiteX5" fmla="*/ 502355 w 565149"/>
              <a:gd name="connsiteY5" fmla="*/ 70108 h 138343"/>
              <a:gd name="connsiteX6" fmla="*/ 558800 w 565149"/>
              <a:gd name="connsiteY6" fmla="*/ 53175 h 138343"/>
              <a:gd name="connsiteX7" fmla="*/ 564444 w 565149"/>
              <a:gd name="connsiteY7" fmla="*/ 53175 h 138343"/>
              <a:gd name="connsiteX8" fmla="*/ 564444 w 565149"/>
              <a:gd name="connsiteY8" fmla="*/ 47531 h 138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65149" h="138343">
                <a:moveTo>
                  <a:pt x="0" y="64464"/>
                </a:moveTo>
                <a:cubicBezTo>
                  <a:pt x="37159" y="27304"/>
                  <a:pt x="74318" y="-9855"/>
                  <a:pt x="107244" y="2375"/>
                </a:cubicBezTo>
                <a:cubicBezTo>
                  <a:pt x="140170" y="14605"/>
                  <a:pt x="159925" y="133138"/>
                  <a:pt x="197555" y="137842"/>
                </a:cubicBezTo>
                <a:cubicBezTo>
                  <a:pt x="235185" y="142546"/>
                  <a:pt x="297274" y="30597"/>
                  <a:pt x="333022" y="30597"/>
                </a:cubicBezTo>
                <a:cubicBezTo>
                  <a:pt x="368770" y="30597"/>
                  <a:pt x="383822" y="131257"/>
                  <a:pt x="412044" y="137842"/>
                </a:cubicBezTo>
                <a:cubicBezTo>
                  <a:pt x="440266" y="144427"/>
                  <a:pt x="477896" y="84219"/>
                  <a:pt x="502355" y="70108"/>
                </a:cubicBezTo>
                <a:cubicBezTo>
                  <a:pt x="526814" y="55997"/>
                  <a:pt x="548452" y="55997"/>
                  <a:pt x="558800" y="53175"/>
                </a:cubicBezTo>
                <a:cubicBezTo>
                  <a:pt x="569148" y="50353"/>
                  <a:pt x="563503" y="54116"/>
                  <a:pt x="564444" y="53175"/>
                </a:cubicBezTo>
                <a:cubicBezTo>
                  <a:pt x="565385" y="52234"/>
                  <a:pt x="564914" y="49882"/>
                  <a:pt x="564444" y="47531"/>
                </a:cubicBezTo>
              </a:path>
            </a:pathLst>
          </a:custGeom>
          <a:noFill/>
          <a:ln w="28575" cap="sq" cmpd="sng" algn="ctr">
            <a:solidFill>
              <a:srgbClr val="FF0000"/>
            </a:solidFill>
            <a:prstDash val="solid"/>
            <a:miter lim="800000"/>
            <a:headEnd type="none" w="med" len="med"/>
            <a:tailEnd type="stealth" w="lg" len="lg"/>
          </a:ln>
          <a:effectLst/>
        </p:spPr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4" name="TextBox 33"/>
          <p:cNvSpPr txBox="1"/>
          <p:nvPr/>
        </p:nvSpPr>
        <p:spPr bwMode="auto">
          <a:xfrm>
            <a:off x="1759030" y="3065515"/>
            <a:ext cx="1077017" cy="37953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rtlCol="0" anchor="ctr">
            <a:noAutofit/>
          </a:bodyPr>
          <a:lstStyle/>
          <a:p>
            <a:r>
              <a:rPr lang="en-CA" sz="2000" smtClean="0">
                <a:ln w="12700">
                  <a:noFill/>
                </a:ln>
                <a:solidFill>
                  <a:srgbClr val="00FF00"/>
                </a:solidFill>
              </a:rPr>
              <a:t>Photocathode</a:t>
            </a:r>
            <a:endParaRPr lang="en-US" sz="2000" smtClean="0">
              <a:ln w="12700">
                <a:noFill/>
              </a:ln>
              <a:solidFill>
                <a:srgbClr val="00FF00"/>
              </a:solidFill>
            </a:endParaRPr>
          </a:p>
        </p:txBody>
      </p:sp>
      <p:sp>
        <p:nvSpPr>
          <p:cNvPr id="40" name="TextBox 39"/>
          <p:cNvSpPr txBox="1"/>
          <p:nvPr/>
        </p:nvSpPr>
        <p:spPr bwMode="auto">
          <a:xfrm>
            <a:off x="4063350" y="3065515"/>
            <a:ext cx="1077017" cy="37953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rtlCol="0" anchor="ctr">
            <a:noAutofit/>
          </a:bodyPr>
          <a:lstStyle/>
          <a:p>
            <a:r>
              <a:rPr lang="en-CA" sz="2000" smtClean="0">
                <a:ln w="12700">
                  <a:noFill/>
                </a:ln>
                <a:solidFill>
                  <a:srgbClr val="DDDDDD"/>
                </a:solidFill>
              </a:rPr>
              <a:t>Dynodes</a:t>
            </a:r>
            <a:endParaRPr lang="en-US" sz="2000" smtClean="0">
              <a:ln w="12700">
                <a:noFill/>
              </a:ln>
              <a:solidFill>
                <a:srgbClr val="DDDDDD"/>
              </a:solidFill>
            </a:endParaRPr>
          </a:p>
        </p:txBody>
      </p:sp>
      <p:sp>
        <p:nvSpPr>
          <p:cNvPr id="12" name="Freeform 11"/>
          <p:cNvSpPr/>
          <p:nvPr/>
        </p:nvSpPr>
        <p:spPr bwMode="auto">
          <a:xfrm flipH="1">
            <a:off x="7701045" y="2273405"/>
            <a:ext cx="882687" cy="396674"/>
          </a:xfrm>
          <a:custGeom>
            <a:avLst/>
            <a:gdLst>
              <a:gd name="connsiteX0" fmla="*/ 0 w 882687"/>
              <a:gd name="connsiteY0" fmla="*/ 5544 h 396674"/>
              <a:gd name="connsiteX1" fmla="*/ 169138 w 882687"/>
              <a:gd name="connsiteY1" fmla="*/ 5544 h 396674"/>
              <a:gd name="connsiteX2" fmla="*/ 206137 w 882687"/>
              <a:gd name="connsiteY2" fmla="*/ 16115 h 396674"/>
              <a:gd name="connsiteX3" fmla="*/ 237850 w 882687"/>
              <a:gd name="connsiteY3" fmla="*/ 53113 h 396674"/>
              <a:gd name="connsiteX4" fmla="*/ 258992 w 882687"/>
              <a:gd name="connsiteY4" fmla="*/ 63685 h 396674"/>
              <a:gd name="connsiteX5" fmla="*/ 280134 w 882687"/>
              <a:gd name="connsiteY5" fmla="*/ 105969 h 396674"/>
              <a:gd name="connsiteX6" fmla="*/ 290705 w 882687"/>
              <a:gd name="connsiteY6" fmla="*/ 127111 h 396674"/>
              <a:gd name="connsiteX7" fmla="*/ 301276 w 882687"/>
              <a:gd name="connsiteY7" fmla="*/ 142968 h 396674"/>
              <a:gd name="connsiteX8" fmla="*/ 317133 w 882687"/>
              <a:gd name="connsiteY8" fmla="*/ 185252 h 396674"/>
              <a:gd name="connsiteX9" fmla="*/ 327704 w 882687"/>
              <a:gd name="connsiteY9" fmla="*/ 232822 h 396674"/>
              <a:gd name="connsiteX10" fmla="*/ 348846 w 882687"/>
              <a:gd name="connsiteY10" fmla="*/ 253964 h 396674"/>
              <a:gd name="connsiteX11" fmla="*/ 359417 w 882687"/>
              <a:gd name="connsiteY11" fmla="*/ 275107 h 396674"/>
              <a:gd name="connsiteX12" fmla="*/ 380560 w 882687"/>
              <a:gd name="connsiteY12" fmla="*/ 364961 h 396674"/>
              <a:gd name="connsiteX13" fmla="*/ 391131 w 882687"/>
              <a:gd name="connsiteY13" fmla="*/ 386103 h 396674"/>
              <a:gd name="connsiteX14" fmla="*/ 412273 w 882687"/>
              <a:gd name="connsiteY14" fmla="*/ 396674 h 396674"/>
              <a:gd name="connsiteX15" fmla="*/ 428130 w 882687"/>
              <a:gd name="connsiteY15" fmla="*/ 391389 h 396674"/>
              <a:gd name="connsiteX16" fmla="*/ 480985 w 882687"/>
              <a:gd name="connsiteY16" fmla="*/ 380817 h 396674"/>
              <a:gd name="connsiteX17" fmla="*/ 523269 w 882687"/>
              <a:gd name="connsiteY17" fmla="*/ 349104 h 396674"/>
              <a:gd name="connsiteX18" fmla="*/ 539126 w 882687"/>
              <a:gd name="connsiteY18" fmla="*/ 338533 h 396674"/>
              <a:gd name="connsiteX19" fmla="*/ 570839 w 882687"/>
              <a:gd name="connsiteY19" fmla="*/ 259250 h 396674"/>
              <a:gd name="connsiteX20" fmla="*/ 570839 w 882687"/>
              <a:gd name="connsiteY20" fmla="*/ 259250 h 396674"/>
              <a:gd name="connsiteX21" fmla="*/ 591982 w 882687"/>
              <a:gd name="connsiteY21" fmla="*/ 211680 h 396674"/>
              <a:gd name="connsiteX22" fmla="*/ 591982 w 882687"/>
              <a:gd name="connsiteY22" fmla="*/ 148253 h 396674"/>
              <a:gd name="connsiteX23" fmla="*/ 602553 w 882687"/>
              <a:gd name="connsiteY23" fmla="*/ 79541 h 396674"/>
              <a:gd name="connsiteX24" fmla="*/ 623695 w 882687"/>
              <a:gd name="connsiteY24" fmla="*/ 68970 h 396674"/>
              <a:gd name="connsiteX25" fmla="*/ 634266 w 882687"/>
              <a:gd name="connsiteY25" fmla="*/ 47828 h 396674"/>
              <a:gd name="connsiteX26" fmla="*/ 660694 w 882687"/>
              <a:gd name="connsiteY26" fmla="*/ 37257 h 396674"/>
              <a:gd name="connsiteX27" fmla="*/ 681836 w 882687"/>
              <a:gd name="connsiteY27" fmla="*/ 26686 h 396674"/>
              <a:gd name="connsiteX28" fmla="*/ 882687 w 882687"/>
              <a:gd name="connsiteY28" fmla="*/ 16115 h 3966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882687" h="396674">
                <a:moveTo>
                  <a:pt x="0" y="5544"/>
                </a:moveTo>
                <a:cubicBezTo>
                  <a:pt x="73777" y="625"/>
                  <a:pt x="92992" y="-3974"/>
                  <a:pt x="169138" y="5544"/>
                </a:cubicBezTo>
                <a:cubicBezTo>
                  <a:pt x="181865" y="7135"/>
                  <a:pt x="193804" y="12591"/>
                  <a:pt x="206137" y="16115"/>
                </a:cubicBezTo>
                <a:cubicBezTo>
                  <a:pt x="216791" y="32095"/>
                  <a:pt x="220761" y="40296"/>
                  <a:pt x="237850" y="53113"/>
                </a:cubicBezTo>
                <a:cubicBezTo>
                  <a:pt x="244153" y="57841"/>
                  <a:pt x="251945" y="60161"/>
                  <a:pt x="258992" y="63685"/>
                </a:cubicBezTo>
                <a:lnTo>
                  <a:pt x="280134" y="105969"/>
                </a:lnTo>
                <a:cubicBezTo>
                  <a:pt x="283658" y="113016"/>
                  <a:pt x="286335" y="120555"/>
                  <a:pt x="290705" y="127111"/>
                </a:cubicBezTo>
                <a:cubicBezTo>
                  <a:pt x="294229" y="132397"/>
                  <a:pt x="298647" y="137185"/>
                  <a:pt x="301276" y="142968"/>
                </a:cubicBezTo>
                <a:cubicBezTo>
                  <a:pt x="307505" y="156672"/>
                  <a:pt x="312885" y="170811"/>
                  <a:pt x="317133" y="185252"/>
                </a:cubicBezTo>
                <a:cubicBezTo>
                  <a:pt x="321716" y="200835"/>
                  <a:pt x="320897" y="218074"/>
                  <a:pt x="327704" y="232822"/>
                </a:cubicBezTo>
                <a:cubicBezTo>
                  <a:pt x="331880" y="241871"/>
                  <a:pt x="341799" y="246917"/>
                  <a:pt x="348846" y="253964"/>
                </a:cubicBezTo>
                <a:cubicBezTo>
                  <a:pt x="352370" y="261012"/>
                  <a:pt x="357387" y="267494"/>
                  <a:pt x="359417" y="275107"/>
                </a:cubicBezTo>
                <a:cubicBezTo>
                  <a:pt x="377691" y="343634"/>
                  <a:pt x="360531" y="314887"/>
                  <a:pt x="380560" y="364961"/>
                </a:cubicBezTo>
                <a:cubicBezTo>
                  <a:pt x="383486" y="372277"/>
                  <a:pt x="385560" y="380532"/>
                  <a:pt x="391131" y="386103"/>
                </a:cubicBezTo>
                <a:cubicBezTo>
                  <a:pt x="396702" y="391674"/>
                  <a:pt x="405226" y="393150"/>
                  <a:pt x="412273" y="396674"/>
                </a:cubicBezTo>
                <a:cubicBezTo>
                  <a:pt x="417559" y="394912"/>
                  <a:pt x="422701" y="392642"/>
                  <a:pt x="428130" y="391389"/>
                </a:cubicBezTo>
                <a:cubicBezTo>
                  <a:pt x="445637" y="387349"/>
                  <a:pt x="463709" y="385753"/>
                  <a:pt x="480985" y="380817"/>
                </a:cubicBezTo>
                <a:cubicBezTo>
                  <a:pt x="505051" y="373941"/>
                  <a:pt x="504133" y="365506"/>
                  <a:pt x="523269" y="349104"/>
                </a:cubicBezTo>
                <a:cubicBezTo>
                  <a:pt x="528092" y="344970"/>
                  <a:pt x="533840" y="342057"/>
                  <a:pt x="539126" y="338533"/>
                </a:cubicBezTo>
                <a:cubicBezTo>
                  <a:pt x="562059" y="304133"/>
                  <a:pt x="547688" y="328703"/>
                  <a:pt x="570839" y="259250"/>
                </a:cubicBezTo>
                <a:lnTo>
                  <a:pt x="570839" y="259250"/>
                </a:lnTo>
                <a:cubicBezTo>
                  <a:pt x="585653" y="229622"/>
                  <a:pt x="578484" y="245424"/>
                  <a:pt x="591982" y="211680"/>
                </a:cubicBezTo>
                <a:cubicBezTo>
                  <a:pt x="583538" y="177907"/>
                  <a:pt x="585233" y="195497"/>
                  <a:pt x="591982" y="148253"/>
                </a:cubicBezTo>
                <a:cubicBezTo>
                  <a:pt x="595259" y="125312"/>
                  <a:pt x="593947" y="101057"/>
                  <a:pt x="602553" y="79541"/>
                </a:cubicBezTo>
                <a:cubicBezTo>
                  <a:pt x="605479" y="72225"/>
                  <a:pt x="616648" y="72494"/>
                  <a:pt x="623695" y="68970"/>
                </a:cubicBezTo>
                <a:cubicBezTo>
                  <a:pt x="627219" y="61923"/>
                  <a:pt x="628284" y="52956"/>
                  <a:pt x="634266" y="47828"/>
                </a:cubicBezTo>
                <a:cubicBezTo>
                  <a:pt x="641470" y="41653"/>
                  <a:pt x="652024" y="41110"/>
                  <a:pt x="660694" y="37257"/>
                </a:cubicBezTo>
                <a:cubicBezTo>
                  <a:pt x="667894" y="34057"/>
                  <a:pt x="674520" y="29612"/>
                  <a:pt x="681836" y="26686"/>
                </a:cubicBezTo>
                <a:cubicBezTo>
                  <a:pt x="752835" y="-1714"/>
                  <a:pt x="774253" y="16115"/>
                  <a:pt x="882687" y="16115"/>
                </a:cubicBezTo>
              </a:path>
            </a:pathLst>
          </a:custGeom>
          <a:noFill/>
          <a:ln w="28575" cap="sq" cmpd="sng" algn="ctr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CA"/>
          </a:p>
        </p:txBody>
      </p:sp>
      <p:cxnSp>
        <p:nvCxnSpPr>
          <p:cNvPr id="17" name="Straight Connector 16"/>
          <p:cNvCxnSpPr/>
          <p:nvPr/>
        </p:nvCxnSpPr>
        <p:spPr bwMode="auto">
          <a:xfrm flipH="1">
            <a:off x="2196376" y="2654223"/>
            <a:ext cx="163844" cy="478016"/>
          </a:xfrm>
          <a:prstGeom prst="line">
            <a:avLst/>
          </a:prstGeom>
          <a:solidFill>
            <a:schemeClr val="accent1"/>
          </a:solidFill>
          <a:ln w="12700" cap="sq" cmpd="sng" algn="ctr">
            <a:solidFill>
              <a:srgbClr val="00FF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41" name="Straight Connector 40"/>
          <p:cNvCxnSpPr/>
          <p:nvPr/>
        </p:nvCxnSpPr>
        <p:spPr bwMode="auto">
          <a:xfrm>
            <a:off x="4135360" y="2452433"/>
            <a:ext cx="360050" cy="642804"/>
          </a:xfrm>
          <a:prstGeom prst="line">
            <a:avLst/>
          </a:prstGeom>
          <a:solidFill>
            <a:schemeClr val="accent1"/>
          </a:solidFill>
          <a:ln w="12700" cap="sq" cmpd="sng" algn="ctr">
            <a:solidFill>
              <a:srgbClr val="DDDDDD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42" name="Straight Connector 41"/>
          <p:cNvCxnSpPr/>
          <p:nvPr/>
        </p:nvCxnSpPr>
        <p:spPr bwMode="auto">
          <a:xfrm flipV="1">
            <a:off x="4495410" y="2561445"/>
            <a:ext cx="644957" cy="533792"/>
          </a:xfrm>
          <a:prstGeom prst="line">
            <a:avLst/>
          </a:prstGeom>
          <a:solidFill>
            <a:schemeClr val="accent1"/>
          </a:solidFill>
          <a:ln w="12700" cap="sq" cmpd="sng" algn="ctr">
            <a:solidFill>
              <a:srgbClr val="DDDDDD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sp>
        <p:nvSpPr>
          <p:cNvPr id="45" name="TextBox 44"/>
          <p:cNvSpPr txBox="1"/>
          <p:nvPr/>
        </p:nvSpPr>
        <p:spPr bwMode="auto">
          <a:xfrm>
            <a:off x="2767170" y="1841345"/>
            <a:ext cx="273225" cy="37953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rtlCol="0" anchor="ctr">
            <a:noAutofit/>
          </a:bodyPr>
          <a:lstStyle/>
          <a:p>
            <a:r>
              <a:rPr lang="en-CA" sz="2200" b="0">
                <a:ln w="12700">
                  <a:noFill/>
                </a:ln>
                <a:solidFill>
                  <a:srgbClr val="DDDDDD"/>
                </a:solidFill>
              </a:rPr>
              <a:t>e</a:t>
            </a:r>
            <a:endParaRPr lang="en-US" sz="2200" b="0" smtClean="0">
              <a:ln w="12700">
                <a:noFill/>
              </a:ln>
              <a:solidFill>
                <a:srgbClr val="DDDDDD"/>
              </a:solidFill>
            </a:endParaRPr>
          </a:p>
        </p:txBody>
      </p:sp>
      <p:sp>
        <p:nvSpPr>
          <p:cNvPr id="43" name="Text Box 73"/>
          <p:cNvSpPr txBox="1">
            <a:spLocks noChangeArrowheads="1"/>
          </p:cNvSpPr>
          <p:nvPr/>
        </p:nvSpPr>
        <p:spPr bwMode="auto">
          <a:xfrm>
            <a:off x="151200" y="7506000"/>
            <a:ext cx="9993600" cy="21120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tIns="36000" bIns="36000" anchor="b"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900" b="0" smtClean="0">
                <a:solidFill>
                  <a:srgbClr val="4D4D4D"/>
                </a:solidFill>
                <a:cs typeface="Arial" pitchFamily="34" charset="0"/>
              </a:rPr>
              <a:t>Images reprinted from: http://www.frankswebspace.org.uk/ScienceAndMaths/physics/physicsGCE/D1-5.htm;  S. Cova </a:t>
            </a:r>
            <a:r>
              <a:rPr lang="en-US" sz="900" b="0" i="1" smtClean="0">
                <a:solidFill>
                  <a:srgbClr val="4D4D4D"/>
                </a:solidFill>
                <a:cs typeface="Arial" pitchFamily="34" charset="0"/>
              </a:rPr>
              <a:t>et al.,</a:t>
            </a:r>
            <a:r>
              <a:rPr lang="en-US" sz="900" b="0" smtClean="0">
                <a:solidFill>
                  <a:srgbClr val="4D4D4D"/>
                </a:solidFill>
                <a:cs typeface="Arial" pitchFamily="34" charset="0"/>
              </a:rPr>
              <a:t> </a:t>
            </a:r>
            <a:r>
              <a:rPr lang="da-DK" sz="900" b="0">
                <a:solidFill>
                  <a:srgbClr val="4D4D4D"/>
                </a:solidFill>
                <a:cs typeface="Arial" pitchFamily="34" charset="0"/>
              </a:rPr>
              <a:t>J. Mod. Opt. </a:t>
            </a:r>
            <a:r>
              <a:rPr lang="da-DK" sz="900" smtClean="0">
                <a:solidFill>
                  <a:srgbClr val="4D4D4D"/>
                </a:solidFill>
                <a:cs typeface="Arial" pitchFamily="34" charset="0"/>
              </a:rPr>
              <a:t>51</a:t>
            </a:r>
            <a:r>
              <a:rPr lang="da-DK" sz="900" b="0" smtClean="0">
                <a:solidFill>
                  <a:srgbClr val="4D4D4D"/>
                </a:solidFill>
                <a:cs typeface="Arial" pitchFamily="34" charset="0"/>
              </a:rPr>
              <a:t>, 1267 </a:t>
            </a:r>
            <a:r>
              <a:rPr lang="da-DK" sz="900" b="0">
                <a:solidFill>
                  <a:srgbClr val="4D4D4D"/>
                </a:solidFill>
                <a:cs typeface="Arial" pitchFamily="34" charset="0"/>
              </a:rPr>
              <a:t>(2004</a:t>
            </a:r>
            <a:r>
              <a:rPr lang="da-DK" sz="900" b="0" smtClean="0">
                <a:solidFill>
                  <a:srgbClr val="4D4D4D"/>
                </a:solidFill>
                <a:cs typeface="Arial" pitchFamily="34" charset="0"/>
              </a:rPr>
              <a:t>)</a:t>
            </a:r>
            <a:endParaRPr lang="en-US" sz="900" b="0">
              <a:solidFill>
                <a:srgbClr val="4D4D4D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6517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0" y="0"/>
            <a:ext cx="10287000" cy="7715250"/>
          </a:xfrm>
          <a:prstGeom prst="rect">
            <a:avLst/>
          </a:prstGeom>
          <a:solidFill>
            <a:srgbClr val="000000"/>
          </a:solidFill>
          <a:ln w="19050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endParaRPr lang="zh-CN" altLang="zh-CN">
              <a:ea typeface="SimSun" pitchFamily="2" charset="-122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>
                <a:solidFill>
                  <a:srgbClr val="FFFFFF"/>
                </a:solidFill>
              </a:rPr>
              <a:t>Single-photon detectors</a:t>
            </a:r>
            <a:endParaRPr lang="en-CA">
              <a:solidFill>
                <a:srgbClr val="FFFFFF"/>
              </a:solidFill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247650" y="4123947"/>
            <a:ext cx="9864725" cy="431202"/>
          </a:xfrm>
          <a:prstGeom prst="rect">
            <a:avLst/>
          </a:prstGeom>
        </p:spPr>
        <p:txBody>
          <a:bodyPr lIns="0" tIns="0" rIns="0" bIns="0"/>
          <a:lstStyle>
            <a:lvl1pPr marL="369888" indent="-369888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35000"/>
              <a:buFont typeface="Symbol" pitchFamily="18" charset="2"/>
              <a:buChar char="·"/>
              <a:defRPr sz="24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1688" indent="-307975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Symbol" pitchFamily="18" charset="2"/>
              <a:buChar char="¨"/>
              <a:defRPr sz="2200" b="1">
                <a:solidFill>
                  <a:schemeClr val="tx1"/>
                </a:solidFill>
                <a:latin typeface="+mn-lt"/>
              </a:defRPr>
            </a:lvl2pPr>
            <a:lvl3pPr marL="1235075" indent="-247650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Monotype Sorts" pitchFamily="2" charset="2"/>
              <a:buChar char="è"/>
              <a:defRPr sz="2200" b="1">
                <a:solidFill>
                  <a:schemeClr val="tx1"/>
                </a:solidFill>
                <a:latin typeface="+mn-lt"/>
              </a:defRPr>
            </a:lvl3pPr>
            <a:lvl4pPr marL="1727200" indent="-246063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Monotype Sorts" pitchFamily="2" charset="2"/>
              <a:buChar char="ä"/>
              <a:defRPr sz="2200">
                <a:solidFill>
                  <a:schemeClr val="tx1"/>
                </a:solidFill>
                <a:latin typeface="+mn-lt"/>
              </a:defRPr>
            </a:lvl4pPr>
            <a:lvl5pPr marL="2220913" indent="-247650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Monotype Sorts" pitchFamily="2" charset="2"/>
              <a:buChar char="Õ"/>
              <a:defRPr sz="2200">
                <a:solidFill>
                  <a:schemeClr val="tx1"/>
                </a:solidFill>
                <a:latin typeface="+mn-lt"/>
              </a:defRPr>
            </a:lvl5pPr>
            <a:lvl6pPr marL="2678113" indent="-247650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Monotype Sorts" pitchFamily="2" charset="2"/>
              <a:buChar char="Õ"/>
              <a:defRPr sz="2200">
                <a:solidFill>
                  <a:schemeClr val="tx1"/>
                </a:solidFill>
                <a:latin typeface="+mn-lt"/>
              </a:defRPr>
            </a:lvl6pPr>
            <a:lvl7pPr marL="3135313" indent="-247650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Monotype Sorts" pitchFamily="2" charset="2"/>
              <a:buChar char="Õ"/>
              <a:defRPr sz="2200">
                <a:solidFill>
                  <a:schemeClr val="tx1"/>
                </a:solidFill>
                <a:latin typeface="+mn-lt"/>
              </a:defRPr>
            </a:lvl7pPr>
            <a:lvl8pPr marL="3592513" indent="-247650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Monotype Sorts" pitchFamily="2" charset="2"/>
              <a:buChar char="Õ"/>
              <a:defRPr sz="2200">
                <a:solidFill>
                  <a:schemeClr val="tx1"/>
                </a:solidFill>
                <a:latin typeface="+mn-lt"/>
              </a:defRPr>
            </a:lvl8pPr>
            <a:lvl9pPr marL="4049713" indent="-247650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Monotype Sorts" pitchFamily="2" charset="2"/>
              <a:buChar char="Õ"/>
              <a:defRPr sz="22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spcBef>
                <a:spcPts val="0"/>
              </a:spcBef>
              <a:spcAft>
                <a:spcPts val="1800"/>
              </a:spcAft>
              <a:buNone/>
            </a:pPr>
            <a:r>
              <a:rPr lang="en-CA" kern="0" smtClean="0">
                <a:solidFill>
                  <a:srgbClr val="FFFFFF"/>
                </a:solidFill>
              </a:rPr>
              <a:t>Transition-edge sensor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247650" y="689185"/>
            <a:ext cx="9864725" cy="431202"/>
          </a:xfrm>
          <a:prstGeom prst="rect">
            <a:avLst/>
          </a:prstGeom>
        </p:spPr>
        <p:txBody>
          <a:bodyPr lIns="0" tIns="0" rIns="0" bIns="0"/>
          <a:lstStyle>
            <a:lvl1pPr marL="369888" indent="-369888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35000"/>
              <a:buFont typeface="Symbol" pitchFamily="18" charset="2"/>
              <a:buChar char="·"/>
              <a:defRPr sz="24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1688" indent="-307975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Symbol" pitchFamily="18" charset="2"/>
              <a:buChar char="¨"/>
              <a:defRPr sz="2200" b="1">
                <a:solidFill>
                  <a:schemeClr val="tx1"/>
                </a:solidFill>
                <a:latin typeface="+mn-lt"/>
              </a:defRPr>
            </a:lvl2pPr>
            <a:lvl3pPr marL="1235075" indent="-247650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Monotype Sorts" pitchFamily="2" charset="2"/>
              <a:buChar char="è"/>
              <a:defRPr sz="2200" b="1">
                <a:solidFill>
                  <a:schemeClr val="tx1"/>
                </a:solidFill>
                <a:latin typeface="+mn-lt"/>
              </a:defRPr>
            </a:lvl3pPr>
            <a:lvl4pPr marL="1727200" indent="-246063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Monotype Sorts" pitchFamily="2" charset="2"/>
              <a:buChar char="ä"/>
              <a:defRPr sz="2200">
                <a:solidFill>
                  <a:schemeClr val="tx1"/>
                </a:solidFill>
                <a:latin typeface="+mn-lt"/>
              </a:defRPr>
            </a:lvl4pPr>
            <a:lvl5pPr marL="2220913" indent="-247650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Monotype Sorts" pitchFamily="2" charset="2"/>
              <a:buChar char="Õ"/>
              <a:defRPr sz="2200">
                <a:solidFill>
                  <a:schemeClr val="tx1"/>
                </a:solidFill>
                <a:latin typeface="+mn-lt"/>
              </a:defRPr>
            </a:lvl5pPr>
            <a:lvl6pPr marL="2678113" indent="-247650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Monotype Sorts" pitchFamily="2" charset="2"/>
              <a:buChar char="Õ"/>
              <a:defRPr sz="2200">
                <a:solidFill>
                  <a:schemeClr val="tx1"/>
                </a:solidFill>
                <a:latin typeface="+mn-lt"/>
              </a:defRPr>
            </a:lvl6pPr>
            <a:lvl7pPr marL="3135313" indent="-247650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Monotype Sorts" pitchFamily="2" charset="2"/>
              <a:buChar char="Õ"/>
              <a:defRPr sz="2200">
                <a:solidFill>
                  <a:schemeClr val="tx1"/>
                </a:solidFill>
                <a:latin typeface="+mn-lt"/>
              </a:defRPr>
            </a:lvl7pPr>
            <a:lvl8pPr marL="3592513" indent="-247650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Monotype Sorts" pitchFamily="2" charset="2"/>
              <a:buChar char="Õ"/>
              <a:defRPr sz="2200">
                <a:solidFill>
                  <a:schemeClr val="tx1"/>
                </a:solidFill>
                <a:latin typeface="+mn-lt"/>
              </a:defRPr>
            </a:lvl8pPr>
            <a:lvl9pPr marL="4049713" indent="-247650" algn="l" defTabSz="9874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Monotype Sorts" pitchFamily="2" charset="2"/>
              <a:buChar char="Õ"/>
              <a:defRPr sz="22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spcBef>
                <a:spcPts val="0"/>
              </a:spcBef>
              <a:spcAft>
                <a:spcPts val="1800"/>
              </a:spcAft>
              <a:buNone/>
            </a:pPr>
            <a:r>
              <a:rPr lang="en-CA" kern="0" smtClean="0">
                <a:solidFill>
                  <a:srgbClr val="FFFFFF"/>
                </a:solidFill>
              </a:rPr>
              <a:t>Superconducting nanowire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20" y="1257522"/>
            <a:ext cx="2502030" cy="252809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9430" y="905215"/>
            <a:ext cx="4847940" cy="2834074"/>
          </a:xfrm>
          <a:prstGeom prst="rect">
            <a:avLst/>
          </a:prstGeom>
        </p:spPr>
      </p:pic>
      <p:grpSp>
        <p:nvGrpSpPr>
          <p:cNvPr id="36" name="Group 35"/>
          <p:cNvGrpSpPr/>
          <p:nvPr/>
        </p:nvGrpSpPr>
        <p:grpSpPr>
          <a:xfrm>
            <a:off x="419861" y="4699169"/>
            <a:ext cx="3859519" cy="2938491"/>
            <a:chOff x="419861" y="4721745"/>
            <a:chExt cx="3859519" cy="2938491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3999" y="4721745"/>
              <a:ext cx="2458044" cy="256519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 bwMode="auto">
            <a:xfrm>
              <a:off x="419861" y="5005927"/>
              <a:ext cx="896448" cy="31567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0" bIns="0" rtlCol="0" anchor="ctr">
              <a:noAutofit/>
            </a:bodyPr>
            <a:lstStyle/>
            <a:p>
              <a:r>
                <a:rPr lang="en-CA" sz="2000" smtClean="0">
                  <a:ln w="12700">
                    <a:noFill/>
                  </a:ln>
                  <a:solidFill>
                    <a:srgbClr val="DDDDDD"/>
                  </a:solidFill>
                </a:rPr>
                <a:t>Al lead</a:t>
              </a:r>
              <a:endParaRPr lang="en-US" sz="2000" smtClean="0">
                <a:ln w="12700">
                  <a:noFill/>
                </a:ln>
                <a:solidFill>
                  <a:srgbClr val="3333FF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 bwMode="auto">
            <a:xfrm>
              <a:off x="3382932" y="5988333"/>
              <a:ext cx="896448" cy="31567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0" bIns="0" rtlCol="0" anchor="ctr">
              <a:noAutofit/>
            </a:bodyPr>
            <a:lstStyle/>
            <a:p>
              <a:r>
                <a:rPr lang="en-CA" sz="2000" smtClean="0">
                  <a:ln w="12700">
                    <a:noFill/>
                  </a:ln>
                  <a:solidFill>
                    <a:srgbClr val="DDDDDD"/>
                  </a:solidFill>
                </a:rPr>
                <a:t>W sensor</a:t>
              </a:r>
              <a:endParaRPr lang="en-US" sz="2000" smtClean="0">
                <a:ln w="12700">
                  <a:noFill/>
                </a:ln>
                <a:solidFill>
                  <a:srgbClr val="3333FF"/>
                </a:solidFill>
              </a:endParaRPr>
            </a:p>
          </p:txBody>
        </p:sp>
        <p:cxnSp>
          <p:nvCxnSpPr>
            <p:cNvPr id="12" name="Straight Connector 11"/>
            <p:cNvCxnSpPr/>
            <p:nvPr/>
          </p:nvCxnSpPr>
          <p:spPr bwMode="auto">
            <a:xfrm>
              <a:off x="1313218" y="5198604"/>
              <a:ext cx="344555" cy="72051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FFFFFF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  <p:cxnSp>
          <p:nvCxnSpPr>
            <p:cNvPr id="19" name="Straight Connector 18"/>
            <p:cNvCxnSpPr/>
            <p:nvPr/>
          </p:nvCxnSpPr>
          <p:spPr bwMode="auto">
            <a:xfrm>
              <a:off x="2881943" y="6062765"/>
              <a:ext cx="319523" cy="70156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FFFFFF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</p:cxnSp>
        <p:grpSp>
          <p:nvGrpSpPr>
            <p:cNvPr id="26" name="Group 25"/>
            <p:cNvGrpSpPr/>
            <p:nvPr/>
          </p:nvGrpSpPr>
          <p:grpSpPr>
            <a:xfrm rot="5400000">
              <a:off x="3223208" y="7046655"/>
              <a:ext cx="88254" cy="666000"/>
              <a:chOff x="3658768" y="6904927"/>
              <a:chExt cx="88254" cy="409178"/>
            </a:xfrm>
          </p:grpSpPr>
          <p:cxnSp>
            <p:nvCxnSpPr>
              <p:cNvPr id="22" name="Straight Connector 21"/>
              <p:cNvCxnSpPr/>
              <p:nvPr/>
            </p:nvCxnSpPr>
            <p:spPr bwMode="auto">
              <a:xfrm>
                <a:off x="3703300" y="6904927"/>
                <a:ext cx="0" cy="409178"/>
              </a:xfrm>
              <a:prstGeom prst="line">
                <a:avLst/>
              </a:prstGeom>
              <a:solidFill>
                <a:schemeClr val="accent1"/>
              </a:solidFill>
              <a:ln w="9525" cap="sq" cmpd="sng" algn="ctr">
                <a:solidFill>
                  <a:srgbClr val="C0C0C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3" name="Straight Connector 22"/>
              <p:cNvCxnSpPr/>
              <p:nvPr/>
            </p:nvCxnSpPr>
            <p:spPr bwMode="auto">
              <a:xfrm>
                <a:off x="3658768" y="6904927"/>
                <a:ext cx="88254" cy="0"/>
              </a:xfrm>
              <a:prstGeom prst="line">
                <a:avLst/>
              </a:prstGeom>
              <a:solidFill>
                <a:schemeClr val="accent1"/>
              </a:solidFill>
              <a:ln w="9525" cap="sq" cmpd="sng" algn="ctr">
                <a:solidFill>
                  <a:srgbClr val="C0C0C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4" name="Straight Connector 23"/>
              <p:cNvCxnSpPr/>
              <p:nvPr/>
            </p:nvCxnSpPr>
            <p:spPr bwMode="auto">
              <a:xfrm>
                <a:off x="3658768" y="7314105"/>
                <a:ext cx="88254" cy="0"/>
              </a:xfrm>
              <a:prstGeom prst="line">
                <a:avLst/>
              </a:prstGeom>
              <a:solidFill>
                <a:schemeClr val="accent1"/>
              </a:solidFill>
              <a:ln w="9525" cap="sq" cmpd="sng" algn="ctr">
                <a:solidFill>
                  <a:srgbClr val="C0C0C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sp>
          <p:nvSpPr>
            <p:cNvPr id="25" name="Rectangle 24"/>
            <p:cNvSpPr/>
            <p:nvPr/>
          </p:nvSpPr>
          <p:spPr bwMode="auto">
            <a:xfrm>
              <a:off x="2899612" y="7363364"/>
              <a:ext cx="735445" cy="296872"/>
            </a:xfrm>
            <a:prstGeom prst="rect">
              <a:avLst/>
            </a:prstGeom>
            <a:noFill/>
            <a:ln w="28575" cap="sq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l">
                <a:lnSpc>
                  <a:spcPct val="110000"/>
                </a:lnSpc>
              </a:pPr>
              <a:r>
                <a:rPr lang="en-CA" sz="1600" b="0" smtClean="0">
                  <a:solidFill>
                    <a:srgbClr val="C0C0C0"/>
                  </a:solidFill>
                </a:rPr>
                <a:t>10</a:t>
              </a:r>
              <a:r>
                <a:rPr lang="en-CA" sz="800" b="0" smtClean="0">
                  <a:solidFill>
                    <a:srgbClr val="C0C0C0"/>
                  </a:solidFill>
                </a:rPr>
                <a:t> </a:t>
              </a:r>
              <a:r>
                <a:rPr lang="en-CA" sz="1600" b="0" smtClean="0">
                  <a:solidFill>
                    <a:srgbClr val="C0C0C0"/>
                  </a:solidFill>
                </a:rPr>
                <a:t>µm</a:t>
              </a:r>
              <a:endParaRPr lang="en-CA" sz="1600" b="0">
                <a:solidFill>
                  <a:srgbClr val="C0C0C0"/>
                </a:solidFill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5380667" y="4452569"/>
            <a:ext cx="3280035" cy="3060634"/>
            <a:chOff x="5380667" y="4486433"/>
            <a:chExt cx="3280035" cy="3060634"/>
          </a:xfrm>
        </p:grpSpPr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80667" y="4486433"/>
              <a:ext cx="3280035" cy="3060634"/>
            </a:xfrm>
            <a:prstGeom prst="rect">
              <a:avLst/>
            </a:prstGeom>
          </p:spPr>
        </p:pic>
        <p:sp>
          <p:nvSpPr>
            <p:cNvPr id="33" name="Freeform 32"/>
            <p:cNvSpPr/>
            <p:nvPr/>
          </p:nvSpPr>
          <p:spPr bwMode="auto">
            <a:xfrm rot="851487">
              <a:off x="6402411" y="6822269"/>
              <a:ext cx="649345" cy="156664"/>
            </a:xfrm>
            <a:custGeom>
              <a:avLst/>
              <a:gdLst>
                <a:gd name="connsiteX0" fmla="*/ 0 w 565149"/>
                <a:gd name="connsiteY0" fmla="*/ 64464 h 138343"/>
                <a:gd name="connsiteX1" fmla="*/ 107244 w 565149"/>
                <a:gd name="connsiteY1" fmla="*/ 2375 h 138343"/>
                <a:gd name="connsiteX2" fmla="*/ 197555 w 565149"/>
                <a:gd name="connsiteY2" fmla="*/ 137842 h 138343"/>
                <a:gd name="connsiteX3" fmla="*/ 333022 w 565149"/>
                <a:gd name="connsiteY3" fmla="*/ 30597 h 138343"/>
                <a:gd name="connsiteX4" fmla="*/ 412044 w 565149"/>
                <a:gd name="connsiteY4" fmla="*/ 137842 h 138343"/>
                <a:gd name="connsiteX5" fmla="*/ 502355 w 565149"/>
                <a:gd name="connsiteY5" fmla="*/ 70108 h 138343"/>
                <a:gd name="connsiteX6" fmla="*/ 558800 w 565149"/>
                <a:gd name="connsiteY6" fmla="*/ 53175 h 138343"/>
                <a:gd name="connsiteX7" fmla="*/ 564444 w 565149"/>
                <a:gd name="connsiteY7" fmla="*/ 53175 h 138343"/>
                <a:gd name="connsiteX8" fmla="*/ 564444 w 565149"/>
                <a:gd name="connsiteY8" fmla="*/ 47531 h 138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65149" h="138343">
                  <a:moveTo>
                    <a:pt x="0" y="64464"/>
                  </a:moveTo>
                  <a:cubicBezTo>
                    <a:pt x="37159" y="27304"/>
                    <a:pt x="74318" y="-9855"/>
                    <a:pt x="107244" y="2375"/>
                  </a:cubicBezTo>
                  <a:cubicBezTo>
                    <a:pt x="140170" y="14605"/>
                    <a:pt x="159925" y="133138"/>
                    <a:pt x="197555" y="137842"/>
                  </a:cubicBezTo>
                  <a:cubicBezTo>
                    <a:pt x="235185" y="142546"/>
                    <a:pt x="297274" y="30597"/>
                    <a:pt x="333022" y="30597"/>
                  </a:cubicBezTo>
                  <a:cubicBezTo>
                    <a:pt x="368770" y="30597"/>
                    <a:pt x="383822" y="131257"/>
                    <a:pt x="412044" y="137842"/>
                  </a:cubicBezTo>
                  <a:cubicBezTo>
                    <a:pt x="440266" y="144427"/>
                    <a:pt x="477896" y="84219"/>
                    <a:pt x="502355" y="70108"/>
                  </a:cubicBezTo>
                  <a:cubicBezTo>
                    <a:pt x="526814" y="55997"/>
                    <a:pt x="548452" y="55997"/>
                    <a:pt x="558800" y="53175"/>
                  </a:cubicBezTo>
                  <a:cubicBezTo>
                    <a:pt x="569148" y="50353"/>
                    <a:pt x="563503" y="54116"/>
                    <a:pt x="564444" y="53175"/>
                  </a:cubicBezTo>
                  <a:cubicBezTo>
                    <a:pt x="565385" y="52234"/>
                    <a:pt x="564914" y="49882"/>
                    <a:pt x="564444" y="47531"/>
                  </a:cubicBezTo>
                </a:path>
              </a:pathLst>
            </a:custGeom>
            <a:noFill/>
            <a:ln w="28575" cap="sq" cmpd="sng" algn="ctr">
              <a:solidFill>
                <a:srgbClr val="FF0000"/>
              </a:solidFill>
              <a:prstDash val="solid"/>
              <a:miter lim="800000"/>
              <a:headEnd type="none" w="med" len="med"/>
              <a:tailEnd type="stealth" w="lg" len="lg"/>
            </a:ln>
            <a:effectLst/>
          </p:spPr>
          <p:txBody>
            <a:bodyPr rtlCol="0" anchor="ctr"/>
            <a:lstStyle/>
            <a:p>
              <a:pPr algn="ctr"/>
              <a:endParaRPr lang="en-CA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TextBox 33"/>
                <p:cNvSpPr txBox="1"/>
                <p:nvPr/>
              </p:nvSpPr>
              <p:spPr bwMode="auto">
                <a:xfrm>
                  <a:off x="5941254" y="6559455"/>
                  <a:ext cx="580908" cy="315679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 rtlCol="0" anchor="ctr"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CA" sz="2200" b="0" i="1" smtClean="0">
                            <a:ln w="12700">
                              <a:noFill/>
                            </a:ln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ℏ</m:t>
                        </m:r>
                        <m:r>
                          <a:rPr lang="en-CA" sz="2200" b="0" i="1" smtClean="0">
                            <a:ln w="12700">
                              <a:noFill/>
                            </a:ln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𝜔</m:t>
                        </m:r>
                      </m:oMath>
                    </m:oMathPara>
                  </a14:m>
                  <a:endParaRPr lang="en-US" sz="2200" b="0" smtClean="0">
                    <a:ln w="12700">
                      <a:noFill/>
                    </a:ln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34" name="TextBox 3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5941254" y="6559455"/>
                  <a:ext cx="580908" cy="315679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 l="-6316" b="-15385"/>
                  </a:stretch>
                </a:blipFill>
                <a:ln w="12700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r>
                    <a:rPr lang="en-CA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7" name="Text Box 73"/>
          <p:cNvSpPr txBox="1">
            <a:spLocks noChangeArrowheads="1"/>
          </p:cNvSpPr>
          <p:nvPr/>
        </p:nvSpPr>
        <p:spPr bwMode="auto">
          <a:xfrm>
            <a:off x="151200" y="3857625"/>
            <a:ext cx="9993600" cy="21120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tIns="36000" bIns="36000" anchor="b"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900" b="0" smtClean="0">
                <a:solidFill>
                  <a:srgbClr val="4D4D4D"/>
                </a:solidFill>
                <a:cs typeface="Arial" pitchFamily="34" charset="0"/>
              </a:rPr>
              <a:t>Images reprinted </a:t>
            </a:r>
            <a:r>
              <a:rPr lang="en-US" sz="900" b="0">
                <a:solidFill>
                  <a:srgbClr val="4D4D4D"/>
                </a:solidFill>
                <a:cs typeface="Arial" pitchFamily="34" charset="0"/>
              </a:rPr>
              <a:t>from: R. </a:t>
            </a:r>
            <a:r>
              <a:rPr lang="en-US" sz="900" b="0" smtClean="0">
                <a:solidFill>
                  <a:srgbClr val="4D4D4D"/>
                </a:solidFill>
                <a:cs typeface="Arial" pitchFamily="34" charset="0"/>
              </a:rPr>
              <a:t>Sobolewski </a:t>
            </a:r>
            <a:r>
              <a:rPr lang="en-US" sz="900" b="0" i="1" smtClean="0">
                <a:solidFill>
                  <a:srgbClr val="4D4D4D"/>
                </a:solidFill>
                <a:cs typeface="Arial" pitchFamily="34" charset="0"/>
              </a:rPr>
              <a:t>et al.,</a:t>
            </a:r>
            <a:r>
              <a:rPr lang="en-US" sz="900" b="0" smtClean="0">
                <a:solidFill>
                  <a:srgbClr val="4D4D4D"/>
                </a:solidFill>
                <a:cs typeface="Arial" pitchFamily="34" charset="0"/>
              </a:rPr>
              <a:t> IEEE </a:t>
            </a:r>
            <a:r>
              <a:rPr lang="en-US" sz="900" b="0">
                <a:solidFill>
                  <a:srgbClr val="4D4D4D"/>
                </a:solidFill>
                <a:cs typeface="Arial" pitchFamily="34" charset="0"/>
              </a:rPr>
              <a:t>Trans. Appl. Supercond. </a:t>
            </a:r>
            <a:r>
              <a:rPr lang="en-US" sz="900">
                <a:solidFill>
                  <a:srgbClr val="4D4D4D"/>
                </a:solidFill>
                <a:cs typeface="Arial" pitchFamily="34" charset="0"/>
              </a:rPr>
              <a:t>13</a:t>
            </a:r>
            <a:r>
              <a:rPr lang="en-US" sz="900" b="0">
                <a:solidFill>
                  <a:srgbClr val="4D4D4D"/>
                </a:solidFill>
                <a:cs typeface="Arial" pitchFamily="34" charset="0"/>
              </a:rPr>
              <a:t>, </a:t>
            </a:r>
            <a:r>
              <a:rPr lang="en-US" sz="900" b="0" smtClean="0">
                <a:solidFill>
                  <a:srgbClr val="4D4D4D"/>
                </a:solidFill>
                <a:cs typeface="Arial" pitchFamily="34" charset="0"/>
              </a:rPr>
              <a:t>1151 </a:t>
            </a:r>
            <a:r>
              <a:rPr lang="en-US" sz="900" b="0">
                <a:solidFill>
                  <a:srgbClr val="4D4D4D"/>
                </a:solidFill>
                <a:cs typeface="Arial" pitchFamily="34" charset="0"/>
              </a:rPr>
              <a:t>(2003</a:t>
            </a:r>
            <a:r>
              <a:rPr lang="en-US" sz="900" b="0" smtClean="0">
                <a:solidFill>
                  <a:srgbClr val="4D4D4D"/>
                </a:solidFill>
                <a:cs typeface="Arial" pitchFamily="34" charset="0"/>
              </a:rPr>
              <a:t>)</a:t>
            </a:r>
            <a:endParaRPr lang="en-US" sz="900" b="0">
              <a:solidFill>
                <a:srgbClr val="4D4D4D"/>
              </a:solidFill>
              <a:cs typeface="Arial" pitchFamily="34" charset="0"/>
            </a:endParaRPr>
          </a:p>
        </p:txBody>
      </p:sp>
      <p:sp>
        <p:nvSpPr>
          <p:cNvPr id="28" name="Text Box 73"/>
          <p:cNvSpPr txBox="1">
            <a:spLocks noChangeArrowheads="1"/>
          </p:cNvSpPr>
          <p:nvPr/>
        </p:nvSpPr>
        <p:spPr bwMode="auto">
          <a:xfrm>
            <a:off x="151200" y="7506000"/>
            <a:ext cx="9993600" cy="21120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tIns="36000" bIns="36000" anchor="b"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900" b="0" smtClean="0">
                <a:solidFill>
                  <a:srgbClr val="4D4D4D"/>
                </a:solidFill>
                <a:cs typeface="Arial" pitchFamily="34" charset="0"/>
              </a:rPr>
              <a:t>Images reprinted </a:t>
            </a:r>
            <a:r>
              <a:rPr lang="en-US" sz="900" b="0">
                <a:solidFill>
                  <a:srgbClr val="4D4D4D"/>
                </a:solidFill>
                <a:cs typeface="Arial" pitchFamily="34" charset="0"/>
              </a:rPr>
              <a:t>from: B. </a:t>
            </a:r>
            <a:r>
              <a:rPr lang="en-US" sz="900" b="0" smtClean="0">
                <a:solidFill>
                  <a:srgbClr val="4D4D4D"/>
                </a:solidFill>
                <a:cs typeface="Arial" pitchFamily="34" charset="0"/>
              </a:rPr>
              <a:t>Cabrera </a:t>
            </a:r>
            <a:r>
              <a:rPr lang="en-US" sz="900" b="0" i="1" smtClean="0">
                <a:solidFill>
                  <a:srgbClr val="4D4D4D"/>
                </a:solidFill>
                <a:cs typeface="Arial" pitchFamily="34" charset="0"/>
              </a:rPr>
              <a:t>et al.,</a:t>
            </a:r>
            <a:r>
              <a:rPr lang="en-US" sz="900" b="0" smtClean="0">
                <a:solidFill>
                  <a:srgbClr val="4D4D4D"/>
                </a:solidFill>
                <a:cs typeface="Arial" pitchFamily="34" charset="0"/>
              </a:rPr>
              <a:t> Appl</a:t>
            </a:r>
            <a:r>
              <a:rPr lang="en-US" sz="900" b="0">
                <a:solidFill>
                  <a:srgbClr val="4D4D4D"/>
                </a:solidFill>
                <a:cs typeface="Arial" pitchFamily="34" charset="0"/>
              </a:rPr>
              <a:t>. Phys. Lett. </a:t>
            </a:r>
            <a:r>
              <a:rPr lang="en-US" sz="900">
                <a:solidFill>
                  <a:srgbClr val="4D4D4D"/>
                </a:solidFill>
                <a:cs typeface="Arial" pitchFamily="34" charset="0"/>
              </a:rPr>
              <a:t>73</a:t>
            </a:r>
            <a:r>
              <a:rPr lang="en-US" sz="900" b="0">
                <a:solidFill>
                  <a:srgbClr val="4D4D4D"/>
                </a:solidFill>
                <a:cs typeface="Arial" pitchFamily="34" charset="0"/>
              </a:rPr>
              <a:t>, </a:t>
            </a:r>
            <a:r>
              <a:rPr lang="en-US" sz="900" b="0" smtClean="0">
                <a:solidFill>
                  <a:srgbClr val="4D4D4D"/>
                </a:solidFill>
                <a:cs typeface="Arial" pitchFamily="34" charset="0"/>
              </a:rPr>
              <a:t>735 </a:t>
            </a:r>
            <a:r>
              <a:rPr lang="en-US" sz="900" b="0">
                <a:solidFill>
                  <a:srgbClr val="4D4D4D"/>
                </a:solidFill>
                <a:cs typeface="Arial" pitchFamily="34" charset="0"/>
              </a:rPr>
              <a:t>(1998</a:t>
            </a:r>
            <a:r>
              <a:rPr lang="en-US" sz="900" b="0" smtClean="0">
                <a:solidFill>
                  <a:srgbClr val="4D4D4D"/>
                </a:solidFill>
                <a:cs typeface="Arial" pitchFamily="34" charset="0"/>
              </a:rPr>
              <a:t>);  </a:t>
            </a:r>
            <a:r>
              <a:rPr lang="en-US" sz="900" b="0">
                <a:solidFill>
                  <a:srgbClr val="4D4D4D"/>
                </a:solidFill>
                <a:cs typeface="Arial" pitchFamily="34" charset="0"/>
              </a:rPr>
              <a:t>A.J. </a:t>
            </a:r>
            <a:r>
              <a:rPr lang="en-US" sz="900" b="0" smtClean="0">
                <a:solidFill>
                  <a:srgbClr val="4D4D4D"/>
                </a:solidFill>
                <a:cs typeface="Arial" pitchFamily="34" charset="0"/>
              </a:rPr>
              <a:t>Miller </a:t>
            </a:r>
            <a:r>
              <a:rPr lang="en-US" sz="900" b="0" i="1" smtClean="0">
                <a:solidFill>
                  <a:srgbClr val="4D4D4D"/>
                </a:solidFill>
                <a:cs typeface="Arial" pitchFamily="34" charset="0"/>
              </a:rPr>
              <a:t>et al.,</a:t>
            </a:r>
            <a:r>
              <a:rPr lang="en-US" sz="900" b="0" smtClean="0">
                <a:solidFill>
                  <a:srgbClr val="4D4D4D"/>
                </a:solidFill>
                <a:cs typeface="Arial" pitchFamily="34" charset="0"/>
              </a:rPr>
              <a:t> Appl. Phys</a:t>
            </a:r>
            <a:r>
              <a:rPr lang="en-US" sz="900" b="0">
                <a:solidFill>
                  <a:srgbClr val="4D4D4D"/>
                </a:solidFill>
                <a:cs typeface="Arial" pitchFamily="34" charset="0"/>
              </a:rPr>
              <a:t>. Lett. </a:t>
            </a:r>
            <a:r>
              <a:rPr lang="en-US" sz="900">
                <a:solidFill>
                  <a:srgbClr val="4D4D4D"/>
                </a:solidFill>
                <a:cs typeface="Arial" pitchFamily="34" charset="0"/>
              </a:rPr>
              <a:t>83</a:t>
            </a:r>
            <a:r>
              <a:rPr lang="en-US" sz="900" b="0">
                <a:solidFill>
                  <a:srgbClr val="4D4D4D"/>
                </a:solidFill>
                <a:cs typeface="Arial" pitchFamily="34" charset="0"/>
              </a:rPr>
              <a:t>, </a:t>
            </a:r>
            <a:r>
              <a:rPr lang="en-US" sz="900" b="0" smtClean="0">
                <a:solidFill>
                  <a:srgbClr val="4D4D4D"/>
                </a:solidFill>
                <a:cs typeface="Arial" pitchFamily="34" charset="0"/>
              </a:rPr>
              <a:t>791 </a:t>
            </a:r>
            <a:r>
              <a:rPr lang="en-US" sz="900" b="0">
                <a:solidFill>
                  <a:srgbClr val="4D4D4D"/>
                </a:solidFill>
                <a:cs typeface="Arial" pitchFamily="34" charset="0"/>
              </a:rPr>
              <a:t>(2003)</a:t>
            </a:r>
          </a:p>
        </p:txBody>
      </p:sp>
    </p:spTree>
    <p:extLst>
      <p:ext uri="{BB962C8B-B14F-4D97-AF65-F5344CB8AC3E}">
        <p14:creationId xmlns:p14="http://schemas.microsoft.com/office/powerpoint/2010/main" val="603326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0" y="0"/>
            <a:ext cx="10287000" cy="7715250"/>
          </a:xfrm>
          <a:prstGeom prst="rect">
            <a:avLst/>
          </a:prstGeom>
          <a:solidFill>
            <a:srgbClr val="000000"/>
          </a:solidFill>
          <a:ln w="19050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endParaRPr lang="zh-CN" altLang="zh-CN">
              <a:ea typeface="SimSun" pitchFamily="2" charset="-122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3" r="5778"/>
          <a:stretch/>
        </p:blipFill>
        <p:spPr>
          <a:xfrm>
            <a:off x="0" y="-1"/>
            <a:ext cx="10287000" cy="7715251"/>
          </a:xfrm>
          <a:prstGeom prst="rect">
            <a:avLst/>
          </a:prstGeom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247650" y="68400"/>
            <a:ext cx="9792394" cy="936625"/>
          </a:xfrm>
        </p:spPr>
        <p:txBody>
          <a:bodyPr/>
          <a:lstStyle/>
          <a:p>
            <a:pPr algn="r"/>
            <a:r>
              <a:rPr lang="en-CA" smtClean="0">
                <a:solidFill>
                  <a:srgbClr val="FFFFFF"/>
                </a:solidFill>
              </a:rPr>
              <a:t>Alice on La Palma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TextBox 46"/>
          <p:cNvSpPr txBox="1">
            <a:spLocks noChangeArrowheads="1"/>
          </p:cNvSpPr>
          <p:nvPr/>
        </p:nvSpPr>
        <p:spPr bwMode="auto">
          <a:xfrm>
            <a:off x="8927332" y="7504047"/>
            <a:ext cx="1359668" cy="2112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tIns="36000" bIns="36000" anchor="ctr" anchorCtr="0">
            <a:spAutoFit/>
          </a:bodyPr>
          <a:lstStyle/>
          <a:p>
            <a:pPr algn="r"/>
            <a:r>
              <a:rPr lang="en-US" sz="900" b="0">
                <a:solidFill>
                  <a:srgbClr val="969696"/>
                </a:solidFill>
              </a:rPr>
              <a:t>Photo </a:t>
            </a:r>
            <a:r>
              <a:rPr lang="en-US" sz="900" b="0" smtClean="0">
                <a:solidFill>
                  <a:srgbClr val="969696"/>
                </a:solidFill>
              </a:rPr>
              <a:t>©</a:t>
            </a:r>
            <a:r>
              <a:rPr lang="en-US" sz="400" b="0" smtClean="0">
                <a:solidFill>
                  <a:srgbClr val="969696"/>
                </a:solidFill>
              </a:rPr>
              <a:t> </a:t>
            </a:r>
            <a:r>
              <a:rPr lang="en-US" sz="900" b="0" smtClean="0">
                <a:solidFill>
                  <a:srgbClr val="969696"/>
                </a:solidFill>
              </a:rPr>
              <a:t>IQOQI Vienna</a:t>
            </a:r>
            <a:endParaRPr lang="en-US" sz="900" b="0">
              <a:solidFill>
                <a:srgbClr val="96969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4848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0" y="0"/>
            <a:ext cx="10287000" cy="7715250"/>
          </a:xfrm>
          <a:prstGeom prst="rect">
            <a:avLst/>
          </a:prstGeom>
          <a:solidFill>
            <a:srgbClr val="000000"/>
          </a:solidFill>
          <a:ln w="19050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endParaRPr lang="zh-CN" altLang="zh-CN">
              <a:ea typeface="SimSun" pitchFamily="2" charset="-122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77" r="8158"/>
          <a:stretch/>
        </p:blipFill>
        <p:spPr>
          <a:xfrm>
            <a:off x="0" y="-1"/>
            <a:ext cx="10287000" cy="7715251"/>
          </a:xfrm>
          <a:prstGeom prst="rect">
            <a:avLst/>
          </a:prstGeom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247650" y="68400"/>
            <a:ext cx="9792394" cy="936625"/>
          </a:xfrm>
        </p:spPr>
        <p:txBody>
          <a:bodyPr/>
          <a:lstStyle/>
          <a:p>
            <a:pPr algn="r"/>
            <a:r>
              <a:rPr lang="en-CA" smtClean="0">
                <a:solidFill>
                  <a:srgbClr val="FFFFFF"/>
                </a:solidFill>
              </a:rPr>
              <a:t>Bob on Tenerife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TextBox 46"/>
          <p:cNvSpPr txBox="1">
            <a:spLocks noChangeArrowheads="1"/>
          </p:cNvSpPr>
          <p:nvPr/>
        </p:nvSpPr>
        <p:spPr bwMode="auto">
          <a:xfrm>
            <a:off x="8927332" y="7504047"/>
            <a:ext cx="1359668" cy="2112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tIns="36000" bIns="36000" anchor="ctr" anchorCtr="0">
            <a:spAutoFit/>
          </a:bodyPr>
          <a:lstStyle/>
          <a:p>
            <a:pPr algn="r"/>
            <a:r>
              <a:rPr lang="en-US" sz="900" b="0">
                <a:solidFill>
                  <a:srgbClr val="4D4D4D"/>
                </a:solidFill>
              </a:rPr>
              <a:t>Photo </a:t>
            </a:r>
            <a:r>
              <a:rPr lang="en-US" sz="900" b="0" smtClean="0">
                <a:solidFill>
                  <a:srgbClr val="4D4D4D"/>
                </a:solidFill>
              </a:rPr>
              <a:t>©</a:t>
            </a:r>
            <a:r>
              <a:rPr lang="en-US" sz="400" b="0" smtClean="0">
                <a:solidFill>
                  <a:srgbClr val="4D4D4D"/>
                </a:solidFill>
              </a:rPr>
              <a:t> </a:t>
            </a:r>
            <a:r>
              <a:rPr lang="en-US" sz="900" b="0" smtClean="0">
                <a:solidFill>
                  <a:srgbClr val="4D4D4D"/>
                </a:solidFill>
              </a:rPr>
              <a:t>IQOQI Vienna</a:t>
            </a:r>
            <a:endParaRPr lang="en-US" sz="900" b="0">
              <a:solidFill>
                <a:srgbClr val="4D4D4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0159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0" y="0"/>
            <a:ext cx="10287000" cy="7715250"/>
          </a:xfrm>
          <a:prstGeom prst="rect">
            <a:avLst/>
          </a:prstGeom>
          <a:solidFill>
            <a:srgbClr val="000000"/>
          </a:solidFill>
          <a:ln w="19050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endParaRPr lang="zh-CN" altLang="zh-CN">
              <a:ea typeface="SimSun" pitchFamily="2" charset="-122"/>
            </a:endParaRPr>
          </a:p>
        </p:txBody>
      </p:sp>
      <p:pic>
        <p:nvPicPr>
          <p:cNvPr id="3" name="Picture 14" descr="C:\照片\Canaries May 2010\Canaries\26.05.10\DSC_0003-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0287000" cy="6887060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9896028" y="4735456"/>
            <a:ext cx="390972" cy="2979793"/>
          </a:xfrm>
          <a:prstGeom prst="rect">
            <a:avLst/>
          </a:prstGeom>
          <a:solidFill>
            <a:srgbClr val="000000"/>
          </a:solidFill>
          <a:ln w="19050"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7" r="-1114" b="4078"/>
          <a:stretch/>
        </p:blipFill>
        <p:spPr>
          <a:xfrm>
            <a:off x="2724986" y="4745730"/>
            <a:ext cx="7562014" cy="2969519"/>
          </a:xfrm>
          <a:prstGeom prst="rect">
            <a:avLst/>
          </a:prstGeom>
        </p:spPr>
      </p:pic>
      <p:sp>
        <p:nvSpPr>
          <p:cNvPr id="5" name="Text Box 29"/>
          <p:cNvSpPr txBox="1">
            <a:spLocks noChangeArrowheads="1"/>
          </p:cNvSpPr>
          <p:nvPr/>
        </p:nvSpPr>
        <p:spPr bwMode="auto">
          <a:xfrm>
            <a:off x="152400" y="7292975"/>
            <a:ext cx="9991725" cy="381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1359" tIns="45680" rIns="91359" bIns="45680" anchor="b"/>
          <a:lstStyle/>
          <a:p>
            <a:pPr algn="l"/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X</a:t>
            </a:r>
            <a:r>
              <a:rPr lang="en-US" sz="1600" b="0" smtClean="0">
                <a:solidFill>
                  <a:srgbClr val="C0C0C0"/>
                </a:solidFill>
                <a:cs typeface="Arial" pitchFamily="34" charset="0"/>
              </a:rPr>
              <a:t>.-S. Ma </a:t>
            </a:r>
            <a:r>
              <a:rPr lang="en-US" sz="1600" b="0" i="1">
                <a:solidFill>
                  <a:srgbClr val="C0C0C0"/>
                </a:solidFill>
                <a:cs typeface="Arial" pitchFamily="34" charset="0"/>
              </a:rPr>
              <a:t>et al</a:t>
            </a:r>
            <a:r>
              <a:rPr lang="en-US" sz="1600" b="0" i="1" smtClean="0">
                <a:solidFill>
                  <a:srgbClr val="C0C0C0"/>
                </a:solidFill>
                <a:cs typeface="Arial" pitchFamily="34" charset="0"/>
              </a:rPr>
              <a:t>.</a:t>
            </a:r>
            <a:r>
              <a:rPr lang="en-US" sz="1600" b="0" smtClean="0">
                <a:solidFill>
                  <a:srgbClr val="C0C0C0"/>
                </a:solidFill>
                <a:cs typeface="Arial" pitchFamily="34" charset="0"/>
              </a:rPr>
              <a:t>, Nature </a:t>
            </a:r>
            <a:r>
              <a:rPr lang="en-US" sz="1600">
                <a:solidFill>
                  <a:srgbClr val="C0C0C0"/>
                </a:solidFill>
                <a:cs typeface="Arial" pitchFamily="34" charset="0"/>
              </a:rPr>
              <a:t>489</a:t>
            </a:r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, </a:t>
            </a:r>
            <a:r>
              <a:rPr lang="en-US" sz="1600" b="0" smtClean="0">
                <a:solidFill>
                  <a:srgbClr val="C0C0C0"/>
                </a:solidFill>
                <a:cs typeface="Arial" pitchFamily="34" charset="0"/>
              </a:rPr>
              <a:t>269 (</a:t>
            </a:r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2012)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247650" y="68400"/>
            <a:ext cx="9792394" cy="936625"/>
          </a:xfrm>
        </p:spPr>
        <p:txBody>
          <a:bodyPr/>
          <a:lstStyle/>
          <a:p>
            <a:pPr algn="r"/>
            <a:r>
              <a:rPr lang="en-CA" smtClean="0">
                <a:solidFill>
                  <a:srgbClr val="FFFFFF"/>
                </a:solidFill>
              </a:rPr>
              <a:t>Quantum teleportation over 143 km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TextBox 46"/>
          <p:cNvSpPr txBox="1">
            <a:spLocks noChangeArrowheads="1"/>
          </p:cNvSpPr>
          <p:nvPr/>
        </p:nvSpPr>
        <p:spPr bwMode="auto">
          <a:xfrm rot="5400000">
            <a:off x="-951739" y="5919301"/>
            <a:ext cx="2114681" cy="2112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tIns="36000" bIns="36000" anchor="ctr" anchorCtr="0">
            <a:spAutoFit/>
          </a:bodyPr>
          <a:lstStyle/>
          <a:p>
            <a:pPr algn="r"/>
            <a:r>
              <a:rPr lang="en-US" sz="900" b="0">
                <a:solidFill>
                  <a:srgbClr val="4D4D4D"/>
                </a:solidFill>
              </a:rPr>
              <a:t>Photo </a:t>
            </a:r>
            <a:r>
              <a:rPr lang="en-US" sz="900" b="0" smtClean="0">
                <a:solidFill>
                  <a:srgbClr val="4D4D4D"/>
                </a:solidFill>
              </a:rPr>
              <a:t>by Tobias Schmitt-Manderbach</a:t>
            </a:r>
            <a:endParaRPr lang="en-US" sz="900" b="0">
              <a:solidFill>
                <a:srgbClr val="4D4D4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4208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7" name="Picture 75" descr="pol_qkd-bit_labels_removed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1950" y="1982788"/>
            <a:ext cx="9245600" cy="455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8" name="Rectangle 3"/>
          <p:cNvSpPr>
            <a:spLocks noChangeArrowheads="1"/>
          </p:cNvSpPr>
          <p:nvPr/>
        </p:nvSpPr>
        <p:spPr bwMode="auto">
          <a:xfrm>
            <a:off x="838200" y="5562600"/>
            <a:ext cx="2087563" cy="1314450"/>
          </a:xfrm>
          <a:prstGeom prst="rect">
            <a:avLst/>
          </a:prstGeom>
          <a:solidFill>
            <a:srgbClr val="FFFFFF"/>
          </a:solidFill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algn="ctr" eaLnBrk="0" hangingPunct="0"/>
            <a:endParaRPr lang="en-US"/>
          </a:p>
        </p:txBody>
      </p:sp>
      <p:sp>
        <p:nvSpPr>
          <p:cNvPr id="26629" name="Rectangle 4"/>
          <p:cNvSpPr>
            <a:spLocks noChangeArrowheads="1"/>
          </p:cNvSpPr>
          <p:nvPr/>
        </p:nvSpPr>
        <p:spPr bwMode="auto">
          <a:xfrm>
            <a:off x="3313113" y="5707063"/>
            <a:ext cx="4584700" cy="333375"/>
          </a:xfrm>
          <a:prstGeom prst="rect">
            <a:avLst/>
          </a:prstGeom>
          <a:solidFill>
            <a:srgbClr val="FFFFFF"/>
          </a:solidFill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algn="ctr" eaLnBrk="0" hangingPunct="0"/>
            <a:endParaRPr lang="en-US"/>
          </a:p>
        </p:txBody>
      </p:sp>
      <p:sp>
        <p:nvSpPr>
          <p:cNvPr id="26630" name="Rectangle 5"/>
          <p:cNvSpPr>
            <a:spLocks noChangeArrowheads="1"/>
          </p:cNvSpPr>
          <p:nvPr/>
        </p:nvSpPr>
        <p:spPr bwMode="auto">
          <a:xfrm>
            <a:off x="3313113" y="5540375"/>
            <a:ext cx="4584700" cy="1336675"/>
          </a:xfrm>
          <a:prstGeom prst="rect">
            <a:avLst/>
          </a:prstGeom>
          <a:solidFill>
            <a:srgbClr val="FFFFFF"/>
          </a:solidFill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algn="ctr" eaLnBrk="0" hangingPunct="0"/>
            <a:endParaRPr lang="en-US"/>
          </a:p>
        </p:txBody>
      </p:sp>
      <p:sp>
        <p:nvSpPr>
          <p:cNvPr id="26631" name="Text Box 6"/>
          <p:cNvSpPr txBox="1">
            <a:spLocks noChangeArrowheads="1"/>
          </p:cNvSpPr>
          <p:nvPr/>
        </p:nvSpPr>
        <p:spPr bwMode="auto">
          <a:xfrm>
            <a:off x="0" y="6756400"/>
            <a:ext cx="7839075" cy="44291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anchor="ctr">
            <a:spAutoFit/>
          </a:bodyPr>
          <a:lstStyle/>
          <a:p>
            <a:pPr algn="r" eaLnBrk="0" hangingPunct="0">
              <a:spcBef>
                <a:spcPct val="50000"/>
              </a:spcBef>
            </a:pPr>
            <a:r>
              <a:rPr lang="en-US" sz="2300"/>
              <a:t>Retained bit sequence   1</a:t>
            </a:r>
            <a:r>
              <a:rPr lang="en-US" sz="2200"/>
              <a:t>  </a:t>
            </a:r>
            <a:r>
              <a:rPr lang="en-US" sz="2300"/>
              <a:t>–</a:t>
            </a:r>
            <a:r>
              <a:rPr lang="en-US" sz="2200"/>
              <a:t>  </a:t>
            </a:r>
            <a:r>
              <a:rPr lang="en-US" sz="2300"/>
              <a:t>– </a:t>
            </a:r>
            <a:r>
              <a:rPr lang="en-US" sz="2200"/>
              <a:t> </a:t>
            </a:r>
            <a:r>
              <a:rPr lang="en-US" sz="2300"/>
              <a:t>1</a:t>
            </a:r>
            <a:r>
              <a:rPr lang="en-US" sz="2200"/>
              <a:t>  </a:t>
            </a:r>
            <a:r>
              <a:rPr lang="en-US" sz="2300"/>
              <a:t>0</a:t>
            </a:r>
            <a:r>
              <a:rPr lang="en-US" sz="2200"/>
              <a:t>  </a:t>
            </a:r>
            <a:r>
              <a:rPr lang="en-US" sz="2300"/>
              <a:t>0 </a:t>
            </a:r>
            <a:r>
              <a:rPr lang="en-US" sz="2200"/>
              <a:t> </a:t>
            </a:r>
            <a:r>
              <a:rPr lang="en-US" sz="2300"/>
              <a:t>–</a:t>
            </a:r>
            <a:r>
              <a:rPr lang="en-US" sz="2200"/>
              <a:t>  </a:t>
            </a:r>
            <a:r>
              <a:rPr lang="en-US" sz="2300"/>
              <a:t>1</a:t>
            </a:r>
            <a:r>
              <a:rPr lang="en-US" sz="2200"/>
              <a:t>  </a:t>
            </a:r>
            <a:r>
              <a:rPr lang="en-US" sz="2300"/>
              <a:t>0 </a:t>
            </a:r>
            <a:r>
              <a:rPr lang="en-US" sz="2200"/>
              <a:t> </a:t>
            </a:r>
            <a:r>
              <a:rPr lang="en-US" sz="2300"/>
              <a:t>0</a:t>
            </a:r>
            <a:r>
              <a:rPr lang="en-US" sz="2200"/>
              <a:t>  </a:t>
            </a:r>
            <a:r>
              <a:rPr lang="en-US" sz="2300"/>
              <a:t>–</a:t>
            </a:r>
            <a:r>
              <a:rPr lang="en-US" sz="2200"/>
              <a:t>  </a:t>
            </a:r>
            <a:r>
              <a:rPr lang="en-US" sz="2300"/>
              <a:t>1 </a:t>
            </a:r>
            <a:r>
              <a:rPr lang="en-US" sz="2200"/>
              <a:t> </a:t>
            </a:r>
            <a:r>
              <a:rPr lang="en-US" sz="2300"/>
              <a:t>–</a:t>
            </a:r>
            <a:r>
              <a:rPr lang="en-US" sz="2200"/>
              <a:t>  </a:t>
            </a:r>
            <a:r>
              <a:rPr lang="en-US" sz="2300"/>
              <a:t>0</a:t>
            </a:r>
          </a:p>
        </p:txBody>
      </p:sp>
      <p:sp>
        <p:nvSpPr>
          <p:cNvPr id="26632" name="Text Box 7"/>
          <p:cNvSpPr txBox="1">
            <a:spLocks noChangeArrowheads="1"/>
          </p:cNvSpPr>
          <p:nvPr/>
        </p:nvSpPr>
        <p:spPr bwMode="auto">
          <a:xfrm>
            <a:off x="320675" y="6388100"/>
            <a:ext cx="7516813" cy="44291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anchor="ctr">
            <a:spAutoFit/>
          </a:bodyPr>
          <a:lstStyle/>
          <a:p>
            <a:pPr algn="r" eaLnBrk="0" hangingPunct="0">
              <a:spcBef>
                <a:spcPct val="50000"/>
              </a:spcBef>
            </a:pPr>
            <a:r>
              <a:rPr lang="en-US" sz="2300"/>
              <a:t>Bob’s measurement   1</a:t>
            </a:r>
            <a:r>
              <a:rPr lang="en-US" sz="2200"/>
              <a:t>  </a:t>
            </a:r>
            <a:r>
              <a:rPr lang="en-US" sz="2300"/>
              <a:t>0</a:t>
            </a:r>
            <a:r>
              <a:rPr lang="en-US" sz="2200"/>
              <a:t>  </a:t>
            </a:r>
            <a:r>
              <a:rPr lang="en-US" sz="2300"/>
              <a:t>0 </a:t>
            </a:r>
            <a:r>
              <a:rPr lang="en-US" sz="2200"/>
              <a:t> </a:t>
            </a:r>
            <a:r>
              <a:rPr lang="en-US" sz="2300"/>
              <a:t>1</a:t>
            </a:r>
            <a:r>
              <a:rPr lang="en-US" sz="2200"/>
              <a:t>  </a:t>
            </a:r>
            <a:r>
              <a:rPr lang="en-US" sz="2300"/>
              <a:t>0</a:t>
            </a:r>
            <a:r>
              <a:rPr lang="en-US" sz="2200"/>
              <a:t>  </a:t>
            </a:r>
            <a:r>
              <a:rPr lang="en-US" sz="2300"/>
              <a:t>0 </a:t>
            </a:r>
            <a:r>
              <a:rPr lang="en-US" sz="2200"/>
              <a:t> </a:t>
            </a:r>
            <a:r>
              <a:rPr lang="en-US" sz="2300"/>
              <a:t>1</a:t>
            </a:r>
            <a:r>
              <a:rPr lang="en-US" sz="2200"/>
              <a:t>  </a:t>
            </a:r>
            <a:r>
              <a:rPr lang="en-US" sz="2300"/>
              <a:t>1</a:t>
            </a:r>
            <a:r>
              <a:rPr lang="en-US" sz="2200"/>
              <a:t>  </a:t>
            </a:r>
            <a:r>
              <a:rPr lang="en-US" sz="2300"/>
              <a:t>0 </a:t>
            </a:r>
            <a:r>
              <a:rPr lang="en-US" sz="2200"/>
              <a:t> </a:t>
            </a:r>
            <a:r>
              <a:rPr lang="en-US" sz="2300"/>
              <a:t>0</a:t>
            </a:r>
            <a:r>
              <a:rPr lang="en-US" sz="2200"/>
              <a:t>  </a:t>
            </a:r>
            <a:r>
              <a:rPr lang="en-US" sz="2300"/>
              <a:t>0</a:t>
            </a:r>
            <a:r>
              <a:rPr lang="en-US" sz="2200"/>
              <a:t>  </a:t>
            </a:r>
            <a:r>
              <a:rPr lang="en-US" sz="2300"/>
              <a:t>1 </a:t>
            </a:r>
            <a:r>
              <a:rPr lang="en-US" sz="2200"/>
              <a:t> </a:t>
            </a:r>
            <a:r>
              <a:rPr lang="en-US" sz="2300"/>
              <a:t>0</a:t>
            </a:r>
            <a:r>
              <a:rPr lang="en-US" sz="2200"/>
              <a:t>  </a:t>
            </a:r>
            <a:r>
              <a:rPr lang="en-US" sz="2300"/>
              <a:t>0</a:t>
            </a:r>
          </a:p>
        </p:txBody>
      </p:sp>
      <p:sp>
        <p:nvSpPr>
          <p:cNvPr id="26633" name="Text Box 8"/>
          <p:cNvSpPr txBox="1">
            <a:spLocks noChangeArrowheads="1"/>
          </p:cNvSpPr>
          <p:nvPr/>
        </p:nvSpPr>
        <p:spPr bwMode="auto">
          <a:xfrm>
            <a:off x="114300" y="6021388"/>
            <a:ext cx="3194050" cy="44291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anchor="ctr">
            <a:spAutoFit/>
          </a:bodyPr>
          <a:lstStyle/>
          <a:p>
            <a:pPr algn="r" eaLnBrk="0" hangingPunct="0">
              <a:spcBef>
                <a:spcPct val="50000"/>
              </a:spcBef>
            </a:pPr>
            <a:r>
              <a:rPr lang="en-US" sz="2300"/>
              <a:t>Bob’s detection basis</a:t>
            </a:r>
          </a:p>
        </p:txBody>
      </p:sp>
      <p:sp>
        <p:nvSpPr>
          <p:cNvPr id="26634" name="Rectangle 9"/>
          <p:cNvSpPr>
            <a:spLocks noChangeArrowheads="1"/>
          </p:cNvSpPr>
          <p:nvPr/>
        </p:nvSpPr>
        <p:spPr bwMode="auto">
          <a:xfrm>
            <a:off x="439738" y="5121275"/>
            <a:ext cx="620712" cy="501650"/>
          </a:xfrm>
          <a:prstGeom prst="rect">
            <a:avLst/>
          </a:prstGeom>
          <a:solidFill>
            <a:srgbClr val="FFFFFF"/>
          </a:solidFill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algn="ctr" eaLnBrk="0" hangingPunct="0"/>
            <a:endParaRPr lang="en-US"/>
          </a:p>
        </p:txBody>
      </p:sp>
      <p:sp>
        <p:nvSpPr>
          <p:cNvPr id="26635" name="Text Box 10"/>
          <p:cNvSpPr txBox="1">
            <a:spLocks noChangeArrowheads="1"/>
          </p:cNvSpPr>
          <p:nvPr/>
        </p:nvSpPr>
        <p:spPr bwMode="auto">
          <a:xfrm>
            <a:off x="296863" y="5635625"/>
            <a:ext cx="7529512" cy="44291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anchor="ctr">
            <a:spAutoFit/>
          </a:bodyPr>
          <a:lstStyle/>
          <a:p>
            <a:pPr algn="r" eaLnBrk="0" hangingPunct="0">
              <a:spcBef>
                <a:spcPct val="50000"/>
              </a:spcBef>
            </a:pPr>
            <a:r>
              <a:rPr lang="en-US" sz="2300"/>
              <a:t>Alice’s bit sequence   1</a:t>
            </a:r>
            <a:r>
              <a:rPr lang="en-US" sz="2200"/>
              <a:t>  </a:t>
            </a:r>
            <a:r>
              <a:rPr lang="en-US" sz="2300"/>
              <a:t>0</a:t>
            </a:r>
            <a:r>
              <a:rPr lang="en-US" sz="2200"/>
              <a:t>  </a:t>
            </a:r>
            <a:r>
              <a:rPr lang="en-US" sz="2300"/>
              <a:t>1 </a:t>
            </a:r>
            <a:r>
              <a:rPr lang="en-US" sz="2200"/>
              <a:t> </a:t>
            </a:r>
            <a:r>
              <a:rPr lang="en-US" sz="2300"/>
              <a:t>1</a:t>
            </a:r>
            <a:r>
              <a:rPr lang="en-US" sz="2200"/>
              <a:t>  </a:t>
            </a:r>
            <a:r>
              <a:rPr lang="en-US" sz="2300"/>
              <a:t>0</a:t>
            </a:r>
            <a:r>
              <a:rPr lang="en-US" sz="2200"/>
              <a:t>  </a:t>
            </a:r>
            <a:r>
              <a:rPr lang="en-US" sz="2300"/>
              <a:t>0 </a:t>
            </a:r>
            <a:r>
              <a:rPr lang="en-US" sz="2200"/>
              <a:t> </a:t>
            </a:r>
            <a:r>
              <a:rPr lang="en-US" sz="2300"/>
              <a:t>1</a:t>
            </a:r>
            <a:r>
              <a:rPr lang="en-US" sz="2200"/>
              <a:t>  </a:t>
            </a:r>
            <a:r>
              <a:rPr lang="en-US" sz="2300"/>
              <a:t>1</a:t>
            </a:r>
            <a:r>
              <a:rPr lang="en-US" sz="2200"/>
              <a:t>  </a:t>
            </a:r>
            <a:r>
              <a:rPr lang="en-US" sz="2300"/>
              <a:t>0 </a:t>
            </a:r>
            <a:r>
              <a:rPr lang="en-US" sz="2200"/>
              <a:t> </a:t>
            </a:r>
            <a:r>
              <a:rPr lang="en-US" sz="2300"/>
              <a:t>0</a:t>
            </a:r>
            <a:r>
              <a:rPr lang="en-US" sz="2200"/>
              <a:t>  </a:t>
            </a:r>
            <a:r>
              <a:rPr lang="en-US" sz="2300"/>
              <a:t>1</a:t>
            </a:r>
            <a:r>
              <a:rPr lang="en-US" sz="2200"/>
              <a:t>  </a:t>
            </a:r>
            <a:r>
              <a:rPr lang="en-US" sz="2300"/>
              <a:t>1 </a:t>
            </a:r>
            <a:r>
              <a:rPr lang="en-US" sz="2200"/>
              <a:t> </a:t>
            </a:r>
            <a:r>
              <a:rPr lang="en-US" sz="2300"/>
              <a:t>1</a:t>
            </a:r>
            <a:r>
              <a:rPr lang="en-US" sz="2200"/>
              <a:t>  </a:t>
            </a:r>
            <a:r>
              <a:rPr lang="en-US" sz="2300"/>
              <a:t>0</a:t>
            </a:r>
          </a:p>
        </p:txBody>
      </p:sp>
      <p:sp>
        <p:nvSpPr>
          <p:cNvPr id="26636" name="Text Box 11"/>
          <p:cNvSpPr txBox="1">
            <a:spLocks noChangeArrowheads="1"/>
          </p:cNvSpPr>
          <p:nvPr/>
        </p:nvSpPr>
        <p:spPr bwMode="auto">
          <a:xfrm>
            <a:off x="28575" y="5080000"/>
            <a:ext cx="1981200" cy="44291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anchor="ctr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300"/>
              <a:t>Light source</a:t>
            </a:r>
          </a:p>
        </p:txBody>
      </p:sp>
      <p:sp>
        <p:nvSpPr>
          <p:cNvPr id="26637" name="Rectangle 13"/>
          <p:cNvSpPr>
            <a:spLocks noChangeArrowheads="1"/>
          </p:cNvSpPr>
          <p:nvPr/>
        </p:nvSpPr>
        <p:spPr bwMode="auto">
          <a:xfrm>
            <a:off x="2825750" y="2287588"/>
            <a:ext cx="985838" cy="714375"/>
          </a:xfrm>
          <a:prstGeom prst="rect">
            <a:avLst/>
          </a:prstGeom>
          <a:solidFill>
            <a:srgbClr val="FFFFFF"/>
          </a:solidFill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algn="ctr" eaLnBrk="0" hangingPunct="0"/>
            <a:endParaRPr lang="en-US"/>
          </a:p>
        </p:txBody>
      </p:sp>
      <p:sp>
        <p:nvSpPr>
          <p:cNvPr id="26638" name="Text Box 14"/>
          <p:cNvSpPr txBox="1">
            <a:spLocks noChangeArrowheads="1"/>
          </p:cNvSpPr>
          <p:nvPr/>
        </p:nvSpPr>
        <p:spPr bwMode="auto">
          <a:xfrm>
            <a:off x="2409825" y="2133600"/>
            <a:ext cx="1117600" cy="6096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anchor="ctr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3400" b="0"/>
              <a:t>Alice</a:t>
            </a:r>
          </a:p>
        </p:txBody>
      </p:sp>
      <p:sp>
        <p:nvSpPr>
          <p:cNvPr id="26639" name="Rectangle 15"/>
          <p:cNvSpPr>
            <a:spLocks noChangeArrowheads="1"/>
          </p:cNvSpPr>
          <p:nvPr/>
        </p:nvSpPr>
        <p:spPr bwMode="auto">
          <a:xfrm>
            <a:off x="7688263" y="1600200"/>
            <a:ext cx="985837" cy="700088"/>
          </a:xfrm>
          <a:prstGeom prst="rect">
            <a:avLst/>
          </a:prstGeom>
          <a:solidFill>
            <a:srgbClr val="FFFFFF"/>
          </a:solidFill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algn="ctr" eaLnBrk="0" hangingPunct="0"/>
            <a:endParaRPr lang="en-US"/>
          </a:p>
        </p:txBody>
      </p:sp>
      <p:sp>
        <p:nvSpPr>
          <p:cNvPr id="26640" name="Text Box 16"/>
          <p:cNvSpPr txBox="1">
            <a:spLocks noChangeArrowheads="1"/>
          </p:cNvSpPr>
          <p:nvPr/>
        </p:nvSpPr>
        <p:spPr bwMode="auto">
          <a:xfrm>
            <a:off x="7735888" y="1524000"/>
            <a:ext cx="950912" cy="6096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anchor="ctr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3400" b="0"/>
              <a:t>Bob</a:t>
            </a:r>
          </a:p>
        </p:txBody>
      </p:sp>
      <p:sp>
        <p:nvSpPr>
          <p:cNvPr id="26641" name="Text Box 17"/>
          <p:cNvSpPr txBox="1">
            <a:spLocks noChangeArrowheads="1"/>
          </p:cNvSpPr>
          <p:nvPr/>
        </p:nvSpPr>
        <p:spPr bwMode="auto">
          <a:xfrm>
            <a:off x="8362950" y="2374900"/>
            <a:ext cx="1924050" cy="669925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 type="none" w="sm" len="sm"/>
            <a:tailEnd type="none" w="sm" len="sm"/>
          </a:ln>
        </p:spPr>
        <p:txBody>
          <a:bodyPr lIns="36000" rIns="0" anchor="ctr">
            <a:spAutoFit/>
          </a:bodyPr>
          <a:lstStyle/>
          <a:p>
            <a:pPr algn="l" eaLnBrk="0" hangingPunct="0">
              <a:lnSpc>
                <a:spcPct val="90000"/>
              </a:lnSpc>
              <a:spcBef>
                <a:spcPct val="50000"/>
              </a:spcBef>
            </a:pPr>
            <a:r>
              <a:rPr lang="en-US" sz="2100"/>
              <a:t>Diagonal detector basis</a:t>
            </a:r>
          </a:p>
        </p:txBody>
      </p:sp>
      <p:sp>
        <p:nvSpPr>
          <p:cNvPr id="26642" name="Text Box 18"/>
          <p:cNvSpPr txBox="1">
            <a:spLocks noChangeArrowheads="1"/>
          </p:cNvSpPr>
          <p:nvPr/>
        </p:nvSpPr>
        <p:spPr bwMode="auto">
          <a:xfrm>
            <a:off x="8362950" y="3178175"/>
            <a:ext cx="1924050" cy="958850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 type="none" w="sm" len="sm"/>
            <a:tailEnd type="none" w="sm" len="sm"/>
          </a:ln>
        </p:spPr>
        <p:txBody>
          <a:bodyPr lIns="36000" rIns="0" anchor="ctr">
            <a:spAutoFit/>
          </a:bodyPr>
          <a:lstStyle/>
          <a:p>
            <a:pPr algn="l" eaLnBrk="0" hangingPunct="0">
              <a:lnSpc>
                <a:spcPct val="90000"/>
              </a:lnSpc>
              <a:spcBef>
                <a:spcPct val="50000"/>
              </a:spcBef>
            </a:pPr>
            <a:r>
              <a:rPr lang="en-US" sz="2100"/>
              <a:t>Horizontal-vertical detector basis</a:t>
            </a:r>
          </a:p>
        </p:txBody>
      </p:sp>
      <p:sp>
        <p:nvSpPr>
          <p:cNvPr id="26643" name="Rectangle 19"/>
          <p:cNvSpPr>
            <a:spLocks noChangeArrowheads="1"/>
          </p:cNvSpPr>
          <p:nvPr/>
        </p:nvSpPr>
        <p:spPr bwMode="auto">
          <a:xfrm>
            <a:off x="1293813" y="3360738"/>
            <a:ext cx="1374775" cy="812800"/>
          </a:xfrm>
          <a:prstGeom prst="rect">
            <a:avLst/>
          </a:prstGeom>
          <a:solidFill>
            <a:srgbClr val="FFFFFF"/>
          </a:solidFill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algn="ctr" eaLnBrk="0" hangingPunct="0"/>
            <a:endParaRPr lang="en-US"/>
          </a:p>
        </p:txBody>
      </p:sp>
      <p:sp>
        <p:nvSpPr>
          <p:cNvPr id="26644" name="Text Box 20"/>
          <p:cNvSpPr txBox="1">
            <a:spLocks noChangeArrowheads="1"/>
          </p:cNvSpPr>
          <p:nvPr/>
        </p:nvSpPr>
        <p:spPr bwMode="auto">
          <a:xfrm>
            <a:off x="206375" y="2857500"/>
            <a:ext cx="2486025" cy="669925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 type="none" w="sm" len="sm"/>
            <a:tailEnd type="none" w="sm" len="sm"/>
          </a:ln>
        </p:spPr>
        <p:txBody>
          <a:bodyPr anchor="ctr">
            <a:spAutoFit/>
          </a:bodyPr>
          <a:lstStyle/>
          <a:p>
            <a:pPr algn="r" eaLnBrk="0" hangingPunct="0">
              <a:lnSpc>
                <a:spcPct val="90000"/>
              </a:lnSpc>
              <a:spcBef>
                <a:spcPct val="50000"/>
              </a:spcBef>
            </a:pPr>
            <a:r>
              <a:rPr lang="en-US" sz="2100"/>
              <a:t>Diagonal polarization filters</a:t>
            </a:r>
          </a:p>
        </p:txBody>
      </p:sp>
      <p:sp>
        <p:nvSpPr>
          <p:cNvPr id="26645" name="Text Box 21"/>
          <p:cNvSpPr txBox="1">
            <a:spLocks noChangeArrowheads="1"/>
          </p:cNvSpPr>
          <p:nvPr/>
        </p:nvSpPr>
        <p:spPr bwMode="auto">
          <a:xfrm>
            <a:off x="76200" y="3609975"/>
            <a:ext cx="2616200" cy="66992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anchor="ctr">
            <a:spAutoFit/>
          </a:bodyPr>
          <a:lstStyle/>
          <a:p>
            <a:pPr algn="r" eaLnBrk="0" hangingPunct="0">
              <a:lnSpc>
                <a:spcPct val="90000"/>
              </a:lnSpc>
              <a:spcBef>
                <a:spcPct val="50000"/>
              </a:spcBef>
            </a:pPr>
            <a:r>
              <a:rPr lang="en-US" sz="2100"/>
              <a:t>Horizontal-vertical polarization filters</a:t>
            </a:r>
          </a:p>
        </p:txBody>
      </p:sp>
      <p:pic>
        <p:nvPicPr>
          <p:cNvPr id="26648" name="Picture 28" descr="pol_qkd-bit_labels_removed-bobs_bases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06775" y="6089650"/>
            <a:ext cx="4367213" cy="293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49" name="Text Box 29"/>
          <p:cNvSpPr txBox="1">
            <a:spLocks noChangeArrowheads="1"/>
          </p:cNvSpPr>
          <p:nvPr/>
        </p:nvSpPr>
        <p:spPr bwMode="auto">
          <a:xfrm>
            <a:off x="2681288" y="3003550"/>
            <a:ext cx="1841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eaLnBrk="0" hangingPunct="0"/>
            <a:r>
              <a:rPr lang="en-US" sz="1400">
                <a:solidFill>
                  <a:srgbClr val="FFFFFF"/>
                </a:solidFill>
              </a:rPr>
              <a:t>0</a:t>
            </a:r>
            <a:endParaRPr lang="en-US" sz="1600">
              <a:solidFill>
                <a:srgbClr val="FFFFFF"/>
              </a:solidFill>
            </a:endParaRPr>
          </a:p>
        </p:txBody>
      </p:sp>
      <p:sp>
        <p:nvSpPr>
          <p:cNvPr id="26650" name="Text Box 30"/>
          <p:cNvSpPr txBox="1">
            <a:spLocks noChangeArrowheads="1"/>
          </p:cNvSpPr>
          <p:nvPr/>
        </p:nvSpPr>
        <p:spPr bwMode="auto">
          <a:xfrm>
            <a:off x="2679700" y="3721100"/>
            <a:ext cx="1841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eaLnBrk="0" hangingPunct="0"/>
            <a:r>
              <a:rPr lang="en-US" sz="1400">
                <a:solidFill>
                  <a:srgbClr val="FFFFFF"/>
                </a:solidFill>
              </a:rPr>
              <a:t>0</a:t>
            </a:r>
            <a:endParaRPr lang="en-US" sz="1600">
              <a:solidFill>
                <a:srgbClr val="FFFFFF"/>
              </a:solidFill>
            </a:endParaRPr>
          </a:p>
        </p:txBody>
      </p:sp>
      <p:sp>
        <p:nvSpPr>
          <p:cNvPr id="26651" name="Text Box 31"/>
          <p:cNvSpPr txBox="1">
            <a:spLocks noChangeArrowheads="1"/>
          </p:cNvSpPr>
          <p:nvPr/>
        </p:nvSpPr>
        <p:spPr bwMode="auto">
          <a:xfrm>
            <a:off x="2974975" y="3943350"/>
            <a:ext cx="1841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eaLnBrk="0" hangingPunct="0"/>
            <a:r>
              <a:rPr lang="en-US" sz="1400">
                <a:solidFill>
                  <a:srgbClr val="FFFFFF"/>
                </a:solidFill>
              </a:rPr>
              <a:t>1</a:t>
            </a:r>
            <a:endParaRPr lang="en-US" sz="1600">
              <a:solidFill>
                <a:srgbClr val="FFFFFF"/>
              </a:solidFill>
            </a:endParaRPr>
          </a:p>
        </p:txBody>
      </p:sp>
      <p:sp>
        <p:nvSpPr>
          <p:cNvPr id="26652" name="Text Box 32"/>
          <p:cNvSpPr txBox="1">
            <a:spLocks noChangeArrowheads="1"/>
          </p:cNvSpPr>
          <p:nvPr/>
        </p:nvSpPr>
        <p:spPr bwMode="auto">
          <a:xfrm>
            <a:off x="2974975" y="3206750"/>
            <a:ext cx="1841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eaLnBrk="0" hangingPunct="0"/>
            <a:r>
              <a:rPr lang="en-US" sz="1400">
                <a:solidFill>
                  <a:srgbClr val="FFFFFF"/>
                </a:solidFill>
              </a:rPr>
              <a:t>1</a:t>
            </a:r>
            <a:endParaRPr lang="en-US" sz="1600">
              <a:solidFill>
                <a:srgbClr val="FFFFFF"/>
              </a:solidFill>
            </a:endParaRPr>
          </a:p>
        </p:txBody>
      </p:sp>
      <p:grpSp>
        <p:nvGrpSpPr>
          <p:cNvPr id="2" name="Group 35"/>
          <p:cNvGrpSpPr>
            <a:grpSpLocks/>
          </p:cNvGrpSpPr>
          <p:nvPr/>
        </p:nvGrpSpPr>
        <p:grpSpPr bwMode="auto">
          <a:xfrm>
            <a:off x="3448050" y="6157913"/>
            <a:ext cx="139700" cy="160337"/>
            <a:chOff x="2160" y="3869"/>
            <a:chExt cx="96" cy="115"/>
          </a:xfrm>
        </p:grpSpPr>
        <p:sp>
          <p:nvSpPr>
            <p:cNvPr id="26693" name="Line 33"/>
            <p:cNvSpPr>
              <a:spLocks noChangeShapeType="1"/>
            </p:cNvSpPr>
            <p:nvPr/>
          </p:nvSpPr>
          <p:spPr bwMode="auto">
            <a:xfrm>
              <a:off x="2208" y="3869"/>
              <a:ext cx="0" cy="115"/>
            </a:xfrm>
            <a:prstGeom prst="line">
              <a:avLst/>
            </a:prstGeom>
            <a:noFill/>
            <a:ln w="3175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694" name="Line 34"/>
            <p:cNvSpPr>
              <a:spLocks noChangeShapeType="1"/>
            </p:cNvSpPr>
            <p:nvPr/>
          </p:nvSpPr>
          <p:spPr bwMode="auto">
            <a:xfrm>
              <a:off x="2160" y="3924"/>
              <a:ext cx="96" cy="0"/>
            </a:xfrm>
            <a:prstGeom prst="line">
              <a:avLst/>
            </a:prstGeom>
            <a:noFill/>
            <a:ln w="3175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" name="Group 36"/>
          <p:cNvGrpSpPr>
            <a:grpSpLocks/>
          </p:cNvGrpSpPr>
          <p:nvPr/>
        </p:nvGrpSpPr>
        <p:grpSpPr bwMode="auto">
          <a:xfrm>
            <a:off x="6318250" y="6157913"/>
            <a:ext cx="139700" cy="160337"/>
            <a:chOff x="2160" y="3869"/>
            <a:chExt cx="96" cy="115"/>
          </a:xfrm>
        </p:grpSpPr>
        <p:sp>
          <p:nvSpPr>
            <p:cNvPr id="26691" name="Line 37"/>
            <p:cNvSpPr>
              <a:spLocks noChangeShapeType="1"/>
            </p:cNvSpPr>
            <p:nvPr/>
          </p:nvSpPr>
          <p:spPr bwMode="auto">
            <a:xfrm>
              <a:off x="2208" y="3869"/>
              <a:ext cx="0" cy="115"/>
            </a:xfrm>
            <a:prstGeom prst="line">
              <a:avLst/>
            </a:prstGeom>
            <a:noFill/>
            <a:ln w="3175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692" name="Line 38"/>
            <p:cNvSpPr>
              <a:spLocks noChangeShapeType="1"/>
            </p:cNvSpPr>
            <p:nvPr/>
          </p:nvSpPr>
          <p:spPr bwMode="auto">
            <a:xfrm>
              <a:off x="2160" y="3924"/>
              <a:ext cx="96" cy="0"/>
            </a:xfrm>
            <a:prstGeom prst="line">
              <a:avLst/>
            </a:prstGeom>
            <a:noFill/>
            <a:ln w="3175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" name="Group 39"/>
          <p:cNvGrpSpPr>
            <a:grpSpLocks/>
          </p:cNvGrpSpPr>
          <p:nvPr/>
        </p:nvGrpSpPr>
        <p:grpSpPr bwMode="auto">
          <a:xfrm>
            <a:off x="7273925" y="6156325"/>
            <a:ext cx="139700" cy="160338"/>
            <a:chOff x="2160" y="3869"/>
            <a:chExt cx="96" cy="115"/>
          </a:xfrm>
        </p:grpSpPr>
        <p:sp>
          <p:nvSpPr>
            <p:cNvPr id="26689" name="Line 40"/>
            <p:cNvSpPr>
              <a:spLocks noChangeShapeType="1"/>
            </p:cNvSpPr>
            <p:nvPr/>
          </p:nvSpPr>
          <p:spPr bwMode="auto">
            <a:xfrm>
              <a:off x="2208" y="3869"/>
              <a:ext cx="0" cy="115"/>
            </a:xfrm>
            <a:prstGeom prst="line">
              <a:avLst/>
            </a:prstGeom>
            <a:noFill/>
            <a:ln w="3175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690" name="Line 41"/>
            <p:cNvSpPr>
              <a:spLocks noChangeShapeType="1"/>
            </p:cNvSpPr>
            <p:nvPr/>
          </p:nvSpPr>
          <p:spPr bwMode="auto">
            <a:xfrm>
              <a:off x="2160" y="3924"/>
              <a:ext cx="96" cy="0"/>
            </a:xfrm>
            <a:prstGeom prst="line">
              <a:avLst/>
            </a:prstGeom>
            <a:noFill/>
            <a:ln w="3175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5" name="Group 42"/>
          <p:cNvGrpSpPr>
            <a:grpSpLocks/>
          </p:cNvGrpSpPr>
          <p:nvPr/>
        </p:nvGrpSpPr>
        <p:grpSpPr bwMode="auto">
          <a:xfrm>
            <a:off x="5676900" y="6156325"/>
            <a:ext cx="139700" cy="160338"/>
            <a:chOff x="2160" y="3869"/>
            <a:chExt cx="96" cy="115"/>
          </a:xfrm>
        </p:grpSpPr>
        <p:sp>
          <p:nvSpPr>
            <p:cNvPr id="26687" name="Line 43"/>
            <p:cNvSpPr>
              <a:spLocks noChangeShapeType="1"/>
            </p:cNvSpPr>
            <p:nvPr/>
          </p:nvSpPr>
          <p:spPr bwMode="auto">
            <a:xfrm>
              <a:off x="2208" y="3869"/>
              <a:ext cx="0" cy="115"/>
            </a:xfrm>
            <a:prstGeom prst="line">
              <a:avLst/>
            </a:prstGeom>
            <a:noFill/>
            <a:ln w="3175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688" name="Line 44"/>
            <p:cNvSpPr>
              <a:spLocks noChangeShapeType="1"/>
            </p:cNvSpPr>
            <p:nvPr/>
          </p:nvSpPr>
          <p:spPr bwMode="auto">
            <a:xfrm>
              <a:off x="2160" y="3924"/>
              <a:ext cx="96" cy="0"/>
            </a:xfrm>
            <a:prstGeom prst="line">
              <a:avLst/>
            </a:prstGeom>
            <a:noFill/>
            <a:ln w="3175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6" name="Group 45"/>
          <p:cNvGrpSpPr>
            <a:grpSpLocks/>
          </p:cNvGrpSpPr>
          <p:nvPr/>
        </p:nvGrpSpPr>
        <p:grpSpPr bwMode="auto">
          <a:xfrm>
            <a:off x="4403725" y="6157913"/>
            <a:ext cx="139700" cy="160337"/>
            <a:chOff x="2160" y="3869"/>
            <a:chExt cx="96" cy="115"/>
          </a:xfrm>
        </p:grpSpPr>
        <p:sp>
          <p:nvSpPr>
            <p:cNvPr id="26685" name="Line 46"/>
            <p:cNvSpPr>
              <a:spLocks noChangeShapeType="1"/>
            </p:cNvSpPr>
            <p:nvPr/>
          </p:nvSpPr>
          <p:spPr bwMode="auto">
            <a:xfrm>
              <a:off x="2208" y="3869"/>
              <a:ext cx="0" cy="115"/>
            </a:xfrm>
            <a:prstGeom prst="line">
              <a:avLst/>
            </a:prstGeom>
            <a:noFill/>
            <a:ln w="3175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686" name="Line 47"/>
            <p:cNvSpPr>
              <a:spLocks noChangeShapeType="1"/>
            </p:cNvSpPr>
            <p:nvPr/>
          </p:nvSpPr>
          <p:spPr bwMode="auto">
            <a:xfrm>
              <a:off x="2160" y="3924"/>
              <a:ext cx="96" cy="0"/>
            </a:xfrm>
            <a:prstGeom prst="line">
              <a:avLst/>
            </a:prstGeom>
            <a:noFill/>
            <a:ln w="3175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7" name="Group 48"/>
          <p:cNvGrpSpPr>
            <a:grpSpLocks/>
          </p:cNvGrpSpPr>
          <p:nvPr/>
        </p:nvGrpSpPr>
        <p:grpSpPr bwMode="auto">
          <a:xfrm>
            <a:off x="5359400" y="6156325"/>
            <a:ext cx="139700" cy="160338"/>
            <a:chOff x="2160" y="3869"/>
            <a:chExt cx="96" cy="115"/>
          </a:xfrm>
        </p:grpSpPr>
        <p:sp>
          <p:nvSpPr>
            <p:cNvPr id="26683" name="Line 49"/>
            <p:cNvSpPr>
              <a:spLocks noChangeShapeType="1"/>
            </p:cNvSpPr>
            <p:nvPr/>
          </p:nvSpPr>
          <p:spPr bwMode="auto">
            <a:xfrm>
              <a:off x="2208" y="3869"/>
              <a:ext cx="0" cy="115"/>
            </a:xfrm>
            <a:prstGeom prst="line">
              <a:avLst/>
            </a:prstGeom>
            <a:noFill/>
            <a:ln w="3175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684" name="Line 50"/>
            <p:cNvSpPr>
              <a:spLocks noChangeShapeType="1"/>
            </p:cNvSpPr>
            <p:nvPr/>
          </p:nvSpPr>
          <p:spPr bwMode="auto">
            <a:xfrm>
              <a:off x="2160" y="3924"/>
              <a:ext cx="96" cy="0"/>
            </a:xfrm>
            <a:prstGeom prst="line">
              <a:avLst/>
            </a:prstGeom>
            <a:noFill/>
            <a:ln w="3175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8" name="Group 51"/>
          <p:cNvGrpSpPr>
            <a:grpSpLocks/>
          </p:cNvGrpSpPr>
          <p:nvPr/>
        </p:nvGrpSpPr>
        <p:grpSpPr bwMode="auto">
          <a:xfrm>
            <a:off x="4089400" y="6156325"/>
            <a:ext cx="139700" cy="160338"/>
            <a:chOff x="2160" y="3869"/>
            <a:chExt cx="96" cy="115"/>
          </a:xfrm>
        </p:grpSpPr>
        <p:sp>
          <p:nvSpPr>
            <p:cNvPr id="26681" name="Line 52"/>
            <p:cNvSpPr>
              <a:spLocks noChangeShapeType="1"/>
            </p:cNvSpPr>
            <p:nvPr/>
          </p:nvSpPr>
          <p:spPr bwMode="auto">
            <a:xfrm>
              <a:off x="2208" y="3869"/>
              <a:ext cx="0" cy="115"/>
            </a:xfrm>
            <a:prstGeom prst="line">
              <a:avLst/>
            </a:prstGeom>
            <a:noFill/>
            <a:ln w="3175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682" name="Line 53"/>
            <p:cNvSpPr>
              <a:spLocks noChangeShapeType="1"/>
            </p:cNvSpPr>
            <p:nvPr/>
          </p:nvSpPr>
          <p:spPr bwMode="auto">
            <a:xfrm>
              <a:off x="2160" y="3924"/>
              <a:ext cx="96" cy="0"/>
            </a:xfrm>
            <a:prstGeom prst="line">
              <a:avLst/>
            </a:prstGeom>
            <a:noFill/>
            <a:ln w="3175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9" name="Group 54"/>
          <p:cNvGrpSpPr>
            <a:grpSpLocks/>
          </p:cNvGrpSpPr>
          <p:nvPr/>
        </p:nvGrpSpPr>
        <p:grpSpPr bwMode="auto">
          <a:xfrm>
            <a:off x="7585075" y="6157913"/>
            <a:ext cx="139700" cy="160337"/>
            <a:chOff x="2160" y="3869"/>
            <a:chExt cx="96" cy="115"/>
          </a:xfrm>
        </p:grpSpPr>
        <p:sp>
          <p:nvSpPr>
            <p:cNvPr id="26679" name="Line 55"/>
            <p:cNvSpPr>
              <a:spLocks noChangeShapeType="1"/>
            </p:cNvSpPr>
            <p:nvPr/>
          </p:nvSpPr>
          <p:spPr bwMode="auto">
            <a:xfrm>
              <a:off x="2208" y="3869"/>
              <a:ext cx="0" cy="115"/>
            </a:xfrm>
            <a:prstGeom prst="line">
              <a:avLst/>
            </a:prstGeom>
            <a:noFill/>
            <a:ln w="3175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680" name="Line 56"/>
            <p:cNvSpPr>
              <a:spLocks noChangeShapeType="1"/>
            </p:cNvSpPr>
            <p:nvPr/>
          </p:nvSpPr>
          <p:spPr bwMode="auto">
            <a:xfrm>
              <a:off x="2160" y="3924"/>
              <a:ext cx="96" cy="0"/>
            </a:xfrm>
            <a:prstGeom prst="line">
              <a:avLst/>
            </a:prstGeom>
            <a:noFill/>
            <a:ln w="3175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0" name="Group 59"/>
          <p:cNvGrpSpPr>
            <a:grpSpLocks noChangeAspect="1"/>
          </p:cNvGrpSpPr>
          <p:nvPr/>
        </p:nvGrpSpPr>
        <p:grpSpPr bwMode="auto">
          <a:xfrm>
            <a:off x="3783013" y="6181725"/>
            <a:ext cx="115887" cy="115888"/>
            <a:chOff x="2352" y="3888"/>
            <a:chExt cx="96" cy="96"/>
          </a:xfrm>
        </p:grpSpPr>
        <p:sp>
          <p:nvSpPr>
            <p:cNvPr id="26677" name="Line 57"/>
            <p:cNvSpPr>
              <a:spLocks noChangeAspect="1" noChangeShapeType="1"/>
            </p:cNvSpPr>
            <p:nvPr/>
          </p:nvSpPr>
          <p:spPr bwMode="auto">
            <a:xfrm flipV="1">
              <a:off x="2352" y="3888"/>
              <a:ext cx="96" cy="96"/>
            </a:xfrm>
            <a:prstGeom prst="line">
              <a:avLst/>
            </a:prstGeom>
            <a:noFill/>
            <a:ln w="3175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678" name="Line 58"/>
            <p:cNvSpPr>
              <a:spLocks noChangeAspect="1" noChangeShapeType="1"/>
            </p:cNvSpPr>
            <p:nvPr/>
          </p:nvSpPr>
          <p:spPr bwMode="auto">
            <a:xfrm flipH="1" flipV="1">
              <a:off x="2352" y="3888"/>
              <a:ext cx="96" cy="96"/>
            </a:xfrm>
            <a:prstGeom prst="line">
              <a:avLst/>
            </a:prstGeom>
            <a:noFill/>
            <a:ln w="3175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1" name="Group 60"/>
          <p:cNvGrpSpPr>
            <a:grpSpLocks noChangeAspect="1"/>
          </p:cNvGrpSpPr>
          <p:nvPr/>
        </p:nvGrpSpPr>
        <p:grpSpPr bwMode="auto">
          <a:xfrm>
            <a:off x="4743450" y="6178550"/>
            <a:ext cx="115888" cy="115888"/>
            <a:chOff x="2352" y="3888"/>
            <a:chExt cx="96" cy="96"/>
          </a:xfrm>
        </p:grpSpPr>
        <p:sp>
          <p:nvSpPr>
            <p:cNvPr id="26675" name="Line 61"/>
            <p:cNvSpPr>
              <a:spLocks noChangeAspect="1" noChangeShapeType="1"/>
            </p:cNvSpPr>
            <p:nvPr/>
          </p:nvSpPr>
          <p:spPr bwMode="auto">
            <a:xfrm flipV="1">
              <a:off x="2352" y="3888"/>
              <a:ext cx="96" cy="96"/>
            </a:xfrm>
            <a:prstGeom prst="line">
              <a:avLst/>
            </a:prstGeom>
            <a:noFill/>
            <a:ln w="3175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676" name="Line 62"/>
            <p:cNvSpPr>
              <a:spLocks noChangeAspect="1" noChangeShapeType="1"/>
            </p:cNvSpPr>
            <p:nvPr/>
          </p:nvSpPr>
          <p:spPr bwMode="auto">
            <a:xfrm flipH="1" flipV="1">
              <a:off x="2352" y="3888"/>
              <a:ext cx="96" cy="96"/>
            </a:xfrm>
            <a:prstGeom prst="line">
              <a:avLst/>
            </a:prstGeom>
            <a:noFill/>
            <a:ln w="3175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2" name="Group 63"/>
          <p:cNvGrpSpPr>
            <a:grpSpLocks noChangeAspect="1"/>
          </p:cNvGrpSpPr>
          <p:nvPr/>
        </p:nvGrpSpPr>
        <p:grpSpPr bwMode="auto">
          <a:xfrm>
            <a:off x="5046663" y="6178550"/>
            <a:ext cx="115887" cy="115888"/>
            <a:chOff x="2352" y="3888"/>
            <a:chExt cx="96" cy="96"/>
          </a:xfrm>
        </p:grpSpPr>
        <p:sp>
          <p:nvSpPr>
            <p:cNvPr id="26673" name="Line 64"/>
            <p:cNvSpPr>
              <a:spLocks noChangeAspect="1" noChangeShapeType="1"/>
            </p:cNvSpPr>
            <p:nvPr/>
          </p:nvSpPr>
          <p:spPr bwMode="auto">
            <a:xfrm flipV="1">
              <a:off x="2352" y="3888"/>
              <a:ext cx="96" cy="96"/>
            </a:xfrm>
            <a:prstGeom prst="line">
              <a:avLst/>
            </a:prstGeom>
            <a:noFill/>
            <a:ln w="3175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674" name="Line 65"/>
            <p:cNvSpPr>
              <a:spLocks noChangeAspect="1" noChangeShapeType="1"/>
            </p:cNvSpPr>
            <p:nvPr/>
          </p:nvSpPr>
          <p:spPr bwMode="auto">
            <a:xfrm flipH="1" flipV="1">
              <a:off x="2352" y="3888"/>
              <a:ext cx="96" cy="96"/>
            </a:xfrm>
            <a:prstGeom prst="line">
              <a:avLst/>
            </a:prstGeom>
            <a:noFill/>
            <a:ln w="3175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3" name="Group 66"/>
          <p:cNvGrpSpPr>
            <a:grpSpLocks noChangeAspect="1"/>
          </p:cNvGrpSpPr>
          <p:nvPr/>
        </p:nvGrpSpPr>
        <p:grpSpPr bwMode="auto">
          <a:xfrm>
            <a:off x="6002338" y="6178550"/>
            <a:ext cx="115887" cy="115888"/>
            <a:chOff x="2352" y="3888"/>
            <a:chExt cx="96" cy="96"/>
          </a:xfrm>
        </p:grpSpPr>
        <p:sp>
          <p:nvSpPr>
            <p:cNvPr id="26671" name="Line 67"/>
            <p:cNvSpPr>
              <a:spLocks noChangeAspect="1" noChangeShapeType="1"/>
            </p:cNvSpPr>
            <p:nvPr/>
          </p:nvSpPr>
          <p:spPr bwMode="auto">
            <a:xfrm flipV="1">
              <a:off x="2352" y="3888"/>
              <a:ext cx="96" cy="96"/>
            </a:xfrm>
            <a:prstGeom prst="line">
              <a:avLst/>
            </a:prstGeom>
            <a:noFill/>
            <a:ln w="3175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672" name="Line 68"/>
            <p:cNvSpPr>
              <a:spLocks noChangeAspect="1" noChangeShapeType="1"/>
            </p:cNvSpPr>
            <p:nvPr/>
          </p:nvSpPr>
          <p:spPr bwMode="auto">
            <a:xfrm flipH="1" flipV="1">
              <a:off x="2352" y="3888"/>
              <a:ext cx="96" cy="96"/>
            </a:xfrm>
            <a:prstGeom prst="line">
              <a:avLst/>
            </a:prstGeom>
            <a:noFill/>
            <a:ln w="3175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4" name="Group 69"/>
          <p:cNvGrpSpPr>
            <a:grpSpLocks noChangeAspect="1"/>
          </p:cNvGrpSpPr>
          <p:nvPr/>
        </p:nvGrpSpPr>
        <p:grpSpPr bwMode="auto">
          <a:xfrm>
            <a:off x="6646863" y="6178550"/>
            <a:ext cx="115887" cy="115888"/>
            <a:chOff x="2352" y="3888"/>
            <a:chExt cx="96" cy="96"/>
          </a:xfrm>
        </p:grpSpPr>
        <p:sp>
          <p:nvSpPr>
            <p:cNvPr id="26669" name="Line 70"/>
            <p:cNvSpPr>
              <a:spLocks noChangeAspect="1" noChangeShapeType="1"/>
            </p:cNvSpPr>
            <p:nvPr/>
          </p:nvSpPr>
          <p:spPr bwMode="auto">
            <a:xfrm flipV="1">
              <a:off x="2352" y="3888"/>
              <a:ext cx="96" cy="96"/>
            </a:xfrm>
            <a:prstGeom prst="line">
              <a:avLst/>
            </a:prstGeom>
            <a:noFill/>
            <a:ln w="3175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670" name="Line 71"/>
            <p:cNvSpPr>
              <a:spLocks noChangeAspect="1" noChangeShapeType="1"/>
            </p:cNvSpPr>
            <p:nvPr/>
          </p:nvSpPr>
          <p:spPr bwMode="auto">
            <a:xfrm flipH="1" flipV="1">
              <a:off x="2352" y="3888"/>
              <a:ext cx="96" cy="96"/>
            </a:xfrm>
            <a:prstGeom prst="line">
              <a:avLst/>
            </a:prstGeom>
            <a:noFill/>
            <a:ln w="3175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5" name="Group 72"/>
          <p:cNvGrpSpPr>
            <a:grpSpLocks noChangeAspect="1"/>
          </p:cNvGrpSpPr>
          <p:nvPr/>
        </p:nvGrpSpPr>
        <p:grpSpPr bwMode="auto">
          <a:xfrm>
            <a:off x="6964363" y="6178550"/>
            <a:ext cx="115887" cy="115888"/>
            <a:chOff x="2352" y="3888"/>
            <a:chExt cx="96" cy="96"/>
          </a:xfrm>
        </p:grpSpPr>
        <p:sp>
          <p:nvSpPr>
            <p:cNvPr id="26667" name="Line 73"/>
            <p:cNvSpPr>
              <a:spLocks noChangeAspect="1" noChangeShapeType="1"/>
            </p:cNvSpPr>
            <p:nvPr/>
          </p:nvSpPr>
          <p:spPr bwMode="auto">
            <a:xfrm flipV="1">
              <a:off x="2352" y="3888"/>
              <a:ext cx="96" cy="96"/>
            </a:xfrm>
            <a:prstGeom prst="line">
              <a:avLst/>
            </a:prstGeom>
            <a:noFill/>
            <a:ln w="3175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668" name="Line 74"/>
            <p:cNvSpPr>
              <a:spLocks noChangeAspect="1" noChangeShapeType="1"/>
            </p:cNvSpPr>
            <p:nvPr/>
          </p:nvSpPr>
          <p:spPr bwMode="auto">
            <a:xfrm flipH="1" flipV="1">
              <a:off x="2352" y="3888"/>
              <a:ext cx="96" cy="96"/>
            </a:xfrm>
            <a:prstGeom prst="line">
              <a:avLst/>
            </a:prstGeom>
            <a:noFill/>
            <a:ln w="3175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71" name="Text Box 73"/>
          <p:cNvSpPr txBox="1">
            <a:spLocks noChangeArrowheads="1"/>
          </p:cNvSpPr>
          <p:nvPr/>
        </p:nvSpPr>
        <p:spPr bwMode="auto">
          <a:xfrm>
            <a:off x="152399" y="7504047"/>
            <a:ext cx="9993600" cy="21120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tIns="36000" bIns="36000" anchor="b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900" b="0" smtClean="0">
                <a:solidFill>
                  <a:srgbClr val="969696"/>
                </a:solidFill>
                <a:cs typeface="Arial" pitchFamily="34" charset="0"/>
              </a:rPr>
              <a:t>Image reprinted from article: W. Tittel, G. Ribordy &amp; N. Gisin, “Quantum cryptography,” Physics World, March 1998 </a:t>
            </a:r>
            <a:endParaRPr lang="en-US" sz="900" b="0">
              <a:solidFill>
                <a:srgbClr val="969696"/>
              </a:solidFill>
              <a:cs typeface="Arial" pitchFamily="34" charset="0"/>
            </a:endParaRPr>
          </a:p>
        </p:txBody>
      </p:sp>
      <p:sp>
        <p:nvSpPr>
          <p:cNvPr id="26626" name="Title 7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Polarization encoding</a:t>
            </a:r>
          </a:p>
        </p:txBody>
      </p:sp>
    </p:spTree>
    <p:extLst>
      <p:ext uri="{BB962C8B-B14F-4D97-AF65-F5344CB8AC3E}">
        <p14:creationId xmlns:p14="http://schemas.microsoft.com/office/powerpoint/2010/main" val="1205306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Rectangle 4"/>
          <p:cNvSpPr>
            <a:spLocks noChangeArrowheads="1"/>
          </p:cNvSpPr>
          <p:nvPr/>
        </p:nvSpPr>
        <p:spPr bwMode="auto">
          <a:xfrm>
            <a:off x="0" y="0"/>
            <a:ext cx="10287000" cy="7715250"/>
          </a:xfrm>
          <a:prstGeom prst="rect">
            <a:avLst/>
          </a:prstGeom>
          <a:solidFill>
            <a:srgbClr val="000000"/>
          </a:solidFill>
          <a:ln w="19050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endParaRPr lang="zh-CN" altLang="zh-CN">
              <a:ea typeface="SimSun" pitchFamily="2" charset="-122"/>
            </a:endParaRPr>
          </a:p>
        </p:txBody>
      </p:sp>
      <p:sp>
        <p:nvSpPr>
          <p:cNvPr id="840706" name="Text Box 1026"/>
          <p:cNvSpPr txBox="1">
            <a:spLocks noChangeArrowheads="1"/>
          </p:cNvSpPr>
          <p:nvPr/>
        </p:nvSpPr>
        <p:spPr bwMode="auto">
          <a:xfrm>
            <a:off x="428625" y="5738813"/>
            <a:ext cx="505777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tIns="137160" rIns="0" bIns="137160">
            <a:spAutoFit/>
          </a:bodyPr>
          <a:lstStyle/>
          <a:p>
            <a:pPr algn="l" defTabSz="762000">
              <a:spcBef>
                <a:spcPct val="50000"/>
              </a:spcBef>
            </a:pPr>
            <a:r>
              <a:rPr lang="en-US" sz="2800">
                <a:solidFill>
                  <a:srgbClr val="FFFFFF"/>
                </a:solidFill>
                <a:latin typeface="Symbol" pitchFamily="18" charset="2"/>
                <a:sym typeface="Symbol" pitchFamily="18" charset="2"/>
              </a:rPr>
              <a:t>j</a:t>
            </a:r>
            <a:r>
              <a:rPr lang="en-US" sz="2700" baseline="-35000">
                <a:solidFill>
                  <a:srgbClr val="FFFFFF"/>
                </a:solidFill>
                <a:latin typeface="Times New Roman" pitchFamily="18" charset="0"/>
                <a:sym typeface="Symbol" pitchFamily="18" charset="2"/>
              </a:rPr>
              <a:t>A</a:t>
            </a:r>
            <a:r>
              <a:rPr lang="en-US" sz="2700">
                <a:solidFill>
                  <a:srgbClr val="FFFFFF"/>
                </a:solidFill>
                <a:latin typeface="Times New Roman" pitchFamily="18" charset="0"/>
                <a:sym typeface="Symbol" pitchFamily="18" charset="2"/>
              </a:rPr>
              <a:t> =</a:t>
            </a:r>
            <a:r>
              <a:rPr lang="en-US" sz="2700">
                <a:solidFill>
                  <a:schemeClr val="tx1"/>
                </a:solidFill>
                <a:latin typeface="Times New Roman" pitchFamily="18" charset="0"/>
                <a:sym typeface="Symbol" pitchFamily="18" charset="2"/>
              </a:rPr>
              <a:t>  </a:t>
            </a:r>
            <a:r>
              <a:rPr lang="en-US" sz="2600">
                <a:solidFill>
                  <a:schemeClr val="tx1"/>
                </a:solidFill>
                <a:latin typeface="Times New Roman" pitchFamily="18" charset="0"/>
                <a:sym typeface="Symbol" pitchFamily="18" charset="2"/>
              </a:rPr>
              <a:t> </a:t>
            </a:r>
            <a:r>
              <a:rPr lang="en-US" sz="2700">
                <a:solidFill>
                  <a:srgbClr val="00CC00"/>
                </a:solidFill>
                <a:latin typeface="Times New Roman" pitchFamily="18" charset="0"/>
                <a:sym typeface="Symbol" pitchFamily="18" charset="2"/>
              </a:rPr>
              <a:t>–</a:t>
            </a:r>
            <a:r>
              <a:rPr lang="en-US" sz="900">
                <a:solidFill>
                  <a:srgbClr val="00CC00"/>
                </a:solidFill>
                <a:latin typeface="Times New Roman" pitchFamily="18" charset="0"/>
                <a:sym typeface="Symbol" pitchFamily="18" charset="2"/>
              </a:rPr>
              <a:t> </a:t>
            </a:r>
            <a:r>
              <a:rPr lang="en-US" sz="2700">
                <a:solidFill>
                  <a:srgbClr val="00CC00"/>
                </a:solidFill>
                <a:latin typeface="Times New Roman" pitchFamily="18" charset="0"/>
                <a:sym typeface="Symbol" pitchFamily="18" charset="2"/>
              </a:rPr>
              <a:t>45</a:t>
            </a:r>
            <a:r>
              <a:rPr lang="en-US" sz="2700">
                <a:solidFill>
                  <a:schemeClr val="tx1"/>
                </a:solidFill>
                <a:latin typeface="Times New Roman" pitchFamily="18" charset="0"/>
                <a:sym typeface="Symbol" pitchFamily="18" charset="2"/>
              </a:rPr>
              <a:t> </a:t>
            </a:r>
            <a:r>
              <a:rPr lang="en-US" sz="2700">
                <a:solidFill>
                  <a:srgbClr val="FFFFFF"/>
                </a:solidFill>
                <a:latin typeface="Times New Roman" pitchFamily="18" charset="0"/>
                <a:sym typeface="Symbol" pitchFamily="18" charset="2"/>
              </a:rPr>
              <a:t>or</a:t>
            </a:r>
            <a:r>
              <a:rPr lang="en-US" sz="2700">
                <a:solidFill>
                  <a:schemeClr val="tx1"/>
                </a:solidFill>
                <a:latin typeface="Times New Roman" pitchFamily="18" charset="0"/>
                <a:sym typeface="Symbol" pitchFamily="18" charset="2"/>
              </a:rPr>
              <a:t>  </a:t>
            </a:r>
            <a:r>
              <a:rPr lang="en-US" sz="2300">
                <a:solidFill>
                  <a:schemeClr val="tx1"/>
                </a:solidFill>
                <a:latin typeface="Times New Roman" pitchFamily="18" charset="0"/>
                <a:sym typeface="Symbol" pitchFamily="18" charset="2"/>
              </a:rPr>
              <a:t> </a:t>
            </a:r>
            <a:r>
              <a:rPr lang="en-US" sz="2700">
                <a:solidFill>
                  <a:srgbClr val="CC0066"/>
                </a:solidFill>
                <a:latin typeface="Times New Roman" pitchFamily="18" charset="0"/>
                <a:sym typeface="Symbol" pitchFamily="18" charset="2"/>
              </a:rPr>
              <a:t>+</a:t>
            </a:r>
            <a:r>
              <a:rPr lang="en-US" sz="400">
                <a:solidFill>
                  <a:srgbClr val="CC0066"/>
                </a:solidFill>
                <a:latin typeface="Times New Roman" pitchFamily="18" charset="0"/>
                <a:sym typeface="Symbol" pitchFamily="18" charset="2"/>
              </a:rPr>
              <a:t> </a:t>
            </a:r>
            <a:r>
              <a:rPr lang="en-US" sz="2700">
                <a:solidFill>
                  <a:srgbClr val="CC0066"/>
                </a:solidFill>
                <a:latin typeface="Times New Roman" pitchFamily="18" charset="0"/>
                <a:sym typeface="Symbol" pitchFamily="18" charset="2"/>
              </a:rPr>
              <a:t>45</a:t>
            </a:r>
            <a:r>
              <a:rPr lang="en-US" sz="2700">
                <a:solidFill>
                  <a:schemeClr val="tx1"/>
                </a:solidFill>
                <a:latin typeface="Times New Roman" pitchFamily="18" charset="0"/>
                <a:sym typeface="Symbol" pitchFamily="18" charset="2"/>
              </a:rPr>
              <a:t>     </a:t>
            </a:r>
            <a:r>
              <a:rPr lang="en-US" sz="2700">
                <a:solidFill>
                  <a:srgbClr val="FFFFFF"/>
                </a:solidFill>
                <a:latin typeface="Times New Roman" pitchFamily="18" charset="0"/>
              </a:rPr>
              <a:t>: 0</a:t>
            </a:r>
          </a:p>
        </p:txBody>
      </p:sp>
      <p:sp>
        <p:nvSpPr>
          <p:cNvPr id="840707" name="Text Box 1027"/>
          <p:cNvSpPr txBox="1">
            <a:spLocks noChangeArrowheads="1"/>
          </p:cNvSpPr>
          <p:nvPr/>
        </p:nvSpPr>
        <p:spPr bwMode="auto">
          <a:xfrm>
            <a:off x="6448425" y="5114925"/>
            <a:ext cx="3457575" cy="1924050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  <a:effectLst/>
        </p:spPr>
        <p:txBody>
          <a:bodyPr lIns="292608" tIns="137160" rIns="0" bIns="137160">
            <a:spAutoFit/>
          </a:bodyPr>
          <a:lstStyle/>
          <a:p>
            <a:pPr algn="l" defTabSz="762000">
              <a:spcBef>
                <a:spcPct val="50000"/>
              </a:spcBef>
            </a:pPr>
            <a:r>
              <a:rPr lang="en-US">
                <a:solidFill>
                  <a:srgbClr val="FFFFFF"/>
                </a:solidFill>
              </a:rPr>
              <a:t>Detector bases:</a:t>
            </a:r>
            <a:br>
              <a:rPr lang="en-US">
                <a:solidFill>
                  <a:srgbClr val="FFFFFF"/>
                </a:solidFill>
              </a:rPr>
            </a:br>
            <a:endParaRPr lang="en-US" sz="300">
              <a:solidFill>
                <a:srgbClr val="FFFFFF"/>
              </a:solidFill>
            </a:endParaRPr>
          </a:p>
          <a:p>
            <a:pPr algn="l" defTabSz="762000">
              <a:spcBef>
                <a:spcPct val="50000"/>
              </a:spcBef>
            </a:pPr>
            <a:r>
              <a:rPr lang="en-US" sz="2800">
                <a:solidFill>
                  <a:srgbClr val="FFFFFF"/>
                </a:solidFill>
                <a:latin typeface="Symbol" pitchFamily="18" charset="2"/>
                <a:sym typeface="Symbol" pitchFamily="18" charset="2"/>
              </a:rPr>
              <a:t>j</a:t>
            </a:r>
            <a:r>
              <a:rPr lang="en-US" sz="2700" baseline="-35000">
                <a:solidFill>
                  <a:srgbClr val="FFFFFF"/>
                </a:solidFill>
                <a:latin typeface="Times New Roman" pitchFamily="18" charset="0"/>
                <a:sym typeface="Symbol" pitchFamily="18" charset="2"/>
              </a:rPr>
              <a:t>B</a:t>
            </a:r>
            <a:r>
              <a:rPr lang="en-US" sz="2700">
                <a:solidFill>
                  <a:srgbClr val="FFFFFF"/>
                </a:solidFill>
                <a:latin typeface="Times New Roman" pitchFamily="18" charset="0"/>
                <a:sym typeface="Symbol" pitchFamily="18" charset="2"/>
              </a:rPr>
              <a:t> =</a:t>
            </a:r>
            <a:r>
              <a:rPr lang="en-US" sz="2700">
                <a:solidFill>
                  <a:schemeClr val="tx1"/>
                </a:solidFill>
                <a:latin typeface="Times New Roman" pitchFamily="18" charset="0"/>
                <a:sym typeface="Symbol" pitchFamily="18" charset="2"/>
              </a:rPr>
              <a:t>  </a:t>
            </a:r>
            <a:r>
              <a:rPr lang="en-US" sz="2600">
                <a:solidFill>
                  <a:schemeClr val="tx1"/>
                </a:solidFill>
                <a:latin typeface="Times New Roman" pitchFamily="18" charset="0"/>
                <a:sym typeface="Symbol" pitchFamily="18" charset="2"/>
              </a:rPr>
              <a:t> </a:t>
            </a:r>
            <a:r>
              <a:rPr lang="en-US" sz="2700">
                <a:solidFill>
                  <a:srgbClr val="CC9900"/>
                </a:solidFill>
                <a:latin typeface="Times New Roman" pitchFamily="18" charset="0"/>
                <a:sym typeface="Symbol" pitchFamily="18" charset="2"/>
              </a:rPr>
              <a:t>–</a:t>
            </a:r>
            <a:r>
              <a:rPr lang="en-US" sz="900">
                <a:solidFill>
                  <a:srgbClr val="CC9900"/>
                </a:solidFill>
                <a:latin typeface="Times New Roman" pitchFamily="18" charset="0"/>
                <a:sym typeface="Symbol" pitchFamily="18" charset="2"/>
              </a:rPr>
              <a:t> </a:t>
            </a:r>
            <a:r>
              <a:rPr lang="en-US" sz="2700">
                <a:solidFill>
                  <a:srgbClr val="CC9900"/>
                </a:solidFill>
                <a:latin typeface="Times New Roman" pitchFamily="18" charset="0"/>
                <a:sym typeface="Symbol" pitchFamily="18" charset="2"/>
              </a:rPr>
              <a:t>45</a:t>
            </a:r>
            <a:r>
              <a:rPr lang="en-US" sz="2700">
                <a:solidFill>
                  <a:schemeClr val="tx1"/>
                </a:solidFill>
                <a:latin typeface="Times New Roman" pitchFamily="18" charset="0"/>
                <a:sym typeface="Symbol" pitchFamily="18" charset="2"/>
              </a:rPr>
              <a:t>     </a:t>
            </a:r>
            <a:r>
              <a:rPr lang="en-US" sz="2700">
                <a:solidFill>
                  <a:srgbClr val="FFFFFF"/>
                </a:solidFill>
                <a:latin typeface="Times New Roman" pitchFamily="18" charset="0"/>
                <a:sym typeface="Symbol" pitchFamily="18" charset="2"/>
              </a:rPr>
              <a:t>: X</a:t>
            </a:r>
          </a:p>
          <a:p>
            <a:pPr algn="l" defTabSz="762000">
              <a:lnSpc>
                <a:spcPct val="90000"/>
              </a:lnSpc>
              <a:spcBef>
                <a:spcPct val="50000"/>
              </a:spcBef>
            </a:pPr>
            <a:r>
              <a:rPr lang="en-US" sz="2800">
                <a:solidFill>
                  <a:srgbClr val="FFFFFF"/>
                </a:solidFill>
                <a:latin typeface="Symbol" pitchFamily="18" charset="2"/>
                <a:sym typeface="Symbol" pitchFamily="18" charset="2"/>
              </a:rPr>
              <a:t>j</a:t>
            </a:r>
            <a:r>
              <a:rPr lang="en-US" sz="2700" baseline="-35000">
                <a:solidFill>
                  <a:srgbClr val="FFFFFF"/>
                </a:solidFill>
                <a:latin typeface="Times New Roman" pitchFamily="18" charset="0"/>
                <a:sym typeface="Symbol" pitchFamily="18" charset="2"/>
              </a:rPr>
              <a:t>B</a:t>
            </a:r>
            <a:r>
              <a:rPr lang="en-US" sz="2700">
                <a:solidFill>
                  <a:srgbClr val="FFFFFF"/>
                </a:solidFill>
                <a:latin typeface="Times New Roman" pitchFamily="18" charset="0"/>
                <a:sym typeface="Symbol" pitchFamily="18" charset="2"/>
              </a:rPr>
              <a:t> =</a:t>
            </a:r>
            <a:r>
              <a:rPr lang="en-US" sz="2700">
                <a:solidFill>
                  <a:schemeClr val="tx1"/>
                </a:solidFill>
                <a:latin typeface="Times New Roman" pitchFamily="18" charset="0"/>
                <a:sym typeface="Symbol" pitchFamily="18" charset="2"/>
              </a:rPr>
              <a:t>  </a:t>
            </a:r>
            <a:r>
              <a:rPr lang="en-US" sz="2300">
                <a:solidFill>
                  <a:schemeClr val="tx1"/>
                </a:solidFill>
                <a:latin typeface="Times New Roman" pitchFamily="18" charset="0"/>
                <a:sym typeface="Symbol" pitchFamily="18" charset="2"/>
              </a:rPr>
              <a:t> </a:t>
            </a:r>
            <a:r>
              <a:rPr lang="en-US" sz="2700">
                <a:solidFill>
                  <a:srgbClr val="9966FF"/>
                </a:solidFill>
                <a:latin typeface="Times New Roman" pitchFamily="18" charset="0"/>
                <a:sym typeface="Symbol" pitchFamily="18" charset="2"/>
              </a:rPr>
              <a:t>+</a:t>
            </a:r>
            <a:r>
              <a:rPr lang="en-US" sz="400">
                <a:solidFill>
                  <a:srgbClr val="9966FF"/>
                </a:solidFill>
                <a:latin typeface="Times New Roman" pitchFamily="18" charset="0"/>
                <a:sym typeface="Symbol" pitchFamily="18" charset="2"/>
              </a:rPr>
              <a:t> </a:t>
            </a:r>
            <a:r>
              <a:rPr lang="en-US" sz="2700">
                <a:solidFill>
                  <a:srgbClr val="9966FF"/>
                </a:solidFill>
                <a:latin typeface="Times New Roman" pitchFamily="18" charset="0"/>
                <a:sym typeface="Symbol" pitchFamily="18" charset="2"/>
              </a:rPr>
              <a:t>45</a:t>
            </a:r>
            <a:r>
              <a:rPr lang="en-US" sz="2700">
                <a:solidFill>
                  <a:schemeClr val="tx1"/>
                </a:solidFill>
                <a:latin typeface="Times New Roman" pitchFamily="18" charset="0"/>
                <a:sym typeface="Symbol" pitchFamily="18" charset="2"/>
              </a:rPr>
              <a:t>     </a:t>
            </a:r>
            <a:r>
              <a:rPr lang="en-US" sz="2700">
                <a:solidFill>
                  <a:srgbClr val="FFFFFF"/>
                </a:solidFill>
                <a:latin typeface="Times New Roman" pitchFamily="18" charset="0"/>
                <a:sym typeface="Symbol" pitchFamily="18" charset="2"/>
              </a:rPr>
              <a:t>: Z</a:t>
            </a:r>
            <a:endParaRPr lang="en-US" sz="270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840708" name="Text Box 1028"/>
          <p:cNvSpPr txBox="1">
            <a:spLocks noChangeArrowheads="1"/>
          </p:cNvSpPr>
          <p:nvPr/>
        </p:nvSpPr>
        <p:spPr bwMode="auto">
          <a:xfrm>
            <a:off x="428625" y="6353175"/>
            <a:ext cx="505777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tIns="137160" rIns="0" bIns="137160">
            <a:spAutoFit/>
          </a:bodyPr>
          <a:lstStyle/>
          <a:p>
            <a:pPr algn="l" defTabSz="762000">
              <a:spcBef>
                <a:spcPct val="50000"/>
              </a:spcBef>
            </a:pPr>
            <a:r>
              <a:rPr lang="en-US" sz="2800">
                <a:solidFill>
                  <a:srgbClr val="FFFFFF"/>
                </a:solidFill>
                <a:latin typeface="Symbol" pitchFamily="18" charset="2"/>
                <a:sym typeface="Symbol" pitchFamily="18" charset="2"/>
              </a:rPr>
              <a:t>j</a:t>
            </a:r>
            <a:r>
              <a:rPr lang="en-US" sz="2700" baseline="-35000">
                <a:solidFill>
                  <a:srgbClr val="FFFFFF"/>
                </a:solidFill>
                <a:latin typeface="Times New Roman" pitchFamily="18" charset="0"/>
                <a:sym typeface="Symbol" pitchFamily="18" charset="2"/>
              </a:rPr>
              <a:t>A</a:t>
            </a:r>
            <a:r>
              <a:rPr lang="en-US" sz="2700">
                <a:solidFill>
                  <a:srgbClr val="FFFFFF"/>
                </a:solidFill>
                <a:latin typeface="Times New Roman" pitchFamily="18" charset="0"/>
                <a:sym typeface="Symbol" pitchFamily="18" charset="2"/>
              </a:rPr>
              <a:t> =</a:t>
            </a:r>
            <a:r>
              <a:rPr lang="en-US" sz="2700">
                <a:solidFill>
                  <a:schemeClr val="tx1"/>
                </a:solidFill>
                <a:latin typeface="Times New Roman" pitchFamily="18" charset="0"/>
                <a:sym typeface="Symbol" pitchFamily="18" charset="2"/>
              </a:rPr>
              <a:t> </a:t>
            </a:r>
            <a:r>
              <a:rPr lang="en-US" sz="2700">
                <a:solidFill>
                  <a:srgbClr val="FF9900"/>
                </a:solidFill>
                <a:latin typeface="Times New Roman" pitchFamily="18" charset="0"/>
                <a:sym typeface="Symbol" pitchFamily="18" charset="2"/>
              </a:rPr>
              <a:t>+135</a:t>
            </a:r>
            <a:r>
              <a:rPr lang="en-US" sz="2700">
                <a:solidFill>
                  <a:schemeClr val="tx1"/>
                </a:solidFill>
                <a:latin typeface="Times New Roman" pitchFamily="18" charset="0"/>
                <a:sym typeface="Symbol" pitchFamily="18" charset="2"/>
              </a:rPr>
              <a:t> </a:t>
            </a:r>
            <a:r>
              <a:rPr lang="en-US" sz="2700">
                <a:solidFill>
                  <a:srgbClr val="FFFFFF"/>
                </a:solidFill>
                <a:latin typeface="Times New Roman" pitchFamily="18" charset="0"/>
                <a:sym typeface="Symbol" pitchFamily="18" charset="2"/>
              </a:rPr>
              <a:t>or</a:t>
            </a:r>
            <a:r>
              <a:rPr lang="en-US" sz="2800">
                <a:solidFill>
                  <a:schemeClr val="tx1"/>
                </a:solidFill>
                <a:latin typeface="Times New Roman" pitchFamily="18" charset="0"/>
                <a:sym typeface="Symbol" pitchFamily="18" charset="2"/>
              </a:rPr>
              <a:t> </a:t>
            </a:r>
            <a:r>
              <a:rPr lang="en-US" sz="2700">
                <a:solidFill>
                  <a:srgbClr val="3366FF"/>
                </a:solidFill>
                <a:latin typeface="Times New Roman" pitchFamily="18" charset="0"/>
                <a:sym typeface="Symbol" pitchFamily="18" charset="2"/>
              </a:rPr>
              <a:t>–</a:t>
            </a:r>
            <a:r>
              <a:rPr lang="en-US" sz="700">
                <a:solidFill>
                  <a:srgbClr val="3366FF"/>
                </a:solidFill>
                <a:latin typeface="Times New Roman" pitchFamily="18" charset="0"/>
                <a:sym typeface="Symbol" pitchFamily="18" charset="2"/>
              </a:rPr>
              <a:t> </a:t>
            </a:r>
            <a:r>
              <a:rPr lang="en-US" sz="2700">
                <a:solidFill>
                  <a:srgbClr val="3366FF"/>
                </a:solidFill>
                <a:latin typeface="Times New Roman" pitchFamily="18" charset="0"/>
                <a:sym typeface="Symbol" pitchFamily="18" charset="2"/>
              </a:rPr>
              <a:t>135</a:t>
            </a:r>
            <a:r>
              <a:rPr lang="en-US" sz="2700">
                <a:solidFill>
                  <a:srgbClr val="0000FF"/>
                </a:solidFill>
                <a:latin typeface="Times New Roman" pitchFamily="18" charset="0"/>
                <a:sym typeface="Symbol" pitchFamily="18" charset="2"/>
              </a:rPr>
              <a:t>     </a:t>
            </a:r>
            <a:r>
              <a:rPr lang="en-US" sz="2700">
                <a:solidFill>
                  <a:srgbClr val="FFFFFF"/>
                </a:solidFill>
                <a:latin typeface="Times New Roman" pitchFamily="18" charset="0"/>
              </a:rPr>
              <a:t>: 1</a:t>
            </a:r>
          </a:p>
        </p:txBody>
      </p:sp>
      <p:sp>
        <p:nvSpPr>
          <p:cNvPr id="840711" name="Freeform 1031"/>
          <p:cNvSpPr>
            <a:spLocks/>
          </p:cNvSpPr>
          <p:nvPr/>
        </p:nvSpPr>
        <p:spPr bwMode="auto">
          <a:xfrm>
            <a:off x="1892300" y="3006725"/>
            <a:ext cx="107950" cy="242888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25"/>
              </a:cxn>
              <a:cxn ang="0">
                <a:pos x="2" y="51"/>
              </a:cxn>
              <a:cxn ang="0">
                <a:pos x="6" y="76"/>
              </a:cxn>
              <a:cxn ang="0">
                <a:pos x="10" y="101"/>
              </a:cxn>
              <a:cxn ang="0">
                <a:pos x="15" y="124"/>
              </a:cxn>
              <a:cxn ang="0">
                <a:pos x="22" y="147"/>
              </a:cxn>
              <a:cxn ang="0">
                <a:pos x="30" y="170"/>
              </a:cxn>
              <a:cxn ang="0">
                <a:pos x="39" y="191"/>
              </a:cxn>
              <a:cxn ang="0">
                <a:pos x="48" y="210"/>
              </a:cxn>
              <a:cxn ang="0">
                <a:pos x="59" y="228"/>
              </a:cxn>
              <a:cxn ang="0">
                <a:pos x="70" y="245"/>
              </a:cxn>
              <a:cxn ang="0">
                <a:pos x="83" y="260"/>
              </a:cxn>
              <a:cxn ang="0">
                <a:pos x="95" y="273"/>
              </a:cxn>
              <a:cxn ang="0">
                <a:pos x="108" y="284"/>
              </a:cxn>
              <a:cxn ang="0">
                <a:pos x="122" y="294"/>
              </a:cxn>
              <a:cxn ang="0">
                <a:pos x="137" y="301"/>
              </a:cxn>
              <a:cxn ang="0">
                <a:pos x="151" y="306"/>
              </a:cxn>
              <a:cxn ang="0">
                <a:pos x="166" y="309"/>
              </a:cxn>
              <a:cxn ang="0">
                <a:pos x="181" y="310"/>
              </a:cxn>
            </a:cxnLst>
            <a:rect l="0" t="0" r="r" b="b"/>
            <a:pathLst>
              <a:path w="181" h="310">
                <a:moveTo>
                  <a:pt x="0" y="0"/>
                </a:moveTo>
                <a:lnTo>
                  <a:pt x="0" y="25"/>
                </a:lnTo>
                <a:lnTo>
                  <a:pt x="2" y="51"/>
                </a:lnTo>
                <a:lnTo>
                  <a:pt x="6" y="76"/>
                </a:lnTo>
                <a:lnTo>
                  <a:pt x="10" y="101"/>
                </a:lnTo>
                <a:lnTo>
                  <a:pt x="15" y="124"/>
                </a:lnTo>
                <a:lnTo>
                  <a:pt x="22" y="147"/>
                </a:lnTo>
                <a:lnTo>
                  <a:pt x="30" y="170"/>
                </a:lnTo>
                <a:lnTo>
                  <a:pt x="39" y="191"/>
                </a:lnTo>
                <a:lnTo>
                  <a:pt x="48" y="210"/>
                </a:lnTo>
                <a:lnTo>
                  <a:pt x="59" y="228"/>
                </a:lnTo>
                <a:lnTo>
                  <a:pt x="70" y="245"/>
                </a:lnTo>
                <a:lnTo>
                  <a:pt x="83" y="260"/>
                </a:lnTo>
                <a:lnTo>
                  <a:pt x="95" y="273"/>
                </a:lnTo>
                <a:lnTo>
                  <a:pt x="108" y="284"/>
                </a:lnTo>
                <a:lnTo>
                  <a:pt x="122" y="294"/>
                </a:lnTo>
                <a:lnTo>
                  <a:pt x="137" y="301"/>
                </a:lnTo>
                <a:lnTo>
                  <a:pt x="151" y="306"/>
                </a:lnTo>
                <a:lnTo>
                  <a:pt x="166" y="309"/>
                </a:lnTo>
                <a:lnTo>
                  <a:pt x="181" y="310"/>
                </a:lnTo>
              </a:path>
            </a:pathLst>
          </a:custGeom>
          <a:noFill/>
          <a:ln w="25400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40712" name="Freeform 1032"/>
          <p:cNvSpPr>
            <a:spLocks/>
          </p:cNvSpPr>
          <p:nvPr/>
        </p:nvSpPr>
        <p:spPr bwMode="auto">
          <a:xfrm>
            <a:off x="1778000" y="2786063"/>
            <a:ext cx="114300" cy="220663"/>
          </a:xfrm>
          <a:custGeom>
            <a:avLst/>
            <a:gdLst/>
            <a:ahLst/>
            <a:cxnLst>
              <a:cxn ang="0">
                <a:pos x="186" y="296"/>
              </a:cxn>
              <a:cxn ang="0">
                <a:pos x="181" y="234"/>
              </a:cxn>
              <a:cxn ang="0">
                <a:pos x="169" y="175"/>
              </a:cxn>
              <a:cxn ang="0">
                <a:pos x="152" y="124"/>
              </a:cxn>
              <a:cxn ang="0">
                <a:pos x="129" y="80"/>
              </a:cxn>
              <a:cxn ang="0">
                <a:pos x="102" y="44"/>
              </a:cxn>
              <a:cxn ang="0">
                <a:pos x="71" y="18"/>
              </a:cxn>
              <a:cxn ang="0">
                <a:pos x="37" y="2"/>
              </a:cxn>
              <a:cxn ang="0">
                <a:pos x="0" y="0"/>
              </a:cxn>
            </a:cxnLst>
            <a:rect l="0" t="0" r="r" b="b"/>
            <a:pathLst>
              <a:path w="186" h="296">
                <a:moveTo>
                  <a:pt x="186" y="296"/>
                </a:moveTo>
                <a:lnTo>
                  <a:pt x="181" y="234"/>
                </a:lnTo>
                <a:lnTo>
                  <a:pt x="169" y="175"/>
                </a:lnTo>
                <a:lnTo>
                  <a:pt x="152" y="124"/>
                </a:lnTo>
                <a:lnTo>
                  <a:pt x="129" y="80"/>
                </a:lnTo>
                <a:lnTo>
                  <a:pt x="102" y="44"/>
                </a:lnTo>
                <a:lnTo>
                  <a:pt x="71" y="18"/>
                </a:lnTo>
                <a:lnTo>
                  <a:pt x="37" y="2"/>
                </a:lnTo>
                <a:lnTo>
                  <a:pt x="0" y="0"/>
                </a:lnTo>
              </a:path>
            </a:pathLst>
          </a:custGeom>
          <a:noFill/>
          <a:ln w="25400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40713" name="Line 1033"/>
          <p:cNvSpPr>
            <a:spLocks noChangeShapeType="1"/>
          </p:cNvSpPr>
          <p:nvPr/>
        </p:nvSpPr>
        <p:spPr bwMode="auto">
          <a:xfrm>
            <a:off x="1993900" y="3249613"/>
            <a:ext cx="176213" cy="1588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40714" name="Freeform 1034"/>
          <p:cNvSpPr>
            <a:spLocks/>
          </p:cNvSpPr>
          <p:nvPr/>
        </p:nvSpPr>
        <p:spPr bwMode="auto">
          <a:xfrm>
            <a:off x="2165350" y="3006725"/>
            <a:ext cx="114300" cy="244475"/>
          </a:xfrm>
          <a:custGeom>
            <a:avLst/>
            <a:gdLst/>
            <a:ahLst/>
            <a:cxnLst>
              <a:cxn ang="0">
                <a:pos x="183" y="0"/>
              </a:cxn>
              <a:cxn ang="0">
                <a:pos x="182" y="26"/>
              </a:cxn>
              <a:cxn ang="0">
                <a:pos x="181" y="52"/>
              </a:cxn>
              <a:cxn ang="0">
                <a:pos x="177" y="77"/>
              </a:cxn>
              <a:cxn ang="0">
                <a:pos x="173" y="103"/>
              </a:cxn>
              <a:cxn ang="0">
                <a:pos x="168" y="126"/>
              </a:cxn>
              <a:cxn ang="0">
                <a:pos x="160" y="150"/>
              </a:cxn>
              <a:cxn ang="0">
                <a:pos x="153" y="173"/>
              </a:cxn>
              <a:cxn ang="0">
                <a:pos x="144" y="194"/>
              </a:cxn>
              <a:cxn ang="0">
                <a:pos x="135" y="213"/>
              </a:cxn>
              <a:cxn ang="0">
                <a:pos x="124" y="232"/>
              </a:cxn>
              <a:cxn ang="0">
                <a:pos x="112" y="249"/>
              </a:cxn>
              <a:cxn ang="0">
                <a:pos x="100" y="264"/>
              </a:cxn>
              <a:cxn ang="0">
                <a:pos x="86" y="278"/>
              </a:cxn>
              <a:cxn ang="0">
                <a:pos x="74" y="289"/>
              </a:cxn>
              <a:cxn ang="0">
                <a:pos x="60" y="299"/>
              </a:cxn>
              <a:cxn ang="0">
                <a:pos x="45" y="306"/>
              </a:cxn>
              <a:cxn ang="0">
                <a:pos x="30" y="312"/>
              </a:cxn>
              <a:cxn ang="0">
                <a:pos x="15" y="315"/>
              </a:cxn>
              <a:cxn ang="0">
                <a:pos x="0" y="316"/>
              </a:cxn>
            </a:cxnLst>
            <a:rect l="0" t="0" r="r" b="b"/>
            <a:pathLst>
              <a:path w="183" h="316">
                <a:moveTo>
                  <a:pt x="183" y="0"/>
                </a:moveTo>
                <a:lnTo>
                  <a:pt x="182" y="26"/>
                </a:lnTo>
                <a:lnTo>
                  <a:pt x="181" y="52"/>
                </a:lnTo>
                <a:lnTo>
                  <a:pt x="177" y="77"/>
                </a:lnTo>
                <a:lnTo>
                  <a:pt x="173" y="103"/>
                </a:lnTo>
                <a:lnTo>
                  <a:pt x="168" y="126"/>
                </a:lnTo>
                <a:lnTo>
                  <a:pt x="160" y="150"/>
                </a:lnTo>
                <a:lnTo>
                  <a:pt x="153" y="173"/>
                </a:lnTo>
                <a:lnTo>
                  <a:pt x="144" y="194"/>
                </a:lnTo>
                <a:lnTo>
                  <a:pt x="135" y="213"/>
                </a:lnTo>
                <a:lnTo>
                  <a:pt x="124" y="232"/>
                </a:lnTo>
                <a:lnTo>
                  <a:pt x="112" y="249"/>
                </a:lnTo>
                <a:lnTo>
                  <a:pt x="100" y="264"/>
                </a:lnTo>
                <a:lnTo>
                  <a:pt x="86" y="278"/>
                </a:lnTo>
                <a:lnTo>
                  <a:pt x="74" y="289"/>
                </a:lnTo>
                <a:lnTo>
                  <a:pt x="60" y="299"/>
                </a:lnTo>
                <a:lnTo>
                  <a:pt x="45" y="306"/>
                </a:lnTo>
                <a:lnTo>
                  <a:pt x="30" y="312"/>
                </a:lnTo>
                <a:lnTo>
                  <a:pt x="15" y="315"/>
                </a:lnTo>
                <a:lnTo>
                  <a:pt x="0" y="316"/>
                </a:lnTo>
              </a:path>
            </a:pathLst>
          </a:custGeom>
          <a:noFill/>
          <a:ln w="25400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40715" name="Freeform 1035"/>
          <p:cNvSpPr>
            <a:spLocks/>
          </p:cNvSpPr>
          <p:nvPr/>
        </p:nvSpPr>
        <p:spPr bwMode="auto">
          <a:xfrm>
            <a:off x="2276475" y="2786063"/>
            <a:ext cx="114300" cy="223838"/>
          </a:xfrm>
          <a:custGeom>
            <a:avLst/>
            <a:gdLst/>
            <a:ahLst/>
            <a:cxnLst>
              <a:cxn ang="0">
                <a:pos x="0" y="300"/>
              </a:cxn>
              <a:cxn ang="0">
                <a:pos x="4" y="237"/>
              </a:cxn>
              <a:cxn ang="0">
                <a:pos x="16" y="177"/>
              </a:cxn>
              <a:cxn ang="0">
                <a:pos x="34" y="125"/>
              </a:cxn>
              <a:cxn ang="0">
                <a:pos x="57" y="80"/>
              </a:cxn>
              <a:cxn ang="0">
                <a:pos x="85" y="44"/>
              </a:cxn>
              <a:cxn ang="0">
                <a:pos x="116" y="18"/>
              </a:cxn>
              <a:cxn ang="0">
                <a:pos x="151" y="2"/>
              </a:cxn>
              <a:cxn ang="0">
                <a:pos x="189" y="0"/>
              </a:cxn>
            </a:cxnLst>
            <a:rect l="0" t="0" r="r" b="b"/>
            <a:pathLst>
              <a:path w="189" h="300">
                <a:moveTo>
                  <a:pt x="0" y="300"/>
                </a:moveTo>
                <a:lnTo>
                  <a:pt x="4" y="237"/>
                </a:lnTo>
                <a:lnTo>
                  <a:pt x="16" y="177"/>
                </a:lnTo>
                <a:lnTo>
                  <a:pt x="34" y="125"/>
                </a:lnTo>
                <a:lnTo>
                  <a:pt x="57" y="80"/>
                </a:lnTo>
                <a:lnTo>
                  <a:pt x="85" y="44"/>
                </a:lnTo>
                <a:lnTo>
                  <a:pt x="116" y="18"/>
                </a:lnTo>
                <a:lnTo>
                  <a:pt x="151" y="2"/>
                </a:lnTo>
                <a:lnTo>
                  <a:pt x="189" y="0"/>
                </a:lnTo>
              </a:path>
            </a:pathLst>
          </a:custGeom>
          <a:noFill/>
          <a:ln w="25400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40716" name="Line 1036"/>
          <p:cNvSpPr>
            <a:spLocks noChangeShapeType="1"/>
          </p:cNvSpPr>
          <p:nvPr/>
        </p:nvSpPr>
        <p:spPr bwMode="auto">
          <a:xfrm flipH="1">
            <a:off x="1993900" y="3249613"/>
            <a:ext cx="179388" cy="1588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40717" name="Freeform 1037"/>
          <p:cNvSpPr>
            <a:spLocks/>
          </p:cNvSpPr>
          <p:nvPr/>
        </p:nvSpPr>
        <p:spPr bwMode="auto">
          <a:xfrm>
            <a:off x="1892300" y="3249613"/>
            <a:ext cx="109538" cy="246063"/>
          </a:xfrm>
          <a:custGeom>
            <a:avLst/>
            <a:gdLst/>
            <a:ahLst/>
            <a:cxnLst>
              <a:cxn ang="0">
                <a:pos x="0" y="313"/>
              </a:cxn>
              <a:cxn ang="0">
                <a:pos x="0" y="288"/>
              </a:cxn>
              <a:cxn ang="0">
                <a:pos x="2" y="262"/>
              </a:cxn>
              <a:cxn ang="0">
                <a:pos x="6" y="237"/>
              </a:cxn>
              <a:cxn ang="0">
                <a:pos x="10" y="211"/>
              </a:cxn>
              <a:cxn ang="0">
                <a:pos x="15" y="188"/>
              </a:cxn>
              <a:cxn ang="0">
                <a:pos x="22" y="164"/>
              </a:cxn>
              <a:cxn ang="0">
                <a:pos x="29" y="142"/>
              </a:cxn>
              <a:cxn ang="0">
                <a:pos x="39" y="121"/>
              </a:cxn>
              <a:cxn ang="0">
                <a:pos x="48" y="101"/>
              </a:cxn>
              <a:cxn ang="0">
                <a:pos x="59" y="83"/>
              </a:cxn>
              <a:cxn ang="0">
                <a:pos x="70" y="66"/>
              </a:cxn>
              <a:cxn ang="0">
                <a:pos x="83" y="51"/>
              </a:cxn>
              <a:cxn ang="0">
                <a:pos x="96" y="38"/>
              </a:cxn>
              <a:cxn ang="0">
                <a:pos x="109" y="26"/>
              </a:cxn>
              <a:cxn ang="0">
                <a:pos x="123" y="17"/>
              </a:cxn>
              <a:cxn ang="0">
                <a:pos x="137" y="9"/>
              </a:cxn>
              <a:cxn ang="0">
                <a:pos x="152" y="4"/>
              </a:cxn>
              <a:cxn ang="0">
                <a:pos x="167" y="1"/>
              </a:cxn>
              <a:cxn ang="0">
                <a:pos x="182" y="0"/>
              </a:cxn>
            </a:cxnLst>
            <a:rect l="0" t="0" r="r" b="b"/>
            <a:pathLst>
              <a:path w="182" h="313">
                <a:moveTo>
                  <a:pt x="0" y="313"/>
                </a:moveTo>
                <a:lnTo>
                  <a:pt x="0" y="288"/>
                </a:lnTo>
                <a:lnTo>
                  <a:pt x="2" y="262"/>
                </a:lnTo>
                <a:lnTo>
                  <a:pt x="6" y="237"/>
                </a:lnTo>
                <a:lnTo>
                  <a:pt x="10" y="211"/>
                </a:lnTo>
                <a:lnTo>
                  <a:pt x="15" y="188"/>
                </a:lnTo>
                <a:lnTo>
                  <a:pt x="22" y="164"/>
                </a:lnTo>
                <a:lnTo>
                  <a:pt x="29" y="142"/>
                </a:lnTo>
                <a:lnTo>
                  <a:pt x="39" y="121"/>
                </a:lnTo>
                <a:lnTo>
                  <a:pt x="48" y="101"/>
                </a:lnTo>
                <a:lnTo>
                  <a:pt x="59" y="83"/>
                </a:lnTo>
                <a:lnTo>
                  <a:pt x="70" y="66"/>
                </a:lnTo>
                <a:lnTo>
                  <a:pt x="83" y="51"/>
                </a:lnTo>
                <a:lnTo>
                  <a:pt x="96" y="38"/>
                </a:lnTo>
                <a:lnTo>
                  <a:pt x="109" y="26"/>
                </a:lnTo>
                <a:lnTo>
                  <a:pt x="123" y="17"/>
                </a:lnTo>
                <a:lnTo>
                  <a:pt x="137" y="9"/>
                </a:lnTo>
                <a:lnTo>
                  <a:pt x="152" y="4"/>
                </a:lnTo>
                <a:lnTo>
                  <a:pt x="167" y="1"/>
                </a:lnTo>
                <a:lnTo>
                  <a:pt x="182" y="0"/>
                </a:lnTo>
              </a:path>
            </a:pathLst>
          </a:custGeom>
          <a:noFill/>
          <a:ln w="25400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40718" name="Freeform 1038"/>
          <p:cNvSpPr>
            <a:spLocks/>
          </p:cNvSpPr>
          <p:nvPr/>
        </p:nvSpPr>
        <p:spPr bwMode="auto">
          <a:xfrm>
            <a:off x="1776413" y="3486150"/>
            <a:ext cx="115888" cy="217488"/>
          </a:xfrm>
          <a:custGeom>
            <a:avLst/>
            <a:gdLst/>
            <a:ahLst/>
            <a:cxnLst>
              <a:cxn ang="0">
                <a:pos x="187" y="0"/>
              </a:cxn>
              <a:cxn ang="0">
                <a:pos x="181" y="62"/>
              </a:cxn>
              <a:cxn ang="0">
                <a:pos x="169" y="119"/>
              </a:cxn>
              <a:cxn ang="0">
                <a:pos x="152" y="172"/>
              </a:cxn>
              <a:cxn ang="0">
                <a:pos x="129" y="216"/>
              </a:cxn>
              <a:cxn ang="0">
                <a:pos x="102" y="251"/>
              </a:cxn>
              <a:cxn ang="0">
                <a:pos x="71" y="278"/>
              </a:cxn>
              <a:cxn ang="0">
                <a:pos x="37" y="293"/>
              </a:cxn>
              <a:cxn ang="0">
                <a:pos x="0" y="297"/>
              </a:cxn>
            </a:cxnLst>
            <a:rect l="0" t="0" r="r" b="b"/>
            <a:pathLst>
              <a:path w="187" h="297">
                <a:moveTo>
                  <a:pt x="187" y="0"/>
                </a:moveTo>
                <a:lnTo>
                  <a:pt x="181" y="62"/>
                </a:lnTo>
                <a:lnTo>
                  <a:pt x="169" y="119"/>
                </a:lnTo>
                <a:lnTo>
                  <a:pt x="152" y="172"/>
                </a:lnTo>
                <a:lnTo>
                  <a:pt x="129" y="216"/>
                </a:lnTo>
                <a:lnTo>
                  <a:pt x="102" y="251"/>
                </a:lnTo>
                <a:lnTo>
                  <a:pt x="71" y="278"/>
                </a:lnTo>
                <a:lnTo>
                  <a:pt x="37" y="293"/>
                </a:lnTo>
                <a:lnTo>
                  <a:pt x="0" y="297"/>
                </a:lnTo>
              </a:path>
            </a:pathLst>
          </a:custGeom>
          <a:noFill/>
          <a:ln w="25400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40719" name="Line 1039"/>
          <p:cNvSpPr>
            <a:spLocks noChangeShapeType="1"/>
          </p:cNvSpPr>
          <p:nvPr/>
        </p:nvSpPr>
        <p:spPr bwMode="auto">
          <a:xfrm>
            <a:off x="1995488" y="3249613"/>
            <a:ext cx="176213" cy="1588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40720" name="Freeform 1040"/>
          <p:cNvSpPr>
            <a:spLocks/>
          </p:cNvSpPr>
          <p:nvPr/>
        </p:nvSpPr>
        <p:spPr bwMode="auto">
          <a:xfrm>
            <a:off x="2166938" y="3249613"/>
            <a:ext cx="114300" cy="230188"/>
          </a:xfrm>
          <a:custGeom>
            <a:avLst/>
            <a:gdLst/>
            <a:ahLst/>
            <a:cxnLst>
              <a:cxn ang="0">
                <a:pos x="183" y="316"/>
              </a:cxn>
              <a:cxn ang="0">
                <a:pos x="182" y="290"/>
              </a:cxn>
              <a:cxn ang="0">
                <a:pos x="180" y="264"/>
              </a:cxn>
              <a:cxn ang="0">
                <a:pos x="176" y="239"/>
              </a:cxn>
              <a:cxn ang="0">
                <a:pos x="172" y="213"/>
              </a:cxn>
              <a:cxn ang="0">
                <a:pos x="167" y="189"/>
              </a:cxn>
              <a:cxn ang="0">
                <a:pos x="160" y="166"/>
              </a:cxn>
              <a:cxn ang="0">
                <a:pos x="153" y="143"/>
              </a:cxn>
              <a:cxn ang="0">
                <a:pos x="144" y="122"/>
              </a:cxn>
              <a:cxn ang="0">
                <a:pos x="134" y="102"/>
              </a:cxn>
              <a:cxn ang="0">
                <a:pos x="123" y="84"/>
              </a:cxn>
              <a:cxn ang="0">
                <a:pos x="112" y="67"/>
              </a:cxn>
              <a:cxn ang="0">
                <a:pos x="99" y="52"/>
              </a:cxn>
              <a:cxn ang="0">
                <a:pos x="87" y="38"/>
              </a:cxn>
              <a:cxn ang="0">
                <a:pos x="73" y="26"/>
              </a:cxn>
              <a:cxn ang="0">
                <a:pos x="59" y="17"/>
              </a:cxn>
              <a:cxn ang="0">
                <a:pos x="45" y="9"/>
              </a:cxn>
              <a:cxn ang="0">
                <a:pos x="30" y="4"/>
              </a:cxn>
              <a:cxn ang="0">
                <a:pos x="15" y="1"/>
              </a:cxn>
              <a:cxn ang="0">
                <a:pos x="0" y="0"/>
              </a:cxn>
            </a:cxnLst>
            <a:rect l="0" t="0" r="r" b="b"/>
            <a:pathLst>
              <a:path w="183" h="316">
                <a:moveTo>
                  <a:pt x="183" y="316"/>
                </a:moveTo>
                <a:lnTo>
                  <a:pt x="182" y="290"/>
                </a:lnTo>
                <a:lnTo>
                  <a:pt x="180" y="264"/>
                </a:lnTo>
                <a:lnTo>
                  <a:pt x="176" y="239"/>
                </a:lnTo>
                <a:lnTo>
                  <a:pt x="172" y="213"/>
                </a:lnTo>
                <a:lnTo>
                  <a:pt x="167" y="189"/>
                </a:lnTo>
                <a:lnTo>
                  <a:pt x="160" y="166"/>
                </a:lnTo>
                <a:lnTo>
                  <a:pt x="153" y="143"/>
                </a:lnTo>
                <a:lnTo>
                  <a:pt x="144" y="122"/>
                </a:lnTo>
                <a:lnTo>
                  <a:pt x="134" y="102"/>
                </a:lnTo>
                <a:lnTo>
                  <a:pt x="123" y="84"/>
                </a:lnTo>
                <a:lnTo>
                  <a:pt x="112" y="67"/>
                </a:lnTo>
                <a:lnTo>
                  <a:pt x="99" y="52"/>
                </a:lnTo>
                <a:lnTo>
                  <a:pt x="87" y="38"/>
                </a:lnTo>
                <a:lnTo>
                  <a:pt x="73" y="26"/>
                </a:lnTo>
                <a:lnTo>
                  <a:pt x="59" y="17"/>
                </a:lnTo>
                <a:lnTo>
                  <a:pt x="45" y="9"/>
                </a:lnTo>
                <a:lnTo>
                  <a:pt x="30" y="4"/>
                </a:lnTo>
                <a:lnTo>
                  <a:pt x="15" y="1"/>
                </a:lnTo>
                <a:lnTo>
                  <a:pt x="0" y="0"/>
                </a:lnTo>
              </a:path>
            </a:pathLst>
          </a:custGeom>
          <a:noFill/>
          <a:ln w="25400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40721" name="Freeform 1041"/>
          <p:cNvSpPr>
            <a:spLocks/>
          </p:cNvSpPr>
          <p:nvPr/>
        </p:nvSpPr>
        <p:spPr bwMode="auto">
          <a:xfrm>
            <a:off x="2279650" y="3475038"/>
            <a:ext cx="112713" cy="23812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4" y="62"/>
              </a:cxn>
              <a:cxn ang="0">
                <a:pos x="16" y="121"/>
              </a:cxn>
              <a:cxn ang="0">
                <a:pos x="34" y="174"/>
              </a:cxn>
              <a:cxn ang="0">
                <a:pos x="57" y="218"/>
              </a:cxn>
              <a:cxn ang="0">
                <a:pos x="85" y="255"/>
              </a:cxn>
              <a:cxn ang="0">
                <a:pos x="117" y="281"/>
              </a:cxn>
              <a:cxn ang="0">
                <a:pos x="152" y="296"/>
              </a:cxn>
              <a:cxn ang="0">
                <a:pos x="189" y="300"/>
              </a:cxn>
            </a:cxnLst>
            <a:rect l="0" t="0" r="r" b="b"/>
            <a:pathLst>
              <a:path w="189" h="300">
                <a:moveTo>
                  <a:pt x="0" y="0"/>
                </a:moveTo>
                <a:lnTo>
                  <a:pt x="4" y="62"/>
                </a:lnTo>
                <a:lnTo>
                  <a:pt x="16" y="121"/>
                </a:lnTo>
                <a:lnTo>
                  <a:pt x="34" y="174"/>
                </a:lnTo>
                <a:lnTo>
                  <a:pt x="57" y="218"/>
                </a:lnTo>
                <a:lnTo>
                  <a:pt x="85" y="255"/>
                </a:lnTo>
                <a:lnTo>
                  <a:pt x="117" y="281"/>
                </a:lnTo>
                <a:lnTo>
                  <a:pt x="152" y="296"/>
                </a:lnTo>
                <a:lnTo>
                  <a:pt x="189" y="300"/>
                </a:lnTo>
              </a:path>
            </a:pathLst>
          </a:custGeom>
          <a:noFill/>
          <a:ln w="25400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40722" name="Line 1042"/>
          <p:cNvSpPr>
            <a:spLocks noChangeShapeType="1"/>
          </p:cNvSpPr>
          <p:nvPr/>
        </p:nvSpPr>
        <p:spPr bwMode="auto">
          <a:xfrm flipH="1">
            <a:off x="1995488" y="3249613"/>
            <a:ext cx="179388" cy="1588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40734" name="Line 1054"/>
          <p:cNvSpPr>
            <a:spLocks noChangeShapeType="1"/>
          </p:cNvSpPr>
          <p:nvPr/>
        </p:nvSpPr>
        <p:spPr bwMode="auto">
          <a:xfrm>
            <a:off x="2389188" y="2786063"/>
            <a:ext cx="1346200" cy="3175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40735" name="Freeform 1055"/>
          <p:cNvSpPr>
            <a:spLocks/>
          </p:cNvSpPr>
          <p:nvPr/>
        </p:nvSpPr>
        <p:spPr bwMode="auto">
          <a:xfrm>
            <a:off x="2389188" y="3711575"/>
            <a:ext cx="1335088" cy="1588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188" y="0"/>
              </a:cxn>
              <a:cxn ang="0">
                <a:pos x="2157" y="0"/>
              </a:cxn>
            </a:cxnLst>
            <a:rect l="0" t="0" r="r" b="b"/>
            <a:pathLst>
              <a:path w="2188">
                <a:moveTo>
                  <a:pt x="0" y="0"/>
                </a:moveTo>
                <a:lnTo>
                  <a:pt x="2188" y="0"/>
                </a:lnTo>
                <a:lnTo>
                  <a:pt x="2157" y="0"/>
                </a:lnTo>
              </a:path>
            </a:pathLst>
          </a:custGeom>
          <a:noFill/>
          <a:ln w="25400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40736" name="Line 1056"/>
          <p:cNvSpPr>
            <a:spLocks noChangeShapeType="1"/>
          </p:cNvSpPr>
          <p:nvPr/>
        </p:nvSpPr>
        <p:spPr bwMode="auto">
          <a:xfrm flipH="1">
            <a:off x="1647825" y="2786063"/>
            <a:ext cx="133350" cy="0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40737" name="Rectangle 1057"/>
          <p:cNvSpPr>
            <a:spLocks noChangeArrowheads="1"/>
          </p:cNvSpPr>
          <p:nvPr/>
        </p:nvSpPr>
        <p:spPr bwMode="auto">
          <a:xfrm>
            <a:off x="2755900" y="3439696"/>
            <a:ext cx="540000" cy="540000"/>
          </a:xfrm>
          <a:prstGeom prst="rect">
            <a:avLst/>
          </a:prstGeom>
          <a:solidFill>
            <a:srgbClr val="000000"/>
          </a:solidFill>
          <a:ln w="19050">
            <a:solidFill>
              <a:srgbClr val="FFFFFF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40738" name="Rectangle 1058"/>
          <p:cNvSpPr>
            <a:spLocks noChangeArrowheads="1"/>
          </p:cNvSpPr>
          <p:nvPr/>
        </p:nvSpPr>
        <p:spPr bwMode="auto">
          <a:xfrm>
            <a:off x="2867025" y="3411538"/>
            <a:ext cx="214313" cy="427038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 defTabSz="762000"/>
            <a:r>
              <a:rPr lang="en-US" sz="2800">
                <a:solidFill>
                  <a:srgbClr val="FFFFFF"/>
                </a:solidFill>
                <a:latin typeface="Symbol" pitchFamily="18" charset="2"/>
              </a:rPr>
              <a:t>j</a:t>
            </a:r>
            <a:endParaRPr lang="en-US" sz="2800" b="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840739" name="Rectangle 1059"/>
          <p:cNvSpPr>
            <a:spLocks noChangeArrowheads="1"/>
          </p:cNvSpPr>
          <p:nvPr/>
        </p:nvSpPr>
        <p:spPr bwMode="auto">
          <a:xfrm>
            <a:off x="3044825" y="3692525"/>
            <a:ext cx="146050" cy="24447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 defTabSz="762000"/>
            <a:r>
              <a:rPr lang="en-US" sz="1600">
                <a:solidFill>
                  <a:srgbClr val="FFFFFF"/>
                </a:solidFill>
                <a:latin typeface="Times New Roman" pitchFamily="18" charset="0"/>
              </a:rPr>
              <a:t>A</a:t>
            </a:r>
            <a:endParaRPr lang="en-US" sz="1200" b="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840740" name="Rectangle 1060"/>
          <p:cNvSpPr>
            <a:spLocks noChangeArrowheads="1"/>
          </p:cNvSpPr>
          <p:nvPr/>
        </p:nvSpPr>
        <p:spPr bwMode="auto">
          <a:xfrm>
            <a:off x="514349" y="2416314"/>
            <a:ext cx="1131889" cy="739498"/>
          </a:xfrm>
          <a:prstGeom prst="rect">
            <a:avLst/>
          </a:prstGeom>
          <a:solidFill>
            <a:srgbClr val="000000"/>
          </a:solidFill>
          <a:ln w="19050">
            <a:solidFill>
              <a:srgbClr val="FFFFFF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40741" name="Rectangle 1061"/>
          <p:cNvSpPr>
            <a:spLocks noChangeArrowheads="1"/>
          </p:cNvSpPr>
          <p:nvPr/>
        </p:nvSpPr>
        <p:spPr bwMode="auto">
          <a:xfrm>
            <a:off x="625475" y="2486025"/>
            <a:ext cx="926536" cy="609398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 defTabSz="762000">
              <a:lnSpc>
                <a:spcPct val="90000"/>
              </a:lnSpc>
            </a:pPr>
            <a:r>
              <a:rPr lang="en-US" sz="2200">
                <a:solidFill>
                  <a:srgbClr val="FFFFFF"/>
                </a:solidFill>
              </a:rPr>
              <a:t>Light</a:t>
            </a:r>
          </a:p>
          <a:p>
            <a:pPr algn="l" defTabSz="762000">
              <a:lnSpc>
                <a:spcPct val="90000"/>
              </a:lnSpc>
            </a:pPr>
            <a:r>
              <a:rPr lang="en-US" sz="2200">
                <a:solidFill>
                  <a:srgbClr val="FFFFFF"/>
                </a:solidFill>
              </a:rPr>
              <a:t>source</a:t>
            </a:r>
          </a:p>
        </p:txBody>
      </p:sp>
      <p:sp>
        <p:nvSpPr>
          <p:cNvPr id="840744" name="Rectangle 1064"/>
          <p:cNvSpPr>
            <a:spLocks noChangeArrowheads="1"/>
          </p:cNvSpPr>
          <p:nvPr/>
        </p:nvSpPr>
        <p:spPr bwMode="auto">
          <a:xfrm>
            <a:off x="9363075" y="2605088"/>
            <a:ext cx="222818" cy="369332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 defTabSz="762000"/>
            <a:r>
              <a:rPr lang="en-US">
                <a:solidFill>
                  <a:srgbClr val="FFFFFF"/>
                </a:solidFill>
                <a:latin typeface="Times New Roman" pitchFamily="18" charset="0"/>
              </a:rPr>
              <a:t>D</a:t>
            </a:r>
            <a:endParaRPr lang="en-US" sz="1800" b="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840745" name="Rectangle 1065"/>
          <p:cNvSpPr>
            <a:spLocks noChangeArrowheads="1"/>
          </p:cNvSpPr>
          <p:nvPr/>
        </p:nvSpPr>
        <p:spPr bwMode="auto">
          <a:xfrm>
            <a:off x="9577388" y="2751138"/>
            <a:ext cx="101600" cy="24447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 defTabSz="762000"/>
            <a:r>
              <a:rPr lang="en-US" sz="1600">
                <a:solidFill>
                  <a:srgbClr val="FFFFFF"/>
                </a:solidFill>
                <a:latin typeface="Times New Roman" pitchFamily="18" charset="0"/>
              </a:rPr>
              <a:t>0</a:t>
            </a:r>
            <a:endParaRPr lang="en-US" sz="1600" b="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840746" name="Freeform 1066"/>
          <p:cNvSpPr>
            <a:spLocks/>
          </p:cNvSpPr>
          <p:nvPr/>
        </p:nvSpPr>
        <p:spPr bwMode="auto">
          <a:xfrm>
            <a:off x="7874000" y="3352800"/>
            <a:ext cx="323850" cy="355600"/>
          </a:xfrm>
          <a:custGeom>
            <a:avLst/>
            <a:gdLst/>
            <a:ahLst/>
            <a:cxnLst>
              <a:cxn ang="0">
                <a:pos x="530" y="287"/>
              </a:cxn>
              <a:cxn ang="0">
                <a:pos x="521" y="332"/>
              </a:cxn>
              <a:cxn ang="0">
                <a:pos x="505" y="377"/>
              </a:cxn>
              <a:cxn ang="0">
                <a:pos x="480" y="417"/>
              </a:cxn>
              <a:cxn ang="0">
                <a:pos x="449" y="453"/>
              </a:cxn>
              <a:cxn ang="0">
                <a:pos x="412" y="482"/>
              </a:cxn>
              <a:cxn ang="0">
                <a:pos x="370" y="505"/>
              </a:cxn>
              <a:cxn ang="0">
                <a:pos x="325" y="519"/>
              </a:cxn>
              <a:cxn ang="0">
                <a:pos x="278" y="526"/>
              </a:cxn>
              <a:cxn ang="0">
                <a:pos x="230" y="523"/>
              </a:cxn>
              <a:cxn ang="0">
                <a:pos x="184" y="514"/>
              </a:cxn>
              <a:cxn ang="0">
                <a:pos x="140" y="495"/>
              </a:cxn>
              <a:cxn ang="0">
                <a:pos x="100" y="469"/>
              </a:cxn>
              <a:cxn ang="0">
                <a:pos x="66" y="436"/>
              </a:cxn>
              <a:cxn ang="0">
                <a:pos x="37" y="398"/>
              </a:cxn>
              <a:cxn ang="0">
                <a:pos x="17" y="356"/>
              </a:cxn>
              <a:cxn ang="0">
                <a:pos x="4" y="310"/>
              </a:cxn>
              <a:cxn ang="0">
                <a:pos x="0" y="263"/>
              </a:cxn>
              <a:cxn ang="0">
                <a:pos x="4" y="217"/>
              </a:cxn>
              <a:cxn ang="0">
                <a:pos x="17" y="171"/>
              </a:cxn>
              <a:cxn ang="0">
                <a:pos x="37" y="129"/>
              </a:cxn>
              <a:cxn ang="0">
                <a:pos x="65" y="90"/>
              </a:cxn>
              <a:cxn ang="0">
                <a:pos x="99" y="57"/>
              </a:cxn>
              <a:cxn ang="0">
                <a:pos x="139" y="32"/>
              </a:cxn>
              <a:cxn ang="0">
                <a:pos x="183" y="13"/>
              </a:cxn>
              <a:cxn ang="0">
                <a:pos x="230" y="2"/>
              </a:cxn>
              <a:cxn ang="0">
                <a:pos x="277" y="0"/>
              </a:cxn>
              <a:cxn ang="0">
                <a:pos x="324" y="7"/>
              </a:cxn>
              <a:cxn ang="0">
                <a:pos x="369" y="21"/>
              </a:cxn>
              <a:cxn ang="0">
                <a:pos x="412" y="44"/>
              </a:cxn>
              <a:cxn ang="0">
                <a:pos x="448" y="72"/>
              </a:cxn>
              <a:cxn ang="0">
                <a:pos x="480" y="108"/>
              </a:cxn>
              <a:cxn ang="0">
                <a:pos x="504" y="149"/>
              </a:cxn>
              <a:cxn ang="0">
                <a:pos x="521" y="192"/>
              </a:cxn>
              <a:cxn ang="0">
                <a:pos x="530" y="239"/>
              </a:cxn>
              <a:cxn ang="0">
                <a:pos x="531" y="262"/>
              </a:cxn>
            </a:cxnLst>
            <a:rect l="0" t="0" r="r" b="b"/>
            <a:pathLst>
              <a:path w="531" h="526">
                <a:moveTo>
                  <a:pt x="531" y="262"/>
                </a:moveTo>
                <a:lnTo>
                  <a:pt x="530" y="287"/>
                </a:lnTo>
                <a:lnTo>
                  <a:pt x="526" y="310"/>
                </a:lnTo>
                <a:lnTo>
                  <a:pt x="521" y="332"/>
                </a:lnTo>
                <a:lnTo>
                  <a:pt x="513" y="356"/>
                </a:lnTo>
                <a:lnTo>
                  <a:pt x="505" y="377"/>
                </a:lnTo>
                <a:lnTo>
                  <a:pt x="493" y="398"/>
                </a:lnTo>
                <a:lnTo>
                  <a:pt x="480" y="417"/>
                </a:lnTo>
                <a:lnTo>
                  <a:pt x="465" y="436"/>
                </a:lnTo>
                <a:lnTo>
                  <a:pt x="449" y="453"/>
                </a:lnTo>
                <a:lnTo>
                  <a:pt x="431" y="468"/>
                </a:lnTo>
                <a:lnTo>
                  <a:pt x="412" y="482"/>
                </a:lnTo>
                <a:lnTo>
                  <a:pt x="391" y="495"/>
                </a:lnTo>
                <a:lnTo>
                  <a:pt x="370" y="505"/>
                </a:lnTo>
                <a:lnTo>
                  <a:pt x="348" y="513"/>
                </a:lnTo>
                <a:lnTo>
                  <a:pt x="325" y="519"/>
                </a:lnTo>
                <a:lnTo>
                  <a:pt x="302" y="523"/>
                </a:lnTo>
                <a:lnTo>
                  <a:pt x="278" y="526"/>
                </a:lnTo>
                <a:lnTo>
                  <a:pt x="253" y="526"/>
                </a:lnTo>
                <a:lnTo>
                  <a:pt x="230" y="523"/>
                </a:lnTo>
                <a:lnTo>
                  <a:pt x="206" y="519"/>
                </a:lnTo>
                <a:lnTo>
                  <a:pt x="184" y="514"/>
                </a:lnTo>
                <a:lnTo>
                  <a:pt x="161" y="505"/>
                </a:lnTo>
                <a:lnTo>
                  <a:pt x="140" y="495"/>
                </a:lnTo>
                <a:lnTo>
                  <a:pt x="120" y="483"/>
                </a:lnTo>
                <a:lnTo>
                  <a:pt x="100" y="469"/>
                </a:lnTo>
                <a:lnTo>
                  <a:pt x="82" y="453"/>
                </a:lnTo>
                <a:lnTo>
                  <a:pt x="66" y="436"/>
                </a:lnTo>
                <a:lnTo>
                  <a:pt x="51" y="418"/>
                </a:lnTo>
                <a:lnTo>
                  <a:pt x="37" y="398"/>
                </a:lnTo>
                <a:lnTo>
                  <a:pt x="27" y="378"/>
                </a:lnTo>
                <a:lnTo>
                  <a:pt x="17" y="356"/>
                </a:lnTo>
                <a:lnTo>
                  <a:pt x="9" y="333"/>
                </a:lnTo>
                <a:lnTo>
                  <a:pt x="4" y="310"/>
                </a:lnTo>
                <a:lnTo>
                  <a:pt x="1" y="287"/>
                </a:lnTo>
                <a:lnTo>
                  <a:pt x="0" y="263"/>
                </a:lnTo>
                <a:lnTo>
                  <a:pt x="1" y="240"/>
                </a:lnTo>
                <a:lnTo>
                  <a:pt x="4" y="217"/>
                </a:lnTo>
                <a:lnTo>
                  <a:pt x="9" y="193"/>
                </a:lnTo>
                <a:lnTo>
                  <a:pt x="17" y="171"/>
                </a:lnTo>
                <a:lnTo>
                  <a:pt x="27" y="149"/>
                </a:lnTo>
                <a:lnTo>
                  <a:pt x="37" y="129"/>
                </a:lnTo>
                <a:lnTo>
                  <a:pt x="50" y="108"/>
                </a:lnTo>
                <a:lnTo>
                  <a:pt x="65" y="90"/>
                </a:lnTo>
                <a:lnTo>
                  <a:pt x="82" y="73"/>
                </a:lnTo>
                <a:lnTo>
                  <a:pt x="99" y="57"/>
                </a:lnTo>
                <a:lnTo>
                  <a:pt x="119" y="44"/>
                </a:lnTo>
                <a:lnTo>
                  <a:pt x="139" y="32"/>
                </a:lnTo>
                <a:lnTo>
                  <a:pt x="160" y="21"/>
                </a:lnTo>
                <a:lnTo>
                  <a:pt x="183" y="13"/>
                </a:lnTo>
                <a:lnTo>
                  <a:pt x="206" y="7"/>
                </a:lnTo>
                <a:lnTo>
                  <a:pt x="230" y="2"/>
                </a:lnTo>
                <a:lnTo>
                  <a:pt x="253" y="0"/>
                </a:lnTo>
                <a:lnTo>
                  <a:pt x="277" y="0"/>
                </a:lnTo>
                <a:lnTo>
                  <a:pt x="301" y="2"/>
                </a:lnTo>
                <a:lnTo>
                  <a:pt x="324" y="7"/>
                </a:lnTo>
                <a:lnTo>
                  <a:pt x="348" y="13"/>
                </a:lnTo>
                <a:lnTo>
                  <a:pt x="369" y="21"/>
                </a:lnTo>
                <a:lnTo>
                  <a:pt x="390" y="31"/>
                </a:lnTo>
                <a:lnTo>
                  <a:pt x="412" y="44"/>
                </a:lnTo>
                <a:lnTo>
                  <a:pt x="431" y="57"/>
                </a:lnTo>
                <a:lnTo>
                  <a:pt x="448" y="72"/>
                </a:lnTo>
                <a:lnTo>
                  <a:pt x="465" y="89"/>
                </a:lnTo>
                <a:lnTo>
                  <a:pt x="480" y="108"/>
                </a:lnTo>
                <a:lnTo>
                  <a:pt x="493" y="128"/>
                </a:lnTo>
                <a:lnTo>
                  <a:pt x="504" y="149"/>
                </a:lnTo>
                <a:lnTo>
                  <a:pt x="513" y="170"/>
                </a:lnTo>
                <a:lnTo>
                  <a:pt x="521" y="192"/>
                </a:lnTo>
                <a:lnTo>
                  <a:pt x="526" y="216"/>
                </a:lnTo>
                <a:lnTo>
                  <a:pt x="530" y="239"/>
                </a:lnTo>
                <a:lnTo>
                  <a:pt x="531" y="262"/>
                </a:lnTo>
                <a:lnTo>
                  <a:pt x="531" y="262"/>
                </a:lnTo>
                <a:close/>
              </a:path>
            </a:pathLst>
          </a:custGeom>
          <a:noFill/>
          <a:ln w="25400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40759" name="Freeform 1079"/>
          <p:cNvSpPr>
            <a:spLocks/>
          </p:cNvSpPr>
          <p:nvPr/>
        </p:nvSpPr>
        <p:spPr bwMode="auto">
          <a:xfrm>
            <a:off x="8747125" y="3008313"/>
            <a:ext cx="111125" cy="242888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" y="25"/>
              </a:cxn>
              <a:cxn ang="0">
                <a:pos x="3" y="51"/>
              </a:cxn>
              <a:cxn ang="0">
                <a:pos x="5" y="76"/>
              </a:cxn>
              <a:cxn ang="0">
                <a:pos x="9" y="101"/>
              </a:cxn>
              <a:cxn ang="0">
                <a:pos x="16" y="124"/>
              </a:cxn>
              <a:cxn ang="0">
                <a:pos x="22" y="147"/>
              </a:cxn>
              <a:cxn ang="0">
                <a:pos x="29" y="170"/>
              </a:cxn>
              <a:cxn ang="0">
                <a:pos x="38" y="191"/>
              </a:cxn>
              <a:cxn ang="0">
                <a:pos x="48" y="210"/>
              </a:cxn>
              <a:cxn ang="0">
                <a:pos x="58" y="228"/>
              </a:cxn>
              <a:cxn ang="0">
                <a:pos x="70" y="245"/>
              </a:cxn>
              <a:cxn ang="0">
                <a:pos x="82" y="260"/>
              </a:cxn>
              <a:cxn ang="0">
                <a:pos x="95" y="273"/>
              </a:cxn>
              <a:cxn ang="0">
                <a:pos x="108" y="284"/>
              </a:cxn>
              <a:cxn ang="0">
                <a:pos x="122" y="294"/>
              </a:cxn>
              <a:cxn ang="0">
                <a:pos x="136" y="301"/>
              </a:cxn>
              <a:cxn ang="0">
                <a:pos x="150" y="306"/>
              </a:cxn>
              <a:cxn ang="0">
                <a:pos x="165" y="309"/>
              </a:cxn>
              <a:cxn ang="0">
                <a:pos x="180" y="310"/>
              </a:cxn>
            </a:cxnLst>
            <a:rect l="0" t="0" r="r" b="b"/>
            <a:pathLst>
              <a:path w="180" h="310">
                <a:moveTo>
                  <a:pt x="0" y="0"/>
                </a:moveTo>
                <a:lnTo>
                  <a:pt x="1" y="25"/>
                </a:lnTo>
                <a:lnTo>
                  <a:pt x="3" y="51"/>
                </a:lnTo>
                <a:lnTo>
                  <a:pt x="5" y="76"/>
                </a:lnTo>
                <a:lnTo>
                  <a:pt x="9" y="101"/>
                </a:lnTo>
                <a:lnTo>
                  <a:pt x="16" y="124"/>
                </a:lnTo>
                <a:lnTo>
                  <a:pt x="22" y="147"/>
                </a:lnTo>
                <a:lnTo>
                  <a:pt x="29" y="170"/>
                </a:lnTo>
                <a:lnTo>
                  <a:pt x="38" y="191"/>
                </a:lnTo>
                <a:lnTo>
                  <a:pt x="48" y="210"/>
                </a:lnTo>
                <a:lnTo>
                  <a:pt x="58" y="228"/>
                </a:lnTo>
                <a:lnTo>
                  <a:pt x="70" y="245"/>
                </a:lnTo>
                <a:lnTo>
                  <a:pt x="82" y="260"/>
                </a:lnTo>
                <a:lnTo>
                  <a:pt x="95" y="273"/>
                </a:lnTo>
                <a:lnTo>
                  <a:pt x="108" y="284"/>
                </a:lnTo>
                <a:lnTo>
                  <a:pt x="122" y="294"/>
                </a:lnTo>
                <a:lnTo>
                  <a:pt x="136" y="301"/>
                </a:lnTo>
                <a:lnTo>
                  <a:pt x="150" y="306"/>
                </a:lnTo>
                <a:lnTo>
                  <a:pt x="165" y="309"/>
                </a:lnTo>
                <a:lnTo>
                  <a:pt x="180" y="310"/>
                </a:lnTo>
              </a:path>
            </a:pathLst>
          </a:custGeom>
          <a:noFill/>
          <a:ln w="25400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40760" name="Freeform 1080"/>
          <p:cNvSpPr>
            <a:spLocks/>
          </p:cNvSpPr>
          <p:nvPr/>
        </p:nvSpPr>
        <p:spPr bwMode="auto">
          <a:xfrm>
            <a:off x="8632825" y="2792413"/>
            <a:ext cx="114300" cy="220663"/>
          </a:xfrm>
          <a:custGeom>
            <a:avLst/>
            <a:gdLst/>
            <a:ahLst/>
            <a:cxnLst>
              <a:cxn ang="0">
                <a:pos x="188" y="296"/>
              </a:cxn>
              <a:cxn ang="0">
                <a:pos x="182" y="234"/>
              </a:cxn>
              <a:cxn ang="0">
                <a:pos x="171" y="175"/>
              </a:cxn>
              <a:cxn ang="0">
                <a:pos x="153" y="124"/>
              </a:cxn>
              <a:cxn ang="0">
                <a:pos x="130" y="80"/>
              </a:cxn>
              <a:cxn ang="0">
                <a:pos x="102" y="44"/>
              </a:cxn>
              <a:cxn ang="0">
                <a:pos x="71" y="18"/>
              </a:cxn>
              <a:cxn ang="0">
                <a:pos x="37" y="2"/>
              </a:cxn>
              <a:cxn ang="0">
                <a:pos x="0" y="0"/>
              </a:cxn>
            </a:cxnLst>
            <a:rect l="0" t="0" r="r" b="b"/>
            <a:pathLst>
              <a:path w="188" h="296">
                <a:moveTo>
                  <a:pt x="188" y="296"/>
                </a:moveTo>
                <a:lnTo>
                  <a:pt x="182" y="234"/>
                </a:lnTo>
                <a:lnTo>
                  <a:pt x="171" y="175"/>
                </a:lnTo>
                <a:lnTo>
                  <a:pt x="153" y="124"/>
                </a:lnTo>
                <a:lnTo>
                  <a:pt x="130" y="80"/>
                </a:lnTo>
                <a:lnTo>
                  <a:pt x="102" y="44"/>
                </a:lnTo>
                <a:lnTo>
                  <a:pt x="71" y="18"/>
                </a:lnTo>
                <a:lnTo>
                  <a:pt x="37" y="2"/>
                </a:lnTo>
                <a:lnTo>
                  <a:pt x="0" y="0"/>
                </a:lnTo>
              </a:path>
            </a:pathLst>
          </a:custGeom>
          <a:noFill/>
          <a:ln w="25400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40761" name="Line 1081"/>
          <p:cNvSpPr>
            <a:spLocks noChangeShapeType="1"/>
          </p:cNvSpPr>
          <p:nvPr/>
        </p:nvSpPr>
        <p:spPr bwMode="auto">
          <a:xfrm>
            <a:off x="8847138" y="3249613"/>
            <a:ext cx="179388" cy="1588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40762" name="Freeform 1082"/>
          <p:cNvSpPr>
            <a:spLocks/>
          </p:cNvSpPr>
          <p:nvPr/>
        </p:nvSpPr>
        <p:spPr bwMode="auto">
          <a:xfrm>
            <a:off x="9020175" y="3008313"/>
            <a:ext cx="111125" cy="242888"/>
          </a:xfrm>
          <a:custGeom>
            <a:avLst/>
            <a:gdLst/>
            <a:ahLst/>
            <a:cxnLst>
              <a:cxn ang="0">
                <a:pos x="184" y="0"/>
              </a:cxn>
              <a:cxn ang="0">
                <a:pos x="184" y="26"/>
              </a:cxn>
              <a:cxn ang="0">
                <a:pos x="182" y="52"/>
              </a:cxn>
              <a:cxn ang="0">
                <a:pos x="179" y="77"/>
              </a:cxn>
              <a:cxn ang="0">
                <a:pos x="174" y="103"/>
              </a:cxn>
              <a:cxn ang="0">
                <a:pos x="169" y="127"/>
              </a:cxn>
              <a:cxn ang="0">
                <a:pos x="162" y="150"/>
              </a:cxn>
              <a:cxn ang="0">
                <a:pos x="154" y="173"/>
              </a:cxn>
              <a:cxn ang="0">
                <a:pos x="146" y="194"/>
              </a:cxn>
              <a:cxn ang="0">
                <a:pos x="136" y="214"/>
              </a:cxn>
              <a:cxn ang="0">
                <a:pos x="125" y="233"/>
              </a:cxn>
              <a:cxn ang="0">
                <a:pos x="113" y="250"/>
              </a:cxn>
              <a:cxn ang="0">
                <a:pos x="101" y="265"/>
              </a:cxn>
              <a:cxn ang="0">
                <a:pos x="88" y="278"/>
              </a:cxn>
              <a:cxn ang="0">
                <a:pos x="74" y="289"/>
              </a:cxn>
              <a:cxn ang="0">
                <a:pos x="60" y="299"/>
              </a:cxn>
              <a:cxn ang="0">
                <a:pos x="45" y="306"/>
              </a:cxn>
              <a:cxn ang="0">
                <a:pos x="31" y="312"/>
              </a:cxn>
              <a:cxn ang="0">
                <a:pos x="15" y="315"/>
              </a:cxn>
              <a:cxn ang="0">
                <a:pos x="0" y="316"/>
              </a:cxn>
            </a:cxnLst>
            <a:rect l="0" t="0" r="r" b="b"/>
            <a:pathLst>
              <a:path w="184" h="316">
                <a:moveTo>
                  <a:pt x="184" y="0"/>
                </a:moveTo>
                <a:lnTo>
                  <a:pt x="184" y="26"/>
                </a:lnTo>
                <a:lnTo>
                  <a:pt x="182" y="52"/>
                </a:lnTo>
                <a:lnTo>
                  <a:pt x="179" y="77"/>
                </a:lnTo>
                <a:lnTo>
                  <a:pt x="174" y="103"/>
                </a:lnTo>
                <a:lnTo>
                  <a:pt x="169" y="127"/>
                </a:lnTo>
                <a:lnTo>
                  <a:pt x="162" y="150"/>
                </a:lnTo>
                <a:lnTo>
                  <a:pt x="154" y="173"/>
                </a:lnTo>
                <a:lnTo>
                  <a:pt x="146" y="194"/>
                </a:lnTo>
                <a:lnTo>
                  <a:pt x="136" y="214"/>
                </a:lnTo>
                <a:lnTo>
                  <a:pt x="125" y="233"/>
                </a:lnTo>
                <a:lnTo>
                  <a:pt x="113" y="250"/>
                </a:lnTo>
                <a:lnTo>
                  <a:pt x="101" y="265"/>
                </a:lnTo>
                <a:lnTo>
                  <a:pt x="88" y="278"/>
                </a:lnTo>
                <a:lnTo>
                  <a:pt x="74" y="289"/>
                </a:lnTo>
                <a:lnTo>
                  <a:pt x="60" y="299"/>
                </a:lnTo>
                <a:lnTo>
                  <a:pt x="45" y="306"/>
                </a:lnTo>
                <a:lnTo>
                  <a:pt x="31" y="312"/>
                </a:lnTo>
                <a:lnTo>
                  <a:pt x="15" y="315"/>
                </a:lnTo>
                <a:lnTo>
                  <a:pt x="0" y="316"/>
                </a:lnTo>
              </a:path>
            </a:pathLst>
          </a:custGeom>
          <a:noFill/>
          <a:ln w="25400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40763" name="Freeform 1083"/>
          <p:cNvSpPr>
            <a:spLocks/>
          </p:cNvSpPr>
          <p:nvPr/>
        </p:nvSpPr>
        <p:spPr bwMode="auto">
          <a:xfrm>
            <a:off x="9129713" y="2786063"/>
            <a:ext cx="115888" cy="223838"/>
          </a:xfrm>
          <a:custGeom>
            <a:avLst/>
            <a:gdLst/>
            <a:ahLst/>
            <a:cxnLst>
              <a:cxn ang="0">
                <a:pos x="0" y="300"/>
              </a:cxn>
              <a:cxn ang="0">
                <a:pos x="4" y="237"/>
              </a:cxn>
              <a:cxn ang="0">
                <a:pos x="16" y="177"/>
              </a:cxn>
              <a:cxn ang="0">
                <a:pos x="34" y="125"/>
              </a:cxn>
              <a:cxn ang="0">
                <a:pos x="58" y="80"/>
              </a:cxn>
              <a:cxn ang="0">
                <a:pos x="85" y="44"/>
              </a:cxn>
              <a:cxn ang="0">
                <a:pos x="116" y="18"/>
              </a:cxn>
              <a:cxn ang="0">
                <a:pos x="152" y="2"/>
              </a:cxn>
              <a:cxn ang="0">
                <a:pos x="189" y="0"/>
              </a:cxn>
            </a:cxnLst>
            <a:rect l="0" t="0" r="r" b="b"/>
            <a:pathLst>
              <a:path w="189" h="300">
                <a:moveTo>
                  <a:pt x="0" y="300"/>
                </a:moveTo>
                <a:lnTo>
                  <a:pt x="4" y="237"/>
                </a:lnTo>
                <a:lnTo>
                  <a:pt x="16" y="177"/>
                </a:lnTo>
                <a:lnTo>
                  <a:pt x="34" y="125"/>
                </a:lnTo>
                <a:lnTo>
                  <a:pt x="58" y="80"/>
                </a:lnTo>
                <a:lnTo>
                  <a:pt x="85" y="44"/>
                </a:lnTo>
                <a:lnTo>
                  <a:pt x="116" y="18"/>
                </a:lnTo>
                <a:lnTo>
                  <a:pt x="152" y="2"/>
                </a:lnTo>
                <a:lnTo>
                  <a:pt x="189" y="0"/>
                </a:lnTo>
              </a:path>
            </a:pathLst>
          </a:custGeom>
          <a:noFill/>
          <a:ln w="25400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40764" name="Line 1084"/>
          <p:cNvSpPr>
            <a:spLocks noChangeShapeType="1"/>
          </p:cNvSpPr>
          <p:nvPr/>
        </p:nvSpPr>
        <p:spPr bwMode="auto">
          <a:xfrm flipH="1">
            <a:off x="8847138" y="3249613"/>
            <a:ext cx="180975" cy="1588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40765" name="Freeform 1085"/>
          <p:cNvSpPr>
            <a:spLocks/>
          </p:cNvSpPr>
          <p:nvPr/>
        </p:nvSpPr>
        <p:spPr bwMode="auto">
          <a:xfrm>
            <a:off x="8745538" y="3249613"/>
            <a:ext cx="111125" cy="250825"/>
          </a:xfrm>
          <a:custGeom>
            <a:avLst/>
            <a:gdLst/>
            <a:ahLst/>
            <a:cxnLst>
              <a:cxn ang="0">
                <a:pos x="0" y="313"/>
              </a:cxn>
              <a:cxn ang="0">
                <a:pos x="1" y="288"/>
              </a:cxn>
              <a:cxn ang="0">
                <a:pos x="2" y="262"/>
              </a:cxn>
              <a:cxn ang="0">
                <a:pos x="5" y="237"/>
              </a:cxn>
              <a:cxn ang="0">
                <a:pos x="9" y="212"/>
              </a:cxn>
              <a:cxn ang="0">
                <a:pos x="15" y="188"/>
              </a:cxn>
              <a:cxn ang="0">
                <a:pos x="21" y="164"/>
              </a:cxn>
              <a:cxn ang="0">
                <a:pos x="30" y="142"/>
              </a:cxn>
              <a:cxn ang="0">
                <a:pos x="38" y="121"/>
              </a:cxn>
              <a:cxn ang="0">
                <a:pos x="48" y="102"/>
              </a:cxn>
              <a:cxn ang="0">
                <a:pos x="59" y="84"/>
              </a:cxn>
              <a:cxn ang="0">
                <a:pos x="69" y="67"/>
              </a:cxn>
              <a:cxn ang="0">
                <a:pos x="82" y="52"/>
              </a:cxn>
              <a:cxn ang="0">
                <a:pos x="94" y="38"/>
              </a:cxn>
              <a:cxn ang="0">
                <a:pos x="108" y="26"/>
              </a:cxn>
              <a:cxn ang="0">
                <a:pos x="122" y="18"/>
              </a:cxn>
              <a:cxn ang="0">
                <a:pos x="136" y="11"/>
              </a:cxn>
              <a:cxn ang="0">
                <a:pos x="151" y="5"/>
              </a:cxn>
              <a:cxn ang="0">
                <a:pos x="166" y="1"/>
              </a:cxn>
              <a:cxn ang="0">
                <a:pos x="181" y="0"/>
              </a:cxn>
            </a:cxnLst>
            <a:rect l="0" t="0" r="r" b="b"/>
            <a:pathLst>
              <a:path w="181" h="313">
                <a:moveTo>
                  <a:pt x="0" y="313"/>
                </a:moveTo>
                <a:lnTo>
                  <a:pt x="1" y="288"/>
                </a:lnTo>
                <a:lnTo>
                  <a:pt x="2" y="262"/>
                </a:lnTo>
                <a:lnTo>
                  <a:pt x="5" y="237"/>
                </a:lnTo>
                <a:lnTo>
                  <a:pt x="9" y="212"/>
                </a:lnTo>
                <a:lnTo>
                  <a:pt x="15" y="188"/>
                </a:lnTo>
                <a:lnTo>
                  <a:pt x="21" y="164"/>
                </a:lnTo>
                <a:lnTo>
                  <a:pt x="30" y="142"/>
                </a:lnTo>
                <a:lnTo>
                  <a:pt x="38" y="121"/>
                </a:lnTo>
                <a:lnTo>
                  <a:pt x="48" y="102"/>
                </a:lnTo>
                <a:lnTo>
                  <a:pt x="59" y="84"/>
                </a:lnTo>
                <a:lnTo>
                  <a:pt x="69" y="67"/>
                </a:lnTo>
                <a:lnTo>
                  <a:pt x="82" y="52"/>
                </a:lnTo>
                <a:lnTo>
                  <a:pt x="94" y="38"/>
                </a:lnTo>
                <a:lnTo>
                  <a:pt x="108" y="26"/>
                </a:lnTo>
                <a:lnTo>
                  <a:pt x="122" y="18"/>
                </a:lnTo>
                <a:lnTo>
                  <a:pt x="136" y="11"/>
                </a:lnTo>
                <a:lnTo>
                  <a:pt x="151" y="5"/>
                </a:lnTo>
                <a:lnTo>
                  <a:pt x="166" y="1"/>
                </a:lnTo>
                <a:lnTo>
                  <a:pt x="181" y="0"/>
                </a:lnTo>
              </a:path>
            </a:pathLst>
          </a:custGeom>
          <a:noFill/>
          <a:ln w="25400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40766" name="Freeform 1086"/>
          <p:cNvSpPr>
            <a:spLocks/>
          </p:cNvSpPr>
          <p:nvPr/>
        </p:nvSpPr>
        <p:spPr bwMode="auto">
          <a:xfrm>
            <a:off x="8632825" y="3495675"/>
            <a:ext cx="112713" cy="217488"/>
          </a:xfrm>
          <a:custGeom>
            <a:avLst/>
            <a:gdLst/>
            <a:ahLst/>
            <a:cxnLst>
              <a:cxn ang="0">
                <a:pos x="186" y="0"/>
              </a:cxn>
              <a:cxn ang="0">
                <a:pos x="181" y="61"/>
              </a:cxn>
              <a:cxn ang="0">
                <a:pos x="169" y="120"/>
              </a:cxn>
              <a:cxn ang="0">
                <a:pos x="152" y="171"/>
              </a:cxn>
              <a:cxn ang="0">
                <a:pos x="128" y="215"/>
              </a:cxn>
              <a:cxn ang="0">
                <a:pos x="101" y="250"/>
              </a:cxn>
              <a:cxn ang="0">
                <a:pos x="70" y="277"/>
              </a:cxn>
              <a:cxn ang="0">
                <a:pos x="36" y="292"/>
              </a:cxn>
              <a:cxn ang="0">
                <a:pos x="0" y="296"/>
              </a:cxn>
            </a:cxnLst>
            <a:rect l="0" t="0" r="r" b="b"/>
            <a:pathLst>
              <a:path w="186" h="296">
                <a:moveTo>
                  <a:pt x="186" y="0"/>
                </a:moveTo>
                <a:lnTo>
                  <a:pt x="181" y="61"/>
                </a:lnTo>
                <a:lnTo>
                  <a:pt x="169" y="120"/>
                </a:lnTo>
                <a:lnTo>
                  <a:pt x="152" y="171"/>
                </a:lnTo>
                <a:lnTo>
                  <a:pt x="128" y="215"/>
                </a:lnTo>
                <a:lnTo>
                  <a:pt x="101" y="250"/>
                </a:lnTo>
                <a:lnTo>
                  <a:pt x="70" y="277"/>
                </a:lnTo>
                <a:lnTo>
                  <a:pt x="36" y="292"/>
                </a:lnTo>
                <a:lnTo>
                  <a:pt x="0" y="296"/>
                </a:lnTo>
              </a:path>
            </a:pathLst>
          </a:custGeom>
          <a:noFill/>
          <a:ln w="25400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40767" name="Line 1087"/>
          <p:cNvSpPr>
            <a:spLocks noChangeShapeType="1"/>
          </p:cNvSpPr>
          <p:nvPr/>
        </p:nvSpPr>
        <p:spPr bwMode="auto">
          <a:xfrm>
            <a:off x="8850313" y="3249613"/>
            <a:ext cx="176213" cy="1588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40768" name="Freeform 1088"/>
          <p:cNvSpPr>
            <a:spLocks/>
          </p:cNvSpPr>
          <p:nvPr/>
        </p:nvSpPr>
        <p:spPr bwMode="auto">
          <a:xfrm>
            <a:off x="9021763" y="3249613"/>
            <a:ext cx="109538" cy="230188"/>
          </a:xfrm>
          <a:custGeom>
            <a:avLst/>
            <a:gdLst/>
            <a:ahLst/>
            <a:cxnLst>
              <a:cxn ang="0">
                <a:pos x="182" y="317"/>
              </a:cxn>
              <a:cxn ang="0">
                <a:pos x="182" y="291"/>
              </a:cxn>
              <a:cxn ang="0">
                <a:pos x="180" y="265"/>
              </a:cxn>
              <a:cxn ang="0">
                <a:pos x="177" y="240"/>
              </a:cxn>
              <a:cxn ang="0">
                <a:pos x="172" y="214"/>
              </a:cxn>
              <a:cxn ang="0">
                <a:pos x="167" y="190"/>
              </a:cxn>
              <a:cxn ang="0">
                <a:pos x="161" y="167"/>
              </a:cxn>
              <a:cxn ang="0">
                <a:pos x="152" y="144"/>
              </a:cxn>
              <a:cxn ang="0">
                <a:pos x="144" y="123"/>
              </a:cxn>
              <a:cxn ang="0">
                <a:pos x="134" y="103"/>
              </a:cxn>
              <a:cxn ang="0">
                <a:pos x="123" y="85"/>
              </a:cxn>
              <a:cxn ang="0">
                <a:pos x="111" y="68"/>
              </a:cxn>
              <a:cxn ang="0">
                <a:pos x="100" y="52"/>
              </a:cxn>
              <a:cxn ang="0">
                <a:pos x="87" y="39"/>
              </a:cxn>
              <a:cxn ang="0">
                <a:pos x="73" y="28"/>
              </a:cxn>
              <a:cxn ang="0">
                <a:pos x="59" y="18"/>
              </a:cxn>
              <a:cxn ang="0">
                <a:pos x="44" y="11"/>
              </a:cxn>
              <a:cxn ang="0">
                <a:pos x="30" y="5"/>
              </a:cxn>
              <a:cxn ang="0">
                <a:pos x="15" y="2"/>
              </a:cxn>
              <a:cxn ang="0">
                <a:pos x="0" y="0"/>
              </a:cxn>
            </a:cxnLst>
            <a:rect l="0" t="0" r="r" b="b"/>
            <a:pathLst>
              <a:path w="182" h="317">
                <a:moveTo>
                  <a:pt x="182" y="317"/>
                </a:moveTo>
                <a:lnTo>
                  <a:pt x="182" y="291"/>
                </a:lnTo>
                <a:lnTo>
                  <a:pt x="180" y="265"/>
                </a:lnTo>
                <a:lnTo>
                  <a:pt x="177" y="240"/>
                </a:lnTo>
                <a:lnTo>
                  <a:pt x="172" y="214"/>
                </a:lnTo>
                <a:lnTo>
                  <a:pt x="167" y="190"/>
                </a:lnTo>
                <a:lnTo>
                  <a:pt x="161" y="167"/>
                </a:lnTo>
                <a:lnTo>
                  <a:pt x="152" y="144"/>
                </a:lnTo>
                <a:lnTo>
                  <a:pt x="144" y="123"/>
                </a:lnTo>
                <a:lnTo>
                  <a:pt x="134" y="103"/>
                </a:lnTo>
                <a:lnTo>
                  <a:pt x="123" y="85"/>
                </a:lnTo>
                <a:lnTo>
                  <a:pt x="111" y="68"/>
                </a:lnTo>
                <a:lnTo>
                  <a:pt x="100" y="52"/>
                </a:lnTo>
                <a:lnTo>
                  <a:pt x="87" y="39"/>
                </a:lnTo>
                <a:lnTo>
                  <a:pt x="73" y="28"/>
                </a:lnTo>
                <a:lnTo>
                  <a:pt x="59" y="18"/>
                </a:lnTo>
                <a:lnTo>
                  <a:pt x="44" y="11"/>
                </a:lnTo>
                <a:lnTo>
                  <a:pt x="30" y="5"/>
                </a:lnTo>
                <a:lnTo>
                  <a:pt x="15" y="2"/>
                </a:lnTo>
                <a:lnTo>
                  <a:pt x="0" y="0"/>
                </a:lnTo>
              </a:path>
            </a:pathLst>
          </a:custGeom>
          <a:noFill/>
          <a:ln w="25400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40769" name="Freeform 1089"/>
          <p:cNvSpPr>
            <a:spLocks/>
          </p:cNvSpPr>
          <p:nvPr/>
        </p:nvSpPr>
        <p:spPr bwMode="auto">
          <a:xfrm>
            <a:off x="9131300" y="3478213"/>
            <a:ext cx="115888" cy="223838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4" y="62"/>
              </a:cxn>
              <a:cxn ang="0">
                <a:pos x="16" y="122"/>
              </a:cxn>
              <a:cxn ang="0">
                <a:pos x="34" y="174"/>
              </a:cxn>
              <a:cxn ang="0">
                <a:pos x="58" y="218"/>
              </a:cxn>
              <a:cxn ang="0">
                <a:pos x="86" y="255"/>
              </a:cxn>
              <a:cxn ang="0">
                <a:pos x="117" y="281"/>
              </a:cxn>
              <a:cxn ang="0">
                <a:pos x="152" y="297"/>
              </a:cxn>
              <a:cxn ang="0">
                <a:pos x="189" y="300"/>
              </a:cxn>
            </a:cxnLst>
            <a:rect l="0" t="0" r="r" b="b"/>
            <a:pathLst>
              <a:path w="189" h="300">
                <a:moveTo>
                  <a:pt x="0" y="0"/>
                </a:moveTo>
                <a:lnTo>
                  <a:pt x="4" y="62"/>
                </a:lnTo>
                <a:lnTo>
                  <a:pt x="16" y="122"/>
                </a:lnTo>
                <a:lnTo>
                  <a:pt x="34" y="174"/>
                </a:lnTo>
                <a:lnTo>
                  <a:pt x="58" y="218"/>
                </a:lnTo>
                <a:lnTo>
                  <a:pt x="86" y="255"/>
                </a:lnTo>
                <a:lnTo>
                  <a:pt x="117" y="281"/>
                </a:lnTo>
                <a:lnTo>
                  <a:pt x="152" y="297"/>
                </a:lnTo>
                <a:lnTo>
                  <a:pt x="189" y="300"/>
                </a:lnTo>
              </a:path>
            </a:pathLst>
          </a:custGeom>
          <a:noFill/>
          <a:ln w="25400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40770" name="Line 1090"/>
          <p:cNvSpPr>
            <a:spLocks noChangeShapeType="1"/>
          </p:cNvSpPr>
          <p:nvPr/>
        </p:nvSpPr>
        <p:spPr bwMode="auto">
          <a:xfrm flipH="1">
            <a:off x="8850313" y="3249613"/>
            <a:ext cx="179388" cy="1588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40771" name="Line 1091"/>
          <p:cNvSpPr>
            <a:spLocks noChangeShapeType="1"/>
          </p:cNvSpPr>
          <p:nvPr/>
        </p:nvSpPr>
        <p:spPr bwMode="auto">
          <a:xfrm>
            <a:off x="7297738" y="2786063"/>
            <a:ext cx="1335088" cy="4763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40772" name="Freeform 1092"/>
          <p:cNvSpPr>
            <a:spLocks/>
          </p:cNvSpPr>
          <p:nvPr/>
        </p:nvSpPr>
        <p:spPr bwMode="auto">
          <a:xfrm>
            <a:off x="7297738" y="3711575"/>
            <a:ext cx="1335088" cy="1588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187" y="0"/>
              </a:cxn>
              <a:cxn ang="0">
                <a:pos x="2158" y="0"/>
              </a:cxn>
            </a:cxnLst>
            <a:rect l="0" t="0" r="r" b="b"/>
            <a:pathLst>
              <a:path w="2187">
                <a:moveTo>
                  <a:pt x="0" y="0"/>
                </a:moveTo>
                <a:lnTo>
                  <a:pt x="2187" y="0"/>
                </a:lnTo>
                <a:lnTo>
                  <a:pt x="2158" y="0"/>
                </a:lnTo>
              </a:path>
            </a:pathLst>
          </a:custGeom>
          <a:noFill/>
          <a:ln w="25400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40773" name="Rectangle 1093"/>
          <p:cNvSpPr>
            <a:spLocks noChangeArrowheads="1"/>
          </p:cNvSpPr>
          <p:nvPr/>
        </p:nvSpPr>
        <p:spPr bwMode="auto">
          <a:xfrm>
            <a:off x="7773988" y="2511010"/>
            <a:ext cx="540000" cy="540000"/>
          </a:xfrm>
          <a:prstGeom prst="rect">
            <a:avLst/>
          </a:prstGeom>
          <a:solidFill>
            <a:srgbClr val="000000"/>
          </a:solidFill>
          <a:ln w="19050">
            <a:solidFill>
              <a:srgbClr val="FFFFFF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40774" name="Rectangle 1094"/>
          <p:cNvSpPr>
            <a:spLocks noChangeArrowheads="1"/>
          </p:cNvSpPr>
          <p:nvPr/>
        </p:nvSpPr>
        <p:spPr bwMode="auto">
          <a:xfrm>
            <a:off x="7880350" y="2484438"/>
            <a:ext cx="263525" cy="427038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l" defTabSz="762000"/>
            <a:r>
              <a:rPr lang="en-US" sz="2800">
                <a:solidFill>
                  <a:srgbClr val="FFFFFF"/>
                </a:solidFill>
                <a:latin typeface="Symbol" pitchFamily="18" charset="2"/>
              </a:rPr>
              <a:t>j</a:t>
            </a:r>
            <a:endParaRPr lang="en-US" sz="2800" b="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840775" name="Rectangle 1095"/>
          <p:cNvSpPr>
            <a:spLocks noChangeArrowheads="1"/>
          </p:cNvSpPr>
          <p:nvPr/>
        </p:nvSpPr>
        <p:spPr bwMode="auto">
          <a:xfrm>
            <a:off x="8072438" y="2774950"/>
            <a:ext cx="134938" cy="24447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 defTabSz="762000"/>
            <a:r>
              <a:rPr lang="en-US" sz="1600">
                <a:solidFill>
                  <a:srgbClr val="FFFFFF"/>
                </a:solidFill>
                <a:latin typeface="Times New Roman" pitchFamily="18" charset="0"/>
              </a:rPr>
              <a:t>B</a:t>
            </a:r>
            <a:endParaRPr lang="en-US" sz="120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840776" name="Freeform 1096"/>
          <p:cNvSpPr>
            <a:spLocks/>
          </p:cNvSpPr>
          <p:nvPr/>
        </p:nvSpPr>
        <p:spPr bwMode="auto">
          <a:xfrm>
            <a:off x="2854325" y="2438400"/>
            <a:ext cx="323850" cy="347663"/>
          </a:xfrm>
          <a:custGeom>
            <a:avLst/>
            <a:gdLst/>
            <a:ahLst/>
            <a:cxnLst>
              <a:cxn ang="0">
                <a:pos x="530" y="286"/>
              </a:cxn>
              <a:cxn ang="0">
                <a:pos x="522" y="332"/>
              </a:cxn>
              <a:cxn ang="0">
                <a:pos x="504" y="377"/>
              </a:cxn>
              <a:cxn ang="0">
                <a:pos x="481" y="417"/>
              </a:cxn>
              <a:cxn ang="0">
                <a:pos x="449" y="453"/>
              </a:cxn>
              <a:cxn ang="0">
                <a:pos x="412" y="482"/>
              </a:cxn>
              <a:cxn ang="0">
                <a:pos x="370" y="505"/>
              </a:cxn>
              <a:cxn ang="0">
                <a:pos x="325" y="519"/>
              </a:cxn>
              <a:cxn ang="0">
                <a:pos x="278" y="525"/>
              </a:cxn>
              <a:cxn ang="0">
                <a:pos x="231" y="523"/>
              </a:cxn>
              <a:cxn ang="0">
                <a:pos x="183" y="513"/>
              </a:cxn>
              <a:cxn ang="0">
                <a:pos x="140" y="494"/>
              </a:cxn>
              <a:cxn ang="0">
                <a:pos x="100" y="469"/>
              </a:cxn>
              <a:cxn ang="0">
                <a:pos x="66" y="436"/>
              </a:cxn>
              <a:cxn ang="0">
                <a:pos x="38" y="398"/>
              </a:cxn>
              <a:cxn ang="0">
                <a:pos x="18" y="355"/>
              </a:cxn>
              <a:cxn ang="0">
                <a:pos x="5" y="310"/>
              </a:cxn>
              <a:cxn ang="0">
                <a:pos x="0" y="263"/>
              </a:cxn>
              <a:cxn ang="0">
                <a:pos x="5" y="216"/>
              </a:cxn>
              <a:cxn ang="0">
                <a:pos x="17" y="171"/>
              </a:cxn>
              <a:cxn ang="0">
                <a:pos x="38" y="128"/>
              </a:cxn>
              <a:cxn ang="0">
                <a:pos x="66" y="90"/>
              </a:cxn>
              <a:cxn ang="0">
                <a:pos x="100" y="57"/>
              </a:cxn>
              <a:cxn ang="0">
                <a:pos x="140" y="32"/>
              </a:cxn>
              <a:cxn ang="0">
                <a:pos x="183" y="12"/>
              </a:cxn>
              <a:cxn ang="0">
                <a:pos x="229" y="2"/>
              </a:cxn>
              <a:cxn ang="0">
                <a:pos x="278" y="0"/>
              </a:cxn>
              <a:cxn ang="0">
                <a:pos x="325" y="6"/>
              </a:cxn>
              <a:cxn ang="0">
                <a:pos x="370" y="21"/>
              </a:cxn>
              <a:cxn ang="0">
                <a:pos x="411" y="43"/>
              </a:cxn>
              <a:cxn ang="0">
                <a:pos x="449" y="72"/>
              </a:cxn>
              <a:cxn ang="0">
                <a:pos x="480" y="108"/>
              </a:cxn>
              <a:cxn ang="0">
                <a:pos x="504" y="148"/>
              </a:cxn>
              <a:cxn ang="0">
                <a:pos x="522" y="192"/>
              </a:cxn>
              <a:cxn ang="0">
                <a:pos x="530" y="239"/>
              </a:cxn>
              <a:cxn ang="0">
                <a:pos x="531" y="262"/>
              </a:cxn>
            </a:cxnLst>
            <a:rect l="0" t="0" r="r" b="b"/>
            <a:pathLst>
              <a:path w="531" h="525">
                <a:moveTo>
                  <a:pt x="531" y="262"/>
                </a:moveTo>
                <a:lnTo>
                  <a:pt x="530" y="286"/>
                </a:lnTo>
                <a:lnTo>
                  <a:pt x="527" y="310"/>
                </a:lnTo>
                <a:lnTo>
                  <a:pt x="522" y="332"/>
                </a:lnTo>
                <a:lnTo>
                  <a:pt x="514" y="355"/>
                </a:lnTo>
                <a:lnTo>
                  <a:pt x="504" y="377"/>
                </a:lnTo>
                <a:lnTo>
                  <a:pt x="494" y="398"/>
                </a:lnTo>
                <a:lnTo>
                  <a:pt x="481" y="417"/>
                </a:lnTo>
                <a:lnTo>
                  <a:pt x="466" y="436"/>
                </a:lnTo>
                <a:lnTo>
                  <a:pt x="449" y="453"/>
                </a:lnTo>
                <a:lnTo>
                  <a:pt x="432" y="468"/>
                </a:lnTo>
                <a:lnTo>
                  <a:pt x="412" y="482"/>
                </a:lnTo>
                <a:lnTo>
                  <a:pt x="391" y="494"/>
                </a:lnTo>
                <a:lnTo>
                  <a:pt x="370" y="505"/>
                </a:lnTo>
                <a:lnTo>
                  <a:pt x="348" y="512"/>
                </a:lnTo>
                <a:lnTo>
                  <a:pt x="325" y="519"/>
                </a:lnTo>
                <a:lnTo>
                  <a:pt x="301" y="523"/>
                </a:lnTo>
                <a:lnTo>
                  <a:pt x="278" y="525"/>
                </a:lnTo>
                <a:lnTo>
                  <a:pt x="254" y="525"/>
                </a:lnTo>
                <a:lnTo>
                  <a:pt x="231" y="523"/>
                </a:lnTo>
                <a:lnTo>
                  <a:pt x="207" y="519"/>
                </a:lnTo>
                <a:lnTo>
                  <a:pt x="183" y="513"/>
                </a:lnTo>
                <a:lnTo>
                  <a:pt x="162" y="505"/>
                </a:lnTo>
                <a:lnTo>
                  <a:pt x="140" y="494"/>
                </a:lnTo>
                <a:lnTo>
                  <a:pt x="119" y="483"/>
                </a:lnTo>
                <a:lnTo>
                  <a:pt x="100" y="469"/>
                </a:lnTo>
                <a:lnTo>
                  <a:pt x="83" y="453"/>
                </a:lnTo>
                <a:lnTo>
                  <a:pt x="66" y="436"/>
                </a:lnTo>
                <a:lnTo>
                  <a:pt x="51" y="418"/>
                </a:lnTo>
                <a:lnTo>
                  <a:pt x="38" y="398"/>
                </a:lnTo>
                <a:lnTo>
                  <a:pt x="26" y="378"/>
                </a:lnTo>
                <a:lnTo>
                  <a:pt x="18" y="355"/>
                </a:lnTo>
                <a:lnTo>
                  <a:pt x="10" y="333"/>
                </a:lnTo>
                <a:lnTo>
                  <a:pt x="5" y="310"/>
                </a:lnTo>
                <a:lnTo>
                  <a:pt x="2" y="286"/>
                </a:lnTo>
                <a:lnTo>
                  <a:pt x="0" y="263"/>
                </a:lnTo>
                <a:lnTo>
                  <a:pt x="2" y="240"/>
                </a:lnTo>
                <a:lnTo>
                  <a:pt x="5" y="216"/>
                </a:lnTo>
                <a:lnTo>
                  <a:pt x="10" y="193"/>
                </a:lnTo>
                <a:lnTo>
                  <a:pt x="17" y="171"/>
                </a:lnTo>
                <a:lnTo>
                  <a:pt x="26" y="148"/>
                </a:lnTo>
                <a:lnTo>
                  <a:pt x="38" y="128"/>
                </a:lnTo>
                <a:lnTo>
                  <a:pt x="51" y="108"/>
                </a:lnTo>
                <a:lnTo>
                  <a:pt x="66" y="90"/>
                </a:lnTo>
                <a:lnTo>
                  <a:pt x="82" y="73"/>
                </a:lnTo>
                <a:lnTo>
                  <a:pt x="100" y="57"/>
                </a:lnTo>
                <a:lnTo>
                  <a:pt x="119" y="43"/>
                </a:lnTo>
                <a:lnTo>
                  <a:pt x="140" y="32"/>
                </a:lnTo>
                <a:lnTo>
                  <a:pt x="161" y="21"/>
                </a:lnTo>
                <a:lnTo>
                  <a:pt x="183" y="12"/>
                </a:lnTo>
                <a:lnTo>
                  <a:pt x="206" y="6"/>
                </a:lnTo>
                <a:lnTo>
                  <a:pt x="229" y="2"/>
                </a:lnTo>
                <a:lnTo>
                  <a:pt x="253" y="0"/>
                </a:lnTo>
                <a:lnTo>
                  <a:pt x="278" y="0"/>
                </a:lnTo>
                <a:lnTo>
                  <a:pt x="301" y="2"/>
                </a:lnTo>
                <a:lnTo>
                  <a:pt x="325" y="6"/>
                </a:lnTo>
                <a:lnTo>
                  <a:pt x="347" y="12"/>
                </a:lnTo>
                <a:lnTo>
                  <a:pt x="370" y="21"/>
                </a:lnTo>
                <a:lnTo>
                  <a:pt x="391" y="30"/>
                </a:lnTo>
                <a:lnTo>
                  <a:pt x="411" y="43"/>
                </a:lnTo>
                <a:lnTo>
                  <a:pt x="431" y="57"/>
                </a:lnTo>
                <a:lnTo>
                  <a:pt x="449" y="72"/>
                </a:lnTo>
                <a:lnTo>
                  <a:pt x="465" y="89"/>
                </a:lnTo>
                <a:lnTo>
                  <a:pt x="480" y="108"/>
                </a:lnTo>
                <a:lnTo>
                  <a:pt x="493" y="127"/>
                </a:lnTo>
                <a:lnTo>
                  <a:pt x="504" y="148"/>
                </a:lnTo>
                <a:lnTo>
                  <a:pt x="514" y="170"/>
                </a:lnTo>
                <a:lnTo>
                  <a:pt x="522" y="192"/>
                </a:lnTo>
                <a:lnTo>
                  <a:pt x="527" y="215"/>
                </a:lnTo>
                <a:lnTo>
                  <a:pt x="530" y="239"/>
                </a:lnTo>
                <a:lnTo>
                  <a:pt x="531" y="262"/>
                </a:lnTo>
                <a:lnTo>
                  <a:pt x="531" y="262"/>
                </a:lnTo>
                <a:close/>
              </a:path>
            </a:pathLst>
          </a:custGeom>
          <a:noFill/>
          <a:ln w="25400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40778" name="Rectangle 1098"/>
          <p:cNvSpPr>
            <a:spLocks noChangeArrowheads="1"/>
          </p:cNvSpPr>
          <p:nvPr/>
        </p:nvSpPr>
        <p:spPr bwMode="auto">
          <a:xfrm>
            <a:off x="457200" y="1752600"/>
            <a:ext cx="942566" cy="52322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 defTabSz="762000"/>
            <a:r>
              <a:rPr lang="en-US" sz="3400" b="0">
                <a:solidFill>
                  <a:srgbClr val="FFFFFF"/>
                </a:solidFill>
              </a:rPr>
              <a:t>Alice</a:t>
            </a:r>
            <a:endParaRPr lang="en-US" sz="3400">
              <a:solidFill>
                <a:srgbClr val="FFFFFF"/>
              </a:solidFill>
            </a:endParaRPr>
          </a:p>
        </p:txBody>
      </p:sp>
      <p:sp>
        <p:nvSpPr>
          <p:cNvPr id="840779" name="Rectangle 1099"/>
          <p:cNvSpPr>
            <a:spLocks noChangeArrowheads="1"/>
          </p:cNvSpPr>
          <p:nvPr/>
        </p:nvSpPr>
        <p:spPr bwMode="auto">
          <a:xfrm>
            <a:off x="9055550" y="1752600"/>
            <a:ext cx="774251" cy="52322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r" defTabSz="762000"/>
            <a:r>
              <a:rPr lang="en-US" sz="3400" b="0">
                <a:solidFill>
                  <a:srgbClr val="FFFFFF"/>
                </a:solidFill>
              </a:rPr>
              <a:t>Bob</a:t>
            </a:r>
          </a:p>
        </p:txBody>
      </p:sp>
      <p:sp>
        <p:nvSpPr>
          <p:cNvPr id="840742" name="Freeform 1062"/>
          <p:cNvSpPr>
            <a:spLocks/>
          </p:cNvSpPr>
          <p:nvPr/>
        </p:nvSpPr>
        <p:spPr bwMode="auto">
          <a:xfrm>
            <a:off x="5200650" y="3254375"/>
            <a:ext cx="436563" cy="455613"/>
          </a:xfrm>
          <a:custGeom>
            <a:avLst/>
            <a:gdLst/>
            <a:ahLst/>
            <a:cxnLst>
              <a:cxn ang="0">
                <a:pos x="716" y="383"/>
              </a:cxn>
              <a:cxn ang="0">
                <a:pos x="708" y="437"/>
              </a:cxn>
              <a:cxn ang="0">
                <a:pos x="692" y="490"/>
              </a:cxn>
              <a:cxn ang="0">
                <a:pos x="666" y="540"/>
              </a:cxn>
              <a:cxn ang="0">
                <a:pos x="634" y="585"/>
              </a:cxn>
              <a:cxn ang="0">
                <a:pos x="596" y="624"/>
              </a:cxn>
              <a:cxn ang="0">
                <a:pos x="551" y="657"/>
              </a:cxn>
              <a:cxn ang="0">
                <a:pos x="501" y="683"/>
              </a:cxn>
              <a:cxn ang="0">
                <a:pos x="449" y="702"/>
              </a:cxn>
              <a:cxn ang="0">
                <a:pos x="393" y="711"/>
              </a:cxn>
              <a:cxn ang="0">
                <a:pos x="338" y="712"/>
              </a:cxn>
              <a:cxn ang="0">
                <a:pos x="283" y="705"/>
              </a:cxn>
              <a:cxn ang="0">
                <a:pos x="230" y="689"/>
              </a:cxn>
              <a:cxn ang="0">
                <a:pos x="179" y="664"/>
              </a:cxn>
              <a:cxn ang="0">
                <a:pos x="133" y="634"/>
              </a:cxn>
              <a:cxn ang="0">
                <a:pos x="93" y="595"/>
              </a:cxn>
              <a:cxn ang="0">
                <a:pos x="58" y="552"/>
              </a:cxn>
              <a:cxn ang="0">
                <a:pos x="32" y="504"/>
              </a:cxn>
              <a:cxn ang="0">
                <a:pos x="12" y="452"/>
              </a:cxn>
              <a:cxn ang="0">
                <a:pos x="2" y="398"/>
              </a:cxn>
              <a:cxn ang="0">
                <a:pos x="0" y="343"/>
              </a:cxn>
              <a:cxn ang="0">
                <a:pos x="6" y="288"/>
              </a:cxn>
              <a:cxn ang="0">
                <a:pos x="21" y="234"/>
              </a:cxn>
              <a:cxn ang="0">
                <a:pos x="43" y="184"/>
              </a:cxn>
              <a:cxn ang="0">
                <a:pos x="74" y="138"/>
              </a:cxn>
              <a:cxn ang="0">
                <a:pos x="112" y="96"/>
              </a:cxn>
              <a:cxn ang="0">
                <a:pos x="155" y="62"/>
              </a:cxn>
              <a:cxn ang="0">
                <a:pos x="203" y="35"/>
              </a:cxn>
              <a:cxn ang="0">
                <a:pos x="255" y="15"/>
              </a:cxn>
              <a:cxn ang="0">
                <a:pos x="310" y="3"/>
              </a:cxn>
              <a:cxn ang="0">
                <a:pos x="366" y="0"/>
              </a:cxn>
              <a:cxn ang="0">
                <a:pos x="420" y="4"/>
              </a:cxn>
              <a:cxn ang="0">
                <a:pos x="475" y="18"/>
              </a:cxn>
              <a:cxn ang="0">
                <a:pos x="526" y="40"/>
              </a:cxn>
              <a:cxn ang="0">
                <a:pos x="573" y="70"/>
              </a:cxn>
              <a:cxn ang="0">
                <a:pos x="615" y="106"/>
              </a:cxn>
              <a:cxn ang="0">
                <a:pos x="651" y="148"/>
              </a:cxn>
              <a:cxn ang="0">
                <a:pos x="679" y="195"/>
              </a:cxn>
              <a:cxn ang="0">
                <a:pos x="700" y="246"/>
              </a:cxn>
              <a:cxn ang="0">
                <a:pos x="713" y="300"/>
              </a:cxn>
              <a:cxn ang="0">
                <a:pos x="718" y="355"/>
              </a:cxn>
            </a:cxnLst>
            <a:rect l="0" t="0" r="r" b="b"/>
            <a:pathLst>
              <a:path w="718" h="712">
                <a:moveTo>
                  <a:pt x="718" y="355"/>
                </a:moveTo>
                <a:lnTo>
                  <a:pt x="716" y="383"/>
                </a:lnTo>
                <a:lnTo>
                  <a:pt x="713" y="411"/>
                </a:lnTo>
                <a:lnTo>
                  <a:pt x="708" y="437"/>
                </a:lnTo>
                <a:lnTo>
                  <a:pt x="702" y="465"/>
                </a:lnTo>
                <a:lnTo>
                  <a:pt x="692" y="490"/>
                </a:lnTo>
                <a:lnTo>
                  <a:pt x="680" y="516"/>
                </a:lnTo>
                <a:lnTo>
                  <a:pt x="666" y="540"/>
                </a:lnTo>
                <a:lnTo>
                  <a:pt x="651" y="562"/>
                </a:lnTo>
                <a:lnTo>
                  <a:pt x="634" y="585"/>
                </a:lnTo>
                <a:lnTo>
                  <a:pt x="616" y="605"/>
                </a:lnTo>
                <a:lnTo>
                  <a:pt x="596" y="624"/>
                </a:lnTo>
                <a:lnTo>
                  <a:pt x="573" y="642"/>
                </a:lnTo>
                <a:lnTo>
                  <a:pt x="551" y="657"/>
                </a:lnTo>
                <a:lnTo>
                  <a:pt x="526" y="671"/>
                </a:lnTo>
                <a:lnTo>
                  <a:pt x="501" y="683"/>
                </a:lnTo>
                <a:lnTo>
                  <a:pt x="476" y="693"/>
                </a:lnTo>
                <a:lnTo>
                  <a:pt x="449" y="702"/>
                </a:lnTo>
                <a:lnTo>
                  <a:pt x="421" y="707"/>
                </a:lnTo>
                <a:lnTo>
                  <a:pt x="393" y="711"/>
                </a:lnTo>
                <a:lnTo>
                  <a:pt x="366" y="712"/>
                </a:lnTo>
                <a:lnTo>
                  <a:pt x="338" y="712"/>
                </a:lnTo>
                <a:lnTo>
                  <a:pt x="310" y="709"/>
                </a:lnTo>
                <a:lnTo>
                  <a:pt x="283" y="705"/>
                </a:lnTo>
                <a:lnTo>
                  <a:pt x="256" y="697"/>
                </a:lnTo>
                <a:lnTo>
                  <a:pt x="230" y="689"/>
                </a:lnTo>
                <a:lnTo>
                  <a:pt x="204" y="678"/>
                </a:lnTo>
                <a:lnTo>
                  <a:pt x="179" y="664"/>
                </a:lnTo>
                <a:lnTo>
                  <a:pt x="156" y="651"/>
                </a:lnTo>
                <a:lnTo>
                  <a:pt x="133" y="634"/>
                </a:lnTo>
                <a:lnTo>
                  <a:pt x="112" y="616"/>
                </a:lnTo>
                <a:lnTo>
                  <a:pt x="93" y="595"/>
                </a:lnTo>
                <a:lnTo>
                  <a:pt x="74" y="574"/>
                </a:lnTo>
                <a:lnTo>
                  <a:pt x="58" y="552"/>
                </a:lnTo>
                <a:lnTo>
                  <a:pt x="43" y="528"/>
                </a:lnTo>
                <a:lnTo>
                  <a:pt x="32" y="504"/>
                </a:lnTo>
                <a:lnTo>
                  <a:pt x="21" y="479"/>
                </a:lnTo>
                <a:lnTo>
                  <a:pt x="12" y="452"/>
                </a:lnTo>
                <a:lnTo>
                  <a:pt x="6" y="426"/>
                </a:lnTo>
                <a:lnTo>
                  <a:pt x="2" y="398"/>
                </a:lnTo>
                <a:lnTo>
                  <a:pt x="0" y="370"/>
                </a:lnTo>
                <a:lnTo>
                  <a:pt x="0" y="343"/>
                </a:lnTo>
                <a:lnTo>
                  <a:pt x="2" y="315"/>
                </a:lnTo>
                <a:lnTo>
                  <a:pt x="6" y="288"/>
                </a:lnTo>
                <a:lnTo>
                  <a:pt x="12" y="261"/>
                </a:lnTo>
                <a:lnTo>
                  <a:pt x="21" y="234"/>
                </a:lnTo>
                <a:lnTo>
                  <a:pt x="31" y="209"/>
                </a:lnTo>
                <a:lnTo>
                  <a:pt x="43" y="184"/>
                </a:lnTo>
                <a:lnTo>
                  <a:pt x="58" y="160"/>
                </a:lnTo>
                <a:lnTo>
                  <a:pt x="74" y="138"/>
                </a:lnTo>
                <a:lnTo>
                  <a:pt x="92" y="117"/>
                </a:lnTo>
                <a:lnTo>
                  <a:pt x="112" y="96"/>
                </a:lnTo>
                <a:lnTo>
                  <a:pt x="132" y="78"/>
                </a:lnTo>
                <a:lnTo>
                  <a:pt x="155" y="62"/>
                </a:lnTo>
                <a:lnTo>
                  <a:pt x="178" y="48"/>
                </a:lnTo>
                <a:lnTo>
                  <a:pt x="203" y="35"/>
                </a:lnTo>
                <a:lnTo>
                  <a:pt x="229" y="23"/>
                </a:lnTo>
                <a:lnTo>
                  <a:pt x="255" y="15"/>
                </a:lnTo>
                <a:lnTo>
                  <a:pt x="282" y="7"/>
                </a:lnTo>
                <a:lnTo>
                  <a:pt x="310" y="3"/>
                </a:lnTo>
                <a:lnTo>
                  <a:pt x="337" y="0"/>
                </a:lnTo>
                <a:lnTo>
                  <a:pt x="366" y="0"/>
                </a:lnTo>
                <a:lnTo>
                  <a:pt x="393" y="1"/>
                </a:lnTo>
                <a:lnTo>
                  <a:pt x="420" y="4"/>
                </a:lnTo>
                <a:lnTo>
                  <a:pt x="448" y="10"/>
                </a:lnTo>
                <a:lnTo>
                  <a:pt x="475" y="18"/>
                </a:lnTo>
                <a:lnTo>
                  <a:pt x="500" y="29"/>
                </a:lnTo>
                <a:lnTo>
                  <a:pt x="526" y="40"/>
                </a:lnTo>
                <a:lnTo>
                  <a:pt x="550" y="54"/>
                </a:lnTo>
                <a:lnTo>
                  <a:pt x="573" y="70"/>
                </a:lnTo>
                <a:lnTo>
                  <a:pt x="595" y="87"/>
                </a:lnTo>
                <a:lnTo>
                  <a:pt x="615" y="106"/>
                </a:lnTo>
                <a:lnTo>
                  <a:pt x="634" y="126"/>
                </a:lnTo>
                <a:lnTo>
                  <a:pt x="651" y="148"/>
                </a:lnTo>
                <a:lnTo>
                  <a:pt x="666" y="171"/>
                </a:lnTo>
                <a:lnTo>
                  <a:pt x="679" y="195"/>
                </a:lnTo>
                <a:lnTo>
                  <a:pt x="691" y="221"/>
                </a:lnTo>
                <a:lnTo>
                  <a:pt x="700" y="246"/>
                </a:lnTo>
                <a:lnTo>
                  <a:pt x="708" y="273"/>
                </a:lnTo>
                <a:lnTo>
                  <a:pt x="713" y="300"/>
                </a:lnTo>
                <a:lnTo>
                  <a:pt x="716" y="328"/>
                </a:lnTo>
                <a:lnTo>
                  <a:pt x="718" y="355"/>
                </a:lnTo>
                <a:lnTo>
                  <a:pt x="718" y="355"/>
                </a:lnTo>
                <a:close/>
              </a:path>
            </a:pathLst>
          </a:custGeom>
          <a:noFill/>
          <a:ln w="25400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40743" name="Freeform 1063"/>
          <p:cNvSpPr>
            <a:spLocks/>
          </p:cNvSpPr>
          <p:nvPr/>
        </p:nvSpPr>
        <p:spPr bwMode="auto">
          <a:xfrm>
            <a:off x="5365750" y="3254375"/>
            <a:ext cx="438150" cy="455613"/>
          </a:xfrm>
          <a:custGeom>
            <a:avLst/>
            <a:gdLst/>
            <a:ahLst/>
            <a:cxnLst>
              <a:cxn ang="0">
                <a:pos x="717" y="383"/>
              </a:cxn>
              <a:cxn ang="0">
                <a:pos x="709" y="437"/>
              </a:cxn>
              <a:cxn ang="0">
                <a:pos x="693" y="490"/>
              </a:cxn>
              <a:cxn ang="0">
                <a:pos x="667" y="540"/>
              </a:cxn>
              <a:cxn ang="0">
                <a:pos x="635" y="585"/>
              </a:cxn>
              <a:cxn ang="0">
                <a:pos x="596" y="624"/>
              </a:cxn>
              <a:cxn ang="0">
                <a:pos x="551" y="657"/>
              </a:cxn>
              <a:cxn ang="0">
                <a:pos x="502" y="683"/>
              </a:cxn>
              <a:cxn ang="0">
                <a:pos x="450" y="702"/>
              </a:cxn>
              <a:cxn ang="0">
                <a:pos x="394" y="711"/>
              </a:cxn>
              <a:cxn ang="0">
                <a:pos x="338" y="712"/>
              </a:cxn>
              <a:cxn ang="0">
                <a:pos x="284" y="705"/>
              </a:cxn>
              <a:cxn ang="0">
                <a:pos x="230" y="689"/>
              </a:cxn>
              <a:cxn ang="0">
                <a:pos x="180" y="664"/>
              </a:cxn>
              <a:cxn ang="0">
                <a:pos x="134" y="634"/>
              </a:cxn>
              <a:cxn ang="0">
                <a:pos x="93" y="595"/>
              </a:cxn>
              <a:cxn ang="0">
                <a:pos x="59" y="552"/>
              </a:cxn>
              <a:cxn ang="0">
                <a:pos x="32" y="504"/>
              </a:cxn>
              <a:cxn ang="0">
                <a:pos x="13" y="452"/>
              </a:cxn>
              <a:cxn ang="0">
                <a:pos x="2" y="398"/>
              </a:cxn>
              <a:cxn ang="0">
                <a:pos x="0" y="343"/>
              </a:cxn>
              <a:cxn ang="0">
                <a:pos x="7" y="288"/>
              </a:cxn>
              <a:cxn ang="0">
                <a:pos x="22" y="234"/>
              </a:cxn>
              <a:cxn ang="0">
                <a:pos x="44" y="184"/>
              </a:cxn>
              <a:cxn ang="0">
                <a:pos x="75" y="138"/>
              </a:cxn>
              <a:cxn ang="0">
                <a:pos x="113" y="96"/>
              </a:cxn>
              <a:cxn ang="0">
                <a:pos x="155" y="62"/>
              </a:cxn>
              <a:cxn ang="0">
                <a:pos x="204" y="35"/>
              </a:cxn>
              <a:cxn ang="0">
                <a:pos x="256" y="15"/>
              </a:cxn>
              <a:cxn ang="0">
                <a:pos x="311" y="3"/>
              </a:cxn>
              <a:cxn ang="0">
                <a:pos x="366" y="0"/>
              </a:cxn>
              <a:cxn ang="0">
                <a:pos x="421" y="4"/>
              </a:cxn>
              <a:cxn ang="0">
                <a:pos x="475" y="18"/>
              </a:cxn>
              <a:cxn ang="0">
                <a:pos x="527" y="40"/>
              </a:cxn>
              <a:cxn ang="0">
                <a:pos x="574" y="70"/>
              </a:cxn>
              <a:cxn ang="0">
                <a:pos x="616" y="106"/>
              </a:cxn>
              <a:cxn ang="0">
                <a:pos x="652" y="148"/>
              </a:cxn>
              <a:cxn ang="0">
                <a:pos x="680" y="195"/>
              </a:cxn>
              <a:cxn ang="0">
                <a:pos x="701" y="246"/>
              </a:cxn>
              <a:cxn ang="0">
                <a:pos x="714" y="300"/>
              </a:cxn>
              <a:cxn ang="0">
                <a:pos x="718" y="355"/>
              </a:cxn>
            </a:cxnLst>
            <a:rect l="0" t="0" r="r" b="b"/>
            <a:pathLst>
              <a:path w="718" h="712">
                <a:moveTo>
                  <a:pt x="718" y="355"/>
                </a:moveTo>
                <a:lnTo>
                  <a:pt x="717" y="383"/>
                </a:lnTo>
                <a:lnTo>
                  <a:pt x="714" y="411"/>
                </a:lnTo>
                <a:lnTo>
                  <a:pt x="709" y="437"/>
                </a:lnTo>
                <a:lnTo>
                  <a:pt x="701" y="465"/>
                </a:lnTo>
                <a:lnTo>
                  <a:pt x="693" y="490"/>
                </a:lnTo>
                <a:lnTo>
                  <a:pt x="681" y="516"/>
                </a:lnTo>
                <a:lnTo>
                  <a:pt x="667" y="540"/>
                </a:lnTo>
                <a:lnTo>
                  <a:pt x="652" y="562"/>
                </a:lnTo>
                <a:lnTo>
                  <a:pt x="635" y="585"/>
                </a:lnTo>
                <a:lnTo>
                  <a:pt x="617" y="605"/>
                </a:lnTo>
                <a:lnTo>
                  <a:pt x="596" y="624"/>
                </a:lnTo>
                <a:lnTo>
                  <a:pt x="574" y="642"/>
                </a:lnTo>
                <a:lnTo>
                  <a:pt x="551" y="657"/>
                </a:lnTo>
                <a:lnTo>
                  <a:pt x="527" y="671"/>
                </a:lnTo>
                <a:lnTo>
                  <a:pt x="502" y="683"/>
                </a:lnTo>
                <a:lnTo>
                  <a:pt x="476" y="693"/>
                </a:lnTo>
                <a:lnTo>
                  <a:pt x="450" y="702"/>
                </a:lnTo>
                <a:lnTo>
                  <a:pt x="422" y="707"/>
                </a:lnTo>
                <a:lnTo>
                  <a:pt x="394" y="711"/>
                </a:lnTo>
                <a:lnTo>
                  <a:pt x="366" y="712"/>
                </a:lnTo>
                <a:lnTo>
                  <a:pt x="338" y="712"/>
                </a:lnTo>
                <a:lnTo>
                  <a:pt x="311" y="709"/>
                </a:lnTo>
                <a:lnTo>
                  <a:pt x="284" y="705"/>
                </a:lnTo>
                <a:lnTo>
                  <a:pt x="256" y="697"/>
                </a:lnTo>
                <a:lnTo>
                  <a:pt x="230" y="689"/>
                </a:lnTo>
                <a:lnTo>
                  <a:pt x="205" y="678"/>
                </a:lnTo>
                <a:lnTo>
                  <a:pt x="180" y="664"/>
                </a:lnTo>
                <a:lnTo>
                  <a:pt x="157" y="651"/>
                </a:lnTo>
                <a:lnTo>
                  <a:pt x="134" y="634"/>
                </a:lnTo>
                <a:lnTo>
                  <a:pt x="113" y="616"/>
                </a:lnTo>
                <a:lnTo>
                  <a:pt x="93" y="595"/>
                </a:lnTo>
                <a:lnTo>
                  <a:pt x="75" y="574"/>
                </a:lnTo>
                <a:lnTo>
                  <a:pt x="59" y="552"/>
                </a:lnTo>
                <a:lnTo>
                  <a:pt x="44" y="528"/>
                </a:lnTo>
                <a:lnTo>
                  <a:pt x="32" y="504"/>
                </a:lnTo>
                <a:lnTo>
                  <a:pt x="22" y="479"/>
                </a:lnTo>
                <a:lnTo>
                  <a:pt x="13" y="452"/>
                </a:lnTo>
                <a:lnTo>
                  <a:pt x="7" y="426"/>
                </a:lnTo>
                <a:lnTo>
                  <a:pt x="2" y="398"/>
                </a:lnTo>
                <a:lnTo>
                  <a:pt x="0" y="370"/>
                </a:lnTo>
                <a:lnTo>
                  <a:pt x="0" y="343"/>
                </a:lnTo>
                <a:lnTo>
                  <a:pt x="2" y="315"/>
                </a:lnTo>
                <a:lnTo>
                  <a:pt x="7" y="288"/>
                </a:lnTo>
                <a:lnTo>
                  <a:pt x="13" y="261"/>
                </a:lnTo>
                <a:lnTo>
                  <a:pt x="22" y="234"/>
                </a:lnTo>
                <a:lnTo>
                  <a:pt x="31" y="209"/>
                </a:lnTo>
                <a:lnTo>
                  <a:pt x="44" y="184"/>
                </a:lnTo>
                <a:lnTo>
                  <a:pt x="59" y="160"/>
                </a:lnTo>
                <a:lnTo>
                  <a:pt x="75" y="138"/>
                </a:lnTo>
                <a:lnTo>
                  <a:pt x="92" y="117"/>
                </a:lnTo>
                <a:lnTo>
                  <a:pt x="113" y="96"/>
                </a:lnTo>
                <a:lnTo>
                  <a:pt x="133" y="78"/>
                </a:lnTo>
                <a:lnTo>
                  <a:pt x="155" y="62"/>
                </a:lnTo>
                <a:lnTo>
                  <a:pt x="179" y="48"/>
                </a:lnTo>
                <a:lnTo>
                  <a:pt x="204" y="35"/>
                </a:lnTo>
                <a:lnTo>
                  <a:pt x="229" y="23"/>
                </a:lnTo>
                <a:lnTo>
                  <a:pt x="256" y="15"/>
                </a:lnTo>
                <a:lnTo>
                  <a:pt x="283" y="7"/>
                </a:lnTo>
                <a:lnTo>
                  <a:pt x="311" y="3"/>
                </a:lnTo>
                <a:lnTo>
                  <a:pt x="337" y="0"/>
                </a:lnTo>
                <a:lnTo>
                  <a:pt x="366" y="0"/>
                </a:lnTo>
                <a:lnTo>
                  <a:pt x="394" y="1"/>
                </a:lnTo>
                <a:lnTo>
                  <a:pt x="421" y="4"/>
                </a:lnTo>
                <a:lnTo>
                  <a:pt x="449" y="10"/>
                </a:lnTo>
                <a:lnTo>
                  <a:pt x="475" y="18"/>
                </a:lnTo>
                <a:lnTo>
                  <a:pt x="501" y="29"/>
                </a:lnTo>
                <a:lnTo>
                  <a:pt x="527" y="40"/>
                </a:lnTo>
                <a:lnTo>
                  <a:pt x="550" y="54"/>
                </a:lnTo>
                <a:lnTo>
                  <a:pt x="574" y="70"/>
                </a:lnTo>
                <a:lnTo>
                  <a:pt x="595" y="87"/>
                </a:lnTo>
                <a:lnTo>
                  <a:pt x="616" y="106"/>
                </a:lnTo>
                <a:lnTo>
                  <a:pt x="635" y="126"/>
                </a:lnTo>
                <a:lnTo>
                  <a:pt x="652" y="148"/>
                </a:lnTo>
                <a:lnTo>
                  <a:pt x="667" y="171"/>
                </a:lnTo>
                <a:lnTo>
                  <a:pt x="680" y="195"/>
                </a:lnTo>
                <a:lnTo>
                  <a:pt x="692" y="221"/>
                </a:lnTo>
                <a:lnTo>
                  <a:pt x="701" y="246"/>
                </a:lnTo>
                <a:lnTo>
                  <a:pt x="709" y="273"/>
                </a:lnTo>
                <a:lnTo>
                  <a:pt x="714" y="300"/>
                </a:lnTo>
                <a:lnTo>
                  <a:pt x="717" y="328"/>
                </a:lnTo>
                <a:lnTo>
                  <a:pt x="718" y="355"/>
                </a:lnTo>
                <a:lnTo>
                  <a:pt x="718" y="355"/>
                </a:lnTo>
                <a:close/>
              </a:path>
            </a:pathLst>
          </a:custGeom>
          <a:noFill/>
          <a:ln w="25400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40789" name="Rectangle 1109"/>
          <p:cNvSpPr>
            <a:spLocks noChangeArrowheads="1"/>
          </p:cNvSpPr>
          <p:nvPr/>
        </p:nvSpPr>
        <p:spPr bwMode="auto">
          <a:xfrm>
            <a:off x="9363075" y="3536950"/>
            <a:ext cx="222818" cy="369332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 defTabSz="762000"/>
            <a:r>
              <a:rPr lang="en-US">
                <a:solidFill>
                  <a:srgbClr val="FFFFFF"/>
                </a:solidFill>
                <a:latin typeface="Times New Roman" pitchFamily="18" charset="0"/>
              </a:rPr>
              <a:t>D</a:t>
            </a:r>
            <a:endParaRPr lang="en-US" b="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840790" name="Rectangle 1110"/>
          <p:cNvSpPr>
            <a:spLocks noChangeArrowheads="1"/>
          </p:cNvSpPr>
          <p:nvPr/>
        </p:nvSpPr>
        <p:spPr bwMode="auto">
          <a:xfrm>
            <a:off x="9577388" y="3684588"/>
            <a:ext cx="101600" cy="24447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 defTabSz="762000"/>
            <a:r>
              <a:rPr lang="en-US" sz="1600">
                <a:solidFill>
                  <a:srgbClr val="FFFFFF"/>
                </a:solidFill>
                <a:latin typeface="Times New Roman" pitchFamily="18" charset="0"/>
              </a:rPr>
              <a:t>1</a:t>
            </a:r>
            <a:endParaRPr lang="en-US" sz="1600" b="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840791" name="Rectangle 111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solidFill>
                  <a:srgbClr val="FFFFFF"/>
                </a:solidFill>
              </a:rPr>
              <a:t>Phase encoding, interferometric </a:t>
            </a:r>
            <a:r>
              <a:rPr lang="en-US">
                <a:solidFill>
                  <a:srgbClr val="FFFFFF"/>
                </a:solidFill>
              </a:rPr>
              <a:t>QKD channel</a:t>
            </a:r>
          </a:p>
        </p:txBody>
      </p:sp>
      <p:sp>
        <p:nvSpPr>
          <p:cNvPr id="172" name="Freeform 1062"/>
          <p:cNvSpPr>
            <a:spLocks/>
          </p:cNvSpPr>
          <p:nvPr/>
        </p:nvSpPr>
        <p:spPr bwMode="auto">
          <a:xfrm>
            <a:off x="5200650" y="2339181"/>
            <a:ext cx="436563" cy="455613"/>
          </a:xfrm>
          <a:custGeom>
            <a:avLst/>
            <a:gdLst/>
            <a:ahLst/>
            <a:cxnLst>
              <a:cxn ang="0">
                <a:pos x="716" y="383"/>
              </a:cxn>
              <a:cxn ang="0">
                <a:pos x="708" y="437"/>
              </a:cxn>
              <a:cxn ang="0">
                <a:pos x="692" y="490"/>
              </a:cxn>
              <a:cxn ang="0">
                <a:pos x="666" y="540"/>
              </a:cxn>
              <a:cxn ang="0">
                <a:pos x="634" y="585"/>
              </a:cxn>
              <a:cxn ang="0">
                <a:pos x="596" y="624"/>
              </a:cxn>
              <a:cxn ang="0">
                <a:pos x="551" y="657"/>
              </a:cxn>
              <a:cxn ang="0">
                <a:pos x="501" y="683"/>
              </a:cxn>
              <a:cxn ang="0">
                <a:pos x="449" y="702"/>
              </a:cxn>
              <a:cxn ang="0">
                <a:pos x="393" y="711"/>
              </a:cxn>
              <a:cxn ang="0">
                <a:pos x="338" y="712"/>
              </a:cxn>
              <a:cxn ang="0">
                <a:pos x="283" y="705"/>
              </a:cxn>
              <a:cxn ang="0">
                <a:pos x="230" y="689"/>
              </a:cxn>
              <a:cxn ang="0">
                <a:pos x="179" y="664"/>
              </a:cxn>
              <a:cxn ang="0">
                <a:pos x="133" y="634"/>
              </a:cxn>
              <a:cxn ang="0">
                <a:pos x="93" y="595"/>
              </a:cxn>
              <a:cxn ang="0">
                <a:pos x="58" y="552"/>
              </a:cxn>
              <a:cxn ang="0">
                <a:pos x="32" y="504"/>
              </a:cxn>
              <a:cxn ang="0">
                <a:pos x="12" y="452"/>
              </a:cxn>
              <a:cxn ang="0">
                <a:pos x="2" y="398"/>
              </a:cxn>
              <a:cxn ang="0">
                <a:pos x="0" y="343"/>
              </a:cxn>
              <a:cxn ang="0">
                <a:pos x="6" y="288"/>
              </a:cxn>
              <a:cxn ang="0">
                <a:pos x="21" y="234"/>
              </a:cxn>
              <a:cxn ang="0">
                <a:pos x="43" y="184"/>
              </a:cxn>
              <a:cxn ang="0">
                <a:pos x="74" y="138"/>
              </a:cxn>
              <a:cxn ang="0">
                <a:pos x="112" y="96"/>
              </a:cxn>
              <a:cxn ang="0">
                <a:pos x="155" y="62"/>
              </a:cxn>
              <a:cxn ang="0">
                <a:pos x="203" y="35"/>
              </a:cxn>
              <a:cxn ang="0">
                <a:pos x="255" y="15"/>
              </a:cxn>
              <a:cxn ang="0">
                <a:pos x="310" y="3"/>
              </a:cxn>
              <a:cxn ang="0">
                <a:pos x="366" y="0"/>
              </a:cxn>
              <a:cxn ang="0">
                <a:pos x="420" y="4"/>
              </a:cxn>
              <a:cxn ang="0">
                <a:pos x="475" y="18"/>
              </a:cxn>
              <a:cxn ang="0">
                <a:pos x="526" y="40"/>
              </a:cxn>
              <a:cxn ang="0">
                <a:pos x="573" y="70"/>
              </a:cxn>
              <a:cxn ang="0">
                <a:pos x="615" y="106"/>
              </a:cxn>
              <a:cxn ang="0">
                <a:pos x="651" y="148"/>
              </a:cxn>
              <a:cxn ang="0">
                <a:pos x="679" y="195"/>
              </a:cxn>
              <a:cxn ang="0">
                <a:pos x="700" y="246"/>
              </a:cxn>
              <a:cxn ang="0">
                <a:pos x="713" y="300"/>
              </a:cxn>
              <a:cxn ang="0">
                <a:pos x="718" y="355"/>
              </a:cxn>
            </a:cxnLst>
            <a:rect l="0" t="0" r="r" b="b"/>
            <a:pathLst>
              <a:path w="718" h="712">
                <a:moveTo>
                  <a:pt x="718" y="355"/>
                </a:moveTo>
                <a:lnTo>
                  <a:pt x="716" y="383"/>
                </a:lnTo>
                <a:lnTo>
                  <a:pt x="713" y="411"/>
                </a:lnTo>
                <a:lnTo>
                  <a:pt x="708" y="437"/>
                </a:lnTo>
                <a:lnTo>
                  <a:pt x="702" y="465"/>
                </a:lnTo>
                <a:lnTo>
                  <a:pt x="692" y="490"/>
                </a:lnTo>
                <a:lnTo>
                  <a:pt x="680" y="516"/>
                </a:lnTo>
                <a:lnTo>
                  <a:pt x="666" y="540"/>
                </a:lnTo>
                <a:lnTo>
                  <a:pt x="651" y="562"/>
                </a:lnTo>
                <a:lnTo>
                  <a:pt x="634" y="585"/>
                </a:lnTo>
                <a:lnTo>
                  <a:pt x="616" y="605"/>
                </a:lnTo>
                <a:lnTo>
                  <a:pt x="596" y="624"/>
                </a:lnTo>
                <a:lnTo>
                  <a:pt x="573" y="642"/>
                </a:lnTo>
                <a:lnTo>
                  <a:pt x="551" y="657"/>
                </a:lnTo>
                <a:lnTo>
                  <a:pt x="526" y="671"/>
                </a:lnTo>
                <a:lnTo>
                  <a:pt x="501" y="683"/>
                </a:lnTo>
                <a:lnTo>
                  <a:pt x="476" y="693"/>
                </a:lnTo>
                <a:lnTo>
                  <a:pt x="449" y="702"/>
                </a:lnTo>
                <a:lnTo>
                  <a:pt x="421" y="707"/>
                </a:lnTo>
                <a:lnTo>
                  <a:pt x="393" y="711"/>
                </a:lnTo>
                <a:lnTo>
                  <a:pt x="366" y="712"/>
                </a:lnTo>
                <a:lnTo>
                  <a:pt x="338" y="712"/>
                </a:lnTo>
                <a:lnTo>
                  <a:pt x="310" y="709"/>
                </a:lnTo>
                <a:lnTo>
                  <a:pt x="283" y="705"/>
                </a:lnTo>
                <a:lnTo>
                  <a:pt x="256" y="697"/>
                </a:lnTo>
                <a:lnTo>
                  <a:pt x="230" y="689"/>
                </a:lnTo>
                <a:lnTo>
                  <a:pt x="204" y="678"/>
                </a:lnTo>
                <a:lnTo>
                  <a:pt x="179" y="664"/>
                </a:lnTo>
                <a:lnTo>
                  <a:pt x="156" y="651"/>
                </a:lnTo>
                <a:lnTo>
                  <a:pt x="133" y="634"/>
                </a:lnTo>
                <a:lnTo>
                  <a:pt x="112" y="616"/>
                </a:lnTo>
                <a:lnTo>
                  <a:pt x="93" y="595"/>
                </a:lnTo>
                <a:lnTo>
                  <a:pt x="74" y="574"/>
                </a:lnTo>
                <a:lnTo>
                  <a:pt x="58" y="552"/>
                </a:lnTo>
                <a:lnTo>
                  <a:pt x="43" y="528"/>
                </a:lnTo>
                <a:lnTo>
                  <a:pt x="32" y="504"/>
                </a:lnTo>
                <a:lnTo>
                  <a:pt x="21" y="479"/>
                </a:lnTo>
                <a:lnTo>
                  <a:pt x="12" y="452"/>
                </a:lnTo>
                <a:lnTo>
                  <a:pt x="6" y="426"/>
                </a:lnTo>
                <a:lnTo>
                  <a:pt x="2" y="398"/>
                </a:lnTo>
                <a:lnTo>
                  <a:pt x="0" y="370"/>
                </a:lnTo>
                <a:lnTo>
                  <a:pt x="0" y="343"/>
                </a:lnTo>
                <a:lnTo>
                  <a:pt x="2" y="315"/>
                </a:lnTo>
                <a:lnTo>
                  <a:pt x="6" y="288"/>
                </a:lnTo>
                <a:lnTo>
                  <a:pt x="12" y="261"/>
                </a:lnTo>
                <a:lnTo>
                  <a:pt x="21" y="234"/>
                </a:lnTo>
                <a:lnTo>
                  <a:pt x="31" y="209"/>
                </a:lnTo>
                <a:lnTo>
                  <a:pt x="43" y="184"/>
                </a:lnTo>
                <a:lnTo>
                  <a:pt x="58" y="160"/>
                </a:lnTo>
                <a:lnTo>
                  <a:pt x="74" y="138"/>
                </a:lnTo>
                <a:lnTo>
                  <a:pt x="92" y="117"/>
                </a:lnTo>
                <a:lnTo>
                  <a:pt x="112" y="96"/>
                </a:lnTo>
                <a:lnTo>
                  <a:pt x="132" y="78"/>
                </a:lnTo>
                <a:lnTo>
                  <a:pt x="155" y="62"/>
                </a:lnTo>
                <a:lnTo>
                  <a:pt x="178" y="48"/>
                </a:lnTo>
                <a:lnTo>
                  <a:pt x="203" y="35"/>
                </a:lnTo>
                <a:lnTo>
                  <a:pt x="229" y="23"/>
                </a:lnTo>
                <a:lnTo>
                  <a:pt x="255" y="15"/>
                </a:lnTo>
                <a:lnTo>
                  <a:pt x="282" y="7"/>
                </a:lnTo>
                <a:lnTo>
                  <a:pt x="310" y="3"/>
                </a:lnTo>
                <a:lnTo>
                  <a:pt x="337" y="0"/>
                </a:lnTo>
                <a:lnTo>
                  <a:pt x="366" y="0"/>
                </a:lnTo>
                <a:lnTo>
                  <a:pt x="393" y="1"/>
                </a:lnTo>
                <a:lnTo>
                  <a:pt x="420" y="4"/>
                </a:lnTo>
                <a:lnTo>
                  <a:pt x="448" y="10"/>
                </a:lnTo>
                <a:lnTo>
                  <a:pt x="475" y="18"/>
                </a:lnTo>
                <a:lnTo>
                  <a:pt x="500" y="29"/>
                </a:lnTo>
                <a:lnTo>
                  <a:pt x="526" y="40"/>
                </a:lnTo>
                <a:lnTo>
                  <a:pt x="550" y="54"/>
                </a:lnTo>
                <a:lnTo>
                  <a:pt x="573" y="70"/>
                </a:lnTo>
                <a:lnTo>
                  <a:pt x="595" y="87"/>
                </a:lnTo>
                <a:lnTo>
                  <a:pt x="615" y="106"/>
                </a:lnTo>
                <a:lnTo>
                  <a:pt x="634" y="126"/>
                </a:lnTo>
                <a:lnTo>
                  <a:pt x="651" y="148"/>
                </a:lnTo>
                <a:lnTo>
                  <a:pt x="666" y="171"/>
                </a:lnTo>
                <a:lnTo>
                  <a:pt x="679" y="195"/>
                </a:lnTo>
                <a:lnTo>
                  <a:pt x="691" y="221"/>
                </a:lnTo>
                <a:lnTo>
                  <a:pt x="700" y="246"/>
                </a:lnTo>
                <a:lnTo>
                  <a:pt x="708" y="273"/>
                </a:lnTo>
                <a:lnTo>
                  <a:pt x="713" y="300"/>
                </a:lnTo>
                <a:lnTo>
                  <a:pt x="716" y="328"/>
                </a:lnTo>
                <a:lnTo>
                  <a:pt x="718" y="355"/>
                </a:lnTo>
                <a:lnTo>
                  <a:pt x="718" y="355"/>
                </a:lnTo>
                <a:close/>
              </a:path>
            </a:pathLst>
          </a:custGeom>
          <a:noFill/>
          <a:ln w="25400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3" name="Freeform 1063"/>
          <p:cNvSpPr>
            <a:spLocks/>
          </p:cNvSpPr>
          <p:nvPr/>
        </p:nvSpPr>
        <p:spPr bwMode="auto">
          <a:xfrm>
            <a:off x="5365750" y="2339181"/>
            <a:ext cx="438150" cy="455613"/>
          </a:xfrm>
          <a:custGeom>
            <a:avLst/>
            <a:gdLst/>
            <a:ahLst/>
            <a:cxnLst>
              <a:cxn ang="0">
                <a:pos x="717" y="383"/>
              </a:cxn>
              <a:cxn ang="0">
                <a:pos x="709" y="437"/>
              </a:cxn>
              <a:cxn ang="0">
                <a:pos x="693" y="490"/>
              </a:cxn>
              <a:cxn ang="0">
                <a:pos x="667" y="540"/>
              </a:cxn>
              <a:cxn ang="0">
                <a:pos x="635" y="585"/>
              </a:cxn>
              <a:cxn ang="0">
                <a:pos x="596" y="624"/>
              </a:cxn>
              <a:cxn ang="0">
                <a:pos x="551" y="657"/>
              </a:cxn>
              <a:cxn ang="0">
                <a:pos x="502" y="683"/>
              </a:cxn>
              <a:cxn ang="0">
                <a:pos x="450" y="702"/>
              </a:cxn>
              <a:cxn ang="0">
                <a:pos x="394" y="711"/>
              </a:cxn>
              <a:cxn ang="0">
                <a:pos x="338" y="712"/>
              </a:cxn>
              <a:cxn ang="0">
                <a:pos x="284" y="705"/>
              </a:cxn>
              <a:cxn ang="0">
                <a:pos x="230" y="689"/>
              </a:cxn>
              <a:cxn ang="0">
                <a:pos x="180" y="664"/>
              </a:cxn>
              <a:cxn ang="0">
                <a:pos x="134" y="634"/>
              </a:cxn>
              <a:cxn ang="0">
                <a:pos x="93" y="595"/>
              </a:cxn>
              <a:cxn ang="0">
                <a:pos x="59" y="552"/>
              </a:cxn>
              <a:cxn ang="0">
                <a:pos x="32" y="504"/>
              </a:cxn>
              <a:cxn ang="0">
                <a:pos x="13" y="452"/>
              </a:cxn>
              <a:cxn ang="0">
                <a:pos x="2" y="398"/>
              </a:cxn>
              <a:cxn ang="0">
                <a:pos x="0" y="343"/>
              </a:cxn>
              <a:cxn ang="0">
                <a:pos x="7" y="288"/>
              </a:cxn>
              <a:cxn ang="0">
                <a:pos x="22" y="234"/>
              </a:cxn>
              <a:cxn ang="0">
                <a:pos x="44" y="184"/>
              </a:cxn>
              <a:cxn ang="0">
                <a:pos x="75" y="138"/>
              </a:cxn>
              <a:cxn ang="0">
                <a:pos x="113" y="96"/>
              </a:cxn>
              <a:cxn ang="0">
                <a:pos x="155" y="62"/>
              </a:cxn>
              <a:cxn ang="0">
                <a:pos x="204" y="35"/>
              </a:cxn>
              <a:cxn ang="0">
                <a:pos x="256" y="15"/>
              </a:cxn>
              <a:cxn ang="0">
                <a:pos x="311" y="3"/>
              </a:cxn>
              <a:cxn ang="0">
                <a:pos x="366" y="0"/>
              </a:cxn>
              <a:cxn ang="0">
                <a:pos x="421" y="4"/>
              </a:cxn>
              <a:cxn ang="0">
                <a:pos x="475" y="18"/>
              </a:cxn>
              <a:cxn ang="0">
                <a:pos x="527" y="40"/>
              </a:cxn>
              <a:cxn ang="0">
                <a:pos x="574" y="70"/>
              </a:cxn>
              <a:cxn ang="0">
                <a:pos x="616" y="106"/>
              </a:cxn>
              <a:cxn ang="0">
                <a:pos x="652" y="148"/>
              </a:cxn>
              <a:cxn ang="0">
                <a:pos x="680" y="195"/>
              </a:cxn>
              <a:cxn ang="0">
                <a:pos x="701" y="246"/>
              </a:cxn>
              <a:cxn ang="0">
                <a:pos x="714" y="300"/>
              </a:cxn>
              <a:cxn ang="0">
                <a:pos x="718" y="355"/>
              </a:cxn>
            </a:cxnLst>
            <a:rect l="0" t="0" r="r" b="b"/>
            <a:pathLst>
              <a:path w="718" h="712">
                <a:moveTo>
                  <a:pt x="718" y="355"/>
                </a:moveTo>
                <a:lnTo>
                  <a:pt x="717" y="383"/>
                </a:lnTo>
                <a:lnTo>
                  <a:pt x="714" y="411"/>
                </a:lnTo>
                <a:lnTo>
                  <a:pt x="709" y="437"/>
                </a:lnTo>
                <a:lnTo>
                  <a:pt x="701" y="465"/>
                </a:lnTo>
                <a:lnTo>
                  <a:pt x="693" y="490"/>
                </a:lnTo>
                <a:lnTo>
                  <a:pt x="681" y="516"/>
                </a:lnTo>
                <a:lnTo>
                  <a:pt x="667" y="540"/>
                </a:lnTo>
                <a:lnTo>
                  <a:pt x="652" y="562"/>
                </a:lnTo>
                <a:lnTo>
                  <a:pt x="635" y="585"/>
                </a:lnTo>
                <a:lnTo>
                  <a:pt x="617" y="605"/>
                </a:lnTo>
                <a:lnTo>
                  <a:pt x="596" y="624"/>
                </a:lnTo>
                <a:lnTo>
                  <a:pt x="574" y="642"/>
                </a:lnTo>
                <a:lnTo>
                  <a:pt x="551" y="657"/>
                </a:lnTo>
                <a:lnTo>
                  <a:pt x="527" y="671"/>
                </a:lnTo>
                <a:lnTo>
                  <a:pt x="502" y="683"/>
                </a:lnTo>
                <a:lnTo>
                  <a:pt x="476" y="693"/>
                </a:lnTo>
                <a:lnTo>
                  <a:pt x="450" y="702"/>
                </a:lnTo>
                <a:lnTo>
                  <a:pt x="422" y="707"/>
                </a:lnTo>
                <a:lnTo>
                  <a:pt x="394" y="711"/>
                </a:lnTo>
                <a:lnTo>
                  <a:pt x="366" y="712"/>
                </a:lnTo>
                <a:lnTo>
                  <a:pt x="338" y="712"/>
                </a:lnTo>
                <a:lnTo>
                  <a:pt x="311" y="709"/>
                </a:lnTo>
                <a:lnTo>
                  <a:pt x="284" y="705"/>
                </a:lnTo>
                <a:lnTo>
                  <a:pt x="256" y="697"/>
                </a:lnTo>
                <a:lnTo>
                  <a:pt x="230" y="689"/>
                </a:lnTo>
                <a:lnTo>
                  <a:pt x="205" y="678"/>
                </a:lnTo>
                <a:lnTo>
                  <a:pt x="180" y="664"/>
                </a:lnTo>
                <a:lnTo>
                  <a:pt x="157" y="651"/>
                </a:lnTo>
                <a:lnTo>
                  <a:pt x="134" y="634"/>
                </a:lnTo>
                <a:lnTo>
                  <a:pt x="113" y="616"/>
                </a:lnTo>
                <a:lnTo>
                  <a:pt x="93" y="595"/>
                </a:lnTo>
                <a:lnTo>
                  <a:pt x="75" y="574"/>
                </a:lnTo>
                <a:lnTo>
                  <a:pt x="59" y="552"/>
                </a:lnTo>
                <a:lnTo>
                  <a:pt x="44" y="528"/>
                </a:lnTo>
                <a:lnTo>
                  <a:pt x="32" y="504"/>
                </a:lnTo>
                <a:lnTo>
                  <a:pt x="22" y="479"/>
                </a:lnTo>
                <a:lnTo>
                  <a:pt x="13" y="452"/>
                </a:lnTo>
                <a:lnTo>
                  <a:pt x="7" y="426"/>
                </a:lnTo>
                <a:lnTo>
                  <a:pt x="2" y="398"/>
                </a:lnTo>
                <a:lnTo>
                  <a:pt x="0" y="370"/>
                </a:lnTo>
                <a:lnTo>
                  <a:pt x="0" y="343"/>
                </a:lnTo>
                <a:lnTo>
                  <a:pt x="2" y="315"/>
                </a:lnTo>
                <a:lnTo>
                  <a:pt x="7" y="288"/>
                </a:lnTo>
                <a:lnTo>
                  <a:pt x="13" y="261"/>
                </a:lnTo>
                <a:lnTo>
                  <a:pt x="22" y="234"/>
                </a:lnTo>
                <a:lnTo>
                  <a:pt x="31" y="209"/>
                </a:lnTo>
                <a:lnTo>
                  <a:pt x="44" y="184"/>
                </a:lnTo>
                <a:lnTo>
                  <a:pt x="59" y="160"/>
                </a:lnTo>
                <a:lnTo>
                  <a:pt x="75" y="138"/>
                </a:lnTo>
                <a:lnTo>
                  <a:pt x="92" y="117"/>
                </a:lnTo>
                <a:lnTo>
                  <a:pt x="113" y="96"/>
                </a:lnTo>
                <a:lnTo>
                  <a:pt x="133" y="78"/>
                </a:lnTo>
                <a:lnTo>
                  <a:pt x="155" y="62"/>
                </a:lnTo>
                <a:lnTo>
                  <a:pt x="179" y="48"/>
                </a:lnTo>
                <a:lnTo>
                  <a:pt x="204" y="35"/>
                </a:lnTo>
                <a:lnTo>
                  <a:pt x="229" y="23"/>
                </a:lnTo>
                <a:lnTo>
                  <a:pt x="256" y="15"/>
                </a:lnTo>
                <a:lnTo>
                  <a:pt x="283" y="7"/>
                </a:lnTo>
                <a:lnTo>
                  <a:pt x="311" y="3"/>
                </a:lnTo>
                <a:lnTo>
                  <a:pt x="337" y="0"/>
                </a:lnTo>
                <a:lnTo>
                  <a:pt x="366" y="0"/>
                </a:lnTo>
                <a:lnTo>
                  <a:pt x="394" y="1"/>
                </a:lnTo>
                <a:lnTo>
                  <a:pt x="421" y="4"/>
                </a:lnTo>
                <a:lnTo>
                  <a:pt x="449" y="10"/>
                </a:lnTo>
                <a:lnTo>
                  <a:pt x="475" y="18"/>
                </a:lnTo>
                <a:lnTo>
                  <a:pt x="501" y="29"/>
                </a:lnTo>
                <a:lnTo>
                  <a:pt x="527" y="40"/>
                </a:lnTo>
                <a:lnTo>
                  <a:pt x="550" y="54"/>
                </a:lnTo>
                <a:lnTo>
                  <a:pt x="574" y="70"/>
                </a:lnTo>
                <a:lnTo>
                  <a:pt x="595" y="87"/>
                </a:lnTo>
                <a:lnTo>
                  <a:pt x="616" y="106"/>
                </a:lnTo>
                <a:lnTo>
                  <a:pt x="635" y="126"/>
                </a:lnTo>
                <a:lnTo>
                  <a:pt x="652" y="148"/>
                </a:lnTo>
                <a:lnTo>
                  <a:pt x="667" y="171"/>
                </a:lnTo>
                <a:lnTo>
                  <a:pt x="680" y="195"/>
                </a:lnTo>
                <a:lnTo>
                  <a:pt x="692" y="221"/>
                </a:lnTo>
                <a:lnTo>
                  <a:pt x="701" y="246"/>
                </a:lnTo>
                <a:lnTo>
                  <a:pt x="709" y="273"/>
                </a:lnTo>
                <a:lnTo>
                  <a:pt x="714" y="300"/>
                </a:lnTo>
                <a:lnTo>
                  <a:pt x="717" y="328"/>
                </a:lnTo>
                <a:lnTo>
                  <a:pt x="718" y="355"/>
                </a:lnTo>
                <a:lnTo>
                  <a:pt x="718" y="355"/>
                </a:lnTo>
                <a:close/>
              </a:path>
            </a:pathLst>
          </a:custGeom>
          <a:noFill/>
          <a:ln w="25400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cxnSp>
        <p:nvCxnSpPr>
          <p:cNvPr id="22" name="Straight Connector 21"/>
          <p:cNvCxnSpPr>
            <a:stCxn id="840734" idx="1"/>
            <a:endCxn id="840771" idx="0"/>
          </p:cNvCxnSpPr>
          <p:nvPr/>
        </p:nvCxnSpPr>
        <p:spPr bwMode="auto">
          <a:xfrm flipV="1">
            <a:off x="3735388" y="2786063"/>
            <a:ext cx="3562350" cy="3175"/>
          </a:xfrm>
          <a:prstGeom prst="line">
            <a:avLst/>
          </a:prstGeom>
          <a:solidFill>
            <a:schemeClr val="accent1"/>
          </a:solidFill>
          <a:ln w="25400" cap="sq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76" name="Rectangle 175"/>
          <p:cNvSpPr/>
          <p:nvPr/>
        </p:nvSpPr>
        <p:spPr bwMode="auto">
          <a:xfrm>
            <a:off x="4325232" y="2231702"/>
            <a:ext cx="2366787" cy="679773"/>
          </a:xfrm>
          <a:prstGeom prst="rect">
            <a:avLst/>
          </a:prstGeom>
          <a:solidFill>
            <a:srgbClr val="000000"/>
          </a:solidFill>
          <a:ln w="28575" cap="sq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CA">
              <a:ln w="19050">
                <a:noFill/>
              </a:ln>
            </a:endParaRPr>
          </a:p>
        </p:txBody>
      </p:sp>
      <p:sp>
        <p:nvSpPr>
          <p:cNvPr id="840710" name="Rectangle 1030"/>
          <p:cNvSpPr>
            <a:spLocks noChangeArrowheads="1"/>
          </p:cNvSpPr>
          <p:nvPr/>
        </p:nvSpPr>
        <p:spPr bwMode="auto">
          <a:xfrm>
            <a:off x="318830" y="1752600"/>
            <a:ext cx="4127758" cy="2574925"/>
          </a:xfrm>
          <a:prstGeom prst="rect">
            <a:avLst/>
          </a:prstGeom>
          <a:noFill/>
          <a:ln w="9525">
            <a:solidFill>
              <a:srgbClr val="969696"/>
            </a:solidFill>
            <a:prstDash val="lgDash"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40709" name="Rectangle 1029"/>
          <p:cNvSpPr>
            <a:spLocks noChangeArrowheads="1"/>
          </p:cNvSpPr>
          <p:nvPr/>
        </p:nvSpPr>
        <p:spPr bwMode="auto">
          <a:xfrm>
            <a:off x="6567488" y="1752600"/>
            <a:ext cx="3400682" cy="2574925"/>
          </a:xfrm>
          <a:prstGeom prst="rect">
            <a:avLst/>
          </a:prstGeom>
          <a:noFill/>
          <a:ln w="9525">
            <a:solidFill>
              <a:srgbClr val="969696"/>
            </a:solidFill>
            <a:prstDash val="lgDash"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cxnSp>
        <p:nvCxnSpPr>
          <p:cNvPr id="20" name="Straight Connector 19"/>
          <p:cNvCxnSpPr>
            <a:stCxn id="840772" idx="0"/>
          </p:cNvCxnSpPr>
          <p:nvPr/>
        </p:nvCxnSpPr>
        <p:spPr bwMode="auto">
          <a:xfrm flipH="1" flipV="1">
            <a:off x="3724276" y="3709988"/>
            <a:ext cx="3573462" cy="1587"/>
          </a:xfrm>
          <a:prstGeom prst="line">
            <a:avLst/>
          </a:prstGeom>
          <a:solidFill>
            <a:schemeClr val="accent1"/>
          </a:solidFill>
          <a:ln w="25400" cap="sq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3" name="Rectangle 22"/>
          <p:cNvSpPr/>
          <p:nvPr/>
        </p:nvSpPr>
        <p:spPr bwMode="auto">
          <a:xfrm>
            <a:off x="3728332" y="2751138"/>
            <a:ext cx="612775" cy="1014734"/>
          </a:xfrm>
          <a:prstGeom prst="rect">
            <a:avLst/>
          </a:prstGeom>
          <a:solidFill>
            <a:srgbClr val="000000"/>
          </a:solidFill>
          <a:ln w="28575" cap="sq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CA">
              <a:ln w="19050">
                <a:noFill/>
              </a:ln>
            </a:endParaRPr>
          </a:p>
        </p:txBody>
      </p:sp>
      <p:sp>
        <p:nvSpPr>
          <p:cNvPr id="175" name="Rectangle 174"/>
          <p:cNvSpPr/>
          <p:nvPr/>
        </p:nvSpPr>
        <p:spPr bwMode="auto">
          <a:xfrm>
            <a:off x="6692019" y="2751138"/>
            <a:ext cx="612775" cy="1014734"/>
          </a:xfrm>
          <a:prstGeom prst="rect">
            <a:avLst/>
          </a:prstGeom>
          <a:solidFill>
            <a:srgbClr val="000000"/>
          </a:solidFill>
          <a:ln w="28575" cap="sq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CA">
              <a:ln w="19050">
                <a:noFill/>
              </a:ln>
            </a:endParaRPr>
          </a:p>
        </p:txBody>
      </p:sp>
      <p:grpSp>
        <p:nvGrpSpPr>
          <p:cNvPr id="139" name="Group 138"/>
          <p:cNvGrpSpPr/>
          <p:nvPr/>
        </p:nvGrpSpPr>
        <p:grpSpPr>
          <a:xfrm>
            <a:off x="3378897" y="2398233"/>
            <a:ext cx="4301996" cy="1675416"/>
            <a:chOff x="3378897" y="2398233"/>
            <a:chExt cx="4301996" cy="1675416"/>
          </a:xfrm>
        </p:grpSpPr>
        <p:sp>
          <p:nvSpPr>
            <p:cNvPr id="140" name="Freeform 1043"/>
            <p:cNvSpPr>
              <a:spLocks/>
            </p:cNvSpPr>
            <p:nvPr/>
          </p:nvSpPr>
          <p:spPr bwMode="auto">
            <a:xfrm>
              <a:off x="3833813" y="3013075"/>
              <a:ext cx="114300" cy="23812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5"/>
                </a:cxn>
                <a:cxn ang="0">
                  <a:pos x="2" y="51"/>
                </a:cxn>
                <a:cxn ang="0">
                  <a:pos x="5" y="76"/>
                </a:cxn>
                <a:cxn ang="0">
                  <a:pos x="9" y="101"/>
                </a:cxn>
                <a:cxn ang="0">
                  <a:pos x="15" y="125"/>
                </a:cxn>
                <a:cxn ang="0">
                  <a:pos x="21" y="148"/>
                </a:cxn>
                <a:cxn ang="0">
                  <a:pos x="30" y="170"/>
                </a:cxn>
                <a:cxn ang="0">
                  <a:pos x="38" y="191"/>
                </a:cxn>
                <a:cxn ang="0">
                  <a:pos x="48" y="211"/>
                </a:cxn>
                <a:cxn ang="0">
                  <a:pos x="59" y="229"/>
                </a:cxn>
                <a:cxn ang="0">
                  <a:pos x="70" y="245"/>
                </a:cxn>
                <a:cxn ang="0">
                  <a:pos x="82" y="260"/>
                </a:cxn>
                <a:cxn ang="0">
                  <a:pos x="95" y="274"/>
                </a:cxn>
                <a:cxn ang="0">
                  <a:pos x="109" y="284"/>
                </a:cxn>
                <a:cxn ang="0">
                  <a:pos x="123" y="294"/>
                </a:cxn>
                <a:cxn ang="0">
                  <a:pos x="137" y="301"/>
                </a:cxn>
                <a:cxn ang="0">
                  <a:pos x="152" y="307"/>
                </a:cxn>
                <a:cxn ang="0">
                  <a:pos x="167" y="310"/>
                </a:cxn>
                <a:cxn ang="0">
                  <a:pos x="182" y="310"/>
                </a:cxn>
              </a:cxnLst>
              <a:rect l="0" t="0" r="r" b="b"/>
              <a:pathLst>
                <a:path w="182" h="310">
                  <a:moveTo>
                    <a:pt x="0" y="0"/>
                  </a:moveTo>
                  <a:lnTo>
                    <a:pt x="0" y="25"/>
                  </a:lnTo>
                  <a:lnTo>
                    <a:pt x="2" y="51"/>
                  </a:lnTo>
                  <a:lnTo>
                    <a:pt x="5" y="76"/>
                  </a:lnTo>
                  <a:lnTo>
                    <a:pt x="9" y="101"/>
                  </a:lnTo>
                  <a:lnTo>
                    <a:pt x="15" y="125"/>
                  </a:lnTo>
                  <a:lnTo>
                    <a:pt x="21" y="148"/>
                  </a:lnTo>
                  <a:lnTo>
                    <a:pt x="30" y="170"/>
                  </a:lnTo>
                  <a:lnTo>
                    <a:pt x="38" y="191"/>
                  </a:lnTo>
                  <a:lnTo>
                    <a:pt x="48" y="211"/>
                  </a:lnTo>
                  <a:lnTo>
                    <a:pt x="59" y="229"/>
                  </a:lnTo>
                  <a:lnTo>
                    <a:pt x="70" y="245"/>
                  </a:lnTo>
                  <a:lnTo>
                    <a:pt x="82" y="260"/>
                  </a:lnTo>
                  <a:lnTo>
                    <a:pt x="95" y="274"/>
                  </a:lnTo>
                  <a:lnTo>
                    <a:pt x="109" y="284"/>
                  </a:lnTo>
                  <a:lnTo>
                    <a:pt x="123" y="294"/>
                  </a:lnTo>
                  <a:lnTo>
                    <a:pt x="137" y="301"/>
                  </a:lnTo>
                  <a:lnTo>
                    <a:pt x="152" y="307"/>
                  </a:lnTo>
                  <a:lnTo>
                    <a:pt x="167" y="310"/>
                  </a:lnTo>
                  <a:lnTo>
                    <a:pt x="182" y="310"/>
                  </a:lnTo>
                </a:path>
              </a:pathLst>
            </a:custGeom>
            <a:noFill/>
            <a:ln w="2540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1" name="Freeform 1044"/>
            <p:cNvSpPr>
              <a:spLocks/>
            </p:cNvSpPr>
            <p:nvPr/>
          </p:nvSpPr>
          <p:spPr bwMode="auto">
            <a:xfrm>
              <a:off x="3722688" y="2789238"/>
              <a:ext cx="111125" cy="228600"/>
            </a:xfrm>
            <a:custGeom>
              <a:avLst/>
              <a:gdLst/>
              <a:ahLst/>
              <a:cxnLst>
                <a:cxn ang="0">
                  <a:pos x="186" y="296"/>
                </a:cxn>
                <a:cxn ang="0">
                  <a:pos x="181" y="234"/>
                </a:cxn>
                <a:cxn ang="0">
                  <a:pos x="169" y="175"/>
                </a:cxn>
                <a:cxn ang="0">
                  <a:pos x="152" y="124"/>
                </a:cxn>
                <a:cxn ang="0">
                  <a:pos x="128" y="80"/>
                </a:cxn>
                <a:cxn ang="0">
                  <a:pos x="101" y="44"/>
                </a:cxn>
                <a:cxn ang="0">
                  <a:pos x="70" y="18"/>
                </a:cxn>
                <a:cxn ang="0">
                  <a:pos x="36" y="2"/>
                </a:cxn>
                <a:cxn ang="0">
                  <a:pos x="0" y="0"/>
                </a:cxn>
              </a:cxnLst>
              <a:rect l="0" t="0" r="r" b="b"/>
              <a:pathLst>
                <a:path w="186" h="296">
                  <a:moveTo>
                    <a:pt x="186" y="296"/>
                  </a:moveTo>
                  <a:lnTo>
                    <a:pt x="181" y="234"/>
                  </a:lnTo>
                  <a:lnTo>
                    <a:pt x="169" y="175"/>
                  </a:lnTo>
                  <a:lnTo>
                    <a:pt x="152" y="124"/>
                  </a:lnTo>
                  <a:lnTo>
                    <a:pt x="128" y="80"/>
                  </a:lnTo>
                  <a:lnTo>
                    <a:pt x="101" y="44"/>
                  </a:lnTo>
                  <a:lnTo>
                    <a:pt x="70" y="18"/>
                  </a:lnTo>
                  <a:lnTo>
                    <a:pt x="36" y="2"/>
                  </a:lnTo>
                  <a:lnTo>
                    <a:pt x="0" y="0"/>
                  </a:lnTo>
                </a:path>
              </a:pathLst>
            </a:custGeom>
            <a:noFill/>
            <a:ln w="2540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2" name="Line 1045"/>
            <p:cNvSpPr>
              <a:spLocks noChangeShapeType="1"/>
            </p:cNvSpPr>
            <p:nvPr/>
          </p:nvSpPr>
          <p:spPr bwMode="auto">
            <a:xfrm>
              <a:off x="3937000" y="3249613"/>
              <a:ext cx="179388" cy="1588"/>
            </a:xfrm>
            <a:prstGeom prst="line">
              <a:avLst/>
            </a:prstGeom>
            <a:noFill/>
            <a:ln w="2540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3" name="Freeform 1046"/>
            <p:cNvSpPr>
              <a:spLocks/>
            </p:cNvSpPr>
            <p:nvPr/>
          </p:nvSpPr>
          <p:spPr bwMode="auto">
            <a:xfrm>
              <a:off x="4110038" y="3014663"/>
              <a:ext cx="111125" cy="234950"/>
            </a:xfrm>
            <a:custGeom>
              <a:avLst/>
              <a:gdLst/>
              <a:ahLst/>
              <a:cxnLst>
                <a:cxn ang="0">
                  <a:pos x="184" y="0"/>
                </a:cxn>
                <a:cxn ang="0">
                  <a:pos x="183" y="26"/>
                </a:cxn>
                <a:cxn ang="0">
                  <a:pos x="181" y="52"/>
                </a:cxn>
                <a:cxn ang="0">
                  <a:pos x="178" y="77"/>
                </a:cxn>
                <a:cxn ang="0">
                  <a:pos x="174" y="103"/>
                </a:cxn>
                <a:cxn ang="0">
                  <a:pos x="168" y="127"/>
                </a:cxn>
                <a:cxn ang="0">
                  <a:pos x="162" y="150"/>
                </a:cxn>
                <a:cxn ang="0">
                  <a:pos x="154" y="173"/>
                </a:cxn>
                <a:cxn ang="0">
                  <a:pos x="145" y="194"/>
                </a:cxn>
                <a:cxn ang="0">
                  <a:pos x="135" y="214"/>
                </a:cxn>
                <a:cxn ang="0">
                  <a:pos x="124" y="233"/>
                </a:cxn>
                <a:cxn ang="0">
                  <a:pos x="113" y="250"/>
                </a:cxn>
                <a:cxn ang="0">
                  <a:pos x="101" y="265"/>
                </a:cxn>
                <a:cxn ang="0">
                  <a:pos x="88" y="278"/>
                </a:cxn>
                <a:cxn ang="0">
                  <a:pos x="74" y="289"/>
                </a:cxn>
                <a:cxn ang="0">
                  <a:pos x="60" y="299"/>
                </a:cxn>
                <a:cxn ang="0">
                  <a:pos x="45" y="306"/>
                </a:cxn>
                <a:cxn ang="0">
                  <a:pos x="30" y="312"/>
                </a:cxn>
                <a:cxn ang="0">
                  <a:pos x="15" y="315"/>
                </a:cxn>
                <a:cxn ang="0">
                  <a:pos x="0" y="316"/>
                </a:cxn>
              </a:cxnLst>
              <a:rect l="0" t="0" r="r" b="b"/>
              <a:pathLst>
                <a:path w="184" h="316">
                  <a:moveTo>
                    <a:pt x="184" y="0"/>
                  </a:moveTo>
                  <a:lnTo>
                    <a:pt x="183" y="26"/>
                  </a:lnTo>
                  <a:lnTo>
                    <a:pt x="181" y="52"/>
                  </a:lnTo>
                  <a:lnTo>
                    <a:pt x="178" y="77"/>
                  </a:lnTo>
                  <a:lnTo>
                    <a:pt x="174" y="103"/>
                  </a:lnTo>
                  <a:lnTo>
                    <a:pt x="168" y="127"/>
                  </a:lnTo>
                  <a:lnTo>
                    <a:pt x="162" y="150"/>
                  </a:lnTo>
                  <a:lnTo>
                    <a:pt x="154" y="173"/>
                  </a:lnTo>
                  <a:lnTo>
                    <a:pt x="145" y="194"/>
                  </a:lnTo>
                  <a:lnTo>
                    <a:pt x="135" y="214"/>
                  </a:lnTo>
                  <a:lnTo>
                    <a:pt x="124" y="233"/>
                  </a:lnTo>
                  <a:lnTo>
                    <a:pt x="113" y="250"/>
                  </a:lnTo>
                  <a:lnTo>
                    <a:pt x="101" y="265"/>
                  </a:lnTo>
                  <a:lnTo>
                    <a:pt x="88" y="278"/>
                  </a:lnTo>
                  <a:lnTo>
                    <a:pt x="74" y="289"/>
                  </a:lnTo>
                  <a:lnTo>
                    <a:pt x="60" y="299"/>
                  </a:lnTo>
                  <a:lnTo>
                    <a:pt x="45" y="306"/>
                  </a:lnTo>
                  <a:lnTo>
                    <a:pt x="30" y="312"/>
                  </a:lnTo>
                  <a:lnTo>
                    <a:pt x="15" y="315"/>
                  </a:lnTo>
                  <a:lnTo>
                    <a:pt x="0" y="316"/>
                  </a:lnTo>
                </a:path>
              </a:pathLst>
            </a:custGeom>
            <a:noFill/>
            <a:ln w="2540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4" name="Freeform 1047"/>
            <p:cNvSpPr>
              <a:spLocks/>
            </p:cNvSpPr>
            <p:nvPr/>
          </p:nvSpPr>
          <p:spPr bwMode="auto">
            <a:xfrm>
              <a:off x="4219575" y="2786063"/>
              <a:ext cx="115888" cy="233363"/>
            </a:xfrm>
            <a:custGeom>
              <a:avLst/>
              <a:gdLst/>
              <a:ahLst/>
              <a:cxnLst>
                <a:cxn ang="0">
                  <a:pos x="0" y="300"/>
                </a:cxn>
                <a:cxn ang="0">
                  <a:pos x="4" y="237"/>
                </a:cxn>
                <a:cxn ang="0">
                  <a:pos x="16" y="177"/>
                </a:cxn>
                <a:cxn ang="0">
                  <a:pos x="34" y="125"/>
                </a:cxn>
                <a:cxn ang="0">
                  <a:pos x="58" y="80"/>
                </a:cxn>
                <a:cxn ang="0">
                  <a:pos x="86" y="44"/>
                </a:cxn>
                <a:cxn ang="0">
                  <a:pos x="118" y="18"/>
                </a:cxn>
                <a:cxn ang="0">
                  <a:pos x="152" y="2"/>
                </a:cxn>
                <a:cxn ang="0">
                  <a:pos x="189" y="0"/>
                </a:cxn>
              </a:cxnLst>
              <a:rect l="0" t="0" r="r" b="b"/>
              <a:pathLst>
                <a:path w="189" h="300">
                  <a:moveTo>
                    <a:pt x="0" y="300"/>
                  </a:moveTo>
                  <a:lnTo>
                    <a:pt x="4" y="237"/>
                  </a:lnTo>
                  <a:lnTo>
                    <a:pt x="16" y="177"/>
                  </a:lnTo>
                  <a:lnTo>
                    <a:pt x="34" y="125"/>
                  </a:lnTo>
                  <a:lnTo>
                    <a:pt x="58" y="80"/>
                  </a:lnTo>
                  <a:lnTo>
                    <a:pt x="86" y="44"/>
                  </a:lnTo>
                  <a:lnTo>
                    <a:pt x="118" y="18"/>
                  </a:lnTo>
                  <a:lnTo>
                    <a:pt x="152" y="2"/>
                  </a:lnTo>
                  <a:lnTo>
                    <a:pt x="189" y="0"/>
                  </a:lnTo>
                </a:path>
              </a:pathLst>
            </a:custGeom>
            <a:noFill/>
            <a:ln w="2540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5" name="Line 1048"/>
            <p:cNvSpPr>
              <a:spLocks noChangeShapeType="1"/>
            </p:cNvSpPr>
            <p:nvPr/>
          </p:nvSpPr>
          <p:spPr bwMode="auto">
            <a:xfrm flipH="1">
              <a:off x="3937000" y="3249613"/>
              <a:ext cx="180975" cy="1588"/>
            </a:xfrm>
            <a:prstGeom prst="line">
              <a:avLst/>
            </a:prstGeom>
            <a:noFill/>
            <a:ln w="2540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6" name="Freeform 1049"/>
            <p:cNvSpPr>
              <a:spLocks/>
            </p:cNvSpPr>
            <p:nvPr/>
          </p:nvSpPr>
          <p:spPr bwMode="auto">
            <a:xfrm>
              <a:off x="3835400" y="3249613"/>
              <a:ext cx="112713" cy="228600"/>
            </a:xfrm>
            <a:custGeom>
              <a:avLst/>
              <a:gdLst/>
              <a:ahLst/>
              <a:cxnLst>
                <a:cxn ang="0">
                  <a:pos x="0" y="313"/>
                </a:cxn>
                <a:cxn ang="0">
                  <a:pos x="0" y="288"/>
                </a:cxn>
                <a:cxn ang="0">
                  <a:pos x="2" y="262"/>
                </a:cxn>
                <a:cxn ang="0">
                  <a:pos x="5" y="237"/>
                </a:cxn>
                <a:cxn ang="0">
                  <a:pos x="10" y="212"/>
                </a:cxn>
                <a:cxn ang="0">
                  <a:pos x="15" y="188"/>
                </a:cxn>
                <a:cxn ang="0">
                  <a:pos x="21" y="164"/>
                </a:cxn>
                <a:cxn ang="0">
                  <a:pos x="29" y="142"/>
                </a:cxn>
                <a:cxn ang="0">
                  <a:pos x="37" y="121"/>
                </a:cxn>
                <a:cxn ang="0">
                  <a:pos x="47" y="102"/>
                </a:cxn>
                <a:cxn ang="0">
                  <a:pos x="58" y="84"/>
                </a:cxn>
                <a:cxn ang="0">
                  <a:pos x="69" y="67"/>
                </a:cxn>
                <a:cxn ang="0">
                  <a:pos x="81" y="52"/>
                </a:cxn>
                <a:cxn ang="0">
                  <a:pos x="94" y="38"/>
                </a:cxn>
                <a:cxn ang="0">
                  <a:pos x="108" y="26"/>
                </a:cxn>
                <a:cxn ang="0">
                  <a:pos x="122" y="18"/>
                </a:cxn>
                <a:cxn ang="0">
                  <a:pos x="136" y="11"/>
                </a:cxn>
                <a:cxn ang="0">
                  <a:pos x="151" y="5"/>
                </a:cxn>
                <a:cxn ang="0">
                  <a:pos x="165" y="1"/>
                </a:cxn>
                <a:cxn ang="0">
                  <a:pos x="180" y="0"/>
                </a:cxn>
              </a:cxnLst>
              <a:rect l="0" t="0" r="r" b="b"/>
              <a:pathLst>
                <a:path w="180" h="313">
                  <a:moveTo>
                    <a:pt x="0" y="313"/>
                  </a:moveTo>
                  <a:lnTo>
                    <a:pt x="0" y="288"/>
                  </a:lnTo>
                  <a:lnTo>
                    <a:pt x="2" y="262"/>
                  </a:lnTo>
                  <a:lnTo>
                    <a:pt x="5" y="237"/>
                  </a:lnTo>
                  <a:lnTo>
                    <a:pt x="10" y="212"/>
                  </a:lnTo>
                  <a:lnTo>
                    <a:pt x="15" y="188"/>
                  </a:lnTo>
                  <a:lnTo>
                    <a:pt x="21" y="164"/>
                  </a:lnTo>
                  <a:lnTo>
                    <a:pt x="29" y="142"/>
                  </a:lnTo>
                  <a:lnTo>
                    <a:pt x="37" y="121"/>
                  </a:lnTo>
                  <a:lnTo>
                    <a:pt x="47" y="102"/>
                  </a:lnTo>
                  <a:lnTo>
                    <a:pt x="58" y="84"/>
                  </a:lnTo>
                  <a:lnTo>
                    <a:pt x="69" y="67"/>
                  </a:lnTo>
                  <a:lnTo>
                    <a:pt x="81" y="52"/>
                  </a:lnTo>
                  <a:lnTo>
                    <a:pt x="94" y="38"/>
                  </a:lnTo>
                  <a:lnTo>
                    <a:pt x="108" y="26"/>
                  </a:lnTo>
                  <a:lnTo>
                    <a:pt x="122" y="18"/>
                  </a:lnTo>
                  <a:lnTo>
                    <a:pt x="136" y="11"/>
                  </a:lnTo>
                  <a:lnTo>
                    <a:pt x="151" y="5"/>
                  </a:lnTo>
                  <a:lnTo>
                    <a:pt x="165" y="1"/>
                  </a:lnTo>
                  <a:lnTo>
                    <a:pt x="180" y="0"/>
                  </a:lnTo>
                </a:path>
              </a:pathLst>
            </a:custGeom>
            <a:noFill/>
            <a:ln w="2540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7" name="Freeform 1050"/>
            <p:cNvSpPr>
              <a:spLocks/>
            </p:cNvSpPr>
            <p:nvPr/>
          </p:nvSpPr>
          <p:spPr bwMode="auto">
            <a:xfrm>
              <a:off x="3722688" y="3468688"/>
              <a:ext cx="112713" cy="244475"/>
            </a:xfrm>
            <a:custGeom>
              <a:avLst/>
              <a:gdLst/>
              <a:ahLst/>
              <a:cxnLst>
                <a:cxn ang="0">
                  <a:pos x="187" y="0"/>
                </a:cxn>
                <a:cxn ang="0">
                  <a:pos x="182" y="61"/>
                </a:cxn>
                <a:cxn ang="0">
                  <a:pos x="170" y="120"/>
                </a:cxn>
                <a:cxn ang="0">
                  <a:pos x="153" y="171"/>
                </a:cxn>
                <a:cxn ang="0">
                  <a:pos x="129" y="215"/>
                </a:cxn>
                <a:cxn ang="0">
                  <a:pos x="102" y="250"/>
                </a:cxn>
                <a:cxn ang="0">
                  <a:pos x="70" y="277"/>
                </a:cxn>
                <a:cxn ang="0">
                  <a:pos x="36" y="292"/>
                </a:cxn>
                <a:cxn ang="0">
                  <a:pos x="0" y="296"/>
                </a:cxn>
              </a:cxnLst>
              <a:rect l="0" t="0" r="r" b="b"/>
              <a:pathLst>
                <a:path w="187" h="296">
                  <a:moveTo>
                    <a:pt x="187" y="0"/>
                  </a:moveTo>
                  <a:lnTo>
                    <a:pt x="182" y="61"/>
                  </a:lnTo>
                  <a:lnTo>
                    <a:pt x="170" y="120"/>
                  </a:lnTo>
                  <a:lnTo>
                    <a:pt x="153" y="171"/>
                  </a:lnTo>
                  <a:lnTo>
                    <a:pt x="129" y="215"/>
                  </a:lnTo>
                  <a:lnTo>
                    <a:pt x="102" y="250"/>
                  </a:lnTo>
                  <a:lnTo>
                    <a:pt x="70" y="277"/>
                  </a:lnTo>
                  <a:lnTo>
                    <a:pt x="36" y="292"/>
                  </a:lnTo>
                  <a:lnTo>
                    <a:pt x="0" y="296"/>
                  </a:lnTo>
                </a:path>
              </a:pathLst>
            </a:custGeom>
            <a:noFill/>
            <a:ln w="2540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8" name="Line 1051"/>
            <p:cNvSpPr>
              <a:spLocks noChangeShapeType="1"/>
            </p:cNvSpPr>
            <p:nvPr/>
          </p:nvSpPr>
          <p:spPr bwMode="auto">
            <a:xfrm>
              <a:off x="3938588" y="3249613"/>
              <a:ext cx="179388" cy="1588"/>
            </a:xfrm>
            <a:prstGeom prst="line">
              <a:avLst/>
            </a:prstGeom>
            <a:noFill/>
            <a:ln w="2540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9" name="Freeform 1052"/>
            <p:cNvSpPr>
              <a:spLocks/>
            </p:cNvSpPr>
            <p:nvPr/>
          </p:nvSpPr>
          <p:spPr bwMode="auto">
            <a:xfrm>
              <a:off x="4111625" y="3249613"/>
              <a:ext cx="111125" cy="230188"/>
            </a:xfrm>
            <a:custGeom>
              <a:avLst/>
              <a:gdLst/>
              <a:ahLst/>
              <a:cxnLst>
                <a:cxn ang="0">
                  <a:pos x="184" y="317"/>
                </a:cxn>
                <a:cxn ang="0">
                  <a:pos x="183" y="291"/>
                </a:cxn>
                <a:cxn ang="0">
                  <a:pos x="181" y="265"/>
                </a:cxn>
                <a:cxn ang="0">
                  <a:pos x="178" y="240"/>
                </a:cxn>
                <a:cxn ang="0">
                  <a:pos x="174" y="214"/>
                </a:cxn>
                <a:cxn ang="0">
                  <a:pos x="168" y="190"/>
                </a:cxn>
                <a:cxn ang="0">
                  <a:pos x="162" y="167"/>
                </a:cxn>
                <a:cxn ang="0">
                  <a:pos x="154" y="144"/>
                </a:cxn>
                <a:cxn ang="0">
                  <a:pos x="146" y="123"/>
                </a:cxn>
                <a:cxn ang="0">
                  <a:pos x="135" y="103"/>
                </a:cxn>
                <a:cxn ang="0">
                  <a:pos x="124" y="84"/>
                </a:cxn>
                <a:cxn ang="0">
                  <a:pos x="114" y="67"/>
                </a:cxn>
                <a:cxn ang="0">
                  <a:pos x="101" y="52"/>
                </a:cxn>
                <a:cxn ang="0">
                  <a:pos x="88" y="38"/>
                </a:cxn>
                <a:cxn ang="0">
                  <a:pos x="74" y="26"/>
                </a:cxn>
                <a:cxn ang="0">
                  <a:pos x="60" y="18"/>
                </a:cxn>
                <a:cxn ang="0">
                  <a:pos x="45" y="11"/>
                </a:cxn>
                <a:cxn ang="0">
                  <a:pos x="31" y="4"/>
                </a:cxn>
                <a:cxn ang="0">
                  <a:pos x="15" y="1"/>
                </a:cxn>
                <a:cxn ang="0">
                  <a:pos x="0" y="0"/>
                </a:cxn>
              </a:cxnLst>
              <a:rect l="0" t="0" r="r" b="b"/>
              <a:pathLst>
                <a:path w="184" h="317">
                  <a:moveTo>
                    <a:pt x="184" y="317"/>
                  </a:moveTo>
                  <a:lnTo>
                    <a:pt x="183" y="291"/>
                  </a:lnTo>
                  <a:lnTo>
                    <a:pt x="181" y="265"/>
                  </a:lnTo>
                  <a:lnTo>
                    <a:pt x="178" y="240"/>
                  </a:lnTo>
                  <a:lnTo>
                    <a:pt x="174" y="214"/>
                  </a:lnTo>
                  <a:lnTo>
                    <a:pt x="168" y="190"/>
                  </a:lnTo>
                  <a:lnTo>
                    <a:pt x="162" y="167"/>
                  </a:lnTo>
                  <a:lnTo>
                    <a:pt x="154" y="144"/>
                  </a:lnTo>
                  <a:lnTo>
                    <a:pt x="146" y="123"/>
                  </a:lnTo>
                  <a:lnTo>
                    <a:pt x="135" y="103"/>
                  </a:lnTo>
                  <a:lnTo>
                    <a:pt x="124" y="84"/>
                  </a:lnTo>
                  <a:lnTo>
                    <a:pt x="114" y="67"/>
                  </a:lnTo>
                  <a:lnTo>
                    <a:pt x="101" y="52"/>
                  </a:lnTo>
                  <a:lnTo>
                    <a:pt x="88" y="38"/>
                  </a:lnTo>
                  <a:lnTo>
                    <a:pt x="74" y="26"/>
                  </a:lnTo>
                  <a:lnTo>
                    <a:pt x="60" y="18"/>
                  </a:lnTo>
                  <a:lnTo>
                    <a:pt x="45" y="11"/>
                  </a:lnTo>
                  <a:lnTo>
                    <a:pt x="31" y="4"/>
                  </a:lnTo>
                  <a:lnTo>
                    <a:pt x="15" y="1"/>
                  </a:lnTo>
                  <a:lnTo>
                    <a:pt x="0" y="0"/>
                  </a:lnTo>
                </a:path>
              </a:pathLst>
            </a:custGeom>
            <a:noFill/>
            <a:ln w="2540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0" name="Freeform 1053"/>
            <p:cNvSpPr>
              <a:spLocks/>
            </p:cNvSpPr>
            <p:nvPr/>
          </p:nvSpPr>
          <p:spPr bwMode="auto">
            <a:xfrm>
              <a:off x="4221163" y="3478213"/>
              <a:ext cx="119063" cy="2317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" y="62"/>
                </a:cxn>
                <a:cxn ang="0">
                  <a:pos x="16" y="122"/>
                </a:cxn>
                <a:cxn ang="0">
                  <a:pos x="34" y="174"/>
                </a:cxn>
                <a:cxn ang="0">
                  <a:pos x="58" y="218"/>
                </a:cxn>
                <a:cxn ang="0">
                  <a:pos x="86" y="255"/>
                </a:cxn>
                <a:cxn ang="0">
                  <a:pos x="117" y="281"/>
                </a:cxn>
                <a:cxn ang="0">
                  <a:pos x="152" y="297"/>
                </a:cxn>
                <a:cxn ang="0">
                  <a:pos x="190" y="300"/>
                </a:cxn>
              </a:cxnLst>
              <a:rect l="0" t="0" r="r" b="b"/>
              <a:pathLst>
                <a:path w="190" h="300">
                  <a:moveTo>
                    <a:pt x="0" y="0"/>
                  </a:moveTo>
                  <a:lnTo>
                    <a:pt x="4" y="62"/>
                  </a:lnTo>
                  <a:lnTo>
                    <a:pt x="16" y="122"/>
                  </a:lnTo>
                  <a:lnTo>
                    <a:pt x="34" y="174"/>
                  </a:lnTo>
                  <a:lnTo>
                    <a:pt x="58" y="218"/>
                  </a:lnTo>
                  <a:lnTo>
                    <a:pt x="86" y="255"/>
                  </a:lnTo>
                  <a:lnTo>
                    <a:pt x="117" y="281"/>
                  </a:lnTo>
                  <a:lnTo>
                    <a:pt x="152" y="297"/>
                  </a:lnTo>
                  <a:lnTo>
                    <a:pt x="190" y="300"/>
                  </a:lnTo>
                </a:path>
              </a:pathLst>
            </a:custGeom>
            <a:noFill/>
            <a:ln w="2540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1" name="Freeform 1067"/>
            <p:cNvSpPr>
              <a:spLocks/>
            </p:cNvSpPr>
            <p:nvPr/>
          </p:nvSpPr>
          <p:spPr bwMode="auto">
            <a:xfrm>
              <a:off x="6799263" y="3017838"/>
              <a:ext cx="111125" cy="2301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" y="25"/>
                </a:cxn>
                <a:cxn ang="0">
                  <a:pos x="3" y="51"/>
                </a:cxn>
                <a:cxn ang="0">
                  <a:pos x="6" y="76"/>
                </a:cxn>
                <a:cxn ang="0">
                  <a:pos x="11" y="101"/>
                </a:cxn>
                <a:cxn ang="0">
                  <a:pos x="16" y="125"/>
                </a:cxn>
                <a:cxn ang="0">
                  <a:pos x="22" y="148"/>
                </a:cxn>
                <a:cxn ang="0">
                  <a:pos x="30" y="170"/>
                </a:cxn>
                <a:cxn ang="0">
                  <a:pos x="40" y="191"/>
                </a:cxn>
                <a:cxn ang="0">
                  <a:pos x="49" y="211"/>
                </a:cxn>
                <a:cxn ang="0">
                  <a:pos x="60" y="229"/>
                </a:cxn>
                <a:cxn ang="0">
                  <a:pos x="71" y="245"/>
                </a:cxn>
                <a:cxn ang="0">
                  <a:pos x="83" y="260"/>
                </a:cxn>
                <a:cxn ang="0">
                  <a:pos x="96" y="274"/>
                </a:cxn>
                <a:cxn ang="0">
                  <a:pos x="109" y="284"/>
                </a:cxn>
                <a:cxn ang="0">
                  <a:pos x="123" y="294"/>
                </a:cxn>
                <a:cxn ang="0">
                  <a:pos x="138" y="301"/>
                </a:cxn>
                <a:cxn ang="0">
                  <a:pos x="153" y="307"/>
                </a:cxn>
                <a:cxn ang="0">
                  <a:pos x="168" y="310"/>
                </a:cxn>
                <a:cxn ang="0">
                  <a:pos x="183" y="310"/>
                </a:cxn>
              </a:cxnLst>
              <a:rect l="0" t="0" r="r" b="b"/>
              <a:pathLst>
                <a:path w="183" h="310">
                  <a:moveTo>
                    <a:pt x="0" y="0"/>
                  </a:moveTo>
                  <a:lnTo>
                    <a:pt x="1" y="25"/>
                  </a:lnTo>
                  <a:lnTo>
                    <a:pt x="3" y="51"/>
                  </a:lnTo>
                  <a:lnTo>
                    <a:pt x="6" y="76"/>
                  </a:lnTo>
                  <a:lnTo>
                    <a:pt x="11" y="101"/>
                  </a:lnTo>
                  <a:lnTo>
                    <a:pt x="16" y="125"/>
                  </a:lnTo>
                  <a:lnTo>
                    <a:pt x="22" y="148"/>
                  </a:lnTo>
                  <a:lnTo>
                    <a:pt x="30" y="170"/>
                  </a:lnTo>
                  <a:lnTo>
                    <a:pt x="40" y="191"/>
                  </a:lnTo>
                  <a:lnTo>
                    <a:pt x="49" y="211"/>
                  </a:lnTo>
                  <a:lnTo>
                    <a:pt x="60" y="229"/>
                  </a:lnTo>
                  <a:lnTo>
                    <a:pt x="71" y="245"/>
                  </a:lnTo>
                  <a:lnTo>
                    <a:pt x="83" y="260"/>
                  </a:lnTo>
                  <a:lnTo>
                    <a:pt x="96" y="274"/>
                  </a:lnTo>
                  <a:lnTo>
                    <a:pt x="109" y="284"/>
                  </a:lnTo>
                  <a:lnTo>
                    <a:pt x="123" y="294"/>
                  </a:lnTo>
                  <a:lnTo>
                    <a:pt x="138" y="301"/>
                  </a:lnTo>
                  <a:lnTo>
                    <a:pt x="153" y="307"/>
                  </a:lnTo>
                  <a:lnTo>
                    <a:pt x="168" y="310"/>
                  </a:lnTo>
                  <a:lnTo>
                    <a:pt x="183" y="310"/>
                  </a:lnTo>
                </a:path>
              </a:pathLst>
            </a:custGeom>
            <a:noFill/>
            <a:ln w="2540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2" name="Freeform 1068"/>
            <p:cNvSpPr>
              <a:spLocks/>
            </p:cNvSpPr>
            <p:nvPr/>
          </p:nvSpPr>
          <p:spPr bwMode="auto">
            <a:xfrm>
              <a:off x="6688138" y="2792413"/>
              <a:ext cx="112713" cy="231775"/>
            </a:xfrm>
            <a:custGeom>
              <a:avLst/>
              <a:gdLst/>
              <a:ahLst/>
              <a:cxnLst>
                <a:cxn ang="0">
                  <a:pos x="186" y="296"/>
                </a:cxn>
                <a:cxn ang="0">
                  <a:pos x="181" y="234"/>
                </a:cxn>
                <a:cxn ang="0">
                  <a:pos x="169" y="175"/>
                </a:cxn>
                <a:cxn ang="0">
                  <a:pos x="152" y="124"/>
                </a:cxn>
                <a:cxn ang="0">
                  <a:pos x="128" y="80"/>
                </a:cxn>
                <a:cxn ang="0">
                  <a:pos x="102" y="44"/>
                </a:cxn>
                <a:cxn ang="0">
                  <a:pos x="71" y="18"/>
                </a:cxn>
                <a:cxn ang="0">
                  <a:pos x="36" y="2"/>
                </a:cxn>
                <a:cxn ang="0">
                  <a:pos x="0" y="0"/>
                </a:cxn>
              </a:cxnLst>
              <a:rect l="0" t="0" r="r" b="b"/>
              <a:pathLst>
                <a:path w="186" h="296">
                  <a:moveTo>
                    <a:pt x="186" y="296"/>
                  </a:moveTo>
                  <a:lnTo>
                    <a:pt x="181" y="234"/>
                  </a:lnTo>
                  <a:lnTo>
                    <a:pt x="169" y="175"/>
                  </a:lnTo>
                  <a:lnTo>
                    <a:pt x="152" y="124"/>
                  </a:lnTo>
                  <a:lnTo>
                    <a:pt x="128" y="80"/>
                  </a:lnTo>
                  <a:lnTo>
                    <a:pt x="102" y="44"/>
                  </a:lnTo>
                  <a:lnTo>
                    <a:pt x="71" y="18"/>
                  </a:lnTo>
                  <a:lnTo>
                    <a:pt x="36" y="2"/>
                  </a:lnTo>
                  <a:lnTo>
                    <a:pt x="0" y="0"/>
                  </a:lnTo>
                </a:path>
              </a:pathLst>
            </a:custGeom>
            <a:noFill/>
            <a:ln w="2540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3" name="Line 1069"/>
            <p:cNvSpPr>
              <a:spLocks noChangeShapeType="1"/>
            </p:cNvSpPr>
            <p:nvPr/>
          </p:nvSpPr>
          <p:spPr bwMode="auto">
            <a:xfrm>
              <a:off x="6902450" y="3249613"/>
              <a:ext cx="177800" cy="1588"/>
            </a:xfrm>
            <a:prstGeom prst="line">
              <a:avLst/>
            </a:prstGeom>
            <a:noFill/>
            <a:ln w="2540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4" name="Freeform 1070"/>
            <p:cNvSpPr>
              <a:spLocks/>
            </p:cNvSpPr>
            <p:nvPr/>
          </p:nvSpPr>
          <p:spPr bwMode="auto">
            <a:xfrm>
              <a:off x="7073900" y="3014663"/>
              <a:ext cx="111125" cy="234950"/>
            </a:xfrm>
            <a:custGeom>
              <a:avLst/>
              <a:gdLst/>
              <a:ahLst/>
              <a:cxnLst>
                <a:cxn ang="0">
                  <a:pos x="184" y="0"/>
                </a:cxn>
                <a:cxn ang="0">
                  <a:pos x="184" y="26"/>
                </a:cxn>
                <a:cxn ang="0">
                  <a:pos x="182" y="52"/>
                </a:cxn>
                <a:cxn ang="0">
                  <a:pos x="179" y="77"/>
                </a:cxn>
                <a:cxn ang="0">
                  <a:pos x="175" y="103"/>
                </a:cxn>
                <a:cxn ang="0">
                  <a:pos x="170" y="127"/>
                </a:cxn>
                <a:cxn ang="0">
                  <a:pos x="163" y="150"/>
                </a:cxn>
                <a:cxn ang="0">
                  <a:pos x="155" y="173"/>
                </a:cxn>
                <a:cxn ang="0">
                  <a:pos x="146" y="194"/>
                </a:cxn>
                <a:cxn ang="0">
                  <a:pos x="136" y="214"/>
                </a:cxn>
                <a:cxn ang="0">
                  <a:pos x="126" y="233"/>
                </a:cxn>
                <a:cxn ang="0">
                  <a:pos x="114" y="250"/>
                </a:cxn>
                <a:cxn ang="0">
                  <a:pos x="102" y="265"/>
                </a:cxn>
                <a:cxn ang="0">
                  <a:pos x="88" y="278"/>
                </a:cxn>
                <a:cxn ang="0">
                  <a:pos x="75" y="289"/>
                </a:cxn>
                <a:cxn ang="0">
                  <a:pos x="60" y="299"/>
                </a:cxn>
                <a:cxn ang="0">
                  <a:pos x="46" y="306"/>
                </a:cxn>
                <a:cxn ang="0">
                  <a:pos x="31" y="312"/>
                </a:cxn>
                <a:cxn ang="0">
                  <a:pos x="16" y="315"/>
                </a:cxn>
                <a:cxn ang="0">
                  <a:pos x="0" y="316"/>
                </a:cxn>
              </a:cxnLst>
              <a:rect l="0" t="0" r="r" b="b"/>
              <a:pathLst>
                <a:path w="184" h="316">
                  <a:moveTo>
                    <a:pt x="184" y="0"/>
                  </a:moveTo>
                  <a:lnTo>
                    <a:pt x="184" y="26"/>
                  </a:lnTo>
                  <a:lnTo>
                    <a:pt x="182" y="52"/>
                  </a:lnTo>
                  <a:lnTo>
                    <a:pt x="179" y="77"/>
                  </a:lnTo>
                  <a:lnTo>
                    <a:pt x="175" y="103"/>
                  </a:lnTo>
                  <a:lnTo>
                    <a:pt x="170" y="127"/>
                  </a:lnTo>
                  <a:lnTo>
                    <a:pt x="163" y="150"/>
                  </a:lnTo>
                  <a:lnTo>
                    <a:pt x="155" y="173"/>
                  </a:lnTo>
                  <a:lnTo>
                    <a:pt x="146" y="194"/>
                  </a:lnTo>
                  <a:lnTo>
                    <a:pt x="136" y="214"/>
                  </a:lnTo>
                  <a:lnTo>
                    <a:pt x="126" y="233"/>
                  </a:lnTo>
                  <a:lnTo>
                    <a:pt x="114" y="250"/>
                  </a:lnTo>
                  <a:lnTo>
                    <a:pt x="102" y="265"/>
                  </a:lnTo>
                  <a:lnTo>
                    <a:pt x="88" y="278"/>
                  </a:lnTo>
                  <a:lnTo>
                    <a:pt x="75" y="289"/>
                  </a:lnTo>
                  <a:lnTo>
                    <a:pt x="60" y="299"/>
                  </a:lnTo>
                  <a:lnTo>
                    <a:pt x="46" y="306"/>
                  </a:lnTo>
                  <a:lnTo>
                    <a:pt x="31" y="312"/>
                  </a:lnTo>
                  <a:lnTo>
                    <a:pt x="16" y="315"/>
                  </a:lnTo>
                  <a:lnTo>
                    <a:pt x="0" y="316"/>
                  </a:lnTo>
                </a:path>
              </a:pathLst>
            </a:custGeom>
            <a:noFill/>
            <a:ln w="2540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5" name="Freeform 1071"/>
            <p:cNvSpPr>
              <a:spLocks/>
            </p:cNvSpPr>
            <p:nvPr/>
          </p:nvSpPr>
          <p:spPr bwMode="auto">
            <a:xfrm>
              <a:off x="7183438" y="2786063"/>
              <a:ext cx="117475" cy="230188"/>
            </a:xfrm>
            <a:custGeom>
              <a:avLst/>
              <a:gdLst/>
              <a:ahLst/>
              <a:cxnLst>
                <a:cxn ang="0">
                  <a:pos x="0" y="300"/>
                </a:cxn>
                <a:cxn ang="0">
                  <a:pos x="5" y="237"/>
                </a:cxn>
                <a:cxn ang="0">
                  <a:pos x="16" y="177"/>
                </a:cxn>
                <a:cxn ang="0">
                  <a:pos x="35" y="125"/>
                </a:cxn>
                <a:cxn ang="0">
                  <a:pos x="58" y="80"/>
                </a:cxn>
                <a:cxn ang="0">
                  <a:pos x="86" y="44"/>
                </a:cxn>
                <a:cxn ang="0">
                  <a:pos x="118" y="18"/>
                </a:cxn>
                <a:cxn ang="0">
                  <a:pos x="152" y="2"/>
                </a:cxn>
                <a:cxn ang="0">
                  <a:pos x="190" y="0"/>
                </a:cxn>
              </a:cxnLst>
              <a:rect l="0" t="0" r="r" b="b"/>
              <a:pathLst>
                <a:path w="190" h="300">
                  <a:moveTo>
                    <a:pt x="0" y="300"/>
                  </a:moveTo>
                  <a:lnTo>
                    <a:pt x="5" y="237"/>
                  </a:lnTo>
                  <a:lnTo>
                    <a:pt x="16" y="177"/>
                  </a:lnTo>
                  <a:lnTo>
                    <a:pt x="35" y="125"/>
                  </a:lnTo>
                  <a:lnTo>
                    <a:pt x="58" y="80"/>
                  </a:lnTo>
                  <a:lnTo>
                    <a:pt x="86" y="44"/>
                  </a:lnTo>
                  <a:lnTo>
                    <a:pt x="118" y="18"/>
                  </a:lnTo>
                  <a:lnTo>
                    <a:pt x="152" y="2"/>
                  </a:lnTo>
                  <a:lnTo>
                    <a:pt x="190" y="0"/>
                  </a:lnTo>
                </a:path>
              </a:pathLst>
            </a:custGeom>
            <a:noFill/>
            <a:ln w="2540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6" name="Line 1072"/>
            <p:cNvSpPr>
              <a:spLocks noChangeShapeType="1"/>
            </p:cNvSpPr>
            <p:nvPr/>
          </p:nvSpPr>
          <p:spPr bwMode="auto">
            <a:xfrm flipH="1">
              <a:off x="6902450" y="3249613"/>
              <a:ext cx="179388" cy="1588"/>
            </a:xfrm>
            <a:prstGeom prst="line">
              <a:avLst/>
            </a:prstGeom>
            <a:noFill/>
            <a:ln w="2540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7" name="Freeform 1073"/>
            <p:cNvSpPr>
              <a:spLocks/>
            </p:cNvSpPr>
            <p:nvPr/>
          </p:nvSpPr>
          <p:spPr bwMode="auto">
            <a:xfrm>
              <a:off x="6800850" y="3249613"/>
              <a:ext cx="109538" cy="228600"/>
            </a:xfrm>
            <a:custGeom>
              <a:avLst/>
              <a:gdLst/>
              <a:ahLst/>
              <a:cxnLst>
                <a:cxn ang="0">
                  <a:pos x="0" y="313"/>
                </a:cxn>
                <a:cxn ang="0">
                  <a:pos x="1" y="288"/>
                </a:cxn>
                <a:cxn ang="0">
                  <a:pos x="3" y="262"/>
                </a:cxn>
                <a:cxn ang="0">
                  <a:pos x="6" y="237"/>
                </a:cxn>
                <a:cxn ang="0">
                  <a:pos x="10" y="212"/>
                </a:cxn>
                <a:cxn ang="0">
                  <a:pos x="15" y="188"/>
                </a:cxn>
                <a:cxn ang="0">
                  <a:pos x="22" y="164"/>
                </a:cxn>
                <a:cxn ang="0">
                  <a:pos x="30" y="142"/>
                </a:cxn>
                <a:cxn ang="0">
                  <a:pos x="39" y="121"/>
                </a:cxn>
                <a:cxn ang="0">
                  <a:pos x="48" y="102"/>
                </a:cxn>
                <a:cxn ang="0">
                  <a:pos x="59" y="84"/>
                </a:cxn>
                <a:cxn ang="0">
                  <a:pos x="70" y="67"/>
                </a:cxn>
                <a:cxn ang="0">
                  <a:pos x="83" y="52"/>
                </a:cxn>
                <a:cxn ang="0">
                  <a:pos x="95" y="38"/>
                </a:cxn>
                <a:cxn ang="0">
                  <a:pos x="108" y="26"/>
                </a:cxn>
                <a:cxn ang="0">
                  <a:pos x="122" y="18"/>
                </a:cxn>
                <a:cxn ang="0">
                  <a:pos x="137" y="11"/>
                </a:cxn>
                <a:cxn ang="0">
                  <a:pos x="151" y="5"/>
                </a:cxn>
                <a:cxn ang="0">
                  <a:pos x="166" y="1"/>
                </a:cxn>
                <a:cxn ang="0">
                  <a:pos x="181" y="0"/>
                </a:cxn>
              </a:cxnLst>
              <a:rect l="0" t="0" r="r" b="b"/>
              <a:pathLst>
                <a:path w="181" h="313">
                  <a:moveTo>
                    <a:pt x="0" y="313"/>
                  </a:moveTo>
                  <a:lnTo>
                    <a:pt x="1" y="288"/>
                  </a:lnTo>
                  <a:lnTo>
                    <a:pt x="3" y="262"/>
                  </a:lnTo>
                  <a:lnTo>
                    <a:pt x="6" y="237"/>
                  </a:lnTo>
                  <a:lnTo>
                    <a:pt x="10" y="212"/>
                  </a:lnTo>
                  <a:lnTo>
                    <a:pt x="15" y="188"/>
                  </a:lnTo>
                  <a:lnTo>
                    <a:pt x="22" y="164"/>
                  </a:lnTo>
                  <a:lnTo>
                    <a:pt x="30" y="142"/>
                  </a:lnTo>
                  <a:lnTo>
                    <a:pt x="39" y="121"/>
                  </a:lnTo>
                  <a:lnTo>
                    <a:pt x="48" y="102"/>
                  </a:lnTo>
                  <a:lnTo>
                    <a:pt x="59" y="84"/>
                  </a:lnTo>
                  <a:lnTo>
                    <a:pt x="70" y="67"/>
                  </a:lnTo>
                  <a:lnTo>
                    <a:pt x="83" y="52"/>
                  </a:lnTo>
                  <a:lnTo>
                    <a:pt x="95" y="38"/>
                  </a:lnTo>
                  <a:lnTo>
                    <a:pt x="108" y="26"/>
                  </a:lnTo>
                  <a:lnTo>
                    <a:pt x="122" y="18"/>
                  </a:lnTo>
                  <a:lnTo>
                    <a:pt x="137" y="11"/>
                  </a:lnTo>
                  <a:lnTo>
                    <a:pt x="151" y="5"/>
                  </a:lnTo>
                  <a:lnTo>
                    <a:pt x="166" y="1"/>
                  </a:lnTo>
                  <a:lnTo>
                    <a:pt x="181" y="0"/>
                  </a:lnTo>
                </a:path>
              </a:pathLst>
            </a:custGeom>
            <a:noFill/>
            <a:ln w="2540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8" name="Freeform 1074"/>
            <p:cNvSpPr>
              <a:spLocks/>
            </p:cNvSpPr>
            <p:nvPr/>
          </p:nvSpPr>
          <p:spPr bwMode="auto">
            <a:xfrm>
              <a:off x="6688138" y="3470275"/>
              <a:ext cx="112713" cy="241300"/>
            </a:xfrm>
            <a:custGeom>
              <a:avLst/>
              <a:gdLst/>
              <a:ahLst/>
              <a:cxnLst>
                <a:cxn ang="0">
                  <a:pos x="187" y="0"/>
                </a:cxn>
                <a:cxn ang="0">
                  <a:pos x="182" y="62"/>
                </a:cxn>
                <a:cxn ang="0">
                  <a:pos x="170" y="119"/>
                </a:cxn>
                <a:cxn ang="0">
                  <a:pos x="153" y="172"/>
                </a:cxn>
                <a:cxn ang="0">
                  <a:pos x="130" y="216"/>
                </a:cxn>
                <a:cxn ang="0">
                  <a:pos x="102" y="251"/>
                </a:cxn>
                <a:cxn ang="0">
                  <a:pos x="71" y="278"/>
                </a:cxn>
                <a:cxn ang="0">
                  <a:pos x="37" y="293"/>
                </a:cxn>
                <a:cxn ang="0">
                  <a:pos x="0" y="297"/>
                </a:cxn>
              </a:cxnLst>
              <a:rect l="0" t="0" r="r" b="b"/>
              <a:pathLst>
                <a:path w="187" h="297">
                  <a:moveTo>
                    <a:pt x="187" y="0"/>
                  </a:moveTo>
                  <a:lnTo>
                    <a:pt x="182" y="62"/>
                  </a:lnTo>
                  <a:lnTo>
                    <a:pt x="170" y="119"/>
                  </a:lnTo>
                  <a:lnTo>
                    <a:pt x="153" y="172"/>
                  </a:lnTo>
                  <a:lnTo>
                    <a:pt x="130" y="216"/>
                  </a:lnTo>
                  <a:lnTo>
                    <a:pt x="102" y="251"/>
                  </a:lnTo>
                  <a:lnTo>
                    <a:pt x="71" y="278"/>
                  </a:lnTo>
                  <a:lnTo>
                    <a:pt x="37" y="293"/>
                  </a:lnTo>
                  <a:lnTo>
                    <a:pt x="0" y="297"/>
                  </a:lnTo>
                </a:path>
              </a:pathLst>
            </a:custGeom>
            <a:noFill/>
            <a:ln w="2540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9" name="Line 1075"/>
            <p:cNvSpPr>
              <a:spLocks noChangeShapeType="1"/>
            </p:cNvSpPr>
            <p:nvPr/>
          </p:nvSpPr>
          <p:spPr bwMode="auto">
            <a:xfrm>
              <a:off x="6904038" y="3249613"/>
              <a:ext cx="177800" cy="1588"/>
            </a:xfrm>
            <a:prstGeom prst="line">
              <a:avLst/>
            </a:prstGeom>
            <a:noFill/>
            <a:ln w="2540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0" name="Freeform 1076"/>
            <p:cNvSpPr>
              <a:spLocks/>
            </p:cNvSpPr>
            <p:nvPr/>
          </p:nvSpPr>
          <p:spPr bwMode="auto">
            <a:xfrm>
              <a:off x="7077075" y="3249613"/>
              <a:ext cx="109538" cy="230188"/>
            </a:xfrm>
            <a:custGeom>
              <a:avLst/>
              <a:gdLst/>
              <a:ahLst/>
              <a:cxnLst>
                <a:cxn ang="0">
                  <a:pos x="183" y="316"/>
                </a:cxn>
                <a:cxn ang="0">
                  <a:pos x="183" y="290"/>
                </a:cxn>
                <a:cxn ang="0">
                  <a:pos x="180" y="264"/>
                </a:cxn>
                <a:cxn ang="0">
                  <a:pos x="177" y="239"/>
                </a:cxn>
                <a:cxn ang="0">
                  <a:pos x="173" y="213"/>
                </a:cxn>
                <a:cxn ang="0">
                  <a:pos x="168" y="189"/>
                </a:cxn>
                <a:cxn ang="0">
                  <a:pos x="161" y="166"/>
                </a:cxn>
                <a:cxn ang="0">
                  <a:pos x="153" y="143"/>
                </a:cxn>
                <a:cxn ang="0">
                  <a:pos x="144" y="122"/>
                </a:cxn>
                <a:cxn ang="0">
                  <a:pos x="134" y="102"/>
                </a:cxn>
                <a:cxn ang="0">
                  <a:pos x="124" y="84"/>
                </a:cxn>
                <a:cxn ang="0">
                  <a:pos x="112" y="67"/>
                </a:cxn>
                <a:cxn ang="0">
                  <a:pos x="100" y="52"/>
                </a:cxn>
                <a:cxn ang="0">
                  <a:pos x="86" y="38"/>
                </a:cxn>
                <a:cxn ang="0">
                  <a:pos x="73" y="26"/>
                </a:cxn>
                <a:cxn ang="0">
                  <a:pos x="60" y="17"/>
                </a:cxn>
                <a:cxn ang="0">
                  <a:pos x="45" y="9"/>
                </a:cxn>
                <a:cxn ang="0">
                  <a:pos x="30" y="4"/>
                </a:cxn>
                <a:cxn ang="0">
                  <a:pos x="15" y="1"/>
                </a:cxn>
                <a:cxn ang="0">
                  <a:pos x="0" y="0"/>
                </a:cxn>
              </a:cxnLst>
              <a:rect l="0" t="0" r="r" b="b"/>
              <a:pathLst>
                <a:path w="183" h="316">
                  <a:moveTo>
                    <a:pt x="183" y="316"/>
                  </a:moveTo>
                  <a:lnTo>
                    <a:pt x="183" y="290"/>
                  </a:lnTo>
                  <a:lnTo>
                    <a:pt x="180" y="264"/>
                  </a:lnTo>
                  <a:lnTo>
                    <a:pt x="177" y="239"/>
                  </a:lnTo>
                  <a:lnTo>
                    <a:pt x="173" y="213"/>
                  </a:lnTo>
                  <a:lnTo>
                    <a:pt x="168" y="189"/>
                  </a:lnTo>
                  <a:lnTo>
                    <a:pt x="161" y="166"/>
                  </a:lnTo>
                  <a:lnTo>
                    <a:pt x="153" y="143"/>
                  </a:lnTo>
                  <a:lnTo>
                    <a:pt x="144" y="122"/>
                  </a:lnTo>
                  <a:lnTo>
                    <a:pt x="134" y="102"/>
                  </a:lnTo>
                  <a:lnTo>
                    <a:pt x="124" y="84"/>
                  </a:lnTo>
                  <a:lnTo>
                    <a:pt x="112" y="67"/>
                  </a:lnTo>
                  <a:lnTo>
                    <a:pt x="100" y="52"/>
                  </a:lnTo>
                  <a:lnTo>
                    <a:pt x="86" y="38"/>
                  </a:lnTo>
                  <a:lnTo>
                    <a:pt x="73" y="26"/>
                  </a:lnTo>
                  <a:lnTo>
                    <a:pt x="60" y="17"/>
                  </a:lnTo>
                  <a:lnTo>
                    <a:pt x="45" y="9"/>
                  </a:lnTo>
                  <a:lnTo>
                    <a:pt x="30" y="4"/>
                  </a:lnTo>
                  <a:lnTo>
                    <a:pt x="15" y="1"/>
                  </a:lnTo>
                  <a:lnTo>
                    <a:pt x="0" y="0"/>
                  </a:lnTo>
                </a:path>
              </a:pathLst>
            </a:custGeom>
            <a:noFill/>
            <a:ln w="2540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1" name="Freeform 1077"/>
            <p:cNvSpPr>
              <a:spLocks/>
            </p:cNvSpPr>
            <p:nvPr/>
          </p:nvSpPr>
          <p:spPr bwMode="auto">
            <a:xfrm>
              <a:off x="7185025" y="3475038"/>
              <a:ext cx="117475" cy="23812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5" y="62"/>
                </a:cxn>
                <a:cxn ang="0">
                  <a:pos x="17" y="121"/>
                </a:cxn>
                <a:cxn ang="0">
                  <a:pos x="35" y="174"/>
                </a:cxn>
                <a:cxn ang="0">
                  <a:pos x="58" y="218"/>
                </a:cxn>
                <a:cxn ang="0">
                  <a:pos x="86" y="255"/>
                </a:cxn>
                <a:cxn ang="0">
                  <a:pos x="117" y="281"/>
                </a:cxn>
                <a:cxn ang="0">
                  <a:pos x="152" y="296"/>
                </a:cxn>
                <a:cxn ang="0">
                  <a:pos x="190" y="300"/>
                </a:cxn>
              </a:cxnLst>
              <a:rect l="0" t="0" r="r" b="b"/>
              <a:pathLst>
                <a:path w="190" h="300">
                  <a:moveTo>
                    <a:pt x="0" y="0"/>
                  </a:moveTo>
                  <a:lnTo>
                    <a:pt x="5" y="62"/>
                  </a:lnTo>
                  <a:lnTo>
                    <a:pt x="17" y="121"/>
                  </a:lnTo>
                  <a:lnTo>
                    <a:pt x="35" y="174"/>
                  </a:lnTo>
                  <a:lnTo>
                    <a:pt x="58" y="218"/>
                  </a:lnTo>
                  <a:lnTo>
                    <a:pt x="86" y="255"/>
                  </a:lnTo>
                  <a:lnTo>
                    <a:pt x="117" y="281"/>
                  </a:lnTo>
                  <a:lnTo>
                    <a:pt x="152" y="296"/>
                  </a:lnTo>
                  <a:lnTo>
                    <a:pt x="190" y="300"/>
                  </a:lnTo>
                </a:path>
              </a:pathLst>
            </a:custGeom>
            <a:noFill/>
            <a:ln w="2540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2" name="Line 1078"/>
            <p:cNvSpPr>
              <a:spLocks noChangeShapeType="1"/>
            </p:cNvSpPr>
            <p:nvPr/>
          </p:nvSpPr>
          <p:spPr bwMode="auto">
            <a:xfrm flipH="1">
              <a:off x="6904038" y="3249613"/>
              <a:ext cx="179388" cy="1588"/>
            </a:xfrm>
            <a:prstGeom prst="line">
              <a:avLst/>
            </a:prstGeom>
            <a:noFill/>
            <a:ln w="2540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3" name="Line 1097"/>
            <p:cNvSpPr>
              <a:spLocks noChangeShapeType="1"/>
            </p:cNvSpPr>
            <p:nvPr/>
          </p:nvSpPr>
          <p:spPr bwMode="auto">
            <a:xfrm>
              <a:off x="4335463" y="3708400"/>
              <a:ext cx="2354263" cy="3175"/>
            </a:xfrm>
            <a:prstGeom prst="line">
              <a:avLst/>
            </a:prstGeom>
            <a:noFill/>
            <a:ln w="2540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4" name="Rectangle 1100"/>
            <p:cNvSpPr>
              <a:spLocks noChangeArrowheads="1"/>
            </p:cNvSpPr>
            <p:nvPr/>
          </p:nvSpPr>
          <p:spPr bwMode="auto">
            <a:xfrm>
              <a:off x="3389530" y="2398233"/>
              <a:ext cx="485710" cy="307777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 defTabSz="762000"/>
              <a:r>
                <a:rPr lang="en-US" sz="2000" b="0" smtClean="0">
                  <a:solidFill>
                    <a:srgbClr val="969696"/>
                  </a:solidFill>
                  <a:cs typeface="Arial" pitchFamily="34" charset="0"/>
                </a:rPr>
                <a:t>long</a:t>
              </a:r>
              <a:endParaRPr lang="en-US" sz="2000" b="0">
                <a:solidFill>
                  <a:srgbClr val="969696"/>
                </a:solidFill>
                <a:cs typeface="Arial" pitchFamily="34" charset="0"/>
              </a:endParaRPr>
            </a:p>
          </p:txBody>
        </p:sp>
        <p:sp>
          <p:nvSpPr>
            <p:cNvPr id="165" name="Rectangle 1102"/>
            <p:cNvSpPr>
              <a:spLocks noChangeArrowheads="1"/>
            </p:cNvSpPr>
            <p:nvPr/>
          </p:nvSpPr>
          <p:spPr bwMode="auto">
            <a:xfrm>
              <a:off x="3378897" y="3765872"/>
              <a:ext cx="569067" cy="307777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 defTabSz="762000"/>
              <a:r>
                <a:rPr lang="en-US" sz="2000" b="0" smtClean="0">
                  <a:solidFill>
                    <a:srgbClr val="969696"/>
                  </a:solidFill>
                  <a:cs typeface="Arial" pitchFamily="34" charset="0"/>
                </a:rPr>
                <a:t>short</a:t>
              </a:r>
              <a:endParaRPr lang="en-US" sz="2000" b="0">
                <a:solidFill>
                  <a:srgbClr val="969696"/>
                </a:solidFill>
                <a:cs typeface="Arial" pitchFamily="34" charset="0"/>
              </a:endParaRPr>
            </a:p>
          </p:txBody>
        </p:sp>
        <p:sp>
          <p:nvSpPr>
            <p:cNvPr id="167" name="Rectangle 1105"/>
            <p:cNvSpPr>
              <a:spLocks noChangeArrowheads="1"/>
            </p:cNvSpPr>
            <p:nvPr/>
          </p:nvSpPr>
          <p:spPr bwMode="auto">
            <a:xfrm>
              <a:off x="7015707" y="2398233"/>
              <a:ext cx="665186" cy="307777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/>
            <a:p>
              <a:pPr algn="r" defTabSz="762000"/>
              <a:r>
                <a:rPr lang="en-US" sz="2000" b="0" smtClean="0">
                  <a:solidFill>
                    <a:srgbClr val="969696"/>
                  </a:solidFill>
                  <a:cs typeface="Arial" pitchFamily="34" charset="0"/>
                </a:rPr>
                <a:t>short</a:t>
              </a:r>
              <a:endParaRPr lang="en-US" sz="2000" b="0">
                <a:solidFill>
                  <a:srgbClr val="969696"/>
                </a:solidFill>
                <a:cs typeface="Arial" pitchFamily="34" charset="0"/>
              </a:endParaRPr>
            </a:p>
          </p:txBody>
        </p:sp>
        <p:sp>
          <p:nvSpPr>
            <p:cNvPr id="168" name="Rectangle 1107"/>
            <p:cNvSpPr>
              <a:spLocks noChangeArrowheads="1"/>
            </p:cNvSpPr>
            <p:nvPr/>
          </p:nvSpPr>
          <p:spPr bwMode="auto">
            <a:xfrm>
              <a:off x="7104459" y="3765872"/>
              <a:ext cx="576433" cy="307777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/>
            <a:p>
              <a:pPr algn="r" defTabSz="762000"/>
              <a:r>
                <a:rPr lang="en-US" sz="2000" b="0" smtClean="0">
                  <a:solidFill>
                    <a:srgbClr val="969696"/>
                  </a:solidFill>
                  <a:cs typeface="Arial" pitchFamily="34" charset="0"/>
                </a:rPr>
                <a:t>long</a:t>
              </a:r>
              <a:endParaRPr lang="en-US" sz="2000" b="0">
                <a:solidFill>
                  <a:srgbClr val="969696"/>
                </a:solidFill>
                <a:cs typeface="Arial" pitchFamily="34" charset="0"/>
              </a:endParaRPr>
            </a:p>
          </p:txBody>
        </p:sp>
      </p:grpSp>
      <p:sp>
        <p:nvSpPr>
          <p:cNvPr id="177" name="Text Box 1104"/>
          <p:cNvSpPr txBox="1">
            <a:spLocks noChangeArrowheads="1"/>
          </p:cNvSpPr>
          <p:nvPr/>
        </p:nvSpPr>
        <p:spPr bwMode="auto">
          <a:xfrm>
            <a:off x="4451350" y="3728897"/>
            <a:ext cx="2116138" cy="79375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defTabSz="762000">
              <a:spcBef>
                <a:spcPct val="50000"/>
              </a:spcBef>
            </a:pPr>
            <a:r>
              <a:rPr lang="en-US" sz="2200">
                <a:solidFill>
                  <a:srgbClr val="FFFFFF"/>
                </a:solidFill>
              </a:rPr>
              <a:t>Transmission line</a:t>
            </a:r>
          </a:p>
        </p:txBody>
      </p:sp>
    </p:spTree>
    <p:extLst>
      <p:ext uri="{BB962C8B-B14F-4D97-AF65-F5344CB8AC3E}">
        <p14:creationId xmlns:p14="http://schemas.microsoft.com/office/powerpoint/2010/main" val="3097295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0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840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0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8407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0746" grpId="0" animBg="1"/>
      <p:bldP spid="840776" grpId="0" animBg="1"/>
      <p:bldP spid="176" grpId="0" animBg="1"/>
      <p:bldP spid="23" grpId="0" animBg="1"/>
      <p:bldP spid="17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0" y="0"/>
            <a:ext cx="10287000" cy="7715250"/>
          </a:xfrm>
          <a:prstGeom prst="rect">
            <a:avLst/>
          </a:prstGeom>
          <a:solidFill>
            <a:srgbClr val="000000"/>
          </a:solidFill>
          <a:ln w="19050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endParaRPr lang="zh-CN" altLang="zh-CN">
              <a:ea typeface="SimSun" pitchFamily="2" charset="-122"/>
            </a:endParaRPr>
          </a:p>
        </p:txBody>
      </p:sp>
      <p:sp>
        <p:nvSpPr>
          <p:cNvPr id="15" name="Arc 14"/>
          <p:cNvSpPr/>
          <p:nvPr/>
        </p:nvSpPr>
        <p:spPr bwMode="auto">
          <a:xfrm>
            <a:off x="3135475" y="3810639"/>
            <a:ext cx="281690" cy="785579"/>
          </a:xfrm>
          <a:prstGeom prst="arc">
            <a:avLst>
              <a:gd name="adj1" fmla="val 12350242"/>
              <a:gd name="adj2" fmla="val 18184944"/>
            </a:avLst>
          </a:prstGeom>
          <a:noFill/>
          <a:ln w="28575" cap="sq" cmpd="sng" algn="ctr">
            <a:solidFill>
              <a:srgbClr val="77777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6518" name="Picture 8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917" y="2075353"/>
            <a:ext cx="9858082" cy="28624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 Box 73"/>
          <p:cNvSpPr txBox="1">
            <a:spLocks noChangeArrowheads="1"/>
          </p:cNvSpPr>
          <p:nvPr/>
        </p:nvSpPr>
        <p:spPr bwMode="auto">
          <a:xfrm>
            <a:off x="152399" y="7293600"/>
            <a:ext cx="9993600" cy="381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anchor="b"/>
          <a:lstStyle/>
          <a:p>
            <a:pPr algn="l"/>
            <a:r>
              <a:rPr lang="en-US" sz="1600" b="0" smtClean="0">
                <a:solidFill>
                  <a:srgbClr val="C0C0C0"/>
                </a:solidFill>
                <a:cs typeface="Arial" pitchFamily="34" charset="0"/>
              </a:rPr>
              <a:t>D. Stucki </a:t>
            </a:r>
            <a:r>
              <a:rPr lang="en-US" sz="1600" b="0" i="1">
                <a:solidFill>
                  <a:srgbClr val="C0C0C0"/>
                </a:solidFill>
                <a:cs typeface="Arial" pitchFamily="34" charset="0"/>
              </a:rPr>
              <a:t>et al.,</a:t>
            </a:r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 </a:t>
            </a:r>
            <a:r>
              <a:rPr lang="en-US" sz="1600" b="0" smtClean="0">
                <a:solidFill>
                  <a:srgbClr val="C0C0C0"/>
                </a:solidFill>
                <a:cs typeface="Arial" pitchFamily="34" charset="0"/>
              </a:rPr>
              <a:t>New J. Phys. </a:t>
            </a:r>
            <a:r>
              <a:rPr lang="en-US" sz="1600" smtClean="0">
                <a:solidFill>
                  <a:srgbClr val="C0C0C0"/>
                </a:solidFill>
                <a:cs typeface="Arial" pitchFamily="34" charset="0"/>
              </a:rPr>
              <a:t>4</a:t>
            </a:r>
            <a:r>
              <a:rPr lang="en-US" sz="1600" b="0" smtClean="0">
                <a:solidFill>
                  <a:srgbClr val="C0C0C0"/>
                </a:solidFill>
                <a:cs typeface="Arial" pitchFamily="34" charset="0"/>
              </a:rPr>
              <a:t>, 41 </a:t>
            </a:r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(</a:t>
            </a:r>
            <a:r>
              <a:rPr lang="en-US" sz="1600" b="0" smtClean="0">
                <a:solidFill>
                  <a:srgbClr val="C0C0C0"/>
                </a:solidFill>
                <a:cs typeface="Arial" pitchFamily="34" charset="0"/>
              </a:rPr>
              <a:t>2002)</a:t>
            </a:r>
            <a:endParaRPr lang="en-US" sz="1600" b="0">
              <a:solidFill>
                <a:srgbClr val="C0C0C0"/>
              </a:solidFill>
              <a:cs typeface="Arial" pitchFamily="34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>
                <a:solidFill>
                  <a:srgbClr val="FFFFFF"/>
                </a:solidFill>
              </a:rPr>
              <a:t>Plug-and-play scheme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Text Box 15"/>
          <p:cNvSpPr txBox="1">
            <a:spLocks noChangeArrowheads="1"/>
          </p:cNvSpPr>
          <p:nvPr/>
        </p:nvSpPr>
        <p:spPr bwMode="auto">
          <a:xfrm>
            <a:off x="8945247" y="2076987"/>
            <a:ext cx="950913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59" tIns="45680" rIns="91359" bIns="45680">
            <a:spAutoFit/>
          </a:bodyPr>
          <a:lstStyle/>
          <a:p>
            <a:pPr algn="ctr" eaLnBrk="0" hangingPunct="0"/>
            <a:r>
              <a:rPr lang="en-US" sz="3400" b="0">
                <a:solidFill>
                  <a:srgbClr val="FFFFFF"/>
                </a:solidFill>
              </a:rPr>
              <a:t>Bob</a:t>
            </a:r>
          </a:p>
        </p:txBody>
      </p:sp>
      <p:sp>
        <p:nvSpPr>
          <p:cNvPr id="7" name="Text Box 16"/>
          <p:cNvSpPr txBox="1">
            <a:spLocks noChangeArrowheads="1"/>
          </p:cNvSpPr>
          <p:nvPr/>
        </p:nvSpPr>
        <p:spPr bwMode="auto">
          <a:xfrm>
            <a:off x="390840" y="2065078"/>
            <a:ext cx="1117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59" tIns="45680" rIns="91359" bIns="45680">
            <a:spAutoFit/>
          </a:bodyPr>
          <a:lstStyle/>
          <a:p>
            <a:pPr algn="ctr" eaLnBrk="0" hangingPunct="0"/>
            <a:r>
              <a:rPr lang="en-US" sz="3400" b="0">
                <a:solidFill>
                  <a:srgbClr val="FFFFFF"/>
                </a:solidFill>
              </a:rPr>
              <a:t>Alice</a:t>
            </a:r>
            <a:endParaRPr lang="en-US" sz="2800">
              <a:solidFill>
                <a:srgbClr val="FFFFFF"/>
              </a:solidFill>
            </a:endParaRPr>
          </a:p>
        </p:txBody>
      </p:sp>
      <p:sp>
        <p:nvSpPr>
          <p:cNvPr id="8" name="Rectangle 1058"/>
          <p:cNvSpPr>
            <a:spLocks noChangeArrowheads="1"/>
          </p:cNvSpPr>
          <p:nvPr/>
        </p:nvSpPr>
        <p:spPr bwMode="auto">
          <a:xfrm>
            <a:off x="1294127" y="3896243"/>
            <a:ext cx="214313" cy="427038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 defTabSz="762000"/>
            <a:r>
              <a:rPr lang="en-US" sz="2800">
                <a:solidFill>
                  <a:srgbClr val="FFFFFF"/>
                </a:solidFill>
                <a:latin typeface="Symbol" pitchFamily="18" charset="2"/>
              </a:rPr>
              <a:t>j</a:t>
            </a:r>
            <a:endParaRPr lang="en-US" sz="2800" b="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9" name="Rectangle 1059"/>
          <p:cNvSpPr>
            <a:spLocks noChangeArrowheads="1"/>
          </p:cNvSpPr>
          <p:nvPr/>
        </p:nvSpPr>
        <p:spPr bwMode="auto">
          <a:xfrm>
            <a:off x="1471927" y="4177230"/>
            <a:ext cx="146050" cy="24447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 defTabSz="762000"/>
            <a:r>
              <a:rPr lang="en-US" sz="1600">
                <a:solidFill>
                  <a:srgbClr val="FFFFFF"/>
                </a:solidFill>
                <a:latin typeface="Times New Roman" pitchFamily="18" charset="0"/>
              </a:rPr>
              <a:t>A</a:t>
            </a:r>
            <a:endParaRPr lang="en-US" sz="1200" b="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10" name="Rectangle 1094"/>
          <p:cNvSpPr>
            <a:spLocks noChangeArrowheads="1"/>
          </p:cNvSpPr>
          <p:nvPr/>
        </p:nvSpPr>
        <p:spPr bwMode="auto">
          <a:xfrm>
            <a:off x="7808432" y="2754357"/>
            <a:ext cx="263525" cy="427038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l" defTabSz="762000"/>
            <a:r>
              <a:rPr lang="en-US" sz="2800">
                <a:solidFill>
                  <a:srgbClr val="FFFFFF"/>
                </a:solidFill>
                <a:latin typeface="Symbol" pitchFamily="18" charset="2"/>
              </a:rPr>
              <a:t>j</a:t>
            </a:r>
            <a:endParaRPr lang="en-US" sz="2800" b="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11" name="Rectangle 1095"/>
          <p:cNvSpPr>
            <a:spLocks noChangeArrowheads="1"/>
          </p:cNvSpPr>
          <p:nvPr/>
        </p:nvSpPr>
        <p:spPr bwMode="auto">
          <a:xfrm>
            <a:off x="8000520" y="3044869"/>
            <a:ext cx="134938" cy="24447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 defTabSz="762000"/>
            <a:r>
              <a:rPr lang="en-US" sz="1600">
                <a:solidFill>
                  <a:srgbClr val="FFFFFF"/>
                </a:solidFill>
                <a:latin typeface="Times New Roman" pitchFamily="18" charset="0"/>
              </a:rPr>
              <a:t>B</a:t>
            </a:r>
            <a:endParaRPr lang="en-US" sz="120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 bwMode="auto">
          <a:xfrm>
            <a:off x="6593974" y="3944567"/>
            <a:ext cx="1037865" cy="4308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rtlCol="0" anchor="ctr">
            <a:spAutoFit/>
          </a:bodyPr>
          <a:lstStyle/>
          <a:p>
            <a:r>
              <a:rPr lang="en-US" sz="2200" smtClean="0">
                <a:ln w="12700">
                  <a:noFill/>
                </a:ln>
                <a:solidFill>
                  <a:srgbClr val="FFFFFF"/>
                </a:solidFill>
              </a:rPr>
              <a:t>PBS</a:t>
            </a:r>
          </a:p>
        </p:txBody>
      </p:sp>
      <p:sp>
        <p:nvSpPr>
          <p:cNvPr id="13" name="TextBox 12"/>
          <p:cNvSpPr txBox="1"/>
          <p:nvPr/>
        </p:nvSpPr>
        <p:spPr bwMode="auto">
          <a:xfrm>
            <a:off x="8138379" y="3258335"/>
            <a:ext cx="749825" cy="4308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rtlCol="0" anchor="ctr">
            <a:spAutoFit/>
          </a:bodyPr>
          <a:lstStyle/>
          <a:p>
            <a:r>
              <a:rPr lang="en-US" sz="2200" smtClean="0">
                <a:ln w="12700">
                  <a:noFill/>
                </a:ln>
                <a:solidFill>
                  <a:srgbClr val="FFFFFF"/>
                </a:solidFill>
              </a:rPr>
              <a:t>BS</a:t>
            </a:r>
          </a:p>
        </p:txBody>
      </p:sp>
      <p:sp>
        <p:nvSpPr>
          <p:cNvPr id="14" name="TextBox 13"/>
          <p:cNvSpPr txBox="1"/>
          <p:nvPr/>
        </p:nvSpPr>
        <p:spPr bwMode="auto">
          <a:xfrm>
            <a:off x="8930397" y="3258335"/>
            <a:ext cx="749825" cy="4308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rtlCol="0" anchor="ctr">
            <a:spAutoFit/>
          </a:bodyPr>
          <a:lstStyle/>
          <a:p>
            <a:r>
              <a:rPr lang="en-US" sz="2200" smtClean="0">
                <a:ln w="12700">
                  <a:noFill/>
                </a:ln>
                <a:solidFill>
                  <a:srgbClr val="FFFFFF"/>
                </a:solidFill>
              </a:rPr>
              <a:t>C</a:t>
            </a:r>
          </a:p>
        </p:txBody>
      </p:sp>
      <p:sp>
        <p:nvSpPr>
          <p:cNvPr id="100" name="TextBox 99"/>
          <p:cNvSpPr txBox="1"/>
          <p:nvPr/>
        </p:nvSpPr>
        <p:spPr bwMode="auto">
          <a:xfrm>
            <a:off x="8421266" y="4423899"/>
            <a:ext cx="749825" cy="4308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rtlCol="0" anchor="ctr">
            <a:spAutoFit/>
          </a:bodyPr>
          <a:lstStyle/>
          <a:p>
            <a:r>
              <a:rPr lang="en-US" sz="2200" smtClean="0">
                <a:ln w="12700">
                  <a:noFill/>
                </a:ln>
                <a:solidFill>
                  <a:srgbClr val="FFFFFF"/>
                </a:solidFill>
              </a:rPr>
              <a:t>D0</a:t>
            </a:r>
          </a:p>
        </p:txBody>
      </p:sp>
      <p:sp>
        <p:nvSpPr>
          <p:cNvPr id="101" name="TextBox 100"/>
          <p:cNvSpPr txBox="1"/>
          <p:nvPr/>
        </p:nvSpPr>
        <p:spPr bwMode="auto">
          <a:xfrm>
            <a:off x="8949756" y="4431135"/>
            <a:ext cx="749825" cy="4308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rtlCol="0" anchor="ctr">
            <a:spAutoFit/>
          </a:bodyPr>
          <a:lstStyle/>
          <a:p>
            <a:r>
              <a:rPr lang="en-US" sz="2200" smtClean="0">
                <a:ln w="12700">
                  <a:noFill/>
                </a:ln>
                <a:solidFill>
                  <a:srgbClr val="FFFFFF"/>
                </a:solidFill>
              </a:rPr>
              <a:t>D1</a:t>
            </a:r>
          </a:p>
        </p:txBody>
      </p:sp>
      <p:sp>
        <p:nvSpPr>
          <p:cNvPr id="103" name="TextBox 102"/>
          <p:cNvSpPr txBox="1"/>
          <p:nvPr/>
        </p:nvSpPr>
        <p:spPr bwMode="auto">
          <a:xfrm>
            <a:off x="9434375" y="3866502"/>
            <a:ext cx="749825" cy="4308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rtlCol="0" anchor="ctr">
            <a:spAutoFit/>
          </a:bodyPr>
          <a:lstStyle/>
          <a:p>
            <a:r>
              <a:rPr lang="en-CA" sz="2200">
                <a:ln w="12700">
                  <a:noFill/>
                </a:ln>
                <a:solidFill>
                  <a:srgbClr val="FFFFFF"/>
                </a:solidFill>
              </a:rPr>
              <a:t>L</a:t>
            </a:r>
            <a:endParaRPr lang="en-US" sz="2200" smtClean="0">
              <a:ln w="12700">
                <a:noFill/>
              </a:ln>
              <a:solidFill>
                <a:srgbClr val="FFFFFF"/>
              </a:solidFill>
            </a:endParaRPr>
          </a:p>
        </p:txBody>
      </p:sp>
      <p:sp>
        <p:nvSpPr>
          <p:cNvPr id="104" name="TextBox 103"/>
          <p:cNvSpPr txBox="1"/>
          <p:nvPr/>
        </p:nvSpPr>
        <p:spPr bwMode="auto">
          <a:xfrm>
            <a:off x="2407120" y="3146402"/>
            <a:ext cx="1037865" cy="4308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rtlCol="0" anchor="ctr">
            <a:spAutoFit/>
          </a:bodyPr>
          <a:lstStyle/>
          <a:p>
            <a:r>
              <a:rPr lang="en-US" sz="2200" smtClean="0">
                <a:ln w="12700">
                  <a:noFill/>
                </a:ln>
                <a:solidFill>
                  <a:srgbClr val="FFFFFF"/>
                </a:solidFill>
              </a:rPr>
              <a:t>VOA</a:t>
            </a:r>
          </a:p>
        </p:txBody>
      </p:sp>
      <p:sp>
        <p:nvSpPr>
          <p:cNvPr id="105" name="TextBox 104"/>
          <p:cNvSpPr txBox="1"/>
          <p:nvPr/>
        </p:nvSpPr>
        <p:spPr bwMode="auto">
          <a:xfrm>
            <a:off x="1645924" y="2825705"/>
            <a:ext cx="1037865" cy="4308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rtlCol="0" anchor="ctr">
            <a:spAutoFit/>
          </a:bodyPr>
          <a:lstStyle/>
          <a:p>
            <a:r>
              <a:rPr lang="en-US" sz="2200" smtClean="0">
                <a:ln w="12700">
                  <a:noFill/>
                </a:ln>
                <a:solidFill>
                  <a:srgbClr val="FFFFFF"/>
                </a:solidFill>
              </a:rPr>
              <a:t>DL</a:t>
            </a:r>
          </a:p>
        </p:txBody>
      </p:sp>
      <p:sp>
        <p:nvSpPr>
          <p:cNvPr id="106" name="TextBox 105"/>
          <p:cNvSpPr txBox="1"/>
          <p:nvPr/>
        </p:nvSpPr>
        <p:spPr bwMode="auto">
          <a:xfrm>
            <a:off x="288008" y="3577289"/>
            <a:ext cx="655404" cy="4308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rtlCol="0" anchor="ctr">
            <a:spAutoFit/>
          </a:bodyPr>
          <a:lstStyle/>
          <a:p>
            <a:pPr algn="r"/>
            <a:r>
              <a:rPr lang="en-US" sz="2200" smtClean="0">
                <a:ln w="12700">
                  <a:noFill/>
                </a:ln>
                <a:solidFill>
                  <a:srgbClr val="FFFFFF"/>
                </a:solidFill>
              </a:rPr>
              <a:t>FM</a:t>
            </a:r>
          </a:p>
        </p:txBody>
      </p:sp>
      <p:sp>
        <p:nvSpPr>
          <p:cNvPr id="5" name="Chord 4"/>
          <p:cNvSpPr/>
          <p:nvPr/>
        </p:nvSpPr>
        <p:spPr>
          <a:xfrm>
            <a:off x="2699270" y="4433705"/>
            <a:ext cx="263652" cy="257364"/>
          </a:xfrm>
          <a:prstGeom prst="chord">
            <a:avLst>
              <a:gd name="adj1" fmla="val 5308281"/>
              <a:gd name="adj2" fmla="val 16200000"/>
            </a:avLst>
          </a:prstGeom>
          <a:solidFill>
            <a:srgbClr val="777777"/>
          </a:solidFill>
          <a:ln w="28575">
            <a:solidFill>
              <a:srgbClr val="777777"/>
            </a:solidFill>
            <a:miter lim="800000"/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Arc 15"/>
          <p:cNvSpPr/>
          <p:nvPr/>
        </p:nvSpPr>
        <p:spPr bwMode="auto">
          <a:xfrm>
            <a:off x="2559395" y="3712717"/>
            <a:ext cx="576080" cy="850118"/>
          </a:xfrm>
          <a:prstGeom prst="arc">
            <a:avLst>
              <a:gd name="adj1" fmla="val 175638"/>
              <a:gd name="adj2" fmla="val 5416729"/>
            </a:avLst>
          </a:prstGeom>
          <a:noFill/>
          <a:ln w="28575" cap="sq" cmpd="sng" algn="ctr">
            <a:solidFill>
              <a:srgbClr val="77777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 bwMode="auto">
          <a:xfrm>
            <a:off x="1850442" y="4326670"/>
            <a:ext cx="871434" cy="4308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rtlCol="0" anchor="ctr">
            <a:spAutoFit/>
          </a:bodyPr>
          <a:lstStyle/>
          <a:p>
            <a:pPr algn="r"/>
            <a:r>
              <a:rPr lang="en-US" sz="2200" smtClean="0">
                <a:ln w="12700">
                  <a:noFill/>
                </a:ln>
                <a:solidFill>
                  <a:srgbClr val="777777"/>
                </a:solidFill>
              </a:rPr>
              <a:t>sync</a:t>
            </a:r>
          </a:p>
        </p:txBody>
      </p:sp>
    </p:spTree>
    <p:extLst>
      <p:ext uri="{BB962C8B-B14F-4D97-AF65-F5344CB8AC3E}">
        <p14:creationId xmlns:p14="http://schemas.microsoft.com/office/powerpoint/2010/main" val="1719243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0" y="0"/>
            <a:ext cx="10287000" cy="7715250"/>
          </a:xfrm>
          <a:prstGeom prst="rect">
            <a:avLst/>
          </a:prstGeom>
          <a:solidFill>
            <a:srgbClr val="000000"/>
          </a:solidFill>
          <a:ln w="19050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endParaRPr lang="zh-CN" altLang="zh-CN">
              <a:ea typeface="SimSun" pitchFamily="2" charset="-122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>
                <a:solidFill>
                  <a:srgbClr val="FFFFFF"/>
                </a:solidFill>
              </a:rPr>
              <a:t>Communication security you enjoy daily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678880" y="905297"/>
            <a:ext cx="9608120" cy="6809953"/>
          </a:xfrm>
          <a:prstGeom prst="rect">
            <a:avLst/>
          </a:prstGeom>
        </p:spPr>
        <p:txBody>
          <a:bodyPr lIns="0" tIns="50400" rIns="0" bIns="50400"/>
          <a:lstStyle/>
          <a:p>
            <a:pPr lvl="0" algn="l">
              <a:lnSpc>
                <a:spcPct val="110000"/>
              </a:lnSpc>
              <a:spcAft>
                <a:spcPts val="500"/>
              </a:spcAft>
              <a:buClr>
                <a:srgbClr val="FF0000"/>
              </a:buClr>
            </a:pPr>
            <a:r>
              <a:rPr lang="en-CA" sz="2500" smtClean="0">
                <a:solidFill>
                  <a:srgbClr val="FFFFFF"/>
                </a:solidFill>
              </a:rPr>
              <a:t>Paying by credit card in a supermarket</a:t>
            </a:r>
          </a:p>
          <a:p>
            <a:pPr lvl="0" algn="l">
              <a:lnSpc>
                <a:spcPct val="110000"/>
              </a:lnSpc>
              <a:spcAft>
                <a:spcPts val="500"/>
              </a:spcAft>
              <a:buClr>
                <a:srgbClr val="FF0000"/>
              </a:buClr>
            </a:pPr>
            <a:r>
              <a:rPr lang="en-CA" sz="2500" smtClean="0">
                <a:solidFill>
                  <a:srgbClr val="FFFFFF"/>
                </a:solidFill>
              </a:rPr>
              <a:t>Cell phone conversations, SMS</a:t>
            </a:r>
          </a:p>
          <a:p>
            <a:pPr lvl="0" algn="l">
              <a:lnSpc>
                <a:spcPct val="110000"/>
              </a:lnSpc>
              <a:spcAft>
                <a:spcPts val="500"/>
              </a:spcAft>
              <a:buClr>
                <a:srgbClr val="FF0000"/>
              </a:buClr>
            </a:pPr>
            <a:r>
              <a:rPr lang="en-CA" sz="2500" smtClean="0">
                <a:solidFill>
                  <a:srgbClr val="FFFFFF"/>
                </a:solidFill>
              </a:rPr>
              <a:t>Email, chat, online calls</a:t>
            </a:r>
          </a:p>
          <a:p>
            <a:pPr lvl="0" algn="l">
              <a:lnSpc>
                <a:spcPct val="110000"/>
              </a:lnSpc>
              <a:spcAft>
                <a:spcPts val="500"/>
              </a:spcAft>
              <a:buClr>
                <a:srgbClr val="FF0000"/>
              </a:buClr>
            </a:pPr>
            <a:r>
              <a:rPr lang="en-CA" sz="2500" smtClean="0">
                <a:solidFill>
                  <a:srgbClr val="FFFFFF"/>
                </a:solidFill>
              </a:rPr>
              <a:t>Secure browsing, shopping online</a:t>
            </a:r>
          </a:p>
          <a:p>
            <a:pPr lvl="0" algn="l">
              <a:lnSpc>
                <a:spcPct val="110000"/>
              </a:lnSpc>
              <a:spcAft>
                <a:spcPts val="500"/>
              </a:spcAft>
              <a:buClr>
                <a:srgbClr val="FF0000"/>
              </a:buClr>
            </a:pPr>
            <a:r>
              <a:rPr lang="en-CA" sz="2500" smtClean="0">
                <a:solidFill>
                  <a:srgbClr val="FFFFFF"/>
                </a:solidFill>
              </a:rPr>
              <a:t>Cloud storage and communication between your devices</a:t>
            </a:r>
          </a:p>
          <a:p>
            <a:pPr lvl="0" algn="l">
              <a:lnSpc>
                <a:spcPct val="110000"/>
              </a:lnSpc>
              <a:spcAft>
                <a:spcPts val="500"/>
              </a:spcAft>
              <a:buClr>
                <a:srgbClr val="FF0000"/>
              </a:buClr>
            </a:pPr>
            <a:r>
              <a:rPr lang="en-CA" sz="2500" smtClean="0">
                <a:solidFill>
                  <a:srgbClr val="FFFFFF"/>
                </a:solidFill>
              </a:rPr>
              <a:t>Software updates on your computer, phone, tablet</a:t>
            </a:r>
          </a:p>
          <a:p>
            <a:pPr lvl="0" algn="l">
              <a:lnSpc>
                <a:spcPct val="110000"/>
              </a:lnSpc>
              <a:spcAft>
                <a:spcPts val="500"/>
              </a:spcAft>
              <a:buClr>
                <a:srgbClr val="FF0000"/>
              </a:buClr>
            </a:pPr>
            <a:r>
              <a:rPr lang="en-CA" sz="2500" smtClean="0">
                <a:solidFill>
                  <a:srgbClr val="FFFFFF"/>
                </a:solidFill>
              </a:rPr>
              <a:t>Online banking</a:t>
            </a:r>
          </a:p>
          <a:p>
            <a:pPr lvl="0" algn="l">
              <a:lnSpc>
                <a:spcPct val="110000"/>
              </a:lnSpc>
              <a:spcAft>
                <a:spcPts val="500"/>
              </a:spcAft>
              <a:buClr>
                <a:srgbClr val="FF0000"/>
              </a:buClr>
            </a:pPr>
            <a:r>
              <a:rPr lang="en-CA" sz="2500" smtClean="0">
                <a:solidFill>
                  <a:srgbClr val="FFFFFF"/>
                </a:solidFill>
              </a:rPr>
              <a:t>Off-line banking: the </a:t>
            </a:r>
            <a:r>
              <a:rPr lang="en-CA" sz="2500" i="1" smtClean="0">
                <a:solidFill>
                  <a:srgbClr val="FFFFFF"/>
                </a:solidFill>
              </a:rPr>
              <a:t>bank</a:t>
            </a:r>
            <a:r>
              <a:rPr lang="en-CA" sz="2500" smtClean="0">
                <a:solidFill>
                  <a:srgbClr val="FFFFFF"/>
                </a:solidFill>
              </a:rPr>
              <a:t> needs to communicate internally</a:t>
            </a:r>
          </a:p>
          <a:p>
            <a:pPr lvl="0" algn="l">
              <a:lnSpc>
                <a:spcPct val="110000"/>
              </a:lnSpc>
              <a:spcAft>
                <a:spcPts val="500"/>
              </a:spcAft>
              <a:buClr>
                <a:srgbClr val="FF0000"/>
              </a:buClr>
            </a:pPr>
            <a:r>
              <a:rPr lang="en-CA" sz="2500" smtClean="0">
                <a:solidFill>
                  <a:srgbClr val="FFFFFF"/>
                </a:solidFill>
              </a:rPr>
              <a:t>Electricity, water: the </a:t>
            </a:r>
            <a:r>
              <a:rPr lang="en-CA" sz="2500" i="1" smtClean="0">
                <a:solidFill>
                  <a:srgbClr val="FFFFFF"/>
                </a:solidFill>
              </a:rPr>
              <a:t>utility</a:t>
            </a:r>
            <a:r>
              <a:rPr lang="en-CA" sz="2500" smtClean="0">
                <a:solidFill>
                  <a:srgbClr val="FFFFFF"/>
                </a:solidFill>
              </a:rPr>
              <a:t> needs to communicate internally</a:t>
            </a:r>
          </a:p>
          <a:p>
            <a:pPr lvl="0" algn="l">
              <a:lnSpc>
                <a:spcPct val="110000"/>
              </a:lnSpc>
              <a:spcAft>
                <a:spcPts val="500"/>
              </a:spcAft>
              <a:buClr>
                <a:srgbClr val="FF0000"/>
              </a:buClr>
            </a:pPr>
            <a:r>
              <a:rPr lang="en-CA" sz="2500" smtClean="0">
                <a:solidFill>
                  <a:srgbClr val="FFFFFF"/>
                </a:solidFill>
              </a:rPr>
              <a:t>Car keys</a:t>
            </a:r>
          </a:p>
          <a:p>
            <a:pPr lvl="0" algn="l">
              <a:lnSpc>
                <a:spcPct val="110000"/>
              </a:lnSpc>
              <a:spcAft>
                <a:spcPts val="500"/>
              </a:spcAft>
              <a:buClr>
                <a:srgbClr val="FF0000"/>
              </a:buClr>
            </a:pPr>
            <a:r>
              <a:rPr lang="en-CA" sz="2500">
                <a:solidFill>
                  <a:srgbClr val="FFFFFF"/>
                </a:solidFill>
              </a:rPr>
              <a:t>E</a:t>
            </a:r>
            <a:r>
              <a:rPr lang="en-CA" sz="2500" smtClean="0">
                <a:solidFill>
                  <a:srgbClr val="FFFFFF"/>
                </a:solidFill>
              </a:rPr>
              <a:t>lectronic door keys</a:t>
            </a:r>
          </a:p>
          <a:p>
            <a:pPr lvl="0" algn="l">
              <a:lnSpc>
                <a:spcPct val="110000"/>
              </a:lnSpc>
              <a:spcAft>
                <a:spcPts val="500"/>
              </a:spcAft>
              <a:buClr>
                <a:srgbClr val="FF0000"/>
              </a:buClr>
            </a:pPr>
            <a:r>
              <a:rPr lang="en-CA" sz="2500" smtClean="0">
                <a:solidFill>
                  <a:srgbClr val="FFFFFF"/>
                </a:solidFill>
              </a:rPr>
              <a:t>Government services (online or off-line)</a:t>
            </a:r>
          </a:p>
          <a:p>
            <a:pPr lvl="0" algn="l">
              <a:lnSpc>
                <a:spcPct val="110000"/>
              </a:lnSpc>
              <a:spcAft>
                <a:spcPts val="500"/>
              </a:spcAft>
              <a:buClr>
                <a:srgbClr val="FF0000"/>
              </a:buClr>
            </a:pPr>
            <a:r>
              <a:rPr lang="en-CA" sz="2500" smtClean="0">
                <a:solidFill>
                  <a:srgbClr val="FFFFFF"/>
                </a:solidFill>
              </a:rPr>
              <a:t>Medical records at your doctor, hospital</a:t>
            </a:r>
          </a:p>
          <a:p>
            <a:pPr lvl="0" algn="l">
              <a:lnSpc>
                <a:spcPct val="110000"/>
              </a:lnSpc>
              <a:spcAft>
                <a:spcPts val="500"/>
              </a:spcAft>
              <a:buClr>
                <a:srgbClr val="FF0000"/>
              </a:buClr>
            </a:pPr>
            <a:r>
              <a:rPr lang="en-CA" sz="2500" smtClean="0">
                <a:solidFill>
                  <a:srgbClr val="FFFFFF"/>
                </a:solidFill>
              </a:rPr>
              <a:t>Bypassing government surveillance and censorship</a:t>
            </a:r>
            <a:endParaRPr lang="en-CA" sz="25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1314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01-id3110-alice-sn08008F030-bob-sn08008F130.jpg"/>
          <p:cNvPicPr>
            <a:picLocks noChangeAspect="1"/>
          </p:cNvPicPr>
          <p:nvPr/>
        </p:nvPicPr>
        <p:blipFill>
          <a:blip r:embed="rId2" cstate="print"/>
          <a:srcRect l="1843" r="1019" b="2858"/>
          <a:stretch>
            <a:fillRect/>
          </a:stretch>
        </p:blipFill>
        <p:spPr bwMode="auto">
          <a:xfrm>
            <a:off x="0" y="0"/>
            <a:ext cx="10287000" cy="7715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Box 14"/>
          <p:cNvSpPr txBox="1">
            <a:spLocks noChangeArrowheads="1"/>
          </p:cNvSpPr>
          <p:nvPr/>
        </p:nvSpPr>
        <p:spPr bwMode="auto">
          <a:xfrm>
            <a:off x="96838" y="6891338"/>
            <a:ext cx="1117600" cy="6096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lIns="91359" tIns="45680" rIns="91359" bIns="45680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400" b="0"/>
              <a:t>Alice</a:t>
            </a:r>
          </a:p>
        </p:txBody>
      </p:sp>
      <p:sp>
        <p:nvSpPr>
          <p:cNvPr id="9" name="Text Box 16"/>
          <p:cNvSpPr txBox="1">
            <a:spLocks noChangeArrowheads="1"/>
          </p:cNvSpPr>
          <p:nvPr/>
        </p:nvSpPr>
        <p:spPr bwMode="auto">
          <a:xfrm>
            <a:off x="9236075" y="6891338"/>
            <a:ext cx="950913" cy="6096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lIns="91359" tIns="45680" rIns="91359" bIns="45680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400" b="0"/>
              <a:t>Bob</a:t>
            </a:r>
          </a:p>
        </p:txBody>
      </p:sp>
      <p:sp>
        <p:nvSpPr>
          <p:cNvPr id="10" name="TextBox 46"/>
          <p:cNvSpPr txBox="1">
            <a:spLocks noChangeArrowheads="1"/>
          </p:cNvSpPr>
          <p:nvPr/>
        </p:nvSpPr>
        <p:spPr bwMode="auto">
          <a:xfrm>
            <a:off x="6396211" y="7485063"/>
            <a:ext cx="3890789" cy="230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tIns="36000" bIns="36000" anchor="ctr" anchorCtr="0"/>
          <a:lstStyle/>
          <a:p>
            <a:pPr algn="r"/>
            <a:r>
              <a:rPr lang="en-US" sz="900" b="0">
                <a:solidFill>
                  <a:srgbClr val="000000"/>
                </a:solidFill>
              </a:rPr>
              <a:t>Photo ©</a:t>
            </a:r>
            <a:r>
              <a:rPr lang="en-US" sz="200" b="0">
                <a:solidFill>
                  <a:srgbClr val="000000"/>
                </a:solidFill>
              </a:rPr>
              <a:t> </a:t>
            </a:r>
            <a:r>
              <a:rPr lang="en-US" sz="900" b="0">
                <a:solidFill>
                  <a:srgbClr val="000000"/>
                </a:solidFill>
              </a:rPr>
              <a:t>2008 Vadim Makarov. Published with approval of </a:t>
            </a:r>
            <a:r>
              <a:rPr lang="en-US" sz="900" b="0" smtClean="0">
                <a:solidFill>
                  <a:srgbClr val="000000"/>
                </a:solidFill>
              </a:rPr>
              <a:t>ID </a:t>
            </a:r>
            <a:r>
              <a:rPr lang="en-US" sz="900" b="0">
                <a:solidFill>
                  <a:srgbClr val="000000"/>
                </a:solidFill>
              </a:rPr>
              <a:t>Qiantique</a:t>
            </a:r>
          </a:p>
        </p:txBody>
      </p:sp>
      <p:sp>
        <p:nvSpPr>
          <p:cNvPr id="2051" name="Title 4"/>
          <p:cNvSpPr>
            <a:spLocks noGrp="1"/>
          </p:cNvSpPr>
          <p:nvPr>
            <p:ph type="title"/>
          </p:nvPr>
        </p:nvSpPr>
        <p:spPr>
          <a:xfrm>
            <a:off x="247650" y="68400"/>
            <a:ext cx="9753600" cy="936625"/>
          </a:xfrm>
        </p:spPr>
        <p:txBody>
          <a:bodyPr/>
          <a:lstStyle/>
          <a:p>
            <a:pPr algn="ctr"/>
            <a:r>
              <a:rPr lang="en-US" sz="2400" b="0" smtClean="0">
                <a:solidFill>
                  <a:srgbClr val="C0C0C0"/>
                </a:solidFill>
              </a:rPr>
              <a:t>ID Quantique Clavis2 QKD system</a:t>
            </a:r>
          </a:p>
        </p:txBody>
      </p:sp>
    </p:spTree>
    <p:extLst>
      <p:ext uri="{BB962C8B-B14F-4D97-AF65-F5344CB8AC3E}">
        <p14:creationId xmlns:p14="http://schemas.microsoft.com/office/powerpoint/2010/main" val="897052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4"/>
          <p:cNvSpPr>
            <a:spLocks noChangeArrowheads="1"/>
          </p:cNvSpPr>
          <p:nvPr/>
        </p:nvSpPr>
        <p:spPr bwMode="auto">
          <a:xfrm>
            <a:off x="0" y="0"/>
            <a:ext cx="10287000" cy="7715250"/>
          </a:xfrm>
          <a:prstGeom prst="rect">
            <a:avLst/>
          </a:prstGeom>
          <a:solidFill>
            <a:srgbClr val="000000"/>
          </a:solidFill>
          <a:ln w="19050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endParaRPr lang="zh-CN" altLang="zh-CN">
              <a:ea typeface="SimSun" pitchFamily="2" charset="-122"/>
            </a:endParaRPr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6493743" y="752489"/>
            <a:ext cx="3813750" cy="6327934"/>
            <a:chOff x="6493743" y="752489"/>
            <a:chExt cx="3813750" cy="6327934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3691867">
              <a:off x="5537492" y="1960223"/>
              <a:ext cx="5726251" cy="3813750"/>
            </a:xfrm>
            <a:prstGeom prst="rect">
              <a:avLst/>
            </a:prstGeom>
          </p:spPr>
        </p:pic>
        <p:sp>
          <p:nvSpPr>
            <p:cNvPr id="24" name="TextBox 24"/>
            <p:cNvSpPr txBox="1">
              <a:spLocks noChangeArrowheads="1"/>
            </p:cNvSpPr>
            <p:nvPr/>
          </p:nvSpPr>
          <p:spPr bwMode="auto">
            <a:xfrm rot="4970741">
              <a:off x="7981455" y="3505766"/>
              <a:ext cx="2419252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/>
              <a:r>
                <a:rPr lang="en-US" sz="2000" smtClean="0">
                  <a:solidFill>
                    <a:srgbClr val="000000"/>
                  </a:solidFill>
                </a:rPr>
                <a:t>17 km </a:t>
              </a:r>
              <a:r>
                <a:rPr lang="en-US" sz="2000" b="0" smtClean="0">
                  <a:solidFill>
                    <a:srgbClr val="000000"/>
                  </a:solidFill>
                </a:rPr>
                <a:t>(fiber length)</a:t>
              </a:r>
              <a:endParaRPr lang="en-US" sz="2000" b="0">
                <a:solidFill>
                  <a:srgbClr val="000000"/>
                </a:solidFill>
              </a:endParaRPr>
            </a:p>
          </p:txBody>
        </p:sp>
        <p:sp>
          <p:nvSpPr>
            <p:cNvPr id="26" name="TextBox 24"/>
            <p:cNvSpPr txBox="1">
              <a:spLocks noChangeArrowheads="1"/>
            </p:cNvSpPr>
            <p:nvPr/>
          </p:nvSpPr>
          <p:spPr bwMode="auto">
            <a:xfrm rot="16049343">
              <a:off x="7793199" y="4326271"/>
              <a:ext cx="910826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/>
              <a:r>
                <a:rPr lang="en-US" sz="2000" smtClean="0">
                  <a:solidFill>
                    <a:srgbClr val="000000"/>
                  </a:solidFill>
                </a:rPr>
                <a:t>14 km</a:t>
              </a:r>
              <a:endParaRPr lang="en-US" sz="2000" b="0">
                <a:solidFill>
                  <a:srgbClr val="000000"/>
                </a:solidFill>
              </a:endParaRPr>
            </a:p>
          </p:txBody>
        </p:sp>
        <p:sp>
          <p:nvSpPr>
            <p:cNvPr id="27" name="TextBox 24"/>
            <p:cNvSpPr txBox="1">
              <a:spLocks noChangeArrowheads="1"/>
            </p:cNvSpPr>
            <p:nvPr/>
          </p:nvSpPr>
          <p:spPr bwMode="auto">
            <a:xfrm rot="18669016">
              <a:off x="8487316" y="6015008"/>
              <a:ext cx="768159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/>
              <a:r>
                <a:rPr lang="en-US" sz="2000" smtClean="0">
                  <a:solidFill>
                    <a:srgbClr val="000000"/>
                  </a:solidFill>
                </a:rPr>
                <a:t>4 km</a:t>
              </a:r>
              <a:endParaRPr lang="en-US" sz="2000" b="0">
                <a:solidFill>
                  <a:srgbClr val="000000"/>
                </a:solidFill>
              </a:endParaRPr>
            </a:p>
          </p:txBody>
        </p:sp>
        <p:sp>
          <p:nvSpPr>
            <p:cNvPr id="28" name="Oval 27"/>
            <p:cNvSpPr/>
            <p:nvPr/>
          </p:nvSpPr>
          <p:spPr bwMode="auto">
            <a:xfrm>
              <a:off x="8400617" y="6576423"/>
              <a:ext cx="503990" cy="504000"/>
            </a:xfrm>
            <a:prstGeom prst="ellipse">
              <a:avLst/>
            </a:prstGeom>
            <a:noFill/>
            <a:ln w="28575" cap="sq" cmpd="sng" algn="ctr">
              <a:solidFill>
                <a:srgbClr val="FF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CA">
                <a:ln w="19050"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29" name="Oval 28"/>
            <p:cNvSpPr/>
            <p:nvPr/>
          </p:nvSpPr>
          <p:spPr bwMode="auto">
            <a:xfrm>
              <a:off x="8538605" y="6718413"/>
              <a:ext cx="216000" cy="216000"/>
            </a:xfrm>
            <a:prstGeom prst="ellipse">
              <a:avLst/>
            </a:prstGeom>
            <a:solidFill>
              <a:srgbClr val="FF0000"/>
            </a:solidFill>
            <a:ln w="28575" cap="sq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CA">
                <a:ln w="19050"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31" name="Oval 30"/>
            <p:cNvSpPr/>
            <p:nvPr/>
          </p:nvSpPr>
          <p:spPr bwMode="auto">
            <a:xfrm>
              <a:off x="9083081" y="6079391"/>
              <a:ext cx="216000" cy="216000"/>
            </a:xfrm>
            <a:prstGeom prst="ellipse">
              <a:avLst/>
            </a:prstGeom>
            <a:solidFill>
              <a:srgbClr val="FF0000"/>
            </a:solidFill>
            <a:ln w="28575" cap="sq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CA">
                <a:ln w="19050"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32" name="Oval 31"/>
            <p:cNvSpPr/>
            <p:nvPr/>
          </p:nvSpPr>
          <p:spPr bwMode="auto">
            <a:xfrm>
              <a:off x="8429466" y="752489"/>
              <a:ext cx="216000" cy="216000"/>
            </a:xfrm>
            <a:prstGeom prst="ellipse">
              <a:avLst/>
            </a:prstGeom>
            <a:solidFill>
              <a:srgbClr val="FF0000"/>
            </a:solidFill>
            <a:ln w="28575" cap="sq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CA">
                <a:ln w="19050">
                  <a:solidFill>
                    <a:schemeClr val="tx1"/>
                  </a:solidFill>
                </a:ln>
              </a:endParaRPr>
            </a:p>
          </p:txBody>
        </p:sp>
      </p:grpSp>
      <p:pic>
        <p:nvPicPr>
          <p:cNvPr id="10244" name="Picture 2" descr="a299-3-4-forpres.jpg"/>
          <p:cNvPicPr>
            <a:picLocks noChangeAspect="1"/>
          </p:cNvPicPr>
          <p:nvPr/>
        </p:nvPicPr>
        <p:blipFill rotWithShape="1">
          <a:blip r:embed="rId4" cstate="print"/>
          <a:srcRect l="16054" t="140" r="13682" b="1677"/>
          <a:stretch/>
        </p:blipFill>
        <p:spPr bwMode="auto">
          <a:xfrm>
            <a:off x="3487270" y="0"/>
            <a:ext cx="3744520" cy="7715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5" name="Text Box 29"/>
          <p:cNvSpPr txBox="1">
            <a:spLocks noChangeArrowheads="1"/>
          </p:cNvSpPr>
          <p:nvPr/>
        </p:nvSpPr>
        <p:spPr bwMode="auto">
          <a:xfrm>
            <a:off x="152400" y="7292975"/>
            <a:ext cx="9991725" cy="381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1359" tIns="45680" rIns="91359" bIns="45680" anchor="b"/>
          <a:lstStyle/>
          <a:p>
            <a:pPr algn="l"/>
            <a:r>
              <a:rPr lang="en-US" sz="1600" b="0" smtClean="0">
                <a:solidFill>
                  <a:srgbClr val="C0C0C0"/>
                </a:solidFill>
                <a:cs typeface="Arial" pitchFamily="34" charset="0"/>
              </a:rPr>
              <a:t>www.swissquantum.com</a:t>
            </a:r>
          </a:p>
          <a:p>
            <a:pPr algn="l"/>
            <a:r>
              <a:rPr lang="en-CA" sz="1600" b="0">
                <a:solidFill>
                  <a:srgbClr val="C0C0C0"/>
                </a:solidFill>
                <a:cs typeface="Arial" pitchFamily="34" charset="0"/>
              </a:rPr>
              <a:t>ID Quantique </a:t>
            </a:r>
            <a:r>
              <a:rPr lang="en-CA" sz="1600" b="0" i="1">
                <a:solidFill>
                  <a:srgbClr val="C0C0C0"/>
                </a:solidFill>
                <a:cs typeface="Arial" pitchFamily="34" charset="0"/>
              </a:rPr>
              <a:t>Cerberis</a:t>
            </a:r>
            <a:r>
              <a:rPr lang="en-CA" sz="1600" b="0">
                <a:solidFill>
                  <a:srgbClr val="C0C0C0"/>
                </a:solidFill>
                <a:cs typeface="Arial" pitchFamily="34" charset="0"/>
              </a:rPr>
              <a:t> system</a:t>
            </a:r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 (2010</a:t>
            </a:r>
            <a:r>
              <a:rPr lang="en-US" sz="1600" b="0" smtClean="0">
                <a:solidFill>
                  <a:srgbClr val="C0C0C0"/>
                </a:solidFill>
                <a:cs typeface="Arial" pitchFamily="34" charset="0"/>
              </a:rPr>
              <a:t>)</a:t>
            </a:r>
            <a:endParaRPr lang="en-US" sz="1600" b="0">
              <a:solidFill>
                <a:srgbClr val="C0C0C0"/>
              </a:solidFill>
              <a:cs typeface="Arial" pitchFamily="34" charset="0"/>
            </a:endParaRPr>
          </a:p>
        </p:txBody>
      </p:sp>
      <p:cxnSp>
        <p:nvCxnSpPr>
          <p:cNvPr id="10246" name="Straight Connector 7"/>
          <p:cNvCxnSpPr>
            <a:cxnSpLocks noChangeShapeType="1"/>
          </p:cNvCxnSpPr>
          <p:nvPr/>
        </p:nvCxnSpPr>
        <p:spPr bwMode="auto">
          <a:xfrm flipH="1" flipV="1">
            <a:off x="2839181" y="6215063"/>
            <a:ext cx="1790595" cy="516101"/>
          </a:xfrm>
          <a:prstGeom prst="line">
            <a:avLst/>
          </a:prstGeom>
          <a:noFill/>
          <a:ln w="12700" algn="ctr">
            <a:solidFill>
              <a:srgbClr val="FF0000"/>
            </a:solidFill>
            <a:round/>
            <a:headEnd/>
            <a:tailEnd/>
          </a:ln>
        </p:spPr>
      </p:cxnSp>
      <p:sp>
        <p:nvSpPr>
          <p:cNvPr id="10247" name="TextBox 8"/>
          <p:cNvSpPr txBox="1">
            <a:spLocks noChangeArrowheads="1"/>
          </p:cNvSpPr>
          <p:nvPr/>
        </p:nvSpPr>
        <p:spPr bwMode="auto">
          <a:xfrm>
            <a:off x="389470" y="5929313"/>
            <a:ext cx="244971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en-US" sz="2000">
                <a:solidFill>
                  <a:srgbClr val="C0C0C0"/>
                </a:solidFill>
              </a:rPr>
              <a:t>QKD</a:t>
            </a:r>
            <a:r>
              <a:rPr lang="en-US" sz="2200">
                <a:solidFill>
                  <a:srgbClr val="C0C0C0"/>
                </a:solidFill>
              </a:rPr>
              <a:t> </a:t>
            </a:r>
            <a:r>
              <a:rPr lang="en-US" sz="1800" b="0">
                <a:solidFill>
                  <a:srgbClr val="C0C0C0"/>
                </a:solidFill>
              </a:rPr>
              <a:t>to another </a:t>
            </a:r>
            <a:r>
              <a:rPr lang="en-US" sz="1800" b="0" smtClean="0">
                <a:solidFill>
                  <a:srgbClr val="C0C0C0"/>
                </a:solidFill>
              </a:rPr>
              <a:t>node</a:t>
            </a:r>
          </a:p>
          <a:p>
            <a:pPr algn="r"/>
            <a:r>
              <a:rPr lang="en-US" sz="1800" b="0" smtClean="0">
                <a:solidFill>
                  <a:srgbClr val="C0C0C0"/>
                </a:solidFill>
              </a:rPr>
              <a:t>(14 </a:t>
            </a:r>
            <a:r>
              <a:rPr lang="en-US" sz="1800" b="0">
                <a:solidFill>
                  <a:srgbClr val="C0C0C0"/>
                </a:solidFill>
              </a:rPr>
              <a:t>km)</a:t>
            </a:r>
          </a:p>
        </p:txBody>
      </p:sp>
      <p:sp>
        <p:nvSpPr>
          <p:cNvPr id="10248" name="TextBox 9"/>
          <p:cNvSpPr txBox="1">
            <a:spLocks noChangeArrowheads="1"/>
          </p:cNvSpPr>
          <p:nvPr/>
        </p:nvSpPr>
        <p:spPr bwMode="auto">
          <a:xfrm>
            <a:off x="389470" y="5121275"/>
            <a:ext cx="244971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en-US" sz="2000">
                <a:solidFill>
                  <a:srgbClr val="C0C0C0"/>
                </a:solidFill>
              </a:rPr>
              <a:t>QKD</a:t>
            </a:r>
            <a:r>
              <a:rPr lang="en-US" sz="2200">
                <a:solidFill>
                  <a:srgbClr val="C0C0C0"/>
                </a:solidFill>
              </a:rPr>
              <a:t> </a:t>
            </a:r>
            <a:r>
              <a:rPr lang="en-US" sz="1800" b="0">
                <a:solidFill>
                  <a:srgbClr val="C0C0C0"/>
                </a:solidFill>
              </a:rPr>
              <a:t>to another </a:t>
            </a:r>
            <a:r>
              <a:rPr lang="en-US" sz="1800" b="0" smtClean="0">
                <a:solidFill>
                  <a:srgbClr val="C0C0C0"/>
                </a:solidFill>
              </a:rPr>
              <a:t>node</a:t>
            </a:r>
          </a:p>
          <a:p>
            <a:pPr algn="r"/>
            <a:r>
              <a:rPr lang="en-US" sz="1800" b="0" smtClean="0">
                <a:solidFill>
                  <a:srgbClr val="C0C0C0"/>
                </a:solidFill>
              </a:rPr>
              <a:t>(4 </a:t>
            </a:r>
            <a:r>
              <a:rPr lang="en-US" sz="1800" b="0">
                <a:solidFill>
                  <a:srgbClr val="C0C0C0"/>
                </a:solidFill>
              </a:rPr>
              <a:t>km)</a:t>
            </a:r>
          </a:p>
        </p:txBody>
      </p:sp>
      <p:cxnSp>
        <p:nvCxnSpPr>
          <p:cNvPr id="10249" name="Straight Connector 10"/>
          <p:cNvCxnSpPr>
            <a:cxnSpLocks noChangeShapeType="1"/>
          </p:cNvCxnSpPr>
          <p:nvPr/>
        </p:nvCxnSpPr>
        <p:spPr bwMode="auto">
          <a:xfrm flipH="1" flipV="1">
            <a:off x="2839181" y="5370514"/>
            <a:ext cx="1790594" cy="222074"/>
          </a:xfrm>
          <a:prstGeom prst="line">
            <a:avLst/>
          </a:prstGeom>
          <a:noFill/>
          <a:ln w="12700" algn="ctr">
            <a:solidFill>
              <a:srgbClr val="FF0000"/>
            </a:solidFill>
            <a:round/>
            <a:headEnd/>
            <a:tailEnd/>
          </a:ln>
        </p:spPr>
      </p:cxnSp>
      <p:cxnSp>
        <p:nvCxnSpPr>
          <p:cNvPr id="10250" name="Straight Connector 21"/>
          <p:cNvCxnSpPr>
            <a:cxnSpLocks noChangeShapeType="1"/>
          </p:cNvCxnSpPr>
          <p:nvPr/>
        </p:nvCxnSpPr>
        <p:spPr bwMode="auto">
          <a:xfrm flipH="1" flipV="1">
            <a:off x="2839182" y="4554129"/>
            <a:ext cx="1886201" cy="0"/>
          </a:xfrm>
          <a:prstGeom prst="line">
            <a:avLst/>
          </a:prstGeom>
          <a:noFill/>
          <a:ln w="12700" algn="ctr">
            <a:solidFill>
              <a:srgbClr val="FF0000"/>
            </a:solidFill>
            <a:round/>
            <a:headEnd/>
            <a:tailEnd/>
          </a:ln>
        </p:spPr>
      </p:cxnSp>
      <p:sp>
        <p:nvSpPr>
          <p:cNvPr id="10251" name="TextBox 23"/>
          <p:cNvSpPr txBox="1">
            <a:spLocks noChangeArrowheads="1"/>
          </p:cNvSpPr>
          <p:nvPr/>
        </p:nvSpPr>
        <p:spPr bwMode="auto">
          <a:xfrm>
            <a:off x="1043718" y="4326301"/>
            <a:ext cx="179546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en-US" sz="2000">
                <a:solidFill>
                  <a:srgbClr val="C0C0C0"/>
                </a:solidFill>
              </a:rPr>
              <a:t>Key manager</a:t>
            </a:r>
            <a:endParaRPr lang="en-US" sz="2000" b="0">
              <a:solidFill>
                <a:srgbClr val="C0C0C0"/>
              </a:solidFill>
            </a:endParaRPr>
          </a:p>
        </p:txBody>
      </p:sp>
      <p:sp>
        <p:nvSpPr>
          <p:cNvPr id="10252" name="TextBox 24"/>
          <p:cNvSpPr txBox="1">
            <a:spLocks noChangeArrowheads="1"/>
          </p:cNvSpPr>
          <p:nvPr/>
        </p:nvSpPr>
        <p:spPr bwMode="auto">
          <a:xfrm>
            <a:off x="1870805" y="3609975"/>
            <a:ext cx="9683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en-US" sz="2000">
                <a:solidFill>
                  <a:srgbClr val="C0C0C0"/>
                </a:solidFill>
              </a:rPr>
              <a:t>WDMs</a:t>
            </a:r>
            <a:endParaRPr lang="en-US" sz="2000" b="0">
              <a:solidFill>
                <a:srgbClr val="C0C0C0"/>
              </a:solidFill>
            </a:endParaRPr>
          </a:p>
        </p:txBody>
      </p:sp>
      <p:sp>
        <p:nvSpPr>
          <p:cNvPr id="10253" name="TextBox 25"/>
          <p:cNvSpPr txBox="1">
            <a:spLocks noChangeArrowheads="1"/>
          </p:cNvSpPr>
          <p:nvPr/>
        </p:nvSpPr>
        <p:spPr bwMode="auto">
          <a:xfrm>
            <a:off x="70865" y="1422400"/>
            <a:ext cx="2768315" cy="1385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en-US" sz="2000">
                <a:solidFill>
                  <a:srgbClr val="C0C0C0"/>
                </a:solidFill>
              </a:rPr>
              <a:t>Classical encryptors:</a:t>
            </a:r>
          </a:p>
          <a:p>
            <a:pPr algn="l"/>
            <a:endParaRPr lang="en-US" sz="800" b="0">
              <a:solidFill>
                <a:srgbClr val="C0C0C0"/>
              </a:solidFill>
            </a:endParaRPr>
          </a:p>
          <a:p>
            <a:pPr algn="r"/>
            <a:r>
              <a:rPr lang="en-US" sz="1800" b="0">
                <a:solidFill>
                  <a:srgbClr val="C0C0C0"/>
                </a:solidFill>
              </a:rPr>
              <a:t>L2, 2 Gbit/s </a:t>
            </a:r>
          </a:p>
          <a:p>
            <a:pPr algn="r"/>
            <a:r>
              <a:rPr lang="en-US" sz="1800" b="0">
                <a:solidFill>
                  <a:srgbClr val="C0C0C0"/>
                </a:solidFill>
              </a:rPr>
              <a:t>L2, 10 Gbit/s </a:t>
            </a:r>
          </a:p>
          <a:p>
            <a:pPr algn="r"/>
            <a:r>
              <a:rPr lang="en-US" sz="1800" b="0">
                <a:solidFill>
                  <a:srgbClr val="C0C0C0"/>
                </a:solidFill>
              </a:rPr>
              <a:t>L3 VPN, 100 Mbit/s </a:t>
            </a:r>
          </a:p>
        </p:txBody>
      </p:sp>
      <p:cxnSp>
        <p:nvCxnSpPr>
          <p:cNvPr id="10254" name="Straight Connector 26"/>
          <p:cNvCxnSpPr>
            <a:cxnSpLocks noChangeShapeType="1"/>
          </p:cNvCxnSpPr>
          <p:nvPr/>
        </p:nvCxnSpPr>
        <p:spPr bwMode="auto">
          <a:xfrm flipH="1">
            <a:off x="2839181" y="802312"/>
            <a:ext cx="1961676" cy="1197938"/>
          </a:xfrm>
          <a:prstGeom prst="line">
            <a:avLst/>
          </a:prstGeom>
          <a:noFill/>
          <a:ln w="12700" algn="ctr">
            <a:solidFill>
              <a:srgbClr val="FF0000"/>
            </a:solidFill>
            <a:round/>
            <a:headEnd/>
            <a:tailEnd/>
          </a:ln>
        </p:spPr>
      </p:cxnSp>
      <p:cxnSp>
        <p:nvCxnSpPr>
          <p:cNvPr id="10255" name="Straight Connector 29"/>
          <p:cNvCxnSpPr>
            <a:cxnSpLocks noChangeShapeType="1"/>
          </p:cNvCxnSpPr>
          <p:nvPr/>
        </p:nvCxnSpPr>
        <p:spPr bwMode="auto">
          <a:xfrm flipH="1">
            <a:off x="2839181" y="1309657"/>
            <a:ext cx="2026569" cy="976343"/>
          </a:xfrm>
          <a:prstGeom prst="line">
            <a:avLst/>
          </a:prstGeom>
          <a:noFill/>
          <a:ln w="12700" algn="ctr">
            <a:solidFill>
              <a:srgbClr val="FF0000"/>
            </a:solidFill>
            <a:round/>
            <a:headEnd/>
            <a:tailEnd/>
          </a:ln>
        </p:spPr>
      </p:cxnSp>
      <p:cxnSp>
        <p:nvCxnSpPr>
          <p:cNvPr id="10256" name="Straight Connector 31"/>
          <p:cNvCxnSpPr>
            <a:cxnSpLocks noChangeShapeType="1"/>
          </p:cNvCxnSpPr>
          <p:nvPr/>
        </p:nvCxnSpPr>
        <p:spPr bwMode="auto">
          <a:xfrm flipH="1">
            <a:off x="2839181" y="1787505"/>
            <a:ext cx="2428687" cy="839080"/>
          </a:xfrm>
          <a:prstGeom prst="line">
            <a:avLst/>
          </a:prstGeom>
          <a:noFill/>
          <a:ln w="12700" algn="ctr">
            <a:solidFill>
              <a:srgbClr val="FF0000"/>
            </a:solidFill>
            <a:round/>
            <a:headEnd/>
            <a:tailEnd/>
          </a:ln>
        </p:spPr>
      </p:cxnSp>
      <p:cxnSp>
        <p:nvCxnSpPr>
          <p:cNvPr id="10257" name="Straight Connector 35"/>
          <p:cNvCxnSpPr>
            <a:cxnSpLocks noChangeShapeType="1"/>
          </p:cNvCxnSpPr>
          <p:nvPr/>
        </p:nvCxnSpPr>
        <p:spPr bwMode="auto">
          <a:xfrm flipH="1">
            <a:off x="2839181" y="3834581"/>
            <a:ext cx="1867286" cy="0"/>
          </a:xfrm>
          <a:prstGeom prst="line">
            <a:avLst/>
          </a:prstGeom>
          <a:noFill/>
          <a:ln w="12700" algn="ctr">
            <a:solidFill>
              <a:srgbClr val="FF0000"/>
            </a:solidFill>
            <a:round/>
            <a:headEnd/>
            <a:tailEnd/>
          </a:ln>
        </p:spPr>
      </p:cxnSp>
      <p:sp>
        <p:nvSpPr>
          <p:cNvPr id="10258" name="TextBox 46"/>
          <p:cNvSpPr txBox="1">
            <a:spLocks noChangeArrowheads="1"/>
          </p:cNvSpPr>
          <p:nvPr/>
        </p:nvSpPr>
        <p:spPr bwMode="auto">
          <a:xfrm rot="-5400000">
            <a:off x="6458602" y="6759896"/>
            <a:ext cx="1699504" cy="2112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tIns="36000" bIns="36000" anchor="ctr" anchorCtr="0">
            <a:spAutoFit/>
          </a:bodyPr>
          <a:lstStyle/>
          <a:p>
            <a:pPr algn="l"/>
            <a:r>
              <a:rPr lang="en-US" sz="900" b="0">
                <a:solidFill>
                  <a:srgbClr val="4D4D4D"/>
                </a:solidFill>
              </a:rPr>
              <a:t>Photo ©</a:t>
            </a:r>
            <a:r>
              <a:rPr lang="en-US" sz="200" b="0">
                <a:solidFill>
                  <a:srgbClr val="4D4D4D"/>
                </a:solidFill>
              </a:rPr>
              <a:t> </a:t>
            </a:r>
            <a:r>
              <a:rPr lang="en-US" sz="900" b="0">
                <a:solidFill>
                  <a:srgbClr val="4D4D4D"/>
                </a:solidFill>
              </a:rPr>
              <a:t>2010 Vadim Makarov</a:t>
            </a:r>
          </a:p>
        </p:txBody>
      </p:sp>
      <p:sp>
        <p:nvSpPr>
          <p:cNvPr id="1024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solidFill>
                  <a:srgbClr val="FFFFFF"/>
                </a:solidFill>
              </a:rPr>
              <a:t>Commercial QKD</a:t>
            </a:r>
            <a:endParaRPr lang="en-US" sz="2000" b="0" smtClean="0">
              <a:solidFill>
                <a:srgbClr val="C0C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0" y="0"/>
            <a:ext cx="10287000" cy="7715250"/>
          </a:xfrm>
          <a:prstGeom prst="rect">
            <a:avLst/>
          </a:prstGeom>
          <a:solidFill>
            <a:srgbClr val="000000"/>
          </a:solidFill>
          <a:ln w="19050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endParaRPr lang="zh-CN" altLang="zh-CN">
              <a:ea typeface="SimSun" pitchFamily="2" charset="-122"/>
            </a:endParaRPr>
          </a:p>
        </p:txBody>
      </p:sp>
      <p:sp>
        <p:nvSpPr>
          <p:cNvPr id="100" name="Rectangle 99"/>
          <p:cNvSpPr/>
          <p:nvPr/>
        </p:nvSpPr>
        <p:spPr bwMode="auto">
          <a:xfrm>
            <a:off x="3870130" y="2057375"/>
            <a:ext cx="2569550" cy="1728240"/>
          </a:xfrm>
          <a:prstGeom prst="rect">
            <a:avLst/>
          </a:prstGeom>
          <a:noFill/>
          <a:ln w="9525" cap="sq" cmpd="sng" algn="ctr">
            <a:solidFill>
              <a:srgbClr val="00FF00"/>
            </a:solidFill>
            <a:prstDash val="lgDash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CA">
              <a:ln w="19050">
                <a:solidFill>
                  <a:schemeClr val="tx1"/>
                </a:solidFill>
              </a:ln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>
                <a:solidFill>
                  <a:srgbClr val="FFFFFF"/>
                </a:solidFill>
              </a:rPr>
              <a:t>Trusted-node repeater</a:t>
            </a:r>
            <a:endParaRPr lang="en-CA">
              <a:solidFill>
                <a:srgbClr val="FFFFFF"/>
              </a:solidFill>
            </a:endParaRPr>
          </a:p>
        </p:txBody>
      </p:sp>
      <p:sp>
        <p:nvSpPr>
          <p:cNvPr id="5" name="TextBox 168"/>
          <p:cNvSpPr txBox="1">
            <a:spLocks noChangeArrowheads="1"/>
          </p:cNvSpPr>
          <p:nvPr/>
        </p:nvSpPr>
        <p:spPr bwMode="auto">
          <a:xfrm>
            <a:off x="678880" y="2300214"/>
            <a:ext cx="648090" cy="405251"/>
          </a:xfrm>
          <a:prstGeom prst="rect">
            <a:avLst/>
          </a:prstGeom>
          <a:noFill/>
          <a:ln w="12700">
            <a:solidFill>
              <a:srgbClr val="FFFFFF"/>
            </a:solidFill>
            <a:miter lim="800000"/>
            <a:headEnd/>
            <a:tailEnd/>
          </a:ln>
        </p:spPr>
        <p:txBody>
          <a:bodyPr anchor="ctr"/>
          <a:lstStyle/>
          <a:p>
            <a:endParaRPr lang="en-US">
              <a:ln w="12700">
                <a:noFill/>
              </a:ln>
              <a:solidFill>
                <a:srgbClr val="FFFFFF"/>
              </a:solidFill>
            </a:endParaRPr>
          </a:p>
        </p:txBody>
      </p:sp>
      <p:sp>
        <p:nvSpPr>
          <p:cNvPr id="9" name="Oval 8"/>
          <p:cNvSpPr/>
          <p:nvPr/>
        </p:nvSpPr>
        <p:spPr bwMode="auto">
          <a:xfrm>
            <a:off x="5003590" y="3369572"/>
            <a:ext cx="288032" cy="288032"/>
          </a:xfrm>
          <a:prstGeom prst="ellipse">
            <a:avLst/>
          </a:prstGeom>
          <a:noFill/>
          <a:ln w="19050">
            <a:solidFill>
              <a:srgbClr val="FFFFFF"/>
            </a:solidFill>
            <a:miter lim="800000"/>
            <a:headEnd/>
            <a:tailEnd/>
          </a:ln>
        </p:spPr>
        <p:txBody>
          <a:bodyPr wrap="none" lIns="0" tIns="0" rIns="0" bIns="0"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/>
          <p:cNvCxnSpPr>
            <a:stCxn id="9" idx="2"/>
            <a:endCxn id="9" idx="6"/>
          </p:cNvCxnSpPr>
          <p:nvPr/>
        </p:nvCxnSpPr>
        <p:spPr bwMode="auto">
          <a:xfrm rot="10800000" flipH="1">
            <a:off x="5003590" y="3513588"/>
            <a:ext cx="288032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" name="Straight Connector 10"/>
          <p:cNvCxnSpPr>
            <a:stCxn id="9" idx="4"/>
            <a:endCxn id="9" idx="0"/>
          </p:cNvCxnSpPr>
          <p:nvPr/>
        </p:nvCxnSpPr>
        <p:spPr bwMode="auto">
          <a:xfrm rot="5400000" flipH="1">
            <a:off x="5003590" y="3513588"/>
            <a:ext cx="288032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2" name="Oval 11"/>
          <p:cNvSpPr/>
          <p:nvPr/>
        </p:nvSpPr>
        <p:spPr bwMode="auto">
          <a:xfrm>
            <a:off x="9148272" y="4289685"/>
            <a:ext cx="288032" cy="288032"/>
          </a:xfrm>
          <a:prstGeom prst="ellipse">
            <a:avLst/>
          </a:prstGeom>
          <a:noFill/>
          <a:ln w="19050">
            <a:solidFill>
              <a:srgbClr val="FFFFFF"/>
            </a:solidFill>
            <a:miter lim="800000"/>
            <a:headEnd/>
            <a:tailEnd/>
          </a:ln>
        </p:spPr>
        <p:txBody>
          <a:bodyPr wrap="none" lIns="0" tIns="0" rIns="0" bIns="0"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/>
          <p:cNvCxnSpPr>
            <a:stCxn id="12" idx="2"/>
            <a:endCxn id="12" idx="6"/>
          </p:cNvCxnSpPr>
          <p:nvPr/>
        </p:nvCxnSpPr>
        <p:spPr bwMode="auto">
          <a:xfrm rot="10800000" flipH="1">
            <a:off x="9148272" y="4433701"/>
            <a:ext cx="288032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" name="Straight Connector 13"/>
          <p:cNvCxnSpPr>
            <a:stCxn id="12" idx="4"/>
            <a:endCxn id="12" idx="0"/>
          </p:cNvCxnSpPr>
          <p:nvPr/>
        </p:nvCxnSpPr>
        <p:spPr bwMode="auto">
          <a:xfrm rot="5400000" flipH="1">
            <a:off x="9148272" y="4433701"/>
            <a:ext cx="288032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6" name="Straight Arrow Connector 15"/>
          <p:cNvCxnSpPr>
            <a:endCxn id="9" idx="2"/>
          </p:cNvCxnSpPr>
          <p:nvPr/>
        </p:nvCxnSpPr>
        <p:spPr bwMode="auto">
          <a:xfrm>
            <a:off x="4459405" y="3513588"/>
            <a:ext cx="544185" cy="0"/>
          </a:xfrm>
          <a:prstGeom prst="straightConnector1">
            <a:avLst/>
          </a:prstGeom>
          <a:solidFill>
            <a:schemeClr val="accent1"/>
          </a:solidFill>
          <a:ln w="19050" cap="rnd" cmpd="sng" algn="ctr">
            <a:solidFill>
              <a:srgbClr val="FFFFFF"/>
            </a:solidFill>
            <a:prstDash val="solid"/>
            <a:round/>
            <a:headEnd type="none" w="med" len="med"/>
            <a:tailEnd type="arrow" w="lg" len="lg"/>
          </a:ln>
          <a:effectLst/>
        </p:spPr>
      </p:cxnSp>
      <p:sp>
        <p:nvSpPr>
          <p:cNvPr id="41" name="TextBox 40"/>
          <p:cNvSpPr txBox="1"/>
          <p:nvPr/>
        </p:nvSpPr>
        <p:spPr bwMode="auto">
          <a:xfrm>
            <a:off x="1049679" y="2750820"/>
            <a:ext cx="864096" cy="40011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rtlCol="0" anchor="ctr">
            <a:spAutoFit/>
          </a:bodyPr>
          <a:lstStyle/>
          <a:p>
            <a:pPr algn="l"/>
            <a:r>
              <a:rPr lang="en-US" sz="2000" b="0" smtClean="0">
                <a:ln w="12700">
                  <a:noFill/>
                </a:ln>
                <a:solidFill>
                  <a:srgbClr val="FFFFFF"/>
                </a:solidFill>
              </a:rPr>
              <a:t>K1</a:t>
            </a:r>
          </a:p>
        </p:txBody>
      </p:sp>
      <p:sp>
        <p:nvSpPr>
          <p:cNvPr id="48" name="TextBox 168"/>
          <p:cNvSpPr txBox="1">
            <a:spLocks noChangeArrowheads="1"/>
          </p:cNvSpPr>
          <p:nvPr/>
        </p:nvSpPr>
        <p:spPr bwMode="auto">
          <a:xfrm>
            <a:off x="4135360" y="2300214"/>
            <a:ext cx="648090" cy="405251"/>
          </a:xfrm>
          <a:prstGeom prst="rect">
            <a:avLst/>
          </a:prstGeom>
          <a:noFill/>
          <a:ln w="12700">
            <a:solidFill>
              <a:srgbClr val="FFFFFF"/>
            </a:solidFill>
            <a:miter lim="800000"/>
            <a:headEnd/>
            <a:tailEnd/>
          </a:ln>
        </p:spPr>
        <p:txBody>
          <a:bodyPr anchor="ctr"/>
          <a:lstStyle/>
          <a:p>
            <a:endParaRPr lang="en-US">
              <a:ln w="12700">
                <a:noFill/>
              </a:ln>
              <a:solidFill>
                <a:srgbClr val="FFFFFF"/>
              </a:solidFill>
            </a:endParaRPr>
          </a:p>
        </p:txBody>
      </p:sp>
      <p:sp>
        <p:nvSpPr>
          <p:cNvPr id="54" name="TextBox 53"/>
          <p:cNvSpPr txBox="1"/>
          <p:nvPr/>
        </p:nvSpPr>
        <p:spPr bwMode="auto">
          <a:xfrm>
            <a:off x="2191090" y="2057375"/>
            <a:ext cx="1162843" cy="4616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rtlCol="0" anchor="ctr">
            <a:spAutoFit/>
          </a:bodyPr>
          <a:lstStyle/>
          <a:p>
            <a:r>
              <a:rPr lang="en-US" b="0" smtClean="0">
                <a:ln w="12700">
                  <a:noFill/>
                </a:ln>
                <a:solidFill>
                  <a:srgbClr val="FFFFFF"/>
                </a:solidFill>
              </a:rPr>
              <a:t>QKD 1</a:t>
            </a:r>
          </a:p>
        </p:txBody>
      </p:sp>
      <p:cxnSp>
        <p:nvCxnSpPr>
          <p:cNvPr id="55" name="Straight Arrow Connector 54"/>
          <p:cNvCxnSpPr>
            <a:stCxn id="5" idx="2"/>
          </p:cNvCxnSpPr>
          <p:nvPr/>
        </p:nvCxnSpPr>
        <p:spPr bwMode="auto">
          <a:xfrm>
            <a:off x="1002925" y="2705465"/>
            <a:ext cx="0" cy="2448340"/>
          </a:xfrm>
          <a:prstGeom prst="straightConnector1">
            <a:avLst/>
          </a:prstGeom>
          <a:solidFill>
            <a:schemeClr val="accent1"/>
          </a:solidFill>
          <a:ln w="19050" cap="rnd" cmpd="sng" algn="ctr">
            <a:solidFill>
              <a:srgbClr val="FFFFFF"/>
            </a:solidFill>
            <a:prstDash val="solid"/>
            <a:round/>
            <a:headEnd type="none" w="med" len="med"/>
            <a:tailEnd type="arrow" w="lg" len="lg"/>
          </a:ln>
          <a:effectLst/>
        </p:spPr>
      </p:cxnSp>
      <p:cxnSp>
        <p:nvCxnSpPr>
          <p:cNvPr id="56" name="Straight Arrow Connector 55"/>
          <p:cNvCxnSpPr/>
          <p:nvPr/>
        </p:nvCxnSpPr>
        <p:spPr bwMode="auto">
          <a:xfrm>
            <a:off x="4459405" y="2703322"/>
            <a:ext cx="0" cy="810266"/>
          </a:xfrm>
          <a:prstGeom prst="straightConnector1">
            <a:avLst/>
          </a:prstGeom>
          <a:solidFill>
            <a:schemeClr val="accent1"/>
          </a:solidFill>
          <a:ln w="19050" cap="rnd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3" name="TextBox 62"/>
          <p:cNvSpPr txBox="1"/>
          <p:nvPr/>
        </p:nvSpPr>
        <p:spPr bwMode="auto">
          <a:xfrm>
            <a:off x="4506063" y="2751505"/>
            <a:ext cx="864096" cy="40011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rtlCol="0" anchor="ctr">
            <a:spAutoFit/>
          </a:bodyPr>
          <a:lstStyle/>
          <a:p>
            <a:pPr algn="l"/>
            <a:r>
              <a:rPr lang="en-US" sz="2000" b="0" smtClean="0">
                <a:ln w="12700">
                  <a:noFill/>
                </a:ln>
                <a:solidFill>
                  <a:srgbClr val="FFFFFF"/>
                </a:solidFill>
              </a:rPr>
              <a:t>K1</a:t>
            </a:r>
          </a:p>
        </p:txBody>
      </p:sp>
      <p:sp>
        <p:nvSpPr>
          <p:cNvPr id="64" name="TextBox 168"/>
          <p:cNvSpPr txBox="1">
            <a:spLocks noChangeArrowheads="1"/>
          </p:cNvSpPr>
          <p:nvPr/>
        </p:nvSpPr>
        <p:spPr bwMode="auto">
          <a:xfrm>
            <a:off x="5514233" y="2300214"/>
            <a:ext cx="648090" cy="405251"/>
          </a:xfrm>
          <a:prstGeom prst="rect">
            <a:avLst/>
          </a:prstGeom>
          <a:noFill/>
          <a:ln w="12700">
            <a:solidFill>
              <a:srgbClr val="FFFFFF"/>
            </a:solidFill>
            <a:miter lim="800000"/>
            <a:headEnd/>
            <a:tailEnd/>
          </a:ln>
        </p:spPr>
        <p:txBody>
          <a:bodyPr anchor="ctr"/>
          <a:lstStyle/>
          <a:p>
            <a:endParaRPr lang="en-US">
              <a:ln w="12700">
                <a:noFill/>
              </a:ln>
              <a:solidFill>
                <a:srgbClr val="FFFFFF"/>
              </a:solidFill>
            </a:endParaRPr>
          </a:p>
        </p:txBody>
      </p:sp>
      <p:sp>
        <p:nvSpPr>
          <p:cNvPr id="65" name="TextBox 64"/>
          <p:cNvSpPr txBox="1"/>
          <p:nvPr/>
        </p:nvSpPr>
        <p:spPr bwMode="auto">
          <a:xfrm>
            <a:off x="5885032" y="2750820"/>
            <a:ext cx="864096" cy="40011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rtlCol="0" anchor="ctr">
            <a:spAutoFit/>
          </a:bodyPr>
          <a:lstStyle/>
          <a:p>
            <a:pPr algn="l"/>
            <a:r>
              <a:rPr lang="en-US" sz="2000" b="0" smtClean="0">
                <a:ln w="12700">
                  <a:noFill/>
                </a:ln>
                <a:solidFill>
                  <a:srgbClr val="FFFFFF"/>
                </a:solidFill>
              </a:rPr>
              <a:t>K2</a:t>
            </a:r>
          </a:p>
        </p:txBody>
      </p:sp>
      <p:sp>
        <p:nvSpPr>
          <p:cNvPr id="66" name="TextBox 168"/>
          <p:cNvSpPr txBox="1">
            <a:spLocks noChangeArrowheads="1"/>
          </p:cNvSpPr>
          <p:nvPr/>
        </p:nvSpPr>
        <p:spPr bwMode="auto">
          <a:xfrm>
            <a:off x="8970713" y="2300214"/>
            <a:ext cx="648090" cy="405251"/>
          </a:xfrm>
          <a:prstGeom prst="rect">
            <a:avLst/>
          </a:prstGeom>
          <a:noFill/>
          <a:ln w="12700">
            <a:solidFill>
              <a:srgbClr val="FFFFFF"/>
            </a:solidFill>
            <a:miter lim="800000"/>
            <a:headEnd/>
            <a:tailEnd/>
          </a:ln>
        </p:spPr>
        <p:txBody>
          <a:bodyPr anchor="ctr"/>
          <a:lstStyle/>
          <a:p>
            <a:endParaRPr lang="en-US">
              <a:ln w="12700">
                <a:noFill/>
              </a:ln>
              <a:solidFill>
                <a:srgbClr val="FFFFFF"/>
              </a:solidFill>
            </a:endParaRPr>
          </a:p>
        </p:txBody>
      </p:sp>
      <p:sp>
        <p:nvSpPr>
          <p:cNvPr id="68" name="TextBox 67"/>
          <p:cNvSpPr txBox="1"/>
          <p:nvPr/>
        </p:nvSpPr>
        <p:spPr bwMode="auto">
          <a:xfrm>
            <a:off x="7026443" y="2057375"/>
            <a:ext cx="1162843" cy="4616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rtlCol="0" anchor="ctr">
            <a:spAutoFit/>
          </a:bodyPr>
          <a:lstStyle/>
          <a:p>
            <a:r>
              <a:rPr lang="en-US" b="0" smtClean="0">
                <a:ln w="12700">
                  <a:noFill/>
                </a:ln>
                <a:solidFill>
                  <a:srgbClr val="FFFFFF"/>
                </a:solidFill>
              </a:rPr>
              <a:t>QKD 2</a:t>
            </a:r>
          </a:p>
        </p:txBody>
      </p:sp>
      <p:cxnSp>
        <p:nvCxnSpPr>
          <p:cNvPr id="69" name="Straight Arrow Connector 68"/>
          <p:cNvCxnSpPr/>
          <p:nvPr/>
        </p:nvCxnSpPr>
        <p:spPr bwMode="auto">
          <a:xfrm>
            <a:off x="5838278" y="2705465"/>
            <a:ext cx="0" cy="808123"/>
          </a:xfrm>
          <a:prstGeom prst="straightConnector1">
            <a:avLst/>
          </a:prstGeom>
          <a:solidFill>
            <a:schemeClr val="accent1"/>
          </a:solidFill>
          <a:ln w="19050" cap="rnd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0" name="Straight Arrow Connector 69"/>
          <p:cNvCxnSpPr>
            <a:stCxn id="66" idx="2"/>
            <a:endCxn id="12" idx="0"/>
          </p:cNvCxnSpPr>
          <p:nvPr/>
        </p:nvCxnSpPr>
        <p:spPr bwMode="auto">
          <a:xfrm flipH="1">
            <a:off x="9292288" y="2705465"/>
            <a:ext cx="0" cy="1584220"/>
          </a:xfrm>
          <a:prstGeom prst="straightConnector1">
            <a:avLst/>
          </a:prstGeom>
          <a:solidFill>
            <a:schemeClr val="accent1"/>
          </a:solidFill>
          <a:ln w="19050" cap="rnd" cmpd="sng" algn="ctr">
            <a:solidFill>
              <a:srgbClr val="FFFFFF"/>
            </a:solidFill>
            <a:prstDash val="solid"/>
            <a:round/>
            <a:headEnd type="none" w="med" len="med"/>
            <a:tailEnd type="arrow" w="lg" len="lg"/>
          </a:ln>
          <a:effectLst/>
        </p:spPr>
      </p:cxnSp>
      <p:sp>
        <p:nvSpPr>
          <p:cNvPr id="71" name="TextBox 70"/>
          <p:cNvSpPr txBox="1"/>
          <p:nvPr/>
        </p:nvSpPr>
        <p:spPr bwMode="auto">
          <a:xfrm>
            <a:off x="9341416" y="2751505"/>
            <a:ext cx="864096" cy="40011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rtlCol="0" anchor="ctr">
            <a:spAutoFit/>
          </a:bodyPr>
          <a:lstStyle/>
          <a:p>
            <a:pPr algn="l"/>
            <a:r>
              <a:rPr lang="en-US" sz="2000" b="0" smtClean="0">
                <a:ln w="12700">
                  <a:noFill/>
                </a:ln>
                <a:solidFill>
                  <a:srgbClr val="FFFFFF"/>
                </a:solidFill>
              </a:rPr>
              <a:t>K2</a:t>
            </a:r>
          </a:p>
        </p:txBody>
      </p:sp>
      <p:cxnSp>
        <p:nvCxnSpPr>
          <p:cNvPr id="77" name="Straight Arrow Connector 76"/>
          <p:cNvCxnSpPr>
            <a:endCxn id="9" idx="6"/>
          </p:cNvCxnSpPr>
          <p:nvPr/>
        </p:nvCxnSpPr>
        <p:spPr bwMode="auto">
          <a:xfrm flipH="1" flipV="1">
            <a:off x="5291622" y="3513588"/>
            <a:ext cx="546656" cy="2376"/>
          </a:xfrm>
          <a:prstGeom prst="straightConnector1">
            <a:avLst/>
          </a:prstGeom>
          <a:solidFill>
            <a:schemeClr val="accent1"/>
          </a:solidFill>
          <a:ln w="19050" cap="rnd" cmpd="sng" algn="ctr">
            <a:solidFill>
              <a:srgbClr val="FFFFFF"/>
            </a:solidFill>
            <a:prstDash val="solid"/>
            <a:round/>
            <a:headEnd type="none" w="med" len="med"/>
            <a:tailEnd type="arrow" w="lg" len="lg"/>
          </a:ln>
          <a:effectLst/>
        </p:spPr>
      </p:cxnSp>
      <p:sp>
        <p:nvSpPr>
          <p:cNvPr id="85" name="TextBox 84"/>
          <p:cNvSpPr txBox="1"/>
          <p:nvPr/>
        </p:nvSpPr>
        <p:spPr bwMode="auto">
          <a:xfrm>
            <a:off x="5192958" y="3889575"/>
            <a:ext cx="1102702" cy="40011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rtlCol="0" anchor="ctr">
            <a:spAutoFit/>
          </a:bodyPr>
          <a:lstStyle/>
          <a:p>
            <a:pPr algn="l"/>
            <a:r>
              <a:rPr lang="en-US" sz="2000" b="0" smtClean="0">
                <a:ln w="12700">
                  <a:noFill/>
                </a:ln>
                <a:solidFill>
                  <a:srgbClr val="FFFFFF"/>
                </a:solidFill>
              </a:rPr>
              <a:t>K1</a:t>
            </a:r>
            <a:r>
              <a:rPr lang="en-US" sz="2000" b="0" smtClean="0">
                <a:ln w="12700">
                  <a:noFill/>
                </a:ln>
                <a:solidFill>
                  <a:srgbClr val="FFFFFF"/>
                </a:solidFill>
                <a:sym typeface="Symbol" panose="05050102010706020507" pitchFamily="18" charset="2"/>
              </a:rPr>
              <a:t></a:t>
            </a:r>
            <a:r>
              <a:rPr lang="en-US" sz="2000" b="0" smtClean="0">
                <a:ln w="12700">
                  <a:noFill/>
                </a:ln>
                <a:solidFill>
                  <a:srgbClr val="FFFFFF"/>
                </a:solidFill>
              </a:rPr>
              <a:t>K2</a:t>
            </a:r>
          </a:p>
        </p:txBody>
      </p:sp>
      <p:cxnSp>
        <p:nvCxnSpPr>
          <p:cNvPr id="95" name="Straight Arrow Connector 94"/>
          <p:cNvCxnSpPr/>
          <p:nvPr/>
        </p:nvCxnSpPr>
        <p:spPr bwMode="auto">
          <a:xfrm>
            <a:off x="9292288" y="4577717"/>
            <a:ext cx="0" cy="576088"/>
          </a:xfrm>
          <a:prstGeom prst="straightConnector1">
            <a:avLst/>
          </a:prstGeom>
          <a:solidFill>
            <a:schemeClr val="accent1"/>
          </a:solidFill>
          <a:ln w="19050" cap="rnd" cmpd="sng" algn="ctr">
            <a:solidFill>
              <a:srgbClr val="FFFFFF"/>
            </a:solidFill>
            <a:prstDash val="solid"/>
            <a:round/>
            <a:headEnd type="none" w="med" len="med"/>
            <a:tailEnd type="arrow" w="lg" len="lg"/>
          </a:ln>
          <a:effectLst/>
        </p:spPr>
      </p:cxnSp>
      <p:sp>
        <p:nvSpPr>
          <p:cNvPr id="101" name="Rectangle 100"/>
          <p:cNvSpPr/>
          <p:nvPr/>
        </p:nvSpPr>
        <p:spPr bwMode="auto">
          <a:xfrm>
            <a:off x="8674573" y="2054297"/>
            <a:ext cx="1235428" cy="3384470"/>
          </a:xfrm>
          <a:prstGeom prst="rect">
            <a:avLst/>
          </a:prstGeom>
          <a:noFill/>
          <a:ln w="9525" cap="sq" cmpd="sng" algn="ctr">
            <a:solidFill>
              <a:srgbClr val="FF0000"/>
            </a:solidFill>
            <a:prstDash val="lgDash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CA">
              <a:ln w="19050">
                <a:solidFill>
                  <a:schemeClr val="tx1"/>
                </a:solidFill>
              </a:ln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8527970" y="4649734"/>
            <a:ext cx="294856" cy="337902"/>
          </a:xfrm>
          <a:prstGeom prst="rect">
            <a:avLst/>
          </a:prstGeom>
          <a:solidFill>
            <a:srgbClr val="000000"/>
          </a:solidFill>
          <a:ln w="28575" cap="sq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CA">
              <a:ln w="19050">
                <a:solidFill>
                  <a:schemeClr val="tx1"/>
                </a:solidFill>
              </a:ln>
            </a:endParaRPr>
          </a:p>
        </p:txBody>
      </p:sp>
      <p:sp>
        <p:nvSpPr>
          <p:cNvPr id="102" name="Rectangle 101"/>
          <p:cNvSpPr/>
          <p:nvPr/>
        </p:nvSpPr>
        <p:spPr bwMode="auto">
          <a:xfrm>
            <a:off x="380010" y="2057375"/>
            <a:ext cx="1235428" cy="3384470"/>
          </a:xfrm>
          <a:prstGeom prst="rect">
            <a:avLst/>
          </a:prstGeom>
          <a:noFill/>
          <a:ln w="9525" cap="sq" cmpd="sng" algn="ctr">
            <a:solidFill>
              <a:srgbClr val="FF0000"/>
            </a:solidFill>
            <a:prstDash val="lgDash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CA">
              <a:ln w="19050">
                <a:solidFill>
                  <a:schemeClr val="tx1"/>
                </a:solidFill>
              </a:ln>
            </a:endParaRPr>
          </a:p>
        </p:txBody>
      </p:sp>
      <p:sp>
        <p:nvSpPr>
          <p:cNvPr id="106" name="TextBox 105"/>
          <p:cNvSpPr txBox="1"/>
          <p:nvPr/>
        </p:nvSpPr>
        <p:spPr bwMode="auto">
          <a:xfrm>
            <a:off x="3870131" y="1603826"/>
            <a:ext cx="2569550" cy="4616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rtlCol="0" anchor="ctr">
            <a:spAutoFit/>
          </a:bodyPr>
          <a:lstStyle/>
          <a:p>
            <a:r>
              <a:rPr lang="en-US" smtClean="0">
                <a:ln w="12700">
                  <a:noFill/>
                </a:ln>
                <a:solidFill>
                  <a:srgbClr val="00FF00"/>
                </a:solidFill>
              </a:rPr>
              <a:t>Trusted node</a:t>
            </a:r>
          </a:p>
        </p:txBody>
      </p:sp>
      <p:sp>
        <p:nvSpPr>
          <p:cNvPr id="107" name="TextBox 106"/>
          <p:cNvSpPr txBox="1"/>
          <p:nvPr/>
        </p:nvSpPr>
        <p:spPr bwMode="auto">
          <a:xfrm>
            <a:off x="380010" y="1603826"/>
            <a:ext cx="1235428" cy="4616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rtlCol="0" anchor="ctr">
            <a:spAutoFit/>
          </a:bodyPr>
          <a:lstStyle/>
          <a:p>
            <a:r>
              <a:rPr lang="en-US" smtClean="0">
                <a:ln w="12700">
                  <a:noFill/>
                </a:ln>
                <a:solidFill>
                  <a:srgbClr val="FF0000"/>
                </a:solidFill>
              </a:rPr>
              <a:t>User</a:t>
            </a:r>
          </a:p>
        </p:txBody>
      </p:sp>
      <p:sp>
        <p:nvSpPr>
          <p:cNvPr id="108" name="TextBox 107"/>
          <p:cNvSpPr txBox="1"/>
          <p:nvPr/>
        </p:nvSpPr>
        <p:spPr bwMode="auto">
          <a:xfrm>
            <a:off x="8674572" y="1603826"/>
            <a:ext cx="1235429" cy="4616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rtlCol="0" anchor="ctr">
            <a:spAutoFit/>
          </a:bodyPr>
          <a:lstStyle/>
          <a:p>
            <a:r>
              <a:rPr lang="en-US" smtClean="0">
                <a:ln w="12700">
                  <a:noFill/>
                </a:ln>
                <a:solidFill>
                  <a:srgbClr val="FF0000"/>
                </a:solidFill>
              </a:rPr>
              <a:t>User</a:t>
            </a:r>
          </a:p>
        </p:txBody>
      </p:sp>
      <p:sp>
        <p:nvSpPr>
          <p:cNvPr id="109" name="TextBox 108"/>
          <p:cNvSpPr txBox="1"/>
          <p:nvPr/>
        </p:nvSpPr>
        <p:spPr bwMode="auto">
          <a:xfrm>
            <a:off x="1049679" y="4603147"/>
            <a:ext cx="864096" cy="40011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rtlCol="0" anchor="ctr">
            <a:spAutoFit/>
          </a:bodyPr>
          <a:lstStyle/>
          <a:p>
            <a:pPr algn="l"/>
            <a:r>
              <a:rPr lang="en-US" sz="2000" b="0" smtClean="0">
                <a:ln w="12700">
                  <a:noFill/>
                </a:ln>
                <a:solidFill>
                  <a:srgbClr val="FFFFFF"/>
                </a:solidFill>
              </a:rPr>
              <a:t>K1</a:t>
            </a:r>
          </a:p>
        </p:txBody>
      </p:sp>
      <p:sp>
        <p:nvSpPr>
          <p:cNvPr id="110" name="Oval 109"/>
          <p:cNvSpPr/>
          <p:nvPr/>
        </p:nvSpPr>
        <p:spPr bwMode="auto">
          <a:xfrm>
            <a:off x="1039010" y="4577631"/>
            <a:ext cx="503990" cy="470300"/>
          </a:xfrm>
          <a:prstGeom prst="ellipse">
            <a:avLst/>
          </a:prstGeom>
          <a:noFill/>
          <a:ln w="28575" cap="sq" cmpd="sng" algn="ctr">
            <a:solidFill>
              <a:srgbClr val="FF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CA">
              <a:ln w="19050">
                <a:solidFill>
                  <a:schemeClr val="tx1"/>
                </a:solidFill>
              </a:ln>
            </a:endParaRPr>
          </a:p>
        </p:txBody>
      </p:sp>
      <p:sp>
        <p:nvSpPr>
          <p:cNvPr id="111" name="Oval 110"/>
          <p:cNvSpPr/>
          <p:nvPr/>
        </p:nvSpPr>
        <p:spPr bwMode="auto">
          <a:xfrm>
            <a:off x="9328325" y="4577631"/>
            <a:ext cx="503990" cy="470300"/>
          </a:xfrm>
          <a:prstGeom prst="ellipse">
            <a:avLst/>
          </a:prstGeom>
          <a:noFill/>
          <a:ln w="28575" cap="sq" cmpd="sng" algn="ctr">
            <a:solidFill>
              <a:srgbClr val="FF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CA">
              <a:ln w="19050">
                <a:solidFill>
                  <a:schemeClr val="tx1"/>
                </a:solidFill>
              </a:ln>
            </a:endParaRPr>
          </a:p>
        </p:txBody>
      </p:sp>
      <p:cxnSp>
        <p:nvCxnSpPr>
          <p:cNvPr id="86" name="Straight Arrow Connector 85"/>
          <p:cNvCxnSpPr>
            <a:endCxn id="12" idx="2"/>
          </p:cNvCxnSpPr>
          <p:nvPr/>
        </p:nvCxnSpPr>
        <p:spPr bwMode="auto">
          <a:xfrm flipV="1">
            <a:off x="5147606" y="4433701"/>
            <a:ext cx="4000666" cy="0"/>
          </a:xfrm>
          <a:prstGeom prst="straightConnector1">
            <a:avLst/>
          </a:prstGeom>
          <a:solidFill>
            <a:schemeClr val="accent1"/>
          </a:solidFill>
          <a:ln w="19050" cap="rnd" cmpd="sng" algn="ctr">
            <a:solidFill>
              <a:srgbClr val="FFFFFF"/>
            </a:solidFill>
            <a:prstDash val="solid"/>
            <a:round/>
            <a:headEnd type="none" w="med" len="med"/>
            <a:tailEnd type="arrow" w="lg" len="lg"/>
          </a:ln>
          <a:effectLst/>
        </p:spPr>
      </p:cxnSp>
      <p:cxnSp>
        <p:nvCxnSpPr>
          <p:cNvPr id="67" name="Straight Connector 66"/>
          <p:cNvCxnSpPr>
            <a:stCxn id="64" idx="3"/>
            <a:endCxn id="66" idx="1"/>
          </p:cNvCxnSpPr>
          <p:nvPr/>
        </p:nvCxnSpPr>
        <p:spPr bwMode="auto">
          <a:xfrm>
            <a:off x="6162323" y="2502840"/>
            <a:ext cx="2808390" cy="0"/>
          </a:xfrm>
          <a:prstGeom prst="line">
            <a:avLst/>
          </a:prstGeom>
          <a:solidFill>
            <a:schemeClr val="accent1"/>
          </a:solidFill>
          <a:ln w="12700" cap="sq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0" name="Straight Connector 49"/>
          <p:cNvCxnSpPr>
            <a:stCxn id="5" idx="3"/>
            <a:endCxn id="48" idx="1"/>
          </p:cNvCxnSpPr>
          <p:nvPr/>
        </p:nvCxnSpPr>
        <p:spPr bwMode="auto">
          <a:xfrm>
            <a:off x="1326970" y="2502840"/>
            <a:ext cx="2808390" cy="0"/>
          </a:xfrm>
          <a:prstGeom prst="line">
            <a:avLst/>
          </a:prstGeom>
          <a:solidFill>
            <a:schemeClr val="accent1"/>
          </a:solidFill>
          <a:ln w="12700" cap="sq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1" name="Straight Arrow Connector 20"/>
          <p:cNvCxnSpPr>
            <a:stCxn id="9" idx="4"/>
          </p:cNvCxnSpPr>
          <p:nvPr/>
        </p:nvCxnSpPr>
        <p:spPr bwMode="auto">
          <a:xfrm>
            <a:off x="5147606" y="3657604"/>
            <a:ext cx="0" cy="776097"/>
          </a:xfrm>
          <a:prstGeom prst="straightConnector1">
            <a:avLst/>
          </a:prstGeom>
          <a:solidFill>
            <a:schemeClr val="accent1"/>
          </a:solidFill>
          <a:ln w="19050" cap="rnd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98" name="TextBox 97"/>
          <p:cNvSpPr txBox="1"/>
          <p:nvPr/>
        </p:nvSpPr>
        <p:spPr bwMode="auto">
          <a:xfrm>
            <a:off x="7591840" y="4603147"/>
            <a:ext cx="2613672" cy="40011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rtlCol="0" anchor="ctr">
            <a:spAutoFit/>
          </a:bodyPr>
          <a:lstStyle/>
          <a:p>
            <a:pPr algn="l"/>
            <a:r>
              <a:rPr lang="en-US" sz="2000" b="0">
                <a:ln w="12700">
                  <a:noFill/>
                </a:ln>
                <a:solidFill>
                  <a:srgbClr val="FFFFFF"/>
                </a:solidFill>
              </a:rPr>
              <a:t>K1</a:t>
            </a:r>
            <a:r>
              <a:rPr lang="en-US" sz="2000" b="0" smtClean="0">
                <a:ln w="12700">
                  <a:noFill/>
                </a:ln>
                <a:solidFill>
                  <a:srgbClr val="FFFFFF"/>
                </a:solidFill>
                <a:sym typeface="Symbol" panose="05050102010706020507" pitchFamily="18" charset="2"/>
              </a:rPr>
              <a:t>K2K</a:t>
            </a:r>
            <a:r>
              <a:rPr lang="en-US" sz="2000" b="0" smtClean="0">
                <a:ln w="12700">
                  <a:noFill/>
                </a:ln>
                <a:solidFill>
                  <a:srgbClr val="FFFFFF"/>
                </a:solidFill>
              </a:rPr>
              <a:t>2 =   K1</a:t>
            </a:r>
          </a:p>
        </p:txBody>
      </p:sp>
    </p:spTree>
    <p:extLst>
      <p:ext uri="{BB962C8B-B14F-4D97-AF65-F5344CB8AC3E}">
        <p14:creationId xmlns:p14="http://schemas.microsoft.com/office/powerpoint/2010/main" val="2493164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0" grpId="0" animBg="1"/>
      <p:bldP spid="11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0" y="0"/>
            <a:ext cx="10287000" cy="7715250"/>
          </a:xfrm>
          <a:prstGeom prst="rect">
            <a:avLst/>
          </a:prstGeom>
          <a:solidFill>
            <a:srgbClr val="000000"/>
          </a:solidFill>
          <a:ln w="19050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endParaRPr lang="zh-CN" altLang="zh-CN">
              <a:ea typeface="SimSun" pitchFamily="2" charset="-122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>
                <a:solidFill>
                  <a:srgbClr val="FFFFFF"/>
                </a:solidFill>
              </a:rPr>
              <a:t>Trusted-node network</a:t>
            </a:r>
            <a:endParaRPr lang="en-CA">
              <a:solidFill>
                <a:srgbClr val="FFFFFF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8980" y="738619"/>
            <a:ext cx="7705070" cy="6552910"/>
          </a:xfrm>
          <a:prstGeom prst="rect">
            <a:avLst/>
          </a:prstGeom>
        </p:spPr>
      </p:pic>
      <p:sp>
        <p:nvSpPr>
          <p:cNvPr id="5" name="Text Box 29"/>
          <p:cNvSpPr txBox="1">
            <a:spLocks noChangeArrowheads="1"/>
          </p:cNvSpPr>
          <p:nvPr/>
        </p:nvSpPr>
        <p:spPr bwMode="auto">
          <a:xfrm>
            <a:off x="152400" y="7292975"/>
            <a:ext cx="9991725" cy="381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1359" tIns="45680" rIns="91359" bIns="45680" anchor="b"/>
          <a:lstStyle/>
          <a:p>
            <a:pPr algn="r"/>
            <a:r>
              <a:rPr lang="en-US" sz="1600" b="0" smtClean="0">
                <a:solidFill>
                  <a:srgbClr val="C0C0C0"/>
                </a:solidFill>
                <a:cs typeface="Arial" pitchFamily="34" charset="0"/>
              </a:rPr>
              <a:t>M. Sasaki et al., Opt. Express </a:t>
            </a:r>
            <a:r>
              <a:rPr lang="en-US" sz="1600" smtClean="0">
                <a:solidFill>
                  <a:srgbClr val="C0C0C0"/>
                </a:solidFill>
                <a:cs typeface="Arial" pitchFamily="34" charset="0"/>
              </a:rPr>
              <a:t>19</a:t>
            </a:r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, 10387 (</a:t>
            </a:r>
            <a:r>
              <a:rPr lang="en-US" sz="1600" b="0" smtClean="0">
                <a:solidFill>
                  <a:srgbClr val="C0C0C0"/>
                </a:solidFill>
                <a:cs typeface="Arial" pitchFamily="34" charset="0"/>
              </a:rPr>
              <a:t>2011)</a:t>
            </a:r>
            <a:endParaRPr lang="en-US" sz="1600" b="0">
              <a:solidFill>
                <a:srgbClr val="C0C0C0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1358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0" y="0"/>
            <a:ext cx="10287000" cy="7715250"/>
          </a:xfrm>
          <a:prstGeom prst="rect">
            <a:avLst/>
          </a:prstGeom>
          <a:solidFill>
            <a:srgbClr val="000000"/>
          </a:solidFill>
          <a:ln w="19050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endParaRPr lang="zh-CN" altLang="zh-CN">
              <a:ea typeface="SimSun" pitchFamily="2" charset="-122"/>
            </a:endParaRPr>
          </a:p>
        </p:txBody>
      </p:sp>
      <p:pic>
        <p:nvPicPr>
          <p:cNvPr id="2" name="Satellite QKD 2012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258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964065"/>
            <a:ext cx="10287000" cy="5785531"/>
          </a:xfrm>
          <a:prstGeom prst="rect">
            <a:avLst/>
          </a:prstGeom>
        </p:spPr>
      </p:pic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152400" y="7292975"/>
            <a:ext cx="9979025" cy="381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r>
              <a:rPr lang="en-US" sz="1600" b="0" smtClean="0">
                <a:solidFill>
                  <a:srgbClr val="C0C0C0"/>
                </a:solidFill>
                <a:cs typeface="Arial" pitchFamily="34" charset="0"/>
              </a:rPr>
              <a:t>Video ©2012 IQC / group of T. Jennewein</a:t>
            </a:r>
            <a:endParaRPr lang="en-US" sz="1600" b="0">
              <a:solidFill>
                <a:srgbClr val="C0C0C0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97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14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0" y="0"/>
            <a:ext cx="10287000" cy="7715250"/>
          </a:xfrm>
          <a:prstGeom prst="rect">
            <a:avLst/>
          </a:prstGeom>
          <a:solidFill>
            <a:srgbClr val="000000"/>
          </a:solidFill>
          <a:ln w="19050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endParaRPr lang="zh-CN" altLang="zh-CN">
              <a:ea typeface="SimSun" pitchFamily="2" charset="-122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85" t="10700" r="14570" b="14551"/>
          <a:stretch/>
        </p:blipFill>
        <p:spPr>
          <a:xfrm>
            <a:off x="0" y="1"/>
            <a:ext cx="10287000" cy="77152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>
                <a:solidFill>
                  <a:srgbClr val="FFFFFF"/>
                </a:solidFill>
              </a:rPr>
              <a:t>Prototype single-photon detector (4-channel)</a:t>
            </a:r>
            <a:endParaRPr lang="en-CA">
              <a:solidFill>
                <a:srgbClr val="FFFFFF"/>
              </a:solidFill>
            </a:endParaRPr>
          </a:p>
        </p:txBody>
      </p:sp>
      <p:sp>
        <p:nvSpPr>
          <p:cNvPr id="5" name="TextBox 46"/>
          <p:cNvSpPr txBox="1">
            <a:spLocks noChangeArrowheads="1"/>
          </p:cNvSpPr>
          <p:nvPr/>
        </p:nvSpPr>
        <p:spPr bwMode="auto">
          <a:xfrm>
            <a:off x="8490226" y="7500640"/>
            <a:ext cx="1790875" cy="2112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tIns="36000" bIns="36000" anchor="ctr" anchorCtr="0">
            <a:spAutoFit/>
          </a:bodyPr>
          <a:lstStyle/>
          <a:p>
            <a:pPr algn="r"/>
            <a:r>
              <a:rPr lang="en-US" sz="900" b="0">
                <a:solidFill>
                  <a:srgbClr val="4D4D4D"/>
                </a:solidFill>
              </a:rPr>
              <a:t>Photo </a:t>
            </a:r>
            <a:r>
              <a:rPr lang="en-US" sz="900" b="0" smtClean="0">
                <a:solidFill>
                  <a:srgbClr val="4D4D4D"/>
                </a:solidFill>
              </a:rPr>
              <a:t>©</a:t>
            </a:r>
            <a:r>
              <a:rPr lang="en-US" sz="400" b="0" smtClean="0">
                <a:solidFill>
                  <a:srgbClr val="4D4D4D"/>
                </a:solidFill>
              </a:rPr>
              <a:t> </a:t>
            </a:r>
            <a:r>
              <a:rPr lang="en-US" sz="900" b="0" smtClean="0">
                <a:solidFill>
                  <a:srgbClr val="4D4D4D"/>
                </a:solidFill>
              </a:rPr>
              <a:t>2014 V. Makarov / IQC</a:t>
            </a:r>
            <a:endParaRPr lang="en-US" sz="900" b="0">
              <a:solidFill>
                <a:srgbClr val="4D4D4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6462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0" y="0"/>
            <a:ext cx="10287000" cy="7715250"/>
          </a:xfrm>
          <a:prstGeom prst="rect">
            <a:avLst/>
          </a:prstGeom>
          <a:solidFill>
            <a:srgbClr val="000000"/>
          </a:solidFill>
          <a:ln w="19050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endParaRPr lang="zh-CN" altLang="zh-CN">
              <a:ea typeface="SimSun" pitchFamily="2" charset="-122"/>
            </a:endParaRPr>
          </a:p>
        </p:txBody>
      </p:sp>
      <p:sp>
        <p:nvSpPr>
          <p:cNvPr id="32771" name="Text Box 1027"/>
          <p:cNvSpPr txBox="1">
            <a:spLocks noChangeArrowheads="1"/>
          </p:cNvSpPr>
          <p:nvPr/>
        </p:nvSpPr>
        <p:spPr bwMode="auto">
          <a:xfrm>
            <a:off x="0" y="2993529"/>
            <a:ext cx="10287000" cy="12954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anchor="ctr"/>
          <a:lstStyle/>
          <a:p>
            <a:pPr>
              <a:spcBef>
                <a:spcPct val="50000"/>
              </a:spcBef>
            </a:pPr>
            <a:r>
              <a:rPr lang="en-US" sz="4400" b="0" smtClean="0">
                <a:solidFill>
                  <a:srgbClr val="DDDDDD"/>
                </a:solidFill>
                <a:latin typeface="Courier New" panose="02070309020205020404" pitchFamily="49" charset="0"/>
                <a:ea typeface="Microsoft Yi Baiti" pitchFamily="66" charset="0"/>
                <a:cs typeface="Courier New" panose="02070309020205020404" pitchFamily="49" charset="0"/>
              </a:rPr>
              <a:t>End of lecture 1</a:t>
            </a:r>
            <a:endParaRPr lang="en-US" sz="4400" b="0">
              <a:solidFill>
                <a:srgbClr val="DDDDDD"/>
              </a:solidFill>
              <a:latin typeface="Courier New" panose="02070309020205020404" pitchFamily="49" charset="0"/>
              <a:ea typeface="Microsoft Yi Baiti" pitchFamily="66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6991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4"/>
          <p:cNvSpPr>
            <a:spLocks noChangeArrowheads="1"/>
          </p:cNvSpPr>
          <p:nvPr/>
        </p:nvSpPr>
        <p:spPr bwMode="auto">
          <a:xfrm>
            <a:off x="0" y="0"/>
            <a:ext cx="10287000" cy="7715250"/>
          </a:xfrm>
          <a:prstGeom prst="rect">
            <a:avLst/>
          </a:prstGeom>
          <a:solidFill>
            <a:srgbClr val="000000"/>
          </a:solidFill>
          <a:ln w="19050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endParaRPr lang="zh-CN" altLang="zh-CN">
              <a:ea typeface="SimSun" pitchFamily="2" charset="-122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67" b="32881"/>
          <a:stretch/>
        </p:blipFill>
        <p:spPr>
          <a:xfrm>
            <a:off x="1" y="0"/>
            <a:ext cx="10287000" cy="7715250"/>
          </a:xfrm>
          <a:prstGeom prst="rect">
            <a:avLst/>
          </a:prstGeom>
        </p:spPr>
      </p:pic>
      <p:sp>
        <p:nvSpPr>
          <p:cNvPr id="16" name="TextBox 46"/>
          <p:cNvSpPr txBox="1">
            <a:spLocks noChangeArrowheads="1"/>
          </p:cNvSpPr>
          <p:nvPr/>
        </p:nvSpPr>
        <p:spPr bwMode="auto">
          <a:xfrm>
            <a:off x="8145068" y="7504047"/>
            <a:ext cx="2141932" cy="2112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tIns="36000" bIns="36000">
            <a:spAutoFit/>
          </a:bodyPr>
          <a:lstStyle/>
          <a:p>
            <a:pPr algn="r"/>
            <a:r>
              <a:rPr lang="en-US" sz="900" b="0">
                <a:solidFill>
                  <a:srgbClr val="4D4D4D"/>
                </a:solidFill>
              </a:rPr>
              <a:t>Photo ©</a:t>
            </a:r>
            <a:r>
              <a:rPr lang="en-US" sz="200" b="0">
                <a:solidFill>
                  <a:srgbClr val="4D4D4D"/>
                </a:solidFill>
              </a:rPr>
              <a:t> </a:t>
            </a:r>
            <a:r>
              <a:rPr lang="en-US" sz="900" b="0">
                <a:solidFill>
                  <a:srgbClr val="4D4D4D"/>
                </a:solidFill>
              </a:rPr>
              <a:t>2010 NTNU Info / Geir Mogen</a:t>
            </a:r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0" y="617175"/>
            <a:ext cx="10287000" cy="108525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lIns="0" tIns="0" rIns="0" bIns="0" anchor="ctr"/>
          <a:lstStyle/>
          <a:p>
            <a:r>
              <a:rPr lang="en-CA" sz="7000" b="0" smtClean="0">
                <a:solidFill>
                  <a:srgbClr val="FFFFFF"/>
                </a:solidFill>
              </a:rPr>
              <a:t>Quantum hacking</a:t>
            </a:r>
            <a:endParaRPr lang="en-US" sz="7000" b="0">
              <a:solidFill>
                <a:srgbClr val="FFFFFF"/>
              </a:solidFill>
            </a:endParaRPr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815786" y="2308903"/>
            <a:ext cx="8655446" cy="41928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lIns="0" tIns="0" rIns="0" bIns="0" anchor="ctr" anchorCtr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500" b="0" i="1" smtClean="0">
                <a:solidFill>
                  <a:srgbClr val="C0C0C0"/>
                </a:solidFill>
              </a:rPr>
              <a:t>  </a:t>
            </a:r>
            <a:r>
              <a:rPr lang="en-US" sz="2500" b="0" i="1" spc="150" smtClean="0">
                <a:solidFill>
                  <a:srgbClr val="C0C0C0"/>
                </a:solidFill>
              </a:rPr>
              <a:t>Vadim</a:t>
            </a:r>
            <a:r>
              <a:rPr lang="en-US" sz="2500" b="0" i="1" spc="150">
                <a:solidFill>
                  <a:srgbClr val="C0C0C0"/>
                </a:solidFill>
              </a:rPr>
              <a:t> </a:t>
            </a:r>
            <a:r>
              <a:rPr lang="en-US" sz="2500" b="0" i="1" spc="150" smtClean="0">
                <a:solidFill>
                  <a:srgbClr val="C0C0C0"/>
                </a:solidFill>
              </a:rPr>
              <a:t>Makarov</a:t>
            </a:r>
            <a:r>
              <a:rPr lang="en-US" sz="2500" b="0" spc="150" smtClean="0">
                <a:solidFill>
                  <a:srgbClr val="C0C0C0"/>
                </a:solidFill>
              </a:rPr>
              <a:t> </a:t>
            </a:r>
            <a:r>
              <a:rPr lang="en-US" sz="2500" b="0" smtClean="0">
                <a:solidFill>
                  <a:srgbClr val="C0C0C0"/>
                </a:solidFill>
              </a:rPr>
              <a:t>                                    </a:t>
            </a:r>
            <a:r>
              <a:rPr lang="en-US" sz="2500" b="0" smtClean="0">
                <a:solidFill>
                  <a:srgbClr val="FF0000"/>
                </a:solidFill>
              </a:rPr>
              <a:t>www.vad1.com/lab</a:t>
            </a:r>
            <a:endParaRPr lang="en-US" sz="2500" b="0" i="1">
              <a:solidFill>
                <a:srgbClr val="FF0000"/>
              </a:solidFill>
            </a:endParaRPr>
          </a:p>
        </p:txBody>
      </p:sp>
      <p:pic>
        <p:nvPicPr>
          <p:cNvPr id="9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8275" y="2201395"/>
            <a:ext cx="1970451" cy="6821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 Box 9"/>
          <p:cNvSpPr txBox="1">
            <a:spLocks noChangeArrowheads="1"/>
          </p:cNvSpPr>
          <p:nvPr/>
        </p:nvSpPr>
        <p:spPr bwMode="auto">
          <a:xfrm>
            <a:off x="0" y="41201"/>
            <a:ext cx="10287000" cy="64293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/>
          <a:lstStyle/>
          <a:p>
            <a:pPr>
              <a:lnSpc>
                <a:spcPct val="110000"/>
              </a:lnSpc>
            </a:pPr>
            <a:r>
              <a:rPr lang="en-US" sz="1200" b="0">
                <a:solidFill>
                  <a:srgbClr val="4D4D4D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Lecture for CryptoWorks21, IQC, August 1, 2014</a:t>
            </a:r>
          </a:p>
        </p:txBody>
      </p:sp>
    </p:spTree>
    <p:extLst>
      <p:ext uri="{BB962C8B-B14F-4D97-AF65-F5344CB8AC3E}">
        <p14:creationId xmlns:p14="http://schemas.microsoft.com/office/powerpoint/2010/main" val="3923875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0" y="0"/>
            <a:ext cx="10287000" cy="7715250"/>
          </a:xfrm>
          <a:prstGeom prst="rect">
            <a:avLst/>
          </a:prstGeom>
          <a:solidFill>
            <a:srgbClr val="000000"/>
          </a:solidFill>
          <a:ln w="19050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endParaRPr lang="zh-CN" altLang="zh-CN">
              <a:ea typeface="SimSun" pitchFamily="2" charset="-122"/>
            </a:endParaRPr>
          </a:p>
        </p:txBody>
      </p:sp>
      <p:pic>
        <p:nvPicPr>
          <p:cNvPr id="6" name="Picture 6"/>
          <p:cNvPicPr>
            <a:picLocks noChangeAspect="1" noChangeArrowheads="1"/>
          </p:cNvPicPr>
          <p:nvPr/>
        </p:nvPicPr>
        <p:blipFill rotWithShape="1">
          <a:blip r:embed="rId2" cstate="print"/>
          <a:srcRect b="2335"/>
          <a:stretch/>
        </p:blipFill>
        <p:spPr bwMode="auto">
          <a:xfrm>
            <a:off x="246956" y="972964"/>
            <a:ext cx="1379537" cy="16605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 rotWithShape="1">
          <a:blip r:embed="rId3" cstate="print"/>
          <a:srcRect l="1928"/>
          <a:stretch/>
        </p:blipFill>
        <p:spPr bwMode="auto">
          <a:xfrm>
            <a:off x="8726026" y="769764"/>
            <a:ext cx="1314018" cy="18637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8" name="Line 11"/>
          <p:cNvSpPr>
            <a:spLocks noChangeShapeType="1"/>
          </p:cNvSpPr>
          <p:nvPr/>
        </p:nvSpPr>
        <p:spPr bwMode="auto">
          <a:xfrm flipV="1">
            <a:off x="1831132" y="2013397"/>
            <a:ext cx="6696744" cy="0"/>
          </a:xfrm>
          <a:prstGeom prst="line">
            <a:avLst/>
          </a:prstGeom>
          <a:noFill/>
          <a:ln w="38100">
            <a:solidFill>
              <a:srgbClr val="3333FF"/>
            </a:solidFill>
            <a:miter lim="800000"/>
            <a:headEnd/>
            <a:tailEnd type="arrow" w="med" len="med"/>
          </a:ln>
        </p:spPr>
        <p:txBody>
          <a:bodyPr lIns="102860" tIns="51429" rIns="102860" bIns="51429"/>
          <a:lstStyle/>
          <a:p>
            <a:endParaRPr lang="en-US"/>
          </a:p>
        </p:txBody>
      </p:sp>
      <p:sp>
        <p:nvSpPr>
          <p:cNvPr id="9" name="TextBox 9"/>
          <p:cNvSpPr txBox="1">
            <a:spLocks noChangeArrowheads="1"/>
          </p:cNvSpPr>
          <p:nvPr/>
        </p:nvSpPr>
        <p:spPr bwMode="auto">
          <a:xfrm>
            <a:off x="174948" y="2705497"/>
            <a:ext cx="982961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2600" smtClean="0">
                <a:solidFill>
                  <a:srgbClr val="FFFFFF"/>
                </a:solidFill>
              </a:rPr>
              <a:t>Alice</a:t>
            </a:r>
            <a:endParaRPr lang="en-US" sz="2600">
              <a:solidFill>
                <a:srgbClr val="FFFFFF"/>
              </a:solidFill>
            </a:endParaRPr>
          </a:p>
        </p:txBody>
      </p:sp>
      <p:sp>
        <p:nvSpPr>
          <p:cNvPr id="10" name="TextBox 16"/>
          <p:cNvSpPr txBox="1">
            <a:spLocks noChangeArrowheads="1"/>
          </p:cNvSpPr>
          <p:nvPr/>
        </p:nvSpPr>
        <p:spPr bwMode="auto">
          <a:xfrm>
            <a:off x="9175948" y="2705497"/>
            <a:ext cx="936104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en-US" sz="2600" smtClean="0">
                <a:solidFill>
                  <a:srgbClr val="FFFFFF"/>
                </a:solidFill>
              </a:rPr>
              <a:t>Bob</a:t>
            </a:r>
            <a:endParaRPr lang="en-US" sz="2600">
              <a:solidFill>
                <a:srgbClr val="FFFFFF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9"/>
              <p:cNvSpPr txBox="1">
                <a:spLocks noChangeArrowheads="1"/>
              </p:cNvSpPr>
              <p:nvPr/>
            </p:nvSpPr>
            <p:spPr bwMode="auto">
              <a:xfrm>
                <a:off x="792708" y="3684036"/>
                <a:ext cx="9103320" cy="49244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l"/>
                <a:r>
                  <a:rPr lang="nb-NO" sz="2600" smtClean="0">
                    <a:solidFill>
                      <a:srgbClr val="FFFFFF"/>
                    </a:solidFill>
                  </a:rPr>
                  <a:t>Secret key rate  </a:t>
                </a:r>
                <a14:m>
                  <m:oMath xmlns:m="http://schemas.openxmlformats.org/officeDocument/2006/math">
                    <m:r>
                      <a:rPr lang="nb-NO" sz="2600" b="1" i="1" smtClean="0">
                        <a:solidFill>
                          <a:srgbClr val="FFFFFF"/>
                        </a:solidFill>
                        <a:latin typeface="Cambria Math"/>
                      </a:rPr>
                      <m:t>𝑹</m:t>
                    </m:r>
                    <m:r>
                      <a:rPr lang="pt-BR" sz="2600" i="1" smtClean="0">
                        <a:solidFill>
                          <a:srgbClr val="FFFFFF"/>
                        </a:solidFill>
                        <a:latin typeface="Cambria Math"/>
                      </a:rPr>
                      <m:t>=</m:t>
                    </m:r>
                    <m:r>
                      <a:rPr lang="nb-NO" sz="2600" b="1" i="1" smtClean="0">
                        <a:solidFill>
                          <a:srgbClr val="FFFFFF"/>
                        </a:solidFill>
                        <a:latin typeface="Cambria Math"/>
                      </a:rPr>
                      <m:t>𝒇</m:t>
                    </m:r>
                    <m:d>
                      <m:dPr>
                        <m:ctrlPr>
                          <a:rPr lang="nb-NO" sz="2600" b="1" i="1" smtClean="0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nb-NO" sz="2600" b="1" i="0" smtClean="0">
                            <a:solidFill>
                              <a:srgbClr val="FFFFFF"/>
                            </a:solidFill>
                            <a:latin typeface="Cambria Math"/>
                          </a:rPr>
                          <m:t>QBER</m:t>
                        </m:r>
                      </m:e>
                    </m:d>
                  </m:oMath>
                </a14:m>
                <a:endParaRPr lang="en-US" sz="2600">
                  <a:solidFill>
                    <a:srgbClr val="FFFFFF"/>
                  </a:solidFill>
                </a:endParaRPr>
              </a:p>
            </p:txBody>
          </p:sp>
        </mc:Choice>
        <mc:Fallback xmlns="">
          <p:sp>
            <p:nvSpPr>
              <p:cNvPr id="12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92708" y="3684036"/>
                <a:ext cx="9103320" cy="492443"/>
              </a:xfrm>
              <a:prstGeom prst="rect">
                <a:avLst/>
              </a:prstGeom>
              <a:blipFill rotWithShape="1">
                <a:blip r:embed="rId4"/>
                <a:stretch>
                  <a:fillRect l="-1139" t="-11111" b="-2963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3" name="Group 12"/>
          <p:cNvGrpSpPr/>
          <p:nvPr/>
        </p:nvGrpSpPr>
        <p:grpSpPr>
          <a:xfrm>
            <a:off x="5832758" y="3065357"/>
            <a:ext cx="3920090" cy="2272541"/>
            <a:chOff x="5615898" y="3281561"/>
            <a:chExt cx="3920090" cy="2272541"/>
          </a:xfrm>
        </p:grpSpPr>
        <p:sp>
          <p:nvSpPr>
            <p:cNvPr id="14" name="Line 5"/>
            <p:cNvSpPr>
              <a:spLocks noChangeShapeType="1"/>
            </p:cNvSpPr>
            <p:nvPr/>
          </p:nvSpPr>
          <p:spPr bwMode="auto">
            <a:xfrm>
              <a:off x="6057044" y="4867878"/>
              <a:ext cx="2977489" cy="1046"/>
            </a:xfrm>
            <a:prstGeom prst="line">
              <a:avLst/>
            </a:prstGeom>
            <a:noFill/>
            <a:ln w="12700">
              <a:solidFill>
                <a:srgbClr val="DDDDD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 b="0">
                <a:solidFill>
                  <a:srgbClr val="FFFFFF"/>
                </a:solidFill>
              </a:endParaRPr>
            </a:p>
          </p:txBody>
        </p:sp>
        <p:sp>
          <p:nvSpPr>
            <p:cNvPr id="15" name="Line 7"/>
            <p:cNvSpPr>
              <a:spLocks noChangeShapeType="1"/>
            </p:cNvSpPr>
            <p:nvPr/>
          </p:nvSpPr>
          <p:spPr bwMode="auto">
            <a:xfrm flipV="1">
              <a:off x="7453331" y="4868923"/>
              <a:ext cx="0" cy="63187"/>
            </a:xfrm>
            <a:prstGeom prst="line">
              <a:avLst/>
            </a:prstGeom>
            <a:noFill/>
            <a:ln w="12700">
              <a:solidFill>
                <a:srgbClr val="DDDDD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 b="0">
                <a:solidFill>
                  <a:srgbClr val="FFFFFF"/>
                </a:solidFill>
              </a:endParaRPr>
            </a:p>
          </p:txBody>
        </p:sp>
        <p:sp>
          <p:nvSpPr>
            <p:cNvPr id="16" name="Rectangle 10"/>
            <p:cNvSpPr>
              <a:spLocks noChangeArrowheads="1"/>
            </p:cNvSpPr>
            <p:nvPr/>
          </p:nvSpPr>
          <p:spPr bwMode="auto">
            <a:xfrm>
              <a:off x="6045647" y="4924354"/>
              <a:ext cx="142668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000" b="0" i="0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pitchFamily="34" charset="0"/>
                  <a:cs typeface="Arial" pitchFamily="34" charset="0"/>
                </a:rPr>
                <a:t>0</a:t>
              </a:r>
            </a:p>
          </p:txBody>
        </p:sp>
        <p:sp>
          <p:nvSpPr>
            <p:cNvPr id="17" name="Rectangle 12"/>
            <p:cNvSpPr>
              <a:spLocks noChangeArrowheads="1"/>
            </p:cNvSpPr>
            <p:nvPr/>
          </p:nvSpPr>
          <p:spPr bwMode="auto">
            <a:xfrm>
              <a:off x="7238602" y="4924354"/>
              <a:ext cx="479490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000" b="0" i="0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pitchFamily="34" charset="0"/>
                  <a:cs typeface="Arial" pitchFamily="34" charset="0"/>
                </a:rPr>
                <a:t>0.11</a:t>
              </a:r>
            </a:p>
          </p:txBody>
        </p:sp>
        <p:sp>
          <p:nvSpPr>
            <p:cNvPr id="18" name="Line 20"/>
            <p:cNvSpPr>
              <a:spLocks noChangeShapeType="1"/>
            </p:cNvSpPr>
            <p:nvPr/>
          </p:nvSpPr>
          <p:spPr bwMode="auto">
            <a:xfrm flipH="1">
              <a:off x="6118533" y="3422504"/>
              <a:ext cx="0" cy="1509606"/>
            </a:xfrm>
            <a:prstGeom prst="line">
              <a:avLst/>
            </a:prstGeom>
            <a:noFill/>
            <a:ln w="12700">
              <a:solidFill>
                <a:srgbClr val="DDDDD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 b="0">
                <a:solidFill>
                  <a:srgbClr val="FFFFFF"/>
                </a:solidFill>
              </a:endParaRPr>
            </a:p>
          </p:txBody>
        </p:sp>
        <p:sp>
          <p:nvSpPr>
            <p:cNvPr id="19" name="Line 22"/>
            <p:cNvSpPr>
              <a:spLocks noChangeShapeType="1"/>
            </p:cNvSpPr>
            <p:nvPr/>
          </p:nvSpPr>
          <p:spPr bwMode="auto">
            <a:xfrm flipH="1" flipV="1">
              <a:off x="6057044" y="3418420"/>
              <a:ext cx="61489" cy="0"/>
            </a:xfrm>
            <a:prstGeom prst="line">
              <a:avLst/>
            </a:prstGeom>
            <a:noFill/>
            <a:ln w="12700">
              <a:solidFill>
                <a:srgbClr val="DDDDD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 b="0">
                <a:solidFill>
                  <a:srgbClr val="FFFFFF"/>
                </a:solidFill>
              </a:endParaRPr>
            </a:p>
          </p:txBody>
        </p:sp>
        <p:sp>
          <p:nvSpPr>
            <p:cNvPr id="20" name="Rectangle 23"/>
            <p:cNvSpPr>
              <a:spLocks noChangeArrowheads="1"/>
            </p:cNvSpPr>
            <p:nvPr/>
          </p:nvSpPr>
          <p:spPr bwMode="auto">
            <a:xfrm>
              <a:off x="5871151" y="4727512"/>
              <a:ext cx="142668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000" b="0" i="0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pitchFamily="34" charset="0"/>
                  <a:cs typeface="Arial" pitchFamily="34" charset="0"/>
                </a:rPr>
                <a:t>0</a:t>
              </a:r>
            </a:p>
          </p:txBody>
        </p:sp>
        <p:sp>
          <p:nvSpPr>
            <p:cNvPr id="21" name="Rectangle 24"/>
            <p:cNvSpPr>
              <a:spLocks noChangeArrowheads="1"/>
            </p:cNvSpPr>
            <p:nvPr/>
          </p:nvSpPr>
          <p:spPr bwMode="auto">
            <a:xfrm>
              <a:off x="5872739" y="3281561"/>
              <a:ext cx="142668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000" b="0" i="0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pitchFamily="34" charset="0"/>
                  <a:cs typeface="Arial" pitchFamily="34" charset="0"/>
                </a:rPr>
                <a:t>1</a:t>
              </a:r>
            </a:p>
          </p:txBody>
        </p:sp>
        <p:sp>
          <p:nvSpPr>
            <p:cNvPr id="22" name="Line 29"/>
            <p:cNvSpPr>
              <a:spLocks noChangeShapeType="1"/>
            </p:cNvSpPr>
            <p:nvPr/>
          </p:nvSpPr>
          <p:spPr bwMode="auto">
            <a:xfrm>
              <a:off x="7427336" y="4858465"/>
              <a:ext cx="28575" cy="9413"/>
            </a:xfrm>
            <a:prstGeom prst="line">
              <a:avLst/>
            </a:prstGeom>
            <a:noFill/>
            <a:ln w="12700">
              <a:solidFill>
                <a:srgbClr val="DDDDD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 b="0">
                <a:solidFill>
                  <a:srgbClr val="FFFFFF"/>
                </a:solidFill>
              </a:endParaRPr>
            </a:p>
          </p:txBody>
        </p:sp>
        <p:sp>
          <p:nvSpPr>
            <p:cNvPr id="23" name="Freeform 28"/>
            <p:cNvSpPr>
              <a:spLocks/>
            </p:cNvSpPr>
            <p:nvPr/>
          </p:nvSpPr>
          <p:spPr bwMode="auto">
            <a:xfrm>
              <a:off x="6118533" y="3421460"/>
              <a:ext cx="1337377" cy="1447463"/>
            </a:xfrm>
            <a:custGeom>
              <a:avLst/>
              <a:gdLst>
                <a:gd name="T0" fmla="*/ 56 w 5537"/>
                <a:gd name="T1" fmla="*/ 104 h 4122"/>
                <a:gd name="T2" fmla="*/ 168 w 5537"/>
                <a:gd name="T3" fmla="*/ 266 h 4122"/>
                <a:gd name="T4" fmla="*/ 279 w 5537"/>
                <a:gd name="T5" fmla="*/ 409 h 4122"/>
                <a:gd name="T6" fmla="*/ 391 w 5537"/>
                <a:gd name="T7" fmla="*/ 542 h 4122"/>
                <a:gd name="T8" fmla="*/ 503 w 5537"/>
                <a:gd name="T9" fmla="*/ 666 h 4122"/>
                <a:gd name="T10" fmla="*/ 615 w 5537"/>
                <a:gd name="T11" fmla="*/ 784 h 4122"/>
                <a:gd name="T12" fmla="*/ 726 w 5537"/>
                <a:gd name="T13" fmla="*/ 898 h 4122"/>
                <a:gd name="T14" fmla="*/ 839 w 5537"/>
                <a:gd name="T15" fmla="*/ 1008 h 4122"/>
                <a:gd name="T16" fmla="*/ 951 w 5537"/>
                <a:gd name="T17" fmla="*/ 1113 h 4122"/>
                <a:gd name="T18" fmla="*/ 1063 w 5537"/>
                <a:gd name="T19" fmla="*/ 1217 h 4122"/>
                <a:gd name="T20" fmla="*/ 1175 w 5537"/>
                <a:gd name="T21" fmla="*/ 1317 h 4122"/>
                <a:gd name="T22" fmla="*/ 1286 w 5537"/>
                <a:gd name="T23" fmla="*/ 1413 h 4122"/>
                <a:gd name="T24" fmla="*/ 1398 w 5537"/>
                <a:gd name="T25" fmla="*/ 1509 h 4122"/>
                <a:gd name="T26" fmla="*/ 1510 w 5537"/>
                <a:gd name="T27" fmla="*/ 1602 h 4122"/>
                <a:gd name="T28" fmla="*/ 1622 w 5537"/>
                <a:gd name="T29" fmla="*/ 1692 h 4122"/>
                <a:gd name="T30" fmla="*/ 1733 w 5537"/>
                <a:gd name="T31" fmla="*/ 1782 h 4122"/>
                <a:gd name="T32" fmla="*/ 1845 w 5537"/>
                <a:gd name="T33" fmla="*/ 1869 h 4122"/>
                <a:gd name="T34" fmla="*/ 1958 w 5537"/>
                <a:gd name="T35" fmla="*/ 1955 h 4122"/>
                <a:gd name="T36" fmla="*/ 2070 w 5537"/>
                <a:gd name="T37" fmla="*/ 2038 h 4122"/>
                <a:gd name="T38" fmla="*/ 2182 w 5537"/>
                <a:gd name="T39" fmla="*/ 2121 h 4122"/>
                <a:gd name="T40" fmla="*/ 2293 w 5537"/>
                <a:gd name="T41" fmla="*/ 2202 h 4122"/>
                <a:gd name="T42" fmla="*/ 2405 w 5537"/>
                <a:gd name="T43" fmla="*/ 2282 h 4122"/>
                <a:gd name="T44" fmla="*/ 2517 w 5537"/>
                <a:gd name="T45" fmla="*/ 2361 h 4122"/>
                <a:gd name="T46" fmla="*/ 2629 w 5537"/>
                <a:gd name="T47" fmla="*/ 2437 h 4122"/>
                <a:gd name="T48" fmla="*/ 2740 w 5537"/>
                <a:gd name="T49" fmla="*/ 2512 h 4122"/>
                <a:gd name="T50" fmla="*/ 2852 w 5537"/>
                <a:gd name="T51" fmla="*/ 2588 h 4122"/>
                <a:gd name="T52" fmla="*/ 2965 w 5537"/>
                <a:gd name="T53" fmla="*/ 2662 h 4122"/>
                <a:gd name="T54" fmla="*/ 3077 w 5537"/>
                <a:gd name="T55" fmla="*/ 2733 h 4122"/>
                <a:gd name="T56" fmla="*/ 3189 w 5537"/>
                <a:gd name="T57" fmla="*/ 2805 h 4122"/>
                <a:gd name="T58" fmla="*/ 3299 w 5537"/>
                <a:gd name="T59" fmla="*/ 2877 h 4122"/>
                <a:gd name="T60" fmla="*/ 3411 w 5537"/>
                <a:gd name="T61" fmla="*/ 2946 h 4122"/>
                <a:gd name="T62" fmla="*/ 3523 w 5537"/>
                <a:gd name="T63" fmla="*/ 3015 h 4122"/>
                <a:gd name="T64" fmla="*/ 3635 w 5537"/>
                <a:gd name="T65" fmla="*/ 3083 h 4122"/>
                <a:gd name="T66" fmla="*/ 3746 w 5537"/>
                <a:gd name="T67" fmla="*/ 3150 h 4122"/>
                <a:gd name="T68" fmla="*/ 3858 w 5537"/>
                <a:gd name="T69" fmla="*/ 3217 h 4122"/>
                <a:gd name="T70" fmla="*/ 3970 w 5537"/>
                <a:gd name="T71" fmla="*/ 3282 h 4122"/>
                <a:gd name="T72" fmla="*/ 4082 w 5537"/>
                <a:gd name="T73" fmla="*/ 3346 h 4122"/>
                <a:gd name="T74" fmla="*/ 4195 w 5537"/>
                <a:gd name="T75" fmla="*/ 3410 h 4122"/>
                <a:gd name="T76" fmla="*/ 4306 w 5537"/>
                <a:gd name="T77" fmla="*/ 3473 h 4122"/>
                <a:gd name="T78" fmla="*/ 4418 w 5537"/>
                <a:gd name="T79" fmla="*/ 3536 h 4122"/>
                <a:gd name="T80" fmla="*/ 4530 w 5537"/>
                <a:gd name="T81" fmla="*/ 3597 h 4122"/>
                <a:gd name="T82" fmla="*/ 4642 w 5537"/>
                <a:gd name="T83" fmla="*/ 3658 h 4122"/>
                <a:gd name="T84" fmla="*/ 4753 w 5537"/>
                <a:gd name="T85" fmla="*/ 3718 h 4122"/>
                <a:gd name="T86" fmla="*/ 4865 w 5537"/>
                <a:gd name="T87" fmla="*/ 3778 h 4122"/>
                <a:gd name="T88" fmla="*/ 4977 w 5537"/>
                <a:gd name="T89" fmla="*/ 3837 h 4122"/>
                <a:gd name="T90" fmla="*/ 5089 w 5537"/>
                <a:gd name="T91" fmla="*/ 3895 h 4122"/>
                <a:gd name="T92" fmla="*/ 5201 w 5537"/>
                <a:gd name="T93" fmla="*/ 3952 h 4122"/>
                <a:gd name="T94" fmla="*/ 5312 w 5537"/>
                <a:gd name="T95" fmla="*/ 4010 h 4122"/>
                <a:gd name="T96" fmla="*/ 5425 w 5537"/>
                <a:gd name="T97" fmla="*/ 4065 h 4122"/>
                <a:gd name="T98" fmla="*/ 5537 w 5537"/>
                <a:gd name="T99" fmla="*/ 4122 h 4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5537" h="4122">
                  <a:moveTo>
                    <a:pt x="0" y="0"/>
                  </a:moveTo>
                  <a:lnTo>
                    <a:pt x="56" y="104"/>
                  </a:lnTo>
                  <a:lnTo>
                    <a:pt x="112" y="189"/>
                  </a:lnTo>
                  <a:lnTo>
                    <a:pt x="168" y="266"/>
                  </a:lnTo>
                  <a:lnTo>
                    <a:pt x="223" y="339"/>
                  </a:lnTo>
                  <a:lnTo>
                    <a:pt x="279" y="409"/>
                  </a:lnTo>
                  <a:lnTo>
                    <a:pt x="335" y="477"/>
                  </a:lnTo>
                  <a:lnTo>
                    <a:pt x="391" y="542"/>
                  </a:lnTo>
                  <a:lnTo>
                    <a:pt x="447" y="604"/>
                  </a:lnTo>
                  <a:lnTo>
                    <a:pt x="503" y="666"/>
                  </a:lnTo>
                  <a:lnTo>
                    <a:pt x="559" y="726"/>
                  </a:lnTo>
                  <a:lnTo>
                    <a:pt x="615" y="784"/>
                  </a:lnTo>
                  <a:lnTo>
                    <a:pt x="672" y="842"/>
                  </a:lnTo>
                  <a:lnTo>
                    <a:pt x="726" y="898"/>
                  </a:lnTo>
                  <a:lnTo>
                    <a:pt x="783" y="953"/>
                  </a:lnTo>
                  <a:lnTo>
                    <a:pt x="839" y="1008"/>
                  </a:lnTo>
                  <a:lnTo>
                    <a:pt x="895" y="1062"/>
                  </a:lnTo>
                  <a:lnTo>
                    <a:pt x="951" y="1113"/>
                  </a:lnTo>
                  <a:lnTo>
                    <a:pt x="1007" y="1165"/>
                  </a:lnTo>
                  <a:lnTo>
                    <a:pt x="1063" y="1217"/>
                  </a:lnTo>
                  <a:lnTo>
                    <a:pt x="1119" y="1266"/>
                  </a:lnTo>
                  <a:lnTo>
                    <a:pt x="1175" y="1317"/>
                  </a:lnTo>
                  <a:lnTo>
                    <a:pt x="1230" y="1365"/>
                  </a:lnTo>
                  <a:lnTo>
                    <a:pt x="1286" y="1413"/>
                  </a:lnTo>
                  <a:lnTo>
                    <a:pt x="1342" y="1462"/>
                  </a:lnTo>
                  <a:lnTo>
                    <a:pt x="1398" y="1509"/>
                  </a:lnTo>
                  <a:lnTo>
                    <a:pt x="1454" y="1556"/>
                  </a:lnTo>
                  <a:lnTo>
                    <a:pt x="1510" y="1602"/>
                  </a:lnTo>
                  <a:lnTo>
                    <a:pt x="1566" y="1648"/>
                  </a:lnTo>
                  <a:lnTo>
                    <a:pt x="1622" y="1692"/>
                  </a:lnTo>
                  <a:lnTo>
                    <a:pt x="1678" y="1737"/>
                  </a:lnTo>
                  <a:lnTo>
                    <a:pt x="1733" y="1782"/>
                  </a:lnTo>
                  <a:lnTo>
                    <a:pt x="1789" y="1825"/>
                  </a:lnTo>
                  <a:lnTo>
                    <a:pt x="1845" y="1869"/>
                  </a:lnTo>
                  <a:lnTo>
                    <a:pt x="1902" y="1912"/>
                  </a:lnTo>
                  <a:lnTo>
                    <a:pt x="1958" y="1955"/>
                  </a:lnTo>
                  <a:lnTo>
                    <a:pt x="2014" y="1997"/>
                  </a:lnTo>
                  <a:lnTo>
                    <a:pt x="2070" y="2038"/>
                  </a:lnTo>
                  <a:lnTo>
                    <a:pt x="2126" y="2079"/>
                  </a:lnTo>
                  <a:lnTo>
                    <a:pt x="2182" y="2121"/>
                  </a:lnTo>
                  <a:lnTo>
                    <a:pt x="2237" y="2162"/>
                  </a:lnTo>
                  <a:lnTo>
                    <a:pt x="2293" y="2202"/>
                  </a:lnTo>
                  <a:lnTo>
                    <a:pt x="2349" y="2242"/>
                  </a:lnTo>
                  <a:lnTo>
                    <a:pt x="2405" y="2282"/>
                  </a:lnTo>
                  <a:lnTo>
                    <a:pt x="2461" y="2322"/>
                  </a:lnTo>
                  <a:lnTo>
                    <a:pt x="2517" y="2361"/>
                  </a:lnTo>
                  <a:lnTo>
                    <a:pt x="2573" y="2399"/>
                  </a:lnTo>
                  <a:lnTo>
                    <a:pt x="2629" y="2437"/>
                  </a:lnTo>
                  <a:lnTo>
                    <a:pt x="2685" y="2475"/>
                  </a:lnTo>
                  <a:lnTo>
                    <a:pt x="2740" y="2512"/>
                  </a:lnTo>
                  <a:lnTo>
                    <a:pt x="2796" y="2550"/>
                  </a:lnTo>
                  <a:lnTo>
                    <a:pt x="2852" y="2588"/>
                  </a:lnTo>
                  <a:lnTo>
                    <a:pt x="2908" y="2624"/>
                  </a:lnTo>
                  <a:lnTo>
                    <a:pt x="2965" y="2662"/>
                  </a:lnTo>
                  <a:lnTo>
                    <a:pt x="3021" y="2698"/>
                  </a:lnTo>
                  <a:lnTo>
                    <a:pt x="3077" y="2733"/>
                  </a:lnTo>
                  <a:lnTo>
                    <a:pt x="3133" y="2770"/>
                  </a:lnTo>
                  <a:lnTo>
                    <a:pt x="3189" y="2805"/>
                  </a:lnTo>
                  <a:lnTo>
                    <a:pt x="3244" y="2842"/>
                  </a:lnTo>
                  <a:lnTo>
                    <a:pt x="3299" y="2877"/>
                  </a:lnTo>
                  <a:lnTo>
                    <a:pt x="3355" y="2911"/>
                  </a:lnTo>
                  <a:lnTo>
                    <a:pt x="3411" y="2946"/>
                  </a:lnTo>
                  <a:lnTo>
                    <a:pt x="3467" y="2981"/>
                  </a:lnTo>
                  <a:lnTo>
                    <a:pt x="3523" y="3015"/>
                  </a:lnTo>
                  <a:lnTo>
                    <a:pt x="3579" y="3049"/>
                  </a:lnTo>
                  <a:lnTo>
                    <a:pt x="3635" y="3083"/>
                  </a:lnTo>
                  <a:lnTo>
                    <a:pt x="3691" y="3117"/>
                  </a:lnTo>
                  <a:lnTo>
                    <a:pt x="3746" y="3150"/>
                  </a:lnTo>
                  <a:lnTo>
                    <a:pt x="3802" y="3183"/>
                  </a:lnTo>
                  <a:lnTo>
                    <a:pt x="3858" y="3217"/>
                  </a:lnTo>
                  <a:lnTo>
                    <a:pt x="3914" y="3249"/>
                  </a:lnTo>
                  <a:lnTo>
                    <a:pt x="3970" y="3282"/>
                  </a:lnTo>
                  <a:lnTo>
                    <a:pt x="4026" y="3315"/>
                  </a:lnTo>
                  <a:lnTo>
                    <a:pt x="4082" y="3346"/>
                  </a:lnTo>
                  <a:lnTo>
                    <a:pt x="4138" y="3378"/>
                  </a:lnTo>
                  <a:lnTo>
                    <a:pt x="4195" y="3410"/>
                  </a:lnTo>
                  <a:lnTo>
                    <a:pt x="4249" y="3442"/>
                  </a:lnTo>
                  <a:lnTo>
                    <a:pt x="4306" y="3473"/>
                  </a:lnTo>
                  <a:lnTo>
                    <a:pt x="4362" y="3505"/>
                  </a:lnTo>
                  <a:lnTo>
                    <a:pt x="4418" y="3536"/>
                  </a:lnTo>
                  <a:lnTo>
                    <a:pt x="4474" y="3566"/>
                  </a:lnTo>
                  <a:lnTo>
                    <a:pt x="4530" y="3597"/>
                  </a:lnTo>
                  <a:lnTo>
                    <a:pt x="4586" y="3628"/>
                  </a:lnTo>
                  <a:lnTo>
                    <a:pt x="4642" y="3658"/>
                  </a:lnTo>
                  <a:lnTo>
                    <a:pt x="4698" y="3689"/>
                  </a:lnTo>
                  <a:lnTo>
                    <a:pt x="4753" y="3718"/>
                  </a:lnTo>
                  <a:lnTo>
                    <a:pt x="4809" y="3749"/>
                  </a:lnTo>
                  <a:lnTo>
                    <a:pt x="4865" y="3778"/>
                  </a:lnTo>
                  <a:lnTo>
                    <a:pt x="4921" y="3808"/>
                  </a:lnTo>
                  <a:lnTo>
                    <a:pt x="4977" y="3837"/>
                  </a:lnTo>
                  <a:lnTo>
                    <a:pt x="5033" y="3866"/>
                  </a:lnTo>
                  <a:lnTo>
                    <a:pt x="5089" y="3895"/>
                  </a:lnTo>
                  <a:lnTo>
                    <a:pt x="5145" y="3924"/>
                  </a:lnTo>
                  <a:lnTo>
                    <a:pt x="5201" y="3952"/>
                  </a:lnTo>
                  <a:lnTo>
                    <a:pt x="5256" y="3981"/>
                  </a:lnTo>
                  <a:lnTo>
                    <a:pt x="5312" y="4010"/>
                  </a:lnTo>
                  <a:lnTo>
                    <a:pt x="5369" y="4038"/>
                  </a:lnTo>
                  <a:lnTo>
                    <a:pt x="5425" y="4065"/>
                  </a:lnTo>
                  <a:lnTo>
                    <a:pt x="5481" y="4094"/>
                  </a:lnTo>
                  <a:lnTo>
                    <a:pt x="5537" y="4122"/>
                  </a:lnTo>
                </a:path>
              </a:pathLst>
            </a:custGeom>
            <a:noFill/>
            <a:ln w="28575" cap="rnd">
              <a:solidFill>
                <a:srgbClr val="00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 b="0">
                <a:solidFill>
                  <a:srgbClr val="FFFFFF"/>
                </a:solidFill>
              </a:endParaRPr>
            </a:p>
          </p:txBody>
        </p:sp>
        <p:sp>
          <p:nvSpPr>
            <p:cNvPr id="24" name="Rectangle 12"/>
            <p:cNvSpPr>
              <a:spLocks noChangeArrowheads="1"/>
            </p:cNvSpPr>
            <p:nvPr/>
          </p:nvSpPr>
          <p:spPr bwMode="auto">
            <a:xfrm>
              <a:off x="7560477" y="5246325"/>
              <a:ext cx="742191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000" i="0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pitchFamily="34" charset="0"/>
                  <a:cs typeface="Arial" pitchFamily="34" charset="0"/>
                </a:rPr>
                <a:t>QBER</a:t>
              </a:r>
            </a:p>
          </p:txBody>
        </p:sp>
        <p:sp>
          <p:nvSpPr>
            <p:cNvPr id="25" name="Rectangle 12"/>
            <p:cNvSpPr>
              <a:spLocks noChangeArrowheads="1"/>
            </p:cNvSpPr>
            <p:nvPr/>
          </p:nvSpPr>
          <p:spPr bwMode="auto">
            <a:xfrm>
              <a:off x="5615898" y="4022099"/>
              <a:ext cx="185948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000" i="1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pitchFamily="34" charset="0"/>
                  <a:cs typeface="Arial" pitchFamily="34" charset="0"/>
                </a:rPr>
                <a:t>R</a:t>
              </a:r>
            </a:p>
          </p:txBody>
        </p:sp>
        <p:cxnSp>
          <p:nvCxnSpPr>
            <p:cNvPr id="26" name="Straight Connector 25"/>
            <p:cNvCxnSpPr>
              <a:stCxn id="23" idx="49"/>
            </p:cNvCxnSpPr>
            <p:nvPr/>
          </p:nvCxnSpPr>
          <p:spPr bwMode="auto">
            <a:xfrm>
              <a:off x="7455910" y="4868923"/>
              <a:ext cx="2080078" cy="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00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pic>
        <p:nvPicPr>
          <p:cNvPr id="29" name="Picture 2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3775" y="82387"/>
            <a:ext cx="2379776" cy="259417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>
                <a:solidFill>
                  <a:srgbClr val="FFFFFF"/>
                </a:solidFill>
              </a:rPr>
              <a:t>Security model of QKD</a:t>
            </a:r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5" name="Straight Arrow Connector 4"/>
          <p:cNvCxnSpPr/>
          <p:nvPr/>
        </p:nvCxnSpPr>
        <p:spPr bwMode="auto">
          <a:xfrm>
            <a:off x="2047156" y="1481361"/>
            <a:ext cx="0" cy="432048"/>
          </a:xfrm>
          <a:prstGeom prst="straightConnector1">
            <a:avLst/>
          </a:prstGeom>
          <a:solidFill>
            <a:schemeClr val="accent1"/>
          </a:solidFill>
          <a:ln w="38100" cap="sq" cmpd="sng" algn="ctr">
            <a:solidFill>
              <a:srgbClr val="3333FF"/>
            </a:solidFill>
            <a:prstDash val="solid"/>
            <a:round/>
            <a:headEnd type="triangle" w="med" len="med"/>
            <a:tailEnd type="triangle" w="med" len="med"/>
          </a:ln>
          <a:effectLst/>
        </p:spPr>
      </p:cxnSp>
      <p:cxnSp>
        <p:nvCxnSpPr>
          <p:cNvPr id="45" name="Straight Arrow Connector 44"/>
          <p:cNvCxnSpPr/>
          <p:nvPr/>
        </p:nvCxnSpPr>
        <p:spPr bwMode="auto">
          <a:xfrm rot="5400000">
            <a:off x="2407196" y="1481361"/>
            <a:ext cx="0" cy="432048"/>
          </a:xfrm>
          <a:prstGeom prst="straightConnector1">
            <a:avLst/>
          </a:prstGeom>
          <a:solidFill>
            <a:schemeClr val="accent1"/>
          </a:solidFill>
          <a:ln w="38100" cap="sq" cmpd="sng" algn="ctr">
            <a:solidFill>
              <a:srgbClr val="CC0099"/>
            </a:solidFill>
            <a:prstDash val="solid"/>
            <a:round/>
            <a:headEnd type="triangle" w="med" len="med"/>
            <a:tailEnd type="triangle" w="med" len="med"/>
          </a:ln>
          <a:effectLst/>
        </p:spPr>
      </p:cxnSp>
      <p:cxnSp>
        <p:nvCxnSpPr>
          <p:cNvPr id="51" name="Straight Arrow Connector 50"/>
          <p:cNvCxnSpPr/>
          <p:nvPr/>
        </p:nvCxnSpPr>
        <p:spPr bwMode="auto">
          <a:xfrm rot="13500000">
            <a:off x="2775973" y="1490098"/>
            <a:ext cx="0" cy="432048"/>
          </a:xfrm>
          <a:prstGeom prst="straightConnector1">
            <a:avLst/>
          </a:prstGeom>
          <a:solidFill>
            <a:schemeClr val="accent1"/>
          </a:solidFill>
          <a:ln w="38100" cap="sq" cmpd="sng" algn="ctr">
            <a:solidFill>
              <a:srgbClr val="FF9900"/>
            </a:solidFill>
            <a:prstDash val="solid"/>
            <a:round/>
            <a:headEnd type="triangle" w="med" len="med"/>
            <a:tailEnd type="triangle" w="med" len="med"/>
          </a:ln>
          <a:effectLst/>
        </p:spPr>
      </p:cxnSp>
      <p:cxnSp>
        <p:nvCxnSpPr>
          <p:cNvPr id="52" name="Straight Arrow Connector 51"/>
          <p:cNvCxnSpPr/>
          <p:nvPr/>
        </p:nvCxnSpPr>
        <p:spPr bwMode="auto">
          <a:xfrm>
            <a:off x="3127276" y="1481361"/>
            <a:ext cx="0" cy="432048"/>
          </a:xfrm>
          <a:prstGeom prst="straightConnector1">
            <a:avLst/>
          </a:prstGeom>
          <a:solidFill>
            <a:schemeClr val="accent1"/>
          </a:solidFill>
          <a:ln w="38100" cap="sq" cmpd="sng" algn="ctr">
            <a:solidFill>
              <a:srgbClr val="3333FF"/>
            </a:solidFill>
            <a:prstDash val="solid"/>
            <a:round/>
            <a:headEnd type="triangle" w="med" len="med"/>
            <a:tailEnd type="triangle" w="med" len="med"/>
          </a:ln>
          <a:effectLst/>
        </p:spPr>
      </p:cxnSp>
      <p:cxnSp>
        <p:nvCxnSpPr>
          <p:cNvPr id="58" name="Straight Arrow Connector 57"/>
          <p:cNvCxnSpPr/>
          <p:nvPr/>
        </p:nvCxnSpPr>
        <p:spPr bwMode="auto">
          <a:xfrm rot="8100000">
            <a:off x="3496053" y="1481361"/>
            <a:ext cx="0" cy="432048"/>
          </a:xfrm>
          <a:prstGeom prst="straightConnector1">
            <a:avLst/>
          </a:prstGeom>
          <a:solidFill>
            <a:schemeClr val="accent1"/>
          </a:solidFill>
          <a:ln w="38100" cap="sq" cmpd="sng" algn="ctr">
            <a:solidFill>
              <a:srgbClr val="00CC00"/>
            </a:solidFill>
            <a:prstDash val="solid"/>
            <a:round/>
            <a:headEnd type="triangle" w="med" len="med"/>
            <a:tailEnd type="triangle" w="med" len="med"/>
          </a:ln>
          <a:effectLst/>
        </p:spPr>
      </p:cxnSp>
      <p:cxnSp>
        <p:nvCxnSpPr>
          <p:cNvPr id="62" name="Straight Arrow Connector 61"/>
          <p:cNvCxnSpPr/>
          <p:nvPr/>
        </p:nvCxnSpPr>
        <p:spPr bwMode="auto">
          <a:xfrm rot="8100000">
            <a:off x="3856093" y="1481361"/>
            <a:ext cx="0" cy="432048"/>
          </a:xfrm>
          <a:prstGeom prst="straightConnector1">
            <a:avLst/>
          </a:prstGeom>
          <a:solidFill>
            <a:schemeClr val="accent1"/>
          </a:solidFill>
          <a:ln w="38100" cap="sq" cmpd="sng" algn="ctr">
            <a:solidFill>
              <a:srgbClr val="00CC00"/>
            </a:solidFill>
            <a:prstDash val="solid"/>
            <a:round/>
            <a:headEnd type="triangle" w="med" len="med"/>
            <a:tailEnd type="triangle" w="med" len="med"/>
          </a:ln>
          <a:effectLst/>
        </p:spPr>
      </p:cxnSp>
      <p:cxnSp>
        <p:nvCxnSpPr>
          <p:cNvPr id="67" name="Straight Arrow Connector 66"/>
          <p:cNvCxnSpPr/>
          <p:nvPr/>
        </p:nvCxnSpPr>
        <p:spPr bwMode="auto">
          <a:xfrm rot="13500000">
            <a:off x="4216133" y="1490098"/>
            <a:ext cx="0" cy="432048"/>
          </a:xfrm>
          <a:prstGeom prst="straightConnector1">
            <a:avLst/>
          </a:prstGeom>
          <a:solidFill>
            <a:schemeClr val="accent1"/>
          </a:solidFill>
          <a:ln w="38100" cap="sq" cmpd="sng" algn="ctr">
            <a:solidFill>
              <a:srgbClr val="FF9900"/>
            </a:solidFill>
            <a:prstDash val="solid"/>
            <a:round/>
            <a:headEnd type="triangle" w="med" len="med"/>
            <a:tailEnd type="triangle" w="med" len="med"/>
          </a:ln>
          <a:effectLst/>
        </p:spPr>
      </p:cxnSp>
      <p:grpSp>
        <p:nvGrpSpPr>
          <p:cNvPr id="171" name="Group 170"/>
          <p:cNvGrpSpPr/>
          <p:nvPr/>
        </p:nvGrpSpPr>
        <p:grpSpPr>
          <a:xfrm>
            <a:off x="1471092" y="4263805"/>
            <a:ext cx="7344816" cy="3297050"/>
            <a:chOff x="1471092" y="4027469"/>
            <a:chExt cx="7344816" cy="3533386"/>
          </a:xfrm>
        </p:grpSpPr>
        <p:sp>
          <p:nvSpPr>
            <p:cNvPr id="28" name="TextBox 9"/>
            <p:cNvSpPr txBox="1">
              <a:spLocks noChangeArrowheads="1"/>
            </p:cNvSpPr>
            <p:nvPr/>
          </p:nvSpPr>
          <p:spPr bwMode="auto">
            <a:xfrm>
              <a:off x="1471092" y="7088179"/>
              <a:ext cx="7344816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nb-NO" smtClean="0">
                  <a:solidFill>
                    <a:srgbClr val="000000"/>
                  </a:solidFill>
                </a:rPr>
                <a:t>.</a:t>
              </a:r>
              <a:r>
                <a:rPr lang="nb-NO" smtClean="0">
                  <a:solidFill>
                    <a:srgbClr val="FF9900"/>
                  </a:solidFill>
                </a:rPr>
                <a:t>Laws of physics</a:t>
              </a:r>
              <a:r>
                <a:rPr lang="nb-NO" smtClean="0">
                  <a:solidFill>
                    <a:srgbClr val="FFFFFF"/>
                  </a:solidFill>
                </a:rPr>
                <a:t>   </a:t>
              </a:r>
              <a:r>
                <a:rPr lang="nb-NO" smtClean="0">
                  <a:solidFill>
                    <a:srgbClr val="C0C0C0"/>
                  </a:solidFill>
                </a:rPr>
                <a:t>&amp;</a:t>
              </a:r>
              <a:r>
                <a:rPr lang="nb-NO" smtClean="0">
                  <a:solidFill>
                    <a:srgbClr val="FFFFFF"/>
                  </a:solidFill>
                </a:rPr>
                <a:t>   </a:t>
              </a:r>
              <a:r>
                <a:rPr lang="nb-NO" smtClean="0">
                  <a:solidFill>
                    <a:srgbClr val="FF00FF"/>
                  </a:solidFill>
                </a:rPr>
                <a:t>Model of equipment</a:t>
              </a:r>
            </a:p>
          </p:txBody>
        </p:sp>
        <p:sp>
          <p:nvSpPr>
            <p:cNvPr id="56" name="TextBox 9"/>
            <p:cNvSpPr txBox="1">
              <a:spLocks noChangeArrowheads="1"/>
            </p:cNvSpPr>
            <p:nvPr/>
          </p:nvSpPr>
          <p:spPr bwMode="auto">
            <a:xfrm>
              <a:off x="3559324" y="6181693"/>
              <a:ext cx="3168352" cy="4770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nb-NO" smtClean="0">
                  <a:solidFill>
                    <a:srgbClr val="FFFFFF"/>
                  </a:solidFill>
                </a:rPr>
                <a:t>Security proof</a:t>
              </a:r>
            </a:p>
          </p:txBody>
        </p:sp>
        <p:cxnSp>
          <p:nvCxnSpPr>
            <p:cNvPr id="33" name="Straight Connector 32"/>
            <p:cNvCxnSpPr/>
            <p:nvPr/>
          </p:nvCxnSpPr>
          <p:spPr bwMode="auto">
            <a:xfrm>
              <a:off x="1471092" y="7560855"/>
              <a:ext cx="7344816" cy="0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grpSp>
          <p:nvGrpSpPr>
            <p:cNvPr id="46" name="Group 45"/>
            <p:cNvGrpSpPr/>
            <p:nvPr/>
          </p:nvGrpSpPr>
          <p:grpSpPr>
            <a:xfrm>
              <a:off x="3829005" y="4536517"/>
              <a:ext cx="2628991" cy="1080122"/>
              <a:chOff x="1471092" y="4511487"/>
              <a:chExt cx="7344816" cy="3018546"/>
            </a:xfrm>
          </p:grpSpPr>
          <p:grpSp>
            <p:nvGrpSpPr>
              <p:cNvPr id="47" name="Group 46"/>
              <p:cNvGrpSpPr/>
              <p:nvPr/>
            </p:nvGrpSpPr>
            <p:grpSpPr>
              <a:xfrm>
                <a:off x="1471092" y="4511487"/>
                <a:ext cx="7344816" cy="3018545"/>
                <a:chOff x="1471092" y="257225"/>
                <a:chExt cx="7344816" cy="7272808"/>
              </a:xfrm>
            </p:grpSpPr>
            <p:cxnSp>
              <p:nvCxnSpPr>
                <p:cNvPr id="49" name="Straight Connector 48"/>
                <p:cNvCxnSpPr/>
                <p:nvPr/>
              </p:nvCxnSpPr>
              <p:spPr bwMode="auto">
                <a:xfrm flipH="1">
                  <a:off x="1471092" y="257225"/>
                  <a:ext cx="3672408" cy="7272808"/>
                </a:xfrm>
                <a:prstGeom prst="line">
                  <a:avLst/>
                </a:prstGeom>
                <a:solidFill>
                  <a:schemeClr val="accent1"/>
                </a:solidFill>
                <a:ln w="12700" cap="sq" cmpd="sng" algn="ctr">
                  <a:solidFill>
                    <a:srgbClr val="C0C0C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50" name="Straight Connector 49"/>
                <p:cNvCxnSpPr/>
                <p:nvPr/>
              </p:nvCxnSpPr>
              <p:spPr bwMode="auto">
                <a:xfrm>
                  <a:off x="5143500" y="257225"/>
                  <a:ext cx="3672408" cy="7272808"/>
                </a:xfrm>
                <a:prstGeom prst="line">
                  <a:avLst/>
                </a:prstGeom>
                <a:solidFill>
                  <a:schemeClr val="accent1"/>
                </a:solidFill>
                <a:ln w="12700" cap="sq" cmpd="sng" algn="ctr">
                  <a:solidFill>
                    <a:srgbClr val="C0C0C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  <p:cxnSp>
            <p:nvCxnSpPr>
              <p:cNvPr id="48" name="Straight Connector 47"/>
              <p:cNvCxnSpPr/>
              <p:nvPr/>
            </p:nvCxnSpPr>
            <p:spPr bwMode="auto">
              <a:xfrm>
                <a:off x="1471092" y="7530033"/>
                <a:ext cx="7344816" cy="0"/>
              </a:xfrm>
              <a:prstGeom prst="line">
                <a:avLst/>
              </a:prstGeom>
              <a:solidFill>
                <a:schemeClr val="accent1"/>
              </a:solidFill>
              <a:ln w="12700" cap="sq" cmpd="sng" algn="ctr">
                <a:solidFill>
                  <a:srgbClr val="C0C0C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cxnSp>
          <p:nvCxnSpPr>
            <p:cNvPr id="40" name="Straight Connector 39"/>
            <p:cNvCxnSpPr/>
            <p:nvPr/>
          </p:nvCxnSpPr>
          <p:spPr bwMode="auto">
            <a:xfrm flipV="1">
              <a:off x="1471092" y="5832663"/>
              <a:ext cx="2088232" cy="1728192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3" name="Straight Connector 52"/>
            <p:cNvCxnSpPr/>
            <p:nvPr/>
          </p:nvCxnSpPr>
          <p:spPr bwMode="auto">
            <a:xfrm flipH="1" flipV="1">
              <a:off x="6727676" y="5832663"/>
              <a:ext cx="2088232" cy="1728192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3" name="Straight Connector 42"/>
            <p:cNvCxnSpPr/>
            <p:nvPr/>
          </p:nvCxnSpPr>
          <p:spPr bwMode="auto">
            <a:xfrm>
              <a:off x="3559324" y="5832663"/>
              <a:ext cx="3168352" cy="0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4" name="Straight Connector 53"/>
            <p:cNvCxnSpPr/>
            <p:nvPr/>
          </p:nvCxnSpPr>
          <p:spPr bwMode="auto">
            <a:xfrm>
              <a:off x="2047156" y="7088916"/>
              <a:ext cx="6192688" cy="0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7" name="Straight Connector 56"/>
            <p:cNvCxnSpPr/>
            <p:nvPr/>
          </p:nvCxnSpPr>
          <p:spPr bwMode="auto">
            <a:xfrm>
              <a:off x="2589064" y="6644079"/>
              <a:ext cx="5113558" cy="0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0" name="Straight Connector 59"/>
            <p:cNvCxnSpPr/>
            <p:nvPr/>
          </p:nvCxnSpPr>
          <p:spPr bwMode="auto">
            <a:xfrm flipV="1">
              <a:off x="3127276" y="6202729"/>
              <a:ext cx="4029662" cy="1404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3" name="Straight Connector 62"/>
            <p:cNvCxnSpPr/>
            <p:nvPr/>
          </p:nvCxnSpPr>
          <p:spPr bwMode="auto">
            <a:xfrm flipV="1">
              <a:off x="5179504" y="5845468"/>
              <a:ext cx="0" cy="347235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5" name="Straight Connector 64"/>
            <p:cNvCxnSpPr/>
            <p:nvPr/>
          </p:nvCxnSpPr>
          <p:spPr bwMode="auto">
            <a:xfrm flipV="1">
              <a:off x="5994358" y="5845468"/>
              <a:ext cx="0" cy="347235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6" name="Straight Connector 65"/>
            <p:cNvCxnSpPr/>
            <p:nvPr/>
          </p:nvCxnSpPr>
          <p:spPr bwMode="auto">
            <a:xfrm flipV="1">
              <a:off x="6727676" y="5845468"/>
              <a:ext cx="0" cy="347235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8" name="Straight Connector 67"/>
            <p:cNvCxnSpPr/>
            <p:nvPr/>
          </p:nvCxnSpPr>
          <p:spPr bwMode="auto">
            <a:xfrm flipV="1">
              <a:off x="4378568" y="5832663"/>
              <a:ext cx="0" cy="360040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5" name="Straight Connector 74"/>
            <p:cNvCxnSpPr/>
            <p:nvPr/>
          </p:nvCxnSpPr>
          <p:spPr bwMode="auto">
            <a:xfrm flipV="1">
              <a:off x="3559324" y="5845468"/>
              <a:ext cx="0" cy="347235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7" name="Straight Connector 76"/>
            <p:cNvCxnSpPr/>
            <p:nvPr/>
          </p:nvCxnSpPr>
          <p:spPr bwMode="auto">
            <a:xfrm flipV="1">
              <a:off x="3919364" y="6207511"/>
              <a:ext cx="0" cy="432048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8" name="Straight Connector 77"/>
            <p:cNvCxnSpPr/>
            <p:nvPr/>
          </p:nvCxnSpPr>
          <p:spPr bwMode="auto">
            <a:xfrm flipV="1">
              <a:off x="3144859" y="6191299"/>
              <a:ext cx="0" cy="432048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9" name="Straight Connector 78"/>
            <p:cNvCxnSpPr/>
            <p:nvPr/>
          </p:nvCxnSpPr>
          <p:spPr bwMode="auto">
            <a:xfrm flipV="1">
              <a:off x="6334183" y="6205279"/>
              <a:ext cx="0" cy="432048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0" name="Straight Connector 79"/>
            <p:cNvCxnSpPr/>
            <p:nvPr/>
          </p:nvCxnSpPr>
          <p:spPr bwMode="auto">
            <a:xfrm flipV="1">
              <a:off x="7087716" y="6205279"/>
              <a:ext cx="0" cy="432048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1" name="Straight Connector 80"/>
            <p:cNvCxnSpPr/>
            <p:nvPr/>
          </p:nvCxnSpPr>
          <p:spPr bwMode="auto">
            <a:xfrm flipV="1">
              <a:off x="3496053" y="6660755"/>
              <a:ext cx="0" cy="432048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2" name="Straight Connector 81"/>
            <p:cNvCxnSpPr/>
            <p:nvPr/>
          </p:nvCxnSpPr>
          <p:spPr bwMode="auto">
            <a:xfrm flipV="1">
              <a:off x="2767236" y="6654368"/>
              <a:ext cx="0" cy="432048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3" name="Straight Connector 82"/>
            <p:cNvCxnSpPr/>
            <p:nvPr/>
          </p:nvCxnSpPr>
          <p:spPr bwMode="auto">
            <a:xfrm flipV="1">
              <a:off x="4216133" y="6654368"/>
              <a:ext cx="0" cy="432048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4" name="Straight Connector 83"/>
            <p:cNvCxnSpPr/>
            <p:nvPr/>
          </p:nvCxnSpPr>
          <p:spPr bwMode="auto">
            <a:xfrm flipV="1">
              <a:off x="4927476" y="6654368"/>
              <a:ext cx="0" cy="432048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5" name="Straight Connector 84"/>
            <p:cNvCxnSpPr/>
            <p:nvPr/>
          </p:nvCxnSpPr>
          <p:spPr bwMode="auto">
            <a:xfrm flipV="1">
              <a:off x="5719564" y="6667142"/>
              <a:ext cx="0" cy="432048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6" name="Straight Connector 85"/>
            <p:cNvCxnSpPr/>
            <p:nvPr/>
          </p:nvCxnSpPr>
          <p:spPr bwMode="auto">
            <a:xfrm flipV="1">
              <a:off x="6516091" y="6667142"/>
              <a:ext cx="0" cy="432048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7" name="Straight Connector 86"/>
            <p:cNvCxnSpPr/>
            <p:nvPr/>
          </p:nvCxnSpPr>
          <p:spPr bwMode="auto">
            <a:xfrm flipV="1">
              <a:off x="7303740" y="6667142"/>
              <a:ext cx="0" cy="432048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8" name="Straight Connector 87"/>
            <p:cNvCxnSpPr/>
            <p:nvPr/>
          </p:nvCxnSpPr>
          <p:spPr bwMode="auto">
            <a:xfrm flipV="1">
              <a:off x="8023820" y="6906407"/>
              <a:ext cx="626" cy="180009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96" name="Freeform 95"/>
            <p:cNvSpPr/>
            <p:nvPr/>
          </p:nvSpPr>
          <p:spPr>
            <a:xfrm>
              <a:off x="4354830" y="4968567"/>
              <a:ext cx="1581150" cy="232634"/>
            </a:xfrm>
            <a:custGeom>
              <a:avLst/>
              <a:gdLst>
                <a:gd name="connsiteX0" fmla="*/ 0 w 1581150"/>
                <a:gd name="connsiteY0" fmla="*/ 215265 h 215474"/>
                <a:gd name="connsiteX1" fmla="*/ 9525 w 1581150"/>
                <a:gd name="connsiteY1" fmla="*/ 209550 h 215474"/>
                <a:gd name="connsiteX2" fmla="*/ 19050 w 1581150"/>
                <a:gd name="connsiteY2" fmla="*/ 198120 h 215474"/>
                <a:gd name="connsiteX3" fmla="*/ 24765 w 1581150"/>
                <a:gd name="connsiteY3" fmla="*/ 196215 h 215474"/>
                <a:gd name="connsiteX4" fmla="*/ 36195 w 1581150"/>
                <a:gd name="connsiteY4" fmla="*/ 188595 h 215474"/>
                <a:gd name="connsiteX5" fmla="*/ 40005 w 1581150"/>
                <a:gd name="connsiteY5" fmla="*/ 182880 h 215474"/>
                <a:gd name="connsiteX6" fmla="*/ 47625 w 1581150"/>
                <a:gd name="connsiteY6" fmla="*/ 177165 h 215474"/>
                <a:gd name="connsiteX7" fmla="*/ 59055 w 1581150"/>
                <a:gd name="connsiteY7" fmla="*/ 169545 h 215474"/>
                <a:gd name="connsiteX8" fmla="*/ 70485 w 1581150"/>
                <a:gd name="connsiteY8" fmla="*/ 160020 h 215474"/>
                <a:gd name="connsiteX9" fmla="*/ 76200 w 1581150"/>
                <a:gd name="connsiteY9" fmla="*/ 154305 h 215474"/>
                <a:gd name="connsiteX10" fmla="*/ 81915 w 1581150"/>
                <a:gd name="connsiteY10" fmla="*/ 152400 h 215474"/>
                <a:gd name="connsiteX11" fmla="*/ 87630 w 1581150"/>
                <a:gd name="connsiteY11" fmla="*/ 148590 h 215474"/>
                <a:gd name="connsiteX12" fmla="*/ 91440 w 1581150"/>
                <a:gd name="connsiteY12" fmla="*/ 142875 h 215474"/>
                <a:gd name="connsiteX13" fmla="*/ 108585 w 1581150"/>
                <a:gd name="connsiteY13" fmla="*/ 139065 h 215474"/>
                <a:gd name="connsiteX14" fmla="*/ 127635 w 1581150"/>
                <a:gd name="connsiteY14" fmla="*/ 131445 h 215474"/>
                <a:gd name="connsiteX15" fmla="*/ 133350 w 1581150"/>
                <a:gd name="connsiteY15" fmla="*/ 125730 h 215474"/>
                <a:gd name="connsiteX16" fmla="*/ 139065 w 1581150"/>
                <a:gd name="connsiteY16" fmla="*/ 123825 h 215474"/>
                <a:gd name="connsiteX17" fmla="*/ 146685 w 1581150"/>
                <a:gd name="connsiteY17" fmla="*/ 112395 h 215474"/>
                <a:gd name="connsiteX18" fmla="*/ 156210 w 1581150"/>
                <a:gd name="connsiteY18" fmla="*/ 108585 h 215474"/>
                <a:gd name="connsiteX19" fmla="*/ 169545 w 1581150"/>
                <a:gd name="connsiteY19" fmla="*/ 100965 h 215474"/>
                <a:gd name="connsiteX20" fmla="*/ 188595 w 1581150"/>
                <a:gd name="connsiteY20" fmla="*/ 97155 h 215474"/>
                <a:gd name="connsiteX21" fmla="*/ 194310 w 1581150"/>
                <a:gd name="connsiteY21" fmla="*/ 95250 h 215474"/>
                <a:gd name="connsiteX22" fmla="*/ 207645 w 1581150"/>
                <a:gd name="connsiteY22" fmla="*/ 85725 h 215474"/>
                <a:gd name="connsiteX23" fmla="*/ 219075 w 1581150"/>
                <a:gd name="connsiteY23" fmla="*/ 81915 h 215474"/>
                <a:gd name="connsiteX24" fmla="*/ 230505 w 1581150"/>
                <a:gd name="connsiteY24" fmla="*/ 74295 h 215474"/>
                <a:gd name="connsiteX25" fmla="*/ 236220 w 1581150"/>
                <a:gd name="connsiteY25" fmla="*/ 72390 h 215474"/>
                <a:gd name="connsiteX26" fmla="*/ 253365 w 1581150"/>
                <a:gd name="connsiteY26" fmla="*/ 68580 h 215474"/>
                <a:gd name="connsiteX27" fmla="*/ 264795 w 1581150"/>
                <a:gd name="connsiteY27" fmla="*/ 66675 h 215474"/>
                <a:gd name="connsiteX28" fmla="*/ 272415 w 1581150"/>
                <a:gd name="connsiteY28" fmla="*/ 64770 h 215474"/>
                <a:gd name="connsiteX29" fmla="*/ 297180 w 1581150"/>
                <a:gd name="connsiteY29" fmla="*/ 62865 h 215474"/>
                <a:gd name="connsiteX30" fmla="*/ 314325 w 1581150"/>
                <a:gd name="connsiteY30" fmla="*/ 57150 h 215474"/>
                <a:gd name="connsiteX31" fmla="*/ 320040 w 1581150"/>
                <a:gd name="connsiteY31" fmla="*/ 55245 h 215474"/>
                <a:gd name="connsiteX32" fmla="*/ 325755 w 1581150"/>
                <a:gd name="connsiteY32" fmla="*/ 53340 h 215474"/>
                <a:gd name="connsiteX33" fmla="*/ 333375 w 1581150"/>
                <a:gd name="connsiteY33" fmla="*/ 51435 h 215474"/>
                <a:gd name="connsiteX34" fmla="*/ 346710 w 1581150"/>
                <a:gd name="connsiteY34" fmla="*/ 47625 h 215474"/>
                <a:gd name="connsiteX35" fmla="*/ 371475 w 1581150"/>
                <a:gd name="connsiteY35" fmla="*/ 43815 h 215474"/>
                <a:gd name="connsiteX36" fmla="*/ 392430 w 1581150"/>
                <a:gd name="connsiteY36" fmla="*/ 38100 h 215474"/>
                <a:gd name="connsiteX37" fmla="*/ 411480 w 1581150"/>
                <a:gd name="connsiteY37" fmla="*/ 36195 h 215474"/>
                <a:gd name="connsiteX38" fmla="*/ 432435 w 1581150"/>
                <a:gd name="connsiteY38" fmla="*/ 32385 h 215474"/>
                <a:gd name="connsiteX39" fmla="*/ 438150 w 1581150"/>
                <a:gd name="connsiteY39" fmla="*/ 30480 h 215474"/>
                <a:gd name="connsiteX40" fmla="*/ 445770 w 1581150"/>
                <a:gd name="connsiteY40" fmla="*/ 28575 h 215474"/>
                <a:gd name="connsiteX41" fmla="*/ 466725 w 1581150"/>
                <a:gd name="connsiteY41" fmla="*/ 24765 h 215474"/>
                <a:gd name="connsiteX42" fmla="*/ 472440 w 1581150"/>
                <a:gd name="connsiteY42" fmla="*/ 22860 h 215474"/>
                <a:gd name="connsiteX43" fmla="*/ 487680 w 1581150"/>
                <a:gd name="connsiteY43" fmla="*/ 20955 h 215474"/>
                <a:gd name="connsiteX44" fmla="*/ 510540 w 1581150"/>
                <a:gd name="connsiteY44" fmla="*/ 17145 h 215474"/>
                <a:gd name="connsiteX45" fmla="*/ 594360 w 1581150"/>
                <a:gd name="connsiteY45" fmla="*/ 11430 h 215474"/>
                <a:gd name="connsiteX46" fmla="*/ 621030 w 1581150"/>
                <a:gd name="connsiteY46" fmla="*/ 9525 h 215474"/>
                <a:gd name="connsiteX47" fmla="*/ 649605 w 1581150"/>
                <a:gd name="connsiteY47" fmla="*/ 3810 h 215474"/>
                <a:gd name="connsiteX48" fmla="*/ 760095 w 1581150"/>
                <a:gd name="connsiteY48" fmla="*/ 0 h 215474"/>
                <a:gd name="connsiteX49" fmla="*/ 866775 w 1581150"/>
                <a:gd name="connsiteY49" fmla="*/ 1905 h 215474"/>
                <a:gd name="connsiteX50" fmla="*/ 946785 w 1581150"/>
                <a:gd name="connsiteY50" fmla="*/ 5715 h 215474"/>
                <a:gd name="connsiteX51" fmla="*/ 1089660 w 1581150"/>
                <a:gd name="connsiteY51" fmla="*/ 7620 h 215474"/>
                <a:gd name="connsiteX52" fmla="*/ 1099185 w 1581150"/>
                <a:gd name="connsiteY52" fmla="*/ 9525 h 215474"/>
                <a:gd name="connsiteX53" fmla="*/ 1143000 w 1581150"/>
                <a:gd name="connsiteY53" fmla="*/ 13335 h 215474"/>
                <a:gd name="connsiteX54" fmla="*/ 1154430 w 1581150"/>
                <a:gd name="connsiteY54" fmla="*/ 19050 h 215474"/>
                <a:gd name="connsiteX55" fmla="*/ 1173480 w 1581150"/>
                <a:gd name="connsiteY55" fmla="*/ 22860 h 215474"/>
                <a:gd name="connsiteX56" fmla="*/ 1198245 w 1581150"/>
                <a:gd name="connsiteY56" fmla="*/ 26670 h 215474"/>
                <a:gd name="connsiteX57" fmla="*/ 1217295 w 1581150"/>
                <a:gd name="connsiteY57" fmla="*/ 32385 h 215474"/>
                <a:gd name="connsiteX58" fmla="*/ 1224915 w 1581150"/>
                <a:gd name="connsiteY58" fmla="*/ 36195 h 215474"/>
                <a:gd name="connsiteX59" fmla="*/ 1230630 w 1581150"/>
                <a:gd name="connsiteY59" fmla="*/ 38100 h 215474"/>
                <a:gd name="connsiteX60" fmla="*/ 1236345 w 1581150"/>
                <a:gd name="connsiteY60" fmla="*/ 41910 h 215474"/>
                <a:gd name="connsiteX61" fmla="*/ 1243965 w 1581150"/>
                <a:gd name="connsiteY61" fmla="*/ 47625 h 215474"/>
                <a:gd name="connsiteX62" fmla="*/ 1253490 w 1581150"/>
                <a:gd name="connsiteY62" fmla="*/ 49530 h 215474"/>
                <a:gd name="connsiteX63" fmla="*/ 1263015 w 1581150"/>
                <a:gd name="connsiteY63" fmla="*/ 53340 h 215474"/>
                <a:gd name="connsiteX64" fmla="*/ 1268730 w 1581150"/>
                <a:gd name="connsiteY64" fmla="*/ 57150 h 215474"/>
                <a:gd name="connsiteX65" fmla="*/ 1278255 w 1581150"/>
                <a:gd name="connsiteY65" fmla="*/ 59055 h 215474"/>
                <a:gd name="connsiteX66" fmla="*/ 1285875 w 1581150"/>
                <a:gd name="connsiteY66" fmla="*/ 62865 h 215474"/>
                <a:gd name="connsiteX67" fmla="*/ 1291590 w 1581150"/>
                <a:gd name="connsiteY67" fmla="*/ 66675 h 215474"/>
                <a:gd name="connsiteX68" fmla="*/ 1303020 w 1581150"/>
                <a:gd name="connsiteY68" fmla="*/ 70485 h 215474"/>
                <a:gd name="connsiteX69" fmla="*/ 1314450 w 1581150"/>
                <a:gd name="connsiteY69" fmla="*/ 76200 h 215474"/>
                <a:gd name="connsiteX70" fmla="*/ 1322070 w 1581150"/>
                <a:gd name="connsiteY70" fmla="*/ 80010 h 215474"/>
                <a:gd name="connsiteX71" fmla="*/ 1327785 w 1581150"/>
                <a:gd name="connsiteY71" fmla="*/ 83820 h 215474"/>
                <a:gd name="connsiteX72" fmla="*/ 1346835 w 1581150"/>
                <a:gd name="connsiteY72" fmla="*/ 89535 h 215474"/>
                <a:gd name="connsiteX73" fmla="*/ 1358265 w 1581150"/>
                <a:gd name="connsiteY73" fmla="*/ 93345 h 215474"/>
                <a:gd name="connsiteX74" fmla="*/ 1365885 w 1581150"/>
                <a:gd name="connsiteY74" fmla="*/ 95250 h 215474"/>
                <a:gd name="connsiteX75" fmla="*/ 1373505 w 1581150"/>
                <a:gd name="connsiteY75" fmla="*/ 99060 h 215474"/>
                <a:gd name="connsiteX76" fmla="*/ 1392555 w 1581150"/>
                <a:gd name="connsiteY76" fmla="*/ 104775 h 215474"/>
                <a:gd name="connsiteX77" fmla="*/ 1405890 w 1581150"/>
                <a:gd name="connsiteY77" fmla="*/ 108585 h 215474"/>
                <a:gd name="connsiteX78" fmla="*/ 1411605 w 1581150"/>
                <a:gd name="connsiteY78" fmla="*/ 112395 h 215474"/>
                <a:gd name="connsiteX79" fmla="*/ 1424940 w 1581150"/>
                <a:gd name="connsiteY79" fmla="*/ 118110 h 215474"/>
                <a:gd name="connsiteX80" fmla="*/ 1430655 w 1581150"/>
                <a:gd name="connsiteY80" fmla="*/ 123825 h 215474"/>
                <a:gd name="connsiteX81" fmla="*/ 1442085 w 1581150"/>
                <a:gd name="connsiteY81" fmla="*/ 129540 h 215474"/>
                <a:gd name="connsiteX82" fmla="*/ 1447800 w 1581150"/>
                <a:gd name="connsiteY82" fmla="*/ 135255 h 215474"/>
                <a:gd name="connsiteX83" fmla="*/ 1466850 w 1581150"/>
                <a:gd name="connsiteY83" fmla="*/ 144780 h 215474"/>
                <a:gd name="connsiteX84" fmla="*/ 1483995 w 1581150"/>
                <a:gd name="connsiteY84" fmla="*/ 154305 h 215474"/>
                <a:gd name="connsiteX85" fmla="*/ 1489710 w 1581150"/>
                <a:gd name="connsiteY85" fmla="*/ 158115 h 215474"/>
                <a:gd name="connsiteX86" fmla="*/ 1497330 w 1581150"/>
                <a:gd name="connsiteY86" fmla="*/ 165735 h 215474"/>
                <a:gd name="connsiteX87" fmla="*/ 1510665 w 1581150"/>
                <a:gd name="connsiteY87" fmla="*/ 171450 h 215474"/>
                <a:gd name="connsiteX88" fmla="*/ 1520190 w 1581150"/>
                <a:gd name="connsiteY88" fmla="*/ 175260 h 215474"/>
                <a:gd name="connsiteX89" fmla="*/ 1525905 w 1581150"/>
                <a:gd name="connsiteY89" fmla="*/ 177165 h 215474"/>
                <a:gd name="connsiteX90" fmla="*/ 1537335 w 1581150"/>
                <a:gd name="connsiteY90" fmla="*/ 184785 h 215474"/>
                <a:gd name="connsiteX91" fmla="*/ 1552575 w 1581150"/>
                <a:gd name="connsiteY91" fmla="*/ 192405 h 215474"/>
                <a:gd name="connsiteX92" fmla="*/ 1562100 w 1581150"/>
                <a:gd name="connsiteY92" fmla="*/ 200025 h 215474"/>
                <a:gd name="connsiteX93" fmla="*/ 1571625 w 1581150"/>
                <a:gd name="connsiteY93" fmla="*/ 211455 h 215474"/>
                <a:gd name="connsiteX94" fmla="*/ 1577340 w 1581150"/>
                <a:gd name="connsiteY94" fmla="*/ 215265 h 215474"/>
                <a:gd name="connsiteX95" fmla="*/ 1581150 w 1581150"/>
                <a:gd name="connsiteY95" fmla="*/ 215265 h 2154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</a:cxnLst>
              <a:rect l="l" t="t" r="r" b="b"/>
              <a:pathLst>
                <a:path w="1581150" h="215474">
                  <a:moveTo>
                    <a:pt x="0" y="215265"/>
                  </a:moveTo>
                  <a:cubicBezTo>
                    <a:pt x="3175" y="213360"/>
                    <a:pt x="6714" y="211960"/>
                    <a:pt x="9525" y="209550"/>
                  </a:cubicBezTo>
                  <a:cubicBezTo>
                    <a:pt x="21825" y="199007"/>
                    <a:pt x="3485" y="208497"/>
                    <a:pt x="19050" y="198120"/>
                  </a:cubicBezTo>
                  <a:cubicBezTo>
                    <a:pt x="20721" y="197006"/>
                    <a:pt x="23010" y="197190"/>
                    <a:pt x="24765" y="196215"/>
                  </a:cubicBezTo>
                  <a:cubicBezTo>
                    <a:pt x="28768" y="193991"/>
                    <a:pt x="36195" y="188595"/>
                    <a:pt x="36195" y="188595"/>
                  </a:cubicBezTo>
                  <a:cubicBezTo>
                    <a:pt x="37465" y="186690"/>
                    <a:pt x="38386" y="184499"/>
                    <a:pt x="40005" y="182880"/>
                  </a:cubicBezTo>
                  <a:cubicBezTo>
                    <a:pt x="42250" y="180635"/>
                    <a:pt x="45024" y="178986"/>
                    <a:pt x="47625" y="177165"/>
                  </a:cubicBezTo>
                  <a:cubicBezTo>
                    <a:pt x="51376" y="174539"/>
                    <a:pt x="55817" y="172783"/>
                    <a:pt x="59055" y="169545"/>
                  </a:cubicBezTo>
                  <a:cubicBezTo>
                    <a:pt x="75751" y="152849"/>
                    <a:pt x="54572" y="173281"/>
                    <a:pt x="70485" y="160020"/>
                  </a:cubicBezTo>
                  <a:cubicBezTo>
                    <a:pt x="72555" y="158295"/>
                    <a:pt x="73958" y="155799"/>
                    <a:pt x="76200" y="154305"/>
                  </a:cubicBezTo>
                  <a:cubicBezTo>
                    <a:pt x="77871" y="153191"/>
                    <a:pt x="80119" y="153298"/>
                    <a:pt x="81915" y="152400"/>
                  </a:cubicBezTo>
                  <a:cubicBezTo>
                    <a:pt x="83963" y="151376"/>
                    <a:pt x="85725" y="149860"/>
                    <a:pt x="87630" y="148590"/>
                  </a:cubicBezTo>
                  <a:cubicBezTo>
                    <a:pt x="88900" y="146685"/>
                    <a:pt x="89535" y="144145"/>
                    <a:pt x="91440" y="142875"/>
                  </a:cubicBezTo>
                  <a:cubicBezTo>
                    <a:pt x="92593" y="142106"/>
                    <a:pt x="108375" y="139107"/>
                    <a:pt x="108585" y="139065"/>
                  </a:cubicBezTo>
                  <a:cubicBezTo>
                    <a:pt x="130177" y="122871"/>
                    <a:pt x="99835" y="143800"/>
                    <a:pt x="127635" y="131445"/>
                  </a:cubicBezTo>
                  <a:cubicBezTo>
                    <a:pt x="130097" y="130351"/>
                    <a:pt x="131108" y="127224"/>
                    <a:pt x="133350" y="125730"/>
                  </a:cubicBezTo>
                  <a:cubicBezTo>
                    <a:pt x="135021" y="124616"/>
                    <a:pt x="137160" y="124460"/>
                    <a:pt x="139065" y="123825"/>
                  </a:cubicBezTo>
                  <a:cubicBezTo>
                    <a:pt x="141605" y="120015"/>
                    <a:pt x="142433" y="114096"/>
                    <a:pt x="146685" y="112395"/>
                  </a:cubicBezTo>
                  <a:cubicBezTo>
                    <a:pt x="149860" y="111125"/>
                    <a:pt x="153151" y="110114"/>
                    <a:pt x="156210" y="108585"/>
                  </a:cubicBezTo>
                  <a:cubicBezTo>
                    <a:pt x="175342" y="99019"/>
                    <a:pt x="146167" y="110984"/>
                    <a:pt x="169545" y="100965"/>
                  </a:cubicBezTo>
                  <a:cubicBezTo>
                    <a:pt x="176195" y="98115"/>
                    <a:pt x="180707" y="98282"/>
                    <a:pt x="188595" y="97155"/>
                  </a:cubicBezTo>
                  <a:cubicBezTo>
                    <a:pt x="190500" y="96520"/>
                    <a:pt x="192567" y="96246"/>
                    <a:pt x="194310" y="95250"/>
                  </a:cubicBezTo>
                  <a:cubicBezTo>
                    <a:pt x="196773" y="93843"/>
                    <a:pt x="204328" y="87199"/>
                    <a:pt x="207645" y="85725"/>
                  </a:cubicBezTo>
                  <a:cubicBezTo>
                    <a:pt x="211315" y="84094"/>
                    <a:pt x="215733" y="84143"/>
                    <a:pt x="219075" y="81915"/>
                  </a:cubicBezTo>
                  <a:cubicBezTo>
                    <a:pt x="222885" y="79375"/>
                    <a:pt x="226161" y="75743"/>
                    <a:pt x="230505" y="74295"/>
                  </a:cubicBezTo>
                  <a:cubicBezTo>
                    <a:pt x="232410" y="73660"/>
                    <a:pt x="234289" y="72942"/>
                    <a:pt x="236220" y="72390"/>
                  </a:cubicBezTo>
                  <a:cubicBezTo>
                    <a:pt x="241571" y="70861"/>
                    <a:pt x="247964" y="69562"/>
                    <a:pt x="253365" y="68580"/>
                  </a:cubicBezTo>
                  <a:cubicBezTo>
                    <a:pt x="257165" y="67889"/>
                    <a:pt x="261007" y="67433"/>
                    <a:pt x="264795" y="66675"/>
                  </a:cubicBezTo>
                  <a:cubicBezTo>
                    <a:pt x="267362" y="66162"/>
                    <a:pt x="269815" y="65076"/>
                    <a:pt x="272415" y="64770"/>
                  </a:cubicBezTo>
                  <a:cubicBezTo>
                    <a:pt x="280638" y="63803"/>
                    <a:pt x="288925" y="63500"/>
                    <a:pt x="297180" y="62865"/>
                  </a:cubicBezTo>
                  <a:lnTo>
                    <a:pt x="314325" y="57150"/>
                  </a:lnTo>
                  <a:lnTo>
                    <a:pt x="320040" y="55245"/>
                  </a:lnTo>
                  <a:cubicBezTo>
                    <a:pt x="321945" y="54610"/>
                    <a:pt x="323807" y="53827"/>
                    <a:pt x="325755" y="53340"/>
                  </a:cubicBezTo>
                  <a:cubicBezTo>
                    <a:pt x="328295" y="52705"/>
                    <a:pt x="330858" y="52154"/>
                    <a:pt x="333375" y="51435"/>
                  </a:cubicBezTo>
                  <a:cubicBezTo>
                    <a:pt x="344512" y="48253"/>
                    <a:pt x="333310" y="50603"/>
                    <a:pt x="346710" y="47625"/>
                  </a:cubicBezTo>
                  <a:cubicBezTo>
                    <a:pt x="364190" y="43741"/>
                    <a:pt x="348382" y="47664"/>
                    <a:pt x="371475" y="43815"/>
                  </a:cubicBezTo>
                  <a:cubicBezTo>
                    <a:pt x="378670" y="42616"/>
                    <a:pt x="385209" y="39132"/>
                    <a:pt x="392430" y="38100"/>
                  </a:cubicBezTo>
                  <a:cubicBezTo>
                    <a:pt x="398748" y="37197"/>
                    <a:pt x="405130" y="36830"/>
                    <a:pt x="411480" y="36195"/>
                  </a:cubicBezTo>
                  <a:cubicBezTo>
                    <a:pt x="434070" y="30548"/>
                    <a:pt x="398306" y="39211"/>
                    <a:pt x="432435" y="32385"/>
                  </a:cubicBezTo>
                  <a:cubicBezTo>
                    <a:pt x="434404" y="31991"/>
                    <a:pt x="436219" y="31032"/>
                    <a:pt x="438150" y="30480"/>
                  </a:cubicBezTo>
                  <a:cubicBezTo>
                    <a:pt x="440667" y="29761"/>
                    <a:pt x="443203" y="29088"/>
                    <a:pt x="445770" y="28575"/>
                  </a:cubicBezTo>
                  <a:cubicBezTo>
                    <a:pt x="454262" y="26877"/>
                    <a:pt x="458552" y="26808"/>
                    <a:pt x="466725" y="24765"/>
                  </a:cubicBezTo>
                  <a:cubicBezTo>
                    <a:pt x="468673" y="24278"/>
                    <a:pt x="470464" y="23219"/>
                    <a:pt x="472440" y="22860"/>
                  </a:cubicBezTo>
                  <a:cubicBezTo>
                    <a:pt x="477477" y="21944"/>
                    <a:pt x="482620" y="21733"/>
                    <a:pt x="487680" y="20955"/>
                  </a:cubicBezTo>
                  <a:cubicBezTo>
                    <a:pt x="501977" y="18755"/>
                    <a:pt x="493488" y="18695"/>
                    <a:pt x="510540" y="17145"/>
                  </a:cubicBezTo>
                  <a:cubicBezTo>
                    <a:pt x="559451" y="12699"/>
                    <a:pt x="551855" y="14087"/>
                    <a:pt x="594360" y="11430"/>
                  </a:cubicBezTo>
                  <a:lnTo>
                    <a:pt x="621030" y="9525"/>
                  </a:lnTo>
                  <a:cubicBezTo>
                    <a:pt x="632782" y="5608"/>
                    <a:pt x="629732" y="6294"/>
                    <a:pt x="649605" y="3810"/>
                  </a:cubicBezTo>
                  <a:cubicBezTo>
                    <a:pt x="696356" y="-2034"/>
                    <a:pt x="659726" y="2007"/>
                    <a:pt x="760095" y="0"/>
                  </a:cubicBezTo>
                  <a:lnTo>
                    <a:pt x="866775" y="1905"/>
                  </a:lnTo>
                  <a:cubicBezTo>
                    <a:pt x="893463" y="2722"/>
                    <a:pt x="920094" y="5031"/>
                    <a:pt x="946785" y="5715"/>
                  </a:cubicBezTo>
                  <a:cubicBezTo>
                    <a:pt x="994399" y="6936"/>
                    <a:pt x="1042035" y="6985"/>
                    <a:pt x="1089660" y="7620"/>
                  </a:cubicBezTo>
                  <a:cubicBezTo>
                    <a:pt x="1092835" y="8255"/>
                    <a:pt x="1095960" y="9232"/>
                    <a:pt x="1099185" y="9525"/>
                  </a:cubicBezTo>
                  <a:cubicBezTo>
                    <a:pt x="1118109" y="11245"/>
                    <a:pt x="1127089" y="9799"/>
                    <a:pt x="1143000" y="13335"/>
                  </a:cubicBezTo>
                  <a:cubicBezTo>
                    <a:pt x="1154115" y="15805"/>
                    <a:pt x="1143364" y="14308"/>
                    <a:pt x="1154430" y="19050"/>
                  </a:cubicBezTo>
                  <a:cubicBezTo>
                    <a:pt x="1158302" y="20709"/>
                    <a:pt x="1170525" y="22269"/>
                    <a:pt x="1173480" y="22860"/>
                  </a:cubicBezTo>
                  <a:cubicBezTo>
                    <a:pt x="1194103" y="26985"/>
                    <a:pt x="1162193" y="22664"/>
                    <a:pt x="1198245" y="26670"/>
                  </a:cubicBezTo>
                  <a:cubicBezTo>
                    <a:pt x="1205730" y="28541"/>
                    <a:pt x="1209565" y="29293"/>
                    <a:pt x="1217295" y="32385"/>
                  </a:cubicBezTo>
                  <a:cubicBezTo>
                    <a:pt x="1219932" y="33440"/>
                    <a:pt x="1222305" y="35076"/>
                    <a:pt x="1224915" y="36195"/>
                  </a:cubicBezTo>
                  <a:cubicBezTo>
                    <a:pt x="1226761" y="36986"/>
                    <a:pt x="1228834" y="37202"/>
                    <a:pt x="1230630" y="38100"/>
                  </a:cubicBezTo>
                  <a:cubicBezTo>
                    <a:pt x="1232678" y="39124"/>
                    <a:pt x="1234482" y="40579"/>
                    <a:pt x="1236345" y="41910"/>
                  </a:cubicBezTo>
                  <a:cubicBezTo>
                    <a:pt x="1238929" y="43755"/>
                    <a:pt x="1241064" y="46336"/>
                    <a:pt x="1243965" y="47625"/>
                  </a:cubicBezTo>
                  <a:cubicBezTo>
                    <a:pt x="1246924" y="48940"/>
                    <a:pt x="1250389" y="48600"/>
                    <a:pt x="1253490" y="49530"/>
                  </a:cubicBezTo>
                  <a:cubicBezTo>
                    <a:pt x="1256765" y="50513"/>
                    <a:pt x="1259956" y="51811"/>
                    <a:pt x="1263015" y="53340"/>
                  </a:cubicBezTo>
                  <a:cubicBezTo>
                    <a:pt x="1265063" y="54364"/>
                    <a:pt x="1266586" y="56346"/>
                    <a:pt x="1268730" y="57150"/>
                  </a:cubicBezTo>
                  <a:cubicBezTo>
                    <a:pt x="1271762" y="58287"/>
                    <a:pt x="1275080" y="58420"/>
                    <a:pt x="1278255" y="59055"/>
                  </a:cubicBezTo>
                  <a:cubicBezTo>
                    <a:pt x="1280795" y="60325"/>
                    <a:pt x="1283409" y="61456"/>
                    <a:pt x="1285875" y="62865"/>
                  </a:cubicBezTo>
                  <a:cubicBezTo>
                    <a:pt x="1287863" y="64001"/>
                    <a:pt x="1289498" y="65745"/>
                    <a:pt x="1291590" y="66675"/>
                  </a:cubicBezTo>
                  <a:cubicBezTo>
                    <a:pt x="1295260" y="68306"/>
                    <a:pt x="1299678" y="68257"/>
                    <a:pt x="1303020" y="70485"/>
                  </a:cubicBezTo>
                  <a:cubicBezTo>
                    <a:pt x="1314003" y="77807"/>
                    <a:pt x="1303408" y="71468"/>
                    <a:pt x="1314450" y="76200"/>
                  </a:cubicBezTo>
                  <a:cubicBezTo>
                    <a:pt x="1317060" y="77319"/>
                    <a:pt x="1319604" y="78601"/>
                    <a:pt x="1322070" y="80010"/>
                  </a:cubicBezTo>
                  <a:cubicBezTo>
                    <a:pt x="1324058" y="81146"/>
                    <a:pt x="1325693" y="82890"/>
                    <a:pt x="1327785" y="83820"/>
                  </a:cubicBezTo>
                  <a:cubicBezTo>
                    <a:pt x="1337111" y="87965"/>
                    <a:pt x="1338310" y="86977"/>
                    <a:pt x="1346835" y="89535"/>
                  </a:cubicBezTo>
                  <a:cubicBezTo>
                    <a:pt x="1350682" y="90689"/>
                    <a:pt x="1354369" y="92371"/>
                    <a:pt x="1358265" y="93345"/>
                  </a:cubicBezTo>
                  <a:cubicBezTo>
                    <a:pt x="1360805" y="93980"/>
                    <a:pt x="1363434" y="94331"/>
                    <a:pt x="1365885" y="95250"/>
                  </a:cubicBezTo>
                  <a:cubicBezTo>
                    <a:pt x="1368544" y="96247"/>
                    <a:pt x="1370868" y="98005"/>
                    <a:pt x="1373505" y="99060"/>
                  </a:cubicBezTo>
                  <a:cubicBezTo>
                    <a:pt x="1384823" y="103587"/>
                    <a:pt x="1382731" y="101968"/>
                    <a:pt x="1392555" y="104775"/>
                  </a:cubicBezTo>
                  <a:cubicBezTo>
                    <a:pt x="1411686" y="110241"/>
                    <a:pt x="1382069" y="102630"/>
                    <a:pt x="1405890" y="108585"/>
                  </a:cubicBezTo>
                  <a:cubicBezTo>
                    <a:pt x="1407795" y="109855"/>
                    <a:pt x="1409501" y="111493"/>
                    <a:pt x="1411605" y="112395"/>
                  </a:cubicBezTo>
                  <a:cubicBezTo>
                    <a:pt x="1422071" y="116880"/>
                    <a:pt x="1416500" y="111077"/>
                    <a:pt x="1424940" y="118110"/>
                  </a:cubicBezTo>
                  <a:cubicBezTo>
                    <a:pt x="1427010" y="119835"/>
                    <a:pt x="1428413" y="122331"/>
                    <a:pt x="1430655" y="123825"/>
                  </a:cubicBezTo>
                  <a:cubicBezTo>
                    <a:pt x="1447838" y="135281"/>
                    <a:pt x="1424100" y="114552"/>
                    <a:pt x="1442085" y="129540"/>
                  </a:cubicBezTo>
                  <a:cubicBezTo>
                    <a:pt x="1444155" y="131265"/>
                    <a:pt x="1445645" y="133639"/>
                    <a:pt x="1447800" y="135255"/>
                  </a:cubicBezTo>
                  <a:cubicBezTo>
                    <a:pt x="1454918" y="140594"/>
                    <a:pt x="1458818" y="141567"/>
                    <a:pt x="1466850" y="144780"/>
                  </a:cubicBezTo>
                  <a:cubicBezTo>
                    <a:pt x="1484787" y="162717"/>
                    <a:pt x="1456023" y="135657"/>
                    <a:pt x="1483995" y="154305"/>
                  </a:cubicBezTo>
                  <a:cubicBezTo>
                    <a:pt x="1485900" y="155575"/>
                    <a:pt x="1487972" y="156625"/>
                    <a:pt x="1489710" y="158115"/>
                  </a:cubicBezTo>
                  <a:cubicBezTo>
                    <a:pt x="1492437" y="160453"/>
                    <a:pt x="1494456" y="163580"/>
                    <a:pt x="1497330" y="165735"/>
                  </a:cubicBezTo>
                  <a:cubicBezTo>
                    <a:pt x="1501790" y="169080"/>
                    <a:pt x="1505760" y="169611"/>
                    <a:pt x="1510665" y="171450"/>
                  </a:cubicBezTo>
                  <a:cubicBezTo>
                    <a:pt x="1513867" y="172651"/>
                    <a:pt x="1516988" y="174059"/>
                    <a:pt x="1520190" y="175260"/>
                  </a:cubicBezTo>
                  <a:cubicBezTo>
                    <a:pt x="1522070" y="175965"/>
                    <a:pt x="1524150" y="176190"/>
                    <a:pt x="1525905" y="177165"/>
                  </a:cubicBezTo>
                  <a:cubicBezTo>
                    <a:pt x="1529908" y="179389"/>
                    <a:pt x="1533083" y="183084"/>
                    <a:pt x="1537335" y="184785"/>
                  </a:cubicBezTo>
                  <a:cubicBezTo>
                    <a:pt x="1548986" y="189445"/>
                    <a:pt x="1544015" y="186698"/>
                    <a:pt x="1552575" y="192405"/>
                  </a:cubicBezTo>
                  <a:cubicBezTo>
                    <a:pt x="1561096" y="205186"/>
                    <a:pt x="1551058" y="192664"/>
                    <a:pt x="1562100" y="200025"/>
                  </a:cubicBezTo>
                  <a:cubicBezTo>
                    <a:pt x="1571463" y="206267"/>
                    <a:pt x="1564597" y="204427"/>
                    <a:pt x="1571625" y="211455"/>
                  </a:cubicBezTo>
                  <a:cubicBezTo>
                    <a:pt x="1573244" y="213074"/>
                    <a:pt x="1575214" y="214415"/>
                    <a:pt x="1577340" y="215265"/>
                  </a:cubicBezTo>
                  <a:cubicBezTo>
                    <a:pt x="1578519" y="215737"/>
                    <a:pt x="1579880" y="215265"/>
                    <a:pt x="1581150" y="215265"/>
                  </a:cubicBezTo>
                </a:path>
              </a:pathLst>
            </a:custGeom>
            <a:noFill/>
            <a:ln w="12700">
              <a:solidFill>
                <a:srgbClr val="C0C0C0"/>
              </a:solidFill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Freeform 96"/>
            <p:cNvSpPr/>
            <p:nvPr/>
          </p:nvSpPr>
          <p:spPr>
            <a:xfrm>
              <a:off x="4335780" y="5204801"/>
              <a:ext cx="1602316" cy="339829"/>
            </a:xfrm>
            <a:custGeom>
              <a:avLst/>
              <a:gdLst>
                <a:gd name="connsiteX0" fmla="*/ 0 w 1602316"/>
                <a:gd name="connsiteY0" fmla="*/ 13335 h 211455"/>
                <a:gd name="connsiteX1" fmla="*/ 1905 w 1602316"/>
                <a:gd name="connsiteY1" fmla="*/ 22860 h 211455"/>
                <a:gd name="connsiteX2" fmla="*/ 9525 w 1602316"/>
                <a:gd name="connsiteY2" fmla="*/ 34290 h 211455"/>
                <a:gd name="connsiteX3" fmla="*/ 13335 w 1602316"/>
                <a:gd name="connsiteY3" fmla="*/ 40005 h 211455"/>
                <a:gd name="connsiteX4" fmla="*/ 19050 w 1602316"/>
                <a:gd name="connsiteY4" fmla="*/ 45720 h 211455"/>
                <a:gd name="connsiteX5" fmla="*/ 30480 w 1602316"/>
                <a:gd name="connsiteY5" fmla="*/ 57150 h 211455"/>
                <a:gd name="connsiteX6" fmla="*/ 40005 w 1602316"/>
                <a:gd name="connsiteY6" fmla="*/ 66675 h 211455"/>
                <a:gd name="connsiteX7" fmla="*/ 51435 w 1602316"/>
                <a:gd name="connsiteY7" fmla="*/ 78105 h 211455"/>
                <a:gd name="connsiteX8" fmla="*/ 57150 w 1602316"/>
                <a:gd name="connsiteY8" fmla="*/ 83820 h 211455"/>
                <a:gd name="connsiteX9" fmla="*/ 62865 w 1602316"/>
                <a:gd name="connsiteY9" fmla="*/ 87630 h 211455"/>
                <a:gd name="connsiteX10" fmla="*/ 74295 w 1602316"/>
                <a:gd name="connsiteY10" fmla="*/ 99060 h 211455"/>
                <a:gd name="connsiteX11" fmla="*/ 80010 w 1602316"/>
                <a:gd name="connsiteY11" fmla="*/ 106680 h 211455"/>
                <a:gd name="connsiteX12" fmla="*/ 87630 w 1602316"/>
                <a:gd name="connsiteY12" fmla="*/ 108585 h 211455"/>
                <a:gd name="connsiteX13" fmla="*/ 93345 w 1602316"/>
                <a:gd name="connsiteY13" fmla="*/ 110490 h 211455"/>
                <a:gd name="connsiteX14" fmla="*/ 104775 w 1602316"/>
                <a:gd name="connsiteY14" fmla="*/ 118110 h 211455"/>
                <a:gd name="connsiteX15" fmla="*/ 112395 w 1602316"/>
                <a:gd name="connsiteY15" fmla="*/ 123825 h 211455"/>
                <a:gd name="connsiteX16" fmla="*/ 123825 w 1602316"/>
                <a:gd name="connsiteY16" fmla="*/ 131445 h 211455"/>
                <a:gd name="connsiteX17" fmla="*/ 129540 w 1602316"/>
                <a:gd name="connsiteY17" fmla="*/ 137160 h 211455"/>
                <a:gd name="connsiteX18" fmla="*/ 135255 w 1602316"/>
                <a:gd name="connsiteY18" fmla="*/ 139065 h 211455"/>
                <a:gd name="connsiteX19" fmla="*/ 150495 w 1602316"/>
                <a:gd name="connsiteY19" fmla="*/ 142875 h 211455"/>
                <a:gd name="connsiteX20" fmla="*/ 165735 w 1602316"/>
                <a:gd name="connsiteY20" fmla="*/ 146685 h 211455"/>
                <a:gd name="connsiteX21" fmla="*/ 171450 w 1602316"/>
                <a:gd name="connsiteY21" fmla="*/ 152400 h 211455"/>
                <a:gd name="connsiteX22" fmla="*/ 180975 w 1602316"/>
                <a:gd name="connsiteY22" fmla="*/ 154305 h 211455"/>
                <a:gd name="connsiteX23" fmla="*/ 188595 w 1602316"/>
                <a:gd name="connsiteY23" fmla="*/ 158115 h 211455"/>
                <a:gd name="connsiteX24" fmla="*/ 200025 w 1602316"/>
                <a:gd name="connsiteY24" fmla="*/ 161925 h 211455"/>
                <a:gd name="connsiteX25" fmla="*/ 207645 w 1602316"/>
                <a:gd name="connsiteY25" fmla="*/ 165735 h 211455"/>
                <a:gd name="connsiteX26" fmla="*/ 215265 w 1602316"/>
                <a:gd name="connsiteY26" fmla="*/ 167640 h 211455"/>
                <a:gd name="connsiteX27" fmla="*/ 220980 w 1602316"/>
                <a:gd name="connsiteY27" fmla="*/ 169545 h 211455"/>
                <a:gd name="connsiteX28" fmla="*/ 230505 w 1602316"/>
                <a:gd name="connsiteY28" fmla="*/ 171450 h 211455"/>
                <a:gd name="connsiteX29" fmla="*/ 236220 w 1602316"/>
                <a:gd name="connsiteY29" fmla="*/ 173355 h 211455"/>
                <a:gd name="connsiteX30" fmla="*/ 264795 w 1602316"/>
                <a:gd name="connsiteY30" fmla="*/ 175260 h 211455"/>
                <a:gd name="connsiteX31" fmla="*/ 278130 w 1602316"/>
                <a:gd name="connsiteY31" fmla="*/ 177165 h 211455"/>
                <a:gd name="connsiteX32" fmla="*/ 297180 w 1602316"/>
                <a:gd name="connsiteY32" fmla="*/ 179070 h 211455"/>
                <a:gd name="connsiteX33" fmla="*/ 304800 w 1602316"/>
                <a:gd name="connsiteY33" fmla="*/ 180975 h 211455"/>
                <a:gd name="connsiteX34" fmla="*/ 314325 w 1602316"/>
                <a:gd name="connsiteY34" fmla="*/ 182880 h 211455"/>
                <a:gd name="connsiteX35" fmla="*/ 325755 w 1602316"/>
                <a:gd name="connsiteY35" fmla="*/ 186690 h 211455"/>
                <a:gd name="connsiteX36" fmla="*/ 340995 w 1602316"/>
                <a:gd name="connsiteY36" fmla="*/ 192405 h 211455"/>
                <a:gd name="connsiteX37" fmla="*/ 375285 w 1602316"/>
                <a:gd name="connsiteY37" fmla="*/ 194310 h 211455"/>
                <a:gd name="connsiteX38" fmla="*/ 392430 w 1602316"/>
                <a:gd name="connsiteY38" fmla="*/ 198120 h 211455"/>
                <a:gd name="connsiteX39" fmla="*/ 462915 w 1602316"/>
                <a:gd name="connsiteY39" fmla="*/ 200025 h 211455"/>
                <a:gd name="connsiteX40" fmla="*/ 493395 w 1602316"/>
                <a:gd name="connsiteY40" fmla="*/ 203835 h 211455"/>
                <a:gd name="connsiteX41" fmla="*/ 554355 w 1602316"/>
                <a:gd name="connsiteY41" fmla="*/ 205740 h 211455"/>
                <a:gd name="connsiteX42" fmla="*/ 647700 w 1602316"/>
                <a:gd name="connsiteY42" fmla="*/ 209550 h 211455"/>
                <a:gd name="connsiteX43" fmla="*/ 790575 w 1602316"/>
                <a:gd name="connsiteY43" fmla="*/ 211455 h 211455"/>
                <a:gd name="connsiteX44" fmla="*/ 914400 w 1602316"/>
                <a:gd name="connsiteY44" fmla="*/ 209550 h 211455"/>
                <a:gd name="connsiteX45" fmla="*/ 1072515 w 1602316"/>
                <a:gd name="connsiteY45" fmla="*/ 207645 h 211455"/>
                <a:gd name="connsiteX46" fmla="*/ 1080135 w 1602316"/>
                <a:gd name="connsiteY46" fmla="*/ 205740 h 211455"/>
                <a:gd name="connsiteX47" fmla="*/ 1125855 w 1602316"/>
                <a:gd name="connsiteY47" fmla="*/ 201930 h 211455"/>
                <a:gd name="connsiteX48" fmla="*/ 1137285 w 1602316"/>
                <a:gd name="connsiteY48" fmla="*/ 198120 h 211455"/>
                <a:gd name="connsiteX49" fmla="*/ 1143000 w 1602316"/>
                <a:gd name="connsiteY49" fmla="*/ 196215 h 211455"/>
                <a:gd name="connsiteX50" fmla="*/ 1154430 w 1602316"/>
                <a:gd name="connsiteY50" fmla="*/ 194310 h 211455"/>
                <a:gd name="connsiteX51" fmla="*/ 1162050 w 1602316"/>
                <a:gd name="connsiteY51" fmla="*/ 192405 h 211455"/>
                <a:gd name="connsiteX52" fmla="*/ 1179195 w 1602316"/>
                <a:gd name="connsiteY52" fmla="*/ 190500 h 211455"/>
                <a:gd name="connsiteX53" fmla="*/ 1198245 w 1602316"/>
                <a:gd name="connsiteY53" fmla="*/ 186690 h 211455"/>
                <a:gd name="connsiteX54" fmla="*/ 1217295 w 1602316"/>
                <a:gd name="connsiteY54" fmla="*/ 182880 h 211455"/>
                <a:gd name="connsiteX55" fmla="*/ 1240155 w 1602316"/>
                <a:gd name="connsiteY55" fmla="*/ 180975 h 211455"/>
                <a:gd name="connsiteX56" fmla="*/ 1251585 w 1602316"/>
                <a:gd name="connsiteY56" fmla="*/ 177165 h 211455"/>
                <a:gd name="connsiteX57" fmla="*/ 1266825 w 1602316"/>
                <a:gd name="connsiteY57" fmla="*/ 173355 h 211455"/>
                <a:gd name="connsiteX58" fmla="*/ 1274445 w 1602316"/>
                <a:gd name="connsiteY58" fmla="*/ 171450 h 211455"/>
                <a:gd name="connsiteX59" fmla="*/ 1306830 w 1602316"/>
                <a:gd name="connsiteY59" fmla="*/ 163830 h 211455"/>
                <a:gd name="connsiteX60" fmla="*/ 1312545 w 1602316"/>
                <a:gd name="connsiteY60" fmla="*/ 161925 h 211455"/>
                <a:gd name="connsiteX61" fmla="*/ 1323975 w 1602316"/>
                <a:gd name="connsiteY61" fmla="*/ 160020 h 211455"/>
                <a:gd name="connsiteX62" fmla="*/ 1348740 w 1602316"/>
                <a:gd name="connsiteY62" fmla="*/ 154305 h 211455"/>
                <a:gd name="connsiteX63" fmla="*/ 1362075 w 1602316"/>
                <a:gd name="connsiteY63" fmla="*/ 152400 h 211455"/>
                <a:gd name="connsiteX64" fmla="*/ 1369695 w 1602316"/>
                <a:gd name="connsiteY64" fmla="*/ 150495 h 211455"/>
                <a:gd name="connsiteX65" fmla="*/ 1392555 w 1602316"/>
                <a:gd name="connsiteY65" fmla="*/ 148590 h 211455"/>
                <a:gd name="connsiteX66" fmla="*/ 1398270 w 1602316"/>
                <a:gd name="connsiteY66" fmla="*/ 146685 h 211455"/>
                <a:gd name="connsiteX67" fmla="*/ 1405890 w 1602316"/>
                <a:gd name="connsiteY67" fmla="*/ 144780 h 211455"/>
                <a:gd name="connsiteX68" fmla="*/ 1419225 w 1602316"/>
                <a:gd name="connsiteY68" fmla="*/ 139065 h 211455"/>
                <a:gd name="connsiteX69" fmla="*/ 1424940 w 1602316"/>
                <a:gd name="connsiteY69" fmla="*/ 135255 h 211455"/>
                <a:gd name="connsiteX70" fmla="*/ 1430655 w 1602316"/>
                <a:gd name="connsiteY70" fmla="*/ 133350 h 211455"/>
                <a:gd name="connsiteX71" fmla="*/ 1438275 w 1602316"/>
                <a:gd name="connsiteY71" fmla="*/ 127635 h 211455"/>
                <a:gd name="connsiteX72" fmla="*/ 1449705 w 1602316"/>
                <a:gd name="connsiteY72" fmla="*/ 125730 h 211455"/>
                <a:gd name="connsiteX73" fmla="*/ 1457325 w 1602316"/>
                <a:gd name="connsiteY73" fmla="*/ 120015 h 211455"/>
                <a:gd name="connsiteX74" fmla="*/ 1464945 w 1602316"/>
                <a:gd name="connsiteY74" fmla="*/ 118110 h 211455"/>
                <a:gd name="connsiteX75" fmla="*/ 1482090 w 1602316"/>
                <a:gd name="connsiteY75" fmla="*/ 114300 h 211455"/>
                <a:gd name="connsiteX76" fmla="*/ 1497330 w 1602316"/>
                <a:gd name="connsiteY76" fmla="*/ 106680 h 211455"/>
                <a:gd name="connsiteX77" fmla="*/ 1518285 w 1602316"/>
                <a:gd name="connsiteY77" fmla="*/ 100965 h 211455"/>
                <a:gd name="connsiteX78" fmla="*/ 1529715 w 1602316"/>
                <a:gd name="connsiteY78" fmla="*/ 89535 h 211455"/>
                <a:gd name="connsiteX79" fmla="*/ 1535430 w 1602316"/>
                <a:gd name="connsiteY79" fmla="*/ 85725 h 211455"/>
                <a:gd name="connsiteX80" fmla="*/ 1541145 w 1602316"/>
                <a:gd name="connsiteY80" fmla="*/ 80010 h 211455"/>
                <a:gd name="connsiteX81" fmla="*/ 1548765 w 1602316"/>
                <a:gd name="connsiteY81" fmla="*/ 76200 h 211455"/>
                <a:gd name="connsiteX82" fmla="*/ 1554480 w 1602316"/>
                <a:gd name="connsiteY82" fmla="*/ 70485 h 211455"/>
                <a:gd name="connsiteX83" fmla="*/ 1564005 w 1602316"/>
                <a:gd name="connsiteY83" fmla="*/ 62865 h 211455"/>
                <a:gd name="connsiteX84" fmla="*/ 1575435 w 1602316"/>
                <a:gd name="connsiteY84" fmla="*/ 51435 h 211455"/>
                <a:gd name="connsiteX85" fmla="*/ 1581150 w 1602316"/>
                <a:gd name="connsiteY85" fmla="*/ 45720 h 211455"/>
                <a:gd name="connsiteX86" fmla="*/ 1594485 w 1602316"/>
                <a:gd name="connsiteY86" fmla="*/ 36195 h 211455"/>
                <a:gd name="connsiteX87" fmla="*/ 1596390 w 1602316"/>
                <a:gd name="connsiteY87" fmla="*/ 28575 h 211455"/>
                <a:gd name="connsiteX88" fmla="*/ 1602105 w 1602316"/>
                <a:gd name="connsiteY88" fmla="*/ 17145 h 211455"/>
                <a:gd name="connsiteX89" fmla="*/ 1602105 w 1602316"/>
                <a:gd name="connsiteY89" fmla="*/ 0 h 211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</a:cxnLst>
              <a:rect l="l" t="t" r="r" b="b"/>
              <a:pathLst>
                <a:path w="1602316" h="211455">
                  <a:moveTo>
                    <a:pt x="0" y="13335"/>
                  </a:moveTo>
                  <a:cubicBezTo>
                    <a:pt x="635" y="16510"/>
                    <a:pt x="565" y="19912"/>
                    <a:pt x="1905" y="22860"/>
                  </a:cubicBezTo>
                  <a:cubicBezTo>
                    <a:pt x="3800" y="27029"/>
                    <a:pt x="6985" y="30480"/>
                    <a:pt x="9525" y="34290"/>
                  </a:cubicBezTo>
                  <a:cubicBezTo>
                    <a:pt x="10795" y="36195"/>
                    <a:pt x="11716" y="38386"/>
                    <a:pt x="13335" y="40005"/>
                  </a:cubicBezTo>
                  <a:cubicBezTo>
                    <a:pt x="15240" y="41910"/>
                    <a:pt x="17297" y="43675"/>
                    <a:pt x="19050" y="45720"/>
                  </a:cubicBezTo>
                  <a:cubicBezTo>
                    <a:pt x="28502" y="56747"/>
                    <a:pt x="20419" y="50443"/>
                    <a:pt x="30480" y="57150"/>
                  </a:cubicBezTo>
                  <a:cubicBezTo>
                    <a:pt x="38331" y="68926"/>
                    <a:pt x="29614" y="57439"/>
                    <a:pt x="40005" y="66675"/>
                  </a:cubicBezTo>
                  <a:cubicBezTo>
                    <a:pt x="44032" y="70255"/>
                    <a:pt x="47625" y="74295"/>
                    <a:pt x="51435" y="78105"/>
                  </a:cubicBezTo>
                  <a:cubicBezTo>
                    <a:pt x="53340" y="80010"/>
                    <a:pt x="54908" y="82326"/>
                    <a:pt x="57150" y="83820"/>
                  </a:cubicBezTo>
                  <a:cubicBezTo>
                    <a:pt x="59055" y="85090"/>
                    <a:pt x="61154" y="86109"/>
                    <a:pt x="62865" y="87630"/>
                  </a:cubicBezTo>
                  <a:cubicBezTo>
                    <a:pt x="66892" y="91210"/>
                    <a:pt x="71062" y="94749"/>
                    <a:pt x="74295" y="99060"/>
                  </a:cubicBezTo>
                  <a:cubicBezTo>
                    <a:pt x="76200" y="101600"/>
                    <a:pt x="77426" y="104835"/>
                    <a:pt x="80010" y="106680"/>
                  </a:cubicBezTo>
                  <a:cubicBezTo>
                    <a:pt x="82140" y="108202"/>
                    <a:pt x="85113" y="107866"/>
                    <a:pt x="87630" y="108585"/>
                  </a:cubicBezTo>
                  <a:cubicBezTo>
                    <a:pt x="89561" y="109137"/>
                    <a:pt x="91440" y="109855"/>
                    <a:pt x="93345" y="110490"/>
                  </a:cubicBezTo>
                  <a:cubicBezTo>
                    <a:pt x="106645" y="123790"/>
                    <a:pt x="91909" y="110758"/>
                    <a:pt x="104775" y="118110"/>
                  </a:cubicBezTo>
                  <a:cubicBezTo>
                    <a:pt x="107532" y="119685"/>
                    <a:pt x="109794" y="122004"/>
                    <a:pt x="112395" y="123825"/>
                  </a:cubicBezTo>
                  <a:cubicBezTo>
                    <a:pt x="116146" y="126451"/>
                    <a:pt x="120587" y="128207"/>
                    <a:pt x="123825" y="131445"/>
                  </a:cubicBezTo>
                  <a:cubicBezTo>
                    <a:pt x="125730" y="133350"/>
                    <a:pt x="127298" y="135666"/>
                    <a:pt x="129540" y="137160"/>
                  </a:cubicBezTo>
                  <a:cubicBezTo>
                    <a:pt x="131211" y="138274"/>
                    <a:pt x="133318" y="138537"/>
                    <a:pt x="135255" y="139065"/>
                  </a:cubicBezTo>
                  <a:cubicBezTo>
                    <a:pt x="140307" y="140443"/>
                    <a:pt x="145527" y="141219"/>
                    <a:pt x="150495" y="142875"/>
                  </a:cubicBezTo>
                  <a:cubicBezTo>
                    <a:pt x="159282" y="145804"/>
                    <a:pt x="154241" y="144386"/>
                    <a:pt x="165735" y="146685"/>
                  </a:cubicBezTo>
                  <a:cubicBezTo>
                    <a:pt x="167640" y="148590"/>
                    <a:pt x="169040" y="151195"/>
                    <a:pt x="171450" y="152400"/>
                  </a:cubicBezTo>
                  <a:cubicBezTo>
                    <a:pt x="174346" y="153848"/>
                    <a:pt x="177903" y="153281"/>
                    <a:pt x="180975" y="154305"/>
                  </a:cubicBezTo>
                  <a:cubicBezTo>
                    <a:pt x="183669" y="155203"/>
                    <a:pt x="185958" y="157060"/>
                    <a:pt x="188595" y="158115"/>
                  </a:cubicBezTo>
                  <a:cubicBezTo>
                    <a:pt x="192324" y="159607"/>
                    <a:pt x="196433" y="160129"/>
                    <a:pt x="200025" y="161925"/>
                  </a:cubicBezTo>
                  <a:cubicBezTo>
                    <a:pt x="202565" y="163195"/>
                    <a:pt x="204986" y="164738"/>
                    <a:pt x="207645" y="165735"/>
                  </a:cubicBezTo>
                  <a:cubicBezTo>
                    <a:pt x="210096" y="166654"/>
                    <a:pt x="212748" y="166921"/>
                    <a:pt x="215265" y="167640"/>
                  </a:cubicBezTo>
                  <a:cubicBezTo>
                    <a:pt x="217196" y="168192"/>
                    <a:pt x="219032" y="169058"/>
                    <a:pt x="220980" y="169545"/>
                  </a:cubicBezTo>
                  <a:cubicBezTo>
                    <a:pt x="224121" y="170330"/>
                    <a:pt x="227364" y="170665"/>
                    <a:pt x="230505" y="171450"/>
                  </a:cubicBezTo>
                  <a:cubicBezTo>
                    <a:pt x="232453" y="171937"/>
                    <a:pt x="234224" y="173133"/>
                    <a:pt x="236220" y="173355"/>
                  </a:cubicBezTo>
                  <a:cubicBezTo>
                    <a:pt x="245708" y="174409"/>
                    <a:pt x="255270" y="174625"/>
                    <a:pt x="264795" y="175260"/>
                  </a:cubicBezTo>
                  <a:cubicBezTo>
                    <a:pt x="269240" y="175895"/>
                    <a:pt x="273671" y="176640"/>
                    <a:pt x="278130" y="177165"/>
                  </a:cubicBezTo>
                  <a:cubicBezTo>
                    <a:pt x="284468" y="177911"/>
                    <a:pt x="290862" y="178167"/>
                    <a:pt x="297180" y="179070"/>
                  </a:cubicBezTo>
                  <a:cubicBezTo>
                    <a:pt x="299772" y="179440"/>
                    <a:pt x="302244" y="180407"/>
                    <a:pt x="304800" y="180975"/>
                  </a:cubicBezTo>
                  <a:cubicBezTo>
                    <a:pt x="307961" y="181677"/>
                    <a:pt x="311201" y="182028"/>
                    <a:pt x="314325" y="182880"/>
                  </a:cubicBezTo>
                  <a:cubicBezTo>
                    <a:pt x="318200" y="183937"/>
                    <a:pt x="321995" y="185280"/>
                    <a:pt x="325755" y="186690"/>
                  </a:cubicBezTo>
                  <a:cubicBezTo>
                    <a:pt x="330835" y="188595"/>
                    <a:pt x="335633" y="191580"/>
                    <a:pt x="340995" y="192405"/>
                  </a:cubicBezTo>
                  <a:cubicBezTo>
                    <a:pt x="352310" y="194146"/>
                    <a:pt x="363855" y="193675"/>
                    <a:pt x="375285" y="194310"/>
                  </a:cubicBezTo>
                  <a:cubicBezTo>
                    <a:pt x="378684" y="195160"/>
                    <a:pt x="389442" y="197978"/>
                    <a:pt x="392430" y="198120"/>
                  </a:cubicBezTo>
                  <a:cubicBezTo>
                    <a:pt x="415907" y="199238"/>
                    <a:pt x="439420" y="199390"/>
                    <a:pt x="462915" y="200025"/>
                  </a:cubicBezTo>
                  <a:cubicBezTo>
                    <a:pt x="475755" y="204305"/>
                    <a:pt x="469637" y="202779"/>
                    <a:pt x="493395" y="203835"/>
                  </a:cubicBezTo>
                  <a:cubicBezTo>
                    <a:pt x="513705" y="204738"/>
                    <a:pt x="534035" y="205105"/>
                    <a:pt x="554355" y="205740"/>
                  </a:cubicBezTo>
                  <a:cubicBezTo>
                    <a:pt x="596634" y="209584"/>
                    <a:pt x="577644" y="208310"/>
                    <a:pt x="647700" y="209550"/>
                  </a:cubicBezTo>
                  <a:lnTo>
                    <a:pt x="790575" y="211455"/>
                  </a:lnTo>
                  <a:lnTo>
                    <a:pt x="914400" y="209550"/>
                  </a:lnTo>
                  <a:lnTo>
                    <a:pt x="1072515" y="207645"/>
                  </a:lnTo>
                  <a:cubicBezTo>
                    <a:pt x="1075132" y="207585"/>
                    <a:pt x="1077543" y="206110"/>
                    <a:pt x="1080135" y="205740"/>
                  </a:cubicBezTo>
                  <a:cubicBezTo>
                    <a:pt x="1091302" y="204145"/>
                    <a:pt x="1116214" y="202619"/>
                    <a:pt x="1125855" y="201930"/>
                  </a:cubicBezTo>
                  <a:lnTo>
                    <a:pt x="1137285" y="198120"/>
                  </a:lnTo>
                  <a:cubicBezTo>
                    <a:pt x="1139190" y="197485"/>
                    <a:pt x="1141019" y="196545"/>
                    <a:pt x="1143000" y="196215"/>
                  </a:cubicBezTo>
                  <a:cubicBezTo>
                    <a:pt x="1146810" y="195580"/>
                    <a:pt x="1150642" y="195068"/>
                    <a:pt x="1154430" y="194310"/>
                  </a:cubicBezTo>
                  <a:cubicBezTo>
                    <a:pt x="1156997" y="193797"/>
                    <a:pt x="1159462" y="192803"/>
                    <a:pt x="1162050" y="192405"/>
                  </a:cubicBezTo>
                  <a:cubicBezTo>
                    <a:pt x="1167733" y="191531"/>
                    <a:pt x="1173480" y="191135"/>
                    <a:pt x="1179195" y="190500"/>
                  </a:cubicBezTo>
                  <a:cubicBezTo>
                    <a:pt x="1190932" y="186588"/>
                    <a:pt x="1178982" y="190192"/>
                    <a:pt x="1198245" y="186690"/>
                  </a:cubicBezTo>
                  <a:cubicBezTo>
                    <a:pt x="1213111" y="183987"/>
                    <a:pt x="1198121" y="185010"/>
                    <a:pt x="1217295" y="182880"/>
                  </a:cubicBezTo>
                  <a:cubicBezTo>
                    <a:pt x="1224895" y="182036"/>
                    <a:pt x="1232535" y="181610"/>
                    <a:pt x="1240155" y="180975"/>
                  </a:cubicBezTo>
                  <a:cubicBezTo>
                    <a:pt x="1243965" y="179705"/>
                    <a:pt x="1247723" y="178268"/>
                    <a:pt x="1251585" y="177165"/>
                  </a:cubicBezTo>
                  <a:cubicBezTo>
                    <a:pt x="1256620" y="175726"/>
                    <a:pt x="1261745" y="174625"/>
                    <a:pt x="1266825" y="173355"/>
                  </a:cubicBezTo>
                  <a:cubicBezTo>
                    <a:pt x="1269365" y="172720"/>
                    <a:pt x="1271961" y="172278"/>
                    <a:pt x="1274445" y="171450"/>
                  </a:cubicBezTo>
                  <a:cubicBezTo>
                    <a:pt x="1296453" y="164114"/>
                    <a:pt x="1275131" y="170623"/>
                    <a:pt x="1306830" y="163830"/>
                  </a:cubicBezTo>
                  <a:cubicBezTo>
                    <a:pt x="1308793" y="163409"/>
                    <a:pt x="1310585" y="162361"/>
                    <a:pt x="1312545" y="161925"/>
                  </a:cubicBezTo>
                  <a:cubicBezTo>
                    <a:pt x="1316316" y="161087"/>
                    <a:pt x="1320165" y="160655"/>
                    <a:pt x="1323975" y="160020"/>
                  </a:cubicBezTo>
                  <a:cubicBezTo>
                    <a:pt x="1337103" y="153456"/>
                    <a:pt x="1328033" y="156893"/>
                    <a:pt x="1348740" y="154305"/>
                  </a:cubicBezTo>
                  <a:cubicBezTo>
                    <a:pt x="1353195" y="153748"/>
                    <a:pt x="1357657" y="153203"/>
                    <a:pt x="1362075" y="152400"/>
                  </a:cubicBezTo>
                  <a:cubicBezTo>
                    <a:pt x="1364651" y="151932"/>
                    <a:pt x="1367097" y="150820"/>
                    <a:pt x="1369695" y="150495"/>
                  </a:cubicBezTo>
                  <a:cubicBezTo>
                    <a:pt x="1377282" y="149547"/>
                    <a:pt x="1384935" y="149225"/>
                    <a:pt x="1392555" y="148590"/>
                  </a:cubicBezTo>
                  <a:cubicBezTo>
                    <a:pt x="1394460" y="147955"/>
                    <a:pt x="1396339" y="147237"/>
                    <a:pt x="1398270" y="146685"/>
                  </a:cubicBezTo>
                  <a:cubicBezTo>
                    <a:pt x="1400787" y="145966"/>
                    <a:pt x="1403484" y="145811"/>
                    <a:pt x="1405890" y="144780"/>
                  </a:cubicBezTo>
                  <a:cubicBezTo>
                    <a:pt x="1424308" y="136887"/>
                    <a:pt x="1397348" y="144534"/>
                    <a:pt x="1419225" y="139065"/>
                  </a:cubicBezTo>
                  <a:cubicBezTo>
                    <a:pt x="1421130" y="137795"/>
                    <a:pt x="1422892" y="136279"/>
                    <a:pt x="1424940" y="135255"/>
                  </a:cubicBezTo>
                  <a:cubicBezTo>
                    <a:pt x="1426736" y="134357"/>
                    <a:pt x="1428912" y="134346"/>
                    <a:pt x="1430655" y="133350"/>
                  </a:cubicBezTo>
                  <a:cubicBezTo>
                    <a:pt x="1433412" y="131775"/>
                    <a:pt x="1435327" y="128814"/>
                    <a:pt x="1438275" y="127635"/>
                  </a:cubicBezTo>
                  <a:cubicBezTo>
                    <a:pt x="1441861" y="126200"/>
                    <a:pt x="1445895" y="126365"/>
                    <a:pt x="1449705" y="125730"/>
                  </a:cubicBezTo>
                  <a:cubicBezTo>
                    <a:pt x="1452245" y="123825"/>
                    <a:pt x="1454485" y="121435"/>
                    <a:pt x="1457325" y="120015"/>
                  </a:cubicBezTo>
                  <a:cubicBezTo>
                    <a:pt x="1459667" y="118844"/>
                    <a:pt x="1462389" y="118678"/>
                    <a:pt x="1464945" y="118110"/>
                  </a:cubicBezTo>
                  <a:cubicBezTo>
                    <a:pt x="1467012" y="117651"/>
                    <a:pt x="1479435" y="115406"/>
                    <a:pt x="1482090" y="114300"/>
                  </a:cubicBezTo>
                  <a:cubicBezTo>
                    <a:pt x="1487333" y="112116"/>
                    <a:pt x="1491820" y="108058"/>
                    <a:pt x="1497330" y="106680"/>
                  </a:cubicBezTo>
                  <a:cubicBezTo>
                    <a:pt x="1514518" y="102383"/>
                    <a:pt x="1507602" y="104526"/>
                    <a:pt x="1518285" y="100965"/>
                  </a:cubicBezTo>
                  <a:cubicBezTo>
                    <a:pt x="1522095" y="97155"/>
                    <a:pt x="1525232" y="92524"/>
                    <a:pt x="1529715" y="89535"/>
                  </a:cubicBezTo>
                  <a:cubicBezTo>
                    <a:pt x="1531620" y="88265"/>
                    <a:pt x="1533671" y="87191"/>
                    <a:pt x="1535430" y="85725"/>
                  </a:cubicBezTo>
                  <a:cubicBezTo>
                    <a:pt x="1537500" y="84000"/>
                    <a:pt x="1538953" y="81576"/>
                    <a:pt x="1541145" y="80010"/>
                  </a:cubicBezTo>
                  <a:cubicBezTo>
                    <a:pt x="1543456" y="78359"/>
                    <a:pt x="1546454" y="77851"/>
                    <a:pt x="1548765" y="76200"/>
                  </a:cubicBezTo>
                  <a:cubicBezTo>
                    <a:pt x="1550957" y="74634"/>
                    <a:pt x="1552453" y="72259"/>
                    <a:pt x="1554480" y="70485"/>
                  </a:cubicBezTo>
                  <a:cubicBezTo>
                    <a:pt x="1557540" y="67808"/>
                    <a:pt x="1560996" y="65600"/>
                    <a:pt x="1564005" y="62865"/>
                  </a:cubicBezTo>
                  <a:cubicBezTo>
                    <a:pt x="1567992" y="59241"/>
                    <a:pt x="1571625" y="55245"/>
                    <a:pt x="1575435" y="51435"/>
                  </a:cubicBezTo>
                  <a:cubicBezTo>
                    <a:pt x="1577340" y="49530"/>
                    <a:pt x="1578995" y="47336"/>
                    <a:pt x="1581150" y="45720"/>
                  </a:cubicBezTo>
                  <a:cubicBezTo>
                    <a:pt x="1590602" y="38631"/>
                    <a:pt x="1586128" y="41766"/>
                    <a:pt x="1594485" y="36195"/>
                  </a:cubicBezTo>
                  <a:cubicBezTo>
                    <a:pt x="1595120" y="33655"/>
                    <a:pt x="1595359" y="30981"/>
                    <a:pt x="1596390" y="28575"/>
                  </a:cubicBezTo>
                  <a:cubicBezTo>
                    <a:pt x="1598948" y="22607"/>
                    <a:pt x="1601551" y="23788"/>
                    <a:pt x="1602105" y="17145"/>
                  </a:cubicBezTo>
                  <a:cubicBezTo>
                    <a:pt x="1602580" y="11450"/>
                    <a:pt x="1602105" y="5715"/>
                    <a:pt x="1602105" y="0"/>
                  </a:cubicBezTo>
                </a:path>
              </a:pathLst>
            </a:custGeom>
            <a:noFill/>
            <a:ln w="12700">
              <a:solidFill>
                <a:srgbClr val="C0C0C0"/>
              </a:solidFill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Oval 97"/>
            <p:cNvSpPr/>
            <p:nvPr/>
          </p:nvSpPr>
          <p:spPr>
            <a:xfrm>
              <a:off x="4889567" y="4968567"/>
              <a:ext cx="511107" cy="504056"/>
            </a:xfrm>
            <a:prstGeom prst="ellipse">
              <a:avLst/>
            </a:prstGeom>
            <a:solidFill>
              <a:srgbClr val="C0C0C0"/>
            </a:solidFill>
            <a:ln w="12700">
              <a:solidFill>
                <a:srgbClr val="C0C0C0"/>
              </a:solidFill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0" name="Freeform 99"/>
            <p:cNvSpPr/>
            <p:nvPr/>
          </p:nvSpPr>
          <p:spPr>
            <a:xfrm>
              <a:off x="4667250" y="4799037"/>
              <a:ext cx="927735" cy="127635"/>
            </a:xfrm>
            <a:custGeom>
              <a:avLst/>
              <a:gdLst>
                <a:gd name="connsiteX0" fmla="*/ 0 w 927735"/>
                <a:gd name="connsiteY0" fmla="*/ 127635 h 127635"/>
                <a:gd name="connsiteX1" fmla="*/ 13335 w 927735"/>
                <a:gd name="connsiteY1" fmla="*/ 125730 h 127635"/>
                <a:gd name="connsiteX2" fmla="*/ 19050 w 927735"/>
                <a:gd name="connsiteY2" fmla="*/ 121920 h 127635"/>
                <a:gd name="connsiteX3" fmla="*/ 24765 w 927735"/>
                <a:gd name="connsiteY3" fmla="*/ 120015 h 127635"/>
                <a:gd name="connsiteX4" fmla="*/ 34290 w 927735"/>
                <a:gd name="connsiteY4" fmla="*/ 108585 h 127635"/>
                <a:gd name="connsiteX5" fmla="*/ 40005 w 927735"/>
                <a:gd name="connsiteY5" fmla="*/ 106680 h 127635"/>
                <a:gd name="connsiteX6" fmla="*/ 49530 w 927735"/>
                <a:gd name="connsiteY6" fmla="*/ 97155 h 127635"/>
                <a:gd name="connsiteX7" fmla="*/ 53340 w 927735"/>
                <a:gd name="connsiteY7" fmla="*/ 91440 h 127635"/>
                <a:gd name="connsiteX8" fmla="*/ 59055 w 927735"/>
                <a:gd name="connsiteY8" fmla="*/ 89535 h 127635"/>
                <a:gd name="connsiteX9" fmla="*/ 70485 w 927735"/>
                <a:gd name="connsiteY9" fmla="*/ 83820 h 127635"/>
                <a:gd name="connsiteX10" fmla="*/ 72390 w 927735"/>
                <a:gd name="connsiteY10" fmla="*/ 78105 h 127635"/>
                <a:gd name="connsiteX11" fmla="*/ 78105 w 927735"/>
                <a:gd name="connsiteY11" fmla="*/ 76200 h 127635"/>
                <a:gd name="connsiteX12" fmla="*/ 83820 w 927735"/>
                <a:gd name="connsiteY12" fmla="*/ 72390 h 127635"/>
                <a:gd name="connsiteX13" fmla="*/ 91440 w 927735"/>
                <a:gd name="connsiteY13" fmla="*/ 70485 h 127635"/>
                <a:gd name="connsiteX14" fmla="*/ 104775 w 927735"/>
                <a:gd name="connsiteY14" fmla="*/ 66675 h 127635"/>
                <a:gd name="connsiteX15" fmla="*/ 110490 w 927735"/>
                <a:gd name="connsiteY15" fmla="*/ 60960 h 127635"/>
                <a:gd name="connsiteX16" fmla="*/ 133350 w 927735"/>
                <a:gd name="connsiteY16" fmla="*/ 55245 h 127635"/>
                <a:gd name="connsiteX17" fmla="*/ 140970 w 927735"/>
                <a:gd name="connsiteY17" fmla="*/ 51435 h 127635"/>
                <a:gd name="connsiteX18" fmla="*/ 146685 w 927735"/>
                <a:gd name="connsiteY18" fmla="*/ 49530 h 127635"/>
                <a:gd name="connsiteX19" fmla="*/ 152400 w 927735"/>
                <a:gd name="connsiteY19" fmla="*/ 45720 h 127635"/>
                <a:gd name="connsiteX20" fmla="*/ 158115 w 927735"/>
                <a:gd name="connsiteY20" fmla="*/ 43815 h 127635"/>
                <a:gd name="connsiteX21" fmla="*/ 165735 w 927735"/>
                <a:gd name="connsiteY21" fmla="*/ 40005 h 127635"/>
                <a:gd name="connsiteX22" fmla="*/ 180975 w 927735"/>
                <a:gd name="connsiteY22" fmla="*/ 36195 h 127635"/>
                <a:gd name="connsiteX23" fmla="*/ 194310 w 927735"/>
                <a:gd name="connsiteY23" fmla="*/ 30480 h 127635"/>
                <a:gd name="connsiteX24" fmla="*/ 215265 w 927735"/>
                <a:gd name="connsiteY24" fmla="*/ 26670 h 127635"/>
                <a:gd name="connsiteX25" fmla="*/ 251460 w 927735"/>
                <a:gd name="connsiteY25" fmla="*/ 24765 h 127635"/>
                <a:gd name="connsiteX26" fmla="*/ 266700 w 927735"/>
                <a:gd name="connsiteY26" fmla="*/ 20955 h 127635"/>
                <a:gd name="connsiteX27" fmla="*/ 274320 w 927735"/>
                <a:gd name="connsiteY27" fmla="*/ 19050 h 127635"/>
                <a:gd name="connsiteX28" fmla="*/ 295275 w 927735"/>
                <a:gd name="connsiteY28" fmla="*/ 17145 h 127635"/>
                <a:gd name="connsiteX29" fmla="*/ 327660 w 927735"/>
                <a:gd name="connsiteY29" fmla="*/ 7620 h 127635"/>
                <a:gd name="connsiteX30" fmla="*/ 401955 w 927735"/>
                <a:gd name="connsiteY30" fmla="*/ 1905 h 127635"/>
                <a:gd name="connsiteX31" fmla="*/ 548640 w 927735"/>
                <a:gd name="connsiteY31" fmla="*/ 0 h 127635"/>
                <a:gd name="connsiteX32" fmla="*/ 661035 w 927735"/>
                <a:gd name="connsiteY32" fmla="*/ 1905 h 127635"/>
                <a:gd name="connsiteX33" fmla="*/ 714375 w 927735"/>
                <a:gd name="connsiteY33" fmla="*/ 5715 h 127635"/>
                <a:gd name="connsiteX34" fmla="*/ 727710 w 927735"/>
                <a:gd name="connsiteY34" fmla="*/ 9525 h 127635"/>
                <a:gd name="connsiteX35" fmla="*/ 733425 w 927735"/>
                <a:gd name="connsiteY35" fmla="*/ 11430 h 127635"/>
                <a:gd name="connsiteX36" fmla="*/ 744855 w 927735"/>
                <a:gd name="connsiteY36" fmla="*/ 19050 h 127635"/>
                <a:gd name="connsiteX37" fmla="*/ 752475 w 927735"/>
                <a:gd name="connsiteY37" fmla="*/ 24765 h 127635"/>
                <a:gd name="connsiteX38" fmla="*/ 763905 w 927735"/>
                <a:gd name="connsiteY38" fmla="*/ 26670 h 127635"/>
                <a:gd name="connsiteX39" fmla="*/ 773430 w 927735"/>
                <a:gd name="connsiteY39" fmla="*/ 28575 h 127635"/>
                <a:gd name="connsiteX40" fmla="*/ 786765 w 927735"/>
                <a:gd name="connsiteY40" fmla="*/ 34290 h 127635"/>
                <a:gd name="connsiteX41" fmla="*/ 802005 w 927735"/>
                <a:gd name="connsiteY41" fmla="*/ 38100 h 127635"/>
                <a:gd name="connsiteX42" fmla="*/ 807720 w 927735"/>
                <a:gd name="connsiteY42" fmla="*/ 41910 h 127635"/>
                <a:gd name="connsiteX43" fmla="*/ 815340 w 927735"/>
                <a:gd name="connsiteY43" fmla="*/ 43815 h 127635"/>
                <a:gd name="connsiteX44" fmla="*/ 826770 w 927735"/>
                <a:gd name="connsiteY44" fmla="*/ 47625 h 127635"/>
                <a:gd name="connsiteX45" fmla="*/ 832485 w 927735"/>
                <a:gd name="connsiteY45" fmla="*/ 49530 h 127635"/>
                <a:gd name="connsiteX46" fmla="*/ 849630 w 927735"/>
                <a:gd name="connsiteY46" fmla="*/ 62865 h 127635"/>
                <a:gd name="connsiteX47" fmla="*/ 861060 w 927735"/>
                <a:gd name="connsiteY47" fmla="*/ 66675 h 127635"/>
                <a:gd name="connsiteX48" fmla="*/ 880110 w 927735"/>
                <a:gd name="connsiteY48" fmla="*/ 80010 h 127635"/>
                <a:gd name="connsiteX49" fmla="*/ 885825 w 927735"/>
                <a:gd name="connsiteY49" fmla="*/ 83820 h 127635"/>
                <a:gd name="connsiteX50" fmla="*/ 889635 w 927735"/>
                <a:gd name="connsiteY50" fmla="*/ 89535 h 127635"/>
                <a:gd name="connsiteX51" fmla="*/ 897255 w 927735"/>
                <a:gd name="connsiteY51" fmla="*/ 91440 h 127635"/>
                <a:gd name="connsiteX52" fmla="*/ 904875 w 927735"/>
                <a:gd name="connsiteY52" fmla="*/ 95250 h 127635"/>
                <a:gd name="connsiteX53" fmla="*/ 916305 w 927735"/>
                <a:gd name="connsiteY53" fmla="*/ 100965 h 127635"/>
                <a:gd name="connsiteX54" fmla="*/ 918210 w 927735"/>
                <a:gd name="connsiteY54" fmla="*/ 106680 h 127635"/>
                <a:gd name="connsiteX55" fmla="*/ 923925 w 927735"/>
                <a:gd name="connsiteY55" fmla="*/ 110490 h 127635"/>
                <a:gd name="connsiteX56" fmla="*/ 927735 w 927735"/>
                <a:gd name="connsiteY56" fmla="*/ 114300 h 127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</a:cxnLst>
              <a:rect l="l" t="t" r="r" b="b"/>
              <a:pathLst>
                <a:path w="927735" h="127635">
                  <a:moveTo>
                    <a:pt x="0" y="127635"/>
                  </a:moveTo>
                  <a:cubicBezTo>
                    <a:pt x="4445" y="127000"/>
                    <a:pt x="9034" y="127020"/>
                    <a:pt x="13335" y="125730"/>
                  </a:cubicBezTo>
                  <a:cubicBezTo>
                    <a:pt x="15528" y="125072"/>
                    <a:pt x="17002" y="122944"/>
                    <a:pt x="19050" y="121920"/>
                  </a:cubicBezTo>
                  <a:cubicBezTo>
                    <a:pt x="20846" y="121022"/>
                    <a:pt x="22860" y="120650"/>
                    <a:pt x="24765" y="120015"/>
                  </a:cubicBezTo>
                  <a:cubicBezTo>
                    <a:pt x="27576" y="115798"/>
                    <a:pt x="29890" y="111519"/>
                    <a:pt x="34290" y="108585"/>
                  </a:cubicBezTo>
                  <a:cubicBezTo>
                    <a:pt x="35961" y="107471"/>
                    <a:pt x="38100" y="107315"/>
                    <a:pt x="40005" y="106680"/>
                  </a:cubicBezTo>
                  <a:cubicBezTo>
                    <a:pt x="50165" y="91440"/>
                    <a:pt x="36830" y="109855"/>
                    <a:pt x="49530" y="97155"/>
                  </a:cubicBezTo>
                  <a:cubicBezTo>
                    <a:pt x="51149" y="95536"/>
                    <a:pt x="51552" y="92870"/>
                    <a:pt x="53340" y="91440"/>
                  </a:cubicBezTo>
                  <a:cubicBezTo>
                    <a:pt x="54908" y="90186"/>
                    <a:pt x="57259" y="90433"/>
                    <a:pt x="59055" y="89535"/>
                  </a:cubicBezTo>
                  <a:cubicBezTo>
                    <a:pt x="73827" y="82149"/>
                    <a:pt x="56120" y="88608"/>
                    <a:pt x="70485" y="83820"/>
                  </a:cubicBezTo>
                  <a:cubicBezTo>
                    <a:pt x="71120" y="81915"/>
                    <a:pt x="70970" y="79525"/>
                    <a:pt x="72390" y="78105"/>
                  </a:cubicBezTo>
                  <a:cubicBezTo>
                    <a:pt x="73810" y="76685"/>
                    <a:pt x="76309" y="77098"/>
                    <a:pt x="78105" y="76200"/>
                  </a:cubicBezTo>
                  <a:cubicBezTo>
                    <a:pt x="80153" y="75176"/>
                    <a:pt x="81716" y="73292"/>
                    <a:pt x="83820" y="72390"/>
                  </a:cubicBezTo>
                  <a:cubicBezTo>
                    <a:pt x="86226" y="71359"/>
                    <a:pt x="88923" y="71204"/>
                    <a:pt x="91440" y="70485"/>
                  </a:cubicBezTo>
                  <a:cubicBezTo>
                    <a:pt x="110571" y="65019"/>
                    <a:pt x="80954" y="72630"/>
                    <a:pt x="104775" y="66675"/>
                  </a:cubicBezTo>
                  <a:cubicBezTo>
                    <a:pt x="106680" y="64770"/>
                    <a:pt x="108135" y="62268"/>
                    <a:pt x="110490" y="60960"/>
                  </a:cubicBezTo>
                  <a:cubicBezTo>
                    <a:pt x="116959" y="57366"/>
                    <a:pt x="126254" y="56428"/>
                    <a:pt x="133350" y="55245"/>
                  </a:cubicBezTo>
                  <a:cubicBezTo>
                    <a:pt x="135890" y="53975"/>
                    <a:pt x="138360" y="52554"/>
                    <a:pt x="140970" y="51435"/>
                  </a:cubicBezTo>
                  <a:cubicBezTo>
                    <a:pt x="142816" y="50644"/>
                    <a:pt x="144889" y="50428"/>
                    <a:pt x="146685" y="49530"/>
                  </a:cubicBezTo>
                  <a:cubicBezTo>
                    <a:pt x="148733" y="48506"/>
                    <a:pt x="150352" y="46744"/>
                    <a:pt x="152400" y="45720"/>
                  </a:cubicBezTo>
                  <a:cubicBezTo>
                    <a:pt x="154196" y="44822"/>
                    <a:pt x="156269" y="44606"/>
                    <a:pt x="158115" y="43815"/>
                  </a:cubicBezTo>
                  <a:cubicBezTo>
                    <a:pt x="160725" y="42696"/>
                    <a:pt x="163041" y="40903"/>
                    <a:pt x="165735" y="40005"/>
                  </a:cubicBezTo>
                  <a:cubicBezTo>
                    <a:pt x="170703" y="38349"/>
                    <a:pt x="176007" y="37851"/>
                    <a:pt x="180975" y="36195"/>
                  </a:cubicBezTo>
                  <a:cubicBezTo>
                    <a:pt x="197331" y="30743"/>
                    <a:pt x="180994" y="33809"/>
                    <a:pt x="194310" y="30480"/>
                  </a:cubicBezTo>
                  <a:cubicBezTo>
                    <a:pt x="197458" y="29693"/>
                    <a:pt x="212767" y="26870"/>
                    <a:pt x="215265" y="26670"/>
                  </a:cubicBezTo>
                  <a:cubicBezTo>
                    <a:pt x="227308" y="25707"/>
                    <a:pt x="239395" y="25400"/>
                    <a:pt x="251460" y="24765"/>
                  </a:cubicBezTo>
                  <a:lnTo>
                    <a:pt x="266700" y="20955"/>
                  </a:lnTo>
                  <a:cubicBezTo>
                    <a:pt x="269240" y="20320"/>
                    <a:pt x="271713" y="19287"/>
                    <a:pt x="274320" y="19050"/>
                  </a:cubicBezTo>
                  <a:lnTo>
                    <a:pt x="295275" y="17145"/>
                  </a:lnTo>
                  <a:cubicBezTo>
                    <a:pt x="305489" y="13740"/>
                    <a:pt x="316955" y="9149"/>
                    <a:pt x="327660" y="7620"/>
                  </a:cubicBezTo>
                  <a:cubicBezTo>
                    <a:pt x="355648" y="3622"/>
                    <a:pt x="361463" y="2431"/>
                    <a:pt x="401955" y="1905"/>
                  </a:cubicBezTo>
                  <a:lnTo>
                    <a:pt x="548640" y="0"/>
                  </a:lnTo>
                  <a:lnTo>
                    <a:pt x="661035" y="1905"/>
                  </a:lnTo>
                  <a:cubicBezTo>
                    <a:pt x="693548" y="2728"/>
                    <a:pt x="690825" y="2771"/>
                    <a:pt x="714375" y="5715"/>
                  </a:cubicBezTo>
                  <a:cubicBezTo>
                    <a:pt x="728078" y="10283"/>
                    <a:pt x="710966" y="4741"/>
                    <a:pt x="727710" y="9525"/>
                  </a:cubicBezTo>
                  <a:cubicBezTo>
                    <a:pt x="729641" y="10077"/>
                    <a:pt x="731670" y="10455"/>
                    <a:pt x="733425" y="11430"/>
                  </a:cubicBezTo>
                  <a:cubicBezTo>
                    <a:pt x="737428" y="13654"/>
                    <a:pt x="741192" y="16303"/>
                    <a:pt x="744855" y="19050"/>
                  </a:cubicBezTo>
                  <a:cubicBezTo>
                    <a:pt x="747395" y="20955"/>
                    <a:pt x="749527" y="23586"/>
                    <a:pt x="752475" y="24765"/>
                  </a:cubicBezTo>
                  <a:cubicBezTo>
                    <a:pt x="756061" y="26200"/>
                    <a:pt x="760105" y="25979"/>
                    <a:pt x="763905" y="26670"/>
                  </a:cubicBezTo>
                  <a:cubicBezTo>
                    <a:pt x="767091" y="27249"/>
                    <a:pt x="770255" y="27940"/>
                    <a:pt x="773430" y="28575"/>
                  </a:cubicBezTo>
                  <a:cubicBezTo>
                    <a:pt x="779675" y="31697"/>
                    <a:pt x="780598" y="32608"/>
                    <a:pt x="786765" y="34290"/>
                  </a:cubicBezTo>
                  <a:cubicBezTo>
                    <a:pt x="791817" y="35668"/>
                    <a:pt x="802005" y="38100"/>
                    <a:pt x="802005" y="38100"/>
                  </a:cubicBezTo>
                  <a:cubicBezTo>
                    <a:pt x="803910" y="39370"/>
                    <a:pt x="805616" y="41008"/>
                    <a:pt x="807720" y="41910"/>
                  </a:cubicBezTo>
                  <a:cubicBezTo>
                    <a:pt x="810126" y="42941"/>
                    <a:pt x="812832" y="43063"/>
                    <a:pt x="815340" y="43815"/>
                  </a:cubicBezTo>
                  <a:cubicBezTo>
                    <a:pt x="819187" y="44969"/>
                    <a:pt x="822960" y="46355"/>
                    <a:pt x="826770" y="47625"/>
                  </a:cubicBezTo>
                  <a:lnTo>
                    <a:pt x="832485" y="49530"/>
                  </a:lnTo>
                  <a:cubicBezTo>
                    <a:pt x="837416" y="54461"/>
                    <a:pt x="842794" y="60586"/>
                    <a:pt x="849630" y="62865"/>
                  </a:cubicBezTo>
                  <a:lnTo>
                    <a:pt x="861060" y="66675"/>
                  </a:lnTo>
                  <a:cubicBezTo>
                    <a:pt x="872343" y="75137"/>
                    <a:pt x="866038" y="70629"/>
                    <a:pt x="880110" y="80010"/>
                  </a:cubicBezTo>
                  <a:lnTo>
                    <a:pt x="885825" y="83820"/>
                  </a:lnTo>
                  <a:cubicBezTo>
                    <a:pt x="887095" y="85725"/>
                    <a:pt x="887730" y="88265"/>
                    <a:pt x="889635" y="89535"/>
                  </a:cubicBezTo>
                  <a:cubicBezTo>
                    <a:pt x="891813" y="90987"/>
                    <a:pt x="894804" y="90521"/>
                    <a:pt x="897255" y="91440"/>
                  </a:cubicBezTo>
                  <a:cubicBezTo>
                    <a:pt x="899914" y="92437"/>
                    <a:pt x="902265" y="94131"/>
                    <a:pt x="904875" y="95250"/>
                  </a:cubicBezTo>
                  <a:cubicBezTo>
                    <a:pt x="915917" y="99982"/>
                    <a:pt x="905322" y="93643"/>
                    <a:pt x="916305" y="100965"/>
                  </a:cubicBezTo>
                  <a:cubicBezTo>
                    <a:pt x="916940" y="102870"/>
                    <a:pt x="916956" y="105112"/>
                    <a:pt x="918210" y="106680"/>
                  </a:cubicBezTo>
                  <a:cubicBezTo>
                    <a:pt x="919640" y="108468"/>
                    <a:pt x="922137" y="109060"/>
                    <a:pt x="923925" y="110490"/>
                  </a:cubicBezTo>
                  <a:cubicBezTo>
                    <a:pt x="925327" y="111612"/>
                    <a:pt x="926465" y="113030"/>
                    <a:pt x="927735" y="114300"/>
                  </a:cubicBezTo>
                </a:path>
              </a:pathLst>
            </a:custGeom>
            <a:noFill/>
            <a:ln w="12700">
              <a:solidFill>
                <a:srgbClr val="C0C0C0"/>
              </a:solidFill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Oval 100"/>
            <p:cNvSpPr/>
            <p:nvPr/>
          </p:nvSpPr>
          <p:spPr>
            <a:xfrm>
              <a:off x="4993221" y="5076227"/>
              <a:ext cx="303799" cy="288736"/>
            </a:xfrm>
            <a:prstGeom prst="ellipse">
              <a:avLst/>
            </a:prstGeom>
            <a:solidFill>
              <a:srgbClr val="4D4D4D"/>
            </a:solidFill>
            <a:ln w="12700">
              <a:noFill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2" name="Freeform 101"/>
            <p:cNvSpPr/>
            <p:nvPr/>
          </p:nvSpPr>
          <p:spPr>
            <a:xfrm rot="20916691">
              <a:off x="4984875" y="5052573"/>
              <a:ext cx="174446" cy="192473"/>
            </a:xfrm>
            <a:custGeom>
              <a:avLst/>
              <a:gdLst>
                <a:gd name="connsiteX0" fmla="*/ 11430 w 110490"/>
                <a:gd name="connsiteY0" fmla="*/ 60960 h 192473"/>
                <a:gd name="connsiteX1" fmla="*/ 9525 w 110490"/>
                <a:gd name="connsiteY1" fmla="*/ 70485 h 192473"/>
                <a:gd name="connsiteX2" fmla="*/ 5715 w 110490"/>
                <a:gd name="connsiteY2" fmla="*/ 100965 h 192473"/>
                <a:gd name="connsiteX3" fmla="*/ 3810 w 110490"/>
                <a:gd name="connsiteY3" fmla="*/ 108585 h 192473"/>
                <a:gd name="connsiteX4" fmla="*/ 0 w 110490"/>
                <a:gd name="connsiteY4" fmla="*/ 120015 h 192473"/>
                <a:gd name="connsiteX5" fmla="*/ 1905 w 110490"/>
                <a:gd name="connsiteY5" fmla="*/ 133350 h 192473"/>
                <a:gd name="connsiteX6" fmla="*/ 3810 w 110490"/>
                <a:gd name="connsiteY6" fmla="*/ 139065 h 192473"/>
                <a:gd name="connsiteX7" fmla="*/ 7620 w 110490"/>
                <a:gd name="connsiteY7" fmla="*/ 154305 h 192473"/>
                <a:gd name="connsiteX8" fmla="*/ 15240 w 110490"/>
                <a:gd name="connsiteY8" fmla="*/ 173355 h 192473"/>
                <a:gd name="connsiteX9" fmla="*/ 20955 w 110490"/>
                <a:gd name="connsiteY9" fmla="*/ 177165 h 192473"/>
                <a:gd name="connsiteX10" fmla="*/ 30480 w 110490"/>
                <a:gd name="connsiteY10" fmla="*/ 188595 h 192473"/>
                <a:gd name="connsiteX11" fmla="*/ 41910 w 110490"/>
                <a:gd name="connsiteY11" fmla="*/ 192405 h 192473"/>
                <a:gd name="connsiteX12" fmla="*/ 80010 w 110490"/>
                <a:gd name="connsiteY12" fmla="*/ 188595 h 192473"/>
                <a:gd name="connsiteX13" fmla="*/ 85725 w 110490"/>
                <a:gd name="connsiteY13" fmla="*/ 184785 h 192473"/>
                <a:gd name="connsiteX14" fmla="*/ 89535 w 110490"/>
                <a:gd name="connsiteY14" fmla="*/ 179070 h 192473"/>
                <a:gd name="connsiteX15" fmla="*/ 83820 w 110490"/>
                <a:gd name="connsiteY15" fmla="*/ 144780 h 192473"/>
                <a:gd name="connsiteX16" fmla="*/ 81915 w 110490"/>
                <a:gd name="connsiteY16" fmla="*/ 139065 h 192473"/>
                <a:gd name="connsiteX17" fmla="*/ 80010 w 110490"/>
                <a:gd name="connsiteY17" fmla="*/ 133350 h 192473"/>
                <a:gd name="connsiteX18" fmla="*/ 81915 w 110490"/>
                <a:gd name="connsiteY18" fmla="*/ 106680 h 192473"/>
                <a:gd name="connsiteX19" fmla="*/ 83820 w 110490"/>
                <a:gd name="connsiteY19" fmla="*/ 100965 h 192473"/>
                <a:gd name="connsiteX20" fmla="*/ 89535 w 110490"/>
                <a:gd name="connsiteY20" fmla="*/ 95250 h 192473"/>
                <a:gd name="connsiteX21" fmla="*/ 100965 w 110490"/>
                <a:gd name="connsiteY21" fmla="*/ 72390 h 192473"/>
                <a:gd name="connsiteX22" fmla="*/ 106680 w 110490"/>
                <a:gd name="connsiteY22" fmla="*/ 68580 h 192473"/>
                <a:gd name="connsiteX23" fmla="*/ 108585 w 110490"/>
                <a:gd name="connsiteY23" fmla="*/ 53340 h 192473"/>
                <a:gd name="connsiteX24" fmla="*/ 110490 w 110490"/>
                <a:gd name="connsiteY24" fmla="*/ 40005 h 192473"/>
                <a:gd name="connsiteX25" fmla="*/ 108585 w 110490"/>
                <a:gd name="connsiteY25" fmla="*/ 30480 h 192473"/>
                <a:gd name="connsiteX26" fmla="*/ 106680 w 110490"/>
                <a:gd name="connsiteY26" fmla="*/ 22860 h 192473"/>
                <a:gd name="connsiteX27" fmla="*/ 102870 w 110490"/>
                <a:gd name="connsiteY27" fmla="*/ 17145 h 192473"/>
                <a:gd name="connsiteX28" fmla="*/ 91440 w 110490"/>
                <a:gd name="connsiteY28" fmla="*/ 7620 h 192473"/>
                <a:gd name="connsiteX29" fmla="*/ 57150 w 110490"/>
                <a:gd name="connsiteY29" fmla="*/ 0 h 192473"/>
                <a:gd name="connsiteX30" fmla="*/ 34290 w 110490"/>
                <a:gd name="connsiteY30" fmla="*/ 1905 h 192473"/>
                <a:gd name="connsiteX31" fmla="*/ 28575 w 110490"/>
                <a:gd name="connsiteY31" fmla="*/ 3810 h 192473"/>
                <a:gd name="connsiteX32" fmla="*/ 17145 w 110490"/>
                <a:gd name="connsiteY32" fmla="*/ 3810 h 1924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10490" h="192473">
                  <a:moveTo>
                    <a:pt x="11430" y="60960"/>
                  </a:moveTo>
                  <a:cubicBezTo>
                    <a:pt x="10795" y="64135"/>
                    <a:pt x="9927" y="67272"/>
                    <a:pt x="9525" y="70485"/>
                  </a:cubicBezTo>
                  <a:cubicBezTo>
                    <a:pt x="6458" y="95022"/>
                    <a:pt x="9397" y="84397"/>
                    <a:pt x="5715" y="100965"/>
                  </a:cubicBezTo>
                  <a:cubicBezTo>
                    <a:pt x="5147" y="103521"/>
                    <a:pt x="4562" y="106077"/>
                    <a:pt x="3810" y="108585"/>
                  </a:cubicBezTo>
                  <a:cubicBezTo>
                    <a:pt x="2656" y="112432"/>
                    <a:pt x="0" y="120015"/>
                    <a:pt x="0" y="120015"/>
                  </a:cubicBezTo>
                  <a:cubicBezTo>
                    <a:pt x="635" y="124460"/>
                    <a:pt x="1024" y="128947"/>
                    <a:pt x="1905" y="133350"/>
                  </a:cubicBezTo>
                  <a:cubicBezTo>
                    <a:pt x="2299" y="135319"/>
                    <a:pt x="3282" y="137128"/>
                    <a:pt x="3810" y="139065"/>
                  </a:cubicBezTo>
                  <a:cubicBezTo>
                    <a:pt x="5188" y="144117"/>
                    <a:pt x="6350" y="149225"/>
                    <a:pt x="7620" y="154305"/>
                  </a:cubicBezTo>
                  <a:cubicBezTo>
                    <a:pt x="9223" y="160718"/>
                    <a:pt x="10318" y="168433"/>
                    <a:pt x="15240" y="173355"/>
                  </a:cubicBezTo>
                  <a:cubicBezTo>
                    <a:pt x="16859" y="174974"/>
                    <a:pt x="19050" y="175895"/>
                    <a:pt x="20955" y="177165"/>
                  </a:cubicBezTo>
                  <a:cubicBezTo>
                    <a:pt x="23326" y="180722"/>
                    <a:pt x="26597" y="186438"/>
                    <a:pt x="30480" y="188595"/>
                  </a:cubicBezTo>
                  <a:cubicBezTo>
                    <a:pt x="33991" y="190545"/>
                    <a:pt x="41910" y="192405"/>
                    <a:pt x="41910" y="192405"/>
                  </a:cubicBezTo>
                  <a:cubicBezTo>
                    <a:pt x="43803" y="192294"/>
                    <a:pt x="70071" y="193565"/>
                    <a:pt x="80010" y="188595"/>
                  </a:cubicBezTo>
                  <a:cubicBezTo>
                    <a:pt x="82058" y="187571"/>
                    <a:pt x="83820" y="186055"/>
                    <a:pt x="85725" y="184785"/>
                  </a:cubicBezTo>
                  <a:cubicBezTo>
                    <a:pt x="86995" y="182880"/>
                    <a:pt x="89383" y="181354"/>
                    <a:pt x="89535" y="179070"/>
                  </a:cubicBezTo>
                  <a:cubicBezTo>
                    <a:pt x="90654" y="162281"/>
                    <a:pt x="88284" y="158173"/>
                    <a:pt x="83820" y="144780"/>
                  </a:cubicBezTo>
                  <a:lnTo>
                    <a:pt x="81915" y="139065"/>
                  </a:lnTo>
                  <a:lnTo>
                    <a:pt x="80010" y="133350"/>
                  </a:lnTo>
                  <a:cubicBezTo>
                    <a:pt x="80645" y="124460"/>
                    <a:pt x="80874" y="115532"/>
                    <a:pt x="81915" y="106680"/>
                  </a:cubicBezTo>
                  <a:cubicBezTo>
                    <a:pt x="82150" y="104686"/>
                    <a:pt x="82706" y="102636"/>
                    <a:pt x="83820" y="100965"/>
                  </a:cubicBezTo>
                  <a:cubicBezTo>
                    <a:pt x="85314" y="98723"/>
                    <a:pt x="87630" y="97155"/>
                    <a:pt x="89535" y="95250"/>
                  </a:cubicBezTo>
                  <a:cubicBezTo>
                    <a:pt x="91708" y="88730"/>
                    <a:pt x="94634" y="76610"/>
                    <a:pt x="100965" y="72390"/>
                  </a:cubicBezTo>
                  <a:lnTo>
                    <a:pt x="106680" y="68580"/>
                  </a:lnTo>
                  <a:cubicBezTo>
                    <a:pt x="107315" y="63500"/>
                    <a:pt x="107908" y="58415"/>
                    <a:pt x="108585" y="53340"/>
                  </a:cubicBezTo>
                  <a:cubicBezTo>
                    <a:pt x="109178" y="48889"/>
                    <a:pt x="110490" y="44495"/>
                    <a:pt x="110490" y="40005"/>
                  </a:cubicBezTo>
                  <a:cubicBezTo>
                    <a:pt x="110490" y="36767"/>
                    <a:pt x="109287" y="33641"/>
                    <a:pt x="108585" y="30480"/>
                  </a:cubicBezTo>
                  <a:cubicBezTo>
                    <a:pt x="108017" y="27924"/>
                    <a:pt x="107711" y="25266"/>
                    <a:pt x="106680" y="22860"/>
                  </a:cubicBezTo>
                  <a:cubicBezTo>
                    <a:pt x="105778" y="20756"/>
                    <a:pt x="104336" y="18904"/>
                    <a:pt x="102870" y="17145"/>
                  </a:cubicBezTo>
                  <a:cubicBezTo>
                    <a:pt x="100231" y="13978"/>
                    <a:pt x="95407" y="9383"/>
                    <a:pt x="91440" y="7620"/>
                  </a:cubicBezTo>
                  <a:cubicBezTo>
                    <a:pt x="80621" y="2811"/>
                    <a:pt x="68706" y="1651"/>
                    <a:pt x="57150" y="0"/>
                  </a:cubicBezTo>
                  <a:cubicBezTo>
                    <a:pt x="49530" y="635"/>
                    <a:pt x="41869" y="894"/>
                    <a:pt x="34290" y="1905"/>
                  </a:cubicBezTo>
                  <a:cubicBezTo>
                    <a:pt x="32300" y="2170"/>
                    <a:pt x="30571" y="3588"/>
                    <a:pt x="28575" y="3810"/>
                  </a:cubicBezTo>
                  <a:cubicBezTo>
                    <a:pt x="24788" y="4231"/>
                    <a:pt x="20955" y="3810"/>
                    <a:pt x="17145" y="3810"/>
                  </a:cubicBezTo>
                </a:path>
              </a:pathLst>
            </a:custGeom>
            <a:solidFill>
              <a:srgbClr val="FFFFFF"/>
            </a:solidFill>
            <a:ln w="12700"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Freeform 102"/>
            <p:cNvSpPr/>
            <p:nvPr/>
          </p:nvSpPr>
          <p:spPr>
            <a:xfrm>
              <a:off x="4533901" y="4917147"/>
              <a:ext cx="1242060" cy="152400"/>
            </a:xfrm>
            <a:custGeom>
              <a:avLst/>
              <a:gdLst>
                <a:gd name="connsiteX0" fmla="*/ 0 w 1232535"/>
                <a:gd name="connsiteY0" fmla="*/ 125730 h 152400"/>
                <a:gd name="connsiteX1" fmla="*/ 9525 w 1232535"/>
                <a:gd name="connsiteY1" fmla="*/ 123825 h 152400"/>
                <a:gd name="connsiteX2" fmla="*/ 15240 w 1232535"/>
                <a:gd name="connsiteY2" fmla="*/ 118110 h 152400"/>
                <a:gd name="connsiteX3" fmla="*/ 28575 w 1232535"/>
                <a:gd name="connsiteY3" fmla="*/ 116205 h 152400"/>
                <a:gd name="connsiteX4" fmla="*/ 47625 w 1232535"/>
                <a:gd name="connsiteY4" fmla="*/ 110490 h 152400"/>
                <a:gd name="connsiteX5" fmla="*/ 59055 w 1232535"/>
                <a:gd name="connsiteY5" fmla="*/ 106680 h 152400"/>
                <a:gd name="connsiteX6" fmla="*/ 66675 w 1232535"/>
                <a:gd name="connsiteY6" fmla="*/ 104775 h 152400"/>
                <a:gd name="connsiteX7" fmla="*/ 78105 w 1232535"/>
                <a:gd name="connsiteY7" fmla="*/ 95250 h 152400"/>
                <a:gd name="connsiteX8" fmla="*/ 100965 w 1232535"/>
                <a:gd name="connsiteY8" fmla="*/ 89535 h 152400"/>
                <a:gd name="connsiteX9" fmla="*/ 123825 w 1232535"/>
                <a:gd name="connsiteY9" fmla="*/ 83820 h 152400"/>
                <a:gd name="connsiteX10" fmla="*/ 131445 w 1232535"/>
                <a:gd name="connsiteY10" fmla="*/ 81915 h 152400"/>
                <a:gd name="connsiteX11" fmla="*/ 142875 w 1232535"/>
                <a:gd name="connsiteY11" fmla="*/ 78105 h 152400"/>
                <a:gd name="connsiteX12" fmla="*/ 154305 w 1232535"/>
                <a:gd name="connsiteY12" fmla="*/ 70485 h 152400"/>
                <a:gd name="connsiteX13" fmla="*/ 163830 w 1232535"/>
                <a:gd name="connsiteY13" fmla="*/ 68580 h 152400"/>
                <a:gd name="connsiteX14" fmla="*/ 190500 w 1232535"/>
                <a:gd name="connsiteY14" fmla="*/ 57150 h 152400"/>
                <a:gd name="connsiteX15" fmla="*/ 207645 w 1232535"/>
                <a:gd name="connsiteY15" fmla="*/ 51435 h 152400"/>
                <a:gd name="connsiteX16" fmla="*/ 213360 w 1232535"/>
                <a:gd name="connsiteY16" fmla="*/ 49530 h 152400"/>
                <a:gd name="connsiteX17" fmla="*/ 228600 w 1232535"/>
                <a:gd name="connsiteY17" fmla="*/ 47625 h 152400"/>
                <a:gd name="connsiteX18" fmla="*/ 240030 w 1232535"/>
                <a:gd name="connsiteY18" fmla="*/ 45720 h 152400"/>
                <a:gd name="connsiteX19" fmla="*/ 257175 w 1232535"/>
                <a:gd name="connsiteY19" fmla="*/ 41910 h 152400"/>
                <a:gd name="connsiteX20" fmla="*/ 299085 w 1232535"/>
                <a:gd name="connsiteY20" fmla="*/ 36195 h 152400"/>
                <a:gd name="connsiteX21" fmla="*/ 304800 w 1232535"/>
                <a:gd name="connsiteY21" fmla="*/ 32385 h 152400"/>
                <a:gd name="connsiteX22" fmla="*/ 321945 w 1232535"/>
                <a:gd name="connsiteY22" fmla="*/ 28575 h 152400"/>
                <a:gd name="connsiteX23" fmla="*/ 348615 w 1232535"/>
                <a:gd name="connsiteY23" fmla="*/ 22860 h 152400"/>
                <a:gd name="connsiteX24" fmla="*/ 384810 w 1232535"/>
                <a:gd name="connsiteY24" fmla="*/ 20955 h 152400"/>
                <a:gd name="connsiteX25" fmla="*/ 424815 w 1232535"/>
                <a:gd name="connsiteY25" fmla="*/ 17145 h 152400"/>
                <a:gd name="connsiteX26" fmla="*/ 434340 w 1232535"/>
                <a:gd name="connsiteY26" fmla="*/ 15240 h 152400"/>
                <a:gd name="connsiteX27" fmla="*/ 440055 w 1232535"/>
                <a:gd name="connsiteY27" fmla="*/ 13335 h 152400"/>
                <a:gd name="connsiteX28" fmla="*/ 497205 w 1232535"/>
                <a:gd name="connsiteY28" fmla="*/ 9525 h 152400"/>
                <a:gd name="connsiteX29" fmla="*/ 520065 w 1232535"/>
                <a:gd name="connsiteY29" fmla="*/ 3810 h 152400"/>
                <a:gd name="connsiteX30" fmla="*/ 548640 w 1232535"/>
                <a:gd name="connsiteY30" fmla="*/ 1905 h 152400"/>
                <a:gd name="connsiteX31" fmla="*/ 586740 w 1232535"/>
                <a:gd name="connsiteY31" fmla="*/ 0 h 152400"/>
                <a:gd name="connsiteX32" fmla="*/ 668655 w 1232535"/>
                <a:gd name="connsiteY32" fmla="*/ 1905 h 152400"/>
                <a:gd name="connsiteX33" fmla="*/ 834390 w 1232535"/>
                <a:gd name="connsiteY33" fmla="*/ 3810 h 152400"/>
                <a:gd name="connsiteX34" fmla="*/ 849630 w 1232535"/>
                <a:gd name="connsiteY34" fmla="*/ 7620 h 152400"/>
                <a:gd name="connsiteX35" fmla="*/ 864870 w 1232535"/>
                <a:gd name="connsiteY35" fmla="*/ 11430 h 152400"/>
                <a:gd name="connsiteX36" fmla="*/ 880110 w 1232535"/>
                <a:gd name="connsiteY36" fmla="*/ 13335 h 152400"/>
                <a:gd name="connsiteX37" fmla="*/ 891540 w 1232535"/>
                <a:gd name="connsiteY37" fmla="*/ 19050 h 152400"/>
                <a:gd name="connsiteX38" fmla="*/ 908685 w 1232535"/>
                <a:gd name="connsiteY38" fmla="*/ 26670 h 152400"/>
                <a:gd name="connsiteX39" fmla="*/ 922020 w 1232535"/>
                <a:gd name="connsiteY39" fmla="*/ 30480 h 152400"/>
                <a:gd name="connsiteX40" fmla="*/ 973455 w 1232535"/>
                <a:gd name="connsiteY40" fmla="*/ 32385 h 152400"/>
                <a:gd name="connsiteX41" fmla="*/ 986790 w 1232535"/>
                <a:gd name="connsiteY41" fmla="*/ 36195 h 152400"/>
                <a:gd name="connsiteX42" fmla="*/ 992505 w 1232535"/>
                <a:gd name="connsiteY42" fmla="*/ 40005 h 152400"/>
                <a:gd name="connsiteX43" fmla="*/ 1017270 w 1232535"/>
                <a:gd name="connsiteY43" fmla="*/ 45720 h 152400"/>
                <a:gd name="connsiteX44" fmla="*/ 1022985 w 1232535"/>
                <a:gd name="connsiteY44" fmla="*/ 47625 h 152400"/>
                <a:gd name="connsiteX45" fmla="*/ 1043940 w 1232535"/>
                <a:gd name="connsiteY45" fmla="*/ 51435 h 152400"/>
                <a:gd name="connsiteX46" fmla="*/ 1055370 w 1232535"/>
                <a:gd name="connsiteY46" fmla="*/ 55245 h 152400"/>
                <a:gd name="connsiteX47" fmla="*/ 1062990 w 1232535"/>
                <a:gd name="connsiteY47" fmla="*/ 60960 h 152400"/>
                <a:gd name="connsiteX48" fmla="*/ 1074420 w 1232535"/>
                <a:gd name="connsiteY48" fmla="*/ 64770 h 152400"/>
                <a:gd name="connsiteX49" fmla="*/ 1080135 w 1232535"/>
                <a:gd name="connsiteY49" fmla="*/ 68580 h 152400"/>
                <a:gd name="connsiteX50" fmla="*/ 1099185 w 1232535"/>
                <a:gd name="connsiteY50" fmla="*/ 74295 h 152400"/>
                <a:gd name="connsiteX51" fmla="*/ 1106805 w 1232535"/>
                <a:gd name="connsiteY51" fmla="*/ 78105 h 152400"/>
                <a:gd name="connsiteX52" fmla="*/ 1116330 w 1232535"/>
                <a:gd name="connsiteY52" fmla="*/ 83820 h 152400"/>
                <a:gd name="connsiteX53" fmla="*/ 1131570 w 1232535"/>
                <a:gd name="connsiteY53" fmla="*/ 85725 h 152400"/>
                <a:gd name="connsiteX54" fmla="*/ 1137285 w 1232535"/>
                <a:gd name="connsiteY54" fmla="*/ 91440 h 152400"/>
                <a:gd name="connsiteX55" fmla="*/ 1143000 w 1232535"/>
                <a:gd name="connsiteY55" fmla="*/ 93345 h 152400"/>
                <a:gd name="connsiteX56" fmla="*/ 1152525 w 1232535"/>
                <a:gd name="connsiteY56" fmla="*/ 102870 h 152400"/>
                <a:gd name="connsiteX57" fmla="*/ 1163955 w 1232535"/>
                <a:gd name="connsiteY57" fmla="*/ 106680 h 152400"/>
                <a:gd name="connsiteX58" fmla="*/ 1175385 w 1232535"/>
                <a:gd name="connsiteY58" fmla="*/ 114300 h 152400"/>
                <a:gd name="connsiteX59" fmla="*/ 1181100 w 1232535"/>
                <a:gd name="connsiteY59" fmla="*/ 120015 h 152400"/>
                <a:gd name="connsiteX60" fmla="*/ 1186815 w 1232535"/>
                <a:gd name="connsiteY60" fmla="*/ 121920 h 152400"/>
                <a:gd name="connsiteX61" fmla="*/ 1194435 w 1232535"/>
                <a:gd name="connsiteY61" fmla="*/ 125730 h 152400"/>
                <a:gd name="connsiteX62" fmla="*/ 1203960 w 1232535"/>
                <a:gd name="connsiteY62" fmla="*/ 135255 h 152400"/>
                <a:gd name="connsiteX63" fmla="*/ 1217295 w 1232535"/>
                <a:gd name="connsiteY63" fmla="*/ 146685 h 152400"/>
                <a:gd name="connsiteX64" fmla="*/ 1228725 w 1232535"/>
                <a:gd name="connsiteY64" fmla="*/ 150495 h 152400"/>
                <a:gd name="connsiteX65" fmla="*/ 1232535 w 1232535"/>
                <a:gd name="connsiteY65" fmla="*/ 152400 h 15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1232535" h="152400">
                  <a:moveTo>
                    <a:pt x="0" y="125730"/>
                  </a:moveTo>
                  <a:cubicBezTo>
                    <a:pt x="3175" y="125095"/>
                    <a:pt x="6629" y="125273"/>
                    <a:pt x="9525" y="123825"/>
                  </a:cubicBezTo>
                  <a:cubicBezTo>
                    <a:pt x="11935" y="122620"/>
                    <a:pt x="12739" y="119111"/>
                    <a:pt x="15240" y="118110"/>
                  </a:cubicBezTo>
                  <a:cubicBezTo>
                    <a:pt x="19409" y="116442"/>
                    <a:pt x="24130" y="116840"/>
                    <a:pt x="28575" y="116205"/>
                  </a:cubicBezTo>
                  <a:cubicBezTo>
                    <a:pt x="39630" y="108835"/>
                    <a:pt x="28877" y="114816"/>
                    <a:pt x="47625" y="110490"/>
                  </a:cubicBezTo>
                  <a:cubicBezTo>
                    <a:pt x="51538" y="109587"/>
                    <a:pt x="55159" y="107654"/>
                    <a:pt x="59055" y="106680"/>
                  </a:cubicBezTo>
                  <a:lnTo>
                    <a:pt x="66675" y="104775"/>
                  </a:lnTo>
                  <a:cubicBezTo>
                    <a:pt x="70264" y="101186"/>
                    <a:pt x="73331" y="97372"/>
                    <a:pt x="78105" y="95250"/>
                  </a:cubicBezTo>
                  <a:cubicBezTo>
                    <a:pt x="88521" y="90621"/>
                    <a:pt x="90073" y="91713"/>
                    <a:pt x="100965" y="89535"/>
                  </a:cubicBezTo>
                  <a:cubicBezTo>
                    <a:pt x="133369" y="83054"/>
                    <a:pt x="107994" y="88343"/>
                    <a:pt x="123825" y="83820"/>
                  </a:cubicBezTo>
                  <a:cubicBezTo>
                    <a:pt x="126342" y="83101"/>
                    <a:pt x="128937" y="82667"/>
                    <a:pt x="131445" y="81915"/>
                  </a:cubicBezTo>
                  <a:cubicBezTo>
                    <a:pt x="135292" y="80761"/>
                    <a:pt x="139533" y="80333"/>
                    <a:pt x="142875" y="78105"/>
                  </a:cubicBezTo>
                  <a:cubicBezTo>
                    <a:pt x="146685" y="75565"/>
                    <a:pt x="149815" y="71383"/>
                    <a:pt x="154305" y="70485"/>
                  </a:cubicBezTo>
                  <a:lnTo>
                    <a:pt x="163830" y="68580"/>
                  </a:lnTo>
                  <a:cubicBezTo>
                    <a:pt x="183920" y="55187"/>
                    <a:pt x="165897" y="65351"/>
                    <a:pt x="190500" y="57150"/>
                  </a:cubicBezTo>
                  <a:lnTo>
                    <a:pt x="207645" y="51435"/>
                  </a:lnTo>
                  <a:cubicBezTo>
                    <a:pt x="209550" y="50800"/>
                    <a:pt x="211367" y="49779"/>
                    <a:pt x="213360" y="49530"/>
                  </a:cubicBezTo>
                  <a:lnTo>
                    <a:pt x="228600" y="47625"/>
                  </a:lnTo>
                  <a:cubicBezTo>
                    <a:pt x="232424" y="47079"/>
                    <a:pt x="236259" y="46558"/>
                    <a:pt x="240030" y="45720"/>
                  </a:cubicBezTo>
                  <a:cubicBezTo>
                    <a:pt x="259087" y="41485"/>
                    <a:pt x="225150" y="46277"/>
                    <a:pt x="257175" y="41910"/>
                  </a:cubicBezTo>
                  <a:cubicBezTo>
                    <a:pt x="304355" y="35476"/>
                    <a:pt x="272701" y="40592"/>
                    <a:pt x="299085" y="36195"/>
                  </a:cubicBezTo>
                  <a:cubicBezTo>
                    <a:pt x="300990" y="34925"/>
                    <a:pt x="302696" y="33287"/>
                    <a:pt x="304800" y="32385"/>
                  </a:cubicBezTo>
                  <a:cubicBezTo>
                    <a:pt x="307367" y="31285"/>
                    <a:pt x="319986" y="29027"/>
                    <a:pt x="321945" y="28575"/>
                  </a:cubicBezTo>
                  <a:cubicBezTo>
                    <a:pt x="330422" y="26619"/>
                    <a:pt x="339773" y="23567"/>
                    <a:pt x="348615" y="22860"/>
                  </a:cubicBezTo>
                  <a:cubicBezTo>
                    <a:pt x="360658" y="21897"/>
                    <a:pt x="372752" y="21709"/>
                    <a:pt x="384810" y="20955"/>
                  </a:cubicBezTo>
                  <a:cubicBezTo>
                    <a:pt x="397985" y="20132"/>
                    <a:pt x="411683" y="19165"/>
                    <a:pt x="424815" y="17145"/>
                  </a:cubicBezTo>
                  <a:cubicBezTo>
                    <a:pt x="428015" y="16653"/>
                    <a:pt x="431199" y="16025"/>
                    <a:pt x="434340" y="15240"/>
                  </a:cubicBezTo>
                  <a:cubicBezTo>
                    <a:pt x="436288" y="14753"/>
                    <a:pt x="438070" y="13640"/>
                    <a:pt x="440055" y="13335"/>
                  </a:cubicBezTo>
                  <a:cubicBezTo>
                    <a:pt x="455319" y="10987"/>
                    <a:pt x="485486" y="10111"/>
                    <a:pt x="497205" y="9525"/>
                  </a:cubicBezTo>
                  <a:cubicBezTo>
                    <a:pt x="505416" y="6788"/>
                    <a:pt x="509876" y="5084"/>
                    <a:pt x="520065" y="3810"/>
                  </a:cubicBezTo>
                  <a:cubicBezTo>
                    <a:pt x="529537" y="2626"/>
                    <a:pt x="539109" y="2450"/>
                    <a:pt x="548640" y="1905"/>
                  </a:cubicBezTo>
                  <a:lnTo>
                    <a:pt x="586740" y="0"/>
                  </a:lnTo>
                  <a:lnTo>
                    <a:pt x="668655" y="1905"/>
                  </a:lnTo>
                  <a:cubicBezTo>
                    <a:pt x="723897" y="2755"/>
                    <a:pt x="779169" y="2066"/>
                    <a:pt x="834390" y="3810"/>
                  </a:cubicBezTo>
                  <a:cubicBezTo>
                    <a:pt x="839624" y="3975"/>
                    <a:pt x="844550" y="6350"/>
                    <a:pt x="849630" y="7620"/>
                  </a:cubicBezTo>
                  <a:lnTo>
                    <a:pt x="864870" y="11430"/>
                  </a:lnTo>
                  <a:lnTo>
                    <a:pt x="880110" y="13335"/>
                  </a:lnTo>
                  <a:cubicBezTo>
                    <a:pt x="896488" y="24254"/>
                    <a:pt x="875766" y="11163"/>
                    <a:pt x="891540" y="19050"/>
                  </a:cubicBezTo>
                  <a:cubicBezTo>
                    <a:pt x="909653" y="28107"/>
                    <a:pt x="879197" y="16841"/>
                    <a:pt x="908685" y="26670"/>
                  </a:cubicBezTo>
                  <a:cubicBezTo>
                    <a:pt x="911820" y="27715"/>
                    <a:pt x="919054" y="30289"/>
                    <a:pt x="922020" y="30480"/>
                  </a:cubicBezTo>
                  <a:cubicBezTo>
                    <a:pt x="939141" y="31585"/>
                    <a:pt x="956310" y="31750"/>
                    <a:pt x="973455" y="32385"/>
                  </a:cubicBezTo>
                  <a:cubicBezTo>
                    <a:pt x="975896" y="32995"/>
                    <a:pt x="984057" y="34829"/>
                    <a:pt x="986790" y="36195"/>
                  </a:cubicBezTo>
                  <a:cubicBezTo>
                    <a:pt x="988838" y="37219"/>
                    <a:pt x="990413" y="39075"/>
                    <a:pt x="992505" y="40005"/>
                  </a:cubicBezTo>
                  <a:cubicBezTo>
                    <a:pt x="1002414" y="44409"/>
                    <a:pt x="1006422" y="44170"/>
                    <a:pt x="1017270" y="45720"/>
                  </a:cubicBezTo>
                  <a:cubicBezTo>
                    <a:pt x="1019175" y="46355"/>
                    <a:pt x="1021025" y="47189"/>
                    <a:pt x="1022985" y="47625"/>
                  </a:cubicBezTo>
                  <a:cubicBezTo>
                    <a:pt x="1030827" y="49368"/>
                    <a:pt x="1036313" y="49355"/>
                    <a:pt x="1043940" y="51435"/>
                  </a:cubicBezTo>
                  <a:cubicBezTo>
                    <a:pt x="1047815" y="52492"/>
                    <a:pt x="1055370" y="55245"/>
                    <a:pt x="1055370" y="55245"/>
                  </a:cubicBezTo>
                  <a:cubicBezTo>
                    <a:pt x="1057910" y="57150"/>
                    <a:pt x="1060150" y="59540"/>
                    <a:pt x="1062990" y="60960"/>
                  </a:cubicBezTo>
                  <a:cubicBezTo>
                    <a:pt x="1066582" y="62756"/>
                    <a:pt x="1071078" y="62542"/>
                    <a:pt x="1074420" y="64770"/>
                  </a:cubicBezTo>
                  <a:cubicBezTo>
                    <a:pt x="1076325" y="66040"/>
                    <a:pt x="1078031" y="67678"/>
                    <a:pt x="1080135" y="68580"/>
                  </a:cubicBezTo>
                  <a:cubicBezTo>
                    <a:pt x="1099277" y="76784"/>
                    <a:pt x="1073574" y="61490"/>
                    <a:pt x="1099185" y="74295"/>
                  </a:cubicBezTo>
                  <a:cubicBezTo>
                    <a:pt x="1101725" y="75565"/>
                    <a:pt x="1104323" y="76726"/>
                    <a:pt x="1106805" y="78105"/>
                  </a:cubicBezTo>
                  <a:cubicBezTo>
                    <a:pt x="1110042" y="79903"/>
                    <a:pt x="1112791" y="82731"/>
                    <a:pt x="1116330" y="83820"/>
                  </a:cubicBezTo>
                  <a:cubicBezTo>
                    <a:pt x="1121223" y="85326"/>
                    <a:pt x="1126490" y="85090"/>
                    <a:pt x="1131570" y="85725"/>
                  </a:cubicBezTo>
                  <a:cubicBezTo>
                    <a:pt x="1133475" y="87630"/>
                    <a:pt x="1135043" y="89946"/>
                    <a:pt x="1137285" y="91440"/>
                  </a:cubicBezTo>
                  <a:cubicBezTo>
                    <a:pt x="1138956" y="92554"/>
                    <a:pt x="1141432" y="92091"/>
                    <a:pt x="1143000" y="93345"/>
                  </a:cubicBezTo>
                  <a:cubicBezTo>
                    <a:pt x="1153319" y="101600"/>
                    <a:pt x="1139666" y="97155"/>
                    <a:pt x="1152525" y="102870"/>
                  </a:cubicBezTo>
                  <a:cubicBezTo>
                    <a:pt x="1156195" y="104501"/>
                    <a:pt x="1160613" y="104452"/>
                    <a:pt x="1163955" y="106680"/>
                  </a:cubicBezTo>
                  <a:cubicBezTo>
                    <a:pt x="1167765" y="109220"/>
                    <a:pt x="1172147" y="111062"/>
                    <a:pt x="1175385" y="114300"/>
                  </a:cubicBezTo>
                  <a:cubicBezTo>
                    <a:pt x="1177290" y="116205"/>
                    <a:pt x="1178858" y="118521"/>
                    <a:pt x="1181100" y="120015"/>
                  </a:cubicBezTo>
                  <a:cubicBezTo>
                    <a:pt x="1182771" y="121129"/>
                    <a:pt x="1184969" y="121129"/>
                    <a:pt x="1186815" y="121920"/>
                  </a:cubicBezTo>
                  <a:cubicBezTo>
                    <a:pt x="1189425" y="123039"/>
                    <a:pt x="1191895" y="124460"/>
                    <a:pt x="1194435" y="125730"/>
                  </a:cubicBezTo>
                  <a:cubicBezTo>
                    <a:pt x="1201773" y="136737"/>
                    <a:pt x="1194082" y="126788"/>
                    <a:pt x="1203960" y="135255"/>
                  </a:cubicBezTo>
                  <a:cubicBezTo>
                    <a:pt x="1209044" y="139613"/>
                    <a:pt x="1211239" y="143994"/>
                    <a:pt x="1217295" y="146685"/>
                  </a:cubicBezTo>
                  <a:cubicBezTo>
                    <a:pt x="1220965" y="148316"/>
                    <a:pt x="1225133" y="148699"/>
                    <a:pt x="1228725" y="150495"/>
                  </a:cubicBezTo>
                  <a:lnTo>
                    <a:pt x="1232535" y="152400"/>
                  </a:lnTo>
                </a:path>
              </a:pathLst>
            </a:custGeom>
            <a:noFill/>
            <a:ln w="12700">
              <a:solidFill>
                <a:srgbClr val="C0C0C0"/>
              </a:solidFill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4" name="Straight Connector 113"/>
            <p:cNvCxnSpPr/>
            <p:nvPr/>
          </p:nvCxnSpPr>
          <p:spPr bwMode="auto">
            <a:xfrm flipH="1" flipV="1">
              <a:off x="3703340" y="4715314"/>
              <a:ext cx="675228" cy="211358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6" name="Straight Connector 115"/>
            <p:cNvCxnSpPr/>
            <p:nvPr/>
          </p:nvCxnSpPr>
          <p:spPr bwMode="auto">
            <a:xfrm flipH="1" flipV="1">
              <a:off x="4335780" y="4542310"/>
              <a:ext cx="331470" cy="256727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8" name="Straight Connector 117"/>
            <p:cNvCxnSpPr/>
            <p:nvPr/>
          </p:nvCxnSpPr>
          <p:spPr bwMode="auto">
            <a:xfrm flipH="1" flipV="1">
              <a:off x="4533901" y="4144674"/>
              <a:ext cx="355666" cy="525999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0" name="Straight Connector 119"/>
            <p:cNvCxnSpPr/>
            <p:nvPr/>
          </p:nvCxnSpPr>
          <p:spPr bwMode="auto">
            <a:xfrm flipH="1" flipV="1">
              <a:off x="5034337" y="4119937"/>
              <a:ext cx="37761" cy="287736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2" name="Straight Connector 121"/>
            <p:cNvCxnSpPr/>
            <p:nvPr/>
          </p:nvCxnSpPr>
          <p:spPr bwMode="auto">
            <a:xfrm flipV="1">
              <a:off x="5297020" y="4027469"/>
              <a:ext cx="127735" cy="509048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4" name="Straight Connector 123"/>
            <p:cNvCxnSpPr/>
            <p:nvPr/>
          </p:nvCxnSpPr>
          <p:spPr bwMode="auto">
            <a:xfrm flipV="1">
              <a:off x="5424755" y="4027469"/>
              <a:ext cx="375994" cy="645794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6" name="Straight Connector 125"/>
            <p:cNvCxnSpPr/>
            <p:nvPr/>
          </p:nvCxnSpPr>
          <p:spPr bwMode="auto">
            <a:xfrm flipV="1">
              <a:off x="5612752" y="4520629"/>
              <a:ext cx="294888" cy="278408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8" name="Straight Connector 127"/>
            <p:cNvCxnSpPr/>
            <p:nvPr/>
          </p:nvCxnSpPr>
          <p:spPr bwMode="auto">
            <a:xfrm flipV="1">
              <a:off x="5800749" y="4674741"/>
              <a:ext cx="671970" cy="318607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30" name="Straight Connector 129"/>
            <p:cNvCxnSpPr/>
            <p:nvPr/>
          </p:nvCxnSpPr>
          <p:spPr bwMode="auto">
            <a:xfrm flipV="1">
              <a:off x="6116185" y="5188449"/>
              <a:ext cx="490098" cy="12752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32" name="Straight Connector 131"/>
            <p:cNvCxnSpPr/>
            <p:nvPr/>
          </p:nvCxnSpPr>
          <p:spPr bwMode="auto">
            <a:xfrm>
              <a:off x="6405517" y="5472623"/>
              <a:ext cx="241863" cy="54873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35" name="Straight Connector 134"/>
            <p:cNvCxnSpPr/>
            <p:nvPr/>
          </p:nvCxnSpPr>
          <p:spPr bwMode="auto">
            <a:xfrm>
              <a:off x="6264437" y="5688647"/>
              <a:ext cx="239105" cy="126526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41" name="Straight Connector 140"/>
            <p:cNvCxnSpPr/>
            <p:nvPr/>
          </p:nvCxnSpPr>
          <p:spPr bwMode="auto">
            <a:xfrm>
              <a:off x="5297020" y="5688647"/>
              <a:ext cx="76364" cy="270364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47" name="Straight Connector 146"/>
            <p:cNvCxnSpPr/>
            <p:nvPr/>
          </p:nvCxnSpPr>
          <p:spPr bwMode="auto">
            <a:xfrm flipH="1">
              <a:off x="4150760" y="5688647"/>
              <a:ext cx="185020" cy="116251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49" name="Straight Connector 148"/>
            <p:cNvCxnSpPr/>
            <p:nvPr/>
          </p:nvCxnSpPr>
          <p:spPr bwMode="auto">
            <a:xfrm flipH="1">
              <a:off x="3647326" y="5661060"/>
              <a:ext cx="308225" cy="123290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51" name="Straight Connector 150"/>
            <p:cNvCxnSpPr/>
            <p:nvPr/>
          </p:nvCxnSpPr>
          <p:spPr bwMode="auto">
            <a:xfrm flipH="1">
              <a:off x="3565133" y="5472623"/>
              <a:ext cx="354231" cy="34325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53" name="Straight Connector 152"/>
            <p:cNvCxnSpPr/>
            <p:nvPr/>
          </p:nvCxnSpPr>
          <p:spPr bwMode="auto">
            <a:xfrm flipH="1">
              <a:off x="3482939" y="5260375"/>
              <a:ext cx="580441" cy="30816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55" name="Straight Connector 154"/>
            <p:cNvCxnSpPr/>
            <p:nvPr/>
          </p:nvCxnSpPr>
          <p:spPr bwMode="auto">
            <a:xfrm flipH="1" flipV="1">
              <a:off x="3986373" y="5095982"/>
              <a:ext cx="297951" cy="20548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43" name="Straight Connector 142"/>
            <p:cNvCxnSpPr/>
            <p:nvPr/>
          </p:nvCxnSpPr>
          <p:spPr bwMode="auto">
            <a:xfrm flipH="1">
              <a:off x="4962418" y="5688647"/>
              <a:ext cx="71919" cy="393654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37" name="Straight Connector 136"/>
            <p:cNvCxnSpPr/>
            <p:nvPr/>
          </p:nvCxnSpPr>
          <p:spPr bwMode="auto">
            <a:xfrm>
              <a:off x="5938096" y="5688647"/>
              <a:ext cx="339414" cy="229267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45" name="Straight Connector 144"/>
            <p:cNvCxnSpPr/>
            <p:nvPr/>
          </p:nvCxnSpPr>
          <p:spPr bwMode="auto">
            <a:xfrm flipH="1">
              <a:off x="4541178" y="5688647"/>
              <a:ext cx="170556" cy="198445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39" name="Straight Connector 138"/>
            <p:cNvCxnSpPr/>
            <p:nvPr/>
          </p:nvCxnSpPr>
          <p:spPr bwMode="auto">
            <a:xfrm>
              <a:off x="5594985" y="5688647"/>
              <a:ext cx="240736" cy="280638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954709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0" y="0"/>
            <a:ext cx="10287000" cy="7715250"/>
          </a:xfrm>
          <a:prstGeom prst="rect">
            <a:avLst/>
          </a:prstGeom>
          <a:solidFill>
            <a:srgbClr val="000000"/>
          </a:solidFill>
          <a:ln w="19050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endParaRPr lang="zh-CN" altLang="zh-CN">
              <a:ea typeface="SimSun" pitchFamily="2" charset="-122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>
                <a:solidFill>
                  <a:srgbClr val="FFFFFF"/>
                </a:solidFill>
              </a:rPr>
              <a:t>Security model of QKD</a:t>
            </a:r>
            <a:endParaRPr lang="en-US">
              <a:solidFill>
                <a:srgbClr val="FFFFFF"/>
              </a:solidFill>
            </a:endParaRPr>
          </a:p>
        </p:txBody>
      </p:sp>
      <p:grpSp>
        <p:nvGrpSpPr>
          <p:cNvPr id="171" name="Group 170"/>
          <p:cNvGrpSpPr/>
          <p:nvPr/>
        </p:nvGrpSpPr>
        <p:grpSpPr>
          <a:xfrm>
            <a:off x="1471092" y="4263805"/>
            <a:ext cx="7344816" cy="3297050"/>
            <a:chOff x="1471092" y="4027469"/>
            <a:chExt cx="7344816" cy="3533386"/>
          </a:xfrm>
        </p:grpSpPr>
        <p:sp>
          <p:nvSpPr>
            <p:cNvPr id="28" name="TextBox 9"/>
            <p:cNvSpPr txBox="1">
              <a:spLocks noChangeArrowheads="1"/>
            </p:cNvSpPr>
            <p:nvPr/>
          </p:nvSpPr>
          <p:spPr bwMode="auto">
            <a:xfrm>
              <a:off x="1471092" y="7088179"/>
              <a:ext cx="7344816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nb-NO" smtClean="0">
                  <a:solidFill>
                    <a:srgbClr val="000000"/>
                  </a:solidFill>
                </a:rPr>
                <a:t>.</a:t>
              </a:r>
              <a:r>
                <a:rPr lang="nb-NO" smtClean="0">
                  <a:solidFill>
                    <a:srgbClr val="FF9900"/>
                  </a:solidFill>
                </a:rPr>
                <a:t>Laws of physics</a:t>
              </a:r>
              <a:r>
                <a:rPr lang="nb-NO" smtClean="0">
                  <a:solidFill>
                    <a:srgbClr val="FFFFFF"/>
                  </a:solidFill>
                </a:rPr>
                <a:t>   </a:t>
              </a:r>
              <a:r>
                <a:rPr lang="nb-NO" smtClean="0">
                  <a:solidFill>
                    <a:srgbClr val="C0C0C0"/>
                  </a:solidFill>
                </a:rPr>
                <a:t>&amp;</a:t>
              </a:r>
              <a:r>
                <a:rPr lang="nb-NO" smtClean="0">
                  <a:solidFill>
                    <a:srgbClr val="FFFFFF"/>
                  </a:solidFill>
                </a:rPr>
                <a:t>   </a:t>
              </a:r>
              <a:r>
                <a:rPr lang="nb-NO" smtClean="0">
                  <a:solidFill>
                    <a:srgbClr val="FF00FF"/>
                  </a:solidFill>
                </a:rPr>
                <a:t>Model of equipment</a:t>
              </a:r>
            </a:p>
          </p:txBody>
        </p:sp>
        <p:sp>
          <p:nvSpPr>
            <p:cNvPr id="56" name="TextBox 9"/>
            <p:cNvSpPr txBox="1">
              <a:spLocks noChangeArrowheads="1"/>
            </p:cNvSpPr>
            <p:nvPr/>
          </p:nvSpPr>
          <p:spPr bwMode="auto">
            <a:xfrm>
              <a:off x="3559324" y="6181693"/>
              <a:ext cx="3168352" cy="4770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nb-NO" smtClean="0">
                  <a:solidFill>
                    <a:srgbClr val="FFFFFF"/>
                  </a:solidFill>
                </a:rPr>
                <a:t>Security proof</a:t>
              </a:r>
            </a:p>
          </p:txBody>
        </p:sp>
        <p:cxnSp>
          <p:nvCxnSpPr>
            <p:cNvPr id="33" name="Straight Connector 32"/>
            <p:cNvCxnSpPr/>
            <p:nvPr/>
          </p:nvCxnSpPr>
          <p:spPr bwMode="auto">
            <a:xfrm>
              <a:off x="1471092" y="7560855"/>
              <a:ext cx="7344816" cy="0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grpSp>
          <p:nvGrpSpPr>
            <p:cNvPr id="46" name="Group 45"/>
            <p:cNvGrpSpPr/>
            <p:nvPr/>
          </p:nvGrpSpPr>
          <p:grpSpPr>
            <a:xfrm>
              <a:off x="3829005" y="4536517"/>
              <a:ext cx="2628991" cy="1080122"/>
              <a:chOff x="1471092" y="4511487"/>
              <a:chExt cx="7344816" cy="3018546"/>
            </a:xfrm>
          </p:grpSpPr>
          <p:grpSp>
            <p:nvGrpSpPr>
              <p:cNvPr id="47" name="Group 46"/>
              <p:cNvGrpSpPr/>
              <p:nvPr/>
            </p:nvGrpSpPr>
            <p:grpSpPr>
              <a:xfrm>
                <a:off x="1471092" y="4511487"/>
                <a:ext cx="7344816" cy="3018545"/>
                <a:chOff x="1471092" y="257225"/>
                <a:chExt cx="7344816" cy="7272808"/>
              </a:xfrm>
            </p:grpSpPr>
            <p:cxnSp>
              <p:nvCxnSpPr>
                <p:cNvPr id="49" name="Straight Connector 48"/>
                <p:cNvCxnSpPr/>
                <p:nvPr/>
              </p:nvCxnSpPr>
              <p:spPr bwMode="auto">
                <a:xfrm flipH="1">
                  <a:off x="1471092" y="257225"/>
                  <a:ext cx="3672408" cy="7272808"/>
                </a:xfrm>
                <a:prstGeom prst="line">
                  <a:avLst/>
                </a:prstGeom>
                <a:solidFill>
                  <a:schemeClr val="accent1"/>
                </a:solidFill>
                <a:ln w="12700" cap="sq" cmpd="sng" algn="ctr">
                  <a:solidFill>
                    <a:srgbClr val="C0C0C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50" name="Straight Connector 49"/>
                <p:cNvCxnSpPr/>
                <p:nvPr/>
              </p:nvCxnSpPr>
              <p:spPr bwMode="auto">
                <a:xfrm>
                  <a:off x="5143500" y="257225"/>
                  <a:ext cx="3672408" cy="7272808"/>
                </a:xfrm>
                <a:prstGeom prst="line">
                  <a:avLst/>
                </a:prstGeom>
                <a:solidFill>
                  <a:schemeClr val="accent1"/>
                </a:solidFill>
                <a:ln w="12700" cap="sq" cmpd="sng" algn="ctr">
                  <a:solidFill>
                    <a:srgbClr val="C0C0C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  <p:cxnSp>
            <p:nvCxnSpPr>
              <p:cNvPr id="48" name="Straight Connector 47"/>
              <p:cNvCxnSpPr/>
              <p:nvPr/>
            </p:nvCxnSpPr>
            <p:spPr bwMode="auto">
              <a:xfrm>
                <a:off x="1471092" y="7530033"/>
                <a:ext cx="7344816" cy="0"/>
              </a:xfrm>
              <a:prstGeom prst="line">
                <a:avLst/>
              </a:prstGeom>
              <a:solidFill>
                <a:schemeClr val="accent1"/>
              </a:solidFill>
              <a:ln w="12700" cap="sq" cmpd="sng" algn="ctr">
                <a:solidFill>
                  <a:srgbClr val="C0C0C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cxnSp>
          <p:nvCxnSpPr>
            <p:cNvPr id="40" name="Straight Connector 39"/>
            <p:cNvCxnSpPr/>
            <p:nvPr/>
          </p:nvCxnSpPr>
          <p:spPr bwMode="auto">
            <a:xfrm flipV="1">
              <a:off x="1471092" y="5832663"/>
              <a:ext cx="2088232" cy="1728192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3" name="Straight Connector 52"/>
            <p:cNvCxnSpPr/>
            <p:nvPr/>
          </p:nvCxnSpPr>
          <p:spPr bwMode="auto">
            <a:xfrm flipH="1" flipV="1">
              <a:off x="6727676" y="5832663"/>
              <a:ext cx="2088232" cy="1728192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3" name="Straight Connector 42"/>
            <p:cNvCxnSpPr/>
            <p:nvPr/>
          </p:nvCxnSpPr>
          <p:spPr bwMode="auto">
            <a:xfrm>
              <a:off x="3559324" y="5832663"/>
              <a:ext cx="3168352" cy="0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4" name="Straight Connector 53"/>
            <p:cNvCxnSpPr/>
            <p:nvPr/>
          </p:nvCxnSpPr>
          <p:spPr bwMode="auto">
            <a:xfrm>
              <a:off x="2047156" y="7088916"/>
              <a:ext cx="6192688" cy="0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7" name="Straight Connector 56"/>
            <p:cNvCxnSpPr/>
            <p:nvPr/>
          </p:nvCxnSpPr>
          <p:spPr bwMode="auto">
            <a:xfrm>
              <a:off x="2589064" y="6644079"/>
              <a:ext cx="5113558" cy="0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0" name="Straight Connector 59"/>
            <p:cNvCxnSpPr/>
            <p:nvPr/>
          </p:nvCxnSpPr>
          <p:spPr bwMode="auto">
            <a:xfrm flipV="1">
              <a:off x="3127276" y="6202729"/>
              <a:ext cx="4029662" cy="1404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3" name="Straight Connector 62"/>
            <p:cNvCxnSpPr/>
            <p:nvPr/>
          </p:nvCxnSpPr>
          <p:spPr bwMode="auto">
            <a:xfrm flipV="1">
              <a:off x="5179504" y="5845468"/>
              <a:ext cx="0" cy="347235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5" name="Straight Connector 64"/>
            <p:cNvCxnSpPr/>
            <p:nvPr/>
          </p:nvCxnSpPr>
          <p:spPr bwMode="auto">
            <a:xfrm flipV="1">
              <a:off x="5994358" y="5845468"/>
              <a:ext cx="0" cy="347235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6" name="Straight Connector 65"/>
            <p:cNvCxnSpPr/>
            <p:nvPr/>
          </p:nvCxnSpPr>
          <p:spPr bwMode="auto">
            <a:xfrm flipV="1">
              <a:off x="6727676" y="5845468"/>
              <a:ext cx="0" cy="347235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8" name="Straight Connector 67"/>
            <p:cNvCxnSpPr/>
            <p:nvPr/>
          </p:nvCxnSpPr>
          <p:spPr bwMode="auto">
            <a:xfrm flipV="1">
              <a:off x="4378568" y="5832663"/>
              <a:ext cx="0" cy="360040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5" name="Straight Connector 74"/>
            <p:cNvCxnSpPr/>
            <p:nvPr/>
          </p:nvCxnSpPr>
          <p:spPr bwMode="auto">
            <a:xfrm flipV="1">
              <a:off x="3559324" y="5845468"/>
              <a:ext cx="0" cy="347235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7" name="Straight Connector 76"/>
            <p:cNvCxnSpPr/>
            <p:nvPr/>
          </p:nvCxnSpPr>
          <p:spPr bwMode="auto">
            <a:xfrm flipV="1">
              <a:off x="3919364" y="6207511"/>
              <a:ext cx="0" cy="432048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8" name="Straight Connector 77"/>
            <p:cNvCxnSpPr/>
            <p:nvPr/>
          </p:nvCxnSpPr>
          <p:spPr bwMode="auto">
            <a:xfrm flipV="1">
              <a:off x="3144859" y="6191299"/>
              <a:ext cx="0" cy="432048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9" name="Straight Connector 78"/>
            <p:cNvCxnSpPr/>
            <p:nvPr/>
          </p:nvCxnSpPr>
          <p:spPr bwMode="auto">
            <a:xfrm flipV="1">
              <a:off x="6334183" y="6205279"/>
              <a:ext cx="0" cy="432048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0" name="Straight Connector 79"/>
            <p:cNvCxnSpPr/>
            <p:nvPr/>
          </p:nvCxnSpPr>
          <p:spPr bwMode="auto">
            <a:xfrm flipV="1">
              <a:off x="7087716" y="6205279"/>
              <a:ext cx="0" cy="432048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1" name="Straight Connector 80"/>
            <p:cNvCxnSpPr/>
            <p:nvPr/>
          </p:nvCxnSpPr>
          <p:spPr bwMode="auto">
            <a:xfrm flipV="1">
              <a:off x="3496053" y="6660755"/>
              <a:ext cx="0" cy="432048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2" name="Straight Connector 81"/>
            <p:cNvCxnSpPr/>
            <p:nvPr/>
          </p:nvCxnSpPr>
          <p:spPr bwMode="auto">
            <a:xfrm flipV="1">
              <a:off x="2767236" y="6654368"/>
              <a:ext cx="0" cy="432048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3" name="Straight Connector 82"/>
            <p:cNvCxnSpPr/>
            <p:nvPr/>
          </p:nvCxnSpPr>
          <p:spPr bwMode="auto">
            <a:xfrm flipV="1">
              <a:off x="4216133" y="6654368"/>
              <a:ext cx="0" cy="432048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4" name="Straight Connector 83"/>
            <p:cNvCxnSpPr/>
            <p:nvPr/>
          </p:nvCxnSpPr>
          <p:spPr bwMode="auto">
            <a:xfrm flipV="1">
              <a:off x="4927476" y="6654368"/>
              <a:ext cx="0" cy="432048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5" name="Straight Connector 84"/>
            <p:cNvCxnSpPr/>
            <p:nvPr/>
          </p:nvCxnSpPr>
          <p:spPr bwMode="auto">
            <a:xfrm flipV="1">
              <a:off x="5719564" y="6667142"/>
              <a:ext cx="0" cy="432048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6" name="Straight Connector 85"/>
            <p:cNvCxnSpPr/>
            <p:nvPr/>
          </p:nvCxnSpPr>
          <p:spPr bwMode="auto">
            <a:xfrm flipV="1">
              <a:off x="6516091" y="6667142"/>
              <a:ext cx="0" cy="432048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7" name="Straight Connector 86"/>
            <p:cNvCxnSpPr/>
            <p:nvPr/>
          </p:nvCxnSpPr>
          <p:spPr bwMode="auto">
            <a:xfrm flipV="1">
              <a:off x="7303740" y="6667142"/>
              <a:ext cx="0" cy="432048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8" name="Straight Connector 87"/>
            <p:cNvCxnSpPr/>
            <p:nvPr/>
          </p:nvCxnSpPr>
          <p:spPr bwMode="auto">
            <a:xfrm flipV="1">
              <a:off x="8023820" y="6906407"/>
              <a:ext cx="626" cy="180009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96" name="Freeform 95"/>
            <p:cNvSpPr/>
            <p:nvPr/>
          </p:nvSpPr>
          <p:spPr>
            <a:xfrm>
              <a:off x="4354830" y="4968567"/>
              <a:ext cx="1581150" cy="232634"/>
            </a:xfrm>
            <a:custGeom>
              <a:avLst/>
              <a:gdLst>
                <a:gd name="connsiteX0" fmla="*/ 0 w 1581150"/>
                <a:gd name="connsiteY0" fmla="*/ 215265 h 215474"/>
                <a:gd name="connsiteX1" fmla="*/ 9525 w 1581150"/>
                <a:gd name="connsiteY1" fmla="*/ 209550 h 215474"/>
                <a:gd name="connsiteX2" fmla="*/ 19050 w 1581150"/>
                <a:gd name="connsiteY2" fmla="*/ 198120 h 215474"/>
                <a:gd name="connsiteX3" fmla="*/ 24765 w 1581150"/>
                <a:gd name="connsiteY3" fmla="*/ 196215 h 215474"/>
                <a:gd name="connsiteX4" fmla="*/ 36195 w 1581150"/>
                <a:gd name="connsiteY4" fmla="*/ 188595 h 215474"/>
                <a:gd name="connsiteX5" fmla="*/ 40005 w 1581150"/>
                <a:gd name="connsiteY5" fmla="*/ 182880 h 215474"/>
                <a:gd name="connsiteX6" fmla="*/ 47625 w 1581150"/>
                <a:gd name="connsiteY6" fmla="*/ 177165 h 215474"/>
                <a:gd name="connsiteX7" fmla="*/ 59055 w 1581150"/>
                <a:gd name="connsiteY7" fmla="*/ 169545 h 215474"/>
                <a:gd name="connsiteX8" fmla="*/ 70485 w 1581150"/>
                <a:gd name="connsiteY8" fmla="*/ 160020 h 215474"/>
                <a:gd name="connsiteX9" fmla="*/ 76200 w 1581150"/>
                <a:gd name="connsiteY9" fmla="*/ 154305 h 215474"/>
                <a:gd name="connsiteX10" fmla="*/ 81915 w 1581150"/>
                <a:gd name="connsiteY10" fmla="*/ 152400 h 215474"/>
                <a:gd name="connsiteX11" fmla="*/ 87630 w 1581150"/>
                <a:gd name="connsiteY11" fmla="*/ 148590 h 215474"/>
                <a:gd name="connsiteX12" fmla="*/ 91440 w 1581150"/>
                <a:gd name="connsiteY12" fmla="*/ 142875 h 215474"/>
                <a:gd name="connsiteX13" fmla="*/ 108585 w 1581150"/>
                <a:gd name="connsiteY13" fmla="*/ 139065 h 215474"/>
                <a:gd name="connsiteX14" fmla="*/ 127635 w 1581150"/>
                <a:gd name="connsiteY14" fmla="*/ 131445 h 215474"/>
                <a:gd name="connsiteX15" fmla="*/ 133350 w 1581150"/>
                <a:gd name="connsiteY15" fmla="*/ 125730 h 215474"/>
                <a:gd name="connsiteX16" fmla="*/ 139065 w 1581150"/>
                <a:gd name="connsiteY16" fmla="*/ 123825 h 215474"/>
                <a:gd name="connsiteX17" fmla="*/ 146685 w 1581150"/>
                <a:gd name="connsiteY17" fmla="*/ 112395 h 215474"/>
                <a:gd name="connsiteX18" fmla="*/ 156210 w 1581150"/>
                <a:gd name="connsiteY18" fmla="*/ 108585 h 215474"/>
                <a:gd name="connsiteX19" fmla="*/ 169545 w 1581150"/>
                <a:gd name="connsiteY19" fmla="*/ 100965 h 215474"/>
                <a:gd name="connsiteX20" fmla="*/ 188595 w 1581150"/>
                <a:gd name="connsiteY20" fmla="*/ 97155 h 215474"/>
                <a:gd name="connsiteX21" fmla="*/ 194310 w 1581150"/>
                <a:gd name="connsiteY21" fmla="*/ 95250 h 215474"/>
                <a:gd name="connsiteX22" fmla="*/ 207645 w 1581150"/>
                <a:gd name="connsiteY22" fmla="*/ 85725 h 215474"/>
                <a:gd name="connsiteX23" fmla="*/ 219075 w 1581150"/>
                <a:gd name="connsiteY23" fmla="*/ 81915 h 215474"/>
                <a:gd name="connsiteX24" fmla="*/ 230505 w 1581150"/>
                <a:gd name="connsiteY24" fmla="*/ 74295 h 215474"/>
                <a:gd name="connsiteX25" fmla="*/ 236220 w 1581150"/>
                <a:gd name="connsiteY25" fmla="*/ 72390 h 215474"/>
                <a:gd name="connsiteX26" fmla="*/ 253365 w 1581150"/>
                <a:gd name="connsiteY26" fmla="*/ 68580 h 215474"/>
                <a:gd name="connsiteX27" fmla="*/ 264795 w 1581150"/>
                <a:gd name="connsiteY27" fmla="*/ 66675 h 215474"/>
                <a:gd name="connsiteX28" fmla="*/ 272415 w 1581150"/>
                <a:gd name="connsiteY28" fmla="*/ 64770 h 215474"/>
                <a:gd name="connsiteX29" fmla="*/ 297180 w 1581150"/>
                <a:gd name="connsiteY29" fmla="*/ 62865 h 215474"/>
                <a:gd name="connsiteX30" fmla="*/ 314325 w 1581150"/>
                <a:gd name="connsiteY30" fmla="*/ 57150 h 215474"/>
                <a:gd name="connsiteX31" fmla="*/ 320040 w 1581150"/>
                <a:gd name="connsiteY31" fmla="*/ 55245 h 215474"/>
                <a:gd name="connsiteX32" fmla="*/ 325755 w 1581150"/>
                <a:gd name="connsiteY32" fmla="*/ 53340 h 215474"/>
                <a:gd name="connsiteX33" fmla="*/ 333375 w 1581150"/>
                <a:gd name="connsiteY33" fmla="*/ 51435 h 215474"/>
                <a:gd name="connsiteX34" fmla="*/ 346710 w 1581150"/>
                <a:gd name="connsiteY34" fmla="*/ 47625 h 215474"/>
                <a:gd name="connsiteX35" fmla="*/ 371475 w 1581150"/>
                <a:gd name="connsiteY35" fmla="*/ 43815 h 215474"/>
                <a:gd name="connsiteX36" fmla="*/ 392430 w 1581150"/>
                <a:gd name="connsiteY36" fmla="*/ 38100 h 215474"/>
                <a:gd name="connsiteX37" fmla="*/ 411480 w 1581150"/>
                <a:gd name="connsiteY37" fmla="*/ 36195 h 215474"/>
                <a:gd name="connsiteX38" fmla="*/ 432435 w 1581150"/>
                <a:gd name="connsiteY38" fmla="*/ 32385 h 215474"/>
                <a:gd name="connsiteX39" fmla="*/ 438150 w 1581150"/>
                <a:gd name="connsiteY39" fmla="*/ 30480 h 215474"/>
                <a:gd name="connsiteX40" fmla="*/ 445770 w 1581150"/>
                <a:gd name="connsiteY40" fmla="*/ 28575 h 215474"/>
                <a:gd name="connsiteX41" fmla="*/ 466725 w 1581150"/>
                <a:gd name="connsiteY41" fmla="*/ 24765 h 215474"/>
                <a:gd name="connsiteX42" fmla="*/ 472440 w 1581150"/>
                <a:gd name="connsiteY42" fmla="*/ 22860 h 215474"/>
                <a:gd name="connsiteX43" fmla="*/ 487680 w 1581150"/>
                <a:gd name="connsiteY43" fmla="*/ 20955 h 215474"/>
                <a:gd name="connsiteX44" fmla="*/ 510540 w 1581150"/>
                <a:gd name="connsiteY44" fmla="*/ 17145 h 215474"/>
                <a:gd name="connsiteX45" fmla="*/ 594360 w 1581150"/>
                <a:gd name="connsiteY45" fmla="*/ 11430 h 215474"/>
                <a:gd name="connsiteX46" fmla="*/ 621030 w 1581150"/>
                <a:gd name="connsiteY46" fmla="*/ 9525 h 215474"/>
                <a:gd name="connsiteX47" fmla="*/ 649605 w 1581150"/>
                <a:gd name="connsiteY47" fmla="*/ 3810 h 215474"/>
                <a:gd name="connsiteX48" fmla="*/ 760095 w 1581150"/>
                <a:gd name="connsiteY48" fmla="*/ 0 h 215474"/>
                <a:gd name="connsiteX49" fmla="*/ 866775 w 1581150"/>
                <a:gd name="connsiteY49" fmla="*/ 1905 h 215474"/>
                <a:gd name="connsiteX50" fmla="*/ 946785 w 1581150"/>
                <a:gd name="connsiteY50" fmla="*/ 5715 h 215474"/>
                <a:gd name="connsiteX51" fmla="*/ 1089660 w 1581150"/>
                <a:gd name="connsiteY51" fmla="*/ 7620 h 215474"/>
                <a:gd name="connsiteX52" fmla="*/ 1099185 w 1581150"/>
                <a:gd name="connsiteY52" fmla="*/ 9525 h 215474"/>
                <a:gd name="connsiteX53" fmla="*/ 1143000 w 1581150"/>
                <a:gd name="connsiteY53" fmla="*/ 13335 h 215474"/>
                <a:gd name="connsiteX54" fmla="*/ 1154430 w 1581150"/>
                <a:gd name="connsiteY54" fmla="*/ 19050 h 215474"/>
                <a:gd name="connsiteX55" fmla="*/ 1173480 w 1581150"/>
                <a:gd name="connsiteY55" fmla="*/ 22860 h 215474"/>
                <a:gd name="connsiteX56" fmla="*/ 1198245 w 1581150"/>
                <a:gd name="connsiteY56" fmla="*/ 26670 h 215474"/>
                <a:gd name="connsiteX57" fmla="*/ 1217295 w 1581150"/>
                <a:gd name="connsiteY57" fmla="*/ 32385 h 215474"/>
                <a:gd name="connsiteX58" fmla="*/ 1224915 w 1581150"/>
                <a:gd name="connsiteY58" fmla="*/ 36195 h 215474"/>
                <a:gd name="connsiteX59" fmla="*/ 1230630 w 1581150"/>
                <a:gd name="connsiteY59" fmla="*/ 38100 h 215474"/>
                <a:gd name="connsiteX60" fmla="*/ 1236345 w 1581150"/>
                <a:gd name="connsiteY60" fmla="*/ 41910 h 215474"/>
                <a:gd name="connsiteX61" fmla="*/ 1243965 w 1581150"/>
                <a:gd name="connsiteY61" fmla="*/ 47625 h 215474"/>
                <a:gd name="connsiteX62" fmla="*/ 1253490 w 1581150"/>
                <a:gd name="connsiteY62" fmla="*/ 49530 h 215474"/>
                <a:gd name="connsiteX63" fmla="*/ 1263015 w 1581150"/>
                <a:gd name="connsiteY63" fmla="*/ 53340 h 215474"/>
                <a:gd name="connsiteX64" fmla="*/ 1268730 w 1581150"/>
                <a:gd name="connsiteY64" fmla="*/ 57150 h 215474"/>
                <a:gd name="connsiteX65" fmla="*/ 1278255 w 1581150"/>
                <a:gd name="connsiteY65" fmla="*/ 59055 h 215474"/>
                <a:gd name="connsiteX66" fmla="*/ 1285875 w 1581150"/>
                <a:gd name="connsiteY66" fmla="*/ 62865 h 215474"/>
                <a:gd name="connsiteX67" fmla="*/ 1291590 w 1581150"/>
                <a:gd name="connsiteY67" fmla="*/ 66675 h 215474"/>
                <a:gd name="connsiteX68" fmla="*/ 1303020 w 1581150"/>
                <a:gd name="connsiteY68" fmla="*/ 70485 h 215474"/>
                <a:gd name="connsiteX69" fmla="*/ 1314450 w 1581150"/>
                <a:gd name="connsiteY69" fmla="*/ 76200 h 215474"/>
                <a:gd name="connsiteX70" fmla="*/ 1322070 w 1581150"/>
                <a:gd name="connsiteY70" fmla="*/ 80010 h 215474"/>
                <a:gd name="connsiteX71" fmla="*/ 1327785 w 1581150"/>
                <a:gd name="connsiteY71" fmla="*/ 83820 h 215474"/>
                <a:gd name="connsiteX72" fmla="*/ 1346835 w 1581150"/>
                <a:gd name="connsiteY72" fmla="*/ 89535 h 215474"/>
                <a:gd name="connsiteX73" fmla="*/ 1358265 w 1581150"/>
                <a:gd name="connsiteY73" fmla="*/ 93345 h 215474"/>
                <a:gd name="connsiteX74" fmla="*/ 1365885 w 1581150"/>
                <a:gd name="connsiteY74" fmla="*/ 95250 h 215474"/>
                <a:gd name="connsiteX75" fmla="*/ 1373505 w 1581150"/>
                <a:gd name="connsiteY75" fmla="*/ 99060 h 215474"/>
                <a:gd name="connsiteX76" fmla="*/ 1392555 w 1581150"/>
                <a:gd name="connsiteY76" fmla="*/ 104775 h 215474"/>
                <a:gd name="connsiteX77" fmla="*/ 1405890 w 1581150"/>
                <a:gd name="connsiteY77" fmla="*/ 108585 h 215474"/>
                <a:gd name="connsiteX78" fmla="*/ 1411605 w 1581150"/>
                <a:gd name="connsiteY78" fmla="*/ 112395 h 215474"/>
                <a:gd name="connsiteX79" fmla="*/ 1424940 w 1581150"/>
                <a:gd name="connsiteY79" fmla="*/ 118110 h 215474"/>
                <a:gd name="connsiteX80" fmla="*/ 1430655 w 1581150"/>
                <a:gd name="connsiteY80" fmla="*/ 123825 h 215474"/>
                <a:gd name="connsiteX81" fmla="*/ 1442085 w 1581150"/>
                <a:gd name="connsiteY81" fmla="*/ 129540 h 215474"/>
                <a:gd name="connsiteX82" fmla="*/ 1447800 w 1581150"/>
                <a:gd name="connsiteY82" fmla="*/ 135255 h 215474"/>
                <a:gd name="connsiteX83" fmla="*/ 1466850 w 1581150"/>
                <a:gd name="connsiteY83" fmla="*/ 144780 h 215474"/>
                <a:gd name="connsiteX84" fmla="*/ 1483995 w 1581150"/>
                <a:gd name="connsiteY84" fmla="*/ 154305 h 215474"/>
                <a:gd name="connsiteX85" fmla="*/ 1489710 w 1581150"/>
                <a:gd name="connsiteY85" fmla="*/ 158115 h 215474"/>
                <a:gd name="connsiteX86" fmla="*/ 1497330 w 1581150"/>
                <a:gd name="connsiteY86" fmla="*/ 165735 h 215474"/>
                <a:gd name="connsiteX87" fmla="*/ 1510665 w 1581150"/>
                <a:gd name="connsiteY87" fmla="*/ 171450 h 215474"/>
                <a:gd name="connsiteX88" fmla="*/ 1520190 w 1581150"/>
                <a:gd name="connsiteY88" fmla="*/ 175260 h 215474"/>
                <a:gd name="connsiteX89" fmla="*/ 1525905 w 1581150"/>
                <a:gd name="connsiteY89" fmla="*/ 177165 h 215474"/>
                <a:gd name="connsiteX90" fmla="*/ 1537335 w 1581150"/>
                <a:gd name="connsiteY90" fmla="*/ 184785 h 215474"/>
                <a:gd name="connsiteX91" fmla="*/ 1552575 w 1581150"/>
                <a:gd name="connsiteY91" fmla="*/ 192405 h 215474"/>
                <a:gd name="connsiteX92" fmla="*/ 1562100 w 1581150"/>
                <a:gd name="connsiteY92" fmla="*/ 200025 h 215474"/>
                <a:gd name="connsiteX93" fmla="*/ 1571625 w 1581150"/>
                <a:gd name="connsiteY93" fmla="*/ 211455 h 215474"/>
                <a:gd name="connsiteX94" fmla="*/ 1577340 w 1581150"/>
                <a:gd name="connsiteY94" fmla="*/ 215265 h 215474"/>
                <a:gd name="connsiteX95" fmla="*/ 1581150 w 1581150"/>
                <a:gd name="connsiteY95" fmla="*/ 215265 h 2154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</a:cxnLst>
              <a:rect l="l" t="t" r="r" b="b"/>
              <a:pathLst>
                <a:path w="1581150" h="215474">
                  <a:moveTo>
                    <a:pt x="0" y="215265"/>
                  </a:moveTo>
                  <a:cubicBezTo>
                    <a:pt x="3175" y="213360"/>
                    <a:pt x="6714" y="211960"/>
                    <a:pt x="9525" y="209550"/>
                  </a:cubicBezTo>
                  <a:cubicBezTo>
                    <a:pt x="21825" y="199007"/>
                    <a:pt x="3485" y="208497"/>
                    <a:pt x="19050" y="198120"/>
                  </a:cubicBezTo>
                  <a:cubicBezTo>
                    <a:pt x="20721" y="197006"/>
                    <a:pt x="23010" y="197190"/>
                    <a:pt x="24765" y="196215"/>
                  </a:cubicBezTo>
                  <a:cubicBezTo>
                    <a:pt x="28768" y="193991"/>
                    <a:pt x="36195" y="188595"/>
                    <a:pt x="36195" y="188595"/>
                  </a:cubicBezTo>
                  <a:cubicBezTo>
                    <a:pt x="37465" y="186690"/>
                    <a:pt x="38386" y="184499"/>
                    <a:pt x="40005" y="182880"/>
                  </a:cubicBezTo>
                  <a:cubicBezTo>
                    <a:pt x="42250" y="180635"/>
                    <a:pt x="45024" y="178986"/>
                    <a:pt x="47625" y="177165"/>
                  </a:cubicBezTo>
                  <a:cubicBezTo>
                    <a:pt x="51376" y="174539"/>
                    <a:pt x="55817" y="172783"/>
                    <a:pt x="59055" y="169545"/>
                  </a:cubicBezTo>
                  <a:cubicBezTo>
                    <a:pt x="75751" y="152849"/>
                    <a:pt x="54572" y="173281"/>
                    <a:pt x="70485" y="160020"/>
                  </a:cubicBezTo>
                  <a:cubicBezTo>
                    <a:pt x="72555" y="158295"/>
                    <a:pt x="73958" y="155799"/>
                    <a:pt x="76200" y="154305"/>
                  </a:cubicBezTo>
                  <a:cubicBezTo>
                    <a:pt x="77871" y="153191"/>
                    <a:pt x="80119" y="153298"/>
                    <a:pt x="81915" y="152400"/>
                  </a:cubicBezTo>
                  <a:cubicBezTo>
                    <a:pt x="83963" y="151376"/>
                    <a:pt x="85725" y="149860"/>
                    <a:pt x="87630" y="148590"/>
                  </a:cubicBezTo>
                  <a:cubicBezTo>
                    <a:pt x="88900" y="146685"/>
                    <a:pt x="89535" y="144145"/>
                    <a:pt x="91440" y="142875"/>
                  </a:cubicBezTo>
                  <a:cubicBezTo>
                    <a:pt x="92593" y="142106"/>
                    <a:pt x="108375" y="139107"/>
                    <a:pt x="108585" y="139065"/>
                  </a:cubicBezTo>
                  <a:cubicBezTo>
                    <a:pt x="130177" y="122871"/>
                    <a:pt x="99835" y="143800"/>
                    <a:pt x="127635" y="131445"/>
                  </a:cubicBezTo>
                  <a:cubicBezTo>
                    <a:pt x="130097" y="130351"/>
                    <a:pt x="131108" y="127224"/>
                    <a:pt x="133350" y="125730"/>
                  </a:cubicBezTo>
                  <a:cubicBezTo>
                    <a:pt x="135021" y="124616"/>
                    <a:pt x="137160" y="124460"/>
                    <a:pt x="139065" y="123825"/>
                  </a:cubicBezTo>
                  <a:cubicBezTo>
                    <a:pt x="141605" y="120015"/>
                    <a:pt x="142433" y="114096"/>
                    <a:pt x="146685" y="112395"/>
                  </a:cubicBezTo>
                  <a:cubicBezTo>
                    <a:pt x="149860" y="111125"/>
                    <a:pt x="153151" y="110114"/>
                    <a:pt x="156210" y="108585"/>
                  </a:cubicBezTo>
                  <a:cubicBezTo>
                    <a:pt x="175342" y="99019"/>
                    <a:pt x="146167" y="110984"/>
                    <a:pt x="169545" y="100965"/>
                  </a:cubicBezTo>
                  <a:cubicBezTo>
                    <a:pt x="176195" y="98115"/>
                    <a:pt x="180707" y="98282"/>
                    <a:pt x="188595" y="97155"/>
                  </a:cubicBezTo>
                  <a:cubicBezTo>
                    <a:pt x="190500" y="96520"/>
                    <a:pt x="192567" y="96246"/>
                    <a:pt x="194310" y="95250"/>
                  </a:cubicBezTo>
                  <a:cubicBezTo>
                    <a:pt x="196773" y="93843"/>
                    <a:pt x="204328" y="87199"/>
                    <a:pt x="207645" y="85725"/>
                  </a:cubicBezTo>
                  <a:cubicBezTo>
                    <a:pt x="211315" y="84094"/>
                    <a:pt x="215733" y="84143"/>
                    <a:pt x="219075" y="81915"/>
                  </a:cubicBezTo>
                  <a:cubicBezTo>
                    <a:pt x="222885" y="79375"/>
                    <a:pt x="226161" y="75743"/>
                    <a:pt x="230505" y="74295"/>
                  </a:cubicBezTo>
                  <a:cubicBezTo>
                    <a:pt x="232410" y="73660"/>
                    <a:pt x="234289" y="72942"/>
                    <a:pt x="236220" y="72390"/>
                  </a:cubicBezTo>
                  <a:cubicBezTo>
                    <a:pt x="241571" y="70861"/>
                    <a:pt x="247964" y="69562"/>
                    <a:pt x="253365" y="68580"/>
                  </a:cubicBezTo>
                  <a:cubicBezTo>
                    <a:pt x="257165" y="67889"/>
                    <a:pt x="261007" y="67433"/>
                    <a:pt x="264795" y="66675"/>
                  </a:cubicBezTo>
                  <a:cubicBezTo>
                    <a:pt x="267362" y="66162"/>
                    <a:pt x="269815" y="65076"/>
                    <a:pt x="272415" y="64770"/>
                  </a:cubicBezTo>
                  <a:cubicBezTo>
                    <a:pt x="280638" y="63803"/>
                    <a:pt x="288925" y="63500"/>
                    <a:pt x="297180" y="62865"/>
                  </a:cubicBezTo>
                  <a:lnTo>
                    <a:pt x="314325" y="57150"/>
                  </a:lnTo>
                  <a:lnTo>
                    <a:pt x="320040" y="55245"/>
                  </a:lnTo>
                  <a:cubicBezTo>
                    <a:pt x="321945" y="54610"/>
                    <a:pt x="323807" y="53827"/>
                    <a:pt x="325755" y="53340"/>
                  </a:cubicBezTo>
                  <a:cubicBezTo>
                    <a:pt x="328295" y="52705"/>
                    <a:pt x="330858" y="52154"/>
                    <a:pt x="333375" y="51435"/>
                  </a:cubicBezTo>
                  <a:cubicBezTo>
                    <a:pt x="344512" y="48253"/>
                    <a:pt x="333310" y="50603"/>
                    <a:pt x="346710" y="47625"/>
                  </a:cubicBezTo>
                  <a:cubicBezTo>
                    <a:pt x="364190" y="43741"/>
                    <a:pt x="348382" y="47664"/>
                    <a:pt x="371475" y="43815"/>
                  </a:cubicBezTo>
                  <a:cubicBezTo>
                    <a:pt x="378670" y="42616"/>
                    <a:pt x="385209" y="39132"/>
                    <a:pt x="392430" y="38100"/>
                  </a:cubicBezTo>
                  <a:cubicBezTo>
                    <a:pt x="398748" y="37197"/>
                    <a:pt x="405130" y="36830"/>
                    <a:pt x="411480" y="36195"/>
                  </a:cubicBezTo>
                  <a:cubicBezTo>
                    <a:pt x="434070" y="30548"/>
                    <a:pt x="398306" y="39211"/>
                    <a:pt x="432435" y="32385"/>
                  </a:cubicBezTo>
                  <a:cubicBezTo>
                    <a:pt x="434404" y="31991"/>
                    <a:pt x="436219" y="31032"/>
                    <a:pt x="438150" y="30480"/>
                  </a:cubicBezTo>
                  <a:cubicBezTo>
                    <a:pt x="440667" y="29761"/>
                    <a:pt x="443203" y="29088"/>
                    <a:pt x="445770" y="28575"/>
                  </a:cubicBezTo>
                  <a:cubicBezTo>
                    <a:pt x="454262" y="26877"/>
                    <a:pt x="458552" y="26808"/>
                    <a:pt x="466725" y="24765"/>
                  </a:cubicBezTo>
                  <a:cubicBezTo>
                    <a:pt x="468673" y="24278"/>
                    <a:pt x="470464" y="23219"/>
                    <a:pt x="472440" y="22860"/>
                  </a:cubicBezTo>
                  <a:cubicBezTo>
                    <a:pt x="477477" y="21944"/>
                    <a:pt x="482620" y="21733"/>
                    <a:pt x="487680" y="20955"/>
                  </a:cubicBezTo>
                  <a:cubicBezTo>
                    <a:pt x="501977" y="18755"/>
                    <a:pt x="493488" y="18695"/>
                    <a:pt x="510540" y="17145"/>
                  </a:cubicBezTo>
                  <a:cubicBezTo>
                    <a:pt x="559451" y="12699"/>
                    <a:pt x="551855" y="14087"/>
                    <a:pt x="594360" y="11430"/>
                  </a:cubicBezTo>
                  <a:lnTo>
                    <a:pt x="621030" y="9525"/>
                  </a:lnTo>
                  <a:cubicBezTo>
                    <a:pt x="632782" y="5608"/>
                    <a:pt x="629732" y="6294"/>
                    <a:pt x="649605" y="3810"/>
                  </a:cubicBezTo>
                  <a:cubicBezTo>
                    <a:pt x="696356" y="-2034"/>
                    <a:pt x="659726" y="2007"/>
                    <a:pt x="760095" y="0"/>
                  </a:cubicBezTo>
                  <a:lnTo>
                    <a:pt x="866775" y="1905"/>
                  </a:lnTo>
                  <a:cubicBezTo>
                    <a:pt x="893463" y="2722"/>
                    <a:pt x="920094" y="5031"/>
                    <a:pt x="946785" y="5715"/>
                  </a:cubicBezTo>
                  <a:cubicBezTo>
                    <a:pt x="994399" y="6936"/>
                    <a:pt x="1042035" y="6985"/>
                    <a:pt x="1089660" y="7620"/>
                  </a:cubicBezTo>
                  <a:cubicBezTo>
                    <a:pt x="1092835" y="8255"/>
                    <a:pt x="1095960" y="9232"/>
                    <a:pt x="1099185" y="9525"/>
                  </a:cubicBezTo>
                  <a:cubicBezTo>
                    <a:pt x="1118109" y="11245"/>
                    <a:pt x="1127089" y="9799"/>
                    <a:pt x="1143000" y="13335"/>
                  </a:cubicBezTo>
                  <a:cubicBezTo>
                    <a:pt x="1154115" y="15805"/>
                    <a:pt x="1143364" y="14308"/>
                    <a:pt x="1154430" y="19050"/>
                  </a:cubicBezTo>
                  <a:cubicBezTo>
                    <a:pt x="1158302" y="20709"/>
                    <a:pt x="1170525" y="22269"/>
                    <a:pt x="1173480" y="22860"/>
                  </a:cubicBezTo>
                  <a:cubicBezTo>
                    <a:pt x="1194103" y="26985"/>
                    <a:pt x="1162193" y="22664"/>
                    <a:pt x="1198245" y="26670"/>
                  </a:cubicBezTo>
                  <a:cubicBezTo>
                    <a:pt x="1205730" y="28541"/>
                    <a:pt x="1209565" y="29293"/>
                    <a:pt x="1217295" y="32385"/>
                  </a:cubicBezTo>
                  <a:cubicBezTo>
                    <a:pt x="1219932" y="33440"/>
                    <a:pt x="1222305" y="35076"/>
                    <a:pt x="1224915" y="36195"/>
                  </a:cubicBezTo>
                  <a:cubicBezTo>
                    <a:pt x="1226761" y="36986"/>
                    <a:pt x="1228834" y="37202"/>
                    <a:pt x="1230630" y="38100"/>
                  </a:cubicBezTo>
                  <a:cubicBezTo>
                    <a:pt x="1232678" y="39124"/>
                    <a:pt x="1234482" y="40579"/>
                    <a:pt x="1236345" y="41910"/>
                  </a:cubicBezTo>
                  <a:cubicBezTo>
                    <a:pt x="1238929" y="43755"/>
                    <a:pt x="1241064" y="46336"/>
                    <a:pt x="1243965" y="47625"/>
                  </a:cubicBezTo>
                  <a:cubicBezTo>
                    <a:pt x="1246924" y="48940"/>
                    <a:pt x="1250389" y="48600"/>
                    <a:pt x="1253490" y="49530"/>
                  </a:cubicBezTo>
                  <a:cubicBezTo>
                    <a:pt x="1256765" y="50513"/>
                    <a:pt x="1259956" y="51811"/>
                    <a:pt x="1263015" y="53340"/>
                  </a:cubicBezTo>
                  <a:cubicBezTo>
                    <a:pt x="1265063" y="54364"/>
                    <a:pt x="1266586" y="56346"/>
                    <a:pt x="1268730" y="57150"/>
                  </a:cubicBezTo>
                  <a:cubicBezTo>
                    <a:pt x="1271762" y="58287"/>
                    <a:pt x="1275080" y="58420"/>
                    <a:pt x="1278255" y="59055"/>
                  </a:cubicBezTo>
                  <a:cubicBezTo>
                    <a:pt x="1280795" y="60325"/>
                    <a:pt x="1283409" y="61456"/>
                    <a:pt x="1285875" y="62865"/>
                  </a:cubicBezTo>
                  <a:cubicBezTo>
                    <a:pt x="1287863" y="64001"/>
                    <a:pt x="1289498" y="65745"/>
                    <a:pt x="1291590" y="66675"/>
                  </a:cubicBezTo>
                  <a:cubicBezTo>
                    <a:pt x="1295260" y="68306"/>
                    <a:pt x="1299678" y="68257"/>
                    <a:pt x="1303020" y="70485"/>
                  </a:cubicBezTo>
                  <a:cubicBezTo>
                    <a:pt x="1314003" y="77807"/>
                    <a:pt x="1303408" y="71468"/>
                    <a:pt x="1314450" y="76200"/>
                  </a:cubicBezTo>
                  <a:cubicBezTo>
                    <a:pt x="1317060" y="77319"/>
                    <a:pt x="1319604" y="78601"/>
                    <a:pt x="1322070" y="80010"/>
                  </a:cubicBezTo>
                  <a:cubicBezTo>
                    <a:pt x="1324058" y="81146"/>
                    <a:pt x="1325693" y="82890"/>
                    <a:pt x="1327785" y="83820"/>
                  </a:cubicBezTo>
                  <a:cubicBezTo>
                    <a:pt x="1337111" y="87965"/>
                    <a:pt x="1338310" y="86977"/>
                    <a:pt x="1346835" y="89535"/>
                  </a:cubicBezTo>
                  <a:cubicBezTo>
                    <a:pt x="1350682" y="90689"/>
                    <a:pt x="1354369" y="92371"/>
                    <a:pt x="1358265" y="93345"/>
                  </a:cubicBezTo>
                  <a:cubicBezTo>
                    <a:pt x="1360805" y="93980"/>
                    <a:pt x="1363434" y="94331"/>
                    <a:pt x="1365885" y="95250"/>
                  </a:cubicBezTo>
                  <a:cubicBezTo>
                    <a:pt x="1368544" y="96247"/>
                    <a:pt x="1370868" y="98005"/>
                    <a:pt x="1373505" y="99060"/>
                  </a:cubicBezTo>
                  <a:cubicBezTo>
                    <a:pt x="1384823" y="103587"/>
                    <a:pt x="1382731" y="101968"/>
                    <a:pt x="1392555" y="104775"/>
                  </a:cubicBezTo>
                  <a:cubicBezTo>
                    <a:pt x="1411686" y="110241"/>
                    <a:pt x="1382069" y="102630"/>
                    <a:pt x="1405890" y="108585"/>
                  </a:cubicBezTo>
                  <a:cubicBezTo>
                    <a:pt x="1407795" y="109855"/>
                    <a:pt x="1409501" y="111493"/>
                    <a:pt x="1411605" y="112395"/>
                  </a:cubicBezTo>
                  <a:cubicBezTo>
                    <a:pt x="1422071" y="116880"/>
                    <a:pt x="1416500" y="111077"/>
                    <a:pt x="1424940" y="118110"/>
                  </a:cubicBezTo>
                  <a:cubicBezTo>
                    <a:pt x="1427010" y="119835"/>
                    <a:pt x="1428413" y="122331"/>
                    <a:pt x="1430655" y="123825"/>
                  </a:cubicBezTo>
                  <a:cubicBezTo>
                    <a:pt x="1447838" y="135281"/>
                    <a:pt x="1424100" y="114552"/>
                    <a:pt x="1442085" y="129540"/>
                  </a:cubicBezTo>
                  <a:cubicBezTo>
                    <a:pt x="1444155" y="131265"/>
                    <a:pt x="1445645" y="133639"/>
                    <a:pt x="1447800" y="135255"/>
                  </a:cubicBezTo>
                  <a:cubicBezTo>
                    <a:pt x="1454918" y="140594"/>
                    <a:pt x="1458818" y="141567"/>
                    <a:pt x="1466850" y="144780"/>
                  </a:cubicBezTo>
                  <a:cubicBezTo>
                    <a:pt x="1484787" y="162717"/>
                    <a:pt x="1456023" y="135657"/>
                    <a:pt x="1483995" y="154305"/>
                  </a:cubicBezTo>
                  <a:cubicBezTo>
                    <a:pt x="1485900" y="155575"/>
                    <a:pt x="1487972" y="156625"/>
                    <a:pt x="1489710" y="158115"/>
                  </a:cubicBezTo>
                  <a:cubicBezTo>
                    <a:pt x="1492437" y="160453"/>
                    <a:pt x="1494456" y="163580"/>
                    <a:pt x="1497330" y="165735"/>
                  </a:cubicBezTo>
                  <a:cubicBezTo>
                    <a:pt x="1501790" y="169080"/>
                    <a:pt x="1505760" y="169611"/>
                    <a:pt x="1510665" y="171450"/>
                  </a:cubicBezTo>
                  <a:cubicBezTo>
                    <a:pt x="1513867" y="172651"/>
                    <a:pt x="1516988" y="174059"/>
                    <a:pt x="1520190" y="175260"/>
                  </a:cubicBezTo>
                  <a:cubicBezTo>
                    <a:pt x="1522070" y="175965"/>
                    <a:pt x="1524150" y="176190"/>
                    <a:pt x="1525905" y="177165"/>
                  </a:cubicBezTo>
                  <a:cubicBezTo>
                    <a:pt x="1529908" y="179389"/>
                    <a:pt x="1533083" y="183084"/>
                    <a:pt x="1537335" y="184785"/>
                  </a:cubicBezTo>
                  <a:cubicBezTo>
                    <a:pt x="1548986" y="189445"/>
                    <a:pt x="1544015" y="186698"/>
                    <a:pt x="1552575" y="192405"/>
                  </a:cubicBezTo>
                  <a:cubicBezTo>
                    <a:pt x="1561096" y="205186"/>
                    <a:pt x="1551058" y="192664"/>
                    <a:pt x="1562100" y="200025"/>
                  </a:cubicBezTo>
                  <a:cubicBezTo>
                    <a:pt x="1571463" y="206267"/>
                    <a:pt x="1564597" y="204427"/>
                    <a:pt x="1571625" y="211455"/>
                  </a:cubicBezTo>
                  <a:cubicBezTo>
                    <a:pt x="1573244" y="213074"/>
                    <a:pt x="1575214" y="214415"/>
                    <a:pt x="1577340" y="215265"/>
                  </a:cubicBezTo>
                  <a:cubicBezTo>
                    <a:pt x="1578519" y="215737"/>
                    <a:pt x="1579880" y="215265"/>
                    <a:pt x="1581150" y="215265"/>
                  </a:cubicBezTo>
                </a:path>
              </a:pathLst>
            </a:custGeom>
            <a:noFill/>
            <a:ln w="12700">
              <a:solidFill>
                <a:srgbClr val="C0C0C0"/>
              </a:solidFill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Freeform 96"/>
            <p:cNvSpPr/>
            <p:nvPr/>
          </p:nvSpPr>
          <p:spPr>
            <a:xfrm>
              <a:off x="4335780" y="5204801"/>
              <a:ext cx="1602316" cy="339829"/>
            </a:xfrm>
            <a:custGeom>
              <a:avLst/>
              <a:gdLst>
                <a:gd name="connsiteX0" fmla="*/ 0 w 1602316"/>
                <a:gd name="connsiteY0" fmla="*/ 13335 h 211455"/>
                <a:gd name="connsiteX1" fmla="*/ 1905 w 1602316"/>
                <a:gd name="connsiteY1" fmla="*/ 22860 h 211455"/>
                <a:gd name="connsiteX2" fmla="*/ 9525 w 1602316"/>
                <a:gd name="connsiteY2" fmla="*/ 34290 h 211455"/>
                <a:gd name="connsiteX3" fmla="*/ 13335 w 1602316"/>
                <a:gd name="connsiteY3" fmla="*/ 40005 h 211455"/>
                <a:gd name="connsiteX4" fmla="*/ 19050 w 1602316"/>
                <a:gd name="connsiteY4" fmla="*/ 45720 h 211455"/>
                <a:gd name="connsiteX5" fmla="*/ 30480 w 1602316"/>
                <a:gd name="connsiteY5" fmla="*/ 57150 h 211455"/>
                <a:gd name="connsiteX6" fmla="*/ 40005 w 1602316"/>
                <a:gd name="connsiteY6" fmla="*/ 66675 h 211455"/>
                <a:gd name="connsiteX7" fmla="*/ 51435 w 1602316"/>
                <a:gd name="connsiteY7" fmla="*/ 78105 h 211455"/>
                <a:gd name="connsiteX8" fmla="*/ 57150 w 1602316"/>
                <a:gd name="connsiteY8" fmla="*/ 83820 h 211455"/>
                <a:gd name="connsiteX9" fmla="*/ 62865 w 1602316"/>
                <a:gd name="connsiteY9" fmla="*/ 87630 h 211455"/>
                <a:gd name="connsiteX10" fmla="*/ 74295 w 1602316"/>
                <a:gd name="connsiteY10" fmla="*/ 99060 h 211455"/>
                <a:gd name="connsiteX11" fmla="*/ 80010 w 1602316"/>
                <a:gd name="connsiteY11" fmla="*/ 106680 h 211455"/>
                <a:gd name="connsiteX12" fmla="*/ 87630 w 1602316"/>
                <a:gd name="connsiteY12" fmla="*/ 108585 h 211455"/>
                <a:gd name="connsiteX13" fmla="*/ 93345 w 1602316"/>
                <a:gd name="connsiteY13" fmla="*/ 110490 h 211455"/>
                <a:gd name="connsiteX14" fmla="*/ 104775 w 1602316"/>
                <a:gd name="connsiteY14" fmla="*/ 118110 h 211455"/>
                <a:gd name="connsiteX15" fmla="*/ 112395 w 1602316"/>
                <a:gd name="connsiteY15" fmla="*/ 123825 h 211455"/>
                <a:gd name="connsiteX16" fmla="*/ 123825 w 1602316"/>
                <a:gd name="connsiteY16" fmla="*/ 131445 h 211455"/>
                <a:gd name="connsiteX17" fmla="*/ 129540 w 1602316"/>
                <a:gd name="connsiteY17" fmla="*/ 137160 h 211455"/>
                <a:gd name="connsiteX18" fmla="*/ 135255 w 1602316"/>
                <a:gd name="connsiteY18" fmla="*/ 139065 h 211455"/>
                <a:gd name="connsiteX19" fmla="*/ 150495 w 1602316"/>
                <a:gd name="connsiteY19" fmla="*/ 142875 h 211455"/>
                <a:gd name="connsiteX20" fmla="*/ 165735 w 1602316"/>
                <a:gd name="connsiteY20" fmla="*/ 146685 h 211455"/>
                <a:gd name="connsiteX21" fmla="*/ 171450 w 1602316"/>
                <a:gd name="connsiteY21" fmla="*/ 152400 h 211455"/>
                <a:gd name="connsiteX22" fmla="*/ 180975 w 1602316"/>
                <a:gd name="connsiteY22" fmla="*/ 154305 h 211455"/>
                <a:gd name="connsiteX23" fmla="*/ 188595 w 1602316"/>
                <a:gd name="connsiteY23" fmla="*/ 158115 h 211455"/>
                <a:gd name="connsiteX24" fmla="*/ 200025 w 1602316"/>
                <a:gd name="connsiteY24" fmla="*/ 161925 h 211455"/>
                <a:gd name="connsiteX25" fmla="*/ 207645 w 1602316"/>
                <a:gd name="connsiteY25" fmla="*/ 165735 h 211455"/>
                <a:gd name="connsiteX26" fmla="*/ 215265 w 1602316"/>
                <a:gd name="connsiteY26" fmla="*/ 167640 h 211455"/>
                <a:gd name="connsiteX27" fmla="*/ 220980 w 1602316"/>
                <a:gd name="connsiteY27" fmla="*/ 169545 h 211455"/>
                <a:gd name="connsiteX28" fmla="*/ 230505 w 1602316"/>
                <a:gd name="connsiteY28" fmla="*/ 171450 h 211455"/>
                <a:gd name="connsiteX29" fmla="*/ 236220 w 1602316"/>
                <a:gd name="connsiteY29" fmla="*/ 173355 h 211455"/>
                <a:gd name="connsiteX30" fmla="*/ 264795 w 1602316"/>
                <a:gd name="connsiteY30" fmla="*/ 175260 h 211455"/>
                <a:gd name="connsiteX31" fmla="*/ 278130 w 1602316"/>
                <a:gd name="connsiteY31" fmla="*/ 177165 h 211455"/>
                <a:gd name="connsiteX32" fmla="*/ 297180 w 1602316"/>
                <a:gd name="connsiteY32" fmla="*/ 179070 h 211455"/>
                <a:gd name="connsiteX33" fmla="*/ 304800 w 1602316"/>
                <a:gd name="connsiteY33" fmla="*/ 180975 h 211455"/>
                <a:gd name="connsiteX34" fmla="*/ 314325 w 1602316"/>
                <a:gd name="connsiteY34" fmla="*/ 182880 h 211455"/>
                <a:gd name="connsiteX35" fmla="*/ 325755 w 1602316"/>
                <a:gd name="connsiteY35" fmla="*/ 186690 h 211455"/>
                <a:gd name="connsiteX36" fmla="*/ 340995 w 1602316"/>
                <a:gd name="connsiteY36" fmla="*/ 192405 h 211455"/>
                <a:gd name="connsiteX37" fmla="*/ 375285 w 1602316"/>
                <a:gd name="connsiteY37" fmla="*/ 194310 h 211455"/>
                <a:gd name="connsiteX38" fmla="*/ 392430 w 1602316"/>
                <a:gd name="connsiteY38" fmla="*/ 198120 h 211455"/>
                <a:gd name="connsiteX39" fmla="*/ 462915 w 1602316"/>
                <a:gd name="connsiteY39" fmla="*/ 200025 h 211455"/>
                <a:gd name="connsiteX40" fmla="*/ 493395 w 1602316"/>
                <a:gd name="connsiteY40" fmla="*/ 203835 h 211455"/>
                <a:gd name="connsiteX41" fmla="*/ 554355 w 1602316"/>
                <a:gd name="connsiteY41" fmla="*/ 205740 h 211455"/>
                <a:gd name="connsiteX42" fmla="*/ 647700 w 1602316"/>
                <a:gd name="connsiteY42" fmla="*/ 209550 h 211455"/>
                <a:gd name="connsiteX43" fmla="*/ 790575 w 1602316"/>
                <a:gd name="connsiteY43" fmla="*/ 211455 h 211455"/>
                <a:gd name="connsiteX44" fmla="*/ 914400 w 1602316"/>
                <a:gd name="connsiteY44" fmla="*/ 209550 h 211455"/>
                <a:gd name="connsiteX45" fmla="*/ 1072515 w 1602316"/>
                <a:gd name="connsiteY45" fmla="*/ 207645 h 211455"/>
                <a:gd name="connsiteX46" fmla="*/ 1080135 w 1602316"/>
                <a:gd name="connsiteY46" fmla="*/ 205740 h 211455"/>
                <a:gd name="connsiteX47" fmla="*/ 1125855 w 1602316"/>
                <a:gd name="connsiteY47" fmla="*/ 201930 h 211455"/>
                <a:gd name="connsiteX48" fmla="*/ 1137285 w 1602316"/>
                <a:gd name="connsiteY48" fmla="*/ 198120 h 211455"/>
                <a:gd name="connsiteX49" fmla="*/ 1143000 w 1602316"/>
                <a:gd name="connsiteY49" fmla="*/ 196215 h 211455"/>
                <a:gd name="connsiteX50" fmla="*/ 1154430 w 1602316"/>
                <a:gd name="connsiteY50" fmla="*/ 194310 h 211455"/>
                <a:gd name="connsiteX51" fmla="*/ 1162050 w 1602316"/>
                <a:gd name="connsiteY51" fmla="*/ 192405 h 211455"/>
                <a:gd name="connsiteX52" fmla="*/ 1179195 w 1602316"/>
                <a:gd name="connsiteY52" fmla="*/ 190500 h 211455"/>
                <a:gd name="connsiteX53" fmla="*/ 1198245 w 1602316"/>
                <a:gd name="connsiteY53" fmla="*/ 186690 h 211455"/>
                <a:gd name="connsiteX54" fmla="*/ 1217295 w 1602316"/>
                <a:gd name="connsiteY54" fmla="*/ 182880 h 211455"/>
                <a:gd name="connsiteX55" fmla="*/ 1240155 w 1602316"/>
                <a:gd name="connsiteY55" fmla="*/ 180975 h 211455"/>
                <a:gd name="connsiteX56" fmla="*/ 1251585 w 1602316"/>
                <a:gd name="connsiteY56" fmla="*/ 177165 h 211455"/>
                <a:gd name="connsiteX57" fmla="*/ 1266825 w 1602316"/>
                <a:gd name="connsiteY57" fmla="*/ 173355 h 211455"/>
                <a:gd name="connsiteX58" fmla="*/ 1274445 w 1602316"/>
                <a:gd name="connsiteY58" fmla="*/ 171450 h 211455"/>
                <a:gd name="connsiteX59" fmla="*/ 1306830 w 1602316"/>
                <a:gd name="connsiteY59" fmla="*/ 163830 h 211455"/>
                <a:gd name="connsiteX60" fmla="*/ 1312545 w 1602316"/>
                <a:gd name="connsiteY60" fmla="*/ 161925 h 211455"/>
                <a:gd name="connsiteX61" fmla="*/ 1323975 w 1602316"/>
                <a:gd name="connsiteY61" fmla="*/ 160020 h 211455"/>
                <a:gd name="connsiteX62" fmla="*/ 1348740 w 1602316"/>
                <a:gd name="connsiteY62" fmla="*/ 154305 h 211455"/>
                <a:gd name="connsiteX63" fmla="*/ 1362075 w 1602316"/>
                <a:gd name="connsiteY63" fmla="*/ 152400 h 211455"/>
                <a:gd name="connsiteX64" fmla="*/ 1369695 w 1602316"/>
                <a:gd name="connsiteY64" fmla="*/ 150495 h 211455"/>
                <a:gd name="connsiteX65" fmla="*/ 1392555 w 1602316"/>
                <a:gd name="connsiteY65" fmla="*/ 148590 h 211455"/>
                <a:gd name="connsiteX66" fmla="*/ 1398270 w 1602316"/>
                <a:gd name="connsiteY66" fmla="*/ 146685 h 211455"/>
                <a:gd name="connsiteX67" fmla="*/ 1405890 w 1602316"/>
                <a:gd name="connsiteY67" fmla="*/ 144780 h 211455"/>
                <a:gd name="connsiteX68" fmla="*/ 1419225 w 1602316"/>
                <a:gd name="connsiteY68" fmla="*/ 139065 h 211455"/>
                <a:gd name="connsiteX69" fmla="*/ 1424940 w 1602316"/>
                <a:gd name="connsiteY69" fmla="*/ 135255 h 211455"/>
                <a:gd name="connsiteX70" fmla="*/ 1430655 w 1602316"/>
                <a:gd name="connsiteY70" fmla="*/ 133350 h 211455"/>
                <a:gd name="connsiteX71" fmla="*/ 1438275 w 1602316"/>
                <a:gd name="connsiteY71" fmla="*/ 127635 h 211455"/>
                <a:gd name="connsiteX72" fmla="*/ 1449705 w 1602316"/>
                <a:gd name="connsiteY72" fmla="*/ 125730 h 211455"/>
                <a:gd name="connsiteX73" fmla="*/ 1457325 w 1602316"/>
                <a:gd name="connsiteY73" fmla="*/ 120015 h 211455"/>
                <a:gd name="connsiteX74" fmla="*/ 1464945 w 1602316"/>
                <a:gd name="connsiteY74" fmla="*/ 118110 h 211455"/>
                <a:gd name="connsiteX75" fmla="*/ 1482090 w 1602316"/>
                <a:gd name="connsiteY75" fmla="*/ 114300 h 211455"/>
                <a:gd name="connsiteX76" fmla="*/ 1497330 w 1602316"/>
                <a:gd name="connsiteY76" fmla="*/ 106680 h 211455"/>
                <a:gd name="connsiteX77" fmla="*/ 1518285 w 1602316"/>
                <a:gd name="connsiteY77" fmla="*/ 100965 h 211455"/>
                <a:gd name="connsiteX78" fmla="*/ 1529715 w 1602316"/>
                <a:gd name="connsiteY78" fmla="*/ 89535 h 211455"/>
                <a:gd name="connsiteX79" fmla="*/ 1535430 w 1602316"/>
                <a:gd name="connsiteY79" fmla="*/ 85725 h 211455"/>
                <a:gd name="connsiteX80" fmla="*/ 1541145 w 1602316"/>
                <a:gd name="connsiteY80" fmla="*/ 80010 h 211455"/>
                <a:gd name="connsiteX81" fmla="*/ 1548765 w 1602316"/>
                <a:gd name="connsiteY81" fmla="*/ 76200 h 211455"/>
                <a:gd name="connsiteX82" fmla="*/ 1554480 w 1602316"/>
                <a:gd name="connsiteY82" fmla="*/ 70485 h 211455"/>
                <a:gd name="connsiteX83" fmla="*/ 1564005 w 1602316"/>
                <a:gd name="connsiteY83" fmla="*/ 62865 h 211455"/>
                <a:gd name="connsiteX84" fmla="*/ 1575435 w 1602316"/>
                <a:gd name="connsiteY84" fmla="*/ 51435 h 211455"/>
                <a:gd name="connsiteX85" fmla="*/ 1581150 w 1602316"/>
                <a:gd name="connsiteY85" fmla="*/ 45720 h 211455"/>
                <a:gd name="connsiteX86" fmla="*/ 1594485 w 1602316"/>
                <a:gd name="connsiteY86" fmla="*/ 36195 h 211455"/>
                <a:gd name="connsiteX87" fmla="*/ 1596390 w 1602316"/>
                <a:gd name="connsiteY87" fmla="*/ 28575 h 211455"/>
                <a:gd name="connsiteX88" fmla="*/ 1602105 w 1602316"/>
                <a:gd name="connsiteY88" fmla="*/ 17145 h 211455"/>
                <a:gd name="connsiteX89" fmla="*/ 1602105 w 1602316"/>
                <a:gd name="connsiteY89" fmla="*/ 0 h 211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</a:cxnLst>
              <a:rect l="l" t="t" r="r" b="b"/>
              <a:pathLst>
                <a:path w="1602316" h="211455">
                  <a:moveTo>
                    <a:pt x="0" y="13335"/>
                  </a:moveTo>
                  <a:cubicBezTo>
                    <a:pt x="635" y="16510"/>
                    <a:pt x="565" y="19912"/>
                    <a:pt x="1905" y="22860"/>
                  </a:cubicBezTo>
                  <a:cubicBezTo>
                    <a:pt x="3800" y="27029"/>
                    <a:pt x="6985" y="30480"/>
                    <a:pt x="9525" y="34290"/>
                  </a:cubicBezTo>
                  <a:cubicBezTo>
                    <a:pt x="10795" y="36195"/>
                    <a:pt x="11716" y="38386"/>
                    <a:pt x="13335" y="40005"/>
                  </a:cubicBezTo>
                  <a:cubicBezTo>
                    <a:pt x="15240" y="41910"/>
                    <a:pt x="17297" y="43675"/>
                    <a:pt x="19050" y="45720"/>
                  </a:cubicBezTo>
                  <a:cubicBezTo>
                    <a:pt x="28502" y="56747"/>
                    <a:pt x="20419" y="50443"/>
                    <a:pt x="30480" y="57150"/>
                  </a:cubicBezTo>
                  <a:cubicBezTo>
                    <a:pt x="38331" y="68926"/>
                    <a:pt x="29614" y="57439"/>
                    <a:pt x="40005" y="66675"/>
                  </a:cubicBezTo>
                  <a:cubicBezTo>
                    <a:pt x="44032" y="70255"/>
                    <a:pt x="47625" y="74295"/>
                    <a:pt x="51435" y="78105"/>
                  </a:cubicBezTo>
                  <a:cubicBezTo>
                    <a:pt x="53340" y="80010"/>
                    <a:pt x="54908" y="82326"/>
                    <a:pt x="57150" y="83820"/>
                  </a:cubicBezTo>
                  <a:cubicBezTo>
                    <a:pt x="59055" y="85090"/>
                    <a:pt x="61154" y="86109"/>
                    <a:pt x="62865" y="87630"/>
                  </a:cubicBezTo>
                  <a:cubicBezTo>
                    <a:pt x="66892" y="91210"/>
                    <a:pt x="71062" y="94749"/>
                    <a:pt x="74295" y="99060"/>
                  </a:cubicBezTo>
                  <a:cubicBezTo>
                    <a:pt x="76200" y="101600"/>
                    <a:pt x="77426" y="104835"/>
                    <a:pt x="80010" y="106680"/>
                  </a:cubicBezTo>
                  <a:cubicBezTo>
                    <a:pt x="82140" y="108202"/>
                    <a:pt x="85113" y="107866"/>
                    <a:pt x="87630" y="108585"/>
                  </a:cubicBezTo>
                  <a:cubicBezTo>
                    <a:pt x="89561" y="109137"/>
                    <a:pt x="91440" y="109855"/>
                    <a:pt x="93345" y="110490"/>
                  </a:cubicBezTo>
                  <a:cubicBezTo>
                    <a:pt x="106645" y="123790"/>
                    <a:pt x="91909" y="110758"/>
                    <a:pt x="104775" y="118110"/>
                  </a:cubicBezTo>
                  <a:cubicBezTo>
                    <a:pt x="107532" y="119685"/>
                    <a:pt x="109794" y="122004"/>
                    <a:pt x="112395" y="123825"/>
                  </a:cubicBezTo>
                  <a:cubicBezTo>
                    <a:pt x="116146" y="126451"/>
                    <a:pt x="120587" y="128207"/>
                    <a:pt x="123825" y="131445"/>
                  </a:cubicBezTo>
                  <a:cubicBezTo>
                    <a:pt x="125730" y="133350"/>
                    <a:pt x="127298" y="135666"/>
                    <a:pt x="129540" y="137160"/>
                  </a:cubicBezTo>
                  <a:cubicBezTo>
                    <a:pt x="131211" y="138274"/>
                    <a:pt x="133318" y="138537"/>
                    <a:pt x="135255" y="139065"/>
                  </a:cubicBezTo>
                  <a:cubicBezTo>
                    <a:pt x="140307" y="140443"/>
                    <a:pt x="145527" y="141219"/>
                    <a:pt x="150495" y="142875"/>
                  </a:cubicBezTo>
                  <a:cubicBezTo>
                    <a:pt x="159282" y="145804"/>
                    <a:pt x="154241" y="144386"/>
                    <a:pt x="165735" y="146685"/>
                  </a:cubicBezTo>
                  <a:cubicBezTo>
                    <a:pt x="167640" y="148590"/>
                    <a:pt x="169040" y="151195"/>
                    <a:pt x="171450" y="152400"/>
                  </a:cubicBezTo>
                  <a:cubicBezTo>
                    <a:pt x="174346" y="153848"/>
                    <a:pt x="177903" y="153281"/>
                    <a:pt x="180975" y="154305"/>
                  </a:cubicBezTo>
                  <a:cubicBezTo>
                    <a:pt x="183669" y="155203"/>
                    <a:pt x="185958" y="157060"/>
                    <a:pt x="188595" y="158115"/>
                  </a:cubicBezTo>
                  <a:cubicBezTo>
                    <a:pt x="192324" y="159607"/>
                    <a:pt x="196433" y="160129"/>
                    <a:pt x="200025" y="161925"/>
                  </a:cubicBezTo>
                  <a:cubicBezTo>
                    <a:pt x="202565" y="163195"/>
                    <a:pt x="204986" y="164738"/>
                    <a:pt x="207645" y="165735"/>
                  </a:cubicBezTo>
                  <a:cubicBezTo>
                    <a:pt x="210096" y="166654"/>
                    <a:pt x="212748" y="166921"/>
                    <a:pt x="215265" y="167640"/>
                  </a:cubicBezTo>
                  <a:cubicBezTo>
                    <a:pt x="217196" y="168192"/>
                    <a:pt x="219032" y="169058"/>
                    <a:pt x="220980" y="169545"/>
                  </a:cubicBezTo>
                  <a:cubicBezTo>
                    <a:pt x="224121" y="170330"/>
                    <a:pt x="227364" y="170665"/>
                    <a:pt x="230505" y="171450"/>
                  </a:cubicBezTo>
                  <a:cubicBezTo>
                    <a:pt x="232453" y="171937"/>
                    <a:pt x="234224" y="173133"/>
                    <a:pt x="236220" y="173355"/>
                  </a:cubicBezTo>
                  <a:cubicBezTo>
                    <a:pt x="245708" y="174409"/>
                    <a:pt x="255270" y="174625"/>
                    <a:pt x="264795" y="175260"/>
                  </a:cubicBezTo>
                  <a:cubicBezTo>
                    <a:pt x="269240" y="175895"/>
                    <a:pt x="273671" y="176640"/>
                    <a:pt x="278130" y="177165"/>
                  </a:cubicBezTo>
                  <a:cubicBezTo>
                    <a:pt x="284468" y="177911"/>
                    <a:pt x="290862" y="178167"/>
                    <a:pt x="297180" y="179070"/>
                  </a:cubicBezTo>
                  <a:cubicBezTo>
                    <a:pt x="299772" y="179440"/>
                    <a:pt x="302244" y="180407"/>
                    <a:pt x="304800" y="180975"/>
                  </a:cubicBezTo>
                  <a:cubicBezTo>
                    <a:pt x="307961" y="181677"/>
                    <a:pt x="311201" y="182028"/>
                    <a:pt x="314325" y="182880"/>
                  </a:cubicBezTo>
                  <a:cubicBezTo>
                    <a:pt x="318200" y="183937"/>
                    <a:pt x="321995" y="185280"/>
                    <a:pt x="325755" y="186690"/>
                  </a:cubicBezTo>
                  <a:cubicBezTo>
                    <a:pt x="330835" y="188595"/>
                    <a:pt x="335633" y="191580"/>
                    <a:pt x="340995" y="192405"/>
                  </a:cubicBezTo>
                  <a:cubicBezTo>
                    <a:pt x="352310" y="194146"/>
                    <a:pt x="363855" y="193675"/>
                    <a:pt x="375285" y="194310"/>
                  </a:cubicBezTo>
                  <a:cubicBezTo>
                    <a:pt x="378684" y="195160"/>
                    <a:pt x="389442" y="197978"/>
                    <a:pt x="392430" y="198120"/>
                  </a:cubicBezTo>
                  <a:cubicBezTo>
                    <a:pt x="415907" y="199238"/>
                    <a:pt x="439420" y="199390"/>
                    <a:pt x="462915" y="200025"/>
                  </a:cubicBezTo>
                  <a:cubicBezTo>
                    <a:pt x="475755" y="204305"/>
                    <a:pt x="469637" y="202779"/>
                    <a:pt x="493395" y="203835"/>
                  </a:cubicBezTo>
                  <a:cubicBezTo>
                    <a:pt x="513705" y="204738"/>
                    <a:pt x="534035" y="205105"/>
                    <a:pt x="554355" y="205740"/>
                  </a:cubicBezTo>
                  <a:cubicBezTo>
                    <a:pt x="596634" y="209584"/>
                    <a:pt x="577644" y="208310"/>
                    <a:pt x="647700" y="209550"/>
                  </a:cubicBezTo>
                  <a:lnTo>
                    <a:pt x="790575" y="211455"/>
                  </a:lnTo>
                  <a:lnTo>
                    <a:pt x="914400" y="209550"/>
                  </a:lnTo>
                  <a:lnTo>
                    <a:pt x="1072515" y="207645"/>
                  </a:lnTo>
                  <a:cubicBezTo>
                    <a:pt x="1075132" y="207585"/>
                    <a:pt x="1077543" y="206110"/>
                    <a:pt x="1080135" y="205740"/>
                  </a:cubicBezTo>
                  <a:cubicBezTo>
                    <a:pt x="1091302" y="204145"/>
                    <a:pt x="1116214" y="202619"/>
                    <a:pt x="1125855" y="201930"/>
                  </a:cubicBezTo>
                  <a:lnTo>
                    <a:pt x="1137285" y="198120"/>
                  </a:lnTo>
                  <a:cubicBezTo>
                    <a:pt x="1139190" y="197485"/>
                    <a:pt x="1141019" y="196545"/>
                    <a:pt x="1143000" y="196215"/>
                  </a:cubicBezTo>
                  <a:cubicBezTo>
                    <a:pt x="1146810" y="195580"/>
                    <a:pt x="1150642" y="195068"/>
                    <a:pt x="1154430" y="194310"/>
                  </a:cubicBezTo>
                  <a:cubicBezTo>
                    <a:pt x="1156997" y="193797"/>
                    <a:pt x="1159462" y="192803"/>
                    <a:pt x="1162050" y="192405"/>
                  </a:cubicBezTo>
                  <a:cubicBezTo>
                    <a:pt x="1167733" y="191531"/>
                    <a:pt x="1173480" y="191135"/>
                    <a:pt x="1179195" y="190500"/>
                  </a:cubicBezTo>
                  <a:cubicBezTo>
                    <a:pt x="1190932" y="186588"/>
                    <a:pt x="1178982" y="190192"/>
                    <a:pt x="1198245" y="186690"/>
                  </a:cubicBezTo>
                  <a:cubicBezTo>
                    <a:pt x="1213111" y="183987"/>
                    <a:pt x="1198121" y="185010"/>
                    <a:pt x="1217295" y="182880"/>
                  </a:cubicBezTo>
                  <a:cubicBezTo>
                    <a:pt x="1224895" y="182036"/>
                    <a:pt x="1232535" y="181610"/>
                    <a:pt x="1240155" y="180975"/>
                  </a:cubicBezTo>
                  <a:cubicBezTo>
                    <a:pt x="1243965" y="179705"/>
                    <a:pt x="1247723" y="178268"/>
                    <a:pt x="1251585" y="177165"/>
                  </a:cubicBezTo>
                  <a:cubicBezTo>
                    <a:pt x="1256620" y="175726"/>
                    <a:pt x="1261745" y="174625"/>
                    <a:pt x="1266825" y="173355"/>
                  </a:cubicBezTo>
                  <a:cubicBezTo>
                    <a:pt x="1269365" y="172720"/>
                    <a:pt x="1271961" y="172278"/>
                    <a:pt x="1274445" y="171450"/>
                  </a:cubicBezTo>
                  <a:cubicBezTo>
                    <a:pt x="1296453" y="164114"/>
                    <a:pt x="1275131" y="170623"/>
                    <a:pt x="1306830" y="163830"/>
                  </a:cubicBezTo>
                  <a:cubicBezTo>
                    <a:pt x="1308793" y="163409"/>
                    <a:pt x="1310585" y="162361"/>
                    <a:pt x="1312545" y="161925"/>
                  </a:cubicBezTo>
                  <a:cubicBezTo>
                    <a:pt x="1316316" y="161087"/>
                    <a:pt x="1320165" y="160655"/>
                    <a:pt x="1323975" y="160020"/>
                  </a:cubicBezTo>
                  <a:cubicBezTo>
                    <a:pt x="1337103" y="153456"/>
                    <a:pt x="1328033" y="156893"/>
                    <a:pt x="1348740" y="154305"/>
                  </a:cubicBezTo>
                  <a:cubicBezTo>
                    <a:pt x="1353195" y="153748"/>
                    <a:pt x="1357657" y="153203"/>
                    <a:pt x="1362075" y="152400"/>
                  </a:cubicBezTo>
                  <a:cubicBezTo>
                    <a:pt x="1364651" y="151932"/>
                    <a:pt x="1367097" y="150820"/>
                    <a:pt x="1369695" y="150495"/>
                  </a:cubicBezTo>
                  <a:cubicBezTo>
                    <a:pt x="1377282" y="149547"/>
                    <a:pt x="1384935" y="149225"/>
                    <a:pt x="1392555" y="148590"/>
                  </a:cubicBezTo>
                  <a:cubicBezTo>
                    <a:pt x="1394460" y="147955"/>
                    <a:pt x="1396339" y="147237"/>
                    <a:pt x="1398270" y="146685"/>
                  </a:cubicBezTo>
                  <a:cubicBezTo>
                    <a:pt x="1400787" y="145966"/>
                    <a:pt x="1403484" y="145811"/>
                    <a:pt x="1405890" y="144780"/>
                  </a:cubicBezTo>
                  <a:cubicBezTo>
                    <a:pt x="1424308" y="136887"/>
                    <a:pt x="1397348" y="144534"/>
                    <a:pt x="1419225" y="139065"/>
                  </a:cubicBezTo>
                  <a:cubicBezTo>
                    <a:pt x="1421130" y="137795"/>
                    <a:pt x="1422892" y="136279"/>
                    <a:pt x="1424940" y="135255"/>
                  </a:cubicBezTo>
                  <a:cubicBezTo>
                    <a:pt x="1426736" y="134357"/>
                    <a:pt x="1428912" y="134346"/>
                    <a:pt x="1430655" y="133350"/>
                  </a:cubicBezTo>
                  <a:cubicBezTo>
                    <a:pt x="1433412" y="131775"/>
                    <a:pt x="1435327" y="128814"/>
                    <a:pt x="1438275" y="127635"/>
                  </a:cubicBezTo>
                  <a:cubicBezTo>
                    <a:pt x="1441861" y="126200"/>
                    <a:pt x="1445895" y="126365"/>
                    <a:pt x="1449705" y="125730"/>
                  </a:cubicBezTo>
                  <a:cubicBezTo>
                    <a:pt x="1452245" y="123825"/>
                    <a:pt x="1454485" y="121435"/>
                    <a:pt x="1457325" y="120015"/>
                  </a:cubicBezTo>
                  <a:cubicBezTo>
                    <a:pt x="1459667" y="118844"/>
                    <a:pt x="1462389" y="118678"/>
                    <a:pt x="1464945" y="118110"/>
                  </a:cubicBezTo>
                  <a:cubicBezTo>
                    <a:pt x="1467012" y="117651"/>
                    <a:pt x="1479435" y="115406"/>
                    <a:pt x="1482090" y="114300"/>
                  </a:cubicBezTo>
                  <a:cubicBezTo>
                    <a:pt x="1487333" y="112116"/>
                    <a:pt x="1491820" y="108058"/>
                    <a:pt x="1497330" y="106680"/>
                  </a:cubicBezTo>
                  <a:cubicBezTo>
                    <a:pt x="1514518" y="102383"/>
                    <a:pt x="1507602" y="104526"/>
                    <a:pt x="1518285" y="100965"/>
                  </a:cubicBezTo>
                  <a:cubicBezTo>
                    <a:pt x="1522095" y="97155"/>
                    <a:pt x="1525232" y="92524"/>
                    <a:pt x="1529715" y="89535"/>
                  </a:cubicBezTo>
                  <a:cubicBezTo>
                    <a:pt x="1531620" y="88265"/>
                    <a:pt x="1533671" y="87191"/>
                    <a:pt x="1535430" y="85725"/>
                  </a:cubicBezTo>
                  <a:cubicBezTo>
                    <a:pt x="1537500" y="84000"/>
                    <a:pt x="1538953" y="81576"/>
                    <a:pt x="1541145" y="80010"/>
                  </a:cubicBezTo>
                  <a:cubicBezTo>
                    <a:pt x="1543456" y="78359"/>
                    <a:pt x="1546454" y="77851"/>
                    <a:pt x="1548765" y="76200"/>
                  </a:cubicBezTo>
                  <a:cubicBezTo>
                    <a:pt x="1550957" y="74634"/>
                    <a:pt x="1552453" y="72259"/>
                    <a:pt x="1554480" y="70485"/>
                  </a:cubicBezTo>
                  <a:cubicBezTo>
                    <a:pt x="1557540" y="67808"/>
                    <a:pt x="1560996" y="65600"/>
                    <a:pt x="1564005" y="62865"/>
                  </a:cubicBezTo>
                  <a:cubicBezTo>
                    <a:pt x="1567992" y="59241"/>
                    <a:pt x="1571625" y="55245"/>
                    <a:pt x="1575435" y="51435"/>
                  </a:cubicBezTo>
                  <a:cubicBezTo>
                    <a:pt x="1577340" y="49530"/>
                    <a:pt x="1578995" y="47336"/>
                    <a:pt x="1581150" y="45720"/>
                  </a:cubicBezTo>
                  <a:cubicBezTo>
                    <a:pt x="1590602" y="38631"/>
                    <a:pt x="1586128" y="41766"/>
                    <a:pt x="1594485" y="36195"/>
                  </a:cubicBezTo>
                  <a:cubicBezTo>
                    <a:pt x="1595120" y="33655"/>
                    <a:pt x="1595359" y="30981"/>
                    <a:pt x="1596390" y="28575"/>
                  </a:cubicBezTo>
                  <a:cubicBezTo>
                    <a:pt x="1598948" y="22607"/>
                    <a:pt x="1601551" y="23788"/>
                    <a:pt x="1602105" y="17145"/>
                  </a:cubicBezTo>
                  <a:cubicBezTo>
                    <a:pt x="1602580" y="11450"/>
                    <a:pt x="1602105" y="5715"/>
                    <a:pt x="1602105" y="0"/>
                  </a:cubicBezTo>
                </a:path>
              </a:pathLst>
            </a:custGeom>
            <a:noFill/>
            <a:ln w="12700">
              <a:solidFill>
                <a:srgbClr val="C0C0C0"/>
              </a:solidFill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Oval 97"/>
            <p:cNvSpPr/>
            <p:nvPr/>
          </p:nvSpPr>
          <p:spPr>
            <a:xfrm>
              <a:off x="4889567" y="4968567"/>
              <a:ext cx="511107" cy="504056"/>
            </a:xfrm>
            <a:prstGeom prst="ellipse">
              <a:avLst/>
            </a:prstGeom>
            <a:solidFill>
              <a:srgbClr val="C0C0C0"/>
            </a:solidFill>
            <a:ln w="12700">
              <a:solidFill>
                <a:srgbClr val="C0C0C0"/>
              </a:solidFill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0" name="Freeform 99"/>
            <p:cNvSpPr/>
            <p:nvPr/>
          </p:nvSpPr>
          <p:spPr>
            <a:xfrm>
              <a:off x="4667250" y="4799037"/>
              <a:ext cx="927735" cy="127635"/>
            </a:xfrm>
            <a:custGeom>
              <a:avLst/>
              <a:gdLst>
                <a:gd name="connsiteX0" fmla="*/ 0 w 927735"/>
                <a:gd name="connsiteY0" fmla="*/ 127635 h 127635"/>
                <a:gd name="connsiteX1" fmla="*/ 13335 w 927735"/>
                <a:gd name="connsiteY1" fmla="*/ 125730 h 127635"/>
                <a:gd name="connsiteX2" fmla="*/ 19050 w 927735"/>
                <a:gd name="connsiteY2" fmla="*/ 121920 h 127635"/>
                <a:gd name="connsiteX3" fmla="*/ 24765 w 927735"/>
                <a:gd name="connsiteY3" fmla="*/ 120015 h 127635"/>
                <a:gd name="connsiteX4" fmla="*/ 34290 w 927735"/>
                <a:gd name="connsiteY4" fmla="*/ 108585 h 127635"/>
                <a:gd name="connsiteX5" fmla="*/ 40005 w 927735"/>
                <a:gd name="connsiteY5" fmla="*/ 106680 h 127635"/>
                <a:gd name="connsiteX6" fmla="*/ 49530 w 927735"/>
                <a:gd name="connsiteY6" fmla="*/ 97155 h 127635"/>
                <a:gd name="connsiteX7" fmla="*/ 53340 w 927735"/>
                <a:gd name="connsiteY7" fmla="*/ 91440 h 127635"/>
                <a:gd name="connsiteX8" fmla="*/ 59055 w 927735"/>
                <a:gd name="connsiteY8" fmla="*/ 89535 h 127635"/>
                <a:gd name="connsiteX9" fmla="*/ 70485 w 927735"/>
                <a:gd name="connsiteY9" fmla="*/ 83820 h 127635"/>
                <a:gd name="connsiteX10" fmla="*/ 72390 w 927735"/>
                <a:gd name="connsiteY10" fmla="*/ 78105 h 127635"/>
                <a:gd name="connsiteX11" fmla="*/ 78105 w 927735"/>
                <a:gd name="connsiteY11" fmla="*/ 76200 h 127635"/>
                <a:gd name="connsiteX12" fmla="*/ 83820 w 927735"/>
                <a:gd name="connsiteY12" fmla="*/ 72390 h 127635"/>
                <a:gd name="connsiteX13" fmla="*/ 91440 w 927735"/>
                <a:gd name="connsiteY13" fmla="*/ 70485 h 127635"/>
                <a:gd name="connsiteX14" fmla="*/ 104775 w 927735"/>
                <a:gd name="connsiteY14" fmla="*/ 66675 h 127635"/>
                <a:gd name="connsiteX15" fmla="*/ 110490 w 927735"/>
                <a:gd name="connsiteY15" fmla="*/ 60960 h 127635"/>
                <a:gd name="connsiteX16" fmla="*/ 133350 w 927735"/>
                <a:gd name="connsiteY16" fmla="*/ 55245 h 127635"/>
                <a:gd name="connsiteX17" fmla="*/ 140970 w 927735"/>
                <a:gd name="connsiteY17" fmla="*/ 51435 h 127635"/>
                <a:gd name="connsiteX18" fmla="*/ 146685 w 927735"/>
                <a:gd name="connsiteY18" fmla="*/ 49530 h 127635"/>
                <a:gd name="connsiteX19" fmla="*/ 152400 w 927735"/>
                <a:gd name="connsiteY19" fmla="*/ 45720 h 127635"/>
                <a:gd name="connsiteX20" fmla="*/ 158115 w 927735"/>
                <a:gd name="connsiteY20" fmla="*/ 43815 h 127635"/>
                <a:gd name="connsiteX21" fmla="*/ 165735 w 927735"/>
                <a:gd name="connsiteY21" fmla="*/ 40005 h 127635"/>
                <a:gd name="connsiteX22" fmla="*/ 180975 w 927735"/>
                <a:gd name="connsiteY22" fmla="*/ 36195 h 127635"/>
                <a:gd name="connsiteX23" fmla="*/ 194310 w 927735"/>
                <a:gd name="connsiteY23" fmla="*/ 30480 h 127635"/>
                <a:gd name="connsiteX24" fmla="*/ 215265 w 927735"/>
                <a:gd name="connsiteY24" fmla="*/ 26670 h 127635"/>
                <a:gd name="connsiteX25" fmla="*/ 251460 w 927735"/>
                <a:gd name="connsiteY25" fmla="*/ 24765 h 127635"/>
                <a:gd name="connsiteX26" fmla="*/ 266700 w 927735"/>
                <a:gd name="connsiteY26" fmla="*/ 20955 h 127635"/>
                <a:gd name="connsiteX27" fmla="*/ 274320 w 927735"/>
                <a:gd name="connsiteY27" fmla="*/ 19050 h 127635"/>
                <a:gd name="connsiteX28" fmla="*/ 295275 w 927735"/>
                <a:gd name="connsiteY28" fmla="*/ 17145 h 127635"/>
                <a:gd name="connsiteX29" fmla="*/ 327660 w 927735"/>
                <a:gd name="connsiteY29" fmla="*/ 7620 h 127635"/>
                <a:gd name="connsiteX30" fmla="*/ 401955 w 927735"/>
                <a:gd name="connsiteY30" fmla="*/ 1905 h 127635"/>
                <a:gd name="connsiteX31" fmla="*/ 548640 w 927735"/>
                <a:gd name="connsiteY31" fmla="*/ 0 h 127635"/>
                <a:gd name="connsiteX32" fmla="*/ 661035 w 927735"/>
                <a:gd name="connsiteY32" fmla="*/ 1905 h 127635"/>
                <a:gd name="connsiteX33" fmla="*/ 714375 w 927735"/>
                <a:gd name="connsiteY33" fmla="*/ 5715 h 127635"/>
                <a:gd name="connsiteX34" fmla="*/ 727710 w 927735"/>
                <a:gd name="connsiteY34" fmla="*/ 9525 h 127635"/>
                <a:gd name="connsiteX35" fmla="*/ 733425 w 927735"/>
                <a:gd name="connsiteY35" fmla="*/ 11430 h 127635"/>
                <a:gd name="connsiteX36" fmla="*/ 744855 w 927735"/>
                <a:gd name="connsiteY36" fmla="*/ 19050 h 127635"/>
                <a:gd name="connsiteX37" fmla="*/ 752475 w 927735"/>
                <a:gd name="connsiteY37" fmla="*/ 24765 h 127635"/>
                <a:gd name="connsiteX38" fmla="*/ 763905 w 927735"/>
                <a:gd name="connsiteY38" fmla="*/ 26670 h 127635"/>
                <a:gd name="connsiteX39" fmla="*/ 773430 w 927735"/>
                <a:gd name="connsiteY39" fmla="*/ 28575 h 127635"/>
                <a:gd name="connsiteX40" fmla="*/ 786765 w 927735"/>
                <a:gd name="connsiteY40" fmla="*/ 34290 h 127635"/>
                <a:gd name="connsiteX41" fmla="*/ 802005 w 927735"/>
                <a:gd name="connsiteY41" fmla="*/ 38100 h 127635"/>
                <a:gd name="connsiteX42" fmla="*/ 807720 w 927735"/>
                <a:gd name="connsiteY42" fmla="*/ 41910 h 127635"/>
                <a:gd name="connsiteX43" fmla="*/ 815340 w 927735"/>
                <a:gd name="connsiteY43" fmla="*/ 43815 h 127635"/>
                <a:gd name="connsiteX44" fmla="*/ 826770 w 927735"/>
                <a:gd name="connsiteY44" fmla="*/ 47625 h 127635"/>
                <a:gd name="connsiteX45" fmla="*/ 832485 w 927735"/>
                <a:gd name="connsiteY45" fmla="*/ 49530 h 127635"/>
                <a:gd name="connsiteX46" fmla="*/ 849630 w 927735"/>
                <a:gd name="connsiteY46" fmla="*/ 62865 h 127635"/>
                <a:gd name="connsiteX47" fmla="*/ 861060 w 927735"/>
                <a:gd name="connsiteY47" fmla="*/ 66675 h 127635"/>
                <a:gd name="connsiteX48" fmla="*/ 880110 w 927735"/>
                <a:gd name="connsiteY48" fmla="*/ 80010 h 127635"/>
                <a:gd name="connsiteX49" fmla="*/ 885825 w 927735"/>
                <a:gd name="connsiteY49" fmla="*/ 83820 h 127635"/>
                <a:gd name="connsiteX50" fmla="*/ 889635 w 927735"/>
                <a:gd name="connsiteY50" fmla="*/ 89535 h 127635"/>
                <a:gd name="connsiteX51" fmla="*/ 897255 w 927735"/>
                <a:gd name="connsiteY51" fmla="*/ 91440 h 127635"/>
                <a:gd name="connsiteX52" fmla="*/ 904875 w 927735"/>
                <a:gd name="connsiteY52" fmla="*/ 95250 h 127635"/>
                <a:gd name="connsiteX53" fmla="*/ 916305 w 927735"/>
                <a:gd name="connsiteY53" fmla="*/ 100965 h 127635"/>
                <a:gd name="connsiteX54" fmla="*/ 918210 w 927735"/>
                <a:gd name="connsiteY54" fmla="*/ 106680 h 127635"/>
                <a:gd name="connsiteX55" fmla="*/ 923925 w 927735"/>
                <a:gd name="connsiteY55" fmla="*/ 110490 h 127635"/>
                <a:gd name="connsiteX56" fmla="*/ 927735 w 927735"/>
                <a:gd name="connsiteY56" fmla="*/ 114300 h 127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</a:cxnLst>
              <a:rect l="l" t="t" r="r" b="b"/>
              <a:pathLst>
                <a:path w="927735" h="127635">
                  <a:moveTo>
                    <a:pt x="0" y="127635"/>
                  </a:moveTo>
                  <a:cubicBezTo>
                    <a:pt x="4445" y="127000"/>
                    <a:pt x="9034" y="127020"/>
                    <a:pt x="13335" y="125730"/>
                  </a:cubicBezTo>
                  <a:cubicBezTo>
                    <a:pt x="15528" y="125072"/>
                    <a:pt x="17002" y="122944"/>
                    <a:pt x="19050" y="121920"/>
                  </a:cubicBezTo>
                  <a:cubicBezTo>
                    <a:pt x="20846" y="121022"/>
                    <a:pt x="22860" y="120650"/>
                    <a:pt x="24765" y="120015"/>
                  </a:cubicBezTo>
                  <a:cubicBezTo>
                    <a:pt x="27576" y="115798"/>
                    <a:pt x="29890" y="111519"/>
                    <a:pt x="34290" y="108585"/>
                  </a:cubicBezTo>
                  <a:cubicBezTo>
                    <a:pt x="35961" y="107471"/>
                    <a:pt x="38100" y="107315"/>
                    <a:pt x="40005" y="106680"/>
                  </a:cubicBezTo>
                  <a:cubicBezTo>
                    <a:pt x="50165" y="91440"/>
                    <a:pt x="36830" y="109855"/>
                    <a:pt x="49530" y="97155"/>
                  </a:cubicBezTo>
                  <a:cubicBezTo>
                    <a:pt x="51149" y="95536"/>
                    <a:pt x="51552" y="92870"/>
                    <a:pt x="53340" y="91440"/>
                  </a:cubicBezTo>
                  <a:cubicBezTo>
                    <a:pt x="54908" y="90186"/>
                    <a:pt x="57259" y="90433"/>
                    <a:pt x="59055" y="89535"/>
                  </a:cubicBezTo>
                  <a:cubicBezTo>
                    <a:pt x="73827" y="82149"/>
                    <a:pt x="56120" y="88608"/>
                    <a:pt x="70485" y="83820"/>
                  </a:cubicBezTo>
                  <a:cubicBezTo>
                    <a:pt x="71120" y="81915"/>
                    <a:pt x="70970" y="79525"/>
                    <a:pt x="72390" y="78105"/>
                  </a:cubicBezTo>
                  <a:cubicBezTo>
                    <a:pt x="73810" y="76685"/>
                    <a:pt x="76309" y="77098"/>
                    <a:pt x="78105" y="76200"/>
                  </a:cubicBezTo>
                  <a:cubicBezTo>
                    <a:pt x="80153" y="75176"/>
                    <a:pt x="81716" y="73292"/>
                    <a:pt x="83820" y="72390"/>
                  </a:cubicBezTo>
                  <a:cubicBezTo>
                    <a:pt x="86226" y="71359"/>
                    <a:pt x="88923" y="71204"/>
                    <a:pt x="91440" y="70485"/>
                  </a:cubicBezTo>
                  <a:cubicBezTo>
                    <a:pt x="110571" y="65019"/>
                    <a:pt x="80954" y="72630"/>
                    <a:pt x="104775" y="66675"/>
                  </a:cubicBezTo>
                  <a:cubicBezTo>
                    <a:pt x="106680" y="64770"/>
                    <a:pt x="108135" y="62268"/>
                    <a:pt x="110490" y="60960"/>
                  </a:cubicBezTo>
                  <a:cubicBezTo>
                    <a:pt x="116959" y="57366"/>
                    <a:pt x="126254" y="56428"/>
                    <a:pt x="133350" y="55245"/>
                  </a:cubicBezTo>
                  <a:cubicBezTo>
                    <a:pt x="135890" y="53975"/>
                    <a:pt x="138360" y="52554"/>
                    <a:pt x="140970" y="51435"/>
                  </a:cubicBezTo>
                  <a:cubicBezTo>
                    <a:pt x="142816" y="50644"/>
                    <a:pt x="144889" y="50428"/>
                    <a:pt x="146685" y="49530"/>
                  </a:cubicBezTo>
                  <a:cubicBezTo>
                    <a:pt x="148733" y="48506"/>
                    <a:pt x="150352" y="46744"/>
                    <a:pt x="152400" y="45720"/>
                  </a:cubicBezTo>
                  <a:cubicBezTo>
                    <a:pt x="154196" y="44822"/>
                    <a:pt x="156269" y="44606"/>
                    <a:pt x="158115" y="43815"/>
                  </a:cubicBezTo>
                  <a:cubicBezTo>
                    <a:pt x="160725" y="42696"/>
                    <a:pt x="163041" y="40903"/>
                    <a:pt x="165735" y="40005"/>
                  </a:cubicBezTo>
                  <a:cubicBezTo>
                    <a:pt x="170703" y="38349"/>
                    <a:pt x="176007" y="37851"/>
                    <a:pt x="180975" y="36195"/>
                  </a:cubicBezTo>
                  <a:cubicBezTo>
                    <a:pt x="197331" y="30743"/>
                    <a:pt x="180994" y="33809"/>
                    <a:pt x="194310" y="30480"/>
                  </a:cubicBezTo>
                  <a:cubicBezTo>
                    <a:pt x="197458" y="29693"/>
                    <a:pt x="212767" y="26870"/>
                    <a:pt x="215265" y="26670"/>
                  </a:cubicBezTo>
                  <a:cubicBezTo>
                    <a:pt x="227308" y="25707"/>
                    <a:pt x="239395" y="25400"/>
                    <a:pt x="251460" y="24765"/>
                  </a:cubicBezTo>
                  <a:lnTo>
                    <a:pt x="266700" y="20955"/>
                  </a:lnTo>
                  <a:cubicBezTo>
                    <a:pt x="269240" y="20320"/>
                    <a:pt x="271713" y="19287"/>
                    <a:pt x="274320" y="19050"/>
                  </a:cubicBezTo>
                  <a:lnTo>
                    <a:pt x="295275" y="17145"/>
                  </a:lnTo>
                  <a:cubicBezTo>
                    <a:pt x="305489" y="13740"/>
                    <a:pt x="316955" y="9149"/>
                    <a:pt x="327660" y="7620"/>
                  </a:cubicBezTo>
                  <a:cubicBezTo>
                    <a:pt x="355648" y="3622"/>
                    <a:pt x="361463" y="2431"/>
                    <a:pt x="401955" y="1905"/>
                  </a:cubicBezTo>
                  <a:lnTo>
                    <a:pt x="548640" y="0"/>
                  </a:lnTo>
                  <a:lnTo>
                    <a:pt x="661035" y="1905"/>
                  </a:lnTo>
                  <a:cubicBezTo>
                    <a:pt x="693548" y="2728"/>
                    <a:pt x="690825" y="2771"/>
                    <a:pt x="714375" y="5715"/>
                  </a:cubicBezTo>
                  <a:cubicBezTo>
                    <a:pt x="728078" y="10283"/>
                    <a:pt x="710966" y="4741"/>
                    <a:pt x="727710" y="9525"/>
                  </a:cubicBezTo>
                  <a:cubicBezTo>
                    <a:pt x="729641" y="10077"/>
                    <a:pt x="731670" y="10455"/>
                    <a:pt x="733425" y="11430"/>
                  </a:cubicBezTo>
                  <a:cubicBezTo>
                    <a:pt x="737428" y="13654"/>
                    <a:pt x="741192" y="16303"/>
                    <a:pt x="744855" y="19050"/>
                  </a:cubicBezTo>
                  <a:cubicBezTo>
                    <a:pt x="747395" y="20955"/>
                    <a:pt x="749527" y="23586"/>
                    <a:pt x="752475" y="24765"/>
                  </a:cubicBezTo>
                  <a:cubicBezTo>
                    <a:pt x="756061" y="26200"/>
                    <a:pt x="760105" y="25979"/>
                    <a:pt x="763905" y="26670"/>
                  </a:cubicBezTo>
                  <a:cubicBezTo>
                    <a:pt x="767091" y="27249"/>
                    <a:pt x="770255" y="27940"/>
                    <a:pt x="773430" y="28575"/>
                  </a:cubicBezTo>
                  <a:cubicBezTo>
                    <a:pt x="779675" y="31697"/>
                    <a:pt x="780598" y="32608"/>
                    <a:pt x="786765" y="34290"/>
                  </a:cubicBezTo>
                  <a:cubicBezTo>
                    <a:pt x="791817" y="35668"/>
                    <a:pt x="802005" y="38100"/>
                    <a:pt x="802005" y="38100"/>
                  </a:cubicBezTo>
                  <a:cubicBezTo>
                    <a:pt x="803910" y="39370"/>
                    <a:pt x="805616" y="41008"/>
                    <a:pt x="807720" y="41910"/>
                  </a:cubicBezTo>
                  <a:cubicBezTo>
                    <a:pt x="810126" y="42941"/>
                    <a:pt x="812832" y="43063"/>
                    <a:pt x="815340" y="43815"/>
                  </a:cubicBezTo>
                  <a:cubicBezTo>
                    <a:pt x="819187" y="44969"/>
                    <a:pt x="822960" y="46355"/>
                    <a:pt x="826770" y="47625"/>
                  </a:cubicBezTo>
                  <a:lnTo>
                    <a:pt x="832485" y="49530"/>
                  </a:lnTo>
                  <a:cubicBezTo>
                    <a:pt x="837416" y="54461"/>
                    <a:pt x="842794" y="60586"/>
                    <a:pt x="849630" y="62865"/>
                  </a:cubicBezTo>
                  <a:lnTo>
                    <a:pt x="861060" y="66675"/>
                  </a:lnTo>
                  <a:cubicBezTo>
                    <a:pt x="872343" y="75137"/>
                    <a:pt x="866038" y="70629"/>
                    <a:pt x="880110" y="80010"/>
                  </a:cubicBezTo>
                  <a:lnTo>
                    <a:pt x="885825" y="83820"/>
                  </a:lnTo>
                  <a:cubicBezTo>
                    <a:pt x="887095" y="85725"/>
                    <a:pt x="887730" y="88265"/>
                    <a:pt x="889635" y="89535"/>
                  </a:cubicBezTo>
                  <a:cubicBezTo>
                    <a:pt x="891813" y="90987"/>
                    <a:pt x="894804" y="90521"/>
                    <a:pt x="897255" y="91440"/>
                  </a:cubicBezTo>
                  <a:cubicBezTo>
                    <a:pt x="899914" y="92437"/>
                    <a:pt x="902265" y="94131"/>
                    <a:pt x="904875" y="95250"/>
                  </a:cubicBezTo>
                  <a:cubicBezTo>
                    <a:pt x="915917" y="99982"/>
                    <a:pt x="905322" y="93643"/>
                    <a:pt x="916305" y="100965"/>
                  </a:cubicBezTo>
                  <a:cubicBezTo>
                    <a:pt x="916940" y="102870"/>
                    <a:pt x="916956" y="105112"/>
                    <a:pt x="918210" y="106680"/>
                  </a:cubicBezTo>
                  <a:cubicBezTo>
                    <a:pt x="919640" y="108468"/>
                    <a:pt x="922137" y="109060"/>
                    <a:pt x="923925" y="110490"/>
                  </a:cubicBezTo>
                  <a:cubicBezTo>
                    <a:pt x="925327" y="111612"/>
                    <a:pt x="926465" y="113030"/>
                    <a:pt x="927735" y="114300"/>
                  </a:cubicBezTo>
                </a:path>
              </a:pathLst>
            </a:custGeom>
            <a:noFill/>
            <a:ln w="12700">
              <a:solidFill>
                <a:srgbClr val="C0C0C0"/>
              </a:solidFill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Oval 100"/>
            <p:cNvSpPr/>
            <p:nvPr/>
          </p:nvSpPr>
          <p:spPr>
            <a:xfrm>
              <a:off x="4993221" y="5076227"/>
              <a:ext cx="303799" cy="288736"/>
            </a:xfrm>
            <a:prstGeom prst="ellipse">
              <a:avLst/>
            </a:prstGeom>
            <a:solidFill>
              <a:srgbClr val="4D4D4D"/>
            </a:solidFill>
            <a:ln w="12700">
              <a:noFill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2" name="Freeform 101"/>
            <p:cNvSpPr/>
            <p:nvPr/>
          </p:nvSpPr>
          <p:spPr>
            <a:xfrm rot="20916691">
              <a:off x="4984875" y="5052573"/>
              <a:ext cx="174446" cy="192473"/>
            </a:xfrm>
            <a:custGeom>
              <a:avLst/>
              <a:gdLst>
                <a:gd name="connsiteX0" fmla="*/ 11430 w 110490"/>
                <a:gd name="connsiteY0" fmla="*/ 60960 h 192473"/>
                <a:gd name="connsiteX1" fmla="*/ 9525 w 110490"/>
                <a:gd name="connsiteY1" fmla="*/ 70485 h 192473"/>
                <a:gd name="connsiteX2" fmla="*/ 5715 w 110490"/>
                <a:gd name="connsiteY2" fmla="*/ 100965 h 192473"/>
                <a:gd name="connsiteX3" fmla="*/ 3810 w 110490"/>
                <a:gd name="connsiteY3" fmla="*/ 108585 h 192473"/>
                <a:gd name="connsiteX4" fmla="*/ 0 w 110490"/>
                <a:gd name="connsiteY4" fmla="*/ 120015 h 192473"/>
                <a:gd name="connsiteX5" fmla="*/ 1905 w 110490"/>
                <a:gd name="connsiteY5" fmla="*/ 133350 h 192473"/>
                <a:gd name="connsiteX6" fmla="*/ 3810 w 110490"/>
                <a:gd name="connsiteY6" fmla="*/ 139065 h 192473"/>
                <a:gd name="connsiteX7" fmla="*/ 7620 w 110490"/>
                <a:gd name="connsiteY7" fmla="*/ 154305 h 192473"/>
                <a:gd name="connsiteX8" fmla="*/ 15240 w 110490"/>
                <a:gd name="connsiteY8" fmla="*/ 173355 h 192473"/>
                <a:gd name="connsiteX9" fmla="*/ 20955 w 110490"/>
                <a:gd name="connsiteY9" fmla="*/ 177165 h 192473"/>
                <a:gd name="connsiteX10" fmla="*/ 30480 w 110490"/>
                <a:gd name="connsiteY10" fmla="*/ 188595 h 192473"/>
                <a:gd name="connsiteX11" fmla="*/ 41910 w 110490"/>
                <a:gd name="connsiteY11" fmla="*/ 192405 h 192473"/>
                <a:gd name="connsiteX12" fmla="*/ 80010 w 110490"/>
                <a:gd name="connsiteY12" fmla="*/ 188595 h 192473"/>
                <a:gd name="connsiteX13" fmla="*/ 85725 w 110490"/>
                <a:gd name="connsiteY13" fmla="*/ 184785 h 192473"/>
                <a:gd name="connsiteX14" fmla="*/ 89535 w 110490"/>
                <a:gd name="connsiteY14" fmla="*/ 179070 h 192473"/>
                <a:gd name="connsiteX15" fmla="*/ 83820 w 110490"/>
                <a:gd name="connsiteY15" fmla="*/ 144780 h 192473"/>
                <a:gd name="connsiteX16" fmla="*/ 81915 w 110490"/>
                <a:gd name="connsiteY16" fmla="*/ 139065 h 192473"/>
                <a:gd name="connsiteX17" fmla="*/ 80010 w 110490"/>
                <a:gd name="connsiteY17" fmla="*/ 133350 h 192473"/>
                <a:gd name="connsiteX18" fmla="*/ 81915 w 110490"/>
                <a:gd name="connsiteY18" fmla="*/ 106680 h 192473"/>
                <a:gd name="connsiteX19" fmla="*/ 83820 w 110490"/>
                <a:gd name="connsiteY19" fmla="*/ 100965 h 192473"/>
                <a:gd name="connsiteX20" fmla="*/ 89535 w 110490"/>
                <a:gd name="connsiteY20" fmla="*/ 95250 h 192473"/>
                <a:gd name="connsiteX21" fmla="*/ 100965 w 110490"/>
                <a:gd name="connsiteY21" fmla="*/ 72390 h 192473"/>
                <a:gd name="connsiteX22" fmla="*/ 106680 w 110490"/>
                <a:gd name="connsiteY22" fmla="*/ 68580 h 192473"/>
                <a:gd name="connsiteX23" fmla="*/ 108585 w 110490"/>
                <a:gd name="connsiteY23" fmla="*/ 53340 h 192473"/>
                <a:gd name="connsiteX24" fmla="*/ 110490 w 110490"/>
                <a:gd name="connsiteY24" fmla="*/ 40005 h 192473"/>
                <a:gd name="connsiteX25" fmla="*/ 108585 w 110490"/>
                <a:gd name="connsiteY25" fmla="*/ 30480 h 192473"/>
                <a:gd name="connsiteX26" fmla="*/ 106680 w 110490"/>
                <a:gd name="connsiteY26" fmla="*/ 22860 h 192473"/>
                <a:gd name="connsiteX27" fmla="*/ 102870 w 110490"/>
                <a:gd name="connsiteY27" fmla="*/ 17145 h 192473"/>
                <a:gd name="connsiteX28" fmla="*/ 91440 w 110490"/>
                <a:gd name="connsiteY28" fmla="*/ 7620 h 192473"/>
                <a:gd name="connsiteX29" fmla="*/ 57150 w 110490"/>
                <a:gd name="connsiteY29" fmla="*/ 0 h 192473"/>
                <a:gd name="connsiteX30" fmla="*/ 34290 w 110490"/>
                <a:gd name="connsiteY30" fmla="*/ 1905 h 192473"/>
                <a:gd name="connsiteX31" fmla="*/ 28575 w 110490"/>
                <a:gd name="connsiteY31" fmla="*/ 3810 h 192473"/>
                <a:gd name="connsiteX32" fmla="*/ 17145 w 110490"/>
                <a:gd name="connsiteY32" fmla="*/ 3810 h 1924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10490" h="192473">
                  <a:moveTo>
                    <a:pt x="11430" y="60960"/>
                  </a:moveTo>
                  <a:cubicBezTo>
                    <a:pt x="10795" y="64135"/>
                    <a:pt x="9927" y="67272"/>
                    <a:pt x="9525" y="70485"/>
                  </a:cubicBezTo>
                  <a:cubicBezTo>
                    <a:pt x="6458" y="95022"/>
                    <a:pt x="9397" y="84397"/>
                    <a:pt x="5715" y="100965"/>
                  </a:cubicBezTo>
                  <a:cubicBezTo>
                    <a:pt x="5147" y="103521"/>
                    <a:pt x="4562" y="106077"/>
                    <a:pt x="3810" y="108585"/>
                  </a:cubicBezTo>
                  <a:cubicBezTo>
                    <a:pt x="2656" y="112432"/>
                    <a:pt x="0" y="120015"/>
                    <a:pt x="0" y="120015"/>
                  </a:cubicBezTo>
                  <a:cubicBezTo>
                    <a:pt x="635" y="124460"/>
                    <a:pt x="1024" y="128947"/>
                    <a:pt x="1905" y="133350"/>
                  </a:cubicBezTo>
                  <a:cubicBezTo>
                    <a:pt x="2299" y="135319"/>
                    <a:pt x="3282" y="137128"/>
                    <a:pt x="3810" y="139065"/>
                  </a:cubicBezTo>
                  <a:cubicBezTo>
                    <a:pt x="5188" y="144117"/>
                    <a:pt x="6350" y="149225"/>
                    <a:pt x="7620" y="154305"/>
                  </a:cubicBezTo>
                  <a:cubicBezTo>
                    <a:pt x="9223" y="160718"/>
                    <a:pt x="10318" y="168433"/>
                    <a:pt x="15240" y="173355"/>
                  </a:cubicBezTo>
                  <a:cubicBezTo>
                    <a:pt x="16859" y="174974"/>
                    <a:pt x="19050" y="175895"/>
                    <a:pt x="20955" y="177165"/>
                  </a:cubicBezTo>
                  <a:cubicBezTo>
                    <a:pt x="23326" y="180722"/>
                    <a:pt x="26597" y="186438"/>
                    <a:pt x="30480" y="188595"/>
                  </a:cubicBezTo>
                  <a:cubicBezTo>
                    <a:pt x="33991" y="190545"/>
                    <a:pt x="41910" y="192405"/>
                    <a:pt x="41910" y="192405"/>
                  </a:cubicBezTo>
                  <a:cubicBezTo>
                    <a:pt x="43803" y="192294"/>
                    <a:pt x="70071" y="193565"/>
                    <a:pt x="80010" y="188595"/>
                  </a:cubicBezTo>
                  <a:cubicBezTo>
                    <a:pt x="82058" y="187571"/>
                    <a:pt x="83820" y="186055"/>
                    <a:pt x="85725" y="184785"/>
                  </a:cubicBezTo>
                  <a:cubicBezTo>
                    <a:pt x="86995" y="182880"/>
                    <a:pt x="89383" y="181354"/>
                    <a:pt x="89535" y="179070"/>
                  </a:cubicBezTo>
                  <a:cubicBezTo>
                    <a:pt x="90654" y="162281"/>
                    <a:pt x="88284" y="158173"/>
                    <a:pt x="83820" y="144780"/>
                  </a:cubicBezTo>
                  <a:lnTo>
                    <a:pt x="81915" y="139065"/>
                  </a:lnTo>
                  <a:lnTo>
                    <a:pt x="80010" y="133350"/>
                  </a:lnTo>
                  <a:cubicBezTo>
                    <a:pt x="80645" y="124460"/>
                    <a:pt x="80874" y="115532"/>
                    <a:pt x="81915" y="106680"/>
                  </a:cubicBezTo>
                  <a:cubicBezTo>
                    <a:pt x="82150" y="104686"/>
                    <a:pt x="82706" y="102636"/>
                    <a:pt x="83820" y="100965"/>
                  </a:cubicBezTo>
                  <a:cubicBezTo>
                    <a:pt x="85314" y="98723"/>
                    <a:pt x="87630" y="97155"/>
                    <a:pt x="89535" y="95250"/>
                  </a:cubicBezTo>
                  <a:cubicBezTo>
                    <a:pt x="91708" y="88730"/>
                    <a:pt x="94634" y="76610"/>
                    <a:pt x="100965" y="72390"/>
                  </a:cubicBezTo>
                  <a:lnTo>
                    <a:pt x="106680" y="68580"/>
                  </a:lnTo>
                  <a:cubicBezTo>
                    <a:pt x="107315" y="63500"/>
                    <a:pt x="107908" y="58415"/>
                    <a:pt x="108585" y="53340"/>
                  </a:cubicBezTo>
                  <a:cubicBezTo>
                    <a:pt x="109178" y="48889"/>
                    <a:pt x="110490" y="44495"/>
                    <a:pt x="110490" y="40005"/>
                  </a:cubicBezTo>
                  <a:cubicBezTo>
                    <a:pt x="110490" y="36767"/>
                    <a:pt x="109287" y="33641"/>
                    <a:pt x="108585" y="30480"/>
                  </a:cubicBezTo>
                  <a:cubicBezTo>
                    <a:pt x="108017" y="27924"/>
                    <a:pt x="107711" y="25266"/>
                    <a:pt x="106680" y="22860"/>
                  </a:cubicBezTo>
                  <a:cubicBezTo>
                    <a:pt x="105778" y="20756"/>
                    <a:pt x="104336" y="18904"/>
                    <a:pt x="102870" y="17145"/>
                  </a:cubicBezTo>
                  <a:cubicBezTo>
                    <a:pt x="100231" y="13978"/>
                    <a:pt x="95407" y="9383"/>
                    <a:pt x="91440" y="7620"/>
                  </a:cubicBezTo>
                  <a:cubicBezTo>
                    <a:pt x="80621" y="2811"/>
                    <a:pt x="68706" y="1651"/>
                    <a:pt x="57150" y="0"/>
                  </a:cubicBezTo>
                  <a:cubicBezTo>
                    <a:pt x="49530" y="635"/>
                    <a:pt x="41869" y="894"/>
                    <a:pt x="34290" y="1905"/>
                  </a:cubicBezTo>
                  <a:cubicBezTo>
                    <a:pt x="32300" y="2170"/>
                    <a:pt x="30571" y="3588"/>
                    <a:pt x="28575" y="3810"/>
                  </a:cubicBezTo>
                  <a:cubicBezTo>
                    <a:pt x="24788" y="4231"/>
                    <a:pt x="20955" y="3810"/>
                    <a:pt x="17145" y="3810"/>
                  </a:cubicBezTo>
                </a:path>
              </a:pathLst>
            </a:custGeom>
            <a:solidFill>
              <a:srgbClr val="FFFFFF"/>
            </a:solidFill>
            <a:ln w="12700"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Freeform 102"/>
            <p:cNvSpPr/>
            <p:nvPr/>
          </p:nvSpPr>
          <p:spPr>
            <a:xfrm>
              <a:off x="4533901" y="4917147"/>
              <a:ext cx="1242060" cy="152400"/>
            </a:xfrm>
            <a:custGeom>
              <a:avLst/>
              <a:gdLst>
                <a:gd name="connsiteX0" fmla="*/ 0 w 1232535"/>
                <a:gd name="connsiteY0" fmla="*/ 125730 h 152400"/>
                <a:gd name="connsiteX1" fmla="*/ 9525 w 1232535"/>
                <a:gd name="connsiteY1" fmla="*/ 123825 h 152400"/>
                <a:gd name="connsiteX2" fmla="*/ 15240 w 1232535"/>
                <a:gd name="connsiteY2" fmla="*/ 118110 h 152400"/>
                <a:gd name="connsiteX3" fmla="*/ 28575 w 1232535"/>
                <a:gd name="connsiteY3" fmla="*/ 116205 h 152400"/>
                <a:gd name="connsiteX4" fmla="*/ 47625 w 1232535"/>
                <a:gd name="connsiteY4" fmla="*/ 110490 h 152400"/>
                <a:gd name="connsiteX5" fmla="*/ 59055 w 1232535"/>
                <a:gd name="connsiteY5" fmla="*/ 106680 h 152400"/>
                <a:gd name="connsiteX6" fmla="*/ 66675 w 1232535"/>
                <a:gd name="connsiteY6" fmla="*/ 104775 h 152400"/>
                <a:gd name="connsiteX7" fmla="*/ 78105 w 1232535"/>
                <a:gd name="connsiteY7" fmla="*/ 95250 h 152400"/>
                <a:gd name="connsiteX8" fmla="*/ 100965 w 1232535"/>
                <a:gd name="connsiteY8" fmla="*/ 89535 h 152400"/>
                <a:gd name="connsiteX9" fmla="*/ 123825 w 1232535"/>
                <a:gd name="connsiteY9" fmla="*/ 83820 h 152400"/>
                <a:gd name="connsiteX10" fmla="*/ 131445 w 1232535"/>
                <a:gd name="connsiteY10" fmla="*/ 81915 h 152400"/>
                <a:gd name="connsiteX11" fmla="*/ 142875 w 1232535"/>
                <a:gd name="connsiteY11" fmla="*/ 78105 h 152400"/>
                <a:gd name="connsiteX12" fmla="*/ 154305 w 1232535"/>
                <a:gd name="connsiteY12" fmla="*/ 70485 h 152400"/>
                <a:gd name="connsiteX13" fmla="*/ 163830 w 1232535"/>
                <a:gd name="connsiteY13" fmla="*/ 68580 h 152400"/>
                <a:gd name="connsiteX14" fmla="*/ 190500 w 1232535"/>
                <a:gd name="connsiteY14" fmla="*/ 57150 h 152400"/>
                <a:gd name="connsiteX15" fmla="*/ 207645 w 1232535"/>
                <a:gd name="connsiteY15" fmla="*/ 51435 h 152400"/>
                <a:gd name="connsiteX16" fmla="*/ 213360 w 1232535"/>
                <a:gd name="connsiteY16" fmla="*/ 49530 h 152400"/>
                <a:gd name="connsiteX17" fmla="*/ 228600 w 1232535"/>
                <a:gd name="connsiteY17" fmla="*/ 47625 h 152400"/>
                <a:gd name="connsiteX18" fmla="*/ 240030 w 1232535"/>
                <a:gd name="connsiteY18" fmla="*/ 45720 h 152400"/>
                <a:gd name="connsiteX19" fmla="*/ 257175 w 1232535"/>
                <a:gd name="connsiteY19" fmla="*/ 41910 h 152400"/>
                <a:gd name="connsiteX20" fmla="*/ 299085 w 1232535"/>
                <a:gd name="connsiteY20" fmla="*/ 36195 h 152400"/>
                <a:gd name="connsiteX21" fmla="*/ 304800 w 1232535"/>
                <a:gd name="connsiteY21" fmla="*/ 32385 h 152400"/>
                <a:gd name="connsiteX22" fmla="*/ 321945 w 1232535"/>
                <a:gd name="connsiteY22" fmla="*/ 28575 h 152400"/>
                <a:gd name="connsiteX23" fmla="*/ 348615 w 1232535"/>
                <a:gd name="connsiteY23" fmla="*/ 22860 h 152400"/>
                <a:gd name="connsiteX24" fmla="*/ 384810 w 1232535"/>
                <a:gd name="connsiteY24" fmla="*/ 20955 h 152400"/>
                <a:gd name="connsiteX25" fmla="*/ 424815 w 1232535"/>
                <a:gd name="connsiteY25" fmla="*/ 17145 h 152400"/>
                <a:gd name="connsiteX26" fmla="*/ 434340 w 1232535"/>
                <a:gd name="connsiteY26" fmla="*/ 15240 h 152400"/>
                <a:gd name="connsiteX27" fmla="*/ 440055 w 1232535"/>
                <a:gd name="connsiteY27" fmla="*/ 13335 h 152400"/>
                <a:gd name="connsiteX28" fmla="*/ 497205 w 1232535"/>
                <a:gd name="connsiteY28" fmla="*/ 9525 h 152400"/>
                <a:gd name="connsiteX29" fmla="*/ 520065 w 1232535"/>
                <a:gd name="connsiteY29" fmla="*/ 3810 h 152400"/>
                <a:gd name="connsiteX30" fmla="*/ 548640 w 1232535"/>
                <a:gd name="connsiteY30" fmla="*/ 1905 h 152400"/>
                <a:gd name="connsiteX31" fmla="*/ 586740 w 1232535"/>
                <a:gd name="connsiteY31" fmla="*/ 0 h 152400"/>
                <a:gd name="connsiteX32" fmla="*/ 668655 w 1232535"/>
                <a:gd name="connsiteY32" fmla="*/ 1905 h 152400"/>
                <a:gd name="connsiteX33" fmla="*/ 834390 w 1232535"/>
                <a:gd name="connsiteY33" fmla="*/ 3810 h 152400"/>
                <a:gd name="connsiteX34" fmla="*/ 849630 w 1232535"/>
                <a:gd name="connsiteY34" fmla="*/ 7620 h 152400"/>
                <a:gd name="connsiteX35" fmla="*/ 864870 w 1232535"/>
                <a:gd name="connsiteY35" fmla="*/ 11430 h 152400"/>
                <a:gd name="connsiteX36" fmla="*/ 880110 w 1232535"/>
                <a:gd name="connsiteY36" fmla="*/ 13335 h 152400"/>
                <a:gd name="connsiteX37" fmla="*/ 891540 w 1232535"/>
                <a:gd name="connsiteY37" fmla="*/ 19050 h 152400"/>
                <a:gd name="connsiteX38" fmla="*/ 908685 w 1232535"/>
                <a:gd name="connsiteY38" fmla="*/ 26670 h 152400"/>
                <a:gd name="connsiteX39" fmla="*/ 922020 w 1232535"/>
                <a:gd name="connsiteY39" fmla="*/ 30480 h 152400"/>
                <a:gd name="connsiteX40" fmla="*/ 973455 w 1232535"/>
                <a:gd name="connsiteY40" fmla="*/ 32385 h 152400"/>
                <a:gd name="connsiteX41" fmla="*/ 986790 w 1232535"/>
                <a:gd name="connsiteY41" fmla="*/ 36195 h 152400"/>
                <a:gd name="connsiteX42" fmla="*/ 992505 w 1232535"/>
                <a:gd name="connsiteY42" fmla="*/ 40005 h 152400"/>
                <a:gd name="connsiteX43" fmla="*/ 1017270 w 1232535"/>
                <a:gd name="connsiteY43" fmla="*/ 45720 h 152400"/>
                <a:gd name="connsiteX44" fmla="*/ 1022985 w 1232535"/>
                <a:gd name="connsiteY44" fmla="*/ 47625 h 152400"/>
                <a:gd name="connsiteX45" fmla="*/ 1043940 w 1232535"/>
                <a:gd name="connsiteY45" fmla="*/ 51435 h 152400"/>
                <a:gd name="connsiteX46" fmla="*/ 1055370 w 1232535"/>
                <a:gd name="connsiteY46" fmla="*/ 55245 h 152400"/>
                <a:gd name="connsiteX47" fmla="*/ 1062990 w 1232535"/>
                <a:gd name="connsiteY47" fmla="*/ 60960 h 152400"/>
                <a:gd name="connsiteX48" fmla="*/ 1074420 w 1232535"/>
                <a:gd name="connsiteY48" fmla="*/ 64770 h 152400"/>
                <a:gd name="connsiteX49" fmla="*/ 1080135 w 1232535"/>
                <a:gd name="connsiteY49" fmla="*/ 68580 h 152400"/>
                <a:gd name="connsiteX50" fmla="*/ 1099185 w 1232535"/>
                <a:gd name="connsiteY50" fmla="*/ 74295 h 152400"/>
                <a:gd name="connsiteX51" fmla="*/ 1106805 w 1232535"/>
                <a:gd name="connsiteY51" fmla="*/ 78105 h 152400"/>
                <a:gd name="connsiteX52" fmla="*/ 1116330 w 1232535"/>
                <a:gd name="connsiteY52" fmla="*/ 83820 h 152400"/>
                <a:gd name="connsiteX53" fmla="*/ 1131570 w 1232535"/>
                <a:gd name="connsiteY53" fmla="*/ 85725 h 152400"/>
                <a:gd name="connsiteX54" fmla="*/ 1137285 w 1232535"/>
                <a:gd name="connsiteY54" fmla="*/ 91440 h 152400"/>
                <a:gd name="connsiteX55" fmla="*/ 1143000 w 1232535"/>
                <a:gd name="connsiteY55" fmla="*/ 93345 h 152400"/>
                <a:gd name="connsiteX56" fmla="*/ 1152525 w 1232535"/>
                <a:gd name="connsiteY56" fmla="*/ 102870 h 152400"/>
                <a:gd name="connsiteX57" fmla="*/ 1163955 w 1232535"/>
                <a:gd name="connsiteY57" fmla="*/ 106680 h 152400"/>
                <a:gd name="connsiteX58" fmla="*/ 1175385 w 1232535"/>
                <a:gd name="connsiteY58" fmla="*/ 114300 h 152400"/>
                <a:gd name="connsiteX59" fmla="*/ 1181100 w 1232535"/>
                <a:gd name="connsiteY59" fmla="*/ 120015 h 152400"/>
                <a:gd name="connsiteX60" fmla="*/ 1186815 w 1232535"/>
                <a:gd name="connsiteY60" fmla="*/ 121920 h 152400"/>
                <a:gd name="connsiteX61" fmla="*/ 1194435 w 1232535"/>
                <a:gd name="connsiteY61" fmla="*/ 125730 h 152400"/>
                <a:gd name="connsiteX62" fmla="*/ 1203960 w 1232535"/>
                <a:gd name="connsiteY62" fmla="*/ 135255 h 152400"/>
                <a:gd name="connsiteX63" fmla="*/ 1217295 w 1232535"/>
                <a:gd name="connsiteY63" fmla="*/ 146685 h 152400"/>
                <a:gd name="connsiteX64" fmla="*/ 1228725 w 1232535"/>
                <a:gd name="connsiteY64" fmla="*/ 150495 h 152400"/>
                <a:gd name="connsiteX65" fmla="*/ 1232535 w 1232535"/>
                <a:gd name="connsiteY65" fmla="*/ 152400 h 15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1232535" h="152400">
                  <a:moveTo>
                    <a:pt x="0" y="125730"/>
                  </a:moveTo>
                  <a:cubicBezTo>
                    <a:pt x="3175" y="125095"/>
                    <a:pt x="6629" y="125273"/>
                    <a:pt x="9525" y="123825"/>
                  </a:cubicBezTo>
                  <a:cubicBezTo>
                    <a:pt x="11935" y="122620"/>
                    <a:pt x="12739" y="119111"/>
                    <a:pt x="15240" y="118110"/>
                  </a:cubicBezTo>
                  <a:cubicBezTo>
                    <a:pt x="19409" y="116442"/>
                    <a:pt x="24130" y="116840"/>
                    <a:pt x="28575" y="116205"/>
                  </a:cubicBezTo>
                  <a:cubicBezTo>
                    <a:pt x="39630" y="108835"/>
                    <a:pt x="28877" y="114816"/>
                    <a:pt x="47625" y="110490"/>
                  </a:cubicBezTo>
                  <a:cubicBezTo>
                    <a:pt x="51538" y="109587"/>
                    <a:pt x="55159" y="107654"/>
                    <a:pt x="59055" y="106680"/>
                  </a:cubicBezTo>
                  <a:lnTo>
                    <a:pt x="66675" y="104775"/>
                  </a:lnTo>
                  <a:cubicBezTo>
                    <a:pt x="70264" y="101186"/>
                    <a:pt x="73331" y="97372"/>
                    <a:pt x="78105" y="95250"/>
                  </a:cubicBezTo>
                  <a:cubicBezTo>
                    <a:pt x="88521" y="90621"/>
                    <a:pt x="90073" y="91713"/>
                    <a:pt x="100965" y="89535"/>
                  </a:cubicBezTo>
                  <a:cubicBezTo>
                    <a:pt x="133369" y="83054"/>
                    <a:pt x="107994" y="88343"/>
                    <a:pt x="123825" y="83820"/>
                  </a:cubicBezTo>
                  <a:cubicBezTo>
                    <a:pt x="126342" y="83101"/>
                    <a:pt x="128937" y="82667"/>
                    <a:pt x="131445" y="81915"/>
                  </a:cubicBezTo>
                  <a:cubicBezTo>
                    <a:pt x="135292" y="80761"/>
                    <a:pt x="139533" y="80333"/>
                    <a:pt x="142875" y="78105"/>
                  </a:cubicBezTo>
                  <a:cubicBezTo>
                    <a:pt x="146685" y="75565"/>
                    <a:pt x="149815" y="71383"/>
                    <a:pt x="154305" y="70485"/>
                  </a:cubicBezTo>
                  <a:lnTo>
                    <a:pt x="163830" y="68580"/>
                  </a:lnTo>
                  <a:cubicBezTo>
                    <a:pt x="183920" y="55187"/>
                    <a:pt x="165897" y="65351"/>
                    <a:pt x="190500" y="57150"/>
                  </a:cubicBezTo>
                  <a:lnTo>
                    <a:pt x="207645" y="51435"/>
                  </a:lnTo>
                  <a:cubicBezTo>
                    <a:pt x="209550" y="50800"/>
                    <a:pt x="211367" y="49779"/>
                    <a:pt x="213360" y="49530"/>
                  </a:cubicBezTo>
                  <a:lnTo>
                    <a:pt x="228600" y="47625"/>
                  </a:lnTo>
                  <a:cubicBezTo>
                    <a:pt x="232424" y="47079"/>
                    <a:pt x="236259" y="46558"/>
                    <a:pt x="240030" y="45720"/>
                  </a:cubicBezTo>
                  <a:cubicBezTo>
                    <a:pt x="259087" y="41485"/>
                    <a:pt x="225150" y="46277"/>
                    <a:pt x="257175" y="41910"/>
                  </a:cubicBezTo>
                  <a:cubicBezTo>
                    <a:pt x="304355" y="35476"/>
                    <a:pt x="272701" y="40592"/>
                    <a:pt x="299085" y="36195"/>
                  </a:cubicBezTo>
                  <a:cubicBezTo>
                    <a:pt x="300990" y="34925"/>
                    <a:pt x="302696" y="33287"/>
                    <a:pt x="304800" y="32385"/>
                  </a:cubicBezTo>
                  <a:cubicBezTo>
                    <a:pt x="307367" y="31285"/>
                    <a:pt x="319986" y="29027"/>
                    <a:pt x="321945" y="28575"/>
                  </a:cubicBezTo>
                  <a:cubicBezTo>
                    <a:pt x="330422" y="26619"/>
                    <a:pt x="339773" y="23567"/>
                    <a:pt x="348615" y="22860"/>
                  </a:cubicBezTo>
                  <a:cubicBezTo>
                    <a:pt x="360658" y="21897"/>
                    <a:pt x="372752" y="21709"/>
                    <a:pt x="384810" y="20955"/>
                  </a:cubicBezTo>
                  <a:cubicBezTo>
                    <a:pt x="397985" y="20132"/>
                    <a:pt x="411683" y="19165"/>
                    <a:pt x="424815" y="17145"/>
                  </a:cubicBezTo>
                  <a:cubicBezTo>
                    <a:pt x="428015" y="16653"/>
                    <a:pt x="431199" y="16025"/>
                    <a:pt x="434340" y="15240"/>
                  </a:cubicBezTo>
                  <a:cubicBezTo>
                    <a:pt x="436288" y="14753"/>
                    <a:pt x="438070" y="13640"/>
                    <a:pt x="440055" y="13335"/>
                  </a:cubicBezTo>
                  <a:cubicBezTo>
                    <a:pt x="455319" y="10987"/>
                    <a:pt x="485486" y="10111"/>
                    <a:pt x="497205" y="9525"/>
                  </a:cubicBezTo>
                  <a:cubicBezTo>
                    <a:pt x="505416" y="6788"/>
                    <a:pt x="509876" y="5084"/>
                    <a:pt x="520065" y="3810"/>
                  </a:cubicBezTo>
                  <a:cubicBezTo>
                    <a:pt x="529537" y="2626"/>
                    <a:pt x="539109" y="2450"/>
                    <a:pt x="548640" y="1905"/>
                  </a:cubicBezTo>
                  <a:lnTo>
                    <a:pt x="586740" y="0"/>
                  </a:lnTo>
                  <a:lnTo>
                    <a:pt x="668655" y="1905"/>
                  </a:lnTo>
                  <a:cubicBezTo>
                    <a:pt x="723897" y="2755"/>
                    <a:pt x="779169" y="2066"/>
                    <a:pt x="834390" y="3810"/>
                  </a:cubicBezTo>
                  <a:cubicBezTo>
                    <a:pt x="839624" y="3975"/>
                    <a:pt x="844550" y="6350"/>
                    <a:pt x="849630" y="7620"/>
                  </a:cubicBezTo>
                  <a:lnTo>
                    <a:pt x="864870" y="11430"/>
                  </a:lnTo>
                  <a:lnTo>
                    <a:pt x="880110" y="13335"/>
                  </a:lnTo>
                  <a:cubicBezTo>
                    <a:pt x="896488" y="24254"/>
                    <a:pt x="875766" y="11163"/>
                    <a:pt x="891540" y="19050"/>
                  </a:cubicBezTo>
                  <a:cubicBezTo>
                    <a:pt x="909653" y="28107"/>
                    <a:pt x="879197" y="16841"/>
                    <a:pt x="908685" y="26670"/>
                  </a:cubicBezTo>
                  <a:cubicBezTo>
                    <a:pt x="911820" y="27715"/>
                    <a:pt x="919054" y="30289"/>
                    <a:pt x="922020" y="30480"/>
                  </a:cubicBezTo>
                  <a:cubicBezTo>
                    <a:pt x="939141" y="31585"/>
                    <a:pt x="956310" y="31750"/>
                    <a:pt x="973455" y="32385"/>
                  </a:cubicBezTo>
                  <a:cubicBezTo>
                    <a:pt x="975896" y="32995"/>
                    <a:pt x="984057" y="34829"/>
                    <a:pt x="986790" y="36195"/>
                  </a:cubicBezTo>
                  <a:cubicBezTo>
                    <a:pt x="988838" y="37219"/>
                    <a:pt x="990413" y="39075"/>
                    <a:pt x="992505" y="40005"/>
                  </a:cubicBezTo>
                  <a:cubicBezTo>
                    <a:pt x="1002414" y="44409"/>
                    <a:pt x="1006422" y="44170"/>
                    <a:pt x="1017270" y="45720"/>
                  </a:cubicBezTo>
                  <a:cubicBezTo>
                    <a:pt x="1019175" y="46355"/>
                    <a:pt x="1021025" y="47189"/>
                    <a:pt x="1022985" y="47625"/>
                  </a:cubicBezTo>
                  <a:cubicBezTo>
                    <a:pt x="1030827" y="49368"/>
                    <a:pt x="1036313" y="49355"/>
                    <a:pt x="1043940" y="51435"/>
                  </a:cubicBezTo>
                  <a:cubicBezTo>
                    <a:pt x="1047815" y="52492"/>
                    <a:pt x="1055370" y="55245"/>
                    <a:pt x="1055370" y="55245"/>
                  </a:cubicBezTo>
                  <a:cubicBezTo>
                    <a:pt x="1057910" y="57150"/>
                    <a:pt x="1060150" y="59540"/>
                    <a:pt x="1062990" y="60960"/>
                  </a:cubicBezTo>
                  <a:cubicBezTo>
                    <a:pt x="1066582" y="62756"/>
                    <a:pt x="1071078" y="62542"/>
                    <a:pt x="1074420" y="64770"/>
                  </a:cubicBezTo>
                  <a:cubicBezTo>
                    <a:pt x="1076325" y="66040"/>
                    <a:pt x="1078031" y="67678"/>
                    <a:pt x="1080135" y="68580"/>
                  </a:cubicBezTo>
                  <a:cubicBezTo>
                    <a:pt x="1099277" y="76784"/>
                    <a:pt x="1073574" y="61490"/>
                    <a:pt x="1099185" y="74295"/>
                  </a:cubicBezTo>
                  <a:cubicBezTo>
                    <a:pt x="1101725" y="75565"/>
                    <a:pt x="1104323" y="76726"/>
                    <a:pt x="1106805" y="78105"/>
                  </a:cubicBezTo>
                  <a:cubicBezTo>
                    <a:pt x="1110042" y="79903"/>
                    <a:pt x="1112791" y="82731"/>
                    <a:pt x="1116330" y="83820"/>
                  </a:cubicBezTo>
                  <a:cubicBezTo>
                    <a:pt x="1121223" y="85326"/>
                    <a:pt x="1126490" y="85090"/>
                    <a:pt x="1131570" y="85725"/>
                  </a:cubicBezTo>
                  <a:cubicBezTo>
                    <a:pt x="1133475" y="87630"/>
                    <a:pt x="1135043" y="89946"/>
                    <a:pt x="1137285" y="91440"/>
                  </a:cubicBezTo>
                  <a:cubicBezTo>
                    <a:pt x="1138956" y="92554"/>
                    <a:pt x="1141432" y="92091"/>
                    <a:pt x="1143000" y="93345"/>
                  </a:cubicBezTo>
                  <a:cubicBezTo>
                    <a:pt x="1153319" y="101600"/>
                    <a:pt x="1139666" y="97155"/>
                    <a:pt x="1152525" y="102870"/>
                  </a:cubicBezTo>
                  <a:cubicBezTo>
                    <a:pt x="1156195" y="104501"/>
                    <a:pt x="1160613" y="104452"/>
                    <a:pt x="1163955" y="106680"/>
                  </a:cubicBezTo>
                  <a:cubicBezTo>
                    <a:pt x="1167765" y="109220"/>
                    <a:pt x="1172147" y="111062"/>
                    <a:pt x="1175385" y="114300"/>
                  </a:cubicBezTo>
                  <a:cubicBezTo>
                    <a:pt x="1177290" y="116205"/>
                    <a:pt x="1178858" y="118521"/>
                    <a:pt x="1181100" y="120015"/>
                  </a:cubicBezTo>
                  <a:cubicBezTo>
                    <a:pt x="1182771" y="121129"/>
                    <a:pt x="1184969" y="121129"/>
                    <a:pt x="1186815" y="121920"/>
                  </a:cubicBezTo>
                  <a:cubicBezTo>
                    <a:pt x="1189425" y="123039"/>
                    <a:pt x="1191895" y="124460"/>
                    <a:pt x="1194435" y="125730"/>
                  </a:cubicBezTo>
                  <a:cubicBezTo>
                    <a:pt x="1201773" y="136737"/>
                    <a:pt x="1194082" y="126788"/>
                    <a:pt x="1203960" y="135255"/>
                  </a:cubicBezTo>
                  <a:cubicBezTo>
                    <a:pt x="1209044" y="139613"/>
                    <a:pt x="1211239" y="143994"/>
                    <a:pt x="1217295" y="146685"/>
                  </a:cubicBezTo>
                  <a:cubicBezTo>
                    <a:pt x="1220965" y="148316"/>
                    <a:pt x="1225133" y="148699"/>
                    <a:pt x="1228725" y="150495"/>
                  </a:cubicBezTo>
                  <a:lnTo>
                    <a:pt x="1232535" y="152400"/>
                  </a:lnTo>
                </a:path>
              </a:pathLst>
            </a:custGeom>
            <a:noFill/>
            <a:ln w="12700">
              <a:solidFill>
                <a:srgbClr val="C0C0C0"/>
              </a:solidFill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4" name="Straight Connector 113"/>
            <p:cNvCxnSpPr/>
            <p:nvPr/>
          </p:nvCxnSpPr>
          <p:spPr bwMode="auto">
            <a:xfrm flipH="1" flipV="1">
              <a:off x="3703340" y="4715314"/>
              <a:ext cx="675228" cy="211358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6" name="Straight Connector 115"/>
            <p:cNvCxnSpPr/>
            <p:nvPr/>
          </p:nvCxnSpPr>
          <p:spPr bwMode="auto">
            <a:xfrm flipH="1" flipV="1">
              <a:off x="4335780" y="4542310"/>
              <a:ext cx="331470" cy="256727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8" name="Straight Connector 117"/>
            <p:cNvCxnSpPr/>
            <p:nvPr/>
          </p:nvCxnSpPr>
          <p:spPr bwMode="auto">
            <a:xfrm flipH="1" flipV="1">
              <a:off x="4533901" y="4144674"/>
              <a:ext cx="355666" cy="525999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0" name="Straight Connector 119"/>
            <p:cNvCxnSpPr/>
            <p:nvPr/>
          </p:nvCxnSpPr>
          <p:spPr bwMode="auto">
            <a:xfrm flipH="1" flipV="1">
              <a:off x="5034337" y="4119937"/>
              <a:ext cx="37761" cy="287736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2" name="Straight Connector 121"/>
            <p:cNvCxnSpPr/>
            <p:nvPr/>
          </p:nvCxnSpPr>
          <p:spPr bwMode="auto">
            <a:xfrm flipV="1">
              <a:off x="5297020" y="4027469"/>
              <a:ext cx="127735" cy="509048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4" name="Straight Connector 123"/>
            <p:cNvCxnSpPr/>
            <p:nvPr/>
          </p:nvCxnSpPr>
          <p:spPr bwMode="auto">
            <a:xfrm flipV="1">
              <a:off x="5424755" y="4027469"/>
              <a:ext cx="375994" cy="645794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6" name="Straight Connector 125"/>
            <p:cNvCxnSpPr/>
            <p:nvPr/>
          </p:nvCxnSpPr>
          <p:spPr bwMode="auto">
            <a:xfrm flipV="1">
              <a:off x="5612752" y="4520629"/>
              <a:ext cx="294888" cy="278408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8" name="Straight Connector 127"/>
            <p:cNvCxnSpPr/>
            <p:nvPr/>
          </p:nvCxnSpPr>
          <p:spPr bwMode="auto">
            <a:xfrm flipV="1">
              <a:off x="5800749" y="4674741"/>
              <a:ext cx="671970" cy="318607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30" name="Straight Connector 129"/>
            <p:cNvCxnSpPr/>
            <p:nvPr/>
          </p:nvCxnSpPr>
          <p:spPr bwMode="auto">
            <a:xfrm flipV="1">
              <a:off x="6116185" y="5188449"/>
              <a:ext cx="490098" cy="12752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32" name="Straight Connector 131"/>
            <p:cNvCxnSpPr/>
            <p:nvPr/>
          </p:nvCxnSpPr>
          <p:spPr bwMode="auto">
            <a:xfrm>
              <a:off x="6405517" y="5472623"/>
              <a:ext cx="241863" cy="54873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35" name="Straight Connector 134"/>
            <p:cNvCxnSpPr/>
            <p:nvPr/>
          </p:nvCxnSpPr>
          <p:spPr bwMode="auto">
            <a:xfrm>
              <a:off x="6264437" y="5688647"/>
              <a:ext cx="239105" cy="126526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41" name="Straight Connector 140"/>
            <p:cNvCxnSpPr/>
            <p:nvPr/>
          </p:nvCxnSpPr>
          <p:spPr bwMode="auto">
            <a:xfrm>
              <a:off x="5297020" y="5688647"/>
              <a:ext cx="76364" cy="270364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47" name="Straight Connector 146"/>
            <p:cNvCxnSpPr/>
            <p:nvPr/>
          </p:nvCxnSpPr>
          <p:spPr bwMode="auto">
            <a:xfrm flipH="1">
              <a:off x="4150760" y="5688647"/>
              <a:ext cx="185020" cy="116251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49" name="Straight Connector 148"/>
            <p:cNvCxnSpPr/>
            <p:nvPr/>
          </p:nvCxnSpPr>
          <p:spPr bwMode="auto">
            <a:xfrm flipH="1">
              <a:off x="3647326" y="5661060"/>
              <a:ext cx="308225" cy="123290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51" name="Straight Connector 150"/>
            <p:cNvCxnSpPr/>
            <p:nvPr/>
          </p:nvCxnSpPr>
          <p:spPr bwMode="auto">
            <a:xfrm flipH="1">
              <a:off x="3565133" y="5472623"/>
              <a:ext cx="354231" cy="34325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53" name="Straight Connector 152"/>
            <p:cNvCxnSpPr/>
            <p:nvPr/>
          </p:nvCxnSpPr>
          <p:spPr bwMode="auto">
            <a:xfrm flipH="1">
              <a:off x="3482939" y="5260375"/>
              <a:ext cx="580441" cy="30816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55" name="Straight Connector 154"/>
            <p:cNvCxnSpPr/>
            <p:nvPr/>
          </p:nvCxnSpPr>
          <p:spPr bwMode="auto">
            <a:xfrm flipH="1" flipV="1">
              <a:off x="3986373" y="5095982"/>
              <a:ext cx="297951" cy="20548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43" name="Straight Connector 142"/>
            <p:cNvCxnSpPr/>
            <p:nvPr/>
          </p:nvCxnSpPr>
          <p:spPr bwMode="auto">
            <a:xfrm flipH="1">
              <a:off x="4962418" y="5688647"/>
              <a:ext cx="71919" cy="393654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37" name="Straight Connector 136"/>
            <p:cNvCxnSpPr/>
            <p:nvPr/>
          </p:nvCxnSpPr>
          <p:spPr bwMode="auto">
            <a:xfrm>
              <a:off x="5938096" y="5688647"/>
              <a:ext cx="339414" cy="229267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45" name="Straight Connector 144"/>
            <p:cNvCxnSpPr/>
            <p:nvPr/>
          </p:nvCxnSpPr>
          <p:spPr bwMode="auto">
            <a:xfrm flipH="1">
              <a:off x="4541178" y="5688647"/>
              <a:ext cx="170556" cy="198445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39" name="Straight Connector 138"/>
            <p:cNvCxnSpPr/>
            <p:nvPr/>
          </p:nvCxnSpPr>
          <p:spPr bwMode="auto">
            <a:xfrm>
              <a:off x="5594985" y="5688647"/>
              <a:ext cx="240736" cy="280638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182" name="Rectangle 4"/>
          <p:cNvSpPr>
            <a:spLocks noChangeArrowheads="1"/>
          </p:cNvSpPr>
          <p:nvPr/>
        </p:nvSpPr>
        <p:spPr bwMode="auto">
          <a:xfrm>
            <a:off x="0" y="2940262"/>
            <a:ext cx="10287000" cy="4774988"/>
          </a:xfrm>
          <a:prstGeom prst="rect">
            <a:avLst/>
          </a:prstGeom>
          <a:solidFill>
            <a:srgbClr val="000000"/>
          </a:solidFill>
          <a:ln w="19050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endParaRPr lang="zh-CN" altLang="zh-CN">
              <a:ea typeface="SimSun" pitchFamily="2" charset="-122"/>
            </a:endParaRPr>
          </a:p>
        </p:txBody>
      </p:sp>
      <p:grpSp>
        <p:nvGrpSpPr>
          <p:cNvPr id="93" name="Group 92"/>
          <p:cNvGrpSpPr/>
          <p:nvPr/>
        </p:nvGrpSpPr>
        <p:grpSpPr>
          <a:xfrm>
            <a:off x="1470990" y="1054485"/>
            <a:ext cx="7344816" cy="3297050"/>
            <a:chOff x="1471092" y="4027469"/>
            <a:chExt cx="7344816" cy="3533386"/>
          </a:xfrm>
        </p:grpSpPr>
        <p:sp>
          <p:nvSpPr>
            <p:cNvPr id="94" name="TextBox 9"/>
            <p:cNvSpPr txBox="1">
              <a:spLocks noChangeArrowheads="1"/>
            </p:cNvSpPr>
            <p:nvPr/>
          </p:nvSpPr>
          <p:spPr bwMode="auto">
            <a:xfrm>
              <a:off x="1471092" y="7088179"/>
              <a:ext cx="7344816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nb-NO" smtClean="0">
                  <a:solidFill>
                    <a:srgbClr val="000000"/>
                  </a:solidFill>
                </a:rPr>
                <a:t>.</a:t>
              </a:r>
              <a:r>
                <a:rPr lang="nb-NO" smtClean="0">
                  <a:solidFill>
                    <a:srgbClr val="FF9900"/>
                  </a:solidFill>
                </a:rPr>
                <a:t>Laws of physics</a:t>
              </a:r>
              <a:r>
                <a:rPr lang="nb-NO" smtClean="0">
                  <a:solidFill>
                    <a:srgbClr val="FFFFFF"/>
                  </a:solidFill>
                </a:rPr>
                <a:t>   </a:t>
              </a:r>
              <a:r>
                <a:rPr lang="nb-NO" smtClean="0">
                  <a:solidFill>
                    <a:srgbClr val="C0C0C0"/>
                  </a:solidFill>
                </a:rPr>
                <a:t>&amp;</a:t>
              </a:r>
              <a:r>
                <a:rPr lang="nb-NO" smtClean="0">
                  <a:solidFill>
                    <a:srgbClr val="FFFFFF"/>
                  </a:solidFill>
                </a:rPr>
                <a:t>   </a:t>
              </a:r>
              <a:r>
                <a:rPr lang="nb-NO" smtClean="0">
                  <a:solidFill>
                    <a:srgbClr val="FF00FF"/>
                  </a:solidFill>
                </a:rPr>
                <a:t>Model of equipment</a:t>
              </a:r>
            </a:p>
          </p:txBody>
        </p:sp>
        <p:sp>
          <p:nvSpPr>
            <p:cNvPr id="95" name="TextBox 9"/>
            <p:cNvSpPr txBox="1">
              <a:spLocks noChangeArrowheads="1"/>
            </p:cNvSpPr>
            <p:nvPr/>
          </p:nvSpPr>
          <p:spPr bwMode="auto">
            <a:xfrm>
              <a:off x="3559324" y="6181693"/>
              <a:ext cx="3168352" cy="4770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nb-NO" smtClean="0">
                  <a:solidFill>
                    <a:srgbClr val="FFFFFF"/>
                  </a:solidFill>
                </a:rPr>
                <a:t>Security proof</a:t>
              </a:r>
            </a:p>
          </p:txBody>
        </p:sp>
        <p:cxnSp>
          <p:nvCxnSpPr>
            <p:cNvPr id="99" name="Straight Connector 98"/>
            <p:cNvCxnSpPr/>
            <p:nvPr/>
          </p:nvCxnSpPr>
          <p:spPr bwMode="auto">
            <a:xfrm>
              <a:off x="1471092" y="7560855"/>
              <a:ext cx="7344816" cy="0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grpSp>
          <p:nvGrpSpPr>
            <p:cNvPr id="104" name="Group 103"/>
            <p:cNvGrpSpPr/>
            <p:nvPr/>
          </p:nvGrpSpPr>
          <p:grpSpPr>
            <a:xfrm>
              <a:off x="3829005" y="4536517"/>
              <a:ext cx="2628992" cy="1080122"/>
              <a:chOff x="1471092" y="4511487"/>
              <a:chExt cx="7344818" cy="3018546"/>
            </a:xfrm>
          </p:grpSpPr>
          <p:grpSp>
            <p:nvGrpSpPr>
              <p:cNvPr id="178" name="Group 177"/>
              <p:cNvGrpSpPr/>
              <p:nvPr/>
            </p:nvGrpSpPr>
            <p:grpSpPr>
              <a:xfrm>
                <a:off x="1471092" y="4511487"/>
                <a:ext cx="7344818" cy="3018545"/>
                <a:chOff x="1471092" y="257225"/>
                <a:chExt cx="7344818" cy="7272808"/>
              </a:xfrm>
            </p:grpSpPr>
            <p:cxnSp>
              <p:nvCxnSpPr>
                <p:cNvPr id="180" name="Straight Connector 179"/>
                <p:cNvCxnSpPr/>
                <p:nvPr/>
              </p:nvCxnSpPr>
              <p:spPr bwMode="auto">
                <a:xfrm flipH="1">
                  <a:off x="1471092" y="257225"/>
                  <a:ext cx="3672408" cy="7272808"/>
                </a:xfrm>
                <a:prstGeom prst="line">
                  <a:avLst/>
                </a:prstGeom>
                <a:solidFill>
                  <a:schemeClr val="accent1"/>
                </a:solidFill>
                <a:ln w="12700" cap="sq" cmpd="sng" algn="ctr">
                  <a:solidFill>
                    <a:srgbClr val="C0C0C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81" name="Straight Connector 180"/>
                <p:cNvCxnSpPr/>
                <p:nvPr/>
              </p:nvCxnSpPr>
              <p:spPr bwMode="auto">
                <a:xfrm>
                  <a:off x="5143501" y="257225"/>
                  <a:ext cx="3672409" cy="7272808"/>
                </a:xfrm>
                <a:prstGeom prst="line">
                  <a:avLst/>
                </a:prstGeom>
                <a:solidFill>
                  <a:schemeClr val="accent1"/>
                </a:solidFill>
                <a:ln w="12700" cap="sq" cmpd="sng" algn="ctr">
                  <a:solidFill>
                    <a:srgbClr val="C0C0C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  <p:cxnSp>
            <p:nvCxnSpPr>
              <p:cNvPr id="179" name="Straight Connector 178"/>
              <p:cNvCxnSpPr/>
              <p:nvPr/>
            </p:nvCxnSpPr>
            <p:spPr bwMode="auto">
              <a:xfrm>
                <a:off x="1471092" y="7530033"/>
                <a:ext cx="7344816" cy="0"/>
              </a:xfrm>
              <a:prstGeom prst="line">
                <a:avLst/>
              </a:prstGeom>
              <a:solidFill>
                <a:schemeClr val="accent1"/>
              </a:solidFill>
              <a:ln w="12700" cap="sq" cmpd="sng" algn="ctr">
                <a:solidFill>
                  <a:srgbClr val="C0C0C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cxnSp>
          <p:nvCxnSpPr>
            <p:cNvPr id="105" name="Straight Connector 104"/>
            <p:cNvCxnSpPr/>
            <p:nvPr/>
          </p:nvCxnSpPr>
          <p:spPr bwMode="auto">
            <a:xfrm flipV="1">
              <a:off x="1471092" y="5832663"/>
              <a:ext cx="2088232" cy="1728192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6" name="Straight Connector 105"/>
            <p:cNvCxnSpPr/>
            <p:nvPr/>
          </p:nvCxnSpPr>
          <p:spPr bwMode="auto">
            <a:xfrm flipH="1" flipV="1">
              <a:off x="6727676" y="5832663"/>
              <a:ext cx="2088232" cy="1728192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7" name="Straight Connector 106"/>
            <p:cNvCxnSpPr/>
            <p:nvPr/>
          </p:nvCxnSpPr>
          <p:spPr bwMode="auto">
            <a:xfrm>
              <a:off x="3559324" y="5832663"/>
              <a:ext cx="3168352" cy="0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8" name="Straight Connector 107"/>
            <p:cNvCxnSpPr/>
            <p:nvPr/>
          </p:nvCxnSpPr>
          <p:spPr bwMode="auto">
            <a:xfrm>
              <a:off x="2047156" y="7088916"/>
              <a:ext cx="6192688" cy="0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9" name="Straight Connector 108"/>
            <p:cNvCxnSpPr/>
            <p:nvPr/>
          </p:nvCxnSpPr>
          <p:spPr bwMode="auto">
            <a:xfrm>
              <a:off x="2589064" y="6644079"/>
              <a:ext cx="5113558" cy="0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0" name="Straight Connector 109"/>
            <p:cNvCxnSpPr/>
            <p:nvPr/>
          </p:nvCxnSpPr>
          <p:spPr bwMode="auto">
            <a:xfrm flipV="1">
              <a:off x="3127276" y="6202729"/>
              <a:ext cx="4029662" cy="1404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1" name="Straight Connector 110"/>
            <p:cNvCxnSpPr/>
            <p:nvPr/>
          </p:nvCxnSpPr>
          <p:spPr bwMode="auto">
            <a:xfrm flipV="1">
              <a:off x="5179504" y="5845468"/>
              <a:ext cx="0" cy="347235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2" name="Straight Connector 111"/>
            <p:cNvCxnSpPr/>
            <p:nvPr/>
          </p:nvCxnSpPr>
          <p:spPr bwMode="auto">
            <a:xfrm flipV="1">
              <a:off x="5994358" y="5845468"/>
              <a:ext cx="0" cy="347235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3" name="Straight Connector 112"/>
            <p:cNvCxnSpPr/>
            <p:nvPr/>
          </p:nvCxnSpPr>
          <p:spPr bwMode="auto">
            <a:xfrm flipV="1">
              <a:off x="6727676" y="5845468"/>
              <a:ext cx="0" cy="347235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5" name="Straight Connector 114"/>
            <p:cNvCxnSpPr/>
            <p:nvPr/>
          </p:nvCxnSpPr>
          <p:spPr bwMode="auto">
            <a:xfrm flipV="1">
              <a:off x="4378568" y="5832663"/>
              <a:ext cx="0" cy="360040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7" name="Straight Connector 116"/>
            <p:cNvCxnSpPr/>
            <p:nvPr/>
          </p:nvCxnSpPr>
          <p:spPr bwMode="auto">
            <a:xfrm flipV="1">
              <a:off x="3559324" y="5845468"/>
              <a:ext cx="0" cy="347235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9" name="Straight Connector 118"/>
            <p:cNvCxnSpPr/>
            <p:nvPr/>
          </p:nvCxnSpPr>
          <p:spPr bwMode="auto">
            <a:xfrm flipV="1">
              <a:off x="3919364" y="6207511"/>
              <a:ext cx="0" cy="432048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1" name="Straight Connector 120"/>
            <p:cNvCxnSpPr/>
            <p:nvPr/>
          </p:nvCxnSpPr>
          <p:spPr bwMode="auto">
            <a:xfrm flipV="1">
              <a:off x="3144859" y="6191299"/>
              <a:ext cx="0" cy="432048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3" name="Straight Connector 122"/>
            <p:cNvCxnSpPr/>
            <p:nvPr/>
          </p:nvCxnSpPr>
          <p:spPr bwMode="auto">
            <a:xfrm flipV="1">
              <a:off x="6334183" y="6205279"/>
              <a:ext cx="0" cy="432048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5" name="Straight Connector 124"/>
            <p:cNvCxnSpPr/>
            <p:nvPr/>
          </p:nvCxnSpPr>
          <p:spPr bwMode="auto">
            <a:xfrm flipV="1">
              <a:off x="7087716" y="6205279"/>
              <a:ext cx="0" cy="432048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7" name="Straight Connector 126"/>
            <p:cNvCxnSpPr/>
            <p:nvPr/>
          </p:nvCxnSpPr>
          <p:spPr bwMode="auto">
            <a:xfrm flipV="1">
              <a:off x="3496053" y="6660755"/>
              <a:ext cx="0" cy="432048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9" name="Straight Connector 128"/>
            <p:cNvCxnSpPr/>
            <p:nvPr/>
          </p:nvCxnSpPr>
          <p:spPr bwMode="auto">
            <a:xfrm flipV="1">
              <a:off x="2767236" y="6654368"/>
              <a:ext cx="0" cy="432048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31" name="Straight Connector 130"/>
            <p:cNvCxnSpPr/>
            <p:nvPr/>
          </p:nvCxnSpPr>
          <p:spPr bwMode="auto">
            <a:xfrm flipV="1">
              <a:off x="4216133" y="6654368"/>
              <a:ext cx="0" cy="432048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33" name="Straight Connector 132"/>
            <p:cNvCxnSpPr/>
            <p:nvPr/>
          </p:nvCxnSpPr>
          <p:spPr bwMode="auto">
            <a:xfrm flipV="1">
              <a:off x="4927476" y="6654368"/>
              <a:ext cx="0" cy="432048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34" name="Straight Connector 133"/>
            <p:cNvCxnSpPr/>
            <p:nvPr/>
          </p:nvCxnSpPr>
          <p:spPr bwMode="auto">
            <a:xfrm flipV="1">
              <a:off x="5719564" y="6667142"/>
              <a:ext cx="0" cy="432048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36" name="Straight Connector 135"/>
            <p:cNvCxnSpPr/>
            <p:nvPr/>
          </p:nvCxnSpPr>
          <p:spPr bwMode="auto">
            <a:xfrm flipV="1">
              <a:off x="6516091" y="6667142"/>
              <a:ext cx="0" cy="432048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38" name="Straight Connector 137"/>
            <p:cNvCxnSpPr/>
            <p:nvPr/>
          </p:nvCxnSpPr>
          <p:spPr bwMode="auto">
            <a:xfrm flipV="1">
              <a:off x="7303740" y="6667142"/>
              <a:ext cx="0" cy="432048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40" name="Straight Connector 139"/>
            <p:cNvCxnSpPr/>
            <p:nvPr/>
          </p:nvCxnSpPr>
          <p:spPr bwMode="auto">
            <a:xfrm flipV="1">
              <a:off x="8023820" y="6906407"/>
              <a:ext cx="626" cy="180009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42" name="Freeform 141"/>
            <p:cNvSpPr/>
            <p:nvPr/>
          </p:nvSpPr>
          <p:spPr>
            <a:xfrm>
              <a:off x="4354830" y="4968567"/>
              <a:ext cx="1581150" cy="232634"/>
            </a:xfrm>
            <a:custGeom>
              <a:avLst/>
              <a:gdLst>
                <a:gd name="connsiteX0" fmla="*/ 0 w 1581150"/>
                <a:gd name="connsiteY0" fmla="*/ 215265 h 215474"/>
                <a:gd name="connsiteX1" fmla="*/ 9525 w 1581150"/>
                <a:gd name="connsiteY1" fmla="*/ 209550 h 215474"/>
                <a:gd name="connsiteX2" fmla="*/ 19050 w 1581150"/>
                <a:gd name="connsiteY2" fmla="*/ 198120 h 215474"/>
                <a:gd name="connsiteX3" fmla="*/ 24765 w 1581150"/>
                <a:gd name="connsiteY3" fmla="*/ 196215 h 215474"/>
                <a:gd name="connsiteX4" fmla="*/ 36195 w 1581150"/>
                <a:gd name="connsiteY4" fmla="*/ 188595 h 215474"/>
                <a:gd name="connsiteX5" fmla="*/ 40005 w 1581150"/>
                <a:gd name="connsiteY5" fmla="*/ 182880 h 215474"/>
                <a:gd name="connsiteX6" fmla="*/ 47625 w 1581150"/>
                <a:gd name="connsiteY6" fmla="*/ 177165 h 215474"/>
                <a:gd name="connsiteX7" fmla="*/ 59055 w 1581150"/>
                <a:gd name="connsiteY7" fmla="*/ 169545 h 215474"/>
                <a:gd name="connsiteX8" fmla="*/ 70485 w 1581150"/>
                <a:gd name="connsiteY8" fmla="*/ 160020 h 215474"/>
                <a:gd name="connsiteX9" fmla="*/ 76200 w 1581150"/>
                <a:gd name="connsiteY9" fmla="*/ 154305 h 215474"/>
                <a:gd name="connsiteX10" fmla="*/ 81915 w 1581150"/>
                <a:gd name="connsiteY10" fmla="*/ 152400 h 215474"/>
                <a:gd name="connsiteX11" fmla="*/ 87630 w 1581150"/>
                <a:gd name="connsiteY11" fmla="*/ 148590 h 215474"/>
                <a:gd name="connsiteX12" fmla="*/ 91440 w 1581150"/>
                <a:gd name="connsiteY12" fmla="*/ 142875 h 215474"/>
                <a:gd name="connsiteX13" fmla="*/ 108585 w 1581150"/>
                <a:gd name="connsiteY13" fmla="*/ 139065 h 215474"/>
                <a:gd name="connsiteX14" fmla="*/ 127635 w 1581150"/>
                <a:gd name="connsiteY14" fmla="*/ 131445 h 215474"/>
                <a:gd name="connsiteX15" fmla="*/ 133350 w 1581150"/>
                <a:gd name="connsiteY15" fmla="*/ 125730 h 215474"/>
                <a:gd name="connsiteX16" fmla="*/ 139065 w 1581150"/>
                <a:gd name="connsiteY16" fmla="*/ 123825 h 215474"/>
                <a:gd name="connsiteX17" fmla="*/ 146685 w 1581150"/>
                <a:gd name="connsiteY17" fmla="*/ 112395 h 215474"/>
                <a:gd name="connsiteX18" fmla="*/ 156210 w 1581150"/>
                <a:gd name="connsiteY18" fmla="*/ 108585 h 215474"/>
                <a:gd name="connsiteX19" fmla="*/ 169545 w 1581150"/>
                <a:gd name="connsiteY19" fmla="*/ 100965 h 215474"/>
                <a:gd name="connsiteX20" fmla="*/ 188595 w 1581150"/>
                <a:gd name="connsiteY20" fmla="*/ 97155 h 215474"/>
                <a:gd name="connsiteX21" fmla="*/ 194310 w 1581150"/>
                <a:gd name="connsiteY21" fmla="*/ 95250 h 215474"/>
                <a:gd name="connsiteX22" fmla="*/ 207645 w 1581150"/>
                <a:gd name="connsiteY22" fmla="*/ 85725 h 215474"/>
                <a:gd name="connsiteX23" fmla="*/ 219075 w 1581150"/>
                <a:gd name="connsiteY23" fmla="*/ 81915 h 215474"/>
                <a:gd name="connsiteX24" fmla="*/ 230505 w 1581150"/>
                <a:gd name="connsiteY24" fmla="*/ 74295 h 215474"/>
                <a:gd name="connsiteX25" fmla="*/ 236220 w 1581150"/>
                <a:gd name="connsiteY25" fmla="*/ 72390 h 215474"/>
                <a:gd name="connsiteX26" fmla="*/ 253365 w 1581150"/>
                <a:gd name="connsiteY26" fmla="*/ 68580 h 215474"/>
                <a:gd name="connsiteX27" fmla="*/ 264795 w 1581150"/>
                <a:gd name="connsiteY27" fmla="*/ 66675 h 215474"/>
                <a:gd name="connsiteX28" fmla="*/ 272415 w 1581150"/>
                <a:gd name="connsiteY28" fmla="*/ 64770 h 215474"/>
                <a:gd name="connsiteX29" fmla="*/ 297180 w 1581150"/>
                <a:gd name="connsiteY29" fmla="*/ 62865 h 215474"/>
                <a:gd name="connsiteX30" fmla="*/ 314325 w 1581150"/>
                <a:gd name="connsiteY30" fmla="*/ 57150 h 215474"/>
                <a:gd name="connsiteX31" fmla="*/ 320040 w 1581150"/>
                <a:gd name="connsiteY31" fmla="*/ 55245 h 215474"/>
                <a:gd name="connsiteX32" fmla="*/ 325755 w 1581150"/>
                <a:gd name="connsiteY32" fmla="*/ 53340 h 215474"/>
                <a:gd name="connsiteX33" fmla="*/ 333375 w 1581150"/>
                <a:gd name="connsiteY33" fmla="*/ 51435 h 215474"/>
                <a:gd name="connsiteX34" fmla="*/ 346710 w 1581150"/>
                <a:gd name="connsiteY34" fmla="*/ 47625 h 215474"/>
                <a:gd name="connsiteX35" fmla="*/ 371475 w 1581150"/>
                <a:gd name="connsiteY35" fmla="*/ 43815 h 215474"/>
                <a:gd name="connsiteX36" fmla="*/ 392430 w 1581150"/>
                <a:gd name="connsiteY36" fmla="*/ 38100 h 215474"/>
                <a:gd name="connsiteX37" fmla="*/ 411480 w 1581150"/>
                <a:gd name="connsiteY37" fmla="*/ 36195 h 215474"/>
                <a:gd name="connsiteX38" fmla="*/ 432435 w 1581150"/>
                <a:gd name="connsiteY38" fmla="*/ 32385 h 215474"/>
                <a:gd name="connsiteX39" fmla="*/ 438150 w 1581150"/>
                <a:gd name="connsiteY39" fmla="*/ 30480 h 215474"/>
                <a:gd name="connsiteX40" fmla="*/ 445770 w 1581150"/>
                <a:gd name="connsiteY40" fmla="*/ 28575 h 215474"/>
                <a:gd name="connsiteX41" fmla="*/ 466725 w 1581150"/>
                <a:gd name="connsiteY41" fmla="*/ 24765 h 215474"/>
                <a:gd name="connsiteX42" fmla="*/ 472440 w 1581150"/>
                <a:gd name="connsiteY42" fmla="*/ 22860 h 215474"/>
                <a:gd name="connsiteX43" fmla="*/ 487680 w 1581150"/>
                <a:gd name="connsiteY43" fmla="*/ 20955 h 215474"/>
                <a:gd name="connsiteX44" fmla="*/ 510540 w 1581150"/>
                <a:gd name="connsiteY44" fmla="*/ 17145 h 215474"/>
                <a:gd name="connsiteX45" fmla="*/ 594360 w 1581150"/>
                <a:gd name="connsiteY45" fmla="*/ 11430 h 215474"/>
                <a:gd name="connsiteX46" fmla="*/ 621030 w 1581150"/>
                <a:gd name="connsiteY46" fmla="*/ 9525 h 215474"/>
                <a:gd name="connsiteX47" fmla="*/ 649605 w 1581150"/>
                <a:gd name="connsiteY47" fmla="*/ 3810 h 215474"/>
                <a:gd name="connsiteX48" fmla="*/ 760095 w 1581150"/>
                <a:gd name="connsiteY48" fmla="*/ 0 h 215474"/>
                <a:gd name="connsiteX49" fmla="*/ 866775 w 1581150"/>
                <a:gd name="connsiteY49" fmla="*/ 1905 h 215474"/>
                <a:gd name="connsiteX50" fmla="*/ 946785 w 1581150"/>
                <a:gd name="connsiteY50" fmla="*/ 5715 h 215474"/>
                <a:gd name="connsiteX51" fmla="*/ 1089660 w 1581150"/>
                <a:gd name="connsiteY51" fmla="*/ 7620 h 215474"/>
                <a:gd name="connsiteX52" fmla="*/ 1099185 w 1581150"/>
                <a:gd name="connsiteY52" fmla="*/ 9525 h 215474"/>
                <a:gd name="connsiteX53" fmla="*/ 1143000 w 1581150"/>
                <a:gd name="connsiteY53" fmla="*/ 13335 h 215474"/>
                <a:gd name="connsiteX54" fmla="*/ 1154430 w 1581150"/>
                <a:gd name="connsiteY54" fmla="*/ 19050 h 215474"/>
                <a:gd name="connsiteX55" fmla="*/ 1173480 w 1581150"/>
                <a:gd name="connsiteY55" fmla="*/ 22860 h 215474"/>
                <a:gd name="connsiteX56" fmla="*/ 1198245 w 1581150"/>
                <a:gd name="connsiteY56" fmla="*/ 26670 h 215474"/>
                <a:gd name="connsiteX57" fmla="*/ 1217295 w 1581150"/>
                <a:gd name="connsiteY57" fmla="*/ 32385 h 215474"/>
                <a:gd name="connsiteX58" fmla="*/ 1224915 w 1581150"/>
                <a:gd name="connsiteY58" fmla="*/ 36195 h 215474"/>
                <a:gd name="connsiteX59" fmla="*/ 1230630 w 1581150"/>
                <a:gd name="connsiteY59" fmla="*/ 38100 h 215474"/>
                <a:gd name="connsiteX60" fmla="*/ 1236345 w 1581150"/>
                <a:gd name="connsiteY60" fmla="*/ 41910 h 215474"/>
                <a:gd name="connsiteX61" fmla="*/ 1243965 w 1581150"/>
                <a:gd name="connsiteY61" fmla="*/ 47625 h 215474"/>
                <a:gd name="connsiteX62" fmla="*/ 1253490 w 1581150"/>
                <a:gd name="connsiteY62" fmla="*/ 49530 h 215474"/>
                <a:gd name="connsiteX63" fmla="*/ 1263015 w 1581150"/>
                <a:gd name="connsiteY63" fmla="*/ 53340 h 215474"/>
                <a:gd name="connsiteX64" fmla="*/ 1268730 w 1581150"/>
                <a:gd name="connsiteY64" fmla="*/ 57150 h 215474"/>
                <a:gd name="connsiteX65" fmla="*/ 1278255 w 1581150"/>
                <a:gd name="connsiteY65" fmla="*/ 59055 h 215474"/>
                <a:gd name="connsiteX66" fmla="*/ 1285875 w 1581150"/>
                <a:gd name="connsiteY66" fmla="*/ 62865 h 215474"/>
                <a:gd name="connsiteX67" fmla="*/ 1291590 w 1581150"/>
                <a:gd name="connsiteY67" fmla="*/ 66675 h 215474"/>
                <a:gd name="connsiteX68" fmla="*/ 1303020 w 1581150"/>
                <a:gd name="connsiteY68" fmla="*/ 70485 h 215474"/>
                <a:gd name="connsiteX69" fmla="*/ 1314450 w 1581150"/>
                <a:gd name="connsiteY69" fmla="*/ 76200 h 215474"/>
                <a:gd name="connsiteX70" fmla="*/ 1322070 w 1581150"/>
                <a:gd name="connsiteY70" fmla="*/ 80010 h 215474"/>
                <a:gd name="connsiteX71" fmla="*/ 1327785 w 1581150"/>
                <a:gd name="connsiteY71" fmla="*/ 83820 h 215474"/>
                <a:gd name="connsiteX72" fmla="*/ 1346835 w 1581150"/>
                <a:gd name="connsiteY72" fmla="*/ 89535 h 215474"/>
                <a:gd name="connsiteX73" fmla="*/ 1358265 w 1581150"/>
                <a:gd name="connsiteY73" fmla="*/ 93345 h 215474"/>
                <a:gd name="connsiteX74" fmla="*/ 1365885 w 1581150"/>
                <a:gd name="connsiteY74" fmla="*/ 95250 h 215474"/>
                <a:gd name="connsiteX75" fmla="*/ 1373505 w 1581150"/>
                <a:gd name="connsiteY75" fmla="*/ 99060 h 215474"/>
                <a:gd name="connsiteX76" fmla="*/ 1392555 w 1581150"/>
                <a:gd name="connsiteY76" fmla="*/ 104775 h 215474"/>
                <a:gd name="connsiteX77" fmla="*/ 1405890 w 1581150"/>
                <a:gd name="connsiteY77" fmla="*/ 108585 h 215474"/>
                <a:gd name="connsiteX78" fmla="*/ 1411605 w 1581150"/>
                <a:gd name="connsiteY78" fmla="*/ 112395 h 215474"/>
                <a:gd name="connsiteX79" fmla="*/ 1424940 w 1581150"/>
                <a:gd name="connsiteY79" fmla="*/ 118110 h 215474"/>
                <a:gd name="connsiteX80" fmla="*/ 1430655 w 1581150"/>
                <a:gd name="connsiteY80" fmla="*/ 123825 h 215474"/>
                <a:gd name="connsiteX81" fmla="*/ 1442085 w 1581150"/>
                <a:gd name="connsiteY81" fmla="*/ 129540 h 215474"/>
                <a:gd name="connsiteX82" fmla="*/ 1447800 w 1581150"/>
                <a:gd name="connsiteY82" fmla="*/ 135255 h 215474"/>
                <a:gd name="connsiteX83" fmla="*/ 1466850 w 1581150"/>
                <a:gd name="connsiteY83" fmla="*/ 144780 h 215474"/>
                <a:gd name="connsiteX84" fmla="*/ 1483995 w 1581150"/>
                <a:gd name="connsiteY84" fmla="*/ 154305 h 215474"/>
                <a:gd name="connsiteX85" fmla="*/ 1489710 w 1581150"/>
                <a:gd name="connsiteY85" fmla="*/ 158115 h 215474"/>
                <a:gd name="connsiteX86" fmla="*/ 1497330 w 1581150"/>
                <a:gd name="connsiteY86" fmla="*/ 165735 h 215474"/>
                <a:gd name="connsiteX87" fmla="*/ 1510665 w 1581150"/>
                <a:gd name="connsiteY87" fmla="*/ 171450 h 215474"/>
                <a:gd name="connsiteX88" fmla="*/ 1520190 w 1581150"/>
                <a:gd name="connsiteY88" fmla="*/ 175260 h 215474"/>
                <a:gd name="connsiteX89" fmla="*/ 1525905 w 1581150"/>
                <a:gd name="connsiteY89" fmla="*/ 177165 h 215474"/>
                <a:gd name="connsiteX90" fmla="*/ 1537335 w 1581150"/>
                <a:gd name="connsiteY90" fmla="*/ 184785 h 215474"/>
                <a:gd name="connsiteX91" fmla="*/ 1552575 w 1581150"/>
                <a:gd name="connsiteY91" fmla="*/ 192405 h 215474"/>
                <a:gd name="connsiteX92" fmla="*/ 1562100 w 1581150"/>
                <a:gd name="connsiteY92" fmla="*/ 200025 h 215474"/>
                <a:gd name="connsiteX93" fmla="*/ 1571625 w 1581150"/>
                <a:gd name="connsiteY93" fmla="*/ 211455 h 215474"/>
                <a:gd name="connsiteX94" fmla="*/ 1577340 w 1581150"/>
                <a:gd name="connsiteY94" fmla="*/ 215265 h 215474"/>
                <a:gd name="connsiteX95" fmla="*/ 1581150 w 1581150"/>
                <a:gd name="connsiteY95" fmla="*/ 215265 h 2154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</a:cxnLst>
              <a:rect l="l" t="t" r="r" b="b"/>
              <a:pathLst>
                <a:path w="1581150" h="215474">
                  <a:moveTo>
                    <a:pt x="0" y="215265"/>
                  </a:moveTo>
                  <a:cubicBezTo>
                    <a:pt x="3175" y="213360"/>
                    <a:pt x="6714" y="211960"/>
                    <a:pt x="9525" y="209550"/>
                  </a:cubicBezTo>
                  <a:cubicBezTo>
                    <a:pt x="21825" y="199007"/>
                    <a:pt x="3485" y="208497"/>
                    <a:pt x="19050" y="198120"/>
                  </a:cubicBezTo>
                  <a:cubicBezTo>
                    <a:pt x="20721" y="197006"/>
                    <a:pt x="23010" y="197190"/>
                    <a:pt x="24765" y="196215"/>
                  </a:cubicBezTo>
                  <a:cubicBezTo>
                    <a:pt x="28768" y="193991"/>
                    <a:pt x="36195" y="188595"/>
                    <a:pt x="36195" y="188595"/>
                  </a:cubicBezTo>
                  <a:cubicBezTo>
                    <a:pt x="37465" y="186690"/>
                    <a:pt x="38386" y="184499"/>
                    <a:pt x="40005" y="182880"/>
                  </a:cubicBezTo>
                  <a:cubicBezTo>
                    <a:pt x="42250" y="180635"/>
                    <a:pt x="45024" y="178986"/>
                    <a:pt x="47625" y="177165"/>
                  </a:cubicBezTo>
                  <a:cubicBezTo>
                    <a:pt x="51376" y="174539"/>
                    <a:pt x="55817" y="172783"/>
                    <a:pt x="59055" y="169545"/>
                  </a:cubicBezTo>
                  <a:cubicBezTo>
                    <a:pt x="75751" y="152849"/>
                    <a:pt x="54572" y="173281"/>
                    <a:pt x="70485" y="160020"/>
                  </a:cubicBezTo>
                  <a:cubicBezTo>
                    <a:pt x="72555" y="158295"/>
                    <a:pt x="73958" y="155799"/>
                    <a:pt x="76200" y="154305"/>
                  </a:cubicBezTo>
                  <a:cubicBezTo>
                    <a:pt x="77871" y="153191"/>
                    <a:pt x="80119" y="153298"/>
                    <a:pt x="81915" y="152400"/>
                  </a:cubicBezTo>
                  <a:cubicBezTo>
                    <a:pt x="83963" y="151376"/>
                    <a:pt x="85725" y="149860"/>
                    <a:pt x="87630" y="148590"/>
                  </a:cubicBezTo>
                  <a:cubicBezTo>
                    <a:pt x="88900" y="146685"/>
                    <a:pt x="89535" y="144145"/>
                    <a:pt x="91440" y="142875"/>
                  </a:cubicBezTo>
                  <a:cubicBezTo>
                    <a:pt x="92593" y="142106"/>
                    <a:pt x="108375" y="139107"/>
                    <a:pt x="108585" y="139065"/>
                  </a:cubicBezTo>
                  <a:cubicBezTo>
                    <a:pt x="130177" y="122871"/>
                    <a:pt x="99835" y="143800"/>
                    <a:pt x="127635" y="131445"/>
                  </a:cubicBezTo>
                  <a:cubicBezTo>
                    <a:pt x="130097" y="130351"/>
                    <a:pt x="131108" y="127224"/>
                    <a:pt x="133350" y="125730"/>
                  </a:cubicBezTo>
                  <a:cubicBezTo>
                    <a:pt x="135021" y="124616"/>
                    <a:pt x="137160" y="124460"/>
                    <a:pt x="139065" y="123825"/>
                  </a:cubicBezTo>
                  <a:cubicBezTo>
                    <a:pt x="141605" y="120015"/>
                    <a:pt x="142433" y="114096"/>
                    <a:pt x="146685" y="112395"/>
                  </a:cubicBezTo>
                  <a:cubicBezTo>
                    <a:pt x="149860" y="111125"/>
                    <a:pt x="153151" y="110114"/>
                    <a:pt x="156210" y="108585"/>
                  </a:cubicBezTo>
                  <a:cubicBezTo>
                    <a:pt x="175342" y="99019"/>
                    <a:pt x="146167" y="110984"/>
                    <a:pt x="169545" y="100965"/>
                  </a:cubicBezTo>
                  <a:cubicBezTo>
                    <a:pt x="176195" y="98115"/>
                    <a:pt x="180707" y="98282"/>
                    <a:pt x="188595" y="97155"/>
                  </a:cubicBezTo>
                  <a:cubicBezTo>
                    <a:pt x="190500" y="96520"/>
                    <a:pt x="192567" y="96246"/>
                    <a:pt x="194310" y="95250"/>
                  </a:cubicBezTo>
                  <a:cubicBezTo>
                    <a:pt x="196773" y="93843"/>
                    <a:pt x="204328" y="87199"/>
                    <a:pt x="207645" y="85725"/>
                  </a:cubicBezTo>
                  <a:cubicBezTo>
                    <a:pt x="211315" y="84094"/>
                    <a:pt x="215733" y="84143"/>
                    <a:pt x="219075" y="81915"/>
                  </a:cubicBezTo>
                  <a:cubicBezTo>
                    <a:pt x="222885" y="79375"/>
                    <a:pt x="226161" y="75743"/>
                    <a:pt x="230505" y="74295"/>
                  </a:cubicBezTo>
                  <a:cubicBezTo>
                    <a:pt x="232410" y="73660"/>
                    <a:pt x="234289" y="72942"/>
                    <a:pt x="236220" y="72390"/>
                  </a:cubicBezTo>
                  <a:cubicBezTo>
                    <a:pt x="241571" y="70861"/>
                    <a:pt x="247964" y="69562"/>
                    <a:pt x="253365" y="68580"/>
                  </a:cubicBezTo>
                  <a:cubicBezTo>
                    <a:pt x="257165" y="67889"/>
                    <a:pt x="261007" y="67433"/>
                    <a:pt x="264795" y="66675"/>
                  </a:cubicBezTo>
                  <a:cubicBezTo>
                    <a:pt x="267362" y="66162"/>
                    <a:pt x="269815" y="65076"/>
                    <a:pt x="272415" y="64770"/>
                  </a:cubicBezTo>
                  <a:cubicBezTo>
                    <a:pt x="280638" y="63803"/>
                    <a:pt x="288925" y="63500"/>
                    <a:pt x="297180" y="62865"/>
                  </a:cubicBezTo>
                  <a:lnTo>
                    <a:pt x="314325" y="57150"/>
                  </a:lnTo>
                  <a:lnTo>
                    <a:pt x="320040" y="55245"/>
                  </a:lnTo>
                  <a:cubicBezTo>
                    <a:pt x="321945" y="54610"/>
                    <a:pt x="323807" y="53827"/>
                    <a:pt x="325755" y="53340"/>
                  </a:cubicBezTo>
                  <a:cubicBezTo>
                    <a:pt x="328295" y="52705"/>
                    <a:pt x="330858" y="52154"/>
                    <a:pt x="333375" y="51435"/>
                  </a:cubicBezTo>
                  <a:cubicBezTo>
                    <a:pt x="344512" y="48253"/>
                    <a:pt x="333310" y="50603"/>
                    <a:pt x="346710" y="47625"/>
                  </a:cubicBezTo>
                  <a:cubicBezTo>
                    <a:pt x="364190" y="43741"/>
                    <a:pt x="348382" y="47664"/>
                    <a:pt x="371475" y="43815"/>
                  </a:cubicBezTo>
                  <a:cubicBezTo>
                    <a:pt x="378670" y="42616"/>
                    <a:pt x="385209" y="39132"/>
                    <a:pt x="392430" y="38100"/>
                  </a:cubicBezTo>
                  <a:cubicBezTo>
                    <a:pt x="398748" y="37197"/>
                    <a:pt x="405130" y="36830"/>
                    <a:pt x="411480" y="36195"/>
                  </a:cubicBezTo>
                  <a:cubicBezTo>
                    <a:pt x="434070" y="30548"/>
                    <a:pt x="398306" y="39211"/>
                    <a:pt x="432435" y="32385"/>
                  </a:cubicBezTo>
                  <a:cubicBezTo>
                    <a:pt x="434404" y="31991"/>
                    <a:pt x="436219" y="31032"/>
                    <a:pt x="438150" y="30480"/>
                  </a:cubicBezTo>
                  <a:cubicBezTo>
                    <a:pt x="440667" y="29761"/>
                    <a:pt x="443203" y="29088"/>
                    <a:pt x="445770" y="28575"/>
                  </a:cubicBezTo>
                  <a:cubicBezTo>
                    <a:pt x="454262" y="26877"/>
                    <a:pt x="458552" y="26808"/>
                    <a:pt x="466725" y="24765"/>
                  </a:cubicBezTo>
                  <a:cubicBezTo>
                    <a:pt x="468673" y="24278"/>
                    <a:pt x="470464" y="23219"/>
                    <a:pt x="472440" y="22860"/>
                  </a:cubicBezTo>
                  <a:cubicBezTo>
                    <a:pt x="477477" y="21944"/>
                    <a:pt x="482620" y="21733"/>
                    <a:pt x="487680" y="20955"/>
                  </a:cubicBezTo>
                  <a:cubicBezTo>
                    <a:pt x="501977" y="18755"/>
                    <a:pt x="493488" y="18695"/>
                    <a:pt x="510540" y="17145"/>
                  </a:cubicBezTo>
                  <a:cubicBezTo>
                    <a:pt x="559451" y="12699"/>
                    <a:pt x="551855" y="14087"/>
                    <a:pt x="594360" y="11430"/>
                  </a:cubicBezTo>
                  <a:lnTo>
                    <a:pt x="621030" y="9525"/>
                  </a:lnTo>
                  <a:cubicBezTo>
                    <a:pt x="632782" y="5608"/>
                    <a:pt x="629732" y="6294"/>
                    <a:pt x="649605" y="3810"/>
                  </a:cubicBezTo>
                  <a:cubicBezTo>
                    <a:pt x="696356" y="-2034"/>
                    <a:pt x="659726" y="2007"/>
                    <a:pt x="760095" y="0"/>
                  </a:cubicBezTo>
                  <a:lnTo>
                    <a:pt x="866775" y="1905"/>
                  </a:lnTo>
                  <a:cubicBezTo>
                    <a:pt x="893463" y="2722"/>
                    <a:pt x="920094" y="5031"/>
                    <a:pt x="946785" y="5715"/>
                  </a:cubicBezTo>
                  <a:cubicBezTo>
                    <a:pt x="994399" y="6936"/>
                    <a:pt x="1042035" y="6985"/>
                    <a:pt x="1089660" y="7620"/>
                  </a:cubicBezTo>
                  <a:cubicBezTo>
                    <a:pt x="1092835" y="8255"/>
                    <a:pt x="1095960" y="9232"/>
                    <a:pt x="1099185" y="9525"/>
                  </a:cubicBezTo>
                  <a:cubicBezTo>
                    <a:pt x="1118109" y="11245"/>
                    <a:pt x="1127089" y="9799"/>
                    <a:pt x="1143000" y="13335"/>
                  </a:cubicBezTo>
                  <a:cubicBezTo>
                    <a:pt x="1154115" y="15805"/>
                    <a:pt x="1143364" y="14308"/>
                    <a:pt x="1154430" y="19050"/>
                  </a:cubicBezTo>
                  <a:cubicBezTo>
                    <a:pt x="1158302" y="20709"/>
                    <a:pt x="1170525" y="22269"/>
                    <a:pt x="1173480" y="22860"/>
                  </a:cubicBezTo>
                  <a:cubicBezTo>
                    <a:pt x="1194103" y="26985"/>
                    <a:pt x="1162193" y="22664"/>
                    <a:pt x="1198245" y="26670"/>
                  </a:cubicBezTo>
                  <a:cubicBezTo>
                    <a:pt x="1205730" y="28541"/>
                    <a:pt x="1209565" y="29293"/>
                    <a:pt x="1217295" y="32385"/>
                  </a:cubicBezTo>
                  <a:cubicBezTo>
                    <a:pt x="1219932" y="33440"/>
                    <a:pt x="1222305" y="35076"/>
                    <a:pt x="1224915" y="36195"/>
                  </a:cubicBezTo>
                  <a:cubicBezTo>
                    <a:pt x="1226761" y="36986"/>
                    <a:pt x="1228834" y="37202"/>
                    <a:pt x="1230630" y="38100"/>
                  </a:cubicBezTo>
                  <a:cubicBezTo>
                    <a:pt x="1232678" y="39124"/>
                    <a:pt x="1234482" y="40579"/>
                    <a:pt x="1236345" y="41910"/>
                  </a:cubicBezTo>
                  <a:cubicBezTo>
                    <a:pt x="1238929" y="43755"/>
                    <a:pt x="1241064" y="46336"/>
                    <a:pt x="1243965" y="47625"/>
                  </a:cubicBezTo>
                  <a:cubicBezTo>
                    <a:pt x="1246924" y="48940"/>
                    <a:pt x="1250389" y="48600"/>
                    <a:pt x="1253490" y="49530"/>
                  </a:cubicBezTo>
                  <a:cubicBezTo>
                    <a:pt x="1256765" y="50513"/>
                    <a:pt x="1259956" y="51811"/>
                    <a:pt x="1263015" y="53340"/>
                  </a:cubicBezTo>
                  <a:cubicBezTo>
                    <a:pt x="1265063" y="54364"/>
                    <a:pt x="1266586" y="56346"/>
                    <a:pt x="1268730" y="57150"/>
                  </a:cubicBezTo>
                  <a:cubicBezTo>
                    <a:pt x="1271762" y="58287"/>
                    <a:pt x="1275080" y="58420"/>
                    <a:pt x="1278255" y="59055"/>
                  </a:cubicBezTo>
                  <a:cubicBezTo>
                    <a:pt x="1280795" y="60325"/>
                    <a:pt x="1283409" y="61456"/>
                    <a:pt x="1285875" y="62865"/>
                  </a:cubicBezTo>
                  <a:cubicBezTo>
                    <a:pt x="1287863" y="64001"/>
                    <a:pt x="1289498" y="65745"/>
                    <a:pt x="1291590" y="66675"/>
                  </a:cubicBezTo>
                  <a:cubicBezTo>
                    <a:pt x="1295260" y="68306"/>
                    <a:pt x="1299678" y="68257"/>
                    <a:pt x="1303020" y="70485"/>
                  </a:cubicBezTo>
                  <a:cubicBezTo>
                    <a:pt x="1314003" y="77807"/>
                    <a:pt x="1303408" y="71468"/>
                    <a:pt x="1314450" y="76200"/>
                  </a:cubicBezTo>
                  <a:cubicBezTo>
                    <a:pt x="1317060" y="77319"/>
                    <a:pt x="1319604" y="78601"/>
                    <a:pt x="1322070" y="80010"/>
                  </a:cubicBezTo>
                  <a:cubicBezTo>
                    <a:pt x="1324058" y="81146"/>
                    <a:pt x="1325693" y="82890"/>
                    <a:pt x="1327785" y="83820"/>
                  </a:cubicBezTo>
                  <a:cubicBezTo>
                    <a:pt x="1337111" y="87965"/>
                    <a:pt x="1338310" y="86977"/>
                    <a:pt x="1346835" y="89535"/>
                  </a:cubicBezTo>
                  <a:cubicBezTo>
                    <a:pt x="1350682" y="90689"/>
                    <a:pt x="1354369" y="92371"/>
                    <a:pt x="1358265" y="93345"/>
                  </a:cubicBezTo>
                  <a:cubicBezTo>
                    <a:pt x="1360805" y="93980"/>
                    <a:pt x="1363434" y="94331"/>
                    <a:pt x="1365885" y="95250"/>
                  </a:cubicBezTo>
                  <a:cubicBezTo>
                    <a:pt x="1368544" y="96247"/>
                    <a:pt x="1370868" y="98005"/>
                    <a:pt x="1373505" y="99060"/>
                  </a:cubicBezTo>
                  <a:cubicBezTo>
                    <a:pt x="1384823" y="103587"/>
                    <a:pt x="1382731" y="101968"/>
                    <a:pt x="1392555" y="104775"/>
                  </a:cubicBezTo>
                  <a:cubicBezTo>
                    <a:pt x="1411686" y="110241"/>
                    <a:pt x="1382069" y="102630"/>
                    <a:pt x="1405890" y="108585"/>
                  </a:cubicBezTo>
                  <a:cubicBezTo>
                    <a:pt x="1407795" y="109855"/>
                    <a:pt x="1409501" y="111493"/>
                    <a:pt x="1411605" y="112395"/>
                  </a:cubicBezTo>
                  <a:cubicBezTo>
                    <a:pt x="1422071" y="116880"/>
                    <a:pt x="1416500" y="111077"/>
                    <a:pt x="1424940" y="118110"/>
                  </a:cubicBezTo>
                  <a:cubicBezTo>
                    <a:pt x="1427010" y="119835"/>
                    <a:pt x="1428413" y="122331"/>
                    <a:pt x="1430655" y="123825"/>
                  </a:cubicBezTo>
                  <a:cubicBezTo>
                    <a:pt x="1447838" y="135281"/>
                    <a:pt x="1424100" y="114552"/>
                    <a:pt x="1442085" y="129540"/>
                  </a:cubicBezTo>
                  <a:cubicBezTo>
                    <a:pt x="1444155" y="131265"/>
                    <a:pt x="1445645" y="133639"/>
                    <a:pt x="1447800" y="135255"/>
                  </a:cubicBezTo>
                  <a:cubicBezTo>
                    <a:pt x="1454918" y="140594"/>
                    <a:pt x="1458818" y="141567"/>
                    <a:pt x="1466850" y="144780"/>
                  </a:cubicBezTo>
                  <a:cubicBezTo>
                    <a:pt x="1484787" y="162717"/>
                    <a:pt x="1456023" y="135657"/>
                    <a:pt x="1483995" y="154305"/>
                  </a:cubicBezTo>
                  <a:cubicBezTo>
                    <a:pt x="1485900" y="155575"/>
                    <a:pt x="1487972" y="156625"/>
                    <a:pt x="1489710" y="158115"/>
                  </a:cubicBezTo>
                  <a:cubicBezTo>
                    <a:pt x="1492437" y="160453"/>
                    <a:pt x="1494456" y="163580"/>
                    <a:pt x="1497330" y="165735"/>
                  </a:cubicBezTo>
                  <a:cubicBezTo>
                    <a:pt x="1501790" y="169080"/>
                    <a:pt x="1505760" y="169611"/>
                    <a:pt x="1510665" y="171450"/>
                  </a:cubicBezTo>
                  <a:cubicBezTo>
                    <a:pt x="1513867" y="172651"/>
                    <a:pt x="1516988" y="174059"/>
                    <a:pt x="1520190" y="175260"/>
                  </a:cubicBezTo>
                  <a:cubicBezTo>
                    <a:pt x="1522070" y="175965"/>
                    <a:pt x="1524150" y="176190"/>
                    <a:pt x="1525905" y="177165"/>
                  </a:cubicBezTo>
                  <a:cubicBezTo>
                    <a:pt x="1529908" y="179389"/>
                    <a:pt x="1533083" y="183084"/>
                    <a:pt x="1537335" y="184785"/>
                  </a:cubicBezTo>
                  <a:cubicBezTo>
                    <a:pt x="1548986" y="189445"/>
                    <a:pt x="1544015" y="186698"/>
                    <a:pt x="1552575" y="192405"/>
                  </a:cubicBezTo>
                  <a:cubicBezTo>
                    <a:pt x="1561096" y="205186"/>
                    <a:pt x="1551058" y="192664"/>
                    <a:pt x="1562100" y="200025"/>
                  </a:cubicBezTo>
                  <a:cubicBezTo>
                    <a:pt x="1571463" y="206267"/>
                    <a:pt x="1564597" y="204427"/>
                    <a:pt x="1571625" y="211455"/>
                  </a:cubicBezTo>
                  <a:cubicBezTo>
                    <a:pt x="1573244" y="213074"/>
                    <a:pt x="1575214" y="214415"/>
                    <a:pt x="1577340" y="215265"/>
                  </a:cubicBezTo>
                  <a:cubicBezTo>
                    <a:pt x="1578519" y="215737"/>
                    <a:pt x="1579880" y="215265"/>
                    <a:pt x="1581150" y="215265"/>
                  </a:cubicBezTo>
                </a:path>
              </a:pathLst>
            </a:custGeom>
            <a:noFill/>
            <a:ln w="12700">
              <a:solidFill>
                <a:srgbClr val="C0C0C0"/>
              </a:solidFill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4" name="Freeform 143"/>
            <p:cNvSpPr/>
            <p:nvPr/>
          </p:nvSpPr>
          <p:spPr>
            <a:xfrm>
              <a:off x="4335780" y="5204801"/>
              <a:ext cx="1602316" cy="339829"/>
            </a:xfrm>
            <a:custGeom>
              <a:avLst/>
              <a:gdLst>
                <a:gd name="connsiteX0" fmla="*/ 0 w 1602316"/>
                <a:gd name="connsiteY0" fmla="*/ 13335 h 211455"/>
                <a:gd name="connsiteX1" fmla="*/ 1905 w 1602316"/>
                <a:gd name="connsiteY1" fmla="*/ 22860 h 211455"/>
                <a:gd name="connsiteX2" fmla="*/ 9525 w 1602316"/>
                <a:gd name="connsiteY2" fmla="*/ 34290 h 211455"/>
                <a:gd name="connsiteX3" fmla="*/ 13335 w 1602316"/>
                <a:gd name="connsiteY3" fmla="*/ 40005 h 211455"/>
                <a:gd name="connsiteX4" fmla="*/ 19050 w 1602316"/>
                <a:gd name="connsiteY4" fmla="*/ 45720 h 211455"/>
                <a:gd name="connsiteX5" fmla="*/ 30480 w 1602316"/>
                <a:gd name="connsiteY5" fmla="*/ 57150 h 211455"/>
                <a:gd name="connsiteX6" fmla="*/ 40005 w 1602316"/>
                <a:gd name="connsiteY6" fmla="*/ 66675 h 211455"/>
                <a:gd name="connsiteX7" fmla="*/ 51435 w 1602316"/>
                <a:gd name="connsiteY7" fmla="*/ 78105 h 211455"/>
                <a:gd name="connsiteX8" fmla="*/ 57150 w 1602316"/>
                <a:gd name="connsiteY8" fmla="*/ 83820 h 211455"/>
                <a:gd name="connsiteX9" fmla="*/ 62865 w 1602316"/>
                <a:gd name="connsiteY9" fmla="*/ 87630 h 211455"/>
                <a:gd name="connsiteX10" fmla="*/ 74295 w 1602316"/>
                <a:gd name="connsiteY10" fmla="*/ 99060 h 211455"/>
                <a:gd name="connsiteX11" fmla="*/ 80010 w 1602316"/>
                <a:gd name="connsiteY11" fmla="*/ 106680 h 211455"/>
                <a:gd name="connsiteX12" fmla="*/ 87630 w 1602316"/>
                <a:gd name="connsiteY12" fmla="*/ 108585 h 211455"/>
                <a:gd name="connsiteX13" fmla="*/ 93345 w 1602316"/>
                <a:gd name="connsiteY13" fmla="*/ 110490 h 211455"/>
                <a:gd name="connsiteX14" fmla="*/ 104775 w 1602316"/>
                <a:gd name="connsiteY14" fmla="*/ 118110 h 211455"/>
                <a:gd name="connsiteX15" fmla="*/ 112395 w 1602316"/>
                <a:gd name="connsiteY15" fmla="*/ 123825 h 211455"/>
                <a:gd name="connsiteX16" fmla="*/ 123825 w 1602316"/>
                <a:gd name="connsiteY16" fmla="*/ 131445 h 211455"/>
                <a:gd name="connsiteX17" fmla="*/ 129540 w 1602316"/>
                <a:gd name="connsiteY17" fmla="*/ 137160 h 211455"/>
                <a:gd name="connsiteX18" fmla="*/ 135255 w 1602316"/>
                <a:gd name="connsiteY18" fmla="*/ 139065 h 211455"/>
                <a:gd name="connsiteX19" fmla="*/ 150495 w 1602316"/>
                <a:gd name="connsiteY19" fmla="*/ 142875 h 211455"/>
                <a:gd name="connsiteX20" fmla="*/ 165735 w 1602316"/>
                <a:gd name="connsiteY20" fmla="*/ 146685 h 211455"/>
                <a:gd name="connsiteX21" fmla="*/ 171450 w 1602316"/>
                <a:gd name="connsiteY21" fmla="*/ 152400 h 211455"/>
                <a:gd name="connsiteX22" fmla="*/ 180975 w 1602316"/>
                <a:gd name="connsiteY22" fmla="*/ 154305 h 211455"/>
                <a:gd name="connsiteX23" fmla="*/ 188595 w 1602316"/>
                <a:gd name="connsiteY23" fmla="*/ 158115 h 211455"/>
                <a:gd name="connsiteX24" fmla="*/ 200025 w 1602316"/>
                <a:gd name="connsiteY24" fmla="*/ 161925 h 211455"/>
                <a:gd name="connsiteX25" fmla="*/ 207645 w 1602316"/>
                <a:gd name="connsiteY25" fmla="*/ 165735 h 211455"/>
                <a:gd name="connsiteX26" fmla="*/ 215265 w 1602316"/>
                <a:gd name="connsiteY26" fmla="*/ 167640 h 211455"/>
                <a:gd name="connsiteX27" fmla="*/ 220980 w 1602316"/>
                <a:gd name="connsiteY27" fmla="*/ 169545 h 211455"/>
                <a:gd name="connsiteX28" fmla="*/ 230505 w 1602316"/>
                <a:gd name="connsiteY28" fmla="*/ 171450 h 211455"/>
                <a:gd name="connsiteX29" fmla="*/ 236220 w 1602316"/>
                <a:gd name="connsiteY29" fmla="*/ 173355 h 211455"/>
                <a:gd name="connsiteX30" fmla="*/ 264795 w 1602316"/>
                <a:gd name="connsiteY30" fmla="*/ 175260 h 211455"/>
                <a:gd name="connsiteX31" fmla="*/ 278130 w 1602316"/>
                <a:gd name="connsiteY31" fmla="*/ 177165 h 211455"/>
                <a:gd name="connsiteX32" fmla="*/ 297180 w 1602316"/>
                <a:gd name="connsiteY32" fmla="*/ 179070 h 211455"/>
                <a:gd name="connsiteX33" fmla="*/ 304800 w 1602316"/>
                <a:gd name="connsiteY33" fmla="*/ 180975 h 211455"/>
                <a:gd name="connsiteX34" fmla="*/ 314325 w 1602316"/>
                <a:gd name="connsiteY34" fmla="*/ 182880 h 211455"/>
                <a:gd name="connsiteX35" fmla="*/ 325755 w 1602316"/>
                <a:gd name="connsiteY35" fmla="*/ 186690 h 211455"/>
                <a:gd name="connsiteX36" fmla="*/ 340995 w 1602316"/>
                <a:gd name="connsiteY36" fmla="*/ 192405 h 211455"/>
                <a:gd name="connsiteX37" fmla="*/ 375285 w 1602316"/>
                <a:gd name="connsiteY37" fmla="*/ 194310 h 211455"/>
                <a:gd name="connsiteX38" fmla="*/ 392430 w 1602316"/>
                <a:gd name="connsiteY38" fmla="*/ 198120 h 211455"/>
                <a:gd name="connsiteX39" fmla="*/ 462915 w 1602316"/>
                <a:gd name="connsiteY39" fmla="*/ 200025 h 211455"/>
                <a:gd name="connsiteX40" fmla="*/ 493395 w 1602316"/>
                <a:gd name="connsiteY40" fmla="*/ 203835 h 211455"/>
                <a:gd name="connsiteX41" fmla="*/ 554355 w 1602316"/>
                <a:gd name="connsiteY41" fmla="*/ 205740 h 211455"/>
                <a:gd name="connsiteX42" fmla="*/ 647700 w 1602316"/>
                <a:gd name="connsiteY42" fmla="*/ 209550 h 211455"/>
                <a:gd name="connsiteX43" fmla="*/ 790575 w 1602316"/>
                <a:gd name="connsiteY43" fmla="*/ 211455 h 211455"/>
                <a:gd name="connsiteX44" fmla="*/ 914400 w 1602316"/>
                <a:gd name="connsiteY44" fmla="*/ 209550 h 211455"/>
                <a:gd name="connsiteX45" fmla="*/ 1072515 w 1602316"/>
                <a:gd name="connsiteY45" fmla="*/ 207645 h 211455"/>
                <a:gd name="connsiteX46" fmla="*/ 1080135 w 1602316"/>
                <a:gd name="connsiteY46" fmla="*/ 205740 h 211455"/>
                <a:gd name="connsiteX47" fmla="*/ 1125855 w 1602316"/>
                <a:gd name="connsiteY47" fmla="*/ 201930 h 211455"/>
                <a:gd name="connsiteX48" fmla="*/ 1137285 w 1602316"/>
                <a:gd name="connsiteY48" fmla="*/ 198120 h 211455"/>
                <a:gd name="connsiteX49" fmla="*/ 1143000 w 1602316"/>
                <a:gd name="connsiteY49" fmla="*/ 196215 h 211455"/>
                <a:gd name="connsiteX50" fmla="*/ 1154430 w 1602316"/>
                <a:gd name="connsiteY50" fmla="*/ 194310 h 211455"/>
                <a:gd name="connsiteX51" fmla="*/ 1162050 w 1602316"/>
                <a:gd name="connsiteY51" fmla="*/ 192405 h 211455"/>
                <a:gd name="connsiteX52" fmla="*/ 1179195 w 1602316"/>
                <a:gd name="connsiteY52" fmla="*/ 190500 h 211455"/>
                <a:gd name="connsiteX53" fmla="*/ 1198245 w 1602316"/>
                <a:gd name="connsiteY53" fmla="*/ 186690 h 211455"/>
                <a:gd name="connsiteX54" fmla="*/ 1217295 w 1602316"/>
                <a:gd name="connsiteY54" fmla="*/ 182880 h 211455"/>
                <a:gd name="connsiteX55" fmla="*/ 1240155 w 1602316"/>
                <a:gd name="connsiteY55" fmla="*/ 180975 h 211455"/>
                <a:gd name="connsiteX56" fmla="*/ 1251585 w 1602316"/>
                <a:gd name="connsiteY56" fmla="*/ 177165 h 211455"/>
                <a:gd name="connsiteX57" fmla="*/ 1266825 w 1602316"/>
                <a:gd name="connsiteY57" fmla="*/ 173355 h 211455"/>
                <a:gd name="connsiteX58" fmla="*/ 1274445 w 1602316"/>
                <a:gd name="connsiteY58" fmla="*/ 171450 h 211455"/>
                <a:gd name="connsiteX59" fmla="*/ 1306830 w 1602316"/>
                <a:gd name="connsiteY59" fmla="*/ 163830 h 211455"/>
                <a:gd name="connsiteX60" fmla="*/ 1312545 w 1602316"/>
                <a:gd name="connsiteY60" fmla="*/ 161925 h 211455"/>
                <a:gd name="connsiteX61" fmla="*/ 1323975 w 1602316"/>
                <a:gd name="connsiteY61" fmla="*/ 160020 h 211455"/>
                <a:gd name="connsiteX62" fmla="*/ 1348740 w 1602316"/>
                <a:gd name="connsiteY62" fmla="*/ 154305 h 211455"/>
                <a:gd name="connsiteX63" fmla="*/ 1362075 w 1602316"/>
                <a:gd name="connsiteY63" fmla="*/ 152400 h 211455"/>
                <a:gd name="connsiteX64" fmla="*/ 1369695 w 1602316"/>
                <a:gd name="connsiteY64" fmla="*/ 150495 h 211455"/>
                <a:gd name="connsiteX65" fmla="*/ 1392555 w 1602316"/>
                <a:gd name="connsiteY65" fmla="*/ 148590 h 211455"/>
                <a:gd name="connsiteX66" fmla="*/ 1398270 w 1602316"/>
                <a:gd name="connsiteY66" fmla="*/ 146685 h 211455"/>
                <a:gd name="connsiteX67" fmla="*/ 1405890 w 1602316"/>
                <a:gd name="connsiteY67" fmla="*/ 144780 h 211455"/>
                <a:gd name="connsiteX68" fmla="*/ 1419225 w 1602316"/>
                <a:gd name="connsiteY68" fmla="*/ 139065 h 211455"/>
                <a:gd name="connsiteX69" fmla="*/ 1424940 w 1602316"/>
                <a:gd name="connsiteY69" fmla="*/ 135255 h 211455"/>
                <a:gd name="connsiteX70" fmla="*/ 1430655 w 1602316"/>
                <a:gd name="connsiteY70" fmla="*/ 133350 h 211455"/>
                <a:gd name="connsiteX71" fmla="*/ 1438275 w 1602316"/>
                <a:gd name="connsiteY71" fmla="*/ 127635 h 211455"/>
                <a:gd name="connsiteX72" fmla="*/ 1449705 w 1602316"/>
                <a:gd name="connsiteY72" fmla="*/ 125730 h 211455"/>
                <a:gd name="connsiteX73" fmla="*/ 1457325 w 1602316"/>
                <a:gd name="connsiteY73" fmla="*/ 120015 h 211455"/>
                <a:gd name="connsiteX74" fmla="*/ 1464945 w 1602316"/>
                <a:gd name="connsiteY74" fmla="*/ 118110 h 211455"/>
                <a:gd name="connsiteX75" fmla="*/ 1482090 w 1602316"/>
                <a:gd name="connsiteY75" fmla="*/ 114300 h 211455"/>
                <a:gd name="connsiteX76" fmla="*/ 1497330 w 1602316"/>
                <a:gd name="connsiteY76" fmla="*/ 106680 h 211455"/>
                <a:gd name="connsiteX77" fmla="*/ 1518285 w 1602316"/>
                <a:gd name="connsiteY77" fmla="*/ 100965 h 211455"/>
                <a:gd name="connsiteX78" fmla="*/ 1529715 w 1602316"/>
                <a:gd name="connsiteY78" fmla="*/ 89535 h 211455"/>
                <a:gd name="connsiteX79" fmla="*/ 1535430 w 1602316"/>
                <a:gd name="connsiteY79" fmla="*/ 85725 h 211455"/>
                <a:gd name="connsiteX80" fmla="*/ 1541145 w 1602316"/>
                <a:gd name="connsiteY80" fmla="*/ 80010 h 211455"/>
                <a:gd name="connsiteX81" fmla="*/ 1548765 w 1602316"/>
                <a:gd name="connsiteY81" fmla="*/ 76200 h 211455"/>
                <a:gd name="connsiteX82" fmla="*/ 1554480 w 1602316"/>
                <a:gd name="connsiteY82" fmla="*/ 70485 h 211455"/>
                <a:gd name="connsiteX83" fmla="*/ 1564005 w 1602316"/>
                <a:gd name="connsiteY83" fmla="*/ 62865 h 211455"/>
                <a:gd name="connsiteX84" fmla="*/ 1575435 w 1602316"/>
                <a:gd name="connsiteY84" fmla="*/ 51435 h 211455"/>
                <a:gd name="connsiteX85" fmla="*/ 1581150 w 1602316"/>
                <a:gd name="connsiteY85" fmla="*/ 45720 h 211455"/>
                <a:gd name="connsiteX86" fmla="*/ 1594485 w 1602316"/>
                <a:gd name="connsiteY86" fmla="*/ 36195 h 211455"/>
                <a:gd name="connsiteX87" fmla="*/ 1596390 w 1602316"/>
                <a:gd name="connsiteY87" fmla="*/ 28575 h 211455"/>
                <a:gd name="connsiteX88" fmla="*/ 1602105 w 1602316"/>
                <a:gd name="connsiteY88" fmla="*/ 17145 h 211455"/>
                <a:gd name="connsiteX89" fmla="*/ 1602105 w 1602316"/>
                <a:gd name="connsiteY89" fmla="*/ 0 h 211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</a:cxnLst>
              <a:rect l="l" t="t" r="r" b="b"/>
              <a:pathLst>
                <a:path w="1602316" h="211455">
                  <a:moveTo>
                    <a:pt x="0" y="13335"/>
                  </a:moveTo>
                  <a:cubicBezTo>
                    <a:pt x="635" y="16510"/>
                    <a:pt x="565" y="19912"/>
                    <a:pt x="1905" y="22860"/>
                  </a:cubicBezTo>
                  <a:cubicBezTo>
                    <a:pt x="3800" y="27029"/>
                    <a:pt x="6985" y="30480"/>
                    <a:pt x="9525" y="34290"/>
                  </a:cubicBezTo>
                  <a:cubicBezTo>
                    <a:pt x="10795" y="36195"/>
                    <a:pt x="11716" y="38386"/>
                    <a:pt x="13335" y="40005"/>
                  </a:cubicBezTo>
                  <a:cubicBezTo>
                    <a:pt x="15240" y="41910"/>
                    <a:pt x="17297" y="43675"/>
                    <a:pt x="19050" y="45720"/>
                  </a:cubicBezTo>
                  <a:cubicBezTo>
                    <a:pt x="28502" y="56747"/>
                    <a:pt x="20419" y="50443"/>
                    <a:pt x="30480" y="57150"/>
                  </a:cubicBezTo>
                  <a:cubicBezTo>
                    <a:pt x="38331" y="68926"/>
                    <a:pt x="29614" y="57439"/>
                    <a:pt x="40005" y="66675"/>
                  </a:cubicBezTo>
                  <a:cubicBezTo>
                    <a:pt x="44032" y="70255"/>
                    <a:pt x="47625" y="74295"/>
                    <a:pt x="51435" y="78105"/>
                  </a:cubicBezTo>
                  <a:cubicBezTo>
                    <a:pt x="53340" y="80010"/>
                    <a:pt x="54908" y="82326"/>
                    <a:pt x="57150" y="83820"/>
                  </a:cubicBezTo>
                  <a:cubicBezTo>
                    <a:pt x="59055" y="85090"/>
                    <a:pt x="61154" y="86109"/>
                    <a:pt x="62865" y="87630"/>
                  </a:cubicBezTo>
                  <a:cubicBezTo>
                    <a:pt x="66892" y="91210"/>
                    <a:pt x="71062" y="94749"/>
                    <a:pt x="74295" y="99060"/>
                  </a:cubicBezTo>
                  <a:cubicBezTo>
                    <a:pt x="76200" y="101600"/>
                    <a:pt x="77426" y="104835"/>
                    <a:pt x="80010" y="106680"/>
                  </a:cubicBezTo>
                  <a:cubicBezTo>
                    <a:pt x="82140" y="108202"/>
                    <a:pt x="85113" y="107866"/>
                    <a:pt x="87630" y="108585"/>
                  </a:cubicBezTo>
                  <a:cubicBezTo>
                    <a:pt x="89561" y="109137"/>
                    <a:pt x="91440" y="109855"/>
                    <a:pt x="93345" y="110490"/>
                  </a:cubicBezTo>
                  <a:cubicBezTo>
                    <a:pt x="106645" y="123790"/>
                    <a:pt x="91909" y="110758"/>
                    <a:pt x="104775" y="118110"/>
                  </a:cubicBezTo>
                  <a:cubicBezTo>
                    <a:pt x="107532" y="119685"/>
                    <a:pt x="109794" y="122004"/>
                    <a:pt x="112395" y="123825"/>
                  </a:cubicBezTo>
                  <a:cubicBezTo>
                    <a:pt x="116146" y="126451"/>
                    <a:pt x="120587" y="128207"/>
                    <a:pt x="123825" y="131445"/>
                  </a:cubicBezTo>
                  <a:cubicBezTo>
                    <a:pt x="125730" y="133350"/>
                    <a:pt x="127298" y="135666"/>
                    <a:pt x="129540" y="137160"/>
                  </a:cubicBezTo>
                  <a:cubicBezTo>
                    <a:pt x="131211" y="138274"/>
                    <a:pt x="133318" y="138537"/>
                    <a:pt x="135255" y="139065"/>
                  </a:cubicBezTo>
                  <a:cubicBezTo>
                    <a:pt x="140307" y="140443"/>
                    <a:pt x="145527" y="141219"/>
                    <a:pt x="150495" y="142875"/>
                  </a:cubicBezTo>
                  <a:cubicBezTo>
                    <a:pt x="159282" y="145804"/>
                    <a:pt x="154241" y="144386"/>
                    <a:pt x="165735" y="146685"/>
                  </a:cubicBezTo>
                  <a:cubicBezTo>
                    <a:pt x="167640" y="148590"/>
                    <a:pt x="169040" y="151195"/>
                    <a:pt x="171450" y="152400"/>
                  </a:cubicBezTo>
                  <a:cubicBezTo>
                    <a:pt x="174346" y="153848"/>
                    <a:pt x="177903" y="153281"/>
                    <a:pt x="180975" y="154305"/>
                  </a:cubicBezTo>
                  <a:cubicBezTo>
                    <a:pt x="183669" y="155203"/>
                    <a:pt x="185958" y="157060"/>
                    <a:pt x="188595" y="158115"/>
                  </a:cubicBezTo>
                  <a:cubicBezTo>
                    <a:pt x="192324" y="159607"/>
                    <a:pt x="196433" y="160129"/>
                    <a:pt x="200025" y="161925"/>
                  </a:cubicBezTo>
                  <a:cubicBezTo>
                    <a:pt x="202565" y="163195"/>
                    <a:pt x="204986" y="164738"/>
                    <a:pt x="207645" y="165735"/>
                  </a:cubicBezTo>
                  <a:cubicBezTo>
                    <a:pt x="210096" y="166654"/>
                    <a:pt x="212748" y="166921"/>
                    <a:pt x="215265" y="167640"/>
                  </a:cubicBezTo>
                  <a:cubicBezTo>
                    <a:pt x="217196" y="168192"/>
                    <a:pt x="219032" y="169058"/>
                    <a:pt x="220980" y="169545"/>
                  </a:cubicBezTo>
                  <a:cubicBezTo>
                    <a:pt x="224121" y="170330"/>
                    <a:pt x="227364" y="170665"/>
                    <a:pt x="230505" y="171450"/>
                  </a:cubicBezTo>
                  <a:cubicBezTo>
                    <a:pt x="232453" y="171937"/>
                    <a:pt x="234224" y="173133"/>
                    <a:pt x="236220" y="173355"/>
                  </a:cubicBezTo>
                  <a:cubicBezTo>
                    <a:pt x="245708" y="174409"/>
                    <a:pt x="255270" y="174625"/>
                    <a:pt x="264795" y="175260"/>
                  </a:cubicBezTo>
                  <a:cubicBezTo>
                    <a:pt x="269240" y="175895"/>
                    <a:pt x="273671" y="176640"/>
                    <a:pt x="278130" y="177165"/>
                  </a:cubicBezTo>
                  <a:cubicBezTo>
                    <a:pt x="284468" y="177911"/>
                    <a:pt x="290862" y="178167"/>
                    <a:pt x="297180" y="179070"/>
                  </a:cubicBezTo>
                  <a:cubicBezTo>
                    <a:pt x="299772" y="179440"/>
                    <a:pt x="302244" y="180407"/>
                    <a:pt x="304800" y="180975"/>
                  </a:cubicBezTo>
                  <a:cubicBezTo>
                    <a:pt x="307961" y="181677"/>
                    <a:pt x="311201" y="182028"/>
                    <a:pt x="314325" y="182880"/>
                  </a:cubicBezTo>
                  <a:cubicBezTo>
                    <a:pt x="318200" y="183937"/>
                    <a:pt x="321995" y="185280"/>
                    <a:pt x="325755" y="186690"/>
                  </a:cubicBezTo>
                  <a:cubicBezTo>
                    <a:pt x="330835" y="188595"/>
                    <a:pt x="335633" y="191580"/>
                    <a:pt x="340995" y="192405"/>
                  </a:cubicBezTo>
                  <a:cubicBezTo>
                    <a:pt x="352310" y="194146"/>
                    <a:pt x="363855" y="193675"/>
                    <a:pt x="375285" y="194310"/>
                  </a:cubicBezTo>
                  <a:cubicBezTo>
                    <a:pt x="378684" y="195160"/>
                    <a:pt x="389442" y="197978"/>
                    <a:pt x="392430" y="198120"/>
                  </a:cubicBezTo>
                  <a:cubicBezTo>
                    <a:pt x="415907" y="199238"/>
                    <a:pt x="439420" y="199390"/>
                    <a:pt x="462915" y="200025"/>
                  </a:cubicBezTo>
                  <a:cubicBezTo>
                    <a:pt x="475755" y="204305"/>
                    <a:pt x="469637" y="202779"/>
                    <a:pt x="493395" y="203835"/>
                  </a:cubicBezTo>
                  <a:cubicBezTo>
                    <a:pt x="513705" y="204738"/>
                    <a:pt x="534035" y="205105"/>
                    <a:pt x="554355" y="205740"/>
                  </a:cubicBezTo>
                  <a:cubicBezTo>
                    <a:pt x="596634" y="209584"/>
                    <a:pt x="577644" y="208310"/>
                    <a:pt x="647700" y="209550"/>
                  </a:cubicBezTo>
                  <a:lnTo>
                    <a:pt x="790575" y="211455"/>
                  </a:lnTo>
                  <a:lnTo>
                    <a:pt x="914400" y="209550"/>
                  </a:lnTo>
                  <a:lnTo>
                    <a:pt x="1072515" y="207645"/>
                  </a:lnTo>
                  <a:cubicBezTo>
                    <a:pt x="1075132" y="207585"/>
                    <a:pt x="1077543" y="206110"/>
                    <a:pt x="1080135" y="205740"/>
                  </a:cubicBezTo>
                  <a:cubicBezTo>
                    <a:pt x="1091302" y="204145"/>
                    <a:pt x="1116214" y="202619"/>
                    <a:pt x="1125855" y="201930"/>
                  </a:cubicBezTo>
                  <a:lnTo>
                    <a:pt x="1137285" y="198120"/>
                  </a:lnTo>
                  <a:cubicBezTo>
                    <a:pt x="1139190" y="197485"/>
                    <a:pt x="1141019" y="196545"/>
                    <a:pt x="1143000" y="196215"/>
                  </a:cubicBezTo>
                  <a:cubicBezTo>
                    <a:pt x="1146810" y="195580"/>
                    <a:pt x="1150642" y="195068"/>
                    <a:pt x="1154430" y="194310"/>
                  </a:cubicBezTo>
                  <a:cubicBezTo>
                    <a:pt x="1156997" y="193797"/>
                    <a:pt x="1159462" y="192803"/>
                    <a:pt x="1162050" y="192405"/>
                  </a:cubicBezTo>
                  <a:cubicBezTo>
                    <a:pt x="1167733" y="191531"/>
                    <a:pt x="1173480" y="191135"/>
                    <a:pt x="1179195" y="190500"/>
                  </a:cubicBezTo>
                  <a:cubicBezTo>
                    <a:pt x="1190932" y="186588"/>
                    <a:pt x="1178982" y="190192"/>
                    <a:pt x="1198245" y="186690"/>
                  </a:cubicBezTo>
                  <a:cubicBezTo>
                    <a:pt x="1213111" y="183987"/>
                    <a:pt x="1198121" y="185010"/>
                    <a:pt x="1217295" y="182880"/>
                  </a:cubicBezTo>
                  <a:cubicBezTo>
                    <a:pt x="1224895" y="182036"/>
                    <a:pt x="1232535" y="181610"/>
                    <a:pt x="1240155" y="180975"/>
                  </a:cubicBezTo>
                  <a:cubicBezTo>
                    <a:pt x="1243965" y="179705"/>
                    <a:pt x="1247723" y="178268"/>
                    <a:pt x="1251585" y="177165"/>
                  </a:cubicBezTo>
                  <a:cubicBezTo>
                    <a:pt x="1256620" y="175726"/>
                    <a:pt x="1261745" y="174625"/>
                    <a:pt x="1266825" y="173355"/>
                  </a:cubicBezTo>
                  <a:cubicBezTo>
                    <a:pt x="1269365" y="172720"/>
                    <a:pt x="1271961" y="172278"/>
                    <a:pt x="1274445" y="171450"/>
                  </a:cubicBezTo>
                  <a:cubicBezTo>
                    <a:pt x="1296453" y="164114"/>
                    <a:pt x="1275131" y="170623"/>
                    <a:pt x="1306830" y="163830"/>
                  </a:cubicBezTo>
                  <a:cubicBezTo>
                    <a:pt x="1308793" y="163409"/>
                    <a:pt x="1310585" y="162361"/>
                    <a:pt x="1312545" y="161925"/>
                  </a:cubicBezTo>
                  <a:cubicBezTo>
                    <a:pt x="1316316" y="161087"/>
                    <a:pt x="1320165" y="160655"/>
                    <a:pt x="1323975" y="160020"/>
                  </a:cubicBezTo>
                  <a:cubicBezTo>
                    <a:pt x="1337103" y="153456"/>
                    <a:pt x="1328033" y="156893"/>
                    <a:pt x="1348740" y="154305"/>
                  </a:cubicBezTo>
                  <a:cubicBezTo>
                    <a:pt x="1353195" y="153748"/>
                    <a:pt x="1357657" y="153203"/>
                    <a:pt x="1362075" y="152400"/>
                  </a:cubicBezTo>
                  <a:cubicBezTo>
                    <a:pt x="1364651" y="151932"/>
                    <a:pt x="1367097" y="150820"/>
                    <a:pt x="1369695" y="150495"/>
                  </a:cubicBezTo>
                  <a:cubicBezTo>
                    <a:pt x="1377282" y="149547"/>
                    <a:pt x="1384935" y="149225"/>
                    <a:pt x="1392555" y="148590"/>
                  </a:cubicBezTo>
                  <a:cubicBezTo>
                    <a:pt x="1394460" y="147955"/>
                    <a:pt x="1396339" y="147237"/>
                    <a:pt x="1398270" y="146685"/>
                  </a:cubicBezTo>
                  <a:cubicBezTo>
                    <a:pt x="1400787" y="145966"/>
                    <a:pt x="1403484" y="145811"/>
                    <a:pt x="1405890" y="144780"/>
                  </a:cubicBezTo>
                  <a:cubicBezTo>
                    <a:pt x="1424308" y="136887"/>
                    <a:pt x="1397348" y="144534"/>
                    <a:pt x="1419225" y="139065"/>
                  </a:cubicBezTo>
                  <a:cubicBezTo>
                    <a:pt x="1421130" y="137795"/>
                    <a:pt x="1422892" y="136279"/>
                    <a:pt x="1424940" y="135255"/>
                  </a:cubicBezTo>
                  <a:cubicBezTo>
                    <a:pt x="1426736" y="134357"/>
                    <a:pt x="1428912" y="134346"/>
                    <a:pt x="1430655" y="133350"/>
                  </a:cubicBezTo>
                  <a:cubicBezTo>
                    <a:pt x="1433412" y="131775"/>
                    <a:pt x="1435327" y="128814"/>
                    <a:pt x="1438275" y="127635"/>
                  </a:cubicBezTo>
                  <a:cubicBezTo>
                    <a:pt x="1441861" y="126200"/>
                    <a:pt x="1445895" y="126365"/>
                    <a:pt x="1449705" y="125730"/>
                  </a:cubicBezTo>
                  <a:cubicBezTo>
                    <a:pt x="1452245" y="123825"/>
                    <a:pt x="1454485" y="121435"/>
                    <a:pt x="1457325" y="120015"/>
                  </a:cubicBezTo>
                  <a:cubicBezTo>
                    <a:pt x="1459667" y="118844"/>
                    <a:pt x="1462389" y="118678"/>
                    <a:pt x="1464945" y="118110"/>
                  </a:cubicBezTo>
                  <a:cubicBezTo>
                    <a:pt x="1467012" y="117651"/>
                    <a:pt x="1479435" y="115406"/>
                    <a:pt x="1482090" y="114300"/>
                  </a:cubicBezTo>
                  <a:cubicBezTo>
                    <a:pt x="1487333" y="112116"/>
                    <a:pt x="1491820" y="108058"/>
                    <a:pt x="1497330" y="106680"/>
                  </a:cubicBezTo>
                  <a:cubicBezTo>
                    <a:pt x="1514518" y="102383"/>
                    <a:pt x="1507602" y="104526"/>
                    <a:pt x="1518285" y="100965"/>
                  </a:cubicBezTo>
                  <a:cubicBezTo>
                    <a:pt x="1522095" y="97155"/>
                    <a:pt x="1525232" y="92524"/>
                    <a:pt x="1529715" y="89535"/>
                  </a:cubicBezTo>
                  <a:cubicBezTo>
                    <a:pt x="1531620" y="88265"/>
                    <a:pt x="1533671" y="87191"/>
                    <a:pt x="1535430" y="85725"/>
                  </a:cubicBezTo>
                  <a:cubicBezTo>
                    <a:pt x="1537500" y="84000"/>
                    <a:pt x="1538953" y="81576"/>
                    <a:pt x="1541145" y="80010"/>
                  </a:cubicBezTo>
                  <a:cubicBezTo>
                    <a:pt x="1543456" y="78359"/>
                    <a:pt x="1546454" y="77851"/>
                    <a:pt x="1548765" y="76200"/>
                  </a:cubicBezTo>
                  <a:cubicBezTo>
                    <a:pt x="1550957" y="74634"/>
                    <a:pt x="1552453" y="72259"/>
                    <a:pt x="1554480" y="70485"/>
                  </a:cubicBezTo>
                  <a:cubicBezTo>
                    <a:pt x="1557540" y="67808"/>
                    <a:pt x="1560996" y="65600"/>
                    <a:pt x="1564005" y="62865"/>
                  </a:cubicBezTo>
                  <a:cubicBezTo>
                    <a:pt x="1567992" y="59241"/>
                    <a:pt x="1571625" y="55245"/>
                    <a:pt x="1575435" y="51435"/>
                  </a:cubicBezTo>
                  <a:cubicBezTo>
                    <a:pt x="1577340" y="49530"/>
                    <a:pt x="1578995" y="47336"/>
                    <a:pt x="1581150" y="45720"/>
                  </a:cubicBezTo>
                  <a:cubicBezTo>
                    <a:pt x="1590602" y="38631"/>
                    <a:pt x="1586128" y="41766"/>
                    <a:pt x="1594485" y="36195"/>
                  </a:cubicBezTo>
                  <a:cubicBezTo>
                    <a:pt x="1595120" y="33655"/>
                    <a:pt x="1595359" y="30981"/>
                    <a:pt x="1596390" y="28575"/>
                  </a:cubicBezTo>
                  <a:cubicBezTo>
                    <a:pt x="1598948" y="22607"/>
                    <a:pt x="1601551" y="23788"/>
                    <a:pt x="1602105" y="17145"/>
                  </a:cubicBezTo>
                  <a:cubicBezTo>
                    <a:pt x="1602580" y="11450"/>
                    <a:pt x="1602105" y="5715"/>
                    <a:pt x="1602105" y="0"/>
                  </a:cubicBezTo>
                </a:path>
              </a:pathLst>
            </a:custGeom>
            <a:noFill/>
            <a:ln w="12700">
              <a:solidFill>
                <a:srgbClr val="C0C0C0"/>
              </a:solidFill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6" name="Oval 145"/>
            <p:cNvSpPr/>
            <p:nvPr/>
          </p:nvSpPr>
          <p:spPr>
            <a:xfrm>
              <a:off x="4889567" y="4968567"/>
              <a:ext cx="511107" cy="504056"/>
            </a:xfrm>
            <a:prstGeom prst="ellipse">
              <a:avLst/>
            </a:prstGeom>
            <a:solidFill>
              <a:srgbClr val="C0C0C0"/>
            </a:solidFill>
            <a:ln w="12700">
              <a:solidFill>
                <a:srgbClr val="C0C0C0"/>
              </a:solidFill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8" name="Freeform 147"/>
            <p:cNvSpPr/>
            <p:nvPr/>
          </p:nvSpPr>
          <p:spPr>
            <a:xfrm>
              <a:off x="4667250" y="4799037"/>
              <a:ext cx="927735" cy="127635"/>
            </a:xfrm>
            <a:custGeom>
              <a:avLst/>
              <a:gdLst>
                <a:gd name="connsiteX0" fmla="*/ 0 w 927735"/>
                <a:gd name="connsiteY0" fmla="*/ 127635 h 127635"/>
                <a:gd name="connsiteX1" fmla="*/ 13335 w 927735"/>
                <a:gd name="connsiteY1" fmla="*/ 125730 h 127635"/>
                <a:gd name="connsiteX2" fmla="*/ 19050 w 927735"/>
                <a:gd name="connsiteY2" fmla="*/ 121920 h 127635"/>
                <a:gd name="connsiteX3" fmla="*/ 24765 w 927735"/>
                <a:gd name="connsiteY3" fmla="*/ 120015 h 127635"/>
                <a:gd name="connsiteX4" fmla="*/ 34290 w 927735"/>
                <a:gd name="connsiteY4" fmla="*/ 108585 h 127635"/>
                <a:gd name="connsiteX5" fmla="*/ 40005 w 927735"/>
                <a:gd name="connsiteY5" fmla="*/ 106680 h 127635"/>
                <a:gd name="connsiteX6" fmla="*/ 49530 w 927735"/>
                <a:gd name="connsiteY6" fmla="*/ 97155 h 127635"/>
                <a:gd name="connsiteX7" fmla="*/ 53340 w 927735"/>
                <a:gd name="connsiteY7" fmla="*/ 91440 h 127635"/>
                <a:gd name="connsiteX8" fmla="*/ 59055 w 927735"/>
                <a:gd name="connsiteY8" fmla="*/ 89535 h 127635"/>
                <a:gd name="connsiteX9" fmla="*/ 70485 w 927735"/>
                <a:gd name="connsiteY9" fmla="*/ 83820 h 127635"/>
                <a:gd name="connsiteX10" fmla="*/ 72390 w 927735"/>
                <a:gd name="connsiteY10" fmla="*/ 78105 h 127635"/>
                <a:gd name="connsiteX11" fmla="*/ 78105 w 927735"/>
                <a:gd name="connsiteY11" fmla="*/ 76200 h 127635"/>
                <a:gd name="connsiteX12" fmla="*/ 83820 w 927735"/>
                <a:gd name="connsiteY12" fmla="*/ 72390 h 127635"/>
                <a:gd name="connsiteX13" fmla="*/ 91440 w 927735"/>
                <a:gd name="connsiteY13" fmla="*/ 70485 h 127635"/>
                <a:gd name="connsiteX14" fmla="*/ 104775 w 927735"/>
                <a:gd name="connsiteY14" fmla="*/ 66675 h 127635"/>
                <a:gd name="connsiteX15" fmla="*/ 110490 w 927735"/>
                <a:gd name="connsiteY15" fmla="*/ 60960 h 127635"/>
                <a:gd name="connsiteX16" fmla="*/ 133350 w 927735"/>
                <a:gd name="connsiteY16" fmla="*/ 55245 h 127635"/>
                <a:gd name="connsiteX17" fmla="*/ 140970 w 927735"/>
                <a:gd name="connsiteY17" fmla="*/ 51435 h 127635"/>
                <a:gd name="connsiteX18" fmla="*/ 146685 w 927735"/>
                <a:gd name="connsiteY18" fmla="*/ 49530 h 127635"/>
                <a:gd name="connsiteX19" fmla="*/ 152400 w 927735"/>
                <a:gd name="connsiteY19" fmla="*/ 45720 h 127635"/>
                <a:gd name="connsiteX20" fmla="*/ 158115 w 927735"/>
                <a:gd name="connsiteY20" fmla="*/ 43815 h 127635"/>
                <a:gd name="connsiteX21" fmla="*/ 165735 w 927735"/>
                <a:gd name="connsiteY21" fmla="*/ 40005 h 127635"/>
                <a:gd name="connsiteX22" fmla="*/ 180975 w 927735"/>
                <a:gd name="connsiteY22" fmla="*/ 36195 h 127635"/>
                <a:gd name="connsiteX23" fmla="*/ 194310 w 927735"/>
                <a:gd name="connsiteY23" fmla="*/ 30480 h 127635"/>
                <a:gd name="connsiteX24" fmla="*/ 215265 w 927735"/>
                <a:gd name="connsiteY24" fmla="*/ 26670 h 127635"/>
                <a:gd name="connsiteX25" fmla="*/ 251460 w 927735"/>
                <a:gd name="connsiteY25" fmla="*/ 24765 h 127635"/>
                <a:gd name="connsiteX26" fmla="*/ 266700 w 927735"/>
                <a:gd name="connsiteY26" fmla="*/ 20955 h 127635"/>
                <a:gd name="connsiteX27" fmla="*/ 274320 w 927735"/>
                <a:gd name="connsiteY27" fmla="*/ 19050 h 127635"/>
                <a:gd name="connsiteX28" fmla="*/ 295275 w 927735"/>
                <a:gd name="connsiteY28" fmla="*/ 17145 h 127635"/>
                <a:gd name="connsiteX29" fmla="*/ 327660 w 927735"/>
                <a:gd name="connsiteY29" fmla="*/ 7620 h 127635"/>
                <a:gd name="connsiteX30" fmla="*/ 401955 w 927735"/>
                <a:gd name="connsiteY30" fmla="*/ 1905 h 127635"/>
                <a:gd name="connsiteX31" fmla="*/ 548640 w 927735"/>
                <a:gd name="connsiteY31" fmla="*/ 0 h 127635"/>
                <a:gd name="connsiteX32" fmla="*/ 661035 w 927735"/>
                <a:gd name="connsiteY32" fmla="*/ 1905 h 127635"/>
                <a:gd name="connsiteX33" fmla="*/ 714375 w 927735"/>
                <a:gd name="connsiteY33" fmla="*/ 5715 h 127635"/>
                <a:gd name="connsiteX34" fmla="*/ 727710 w 927735"/>
                <a:gd name="connsiteY34" fmla="*/ 9525 h 127635"/>
                <a:gd name="connsiteX35" fmla="*/ 733425 w 927735"/>
                <a:gd name="connsiteY35" fmla="*/ 11430 h 127635"/>
                <a:gd name="connsiteX36" fmla="*/ 744855 w 927735"/>
                <a:gd name="connsiteY36" fmla="*/ 19050 h 127635"/>
                <a:gd name="connsiteX37" fmla="*/ 752475 w 927735"/>
                <a:gd name="connsiteY37" fmla="*/ 24765 h 127635"/>
                <a:gd name="connsiteX38" fmla="*/ 763905 w 927735"/>
                <a:gd name="connsiteY38" fmla="*/ 26670 h 127635"/>
                <a:gd name="connsiteX39" fmla="*/ 773430 w 927735"/>
                <a:gd name="connsiteY39" fmla="*/ 28575 h 127635"/>
                <a:gd name="connsiteX40" fmla="*/ 786765 w 927735"/>
                <a:gd name="connsiteY40" fmla="*/ 34290 h 127635"/>
                <a:gd name="connsiteX41" fmla="*/ 802005 w 927735"/>
                <a:gd name="connsiteY41" fmla="*/ 38100 h 127635"/>
                <a:gd name="connsiteX42" fmla="*/ 807720 w 927735"/>
                <a:gd name="connsiteY42" fmla="*/ 41910 h 127635"/>
                <a:gd name="connsiteX43" fmla="*/ 815340 w 927735"/>
                <a:gd name="connsiteY43" fmla="*/ 43815 h 127635"/>
                <a:gd name="connsiteX44" fmla="*/ 826770 w 927735"/>
                <a:gd name="connsiteY44" fmla="*/ 47625 h 127635"/>
                <a:gd name="connsiteX45" fmla="*/ 832485 w 927735"/>
                <a:gd name="connsiteY45" fmla="*/ 49530 h 127635"/>
                <a:gd name="connsiteX46" fmla="*/ 849630 w 927735"/>
                <a:gd name="connsiteY46" fmla="*/ 62865 h 127635"/>
                <a:gd name="connsiteX47" fmla="*/ 861060 w 927735"/>
                <a:gd name="connsiteY47" fmla="*/ 66675 h 127635"/>
                <a:gd name="connsiteX48" fmla="*/ 880110 w 927735"/>
                <a:gd name="connsiteY48" fmla="*/ 80010 h 127635"/>
                <a:gd name="connsiteX49" fmla="*/ 885825 w 927735"/>
                <a:gd name="connsiteY49" fmla="*/ 83820 h 127635"/>
                <a:gd name="connsiteX50" fmla="*/ 889635 w 927735"/>
                <a:gd name="connsiteY50" fmla="*/ 89535 h 127635"/>
                <a:gd name="connsiteX51" fmla="*/ 897255 w 927735"/>
                <a:gd name="connsiteY51" fmla="*/ 91440 h 127635"/>
                <a:gd name="connsiteX52" fmla="*/ 904875 w 927735"/>
                <a:gd name="connsiteY52" fmla="*/ 95250 h 127635"/>
                <a:gd name="connsiteX53" fmla="*/ 916305 w 927735"/>
                <a:gd name="connsiteY53" fmla="*/ 100965 h 127635"/>
                <a:gd name="connsiteX54" fmla="*/ 918210 w 927735"/>
                <a:gd name="connsiteY54" fmla="*/ 106680 h 127635"/>
                <a:gd name="connsiteX55" fmla="*/ 923925 w 927735"/>
                <a:gd name="connsiteY55" fmla="*/ 110490 h 127635"/>
                <a:gd name="connsiteX56" fmla="*/ 927735 w 927735"/>
                <a:gd name="connsiteY56" fmla="*/ 114300 h 127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</a:cxnLst>
              <a:rect l="l" t="t" r="r" b="b"/>
              <a:pathLst>
                <a:path w="927735" h="127635">
                  <a:moveTo>
                    <a:pt x="0" y="127635"/>
                  </a:moveTo>
                  <a:cubicBezTo>
                    <a:pt x="4445" y="127000"/>
                    <a:pt x="9034" y="127020"/>
                    <a:pt x="13335" y="125730"/>
                  </a:cubicBezTo>
                  <a:cubicBezTo>
                    <a:pt x="15528" y="125072"/>
                    <a:pt x="17002" y="122944"/>
                    <a:pt x="19050" y="121920"/>
                  </a:cubicBezTo>
                  <a:cubicBezTo>
                    <a:pt x="20846" y="121022"/>
                    <a:pt x="22860" y="120650"/>
                    <a:pt x="24765" y="120015"/>
                  </a:cubicBezTo>
                  <a:cubicBezTo>
                    <a:pt x="27576" y="115798"/>
                    <a:pt x="29890" y="111519"/>
                    <a:pt x="34290" y="108585"/>
                  </a:cubicBezTo>
                  <a:cubicBezTo>
                    <a:pt x="35961" y="107471"/>
                    <a:pt x="38100" y="107315"/>
                    <a:pt x="40005" y="106680"/>
                  </a:cubicBezTo>
                  <a:cubicBezTo>
                    <a:pt x="50165" y="91440"/>
                    <a:pt x="36830" y="109855"/>
                    <a:pt x="49530" y="97155"/>
                  </a:cubicBezTo>
                  <a:cubicBezTo>
                    <a:pt x="51149" y="95536"/>
                    <a:pt x="51552" y="92870"/>
                    <a:pt x="53340" y="91440"/>
                  </a:cubicBezTo>
                  <a:cubicBezTo>
                    <a:pt x="54908" y="90186"/>
                    <a:pt x="57259" y="90433"/>
                    <a:pt x="59055" y="89535"/>
                  </a:cubicBezTo>
                  <a:cubicBezTo>
                    <a:pt x="73827" y="82149"/>
                    <a:pt x="56120" y="88608"/>
                    <a:pt x="70485" y="83820"/>
                  </a:cubicBezTo>
                  <a:cubicBezTo>
                    <a:pt x="71120" y="81915"/>
                    <a:pt x="70970" y="79525"/>
                    <a:pt x="72390" y="78105"/>
                  </a:cubicBezTo>
                  <a:cubicBezTo>
                    <a:pt x="73810" y="76685"/>
                    <a:pt x="76309" y="77098"/>
                    <a:pt x="78105" y="76200"/>
                  </a:cubicBezTo>
                  <a:cubicBezTo>
                    <a:pt x="80153" y="75176"/>
                    <a:pt x="81716" y="73292"/>
                    <a:pt x="83820" y="72390"/>
                  </a:cubicBezTo>
                  <a:cubicBezTo>
                    <a:pt x="86226" y="71359"/>
                    <a:pt x="88923" y="71204"/>
                    <a:pt x="91440" y="70485"/>
                  </a:cubicBezTo>
                  <a:cubicBezTo>
                    <a:pt x="110571" y="65019"/>
                    <a:pt x="80954" y="72630"/>
                    <a:pt x="104775" y="66675"/>
                  </a:cubicBezTo>
                  <a:cubicBezTo>
                    <a:pt x="106680" y="64770"/>
                    <a:pt x="108135" y="62268"/>
                    <a:pt x="110490" y="60960"/>
                  </a:cubicBezTo>
                  <a:cubicBezTo>
                    <a:pt x="116959" y="57366"/>
                    <a:pt x="126254" y="56428"/>
                    <a:pt x="133350" y="55245"/>
                  </a:cubicBezTo>
                  <a:cubicBezTo>
                    <a:pt x="135890" y="53975"/>
                    <a:pt x="138360" y="52554"/>
                    <a:pt x="140970" y="51435"/>
                  </a:cubicBezTo>
                  <a:cubicBezTo>
                    <a:pt x="142816" y="50644"/>
                    <a:pt x="144889" y="50428"/>
                    <a:pt x="146685" y="49530"/>
                  </a:cubicBezTo>
                  <a:cubicBezTo>
                    <a:pt x="148733" y="48506"/>
                    <a:pt x="150352" y="46744"/>
                    <a:pt x="152400" y="45720"/>
                  </a:cubicBezTo>
                  <a:cubicBezTo>
                    <a:pt x="154196" y="44822"/>
                    <a:pt x="156269" y="44606"/>
                    <a:pt x="158115" y="43815"/>
                  </a:cubicBezTo>
                  <a:cubicBezTo>
                    <a:pt x="160725" y="42696"/>
                    <a:pt x="163041" y="40903"/>
                    <a:pt x="165735" y="40005"/>
                  </a:cubicBezTo>
                  <a:cubicBezTo>
                    <a:pt x="170703" y="38349"/>
                    <a:pt x="176007" y="37851"/>
                    <a:pt x="180975" y="36195"/>
                  </a:cubicBezTo>
                  <a:cubicBezTo>
                    <a:pt x="197331" y="30743"/>
                    <a:pt x="180994" y="33809"/>
                    <a:pt x="194310" y="30480"/>
                  </a:cubicBezTo>
                  <a:cubicBezTo>
                    <a:pt x="197458" y="29693"/>
                    <a:pt x="212767" y="26870"/>
                    <a:pt x="215265" y="26670"/>
                  </a:cubicBezTo>
                  <a:cubicBezTo>
                    <a:pt x="227308" y="25707"/>
                    <a:pt x="239395" y="25400"/>
                    <a:pt x="251460" y="24765"/>
                  </a:cubicBezTo>
                  <a:lnTo>
                    <a:pt x="266700" y="20955"/>
                  </a:lnTo>
                  <a:cubicBezTo>
                    <a:pt x="269240" y="20320"/>
                    <a:pt x="271713" y="19287"/>
                    <a:pt x="274320" y="19050"/>
                  </a:cubicBezTo>
                  <a:lnTo>
                    <a:pt x="295275" y="17145"/>
                  </a:lnTo>
                  <a:cubicBezTo>
                    <a:pt x="305489" y="13740"/>
                    <a:pt x="316955" y="9149"/>
                    <a:pt x="327660" y="7620"/>
                  </a:cubicBezTo>
                  <a:cubicBezTo>
                    <a:pt x="355648" y="3622"/>
                    <a:pt x="361463" y="2431"/>
                    <a:pt x="401955" y="1905"/>
                  </a:cubicBezTo>
                  <a:lnTo>
                    <a:pt x="548640" y="0"/>
                  </a:lnTo>
                  <a:lnTo>
                    <a:pt x="661035" y="1905"/>
                  </a:lnTo>
                  <a:cubicBezTo>
                    <a:pt x="693548" y="2728"/>
                    <a:pt x="690825" y="2771"/>
                    <a:pt x="714375" y="5715"/>
                  </a:cubicBezTo>
                  <a:cubicBezTo>
                    <a:pt x="728078" y="10283"/>
                    <a:pt x="710966" y="4741"/>
                    <a:pt x="727710" y="9525"/>
                  </a:cubicBezTo>
                  <a:cubicBezTo>
                    <a:pt x="729641" y="10077"/>
                    <a:pt x="731670" y="10455"/>
                    <a:pt x="733425" y="11430"/>
                  </a:cubicBezTo>
                  <a:cubicBezTo>
                    <a:pt x="737428" y="13654"/>
                    <a:pt x="741192" y="16303"/>
                    <a:pt x="744855" y="19050"/>
                  </a:cubicBezTo>
                  <a:cubicBezTo>
                    <a:pt x="747395" y="20955"/>
                    <a:pt x="749527" y="23586"/>
                    <a:pt x="752475" y="24765"/>
                  </a:cubicBezTo>
                  <a:cubicBezTo>
                    <a:pt x="756061" y="26200"/>
                    <a:pt x="760105" y="25979"/>
                    <a:pt x="763905" y="26670"/>
                  </a:cubicBezTo>
                  <a:cubicBezTo>
                    <a:pt x="767091" y="27249"/>
                    <a:pt x="770255" y="27940"/>
                    <a:pt x="773430" y="28575"/>
                  </a:cubicBezTo>
                  <a:cubicBezTo>
                    <a:pt x="779675" y="31697"/>
                    <a:pt x="780598" y="32608"/>
                    <a:pt x="786765" y="34290"/>
                  </a:cubicBezTo>
                  <a:cubicBezTo>
                    <a:pt x="791817" y="35668"/>
                    <a:pt x="802005" y="38100"/>
                    <a:pt x="802005" y="38100"/>
                  </a:cubicBezTo>
                  <a:cubicBezTo>
                    <a:pt x="803910" y="39370"/>
                    <a:pt x="805616" y="41008"/>
                    <a:pt x="807720" y="41910"/>
                  </a:cubicBezTo>
                  <a:cubicBezTo>
                    <a:pt x="810126" y="42941"/>
                    <a:pt x="812832" y="43063"/>
                    <a:pt x="815340" y="43815"/>
                  </a:cubicBezTo>
                  <a:cubicBezTo>
                    <a:pt x="819187" y="44969"/>
                    <a:pt x="822960" y="46355"/>
                    <a:pt x="826770" y="47625"/>
                  </a:cubicBezTo>
                  <a:lnTo>
                    <a:pt x="832485" y="49530"/>
                  </a:lnTo>
                  <a:cubicBezTo>
                    <a:pt x="837416" y="54461"/>
                    <a:pt x="842794" y="60586"/>
                    <a:pt x="849630" y="62865"/>
                  </a:cubicBezTo>
                  <a:lnTo>
                    <a:pt x="861060" y="66675"/>
                  </a:lnTo>
                  <a:cubicBezTo>
                    <a:pt x="872343" y="75137"/>
                    <a:pt x="866038" y="70629"/>
                    <a:pt x="880110" y="80010"/>
                  </a:cubicBezTo>
                  <a:lnTo>
                    <a:pt x="885825" y="83820"/>
                  </a:lnTo>
                  <a:cubicBezTo>
                    <a:pt x="887095" y="85725"/>
                    <a:pt x="887730" y="88265"/>
                    <a:pt x="889635" y="89535"/>
                  </a:cubicBezTo>
                  <a:cubicBezTo>
                    <a:pt x="891813" y="90987"/>
                    <a:pt x="894804" y="90521"/>
                    <a:pt x="897255" y="91440"/>
                  </a:cubicBezTo>
                  <a:cubicBezTo>
                    <a:pt x="899914" y="92437"/>
                    <a:pt x="902265" y="94131"/>
                    <a:pt x="904875" y="95250"/>
                  </a:cubicBezTo>
                  <a:cubicBezTo>
                    <a:pt x="915917" y="99982"/>
                    <a:pt x="905322" y="93643"/>
                    <a:pt x="916305" y="100965"/>
                  </a:cubicBezTo>
                  <a:cubicBezTo>
                    <a:pt x="916940" y="102870"/>
                    <a:pt x="916956" y="105112"/>
                    <a:pt x="918210" y="106680"/>
                  </a:cubicBezTo>
                  <a:cubicBezTo>
                    <a:pt x="919640" y="108468"/>
                    <a:pt x="922137" y="109060"/>
                    <a:pt x="923925" y="110490"/>
                  </a:cubicBezTo>
                  <a:cubicBezTo>
                    <a:pt x="925327" y="111612"/>
                    <a:pt x="926465" y="113030"/>
                    <a:pt x="927735" y="114300"/>
                  </a:cubicBezTo>
                </a:path>
              </a:pathLst>
            </a:custGeom>
            <a:noFill/>
            <a:ln w="12700">
              <a:solidFill>
                <a:srgbClr val="C0C0C0"/>
              </a:solidFill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0" name="Oval 149"/>
            <p:cNvSpPr/>
            <p:nvPr/>
          </p:nvSpPr>
          <p:spPr>
            <a:xfrm>
              <a:off x="4993221" y="5076227"/>
              <a:ext cx="303799" cy="288736"/>
            </a:xfrm>
            <a:prstGeom prst="ellipse">
              <a:avLst/>
            </a:prstGeom>
            <a:solidFill>
              <a:srgbClr val="4D4D4D"/>
            </a:solidFill>
            <a:ln w="12700">
              <a:noFill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2" name="Freeform 151"/>
            <p:cNvSpPr/>
            <p:nvPr/>
          </p:nvSpPr>
          <p:spPr>
            <a:xfrm rot="20916691">
              <a:off x="4984875" y="5052573"/>
              <a:ext cx="174446" cy="192473"/>
            </a:xfrm>
            <a:custGeom>
              <a:avLst/>
              <a:gdLst>
                <a:gd name="connsiteX0" fmla="*/ 11430 w 110490"/>
                <a:gd name="connsiteY0" fmla="*/ 60960 h 192473"/>
                <a:gd name="connsiteX1" fmla="*/ 9525 w 110490"/>
                <a:gd name="connsiteY1" fmla="*/ 70485 h 192473"/>
                <a:gd name="connsiteX2" fmla="*/ 5715 w 110490"/>
                <a:gd name="connsiteY2" fmla="*/ 100965 h 192473"/>
                <a:gd name="connsiteX3" fmla="*/ 3810 w 110490"/>
                <a:gd name="connsiteY3" fmla="*/ 108585 h 192473"/>
                <a:gd name="connsiteX4" fmla="*/ 0 w 110490"/>
                <a:gd name="connsiteY4" fmla="*/ 120015 h 192473"/>
                <a:gd name="connsiteX5" fmla="*/ 1905 w 110490"/>
                <a:gd name="connsiteY5" fmla="*/ 133350 h 192473"/>
                <a:gd name="connsiteX6" fmla="*/ 3810 w 110490"/>
                <a:gd name="connsiteY6" fmla="*/ 139065 h 192473"/>
                <a:gd name="connsiteX7" fmla="*/ 7620 w 110490"/>
                <a:gd name="connsiteY7" fmla="*/ 154305 h 192473"/>
                <a:gd name="connsiteX8" fmla="*/ 15240 w 110490"/>
                <a:gd name="connsiteY8" fmla="*/ 173355 h 192473"/>
                <a:gd name="connsiteX9" fmla="*/ 20955 w 110490"/>
                <a:gd name="connsiteY9" fmla="*/ 177165 h 192473"/>
                <a:gd name="connsiteX10" fmla="*/ 30480 w 110490"/>
                <a:gd name="connsiteY10" fmla="*/ 188595 h 192473"/>
                <a:gd name="connsiteX11" fmla="*/ 41910 w 110490"/>
                <a:gd name="connsiteY11" fmla="*/ 192405 h 192473"/>
                <a:gd name="connsiteX12" fmla="*/ 80010 w 110490"/>
                <a:gd name="connsiteY12" fmla="*/ 188595 h 192473"/>
                <a:gd name="connsiteX13" fmla="*/ 85725 w 110490"/>
                <a:gd name="connsiteY13" fmla="*/ 184785 h 192473"/>
                <a:gd name="connsiteX14" fmla="*/ 89535 w 110490"/>
                <a:gd name="connsiteY14" fmla="*/ 179070 h 192473"/>
                <a:gd name="connsiteX15" fmla="*/ 83820 w 110490"/>
                <a:gd name="connsiteY15" fmla="*/ 144780 h 192473"/>
                <a:gd name="connsiteX16" fmla="*/ 81915 w 110490"/>
                <a:gd name="connsiteY16" fmla="*/ 139065 h 192473"/>
                <a:gd name="connsiteX17" fmla="*/ 80010 w 110490"/>
                <a:gd name="connsiteY17" fmla="*/ 133350 h 192473"/>
                <a:gd name="connsiteX18" fmla="*/ 81915 w 110490"/>
                <a:gd name="connsiteY18" fmla="*/ 106680 h 192473"/>
                <a:gd name="connsiteX19" fmla="*/ 83820 w 110490"/>
                <a:gd name="connsiteY19" fmla="*/ 100965 h 192473"/>
                <a:gd name="connsiteX20" fmla="*/ 89535 w 110490"/>
                <a:gd name="connsiteY20" fmla="*/ 95250 h 192473"/>
                <a:gd name="connsiteX21" fmla="*/ 100965 w 110490"/>
                <a:gd name="connsiteY21" fmla="*/ 72390 h 192473"/>
                <a:gd name="connsiteX22" fmla="*/ 106680 w 110490"/>
                <a:gd name="connsiteY22" fmla="*/ 68580 h 192473"/>
                <a:gd name="connsiteX23" fmla="*/ 108585 w 110490"/>
                <a:gd name="connsiteY23" fmla="*/ 53340 h 192473"/>
                <a:gd name="connsiteX24" fmla="*/ 110490 w 110490"/>
                <a:gd name="connsiteY24" fmla="*/ 40005 h 192473"/>
                <a:gd name="connsiteX25" fmla="*/ 108585 w 110490"/>
                <a:gd name="connsiteY25" fmla="*/ 30480 h 192473"/>
                <a:gd name="connsiteX26" fmla="*/ 106680 w 110490"/>
                <a:gd name="connsiteY26" fmla="*/ 22860 h 192473"/>
                <a:gd name="connsiteX27" fmla="*/ 102870 w 110490"/>
                <a:gd name="connsiteY27" fmla="*/ 17145 h 192473"/>
                <a:gd name="connsiteX28" fmla="*/ 91440 w 110490"/>
                <a:gd name="connsiteY28" fmla="*/ 7620 h 192473"/>
                <a:gd name="connsiteX29" fmla="*/ 57150 w 110490"/>
                <a:gd name="connsiteY29" fmla="*/ 0 h 192473"/>
                <a:gd name="connsiteX30" fmla="*/ 34290 w 110490"/>
                <a:gd name="connsiteY30" fmla="*/ 1905 h 192473"/>
                <a:gd name="connsiteX31" fmla="*/ 28575 w 110490"/>
                <a:gd name="connsiteY31" fmla="*/ 3810 h 192473"/>
                <a:gd name="connsiteX32" fmla="*/ 17145 w 110490"/>
                <a:gd name="connsiteY32" fmla="*/ 3810 h 1924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10490" h="192473">
                  <a:moveTo>
                    <a:pt x="11430" y="60960"/>
                  </a:moveTo>
                  <a:cubicBezTo>
                    <a:pt x="10795" y="64135"/>
                    <a:pt x="9927" y="67272"/>
                    <a:pt x="9525" y="70485"/>
                  </a:cubicBezTo>
                  <a:cubicBezTo>
                    <a:pt x="6458" y="95022"/>
                    <a:pt x="9397" y="84397"/>
                    <a:pt x="5715" y="100965"/>
                  </a:cubicBezTo>
                  <a:cubicBezTo>
                    <a:pt x="5147" y="103521"/>
                    <a:pt x="4562" y="106077"/>
                    <a:pt x="3810" y="108585"/>
                  </a:cubicBezTo>
                  <a:cubicBezTo>
                    <a:pt x="2656" y="112432"/>
                    <a:pt x="0" y="120015"/>
                    <a:pt x="0" y="120015"/>
                  </a:cubicBezTo>
                  <a:cubicBezTo>
                    <a:pt x="635" y="124460"/>
                    <a:pt x="1024" y="128947"/>
                    <a:pt x="1905" y="133350"/>
                  </a:cubicBezTo>
                  <a:cubicBezTo>
                    <a:pt x="2299" y="135319"/>
                    <a:pt x="3282" y="137128"/>
                    <a:pt x="3810" y="139065"/>
                  </a:cubicBezTo>
                  <a:cubicBezTo>
                    <a:pt x="5188" y="144117"/>
                    <a:pt x="6350" y="149225"/>
                    <a:pt x="7620" y="154305"/>
                  </a:cubicBezTo>
                  <a:cubicBezTo>
                    <a:pt x="9223" y="160718"/>
                    <a:pt x="10318" y="168433"/>
                    <a:pt x="15240" y="173355"/>
                  </a:cubicBezTo>
                  <a:cubicBezTo>
                    <a:pt x="16859" y="174974"/>
                    <a:pt x="19050" y="175895"/>
                    <a:pt x="20955" y="177165"/>
                  </a:cubicBezTo>
                  <a:cubicBezTo>
                    <a:pt x="23326" y="180722"/>
                    <a:pt x="26597" y="186438"/>
                    <a:pt x="30480" y="188595"/>
                  </a:cubicBezTo>
                  <a:cubicBezTo>
                    <a:pt x="33991" y="190545"/>
                    <a:pt x="41910" y="192405"/>
                    <a:pt x="41910" y="192405"/>
                  </a:cubicBezTo>
                  <a:cubicBezTo>
                    <a:pt x="43803" y="192294"/>
                    <a:pt x="70071" y="193565"/>
                    <a:pt x="80010" y="188595"/>
                  </a:cubicBezTo>
                  <a:cubicBezTo>
                    <a:pt x="82058" y="187571"/>
                    <a:pt x="83820" y="186055"/>
                    <a:pt x="85725" y="184785"/>
                  </a:cubicBezTo>
                  <a:cubicBezTo>
                    <a:pt x="86995" y="182880"/>
                    <a:pt x="89383" y="181354"/>
                    <a:pt x="89535" y="179070"/>
                  </a:cubicBezTo>
                  <a:cubicBezTo>
                    <a:pt x="90654" y="162281"/>
                    <a:pt x="88284" y="158173"/>
                    <a:pt x="83820" y="144780"/>
                  </a:cubicBezTo>
                  <a:lnTo>
                    <a:pt x="81915" y="139065"/>
                  </a:lnTo>
                  <a:lnTo>
                    <a:pt x="80010" y="133350"/>
                  </a:lnTo>
                  <a:cubicBezTo>
                    <a:pt x="80645" y="124460"/>
                    <a:pt x="80874" y="115532"/>
                    <a:pt x="81915" y="106680"/>
                  </a:cubicBezTo>
                  <a:cubicBezTo>
                    <a:pt x="82150" y="104686"/>
                    <a:pt x="82706" y="102636"/>
                    <a:pt x="83820" y="100965"/>
                  </a:cubicBezTo>
                  <a:cubicBezTo>
                    <a:pt x="85314" y="98723"/>
                    <a:pt x="87630" y="97155"/>
                    <a:pt x="89535" y="95250"/>
                  </a:cubicBezTo>
                  <a:cubicBezTo>
                    <a:pt x="91708" y="88730"/>
                    <a:pt x="94634" y="76610"/>
                    <a:pt x="100965" y="72390"/>
                  </a:cubicBezTo>
                  <a:lnTo>
                    <a:pt x="106680" y="68580"/>
                  </a:lnTo>
                  <a:cubicBezTo>
                    <a:pt x="107315" y="63500"/>
                    <a:pt x="107908" y="58415"/>
                    <a:pt x="108585" y="53340"/>
                  </a:cubicBezTo>
                  <a:cubicBezTo>
                    <a:pt x="109178" y="48889"/>
                    <a:pt x="110490" y="44495"/>
                    <a:pt x="110490" y="40005"/>
                  </a:cubicBezTo>
                  <a:cubicBezTo>
                    <a:pt x="110490" y="36767"/>
                    <a:pt x="109287" y="33641"/>
                    <a:pt x="108585" y="30480"/>
                  </a:cubicBezTo>
                  <a:cubicBezTo>
                    <a:pt x="108017" y="27924"/>
                    <a:pt x="107711" y="25266"/>
                    <a:pt x="106680" y="22860"/>
                  </a:cubicBezTo>
                  <a:cubicBezTo>
                    <a:pt x="105778" y="20756"/>
                    <a:pt x="104336" y="18904"/>
                    <a:pt x="102870" y="17145"/>
                  </a:cubicBezTo>
                  <a:cubicBezTo>
                    <a:pt x="100231" y="13978"/>
                    <a:pt x="95407" y="9383"/>
                    <a:pt x="91440" y="7620"/>
                  </a:cubicBezTo>
                  <a:cubicBezTo>
                    <a:pt x="80621" y="2811"/>
                    <a:pt x="68706" y="1651"/>
                    <a:pt x="57150" y="0"/>
                  </a:cubicBezTo>
                  <a:cubicBezTo>
                    <a:pt x="49530" y="635"/>
                    <a:pt x="41869" y="894"/>
                    <a:pt x="34290" y="1905"/>
                  </a:cubicBezTo>
                  <a:cubicBezTo>
                    <a:pt x="32300" y="2170"/>
                    <a:pt x="30571" y="3588"/>
                    <a:pt x="28575" y="3810"/>
                  </a:cubicBezTo>
                  <a:cubicBezTo>
                    <a:pt x="24788" y="4231"/>
                    <a:pt x="20955" y="3810"/>
                    <a:pt x="17145" y="3810"/>
                  </a:cubicBezTo>
                </a:path>
              </a:pathLst>
            </a:custGeom>
            <a:solidFill>
              <a:srgbClr val="FFFFFF"/>
            </a:solidFill>
            <a:ln w="12700"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" name="Freeform 153"/>
            <p:cNvSpPr/>
            <p:nvPr/>
          </p:nvSpPr>
          <p:spPr>
            <a:xfrm>
              <a:off x="4533901" y="4917147"/>
              <a:ext cx="1242060" cy="152400"/>
            </a:xfrm>
            <a:custGeom>
              <a:avLst/>
              <a:gdLst>
                <a:gd name="connsiteX0" fmla="*/ 0 w 1232535"/>
                <a:gd name="connsiteY0" fmla="*/ 125730 h 152400"/>
                <a:gd name="connsiteX1" fmla="*/ 9525 w 1232535"/>
                <a:gd name="connsiteY1" fmla="*/ 123825 h 152400"/>
                <a:gd name="connsiteX2" fmla="*/ 15240 w 1232535"/>
                <a:gd name="connsiteY2" fmla="*/ 118110 h 152400"/>
                <a:gd name="connsiteX3" fmla="*/ 28575 w 1232535"/>
                <a:gd name="connsiteY3" fmla="*/ 116205 h 152400"/>
                <a:gd name="connsiteX4" fmla="*/ 47625 w 1232535"/>
                <a:gd name="connsiteY4" fmla="*/ 110490 h 152400"/>
                <a:gd name="connsiteX5" fmla="*/ 59055 w 1232535"/>
                <a:gd name="connsiteY5" fmla="*/ 106680 h 152400"/>
                <a:gd name="connsiteX6" fmla="*/ 66675 w 1232535"/>
                <a:gd name="connsiteY6" fmla="*/ 104775 h 152400"/>
                <a:gd name="connsiteX7" fmla="*/ 78105 w 1232535"/>
                <a:gd name="connsiteY7" fmla="*/ 95250 h 152400"/>
                <a:gd name="connsiteX8" fmla="*/ 100965 w 1232535"/>
                <a:gd name="connsiteY8" fmla="*/ 89535 h 152400"/>
                <a:gd name="connsiteX9" fmla="*/ 123825 w 1232535"/>
                <a:gd name="connsiteY9" fmla="*/ 83820 h 152400"/>
                <a:gd name="connsiteX10" fmla="*/ 131445 w 1232535"/>
                <a:gd name="connsiteY10" fmla="*/ 81915 h 152400"/>
                <a:gd name="connsiteX11" fmla="*/ 142875 w 1232535"/>
                <a:gd name="connsiteY11" fmla="*/ 78105 h 152400"/>
                <a:gd name="connsiteX12" fmla="*/ 154305 w 1232535"/>
                <a:gd name="connsiteY12" fmla="*/ 70485 h 152400"/>
                <a:gd name="connsiteX13" fmla="*/ 163830 w 1232535"/>
                <a:gd name="connsiteY13" fmla="*/ 68580 h 152400"/>
                <a:gd name="connsiteX14" fmla="*/ 190500 w 1232535"/>
                <a:gd name="connsiteY14" fmla="*/ 57150 h 152400"/>
                <a:gd name="connsiteX15" fmla="*/ 207645 w 1232535"/>
                <a:gd name="connsiteY15" fmla="*/ 51435 h 152400"/>
                <a:gd name="connsiteX16" fmla="*/ 213360 w 1232535"/>
                <a:gd name="connsiteY16" fmla="*/ 49530 h 152400"/>
                <a:gd name="connsiteX17" fmla="*/ 228600 w 1232535"/>
                <a:gd name="connsiteY17" fmla="*/ 47625 h 152400"/>
                <a:gd name="connsiteX18" fmla="*/ 240030 w 1232535"/>
                <a:gd name="connsiteY18" fmla="*/ 45720 h 152400"/>
                <a:gd name="connsiteX19" fmla="*/ 257175 w 1232535"/>
                <a:gd name="connsiteY19" fmla="*/ 41910 h 152400"/>
                <a:gd name="connsiteX20" fmla="*/ 299085 w 1232535"/>
                <a:gd name="connsiteY20" fmla="*/ 36195 h 152400"/>
                <a:gd name="connsiteX21" fmla="*/ 304800 w 1232535"/>
                <a:gd name="connsiteY21" fmla="*/ 32385 h 152400"/>
                <a:gd name="connsiteX22" fmla="*/ 321945 w 1232535"/>
                <a:gd name="connsiteY22" fmla="*/ 28575 h 152400"/>
                <a:gd name="connsiteX23" fmla="*/ 348615 w 1232535"/>
                <a:gd name="connsiteY23" fmla="*/ 22860 h 152400"/>
                <a:gd name="connsiteX24" fmla="*/ 384810 w 1232535"/>
                <a:gd name="connsiteY24" fmla="*/ 20955 h 152400"/>
                <a:gd name="connsiteX25" fmla="*/ 424815 w 1232535"/>
                <a:gd name="connsiteY25" fmla="*/ 17145 h 152400"/>
                <a:gd name="connsiteX26" fmla="*/ 434340 w 1232535"/>
                <a:gd name="connsiteY26" fmla="*/ 15240 h 152400"/>
                <a:gd name="connsiteX27" fmla="*/ 440055 w 1232535"/>
                <a:gd name="connsiteY27" fmla="*/ 13335 h 152400"/>
                <a:gd name="connsiteX28" fmla="*/ 497205 w 1232535"/>
                <a:gd name="connsiteY28" fmla="*/ 9525 h 152400"/>
                <a:gd name="connsiteX29" fmla="*/ 520065 w 1232535"/>
                <a:gd name="connsiteY29" fmla="*/ 3810 h 152400"/>
                <a:gd name="connsiteX30" fmla="*/ 548640 w 1232535"/>
                <a:gd name="connsiteY30" fmla="*/ 1905 h 152400"/>
                <a:gd name="connsiteX31" fmla="*/ 586740 w 1232535"/>
                <a:gd name="connsiteY31" fmla="*/ 0 h 152400"/>
                <a:gd name="connsiteX32" fmla="*/ 668655 w 1232535"/>
                <a:gd name="connsiteY32" fmla="*/ 1905 h 152400"/>
                <a:gd name="connsiteX33" fmla="*/ 834390 w 1232535"/>
                <a:gd name="connsiteY33" fmla="*/ 3810 h 152400"/>
                <a:gd name="connsiteX34" fmla="*/ 849630 w 1232535"/>
                <a:gd name="connsiteY34" fmla="*/ 7620 h 152400"/>
                <a:gd name="connsiteX35" fmla="*/ 864870 w 1232535"/>
                <a:gd name="connsiteY35" fmla="*/ 11430 h 152400"/>
                <a:gd name="connsiteX36" fmla="*/ 880110 w 1232535"/>
                <a:gd name="connsiteY36" fmla="*/ 13335 h 152400"/>
                <a:gd name="connsiteX37" fmla="*/ 891540 w 1232535"/>
                <a:gd name="connsiteY37" fmla="*/ 19050 h 152400"/>
                <a:gd name="connsiteX38" fmla="*/ 908685 w 1232535"/>
                <a:gd name="connsiteY38" fmla="*/ 26670 h 152400"/>
                <a:gd name="connsiteX39" fmla="*/ 922020 w 1232535"/>
                <a:gd name="connsiteY39" fmla="*/ 30480 h 152400"/>
                <a:gd name="connsiteX40" fmla="*/ 973455 w 1232535"/>
                <a:gd name="connsiteY40" fmla="*/ 32385 h 152400"/>
                <a:gd name="connsiteX41" fmla="*/ 986790 w 1232535"/>
                <a:gd name="connsiteY41" fmla="*/ 36195 h 152400"/>
                <a:gd name="connsiteX42" fmla="*/ 992505 w 1232535"/>
                <a:gd name="connsiteY42" fmla="*/ 40005 h 152400"/>
                <a:gd name="connsiteX43" fmla="*/ 1017270 w 1232535"/>
                <a:gd name="connsiteY43" fmla="*/ 45720 h 152400"/>
                <a:gd name="connsiteX44" fmla="*/ 1022985 w 1232535"/>
                <a:gd name="connsiteY44" fmla="*/ 47625 h 152400"/>
                <a:gd name="connsiteX45" fmla="*/ 1043940 w 1232535"/>
                <a:gd name="connsiteY45" fmla="*/ 51435 h 152400"/>
                <a:gd name="connsiteX46" fmla="*/ 1055370 w 1232535"/>
                <a:gd name="connsiteY46" fmla="*/ 55245 h 152400"/>
                <a:gd name="connsiteX47" fmla="*/ 1062990 w 1232535"/>
                <a:gd name="connsiteY47" fmla="*/ 60960 h 152400"/>
                <a:gd name="connsiteX48" fmla="*/ 1074420 w 1232535"/>
                <a:gd name="connsiteY48" fmla="*/ 64770 h 152400"/>
                <a:gd name="connsiteX49" fmla="*/ 1080135 w 1232535"/>
                <a:gd name="connsiteY49" fmla="*/ 68580 h 152400"/>
                <a:gd name="connsiteX50" fmla="*/ 1099185 w 1232535"/>
                <a:gd name="connsiteY50" fmla="*/ 74295 h 152400"/>
                <a:gd name="connsiteX51" fmla="*/ 1106805 w 1232535"/>
                <a:gd name="connsiteY51" fmla="*/ 78105 h 152400"/>
                <a:gd name="connsiteX52" fmla="*/ 1116330 w 1232535"/>
                <a:gd name="connsiteY52" fmla="*/ 83820 h 152400"/>
                <a:gd name="connsiteX53" fmla="*/ 1131570 w 1232535"/>
                <a:gd name="connsiteY53" fmla="*/ 85725 h 152400"/>
                <a:gd name="connsiteX54" fmla="*/ 1137285 w 1232535"/>
                <a:gd name="connsiteY54" fmla="*/ 91440 h 152400"/>
                <a:gd name="connsiteX55" fmla="*/ 1143000 w 1232535"/>
                <a:gd name="connsiteY55" fmla="*/ 93345 h 152400"/>
                <a:gd name="connsiteX56" fmla="*/ 1152525 w 1232535"/>
                <a:gd name="connsiteY56" fmla="*/ 102870 h 152400"/>
                <a:gd name="connsiteX57" fmla="*/ 1163955 w 1232535"/>
                <a:gd name="connsiteY57" fmla="*/ 106680 h 152400"/>
                <a:gd name="connsiteX58" fmla="*/ 1175385 w 1232535"/>
                <a:gd name="connsiteY58" fmla="*/ 114300 h 152400"/>
                <a:gd name="connsiteX59" fmla="*/ 1181100 w 1232535"/>
                <a:gd name="connsiteY59" fmla="*/ 120015 h 152400"/>
                <a:gd name="connsiteX60" fmla="*/ 1186815 w 1232535"/>
                <a:gd name="connsiteY60" fmla="*/ 121920 h 152400"/>
                <a:gd name="connsiteX61" fmla="*/ 1194435 w 1232535"/>
                <a:gd name="connsiteY61" fmla="*/ 125730 h 152400"/>
                <a:gd name="connsiteX62" fmla="*/ 1203960 w 1232535"/>
                <a:gd name="connsiteY62" fmla="*/ 135255 h 152400"/>
                <a:gd name="connsiteX63" fmla="*/ 1217295 w 1232535"/>
                <a:gd name="connsiteY63" fmla="*/ 146685 h 152400"/>
                <a:gd name="connsiteX64" fmla="*/ 1228725 w 1232535"/>
                <a:gd name="connsiteY64" fmla="*/ 150495 h 152400"/>
                <a:gd name="connsiteX65" fmla="*/ 1232535 w 1232535"/>
                <a:gd name="connsiteY65" fmla="*/ 152400 h 15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1232535" h="152400">
                  <a:moveTo>
                    <a:pt x="0" y="125730"/>
                  </a:moveTo>
                  <a:cubicBezTo>
                    <a:pt x="3175" y="125095"/>
                    <a:pt x="6629" y="125273"/>
                    <a:pt x="9525" y="123825"/>
                  </a:cubicBezTo>
                  <a:cubicBezTo>
                    <a:pt x="11935" y="122620"/>
                    <a:pt x="12739" y="119111"/>
                    <a:pt x="15240" y="118110"/>
                  </a:cubicBezTo>
                  <a:cubicBezTo>
                    <a:pt x="19409" y="116442"/>
                    <a:pt x="24130" y="116840"/>
                    <a:pt x="28575" y="116205"/>
                  </a:cubicBezTo>
                  <a:cubicBezTo>
                    <a:pt x="39630" y="108835"/>
                    <a:pt x="28877" y="114816"/>
                    <a:pt x="47625" y="110490"/>
                  </a:cubicBezTo>
                  <a:cubicBezTo>
                    <a:pt x="51538" y="109587"/>
                    <a:pt x="55159" y="107654"/>
                    <a:pt x="59055" y="106680"/>
                  </a:cubicBezTo>
                  <a:lnTo>
                    <a:pt x="66675" y="104775"/>
                  </a:lnTo>
                  <a:cubicBezTo>
                    <a:pt x="70264" y="101186"/>
                    <a:pt x="73331" y="97372"/>
                    <a:pt x="78105" y="95250"/>
                  </a:cubicBezTo>
                  <a:cubicBezTo>
                    <a:pt x="88521" y="90621"/>
                    <a:pt x="90073" y="91713"/>
                    <a:pt x="100965" y="89535"/>
                  </a:cubicBezTo>
                  <a:cubicBezTo>
                    <a:pt x="133369" y="83054"/>
                    <a:pt x="107994" y="88343"/>
                    <a:pt x="123825" y="83820"/>
                  </a:cubicBezTo>
                  <a:cubicBezTo>
                    <a:pt x="126342" y="83101"/>
                    <a:pt x="128937" y="82667"/>
                    <a:pt x="131445" y="81915"/>
                  </a:cubicBezTo>
                  <a:cubicBezTo>
                    <a:pt x="135292" y="80761"/>
                    <a:pt x="139533" y="80333"/>
                    <a:pt x="142875" y="78105"/>
                  </a:cubicBezTo>
                  <a:cubicBezTo>
                    <a:pt x="146685" y="75565"/>
                    <a:pt x="149815" y="71383"/>
                    <a:pt x="154305" y="70485"/>
                  </a:cubicBezTo>
                  <a:lnTo>
                    <a:pt x="163830" y="68580"/>
                  </a:lnTo>
                  <a:cubicBezTo>
                    <a:pt x="183920" y="55187"/>
                    <a:pt x="165897" y="65351"/>
                    <a:pt x="190500" y="57150"/>
                  </a:cubicBezTo>
                  <a:lnTo>
                    <a:pt x="207645" y="51435"/>
                  </a:lnTo>
                  <a:cubicBezTo>
                    <a:pt x="209550" y="50800"/>
                    <a:pt x="211367" y="49779"/>
                    <a:pt x="213360" y="49530"/>
                  </a:cubicBezTo>
                  <a:lnTo>
                    <a:pt x="228600" y="47625"/>
                  </a:lnTo>
                  <a:cubicBezTo>
                    <a:pt x="232424" y="47079"/>
                    <a:pt x="236259" y="46558"/>
                    <a:pt x="240030" y="45720"/>
                  </a:cubicBezTo>
                  <a:cubicBezTo>
                    <a:pt x="259087" y="41485"/>
                    <a:pt x="225150" y="46277"/>
                    <a:pt x="257175" y="41910"/>
                  </a:cubicBezTo>
                  <a:cubicBezTo>
                    <a:pt x="304355" y="35476"/>
                    <a:pt x="272701" y="40592"/>
                    <a:pt x="299085" y="36195"/>
                  </a:cubicBezTo>
                  <a:cubicBezTo>
                    <a:pt x="300990" y="34925"/>
                    <a:pt x="302696" y="33287"/>
                    <a:pt x="304800" y="32385"/>
                  </a:cubicBezTo>
                  <a:cubicBezTo>
                    <a:pt x="307367" y="31285"/>
                    <a:pt x="319986" y="29027"/>
                    <a:pt x="321945" y="28575"/>
                  </a:cubicBezTo>
                  <a:cubicBezTo>
                    <a:pt x="330422" y="26619"/>
                    <a:pt x="339773" y="23567"/>
                    <a:pt x="348615" y="22860"/>
                  </a:cubicBezTo>
                  <a:cubicBezTo>
                    <a:pt x="360658" y="21897"/>
                    <a:pt x="372752" y="21709"/>
                    <a:pt x="384810" y="20955"/>
                  </a:cubicBezTo>
                  <a:cubicBezTo>
                    <a:pt x="397985" y="20132"/>
                    <a:pt x="411683" y="19165"/>
                    <a:pt x="424815" y="17145"/>
                  </a:cubicBezTo>
                  <a:cubicBezTo>
                    <a:pt x="428015" y="16653"/>
                    <a:pt x="431199" y="16025"/>
                    <a:pt x="434340" y="15240"/>
                  </a:cubicBezTo>
                  <a:cubicBezTo>
                    <a:pt x="436288" y="14753"/>
                    <a:pt x="438070" y="13640"/>
                    <a:pt x="440055" y="13335"/>
                  </a:cubicBezTo>
                  <a:cubicBezTo>
                    <a:pt x="455319" y="10987"/>
                    <a:pt x="485486" y="10111"/>
                    <a:pt x="497205" y="9525"/>
                  </a:cubicBezTo>
                  <a:cubicBezTo>
                    <a:pt x="505416" y="6788"/>
                    <a:pt x="509876" y="5084"/>
                    <a:pt x="520065" y="3810"/>
                  </a:cubicBezTo>
                  <a:cubicBezTo>
                    <a:pt x="529537" y="2626"/>
                    <a:pt x="539109" y="2450"/>
                    <a:pt x="548640" y="1905"/>
                  </a:cubicBezTo>
                  <a:lnTo>
                    <a:pt x="586740" y="0"/>
                  </a:lnTo>
                  <a:lnTo>
                    <a:pt x="668655" y="1905"/>
                  </a:lnTo>
                  <a:cubicBezTo>
                    <a:pt x="723897" y="2755"/>
                    <a:pt x="779169" y="2066"/>
                    <a:pt x="834390" y="3810"/>
                  </a:cubicBezTo>
                  <a:cubicBezTo>
                    <a:pt x="839624" y="3975"/>
                    <a:pt x="844550" y="6350"/>
                    <a:pt x="849630" y="7620"/>
                  </a:cubicBezTo>
                  <a:lnTo>
                    <a:pt x="864870" y="11430"/>
                  </a:lnTo>
                  <a:lnTo>
                    <a:pt x="880110" y="13335"/>
                  </a:lnTo>
                  <a:cubicBezTo>
                    <a:pt x="896488" y="24254"/>
                    <a:pt x="875766" y="11163"/>
                    <a:pt x="891540" y="19050"/>
                  </a:cubicBezTo>
                  <a:cubicBezTo>
                    <a:pt x="909653" y="28107"/>
                    <a:pt x="879197" y="16841"/>
                    <a:pt x="908685" y="26670"/>
                  </a:cubicBezTo>
                  <a:cubicBezTo>
                    <a:pt x="911820" y="27715"/>
                    <a:pt x="919054" y="30289"/>
                    <a:pt x="922020" y="30480"/>
                  </a:cubicBezTo>
                  <a:cubicBezTo>
                    <a:pt x="939141" y="31585"/>
                    <a:pt x="956310" y="31750"/>
                    <a:pt x="973455" y="32385"/>
                  </a:cubicBezTo>
                  <a:cubicBezTo>
                    <a:pt x="975896" y="32995"/>
                    <a:pt x="984057" y="34829"/>
                    <a:pt x="986790" y="36195"/>
                  </a:cubicBezTo>
                  <a:cubicBezTo>
                    <a:pt x="988838" y="37219"/>
                    <a:pt x="990413" y="39075"/>
                    <a:pt x="992505" y="40005"/>
                  </a:cubicBezTo>
                  <a:cubicBezTo>
                    <a:pt x="1002414" y="44409"/>
                    <a:pt x="1006422" y="44170"/>
                    <a:pt x="1017270" y="45720"/>
                  </a:cubicBezTo>
                  <a:cubicBezTo>
                    <a:pt x="1019175" y="46355"/>
                    <a:pt x="1021025" y="47189"/>
                    <a:pt x="1022985" y="47625"/>
                  </a:cubicBezTo>
                  <a:cubicBezTo>
                    <a:pt x="1030827" y="49368"/>
                    <a:pt x="1036313" y="49355"/>
                    <a:pt x="1043940" y="51435"/>
                  </a:cubicBezTo>
                  <a:cubicBezTo>
                    <a:pt x="1047815" y="52492"/>
                    <a:pt x="1055370" y="55245"/>
                    <a:pt x="1055370" y="55245"/>
                  </a:cubicBezTo>
                  <a:cubicBezTo>
                    <a:pt x="1057910" y="57150"/>
                    <a:pt x="1060150" y="59540"/>
                    <a:pt x="1062990" y="60960"/>
                  </a:cubicBezTo>
                  <a:cubicBezTo>
                    <a:pt x="1066582" y="62756"/>
                    <a:pt x="1071078" y="62542"/>
                    <a:pt x="1074420" y="64770"/>
                  </a:cubicBezTo>
                  <a:cubicBezTo>
                    <a:pt x="1076325" y="66040"/>
                    <a:pt x="1078031" y="67678"/>
                    <a:pt x="1080135" y="68580"/>
                  </a:cubicBezTo>
                  <a:cubicBezTo>
                    <a:pt x="1099277" y="76784"/>
                    <a:pt x="1073574" y="61490"/>
                    <a:pt x="1099185" y="74295"/>
                  </a:cubicBezTo>
                  <a:cubicBezTo>
                    <a:pt x="1101725" y="75565"/>
                    <a:pt x="1104323" y="76726"/>
                    <a:pt x="1106805" y="78105"/>
                  </a:cubicBezTo>
                  <a:cubicBezTo>
                    <a:pt x="1110042" y="79903"/>
                    <a:pt x="1112791" y="82731"/>
                    <a:pt x="1116330" y="83820"/>
                  </a:cubicBezTo>
                  <a:cubicBezTo>
                    <a:pt x="1121223" y="85326"/>
                    <a:pt x="1126490" y="85090"/>
                    <a:pt x="1131570" y="85725"/>
                  </a:cubicBezTo>
                  <a:cubicBezTo>
                    <a:pt x="1133475" y="87630"/>
                    <a:pt x="1135043" y="89946"/>
                    <a:pt x="1137285" y="91440"/>
                  </a:cubicBezTo>
                  <a:cubicBezTo>
                    <a:pt x="1138956" y="92554"/>
                    <a:pt x="1141432" y="92091"/>
                    <a:pt x="1143000" y="93345"/>
                  </a:cubicBezTo>
                  <a:cubicBezTo>
                    <a:pt x="1153319" y="101600"/>
                    <a:pt x="1139666" y="97155"/>
                    <a:pt x="1152525" y="102870"/>
                  </a:cubicBezTo>
                  <a:cubicBezTo>
                    <a:pt x="1156195" y="104501"/>
                    <a:pt x="1160613" y="104452"/>
                    <a:pt x="1163955" y="106680"/>
                  </a:cubicBezTo>
                  <a:cubicBezTo>
                    <a:pt x="1167765" y="109220"/>
                    <a:pt x="1172147" y="111062"/>
                    <a:pt x="1175385" y="114300"/>
                  </a:cubicBezTo>
                  <a:cubicBezTo>
                    <a:pt x="1177290" y="116205"/>
                    <a:pt x="1178858" y="118521"/>
                    <a:pt x="1181100" y="120015"/>
                  </a:cubicBezTo>
                  <a:cubicBezTo>
                    <a:pt x="1182771" y="121129"/>
                    <a:pt x="1184969" y="121129"/>
                    <a:pt x="1186815" y="121920"/>
                  </a:cubicBezTo>
                  <a:cubicBezTo>
                    <a:pt x="1189425" y="123039"/>
                    <a:pt x="1191895" y="124460"/>
                    <a:pt x="1194435" y="125730"/>
                  </a:cubicBezTo>
                  <a:cubicBezTo>
                    <a:pt x="1201773" y="136737"/>
                    <a:pt x="1194082" y="126788"/>
                    <a:pt x="1203960" y="135255"/>
                  </a:cubicBezTo>
                  <a:cubicBezTo>
                    <a:pt x="1209044" y="139613"/>
                    <a:pt x="1211239" y="143994"/>
                    <a:pt x="1217295" y="146685"/>
                  </a:cubicBezTo>
                  <a:cubicBezTo>
                    <a:pt x="1220965" y="148316"/>
                    <a:pt x="1225133" y="148699"/>
                    <a:pt x="1228725" y="150495"/>
                  </a:cubicBezTo>
                  <a:lnTo>
                    <a:pt x="1232535" y="152400"/>
                  </a:lnTo>
                </a:path>
              </a:pathLst>
            </a:custGeom>
            <a:noFill/>
            <a:ln w="12700">
              <a:solidFill>
                <a:srgbClr val="C0C0C0"/>
              </a:solidFill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56" name="Straight Connector 155"/>
            <p:cNvCxnSpPr/>
            <p:nvPr/>
          </p:nvCxnSpPr>
          <p:spPr bwMode="auto">
            <a:xfrm flipH="1" flipV="1">
              <a:off x="3703340" y="4715314"/>
              <a:ext cx="675228" cy="211358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57" name="Straight Connector 156"/>
            <p:cNvCxnSpPr/>
            <p:nvPr/>
          </p:nvCxnSpPr>
          <p:spPr bwMode="auto">
            <a:xfrm flipH="1" flipV="1">
              <a:off x="4335780" y="4542310"/>
              <a:ext cx="331470" cy="256727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58" name="Straight Connector 157"/>
            <p:cNvCxnSpPr/>
            <p:nvPr/>
          </p:nvCxnSpPr>
          <p:spPr bwMode="auto">
            <a:xfrm flipH="1" flipV="1">
              <a:off x="4533901" y="4144674"/>
              <a:ext cx="355666" cy="525999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59" name="Straight Connector 158"/>
            <p:cNvCxnSpPr/>
            <p:nvPr/>
          </p:nvCxnSpPr>
          <p:spPr bwMode="auto">
            <a:xfrm flipH="1" flipV="1">
              <a:off x="5034337" y="4119937"/>
              <a:ext cx="37761" cy="287736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60" name="Straight Connector 159"/>
            <p:cNvCxnSpPr/>
            <p:nvPr/>
          </p:nvCxnSpPr>
          <p:spPr bwMode="auto">
            <a:xfrm flipV="1">
              <a:off x="5297020" y="4027469"/>
              <a:ext cx="127735" cy="509048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61" name="Straight Connector 160"/>
            <p:cNvCxnSpPr/>
            <p:nvPr/>
          </p:nvCxnSpPr>
          <p:spPr bwMode="auto">
            <a:xfrm flipV="1">
              <a:off x="5424755" y="4027469"/>
              <a:ext cx="375994" cy="645794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62" name="Straight Connector 161"/>
            <p:cNvCxnSpPr/>
            <p:nvPr/>
          </p:nvCxnSpPr>
          <p:spPr bwMode="auto">
            <a:xfrm flipV="1">
              <a:off x="5612752" y="4520629"/>
              <a:ext cx="294888" cy="278408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63" name="Straight Connector 162"/>
            <p:cNvCxnSpPr/>
            <p:nvPr/>
          </p:nvCxnSpPr>
          <p:spPr bwMode="auto">
            <a:xfrm flipV="1">
              <a:off x="5800749" y="4674741"/>
              <a:ext cx="671970" cy="318607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64" name="Straight Connector 163"/>
            <p:cNvCxnSpPr/>
            <p:nvPr/>
          </p:nvCxnSpPr>
          <p:spPr bwMode="auto">
            <a:xfrm flipV="1">
              <a:off x="6116185" y="5188449"/>
              <a:ext cx="490098" cy="12752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65" name="Straight Connector 164"/>
            <p:cNvCxnSpPr/>
            <p:nvPr/>
          </p:nvCxnSpPr>
          <p:spPr bwMode="auto">
            <a:xfrm>
              <a:off x="6405517" y="5472623"/>
              <a:ext cx="241863" cy="54873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66" name="Straight Connector 165"/>
            <p:cNvCxnSpPr/>
            <p:nvPr/>
          </p:nvCxnSpPr>
          <p:spPr bwMode="auto">
            <a:xfrm>
              <a:off x="6264437" y="5688647"/>
              <a:ext cx="239105" cy="126526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67" name="Straight Connector 166"/>
            <p:cNvCxnSpPr/>
            <p:nvPr/>
          </p:nvCxnSpPr>
          <p:spPr bwMode="auto">
            <a:xfrm>
              <a:off x="5297020" y="5688647"/>
              <a:ext cx="76364" cy="270364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68" name="Straight Connector 167"/>
            <p:cNvCxnSpPr/>
            <p:nvPr/>
          </p:nvCxnSpPr>
          <p:spPr bwMode="auto">
            <a:xfrm flipH="1">
              <a:off x="4150760" y="5688647"/>
              <a:ext cx="185020" cy="116251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69" name="Straight Connector 168"/>
            <p:cNvCxnSpPr/>
            <p:nvPr/>
          </p:nvCxnSpPr>
          <p:spPr bwMode="auto">
            <a:xfrm flipH="1">
              <a:off x="3647326" y="5661060"/>
              <a:ext cx="308225" cy="123290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70" name="Straight Connector 169"/>
            <p:cNvCxnSpPr/>
            <p:nvPr/>
          </p:nvCxnSpPr>
          <p:spPr bwMode="auto">
            <a:xfrm flipH="1">
              <a:off x="3565133" y="5472623"/>
              <a:ext cx="354231" cy="34325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72" name="Straight Connector 171"/>
            <p:cNvCxnSpPr/>
            <p:nvPr/>
          </p:nvCxnSpPr>
          <p:spPr bwMode="auto">
            <a:xfrm flipH="1">
              <a:off x="3482939" y="5260375"/>
              <a:ext cx="580441" cy="30816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73" name="Straight Connector 172"/>
            <p:cNvCxnSpPr/>
            <p:nvPr/>
          </p:nvCxnSpPr>
          <p:spPr bwMode="auto">
            <a:xfrm flipH="1" flipV="1">
              <a:off x="3986373" y="5095982"/>
              <a:ext cx="297951" cy="20548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74" name="Straight Connector 173"/>
            <p:cNvCxnSpPr/>
            <p:nvPr/>
          </p:nvCxnSpPr>
          <p:spPr bwMode="auto">
            <a:xfrm flipH="1">
              <a:off x="4962418" y="5688647"/>
              <a:ext cx="71919" cy="393654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75" name="Straight Connector 174"/>
            <p:cNvCxnSpPr/>
            <p:nvPr/>
          </p:nvCxnSpPr>
          <p:spPr bwMode="auto">
            <a:xfrm>
              <a:off x="5938096" y="5688647"/>
              <a:ext cx="339414" cy="229267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76" name="Straight Connector 175"/>
            <p:cNvCxnSpPr/>
            <p:nvPr/>
          </p:nvCxnSpPr>
          <p:spPr bwMode="auto">
            <a:xfrm flipH="1">
              <a:off x="4541178" y="5688647"/>
              <a:ext cx="170556" cy="198445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77" name="Straight Connector 176"/>
            <p:cNvCxnSpPr/>
            <p:nvPr/>
          </p:nvCxnSpPr>
          <p:spPr bwMode="auto">
            <a:xfrm>
              <a:off x="5594985" y="5688647"/>
              <a:ext cx="240736" cy="280638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3" name="Group 2"/>
          <p:cNvGrpSpPr/>
          <p:nvPr/>
        </p:nvGrpSpPr>
        <p:grpSpPr>
          <a:xfrm>
            <a:off x="5161214" y="4200259"/>
            <a:ext cx="4909446" cy="1539161"/>
            <a:chOff x="5161214" y="4200259"/>
            <a:chExt cx="4909446" cy="1539161"/>
          </a:xfrm>
        </p:grpSpPr>
        <p:sp>
          <p:nvSpPr>
            <p:cNvPr id="92" name="Arc 91"/>
            <p:cNvSpPr/>
            <p:nvPr/>
          </p:nvSpPr>
          <p:spPr bwMode="auto">
            <a:xfrm rot="6966663" flipV="1">
              <a:off x="5441292" y="4253539"/>
              <a:ext cx="1037073" cy="1020677"/>
            </a:xfrm>
            <a:prstGeom prst="arc">
              <a:avLst>
                <a:gd name="adj1" fmla="val 15617639"/>
                <a:gd name="adj2" fmla="val 19986022"/>
              </a:avLst>
            </a:pr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183" name="Arc 182"/>
            <p:cNvSpPr/>
            <p:nvPr/>
          </p:nvSpPr>
          <p:spPr bwMode="auto">
            <a:xfrm rot="1824257" flipV="1">
              <a:off x="5814076" y="4468416"/>
              <a:ext cx="1140150" cy="1122124"/>
            </a:xfrm>
            <a:prstGeom prst="arc">
              <a:avLst>
                <a:gd name="adj1" fmla="val 16200000"/>
                <a:gd name="adj2" fmla="val 20289455"/>
              </a:avLst>
            </a:prstGeom>
            <a:noFill/>
            <a:ln w="1905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n-US">
                <a:solidFill>
                  <a:srgbClr val="3333FF"/>
                </a:solidFill>
                <a:latin typeface="Arial" charset="0"/>
              </a:endParaRPr>
            </a:p>
          </p:txBody>
        </p:sp>
        <p:sp>
          <p:nvSpPr>
            <p:cNvPr id="184" name="TextBox 9"/>
            <p:cNvSpPr txBox="1">
              <a:spLocks noChangeArrowheads="1"/>
            </p:cNvSpPr>
            <p:nvPr/>
          </p:nvSpPr>
          <p:spPr bwMode="auto">
            <a:xfrm>
              <a:off x="5161214" y="5063240"/>
              <a:ext cx="918416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nb-NO" smtClean="0">
                  <a:solidFill>
                    <a:srgbClr val="FFFFFF"/>
                  </a:solidFill>
                </a:rPr>
                <a:t>Hack</a:t>
              </a:r>
            </a:p>
          </p:txBody>
        </p:sp>
        <p:sp>
          <p:nvSpPr>
            <p:cNvPr id="185" name="TextBox 9"/>
            <p:cNvSpPr txBox="1">
              <a:spLocks noChangeArrowheads="1"/>
            </p:cNvSpPr>
            <p:nvPr/>
          </p:nvSpPr>
          <p:spPr bwMode="auto">
            <a:xfrm>
              <a:off x="6542308" y="4908423"/>
              <a:ext cx="3528352" cy="8309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nb-NO" smtClean="0">
                  <a:solidFill>
                    <a:srgbClr val="FFFFFF"/>
                  </a:solidFill>
                </a:rPr>
                <a:t>Integrate imperfection into security model</a:t>
              </a:r>
            </a:p>
          </p:txBody>
        </p:sp>
        <p:sp>
          <p:nvSpPr>
            <p:cNvPr id="186" name="Arc 185"/>
            <p:cNvSpPr/>
            <p:nvPr/>
          </p:nvSpPr>
          <p:spPr bwMode="auto">
            <a:xfrm rot="17904070" flipV="1">
              <a:off x="6448621" y="4208292"/>
              <a:ext cx="1016175" cy="1000109"/>
            </a:xfrm>
            <a:prstGeom prst="arc">
              <a:avLst>
                <a:gd name="adj1" fmla="val 16200000"/>
                <a:gd name="adj2" fmla="val 19850611"/>
              </a:avLst>
            </a:prstGeom>
            <a:noFill/>
            <a:ln w="19050" cap="flat" cmpd="sng" algn="ctr">
              <a:solidFill>
                <a:srgbClr val="FF00FF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n-US">
                <a:solidFill>
                  <a:srgbClr val="3333FF"/>
                </a:solidFill>
                <a:latin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41911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4.85597E-6 L 0 -0.41564 " pathEditMode="relative" rAng="0" ptsTypes="AA">
                                      <p:cBhvr>
                                        <p:cTn id="6" dur="15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07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Rectangle 4"/>
          <p:cNvSpPr>
            <a:spLocks noChangeArrowheads="1"/>
          </p:cNvSpPr>
          <p:nvPr/>
        </p:nvSpPr>
        <p:spPr bwMode="auto">
          <a:xfrm>
            <a:off x="0" y="0"/>
            <a:ext cx="10287000" cy="7715250"/>
          </a:xfrm>
          <a:prstGeom prst="rect">
            <a:avLst/>
          </a:prstGeom>
          <a:solidFill>
            <a:srgbClr val="000000"/>
          </a:solidFill>
          <a:ln w="19050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endParaRPr lang="zh-CN" altLang="zh-CN">
              <a:ea typeface="SimSun" pitchFamily="2" charset="-122"/>
            </a:endParaRPr>
          </a:p>
        </p:txBody>
      </p:sp>
      <p:sp>
        <p:nvSpPr>
          <p:cNvPr id="25615" name="Text Box 15"/>
          <p:cNvSpPr txBox="1">
            <a:spLocks noChangeArrowheads="1"/>
          </p:cNvSpPr>
          <p:nvPr/>
        </p:nvSpPr>
        <p:spPr bwMode="auto">
          <a:xfrm>
            <a:off x="7709085" y="1409353"/>
            <a:ext cx="950913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59" tIns="45680" rIns="91359" bIns="45680">
            <a:spAutoFit/>
          </a:bodyPr>
          <a:lstStyle/>
          <a:p>
            <a:pPr algn="ctr" eaLnBrk="0" hangingPunct="0"/>
            <a:r>
              <a:rPr lang="en-US" sz="3400" b="0">
                <a:solidFill>
                  <a:srgbClr val="FFFFFF"/>
                </a:solidFill>
              </a:rPr>
              <a:t>Bob</a:t>
            </a:r>
          </a:p>
        </p:txBody>
      </p:sp>
      <p:sp>
        <p:nvSpPr>
          <p:cNvPr id="25616" name="Text Box 16"/>
          <p:cNvSpPr txBox="1">
            <a:spLocks noChangeArrowheads="1"/>
          </p:cNvSpPr>
          <p:nvPr/>
        </p:nvSpPr>
        <p:spPr bwMode="auto">
          <a:xfrm>
            <a:off x="1560364" y="1409353"/>
            <a:ext cx="1117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59" tIns="45680" rIns="91359" bIns="45680">
            <a:spAutoFit/>
          </a:bodyPr>
          <a:lstStyle/>
          <a:p>
            <a:pPr algn="ctr" eaLnBrk="0" hangingPunct="0"/>
            <a:r>
              <a:rPr lang="en-US" sz="3400" b="0">
                <a:solidFill>
                  <a:srgbClr val="FFFFFF"/>
                </a:solidFill>
              </a:rPr>
              <a:t>Alice</a:t>
            </a:r>
            <a:endParaRPr lang="en-US" sz="2800">
              <a:solidFill>
                <a:srgbClr val="FFFFFF"/>
              </a:solidFill>
            </a:endParaRPr>
          </a:p>
        </p:txBody>
      </p:sp>
      <p:sp>
        <p:nvSpPr>
          <p:cNvPr id="25625" name="Rectangle 2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solidFill>
                  <a:srgbClr val="FFFFFF"/>
                </a:solidFill>
              </a:rPr>
              <a:t>Encryption and key distribution</a:t>
            </a:r>
          </a:p>
        </p:txBody>
      </p:sp>
      <p:sp>
        <p:nvSpPr>
          <p:cNvPr id="29" name="TextBox 168"/>
          <p:cNvSpPr txBox="1">
            <a:spLocks noChangeArrowheads="1"/>
          </p:cNvSpPr>
          <p:nvPr/>
        </p:nvSpPr>
        <p:spPr bwMode="auto">
          <a:xfrm>
            <a:off x="895201" y="2324261"/>
            <a:ext cx="935931" cy="561256"/>
          </a:xfrm>
          <a:prstGeom prst="rect">
            <a:avLst/>
          </a:prstGeom>
          <a:noFill/>
          <a:ln w="12700">
            <a:solidFill>
              <a:srgbClr val="FFFFFF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en-CA" sz="2200" smtClean="0">
                <a:ln w="12700">
                  <a:noFill/>
                </a:ln>
                <a:solidFill>
                  <a:srgbClr val="FFFFFF"/>
                </a:solidFill>
              </a:rPr>
              <a:t>RNG</a:t>
            </a:r>
            <a:endParaRPr lang="en-US" sz="2200">
              <a:ln w="12700">
                <a:noFill/>
              </a:ln>
              <a:solidFill>
                <a:srgbClr val="FFFFFF"/>
              </a:solidFill>
            </a:endParaRPr>
          </a:p>
        </p:txBody>
      </p:sp>
      <p:cxnSp>
        <p:nvCxnSpPr>
          <p:cNvPr id="40" name="Straight Arrow Connector 39"/>
          <p:cNvCxnSpPr>
            <a:endCxn id="45" idx="0"/>
          </p:cNvCxnSpPr>
          <p:nvPr/>
        </p:nvCxnSpPr>
        <p:spPr bwMode="auto">
          <a:xfrm>
            <a:off x="2137166" y="2614169"/>
            <a:ext cx="0" cy="1494839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FF00"/>
            </a:solidFill>
            <a:prstDash val="solid"/>
            <a:round/>
            <a:headEnd type="none" w="lg" len="lg"/>
            <a:tailEnd type="triangle" w="lg" len="lg"/>
          </a:ln>
          <a:effectLst/>
        </p:spPr>
      </p:cxnSp>
      <p:sp>
        <p:nvSpPr>
          <p:cNvPr id="45" name="TextBox 168"/>
          <p:cNvSpPr txBox="1">
            <a:spLocks noChangeArrowheads="1"/>
          </p:cNvSpPr>
          <p:nvPr/>
        </p:nvSpPr>
        <p:spPr bwMode="auto">
          <a:xfrm>
            <a:off x="1327076" y="4109008"/>
            <a:ext cx="1620180" cy="936749"/>
          </a:xfrm>
          <a:prstGeom prst="rect">
            <a:avLst/>
          </a:prstGeom>
          <a:noFill/>
          <a:ln w="12700">
            <a:solidFill>
              <a:srgbClr val="FFFFFF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en-US" sz="2200" smtClean="0">
                <a:ln w="12700">
                  <a:noFill/>
                </a:ln>
                <a:solidFill>
                  <a:srgbClr val="FFFFFF"/>
                </a:solidFill>
              </a:rPr>
              <a:t>Symmetric</a:t>
            </a:r>
          </a:p>
          <a:p>
            <a:r>
              <a:rPr lang="en-US" sz="2200" smtClean="0">
                <a:ln w="12700">
                  <a:noFill/>
                </a:ln>
                <a:solidFill>
                  <a:srgbClr val="FFFFFF"/>
                </a:solidFill>
              </a:rPr>
              <a:t>cipher</a:t>
            </a:r>
            <a:endParaRPr lang="en-US" sz="2200">
              <a:ln w="12700">
                <a:noFill/>
              </a:ln>
              <a:solidFill>
                <a:srgbClr val="FFFFFF"/>
              </a:solidFill>
            </a:endParaRPr>
          </a:p>
        </p:txBody>
      </p:sp>
      <p:sp>
        <p:nvSpPr>
          <p:cNvPr id="46" name="TextBox 168"/>
          <p:cNvSpPr txBox="1">
            <a:spLocks noChangeArrowheads="1"/>
          </p:cNvSpPr>
          <p:nvPr/>
        </p:nvSpPr>
        <p:spPr bwMode="auto">
          <a:xfrm>
            <a:off x="7339744" y="4109008"/>
            <a:ext cx="1620180" cy="936749"/>
          </a:xfrm>
          <a:prstGeom prst="rect">
            <a:avLst/>
          </a:prstGeom>
          <a:noFill/>
          <a:ln w="12700">
            <a:solidFill>
              <a:srgbClr val="FFFFFF"/>
            </a:solidFill>
            <a:miter lim="800000"/>
            <a:headEnd/>
            <a:tailEnd/>
          </a:ln>
        </p:spPr>
        <p:txBody>
          <a:bodyPr anchor="ctr"/>
          <a:lstStyle/>
          <a:p>
            <a:pPr lvl="0"/>
            <a:r>
              <a:rPr lang="en-US" sz="2200" smtClean="0">
                <a:ln w="12700">
                  <a:noFill/>
                </a:ln>
                <a:solidFill>
                  <a:srgbClr val="FFFFFF"/>
                </a:solidFill>
              </a:rPr>
              <a:t>Symmetric</a:t>
            </a:r>
          </a:p>
          <a:p>
            <a:pPr lvl="0"/>
            <a:r>
              <a:rPr lang="en-US" sz="2200" smtClean="0">
                <a:ln w="12700">
                  <a:noFill/>
                </a:ln>
                <a:solidFill>
                  <a:srgbClr val="FFFFFF"/>
                </a:solidFill>
              </a:rPr>
              <a:t>cipher</a:t>
            </a:r>
            <a:endParaRPr lang="en-US" sz="2200">
              <a:ln w="12700">
                <a:noFill/>
              </a:ln>
              <a:solidFill>
                <a:srgbClr val="FFFFFF"/>
              </a:solidFill>
            </a:endParaRPr>
          </a:p>
        </p:txBody>
      </p:sp>
      <p:cxnSp>
        <p:nvCxnSpPr>
          <p:cNvPr id="47" name="Straight Arrow Connector 46"/>
          <p:cNvCxnSpPr/>
          <p:nvPr/>
        </p:nvCxnSpPr>
        <p:spPr bwMode="auto">
          <a:xfrm flipV="1">
            <a:off x="2947256" y="4469371"/>
            <a:ext cx="4392488" cy="644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3333FF"/>
            </a:solidFill>
            <a:prstDash val="solid"/>
            <a:round/>
            <a:headEnd type="none" w="lg" len="lg"/>
            <a:tailEnd type="triangle" w="lg" len="lg"/>
          </a:ln>
          <a:effectLst/>
        </p:spPr>
      </p:cxnSp>
      <p:cxnSp>
        <p:nvCxnSpPr>
          <p:cNvPr id="48" name="Straight Arrow Connector 47"/>
          <p:cNvCxnSpPr/>
          <p:nvPr/>
        </p:nvCxnSpPr>
        <p:spPr bwMode="auto">
          <a:xfrm flipV="1">
            <a:off x="823020" y="4469371"/>
            <a:ext cx="504056" cy="322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FFFF"/>
            </a:solidFill>
            <a:prstDash val="solid"/>
            <a:round/>
            <a:headEnd type="none" w="med" len="med"/>
            <a:tailEnd type="arrow" w="lg" len="lg"/>
          </a:ln>
          <a:effectLst/>
        </p:spPr>
      </p:cxnSp>
      <p:sp>
        <p:nvSpPr>
          <p:cNvPr id="51" name="Folded Corner 50"/>
          <p:cNvSpPr/>
          <p:nvPr/>
        </p:nvSpPr>
        <p:spPr bwMode="auto">
          <a:xfrm>
            <a:off x="390972" y="4109653"/>
            <a:ext cx="360040" cy="432048"/>
          </a:xfrm>
          <a:prstGeom prst="foldedCorner">
            <a:avLst>
              <a:gd name="adj" fmla="val 40072"/>
            </a:avLst>
          </a:prstGeom>
          <a:solidFill>
            <a:srgbClr val="FF2200"/>
          </a:solidFill>
          <a:ln w="3175">
            <a:solidFill>
              <a:srgbClr val="FFFFFF"/>
            </a:solidFill>
            <a:miter lim="800000"/>
            <a:headEnd/>
            <a:tailEnd/>
          </a:ln>
        </p:spPr>
        <p:txBody>
          <a:bodyPr wrap="none"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52" name="Folded Corner 51"/>
          <p:cNvSpPr/>
          <p:nvPr/>
        </p:nvSpPr>
        <p:spPr bwMode="auto">
          <a:xfrm>
            <a:off x="9535988" y="4109653"/>
            <a:ext cx="360040" cy="432048"/>
          </a:xfrm>
          <a:prstGeom prst="foldedCorner">
            <a:avLst>
              <a:gd name="adj" fmla="val 40072"/>
            </a:avLst>
          </a:prstGeom>
          <a:solidFill>
            <a:srgbClr val="FF2200"/>
          </a:solidFill>
          <a:ln w="3175">
            <a:solidFill>
              <a:srgbClr val="FFFFFF"/>
            </a:solidFill>
            <a:miter lim="800000"/>
            <a:headEnd/>
            <a:tailEnd/>
          </a:ln>
        </p:spPr>
        <p:txBody>
          <a:bodyPr wrap="none"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56" name="TextBox 55"/>
          <p:cNvSpPr txBox="1"/>
          <p:nvPr/>
        </p:nvSpPr>
        <p:spPr bwMode="auto">
          <a:xfrm>
            <a:off x="2947256" y="3797230"/>
            <a:ext cx="4392488" cy="49244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rtlCol="0" anchor="ctr">
            <a:spAutoFit/>
          </a:bodyPr>
          <a:lstStyle/>
          <a:p>
            <a:r>
              <a:rPr lang="en-US" sz="2600" smtClean="0">
                <a:ln w="12700">
                  <a:noFill/>
                </a:ln>
                <a:solidFill>
                  <a:srgbClr val="3333FF"/>
                </a:solidFill>
              </a:rPr>
              <a:t>Public (insecure) channel</a:t>
            </a:r>
          </a:p>
        </p:txBody>
      </p:sp>
      <p:cxnSp>
        <p:nvCxnSpPr>
          <p:cNvPr id="57" name="Straight Arrow Connector 56"/>
          <p:cNvCxnSpPr/>
          <p:nvPr/>
        </p:nvCxnSpPr>
        <p:spPr bwMode="auto">
          <a:xfrm flipH="1" flipV="1">
            <a:off x="823020" y="4685395"/>
            <a:ext cx="504056" cy="322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FFFF"/>
            </a:solidFill>
            <a:prstDash val="solid"/>
            <a:round/>
            <a:headEnd type="none" w="med" len="med"/>
            <a:tailEnd type="arrow" w="lg" len="lg"/>
          </a:ln>
          <a:effectLst/>
        </p:spPr>
      </p:cxnSp>
      <p:sp>
        <p:nvSpPr>
          <p:cNvPr id="58" name="Folded Corner 57"/>
          <p:cNvSpPr/>
          <p:nvPr/>
        </p:nvSpPr>
        <p:spPr bwMode="auto">
          <a:xfrm>
            <a:off x="390972" y="4613709"/>
            <a:ext cx="360040" cy="432048"/>
          </a:xfrm>
          <a:prstGeom prst="foldedCorner">
            <a:avLst>
              <a:gd name="adj" fmla="val 40072"/>
            </a:avLst>
          </a:prstGeom>
          <a:solidFill>
            <a:srgbClr val="FF0022"/>
          </a:solidFill>
          <a:ln w="3175">
            <a:solidFill>
              <a:srgbClr val="FFFFFF"/>
            </a:solidFill>
            <a:miter lim="800000"/>
            <a:headEnd/>
            <a:tailEnd/>
          </a:ln>
        </p:spPr>
        <p:txBody>
          <a:bodyPr wrap="none" lIns="0" tIns="0" rIns="0" bIns="0" rtlCol="0" anchor="ctr"/>
          <a:lstStyle/>
          <a:p>
            <a:pPr algn="ctr"/>
            <a:endParaRPr lang="en-US"/>
          </a:p>
        </p:txBody>
      </p:sp>
      <p:cxnSp>
        <p:nvCxnSpPr>
          <p:cNvPr id="60" name="Straight Arrow Connector 59"/>
          <p:cNvCxnSpPr/>
          <p:nvPr/>
        </p:nvCxnSpPr>
        <p:spPr bwMode="auto">
          <a:xfrm flipV="1">
            <a:off x="8959924" y="4469693"/>
            <a:ext cx="504056" cy="322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FFFF"/>
            </a:solidFill>
            <a:prstDash val="solid"/>
            <a:round/>
            <a:headEnd type="none" w="med" len="med"/>
            <a:tailEnd type="arrow" w="lg" len="lg"/>
          </a:ln>
          <a:effectLst/>
        </p:spPr>
      </p:cxnSp>
      <p:cxnSp>
        <p:nvCxnSpPr>
          <p:cNvPr id="61" name="Straight Arrow Connector 60"/>
          <p:cNvCxnSpPr/>
          <p:nvPr/>
        </p:nvCxnSpPr>
        <p:spPr bwMode="auto">
          <a:xfrm flipH="1" flipV="1">
            <a:off x="8959924" y="4685717"/>
            <a:ext cx="504056" cy="322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FFFF"/>
            </a:solidFill>
            <a:prstDash val="solid"/>
            <a:round/>
            <a:headEnd type="none" w="med" len="med"/>
            <a:tailEnd type="arrow" w="lg" len="lg"/>
          </a:ln>
          <a:effectLst/>
        </p:spPr>
      </p:cxnSp>
      <p:sp>
        <p:nvSpPr>
          <p:cNvPr id="62" name="Folded Corner 61"/>
          <p:cNvSpPr/>
          <p:nvPr/>
        </p:nvSpPr>
        <p:spPr bwMode="auto">
          <a:xfrm>
            <a:off x="9535988" y="4613709"/>
            <a:ext cx="360040" cy="432048"/>
          </a:xfrm>
          <a:prstGeom prst="foldedCorner">
            <a:avLst>
              <a:gd name="adj" fmla="val 40072"/>
            </a:avLst>
          </a:prstGeom>
          <a:solidFill>
            <a:srgbClr val="FF0022"/>
          </a:solidFill>
          <a:ln w="3175">
            <a:solidFill>
              <a:srgbClr val="FFFFFF"/>
            </a:solidFill>
            <a:miter lim="800000"/>
            <a:headEnd/>
            <a:tailEnd/>
          </a:ln>
        </p:spPr>
        <p:txBody>
          <a:bodyPr wrap="none"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63" name="TextBox 62"/>
          <p:cNvSpPr txBox="1"/>
          <p:nvPr/>
        </p:nvSpPr>
        <p:spPr bwMode="auto">
          <a:xfrm>
            <a:off x="2164147" y="2614169"/>
            <a:ext cx="1755217" cy="4616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rtlCol="0" anchor="ctr">
            <a:spAutoFit/>
          </a:bodyPr>
          <a:lstStyle/>
          <a:p>
            <a:pPr algn="l"/>
            <a:r>
              <a:rPr lang="en-CA" smtClean="0">
                <a:ln w="12700">
                  <a:noFill/>
                </a:ln>
                <a:solidFill>
                  <a:srgbClr val="FF0000"/>
                </a:solidFill>
              </a:rPr>
              <a:t>Secret key</a:t>
            </a:r>
            <a:endParaRPr lang="en-US" smtClean="0">
              <a:ln w="12700">
                <a:noFill/>
              </a:ln>
              <a:solidFill>
                <a:srgbClr val="FF0000"/>
              </a:solidFill>
            </a:endParaRPr>
          </a:p>
        </p:txBody>
      </p:sp>
      <p:cxnSp>
        <p:nvCxnSpPr>
          <p:cNvPr id="123" name="Straight Arrow Connector 122"/>
          <p:cNvCxnSpPr>
            <a:endCxn id="46" idx="0"/>
          </p:cNvCxnSpPr>
          <p:nvPr/>
        </p:nvCxnSpPr>
        <p:spPr bwMode="auto">
          <a:xfrm>
            <a:off x="8149834" y="2604889"/>
            <a:ext cx="0" cy="1504119"/>
          </a:xfrm>
          <a:prstGeom prst="straightConnector1">
            <a:avLst/>
          </a:prstGeom>
          <a:solidFill>
            <a:schemeClr val="accent1"/>
          </a:solidFill>
          <a:ln w="28575" cap="rnd" cmpd="sng" algn="ctr">
            <a:solidFill>
              <a:srgbClr val="FFFF00"/>
            </a:solidFill>
            <a:prstDash val="solid"/>
            <a:round/>
            <a:headEnd type="none" w="lg" len="lg"/>
            <a:tailEnd type="triangle" w="lg" len="lg"/>
          </a:ln>
          <a:effectLst/>
        </p:spPr>
      </p:cxnSp>
      <p:cxnSp>
        <p:nvCxnSpPr>
          <p:cNvPr id="126" name="Straight Arrow Connector 125"/>
          <p:cNvCxnSpPr>
            <a:stCxn id="29" idx="3"/>
          </p:cNvCxnSpPr>
          <p:nvPr/>
        </p:nvCxnSpPr>
        <p:spPr bwMode="auto">
          <a:xfrm>
            <a:off x="1831132" y="2604889"/>
            <a:ext cx="6318702" cy="0"/>
          </a:xfrm>
          <a:prstGeom prst="straightConnector1">
            <a:avLst/>
          </a:prstGeom>
          <a:solidFill>
            <a:schemeClr val="accent1"/>
          </a:solidFill>
          <a:ln w="28575" cap="rnd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33" name="TextBox 132"/>
          <p:cNvSpPr txBox="1"/>
          <p:nvPr/>
        </p:nvSpPr>
        <p:spPr bwMode="auto">
          <a:xfrm>
            <a:off x="3802373" y="1970028"/>
            <a:ext cx="2682254" cy="49244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rtlCol="0" anchor="ctr">
            <a:spAutoFit/>
          </a:bodyPr>
          <a:lstStyle/>
          <a:p>
            <a:r>
              <a:rPr lang="en-CA" sz="2600" smtClean="0">
                <a:ln w="12700">
                  <a:noFill/>
                </a:ln>
                <a:solidFill>
                  <a:srgbClr val="FFFF00"/>
                </a:solidFill>
              </a:rPr>
              <a:t>Secure channel</a:t>
            </a:r>
            <a:endParaRPr lang="en-US" sz="2600" smtClean="0">
              <a:ln w="12700">
                <a:noFill/>
              </a:ln>
              <a:solidFill>
                <a:srgbClr val="FFFF00"/>
              </a:solidFill>
            </a:endParaRPr>
          </a:p>
        </p:txBody>
      </p:sp>
      <p:cxnSp>
        <p:nvCxnSpPr>
          <p:cNvPr id="59" name="Straight Arrow Connector 58"/>
          <p:cNvCxnSpPr/>
          <p:nvPr/>
        </p:nvCxnSpPr>
        <p:spPr bwMode="auto">
          <a:xfrm flipH="1">
            <a:off x="2947256" y="4686039"/>
            <a:ext cx="4392488" cy="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3333FF"/>
            </a:solidFill>
            <a:prstDash val="solid"/>
            <a:round/>
            <a:headEnd type="none" w="lg" len="lg"/>
            <a:tailEnd type="triangle" w="lg" len="lg"/>
          </a:ln>
          <a:effectLst/>
        </p:spPr>
      </p:cxnSp>
      <p:sp>
        <p:nvSpPr>
          <p:cNvPr id="171" name="TextBox 170"/>
          <p:cNvSpPr txBox="1"/>
          <p:nvPr/>
        </p:nvSpPr>
        <p:spPr bwMode="auto">
          <a:xfrm>
            <a:off x="3907" y="5081761"/>
            <a:ext cx="1755217" cy="40011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rtlCol="0" anchor="ctr">
            <a:spAutoFit/>
          </a:bodyPr>
          <a:lstStyle/>
          <a:p>
            <a:pPr algn="l"/>
            <a:r>
              <a:rPr lang="en-CA" sz="2000" b="0" smtClean="0">
                <a:ln w="12700">
                  <a:noFill/>
                </a:ln>
                <a:solidFill>
                  <a:srgbClr val="FF0000"/>
                </a:solidFill>
              </a:rPr>
              <a:t>Messages</a:t>
            </a:r>
          </a:p>
        </p:txBody>
      </p:sp>
      <p:sp>
        <p:nvSpPr>
          <p:cNvPr id="172" name="TextBox 171"/>
          <p:cNvSpPr txBox="1"/>
          <p:nvPr/>
        </p:nvSpPr>
        <p:spPr bwMode="auto">
          <a:xfrm>
            <a:off x="8527876" y="5083419"/>
            <a:ext cx="1755217" cy="40011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rtlCol="0" anchor="ctr">
            <a:spAutoFit/>
          </a:bodyPr>
          <a:lstStyle/>
          <a:p>
            <a:pPr algn="r"/>
            <a:r>
              <a:rPr lang="en-CA" sz="2000" b="0" smtClean="0">
                <a:ln w="12700">
                  <a:noFill/>
                </a:ln>
                <a:solidFill>
                  <a:srgbClr val="FF0000"/>
                </a:solidFill>
              </a:rPr>
              <a:t>Messages</a:t>
            </a:r>
          </a:p>
        </p:txBody>
      </p:sp>
      <p:sp>
        <p:nvSpPr>
          <p:cNvPr id="173" name="TextBox 172"/>
          <p:cNvSpPr txBox="1"/>
          <p:nvPr/>
        </p:nvSpPr>
        <p:spPr bwMode="auto">
          <a:xfrm>
            <a:off x="3392656" y="4793729"/>
            <a:ext cx="3501689" cy="40011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rtlCol="0" anchor="ctr">
            <a:spAutoFit/>
          </a:bodyPr>
          <a:lstStyle/>
          <a:p>
            <a:r>
              <a:rPr lang="en-CA" sz="2000" b="0">
                <a:ln w="12700">
                  <a:noFill/>
                </a:ln>
                <a:solidFill>
                  <a:srgbClr val="3333FF"/>
                </a:solidFill>
              </a:rPr>
              <a:t>E</a:t>
            </a:r>
            <a:r>
              <a:rPr lang="en-CA" sz="2000" b="0" smtClean="0">
                <a:ln w="12700">
                  <a:noFill/>
                </a:ln>
                <a:solidFill>
                  <a:srgbClr val="3333FF"/>
                </a:solidFill>
              </a:rPr>
              <a:t>ncrypted messages</a:t>
            </a:r>
          </a:p>
        </p:txBody>
      </p:sp>
      <p:sp>
        <p:nvSpPr>
          <p:cNvPr id="30" name="Rectangle 24"/>
          <p:cNvSpPr>
            <a:spLocks noChangeArrowheads="1"/>
          </p:cNvSpPr>
          <p:nvPr/>
        </p:nvSpPr>
        <p:spPr bwMode="auto">
          <a:xfrm>
            <a:off x="1333872" y="6377905"/>
            <a:ext cx="8634164" cy="9009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9302" tIns="49649" rIns="99302" bIns="49649"/>
          <a:lstStyle/>
          <a:p>
            <a:pPr algn="l" defTabSz="985838" eaLnBrk="0" hangingPunct="0">
              <a:spcBef>
                <a:spcPct val="20000"/>
              </a:spcBef>
              <a:buClr>
                <a:srgbClr val="FF0000"/>
              </a:buClr>
              <a:buSzPct val="125000"/>
            </a:pPr>
            <a:r>
              <a:rPr lang="en-US" sz="2600" smtClean="0">
                <a:solidFill>
                  <a:srgbClr val="FFFFFF"/>
                </a:solidFill>
              </a:rPr>
              <a:t>Quantum key distribution transmits secret </a:t>
            </a:r>
            <a:r>
              <a:rPr lang="en-US" sz="2600">
                <a:solidFill>
                  <a:srgbClr val="FFFFFF"/>
                </a:solidFill>
              </a:rPr>
              <a:t>key</a:t>
            </a:r>
            <a:br>
              <a:rPr lang="en-US" sz="2600">
                <a:solidFill>
                  <a:srgbClr val="FFFFFF"/>
                </a:solidFill>
              </a:rPr>
            </a:br>
            <a:r>
              <a:rPr lang="en-US" sz="2600">
                <a:solidFill>
                  <a:srgbClr val="FFFFFF"/>
                </a:solidFill>
              </a:rPr>
              <a:t>by </a:t>
            </a:r>
            <a:r>
              <a:rPr lang="en-US" sz="2600" smtClean="0">
                <a:solidFill>
                  <a:srgbClr val="FFFFFF"/>
                </a:solidFill>
              </a:rPr>
              <a:t>sending </a:t>
            </a:r>
            <a:r>
              <a:rPr lang="en-US" sz="2600">
                <a:solidFill>
                  <a:srgbClr val="FFFFFF"/>
                </a:solidFill>
              </a:rPr>
              <a:t>quantum states </a:t>
            </a:r>
            <a:r>
              <a:rPr lang="en-US" sz="2600" smtClean="0">
                <a:solidFill>
                  <a:srgbClr val="FFFFFF"/>
                </a:solidFill>
              </a:rPr>
              <a:t>over </a:t>
            </a:r>
            <a:r>
              <a:rPr lang="en-US" sz="2600" i="1">
                <a:solidFill>
                  <a:srgbClr val="3333FF"/>
                </a:solidFill>
              </a:rPr>
              <a:t>open channel.</a:t>
            </a:r>
            <a:endParaRPr lang="en-US" sz="2600">
              <a:solidFill>
                <a:srgbClr val="3333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1107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6" descr="half-pirate-half-wizard-hat_height_fixed.gif"/>
          <p:cNvPicPr>
            <a:picLocks noChangeAspect="1"/>
          </p:cNvPicPr>
          <p:nvPr/>
        </p:nvPicPr>
        <p:blipFill>
          <a:blip r:embed="rId2" cstate="print"/>
          <a:srcRect l="7712" t="36440" r="7542"/>
          <a:stretch>
            <a:fillRect/>
          </a:stretch>
        </p:blipFill>
        <p:spPr bwMode="auto">
          <a:xfrm>
            <a:off x="0" y="0"/>
            <a:ext cx="10287000" cy="7715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9" name="Title 1"/>
          <p:cNvSpPr>
            <a:spLocks noGrp="1"/>
          </p:cNvSpPr>
          <p:nvPr>
            <p:ph type="title"/>
          </p:nvPr>
        </p:nvSpPr>
        <p:spPr>
          <a:xfrm>
            <a:off x="0" y="68400"/>
            <a:ext cx="10287000" cy="936625"/>
          </a:xfrm>
        </p:spPr>
        <p:txBody>
          <a:bodyPr/>
          <a:lstStyle/>
          <a:p>
            <a:pPr algn="ctr"/>
            <a:r>
              <a:rPr lang="en-US" smtClean="0">
                <a:solidFill>
                  <a:srgbClr val="FFFFFF"/>
                </a:solidFill>
              </a:rPr>
              <a:t>Quantum</a:t>
            </a:r>
            <a:r>
              <a:rPr lang="en-US" smtClean="0">
                <a:solidFill>
                  <a:srgbClr val="000000"/>
                </a:solidFill>
              </a:rPr>
              <a:t> hacking</a:t>
            </a:r>
            <a:r>
              <a:rPr lang="en-US" smtClean="0">
                <a:solidFill>
                  <a:srgbClr val="FFFFFF"/>
                </a:solidFill>
              </a:rPr>
              <a:t>..</a:t>
            </a:r>
            <a:r>
              <a:rPr lang="en-US" sz="700" smtClean="0">
                <a:solidFill>
                  <a:srgbClr val="FFFFFF"/>
                </a:solidFill>
              </a:rPr>
              <a:t>.</a:t>
            </a:r>
          </a:p>
        </p:txBody>
      </p:sp>
      <p:sp>
        <p:nvSpPr>
          <p:cNvPr id="9220" name="Rectangle 8"/>
          <p:cNvSpPr>
            <a:spLocks noChangeArrowheads="1"/>
          </p:cNvSpPr>
          <p:nvPr/>
        </p:nvSpPr>
        <p:spPr bwMode="auto">
          <a:xfrm>
            <a:off x="9644063" y="0"/>
            <a:ext cx="642937" cy="428625"/>
          </a:xfrm>
          <a:prstGeom prst="rect">
            <a:avLst/>
          </a:prstGeom>
          <a:solidFill>
            <a:srgbClr val="FFFFFF"/>
          </a:solidFill>
          <a:ln w="19050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endParaRPr lang="en-US"/>
          </a:p>
        </p:txBody>
      </p:sp>
      <p:sp>
        <p:nvSpPr>
          <p:cNvPr id="9221" name="TextBox 9"/>
          <p:cNvSpPr txBox="1">
            <a:spLocks noChangeArrowheads="1"/>
          </p:cNvSpPr>
          <p:nvPr/>
        </p:nvSpPr>
        <p:spPr bwMode="auto">
          <a:xfrm>
            <a:off x="-41076" y="1697385"/>
            <a:ext cx="5050854" cy="10972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 algn="l">
              <a:lnSpc>
                <a:spcPct val="110000"/>
              </a:lnSpc>
              <a:spcAft>
                <a:spcPts val="1500"/>
              </a:spcAft>
              <a:buClr>
                <a:srgbClr val="FF0000"/>
              </a:buClr>
              <a:buFont typeface="Webdings" pitchFamily="18" charset="2"/>
              <a:buChar char=""/>
            </a:pPr>
            <a:r>
              <a:rPr lang="en-US">
                <a:solidFill>
                  <a:srgbClr val="FFFFFF"/>
                </a:solidFill>
              </a:rPr>
              <a:t>Discover</a:t>
            </a:r>
            <a:r>
              <a:rPr lang="en-US" smtClean="0">
                <a:solidFill>
                  <a:srgbClr val="FFFFFF"/>
                </a:solidFill>
              </a:rPr>
              <a:t> vulnerabilities</a:t>
            </a:r>
          </a:p>
          <a:p>
            <a:pPr marL="342900" indent="-342900" algn="l">
              <a:lnSpc>
                <a:spcPct val="110000"/>
              </a:lnSpc>
              <a:spcAft>
                <a:spcPts val="1500"/>
              </a:spcAft>
              <a:buClr>
                <a:srgbClr val="FF0000"/>
              </a:buClr>
              <a:buFont typeface="Webdings" pitchFamily="18" charset="2"/>
              <a:buChar char=""/>
            </a:pPr>
            <a:r>
              <a:rPr lang="en-US" smtClean="0">
                <a:solidFill>
                  <a:srgbClr val="FFFFFF"/>
                </a:solidFill>
              </a:rPr>
              <a:t>Demonstrate </a:t>
            </a:r>
            <a:r>
              <a:rPr lang="en-US">
                <a:solidFill>
                  <a:srgbClr val="FFFFFF"/>
                </a:solidFill>
              </a:rPr>
              <a:t>attacks</a:t>
            </a:r>
          </a:p>
        </p:txBody>
      </p:sp>
      <p:sp>
        <p:nvSpPr>
          <p:cNvPr id="9222" name="TextBox 10"/>
          <p:cNvSpPr txBox="1">
            <a:spLocks noChangeArrowheads="1"/>
          </p:cNvSpPr>
          <p:nvPr/>
        </p:nvSpPr>
        <p:spPr bwMode="auto">
          <a:xfrm>
            <a:off x="5832648" y="1697385"/>
            <a:ext cx="4495428" cy="10972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 algn="l">
              <a:lnSpc>
                <a:spcPct val="110000"/>
              </a:lnSpc>
              <a:spcAft>
                <a:spcPts val="1500"/>
              </a:spcAft>
              <a:buClr>
                <a:srgbClr val="0000FF"/>
              </a:buClr>
              <a:buFont typeface="Wingdings" pitchFamily="2" charset="2"/>
              <a:buChar char=""/>
            </a:pPr>
            <a:r>
              <a:rPr lang="en-US" smtClean="0">
                <a:solidFill>
                  <a:srgbClr val="000000"/>
                </a:solidFill>
              </a:rPr>
              <a:t>Develop countermeasures</a:t>
            </a:r>
          </a:p>
          <a:p>
            <a:pPr marL="342900" indent="-342900" algn="l">
              <a:lnSpc>
                <a:spcPct val="110000"/>
              </a:lnSpc>
              <a:spcAft>
                <a:spcPts val="1500"/>
              </a:spcAft>
              <a:buClr>
                <a:srgbClr val="0000FF"/>
              </a:buClr>
              <a:buFont typeface="Wingdings" pitchFamily="2" charset="2"/>
              <a:buChar char=""/>
            </a:pPr>
            <a:r>
              <a:rPr lang="en-US" smtClean="0">
                <a:solidFill>
                  <a:srgbClr val="000000"/>
                </a:solidFill>
              </a:rPr>
              <a:t>Eliminate imperfections</a:t>
            </a: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2970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0" y="0"/>
            <a:ext cx="10287000" cy="7715250"/>
          </a:xfrm>
          <a:prstGeom prst="rect">
            <a:avLst/>
          </a:prstGeom>
          <a:solidFill>
            <a:srgbClr val="000000"/>
          </a:solidFill>
          <a:ln w="19050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endParaRPr lang="zh-CN" altLang="zh-CN">
              <a:ea typeface="SimSun" pitchFamily="2" charset="-122"/>
            </a:endParaRPr>
          </a:p>
        </p:txBody>
      </p:sp>
      <p:pic>
        <p:nvPicPr>
          <p:cNvPr id="3" name="Eplex_Rapping_5800.wmv.fl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596.6544"/>
                </p14:media>
              </p:ext>
            </p:extLst>
          </p:nvPr>
        </p:nvPicPr>
        <p:blipFill rotWithShape="1">
          <a:blip r:embed="rId4"/>
          <a:srcRect l="106" t="1332" r="2168" b="944"/>
          <a:stretch/>
        </p:blipFill>
        <p:spPr>
          <a:xfrm>
            <a:off x="0" y="0"/>
            <a:ext cx="10287000" cy="7715250"/>
          </a:xfrm>
          <a:prstGeom prst="rect">
            <a:avLst/>
          </a:prstGeom>
        </p:spPr>
      </p:pic>
      <p:sp>
        <p:nvSpPr>
          <p:cNvPr id="4" name="Text Box 29"/>
          <p:cNvSpPr txBox="1">
            <a:spLocks noChangeArrowheads="1"/>
          </p:cNvSpPr>
          <p:nvPr/>
        </p:nvSpPr>
        <p:spPr bwMode="auto">
          <a:xfrm>
            <a:off x="152400" y="7292975"/>
            <a:ext cx="9991725" cy="381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1359" tIns="45680" rIns="91359" bIns="45680" anchor="b"/>
          <a:lstStyle/>
          <a:p>
            <a:pPr algn="r"/>
            <a:r>
              <a:rPr lang="en-US" sz="1600" b="0" smtClean="0">
                <a:solidFill>
                  <a:srgbClr val="000000"/>
                </a:solidFill>
                <a:cs typeface="Arial" pitchFamily="34" charset="0"/>
              </a:rPr>
              <a:t>Video ©2011 Marc Weber Tobias</a:t>
            </a:r>
            <a:endParaRPr lang="en-US" sz="1600" b="0">
              <a:solidFill>
                <a:srgbClr val="000000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6286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37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77966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0" y="0"/>
            <a:ext cx="10287000" cy="7715250"/>
          </a:xfrm>
          <a:prstGeom prst="rect">
            <a:avLst/>
          </a:prstGeom>
          <a:solidFill>
            <a:srgbClr val="000000"/>
          </a:solidFill>
          <a:ln w="19050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endParaRPr lang="zh-CN" altLang="zh-CN">
              <a:ea typeface="SimSun" pitchFamily="2" charset="-122"/>
            </a:endParaRPr>
          </a:p>
        </p:txBody>
      </p:sp>
      <p:pic>
        <p:nvPicPr>
          <p:cNvPr id="3" name="Remote_Unlock_5800.wmv.fl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0044.464" end="893.7024"/>
                </p14:media>
              </p:ext>
            </p:extLst>
          </p:nvPr>
        </p:nvPicPr>
        <p:blipFill rotWithShape="1">
          <a:blip r:embed="rId4"/>
          <a:srcRect l="1332" t="1332" r="1234" b="1234"/>
          <a:stretch/>
        </p:blipFill>
        <p:spPr>
          <a:xfrm>
            <a:off x="-1" y="0"/>
            <a:ext cx="10287001" cy="7715250"/>
          </a:xfrm>
          <a:prstGeom prst="rect">
            <a:avLst/>
          </a:prstGeom>
        </p:spPr>
      </p:pic>
      <p:sp>
        <p:nvSpPr>
          <p:cNvPr id="4" name="Text Box 29"/>
          <p:cNvSpPr txBox="1">
            <a:spLocks noChangeArrowheads="1"/>
          </p:cNvSpPr>
          <p:nvPr/>
        </p:nvSpPr>
        <p:spPr bwMode="auto">
          <a:xfrm>
            <a:off x="152400" y="7292975"/>
            <a:ext cx="9991725" cy="381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1359" tIns="45680" rIns="91359" bIns="45680" anchor="b"/>
          <a:lstStyle/>
          <a:p>
            <a:pPr algn="r"/>
            <a:r>
              <a:rPr lang="en-US" sz="1600" b="0" smtClean="0">
                <a:solidFill>
                  <a:srgbClr val="000000"/>
                </a:solidFill>
                <a:cs typeface="Arial" pitchFamily="34" charset="0"/>
              </a:rPr>
              <a:t>Video ©2011 Marc Weber Tobias</a:t>
            </a:r>
            <a:endParaRPr lang="en-US" sz="1600" b="0">
              <a:solidFill>
                <a:srgbClr val="000000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7822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96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78814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4"/>
          <p:cNvSpPr>
            <a:spLocks noChangeArrowheads="1"/>
          </p:cNvSpPr>
          <p:nvPr/>
        </p:nvSpPr>
        <p:spPr bwMode="auto">
          <a:xfrm>
            <a:off x="0" y="0"/>
            <a:ext cx="10287000" cy="7715250"/>
          </a:xfrm>
          <a:prstGeom prst="rect">
            <a:avLst/>
          </a:prstGeom>
          <a:solidFill>
            <a:srgbClr val="000000"/>
          </a:solidFill>
          <a:ln w="19050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endParaRPr lang="zh-CN" altLang="zh-CN">
              <a:ea typeface="SimSun" pitchFamily="2" charset="-122"/>
            </a:endParaRPr>
          </a:p>
        </p:txBody>
      </p:sp>
      <p:sp>
        <p:nvSpPr>
          <p:cNvPr id="1024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solidFill>
                  <a:srgbClr val="FFFFFF"/>
                </a:solidFill>
              </a:rPr>
              <a:t>Commercial QKD</a:t>
            </a:r>
            <a:br>
              <a:rPr lang="en-US" smtClean="0">
                <a:solidFill>
                  <a:srgbClr val="FFFFFF"/>
                </a:solidFill>
              </a:rPr>
            </a:br>
            <a:r>
              <a:rPr lang="en-US" sz="2000" b="0" smtClean="0">
                <a:solidFill>
                  <a:srgbClr val="C0C0C0"/>
                </a:solidFill>
              </a:rPr>
              <a:t>ID Quantique </a:t>
            </a:r>
            <a:r>
              <a:rPr lang="en-US" sz="2000" b="0" i="1" smtClean="0">
                <a:solidFill>
                  <a:srgbClr val="C0C0C0"/>
                </a:solidFill>
              </a:rPr>
              <a:t>Cerberis</a:t>
            </a:r>
            <a:r>
              <a:rPr lang="en-US" sz="2000" b="0" smtClean="0">
                <a:solidFill>
                  <a:srgbClr val="C0C0C0"/>
                </a:solidFill>
              </a:rPr>
              <a:t> system</a:t>
            </a:r>
          </a:p>
        </p:txBody>
      </p:sp>
      <p:pic>
        <p:nvPicPr>
          <p:cNvPr id="10244" name="Picture 2" descr="a299-3-4-forpres.jpg"/>
          <p:cNvPicPr>
            <a:picLocks noChangeAspect="1"/>
          </p:cNvPicPr>
          <p:nvPr/>
        </p:nvPicPr>
        <p:blipFill>
          <a:blip r:embed="rId2" cstate="print"/>
          <a:srcRect t="140" b="1677"/>
          <a:stretch>
            <a:fillRect/>
          </a:stretch>
        </p:blipFill>
        <p:spPr bwMode="auto">
          <a:xfrm>
            <a:off x="4071938" y="0"/>
            <a:ext cx="5329237" cy="7715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5" name="Text Box 29"/>
          <p:cNvSpPr txBox="1">
            <a:spLocks noChangeArrowheads="1"/>
          </p:cNvSpPr>
          <p:nvPr/>
        </p:nvSpPr>
        <p:spPr bwMode="auto">
          <a:xfrm>
            <a:off x="152400" y="7292975"/>
            <a:ext cx="9991725" cy="381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1359" tIns="45680" rIns="91359" bIns="45680" anchor="b"/>
          <a:lstStyle/>
          <a:p>
            <a:pPr algn="l"/>
            <a:r>
              <a:rPr lang="en-US" sz="1600" b="0" smtClean="0">
                <a:solidFill>
                  <a:srgbClr val="C0C0C0"/>
                </a:solidFill>
                <a:cs typeface="Arial" pitchFamily="34" charset="0"/>
              </a:rPr>
              <a:t>www.swissquantum.com</a:t>
            </a:r>
            <a:endParaRPr lang="en-US" sz="1600" b="0">
              <a:solidFill>
                <a:srgbClr val="C0C0C0"/>
              </a:solidFill>
              <a:cs typeface="Arial" pitchFamily="34" charset="0"/>
            </a:endParaRPr>
          </a:p>
        </p:txBody>
      </p:sp>
      <p:cxnSp>
        <p:nvCxnSpPr>
          <p:cNvPr id="10246" name="Straight Connector 7"/>
          <p:cNvCxnSpPr>
            <a:cxnSpLocks noChangeShapeType="1"/>
          </p:cNvCxnSpPr>
          <p:nvPr/>
        </p:nvCxnSpPr>
        <p:spPr bwMode="auto">
          <a:xfrm rot="10800000">
            <a:off x="3500438" y="6215063"/>
            <a:ext cx="2571750" cy="533400"/>
          </a:xfrm>
          <a:prstGeom prst="line">
            <a:avLst/>
          </a:prstGeom>
          <a:noFill/>
          <a:ln w="12700" algn="ctr">
            <a:solidFill>
              <a:srgbClr val="FF0000"/>
            </a:solidFill>
            <a:round/>
            <a:headEnd/>
            <a:tailEnd/>
          </a:ln>
        </p:spPr>
      </p:cxnSp>
      <p:sp>
        <p:nvSpPr>
          <p:cNvPr id="10247" name="TextBox 8"/>
          <p:cNvSpPr txBox="1">
            <a:spLocks noChangeArrowheads="1"/>
          </p:cNvSpPr>
          <p:nvPr/>
        </p:nvSpPr>
        <p:spPr bwMode="auto">
          <a:xfrm>
            <a:off x="219075" y="5929313"/>
            <a:ext cx="3297238" cy="430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2000">
                <a:solidFill>
                  <a:srgbClr val="C0C0C0"/>
                </a:solidFill>
              </a:rPr>
              <a:t>QKD</a:t>
            </a:r>
            <a:r>
              <a:rPr lang="en-US" sz="2200">
                <a:solidFill>
                  <a:srgbClr val="C0C0C0"/>
                </a:solidFill>
              </a:rPr>
              <a:t> </a:t>
            </a:r>
            <a:r>
              <a:rPr lang="en-US" sz="1800" b="0">
                <a:solidFill>
                  <a:srgbClr val="C0C0C0"/>
                </a:solidFill>
              </a:rPr>
              <a:t>to another node (</a:t>
            </a:r>
            <a:r>
              <a:rPr lang="en-US" sz="1800" b="0" smtClean="0">
                <a:solidFill>
                  <a:srgbClr val="C0C0C0"/>
                </a:solidFill>
              </a:rPr>
              <a:t>14 </a:t>
            </a:r>
            <a:r>
              <a:rPr lang="en-US" sz="1800" b="0">
                <a:solidFill>
                  <a:srgbClr val="C0C0C0"/>
                </a:solidFill>
              </a:rPr>
              <a:t>km)</a:t>
            </a:r>
          </a:p>
        </p:txBody>
      </p:sp>
      <p:sp>
        <p:nvSpPr>
          <p:cNvPr id="10248" name="TextBox 9"/>
          <p:cNvSpPr txBox="1">
            <a:spLocks noChangeArrowheads="1"/>
          </p:cNvSpPr>
          <p:nvPr/>
        </p:nvSpPr>
        <p:spPr bwMode="auto">
          <a:xfrm>
            <a:off x="219075" y="5121275"/>
            <a:ext cx="3279775" cy="43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2000">
                <a:solidFill>
                  <a:srgbClr val="C0C0C0"/>
                </a:solidFill>
              </a:rPr>
              <a:t>QKD</a:t>
            </a:r>
            <a:r>
              <a:rPr lang="en-US" sz="2200">
                <a:solidFill>
                  <a:srgbClr val="C0C0C0"/>
                </a:solidFill>
              </a:rPr>
              <a:t> </a:t>
            </a:r>
            <a:r>
              <a:rPr lang="en-US" sz="1800" b="0">
                <a:solidFill>
                  <a:srgbClr val="C0C0C0"/>
                </a:solidFill>
              </a:rPr>
              <a:t>to another node </a:t>
            </a:r>
            <a:r>
              <a:rPr lang="en-US" sz="1800" b="0" smtClean="0">
                <a:solidFill>
                  <a:srgbClr val="C0C0C0"/>
                </a:solidFill>
              </a:rPr>
              <a:t>(4 </a:t>
            </a:r>
            <a:r>
              <a:rPr lang="en-US" sz="1800" b="0">
                <a:solidFill>
                  <a:srgbClr val="C0C0C0"/>
                </a:solidFill>
              </a:rPr>
              <a:t>km)</a:t>
            </a:r>
          </a:p>
        </p:txBody>
      </p:sp>
      <p:cxnSp>
        <p:nvCxnSpPr>
          <p:cNvPr id="10249" name="Straight Connector 10"/>
          <p:cNvCxnSpPr>
            <a:cxnSpLocks noChangeShapeType="1"/>
          </p:cNvCxnSpPr>
          <p:nvPr/>
        </p:nvCxnSpPr>
        <p:spPr bwMode="auto">
          <a:xfrm rot="10800000">
            <a:off x="3384550" y="5370513"/>
            <a:ext cx="2687638" cy="273050"/>
          </a:xfrm>
          <a:prstGeom prst="line">
            <a:avLst/>
          </a:prstGeom>
          <a:noFill/>
          <a:ln w="12700" algn="ctr">
            <a:solidFill>
              <a:srgbClr val="FF0000"/>
            </a:solidFill>
            <a:round/>
            <a:headEnd/>
            <a:tailEnd/>
          </a:ln>
        </p:spPr>
      </p:cxnSp>
      <p:cxnSp>
        <p:nvCxnSpPr>
          <p:cNvPr id="10250" name="Straight Connector 21"/>
          <p:cNvCxnSpPr>
            <a:cxnSpLocks noChangeShapeType="1"/>
          </p:cNvCxnSpPr>
          <p:nvPr/>
        </p:nvCxnSpPr>
        <p:spPr bwMode="auto">
          <a:xfrm rot="10800000">
            <a:off x="3286125" y="4429125"/>
            <a:ext cx="2857500" cy="142875"/>
          </a:xfrm>
          <a:prstGeom prst="line">
            <a:avLst/>
          </a:prstGeom>
          <a:noFill/>
          <a:ln w="12700" algn="ctr">
            <a:solidFill>
              <a:srgbClr val="FF0000"/>
            </a:solidFill>
            <a:round/>
            <a:headEnd/>
            <a:tailEnd/>
          </a:ln>
        </p:spPr>
      </p:cxnSp>
      <p:sp>
        <p:nvSpPr>
          <p:cNvPr id="10251" name="TextBox 23"/>
          <p:cNvSpPr txBox="1">
            <a:spLocks noChangeArrowheads="1"/>
          </p:cNvSpPr>
          <p:nvPr/>
        </p:nvSpPr>
        <p:spPr bwMode="auto">
          <a:xfrm>
            <a:off x="1465263" y="4225925"/>
            <a:ext cx="179546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en-US" sz="2000">
                <a:solidFill>
                  <a:srgbClr val="C0C0C0"/>
                </a:solidFill>
              </a:rPr>
              <a:t>Key manager</a:t>
            </a:r>
            <a:endParaRPr lang="en-US" sz="2000" b="0">
              <a:solidFill>
                <a:srgbClr val="C0C0C0"/>
              </a:solidFill>
            </a:endParaRPr>
          </a:p>
        </p:txBody>
      </p:sp>
      <p:sp>
        <p:nvSpPr>
          <p:cNvPr id="10252" name="TextBox 24"/>
          <p:cNvSpPr txBox="1">
            <a:spLocks noChangeArrowheads="1"/>
          </p:cNvSpPr>
          <p:nvPr/>
        </p:nvSpPr>
        <p:spPr bwMode="auto">
          <a:xfrm>
            <a:off x="2292350" y="3609975"/>
            <a:ext cx="9683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en-US" sz="2000">
                <a:solidFill>
                  <a:srgbClr val="C0C0C0"/>
                </a:solidFill>
              </a:rPr>
              <a:t>WDMs</a:t>
            </a:r>
            <a:endParaRPr lang="en-US" sz="2000" b="0">
              <a:solidFill>
                <a:srgbClr val="C0C0C0"/>
              </a:solidFill>
            </a:endParaRPr>
          </a:p>
        </p:txBody>
      </p:sp>
      <p:sp>
        <p:nvSpPr>
          <p:cNvPr id="10253" name="TextBox 25"/>
          <p:cNvSpPr txBox="1">
            <a:spLocks noChangeArrowheads="1"/>
          </p:cNvSpPr>
          <p:nvPr/>
        </p:nvSpPr>
        <p:spPr bwMode="auto">
          <a:xfrm>
            <a:off x="142875" y="1422400"/>
            <a:ext cx="3117850" cy="1385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sz="2000">
                <a:solidFill>
                  <a:srgbClr val="C0C0C0"/>
                </a:solidFill>
              </a:rPr>
              <a:t>Classical encryptors:</a:t>
            </a:r>
          </a:p>
          <a:p>
            <a:pPr algn="l"/>
            <a:endParaRPr lang="en-US" sz="800" b="0">
              <a:solidFill>
                <a:srgbClr val="C0C0C0"/>
              </a:solidFill>
            </a:endParaRPr>
          </a:p>
          <a:p>
            <a:pPr algn="r"/>
            <a:r>
              <a:rPr lang="en-US" sz="1800" b="0">
                <a:solidFill>
                  <a:srgbClr val="C0C0C0"/>
                </a:solidFill>
              </a:rPr>
              <a:t>L2, 2 Gbit/s </a:t>
            </a:r>
          </a:p>
          <a:p>
            <a:pPr algn="r"/>
            <a:r>
              <a:rPr lang="en-US" sz="1800" b="0">
                <a:solidFill>
                  <a:srgbClr val="C0C0C0"/>
                </a:solidFill>
              </a:rPr>
              <a:t>L2, 10 Gbit/s </a:t>
            </a:r>
          </a:p>
          <a:p>
            <a:pPr algn="r"/>
            <a:r>
              <a:rPr lang="en-US" sz="1800" b="0">
                <a:solidFill>
                  <a:srgbClr val="C0C0C0"/>
                </a:solidFill>
              </a:rPr>
              <a:t>L3 VPN, 100 Mbit/s </a:t>
            </a:r>
          </a:p>
        </p:txBody>
      </p:sp>
      <p:cxnSp>
        <p:nvCxnSpPr>
          <p:cNvPr id="10254" name="Straight Connector 26"/>
          <p:cNvCxnSpPr>
            <a:cxnSpLocks noChangeShapeType="1"/>
          </p:cNvCxnSpPr>
          <p:nvPr/>
        </p:nvCxnSpPr>
        <p:spPr bwMode="auto">
          <a:xfrm rot="10800000" flipV="1">
            <a:off x="3286125" y="785813"/>
            <a:ext cx="2786063" cy="1214437"/>
          </a:xfrm>
          <a:prstGeom prst="line">
            <a:avLst/>
          </a:prstGeom>
          <a:noFill/>
          <a:ln w="12700" algn="ctr">
            <a:solidFill>
              <a:srgbClr val="FF0000"/>
            </a:solidFill>
            <a:round/>
            <a:headEnd/>
            <a:tailEnd/>
          </a:ln>
        </p:spPr>
      </p:cxnSp>
      <p:cxnSp>
        <p:nvCxnSpPr>
          <p:cNvPr id="10255" name="Straight Connector 29"/>
          <p:cNvCxnSpPr>
            <a:cxnSpLocks noChangeShapeType="1"/>
          </p:cNvCxnSpPr>
          <p:nvPr/>
        </p:nvCxnSpPr>
        <p:spPr bwMode="auto">
          <a:xfrm rot="10800000" flipV="1">
            <a:off x="3286125" y="1285875"/>
            <a:ext cx="2857500" cy="1000125"/>
          </a:xfrm>
          <a:prstGeom prst="line">
            <a:avLst/>
          </a:prstGeom>
          <a:noFill/>
          <a:ln w="12700" algn="ctr">
            <a:solidFill>
              <a:srgbClr val="FF0000"/>
            </a:solidFill>
            <a:round/>
            <a:headEnd/>
            <a:tailEnd/>
          </a:ln>
        </p:spPr>
      </p:cxnSp>
      <p:cxnSp>
        <p:nvCxnSpPr>
          <p:cNvPr id="10256" name="Straight Connector 31"/>
          <p:cNvCxnSpPr>
            <a:cxnSpLocks noChangeShapeType="1"/>
          </p:cNvCxnSpPr>
          <p:nvPr/>
        </p:nvCxnSpPr>
        <p:spPr bwMode="auto">
          <a:xfrm rot="10800000" flipV="1">
            <a:off x="3286125" y="1714500"/>
            <a:ext cx="3286125" cy="857250"/>
          </a:xfrm>
          <a:prstGeom prst="line">
            <a:avLst/>
          </a:prstGeom>
          <a:noFill/>
          <a:ln w="12700" algn="ctr">
            <a:solidFill>
              <a:srgbClr val="FF0000"/>
            </a:solidFill>
            <a:round/>
            <a:headEnd/>
            <a:tailEnd/>
          </a:ln>
        </p:spPr>
      </p:cxnSp>
      <p:cxnSp>
        <p:nvCxnSpPr>
          <p:cNvPr id="10257" name="Straight Connector 35"/>
          <p:cNvCxnSpPr>
            <a:cxnSpLocks noChangeShapeType="1"/>
          </p:cNvCxnSpPr>
          <p:nvPr/>
        </p:nvCxnSpPr>
        <p:spPr bwMode="auto">
          <a:xfrm rot="10800000">
            <a:off x="3286125" y="3857625"/>
            <a:ext cx="2857500" cy="0"/>
          </a:xfrm>
          <a:prstGeom prst="line">
            <a:avLst/>
          </a:prstGeom>
          <a:noFill/>
          <a:ln w="12700" algn="ctr">
            <a:solidFill>
              <a:srgbClr val="FF0000"/>
            </a:solidFill>
            <a:round/>
            <a:headEnd/>
            <a:tailEnd/>
          </a:ln>
        </p:spPr>
      </p:cxnSp>
      <p:sp>
        <p:nvSpPr>
          <p:cNvPr id="10258" name="TextBox 46"/>
          <p:cNvSpPr txBox="1">
            <a:spLocks noChangeArrowheads="1"/>
          </p:cNvSpPr>
          <p:nvPr/>
        </p:nvSpPr>
        <p:spPr bwMode="auto">
          <a:xfrm rot="-5400000">
            <a:off x="8645085" y="6759896"/>
            <a:ext cx="1699504" cy="2112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tIns="36000" bIns="36000" anchor="ctr" anchorCtr="0">
            <a:spAutoFit/>
          </a:bodyPr>
          <a:lstStyle/>
          <a:p>
            <a:pPr algn="l"/>
            <a:r>
              <a:rPr lang="en-US" sz="900" b="0">
                <a:solidFill>
                  <a:srgbClr val="4D4D4D"/>
                </a:solidFill>
              </a:rPr>
              <a:t>Photo ©</a:t>
            </a:r>
            <a:r>
              <a:rPr lang="en-US" sz="200" b="0">
                <a:solidFill>
                  <a:srgbClr val="4D4D4D"/>
                </a:solidFill>
              </a:rPr>
              <a:t> </a:t>
            </a:r>
            <a:r>
              <a:rPr lang="en-US" sz="900" b="0">
                <a:solidFill>
                  <a:srgbClr val="4D4D4D"/>
                </a:solidFill>
              </a:rPr>
              <a:t>2010 Vadim Makarov</a:t>
            </a:r>
          </a:p>
        </p:txBody>
      </p:sp>
    </p:spTree>
    <p:extLst>
      <p:ext uri="{BB962C8B-B14F-4D97-AF65-F5344CB8AC3E}">
        <p14:creationId xmlns:p14="http://schemas.microsoft.com/office/powerpoint/2010/main" val="3456530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/>
          <p:cNvGrpSpPr/>
          <p:nvPr/>
        </p:nvGrpSpPr>
        <p:grpSpPr>
          <a:xfrm>
            <a:off x="103188" y="4095556"/>
            <a:ext cx="10183812" cy="3607969"/>
            <a:chOff x="103188" y="4095556"/>
            <a:chExt cx="10183812" cy="3607969"/>
          </a:xfrm>
        </p:grpSpPr>
        <p:sp>
          <p:nvSpPr>
            <p:cNvPr id="27" name="TextBox 26"/>
            <p:cNvSpPr txBox="1"/>
            <p:nvPr/>
          </p:nvSpPr>
          <p:spPr bwMode="auto">
            <a:xfrm>
              <a:off x="4374536" y="4910827"/>
              <a:ext cx="1840568" cy="877163"/>
            </a:xfrm>
            <a:prstGeom prst="rect">
              <a:avLst/>
            </a:prstGeom>
            <a:solidFill>
              <a:srgbClr val="FFFFFF"/>
            </a:solidFill>
            <a:ln w="12700">
              <a:noFill/>
              <a:miter lim="800000"/>
              <a:headEnd/>
              <a:tailEnd/>
            </a:ln>
          </p:spPr>
          <p:txBody>
            <a:bodyPr wrap="none" rtlCol="0" anchor="ctr">
              <a:spAutoFit/>
            </a:bodyPr>
            <a:lstStyle/>
            <a:p>
              <a:r>
                <a:rPr lang="en-US" sz="1700" smtClean="0">
                  <a:ln w="12700">
                    <a:noFill/>
                  </a:ln>
                  <a:solidFill>
                    <a:srgbClr val="000000"/>
                  </a:solidFill>
                  <a:latin typeface="Comic Sans MS" pitchFamily="66" charset="0"/>
                </a:rPr>
                <a:t>ONE ONE ONE</a:t>
              </a:r>
            </a:p>
            <a:p>
              <a:r>
                <a:rPr lang="en-US" sz="1700" smtClean="0">
                  <a:ln w="12700">
                    <a:noFill/>
                  </a:ln>
                  <a:solidFill>
                    <a:srgbClr val="000000"/>
                  </a:solidFill>
                  <a:latin typeface="Comic Sans MS" pitchFamily="66" charset="0"/>
                </a:rPr>
                <a:t>ONE ONE ONE</a:t>
              </a:r>
            </a:p>
            <a:p>
              <a:r>
                <a:rPr lang="en-US" sz="1700" smtClean="0">
                  <a:ln w="12700">
                    <a:noFill/>
                  </a:ln>
                  <a:solidFill>
                    <a:srgbClr val="000000"/>
                  </a:solidFill>
                  <a:latin typeface="Comic Sans MS" pitchFamily="66" charset="0"/>
                </a:rPr>
                <a:t>ONE ONE ONE</a:t>
              </a:r>
            </a:p>
          </p:txBody>
        </p:sp>
        <p:pic>
          <p:nvPicPr>
            <p:cNvPr id="25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b="9932"/>
            <a:stretch>
              <a:fillRect/>
            </a:stretch>
          </p:blipFill>
          <p:spPr bwMode="auto">
            <a:xfrm>
              <a:off x="103188" y="4095556"/>
              <a:ext cx="10183812" cy="36079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076" name="Left Bracket 5"/>
          <p:cNvSpPr>
            <a:spLocks/>
          </p:cNvSpPr>
          <p:nvPr/>
        </p:nvSpPr>
        <p:spPr bwMode="auto">
          <a:xfrm>
            <a:off x="6929438" y="784225"/>
            <a:ext cx="571500" cy="1785938"/>
          </a:xfrm>
          <a:prstGeom prst="leftBracket">
            <a:avLst>
              <a:gd name="adj" fmla="val 61661"/>
            </a:avLst>
          </a:prstGeom>
          <a:noFill/>
          <a:ln w="19050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07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True randomness?</a:t>
            </a:r>
          </a:p>
        </p:txBody>
      </p:sp>
      <p:sp>
        <p:nvSpPr>
          <p:cNvPr id="3078" name="Rectangle 2"/>
          <p:cNvSpPr>
            <a:spLocks noChangeArrowheads="1"/>
          </p:cNvSpPr>
          <p:nvPr/>
        </p:nvSpPr>
        <p:spPr bwMode="auto">
          <a:xfrm>
            <a:off x="857250" y="1069975"/>
            <a:ext cx="1357313" cy="1143000"/>
          </a:xfrm>
          <a:prstGeom prst="rect">
            <a:avLst/>
          </a:prstGeom>
          <a:solidFill>
            <a:srgbClr val="FFFFFF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r>
              <a:rPr lang="en-US" sz="2200"/>
              <a:t>Quantis</a:t>
            </a:r>
          </a:p>
          <a:p>
            <a:r>
              <a:rPr lang="en-US" sz="2200"/>
              <a:t>RNG</a:t>
            </a:r>
          </a:p>
        </p:txBody>
      </p:sp>
      <p:sp>
        <p:nvSpPr>
          <p:cNvPr id="3079" name="Rectangle 3"/>
          <p:cNvSpPr>
            <a:spLocks noChangeArrowheads="1"/>
          </p:cNvSpPr>
          <p:nvPr/>
        </p:nvSpPr>
        <p:spPr bwMode="auto">
          <a:xfrm>
            <a:off x="3643313" y="1069975"/>
            <a:ext cx="1785937" cy="1143000"/>
          </a:xfrm>
          <a:prstGeom prst="rect">
            <a:avLst/>
          </a:prstGeom>
          <a:solidFill>
            <a:srgbClr val="FFFFFF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r>
              <a:rPr lang="en-US"/>
              <a:t>FPGA</a:t>
            </a:r>
          </a:p>
        </p:txBody>
      </p:sp>
      <p:sp>
        <p:nvSpPr>
          <p:cNvPr id="3080" name="Rectangle 4"/>
          <p:cNvSpPr>
            <a:spLocks noChangeArrowheads="1"/>
          </p:cNvSpPr>
          <p:nvPr/>
        </p:nvSpPr>
        <p:spPr bwMode="auto">
          <a:xfrm>
            <a:off x="6786563" y="1336675"/>
            <a:ext cx="214312" cy="714375"/>
          </a:xfrm>
          <a:prstGeom prst="rect">
            <a:avLst/>
          </a:prstGeom>
          <a:solidFill>
            <a:srgbClr val="FFFFFF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endParaRPr lang="en-US"/>
          </a:p>
        </p:txBody>
      </p:sp>
      <p:cxnSp>
        <p:nvCxnSpPr>
          <p:cNvPr id="3081" name="Straight Arrow Connector 7"/>
          <p:cNvCxnSpPr>
            <a:cxnSpLocks noChangeShapeType="1"/>
            <a:stCxn id="3078" idx="3"/>
            <a:endCxn id="3079" idx="1"/>
          </p:cNvCxnSpPr>
          <p:nvPr/>
        </p:nvCxnSpPr>
        <p:spPr bwMode="auto">
          <a:xfrm>
            <a:off x="2214563" y="1641475"/>
            <a:ext cx="1428750" cy="1588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round/>
            <a:headEnd/>
            <a:tailEnd type="arrow" w="lg" len="lg"/>
          </a:ln>
        </p:spPr>
      </p:cxnSp>
      <p:cxnSp>
        <p:nvCxnSpPr>
          <p:cNvPr id="3082" name="Straight Arrow Connector 8"/>
          <p:cNvCxnSpPr>
            <a:cxnSpLocks noChangeShapeType="1"/>
            <a:stCxn id="3079" idx="3"/>
          </p:cNvCxnSpPr>
          <p:nvPr/>
        </p:nvCxnSpPr>
        <p:spPr bwMode="auto">
          <a:xfrm>
            <a:off x="5429250" y="1641475"/>
            <a:ext cx="1357313" cy="1588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round/>
            <a:headEnd/>
            <a:tailEnd type="arrow" w="lg" len="lg"/>
          </a:ln>
        </p:spPr>
      </p:cxnSp>
      <p:sp>
        <p:nvSpPr>
          <p:cNvPr id="3083" name="TextBox 16"/>
          <p:cNvSpPr txBox="1">
            <a:spLocks noChangeArrowheads="1"/>
          </p:cNvSpPr>
          <p:nvPr/>
        </p:nvSpPr>
        <p:spPr bwMode="auto">
          <a:xfrm>
            <a:off x="7062788" y="1471613"/>
            <a:ext cx="3219450" cy="40005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2000"/>
              <a:t>Phase modulator in Bob</a:t>
            </a:r>
          </a:p>
        </p:txBody>
      </p:sp>
      <p:cxnSp>
        <p:nvCxnSpPr>
          <p:cNvPr id="30" name="Straight Arrow Connector 29"/>
          <p:cNvCxnSpPr>
            <a:cxnSpLocks noChangeShapeType="1"/>
          </p:cNvCxnSpPr>
          <p:nvPr/>
        </p:nvCxnSpPr>
        <p:spPr bwMode="auto">
          <a:xfrm rot="5400000">
            <a:off x="5065543" y="2578269"/>
            <a:ext cx="1872000" cy="1588"/>
          </a:xfrm>
          <a:prstGeom prst="straightConnector1">
            <a:avLst/>
          </a:prstGeom>
          <a:noFill/>
          <a:ln w="19050" algn="ctr">
            <a:solidFill>
              <a:srgbClr val="969696"/>
            </a:solidFill>
            <a:round/>
            <a:headEnd/>
            <a:tailEnd type="arrow" w="lg" len="lg"/>
          </a:ln>
        </p:spPr>
      </p:cxnSp>
      <p:sp>
        <p:nvSpPr>
          <p:cNvPr id="3090" name="TextBox 4"/>
          <p:cNvSpPr txBox="1">
            <a:spLocks noChangeArrowheads="1"/>
          </p:cNvSpPr>
          <p:nvPr/>
        </p:nvSpPr>
        <p:spPr bwMode="auto">
          <a:xfrm>
            <a:off x="8429625" y="2211388"/>
            <a:ext cx="17145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sz="1800" b="0"/>
              <a:t>id Quantique </a:t>
            </a:r>
            <a:r>
              <a:rPr lang="en-US" sz="1800" b="0" smtClean="0"/>
              <a:t>Clavis2 </a:t>
            </a:r>
            <a:r>
              <a:rPr lang="en-US" sz="1800" b="0"/>
              <a:t>(2008)</a:t>
            </a:r>
            <a:endParaRPr lang="en-US" sz="1800" b="0" baseline="30000"/>
          </a:p>
        </p:txBody>
      </p:sp>
      <p:grpSp>
        <p:nvGrpSpPr>
          <p:cNvPr id="3175" name="Group 3174"/>
          <p:cNvGrpSpPr/>
          <p:nvPr/>
        </p:nvGrpSpPr>
        <p:grpSpPr>
          <a:xfrm>
            <a:off x="69850" y="3489325"/>
            <a:ext cx="10212388" cy="739775"/>
            <a:chOff x="69850" y="3489325"/>
            <a:chExt cx="10212388" cy="739775"/>
          </a:xfrm>
        </p:grpSpPr>
        <p:sp>
          <p:nvSpPr>
            <p:cNvPr id="3096" name="TextBox 153"/>
            <p:cNvSpPr txBox="1">
              <a:spLocks noChangeArrowheads="1"/>
            </p:cNvSpPr>
            <p:nvPr/>
          </p:nvSpPr>
          <p:spPr bwMode="auto">
            <a:xfrm>
              <a:off x="69850" y="3489325"/>
              <a:ext cx="567854" cy="739775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/>
              <a:r>
                <a:rPr lang="en-US" sz="1600"/>
                <a:t>V</a:t>
              </a:r>
              <a:r>
                <a:rPr lang="en-US" sz="1600" baseline="-15000">
                  <a:sym typeface="Symbol" pitchFamily="18" charset="2"/>
                </a:rPr>
                <a:t></a:t>
              </a:r>
              <a:r>
                <a:rPr lang="en-US" sz="1600">
                  <a:sym typeface="Symbol" pitchFamily="18" charset="2"/>
                </a:rPr>
                <a:t>/2</a:t>
              </a:r>
            </a:p>
            <a:p>
              <a:pPr algn="r"/>
              <a:endParaRPr lang="en-US" sz="1000">
                <a:sym typeface="Symbol" pitchFamily="18" charset="2"/>
              </a:endParaRPr>
            </a:p>
            <a:p>
              <a:pPr algn="r"/>
              <a:r>
                <a:rPr lang="en-US" sz="1600">
                  <a:sym typeface="Symbol" pitchFamily="18" charset="2"/>
                </a:rPr>
                <a:t>0</a:t>
              </a:r>
              <a:endParaRPr lang="en-US" sz="1600"/>
            </a:p>
          </p:txBody>
        </p:sp>
        <p:sp>
          <p:nvSpPr>
            <p:cNvPr id="6" name="Line 5"/>
            <p:cNvSpPr>
              <a:spLocks noChangeShapeType="1"/>
            </p:cNvSpPr>
            <p:nvPr/>
          </p:nvSpPr>
          <p:spPr bwMode="auto">
            <a:xfrm>
              <a:off x="571500" y="4059238"/>
              <a:ext cx="9699625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Rectangle 6"/>
            <p:cNvSpPr>
              <a:spLocks noChangeArrowheads="1"/>
            </p:cNvSpPr>
            <p:nvPr/>
          </p:nvSpPr>
          <p:spPr bwMode="auto">
            <a:xfrm>
              <a:off x="682625" y="3654426"/>
              <a:ext cx="23813" cy="403225"/>
            </a:xfrm>
            <a:prstGeom prst="rect">
              <a:avLst/>
            </a:prstGeom>
            <a:noFill/>
            <a:ln w="12700">
              <a:solidFill>
                <a:srgbClr val="FF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Rectangle 7"/>
            <p:cNvSpPr>
              <a:spLocks noChangeArrowheads="1"/>
            </p:cNvSpPr>
            <p:nvPr/>
          </p:nvSpPr>
          <p:spPr bwMode="auto">
            <a:xfrm>
              <a:off x="855663" y="3654426"/>
              <a:ext cx="25400" cy="403225"/>
            </a:xfrm>
            <a:prstGeom prst="rect">
              <a:avLst/>
            </a:prstGeom>
            <a:noFill/>
            <a:ln w="12700">
              <a:solidFill>
                <a:srgbClr val="FF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Rectangle 8"/>
            <p:cNvSpPr>
              <a:spLocks noChangeArrowheads="1"/>
            </p:cNvSpPr>
            <p:nvPr/>
          </p:nvSpPr>
          <p:spPr bwMode="auto">
            <a:xfrm>
              <a:off x="1030288" y="3654426"/>
              <a:ext cx="23813" cy="403225"/>
            </a:xfrm>
            <a:prstGeom prst="rect">
              <a:avLst/>
            </a:prstGeom>
            <a:noFill/>
            <a:ln w="12700">
              <a:solidFill>
                <a:srgbClr val="FF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Rectangle 9"/>
            <p:cNvSpPr>
              <a:spLocks noChangeArrowheads="1"/>
            </p:cNvSpPr>
            <p:nvPr/>
          </p:nvSpPr>
          <p:spPr bwMode="auto">
            <a:xfrm>
              <a:off x="1204913" y="3654426"/>
              <a:ext cx="23813" cy="403225"/>
            </a:xfrm>
            <a:prstGeom prst="rect">
              <a:avLst/>
            </a:prstGeom>
            <a:noFill/>
            <a:ln w="12700">
              <a:solidFill>
                <a:srgbClr val="FF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Rectangle 10"/>
            <p:cNvSpPr>
              <a:spLocks noChangeArrowheads="1"/>
            </p:cNvSpPr>
            <p:nvPr/>
          </p:nvSpPr>
          <p:spPr bwMode="auto">
            <a:xfrm>
              <a:off x="1379538" y="3654426"/>
              <a:ext cx="23813" cy="403225"/>
            </a:xfrm>
            <a:prstGeom prst="rect">
              <a:avLst/>
            </a:prstGeom>
            <a:noFill/>
            <a:ln w="12700">
              <a:solidFill>
                <a:srgbClr val="FF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Rectangle 11"/>
            <p:cNvSpPr>
              <a:spLocks noChangeArrowheads="1"/>
            </p:cNvSpPr>
            <p:nvPr/>
          </p:nvSpPr>
          <p:spPr bwMode="auto">
            <a:xfrm>
              <a:off x="1552575" y="3654426"/>
              <a:ext cx="23813" cy="403225"/>
            </a:xfrm>
            <a:prstGeom prst="rect">
              <a:avLst/>
            </a:prstGeom>
            <a:noFill/>
            <a:ln w="12700">
              <a:solidFill>
                <a:srgbClr val="FF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Rectangle 12"/>
            <p:cNvSpPr>
              <a:spLocks noChangeArrowheads="1"/>
            </p:cNvSpPr>
            <p:nvPr/>
          </p:nvSpPr>
          <p:spPr bwMode="auto">
            <a:xfrm>
              <a:off x="1727200" y="3654426"/>
              <a:ext cx="23813" cy="403225"/>
            </a:xfrm>
            <a:prstGeom prst="rect">
              <a:avLst/>
            </a:prstGeom>
            <a:noFill/>
            <a:ln w="12700">
              <a:solidFill>
                <a:srgbClr val="FF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Rectangle 13"/>
            <p:cNvSpPr>
              <a:spLocks noChangeArrowheads="1"/>
            </p:cNvSpPr>
            <p:nvPr/>
          </p:nvSpPr>
          <p:spPr bwMode="auto">
            <a:xfrm>
              <a:off x="1901825" y="4057651"/>
              <a:ext cx="23813" cy="1588"/>
            </a:xfrm>
            <a:prstGeom prst="rect">
              <a:avLst/>
            </a:prstGeom>
            <a:noFill/>
            <a:ln w="12700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Rectangle 14"/>
            <p:cNvSpPr>
              <a:spLocks noChangeArrowheads="1"/>
            </p:cNvSpPr>
            <p:nvPr/>
          </p:nvSpPr>
          <p:spPr bwMode="auto">
            <a:xfrm>
              <a:off x="2074863" y="4057651"/>
              <a:ext cx="25400" cy="1588"/>
            </a:xfrm>
            <a:prstGeom prst="rect">
              <a:avLst/>
            </a:prstGeom>
            <a:noFill/>
            <a:ln w="12700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Rectangle 15"/>
            <p:cNvSpPr>
              <a:spLocks noChangeArrowheads="1"/>
            </p:cNvSpPr>
            <p:nvPr/>
          </p:nvSpPr>
          <p:spPr bwMode="auto">
            <a:xfrm>
              <a:off x="2249488" y="4057651"/>
              <a:ext cx="23813" cy="1588"/>
            </a:xfrm>
            <a:prstGeom prst="rect">
              <a:avLst/>
            </a:prstGeom>
            <a:noFill/>
            <a:ln w="12700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Rectangle 16"/>
            <p:cNvSpPr>
              <a:spLocks noChangeArrowheads="1"/>
            </p:cNvSpPr>
            <p:nvPr/>
          </p:nvSpPr>
          <p:spPr bwMode="auto">
            <a:xfrm>
              <a:off x="2422525" y="4057651"/>
              <a:ext cx="25400" cy="1588"/>
            </a:xfrm>
            <a:prstGeom prst="rect">
              <a:avLst/>
            </a:prstGeom>
            <a:noFill/>
            <a:ln w="12700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Rectangle 17"/>
            <p:cNvSpPr>
              <a:spLocks noChangeArrowheads="1"/>
            </p:cNvSpPr>
            <p:nvPr/>
          </p:nvSpPr>
          <p:spPr bwMode="auto">
            <a:xfrm>
              <a:off x="2597150" y="3654426"/>
              <a:ext cx="25400" cy="403225"/>
            </a:xfrm>
            <a:prstGeom prst="rect">
              <a:avLst/>
            </a:prstGeom>
            <a:noFill/>
            <a:ln w="12700">
              <a:solidFill>
                <a:srgbClr val="FF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Rectangle 18"/>
            <p:cNvSpPr>
              <a:spLocks noChangeArrowheads="1"/>
            </p:cNvSpPr>
            <p:nvPr/>
          </p:nvSpPr>
          <p:spPr bwMode="auto">
            <a:xfrm>
              <a:off x="2770188" y="4057651"/>
              <a:ext cx="25400" cy="1588"/>
            </a:xfrm>
            <a:prstGeom prst="rect">
              <a:avLst/>
            </a:prstGeom>
            <a:noFill/>
            <a:ln w="12700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Rectangle 19"/>
            <p:cNvSpPr>
              <a:spLocks noChangeArrowheads="1"/>
            </p:cNvSpPr>
            <p:nvPr/>
          </p:nvSpPr>
          <p:spPr bwMode="auto">
            <a:xfrm>
              <a:off x="2944813" y="3654426"/>
              <a:ext cx="25400" cy="403225"/>
            </a:xfrm>
            <a:prstGeom prst="rect">
              <a:avLst/>
            </a:prstGeom>
            <a:noFill/>
            <a:ln w="12700">
              <a:solidFill>
                <a:srgbClr val="FF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Rectangle 20"/>
            <p:cNvSpPr>
              <a:spLocks noChangeArrowheads="1"/>
            </p:cNvSpPr>
            <p:nvPr/>
          </p:nvSpPr>
          <p:spPr bwMode="auto">
            <a:xfrm>
              <a:off x="3119438" y="3654426"/>
              <a:ext cx="25400" cy="403225"/>
            </a:xfrm>
            <a:prstGeom prst="rect">
              <a:avLst/>
            </a:prstGeom>
            <a:noFill/>
            <a:ln w="12700">
              <a:solidFill>
                <a:srgbClr val="FF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Rectangle 21"/>
            <p:cNvSpPr>
              <a:spLocks noChangeArrowheads="1"/>
            </p:cNvSpPr>
            <p:nvPr/>
          </p:nvSpPr>
          <p:spPr bwMode="auto">
            <a:xfrm>
              <a:off x="3294063" y="3654426"/>
              <a:ext cx="25400" cy="403225"/>
            </a:xfrm>
            <a:prstGeom prst="rect">
              <a:avLst/>
            </a:prstGeom>
            <a:noFill/>
            <a:ln w="12700">
              <a:solidFill>
                <a:srgbClr val="FF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Rectangle 22"/>
            <p:cNvSpPr>
              <a:spLocks noChangeArrowheads="1"/>
            </p:cNvSpPr>
            <p:nvPr/>
          </p:nvSpPr>
          <p:spPr bwMode="auto">
            <a:xfrm>
              <a:off x="3467100" y="3654426"/>
              <a:ext cx="25400" cy="403225"/>
            </a:xfrm>
            <a:prstGeom prst="rect">
              <a:avLst/>
            </a:prstGeom>
            <a:noFill/>
            <a:ln w="12700">
              <a:solidFill>
                <a:srgbClr val="FF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Rectangle 23"/>
            <p:cNvSpPr>
              <a:spLocks noChangeArrowheads="1"/>
            </p:cNvSpPr>
            <p:nvPr/>
          </p:nvSpPr>
          <p:spPr bwMode="auto">
            <a:xfrm>
              <a:off x="3641725" y="3654426"/>
              <a:ext cx="25400" cy="403225"/>
            </a:xfrm>
            <a:prstGeom prst="rect">
              <a:avLst/>
            </a:prstGeom>
            <a:noFill/>
            <a:ln w="12700">
              <a:solidFill>
                <a:srgbClr val="FF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Rectangle 24"/>
            <p:cNvSpPr>
              <a:spLocks noChangeArrowheads="1"/>
            </p:cNvSpPr>
            <p:nvPr/>
          </p:nvSpPr>
          <p:spPr bwMode="auto">
            <a:xfrm>
              <a:off x="3816350" y="3654426"/>
              <a:ext cx="25400" cy="403225"/>
            </a:xfrm>
            <a:prstGeom prst="rect">
              <a:avLst/>
            </a:prstGeom>
            <a:noFill/>
            <a:ln w="12700">
              <a:solidFill>
                <a:srgbClr val="FF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Rectangle 25"/>
            <p:cNvSpPr>
              <a:spLocks noChangeArrowheads="1"/>
            </p:cNvSpPr>
            <p:nvPr/>
          </p:nvSpPr>
          <p:spPr bwMode="auto">
            <a:xfrm>
              <a:off x="3989388" y="3654426"/>
              <a:ext cx="25400" cy="403225"/>
            </a:xfrm>
            <a:prstGeom prst="rect">
              <a:avLst/>
            </a:prstGeom>
            <a:noFill/>
            <a:ln w="12700">
              <a:solidFill>
                <a:srgbClr val="FF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Rectangle 26"/>
            <p:cNvSpPr>
              <a:spLocks noChangeArrowheads="1"/>
            </p:cNvSpPr>
            <p:nvPr/>
          </p:nvSpPr>
          <p:spPr bwMode="auto">
            <a:xfrm>
              <a:off x="4164013" y="3654426"/>
              <a:ext cx="25400" cy="403225"/>
            </a:xfrm>
            <a:prstGeom prst="rect">
              <a:avLst/>
            </a:prstGeom>
            <a:noFill/>
            <a:ln w="12700">
              <a:solidFill>
                <a:srgbClr val="FF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72" name="Rectangle 27"/>
            <p:cNvSpPr>
              <a:spLocks noChangeArrowheads="1"/>
            </p:cNvSpPr>
            <p:nvPr/>
          </p:nvSpPr>
          <p:spPr bwMode="auto">
            <a:xfrm>
              <a:off x="4338638" y="3654426"/>
              <a:ext cx="23813" cy="403225"/>
            </a:xfrm>
            <a:prstGeom prst="rect">
              <a:avLst/>
            </a:prstGeom>
            <a:noFill/>
            <a:ln w="12700">
              <a:solidFill>
                <a:srgbClr val="FF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73" name="Rectangle 28"/>
            <p:cNvSpPr>
              <a:spLocks noChangeArrowheads="1"/>
            </p:cNvSpPr>
            <p:nvPr/>
          </p:nvSpPr>
          <p:spPr bwMode="auto">
            <a:xfrm>
              <a:off x="4511675" y="3654426"/>
              <a:ext cx="25400" cy="403225"/>
            </a:xfrm>
            <a:prstGeom prst="rect">
              <a:avLst/>
            </a:prstGeom>
            <a:noFill/>
            <a:ln w="12700">
              <a:solidFill>
                <a:srgbClr val="FF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74" name="Rectangle 29"/>
            <p:cNvSpPr>
              <a:spLocks noChangeArrowheads="1"/>
            </p:cNvSpPr>
            <p:nvPr/>
          </p:nvSpPr>
          <p:spPr bwMode="auto">
            <a:xfrm>
              <a:off x="4686300" y="3654426"/>
              <a:ext cx="23813" cy="403225"/>
            </a:xfrm>
            <a:prstGeom prst="rect">
              <a:avLst/>
            </a:prstGeom>
            <a:noFill/>
            <a:ln w="12700">
              <a:solidFill>
                <a:srgbClr val="FF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75" name="Rectangle 30"/>
            <p:cNvSpPr>
              <a:spLocks noChangeArrowheads="1"/>
            </p:cNvSpPr>
            <p:nvPr/>
          </p:nvSpPr>
          <p:spPr bwMode="auto">
            <a:xfrm>
              <a:off x="4860925" y="3654426"/>
              <a:ext cx="23813" cy="403225"/>
            </a:xfrm>
            <a:prstGeom prst="rect">
              <a:avLst/>
            </a:prstGeom>
            <a:noFill/>
            <a:ln w="12700">
              <a:solidFill>
                <a:srgbClr val="FF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84" name="Rectangle 31"/>
            <p:cNvSpPr>
              <a:spLocks noChangeArrowheads="1"/>
            </p:cNvSpPr>
            <p:nvPr/>
          </p:nvSpPr>
          <p:spPr bwMode="auto">
            <a:xfrm>
              <a:off x="5035550" y="3654426"/>
              <a:ext cx="23813" cy="403225"/>
            </a:xfrm>
            <a:prstGeom prst="rect">
              <a:avLst/>
            </a:prstGeom>
            <a:noFill/>
            <a:ln w="12700">
              <a:solidFill>
                <a:srgbClr val="FF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85" name="Rectangle 32"/>
            <p:cNvSpPr>
              <a:spLocks noChangeArrowheads="1"/>
            </p:cNvSpPr>
            <p:nvPr/>
          </p:nvSpPr>
          <p:spPr bwMode="auto">
            <a:xfrm>
              <a:off x="5208588" y="3654426"/>
              <a:ext cx="25400" cy="403225"/>
            </a:xfrm>
            <a:prstGeom prst="rect">
              <a:avLst/>
            </a:prstGeom>
            <a:noFill/>
            <a:ln w="12700">
              <a:solidFill>
                <a:srgbClr val="FF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86" name="Rectangle 33"/>
            <p:cNvSpPr>
              <a:spLocks noChangeArrowheads="1"/>
            </p:cNvSpPr>
            <p:nvPr/>
          </p:nvSpPr>
          <p:spPr bwMode="auto">
            <a:xfrm>
              <a:off x="5383213" y="4057651"/>
              <a:ext cx="23813" cy="1588"/>
            </a:xfrm>
            <a:prstGeom prst="rect">
              <a:avLst/>
            </a:prstGeom>
            <a:noFill/>
            <a:ln w="12700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87" name="Rectangle 34"/>
            <p:cNvSpPr>
              <a:spLocks noChangeArrowheads="1"/>
            </p:cNvSpPr>
            <p:nvPr/>
          </p:nvSpPr>
          <p:spPr bwMode="auto">
            <a:xfrm>
              <a:off x="5557838" y="4057651"/>
              <a:ext cx="23813" cy="1588"/>
            </a:xfrm>
            <a:prstGeom prst="rect">
              <a:avLst/>
            </a:prstGeom>
            <a:noFill/>
            <a:ln w="12700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88" name="Rectangle 35"/>
            <p:cNvSpPr>
              <a:spLocks noChangeArrowheads="1"/>
            </p:cNvSpPr>
            <p:nvPr/>
          </p:nvSpPr>
          <p:spPr bwMode="auto">
            <a:xfrm>
              <a:off x="5730875" y="4057651"/>
              <a:ext cx="23813" cy="1588"/>
            </a:xfrm>
            <a:prstGeom prst="rect">
              <a:avLst/>
            </a:prstGeom>
            <a:noFill/>
            <a:ln w="12700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89" name="Rectangle 36"/>
            <p:cNvSpPr>
              <a:spLocks noChangeArrowheads="1"/>
            </p:cNvSpPr>
            <p:nvPr/>
          </p:nvSpPr>
          <p:spPr bwMode="auto">
            <a:xfrm>
              <a:off x="5903913" y="4057651"/>
              <a:ext cx="25400" cy="1588"/>
            </a:xfrm>
            <a:prstGeom prst="rect">
              <a:avLst/>
            </a:prstGeom>
            <a:noFill/>
            <a:ln w="12700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91" name="Rectangle 37"/>
            <p:cNvSpPr>
              <a:spLocks noChangeArrowheads="1"/>
            </p:cNvSpPr>
            <p:nvPr/>
          </p:nvSpPr>
          <p:spPr bwMode="auto">
            <a:xfrm>
              <a:off x="6078538" y="4057651"/>
              <a:ext cx="23813" cy="1588"/>
            </a:xfrm>
            <a:prstGeom prst="rect">
              <a:avLst/>
            </a:prstGeom>
            <a:noFill/>
            <a:ln w="12700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92" name="Rectangle 38"/>
            <p:cNvSpPr>
              <a:spLocks noChangeArrowheads="1"/>
            </p:cNvSpPr>
            <p:nvPr/>
          </p:nvSpPr>
          <p:spPr bwMode="auto">
            <a:xfrm>
              <a:off x="6253163" y="4057651"/>
              <a:ext cx="23813" cy="1588"/>
            </a:xfrm>
            <a:prstGeom prst="rect">
              <a:avLst/>
            </a:prstGeom>
            <a:noFill/>
            <a:ln w="12700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93" name="Rectangle 39"/>
            <p:cNvSpPr>
              <a:spLocks noChangeArrowheads="1"/>
            </p:cNvSpPr>
            <p:nvPr/>
          </p:nvSpPr>
          <p:spPr bwMode="auto">
            <a:xfrm>
              <a:off x="6426200" y="4057651"/>
              <a:ext cx="25400" cy="1588"/>
            </a:xfrm>
            <a:prstGeom prst="rect">
              <a:avLst/>
            </a:prstGeom>
            <a:noFill/>
            <a:ln w="12700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94" name="Rectangle 40"/>
            <p:cNvSpPr>
              <a:spLocks noChangeArrowheads="1"/>
            </p:cNvSpPr>
            <p:nvPr/>
          </p:nvSpPr>
          <p:spPr bwMode="auto">
            <a:xfrm>
              <a:off x="6600825" y="4057651"/>
              <a:ext cx="23813" cy="1588"/>
            </a:xfrm>
            <a:prstGeom prst="rect">
              <a:avLst/>
            </a:prstGeom>
            <a:noFill/>
            <a:ln w="12700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97" name="Rectangle 41"/>
            <p:cNvSpPr>
              <a:spLocks noChangeArrowheads="1"/>
            </p:cNvSpPr>
            <p:nvPr/>
          </p:nvSpPr>
          <p:spPr bwMode="auto">
            <a:xfrm>
              <a:off x="6775450" y="4057651"/>
              <a:ext cx="23813" cy="1588"/>
            </a:xfrm>
            <a:prstGeom prst="rect">
              <a:avLst/>
            </a:prstGeom>
            <a:noFill/>
            <a:ln w="12700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98" name="Rectangle 42"/>
            <p:cNvSpPr>
              <a:spLocks noChangeArrowheads="1"/>
            </p:cNvSpPr>
            <p:nvPr/>
          </p:nvSpPr>
          <p:spPr bwMode="auto">
            <a:xfrm>
              <a:off x="6950075" y="4057651"/>
              <a:ext cx="23813" cy="1588"/>
            </a:xfrm>
            <a:prstGeom prst="rect">
              <a:avLst/>
            </a:prstGeom>
            <a:noFill/>
            <a:ln w="12700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99" name="Rectangle 43"/>
            <p:cNvSpPr>
              <a:spLocks noChangeArrowheads="1"/>
            </p:cNvSpPr>
            <p:nvPr/>
          </p:nvSpPr>
          <p:spPr bwMode="auto">
            <a:xfrm>
              <a:off x="7123113" y="4057651"/>
              <a:ext cx="25400" cy="1588"/>
            </a:xfrm>
            <a:prstGeom prst="rect">
              <a:avLst/>
            </a:prstGeom>
            <a:noFill/>
            <a:ln w="12700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00" name="Rectangle 44"/>
            <p:cNvSpPr>
              <a:spLocks noChangeArrowheads="1"/>
            </p:cNvSpPr>
            <p:nvPr/>
          </p:nvSpPr>
          <p:spPr bwMode="auto">
            <a:xfrm>
              <a:off x="7297738" y="3654426"/>
              <a:ext cx="23813" cy="403225"/>
            </a:xfrm>
            <a:prstGeom prst="rect">
              <a:avLst/>
            </a:prstGeom>
            <a:noFill/>
            <a:ln w="12700">
              <a:solidFill>
                <a:srgbClr val="FF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01" name="Rectangle 45"/>
            <p:cNvSpPr>
              <a:spLocks noChangeArrowheads="1"/>
            </p:cNvSpPr>
            <p:nvPr/>
          </p:nvSpPr>
          <p:spPr bwMode="auto">
            <a:xfrm>
              <a:off x="7472363" y="3654426"/>
              <a:ext cx="23813" cy="403225"/>
            </a:xfrm>
            <a:prstGeom prst="rect">
              <a:avLst/>
            </a:prstGeom>
            <a:noFill/>
            <a:ln w="12700">
              <a:solidFill>
                <a:srgbClr val="FF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02" name="Rectangle 46"/>
            <p:cNvSpPr>
              <a:spLocks noChangeArrowheads="1"/>
            </p:cNvSpPr>
            <p:nvPr/>
          </p:nvSpPr>
          <p:spPr bwMode="auto">
            <a:xfrm>
              <a:off x="7645400" y="3654426"/>
              <a:ext cx="25400" cy="403225"/>
            </a:xfrm>
            <a:prstGeom prst="rect">
              <a:avLst/>
            </a:prstGeom>
            <a:noFill/>
            <a:ln w="12700">
              <a:solidFill>
                <a:srgbClr val="FF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03" name="Rectangle 47"/>
            <p:cNvSpPr>
              <a:spLocks noChangeArrowheads="1"/>
            </p:cNvSpPr>
            <p:nvPr/>
          </p:nvSpPr>
          <p:spPr bwMode="auto">
            <a:xfrm>
              <a:off x="7820025" y="3654426"/>
              <a:ext cx="23813" cy="403225"/>
            </a:xfrm>
            <a:prstGeom prst="rect">
              <a:avLst/>
            </a:prstGeom>
            <a:noFill/>
            <a:ln w="12700">
              <a:solidFill>
                <a:srgbClr val="FF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04" name="Rectangle 48"/>
            <p:cNvSpPr>
              <a:spLocks noChangeArrowheads="1"/>
            </p:cNvSpPr>
            <p:nvPr/>
          </p:nvSpPr>
          <p:spPr bwMode="auto">
            <a:xfrm>
              <a:off x="7994650" y="3654426"/>
              <a:ext cx="23813" cy="403225"/>
            </a:xfrm>
            <a:prstGeom prst="rect">
              <a:avLst/>
            </a:prstGeom>
            <a:noFill/>
            <a:ln w="12700">
              <a:solidFill>
                <a:srgbClr val="FF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05" name="Rectangle 49"/>
            <p:cNvSpPr>
              <a:spLocks noChangeArrowheads="1"/>
            </p:cNvSpPr>
            <p:nvPr/>
          </p:nvSpPr>
          <p:spPr bwMode="auto">
            <a:xfrm>
              <a:off x="8169275" y="4057651"/>
              <a:ext cx="23813" cy="1588"/>
            </a:xfrm>
            <a:prstGeom prst="rect">
              <a:avLst/>
            </a:prstGeom>
            <a:noFill/>
            <a:ln w="12700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06" name="Rectangle 50"/>
            <p:cNvSpPr>
              <a:spLocks noChangeArrowheads="1"/>
            </p:cNvSpPr>
            <p:nvPr/>
          </p:nvSpPr>
          <p:spPr bwMode="auto">
            <a:xfrm>
              <a:off x="8342313" y="4057651"/>
              <a:ext cx="23813" cy="1588"/>
            </a:xfrm>
            <a:prstGeom prst="rect">
              <a:avLst/>
            </a:prstGeom>
            <a:noFill/>
            <a:ln w="12700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07" name="Rectangle 51"/>
            <p:cNvSpPr>
              <a:spLocks noChangeArrowheads="1"/>
            </p:cNvSpPr>
            <p:nvPr/>
          </p:nvSpPr>
          <p:spPr bwMode="auto">
            <a:xfrm>
              <a:off x="8516938" y="4057651"/>
              <a:ext cx="23813" cy="1588"/>
            </a:xfrm>
            <a:prstGeom prst="rect">
              <a:avLst/>
            </a:prstGeom>
            <a:noFill/>
            <a:ln w="12700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08" name="Rectangle 52"/>
            <p:cNvSpPr>
              <a:spLocks noChangeArrowheads="1"/>
            </p:cNvSpPr>
            <p:nvPr/>
          </p:nvSpPr>
          <p:spPr bwMode="auto">
            <a:xfrm>
              <a:off x="8691563" y="4057651"/>
              <a:ext cx="23813" cy="1588"/>
            </a:xfrm>
            <a:prstGeom prst="rect">
              <a:avLst/>
            </a:prstGeom>
            <a:noFill/>
            <a:ln w="12700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09" name="Rectangle 53"/>
            <p:cNvSpPr>
              <a:spLocks noChangeArrowheads="1"/>
            </p:cNvSpPr>
            <p:nvPr/>
          </p:nvSpPr>
          <p:spPr bwMode="auto">
            <a:xfrm>
              <a:off x="8864600" y="4057651"/>
              <a:ext cx="25400" cy="1588"/>
            </a:xfrm>
            <a:prstGeom prst="rect">
              <a:avLst/>
            </a:prstGeom>
            <a:noFill/>
            <a:ln w="12700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10" name="Rectangle 54"/>
            <p:cNvSpPr>
              <a:spLocks noChangeArrowheads="1"/>
            </p:cNvSpPr>
            <p:nvPr/>
          </p:nvSpPr>
          <p:spPr bwMode="auto">
            <a:xfrm>
              <a:off x="9039225" y="4057651"/>
              <a:ext cx="23813" cy="1588"/>
            </a:xfrm>
            <a:prstGeom prst="rect">
              <a:avLst/>
            </a:prstGeom>
            <a:noFill/>
            <a:ln w="12700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11" name="Rectangle 55"/>
            <p:cNvSpPr>
              <a:spLocks noChangeArrowheads="1"/>
            </p:cNvSpPr>
            <p:nvPr/>
          </p:nvSpPr>
          <p:spPr bwMode="auto">
            <a:xfrm>
              <a:off x="9213850" y="3654426"/>
              <a:ext cx="23813" cy="403225"/>
            </a:xfrm>
            <a:prstGeom prst="rect">
              <a:avLst/>
            </a:prstGeom>
            <a:noFill/>
            <a:ln w="12700">
              <a:solidFill>
                <a:srgbClr val="FF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12" name="Rectangle 56"/>
            <p:cNvSpPr>
              <a:spLocks noChangeArrowheads="1"/>
            </p:cNvSpPr>
            <p:nvPr/>
          </p:nvSpPr>
          <p:spPr bwMode="auto">
            <a:xfrm>
              <a:off x="9386888" y="3654426"/>
              <a:ext cx="25400" cy="403225"/>
            </a:xfrm>
            <a:prstGeom prst="rect">
              <a:avLst/>
            </a:prstGeom>
            <a:noFill/>
            <a:ln w="12700">
              <a:solidFill>
                <a:srgbClr val="FF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13" name="Rectangle 57"/>
            <p:cNvSpPr>
              <a:spLocks noChangeArrowheads="1"/>
            </p:cNvSpPr>
            <p:nvPr/>
          </p:nvSpPr>
          <p:spPr bwMode="auto">
            <a:xfrm>
              <a:off x="9561513" y="4057651"/>
              <a:ext cx="23813" cy="1588"/>
            </a:xfrm>
            <a:prstGeom prst="rect">
              <a:avLst/>
            </a:prstGeom>
            <a:noFill/>
            <a:ln w="12700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14" name="Rectangle 58"/>
            <p:cNvSpPr>
              <a:spLocks noChangeArrowheads="1"/>
            </p:cNvSpPr>
            <p:nvPr/>
          </p:nvSpPr>
          <p:spPr bwMode="auto">
            <a:xfrm>
              <a:off x="9736138" y="4057651"/>
              <a:ext cx="23813" cy="1588"/>
            </a:xfrm>
            <a:prstGeom prst="rect">
              <a:avLst/>
            </a:prstGeom>
            <a:noFill/>
            <a:ln w="12700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15" name="Rectangle 59"/>
            <p:cNvSpPr>
              <a:spLocks noChangeArrowheads="1"/>
            </p:cNvSpPr>
            <p:nvPr/>
          </p:nvSpPr>
          <p:spPr bwMode="auto">
            <a:xfrm>
              <a:off x="9910763" y="4057651"/>
              <a:ext cx="23813" cy="1588"/>
            </a:xfrm>
            <a:prstGeom prst="rect">
              <a:avLst/>
            </a:prstGeom>
            <a:noFill/>
            <a:ln w="12700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16" name="Rectangle 60"/>
            <p:cNvSpPr>
              <a:spLocks noChangeArrowheads="1"/>
            </p:cNvSpPr>
            <p:nvPr/>
          </p:nvSpPr>
          <p:spPr bwMode="auto">
            <a:xfrm>
              <a:off x="10083800" y="4057651"/>
              <a:ext cx="25400" cy="1588"/>
            </a:xfrm>
            <a:prstGeom prst="rect">
              <a:avLst/>
            </a:prstGeom>
            <a:noFill/>
            <a:ln w="12700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17" name="Rectangle 61"/>
            <p:cNvSpPr>
              <a:spLocks noChangeArrowheads="1"/>
            </p:cNvSpPr>
            <p:nvPr/>
          </p:nvSpPr>
          <p:spPr bwMode="auto">
            <a:xfrm>
              <a:off x="10258425" y="4057651"/>
              <a:ext cx="23813" cy="1588"/>
            </a:xfrm>
            <a:prstGeom prst="rect">
              <a:avLst/>
            </a:prstGeom>
            <a:noFill/>
            <a:ln w="12700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18" name="Rectangle 62"/>
            <p:cNvSpPr>
              <a:spLocks noChangeArrowheads="1"/>
            </p:cNvSpPr>
            <p:nvPr/>
          </p:nvSpPr>
          <p:spPr bwMode="auto">
            <a:xfrm>
              <a:off x="687388" y="4043363"/>
              <a:ext cx="12700" cy="16033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19" name="Rectangle 63"/>
            <p:cNvSpPr>
              <a:spLocks noChangeArrowheads="1"/>
            </p:cNvSpPr>
            <p:nvPr/>
          </p:nvSpPr>
          <p:spPr bwMode="auto">
            <a:xfrm>
              <a:off x="862013" y="4043363"/>
              <a:ext cx="11113" cy="16033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20" name="Rectangle 64"/>
            <p:cNvSpPr>
              <a:spLocks noChangeArrowheads="1"/>
            </p:cNvSpPr>
            <p:nvPr/>
          </p:nvSpPr>
          <p:spPr bwMode="auto">
            <a:xfrm>
              <a:off x="1036638" y="4043363"/>
              <a:ext cx="11113" cy="16033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21" name="Rectangle 65"/>
            <p:cNvSpPr>
              <a:spLocks noChangeArrowheads="1"/>
            </p:cNvSpPr>
            <p:nvPr/>
          </p:nvSpPr>
          <p:spPr bwMode="auto">
            <a:xfrm>
              <a:off x="1209675" y="4043363"/>
              <a:ext cx="12700" cy="16033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22" name="Rectangle 66"/>
            <p:cNvSpPr>
              <a:spLocks noChangeArrowheads="1"/>
            </p:cNvSpPr>
            <p:nvPr/>
          </p:nvSpPr>
          <p:spPr bwMode="auto">
            <a:xfrm>
              <a:off x="1384300" y="4043363"/>
              <a:ext cx="11113" cy="16033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23" name="Rectangle 67"/>
            <p:cNvSpPr>
              <a:spLocks noChangeArrowheads="1"/>
            </p:cNvSpPr>
            <p:nvPr/>
          </p:nvSpPr>
          <p:spPr bwMode="auto">
            <a:xfrm>
              <a:off x="1558925" y="4043363"/>
              <a:ext cx="11113" cy="16033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24" name="Rectangle 68"/>
            <p:cNvSpPr>
              <a:spLocks noChangeArrowheads="1"/>
            </p:cNvSpPr>
            <p:nvPr/>
          </p:nvSpPr>
          <p:spPr bwMode="auto">
            <a:xfrm>
              <a:off x="1733550" y="4043363"/>
              <a:ext cx="11113" cy="16033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25" name="Rectangle 69"/>
            <p:cNvSpPr>
              <a:spLocks noChangeArrowheads="1"/>
            </p:cNvSpPr>
            <p:nvPr/>
          </p:nvSpPr>
          <p:spPr bwMode="auto">
            <a:xfrm>
              <a:off x="1906588" y="4203701"/>
              <a:ext cx="12700" cy="158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26" name="Rectangle 70"/>
            <p:cNvSpPr>
              <a:spLocks noChangeArrowheads="1"/>
            </p:cNvSpPr>
            <p:nvPr/>
          </p:nvSpPr>
          <p:spPr bwMode="auto">
            <a:xfrm>
              <a:off x="2081213" y="4203701"/>
              <a:ext cx="11113" cy="158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27" name="Rectangle 71"/>
            <p:cNvSpPr>
              <a:spLocks noChangeArrowheads="1"/>
            </p:cNvSpPr>
            <p:nvPr/>
          </p:nvSpPr>
          <p:spPr bwMode="auto">
            <a:xfrm>
              <a:off x="2255838" y="4203701"/>
              <a:ext cx="11113" cy="158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28" name="Rectangle 72"/>
            <p:cNvSpPr>
              <a:spLocks noChangeArrowheads="1"/>
            </p:cNvSpPr>
            <p:nvPr/>
          </p:nvSpPr>
          <p:spPr bwMode="auto">
            <a:xfrm>
              <a:off x="2428875" y="4203701"/>
              <a:ext cx="12700" cy="158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30" name="Rectangle 74"/>
            <p:cNvSpPr>
              <a:spLocks noChangeArrowheads="1"/>
            </p:cNvSpPr>
            <p:nvPr/>
          </p:nvSpPr>
          <p:spPr bwMode="auto">
            <a:xfrm>
              <a:off x="2778125" y="4203701"/>
              <a:ext cx="11113" cy="158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31" name="Rectangle 75"/>
            <p:cNvSpPr>
              <a:spLocks noChangeArrowheads="1"/>
            </p:cNvSpPr>
            <p:nvPr/>
          </p:nvSpPr>
          <p:spPr bwMode="auto">
            <a:xfrm>
              <a:off x="2952750" y="4043363"/>
              <a:ext cx="11113" cy="16033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32" name="Rectangle 76"/>
            <p:cNvSpPr>
              <a:spLocks noChangeArrowheads="1"/>
            </p:cNvSpPr>
            <p:nvPr/>
          </p:nvSpPr>
          <p:spPr bwMode="auto">
            <a:xfrm>
              <a:off x="3125788" y="4043363"/>
              <a:ext cx="11113" cy="16033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33" name="Rectangle 77"/>
            <p:cNvSpPr>
              <a:spLocks noChangeArrowheads="1"/>
            </p:cNvSpPr>
            <p:nvPr/>
          </p:nvSpPr>
          <p:spPr bwMode="auto">
            <a:xfrm>
              <a:off x="3300413" y="4043363"/>
              <a:ext cx="11113" cy="16033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34" name="Rectangle 78"/>
            <p:cNvSpPr>
              <a:spLocks noChangeArrowheads="1"/>
            </p:cNvSpPr>
            <p:nvPr/>
          </p:nvSpPr>
          <p:spPr bwMode="auto">
            <a:xfrm>
              <a:off x="3475038" y="4043363"/>
              <a:ext cx="11113" cy="16033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35" name="Rectangle 79"/>
            <p:cNvSpPr>
              <a:spLocks noChangeArrowheads="1"/>
            </p:cNvSpPr>
            <p:nvPr/>
          </p:nvSpPr>
          <p:spPr bwMode="auto">
            <a:xfrm>
              <a:off x="3648075" y="4043363"/>
              <a:ext cx="12700" cy="16033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36" name="Rectangle 80"/>
            <p:cNvSpPr>
              <a:spLocks noChangeArrowheads="1"/>
            </p:cNvSpPr>
            <p:nvPr/>
          </p:nvSpPr>
          <p:spPr bwMode="auto">
            <a:xfrm>
              <a:off x="3822700" y="4043363"/>
              <a:ext cx="11113" cy="16033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37" name="Rectangle 81"/>
            <p:cNvSpPr>
              <a:spLocks noChangeArrowheads="1"/>
            </p:cNvSpPr>
            <p:nvPr/>
          </p:nvSpPr>
          <p:spPr bwMode="auto">
            <a:xfrm>
              <a:off x="3997325" y="4043363"/>
              <a:ext cx="11113" cy="16033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38" name="Rectangle 82"/>
            <p:cNvSpPr>
              <a:spLocks noChangeArrowheads="1"/>
            </p:cNvSpPr>
            <p:nvPr/>
          </p:nvSpPr>
          <p:spPr bwMode="auto">
            <a:xfrm>
              <a:off x="4170363" y="4043363"/>
              <a:ext cx="12700" cy="16033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39" name="Rectangle 83"/>
            <p:cNvSpPr>
              <a:spLocks noChangeArrowheads="1"/>
            </p:cNvSpPr>
            <p:nvPr/>
          </p:nvSpPr>
          <p:spPr bwMode="auto">
            <a:xfrm>
              <a:off x="4344988" y="4043363"/>
              <a:ext cx="11113" cy="16033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40" name="Rectangle 84"/>
            <p:cNvSpPr>
              <a:spLocks noChangeArrowheads="1"/>
            </p:cNvSpPr>
            <p:nvPr/>
          </p:nvSpPr>
          <p:spPr bwMode="auto">
            <a:xfrm>
              <a:off x="4519613" y="4043363"/>
              <a:ext cx="11113" cy="16033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41" name="Rectangle 85"/>
            <p:cNvSpPr>
              <a:spLocks noChangeArrowheads="1"/>
            </p:cNvSpPr>
            <p:nvPr/>
          </p:nvSpPr>
          <p:spPr bwMode="auto">
            <a:xfrm>
              <a:off x="4694238" y="4043363"/>
              <a:ext cx="11113" cy="16033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42" name="Rectangle 86"/>
            <p:cNvSpPr>
              <a:spLocks noChangeArrowheads="1"/>
            </p:cNvSpPr>
            <p:nvPr/>
          </p:nvSpPr>
          <p:spPr bwMode="auto">
            <a:xfrm>
              <a:off x="4867275" y="4043363"/>
              <a:ext cx="12700" cy="16033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43" name="Rectangle 87"/>
            <p:cNvSpPr>
              <a:spLocks noChangeArrowheads="1"/>
            </p:cNvSpPr>
            <p:nvPr/>
          </p:nvSpPr>
          <p:spPr bwMode="auto">
            <a:xfrm>
              <a:off x="5041900" y="4043363"/>
              <a:ext cx="11113" cy="16033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44" name="Rectangle 88"/>
            <p:cNvSpPr>
              <a:spLocks noChangeArrowheads="1"/>
            </p:cNvSpPr>
            <p:nvPr/>
          </p:nvSpPr>
          <p:spPr bwMode="auto">
            <a:xfrm>
              <a:off x="5216525" y="4043363"/>
              <a:ext cx="11113" cy="16033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45" name="Rectangle 89"/>
            <p:cNvSpPr>
              <a:spLocks noChangeArrowheads="1"/>
            </p:cNvSpPr>
            <p:nvPr/>
          </p:nvSpPr>
          <p:spPr bwMode="auto">
            <a:xfrm>
              <a:off x="5389563" y="4203701"/>
              <a:ext cx="12700" cy="158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46" name="Rectangle 90"/>
            <p:cNvSpPr>
              <a:spLocks noChangeArrowheads="1"/>
            </p:cNvSpPr>
            <p:nvPr/>
          </p:nvSpPr>
          <p:spPr bwMode="auto">
            <a:xfrm>
              <a:off x="5564188" y="4203701"/>
              <a:ext cx="11113" cy="158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47" name="Rectangle 91"/>
            <p:cNvSpPr>
              <a:spLocks noChangeArrowheads="1"/>
            </p:cNvSpPr>
            <p:nvPr/>
          </p:nvSpPr>
          <p:spPr bwMode="auto">
            <a:xfrm>
              <a:off x="5737225" y="4203701"/>
              <a:ext cx="11113" cy="158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48" name="Rectangle 92"/>
            <p:cNvSpPr>
              <a:spLocks noChangeArrowheads="1"/>
            </p:cNvSpPr>
            <p:nvPr/>
          </p:nvSpPr>
          <p:spPr bwMode="auto">
            <a:xfrm>
              <a:off x="5911850" y="4203701"/>
              <a:ext cx="11113" cy="158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49" name="Rectangle 93"/>
            <p:cNvSpPr>
              <a:spLocks noChangeArrowheads="1"/>
            </p:cNvSpPr>
            <p:nvPr/>
          </p:nvSpPr>
          <p:spPr bwMode="auto">
            <a:xfrm>
              <a:off x="6084888" y="4203701"/>
              <a:ext cx="12700" cy="158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50" name="Rectangle 94"/>
            <p:cNvSpPr>
              <a:spLocks noChangeArrowheads="1"/>
            </p:cNvSpPr>
            <p:nvPr/>
          </p:nvSpPr>
          <p:spPr bwMode="auto">
            <a:xfrm>
              <a:off x="6259513" y="4203701"/>
              <a:ext cx="11113" cy="158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51" name="Rectangle 95"/>
            <p:cNvSpPr>
              <a:spLocks noChangeArrowheads="1"/>
            </p:cNvSpPr>
            <p:nvPr/>
          </p:nvSpPr>
          <p:spPr bwMode="auto">
            <a:xfrm>
              <a:off x="6432550" y="4203701"/>
              <a:ext cx="12700" cy="158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52" name="Rectangle 96"/>
            <p:cNvSpPr>
              <a:spLocks noChangeArrowheads="1"/>
            </p:cNvSpPr>
            <p:nvPr/>
          </p:nvSpPr>
          <p:spPr bwMode="auto">
            <a:xfrm>
              <a:off x="6607175" y="4203701"/>
              <a:ext cx="12700" cy="158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53" name="Rectangle 97"/>
            <p:cNvSpPr>
              <a:spLocks noChangeArrowheads="1"/>
            </p:cNvSpPr>
            <p:nvPr/>
          </p:nvSpPr>
          <p:spPr bwMode="auto">
            <a:xfrm>
              <a:off x="6781800" y="4203701"/>
              <a:ext cx="12700" cy="158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54" name="Rectangle 98"/>
            <p:cNvSpPr>
              <a:spLocks noChangeArrowheads="1"/>
            </p:cNvSpPr>
            <p:nvPr/>
          </p:nvSpPr>
          <p:spPr bwMode="auto">
            <a:xfrm>
              <a:off x="6954838" y="4203701"/>
              <a:ext cx="12700" cy="158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55" name="Rectangle 99"/>
            <p:cNvSpPr>
              <a:spLocks noChangeArrowheads="1"/>
            </p:cNvSpPr>
            <p:nvPr/>
          </p:nvSpPr>
          <p:spPr bwMode="auto">
            <a:xfrm>
              <a:off x="7129463" y="4203701"/>
              <a:ext cx="12700" cy="158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56" name="Rectangle 100"/>
            <p:cNvSpPr>
              <a:spLocks noChangeArrowheads="1"/>
            </p:cNvSpPr>
            <p:nvPr/>
          </p:nvSpPr>
          <p:spPr bwMode="auto">
            <a:xfrm>
              <a:off x="7304088" y="4043363"/>
              <a:ext cx="12700" cy="16033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57" name="Rectangle 101"/>
            <p:cNvSpPr>
              <a:spLocks noChangeArrowheads="1"/>
            </p:cNvSpPr>
            <p:nvPr/>
          </p:nvSpPr>
          <p:spPr bwMode="auto">
            <a:xfrm>
              <a:off x="7477125" y="4043363"/>
              <a:ext cx="12700" cy="16033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58" name="Rectangle 102"/>
            <p:cNvSpPr>
              <a:spLocks noChangeArrowheads="1"/>
            </p:cNvSpPr>
            <p:nvPr/>
          </p:nvSpPr>
          <p:spPr bwMode="auto">
            <a:xfrm>
              <a:off x="7651750" y="4043363"/>
              <a:ext cx="12700" cy="16033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59" name="Rectangle 103"/>
            <p:cNvSpPr>
              <a:spLocks noChangeArrowheads="1"/>
            </p:cNvSpPr>
            <p:nvPr/>
          </p:nvSpPr>
          <p:spPr bwMode="auto">
            <a:xfrm>
              <a:off x="7826375" y="4043363"/>
              <a:ext cx="12700" cy="16033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60" name="Rectangle 104"/>
            <p:cNvSpPr>
              <a:spLocks noChangeArrowheads="1"/>
            </p:cNvSpPr>
            <p:nvPr/>
          </p:nvSpPr>
          <p:spPr bwMode="auto">
            <a:xfrm>
              <a:off x="7999413" y="4043363"/>
              <a:ext cx="12700" cy="16033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61" name="Rectangle 105"/>
            <p:cNvSpPr>
              <a:spLocks noChangeArrowheads="1"/>
            </p:cNvSpPr>
            <p:nvPr/>
          </p:nvSpPr>
          <p:spPr bwMode="auto">
            <a:xfrm>
              <a:off x="8174038" y="4203701"/>
              <a:ext cx="12700" cy="158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62" name="Rectangle 106"/>
            <p:cNvSpPr>
              <a:spLocks noChangeArrowheads="1"/>
            </p:cNvSpPr>
            <p:nvPr/>
          </p:nvSpPr>
          <p:spPr bwMode="auto">
            <a:xfrm>
              <a:off x="8348663" y="4203701"/>
              <a:ext cx="12700" cy="158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63" name="Rectangle 107"/>
            <p:cNvSpPr>
              <a:spLocks noChangeArrowheads="1"/>
            </p:cNvSpPr>
            <p:nvPr/>
          </p:nvSpPr>
          <p:spPr bwMode="auto">
            <a:xfrm>
              <a:off x="8523288" y="4203701"/>
              <a:ext cx="12700" cy="158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64" name="Rectangle 108"/>
            <p:cNvSpPr>
              <a:spLocks noChangeArrowheads="1"/>
            </p:cNvSpPr>
            <p:nvPr/>
          </p:nvSpPr>
          <p:spPr bwMode="auto">
            <a:xfrm>
              <a:off x="8696325" y="4203701"/>
              <a:ext cx="12700" cy="158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65" name="Rectangle 109"/>
            <p:cNvSpPr>
              <a:spLocks noChangeArrowheads="1"/>
            </p:cNvSpPr>
            <p:nvPr/>
          </p:nvSpPr>
          <p:spPr bwMode="auto">
            <a:xfrm>
              <a:off x="8870950" y="4203701"/>
              <a:ext cx="12700" cy="158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66" name="Rectangle 110"/>
            <p:cNvSpPr>
              <a:spLocks noChangeArrowheads="1"/>
            </p:cNvSpPr>
            <p:nvPr/>
          </p:nvSpPr>
          <p:spPr bwMode="auto">
            <a:xfrm>
              <a:off x="9045575" y="4203701"/>
              <a:ext cx="12700" cy="158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67" name="Rectangle 111"/>
            <p:cNvSpPr>
              <a:spLocks noChangeArrowheads="1"/>
            </p:cNvSpPr>
            <p:nvPr/>
          </p:nvSpPr>
          <p:spPr bwMode="auto">
            <a:xfrm>
              <a:off x="9218613" y="4043363"/>
              <a:ext cx="12700" cy="16033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68" name="Rectangle 112"/>
            <p:cNvSpPr>
              <a:spLocks noChangeArrowheads="1"/>
            </p:cNvSpPr>
            <p:nvPr/>
          </p:nvSpPr>
          <p:spPr bwMode="auto">
            <a:xfrm>
              <a:off x="9393238" y="4043363"/>
              <a:ext cx="12700" cy="16033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69" name="Rectangle 113"/>
            <p:cNvSpPr>
              <a:spLocks noChangeArrowheads="1"/>
            </p:cNvSpPr>
            <p:nvPr/>
          </p:nvSpPr>
          <p:spPr bwMode="auto">
            <a:xfrm>
              <a:off x="9567863" y="4203701"/>
              <a:ext cx="12700" cy="158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70" name="Rectangle 114"/>
            <p:cNvSpPr>
              <a:spLocks noChangeArrowheads="1"/>
            </p:cNvSpPr>
            <p:nvPr/>
          </p:nvSpPr>
          <p:spPr bwMode="auto">
            <a:xfrm>
              <a:off x="9740900" y="4203701"/>
              <a:ext cx="12700" cy="158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71" name="Rectangle 115"/>
            <p:cNvSpPr>
              <a:spLocks noChangeArrowheads="1"/>
            </p:cNvSpPr>
            <p:nvPr/>
          </p:nvSpPr>
          <p:spPr bwMode="auto">
            <a:xfrm>
              <a:off x="9915525" y="4203701"/>
              <a:ext cx="12700" cy="158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72" name="Rectangle 116"/>
            <p:cNvSpPr>
              <a:spLocks noChangeArrowheads="1"/>
            </p:cNvSpPr>
            <p:nvPr/>
          </p:nvSpPr>
          <p:spPr bwMode="auto">
            <a:xfrm>
              <a:off x="10090150" y="4203701"/>
              <a:ext cx="12700" cy="158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73" name="Rectangle 117"/>
            <p:cNvSpPr>
              <a:spLocks noChangeArrowheads="1"/>
            </p:cNvSpPr>
            <p:nvPr/>
          </p:nvSpPr>
          <p:spPr bwMode="auto">
            <a:xfrm>
              <a:off x="10264775" y="4203701"/>
              <a:ext cx="12700" cy="158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5" name="Rectangle 75"/>
            <p:cNvSpPr>
              <a:spLocks noChangeArrowheads="1"/>
            </p:cNvSpPr>
            <p:nvPr/>
          </p:nvSpPr>
          <p:spPr bwMode="auto">
            <a:xfrm>
              <a:off x="2606075" y="4030216"/>
              <a:ext cx="11113" cy="16033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37" name="Group 161"/>
          <p:cNvGrpSpPr>
            <a:grpSpLocks/>
          </p:cNvGrpSpPr>
          <p:nvPr/>
        </p:nvGrpSpPr>
        <p:grpSpPr bwMode="auto">
          <a:xfrm>
            <a:off x="2392363" y="1643063"/>
            <a:ext cx="785812" cy="1500187"/>
            <a:chOff x="2392254" y="1643047"/>
            <a:chExt cx="785818" cy="1500198"/>
          </a:xfrm>
        </p:grpSpPr>
        <p:cxnSp>
          <p:nvCxnSpPr>
            <p:cNvPr id="138" name="Straight Arrow Connector 22"/>
            <p:cNvCxnSpPr>
              <a:cxnSpLocks noChangeShapeType="1"/>
            </p:cNvCxnSpPr>
            <p:nvPr/>
          </p:nvCxnSpPr>
          <p:spPr bwMode="auto">
            <a:xfrm rot="5400000">
              <a:off x="2392741" y="2035559"/>
              <a:ext cx="786611" cy="1588"/>
            </a:xfrm>
            <a:prstGeom prst="straightConnector1">
              <a:avLst/>
            </a:prstGeom>
            <a:noFill/>
            <a:ln w="19050" algn="ctr">
              <a:solidFill>
                <a:srgbClr val="969696"/>
              </a:solidFill>
              <a:round/>
              <a:headEnd/>
              <a:tailEnd type="arrow" w="lg" len="lg"/>
            </a:ln>
          </p:spPr>
        </p:cxnSp>
        <p:sp>
          <p:nvSpPr>
            <p:cNvPr id="139" name="Oval 24"/>
            <p:cNvSpPr>
              <a:spLocks noChangeArrowheads="1"/>
            </p:cNvSpPr>
            <p:nvPr/>
          </p:nvSpPr>
          <p:spPr bwMode="auto">
            <a:xfrm>
              <a:off x="2392254" y="2428865"/>
              <a:ext cx="785818" cy="714380"/>
            </a:xfrm>
            <a:prstGeom prst="ellipse">
              <a:avLst/>
            </a:prstGeom>
            <a:solidFill>
              <a:srgbClr val="FFFFFF"/>
            </a:solidFill>
            <a:ln w="19050">
              <a:solidFill>
                <a:srgbClr val="33CC33"/>
              </a:solidFill>
              <a:miter lim="800000"/>
              <a:headEnd/>
              <a:tailEnd/>
            </a:ln>
          </p:spPr>
          <p:txBody>
            <a:bodyPr wrap="none" lIns="0" tIns="0" rIns="0" bIns="0" anchor="ctr"/>
            <a:lstStyle/>
            <a:p>
              <a:r>
                <a:rPr lang="en-US">
                  <a:solidFill>
                    <a:srgbClr val="33CC33"/>
                  </a:solidFill>
                </a:rPr>
                <a:t>OK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True randomness?</a:t>
            </a:r>
            <a:endParaRPr lang="en-US"/>
          </a:p>
        </p:txBody>
      </p:sp>
      <p:sp>
        <p:nvSpPr>
          <p:cNvPr id="6" name="Left Bracket 5"/>
          <p:cNvSpPr>
            <a:spLocks/>
          </p:cNvSpPr>
          <p:nvPr/>
        </p:nvSpPr>
        <p:spPr bwMode="auto">
          <a:xfrm>
            <a:off x="6929438" y="784225"/>
            <a:ext cx="571500" cy="1785938"/>
          </a:xfrm>
          <a:prstGeom prst="leftBracket">
            <a:avLst>
              <a:gd name="adj" fmla="val 61661"/>
            </a:avLst>
          </a:prstGeom>
          <a:noFill/>
          <a:ln w="19050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857250" y="1069975"/>
            <a:ext cx="1357313" cy="1143000"/>
          </a:xfrm>
          <a:prstGeom prst="rect">
            <a:avLst/>
          </a:prstGeom>
          <a:solidFill>
            <a:srgbClr val="FFFFFF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r>
              <a:rPr lang="en-US" sz="2200"/>
              <a:t>Quantis</a:t>
            </a:r>
          </a:p>
          <a:p>
            <a:r>
              <a:rPr lang="en-US" sz="2200"/>
              <a:t>RNG</a:t>
            </a:r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3643313" y="1069975"/>
            <a:ext cx="1785937" cy="1143000"/>
          </a:xfrm>
          <a:prstGeom prst="rect">
            <a:avLst/>
          </a:prstGeom>
          <a:solidFill>
            <a:srgbClr val="FFFFFF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r>
              <a:rPr lang="en-US"/>
              <a:t>FPGA</a:t>
            </a:r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6786563" y="1336675"/>
            <a:ext cx="214312" cy="714375"/>
          </a:xfrm>
          <a:prstGeom prst="rect">
            <a:avLst/>
          </a:prstGeom>
          <a:solidFill>
            <a:srgbClr val="FFFFFF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endParaRPr lang="en-US"/>
          </a:p>
        </p:txBody>
      </p:sp>
      <p:cxnSp>
        <p:nvCxnSpPr>
          <p:cNvPr id="10" name="Straight Arrow Connector 7"/>
          <p:cNvCxnSpPr>
            <a:cxnSpLocks noChangeShapeType="1"/>
            <a:stCxn id="7" idx="3"/>
            <a:endCxn id="8" idx="1"/>
          </p:cNvCxnSpPr>
          <p:nvPr/>
        </p:nvCxnSpPr>
        <p:spPr bwMode="auto">
          <a:xfrm>
            <a:off x="2214563" y="1641475"/>
            <a:ext cx="1428750" cy="1588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round/>
            <a:headEnd/>
            <a:tailEnd type="arrow" w="lg" len="lg"/>
          </a:ln>
        </p:spPr>
      </p:cxnSp>
      <p:cxnSp>
        <p:nvCxnSpPr>
          <p:cNvPr id="11" name="Straight Arrow Connector 8"/>
          <p:cNvCxnSpPr>
            <a:cxnSpLocks noChangeShapeType="1"/>
            <a:stCxn id="8" idx="3"/>
          </p:cNvCxnSpPr>
          <p:nvPr/>
        </p:nvCxnSpPr>
        <p:spPr bwMode="auto">
          <a:xfrm>
            <a:off x="5429250" y="1641475"/>
            <a:ext cx="1357313" cy="1588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round/>
            <a:headEnd/>
            <a:tailEnd type="arrow" w="lg" len="lg"/>
          </a:ln>
        </p:spPr>
      </p:cxnSp>
      <p:sp>
        <p:nvSpPr>
          <p:cNvPr id="12" name="TextBox 16"/>
          <p:cNvSpPr txBox="1">
            <a:spLocks noChangeArrowheads="1"/>
          </p:cNvSpPr>
          <p:nvPr/>
        </p:nvSpPr>
        <p:spPr bwMode="auto">
          <a:xfrm>
            <a:off x="7062788" y="1471613"/>
            <a:ext cx="3219450" cy="40005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2000"/>
              <a:t>Phase modulator in Bob</a:t>
            </a:r>
          </a:p>
        </p:txBody>
      </p:sp>
      <p:cxnSp>
        <p:nvCxnSpPr>
          <p:cNvPr id="16" name="Straight Arrow Connector 15"/>
          <p:cNvCxnSpPr>
            <a:cxnSpLocks noChangeShapeType="1"/>
          </p:cNvCxnSpPr>
          <p:nvPr/>
        </p:nvCxnSpPr>
        <p:spPr bwMode="auto">
          <a:xfrm rot="5400000">
            <a:off x="5065543" y="2578269"/>
            <a:ext cx="1872000" cy="1588"/>
          </a:xfrm>
          <a:prstGeom prst="straightConnector1">
            <a:avLst/>
          </a:prstGeom>
          <a:noFill/>
          <a:ln w="19050" algn="ctr">
            <a:solidFill>
              <a:srgbClr val="969696"/>
            </a:solidFill>
            <a:round/>
            <a:headEnd/>
            <a:tailEnd type="arrow" w="lg" len="lg"/>
          </a:ln>
        </p:spPr>
      </p:cxnSp>
      <p:sp>
        <p:nvSpPr>
          <p:cNvPr id="17" name="TextBox 4"/>
          <p:cNvSpPr txBox="1">
            <a:spLocks noChangeArrowheads="1"/>
          </p:cNvSpPr>
          <p:nvPr/>
        </p:nvSpPr>
        <p:spPr bwMode="auto">
          <a:xfrm>
            <a:off x="174625" y="7142163"/>
            <a:ext cx="9898063" cy="430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en-US" sz="2200"/>
              <a:t>Issue reported patched, as of January 2010</a:t>
            </a:r>
          </a:p>
        </p:txBody>
      </p:sp>
      <p:grpSp>
        <p:nvGrpSpPr>
          <p:cNvPr id="21" name="Group 159"/>
          <p:cNvGrpSpPr>
            <a:grpSpLocks/>
          </p:cNvGrpSpPr>
          <p:nvPr/>
        </p:nvGrpSpPr>
        <p:grpSpPr bwMode="auto">
          <a:xfrm>
            <a:off x="515938" y="4298950"/>
            <a:ext cx="4421187" cy="2844800"/>
            <a:chOff x="516085" y="4298177"/>
            <a:chExt cx="4421014" cy="2845596"/>
          </a:xfrm>
        </p:grpSpPr>
        <p:pic>
          <p:nvPicPr>
            <p:cNvPr id="22" name="Picture 155" descr="phasemodulator_bob_2bit.jpg"/>
            <p:cNvPicPr>
              <a:picLocks noChangeAspect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142972" y="4298177"/>
              <a:ext cx="3794127" cy="28455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3" name="TextBox 157"/>
            <p:cNvSpPr txBox="1">
              <a:spLocks noChangeArrowheads="1"/>
            </p:cNvSpPr>
            <p:nvPr/>
          </p:nvSpPr>
          <p:spPr bwMode="auto">
            <a:xfrm>
              <a:off x="516085" y="4457647"/>
              <a:ext cx="769763" cy="40011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/>
              <a:r>
                <a:rPr lang="en-US" sz="2000"/>
                <a:t>Bob:</a:t>
              </a:r>
            </a:p>
          </p:txBody>
        </p:sp>
      </p:grpSp>
      <p:grpSp>
        <p:nvGrpSpPr>
          <p:cNvPr id="24" name="Group 160"/>
          <p:cNvGrpSpPr>
            <a:grpSpLocks/>
          </p:cNvGrpSpPr>
          <p:nvPr/>
        </p:nvGrpSpPr>
        <p:grpSpPr bwMode="auto">
          <a:xfrm>
            <a:off x="5403850" y="4295775"/>
            <a:ext cx="4454525" cy="2847975"/>
            <a:chOff x="5404535" y="4296362"/>
            <a:chExt cx="4453873" cy="2847412"/>
          </a:xfrm>
        </p:grpSpPr>
        <p:pic>
          <p:nvPicPr>
            <p:cNvPr id="25" name="Picture 156" descr="Phasemodulator_alice_2bits.jpg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061859" y="4296362"/>
              <a:ext cx="3796549" cy="28474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6" name="TextBox 158"/>
            <p:cNvSpPr txBox="1">
              <a:spLocks noChangeArrowheads="1"/>
            </p:cNvSpPr>
            <p:nvPr/>
          </p:nvSpPr>
          <p:spPr bwMode="auto">
            <a:xfrm>
              <a:off x="5404535" y="4457647"/>
              <a:ext cx="881973" cy="40011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/>
              <a:r>
                <a:rPr lang="en-US" sz="2000"/>
                <a:t>Alice:</a:t>
              </a:r>
            </a:p>
          </p:txBody>
        </p:sp>
      </p:grpSp>
      <p:sp>
        <p:nvSpPr>
          <p:cNvPr id="27" name="TextBox 4"/>
          <p:cNvSpPr txBox="1">
            <a:spLocks noChangeArrowheads="1"/>
          </p:cNvSpPr>
          <p:nvPr/>
        </p:nvSpPr>
        <p:spPr bwMode="auto">
          <a:xfrm>
            <a:off x="8429625" y="2211388"/>
            <a:ext cx="17145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sz="1800" b="0"/>
              <a:t>id Quantique </a:t>
            </a:r>
            <a:r>
              <a:rPr lang="en-US" sz="1800" b="0" smtClean="0"/>
              <a:t>Clavis2 </a:t>
            </a:r>
            <a:r>
              <a:rPr lang="en-US" sz="1800" b="0"/>
              <a:t>(2008)</a:t>
            </a:r>
            <a:endParaRPr lang="en-US" sz="1800" b="0" baseline="30000"/>
          </a:p>
        </p:txBody>
      </p:sp>
      <p:grpSp>
        <p:nvGrpSpPr>
          <p:cNvPr id="142" name="Group 141"/>
          <p:cNvGrpSpPr/>
          <p:nvPr/>
        </p:nvGrpSpPr>
        <p:grpSpPr>
          <a:xfrm>
            <a:off x="69850" y="3489325"/>
            <a:ext cx="10212388" cy="739775"/>
            <a:chOff x="69850" y="3489325"/>
            <a:chExt cx="10212388" cy="739775"/>
          </a:xfrm>
        </p:grpSpPr>
        <p:sp>
          <p:nvSpPr>
            <p:cNvPr id="143" name="TextBox 153"/>
            <p:cNvSpPr txBox="1">
              <a:spLocks noChangeArrowheads="1"/>
            </p:cNvSpPr>
            <p:nvPr/>
          </p:nvSpPr>
          <p:spPr bwMode="auto">
            <a:xfrm>
              <a:off x="69850" y="3489325"/>
              <a:ext cx="567854" cy="739775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/>
              <a:r>
                <a:rPr lang="en-US" sz="1600"/>
                <a:t>V</a:t>
              </a:r>
              <a:r>
                <a:rPr lang="en-US" sz="1600" baseline="-15000">
                  <a:sym typeface="Symbol" pitchFamily="18" charset="2"/>
                </a:rPr>
                <a:t></a:t>
              </a:r>
              <a:r>
                <a:rPr lang="en-US" sz="1600">
                  <a:sym typeface="Symbol" pitchFamily="18" charset="2"/>
                </a:rPr>
                <a:t>/2</a:t>
              </a:r>
            </a:p>
            <a:p>
              <a:pPr algn="r"/>
              <a:endParaRPr lang="en-US" sz="1000">
                <a:sym typeface="Symbol" pitchFamily="18" charset="2"/>
              </a:endParaRPr>
            </a:p>
            <a:p>
              <a:pPr algn="r"/>
              <a:r>
                <a:rPr lang="en-US" sz="1600">
                  <a:sym typeface="Symbol" pitchFamily="18" charset="2"/>
                </a:rPr>
                <a:t>0</a:t>
              </a:r>
              <a:endParaRPr lang="en-US" sz="1600"/>
            </a:p>
          </p:txBody>
        </p:sp>
        <p:sp>
          <p:nvSpPr>
            <p:cNvPr id="144" name="Line 5"/>
            <p:cNvSpPr>
              <a:spLocks noChangeShapeType="1"/>
            </p:cNvSpPr>
            <p:nvPr/>
          </p:nvSpPr>
          <p:spPr bwMode="auto">
            <a:xfrm>
              <a:off x="571500" y="4059238"/>
              <a:ext cx="9699625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5" name="Rectangle 144"/>
            <p:cNvSpPr>
              <a:spLocks noChangeArrowheads="1"/>
            </p:cNvSpPr>
            <p:nvPr/>
          </p:nvSpPr>
          <p:spPr bwMode="auto">
            <a:xfrm>
              <a:off x="682625" y="3654426"/>
              <a:ext cx="23813" cy="403225"/>
            </a:xfrm>
            <a:prstGeom prst="rect">
              <a:avLst/>
            </a:prstGeom>
            <a:noFill/>
            <a:ln w="12700">
              <a:solidFill>
                <a:srgbClr val="FF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6" name="Rectangle 145"/>
            <p:cNvSpPr>
              <a:spLocks noChangeArrowheads="1"/>
            </p:cNvSpPr>
            <p:nvPr/>
          </p:nvSpPr>
          <p:spPr bwMode="auto">
            <a:xfrm>
              <a:off x="855663" y="3654426"/>
              <a:ext cx="25400" cy="403225"/>
            </a:xfrm>
            <a:prstGeom prst="rect">
              <a:avLst/>
            </a:prstGeom>
            <a:noFill/>
            <a:ln w="12700">
              <a:solidFill>
                <a:srgbClr val="FF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7" name="Rectangle 146"/>
            <p:cNvSpPr>
              <a:spLocks noChangeArrowheads="1"/>
            </p:cNvSpPr>
            <p:nvPr/>
          </p:nvSpPr>
          <p:spPr bwMode="auto">
            <a:xfrm>
              <a:off x="1030288" y="3654426"/>
              <a:ext cx="23813" cy="403225"/>
            </a:xfrm>
            <a:prstGeom prst="rect">
              <a:avLst/>
            </a:prstGeom>
            <a:noFill/>
            <a:ln w="12700">
              <a:solidFill>
                <a:srgbClr val="FF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8" name="Rectangle 147"/>
            <p:cNvSpPr>
              <a:spLocks noChangeArrowheads="1"/>
            </p:cNvSpPr>
            <p:nvPr/>
          </p:nvSpPr>
          <p:spPr bwMode="auto">
            <a:xfrm>
              <a:off x="1204913" y="3654426"/>
              <a:ext cx="23813" cy="403225"/>
            </a:xfrm>
            <a:prstGeom prst="rect">
              <a:avLst/>
            </a:prstGeom>
            <a:noFill/>
            <a:ln w="12700">
              <a:solidFill>
                <a:srgbClr val="FF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9" name="Rectangle 148"/>
            <p:cNvSpPr>
              <a:spLocks noChangeArrowheads="1"/>
            </p:cNvSpPr>
            <p:nvPr/>
          </p:nvSpPr>
          <p:spPr bwMode="auto">
            <a:xfrm>
              <a:off x="1379538" y="3654426"/>
              <a:ext cx="23813" cy="403225"/>
            </a:xfrm>
            <a:prstGeom prst="rect">
              <a:avLst/>
            </a:prstGeom>
            <a:noFill/>
            <a:ln w="12700">
              <a:solidFill>
                <a:srgbClr val="FF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0" name="Rectangle 149"/>
            <p:cNvSpPr>
              <a:spLocks noChangeArrowheads="1"/>
            </p:cNvSpPr>
            <p:nvPr/>
          </p:nvSpPr>
          <p:spPr bwMode="auto">
            <a:xfrm>
              <a:off x="1552575" y="3654426"/>
              <a:ext cx="23813" cy="403225"/>
            </a:xfrm>
            <a:prstGeom prst="rect">
              <a:avLst/>
            </a:prstGeom>
            <a:noFill/>
            <a:ln w="12700">
              <a:solidFill>
                <a:srgbClr val="FF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1" name="Rectangle 150"/>
            <p:cNvSpPr>
              <a:spLocks noChangeArrowheads="1"/>
            </p:cNvSpPr>
            <p:nvPr/>
          </p:nvSpPr>
          <p:spPr bwMode="auto">
            <a:xfrm>
              <a:off x="1727200" y="3654426"/>
              <a:ext cx="23813" cy="403225"/>
            </a:xfrm>
            <a:prstGeom prst="rect">
              <a:avLst/>
            </a:prstGeom>
            <a:noFill/>
            <a:ln w="12700">
              <a:solidFill>
                <a:srgbClr val="FF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2" name="Rectangle 151"/>
            <p:cNvSpPr>
              <a:spLocks noChangeArrowheads="1"/>
            </p:cNvSpPr>
            <p:nvPr/>
          </p:nvSpPr>
          <p:spPr bwMode="auto">
            <a:xfrm>
              <a:off x="1901825" y="4057651"/>
              <a:ext cx="23813" cy="1588"/>
            </a:xfrm>
            <a:prstGeom prst="rect">
              <a:avLst/>
            </a:prstGeom>
            <a:noFill/>
            <a:ln w="12700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3" name="Rectangle 152"/>
            <p:cNvSpPr>
              <a:spLocks noChangeArrowheads="1"/>
            </p:cNvSpPr>
            <p:nvPr/>
          </p:nvSpPr>
          <p:spPr bwMode="auto">
            <a:xfrm>
              <a:off x="2074863" y="4057651"/>
              <a:ext cx="25400" cy="1588"/>
            </a:xfrm>
            <a:prstGeom prst="rect">
              <a:avLst/>
            </a:prstGeom>
            <a:noFill/>
            <a:ln w="12700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" name="Rectangle 153"/>
            <p:cNvSpPr>
              <a:spLocks noChangeArrowheads="1"/>
            </p:cNvSpPr>
            <p:nvPr/>
          </p:nvSpPr>
          <p:spPr bwMode="auto">
            <a:xfrm>
              <a:off x="2249488" y="4057651"/>
              <a:ext cx="23813" cy="1588"/>
            </a:xfrm>
            <a:prstGeom prst="rect">
              <a:avLst/>
            </a:prstGeom>
            <a:noFill/>
            <a:ln w="12700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5" name="Rectangle 154"/>
            <p:cNvSpPr>
              <a:spLocks noChangeArrowheads="1"/>
            </p:cNvSpPr>
            <p:nvPr/>
          </p:nvSpPr>
          <p:spPr bwMode="auto">
            <a:xfrm>
              <a:off x="2422525" y="4057651"/>
              <a:ext cx="25400" cy="1588"/>
            </a:xfrm>
            <a:prstGeom prst="rect">
              <a:avLst/>
            </a:prstGeom>
            <a:noFill/>
            <a:ln w="12700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6" name="Rectangle 155"/>
            <p:cNvSpPr>
              <a:spLocks noChangeArrowheads="1"/>
            </p:cNvSpPr>
            <p:nvPr/>
          </p:nvSpPr>
          <p:spPr bwMode="auto">
            <a:xfrm>
              <a:off x="2597150" y="3654426"/>
              <a:ext cx="25400" cy="403225"/>
            </a:xfrm>
            <a:prstGeom prst="rect">
              <a:avLst/>
            </a:prstGeom>
            <a:noFill/>
            <a:ln w="12700">
              <a:solidFill>
                <a:srgbClr val="FF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7" name="Rectangle 156"/>
            <p:cNvSpPr>
              <a:spLocks noChangeArrowheads="1"/>
            </p:cNvSpPr>
            <p:nvPr/>
          </p:nvSpPr>
          <p:spPr bwMode="auto">
            <a:xfrm>
              <a:off x="2770188" y="4057651"/>
              <a:ext cx="25400" cy="1588"/>
            </a:xfrm>
            <a:prstGeom prst="rect">
              <a:avLst/>
            </a:prstGeom>
            <a:noFill/>
            <a:ln w="12700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8" name="Rectangle 157"/>
            <p:cNvSpPr>
              <a:spLocks noChangeArrowheads="1"/>
            </p:cNvSpPr>
            <p:nvPr/>
          </p:nvSpPr>
          <p:spPr bwMode="auto">
            <a:xfrm>
              <a:off x="2944813" y="3654426"/>
              <a:ext cx="25400" cy="403225"/>
            </a:xfrm>
            <a:prstGeom prst="rect">
              <a:avLst/>
            </a:prstGeom>
            <a:noFill/>
            <a:ln w="12700">
              <a:solidFill>
                <a:srgbClr val="FF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9" name="Rectangle 158"/>
            <p:cNvSpPr>
              <a:spLocks noChangeArrowheads="1"/>
            </p:cNvSpPr>
            <p:nvPr/>
          </p:nvSpPr>
          <p:spPr bwMode="auto">
            <a:xfrm>
              <a:off x="3119438" y="3654426"/>
              <a:ext cx="25400" cy="403225"/>
            </a:xfrm>
            <a:prstGeom prst="rect">
              <a:avLst/>
            </a:prstGeom>
            <a:noFill/>
            <a:ln w="12700">
              <a:solidFill>
                <a:srgbClr val="FF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0" name="Rectangle 159"/>
            <p:cNvSpPr>
              <a:spLocks noChangeArrowheads="1"/>
            </p:cNvSpPr>
            <p:nvPr/>
          </p:nvSpPr>
          <p:spPr bwMode="auto">
            <a:xfrm>
              <a:off x="3294063" y="3654426"/>
              <a:ext cx="25400" cy="403225"/>
            </a:xfrm>
            <a:prstGeom prst="rect">
              <a:avLst/>
            </a:prstGeom>
            <a:noFill/>
            <a:ln w="12700">
              <a:solidFill>
                <a:srgbClr val="FF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1" name="Rectangle 160"/>
            <p:cNvSpPr>
              <a:spLocks noChangeArrowheads="1"/>
            </p:cNvSpPr>
            <p:nvPr/>
          </p:nvSpPr>
          <p:spPr bwMode="auto">
            <a:xfrm>
              <a:off x="3467100" y="3654426"/>
              <a:ext cx="25400" cy="403225"/>
            </a:xfrm>
            <a:prstGeom prst="rect">
              <a:avLst/>
            </a:prstGeom>
            <a:noFill/>
            <a:ln w="12700">
              <a:solidFill>
                <a:srgbClr val="FF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2" name="Rectangle 161"/>
            <p:cNvSpPr>
              <a:spLocks noChangeArrowheads="1"/>
            </p:cNvSpPr>
            <p:nvPr/>
          </p:nvSpPr>
          <p:spPr bwMode="auto">
            <a:xfrm>
              <a:off x="3641725" y="3654426"/>
              <a:ext cx="25400" cy="403225"/>
            </a:xfrm>
            <a:prstGeom prst="rect">
              <a:avLst/>
            </a:prstGeom>
            <a:noFill/>
            <a:ln w="12700">
              <a:solidFill>
                <a:srgbClr val="FF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3" name="Rectangle 24"/>
            <p:cNvSpPr>
              <a:spLocks noChangeArrowheads="1"/>
            </p:cNvSpPr>
            <p:nvPr/>
          </p:nvSpPr>
          <p:spPr bwMode="auto">
            <a:xfrm>
              <a:off x="3816350" y="3654426"/>
              <a:ext cx="25400" cy="403225"/>
            </a:xfrm>
            <a:prstGeom prst="rect">
              <a:avLst/>
            </a:prstGeom>
            <a:noFill/>
            <a:ln w="12700">
              <a:solidFill>
                <a:srgbClr val="FF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4" name="Rectangle 25"/>
            <p:cNvSpPr>
              <a:spLocks noChangeArrowheads="1"/>
            </p:cNvSpPr>
            <p:nvPr/>
          </p:nvSpPr>
          <p:spPr bwMode="auto">
            <a:xfrm>
              <a:off x="3989388" y="3654426"/>
              <a:ext cx="25400" cy="403225"/>
            </a:xfrm>
            <a:prstGeom prst="rect">
              <a:avLst/>
            </a:prstGeom>
            <a:noFill/>
            <a:ln w="12700">
              <a:solidFill>
                <a:srgbClr val="FF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5" name="Rectangle 26"/>
            <p:cNvSpPr>
              <a:spLocks noChangeArrowheads="1"/>
            </p:cNvSpPr>
            <p:nvPr/>
          </p:nvSpPr>
          <p:spPr bwMode="auto">
            <a:xfrm>
              <a:off x="4164013" y="3654426"/>
              <a:ext cx="25400" cy="403225"/>
            </a:xfrm>
            <a:prstGeom prst="rect">
              <a:avLst/>
            </a:prstGeom>
            <a:noFill/>
            <a:ln w="12700">
              <a:solidFill>
                <a:srgbClr val="FF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6" name="Rectangle 27"/>
            <p:cNvSpPr>
              <a:spLocks noChangeArrowheads="1"/>
            </p:cNvSpPr>
            <p:nvPr/>
          </p:nvSpPr>
          <p:spPr bwMode="auto">
            <a:xfrm>
              <a:off x="4338638" y="3654426"/>
              <a:ext cx="23813" cy="403225"/>
            </a:xfrm>
            <a:prstGeom prst="rect">
              <a:avLst/>
            </a:prstGeom>
            <a:noFill/>
            <a:ln w="12700">
              <a:solidFill>
                <a:srgbClr val="FF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7" name="Rectangle 28"/>
            <p:cNvSpPr>
              <a:spLocks noChangeArrowheads="1"/>
            </p:cNvSpPr>
            <p:nvPr/>
          </p:nvSpPr>
          <p:spPr bwMode="auto">
            <a:xfrm>
              <a:off x="4511675" y="3654426"/>
              <a:ext cx="25400" cy="403225"/>
            </a:xfrm>
            <a:prstGeom prst="rect">
              <a:avLst/>
            </a:prstGeom>
            <a:noFill/>
            <a:ln w="12700">
              <a:solidFill>
                <a:srgbClr val="FF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8" name="Rectangle 29"/>
            <p:cNvSpPr>
              <a:spLocks noChangeArrowheads="1"/>
            </p:cNvSpPr>
            <p:nvPr/>
          </p:nvSpPr>
          <p:spPr bwMode="auto">
            <a:xfrm>
              <a:off x="4686300" y="3654426"/>
              <a:ext cx="23813" cy="403225"/>
            </a:xfrm>
            <a:prstGeom prst="rect">
              <a:avLst/>
            </a:prstGeom>
            <a:noFill/>
            <a:ln w="12700">
              <a:solidFill>
                <a:srgbClr val="FF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9" name="Rectangle 30"/>
            <p:cNvSpPr>
              <a:spLocks noChangeArrowheads="1"/>
            </p:cNvSpPr>
            <p:nvPr/>
          </p:nvSpPr>
          <p:spPr bwMode="auto">
            <a:xfrm>
              <a:off x="4860925" y="3654426"/>
              <a:ext cx="23813" cy="403225"/>
            </a:xfrm>
            <a:prstGeom prst="rect">
              <a:avLst/>
            </a:prstGeom>
            <a:noFill/>
            <a:ln w="12700">
              <a:solidFill>
                <a:srgbClr val="FF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0" name="Rectangle 31"/>
            <p:cNvSpPr>
              <a:spLocks noChangeArrowheads="1"/>
            </p:cNvSpPr>
            <p:nvPr/>
          </p:nvSpPr>
          <p:spPr bwMode="auto">
            <a:xfrm>
              <a:off x="5035550" y="3654426"/>
              <a:ext cx="23813" cy="403225"/>
            </a:xfrm>
            <a:prstGeom prst="rect">
              <a:avLst/>
            </a:prstGeom>
            <a:noFill/>
            <a:ln w="12700">
              <a:solidFill>
                <a:srgbClr val="FF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1" name="Rectangle 32"/>
            <p:cNvSpPr>
              <a:spLocks noChangeArrowheads="1"/>
            </p:cNvSpPr>
            <p:nvPr/>
          </p:nvSpPr>
          <p:spPr bwMode="auto">
            <a:xfrm>
              <a:off x="5208588" y="3654426"/>
              <a:ext cx="25400" cy="403225"/>
            </a:xfrm>
            <a:prstGeom prst="rect">
              <a:avLst/>
            </a:prstGeom>
            <a:noFill/>
            <a:ln w="12700">
              <a:solidFill>
                <a:srgbClr val="FF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2" name="Rectangle 33"/>
            <p:cNvSpPr>
              <a:spLocks noChangeArrowheads="1"/>
            </p:cNvSpPr>
            <p:nvPr/>
          </p:nvSpPr>
          <p:spPr bwMode="auto">
            <a:xfrm>
              <a:off x="5383213" y="4057651"/>
              <a:ext cx="23813" cy="1588"/>
            </a:xfrm>
            <a:prstGeom prst="rect">
              <a:avLst/>
            </a:prstGeom>
            <a:noFill/>
            <a:ln w="12700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3" name="Rectangle 34"/>
            <p:cNvSpPr>
              <a:spLocks noChangeArrowheads="1"/>
            </p:cNvSpPr>
            <p:nvPr/>
          </p:nvSpPr>
          <p:spPr bwMode="auto">
            <a:xfrm>
              <a:off x="5557838" y="4057651"/>
              <a:ext cx="23813" cy="1588"/>
            </a:xfrm>
            <a:prstGeom prst="rect">
              <a:avLst/>
            </a:prstGeom>
            <a:noFill/>
            <a:ln w="12700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4" name="Rectangle 35"/>
            <p:cNvSpPr>
              <a:spLocks noChangeArrowheads="1"/>
            </p:cNvSpPr>
            <p:nvPr/>
          </p:nvSpPr>
          <p:spPr bwMode="auto">
            <a:xfrm>
              <a:off x="5730875" y="4057651"/>
              <a:ext cx="23813" cy="1588"/>
            </a:xfrm>
            <a:prstGeom prst="rect">
              <a:avLst/>
            </a:prstGeom>
            <a:noFill/>
            <a:ln w="12700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5" name="Rectangle 36"/>
            <p:cNvSpPr>
              <a:spLocks noChangeArrowheads="1"/>
            </p:cNvSpPr>
            <p:nvPr/>
          </p:nvSpPr>
          <p:spPr bwMode="auto">
            <a:xfrm>
              <a:off x="5903913" y="4057651"/>
              <a:ext cx="25400" cy="1588"/>
            </a:xfrm>
            <a:prstGeom prst="rect">
              <a:avLst/>
            </a:prstGeom>
            <a:noFill/>
            <a:ln w="12700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6" name="Rectangle 37"/>
            <p:cNvSpPr>
              <a:spLocks noChangeArrowheads="1"/>
            </p:cNvSpPr>
            <p:nvPr/>
          </p:nvSpPr>
          <p:spPr bwMode="auto">
            <a:xfrm>
              <a:off x="6078538" y="4057651"/>
              <a:ext cx="23813" cy="1588"/>
            </a:xfrm>
            <a:prstGeom prst="rect">
              <a:avLst/>
            </a:prstGeom>
            <a:noFill/>
            <a:ln w="12700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7" name="Rectangle 38"/>
            <p:cNvSpPr>
              <a:spLocks noChangeArrowheads="1"/>
            </p:cNvSpPr>
            <p:nvPr/>
          </p:nvSpPr>
          <p:spPr bwMode="auto">
            <a:xfrm>
              <a:off x="6253163" y="4057651"/>
              <a:ext cx="23813" cy="1588"/>
            </a:xfrm>
            <a:prstGeom prst="rect">
              <a:avLst/>
            </a:prstGeom>
            <a:noFill/>
            <a:ln w="12700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8" name="Rectangle 39"/>
            <p:cNvSpPr>
              <a:spLocks noChangeArrowheads="1"/>
            </p:cNvSpPr>
            <p:nvPr/>
          </p:nvSpPr>
          <p:spPr bwMode="auto">
            <a:xfrm>
              <a:off x="6426200" y="4057651"/>
              <a:ext cx="25400" cy="1588"/>
            </a:xfrm>
            <a:prstGeom prst="rect">
              <a:avLst/>
            </a:prstGeom>
            <a:noFill/>
            <a:ln w="12700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9" name="Rectangle 40"/>
            <p:cNvSpPr>
              <a:spLocks noChangeArrowheads="1"/>
            </p:cNvSpPr>
            <p:nvPr/>
          </p:nvSpPr>
          <p:spPr bwMode="auto">
            <a:xfrm>
              <a:off x="6600825" y="4057651"/>
              <a:ext cx="23813" cy="1588"/>
            </a:xfrm>
            <a:prstGeom prst="rect">
              <a:avLst/>
            </a:prstGeom>
            <a:noFill/>
            <a:ln w="12700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0" name="Rectangle 41"/>
            <p:cNvSpPr>
              <a:spLocks noChangeArrowheads="1"/>
            </p:cNvSpPr>
            <p:nvPr/>
          </p:nvSpPr>
          <p:spPr bwMode="auto">
            <a:xfrm>
              <a:off x="6775450" y="4057651"/>
              <a:ext cx="23813" cy="1588"/>
            </a:xfrm>
            <a:prstGeom prst="rect">
              <a:avLst/>
            </a:prstGeom>
            <a:noFill/>
            <a:ln w="12700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1" name="Rectangle 42"/>
            <p:cNvSpPr>
              <a:spLocks noChangeArrowheads="1"/>
            </p:cNvSpPr>
            <p:nvPr/>
          </p:nvSpPr>
          <p:spPr bwMode="auto">
            <a:xfrm>
              <a:off x="6950075" y="4057651"/>
              <a:ext cx="23813" cy="1588"/>
            </a:xfrm>
            <a:prstGeom prst="rect">
              <a:avLst/>
            </a:prstGeom>
            <a:noFill/>
            <a:ln w="12700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2" name="Rectangle 43"/>
            <p:cNvSpPr>
              <a:spLocks noChangeArrowheads="1"/>
            </p:cNvSpPr>
            <p:nvPr/>
          </p:nvSpPr>
          <p:spPr bwMode="auto">
            <a:xfrm>
              <a:off x="7123113" y="4057651"/>
              <a:ext cx="25400" cy="1588"/>
            </a:xfrm>
            <a:prstGeom prst="rect">
              <a:avLst/>
            </a:prstGeom>
            <a:noFill/>
            <a:ln w="12700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3" name="Rectangle 44"/>
            <p:cNvSpPr>
              <a:spLocks noChangeArrowheads="1"/>
            </p:cNvSpPr>
            <p:nvPr/>
          </p:nvSpPr>
          <p:spPr bwMode="auto">
            <a:xfrm>
              <a:off x="7297738" y="3654426"/>
              <a:ext cx="23813" cy="403225"/>
            </a:xfrm>
            <a:prstGeom prst="rect">
              <a:avLst/>
            </a:prstGeom>
            <a:noFill/>
            <a:ln w="12700">
              <a:solidFill>
                <a:srgbClr val="FF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4" name="Rectangle 45"/>
            <p:cNvSpPr>
              <a:spLocks noChangeArrowheads="1"/>
            </p:cNvSpPr>
            <p:nvPr/>
          </p:nvSpPr>
          <p:spPr bwMode="auto">
            <a:xfrm>
              <a:off x="7472363" y="3654426"/>
              <a:ext cx="23813" cy="403225"/>
            </a:xfrm>
            <a:prstGeom prst="rect">
              <a:avLst/>
            </a:prstGeom>
            <a:noFill/>
            <a:ln w="12700">
              <a:solidFill>
                <a:srgbClr val="FF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5" name="Rectangle 46"/>
            <p:cNvSpPr>
              <a:spLocks noChangeArrowheads="1"/>
            </p:cNvSpPr>
            <p:nvPr/>
          </p:nvSpPr>
          <p:spPr bwMode="auto">
            <a:xfrm>
              <a:off x="7645400" y="3654426"/>
              <a:ext cx="25400" cy="403225"/>
            </a:xfrm>
            <a:prstGeom prst="rect">
              <a:avLst/>
            </a:prstGeom>
            <a:noFill/>
            <a:ln w="12700">
              <a:solidFill>
                <a:srgbClr val="FF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6" name="Rectangle 47"/>
            <p:cNvSpPr>
              <a:spLocks noChangeArrowheads="1"/>
            </p:cNvSpPr>
            <p:nvPr/>
          </p:nvSpPr>
          <p:spPr bwMode="auto">
            <a:xfrm>
              <a:off x="7820025" y="3654426"/>
              <a:ext cx="23813" cy="403225"/>
            </a:xfrm>
            <a:prstGeom prst="rect">
              <a:avLst/>
            </a:prstGeom>
            <a:noFill/>
            <a:ln w="12700">
              <a:solidFill>
                <a:srgbClr val="FF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7" name="Rectangle 48"/>
            <p:cNvSpPr>
              <a:spLocks noChangeArrowheads="1"/>
            </p:cNvSpPr>
            <p:nvPr/>
          </p:nvSpPr>
          <p:spPr bwMode="auto">
            <a:xfrm>
              <a:off x="7994650" y="3654426"/>
              <a:ext cx="23813" cy="403225"/>
            </a:xfrm>
            <a:prstGeom prst="rect">
              <a:avLst/>
            </a:prstGeom>
            <a:noFill/>
            <a:ln w="12700">
              <a:solidFill>
                <a:srgbClr val="FF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8" name="Rectangle 49"/>
            <p:cNvSpPr>
              <a:spLocks noChangeArrowheads="1"/>
            </p:cNvSpPr>
            <p:nvPr/>
          </p:nvSpPr>
          <p:spPr bwMode="auto">
            <a:xfrm>
              <a:off x="8169275" y="4057651"/>
              <a:ext cx="23813" cy="1588"/>
            </a:xfrm>
            <a:prstGeom prst="rect">
              <a:avLst/>
            </a:prstGeom>
            <a:noFill/>
            <a:ln w="12700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9" name="Rectangle 50"/>
            <p:cNvSpPr>
              <a:spLocks noChangeArrowheads="1"/>
            </p:cNvSpPr>
            <p:nvPr/>
          </p:nvSpPr>
          <p:spPr bwMode="auto">
            <a:xfrm>
              <a:off x="8342313" y="4057651"/>
              <a:ext cx="23813" cy="1588"/>
            </a:xfrm>
            <a:prstGeom prst="rect">
              <a:avLst/>
            </a:prstGeom>
            <a:noFill/>
            <a:ln w="12700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0" name="Rectangle 51"/>
            <p:cNvSpPr>
              <a:spLocks noChangeArrowheads="1"/>
            </p:cNvSpPr>
            <p:nvPr/>
          </p:nvSpPr>
          <p:spPr bwMode="auto">
            <a:xfrm>
              <a:off x="8516938" y="4057651"/>
              <a:ext cx="23813" cy="1588"/>
            </a:xfrm>
            <a:prstGeom prst="rect">
              <a:avLst/>
            </a:prstGeom>
            <a:noFill/>
            <a:ln w="12700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1" name="Rectangle 52"/>
            <p:cNvSpPr>
              <a:spLocks noChangeArrowheads="1"/>
            </p:cNvSpPr>
            <p:nvPr/>
          </p:nvSpPr>
          <p:spPr bwMode="auto">
            <a:xfrm>
              <a:off x="8691563" y="4057651"/>
              <a:ext cx="23813" cy="1588"/>
            </a:xfrm>
            <a:prstGeom prst="rect">
              <a:avLst/>
            </a:prstGeom>
            <a:noFill/>
            <a:ln w="12700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2" name="Rectangle 53"/>
            <p:cNvSpPr>
              <a:spLocks noChangeArrowheads="1"/>
            </p:cNvSpPr>
            <p:nvPr/>
          </p:nvSpPr>
          <p:spPr bwMode="auto">
            <a:xfrm>
              <a:off x="8864600" y="4057651"/>
              <a:ext cx="25400" cy="1588"/>
            </a:xfrm>
            <a:prstGeom prst="rect">
              <a:avLst/>
            </a:prstGeom>
            <a:noFill/>
            <a:ln w="12700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3" name="Rectangle 54"/>
            <p:cNvSpPr>
              <a:spLocks noChangeArrowheads="1"/>
            </p:cNvSpPr>
            <p:nvPr/>
          </p:nvSpPr>
          <p:spPr bwMode="auto">
            <a:xfrm>
              <a:off x="9039225" y="4057651"/>
              <a:ext cx="23813" cy="1588"/>
            </a:xfrm>
            <a:prstGeom prst="rect">
              <a:avLst/>
            </a:prstGeom>
            <a:noFill/>
            <a:ln w="12700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4" name="Rectangle 55"/>
            <p:cNvSpPr>
              <a:spLocks noChangeArrowheads="1"/>
            </p:cNvSpPr>
            <p:nvPr/>
          </p:nvSpPr>
          <p:spPr bwMode="auto">
            <a:xfrm>
              <a:off x="9213850" y="3654426"/>
              <a:ext cx="23813" cy="403225"/>
            </a:xfrm>
            <a:prstGeom prst="rect">
              <a:avLst/>
            </a:prstGeom>
            <a:noFill/>
            <a:ln w="12700">
              <a:solidFill>
                <a:srgbClr val="FF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5" name="Rectangle 56"/>
            <p:cNvSpPr>
              <a:spLocks noChangeArrowheads="1"/>
            </p:cNvSpPr>
            <p:nvPr/>
          </p:nvSpPr>
          <p:spPr bwMode="auto">
            <a:xfrm>
              <a:off x="9386888" y="3654426"/>
              <a:ext cx="25400" cy="403225"/>
            </a:xfrm>
            <a:prstGeom prst="rect">
              <a:avLst/>
            </a:prstGeom>
            <a:noFill/>
            <a:ln w="12700">
              <a:solidFill>
                <a:srgbClr val="FF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6" name="Rectangle 57"/>
            <p:cNvSpPr>
              <a:spLocks noChangeArrowheads="1"/>
            </p:cNvSpPr>
            <p:nvPr/>
          </p:nvSpPr>
          <p:spPr bwMode="auto">
            <a:xfrm>
              <a:off x="9561513" y="4057651"/>
              <a:ext cx="23813" cy="1588"/>
            </a:xfrm>
            <a:prstGeom prst="rect">
              <a:avLst/>
            </a:prstGeom>
            <a:noFill/>
            <a:ln w="12700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7" name="Rectangle 58"/>
            <p:cNvSpPr>
              <a:spLocks noChangeArrowheads="1"/>
            </p:cNvSpPr>
            <p:nvPr/>
          </p:nvSpPr>
          <p:spPr bwMode="auto">
            <a:xfrm>
              <a:off x="9736138" y="4057651"/>
              <a:ext cx="23813" cy="1588"/>
            </a:xfrm>
            <a:prstGeom prst="rect">
              <a:avLst/>
            </a:prstGeom>
            <a:noFill/>
            <a:ln w="12700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8" name="Rectangle 59"/>
            <p:cNvSpPr>
              <a:spLocks noChangeArrowheads="1"/>
            </p:cNvSpPr>
            <p:nvPr/>
          </p:nvSpPr>
          <p:spPr bwMode="auto">
            <a:xfrm>
              <a:off x="9910763" y="4057651"/>
              <a:ext cx="23813" cy="1588"/>
            </a:xfrm>
            <a:prstGeom prst="rect">
              <a:avLst/>
            </a:prstGeom>
            <a:noFill/>
            <a:ln w="12700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9" name="Rectangle 60"/>
            <p:cNvSpPr>
              <a:spLocks noChangeArrowheads="1"/>
            </p:cNvSpPr>
            <p:nvPr/>
          </p:nvSpPr>
          <p:spPr bwMode="auto">
            <a:xfrm>
              <a:off x="10083800" y="4057651"/>
              <a:ext cx="25400" cy="1588"/>
            </a:xfrm>
            <a:prstGeom prst="rect">
              <a:avLst/>
            </a:prstGeom>
            <a:noFill/>
            <a:ln w="12700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0" name="Rectangle 61"/>
            <p:cNvSpPr>
              <a:spLocks noChangeArrowheads="1"/>
            </p:cNvSpPr>
            <p:nvPr/>
          </p:nvSpPr>
          <p:spPr bwMode="auto">
            <a:xfrm>
              <a:off x="10258425" y="4057651"/>
              <a:ext cx="23813" cy="1588"/>
            </a:xfrm>
            <a:prstGeom prst="rect">
              <a:avLst/>
            </a:prstGeom>
            <a:noFill/>
            <a:ln w="12700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1" name="Rectangle 62"/>
            <p:cNvSpPr>
              <a:spLocks noChangeArrowheads="1"/>
            </p:cNvSpPr>
            <p:nvPr/>
          </p:nvSpPr>
          <p:spPr bwMode="auto">
            <a:xfrm>
              <a:off x="687388" y="4043363"/>
              <a:ext cx="12700" cy="16033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2" name="Rectangle 63"/>
            <p:cNvSpPr>
              <a:spLocks noChangeArrowheads="1"/>
            </p:cNvSpPr>
            <p:nvPr/>
          </p:nvSpPr>
          <p:spPr bwMode="auto">
            <a:xfrm>
              <a:off x="862013" y="4043363"/>
              <a:ext cx="11113" cy="16033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3" name="Rectangle 64"/>
            <p:cNvSpPr>
              <a:spLocks noChangeArrowheads="1"/>
            </p:cNvSpPr>
            <p:nvPr/>
          </p:nvSpPr>
          <p:spPr bwMode="auto">
            <a:xfrm>
              <a:off x="1036638" y="4043363"/>
              <a:ext cx="11113" cy="16033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4" name="Rectangle 65"/>
            <p:cNvSpPr>
              <a:spLocks noChangeArrowheads="1"/>
            </p:cNvSpPr>
            <p:nvPr/>
          </p:nvSpPr>
          <p:spPr bwMode="auto">
            <a:xfrm>
              <a:off x="1209675" y="4043363"/>
              <a:ext cx="12700" cy="16033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" name="Rectangle 66"/>
            <p:cNvSpPr>
              <a:spLocks noChangeArrowheads="1"/>
            </p:cNvSpPr>
            <p:nvPr/>
          </p:nvSpPr>
          <p:spPr bwMode="auto">
            <a:xfrm>
              <a:off x="1384300" y="4043363"/>
              <a:ext cx="11113" cy="16033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6" name="Rectangle 67"/>
            <p:cNvSpPr>
              <a:spLocks noChangeArrowheads="1"/>
            </p:cNvSpPr>
            <p:nvPr/>
          </p:nvSpPr>
          <p:spPr bwMode="auto">
            <a:xfrm>
              <a:off x="1558925" y="4043363"/>
              <a:ext cx="11113" cy="16033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7" name="Rectangle 68"/>
            <p:cNvSpPr>
              <a:spLocks noChangeArrowheads="1"/>
            </p:cNvSpPr>
            <p:nvPr/>
          </p:nvSpPr>
          <p:spPr bwMode="auto">
            <a:xfrm>
              <a:off x="1733550" y="4043363"/>
              <a:ext cx="11113" cy="16033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8" name="Rectangle 69"/>
            <p:cNvSpPr>
              <a:spLocks noChangeArrowheads="1"/>
            </p:cNvSpPr>
            <p:nvPr/>
          </p:nvSpPr>
          <p:spPr bwMode="auto">
            <a:xfrm>
              <a:off x="1906588" y="4203701"/>
              <a:ext cx="12700" cy="158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9" name="Rectangle 70"/>
            <p:cNvSpPr>
              <a:spLocks noChangeArrowheads="1"/>
            </p:cNvSpPr>
            <p:nvPr/>
          </p:nvSpPr>
          <p:spPr bwMode="auto">
            <a:xfrm>
              <a:off x="2081213" y="4203701"/>
              <a:ext cx="11113" cy="158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0" name="Rectangle 71"/>
            <p:cNvSpPr>
              <a:spLocks noChangeArrowheads="1"/>
            </p:cNvSpPr>
            <p:nvPr/>
          </p:nvSpPr>
          <p:spPr bwMode="auto">
            <a:xfrm>
              <a:off x="2255838" y="4203701"/>
              <a:ext cx="11113" cy="158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1" name="Rectangle 72"/>
            <p:cNvSpPr>
              <a:spLocks noChangeArrowheads="1"/>
            </p:cNvSpPr>
            <p:nvPr/>
          </p:nvSpPr>
          <p:spPr bwMode="auto">
            <a:xfrm>
              <a:off x="2428875" y="4203701"/>
              <a:ext cx="12700" cy="158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2" name="Rectangle 74"/>
            <p:cNvSpPr>
              <a:spLocks noChangeArrowheads="1"/>
            </p:cNvSpPr>
            <p:nvPr/>
          </p:nvSpPr>
          <p:spPr bwMode="auto">
            <a:xfrm>
              <a:off x="2778125" y="4203701"/>
              <a:ext cx="11113" cy="158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3" name="Rectangle 75"/>
            <p:cNvSpPr>
              <a:spLocks noChangeArrowheads="1"/>
            </p:cNvSpPr>
            <p:nvPr/>
          </p:nvSpPr>
          <p:spPr bwMode="auto">
            <a:xfrm>
              <a:off x="2952750" y="4043363"/>
              <a:ext cx="11113" cy="16033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4" name="Rectangle 76"/>
            <p:cNvSpPr>
              <a:spLocks noChangeArrowheads="1"/>
            </p:cNvSpPr>
            <p:nvPr/>
          </p:nvSpPr>
          <p:spPr bwMode="auto">
            <a:xfrm>
              <a:off x="3125788" y="4043363"/>
              <a:ext cx="11113" cy="16033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5" name="Rectangle 77"/>
            <p:cNvSpPr>
              <a:spLocks noChangeArrowheads="1"/>
            </p:cNvSpPr>
            <p:nvPr/>
          </p:nvSpPr>
          <p:spPr bwMode="auto">
            <a:xfrm>
              <a:off x="3300413" y="4043363"/>
              <a:ext cx="11113" cy="16033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6" name="Rectangle 78"/>
            <p:cNvSpPr>
              <a:spLocks noChangeArrowheads="1"/>
            </p:cNvSpPr>
            <p:nvPr/>
          </p:nvSpPr>
          <p:spPr bwMode="auto">
            <a:xfrm>
              <a:off x="3475038" y="4043363"/>
              <a:ext cx="11113" cy="16033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7" name="Rectangle 79"/>
            <p:cNvSpPr>
              <a:spLocks noChangeArrowheads="1"/>
            </p:cNvSpPr>
            <p:nvPr/>
          </p:nvSpPr>
          <p:spPr bwMode="auto">
            <a:xfrm>
              <a:off x="3648075" y="4043363"/>
              <a:ext cx="12700" cy="16033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8" name="Rectangle 80"/>
            <p:cNvSpPr>
              <a:spLocks noChangeArrowheads="1"/>
            </p:cNvSpPr>
            <p:nvPr/>
          </p:nvSpPr>
          <p:spPr bwMode="auto">
            <a:xfrm>
              <a:off x="3822700" y="4043363"/>
              <a:ext cx="11113" cy="16033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9" name="Rectangle 81"/>
            <p:cNvSpPr>
              <a:spLocks noChangeArrowheads="1"/>
            </p:cNvSpPr>
            <p:nvPr/>
          </p:nvSpPr>
          <p:spPr bwMode="auto">
            <a:xfrm>
              <a:off x="3997325" y="4043363"/>
              <a:ext cx="11113" cy="16033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0" name="Rectangle 82"/>
            <p:cNvSpPr>
              <a:spLocks noChangeArrowheads="1"/>
            </p:cNvSpPr>
            <p:nvPr/>
          </p:nvSpPr>
          <p:spPr bwMode="auto">
            <a:xfrm>
              <a:off x="4170363" y="4043363"/>
              <a:ext cx="12700" cy="16033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1" name="Rectangle 83"/>
            <p:cNvSpPr>
              <a:spLocks noChangeArrowheads="1"/>
            </p:cNvSpPr>
            <p:nvPr/>
          </p:nvSpPr>
          <p:spPr bwMode="auto">
            <a:xfrm>
              <a:off x="4344988" y="4043363"/>
              <a:ext cx="11113" cy="16033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2" name="Rectangle 84"/>
            <p:cNvSpPr>
              <a:spLocks noChangeArrowheads="1"/>
            </p:cNvSpPr>
            <p:nvPr/>
          </p:nvSpPr>
          <p:spPr bwMode="auto">
            <a:xfrm>
              <a:off x="4519613" y="4043363"/>
              <a:ext cx="11113" cy="16033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3" name="Rectangle 85"/>
            <p:cNvSpPr>
              <a:spLocks noChangeArrowheads="1"/>
            </p:cNvSpPr>
            <p:nvPr/>
          </p:nvSpPr>
          <p:spPr bwMode="auto">
            <a:xfrm>
              <a:off x="4694238" y="4043363"/>
              <a:ext cx="11113" cy="16033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4" name="Rectangle 86"/>
            <p:cNvSpPr>
              <a:spLocks noChangeArrowheads="1"/>
            </p:cNvSpPr>
            <p:nvPr/>
          </p:nvSpPr>
          <p:spPr bwMode="auto">
            <a:xfrm>
              <a:off x="4867275" y="4043363"/>
              <a:ext cx="12700" cy="16033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5" name="Rectangle 87"/>
            <p:cNvSpPr>
              <a:spLocks noChangeArrowheads="1"/>
            </p:cNvSpPr>
            <p:nvPr/>
          </p:nvSpPr>
          <p:spPr bwMode="auto">
            <a:xfrm>
              <a:off x="5041900" y="4043363"/>
              <a:ext cx="11113" cy="16033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6" name="Rectangle 88"/>
            <p:cNvSpPr>
              <a:spLocks noChangeArrowheads="1"/>
            </p:cNvSpPr>
            <p:nvPr/>
          </p:nvSpPr>
          <p:spPr bwMode="auto">
            <a:xfrm>
              <a:off x="5216525" y="4043363"/>
              <a:ext cx="11113" cy="16033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7" name="Rectangle 89"/>
            <p:cNvSpPr>
              <a:spLocks noChangeArrowheads="1"/>
            </p:cNvSpPr>
            <p:nvPr/>
          </p:nvSpPr>
          <p:spPr bwMode="auto">
            <a:xfrm>
              <a:off x="5389563" y="4203701"/>
              <a:ext cx="12700" cy="158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8" name="Rectangle 90"/>
            <p:cNvSpPr>
              <a:spLocks noChangeArrowheads="1"/>
            </p:cNvSpPr>
            <p:nvPr/>
          </p:nvSpPr>
          <p:spPr bwMode="auto">
            <a:xfrm>
              <a:off x="5564188" y="4203701"/>
              <a:ext cx="11113" cy="158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9" name="Rectangle 91"/>
            <p:cNvSpPr>
              <a:spLocks noChangeArrowheads="1"/>
            </p:cNvSpPr>
            <p:nvPr/>
          </p:nvSpPr>
          <p:spPr bwMode="auto">
            <a:xfrm>
              <a:off x="5737225" y="4203701"/>
              <a:ext cx="11113" cy="158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0" name="Rectangle 92"/>
            <p:cNvSpPr>
              <a:spLocks noChangeArrowheads="1"/>
            </p:cNvSpPr>
            <p:nvPr/>
          </p:nvSpPr>
          <p:spPr bwMode="auto">
            <a:xfrm>
              <a:off x="5911850" y="4203701"/>
              <a:ext cx="11113" cy="158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1" name="Rectangle 93"/>
            <p:cNvSpPr>
              <a:spLocks noChangeArrowheads="1"/>
            </p:cNvSpPr>
            <p:nvPr/>
          </p:nvSpPr>
          <p:spPr bwMode="auto">
            <a:xfrm>
              <a:off x="6084888" y="4203701"/>
              <a:ext cx="12700" cy="158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2" name="Rectangle 94"/>
            <p:cNvSpPr>
              <a:spLocks noChangeArrowheads="1"/>
            </p:cNvSpPr>
            <p:nvPr/>
          </p:nvSpPr>
          <p:spPr bwMode="auto">
            <a:xfrm>
              <a:off x="6259513" y="4203701"/>
              <a:ext cx="11113" cy="158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3" name="Rectangle 95"/>
            <p:cNvSpPr>
              <a:spLocks noChangeArrowheads="1"/>
            </p:cNvSpPr>
            <p:nvPr/>
          </p:nvSpPr>
          <p:spPr bwMode="auto">
            <a:xfrm>
              <a:off x="6432550" y="4203701"/>
              <a:ext cx="12700" cy="158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4" name="Rectangle 96"/>
            <p:cNvSpPr>
              <a:spLocks noChangeArrowheads="1"/>
            </p:cNvSpPr>
            <p:nvPr/>
          </p:nvSpPr>
          <p:spPr bwMode="auto">
            <a:xfrm>
              <a:off x="6607175" y="4203701"/>
              <a:ext cx="12700" cy="158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5" name="Rectangle 97"/>
            <p:cNvSpPr>
              <a:spLocks noChangeArrowheads="1"/>
            </p:cNvSpPr>
            <p:nvPr/>
          </p:nvSpPr>
          <p:spPr bwMode="auto">
            <a:xfrm>
              <a:off x="6781800" y="4203701"/>
              <a:ext cx="12700" cy="158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6" name="Rectangle 98"/>
            <p:cNvSpPr>
              <a:spLocks noChangeArrowheads="1"/>
            </p:cNvSpPr>
            <p:nvPr/>
          </p:nvSpPr>
          <p:spPr bwMode="auto">
            <a:xfrm>
              <a:off x="6954838" y="4203701"/>
              <a:ext cx="12700" cy="158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7" name="Rectangle 99"/>
            <p:cNvSpPr>
              <a:spLocks noChangeArrowheads="1"/>
            </p:cNvSpPr>
            <p:nvPr/>
          </p:nvSpPr>
          <p:spPr bwMode="auto">
            <a:xfrm>
              <a:off x="7129463" y="4203701"/>
              <a:ext cx="12700" cy="158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8" name="Rectangle 100"/>
            <p:cNvSpPr>
              <a:spLocks noChangeArrowheads="1"/>
            </p:cNvSpPr>
            <p:nvPr/>
          </p:nvSpPr>
          <p:spPr bwMode="auto">
            <a:xfrm>
              <a:off x="7304088" y="4043363"/>
              <a:ext cx="12700" cy="16033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9" name="Rectangle 101"/>
            <p:cNvSpPr>
              <a:spLocks noChangeArrowheads="1"/>
            </p:cNvSpPr>
            <p:nvPr/>
          </p:nvSpPr>
          <p:spPr bwMode="auto">
            <a:xfrm>
              <a:off x="7477125" y="4043363"/>
              <a:ext cx="12700" cy="16033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0" name="Rectangle 102"/>
            <p:cNvSpPr>
              <a:spLocks noChangeArrowheads="1"/>
            </p:cNvSpPr>
            <p:nvPr/>
          </p:nvSpPr>
          <p:spPr bwMode="auto">
            <a:xfrm>
              <a:off x="7651750" y="4043363"/>
              <a:ext cx="12700" cy="16033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1" name="Rectangle 103"/>
            <p:cNvSpPr>
              <a:spLocks noChangeArrowheads="1"/>
            </p:cNvSpPr>
            <p:nvPr/>
          </p:nvSpPr>
          <p:spPr bwMode="auto">
            <a:xfrm>
              <a:off x="7826375" y="4043363"/>
              <a:ext cx="12700" cy="16033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2" name="Rectangle 104"/>
            <p:cNvSpPr>
              <a:spLocks noChangeArrowheads="1"/>
            </p:cNvSpPr>
            <p:nvPr/>
          </p:nvSpPr>
          <p:spPr bwMode="auto">
            <a:xfrm>
              <a:off x="7999413" y="4043363"/>
              <a:ext cx="12700" cy="16033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3" name="Rectangle 105"/>
            <p:cNvSpPr>
              <a:spLocks noChangeArrowheads="1"/>
            </p:cNvSpPr>
            <p:nvPr/>
          </p:nvSpPr>
          <p:spPr bwMode="auto">
            <a:xfrm>
              <a:off x="8174038" y="4203701"/>
              <a:ext cx="12700" cy="158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4" name="Rectangle 106"/>
            <p:cNvSpPr>
              <a:spLocks noChangeArrowheads="1"/>
            </p:cNvSpPr>
            <p:nvPr/>
          </p:nvSpPr>
          <p:spPr bwMode="auto">
            <a:xfrm>
              <a:off x="8348663" y="4203701"/>
              <a:ext cx="12700" cy="158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5" name="Rectangle 107"/>
            <p:cNvSpPr>
              <a:spLocks noChangeArrowheads="1"/>
            </p:cNvSpPr>
            <p:nvPr/>
          </p:nvSpPr>
          <p:spPr bwMode="auto">
            <a:xfrm>
              <a:off x="8523288" y="4203701"/>
              <a:ext cx="12700" cy="158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6" name="Rectangle 108"/>
            <p:cNvSpPr>
              <a:spLocks noChangeArrowheads="1"/>
            </p:cNvSpPr>
            <p:nvPr/>
          </p:nvSpPr>
          <p:spPr bwMode="auto">
            <a:xfrm>
              <a:off x="8696325" y="4203701"/>
              <a:ext cx="12700" cy="158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7" name="Rectangle 109"/>
            <p:cNvSpPr>
              <a:spLocks noChangeArrowheads="1"/>
            </p:cNvSpPr>
            <p:nvPr/>
          </p:nvSpPr>
          <p:spPr bwMode="auto">
            <a:xfrm>
              <a:off x="8870950" y="4203701"/>
              <a:ext cx="12700" cy="158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8" name="Rectangle 110"/>
            <p:cNvSpPr>
              <a:spLocks noChangeArrowheads="1"/>
            </p:cNvSpPr>
            <p:nvPr/>
          </p:nvSpPr>
          <p:spPr bwMode="auto">
            <a:xfrm>
              <a:off x="9045575" y="4203701"/>
              <a:ext cx="12700" cy="158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9" name="Rectangle 111"/>
            <p:cNvSpPr>
              <a:spLocks noChangeArrowheads="1"/>
            </p:cNvSpPr>
            <p:nvPr/>
          </p:nvSpPr>
          <p:spPr bwMode="auto">
            <a:xfrm>
              <a:off x="9218613" y="4043363"/>
              <a:ext cx="12700" cy="16033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0" name="Rectangle 112"/>
            <p:cNvSpPr>
              <a:spLocks noChangeArrowheads="1"/>
            </p:cNvSpPr>
            <p:nvPr/>
          </p:nvSpPr>
          <p:spPr bwMode="auto">
            <a:xfrm>
              <a:off x="9393238" y="4043363"/>
              <a:ext cx="12700" cy="16033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1" name="Rectangle 113"/>
            <p:cNvSpPr>
              <a:spLocks noChangeArrowheads="1"/>
            </p:cNvSpPr>
            <p:nvPr/>
          </p:nvSpPr>
          <p:spPr bwMode="auto">
            <a:xfrm>
              <a:off x="9567863" y="4203701"/>
              <a:ext cx="12700" cy="158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2" name="Rectangle 114"/>
            <p:cNvSpPr>
              <a:spLocks noChangeArrowheads="1"/>
            </p:cNvSpPr>
            <p:nvPr/>
          </p:nvSpPr>
          <p:spPr bwMode="auto">
            <a:xfrm>
              <a:off x="9740900" y="4203701"/>
              <a:ext cx="12700" cy="158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3" name="Rectangle 115"/>
            <p:cNvSpPr>
              <a:spLocks noChangeArrowheads="1"/>
            </p:cNvSpPr>
            <p:nvPr/>
          </p:nvSpPr>
          <p:spPr bwMode="auto">
            <a:xfrm>
              <a:off x="9915525" y="4203701"/>
              <a:ext cx="12700" cy="158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4" name="Rectangle 116"/>
            <p:cNvSpPr>
              <a:spLocks noChangeArrowheads="1"/>
            </p:cNvSpPr>
            <p:nvPr/>
          </p:nvSpPr>
          <p:spPr bwMode="auto">
            <a:xfrm>
              <a:off x="10090150" y="4203701"/>
              <a:ext cx="12700" cy="158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5" name="Rectangle 117"/>
            <p:cNvSpPr>
              <a:spLocks noChangeArrowheads="1"/>
            </p:cNvSpPr>
            <p:nvPr/>
          </p:nvSpPr>
          <p:spPr bwMode="auto">
            <a:xfrm>
              <a:off x="10264775" y="4203701"/>
              <a:ext cx="12700" cy="158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6" name="Rectangle 75"/>
            <p:cNvSpPr>
              <a:spLocks noChangeArrowheads="1"/>
            </p:cNvSpPr>
            <p:nvPr/>
          </p:nvSpPr>
          <p:spPr bwMode="auto">
            <a:xfrm>
              <a:off x="2606075" y="4030216"/>
              <a:ext cx="11113" cy="16033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Do we trust the manufacturer?</a:t>
            </a:r>
          </a:p>
        </p:txBody>
      </p:sp>
      <p:sp>
        <p:nvSpPr>
          <p:cNvPr id="4099" name="Rectangle 2"/>
          <p:cNvSpPr>
            <a:spLocks noChangeArrowheads="1"/>
          </p:cNvSpPr>
          <p:nvPr/>
        </p:nvSpPr>
        <p:spPr bwMode="auto">
          <a:xfrm>
            <a:off x="928688" y="1501775"/>
            <a:ext cx="3429000" cy="3071813"/>
          </a:xfrm>
          <a:prstGeom prst="rect">
            <a:avLst/>
          </a:prstGeom>
          <a:solidFill>
            <a:srgbClr val="FFFFFF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endParaRPr lang="en-US"/>
          </a:p>
        </p:txBody>
      </p:sp>
      <p:sp>
        <p:nvSpPr>
          <p:cNvPr id="4100" name="TextBox 4"/>
          <p:cNvSpPr txBox="1">
            <a:spLocks noChangeArrowheads="1"/>
          </p:cNvSpPr>
          <p:nvPr/>
        </p:nvSpPr>
        <p:spPr bwMode="auto">
          <a:xfrm>
            <a:off x="857250" y="1000125"/>
            <a:ext cx="1943100" cy="430213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2200"/>
              <a:t>Quantis RNG</a:t>
            </a:r>
          </a:p>
        </p:txBody>
      </p:sp>
      <p:sp>
        <p:nvSpPr>
          <p:cNvPr id="4101" name="TextBox 5"/>
          <p:cNvSpPr txBox="1">
            <a:spLocks noChangeArrowheads="1"/>
          </p:cNvSpPr>
          <p:nvPr/>
        </p:nvSpPr>
        <p:spPr bwMode="auto">
          <a:xfrm>
            <a:off x="1489075" y="1760538"/>
            <a:ext cx="512763" cy="64611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60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*</a:t>
            </a:r>
          </a:p>
        </p:txBody>
      </p:sp>
      <p:cxnSp>
        <p:nvCxnSpPr>
          <p:cNvPr id="4102" name="Straight Arrow Connector 7"/>
          <p:cNvCxnSpPr>
            <a:cxnSpLocks noChangeShapeType="1"/>
          </p:cNvCxnSpPr>
          <p:nvPr/>
        </p:nvCxnSpPr>
        <p:spPr bwMode="auto">
          <a:xfrm>
            <a:off x="1928813" y="2000250"/>
            <a:ext cx="785812" cy="1588"/>
          </a:xfrm>
          <a:prstGeom prst="straightConnector1">
            <a:avLst/>
          </a:prstGeom>
          <a:noFill/>
          <a:ln w="19050" algn="ctr">
            <a:solidFill>
              <a:srgbClr val="FF0000"/>
            </a:solidFill>
            <a:round/>
            <a:headEnd/>
            <a:tailEnd type="arrow" w="med" len="med"/>
          </a:ln>
        </p:spPr>
      </p:cxnSp>
      <p:sp>
        <p:nvSpPr>
          <p:cNvPr id="4103" name="Rectangle 8"/>
          <p:cNvSpPr>
            <a:spLocks noChangeArrowheads="1"/>
          </p:cNvSpPr>
          <p:nvPr/>
        </p:nvSpPr>
        <p:spPr bwMode="auto">
          <a:xfrm>
            <a:off x="2714625" y="1822450"/>
            <a:ext cx="357188" cy="357188"/>
          </a:xfrm>
          <a:prstGeom prst="rect">
            <a:avLst/>
          </a:prstGeom>
          <a:solidFill>
            <a:srgbClr val="FFFFFF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endParaRPr lang="en-US"/>
          </a:p>
        </p:txBody>
      </p:sp>
      <p:cxnSp>
        <p:nvCxnSpPr>
          <p:cNvPr id="4104" name="Straight Connector 11"/>
          <p:cNvCxnSpPr>
            <a:cxnSpLocks noChangeShapeType="1"/>
          </p:cNvCxnSpPr>
          <p:nvPr/>
        </p:nvCxnSpPr>
        <p:spPr bwMode="auto">
          <a:xfrm rot="16200000" flipH="1">
            <a:off x="2710656" y="1813720"/>
            <a:ext cx="365125" cy="366712"/>
          </a:xfrm>
          <a:prstGeom prst="line">
            <a:avLst/>
          </a:prstGeom>
          <a:noFill/>
          <a:ln w="19050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4105" name="Straight Connector 13"/>
          <p:cNvCxnSpPr>
            <a:cxnSpLocks noChangeShapeType="1"/>
            <a:stCxn id="4103" idx="1"/>
          </p:cNvCxnSpPr>
          <p:nvPr/>
        </p:nvCxnSpPr>
        <p:spPr bwMode="auto">
          <a:xfrm rot="10800000" flipH="1">
            <a:off x="2714625" y="2000250"/>
            <a:ext cx="785813" cy="1588"/>
          </a:xfrm>
          <a:prstGeom prst="line">
            <a:avLst/>
          </a:prstGeom>
          <a:noFill/>
          <a:ln w="19050" algn="ctr">
            <a:solidFill>
              <a:srgbClr val="FF0000"/>
            </a:solidFill>
            <a:round/>
            <a:headEnd/>
            <a:tailEnd/>
          </a:ln>
        </p:spPr>
      </p:cxnSp>
      <p:cxnSp>
        <p:nvCxnSpPr>
          <p:cNvPr id="4106" name="Straight Connector 14"/>
          <p:cNvCxnSpPr>
            <a:cxnSpLocks noChangeShapeType="1"/>
          </p:cNvCxnSpPr>
          <p:nvPr/>
        </p:nvCxnSpPr>
        <p:spPr bwMode="auto">
          <a:xfrm rot="5400000">
            <a:off x="2603500" y="2286000"/>
            <a:ext cx="571500" cy="0"/>
          </a:xfrm>
          <a:prstGeom prst="line">
            <a:avLst/>
          </a:prstGeom>
          <a:noFill/>
          <a:ln w="19050" algn="ctr">
            <a:solidFill>
              <a:srgbClr val="FF0000"/>
            </a:solidFill>
            <a:round/>
            <a:headEnd/>
            <a:tailEnd/>
          </a:ln>
        </p:spPr>
      </p:cxnSp>
      <p:sp>
        <p:nvSpPr>
          <p:cNvPr id="19" name="Chord 18"/>
          <p:cNvSpPr/>
          <p:nvPr/>
        </p:nvSpPr>
        <p:spPr bwMode="auto">
          <a:xfrm flipH="1">
            <a:off x="3330575" y="1827213"/>
            <a:ext cx="357188" cy="357187"/>
          </a:xfrm>
          <a:prstGeom prst="chord">
            <a:avLst>
              <a:gd name="adj1" fmla="val 5357899"/>
              <a:gd name="adj2" fmla="val 16241723"/>
            </a:avLst>
          </a:prstGeom>
          <a:solidFill>
            <a:srgbClr val="000000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20" name="Chord 19"/>
          <p:cNvSpPr/>
          <p:nvPr/>
        </p:nvSpPr>
        <p:spPr bwMode="auto">
          <a:xfrm rot="5400000" flipH="1">
            <a:off x="2709863" y="2403475"/>
            <a:ext cx="357188" cy="357187"/>
          </a:xfrm>
          <a:prstGeom prst="chord">
            <a:avLst>
              <a:gd name="adj1" fmla="val 5357899"/>
              <a:gd name="adj2" fmla="val 16241723"/>
            </a:avLst>
          </a:prstGeom>
          <a:solidFill>
            <a:srgbClr val="000000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cxnSp>
        <p:nvCxnSpPr>
          <p:cNvPr id="4109" name="Straight Connector 21"/>
          <p:cNvCxnSpPr>
            <a:cxnSpLocks noChangeShapeType="1"/>
          </p:cNvCxnSpPr>
          <p:nvPr/>
        </p:nvCxnSpPr>
        <p:spPr bwMode="auto">
          <a:xfrm>
            <a:off x="3643313" y="2000250"/>
            <a:ext cx="285750" cy="0"/>
          </a:xfrm>
          <a:prstGeom prst="line">
            <a:avLst/>
          </a:prstGeom>
          <a:noFill/>
          <a:ln w="19050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4110" name="Straight Connector 23"/>
          <p:cNvCxnSpPr>
            <a:cxnSpLocks noChangeShapeType="1"/>
          </p:cNvCxnSpPr>
          <p:nvPr/>
        </p:nvCxnSpPr>
        <p:spPr bwMode="auto">
          <a:xfrm rot="5400000">
            <a:off x="3393281" y="2536032"/>
            <a:ext cx="1071563" cy="0"/>
          </a:xfrm>
          <a:prstGeom prst="line">
            <a:avLst/>
          </a:prstGeom>
          <a:noFill/>
          <a:ln w="19050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4111" name="Straight Connector 26"/>
          <p:cNvCxnSpPr>
            <a:cxnSpLocks noChangeShapeType="1"/>
          </p:cNvCxnSpPr>
          <p:nvPr/>
        </p:nvCxnSpPr>
        <p:spPr bwMode="auto">
          <a:xfrm rot="5400000">
            <a:off x="2668587" y="2857501"/>
            <a:ext cx="428625" cy="0"/>
          </a:xfrm>
          <a:prstGeom prst="line">
            <a:avLst/>
          </a:prstGeom>
          <a:noFill/>
          <a:ln w="19050" algn="ctr">
            <a:solidFill>
              <a:schemeClr val="tx1"/>
            </a:solidFill>
            <a:round/>
            <a:headEnd/>
            <a:tailEnd/>
          </a:ln>
        </p:spPr>
      </p:cxnSp>
      <p:sp>
        <p:nvSpPr>
          <p:cNvPr id="4112" name="Rectangle 30"/>
          <p:cNvSpPr>
            <a:spLocks noChangeArrowheads="1"/>
          </p:cNvSpPr>
          <p:nvPr/>
        </p:nvSpPr>
        <p:spPr bwMode="auto">
          <a:xfrm>
            <a:off x="2643188" y="2928938"/>
            <a:ext cx="1500187" cy="428625"/>
          </a:xfrm>
          <a:prstGeom prst="rect">
            <a:avLst/>
          </a:prstGeom>
          <a:solidFill>
            <a:srgbClr val="FFFFFF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pPr>
              <a:lnSpc>
                <a:spcPct val="80000"/>
              </a:lnSpc>
            </a:pPr>
            <a:r>
              <a:rPr lang="en-US" sz="1600"/>
              <a:t>Clicks</a:t>
            </a:r>
          </a:p>
          <a:p>
            <a:pPr>
              <a:lnSpc>
                <a:spcPct val="80000"/>
              </a:lnSpc>
            </a:pPr>
            <a:r>
              <a:rPr lang="en-US" sz="1600"/>
              <a:t>processed</a:t>
            </a:r>
          </a:p>
        </p:txBody>
      </p:sp>
      <p:cxnSp>
        <p:nvCxnSpPr>
          <p:cNvPr id="4113" name="Straight Connector 32"/>
          <p:cNvCxnSpPr>
            <a:cxnSpLocks noChangeShapeType="1"/>
          </p:cNvCxnSpPr>
          <p:nvPr/>
        </p:nvCxnSpPr>
        <p:spPr bwMode="auto">
          <a:xfrm rot="5400000">
            <a:off x="3214688" y="3500438"/>
            <a:ext cx="285750" cy="0"/>
          </a:xfrm>
          <a:prstGeom prst="line">
            <a:avLst/>
          </a:prstGeom>
          <a:noFill/>
          <a:ln w="19050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4114" name="Straight Connector 34"/>
          <p:cNvCxnSpPr>
            <a:cxnSpLocks noChangeShapeType="1"/>
          </p:cNvCxnSpPr>
          <p:nvPr/>
        </p:nvCxnSpPr>
        <p:spPr bwMode="auto">
          <a:xfrm rot="10800000">
            <a:off x="2786063" y="3643313"/>
            <a:ext cx="571500" cy="0"/>
          </a:xfrm>
          <a:prstGeom prst="line">
            <a:avLst/>
          </a:prstGeom>
          <a:noFill/>
          <a:ln w="19050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4115" name="Straight Connector 37"/>
          <p:cNvCxnSpPr>
            <a:cxnSpLocks noChangeShapeType="1"/>
          </p:cNvCxnSpPr>
          <p:nvPr/>
        </p:nvCxnSpPr>
        <p:spPr bwMode="auto">
          <a:xfrm rot="5400000" flipH="1" flipV="1">
            <a:off x="2143125" y="4286251"/>
            <a:ext cx="1285875" cy="0"/>
          </a:xfrm>
          <a:prstGeom prst="line">
            <a:avLst/>
          </a:prstGeom>
          <a:noFill/>
          <a:ln w="19050" algn="ctr">
            <a:solidFill>
              <a:schemeClr val="tx1"/>
            </a:solidFill>
            <a:round/>
            <a:headEnd type="arrow" w="lg" len="lg"/>
            <a:tailEnd type="none" w="lg" len="lg"/>
          </a:ln>
        </p:spPr>
      </p:cxnSp>
      <p:sp>
        <p:nvSpPr>
          <p:cNvPr id="4116" name="Rectangle 40"/>
          <p:cNvSpPr>
            <a:spLocks noChangeArrowheads="1"/>
          </p:cNvSpPr>
          <p:nvPr/>
        </p:nvSpPr>
        <p:spPr bwMode="auto">
          <a:xfrm>
            <a:off x="3429000" y="3571875"/>
            <a:ext cx="1000125" cy="42862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pPr algn="l">
              <a:lnSpc>
                <a:spcPct val="80000"/>
              </a:lnSpc>
            </a:pPr>
            <a:r>
              <a:rPr lang="en-US" sz="1600"/>
              <a:t>Random</a:t>
            </a:r>
          </a:p>
          <a:p>
            <a:pPr algn="l">
              <a:lnSpc>
                <a:spcPct val="80000"/>
              </a:lnSpc>
            </a:pPr>
            <a:r>
              <a:rPr lang="en-US" sz="1600"/>
              <a:t>stream</a:t>
            </a:r>
          </a:p>
        </p:txBody>
      </p:sp>
      <p:grpSp>
        <p:nvGrpSpPr>
          <p:cNvPr id="2" name="Group 80"/>
          <p:cNvGrpSpPr>
            <a:grpSpLocks/>
          </p:cNvGrpSpPr>
          <p:nvPr/>
        </p:nvGrpSpPr>
        <p:grpSpPr bwMode="auto">
          <a:xfrm>
            <a:off x="5786438" y="1000125"/>
            <a:ext cx="4252912" cy="3929063"/>
            <a:chOff x="5786443" y="1000105"/>
            <a:chExt cx="4253135" cy="3929090"/>
          </a:xfrm>
        </p:grpSpPr>
        <p:sp>
          <p:nvSpPr>
            <p:cNvPr id="4119" name="Rectangle 41"/>
            <p:cNvSpPr>
              <a:spLocks noChangeArrowheads="1"/>
            </p:cNvSpPr>
            <p:nvPr/>
          </p:nvSpPr>
          <p:spPr bwMode="auto">
            <a:xfrm>
              <a:off x="5857880" y="1502430"/>
              <a:ext cx="3429024" cy="3071834"/>
            </a:xfrm>
            <a:prstGeom prst="rect">
              <a:avLst/>
            </a:prstGeom>
            <a:solidFill>
              <a:srgbClr val="FFFFFF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 anchor="ctr"/>
            <a:lstStyle/>
            <a:p>
              <a:endParaRPr lang="en-US"/>
            </a:p>
          </p:txBody>
        </p:sp>
        <p:sp>
          <p:nvSpPr>
            <p:cNvPr id="4120" name="TextBox 42"/>
            <p:cNvSpPr txBox="1">
              <a:spLocks noChangeArrowheads="1"/>
            </p:cNvSpPr>
            <p:nvPr/>
          </p:nvSpPr>
          <p:spPr bwMode="auto">
            <a:xfrm>
              <a:off x="5786443" y="1000105"/>
              <a:ext cx="4253135" cy="43089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/>
              <a:r>
                <a:rPr lang="en-US" sz="2200"/>
                <a:t>Quantis RNG, </a:t>
              </a:r>
              <a:r>
                <a:rPr lang="en-US" sz="2200">
                  <a:solidFill>
                    <a:srgbClr val="FF0000"/>
                  </a:solidFill>
                </a:rPr>
                <a:t>Trojan-horsed :)</a:t>
              </a:r>
            </a:p>
          </p:txBody>
        </p:sp>
        <p:sp>
          <p:nvSpPr>
            <p:cNvPr id="4121" name="TextBox 43"/>
            <p:cNvSpPr txBox="1">
              <a:spLocks noChangeArrowheads="1"/>
            </p:cNvSpPr>
            <p:nvPr/>
          </p:nvSpPr>
          <p:spPr bwMode="auto">
            <a:xfrm>
              <a:off x="6418427" y="1759796"/>
              <a:ext cx="513282" cy="646331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3600">
                  <a:solidFill>
                    <a:srgbClr val="FF0000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*</a:t>
              </a:r>
            </a:p>
          </p:txBody>
        </p:sp>
        <p:cxnSp>
          <p:nvCxnSpPr>
            <p:cNvPr id="4122" name="Straight Arrow Connector 44"/>
            <p:cNvCxnSpPr>
              <a:cxnSpLocks noChangeShapeType="1"/>
            </p:cNvCxnSpPr>
            <p:nvPr/>
          </p:nvCxnSpPr>
          <p:spPr bwMode="auto">
            <a:xfrm>
              <a:off x="6858012" y="2000237"/>
              <a:ext cx="785818" cy="1588"/>
            </a:xfrm>
            <a:prstGeom prst="straightConnector1">
              <a:avLst/>
            </a:prstGeom>
            <a:noFill/>
            <a:ln w="19050" algn="ctr">
              <a:solidFill>
                <a:srgbClr val="FF0000"/>
              </a:solidFill>
              <a:round/>
              <a:headEnd/>
              <a:tailEnd type="arrow" w="med" len="med"/>
            </a:ln>
          </p:spPr>
        </p:cxnSp>
        <p:sp>
          <p:nvSpPr>
            <p:cNvPr id="4123" name="Rectangle 45"/>
            <p:cNvSpPr>
              <a:spLocks noChangeArrowheads="1"/>
            </p:cNvSpPr>
            <p:nvPr/>
          </p:nvSpPr>
          <p:spPr bwMode="auto">
            <a:xfrm>
              <a:off x="7643830" y="1822525"/>
              <a:ext cx="357190" cy="357190"/>
            </a:xfrm>
            <a:prstGeom prst="rect">
              <a:avLst/>
            </a:prstGeom>
            <a:solidFill>
              <a:srgbClr val="FFFFFF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 anchor="ctr"/>
            <a:lstStyle/>
            <a:p>
              <a:endParaRPr lang="en-US"/>
            </a:p>
          </p:txBody>
        </p:sp>
        <p:cxnSp>
          <p:nvCxnSpPr>
            <p:cNvPr id="4124" name="Straight Connector 46"/>
            <p:cNvCxnSpPr>
              <a:cxnSpLocks noChangeShapeType="1"/>
            </p:cNvCxnSpPr>
            <p:nvPr/>
          </p:nvCxnSpPr>
          <p:spPr bwMode="auto">
            <a:xfrm rot="16200000" flipH="1">
              <a:off x="7639357" y="1813727"/>
              <a:ext cx="365760" cy="365760"/>
            </a:xfrm>
            <a:prstGeom prst="line">
              <a:avLst/>
            </a:prstGeom>
            <a:noFill/>
            <a:ln w="19050" algn="ctr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4125" name="Straight Connector 47"/>
            <p:cNvCxnSpPr>
              <a:cxnSpLocks noChangeShapeType="1"/>
              <a:stCxn id="4123" idx="1"/>
            </p:cNvCxnSpPr>
            <p:nvPr/>
          </p:nvCxnSpPr>
          <p:spPr bwMode="auto">
            <a:xfrm rot="10800000" flipH="1">
              <a:off x="7643830" y="2000238"/>
              <a:ext cx="785818" cy="883"/>
            </a:xfrm>
            <a:prstGeom prst="line">
              <a:avLst/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</p:spPr>
        </p:cxnSp>
        <p:cxnSp>
          <p:nvCxnSpPr>
            <p:cNvPr id="4126" name="Straight Connector 48"/>
            <p:cNvCxnSpPr>
              <a:cxnSpLocks noChangeShapeType="1"/>
            </p:cNvCxnSpPr>
            <p:nvPr/>
          </p:nvCxnSpPr>
          <p:spPr bwMode="auto">
            <a:xfrm rot="5400000">
              <a:off x="7533119" y="2285989"/>
              <a:ext cx="571504" cy="0"/>
            </a:xfrm>
            <a:prstGeom prst="line">
              <a:avLst/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</p:spPr>
        </p:cxnSp>
        <p:sp>
          <p:nvSpPr>
            <p:cNvPr id="50" name="Chord 49"/>
            <p:cNvSpPr/>
            <p:nvPr/>
          </p:nvSpPr>
          <p:spPr bwMode="auto">
            <a:xfrm flipH="1">
              <a:off x="8259898" y="1827199"/>
              <a:ext cx="357206" cy="357189"/>
            </a:xfrm>
            <a:prstGeom prst="chord">
              <a:avLst>
                <a:gd name="adj1" fmla="val 5357899"/>
                <a:gd name="adj2" fmla="val 16241723"/>
              </a:avLst>
            </a:prstGeom>
            <a:solidFill>
              <a:srgbClr val="00000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 anchor="ctr"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51" name="Chord 50"/>
            <p:cNvSpPr/>
            <p:nvPr/>
          </p:nvSpPr>
          <p:spPr bwMode="auto">
            <a:xfrm rot="5400000" flipH="1">
              <a:off x="7639954" y="2402662"/>
              <a:ext cx="357190" cy="358794"/>
            </a:xfrm>
            <a:prstGeom prst="chord">
              <a:avLst>
                <a:gd name="adj1" fmla="val 5357899"/>
                <a:gd name="adj2" fmla="val 16241723"/>
              </a:avLst>
            </a:prstGeom>
            <a:solidFill>
              <a:srgbClr val="00000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 anchor="ctr"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cxnSp>
          <p:nvCxnSpPr>
            <p:cNvPr id="4129" name="Straight Connector 51"/>
            <p:cNvCxnSpPr>
              <a:cxnSpLocks noChangeShapeType="1"/>
            </p:cNvCxnSpPr>
            <p:nvPr/>
          </p:nvCxnSpPr>
          <p:spPr bwMode="auto">
            <a:xfrm>
              <a:off x="8572524" y="2000237"/>
              <a:ext cx="285752" cy="0"/>
            </a:xfrm>
            <a:prstGeom prst="line">
              <a:avLst/>
            </a:prstGeom>
            <a:noFill/>
            <a:ln w="19050" algn="ctr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4130" name="Straight Connector 52"/>
            <p:cNvCxnSpPr>
              <a:cxnSpLocks noChangeShapeType="1"/>
            </p:cNvCxnSpPr>
            <p:nvPr/>
          </p:nvCxnSpPr>
          <p:spPr bwMode="auto">
            <a:xfrm rot="5400000">
              <a:off x="8322491" y="2536022"/>
              <a:ext cx="1071570" cy="0"/>
            </a:xfrm>
            <a:prstGeom prst="line">
              <a:avLst/>
            </a:prstGeom>
            <a:noFill/>
            <a:ln w="19050" algn="ctr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4131" name="Straight Connector 53"/>
            <p:cNvCxnSpPr>
              <a:cxnSpLocks noChangeShapeType="1"/>
            </p:cNvCxnSpPr>
            <p:nvPr/>
          </p:nvCxnSpPr>
          <p:spPr bwMode="auto">
            <a:xfrm rot="5400000">
              <a:off x="7598519" y="2857493"/>
              <a:ext cx="428628" cy="0"/>
            </a:xfrm>
            <a:prstGeom prst="line">
              <a:avLst/>
            </a:prstGeom>
            <a:noFill/>
            <a:ln w="19050" algn="ctr">
              <a:solidFill>
                <a:schemeClr val="tx1"/>
              </a:solidFill>
              <a:round/>
              <a:headEnd/>
              <a:tailEnd/>
            </a:ln>
          </p:spPr>
        </p:cxnSp>
        <p:sp>
          <p:nvSpPr>
            <p:cNvPr id="4132" name="Rectangle 54"/>
            <p:cNvSpPr>
              <a:spLocks noChangeArrowheads="1"/>
            </p:cNvSpPr>
            <p:nvPr/>
          </p:nvSpPr>
          <p:spPr bwMode="auto">
            <a:xfrm>
              <a:off x="7572392" y="2928931"/>
              <a:ext cx="1500198" cy="428628"/>
            </a:xfrm>
            <a:prstGeom prst="rect">
              <a:avLst/>
            </a:prstGeom>
            <a:solidFill>
              <a:srgbClr val="FFFFFF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 anchor="ctr"/>
            <a:lstStyle/>
            <a:p>
              <a:pPr>
                <a:lnSpc>
                  <a:spcPct val="80000"/>
                </a:lnSpc>
              </a:pPr>
              <a:r>
                <a:rPr lang="en-US" sz="1600"/>
                <a:t>Clicks</a:t>
              </a:r>
            </a:p>
            <a:p>
              <a:pPr>
                <a:lnSpc>
                  <a:spcPct val="80000"/>
                </a:lnSpc>
              </a:pPr>
              <a:r>
                <a:rPr lang="en-US" sz="1600"/>
                <a:t>processed</a:t>
              </a:r>
            </a:p>
          </p:txBody>
        </p:sp>
        <p:cxnSp>
          <p:nvCxnSpPr>
            <p:cNvPr id="4133" name="Straight Connector 55"/>
            <p:cNvCxnSpPr>
              <a:cxnSpLocks noChangeShapeType="1"/>
            </p:cNvCxnSpPr>
            <p:nvPr/>
          </p:nvCxnSpPr>
          <p:spPr bwMode="auto">
            <a:xfrm rot="5400000">
              <a:off x="8143896" y="3500435"/>
              <a:ext cx="285752" cy="0"/>
            </a:xfrm>
            <a:prstGeom prst="line">
              <a:avLst/>
            </a:prstGeom>
            <a:noFill/>
            <a:ln w="19050" algn="ctr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4134" name="Straight Connector 56"/>
            <p:cNvCxnSpPr>
              <a:cxnSpLocks noChangeShapeType="1"/>
            </p:cNvCxnSpPr>
            <p:nvPr/>
          </p:nvCxnSpPr>
          <p:spPr bwMode="auto">
            <a:xfrm rot="10800000">
              <a:off x="7929582" y="3643311"/>
              <a:ext cx="357190" cy="0"/>
            </a:xfrm>
            <a:prstGeom prst="line">
              <a:avLst/>
            </a:prstGeom>
            <a:noFill/>
            <a:ln w="19050" algn="ctr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4135" name="Straight Connector 57"/>
            <p:cNvCxnSpPr>
              <a:cxnSpLocks noChangeShapeType="1"/>
              <a:endCxn id="4137" idx="0"/>
            </p:cNvCxnSpPr>
            <p:nvPr/>
          </p:nvCxnSpPr>
          <p:spPr bwMode="auto">
            <a:xfrm rot="5400000" flipH="1" flipV="1">
              <a:off x="7250921" y="4464848"/>
              <a:ext cx="928694" cy="0"/>
            </a:xfrm>
            <a:prstGeom prst="line">
              <a:avLst/>
            </a:prstGeom>
            <a:noFill/>
            <a:ln w="19050" algn="ctr">
              <a:solidFill>
                <a:schemeClr val="tx1"/>
              </a:solidFill>
              <a:round/>
              <a:headEnd type="arrow" w="lg" len="lg"/>
              <a:tailEnd type="none" w="lg" len="lg"/>
            </a:ln>
          </p:spPr>
        </p:cxnSp>
        <p:sp>
          <p:nvSpPr>
            <p:cNvPr id="4136" name="Rectangle 58"/>
            <p:cNvSpPr>
              <a:spLocks noChangeArrowheads="1"/>
            </p:cNvSpPr>
            <p:nvPr/>
          </p:nvSpPr>
          <p:spPr bwMode="auto">
            <a:xfrm>
              <a:off x="8358210" y="3571873"/>
              <a:ext cx="1000132" cy="428628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  <p:txBody>
            <a:bodyPr wrap="none" lIns="0" tIns="0" rIns="0" bIns="0" anchor="ctr"/>
            <a:lstStyle/>
            <a:p>
              <a:pPr algn="l">
                <a:lnSpc>
                  <a:spcPct val="80000"/>
                </a:lnSpc>
              </a:pPr>
              <a:r>
                <a:rPr lang="en-US" sz="1600"/>
                <a:t>Random</a:t>
              </a:r>
            </a:p>
            <a:p>
              <a:pPr algn="l">
                <a:lnSpc>
                  <a:spcPct val="80000"/>
                </a:lnSpc>
              </a:pPr>
              <a:r>
                <a:rPr lang="en-US" sz="1600"/>
                <a:t>stream</a:t>
              </a:r>
            </a:p>
          </p:txBody>
        </p:sp>
        <p:sp>
          <p:nvSpPr>
            <p:cNvPr id="4137" name="Rectangle 59"/>
            <p:cNvSpPr>
              <a:spLocks noChangeArrowheads="1"/>
            </p:cNvSpPr>
            <p:nvPr/>
          </p:nvSpPr>
          <p:spPr bwMode="auto">
            <a:xfrm>
              <a:off x="7358078" y="4000501"/>
              <a:ext cx="714380" cy="428628"/>
            </a:xfrm>
            <a:prstGeom prst="rect">
              <a:avLst/>
            </a:prstGeom>
            <a:solidFill>
              <a:srgbClr val="FFFFFF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 anchor="ctr"/>
            <a:lstStyle/>
            <a:p>
              <a:pPr>
                <a:lnSpc>
                  <a:spcPct val="80000"/>
                </a:lnSpc>
              </a:pPr>
              <a:r>
                <a:rPr lang="en-US" sz="1600"/>
                <a:t>Switch</a:t>
              </a:r>
            </a:p>
          </p:txBody>
        </p:sp>
        <p:cxnSp>
          <p:nvCxnSpPr>
            <p:cNvPr id="4138" name="Straight Connector 61"/>
            <p:cNvCxnSpPr>
              <a:cxnSpLocks noChangeShapeType="1"/>
            </p:cNvCxnSpPr>
            <p:nvPr/>
          </p:nvCxnSpPr>
          <p:spPr bwMode="auto">
            <a:xfrm rot="5400000">
              <a:off x="7750987" y="3821906"/>
              <a:ext cx="357190" cy="0"/>
            </a:xfrm>
            <a:prstGeom prst="line">
              <a:avLst/>
            </a:prstGeom>
            <a:noFill/>
            <a:ln w="19050" algn="ctr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4139" name="Straight Connector 66"/>
            <p:cNvCxnSpPr>
              <a:cxnSpLocks noChangeShapeType="1"/>
            </p:cNvCxnSpPr>
            <p:nvPr/>
          </p:nvCxnSpPr>
          <p:spPr bwMode="auto">
            <a:xfrm rot="5400000" flipH="1" flipV="1">
              <a:off x="7322359" y="3821906"/>
              <a:ext cx="357190" cy="0"/>
            </a:xfrm>
            <a:prstGeom prst="line">
              <a:avLst/>
            </a:prstGeom>
            <a:noFill/>
            <a:ln w="19050" algn="ctr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4140" name="Straight Connector 69"/>
            <p:cNvCxnSpPr>
              <a:cxnSpLocks noChangeShapeType="1"/>
            </p:cNvCxnSpPr>
            <p:nvPr/>
          </p:nvCxnSpPr>
          <p:spPr bwMode="auto">
            <a:xfrm>
              <a:off x="6715136" y="3643311"/>
              <a:ext cx="785818" cy="0"/>
            </a:xfrm>
            <a:prstGeom prst="line">
              <a:avLst/>
            </a:prstGeom>
            <a:noFill/>
            <a:ln w="19050" algn="ctr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4141" name="Straight Connector 72"/>
            <p:cNvCxnSpPr>
              <a:cxnSpLocks noChangeShapeType="1"/>
            </p:cNvCxnSpPr>
            <p:nvPr/>
          </p:nvCxnSpPr>
          <p:spPr bwMode="auto">
            <a:xfrm rot="5400000" flipH="1" flipV="1">
              <a:off x="6643698" y="3571873"/>
              <a:ext cx="142876" cy="0"/>
            </a:xfrm>
            <a:prstGeom prst="line">
              <a:avLst/>
            </a:prstGeom>
            <a:noFill/>
            <a:ln w="19050" algn="ctr">
              <a:solidFill>
                <a:schemeClr val="tx1"/>
              </a:solidFill>
              <a:round/>
              <a:headEnd/>
              <a:tailEnd/>
            </a:ln>
          </p:spPr>
        </p:cxnSp>
        <p:sp>
          <p:nvSpPr>
            <p:cNvPr id="4142" name="Rectangle 75"/>
            <p:cNvSpPr>
              <a:spLocks noChangeArrowheads="1"/>
            </p:cNvSpPr>
            <p:nvPr/>
          </p:nvSpPr>
          <p:spPr bwMode="auto">
            <a:xfrm>
              <a:off x="5929318" y="2643179"/>
              <a:ext cx="1500198" cy="857256"/>
            </a:xfrm>
            <a:prstGeom prst="rect">
              <a:avLst/>
            </a:prstGeom>
            <a:solidFill>
              <a:srgbClr val="FFFFFF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 anchor="ctr"/>
            <a:lstStyle/>
            <a:p>
              <a:pPr>
                <a:lnSpc>
                  <a:spcPct val="80000"/>
                </a:lnSpc>
              </a:pPr>
              <a:r>
                <a:rPr lang="en-US" sz="1600"/>
                <a:t>Memory with</a:t>
              </a:r>
            </a:p>
            <a:p>
              <a:pPr>
                <a:lnSpc>
                  <a:spcPct val="80000"/>
                </a:lnSpc>
              </a:pPr>
              <a:r>
                <a:rPr lang="en-US" sz="1600"/>
                <a:t>pre-recorded</a:t>
              </a:r>
            </a:p>
            <a:p>
              <a:pPr>
                <a:lnSpc>
                  <a:spcPct val="80000"/>
                </a:lnSpc>
              </a:pPr>
              <a:r>
                <a:rPr lang="en-US" sz="1600"/>
                <a:t>random</a:t>
              </a:r>
            </a:p>
            <a:p>
              <a:pPr>
                <a:lnSpc>
                  <a:spcPct val="80000"/>
                </a:lnSpc>
              </a:pPr>
              <a:r>
                <a:rPr lang="en-US" sz="1600"/>
                <a:t>sequence</a:t>
              </a:r>
            </a:p>
          </p:txBody>
        </p:sp>
        <p:cxnSp>
          <p:nvCxnSpPr>
            <p:cNvPr id="4143" name="Straight Connector 79"/>
            <p:cNvCxnSpPr>
              <a:cxnSpLocks noChangeShapeType="1"/>
            </p:cNvCxnSpPr>
            <p:nvPr/>
          </p:nvCxnSpPr>
          <p:spPr bwMode="auto">
            <a:xfrm rot="10800000">
              <a:off x="6786574" y="4214815"/>
              <a:ext cx="571504" cy="0"/>
            </a:xfrm>
            <a:prstGeom prst="line">
              <a:avLst/>
            </a:prstGeom>
            <a:noFill/>
            <a:ln w="19050" algn="ctr">
              <a:solidFill>
                <a:schemeClr val="tx1"/>
              </a:solidFill>
              <a:round/>
              <a:headEnd/>
              <a:tailEnd/>
            </a:ln>
          </p:spPr>
        </p:cxnSp>
        <p:pic>
          <p:nvPicPr>
            <p:cNvPr id="4144" name="Picture 5" descr="C:\Users\makarov\AppData\Local\Microsoft\Windows\Temporary Internet Files\Content.IE5\VEC8GR6O\MCj04242140000[1].wmf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6357946" y="3786187"/>
              <a:ext cx="510320" cy="7064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82" name="TextBox 4"/>
          <p:cNvSpPr txBox="1">
            <a:spLocks noChangeArrowheads="1"/>
          </p:cNvSpPr>
          <p:nvPr/>
        </p:nvSpPr>
        <p:spPr bwMode="auto">
          <a:xfrm>
            <a:off x="317500" y="5715000"/>
            <a:ext cx="9898063" cy="1554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en-US" sz="2200"/>
              <a:t>Many components in QKD system can be Trojan-horsed:</a:t>
            </a:r>
          </a:p>
          <a:p>
            <a:pPr algn="l"/>
            <a:endParaRPr lang="en-US" sz="700"/>
          </a:p>
          <a:p>
            <a:pPr algn="l"/>
            <a:r>
              <a:rPr lang="en-US" sz="2200"/>
              <a:t>		– access to secret information</a:t>
            </a:r>
          </a:p>
          <a:p>
            <a:pPr algn="l"/>
            <a:r>
              <a:rPr lang="en-US" sz="2200"/>
              <a:t>		– electrical power</a:t>
            </a:r>
          </a:p>
          <a:p>
            <a:pPr algn="l"/>
            <a:r>
              <a:rPr lang="en-US" sz="2200"/>
              <a:t>		– way to communicate outside or compromise security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01-id3110-alice-sn08008F030-bob-sn08008F130.jpg"/>
          <p:cNvPicPr>
            <a:picLocks noChangeAspect="1"/>
          </p:cNvPicPr>
          <p:nvPr/>
        </p:nvPicPr>
        <p:blipFill>
          <a:blip r:embed="rId2" cstate="print"/>
          <a:srcRect l="1843" r="1019" b="2858"/>
          <a:stretch>
            <a:fillRect/>
          </a:stretch>
        </p:blipFill>
        <p:spPr bwMode="auto">
          <a:xfrm>
            <a:off x="0" y="0"/>
            <a:ext cx="10287000" cy="7715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Box 14"/>
          <p:cNvSpPr txBox="1">
            <a:spLocks noChangeArrowheads="1"/>
          </p:cNvSpPr>
          <p:nvPr/>
        </p:nvSpPr>
        <p:spPr bwMode="auto">
          <a:xfrm>
            <a:off x="96838" y="6891338"/>
            <a:ext cx="1117600" cy="6096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lIns="91359" tIns="45680" rIns="91359" bIns="45680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400" b="0"/>
              <a:t>Alice</a:t>
            </a:r>
          </a:p>
        </p:txBody>
      </p:sp>
      <p:sp>
        <p:nvSpPr>
          <p:cNvPr id="9" name="Text Box 16"/>
          <p:cNvSpPr txBox="1">
            <a:spLocks noChangeArrowheads="1"/>
          </p:cNvSpPr>
          <p:nvPr/>
        </p:nvSpPr>
        <p:spPr bwMode="auto">
          <a:xfrm>
            <a:off x="9236075" y="6891338"/>
            <a:ext cx="950913" cy="6096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lIns="91359" tIns="45680" rIns="91359" bIns="45680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400" b="0"/>
              <a:t>Bob</a:t>
            </a:r>
          </a:p>
        </p:txBody>
      </p:sp>
      <p:sp>
        <p:nvSpPr>
          <p:cNvPr id="10" name="TextBox 46"/>
          <p:cNvSpPr txBox="1">
            <a:spLocks noChangeArrowheads="1"/>
          </p:cNvSpPr>
          <p:nvPr/>
        </p:nvSpPr>
        <p:spPr bwMode="auto">
          <a:xfrm>
            <a:off x="6396211" y="7485063"/>
            <a:ext cx="3890789" cy="230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tIns="36000" bIns="36000" anchor="ctr" anchorCtr="0"/>
          <a:lstStyle/>
          <a:p>
            <a:pPr algn="r"/>
            <a:r>
              <a:rPr lang="en-US" sz="900" b="0">
                <a:solidFill>
                  <a:srgbClr val="000000"/>
                </a:solidFill>
              </a:rPr>
              <a:t>Photo ©</a:t>
            </a:r>
            <a:r>
              <a:rPr lang="en-US" sz="200" b="0">
                <a:solidFill>
                  <a:srgbClr val="000000"/>
                </a:solidFill>
              </a:rPr>
              <a:t> </a:t>
            </a:r>
            <a:r>
              <a:rPr lang="en-US" sz="900" b="0">
                <a:solidFill>
                  <a:srgbClr val="000000"/>
                </a:solidFill>
              </a:rPr>
              <a:t>2008 Vadim Makarov. Published with approval of </a:t>
            </a:r>
            <a:r>
              <a:rPr lang="en-US" sz="900" b="0" smtClean="0">
                <a:solidFill>
                  <a:srgbClr val="000000"/>
                </a:solidFill>
              </a:rPr>
              <a:t>ID </a:t>
            </a:r>
            <a:r>
              <a:rPr lang="en-US" sz="900" b="0">
                <a:solidFill>
                  <a:srgbClr val="000000"/>
                </a:solidFill>
              </a:rPr>
              <a:t>Qiantique</a:t>
            </a:r>
          </a:p>
        </p:txBody>
      </p:sp>
      <p:sp>
        <p:nvSpPr>
          <p:cNvPr id="2051" name="Title 4"/>
          <p:cNvSpPr>
            <a:spLocks noGrp="1"/>
          </p:cNvSpPr>
          <p:nvPr>
            <p:ph type="title"/>
          </p:nvPr>
        </p:nvSpPr>
        <p:spPr>
          <a:xfrm>
            <a:off x="247650" y="68400"/>
            <a:ext cx="9753600" cy="936625"/>
          </a:xfrm>
        </p:spPr>
        <p:txBody>
          <a:bodyPr/>
          <a:lstStyle/>
          <a:p>
            <a:pPr algn="ctr"/>
            <a:r>
              <a:rPr lang="en-US" sz="2400" b="0" smtClean="0">
                <a:solidFill>
                  <a:srgbClr val="C0C0C0"/>
                </a:solidFill>
              </a:rPr>
              <a:t>ID Quantique Clavis2 QKD system</a:t>
            </a:r>
          </a:p>
        </p:txBody>
      </p:sp>
    </p:spTree>
    <p:extLst>
      <p:ext uri="{BB962C8B-B14F-4D97-AF65-F5344CB8AC3E}">
        <p14:creationId xmlns:p14="http://schemas.microsoft.com/office/powerpoint/2010/main" val="262333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0" y="0"/>
            <a:ext cx="10287000" cy="7715250"/>
          </a:xfrm>
          <a:prstGeom prst="rect">
            <a:avLst/>
          </a:prstGeom>
          <a:solidFill>
            <a:srgbClr val="000000"/>
          </a:solidFill>
          <a:ln w="19050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endParaRPr lang="zh-CN" altLang="zh-CN">
              <a:ea typeface="SimSun" pitchFamily="2" charset="-122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02" t="15699" r="5909" b="14500"/>
          <a:stretch/>
        </p:blipFill>
        <p:spPr>
          <a:xfrm>
            <a:off x="390841" y="689185"/>
            <a:ext cx="9433310" cy="490532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err="1" smtClean="0">
                <a:solidFill>
                  <a:srgbClr val="FFFFFF"/>
                </a:solidFill>
              </a:rPr>
              <a:t>Quantis</a:t>
            </a:r>
            <a:r>
              <a:rPr lang="en-CA" smtClean="0">
                <a:solidFill>
                  <a:srgbClr val="FFFFFF"/>
                </a:solidFill>
              </a:rPr>
              <a:t> RNG: what’s inside?</a:t>
            </a:r>
            <a:endParaRPr lang="en-CA">
              <a:solidFill>
                <a:srgbClr val="FFFFFF"/>
              </a:solidFill>
            </a:endParaRPr>
          </a:p>
        </p:txBody>
      </p:sp>
      <p:sp>
        <p:nvSpPr>
          <p:cNvPr id="74" name="Flowchart: Alternate Process 73"/>
          <p:cNvSpPr/>
          <p:nvPr/>
        </p:nvSpPr>
        <p:spPr bwMode="auto">
          <a:xfrm>
            <a:off x="5829520" y="1464562"/>
            <a:ext cx="1224170" cy="1696880"/>
          </a:xfrm>
          <a:prstGeom prst="flowChartAlternateProcess">
            <a:avLst/>
          </a:prstGeom>
          <a:noFill/>
          <a:ln w="38100" cap="sq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CA">
              <a:ln w="19050">
                <a:solidFill>
                  <a:schemeClr val="tx1"/>
                </a:solidFill>
              </a:ln>
            </a:endParaRPr>
          </a:p>
        </p:txBody>
      </p:sp>
      <p:grpSp>
        <p:nvGrpSpPr>
          <p:cNvPr id="40" name="Group 39"/>
          <p:cNvGrpSpPr/>
          <p:nvPr/>
        </p:nvGrpSpPr>
        <p:grpSpPr>
          <a:xfrm>
            <a:off x="152399" y="3908745"/>
            <a:ext cx="9993600" cy="3765855"/>
            <a:chOff x="152399" y="3908745"/>
            <a:chExt cx="9993600" cy="3765855"/>
          </a:xfrm>
        </p:grpSpPr>
        <p:sp>
          <p:nvSpPr>
            <p:cNvPr id="6" name="Text Box 73"/>
            <p:cNvSpPr txBox="1">
              <a:spLocks noChangeArrowheads="1"/>
            </p:cNvSpPr>
            <p:nvPr/>
          </p:nvSpPr>
          <p:spPr bwMode="auto">
            <a:xfrm>
              <a:off x="152399" y="7293600"/>
              <a:ext cx="9993600" cy="38100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anchor="b"/>
            <a:lstStyle/>
            <a:p>
              <a:pPr algn="l"/>
              <a:r>
                <a:rPr lang="en-US" sz="1600" b="0" smtClean="0">
                  <a:solidFill>
                    <a:srgbClr val="C0C0C0"/>
                  </a:solidFill>
                  <a:cs typeface="Arial" pitchFamily="34" charset="0"/>
                </a:rPr>
                <a:t>G. Ribordy, O. Guinnard, US patent appl. US 2007/0127718  A1 (filed in 2006)</a:t>
              </a:r>
            </a:p>
            <a:p>
              <a:pPr algn="l"/>
              <a:r>
                <a:rPr lang="en-US" sz="1600" b="0" smtClean="0">
                  <a:solidFill>
                    <a:srgbClr val="C0C0C0"/>
                  </a:solidFill>
                  <a:cs typeface="Arial" pitchFamily="34" charset="0"/>
                </a:rPr>
                <a:t>I. Radchenko </a:t>
              </a:r>
              <a:r>
                <a:rPr lang="en-US" sz="1600" b="0" i="1" smtClean="0">
                  <a:solidFill>
                    <a:srgbClr val="C0C0C0"/>
                  </a:solidFill>
                  <a:cs typeface="Arial" pitchFamily="34" charset="0"/>
                </a:rPr>
                <a:t>et al.,</a:t>
              </a:r>
              <a:r>
                <a:rPr lang="en-US" sz="1600" b="0" smtClean="0">
                  <a:solidFill>
                    <a:srgbClr val="C0C0C0"/>
                  </a:solidFill>
                  <a:cs typeface="Arial" pitchFamily="34" charset="0"/>
                </a:rPr>
                <a:t> unpublished</a:t>
              </a:r>
              <a:endParaRPr lang="en-US" sz="1600" b="0">
                <a:solidFill>
                  <a:srgbClr val="C0C0C0"/>
                </a:solidFill>
                <a:cs typeface="Arial" pitchFamily="34" charset="0"/>
              </a:endParaRPr>
            </a:p>
          </p:txBody>
        </p:sp>
        <p:sp>
          <p:nvSpPr>
            <p:cNvPr id="7" name="Rectangle 6"/>
            <p:cNvSpPr/>
            <p:nvPr/>
          </p:nvSpPr>
          <p:spPr bwMode="auto">
            <a:xfrm>
              <a:off x="2695160" y="5295092"/>
              <a:ext cx="1440200" cy="1440000"/>
            </a:xfrm>
            <a:prstGeom prst="rect">
              <a:avLst/>
            </a:prstGeom>
            <a:pattFill prst="wdUpDiag">
              <a:fgClr>
                <a:srgbClr val="B2B2B2"/>
              </a:fgClr>
              <a:bgClr>
                <a:srgbClr val="000000"/>
              </a:bgClr>
            </a:pattFill>
            <a:ln w="28575" cap="sq" cmpd="sng" algn="ctr">
              <a:solidFill>
                <a:srgbClr val="B2B2B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CA">
                <a:ln w="19050"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9" name="Rectangle 8"/>
            <p:cNvSpPr/>
            <p:nvPr/>
          </p:nvSpPr>
          <p:spPr bwMode="auto">
            <a:xfrm>
              <a:off x="2752760" y="5709092"/>
              <a:ext cx="1382600" cy="612000"/>
            </a:xfrm>
            <a:prstGeom prst="rect">
              <a:avLst/>
            </a:prstGeom>
            <a:solidFill>
              <a:srgbClr val="000000"/>
            </a:solidFill>
            <a:ln w="28575" cap="sq" cmpd="sng" algn="ctr">
              <a:solidFill>
                <a:srgbClr val="B2B2B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CA">
                <a:ln w="19050"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8" name="Rectangle 7"/>
            <p:cNvSpPr/>
            <p:nvPr/>
          </p:nvSpPr>
          <p:spPr bwMode="auto">
            <a:xfrm>
              <a:off x="2695160" y="5475017"/>
              <a:ext cx="57600" cy="1080150"/>
            </a:xfrm>
            <a:prstGeom prst="rect">
              <a:avLst/>
            </a:prstGeom>
            <a:solidFill>
              <a:srgbClr val="000000"/>
            </a:solidFill>
            <a:ln w="28575" cap="sq" cmpd="sng" algn="ctr">
              <a:solidFill>
                <a:srgbClr val="B2B2B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CA">
                <a:ln w="19050"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23" name="Flowchart: Merge 22"/>
            <p:cNvSpPr/>
            <p:nvPr/>
          </p:nvSpPr>
          <p:spPr bwMode="auto">
            <a:xfrm rot="5400000">
              <a:off x="3247893" y="5364986"/>
              <a:ext cx="448599" cy="1300216"/>
            </a:xfrm>
            <a:prstGeom prst="flowChartMerge">
              <a:avLst/>
            </a:prstGeom>
            <a:gradFill flip="none" rotWithShape="1">
              <a:gsLst>
                <a:gs pos="0">
                  <a:srgbClr val="330000"/>
                </a:gs>
                <a:gs pos="100000">
                  <a:srgbClr val="990000"/>
                </a:gs>
              </a:gsLst>
              <a:lin ang="5400000" scaled="1"/>
              <a:tileRect/>
            </a:gradFill>
            <a:ln w="28575" cap="sq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CA">
                <a:ln w="19050">
                  <a:noFill/>
                </a:ln>
              </a:endParaRPr>
            </a:p>
          </p:txBody>
        </p:sp>
        <p:sp>
          <p:nvSpPr>
            <p:cNvPr id="10" name="Pie 9"/>
            <p:cNvSpPr/>
            <p:nvPr/>
          </p:nvSpPr>
          <p:spPr bwMode="auto">
            <a:xfrm>
              <a:off x="2463870" y="5744867"/>
              <a:ext cx="579606" cy="541396"/>
            </a:xfrm>
            <a:prstGeom prst="pie">
              <a:avLst>
                <a:gd name="adj1" fmla="val 16174742"/>
                <a:gd name="adj2" fmla="val 5429530"/>
              </a:avLst>
            </a:prstGeom>
            <a:noFill/>
            <a:ln w="28575" cap="sq" cmpd="sng" algn="ctr">
              <a:solidFill>
                <a:srgbClr val="FF993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CA">
                <a:ln w="19050">
                  <a:solidFill>
                    <a:schemeClr val="tx1"/>
                  </a:solidFill>
                </a:ln>
              </a:endParaRPr>
            </a:p>
          </p:txBody>
        </p:sp>
        <p:cxnSp>
          <p:nvCxnSpPr>
            <p:cNvPr id="12" name="Straight Connector 11"/>
            <p:cNvCxnSpPr/>
            <p:nvPr/>
          </p:nvCxnSpPr>
          <p:spPr bwMode="auto">
            <a:xfrm>
              <a:off x="2795743" y="5979087"/>
              <a:ext cx="0" cy="72010"/>
            </a:xfrm>
            <a:prstGeom prst="line">
              <a:avLst/>
            </a:prstGeom>
            <a:solidFill>
              <a:schemeClr val="accent1"/>
            </a:solidFill>
            <a:ln w="57150" cap="sq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grpSp>
          <p:nvGrpSpPr>
            <p:cNvPr id="22" name="Group 21"/>
            <p:cNvGrpSpPr/>
            <p:nvPr/>
          </p:nvGrpSpPr>
          <p:grpSpPr>
            <a:xfrm>
              <a:off x="4076582" y="5845504"/>
              <a:ext cx="45719" cy="354217"/>
              <a:chOff x="4724672" y="6017925"/>
              <a:chExt cx="47511" cy="216030"/>
            </a:xfrm>
          </p:grpSpPr>
          <p:cxnSp>
            <p:nvCxnSpPr>
              <p:cNvPr id="13" name="Straight Connector 12"/>
              <p:cNvCxnSpPr/>
              <p:nvPr/>
            </p:nvCxnSpPr>
            <p:spPr bwMode="auto">
              <a:xfrm>
                <a:off x="4772183" y="6017925"/>
                <a:ext cx="0" cy="216030"/>
              </a:xfrm>
              <a:prstGeom prst="line">
                <a:avLst/>
              </a:prstGeom>
              <a:solidFill>
                <a:schemeClr val="accent1"/>
              </a:solidFill>
              <a:ln w="57150" cap="sq" cmpd="sng" algn="ctr">
                <a:solidFill>
                  <a:srgbClr val="6666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7" name="Straight Connector 16"/>
              <p:cNvCxnSpPr/>
              <p:nvPr/>
            </p:nvCxnSpPr>
            <p:spPr bwMode="auto">
              <a:xfrm flipV="1">
                <a:off x="4724672" y="6082558"/>
                <a:ext cx="0" cy="18000"/>
              </a:xfrm>
              <a:prstGeom prst="line">
                <a:avLst/>
              </a:prstGeom>
              <a:solidFill>
                <a:schemeClr val="accent1"/>
              </a:solidFill>
              <a:ln w="38100" cap="sq" cmpd="sng" algn="ctr">
                <a:solidFill>
                  <a:srgbClr val="00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1" name="Straight Connector 20"/>
              <p:cNvCxnSpPr/>
              <p:nvPr/>
            </p:nvCxnSpPr>
            <p:spPr bwMode="auto">
              <a:xfrm flipV="1">
                <a:off x="4724672" y="6152748"/>
                <a:ext cx="0" cy="18000"/>
              </a:xfrm>
              <a:prstGeom prst="line">
                <a:avLst/>
              </a:prstGeom>
              <a:solidFill>
                <a:schemeClr val="accent1"/>
              </a:solidFill>
              <a:ln w="38100" cap="sq" cmpd="sng" algn="ctr">
                <a:solidFill>
                  <a:srgbClr val="00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34" name="Group 33"/>
            <p:cNvGrpSpPr/>
            <p:nvPr/>
          </p:nvGrpSpPr>
          <p:grpSpPr>
            <a:xfrm>
              <a:off x="4153870" y="5709093"/>
              <a:ext cx="2158969" cy="623992"/>
              <a:chOff x="4801961" y="5809503"/>
              <a:chExt cx="880956" cy="623992"/>
            </a:xfrm>
          </p:grpSpPr>
          <p:cxnSp>
            <p:nvCxnSpPr>
              <p:cNvPr id="25" name="Straight Connector 24"/>
              <p:cNvCxnSpPr/>
              <p:nvPr/>
            </p:nvCxnSpPr>
            <p:spPr bwMode="auto">
              <a:xfrm flipV="1">
                <a:off x="4801961" y="5809503"/>
                <a:ext cx="880956" cy="242954"/>
              </a:xfrm>
              <a:prstGeom prst="line">
                <a:avLst/>
              </a:prstGeom>
              <a:solidFill>
                <a:schemeClr val="accent1"/>
              </a:solidFill>
              <a:ln w="28575" cap="sq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arrow" w="med" len="lg"/>
              </a:ln>
              <a:effectLst/>
            </p:spPr>
          </p:cxnSp>
          <p:cxnSp>
            <p:nvCxnSpPr>
              <p:cNvPr id="28" name="Straight Connector 27"/>
              <p:cNvCxnSpPr/>
              <p:nvPr/>
            </p:nvCxnSpPr>
            <p:spPr bwMode="auto">
              <a:xfrm>
                <a:off x="4801961" y="6190541"/>
                <a:ext cx="880956" cy="242954"/>
              </a:xfrm>
              <a:prstGeom prst="line">
                <a:avLst/>
              </a:prstGeom>
              <a:solidFill>
                <a:schemeClr val="accent1"/>
              </a:solidFill>
              <a:ln w="28575" cap="sq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arrow" w="med" len="lg"/>
              </a:ln>
              <a:effectLst/>
            </p:spPr>
          </p:cxnSp>
        </p:grpSp>
        <p:sp>
          <p:nvSpPr>
            <p:cNvPr id="35" name="Rectangle 34"/>
            <p:cNvSpPr/>
            <p:nvPr/>
          </p:nvSpPr>
          <p:spPr bwMode="auto">
            <a:xfrm>
              <a:off x="1110940" y="3908745"/>
              <a:ext cx="720099" cy="648090"/>
            </a:xfrm>
            <a:prstGeom prst="rect">
              <a:avLst/>
            </a:prstGeom>
            <a:solidFill>
              <a:srgbClr val="000000"/>
            </a:solidFill>
            <a:ln w="28575" cap="sq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CA" sz="2800" smtClean="0">
                  <a:ln w="19050">
                    <a:solidFill>
                      <a:schemeClr val="tx1"/>
                    </a:solidFill>
                  </a:ln>
                  <a:solidFill>
                    <a:srgbClr val="FFFFFF"/>
                  </a:solidFill>
                </a:rPr>
                <a:t>G</a:t>
              </a:r>
              <a:endParaRPr lang="en-CA" sz="2800">
                <a:ln w="19050">
                  <a:solidFill>
                    <a:schemeClr val="tx1"/>
                  </a:solidFill>
                </a:ln>
                <a:solidFill>
                  <a:srgbClr val="FFFFFF"/>
                </a:solidFill>
              </a:endParaRPr>
            </a:p>
          </p:txBody>
        </p:sp>
        <p:cxnSp>
          <p:nvCxnSpPr>
            <p:cNvPr id="37" name="Straight Connector 36"/>
            <p:cNvCxnSpPr/>
            <p:nvPr/>
          </p:nvCxnSpPr>
          <p:spPr bwMode="auto">
            <a:xfrm>
              <a:off x="1465309" y="4973780"/>
              <a:ext cx="5622461" cy="0"/>
            </a:xfrm>
            <a:prstGeom prst="line">
              <a:avLst/>
            </a:prstGeom>
            <a:solidFill>
              <a:schemeClr val="accent1"/>
            </a:solidFill>
            <a:ln w="28575" cap="sq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9" name="Straight Connector 38"/>
            <p:cNvCxnSpPr/>
            <p:nvPr/>
          </p:nvCxnSpPr>
          <p:spPr bwMode="auto">
            <a:xfrm>
              <a:off x="7087770" y="4973780"/>
              <a:ext cx="0" cy="573718"/>
            </a:xfrm>
            <a:prstGeom prst="line">
              <a:avLst/>
            </a:prstGeom>
            <a:solidFill>
              <a:schemeClr val="accent1"/>
            </a:solidFill>
            <a:ln w="28575" cap="sq" cmpd="sng" algn="ctr">
              <a:solidFill>
                <a:srgbClr val="FFFFFF"/>
              </a:solidFill>
              <a:prstDash val="solid"/>
              <a:round/>
              <a:headEnd type="none" w="med" len="med"/>
              <a:tailEnd type="arrow" w="med" len="lg"/>
            </a:ln>
            <a:effectLst/>
          </p:spPr>
        </p:cxnSp>
        <p:cxnSp>
          <p:nvCxnSpPr>
            <p:cNvPr id="42" name="Straight Connector 41"/>
            <p:cNvCxnSpPr>
              <a:stCxn id="35" idx="2"/>
            </p:cNvCxnSpPr>
            <p:nvPr/>
          </p:nvCxnSpPr>
          <p:spPr bwMode="auto">
            <a:xfrm flipH="1">
              <a:off x="1465309" y="4556835"/>
              <a:ext cx="0" cy="1458257"/>
            </a:xfrm>
            <a:prstGeom prst="line">
              <a:avLst/>
            </a:prstGeom>
            <a:solidFill>
              <a:schemeClr val="accent1"/>
            </a:solidFill>
            <a:ln w="28575" cap="sq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4" name="Straight Connector 43"/>
            <p:cNvCxnSpPr>
              <a:endCxn id="8" idx="1"/>
            </p:cNvCxnSpPr>
            <p:nvPr/>
          </p:nvCxnSpPr>
          <p:spPr bwMode="auto">
            <a:xfrm flipV="1">
              <a:off x="1465309" y="6015092"/>
              <a:ext cx="1229851" cy="0"/>
            </a:xfrm>
            <a:prstGeom prst="line">
              <a:avLst/>
            </a:prstGeom>
            <a:solidFill>
              <a:schemeClr val="accent1"/>
            </a:solidFill>
            <a:ln w="28575" cap="sq" cmpd="sng" algn="ctr">
              <a:solidFill>
                <a:srgbClr val="FFFFFF"/>
              </a:solidFill>
              <a:prstDash val="solid"/>
              <a:round/>
              <a:headEnd type="none" w="med" len="med"/>
              <a:tailEnd type="arrow" w="med" len="lg"/>
            </a:ln>
            <a:effectLst/>
          </p:spPr>
        </p:cxnSp>
        <p:sp>
          <p:nvSpPr>
            <p:cNvPr id="48" name="Rectangle 47"/>
            <p:cNvSpPr/>
            <p:nvPr/>
          </p:nvSpPr>
          <p:spPr bwMode="auto">
            <a:xfrm>
              <a:off x="6312839" y="5547498"/>
              <a:ext cx="1639051" cy="946098"/>
            </a:xfrm>
            <a:prstGeom prst="rect">
              <a:avLst/>
            </a:prstGeom>
            <a:solidFill>
              <a:srgbClr val="000000"/>
            </a:solidFill>
            <a:ln w="28575" cap="sq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r>
                <a:rPr lang="en-CA" sz="2200">
                  <a:solidFill>
                    <a:srgbClr val="FFFFFF"/>
                  </a:solidFill>
                </a:rPr>
                <a:t>Debiasing</a:t>
              </a:r>
            </a:p>
          </p:txBody>
        </p:sp>
        <p:cxnSp>
          <p:nvCxnSpPr>
            <p:cNvPr id="50" name="Straight Connector 49"/>
            <p:cNvCxnSpPr/>
            <p:nvPr/>
          </p:nvCxnSpPr>
          <p:spPr bwMode="auto">
            <a:xfrm flipV="1">
              <a:off x="7951889" y="6013538"/>
              <a:ext cx="684000" cy="0"/>
            </a:xfrm>
            <a:prstGeom prst="line">
              <a:avLst/>
            </a:prstGeom>
            <a:solidFill>
              <a:schemeClr val="accent1"/>
            </a:solidFill>
            <a:ln w="28575" cap="sq" cmpd="sng" algn="ctr">
              <a:solidFill>
                <a:srgbClr val="FFFFFF"/>
              </a:solidFill>
              <a:prstDash val="solid"/>
              <a:round/>
              <a:headEnd type="none" w="med" len="med"/>
              <a:tailEnd type="arrow" w="med" len="lg"/>
            </a:ln>
            <a:effectLst/>
          </p:spPr>
        </p:cxnSp>
        <p:sp>
          <p:nvSpPr>
            <p:cNvPr id="53" name="Rectangle 52"/>
            <p:cNvSpPr/>
            <p:nvPr/>
          </p:nvSpPr>
          <p:spPr bwMode="auto">
            <a:xfrm>
              <a:off x="8632486" y="5783026"/>
              <a:ext cx="1263674" cy="541925"/>
            </a:xfrm>
            <a:prstGeom prst="rect">
              <a:avLst/>
            </a:prstGeom>
            <a:noFill/>
            <a:ln w="28575" cap="sq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algn="l">
                <a:lnSpc>
                  <a:spcPct val="110000"/>
                </a:lnSpc>
              </a:pPr>
              <a:r>
                <a:rPr lang="en-CA" sz="2200" smtClean="0">
                  <a:solidFill>
                    <a:srgbClr val="FFFFFF"/>
                  </a:solidFill>
                </a:rPr>
                <a:t>Output</a:t>
              </a:r>
            </a:p>
            <a:p>
              <a:pPr algn="l">
                <a:lnSpc>
                  <a:spcPct val="110000"/>
                </a:lnSpc>
              </a:pPr>
              <a:r>
                <a:rPr lang="en-CA" sz="2000" b="0" smtClean="0">
                  <a:solidFill>
                    <a:srgbClr val="FFFFFF"/>
                  </a:solidFill>
                </a:rPr>
                <a:t>4 Mbit/s</a:t>
              </a:r>
            </a:p>
          </p:txBody>
        </p:sp>
        <p:sp>
          <p:nvSpPr>
            <p:cNvPr id="54" name="Rectangle 53"/>
            <p:cNvSpPr/>
            <p:nvPr/>
          </p:nvSpPr>
          <p:spPr bwMode="auto">
            <a:xfrm>
              <a:off x="727648" y="5877831"/>
              <a:ext cx="1979394" cy="541925"/>
            </a:xfrm>
            <a:prstGeom prst="rect">
              <a:avLst/>
            </a:prstGeom>
            <a:noFill/>
            <a:ln w="28575" cap="sq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r">
                <a:lnSpc>
                  <a:spcPct val="110000"/>
                </a:lnSpc>
              </a:pPr>
              <a:r>
                <a:rPr lang="en-CA" sz="2200" smtClean="0">
                  <a:solidFill>
                    <a:srgbClr val="FF0000"/>
                  </a:solidFill>
                </a:rPr>
                <a:t>LED</a:t>
              </a:r>
            </a:p>
            <a:p>
              <a:pPr algn="r">
                <a:lnSpc>
                  <a:spcPct val="110000"/>
                </a:lnSpc>
              </a:pPr>
              <a:endParaRPr lang="en-CA" sz="800" smtClean="0">
                <a:solidFill>
                  <a:srgbClr val="FF0000"/>
                </a:solidFill>
              </a:endParaRPr>
            </a:p>
            <a:p>
              <a:pPr algn="r"/>
              <a:r>
                <a:rPr lang="en-CA" sz="2000" b="0" smtClean="0">
                  <a:solidFill>
                    <a:srgbClr val="FF0000"/>
                  </a:solidFill>
                </a:rPr>
                <a:t>820 nm</a:t>
              </a:r>
            </a:p>
            <a:p>
              <a:pPr algn="r"/>
              <a:r>
                <a:rPr lang="en-CA" sz="2000" b="0" smtClean="0">
                  <a:solidFill>
                    <a:srgbClr val="FF0000"/>
                  </a:solidFill>
                </a:rPr>
                <a:t>(40 nm FWHM)</a:t>
              </a:r>
              <a:endParaRPr lang="en-CA" sz="2000" b="0">
                <a:solidFill>
                  <a:srgbClr val="FF0000"/>
                </a:solidFill>
              </a:endParaRPr>
            </a:p>
          </p:txBody>
        </p:sp>
        <p:sp>
          <p:nvSpPr>
            <p:cNvPr id="46" name="Rectangle 45"/>
            <p:cNvSpPr/>
            <p:nvPr/>
          </p:nvSpPr>
          <p:spPr bwMode="auto">
            <a:xfrm>
              <a:off x="1387620" y="4567257"/>
              <a:ext cx="1163825" cy="541925"/>
            </a:xfrm>
            <a:prstGeom prst="rect">
              <a:avLst/>
            </a:prstGeom>
            <a:noFill/>
            <a:ln w="28575" cap="sq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algn="r">
                <a:lnSpc>
                  <a:spcPct val="110000"/>
                </a:lnSpc>
              </a:pPr>
              <a:r>
                <a:rPr lang="en-CA" sz="2000" b="0" smtClean="0">
                  <a:solidFill>
                    <a:srgbClr val="FFFFFF"/>
                  </a:solidFill>
                </a:rPr>
                <a:t>20 MHz</a:t>
              </a:r>
            </a:p>
          </p:txBody>
        </p:sp>
      </p:grpSp>
      <p:grpSp>
        <p:nvGrpSpPr>
          <p:cNvPr id="78" name="Group 77"/>
          <p:cNvGrpSpPr/>
          <p:nvPr/>
        </p:nvGrpSpPr>
        <p:grpSpPr>
          <a:xfrm>
            <a:off x="4622390" y="5150667"/>
            <a:ext cx="1921520" cy="1883099"/>
            <a:chOff x="4662180" y="5150667"/>
            <a:chExt cx="1921520" cy="1883099"/>
          </a:xfrm>
        </p:grpSpPr>
        <p:pic>
          <p:nvPicPr>
            <p:cNvPr id="79" name="Picture 78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81" t="5028" r="6909" b="5080"/>
            <a:stretch/>
          </p:blipFill>
          <p:spPr>
            <a:xfrm>
              <a:off x="4662180" y="5150667"/>
              <a:ext cx="1094726" cy="1776530"/>
            </a:xfrm>
            <a:prstGeom prst="rect">
              <a:avLst/>
            </a:prstGeom>
          </p:spPr>
        </p:pic>
        <p:cxnSp>
          <p:nvCxnSpPr>
            <p:cNvPr id="80" name="Straight Connector 79"/>
            <p:cNvCxnSpPr/>
            <p:nvPr/>
          </p:nvCxnSpPr>
          <p:spPr bwMode="auto">
            <a:xfrm>
              <a:off x="5885365" y="6624588"/>
              <a:ext cx="0" cy="409178"/>
            </a:xfrm>
            <a:prstGeom prst="line">
              <a:avLst/>
            </a:prstGeom>
            <a:solidFill>
              <a:schemeClr val="accent1"/>
            </a:solidFill>
            <a:ln w="9525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1" name="Straight Connector 80"/>
            <p:cNvCxnSpPr/>
            <p:nvPr/>
          </p:nvCxnSpPr>
          <p:spPr bwMode="auto">
            <a:xfrm>
              <a:off x="5840833" y="6624588"/>
              <a:ext cx="88254" cy="0"/>
            </a:xfrm>
            <a:prstGeom prst="line">
              <a:avLst/>
            </a:prstGeom>
            <a:solidFill>
              <a:schemeClr val="accent1"/>
            </a:solidFill>
            <a:ln w="9525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2" name="Straight Connector 81"/>
            <p:cNvCxnSpPr/>
            <p:nvPr/>
          </p:nvCxnSpPr>
          <p:spPr bwMode="auto">
            <a:xfrm>
              <a:off x="5840833" y="7033766"/>
              <a:ext cx="88254" cy="0"/>
            </a:xfrm>
            <a:prstGeom prst="line">
              <a:avLst/>
            </a:prstGeom>
            <a:solidFill>
              <a:schemeClr val="accent1"/>
            </a:solidFill>
            <a:ln w="9525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83" name="Rectangle 82"/>
            <p:cNvSpPr/>
            <p:nvPr/>
          </p:nvSpPr>
          <p:spPr bwMode="auto">
            <a:xfrm>
              <a:off x="5848255" y="6689823"/>
              <a:ext cx="735445" cy="296872"/>
            </a:xfrm>
            <a:prstGeom prst="rect">
              <a:avLst/>
            </a:prstGeom>
            <a:noFill/>
            <a:ln w="28575" cap="sq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l">
                <a:lnSpc>
                  <a:spcPct val="110000"/>
                </a:lnSpc>
              </a:pPr>
              <a:r>
                <a:rPr lang="en-CA" sz="1600" b="0" smtClean="0">
                  <a:solidFill>
                    <a:srgbClr val="C0C0C0"/>
                  </a:solidFill>
                </a:rPr>
                <a:t>20</a:t>
              </a:r>
              <a:r>
                <a:rPr lang="en-CA" sz="800" b="0" smtClean="0">
                  <a:solidFill>
                    <a:srgbClr val="C0C0C0"/>
                  </a:solidFill>
                </a:rPr>
                <a:t> </a:t>
              </a:r>
              <a:r>
                <a:rPr lang="en-CA" sz="1600" b="0" smtClean="0">
                  <a:solidFill>
                    <a:srgbClr val="C0C0C0"/>
                  </a:solidFill>
                </a:rPr>
                <a:t>µm</a:t>
              </a:r>
              <a:endParaRPr lang="en-CA" sz="1600" b="0">
                <a:solidFill>
                  <a:srgbClr val="C0C0C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13287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Double clicks</a:t>
            </a:r>
          </a:p>
        </p:txBody>
      </p:sp>
      <p:sp>
        <p:nvSpPr>
          <p:cNvPr id="21507" name="Text Box 73"/>
          <p:cNvSpPr txBox="1">
            <a:spLocks noChangeArrowheads="1"/>
          </p:cNvSpPr>
          <p:nvPr/>
        </p:nvSpPr>
        <p:spPr bwMode="auto">
          <a:xfrm>
            <a:off x="152399" y="7293600"/>
            <a:ext cx="9993600" cy="381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r>
              <a:rPr lang="en-US" sz="1600" b="0">
                <a:cs typeface="Arial" pitchFamily="34" charset="0"/>
              </a:rPr>
              <a:t>N. Lütkenhaus, Phys. Rev. A </a:t>
            </a:r>
            <a:r>
              <a:rPr lang="en-US" sz="1600">
                <a:cs typeface="Arial" pitchFamily="34" charset="0"/>
              </a:rPr>
              <a:t>59</a:t>
            </a:r>
            <a:r>
              <a:rPr lang="en-US" sz="1600" b="0">
                <a:cs typeface="Arial" pitchFamily="34" charset="0"/>
              </a:rPr>
              <a:t>, 3301 (1999)</a:t>
            </a:r>
          </a:p>
          <a:p>
            <a:pPr algn="r"/>
            <a:r>
              <a:rPr lang="en-US" sz="1600" b="0">
                <a:cs typeface="Arial" pitchFamily="34" charset="0"/>
              </a:rPr>
              <a:t>T. </a:t>
            </a:r>
            <a:r>
              <a:rPr lang="en-US" sz="1600" b="0" smtClean="0">
                <a:cs typeface="Arial" pitchFamily="34" charset="0"/>
              </a:rPr>
              <a:t>Tsurumaru &amp; </a:t>
            </a:r>
            <a:r>
              <a:rPr lang="en-US" sz="1600" b="0">
                <a:cs typeface="Arial" pitchFamily="34" charset="0"/>
              </a:rPr>
              <a:t>K. Tamaki, Phys. Rev. A </a:t>
            </a:r>
            <a:r>
              <a:rPr lang="en-US" sz="1600">
                <a:cs typeface="Arial" pitchFamily="34" charset="0"/>
              </a:rPr>
              <a:t>78</a:t>
            </a:r>
            <a:r>
              <a:rPr lang="en-US" sz="1600" b="0">
                <a:cs typeface="Arial" pitchFamily="34" charset="0"/>
              </a:rPr>
              <a:t>, 032302 (2008)</a:t>
            </a:r>
          </a:p>
        </p:txBody>
      </p:sp>
      <p:sp>
        <p:nvSpPr>
          <p:cNvPr id="21508" name="TextBox 4"/>
          <p:cNvSpPr txBox="1">
            <a:spLocks noChangeArrowheads="1"/>
          </p:cNvSpPr>
          <p:nvPr/>
        </p:nvSpPr>
        <p:spPr bwMode="auto">
          <a:xfrm>
            <a:off x="214313" y="714375"/>
            <a:ext cx="9898062" cy="908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en-US" sz="2200"/>
              <a:t>– occur naturally because of detector dark counts, multi-photon pulses...</a:t>
            </a:r>
          </a:p>
          <a:p>
            <a:pPr algn="l"/>
            <a:endParaRPr lang="en-US" sz="700"/>
          </a:p>
          <a:p>
            <a:pPr algn="l"/>
            <a:r>
              <a:rPr lang="en-US" sz="2200"/>
              <a:t>	</a:t>
            </a:r>
            <a:r>
              <a:rPr lang="en-US"/>
              <a:t>Discard them?</a:t>
            </a:r>
          </a:p>
        </p:txBody>
      </p:sp>
      <p:sp>
        <p:nvSpPr>
          <p:cNvPr id="21509" name="TextBox 4"/>
          <p:cNvSpPr txBox="1">
            <a:spLocks noChangeArrowheads="1"/>
          </p:cNvSpPr>
          <p:nvPr/>
        </p:nvSpPr>
        <p:spPr bwMode="auto">
          <a:xfrm>
            <a:off x="214313" y="6500813"/>
            <a:ext cx="9898062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en-US"/>
              <a:t>Proper treatment for double clicks:  assign a random bit value.</a:t>
            </a: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381000" y="1857375"/>
            <a:ext cx="9247188" cy="714375"/>
          </a:xfrm>
          <a:prstGeom prst="rect">
            <a:avLst/>
          </a:prstGeom>
        </p:spPr>
        <p:txBody>
          <a:bodyPr lIns="101672" tIns="50836" rIns="101672" bIns="50836"/>
          <a:lstStyle/>
          <a:p>
            <a:pPr marL="369888" indent="-369888" algn="l" defTabSz="987425">
              <a:lnSpc>
                <a:spcPct val="130000"/>
              </a:lnSpc>
              <a:spcBef>
                <a:spcPct val="20000"/>
              </a:spcBef>
              <a:buClr>
                <a:schemeClr val="accent2"/>
              </a:buClr>
              <a:buSzPct val="135000"/>
              <a:buFont typeface="Symbol" pitchFamily="18" charset="2"/>
              <a:buNone/>
              <a:defRPr/>
            </a:pPr>
            <a:r>
              <a:rPr lang="nb-NO" sz="2200" kern="0">
                <a:latin typeface="+mn-lt"/>
              </a:rPr>
              <a:t>Intercept-resend attack... </a:t>
            </a:r>
            <a:r>
              <a:rPr lang="nb-NO" sz="2200" kern="0">
                <a:solidFill>
                  <a:srgbClr val="FF0000"/>
                </a:solidFill>
                <a:latin typeface="+mn-lt"/>
              </a:rPr>
              <a:t>with a twist:</a:t>
            </a:r>
            <a:endParaRPr lang="en-US" sz="2200" kern="0">
              <a:solidFill>
                <a:srgbClr val="FF0000"/>
              </a:solidFill>
              <a:latin typeface="+mn-lt"/>
            </a:endParaRPr>
          </a:p>
          <a:p>
            <a:pPr marL="369888" indent="-369888" algn="l" defTabSz="987425">
              <a:lnSpc>
                <a:spcPct val="130000"/>
              </a:lnSpc>
              <a:spcBef>
                <a:spcPct val="20000"/>
              </a:spcBef>
              <a:buClr>
                <a:schemeClr val="accent2"/>
              </a:buClr>
              <a:buSzPct val="135000"/>
              <a:buFont typeface="Symbol" pitchFamily="18" charset="2"/>
              <a:buNone/>
              <a:defRPr/>
            </a:pPr>
            <a:endParaRPr lang="nb-NO" kern="0">
              <a:latin typeface="+mn-lt"/>
            </a:endParaRPr>
          </a:p>
          <a:p>
            <a:pPr marL="369888" indent="-369888" algn="l" defTabSz="987425">
              <a:lnSpc>
                <a:spcPct val="130000"/>
              </a:lnSpc>
              <a:spcBef>
                <a:spcPct val="20000"/>
              </a:spcBef>
              <a:buClr>
                <a:schemeClr val="accent2"/>
              </a:buClr>
              <a:buSzPct val="135000"/>
              <a:buFont typeface="Symbol" pitchFamily="18" charset="2"/>
              <a:buNone/>
              <a:defRPr/>
            </a:pPr>
            <a:endParaRPr lang="nb-NO" kern="0">
              <a:latin typeface="+mn-lt"/>
            </a:endParaRPr>
          </a:p>
          <a:p>
            <a:pPr marL="369888" indent="-369888" algn="l" defTabSz="987425">
              <a:lnSpc>
                <a:spcPct val="130000"/>
              </a:lnSpc>
              <a:spcBef>
                <a:spcPct val="20000"/>
              </a:spcBef>
              <a:buClr>
                <a:schemeClr val="accent2"/>
              </a:buClr>
              <a:buSzPct val="135000"/>
              <a:buFont typeface="Symbol" pitchFamily="18" charset="2"/>
              <a:buNone/>
              <a:defRPr/>
            </a:pPr>
            <a:endParaRPr lang="nb-NO" kern="0">
              <a:latin typeface="+mn-lt"/>
            </a:endParaRPr>
          </a:p>
          <a:p>
            <a:pPr marL="369888" indent="-369888" algn="l" defTabSz="987425">
              <a:lnSpc>
                <a:spcPct val="130000"/>
              </a:lnSpc>
              <a:spcBef>
                <a:spcPct val="20000"/>
              </a:spcBef>
              <a:buClr>
                <a:schemeClr val="accent2"/>
              </a:buClr>
              <a:buSzPct val="135000"/>
              <a:buFont typeface="Symbol" pitchFamily="18" charset="2"/>
              <a:buNone/>
              <a:defRPr/>
            </a:pPr>
            <a:endParaRPr lang="nb-NO" kern="0">
              <a:latin typeface="+mn-lt"/>
            </a:endParaRPr>
          </a:p>
          <a:p>
            <a:pPr marL="369888" indent="-369888" algn="l" defTabSz="987425">
              <a:lnSpc>
                <a:spcPct val="130000"/>
              </a:lnSpc>
              <a:spcBef>
                <a:spcPct val="20000"/>
              </a:spcBef>
              <a:buClr>
                <a:schemeClr val="accent2"/>
              </a:buClr>
              <a:buSzPct val="135000"/>
              <a:buFont typeface="Symbol" pitchFamily="18" charset="2"/>
              <a:buNone/>
              <a:defRPr/>
            </a:pPr>
            <a:endParaRPr lang="nb-NO" sz="2600" kern="0">
              <a:latin typeface="+mn-lt"/>
            </a:endParaRPr>
          </a:p>
        </p:txBody>
      </p:sp>
      <p:sp>
        <p:nvSpPr>
          <p:cNvPr id="21511" name="Rectangle 14"/>
          <p:cNvSpPr>
            <a:spLocks noChangeArrowheads="1"/>
          </p:cNvSpPr>
          <p:nvPr/>
        </p:nvSpPr>
        <p:spPr bwMode="auto">
          <a:xfrm>
            <a:off x="2551212" y="3425577"/>
            <a:ext cx="2952328" cy="1584176"/>
          </a:xfrm>
          <a:prstGeom prst="rect">
            <a:avLst/>
          </a:prstGeom>
          <a:solidFill>
            <a:srgbClr val="EAEAEA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1512" name="Rectangle 16"/>
          <p:cNvSpPr>
            <a:spLocks noChangeArrowheads="1"/>
          </p:cNvSpPr>
          <p:nvPr/>
        </p:nvSpPr>
        <p:spPr bwMode="auto">
          <a:xfrm>
            <a:off x="2839244" y="3929634"/>
            <a:ext cx="1080120" cy="864095"/>
          </a:xfrm>
          <a:prstGeom prst="rect">
            <a:avLst/>
          </a:prstGeom>
          <a:solidFill>
            <a:srgbClr val="99FF99"/>
          </a:solidFill>
          <a:ln w="12700" cap="sq">
            <a:solidFill>
              <a:srgbClr val="000000"/>
            </a:solidFill>
            <a:miter lim="800000"/>
            <a:headEnd type="none" w="sm" len="sm"/>
            <a:tailEnd type="none" w="sm" len="sm"/>
          </a:ln>
        </p:spPr>
        <p:txBody>
          <a:bodyPr wrap="none" lIns="101672" tIns="50836" rIns="101672" bIns="50836" anchor="ctr"/>
          <a:lstStyle/>
          <a:p>
            <a:pPr marL="381000" indent="-381000" defTabSz="1016000">
              <a:spcBef>
                <a:spcPct val="20000"/>
              </a:spcBef>
              <a:buClr>
                <a:schemeClr val="tx2"/>
              </a:buClr>
              <a:buSzPct val="90000"/>
              <a:buFont typeface="Symbol" pitchFamily="18" charset="2"/>
              <a:buNone/>
            </a:pPr>
            <a:r>
              <a:rPr lang="nb-NO" sz="2200" smtClean="0">
                <a:cs typeface="Arial" pitchFamily="34" charset="0"/>
              </a:rPr>
              <a:t>Bob</a:t>
            </a:r>
            <a:r>
              <a:rPr lang="el-GR" sz="2200" smtClean="0">
                <a:cs typeface="Arial" pitchFamily="34" charset="0"/>
              </a:rPr>
              <a:t>´</a:t>
            </a:r>
            <a:endParaRPr lang="en-US" sz="2200">
              <a:cs typeface="Arial" pitchFamily="34" charset="0"/>
            </a:endParaRPr>
          </a:p>
        </p:txBody>
      </p:sp>
      <p:sp>
        <p:nvSpPr>
          <p:cNvPr id="21513" name="Rectangle 17"/>
          <p:cNvSpPr>
            <a:spLocks noChangeArrowheads="1"/>
          </p:cNvSpPr>
          <p:nvPr/>
        </p:nvSpPr>
        <p:spPr bwMode="auto">
          <a:xfrm>
            <a:off x="4135388" y="3929634"/>
            <a:ext cx="1080120" cy="864095"/>
          </a:xfrm>
          <a:prstGeom prst="rect">
            <a:avLst/>
          </a:prstGeom>
          <a:solidFill>
            <a:srgbClr val="FF9999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lIns="101672" tIns="50836" rIns="101672" bIns="50836" anchor="ctr"/>
          <a:lstStyle/>
          <a:p>
            <a:pPr marL="381000" indent="-381000" defTabSz="1016000">
              <a:spcBef>
                <a:spcPct val="20000"/>
              </a:spcBef>
              <a:buClr>
                <a:schemeClr val="tx2"/>
              </a:buClr>
              <a:buSzPct val="90000"/>
              <a:buFont typeface="Symbol" pitchFamily="18" charset="2"/>
              <a:buNone/>
            </a:pPr>
            <a:r>
              <a:rPr lang="nb-NO" sz="2200" smtClean="0">
                <a:cs typeface="Arial" pitchFamily="34" charset="0"/>
              </a:rPr>
              <a:t>Alice</a:t>
            </a:r>
            <a:r>
              <a:rPr lang="el-GR" sz="2200" smtClean="0">
                <a:cs typeface="Arial" pitchFamily="34" charset="0"/>
              </a:rPr>
              <a:t>´</a:t>
            </a:r>
            <a:endParaRPr lang="en-US" sz="2200">
              <a:cs typeface="Arial" pitchFamily="34" charset="0"/>
            </a:endParaRPr>
          </a:p>
        </p:txBody>
      </p:sp>
      <p:sp>
        <p:nvSpPr>
          <p:cNvPr id="21514" name="Text Box 18"/>
          <p:cNvSpPr txBox="1">
            <a:spLocks noChangeArrowheads="1"/>
          </p:cNvSpPr>
          <p:nvPr/>
        </p:nvSpPr>
        <p:spPr bwMode="auto">
          <a:xfrm>
            <a:off x="2561845" y="3393678"/>
            <a:ext cx="753557" cy="471997"/>
          </a:xfrm>
          <a:prstGeom prst="rect">
            <a:avLst/>
          </a:prstGeom>
          <a:noFill/>
          <a:ln w="63500" cap="sq">
            <a:noFill/>
            <a:miter lim="800000"/>
            <a:headEnd/>
            <a:tailEnd/>
          </a:ln>
        </p:spPr>
        <p:txBody>
          <a:bodyPr wrap="none" lIns="101672" tIns="50836" rIns="101672" bIns="50836">
            <a:spAutoFit/>
          </a:bodyPr>
          <a:lstStyle/>
          <a:p>
            <a:pPr marL="381000" indent="-381000" algn="l" defTabSz="1016000">
              <a:spcBef>
                <a:spcPct val="20000"/>
              </a:spcBef>
              <a:buClr>
                <a:schemeClr val="tx2"/>
              </a:buClr>
              <a:buSzPct val="90000"/>
              <a:buFont typeface="Symbol" pitchFamily="18" charset="2"/>
              <a:buNone/>
            </a:pPr>
            <a:r>
              <a:rPr lang="nb-NO" smtClean="0">
                <a:cs typeface="Arial" pitchFamily="34" charset="0"/>
              </a:rPr>
              <a:t>Eve</a:t>
            </a:r>
            <a:endParaRPr lang="en-US">
              <a:cs typeface="Arial" pitchFamily="34" charset="0"/>
            </a:endParaRPr>
          </a:p>
        </p:txBody>
      </p:sp>
      <p:sp>
        <p:nvSpPr>
          <p:cNvPr id="21517" name="TextBox 28"/>
          <p:cNvSpPr txBox="1">
            <a:spLocks noChangeArrowheads="1"/>
          </p:cNvSpPr>
          <p:nvPr/>
        </p:nvSpPr>
        <p:spPr bwMode="auto">
          <a:xfrm>
            <a:off x="5524351" y="3447728"/>
            <a:ext cx="1301750" cy="769937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200">
                <a:solidFill>
                  <a:srgbClr val="FF0000"/>
                </a:solidFill>
              </a:rPr>
              <a:t>100</a:t>
            </a:r>
          </a:p>
          <a:p>
            <a:r>
              <a:rPr lang="en-US" sz="2200">
                <a:solidFill>
                  <a:srgbClr val="FF0000"/>
                </a:solidFill>
              </a:rPr>
              <a:t>photons</a:t>
            </a:r>
          </a:p>
        </p:txBody>
      </p:sp>
      <p:sp>
        <p:nvSpPr>
          <p:cNvPr id="21518" name="Rectangle 13"/>
          <p:cNvSpPr>
            <a:spLocks noChangeArrowheads="1"/>
          </p:cNvSpPr>
          <p:nvPr/>
        </p:nvSpPr>
        <p:spPr bwMode="auto">
          <a:xfrm>
            <a:off x="534988" y="3929633"/>
            <a:ext cx="1224136" cy="864096"/>
          </a:xfrm>
          <a:prstGeom prst="rect">
            <a:avLst/>
          </a:prstGeom>
          <a:solidFill>
            <a:srgbClr val="FF9999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lIns="101672" tIns="50836" rIns="101672" bIns="50836" anchor="ctr"/>
          <a:lstStyle/>
          <a:p>
            <a:pPr defTabSz="1016000"/>
            <a:r>
              <a:rPr lang="nb-NO" smtClean="0">
                <a:cs typeface="Arial" pitchFamily="34" charset="0"/>
              </a:rPr>
              <a:t>Alice</a:t>
            </a:r>
            <a:endParaRPr lang="en-US">
              <a:cs typeface="Arial" pitchFamily="34" charset="0"/>
            </a:endParaRPr>
          </a:p>
        </p:txBody>
      </p:sp>
      <p:sp>
        <p:nvSpPr>
          <p:cNvPr id="21519" name="Rectangle 16"/>
          <p:cNvSpPr>
            <a:spLocks noChangeArrowheads="1"/>
          </p:cNvSpPr>
          <p:nvPr/>
        </p:nvSpPr>
        <p:spPr bwMode="auto">
          <a:xfrm>
            <a:off x="7807796" y="2182317"/>
            <a:ext cx="890588" cy="811212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 lIns="101672" tIns="50836" rIns="101672" bIns="50836" anchor="ctr"/>
          <a:lstStyle/>
          <a:p>
            <a:pPr marL="381000" indent="-381000" defTabSz="1016000">
              <a:spcBef>
                <a:spcPct val="20000"/>
              </a:spcBef>
              <a:buClr>
                <a:schemeClr val="tx2"/>
              </a:buClr>
              <a:buSzPct val="90000"/>
              <a:buFont typeface="Symbol" pitchFamily="18" charset="2"/>
              <a:buNone/>
            </a:pPr>
            <a:r>
              <a:rPr lang="nb-NO" sz="3800">
                <a:solidFill>
                  <a:srgbClr val="009900"/>
                </a:solidFill>
                <a:cs typeface="Arial" pitchFamily="34" charset="0"/>
              </a:rPr>
              <a:t>Bob:</a:t>
            </a:r>
            <a:endParaRPr lang="en-US" sz="3800">
              <a:solidFill>
                <a:srgbClr val="009900"/>
              </a:solidFill>
              <a:cs typeface="Arial" pitchFamily="34" charset="0"/>
            </a:endParaRPr>
          </a:p>
        </p:txBody>
      </p:sp>
      <p:cxnSp>
        <p:nvCxnSpPr>
          <p:cNvPr id="21520" name="Straight Arrow Connector 31"/>
          <p:cNvCxnSpPr>
            <a:cxnSpLocks noChangeShapeType="1"/>
          </p:cNvCxnSpPr>
          <p:nvPr/>
        </p:nvCxnSpPr>
        <p:spPr bwMode="auto">
          <a:xfrm flipV="1">
            <a:off x="6858000" y="3569593"/>
            <a:ext cx="733772" cy="716659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21521" name="Straight Arrow Connector 32"/>
          <p:cNvCxnSpPr>
            <a:cxnSpLocks noChangeShapeType="1"/>
          </p:cNvCxnSpPr>
          <p:nvPr/>
        </p:nvCxnSpPr>
        <p:spPr bwMode="auto">
          <a:xfrm>
            <a:off x="6858000" y="4429125"/>
            <a:ext cx="733772" cy="652636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21522" name="TextBox 33"/>
          <p:cNvSpPr txBox="1">
            <a:spLocks noChangeArrowheads="1"/>
          </p:cNvSpPr>
          <p:nvPr/>
        </p:nvSpPr>
        <p:spPr bwMode="auto">
          <a:xfrm>
            <a:off x="7643813" y="3014663"/>
            <a:ext cx="1952625" cy="120015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/>
              <a:t>Detects in</a:t>
            </a:r>
          </a:p>
          <a:p>
            <a:pPr algn="l"/>
            <a:r>
              <a:rPr lang="en-US"/>
              <a:t>Eve’s basis:</a:t>
            </a:r>
          </a:p>
          <a:p>
            <a:pPr algn="l"/>
            <a:r>
              <a:rPr lang="en-US"/>
              <a:t>single click</a:t>
            </a:r>
          </a:p>
        </p:txBody>
      </p:sp>
      <p:sp>
        <p:nvSpPr>
          <p:cNvPr id="21523" name="TextBox 34"/>
          <p:cNvSpPr txBox="1">
            <a:spLocks noChangeArrowheads="1"/>
          </p:cNvSpPr>
          <p:nvPr/>
        </p:nvSpPr>
        <p:spPr bwMode="auto">
          <a:xfrm>
            <a:off x="7643813" y="4572000"/>
            <a:ext cx="2611437" cy="157003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>
                <a:solidFill>
                  <a:srgbClr val="969696"/>
                </a:solidFill>
              </a:rPr>
              <a:t>Detects in</a:t>
            </a:r>
          </a:p>
          <a:p>
            <a:pPr algn="l"/>
            <a:r>
              <a:rPr lang="en-US">
                <a:solidFill>
                  <a:srgbClr val="969696"/>
                </a:solidFill>
              </a:rPr>
              <a:t>conjugate basis:</a:t>
            </a:r>
          </a:p>
          <a:p>
            <a:pPr algn="l"/>
            <a:r>
              <a:rPr lang="en-US">
                <a:solidFill>
                  <a:srgbClr val="969696"/>
                </a:solidFill>
              </a:rPr>
              <a:t>double click,</a:t>
            </a:r>
          </a:p>
          <a:p>
            <a:pPr algn="l"/>
            <a:r>
              <a:rPr lang="en-US">
                <a:solidFill>
                  <a:srgbClr val="969696"/>
                </a:solidFill>
              </a:rPr>
              <a:t>discarded</a:t>
            </a:r>
          </a:p>
        </p:txBody>
      </p:sp>
      <p:cxnSp>
        <p:nvCxnSpPr>
          <p:cNvPr id="20" name="Straight Arrow Connector 175"/>
          <p:cNvCxnSpPr>
            <a:cxnSpLocks noChangeShapeType="1"/>
            <a:stCxn id="21518" idx="3"/>
            <a:endCxn id="21512" idx="1"/>
          </p:cNvCxnSpPr>
          <p:nvPr/>
        </p:nvCxnSpPr>
        <p:spPr bwMode="auto">
          <a:xfrm>
            <a:off x="1759124" y="4361681"/>
            <a:ext cx="1080120" cy="1"/>
          </a:xfrm>
          <a:prstGeom prst="straightConnector1">
            <a:avLst/>
          </a:prstGeom>
          <a:noFill/>
          <a:ln w="28575" algn="ctr">
            <a:solidFill>
              <a:srgbClr val="FF0000"/>
            </a:solidFill>
            <a:round/>
            <a:headEnd/>
            <a:tailEnd type="arrow" w="lg" len="lg"/>
          </a:ln>
        </p:spPr>
      </p:cxnSp>
      <p:cxnSp>
        <p:nvCxnSpPr>
          <p:cNvPr id="24" name="Straight Arrow Connector 175"/>
          <p:cNvCxnSpPr>
            <a:cxnSpLocks noChangeShapeType="1"/>
            <a:stCxn id="21513" idx="3"/>
          </p:cNvCxnSpPr>
          <p:nvPr/>
        </p:nvCxnSpPr>
        <p:spPr bwMode="auto">
          <a:xfrm flipV="1">
            <a:off x="5215508" y="4361681"/>
            <a:ext cx="1512168" cy="1"/>
          </a:xfrm>
          <a:prstGeom prst="straightConnector1">
            <a:avLst/>
          </a:prstGeom>
          <a:noFill/>
          <a:ln w="28575" algn="ctr">
            <a:solidFill>
              <a:srgbClr val="FF0000"/>
            </a:solidFill>
            <a:round/>
            <a:headEnd/>
            <a:tailEnd type="arrow" w="lg" len="lg"/>
          </a:ln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0" y="0"/>
            <a:ext cx="10287000" cy="7715250"/>
          </a:xfrm>
          <a:prstGeom prst="rect">
            <a:avLst/>
          </a:prstGeom>
          <a:solidFill>
            <a:srgbClr val="000000"/>
          </a:solidFill>
          <a:ln w="19050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endParaRPr lang="zh-CN" altLang="zh-CN">
              <a:ea typeface="SimSun" pitchFamily="2" charset="-122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>
                <a:solidFill>
                  <a:srgbClr val="FFFFFF"/>
                </a:solidFill>
              </a:rPr>
              <a:t>Public key cryptography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606870" y="905297"/>
            <a:ext cx="9680130" cy="6809953"/>
          </a:xfrm>
          <a:prstGeom prst="rect">
            <a:avLst/>
          </a:prstGeom>
        </p:spPr>
        <p:txBody>
          <a:bodyPr lIns="0" tIns="50400" rIns="0" bIns="50400"/>
          <a:lstStyle/>
          <a:p>
            <a:pPr marL="92075" lvl="0" algn="l">
              <a:lnSpc>
                <a:spcPct val="110000"/>
              </a:lnSpc>
              <a:spcAft>
                <a:spcPts val="600"/>
              </a:spcAft>
              <a:buClr>
                <a:srgbClr val="FF0000"/>
              </a:buClr>
              <a:tabLst>
                <a:tab pos="893763" algn="l"/>
              </a:tabLst>
            </a:pPr>
            <a:r>
              <a:rPr lang="en-CA" sz="2600" smtClean="0">
                <a:solidFill>
                  <a:srgbClr val="FFFFFF"/>
                </a:solidFill>
              </a:rPr>
              <a:t>E.g.,	RSA (Rivest-Shamir-Adleman)</a:t>
            </a:r>
          </a:p>
          <a:p>
            <a:pPr marL="92075" lvl="0" algn="l">
              <a:lnSpc>
                <a:spcPct val="110000"/>
              </a:lnSpc>
              <a:spcAft>
                <a:spcPts val="600"/>
              </a:spcAft>
              <a:buClr>
                <a:srgbClr val="FF0000"/>
              </a:buClr>
              <a:tabLst>
                <a:tab pos="893763" algn="l"/>
              </a:tabLst>
            </a:pPr>
            <a:r>
              <a:rPr lang="en-CA" sz="2600">
                <a:solidFill>
                  <a:srgbClr val="FFFFFF"/>
                </a:solidFill>
              </a:rPr>
              <a:t>	</a:t>
            </a:r>
            <a:r>
              <a:rPr lang="en-CA" sz="2600" smtClean="0">
                <a:solidFill>
                  <a:srgbClr val="FFFFFF"/>
                </a:solidFill>
              </a:rPr>
              <a:t>Elliptic-curve</a:t>
            </a:r>
          </a:p>
          <a:p>
            <a:pPr marL="92075" lvl="0" algn="l">
              <a:lnSpc>
                <a:spcPct val="110000"/>
              </a:lnSpc>
              <a:spcAft>
                <a:spcPts val="600"/>
              </a:spcAft>
              <a:buClr>
                <a:srgbClr val="FF0000"/>
              </a:buClr>
              <a:tabLst>
                <a:tab pos="803275" algn="l"/>
              </a:tabLst>
            </a:pPr>
            <a:endParaRPr lang="en-CA" sz="1200">
              <a:solidFill>
                <a:srgbClr val="FFFFFF"/>
              </a:solidFill>
            </a:endParaRPr>
          </a:p>
          <a:p>
            <a:pPr marL="92075" lvl="0" algn="l">
              <a:lnSpc>
                <a:spcPct val="110000"/>
              </a:lnSpc>
              <a:spcAft>
                <a:spcPts val="600"/>
              </a:spcAft>
              <a:buClr>
                <a:srgbClr val="FF0000"/>
              </a:buClr>
              <a:tabLst>
                <a:tab pos="803275" algn="l"/>
              </a:tabLst>
            </a:pPr>
            <a:r>
              <a:rPr lang="en-CA" sz="2600" smtClean="0">
                <a:solidFill>
                  <a:srgbClr val="FFFFFF"/>
                </a:solidFill>
              </a:rPr>
              <a:t>Based on </a:t>
            </a:r>
            <a:r>
              <a:rPr lang="en-CA" sz="2600" i="1" smtClean="0">
                <a:solidFill>
                  <a:srgbClr val="FFFFFF"/>
                </a:solidFill>
              </a:rPr>
              <a:t>hypothesized</a:t>
            </a:r>
            <a:r>
              <a:rPr lang="en-CA" sz="2600" smtClean="0">
                <a:solidFill>
                  <a:srgbClr val="FFFFFF"/>
                </a:solidFill>
              </a:rPr>
              <a:t> one-way functions</a:t>
            </a:r>
          </a:p>
          <a:p>
            <a:pPr marL="92075" lvl="0" algn="l">
              <a:lnSpc>
                <a:spcPct val="110000"/>
              </a:lnSpc>
              <a:spcAft>
                <a:spcPts val="600"/>
              </a:spcAft>
              <a:buClr>
                <a:srgbClr val="FF0000"/>
              </a:buClr>
              <a:tabLst>
                <a:tab pos="803275" algn="l"/>
              </a:tabLst>
            </a:pPr>
            <a:endParaRPr lang="en-CA" sz="1200">
              <a:solidFill>
                <a:srgbClr val="FFFFFF"/>
              </a:solidFill>
            </a:endParaRPr>
          </a:p>
          <a:p>
            <a:pPr marL="342900" indent="-342900" algn="l">
              <a:lnSpc>
                <a:spcPct val="110000"/>
              </a:lnSpc>
              <a:buClr>
                <a:srgbClr val="FF0000"/>
              </a:buClr>
              <a:buFont typeface="Webdings" pitchFamily="18" charset="2"/>
              <a:buChar char=""/>
              <a:tabLst>
                <a:tab pos="803275" algn="l"/>
              </a:tabLst>
            </a:pPr>
            <a:r>
              <a:rPr lang="en-CA" sz="2600">
                <a:solidFill>
                  <a:srgbClr val="FFFFFF"/>
                </a:solidFill>
              </a:rPr>
              <a:t>Unexpected advances in classical cryptanalysis</a:t>
            </a:r>
          </a:p>
          <a:p>
            <a:pPr lvl="0" algn="l">
              <a:lnSpc>
                <a:spcPct val="110000"/>
              </a:lnSpc>
              <a:spcAft>
                <a:spcPts val="600"/>
              </a:spcAft>
              <a:buClr>
                <a:srgbClr val="FF0000"/>
              </a:buClr>
              <a:tabLst>
                <a:tab pos="803275" algn="l"/>
              </a:tabLst>
            </a:pPr>
            <a:endParaRPr lang="en-CA" sz="1200">
              <a:solidFill>
                <a:srgbClr val="FFFFFF"/>
              </a:solidFill>
            </a:endParaRPr>
          </a:p>
          <a:p>
            <a:pPr marL="342900" indent="-342900" algn="l">
              <a:lnSpc>
                <a:spcPct val="110000"/>
              </a:lnSpc>
              <a:buClr>
                <a:srgbClr val="FF0000"/>
              </a:buClr>
              <a:buFont typeface="Webdings" pitchFamily="18" charset="2"/>
              <a:buChar char=""/>
              <a:tabLst>
                <a:tab pos="803275" algn="l"/>
              </a:tabLst>
            </a:pPr>
            <a:r>
              <a:rPr lang="en-CA" sz="2600">
                <a:solidFill>
                  <a:srgbClr val="FFFFFF"/>
                </a:solidFill>
              </a:rPr>
              <a:t>Shor’s factorization algorithm for quantum computer</a:t>
            </a:r>
          </a:p>
        </p:txBody>
      </p:sp>
      <p:sp>
        <p:nvSpPr>
          <p:cNvPr id="6" name="TextBox 5"/>
          <p:cNvSpPr txBox="1"/>
          <p:nvPr/>
        </p:nvSpPr>
        <p:spPr bwMode="auto">
          <a:xfrm>
            <a:off x="1254960" y="5081795"/>
            <a:ext cx="5832810" cy="482340"/>
          </a:xfrm>
          <a:prstGeom prst="rect">
            <a:avLst/>
          </a:prstGeom>
          <a:solidFill>
            <a:srgbClr val="FFFF00"/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 wrap="none" lIns="0" tIns="0" rIns="0" bIns="0" rtlCol="0" anchor="ctr">
            <a:noAutofit/>
          </a:bodyPr>
          <a:lstStyle/>
          <a:p>
            <a:r>
              <a:rPr lang="en-CA" sz="2200" smtClean="0">
                <a:ln w="12700">
                  <a:noFill/>
                </a:ln>
                <a:solidFill>
                  <a:srgbClr val="000000"/>
                </a:solidFill>
              </a:rPr>
              <a:t>Time to build large quantum computer</a:t>
            </a:r>
            <a:endParaRPr lang="en-US" sz="2200" smtClean="0">
              <a:ln w="12700">
                <a:noFill/>
              </a:ln>
              <a:solidFill>
                <a:srgbClr val="0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 bwMode="auto">
          <a:xfrm>
            <a:off x="1254960" y="5564135"/>
            <a:ext cx="3816530" cy="482340"/>
          </a:xfrm>
          <a:prstGeom prst="rect">
            <a:avLst/>
          </a:prstGeom>
          <a:solidFill>
            <a:srgbClr val="33CCFF"/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 wrap="none" lIns="0" tIns="0" rIns="0" bIns="0" rtlCol="0" anchor="ctr">
            <a:noAutofit/>
          </a:bodyPr>
          <a:lstStyle/>
          <a:p>
            <a:r>
              <a:rPr lang="en-CA" sz="2200">
                <a:ln w="12700">
                  <a:noFill/>
                </a:ln>
                <a:solidFill>
                  <a:srgbClr val="000000"/>
                </a:solidFill>
              </a:rPr>
              <a:t>R</a:t>
            </a:r>
            <a:r>
              <a:rPr lang="en-CA" sz="2200" smtClean="0">
                <a:ln w="12700">
                  <a:noFill/>
                </a:ln>
                <a:solidFill>
                  <a:srgbClr val="000000"/>
                </a:solidFill>
              </a:rPr>
              <a:t>e-tool infrastructure</a:t>
            </a:r>
            <a:endParaRPr lang="en-US" sz="2200" smtClean="0">
              <a:ln w="12700">
                <a:noFill/>
              </a:ln>
              <a:solidFill>
                <a:srgbClr val="0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 bwMode="auto">
          <a:xfrm>
            <a:off x="5071490" y="5564135"/>
            <a:ext cx="3949260" cy="482340"/>
          </a:xfrm>
          <a:prstGeom prst="rect">
            <a:avLst/>
          </a:prstGeom>
          <a:solidFill>
            <a:srgbClr val="C0C0C0"/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 wrap="none" lIns="0" tIns="0" rIns="0" bIns="0" rtlCol="0" anchor="ctr">
            <a:noAutofit/>
          </a:bodyPr>
          <a:lstStyle/>
          <a:p>
            <a:r>
              <a:rPr lang="en-CA" sz="2200" smtClean="0">
                <a:ln w="12700">
                  <a:noFill/>
                </a:ln>
                <a:solidFill>
                  <a:srgbClr val="000000"/>
                </a:solidFill>
              </a:rPr>
              <a:t>Encryption needs be secure</a:t>
            </a:r>
            <a:endParaRPr lang="en-US" sz="2200" smtClean="0">
              <a:ln w="12700">
                <a:noFill/>
              </a:ln>
              <a:solidFill>
                <a:srgbClr val="000000"/>
              </a:solidFill>
            </a:endParaRPr>
          </a:p>
        </p:txBody>
      </p:sp>
      <p:sp>
        <p:nvSpPr>
          <p:cNvPr id="9" name="Left Brace 8"/>
          <p:cNvSpPr/>
          <p:nvPr/>
        </p:nvSpPr>
        <p:spPr bwMode="auto">
          <a:xfrm rot="16200000">
            <a:off x="7874235" y="5382300"/>
            <a:ext cx="360050" cy="1932980"/>
          </a:xfrm>
          <a:prstGeom prst="leftBrace">
            <a:avLst>
              <a:gd name="adj1" fmla="val 53482"/>
              <a:gd name="adj2" fmla="val 50000"/>
            </a:avLst>
          </a:prstGeom>
          <a:noFill/>
          <a:ln w="19050" cap="sq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Left Brace 9"/>
          <p:cNvSpPr/>
          <p:nvPr/>
        </p:nvSpPr>
        <p:spPr bwMode="auto">
          <a:xfrm rot="16200000">
            <a:off x="3924975" y="5382300"/>
            <a:ext cx="360050" cy="1932980"/>
          </a:xfrm>
          <a:prstGeom prst="leftBrace">
            <a:avLst>
              <a:gd name="adj1" fmla="val 53482"/>
              <a:gd name="adj2" fmla="val 50000"/>
            </a:avLst>
          </a:prstGeom>
          <a:noFill/>
          <a:ln w="19050" cap="sq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Arrow Connector 11"/>
          <p:cNvCxnSpPr/>
          <p:nvPr/>
        </p:nvCxnSpPr>
        <p:spPr bwMode="auto">
          <a:xfrm>
            <a:off x="1254960" y="7115276"/>
            <a:ext cx="8244000" cy="0"/>
          </a:xfrm>
          <a:prstGeom prst="straightConnector1">
            <a:avLst/>
          </a:prstGeom>
          <a:solidFill>
            <a:schemeClr val="accent1"/>
          </a:solidFill>
          <a:ln w="12700" cap="sq" cmpd="sng" algn="ctr">
            <a:solidFill>
              <a:srgbClr val="969696"/>
            </a:solidFill>
            <a:prstDash val="solid"/>
            <a:round/>
            <a:headEnd type="none" w="med" len="med"/>
            <a:tailEnd type="stealth" w="lg" len="lg"/>
          </a:ln>
          <a:effectLst/>
        </p:spPr>
      </p:cxnSp>
      <p:sp>
        <p:nvSpPr>
          <p:cNvPr id="13" name="TextBox 12"/>
          <p:cNvSpPr txBox="1"/>
          <p:nvPr/>
        </p:nvSpPr>
        <p:spPr bwMode="auto">
          <a:xfrm>
            <a:off x="1254960" y="6738025"/>
            <a:ext cx="770380" cy="37259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rtlCol="0" anchor="ctr">
            <a:noAutofit/>
          </a:bodyPr>
          <a:lstStyle/>
          <a:p>
            <a:pPr algn="l"/>
            <a:r>
              <a:rPr lang="en-CA" sz="2000" smtClean="0">
                <a:ln w="12700">
                  <a:noFill/>
                </a:ln>
                <a:solidFill>
                  <a:srgbClr val="969696"/>
                </a:solidFill>
              </a:rPr>
              <a:t>Time</a:t>
            </a:r>
            <a:endParaRPr lang="en-US" sz="2000" smtClean="0">
              <a:ln w="12700">
                <a:noFill/>
              </a:ln>
              <a:solidFill>
                <a:srgbClr val="969696"/>
              </a:solidFill>
            </a:endParaRPr>
          </a:p>
        </p:txBody>
      </p:sp>
      <p:sp>
        <p:nvSpPr>
          <p:cNvPr id="14" name="TextBox 13"/>
          <p:cNvSpPr txBox="1"/>
          <p:nvPr/>
        </p:nvSpPr>
        <p:spPr bwMode="auto">
          <a:xfrm>
            <a:off x="3719810" y="6554050"/>
            <a:ext cx="770380" cy="37259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rtlCol="0" anchor="ctr">
            <a:noAutofit/>
          </a:bodyPr>
          <a:lstStyle/>
          <a:p>
            <a:r>
              <a:rPr lang="en-CA" smtClean="0">
                <a:ln w="12700">
                  <a:noFill/>
                </a:ln>
                <a:solidFill>
                  <a:srgbClr val="FFFFFF"/>
                </a:solidFill>
              </a:rPr>
              <a:t> What do we do here?</a:t>
            </a:r>
            <a:endParaRPr lang="en-US" smtClean="0">
              <a:ln w="12700">
                <a:noFill/>
              </a:ln>
              <a:solidFill>
                <a:srgbClr val="FFFFFF"/>
              </a:solidFill>
            </a:endParaRPr>
          </a:p>
        </p:txBody>
      </p:sp>
      <p:sp>
        <p:nvSpPr>
          <p:cNvPr id="15" name="TextBox 14"/>
          <p:cNvSpPr txBox="1"/>
          <p:nvPr/>
        </p:nvSpPr>
        <p:spPr bwMode="auto">
          <a:xfrm>
            <a:off x="7669070" y="6554050"/>
            <a:ext cx="770380" cy="37259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rtlCol="0" anchor="ctr">
            <a:noAutofit/>
          </a:bodyPr>
          <a:lstStyle/>
          <a:p>
            <a:r>
              <a:rPr lang="en-CA" smtClean="0">
                <a:ln w="12700">
                  <a:noFill/>
                </a:ln>
                <a:solidFill>
                  <a:srgbClr val="FFFFFF"/>
                </a:solidFill>
              </a:rPr>
              <a:t> here?</a:t>
            </a:r>
            <a:endParaRPr lang="en-US" smtClean="0">
              <a:ln w="12700">
                <a:noFill/>
              </a:ln>
              <a:solidFill>
                <a:srgbClr val="FFFFFF"/>
              </a:solidFill>
            </a:endParaRPr>
          </a:p>
        </p:txBody>
      </p:sp>
      <p:sp>
        <p:nvSpPr>
          <p:cNvPr id="16" name="Text Box 4"/>
          <p:cNvSpPr txBox="1">
            <a:spLocks noChangeArrowheads="1"/>
          </p:cNvSpPr>
          <p:nvPr/>
        </p:nvSpPr>
        <p:spPr bwMode="auto">
          <a:xfrm>
            <a:off x="152400" y="4196725"/>
            <a:ext cx="9979025" cy="381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r>
              <a:rPr lang="en-CA" sz="1600" b="0" smtClean="0">
                <a:solidFill>
                  <a:srgbClr val="C0C0C0"/>
                </a:solidFill>
                <a:cs typeface="Arial" pitchFamily="34" charset="0"/>
              </a:rPr>
              <a:t>P. W. Shor, SIAM J. Comput. </a:t>
            </a:r>
            <a:r>
              <a:rPr lang="en-CA" sz="1600" smtClean="0">
                <a:solidFill>
                  <a:srgbClr val="C0C0C0"/>
                </a:solidFill>
                <a:cs typeface="Arial" pitchFamily="34" charset="0"/>
              </a:rPr>
              <a:t>26</a:t>
            </a:r>
            <a:r>
              <a:rPr lang="en-CA" sz="1600" b="0" smtClean="0">
                <a:solidFill>
                  <a:srgbClr val="C0C0C0"/>
                </a:solidFill>
                <a:cs typeface="Arial" pitchFamily="34" charset="0"/>
              </a:rPr>
              <a:t>, 1484 (1997)</a:t>
            </a:r>
            <a:endParaRPr lang="en-US" sz="1600" b="0">
              <a:solidFill>
                <a:srgbClr val="C0C0C0"/>
              </a:solidFill>
              <a:cs typeface="Arial" pitchFamily="34" charset="0"/>
            </a:endParaRPr>
          </a:p>
        </p:txBody>
      </p:sp>
      <p:sp>
        <p:nvSpPr>
          <p:cNvPr id="18" name="Text Box 4"/>
          <p:cNvSpPr txBox="1">
            <a:spLocks noChangeArrowheads="1"/>
          </p:cNvSpPr>
          <p:nvPr/>
        </p:nvSpPr>
        <p:spPr bwMode="auto">
          <a:xfrm>
            <a:off x="152400" y="7292975"/>
            <a:ext cx="9979025" cy="381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r>
              <a:rPr lang="en-CA" sz="1600" b="0" smtClean="0">
                <a:solidFill>
                  <a:srgbClr val="C0C0C0"/>
                </a:solidFill>
                <a:cs typeface="Arial" pitchFamily="34" charset="0"/>
              </a:rPr>
              <a:t>Diagram courtesy M. Mosca</a:t>
            </a:r>
            <a:endParaRPr lang="en-US" sz="1600" b="0">
              <a:solidFill>
                <a:srgbClr val="C0C0C0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2499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Trojan-horse attack</a:t>
            </a:r>
          </a:p>
        </p:txBody>
      </p:sp>
      <p:sp>
        <p:nvSpPr>
          <p:cNvPr id="22531" name="Text Box 3"/>
          <p:cNvSpPr txBox="1">
            <a:spLocks noChangeAspect="1" noChangeArrowheads="1"/>
          </p:cNvSpPr>
          <p:nvPr/>
        </p:nvSpPr>
        <p:spPr bwMode="auto">
          <a:xfrm>
            <a:off x="306388" y="1057275"/>
            <a:ext cx="1017587" cy="455613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/>
          <a:lstStyle/>
          <a:p>
            <a:pPr algn="l"/>
            <a:r>
              <a:rPr lang="nb-NO" sz="2800" b="0"/>
              <a:t>Alice</a:t>
            </a:r>
          </a:p>
        </p:txBody>
      </p:sp>
      <p:sp>
        <p:nvSpPr>
          <p:cNvPr id="22532" name="Rectangle 4"/>
          <p:cNvSpPr>
            <a:spLocks noChangeAspect="1" noChangeArrowheads="1"/>
          </p:cNvSpPr>
          <p:nvPr/>
        </p:nvSpPr>
        <p:spPr bwMode="auto">
          <a:xfrm>
            <a:off x="277813" y="1076325"/>
            <a:ext cx="9721850" cy="2667000"/>
          </a:xfrm>
          <a:prstGeom prst="rect">
            <a:avLst/>
          </a:prstGeom>
          <a:noFill/>
          <a:ln w="25400">
            <a:pattFill prst="pct50">
              <a:fgClr>
                <a:srgbClr val="3366FF"/>
              </a:fgClr>
              <a:bgClr>
                <a:srgbClr val="FFFFFF"/>
              </a:bgClr>
            </a:patt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2533" name="Text Box 5"/>
          <p:cNvSpPr txBox="1">
            <a:spLocks noChangeArrowheads="1"/>
          </p:cNvSpPr>
          <p:nvPr/>
        </p:nvSpPr>
        <p:spPr bwMode="auto">
          <a:xfrm>
            <a:off x="8940800" y="4307632"/>
            <a:ext cx="1060450" cy="846137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anchor="ctr"/>
          <a:lstStyle/>
          <a:p>
            <a:pPr algn="l"/>
            <a:r>
              <a:rPr lang="nb-NO" sz="1600"/>
              <a:t>Line</a:t>
            </a:r>
            <a:endParaRPr lang="nb-NO" sz="1400"/>
          </a:p>
        </p:txBody>
      </p:sp>
      <p:sp>
        <p:nvSpPr>
          <p:cNvPr id="22534" name="Oval 6"/>
          <p:cNvSpPr>
            <a:spLocks noChangeArrowheads="1"/>
          </p:cNvSpPr>
          <p:nvPr/>
        </p:nvSpPr>
        <p:spPr bwMode="auto">
          <a:xfrm>
            <a:off x="8482013" y="4387007"/>
            <a:ext cx="412750" cy="423862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35" name="Oval 7"/>
          <p:cNvSpPr>
            <a:spLocks noChangeArrowheads="1"/>
          </p:cNvSpPr>
          <p:nvPr/>
        </p:nvSpPr>
        <p:spPr bwMode="auto">
          <a:xfrm>
            <a:off x="8482013" y="4483844"/>
            <a:ext cx="412750" cy="422275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36" name="Oval 8"/>
          <p:cNvSpPr>
            <a:spLocks noChangeArrowheads="1"/>
          </p:cNvSpPr>
          <p:nvPr/>
        </p:nvSpPr>
        <p:spPr bwMode="auto">
          <a:xfrm>
            <a:off x="8482013" y="4577507"/>
            <a:ext cx="412750" cy="422275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37" name="Oval 9"/>
          <p:cNvSpPr>
            <a:spLocks noChangeArrowheads="1"/>
          </p:cNvSpPr>
          <p:nvPr/>
        </p:nvSpPr>
        <p:spPr bwMode="auto">
          <a:xfrm>
            <a:off x="8482013" y="4671169"/>
            <a:ext cx="412750" cy="420688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38" name="Text Box 10"/>
          <p:cNvSpPr txBox="1">
            <a:spLocks noChangeArrowheads="1"/>
          </p:cNvSpPr>
          <p:nvPr/>
        </p:nvSpPr>
        <p:spPr bwMode="auto">
          <a:xfrm>
            <a:off x="8435975" y="2638425"/>
            <a:ext cx="93663" cy="51435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l"/>
            <a:endParaRPr lang="en-US" sz="1400" b="0">
              <a:latin typeface="Times New Roman" pitchFamily="18" charset="0"/>
            </a:endParaRPr>
          </a:p>
        </p:txBody>
      </p:sp>
      <p:sp>
        <p:nvSpPr>
          <p:cNvPr id="22539" name="Text Box 11"/>
          <p:cNvSpPr txBox="1">
            <a:spLocks noChangeArrowheads="1"/>
          </p:cNvSpPr>
          <p:nvPr/>
        </p:nvSpPr>
        <p:spPr bwMode="auto">
          <a:xfrm>
            <a:off x="8534400" y="2667000"/>
            <a:ext cx="1470025" cy="45720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rIns="0" anchor="ctr"/>
          <a:lstStyle/>
          <a:p>
            <a:pPr algn="l">
              <a:lnSpc>
                <a:spcPct val="90000"/>
              </a:lnSpc>
            </a:pPr>
            <a:r>
              <a:rPr lang="nb-NO" sz="1800"/>
              <a:t>Attenuator</a:t>
            </a:r>
            <a:endParaRPr lang="nb-NO" sz="1800" b="0"/>
          </a:p>
        </p:txBody>
      </p:sp>
      <p:sp>
        <p:nvSpPr>
          <p:cNvPr id="22540" name="Line 12"/>
          <p:cNvSpPr>
            <a:spLocks noChangeShapeType="1"/>
          </p:cNvSpPr>
          <p:nvPr/>
        </p:nvSpPr>
        <p:spPr bwMode="auto">
          <a:xfrm>
            <a:off x="7845425" y="1981200"/>
            <a:ext cx="455613" cy="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41" name="Rectangle 13"/>
          <p:cNvSpPr>
            <a:spLocks noChangeArrowheads="1"/>
          </p:cNvSpPr>
          <p:nvPr/>
        </p:nvSpPr>
        <p:spPr bwMode="auto">
          <a:xfrm rot="2700000">
            <a:off x="7884319" y="1799431"/>
            <a:ext cx="376238" cy="365125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42" name="Line 14"/>
          <p:cNvSpPr>
            <a:spLocks noChangeShapeType="1"/>
          </p:cNvSpPr>
          <p:nvPr/>
        </p:nvSpPr>
        <p:spPr bwMode="auto">
          <a:xfrm>
            <a:off x="7570788" y="1465263"/>
            <a:ext cx="642937" cy="644525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43" name="Line 15"/>
          <p:cNvSpPr>
            <a:spLocks noChangeShapeType="1"/>
          </p:cNvSpPr>
          <p:nvPr/>
        </p:nvSpPr>
        <p:spPr bwMode="auto">
          <a:xfrm flipV="1">
            <a:off x="7570788" y="1981200"/>
            <a:ext cx="500062" cy="517525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44" name="Line 16"/>
          <p:cNvSpPr>
            <a:spLocks noChangeShapeType="1"/>
          </p:cNvSpPr>
          <p:nvPr/>
        </p:nvSpPr>
        <p:spPr bwMode="auto">
          <a:xfrm flipV="1">
            <a:off x="8482013" y="2543175"/>
            <a:ext cx="0" cy="9525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45" name="Line 17"/>
          <p:cNvSpPr>
            <a:spLocks noChangeShapeType="1"/>
          </p:cNvSpPr>
          <p:nvPr/>
        </p:nvSpPr>
        <p:spPr bwMode="auto">
          <a:xfrm flipH="1" flipV="1">
            <a:off x="8389938" y="2308225"/>
            <a:ext cx="92075" cy="233363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46" name="Line 18"/>
          <p:cNvSpPr>
            <a:spLocks noChangeShapeType="1"/>
          </p:cNvSpPr>
          <p:nvPr/>
        </p:nvSpPr>
        <p:spPr bwMode="auto">
          <a:xfrm flipV="1">
            <a:off x="7340600" y="2498725"/>
            <a:ext cx="230188" cy="92075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47" name="Line 19"/>
          <p:cNvSpPr>
            <a:spLocks noChangeShapeType="1"/>
          </p:cNvSpPr>
          <p:nvPr/>
        </p:nvSpPr>
        <p:spPr bwMode="auto">
          <a:xfrm>
            <a:off x="7340600" y="1371600"/>
            <a:ext cx="230188" cy="93663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48" name="Line 20"/>
          <p:cNvSpPr>
            <a:spLocks noChangeShapeType="1"/>
          </p:cNvSpPr>
          <p:nvPr/>
        </p:nvSpPr>
        <p:spPr bwMode="auto">
          <a:xfrm flipH="1" flipV="1">
            <a:off x="5151438" y="2584450"/>
            <a:ext cx="2189162" cy="635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49" name="Text Box 21"/>
          <p:cNvSpPr txBox="1">
            <a:spLocks noChangeArrowheads="1"/>
          </p:cNvSpPr>
          <p:nvPr/>
        </p:nvSpPr>
        <p:spPr bwMode="auto">
          <a:xfrm>
            <a:off x="6202363" y="2449513"/>
            <a:ext cx="547687" cy="280987"/>
          </a:xfrm>
          <a:prstGeom prst="rect">
            <a:avLst/>
          </a:prstGeom>
          <a:solidFill>
            <a:srgbClr val="FFFFFF"/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nb-NO" sz="1400" b="0"/>
          </a:p>
        </p:txBody>
      </p:sp>
      <p:sp>
        <p:nvSpPr>
          <p:cNvPr id="22550" name="Text Box 22"/>
          <p:cNvSpPr txBox="1">
            <a:spLocks noChangeArrowheads="1"/>
          </p:cNvSpPr>
          <p:nvPr/>
        </p:nvSpPr>
        <p:spPr bwMode="auto">
          <a:xfrm>
            <a:off x="5975350" y="3011488"/>
            <a:ext cx="1047750" cy="630237"/>
          </a:xfrm>
          <a:prstGeom prst="rect">
            <a:avLst/>
          </a:prstGeom>
          <a:solidFill>
            <a:srgbClr val="FFFFFF"/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 lIns="0" tIns="0" rIns="0" bIns="0" anchor="ctr"/>
          <a:lstStyle/>
          <a:p>
            <a:pPr>
              <a:lnSpc>
                <a:spcPct val="90000"/>
              </a:lnSpc>
            </a:pPr>
            <a:r>
              <a:rPr lang="nb-NO" sz="1800"/>
              <a:t>Alice’s</a:t>
            </a:r>
            <a:br>
              <a:rPr lang="nb-NO" sz="1800"/>
            </a:br>
            <a:r>
              <a:rPr lang="nb-NO" sz="1800"/>
              <a:t>PC</a:t>
            </a:r>
          </a:p>
        </p:txBody>
      </p:sp>
      <p:sp>
        <p:nvSpPr>
          <p:cNvPr id="22551" name="Line 23"/>
          <p:cNvSpPr>
            <a:spLocks noChangeShapeType="1"/>
          </p:cNvSpPr>
          <p:nvPr/>
        </p:nvSpPr>
        <p:spPr bwMode="auto">
          <a:xfrm flipH="1" flipV="1">
            <a:off x="6475413" y="2730500"/>
            <a:ext cx="0" cy="280988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arrow" w="lg" len="med"/>
          </a:ln>
        </p:spPr>
        <p:txBody>
          <a:bodyPr/>
          <a:lstStyle/>
          <a:p>
            <a:endParaRPr lang="en-US"/>
          </a:p>
        </p:txBody>
      </p:sp>
      <p:sp>
        <p:nvSpPr>
          <p:cNvPr id="22552" name="Line 24"/>
          <p:cNvSpPr>
            <a:spLocks noChangeShapeType="1"/>
          </p:cNvSpPr>
          <p:nvPr/>
        </p:nvSpPr>
        <p:spPr bwMode="auto">
          <a:xfrm flipH="1">
            <a:off x="4581525" y="1371600"/>
            <a:ext cx="2759075" cy="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53" name="Line 25"/>
          <p:cNvSpPr>
            <a:spLocks noChangeShapeType="1"/>
          </p:cNvSpPr>
          <p:nvPr/>
        </p:nvSpPr>
        <p:spPr bwMode="auto">
          <a:xfrm flipH="1" flipV="1">
            <a:off x="8205788" y="2124075"/>
            <a:ext cx="188912" cy="20002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54" name="Line 26"/>
          <p:cNvSpPr>
            <a:spLocks noChangeShapeType="1"/>
          </p:cNvSpPr>
          <p:nvPr/>
        </p:nvSpPr>
        <p:spPr bwMode="auto">
          <a:xfrm>
            <a:off x="8483600" y="3149600"/>
            <a:ext cx="0" cy="2412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555" name="Text Box 27"/>
          <p:cNvSpPr txBox="1">
            <a:spLocks noChangeArrowheads="1"/>
          </p:cNvSpPr>
          <p:nvPr/>
        </p:nvSpPr>
        <p:spPr bwMode="auto">
          <a:xfrm>
            <a:off x="4376738" y="4511675"/>
            <a:ext cx="2446337" cy="1557338"/>
          </a:xfrm>
          <a:prstGeom prst="rect">
            <a:avLst/>
          </a:prstGeom>
          <a:solidFill>
            <a:srgbClr val="FFFFFF"/>
          </a:solidFill>
          <a:ln w="19050">
            <a:solidFill>
              <a:schemeClr val="tx2"/>
            </a:solidFill>
            <a:miter lim="800000"/>
            <a:headEnd/>
            <a:tailEnd/>
          </a:ln>
        </p:spPr>
        <p:txBody>
          <a:bodyPr lIns="0" tIns="0" rIns="0" bIns="0" anchor="ctr"/>
          <a:lstStyle/>
          <a:p>
            <a:pPr>
              <a:lnSpc>
                <a:spcPct val="90000"/>
              </a:lnSpc>
            </a:pPr>
            <a:r>
              <a:rPr lang="nb-NO" sz="2200"/>
              <a:t>Eve’s </a:t>
            </a:r>
            <a:r>
              <a:rPr lang="en-US" sz="2200"/>
              <a:t>e</a:t>
            </a:r>
            <a:r>
              <a:rPr lang="nb-NO" sz="2200"/>
              <a:t>quipment</a:t>
            </a:r>
          </a:p>
        </p:txBody>
      </p:sp>
      <p:sp>
        <p:nvSpPr>
          <p:cNvPr id="22557" name="Freeform 29"/>
          <p:cNvSpPr>
            <a:spLocks/>
          </p:cNvSpPr>
          <p:nvPr/>
        </p:nvSpPr>
        <p:spPr bwMode="auto">
          <a:xfrm>
            <a:off x="6823075" y="4757738"/>
            <a:ext cx="1220788" cy="503237"/>
          </a:xfrm>
          <a:custGeom>
            <a:avLst/>
            <a:gdLst>
              <a:gd name="T0" fmla="*/ 2147483647 w 720"/>
              <a:gd name="T1" fmla="*/ 0 h 296"/>
              <a:gd name="T2" fmla="*/ 2147483647 w 720"/>
              <a:gd name="T3" fmla="*/ 2147483647 h 296"/>
              <a:gd name="T4" fmla="*/ 2147483647 w 720"/>
              <a:gd name="T5" fmla="*/ 2147483647 h 296"/>
              <a:gd name="T6" fmla="*/ 2147483647 w 720"/>
              <a:gd name="T7" fmla="*/ 2147483647 h 296"/>
              <a:gd name="T8" fmla="*/ 2147483647 w 720"/>
              <a:gd name="T9" fmla="*/ 2147483647 h 296"/>
              <a:gd name="T10" fmla="*/ 0 w 720"/>
              <a:gd name="T11" fmla="*/ 2147483647 h 29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720"/>
              <a:gd name="T19" fmla="*/ 0 h 296"/>
              <a:gd name="T20" fmla="*/ 720 w 720"/>
              <a:gd name="T21" fmla="*/ 296 h 29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720" h="296">
                <a:moveTo>
                  <a:pt x="720" y="0"/>
                </a:moveTo>
                <a:cubicBezTo>
                  <a:pt x="688" y="52"/>
                  <a:pt x="656" y="104"/>
                  <a:pt x="624" y="144"/>
                </a:cubicBezTo>
                <a:cubicBezTo>
                  <a:pt x="592" y="184"/>
                  <a:pt x="568" y="216"/>
                  <a:pt x="528" y="240"/>
                </a:cubicBezTo>
                <a:cubicBezTo>
                  <a:pt x="488" y="264"/>
                  <a:pt x="424" y="280"/>
                  <a:pt x="384" y="288"/>
                </a:cubicBezTo>
                <a:cubicBezTo>
                  <a:pt x="344" y="296"/>
                  <a:pt x="352" y="288"/>
                  <a:pt x="288" y="288"/>
                </a:cubicBezTo>
                <a:cubicBezTo>
                  <a:pt x="224" y="288"/>
                  <a:pt x="48" y="288"/>
                  <a:pt x="0" y="288"/>
                </a:cubicBezTo>
              </a:path>
            </a:pathLst>
          </a:custGeom>
          <a:noFill/>
          <a:ln w="19050">
            <a:solidFill>
              <a:schemeClr val="tx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2558" name="Line 30"/>
          <p:cNvSpPr>
            <a:spLocks noChangeShapeType="1"/>
          </p:cNvSpPr>
          <p:nvPr/>
        </p:nvSpPr>
        <p:spPr bwMode="auto">
          <a:xfrm>
            <a:off x="7067550" y="5084763"/>
            <a:ext cx="488950" cy="0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 type="none" w="sm" len="sm"/>
            <a:tailEnd type="stealth" w="med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2559" name="Freeform 31"/>
          <p:cNvSpPr>
            <a:spLocks/>
          </p:cNvSpPr>
          <p:nvPr/>
        </p:nvSpPr>
        <p:spPr bwMode="auto">
          <a:xfrm>
            <a:off x="7067550" y="4017963"/>
            <a:ext cx="487363" cy="982662"/>
          </a:xfrm>
          <a:custGeom>
            <a:avLst/>
            <a:gdLst>
              <a:gd name="T0" fmla="*/ 0 w 287"/>
              <a:gd name="T1" fmla="*/ 2147483647 h 334"/>
              <a:gd name="T2" fmla="*/ 2147483647 w 287"/>
              <a:gd name="T3" fmla="*/ 2147483647 h 334"/>
              <a:gd name="T4" fmla="*/ 2147483647 w 287"/>
              <a:gd name="T5" fmla="*/ 2147483647 h 334"/>
              <a:gd name="T6" fmla="*/ 2147483647 w 287"/>
              <a:gd name="T7" fmla="*/ 2147483647 h 334"/>
              <a:gd name="T8" fmla="*/ 2147483647 w 287"/>
              <a:gd name="T9" fmla="*/ 0 h 334"/>
              <a:gd name="T10" fmla="*/ 2147483647 w 287"/>
              <a:gd name="T11" fmla="*/ 2147483647 h 334"/>
              <a:gd name="T12" fmla="*/ 2147483647 w 287"/>
              <a:gd name="T13" fmla="*/ 2147483647 h 334"/>
              <a:gd name="T14" fmla="*/ 2147483647 w 287"/>
              <a:gd name="T15" fmla="*/ 2147483647 h 334"/>
              <a:gd name="T16" fmla="*/ 2147483647 w 287"/>
              <a:gd name="T17" fmla="*/ 2147483647 h 334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287"/>
              <a:gd name="T28" fmla="*/ 0 h 334"/>
              <a:gd name="T29" fmla="*/ 287 w 287"/>
              <a:gd name="T30" fmla="*/ 334 h 334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287" h="334">
                <a:moveTo>
                  <a:pt x="0" y="322"/>
                </a:moveTo>
                <a:cubicBezTo>
                  <a:pt x="29" y="315"/>
                  <a:pt x="56" y="315"/>
                  <a:pt x="82" y="299"/>
                </a:cubicBezTo>
                <a:cubicBezTo>
                  <a:pt x="92" y="269"/>
                  <a:pt x="109" y="241"/>
                  <a:pt x="117" y="211"/>
                </a:cubicBezTo>
                <a:cubicBezTo>
                  <a:pt x="121" y="195"/>
                  <a:pt x="129" y="164"/>
                  <a:pt x="129" y="164"/>
                </a:cubicBezTo>
                <a:cubicBezTo>
                  <a:pt x="134" y="109"/>
                  <a:pt x="135" y="54"/>
                  <a:pt x="146" y="0"/>
                </a:cubicBezTo>
                <a:cubicBezTo>
                  <a:pt x="167" y="32"/>
                  <a:pt x="165" y="46"/>
                  <a:pt x="170" y="88"/>
                </a:cubicBezTo>
                <a:cubicBezTo>
                  <a:pt x="172" y="130"/>
                  <a:pt x="163" y="242"/>
                  <a:pt x="199" y="293"/>
                </a:cubicBezTo>
                <a:cubicBezTo>
                  <a:pt x="219" y="322"/>
                  <a:pt x="227" y="321"/>
                  <a:pt x="263" y="328"/>
                </a:cubicBezTo>
                <a:cubicBezTo>
                  <a:pt x="271" y="330"/>
                  <a:pt x="287" y="334"/>
                  <a:pt x="287" y="334"/>
                </a:cubicBezTo>
              </a:path>
            </a:pathLst>
          </a:custGeom>
          <a:noFill/>
          <a:ln w="19050">
            <a:solidFill>
              <a:schemeClr val="accent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2560" name="Freeform 32"/>
          <p:cNvSpPr>
            <a:spLocks/>
          </p:cNvSpPr>
          <p:nvPr/>
        </p:nvSpPr>
        <p:spPr bwMode="auto">
          <a:xfrm>
            <a:off x="7067550" y="5413375"/>
            <a:ext cx="487363" cy="82550"/>
          </a:xfrm>
          <a:custGeom>
            <a:avLst/>
            <a:gdLst>
              <a:gd name="T0" fmla="*/ 0 w 287"/>
              <a:gd name="T1" fmla="*/ 2147483647 h 334"/>
              <a:gd name="T2" fmla="*/ 2147483647 w 287"/>
              <a:gd name="T3" fmla="*/ 2147483647 h 334"/>
              <a:gd name="T4" fmla="*/ 2147483647 w 287"/>
              <a:gd name="T5" fmla="*/ 2147483647 h 334"/>
              <a:gd name="T6" fmla="*/ 2147483647 w 287"/>
              <a:gd name="T7" fmla="*/ 2147483647 h 334"/>
              <a:gd name="T8" fmla="*/ 2147483647 w 287"/>
              <a:gd name="T9" fmla="*/ 0 h 334"/>
              <a:gd name="T10" fmla="*/ 2147483647 w 287"/>
              <a:gd name="T11" fmla="*/ 2147483647 h 334"/>
              <a:gd name="T12" fmla="*/ 2147483647 w 287"/>
              <a:gd name="T13" fmla="*/ 2147483647 h 334"/>
              <a:gd name="T14" fmla="*/ 2147483647 w 287"/>
              <a:gd name="T15" fmla="*/ 2147483647 h 334"/>
              <a:gd name="T16" fmla="*/ 2147483647 w 287"/>
              <a:gd name="T17" fmla="*/ 2147483647 h 334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287"/>
              <a:gd name="T28" fmla="*/ 0 h 334"/>
              <a:gd name="T29" fmla="*/ 287 w 287"/>
              <a:gd name="T30" fmla="*/ 334 h 334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287" h="334">
                <a:moveTo>
                  <a:pt x="0" y="322"/>
                </a:moveTo>
                <a:cubicBezTo>
                  <a:pt x="29" y="315"/>
                  <a:pt x="56" y="315"/>
                  <a:pt x="82" y="299"/>
                </a:cubicBezTo>
                <a:cubicBezTo>
                  <a:pt x="92" y="269"/>
                  <a:pt x="109" y="241"/>
                  <a:pt x="117" y="211"/>
                </a:cubicBezTo>
                <a:cubicBezTo>
                  <a:pt x="121" y="195"/>
                  <a:pt x="129" y="164"/>
                  <a:pt x="129" y="164"/>
                </a:cubicBezTo>
                <a:cubicBezTo>
                  <a:pt x="134" y="109"/>
                  <a:pt x="135" y="54"/>
                  <a:pt x="146" y="0"/>
                </a:cubicBezTo>
                <a:cubicBezTo>
                  <a:pt x="167" y="32"/>
                  <a:pt x="165" y="46"/>
                  <a:pt x="170" y="88"/>
                </a:cubicBezTo>
                <a:cubicBezTo>
                  <a:pt x="172" y="130"/>
                  <a:pt x="163" y="242"/>
                  <a:pt x="199" y="293"/>
                </a:cubicBezTo>
                <a:cubicBezTo>
                  <a:pt x="219" y="322"/>
                  <a:pt x="227" y="321"/>
                  <a:pt x="263" y="328"/>
                </a:cubicBezTo>
                <a:cubicBezTo>
                  <a:pt x="271" y="330"/>
                  <a:pt x="287" y="334"/>
                  <a:pt x="287" y="334"/>
                </a:cubicBezTo>
              </a:path>
            </a:pathLst>
          </a:custGeom>
          <a:noFill/>
          <a:ln w="19050">
            <a:solidFill>
              <a:schemeClr val="accent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2561" name="Line 33"/>
          <p:cNvSpPr>
            <a:spLocks noChangeShapeType="1"/>
          </p:cNvSpPr>
          <p:nvPr/>
        </p:nvSpPr>
        <p:spPr bwMode="auto">
          <a:xfrm flipH="1">
            <a:off x="7058025" y="5575300"/>
            <a:ext cx="488950" cy="0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 type="none" w="sm" len="sm"/>
            <a:tailEnd type="stealth" w="med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2562" name="Line 34"/>
          <p:cNvSpPr>
            <a:spLocks noChangeShapeType="1"/>
          </p:cNvSpPr>
          <p:nvPr/>
        </p:nvSpPr>
        <p:spPr bwMode="auto">
          <a:xfrm>
            <a:off x="7058025" y="2379663"/>
            <a:ext cx="488950" cy="0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 type="none" w="sm" len="sm"/>
            <a:tailEnd type="stealth" w="med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2563" name="Line 35"/>
          <p:cNvSpPr>
            <a:spLocks noChangeShapeType="1"/>
          </p:cNvSpPr>
          <p:nvPr/>
        </p:nvSpPr>
        <p:spPr bwMode="auto">
          <a:xfrm flipH="1">
            <a:off x="7010400" y="2790825"/>
            <a:ext cx="488950" cy="0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 type="none" w="sm" len="sm"/>
            <a:tailEnd type="stealth" w="med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2564" name="Line 36"/>
          <p:cNvSpPr>
            <a:spLocks noChangeShapeType="1"/>
          </p:cNvSpPr>
          <p:nvPr/>
        </p:nvSpPr>
        <p:spPr bwMode="auto">
          <a:xfrm rot="5400000">
            <a:off x="8432006" y="3336132"/>
            <a:ext cx="490537" cy="0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 type="none" w="sm" len="sm"/>
            <a:tailEnd type="stealth" w="med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2565" name="Line 37"/>
          <p:cNvSpPr>
            <a:spLocks noChangeShapeType="1"/>
          </p:cNvSpPr>
          <p:nvPr/>
        </p:nvSpPr>
        <p:spPr bwMode="auto">
          <a:xfrm rot="5400000" flipH="1">
            <a:off x="8024019" y="3283744"/>
            <a:ext cx="490538" cy="0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 type="none" w="sm" len="sm"/>
            <a:tailEnd type="stealth" w="med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2566" name="Freeform 38"/>
          <p:cNvSpPr>
            <a:spLocks/>
          </p:cNvSpPr>
          <p:nvPr/>
        </p:nvSpPr>
        <p:spPr bwMode="auto">
          <a:xfrm>
            <a:off x="4214813" y="2338388"/>
            <a:ext cx="550862" cy="428625"/>
          </a:xfrm>
          <a:custGeom>
            <a:avLst/>
            <a:gdLst>
              <a:gd name="T0" fmla="*/ 2147483647 w 325"/>
              <a:gd name="T1" fmla="*/ 2147483647 h 250"/>
              <a:gd name="T2" fmla="*/ 2147483647 w 325"/>
              <a:gd name="T3" fmla="*/ 2147483647 h 250"/>
              <a:gd name="T4" fmla="*/ 2147483647 w 325"/>
              <a:gd name="T5" fmla="*/ 2147483647 h 250"/>
              <a:gd name="T6" fmla="*/ 2147483647 w 325"/>
              <a:gd name="T7" fmla="*/ 2147483647 h 250"/>
              <a:gd name="T8" fmla="*/ 2147483647 w 325"/>
              <a:gd name="T9" fmla="*/ 2147483647 h 250"/>
              <a:gd name="T10" fmla="*/ 2147483647 w 325"/>
              <a:gd name="T11" fmla="*/ 2147483647 h 250"/>
              <a:gd name="T12" fmla="*/ 2147483647 w 325"/>
              <a:gd name="T13" fmla="*/ 2147483647 h 250"/>
              <a:gd name="T14" fmla="*/ 2147483647 w 325"/>
              <a:gd name="T15" fmla="*/ 2147483647 h 250"/>
              <a:gd name="T16" fmla="*/ 2147483647 w 325"/>
              <a:gd name="T17" fmla="*/ 2147483647 h 250"/>
              <a:gd name="T18" fmla="*/ 2147483647 w 325"/>
              <a:gd name="T19" fmla="*/ 2147483647 h 250"/>
              <a:gd name="T20" fmla="*/ 2147483647 w 325"/>
              <a:gd name="T21" fmla="*/ 2147483647 h 250"/>
              <a:gd name="T22" fmla="*/ 2147483647 w 325"/>
              <a:gd name="T23" fmla="*/ 2147483647 h 250"/>
              <a:gd name="T24" fmla="*/ 0 w 325"/>
              <a:gd name="T25" fmla="*/ 2147483647 h 250"/>
              <a:gd name="T26" fmla="*/ 2147483647 w 325"/>
              <a:gd name="T27" fmla="*/ 2147483647 h 250"/>
              <a:gd name="T28" fmla="*/ 2147483647 w 325"/>
              <a:gd name="T29" fmla="*/ 2147483647 h 250"/>
              <a:gd name="T30" fmla="*/ 2147483647 w 325"/>
              <a:gd name="T31" fmla="*/ 2147483647 h 250"/>
              <a:gd name="T32" fmla="*/ 2147483647 w 325"/>
              <a:gd name="T33" fmla="*/ 2147483647 h 250"/>
              <a:gd name="T34" fmla="*/ 2147483647 w 325"/>
              <a:gd name="T35" fmla="*/ 2147483647 h 250"/>
              <a:gd name="T36" fmla="*/ 2147483647 w 325"/>
              <a:gd name="T37" fmla="*/ 2147483647 h 250"/>
              <a:gd name="T38" fmla="*/ 2147483647 w 325"/>
              <a:gd name="T39" fmla="*/ 2147483647 h 250"/>
              <a:gd name="T40" fmla="*/ 2147483647 w 325"/>
              <a:gd name="T41" fmla="*/ 2147483647 h 250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w 325"/>
              <a:gd name="T64" fmla="*/ 0 h 250"/>
              <a:gd name="T65" fmla="*/ 325 w 325"/>
              <a:gd name="T66" fmla="*/ 250 h 250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T63" t="T64" r="T65" b="T66"/>
            <a:pathLst>
              <a:path w="325" h="250">
                <a:moveTo>
                  <a:pt x="229" y="250"/>
                </a:moveTo>
                <a:cubicBezTo>
                  <a:pt x="197" y="249"/>
                  <a:pt x="183" y="248"/>
                  <a:pt x="157" y="244"/>
                </a:cubicBezTo>
                <a:cubicBezTo>
                  <a:pt x="149" y="243"/>
                  <a:pt x="142" y="241"/>
                  <a:pt x="135" y="239"/>
                </a:cubicBezTo>
                <a:cubicBezTo>
                  <a:pt x="132" y="238"/>
                  <a:pt x="125" y="237"/>
                  <a:pt x="125" y="237"/>
                </a:cubicBezTo>
                <a:cubicBezTo>
                  <a:pt x="120" y="234"/>
                  <a:pt x="115" y="232"/>
                  <a:pt x="109" y="231"/>
                </a:cubicBezTo>
                <a:cubicBezTo>
                  <a:pt x="102" y="226"/>
                  <a:pt x="92" y="223"/>
                  <a:pt x="84" y="220"/>
                </a:cubicBezTo>
                <a:cubicBezTo>
                  <a:pt x="82" y="216"/>
                  <a:pt x="79" y="215"/>
                  <a:pt x="75" y="214"/>
                </a:cubicBezTo>
                <a:cubicBezTo>
                  <a:pt x="73" y="211"/>
                  <a:pt x="71" y="209"/>
                  <a:pt x="67" y="208"/>
                </a:cubicBezTo>
                <a:cubicBezTo>
                  <a:pt x="64" y="204"/>
                  <a:pt x="55" y="199"/>
                  <a:pt x="55" y="199"/>
                </a:cubicBezTo>
                <a:cubicBezTo>
                  <a:pt x="53" y="195"/>
                  <a:pt x="47" y="192"/>
                  <a:pt x="43" y="191"/>
                </a:cubicBezTo>
                <a:cubicBezTo>
                  <a:pt x="38" y="184"/>
                  <a:pt x="27" y="177"/>
                  <a:pt x="19" y="172"/>
                </a:cubicBezTo>
                <a:cubicBezTo>
                  <a:pt x="16" y="167"/>
                  <a:pt x="11" y="158"/>
                  <a:pt x="6" y="155"/>
                </a:cubicBezTo>
                <a:cubicBezTo>
                  <a:pt x="5" y="149"/>
                  <a:pt x="2" y="144"/>
                  <a:pt x="0" y="139"/>
                </a:cubicBezTo>
                <a:cubicBezTo>
                  <a:pt x="1" y="123"/>
                  <a:pt x="1" y="104"/>
                  <a:pt x="16" y="94"/>
                </a:cubicBezTo>
                <a:cubicBezTo>
                  <a:pt x="18" y="89"/>
                  <a:pt x="23" y="83"/>
                  <a:pt x="28" y="81"/>
                </a:cubicBezTo>
                <a:cubicBezTo>
                  <a:pt x="32" y="75"/>
                  <a:pt x="39" y="68"/>
                  <a:pt x="46" y="65"/>
                </a:cubicBezTo>
                <a:cubicBezTo>
                  <a:pt x="53" y="56"/>
                  <a:pt x="70" y="49"/>
                  <a:pt x="81" y="46"/>
                </a:cubicBezTo>
                <a:cubicBezTo>
                  <a:pt x="85" y="41"/>
                  <a:pt x="107" y="29"/>
                  <a:pt x="114" y="27"/>
                </a:cubicBezTo>
                <a:cubicBezTo>
                  <a:pt x="123" y="20"/>
                  <a:pt x="136" y="18"/>
                  <a:pt x="147" y="17"/>
                </a:cubicBezTo>
                <a:cubicBezTo>
                  <a:pt x="166" y="12"/>
                  <a:pt x="181" y="7"/>
                  <a:pt x="201" y="6"/>
                </a:cubicBezTo>
                <a:cubicBezTo>
                  <a:pt x="242" y="0"/>
                  <a:pt x="284" y="6"/>
                  <a:pt x="325" y="6"/>
                </a:cubicBezTo>
              </a:path>
            </a:pathLst>
          </a:custGeom>
          <a:noFill/>
          <a:ln w="19050">
            <a:solidFill>
              <a:schemeClr val="tx2"/>
            </a:solidFill>
            <a:round/>
            <a:headEnd type="none" w="sm" len="sm"/>
            <a:tailEnd type="stealth" w="med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2567" name="Freeform 39"/>
          <p:cNvSpPr>
            <a:spLocks/>
          </p:cNvSpPr>
          <p:nvPr/>
        </p:nvSpPr>
        <p:spPr bwMode="auto">
          <a:xfrm>
            <a:off x="7058025" y="1970088"/>
            <a:ext cx="487363" cy="323850"/>
          </a:xfrm>
          <a:custGeom>
            <a:avLst/>
            <a:gdLst>
              <a:gd name="T0" fmla="*/ 0 w 287"/>
              <a:gd name="T1" fmla="*/ 2147483647 h 334"/>
              <a:gd name="T2" fmla="*/ 2147483647 w 287"/>
              <a:gd name="T3" fmla="*/ 2147483647 h 334"/>
              <a:gd name="T4" fmla="*/ 2147483647 w 287"/>
              <a:gd name="T5" fmla="*/ 2147483647 h 334"/>
              <a:gd name="T6" fmla="*/ 2147483647 w 287"/>
              <a:gd name="T7" fmla="*/ 2147483647 h 334"/>
              <a:gd name="T8" fmla="*/ 2147483647 w 287"/>
              <a:gd name="T9" fmla="*/ 0 h 334"/>
              <a:gd name="T10" fmla="*/ 2147483647 w 287"/>
              <a:gd name="T11" fmla="*/ 2147483647 h 334"/>
              <a:gd name="T12" fmla="*/ 2147483647 w 287"/>
              <a:gd name="T13" fmla="*/ 2147483647 h 334"/>
              <a:gd name="T14" fmla="*/ 2147483647 w 287"/>
              <a:gd name="T15" fmla="*/ 2147483647 h 334"/>
              <a:gd name="T16" fmla="*/ 2147483647 w 287"/>
              <a:gd name="T17" fmla="*/ 2147483647 h 334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287"/>
              <a:gd name="T28" fmla="*/ 0 h 334"/>
              <a:gd name="T29" fmla="*/ 287 w 287"/>
              <a:gd name="T30" fmla="*/ 334 h 334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287" h="334">
                <a:moveTo>
                  <a:pt x="0" y="322"/>
                </a:moveTo>
                <a:cubicBezTo>
                  <a:pt x="29" y="315"/>
                  <a:pt x="56" y="315"/>
                  <a:pt x="82" y="299"/>
                </a:cubicBezTo>
                <a:cubicBezTo>
                  <a:pt x="92" y="269"/>
                  <a:pt x="109" y="241"/>
                  <a:pt x="117" y="211"/>
                </a:cubicBezTo>
                <a:cubicBezTo>
                  <a:pt x="121" y="195"/>
                  <a:pt x="129" y="164"/>
                  <a:pt x="129" y="164"/>
                </a:cubicBezTo>
                <a:cubicBezTo>
                  <a:pt x="134" y="109"/>
                  <a:pt x="135" y="54"/>
                  <a:pt x="146" y="0"/>
                </a:cubicBezTo>
                <a:cubicBezTo>
                  <a:pt x="167" y="32"/>
                  <a:pt x="165" y="46"/>
                  <a:pt x="170" y="88"/>
                </a:cubicBezTo>
                <a:cubicBezTo>
                  <a:pt x="172" y="130"/>
                  <a:pt x="163" y="242"/>
                  <a:pt x="199" y="293"/>
                </a:cubicBezTo>
                <a:cubicBezTo>
                  <a:pt x="219" y="322"/>
                  <a:pt x="227" y="321"/>
                  <a:pt x="263" y="328"/>
                </a:cubicBezTo>
                <a:cubicBezTo>
                  <a:pt x="271" y="330"/>
                  <a:pt x="287" y="334"/>
                  <a:pt x="287" y="334"/>
                </a:cubicBezTo>
              </a:path>
            </a:pathLst>
          </a:custGeom>
          <a:noFill/>
          <a:ln w="19050">
            <a:solidFill>
              <a:schemeClr val="accent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2568" name="Text Box 40"/>
          <p:cNvSpPr txBox="1">
            <a:spLocks noChangeArrowheads="1"/>
          </p:cNvSpPr>
          <p:nvPr/>
        </p:nvSpPr>
        <p:spPr bwMode="auto">
          <a:xfrm>
            <a:off x="5740400" y="1789113"/>
            <a:ext cx="1422400" cy="573087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90000"/>
              </a:lnSpc>
            </a:pPr>
            <a:r>
              <a:rPr lang="nb-NO" sz="1800"/>
              <a:t>Phase modulator</a:t>
            </a:r>
            <a:endParaRPr lang="nb-NO" sz="1800" b="0"/>
          </a:p>
        </p:txBody>
      </p:sp>
      <p:sp>
        <p:nvSpPr>
          <p:cNvPr id="22569" name="Text Box 41"/>
          <p:cNvSpPr txBox="1">
            <a:spLocks noChangeAspect="1" noChangeArrowheads="1"/>
          </p:cNvSpPr>
          <p:nvPr/>
        </p:nvSpPr>
        <p:spPr bwMode="auto">
          <a:xfrm>
            <a:off x="457200" y="6553200"/>
            <a:ext cx="9629775" cy="8302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l"/>
            <a:r>
              <a:rPr lang="en-US"/>
              <a:t>– interrogating Alice’s phase modulator with powerful</a:t>
            </a:r>
            <a:br>
              <a:rPr lang="en-US"/>
            </a:br>
            <a:r>
              <a:rPr lang="en-US"/>
              <a:t>   external pulses (can give Eve bit values directly)</a:t>
            </a:r>
          </a:p>
        </p:txBody>
      </p:sp>
      <p:sp>
        <p:nvSpPr>
          <p:cNvPr id="43" name="Freeform 42"/>
          <p:cNvSpPr/>
          <p:nvPr/>
        </p:nvSpPr>
        <p:spPr bwMode="auto">
          <a:xfrm>
            <a:off x="8043410" y="3823102"/>
            <a:ext cx="430306" cy="939226"/>
          </a:xfrm>
          <a:custGeom>
            <a:avLst/>
            <a:gdLst>
              <a:gd name="connsiteX0" fmla="*/ 0 w 430306"/>
              <a:gd name="connsiteY0" fmla="*/ 939226 h 939226"/>
              <a:gd name="connsiteX1" fmla="*/ 281354 w 430306"/>
              <a:gd name="connsiteY1" fmla="*/ 455131 h 939226"/>
              <a:gd name="connsiteX2" fmla="*/ 376518 w 430306"/>
              <a:gd name="connsiteY2" fmla="*/ 331005 h 939226"/>
              <a:gd name="connsiteX3" fmla="*/ 422031 w 430306"/>
              <a:gd name="connsiteY3" fmla="*/ 264804 h 939226"/>
              <a:gd name="connsiteX4" fmla="*/ 426168 w 430306"/>
              <a:gd name="connsiteY4" fmla="*/ 177915 h 939226"/>
              <a:gd name="connsiteX5" fmla="*/ 397205 w 430306"/>
              <a:gd name="connsiteY5" fmla="*/ 128265 h 939226"/>
              <a:gd name="connsiteX6" fmla="*/ 351692 w 430306"/>
              <a:gd name="connsiteY6" fmla="*/ 91027 h 939226"/>
              <a:gd name="connsiteX7" fmla="*/ 293766 w 430306"/>
              <a:gd name="connsiteY7" fmla="*/ 0 h 9392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30306" h="939226">
                <a:moveTo>
                  <a:pt x="0" y="939226"/>
                </a:moveTo>
                <a:cubicBezTo>
                  <a:pt x="109300" y="747863"/>
                  <a:pt x="218601" y="556501"/>
                  <a:pt x="281354" y="455131"/>
                </a:cubicBezTo>
                <a:cubicBezTo>
                  <a:pt x="344107" y="353761"/>
                  <a:pt x="353072" y="362726"/>
                  <a:pt x="376518" y="331005"/>
                </a:cubicBezTo>
                <a:cubicBezTo>
                  <a:pt x="399964" y="299284"/>
                  <a:pt x="413756" y="290319"/>
                  <a:pt x="422031" y="264804"/>
                </a:cubicBezTo>
                <a:cubicBezTo>
                  <a:pt x="430306" y="239289"/>
                  <a:pt x="430306" y="200672"/>
                  <a:pt x="426168" y="177915"/>
                </a:cubicBezTo>
                <a:cubicBezTo>
                  <a:pt x="422030" y="155159"/>
                  <a:pt x="409618" y="142746"/>
                  <a:pt x="397205" y="128265"/>
                </a:cubicBezTo>
                <a:cubicBezTo>
                  <a:pt x="384792" y="113784"/>
                  <a:pt x="368932" y="112404"/>
                  <a:pt x="351692" y="91027"/>
                </a:cubicBezTo>
                <a:cubicBezTo>
                  <a:pt x="334452" y="69650"/>
                  <a:pt x="314109" y="34825"/>
                  <a:pt x="293766" y="0"/>
                </a:cubicBezTo>
              </a:path>
            </a:pathLst>
          </a:cu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Trojan-horse attack experiment</a:t>
            </a:r>
          </a:p>
        </p:txBody>
      </p:sp>
      <p:sp>
        <p:nvSpPr>
          <p:cNvPr id="23555" name="Text Box 3"/>
          <p:cNvSpPr txBox="1">
            <a:spLocks noChangeAspect="1" noChangeArrowheads="1"/>
          </p:cNvSpPr>
          <p:nvPr/>
        </p:nvSpPr>
        <p:spPr bwMode="auto">
          <a:xfrm>
            <a:off x="609600" y="2455863"/>
            <a:ext cx="779463" cy="309562"/>
          </a:xfrm>
          <a:prstGeom prst="rect">
            <a:avLst/>
          </a:prstGeom>
          <a:solidFill>
            <a:srgbClr val="FFFFFF"/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 lIns="0" tIns="0" rIns="0" bIns="0" anchor="ctr"/>
          <a:lstStyle/>
          <a:p>
            <a:pPr>
              <a:lnSpc>
                <a:spcPct val="90000"/>
              </a:lnSpc>
            </a:pPr>
            <a:r>
              <a:rPr lang="nb-NO" sz="1800"/>
              <a:t>Laser</a:t>
            </a:r>
          </a:p>
        </p:txBody>
      </p:sp>
      <p:sp>
        <p:nvSpPr>
          <p:cNvPr id="23556" name="Line 4"/>
          <p:cNvSpPr>
            <a:spLocks noChangeAspect="1" noChangeShapeType="1"/>
          </p:cNvSpPr>
          <p:nvPr/>
        </p:nvSpPr>
        <p:spPr bwMode="auto">
          <a:xfrm flipV="1">
            <a:off x="1389063" y="2587625"/>
            <a:ext cx="1257300" cy="7938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557" name="Line 5"/>
          <p:cNvSpPr>
            <a:spLocks noChangeAspect="1" noChangeShapeType="1"/>
          </p:cNvSpPr>
          <p:nvPr/>
        </p:nvSpPr>
        <p:spPr bwMode="auto">
          <a:xfrm>
            <a:off x="7847013" y="1987550"/>
            <a:ext cx="458787" cy="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558" name="Rectangle 6"/>
          <p:cNvSpPr>
            <a:spLocks noChangeAspect="1" noChangeArrowheads="1"/>
          </p:cNvSpPr>
          <p:nvPr/>
        </p:nvSpPr>
        <p:spPr bwMode="auto">
          <a:xfrm rot="2700000">
            <a:off x="7889082" y="1804193"/>
            <a:ext cx="374650" cy="366713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559" name="Line 7"/>
          <p:cNvSpPr>
            <a:spLocks noChangeAspect="1" noChangeShapeType="1"/>
          </p:cNvSpPr>
          <p:nvPr/>
        </p:nvSpPr>
        <p:spPr bwMode="auto">
          <a:xfrm>
            <a:off x="7572375" y="1473200"/>
            <a:ext cx="644525" cy="64135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560" name="Line 8"/>
          <p:cNvSpPr>
            <a:spLocks noChangeAspect="1" noChangeShapeType="1"/>
          </p:cNvSpPr>
          <p:nvPr/>
        </p:nvSpPr>
        <p:spPr bwMode="auto">
          <a:xfrm flipV="1">
            <a:off x="7572375" y="1987550"/>
            <a:ext cx="503238" cy="51435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561" name="Line 9"/>
          <p:cNvSpPr>
            <a:spLocks noChangeAspect="1" noChangeShapeType="1"/>
          </p:cNvSpPr>
          <p:nvPr/>
        </p:nvSpPr>
        <p:spPr bwMode="auto">
          <a:xfrm flipV="1">
            <a:off x="8485188" y="2547938"/>
            <a:ext cx="0" cy="93662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562" name="Line 10"/>
          <p:cNvSpPr>
            <a:spLocks noChangeAspect="1" noChangeShapeType="1"/>
          </p:cNvSpPr>
          <p:nvPr/>
        </p:nvSpPr>
        <p:spPr bwMode="auto">
          <a:xfrm flipH="1" flipV="1">
            <a:off x="8393113" y="2319338"/>
            <a:ext cx="92075" cy="233362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563" name="Line 11"/>
          <p:cNvSpPr>
            <a:spLocks noChangeAspect="1" noChangeShapeType="1"/>
          </p:cNvSpPr>
          <p:nvPr/>
        </p:nvSpPr>
        <p:spPr bwMode="auto">
          <a:xfrm flipV="1">
            <a:off x="7343775" y="2501900"/>
            <a:ext cx="228600" cy="92075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564" name="Line 12"/>
          <p:cNvSpPr>
            <a:spLocks noChangeAspect="1" noChangeShapeType="1"/>
          </p:cNvSpPr>
          <p:nvPr/>
        </p:nvSpPr>
        <p:spPr bwMode="auto">
          <a:xfrm>
            <a:off x="7343775" y="1379538"/>
            <a:ext cx="228600" cy="93662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565" name="Line 13"/>
          <p:cNvSpPr>
            <a:spLocks noChangeAspect="1" noChangeShapeType="1"/>
          </p:cNvSpPr>
          <p:nvPr/>
        </p:nvSpPr>
        <p:spPr bwMode="auto">
          <a:xfrm flipH="1">
            <a:off x="5695950" y="2593975"/>
            <a:ext cx="1647825" cy="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566" name="Line 14"/>
          <p:cNvSpPr>
            <a:spLocks noChangeAspect="1" noChangeShapeType="1"/>
          </p:cNvSpPr>
          <p:nvPr/>
        </p:nvSpPr>
        <p:spPr bwMode="auto">
          <a:xfrm>
            <a:off x="2357438" y="2593975"/>
            <a:ext cx="411162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567" name="Text Box 15"/>
          <p:cNvSpPr txBox="1">
            <a:spLocks noChangeAspect="1" noChangeArrowheads="1"/>
          </p:cNvSpPr>
          <p:nvPr/>
        </p:nvSpPr>
        <p:spPr bwMode="auto">
          <a:xfrm>
            <a:off x="2768600" y="2454275"/>
            <a:ext cx="274638" cy="280988"/>
          </a:xfrm>
          <a:prstGeom prst="rect">
            <a:avLst/>
          </a:prstGeom>
          <a:solidFill>
            <a:srgbClr val="FFFFFF"/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nb-NO" sz="1400" b="0"/>
          </a:p>
        </p:txBody>
      </p:sp>
      <p:sp>
        <p:nvSpPr>
          <p:cNvPr id="23568" name="Line 16"/>
          <p:cNvSpPr>
            <a:spLocks noChangeAspect="1" noChangeShapeType="1"/>
          </p:cNvSpPr>
          <p:nvPr/>
        </p:nvSpPr>
        <p:spPr bwMode="auto">
          <a:xfrm flipV="1">
            <a:off x="2768600" y="2454275"/>
            <a:ext cx="274638" cy="280988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569" name="Text Box 17"/>
          <p:cNvSpPr txBox="1">
            <a:spLocks noChangeAspect="1" noChangeArrowheads="1"/>
          </p:cNvSpPr>
          <p:nvPr/>
        </p:nvSpPr>
        <p:spPr bwMode="auto">
          <a:xfrm>
            <a:off x="6200775" y="2454275"/>
            <a:ext cx="547688" cy="280988"/>
          </a:xfrm>
          <a:prstGeom prst="rect">
            <a:avLst/>
          </a:prstGeom>
          <a:solidFill>
            <a:srgbClr val="FFFFFF"/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nb-NO" sz="1400" b="0"/>
          </a:p>
        </p:txBody>
      </p:sp>
      <p:sp>
        <p:nvSpPr>
          <p:cNvPr id="23570" name="Line 18"/>
          <p:cNvSpPr>
            <a:spLocks noChangeAspect="1" noChangeShapeType="1"/>
          </p:cNvSpPr>
          <p:nvPr/>
        </p:nvSpPr>
        <p:spPr bwMode="auto">
          <a:xfrm flipV="1">
            <a:off x="6459538" y="2735263"/>
            <a:ext cx="15875" cy="47307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arrow" w="lg" len="med"/>
          </a:ln>
        </p:spPr>
        <p:txBody>
          <a:bodyPr/>
          <a:lstStyle/>
          <a:p>
            <a:endParaRPr lang="en-US"/>
          </a:p>
        </p:txBody>
      </p:sp>
      <p:sp>
        <p:nvSpPr>
          <p:cNvPr id="23571" name="Rectangle 19"/>
          <p:cNvSpPr>
            <a:spLocks noChangeAspect="1" noChangeArrowheads="1"/>
          </p:cNvSpPr>
          <p:nvPr/>
        </p:nvSpPr>
        <p:spPr bwMode="auto">
          <a:xfrm>
            <a:off x="5148263" y="2546350"/>
            <a:ext cx="138112" cy="93663"/>
          </a:xfrm>
          <a:prstGeom prst="rect">
            <a:avLst/>
          </a:prstGeom>
          <a:solidFill>
            <a:srgbClr val="FFFFFF"/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572" name="Rectangle 20"/>
          <p:cNvSpPr>
            <a:spLocks noChangeAspect="1" noChangeArrowheads="1"/>
          </p:cNvSpPr>
          <p:nvPr/>
        </p:nvSpPr>
        <p:spPr bwMode="auto">
          <a:xfrm>
            <a:off x="5559425" y="2547938"/>
            <a:ext cx="136525" cy="93662"/>
          </a:xfrm>
          <a:prstGeom prst="rect">
            <a:avLst/>
          </a:prstGeom>
          <a:solidFill>
            <a:srgbClr val="FFFFFF"/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573" name="Line 21"/>
          <p:cNvSpPr>
            <a:spLocks noChangeAspect="1" noChangeShapeType="1"/>
          </p:cNvSpPr>
          <p:nvPr/>
        </p:nvSpPr>
        <p:spPr bwMode="auto">
          <a:xfrm>
            <a:off x="5194300" y="2735263"/>
            <a:ext cx="457200" cy="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 type="stealth" w="med" len="lg"/>
            <a:tailEnd type="stealth" w="med" len="lg"/>
          </a:ln>
        </p:spPr>
        <p:txBody>
          <a:bodyPr/>
          <a:lstStyle/>
          <a:p>
            <a:endParaRPr lang="en-US"/>
          </a:p>
        </p:txBody>
      </p:sp>
      <p:sp>
        <p:nvSpPr>
          <p:cNvPr id="23574" name="Oval 22"/>
          <p:cNvSpPr>
            <a:spLocks noChangeAspect="1" noChangeArrowheads="1"/>
          </p:cNvSpPr>
          <p:nvPr/>
        </p:nvSpPr>
        <p:spPr bwMode="auto">
          <a:xfrm>
            <a:off x="3319463" y="2127250"/>
            <a:ext cx="455612" cy="466725"/>
          </a:xfrm>
          <a:prstGeom prst="ellips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575" name="Rectangle 23"/>
          <p:cNvSpPr>
            <a:spLocks noChangeAspect="1" noChangeArrowheads="1"/>
          </p:cNvSpPr>
          <p:nvPr/>
        </p:nvSpPr>
        <p:spPr bwMode="auto">
          <a:xfrm>
            <a:off x="3273425" y="2081213"/>
            <a:ext cx="547688" cy="279400"/>
          </a:xfrm>
          <a:prstGeom prst="rect">
            <a:avLst/>
          </a:prstGeom>
          <a:solidFill>
            <a:srgbClr val="FFFFFF"/>
          </a:solidFill>
          <a:ln w="19050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576" name="Oval 24"/>
          <p:cNvSpPr>
            <a:spLocks noChangeAspect="1" noChangeArrowheads="1"/>
          </p:cNvSpPr>
          <p:nvPr/>
        </p:nvSpPr>
        <p:spPr bwMode="auto">
          <a:xfrm>
            <a:off x="3821113" y="1939925"/>
            <a:ext cx="366712" cy="93663"/>
          </a:xfrm>
          <a:prstGeom prst="ellips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577" name="Rectangle 25"/>
          <p:cNvSpPr>
            <a:spLocks noChangeAspect="1" noChangeArrowheads="1"/>
          </p:cNvSpPr>
          <p:nvPr/>
        </p:nvSpPr>
        <p:spPr bwMode="auto">
          <a:xfrm>
            <a:off x="4187825" y="2127250"/>
            <a:ext cx="547688" cy="280988"/>
          </a:xfrm>
          <a:prstGeom prst="rect">
            <a:avLst/>
          </a:prstGeom>
          <a:solidFill>
            <a:srgbClr val="FFFFFF"/>
          </a:solidFill>
          <a:ln w="19050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578" name="Oval 26"/>
          <p:cNvSpPr>
            <a:spLocks noChangeAspect="1" noChangeArrowheads="1"/>
          </p:cNvSpPr>
          <p:nvPr/>
        </p:nvSpPr>
        <p:spPr bwMode="auto">
          <a:xfrm>
            <a:off x="4233863" y="1379538"/>
            <a:ext cx="455612" cy="468312"/>
          </a:xfrm>
          <a:prstGeom prst="ellips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579" name="Oval 27"/>
          <p:cNvSpPr>
            <a:spLocks noChangeAspect="1" noChangeArrowheads="1"/>
          </p:cNvSpPr>
          <p:nvPr/>
        </p:nvSpPr>
        <p:spPr bwMode="auto">
          <a:xfrm>
            <a:off x="3319463" y="1379538"/>
            <a:ext cx="455612" cy="468312"/>
          </a:xfrm>
          <a:prstGeom prst="ellips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580" name="Rectangle 28"/>
          <p:cNvSpPr>
            <a:spLocks noChangeAspect="1" noChangeArrowheads="1"/>
          </p:cNvSpPr>
          <p:nvPr/>
        </p:nvSpPr>
        <p:spPr bwMode="auto">
          <a:xfrm>
            <a:off x="3273425" y="1660525"/>
            <a:ext cx="547688" cy="279400"/>
          </a:xfrm>
          <a:prstGeom prst="rect">
            <a:avLst/>
          </a:prstGeom>
          <a:solidFill>
            <a:srgbClr val="FFFFFF"/>
          </a:solidFill>
          <a:ln w="19050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581" name="Oval 29"/>
          <p:cNvSpPr>
            <a:spLocks noChangeAspect="1" noChangeArrowheads="1"/>
          </p:cNvSpPr>
          <p:nvPr/>
        </p:nvSpPr>
        <p:spPr bwMode="auto">
          <a:xfrm>
            <a:off x="3775075" y="1520825"/>
            <a:ext cx="458788" cy="466725"/>
          </a:xfrm>
          <a:prstGeom prst="ellips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582" name="Rectangle 30"/>
          <p:cNvSpPr>
            <a:spLocks noChangeAspect="1" noChangeArrowheads="1"/>
          </p:cNvSpPr>
          <p:nvPr/>
        </p:nvSpPr>
        <p:spPr bwMode="auto">
          <a:xfrm>
            <a:off x="3729038" y="1612900"/>
            <a:ext cx="550862" cy="141288"/>
          </a:xfrm>
          <a:prstGeom prst="rect">
            <a:avLst/>
          </a:prstGeom>
          <a:solidFill>
            <a:srgbClr val="FFFFFF"/>
          </a:solidFill>
          <a:ln w="19050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583" name="Rectangle 31"/>
          <p:cNvSpPr>
            <a:spLocks noChangeAspect="1" noChangeArrowheads="1"/>
          </p:cNvSpPr>
          <p:nvPr/>
        </p:nvSpPr>
        <p:spPr bwMode="auto">
          <a:xfrm>
            <a:off x="3792538" y="1427163"/>
            <a:ext cx="428625" cy="233362"/>
          </a:xfrm>
          <a:prstGeom prst="rect">
            <a:avLst/>
          </a:prstGeom>
          <a:solidFill>
            <a:srgbClr val="FFFFFF"/>
          </a:solidFill>
          <a:ln w="19050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584" name="Line 32"/>
          <p:cNvSpPr>
            <a:spLocks noChangeAspect="1" noChangeShapeType="1"/>
          </p:cNvSpPr>
          <p:nvPr/>
        </p:nvSpPr>
        <p:spPr bwMode="auto">
          <a:xfrm>
            <a:off x="3775075" y="1612900"/>
            <a:ext cx="0" cy="141288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585" name="Line 33"/>
          <p:cNvSpPr>
            <a:spLocks noChangeAspect="1" noChangeShapeType="1"/>
          </p:cNvSpPr>
          <p:nvPr/>
        </p:nvSpPr>
        <p:spPr bwMode="auto">
          <a:xfrm>
            <a:off x="4233863" y="1612900"/>
            <a:ext cx="0" cy="141288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586" name="Rectangle 34"/>
          <p:cNvSpPr>
            <a:spLocks noChangeAspect="1" noChangeArrowheads="1"/>
          </p:cNvSpPr>
          <p:nvPr/>
        </p:nvSpPr>
        <p:spPr bwMode="auto">
          <a:xfrm>
            <a:off x="3273425" y="1333500"/>
            <a:ext cx="273050" cy="327025"/>
          </a:xfrm>
          <a:prstGeom prst="rect">
            <a:avLst/>
          </a:prstGeom>
          <a:solidFill>
            <a:srgbClr val="FFFFFF"/>
          </a:solidFill>
          <a:ln w="19050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587" name="Rectangle 35"/>
          <p:cNvSpPr>
            <a:spLocks noChangeAspect="1" noChangeArrowheads="1"/>
          </p:cNvSpPr>
          <p:nvPr/>
        </p:nvSpPr>
        <p:spPr bwMode="auto">
          <a:xfrm>
            <a:off x="3421063" y="1577975"/>
            <a:ext cx="274637" cy="279400"/>
          </a:xfrm>
          <a:prstGeom prst="rect">
            <a:avLst/>
          </a:prstGeom>
          <a:solidFill>
            <a:srgbClr val="FFFFFF"/>
          </a:solidFill>
          <a:ln w="19050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588" name="Rectangle 36"/>
          <p:cNvSpPr>
            <a:spLocks noChangeAspect="1" noChangeArrowheads="1"/>
          </p:cNvSpPr>
          <p:nvPr/>
        </p:nvSpPr>
        <p:spPr bwMode="auto">
          <a:xfrm>
            <a:off x="4462463" y="1333500"/>
            <a:ext cx="273050" cy="327025"/>
          </a:xfrm>
          <a:prstGeom prst="rect">
            <a:avLst/>
          </a:prstGeom>
          <a:solidFill>
            <a:srgbClr val="FFFFFF"/>
          </a:solidFill>
          <a:ln w="19050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589" name="Rectangle 37"/>
          <p:cNvSpPr>
            <a:spLocks noChangeAspect="1" noChangeArrowheads="1"/>
          </p:cNvSpPr>
          <p:nvPr/>
        </p:nvSpPr>
        <p:spPr bwMode="auto">
          <a:xfrm>
            <a:off x="4259263" y="1624013"/>
            <a:ext cx="547687" cy="280987"/>
          </a:xfrm>
          <a:prstGeom prst="rect">
            <a:avLst/>
          </a:prstGeom>
          <a:solidFill>
            <a:srgbClr val="FFFFFF"/>
          </a:solidFill>
          <a:ln w="19050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590" name="Oval 38"/>
          <p:cNvSpPr>
            <a:spLocks noChangeAspect="1" noChangeArrowheads="1"/>
          </p:cNvSpPr>
          <p:nvPr/>
        </p:nvSpPr>
        <p:spPr bwMode="auto">
          <a:xfrm>
            <a:off x="4233863" y="2127250"/>
            <a:ext cx="455612" cy="466725"/>
          </a:xfrm>
          <a:prstGeom prst="ellips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591" name="Rectangle 39"/>
          <p:cNvSpPr>
            <a:spLocks noChangeAspect="1" noChangeArrowheads="1"/>
          </p:cNvSpPr>
          <p:nvPr/>
        </p:nvSpPr>
        <p:spPr bwMode="auto">
          <a:xfrm>
            <a:off x="4187825" y="2081213"/>
            <a:ext cx="547688" cy="279400"/>
          </a:xfrm>
          <a:prstGeom prst="rect">
            <a:avLst/>
          </a:prstGeom>
          <a:solidFill>
            <a:srgbClr val="FFFFFF"/>
          </a:solidFill>
          <a:ln w="19050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592" name="Oval 40"/>
          <p:cNvSpPr>
            <a:spLocks noChangeAspect="1" noChangeArrowheads="1"/>
          </p:cNvSpPr>
          <p:nvPr/>
        </p:nvSpPr>
        <p:spPr bwMode="auto">
          <a:xfrm>
            <a:off x="3775075" y="1987550"/>
            <a:ext cx="458788" cy="420688"/>
          </a:xfrm>
          <a:prstGeom prst="ellips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593" name="Rectangle 41"/>
          <p:cNvSpPr>
            <a:spLocks noChangeAspect="1" noChangeArrowheads="1"/>
          </p:cNvSpPr>
          <p:nvPr/>
        </p:nvSpPr>
        <p:spPr bwMode="auto">
          <a:xfrm>
            <a:off x="3729038" y="2220913"/>
            <a:ext cx="550862" cy="93662"/>
          </a:xfrm>
          <a:prstGeom prst="rect">
            <a:avLst/>
          </a:prstGeom>
          <a:solidFill>
            <a:srgbClr val="FFFFFF"/>
          </a:solidFill>
          <a:ln w="19050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594" name="Rectangle 42"/>
          <p:cNvSpPr>
            <a:spLocks noChangeAspect="1" noChangeArrowheads="1"/>
          </p:cNvSpPr>
          <p:nvPr/>
        </p:nvSpPr>
        <p:spPr bwMode="auto">
          <a:xfrm>
            <a:off x="3795713" y="2268538"/>
            <a:ext cx="428625" cy="233362"/>
          </a:xfrm>
          <a:prstGeom prst="rect">
            <a:avLst/>
          </a:prstGeom>
          <a:solidFill>
            <a:srgbClr val="FFFFFF"/>
          </a:solidFill>
          <a:ln w="19050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595" name="Line 43"/>
          <p:cNvSpPr>
            <a:spLocks noChangeAspect="1" noChangeShapeType="1"/>
          </p:cNvSpPr>
          <p:nvPr/>
        </p:nvSpPr>
        <p:spPr bwMode="auto">
          <a:xfrm>
            <a:off x="4233863" y="2220913"/>
            <a:ext cx="0" cy="13970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596" name="Line 44"/>
          <p:cNvSpPr>
            <a:spLocks noChangeAspect="1" noChangeShapeType="1"/>
          </p:cNvSpPr>
          <p:nvPr/>
        </p:nvSpPr>
        <p:spPr bwMode="auto">
          <a:xfrm>
            <a:off x="3775075" y="2220913"/>
            <a:ext cx="0" cy="13970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597" name="Rectangle 45"/>
          <p:cNvSpPr>
            <a:spLocks noChangeAspect="1" noChangeArrowheads="1"/>
          </p:cNvSpPr>
          <p:nvPr/>
        </p:nvSpPr>
        <p:spPr bwMode="auto">
          <a:xfrm>
            <a:off x="3273425" y="2314575"/>
            <a:ext cx="273050" cy="327025"/>
          </a:xfrm>
          <a:prstGeom prst="rect">
            <a:avLst/>
          </a:prstGeom>
          <a:solidFill>
            <a:srgbClr val="FFFFFF"/>
          </a:solidFill>
          <a:ln w="19050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598" name="Rectangle 46"/>
          <p:cNvSpPr>
            <a:spLocks noChangeAspect="1" noChangeArrowheads="1"/>
          </p:cNvSpPr>
          <p:nvPr/>
        </p:nvSpPr>
        <p:spPr bwMode="auto">
          <a:xfrm>
            <a:off x="4462463" y="2314575"/>
            <a:ext cx="273050" cy="327025"/>
          </a:xfrm>
          <a:prstGeom prst="rect">
            <a:avLst/>
          </a:prstGeom>
          <a:solidFill>
            <a:srgbClr val="FFFFFF"/>
          </a:solidFill>
          <a:ln w="19050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599" name="Line 47"/>
          <p:cNvSpPr>
            <a:spLocks noChangeAspect="1" noChangeShapeType="1"/>
          </p:cNvSpPr>
          <p:nvPr/>
        </p:nvSpPr>
        <p:spPr bwMode="auto">
          <a:xfrm flipH="1">
            <a:off x="4462463" y="2593975"/>
            <a:ext cx="685800" cy="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600" name="Oval 48"/>
          <p:cNvSpPr>
            <a:spLocks noChangeAspect="1" noChangeArrowheads="1"/>
          </p:cNvSpPr>
          <p:nvPr/>
        </p:nvSpPr>
        <p:spPr bwMode="auto">
          <a:xfrm>
            <a:off x="4462463" y="2174875"/>
            <a:ext cx="411162" cy="419100"/>
          </a:xfrm>
          <a:prstGeom prst="ellips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601" name="Line 49"/>
          <p:cNvSpPr>
            <a:spLocks noChangeAspect="1" noChangeShapeType="1"/>
          </p:cNvSpPr>
          <p:nvPr/>
        </p:nvSpPr>
        <p:spPr bwMode="auto">
          <a:xfrm flipH="1">
            <a:off x="4462463" y="1379538"/>
            <a:ext cx="2881312" cy="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602" name="Line 50"/>
          <p:cNvSpPr>
            <a:spLocks noChangeAspect="1" noChangeShapeType="1"/>
          </p:cNvSpPr>
          <p:nvPr/>
        </p:nvSpPr>
        <p:spPr bwMode="auto">
          <a:xfrm flipH="1">
            <a:off x="3043238" y="2593975"/>
            <a:ext cx="503237" cy="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603" name="Line 51"/>
          <p:cNvSpPr>
            <a:spLocks noChangeAspect="1" noChangeShapeType="1"/>
          </p:cNvSpPr>
          <p:nvPr/>
        </p:nvSpPr>
        <p:spPr bwMode="auto">
          <a:xfrm flipH="1" flipV="1">
            <a:off x="8210550" y="2128838"/>
            <a:ext cx="188913" cy="198437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604" name="Rectangle 52"/>
          <p:cNvSpPr>
            <a:spLocks noChangeAspect="1" noChangeArrowheads="1"/>
          </p:cNvSpPr>
          <p:nvPr/>
        </p:nvSpPr>
        <p:spPr bwMode="auto">
          <a:xfrm>
            <a:off x="274638" y="1076325"/>
            <a:ext cx="9728200" cy="2665413"/>
          </a:xfrm>
          <a:prstGeom prst="rect">
            <a:avLst/>
          </a:prstGeom>
          <a:noFill/>
          <a:ln w="25400">
            <a:pattFill prst="pct50">
              <a:fgClr>
                <a:srgbClr val="3366FF"/>
              </a:fgClr>
              <a:bgClr>
                <a:srgbClr val="FFFFFF"/>
              </a:bgClr>
            </a:patt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605" name="Line 53"/>
          <p:cNvSpPr>
            <a:spLocks noChangeAspect="1" noChangeShapeType="1"/>
          </p:cNvSpPr>
          <p:nvPr/>
        </p:nvSpPr>
        <p:spPr bwMode="auto">
          <a:xfrm flipH="1">
            <a:off x="8482013" y="2628900"/>
            <a:ext cx="1587" cy="143192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606" name="Line 54"/>
          <p:cNvSpPr>
            <a:spLocks noChangeAspect="1" noChangeShapeType="1"/>
          </p:cNvSpPr>
          <p:nvPr/>
        </p:nvSpPr>
        <p:spPr bwMode="auto">
          <a:xfrm flipH="1">
            <a:off x="3036888" y="1382713"/>
            <a:ext cx="503237" cy="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607" name="Freeform 55"/>
          <p:cNvSpPr>
            <a:spLocks noChangeAspect="1"/>
          </p:cNvSpPr>
          <p:nvPr/>
        </p:nvSpPr>
        <p:spPr bwMode="auto">
          <a:xfrm>
            <a:off x="2990850" y="1271588"/>
            <a:ext cx="387350" cy="195262"/>
          </a:xfrm>
          <a:custGeom>
            <a:avLst/>
            <a:gdLst>
              <a:gd name="T0" fmla="*/ 2147483647 w 325"/>
              <a:gd name="T1" fmla="*/ 2147483647 h 250"/>
              <a:gd name="T2" fmla="*/ 2147483647 w 325"/>
              <a:gd name="T3" fmla="*/ 2147483647 h 250"/>
              <a:gd name="T4" fmla="*/ 2147483647 w 325"/>
              <a:gd name="T5" fmla="*/ 2147483647 h 250"/>
              <a:gd name="T6" fmla="*/ 2147483647 w 325"/>
              <a:gd name="T7" fmla="*/ 2147483647 h 250"/>
              <a:gd name="T8" fmla="*/ 2147483647 w 325"/>
              <a:gd name="T9" fmla="*/ 2147483647 h 250"/>
              <a:gd name="T10" fmla="*/ 2147483647 w 325"/>
              <a:gd name="T11" fmla="*/ 2147483647 h 250"/>
              <a:gd name="T12" fmla="*/ 2147483647 w 325"/>
              <a:gd name="T13" fmla="*/ 2147483647 h 250"/>
              <a:gd name="T14" fmla="*/ 2147483647 w 325"/>
              <a:gd name="T15" fmla="*/ 2147483647 h 250"/>
              <a:gd name="T16" fmla="*/ 2147483647 w 325"/>
              <a:gd name="T17" fmla="*/ 2147483647 h 250"/>
              <a:gd name="T18" fmla="*/ 2147483647 w 325"/>
              <a:gd name="T19" fmla="*/ 2147483647 h 250"/>
              <a:gd name="T20" fmla="*/ 2147483647 w 325"/>
              <a:gd name="T21" fmla="*/ 2147483647 h 250"/>
              <a:gd name="T22" fmla="*/ 2147483647 w 325"/>
              <a:gd name="T23" fmla="*/ 2147483647 h 250"/>
              <a:gd name="T24" fmla="*/ 0 w 325"/>
              <a:gd name="T25" fmla="*/ 2147483647 h 250"/>
              <a:gd name="T26" fmla="*/ 2147483647 w 325"/>
              <a:gd name="T27" fmla="*/ 2147483647 h 250"/>
              <a:gd name="T28" fmla="*/ 2147483647 w 325"/>
              <a:gd name="T29" fmla="*/ 2147483647 h 250"/>
              <a:gd name="T30" fmla="*/ 2147483647 w 325"/>
              <a:gd name="T31" fmla="*/ 2147483647 h 250"/>
              <a:gd name="T32" fmla="*/ 2147483647 w 325"/>
              <a:gd name="T33" fmla="*/ 2147483647 h 250"/>
              <a:gd name="T34" fmla="*/ 2147483647 w 325"/>
              <a:gd name="T35" fmla="*/ 2147483647 h 250"/>
              <a:gd name="T36" fmla="*/ 2147483647 w 325"/>
              <a:gd name="T37" fmla="*/ 2147483647 h 250"/>
              <a:gd name="T38" fmla="*/ 2147483647 w 325"/>
              <a:gd name="T39" fmla="*/ 2147483647 h 250"/>
              <a:gd name="T40" fmla="*/ 2147483647 w 325"/>
              <a:gd name="T41" fmla="*/ 2147483647 h 250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w 325"/>
              <a:gd name="T64" fmla="*/ 0 h 250"/>
              <a:gd name="T65" fmla="*/ 325 w 325"/>
              <a:gd name="T66" fmla="*/ 250 h 250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T63" t="T64" r="T65" b="T66"/>
            <a:pathLst>
              <a:path w="325" h="250">
                <a:moveTo>
                  <a:pt x="229" y="250"/>
                </a:moveTo>
                <a:cubicBezTo>
                  <a:pt x="197" y="249"/>
                  <a:pt x="183" y="248"/>
                  <a:pt x="157" y="244"/>
                </a:cubicBezTo>
                <a:cubicBezTo>
                  <a:pt x="149" y="243"/>
                  <a:pt x="142" y="241"/>
                  <a:pt x="135" y="239"/>
                </a:cubicBezTo>
                <a:cubicBezTo>
                  <a:pt x="132" y="238"/>
                  <a:pt x="125" y="237"/>
                  <a:pt x="125" y="237"/>
                </a:cubicBezTo>
                <a:cubicBezTo>
                  <a:pt x="120" y="234"/>
                  <a:pt x="115" y="232"/>
                  <a:pt x="109" y="231"/>
                </a:cubicBezTo>
                <a:cubicBezTo>
                  <a:pt x="102" y="226"/>
                  <a:pt x="92" y="223"/>
                  <a:pt x="84" y="220"/>
                </a:cubicBezTo>
                <a:cubicBezTo>
                  <a:pt x="82" y="216"/>
                  <a:pt x="79" y="215"/>
                  <a:pt x="75" y="214"/>
                </a:cubicBezTo>
                <a:cubicBezTo>
                  <a:pt x="73" y="211"/>
                  <a:pt x="71" y="209"/>
                  <a:pt x="67" y="208"/>
                </a:cubicBezTo>
                <a:cubicBezTo>
                  <a:pt x="64" y="204"/>
                  <a:pt x="55" y="199"/>
                  <a:pt x="55" y="199"/>
                </a:cubicBezTo>
                <a:cubicBezTo>
                  <a:pt x="53" y="195"/>
                  <a:pt x="47" y="192"/>
                  <a:pt x="43" y="191"/>
                </a:cubicBezTo>
                <a:cubicBezTo>
                  <a:pt x="38" y="184"/>
                  <a:pt x="27" y="177"/>
                  <a:pt x="19" y="172"/>
                </a:cubicBezTo>
                <a:cubicBezTo>
                  <a:pt x="16" y="167"/>
                  <a:pt x="11" y="158"/>
                  <a:pt x="6" y="155"/>
                </a:cubicBezTo>
                <a:cubicBezTo>
                  <a:pt x="5" y="149"/>
                  <a:pt x="2" y="144"/>
                  <a:pt x="0" y="139"/>
                </a:cubicBezTo>
                <a:cubicBezTo>
                  <a:pt x="1" y="123"/>
                  <a:pt x="1" y="104"/>
                  <a:pt x="16" y="94"/>
                </a:cubicBezTo>
                <a:cubicBezTo>
                  <a:pt x="18" y="89"/>
                  <a:pt x="23" y="83"/>
                  <a:pt x="28" y="81"/>
                </a:cubicBezTo>
                <a:cubicBezTo>
                  <a:pt x="32" y="75"/>
                  <a:pt x="39" y="68"/>
                  <a:pt x="46" y="65"/>
                </a:cubicBezTo>
                <a:cubicBezTo>
                  <a:pt x="53" y="56"/>
                  <a:pt x="70" y="49"/>
                  <a:pt x="81" y="46"/>
                </a:cubicBezTo>
                <a:cubicBezTo>
                  <a:pt x="85" y="41"/>
                  <a:pt x="107" y="29"/>
                  <a:pt x="114" y="27"/>
                </a:cubicBezTo>
                <a:cubicBezTo>
                  <a:pt x="123" y="20"/>
                  <a:pt x="136" y="18"/>
                  <a:pt x="147" y="17"/>
                </a:cubicBezTo>
                <a:cubicBezTo>
                  <a:pt x="166" y="12"/>
                  <a:pt x="181" y="7"/>
                  <a:pt x="201" y="6"/>
                </a:cubicBezTo>
                <a:cubicBezTo>
                  <a:pt x="242" y="0"/>
                  <a:pt x="284" y="6"/>
                  <a:pt x="325" y="6"/>
                </a:cubicBezTo>
              </a:path>
            </a:pathLst>
          </a:custGeom>
          <a:noFill/>
          <a:ln w="19050">
            <a:solidFill>
              <a:schemeClr val="tx2"/>
            </a:solidFill>
            <a:round/>
            <a:headEnd type="none" w="sm" len="sm"/>
            <a:tailEnd type="stealth" w="med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608" name="Line 56"/>
          <p:cNvSpPr>
            <a:spLocks noChangeAspect="1" noChangeShapeType="1"/>
          </p:cNvSpPr>
          <p:nvPr/>
        </p:nvSpPr>
        <p:spPr bwMode="auto">
          <a:xfrm flipV="1">
            <a:off x="4613275" y="2490788"/>
            <a:ext cx="1525588" cy="4762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 type="none" w="sm" len="sm"/>
            <a:tailEnd type="stealth" w="med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609" name="Line 57"/>
          <p:cNvSpPr>
            <a:spLocks noChangeAspect="1" noChangeShapeType="1"/>
          </p:cNvSpPr>
          <p:nvPr/>
        </p:nvSpPr>
        <p:spPr bwMode="auto">
          <a:xfrm flipH="1">
            <a:off x="4583113" y="2686050"/>
            <a:ext cx="1527175" cy="0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 type="none" w="sm" len="sm"/>
            <a:tailEnd type="stealth" w="med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610" name="Line 58"/>
          <p:cNvSpPr>
            <a:spLocks noChangeAspect="1" noChangeShapeType="1"/>
          </p:cNvSpPr>
          <p:nvPr/>
        </p:nvSpPr>
        <p:spPr bwMode="auto">
          <a:xfrm flipV="1">
            <a:off x="6815138" y="2481263"/>
            <a:ext cx="574675" cy="4762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 type="none" w="sm" len="sm"/>
            <a:tailEnd type="stealth" w="med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611" name="Line 59"/>
          <p:cNvSpPr>
            <a:spLocks noChangeAspect="1" noChangeShapeType="1"/>
          </p:cNvSpPr>
          <p:nvPr/>
        </p:nvSpPr>
        <p:spPr bwMode="auto">
          <a:xfrm flipH="1">
            <a:off x="6784975" y="2676525"/>
            <a:ext cx="657225" cy="0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 type="none" w="sm" len="sm"/>
            <a:tailEnd type="stealth" w="med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612" name="Line 60"/>
          <p:cNvSpPr>
            <a:spLocks noChangeAspect="1" noChangeShapeType="1"/>
          </p:cNvSpPr>
          <p:nvPr/>
        </p:nvSpPr>
        <p:spPr bwMode="auto">
          <a:xfrm>
            <a:off x="3797300" y="1484313"/>
            <a:ext cx="700088" cy="860425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 type="none" w="sm" len="sm"/>
            <a:tailEnd type="stealth" w="med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613" name="Line 61"/>
          <p:cNvSpPr>
            <a:spLocks noChangeAspect="1" noChangeShapeType="1"/>
          </p:cNvSpPr>
          <p:nvPr/>
        </p:nvSpPr>
        <p:spPr bwMode="auto">
          <a:xfrm flipH="1" flipV="1">
            <a:off x="3470275" y="1566863"/>
            <a:ext cx="654050" cy="817562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 type="none" w="sm" len="sm"/>
            <a:tailEnd type="stealth" w="med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614" name="Text Box 62"/>
          <p:cNvSpPr txBox="1">
            <a:spLocks noChangeAspect="1" noChangeArrowheads="1"/>
          </p:cNvSpPr>
          <p:nvPr/>
        </p:nvSpPr>
        <p:spPr bwMode="auto">
          <a:xfrm>
            <a:off x="1371600" y="1524000"/>
            <a:ext cx="2065338" cy="31115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tIns="0" bIns="0" anchor="ctr"/>
          <a:lstStyle/>
          <a:p>
            <a:pPr algn="r">
              <a:lnSpc>
                <a:spcPct val="90000"/>
              </a:lnSpc>
            </a:pPr>
            <a:r>
              <a:rPr lang="nb-NO" sz="2200"/>
              <a:t>4% reflection</a:t>
            </a:r>
          </a:p>
        </p:txBody>
      </p:sp>
      <p:sp>
        <p:nvSpPr>
          <p:cNvPr id="23615" name="Line 63"/>
          <p:cNvSpPr>
            <a:spLocks noChangeAspect="1" noChangeShapeType="1"/>
          </p:cNvSpPr>
          <p:nvPr/>
        </p:nvSpPr>
        <p:spPr bwMode="auto">
          <a:xfrm rot="5400000">
            <a:off x="8130381" y="3691732"/>
            <a:ext cx="979487" cy="0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 type="none" w="sm" len="sm"/>
            <a:tailEnd type="stealth" w="med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616" name="Line 64"/>
          <p:cNvSpPr>
            <a:spLocks noChangeAspect="1" noChangeShapeType="1"/>
          </p:cNvSpPr>
          <p:nvPr/>
        </p:nvSpPr>
        <p:spPr bwMode="auto">
          <a:xfrm rot="5400000" flipH="1">
            <a:off x="7885906" y="3691732"/>
            <a:ext cx="979487" cy="0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 type="none" w="sm" len="sm"/>
            <a:tailEnd type="stealth" w="med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617" name="Text Box 65"/>
          <p:cNvSpPr txBox="1">
            <a:spLocks noChangeAspect="1" noChangeArrowheads="1"/>
          </p:cNvSpPr>
          <p:nvPr/>
        </p:nvSpPr>
        <p:spPr bwMode="auto">
          <a:xfrm>
            <a:off x="6015038" y="3217863"/>
            <a:ext cx="898525" cy="400050"/>
          </a:xfrm>
          <a:prstGeom prst="rect">
            <a:avLst/>
          </a:prstGeom>
          <a:solidFill>
            <a:srgbClr val="FFFFFF"/>
          </a:solidFill>
          <a:ln w="19050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90000"/>
              </a:lnSpc>
            </a:pPr>
            <a:r>
              <a:rPr lang="nb-NO"/>
              <a:t>V</a:t>
            </a:r>
            <a:r>
              <a:rPr lang="nb-NO" baseline="-25000"/>
              <a:t>mod</a:t>
            </a:r>
            <a:endParaRPr lang="nb-NO"/>
          </a:p>
        </p:txBody>
      </p:sp>
      <p:sp>
        <p:nvSpPr>
          <p:cNvPr id="23618" name="Text Box 66"/>
          <p:cNvSpPr txBox="1">
            <a:spLocks noChangeAspect="1" noChangeArrowheads="1"/>
          </p:cNvSpPr>
          <p:nvPr/>
        </p:nvSpPr>
        <p:spPr bwMode="auto">
          <a:xfrm>
            <a:off x="355600" y="4672013"/>
            <a:ext cx="1798638" cy="1962150"/>
          </a:xfrm>
          <a:prstGeom prst="rect">
            <a:avLst/>
          </a:prstGeom>
          <a:solidFill>
            <a:srgbClr val="FFFFFF"/>
          </a:solidFill>
          <a:ln w="19050">
            <a:solidFill>
              <a:schemeClr val="tx2"/>
            </a:solidFill>
            <a:miter lim="800000"/>
            <a:headEnd/>
            <a:tailEnd/>
          </a:ln>
        </p:spPr>
        <p:txBody>
          <a:bodyPr lIns="0" tIns="0" rIns="0" bIns="0" anchor="ctr"/>
          <a:lstStyle/>
          <a:p>
            <a:r>
              <a:rPr lang="nb-NO" sz="2200"/>
              <a:t>OTDR</a:t>
            </a:r>
          </a:p>
        </p:txBody>
      </p:sp>
      <p:sp>
        <p:nvSpPr>
          <p:cNvPr id="23619" name="Freeform 67"/>
          <p:cNvSpPr>
            <a:spLocks noChangeAspect="1"/>
          </p:cNvSpPr>
          <p:nvPr/>
        </p:nvSpPr>
        <p:spPr bwMode="auto">
          <a:xfrm>
            <a:off x="5668963" y="3937000"/>
            <a:ext cx="488950" cy="946150"/>
          </a:xfrm>
          <a:custGeom>
            <a:avLst/>
            <a:gdLst>
              <a:gd name="T0" fmla="*/ 0 w 287"/>
              <a:gd name="T1" fmla="*/ 2147483647 h 334"/>
              <a:gd name="T2" fmla="*/ 2147483647 w 287"/>
              <a:gd name="T3" fmla="*/ 2147483647 h 334"/>
              <a:gd name="T4" fmla="*/ 2147483647 w 287"/>
              <a:gd name="T5" fmla="*/ 2147483647 h 334"/>
              <a:gd name="T6" fmla="*/ 2147483647 w 287"/>
              <a:gd name="T7" fmla="*/ 2147483647 h 334"/>
              <a:gd name="T8" fmla="*/ 2147483647 w 287"/>
              <a:gd name="T9" fmla="*/ 0 h 334"/>
              <a:gd name="T10" fmla="*/ 2147483647 w 287"/>
              <a:gd name="T11" fmla="*/ 2147483647 h 334"/>
              <a:gd name="T12" fmla="*/ 2147483647 w 287"/>
              <a:gd name="T13" fmla="*/ 2147483647 h 334"/>
              <a:gd name="T14" fmla="*/ 2147483647 w 287"/>
              <a:gd name="T15" fmla="*/ 2147483647 h 334"/>
              <a:gd name="T16" fmla="*/ 2147483647 w 287"/>
              <a:gd name="T17" fmla="*/ 2147483647 h 334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287"/>
              <a:gd name="T28" fmla="*/ 0 h 334"/>
              <a:gd name="T29" fmla="*/ 287 w 287"/>
              <a:gd name="T30" fmla="*/ 334 h 334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287" h="334">
                <a:moveTo>
                  <a:pt x="0" y="322"/>
                </a:moveTo>
                <a:cubicBezTo>
                  <a:pt x="29" y="315"/>
                  <a:pt x="56" y="315"/>
                  <a:pt x="82" y="299"/>
                </a:cubicBezTo>
                <a:cubicBezTo>
                  <a:pt x="92" y="269"/>
                  <a:pt x="109" y="241"/>
                  <a:pt x="117" y="211"/>
                </a:cubicBezTo>
                <a:cubicBezTo>
                  <a:pt x="121" y="195"/>
                  <a:pt x="129" y="164"/>
                  <a:pt x="129" y="164"/>
                </a:cubicBezTo>
                <a:cubicBezTo>
                  <a:pt x="134" y="109"/>
                  <a:pt x="135" y="54"/>
                  <a:pt x="146" y="0"/>
                </a:cubicBezTo>
                <a:cubicBezTo>
                  <a:pt x="167" y="32"/>
                  <a:pt x="165" y="46"/>
                  <a:pt x="170" y="88"/>
                </a:cubicBezTo>
                <a:cubicBezTo>
                  <a:pt x="172" y="130"/>
                  <a:pt x="163" y="242"/>
                  <a:pt x="199" y="293"/>
                </a:cubicBezTo>
                <a:cubicBezTo>
                  <a:pt x="219" y="322"/>
                  <a:pt x="227" y="321"/>
                  <a:pt x="263" y="328"/>
                </a:cubicBezTo>
                <a:cubicBezTo>
                  <a:pt x="271" y="330"/>
                  <a:pt x="287" y="334"/>
                  <a:pt x="287" y="334"/>
                </a:cubicBezTo>
              </a:path>
            </a:pathLst>
          </a:custGeom>
          <a:noFill/>
          <a:ln w="19050">
            <a:solidFill>
              <a:schemeClr val="accent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620" name="Oval 68"/>
          <p:cNvSpPr>
            <a:spLocks noChangeAspect="1" noChangeArrowheads="1"/>
          </p:cNvSpPr>
          <p:nvPr/>
        </p:nvSpPr>
        <p:spPr bwMode="auto">
          <a:xfrm>
            <a:off x="2433638" y="5792788"/>
            <a:ext cx="457200" cy="466725"/>
          </a:xfrm>
          <a:prstGeom prst="ellips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621" name="Rectangle 69"/>
          <p:cNvSpPr>
            <a:spLocks noChangeAspect="1" noChangeArrowheads="1"/>
          </p:cNvSpPr>
          <p:nvPr/>
        </p:nvSpPr>
        <p:spPr bwMode="auto">
          <a:xfrm>
            <a:off x="2387600" y="5746750"/>
            <a:ext cx="549275" cy="279400"/>
          </a:xfrm>
          <a:prstGeom prst="rect">
            <a:avLst/>
          </a:prstGeom>
          <a:solidFill>
            <a:srgbClr val="FFFFFF"/>
          </a:solidFill>
          <a:ln w="19050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622" name="Oval 70"/>
          <p:cNvSpPr>
            <a:spLocks noChangeAspect="1" noChangeArrowheads="1"/>
          </p:cNvSpPr>
          <p:nvPr/>
        </p:nvSpPr>
        <p:spPr bwMode="auto">
          <a:xfrm>
            <a:off x="2936875" y="5605463"/>
            <a:ext cx="365125" cy="93662"/>
          </a:xfrm>
          <a:prstGeom prst="ellips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623" name="Rectangle 71"/>
          <p:cNvSpPr>
            <a:spLocks noChangeAspect="1" noChangeArrowheads="1"/>
          </p:cNvSpPr>
          <p:nvPr/>
        </p:nvSpPr>
        <p:spPr bwMode="auto">
          <a:xfrm>
            <a:off x="3302000" y="5792788"/>
            <a:ext cx="549275" cy="280987"/>
          </a:xfrm>
          <a:prstGeom prst="rect">
            <a:avLst/>
          </a:prstGeom>
          <a:solidFill>
            <a:srgbClr val="FFFFFF"/>
          </a:solidFill>
          <a:ln w="19050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624" name="Oval 72"/>
          <p:cNvSpPr>
            <a:spLocks noChangeAspect="1" noChangeArrowheads="1"/>
          </p:cNvSpPr>
          <p:nvPr/>
        </p:nvSpPr>
        <p:spPr bwMode="auto">
          <a:xfrm>
            <a:off x="3348038" y="5045075"/>
            <a:ext cx="457200" cy="468313"/>
          </a:xfrm>
          <a:prstGeom prst="ellips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625" name="Oval 73"/>
          <p:cNvSpPr>
            <a:spLocks noChangeAspect="1" noChangeArrowheads="1"/>
          </p:cNvSpPr>
          <p:nvPr/>
        </p:nvSpPr>
        <p:spPr bwMode="auto">
          <a:xfrm>
            <a:off x="2433638" y="5045075"/>
            <a:ext cx="457200" cy="468313"/>
          </a:xfrm>
          <a:prstGeom prst="ellips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626" name="Rectangle 74"/>
          <p:cNvSpPr>
            <a:spLocks noChangeAspect="1" noChangeArrowheads="1"/>
          </p:cNvSpPr>
          <p:nvPr/>
        </p:nvSpPr>
        <p:spPr bwMode="auto">
          <a:xfrm>
            <a:off x="2387600" y="5326063"/>
            <a:ext cx="549275" cy="279400"/>
          </a:xfrm>
          <a:prstGeom prst="rect">
            <a:avLst/>
          </a:prstGeom>
          <a:solidFill>
            <a:srgbClr val="FFFFFF"/>
          </a:solidFill>
          <a:ln w="19050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627" name="Oval 75"/>
          <p:cNvSpPr>
            <a:spLocks noChangeAspect="1" noChangeArrowheads="1"/>
          </p:cNvSpPr>
          <p:nvPr/>
        </p:nvSpPr>
        <p:spPr bwMode="auto">
          <a:xfrm>
            <a:off x="2890838" y="5186363"/>
            <a:ext cx="457200" cy="466725"/>
          </a:xfrm>
          <a:prstGeom prst="ellips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628" name="Rectangle 76"/>
          <p:cNvSpPr>
            <a:spLocks noChangeAspect="1" noChangeArrowheads="1"/>
          </p:cNvSpPr>
          <p:nvPr/>
        </p:nvSpPr>
        <p:spPr bwMode="auto">
          <a:xfrm>
            <a:off x="2844800" y="5278438"/>
            <a:ext cx="549275" cy="141287"/>
          </a:xfrm>
          <a:prstGeom prst="rect">
            <a:avLst/>
          </a:prstGeom>
          <a:solidFill>
            <a:srgbClr val="FFFFFF"/>
          </a:solidFill>
          <a:ln w="19050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629" name="Rectangle 77"/>
          <p:cNvSpPr>
            <a:spLocks noChangeAspect="1" noChangeArrowheads="1"/>
          </p:cNvSpPr>
          <p:nvPr/>
        </p:nvSpPr>
        <p:spPr bwMode="auto">
          <a:xfrm>
            <a:off x="2906713" y="5092700"/>
            <a:ext cx="430212" cy="233363"/>
          </a:xfrm>
          <a:prstGeom prst="rect">
            <a:avLst/>
          </a:prstGeom>
          <a:solidFill>
            <a:srgbClr val="FFFFFF"/>
          </a:solidFill>
          <a:ln w="19050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630" name="Line 78"/>
          <p:cNvSpPr>
            <a:spLocks noChangeAspect="1" noChangeShapeType="1"/>
          </p:cNvSpPr>
          <p:nvPr/>
        </p:nvSpPr>
        <p:spPr bwMode="auto">
          <a:xfrm>
            <a:off x="2890838" y="5278438"/>
            <a:ext cx="0" cy="141287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631" name="Line 79"/>
          <p:cNvSpPr>
            <a:spLocks noChangeAspect="1" noChangeShapeType="1"/>
          </p:cNvSpPr>
          <p:nvPr/>
        </p:nvSpPr>
        <p:spPr bwMode="auto">
          <a:xfrm>
            <a:off x="3348038" y="5278438"/>
            <a:ext cx="0" cy="141287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632" name="Rectangle 80"/>
          <p:cNvSpPr>
            <a:spLocks noChangeAspect="1" noChangeArrowheads="1"/>
          </p:cNvSpPr>
          <p:nvPr/>
        </p:nvSpPr>
        <p:spPr bwMode="auto">
          <a:xfrm>
            <a:off x="2387600" y="4999038"/>
            <a:ext cx="274638" cy="327025"/>
          </a:xfrm>
          <a:prstGeom prst="rect">
            <a:avLst/>
          </a:prstGeom>
          <a:solidFill>
            <a:srgbClr val="FFFFFF"/>
          </a:solidFill>
          <a:ln w="19050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633" name="Rectangle 81"/>
          <p:cNvSpPr>
            <a:spLocks noChangeAspect="1" noChangeArrowheads="1"/>
          </p:cNvSpPr>
          <p:nvPr/>
        </p:nvSpPr>
        <p:spPr bwMode="auto">
          <a:xfrm>
            <a:off x="2536825" y="5245100"/>
            <a:ext cx="273050" cy="279400"/>
          </a:xfrm>
          <a:prstGeom prst="rect">
            <a:avLst/>
          </a:prstGeom>
          <a:solidFill>
            <a:srgbClr val="FFFFFF"/>
          </a:solidFill>
          <a:ln w="19050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634" name="Rectangle 82"/>
          <p:cNvSpPr>
            <a:spLocks noChangeAspect="1" noChangeArrowheads="1"/>
          </p:cNvSpPr>
          <p:nvPr/>
        </p:nvSpPr>
        <p:spPr bwMode="auto">
          <a:xfrm>
            <a:off x="3576638" y="4999038"/>
            <a:ext cx="274637" cy="327025"/>
          </a:xfrm>
          <a:prstGeom prst="rect">
            <a:avLst/>
          </a:prstGeom>
          <a:solidFill>
            <a:srgbClr val="FFFFFF"/>
          </a:solidFill>
          <a:ln w="19050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635" name="Rectangle 83"/>
          <p:cNvSpPr>
            <a:spLocks noChangeAspect="1" noChangeArrowheads="1"/>
          </p:cNvSpPr>
          <p:nvPr/>
        </p:nvSpPr>
        <p:spPr bwMode="auto">
          <a:xfrm>
            <a:off x="3373438" y="5291138"/>
            <a:ext cx="549275" cy="280987"/>
          </a:xfrm>
          <a:prstGeom prst="rect">
            <a:avLst/>
          </a:prstGeom>
          <a:solidFill>
            <a:srgbClr val="FFFFFF"/>
          </a:solidFill>
          <a:ln w="19050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636" name="Oval 84"/>
          <p:cNvSpPr>
            <a:spLocks noChangeAspect="1" noChangeArrowheads="1"/>
          </p:cNvSpPr>
          <p:nvPr/>
        </p:nvSpPr>
        <p:spPr bwMode="auto">
          <a:xfrm>
            <a:off x="3348038" y="5792788"/>
            <a:ext cx="457200" cy="466725"/>
          </a:xfrm>
          <a:prstGeom prst="ellips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637" name="Rectangle 85"/>
          <p:cNvSpPr>
            <a:spLocks noChangeAspect="1" noChangeArrowheads="1"/>
          </p:cNvSpPr>
          <p:nvPr/>
        </p:nvSpPr>
        <p:spPr bwMode="auto">
          <a:xfrm>
            <a:off x="3302000" y="5746750"/>
            <a:ext cx="549275" cy="279400"/>
          </a:xfrm>
          <a:prstGeom prst="rect">
            <a:avLst/>
          </a:prstGeom>
          <a:solidFill>
            <a:srgbClr val="FFFFFF"/>
          </a:solidFill>
          <a:ln w="19050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638" name="Oval 86"/>
          <p:cNvSpPr>
            <a:spLocks noChangeAspect="1" noChangeArrowheads="1"/>
          </p:cNvSpPr>
          <p:nvPr/>
        </p:nvSpPr>
        <p:spPr bwMode="auto">
          <a:xfrm>
            <a:off x="2890838" y="5653088"/>
            <a:ext cx="457200" cy="420687"/>
          </a:xfrm>
          <a:prstGeom prst="ellips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639" name="Rectangle 87"/>
          <p:cNvSpPr>
            <a:spLocks noChangeAspect="1" noChangeArrowheads="1"/>
          </p:cNvSpPr>
          <p:nvPr/>
        </p:nvSpPr>
        <p:spPr bwMode="auto">
          <a:xfrm>
            <a:off x="2844800" y="5886450"/>
            <a:ext cx="549275" cy="93663"/>
          </a:xfrm>
          <a:prstGeom prst="rect">
            <a:avLst/>
          </a:prstGeom>
          <a:solidFill>
            <a:srgbClr val="FFFFFF"/>
          </a:solidFill>
          <a:ln w="19050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640" name="Rectangle 88"/>
          <p:cNvSpPr>
            <a:spLocks noChangeAspect="1" noChangeArrowheads="1"/>
          </p:cNvSpPr>
          <p:nvPr/>
        </p:nvSpPr>
        <p:spPr bwMode="auto">
          <a:xfrm>
            <a:off x="2911475" y="5934075"/>
            <a:ext cx="428625" cy="233363"/>
          </a:xfrm>
          <a:prstGeom prst="rect">
            <a:avLst/>
          </a:prstGeom>
          <a:solidFill>
            <a:srgbClr val="FFFFFF"/>
          </a:solidFill>
          <a:ln w="19050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641" name="Line 89"/>
          <p:cNvSpPr>
            <a:spLocks noChangeAspect="1" noChangeShapeType="1"/>
          </p:cNvSpPr>
          <p:nvPr/>
        </p:nvSpPr>
        <p:spPr bwMode="auto">
          <a:xfrm>
            <a:off x="3348038" y="5886450"/>
            <a:ext cx="0" cy="1397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642" name="Line 90"/>
          <p:cNvSpPr>
            <a:spLocks noChangeAspect="1" noChangeShapeType="1"/>
          </p:cNvSpPr>
          <p:nvPr/>
        </p:nvSpPr>
        <p:spPr bwMode="auto">
          <a:xfrm>
            <a:off x="2890838" y="5886450"/>
            <a:ext cx="0" cy="1397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643" name="Rectangle 91"/>
          <p:cNvSpPr>
            <a:spLocks noChangeAspect="1" noChangeArrowheads="1"/>
          </p:cNvSpPr>
          <p:nvPr/>
        </p:nvSpPr>
        <p:spPr bwMode="auto">
          <a:xfrm>
            <a:off x="2387600" y="5980113"/>
            <a:ext cx="274638" cy="327025"/>
          </a:xfrm>
          <a:prstGeom prst="rect">
            <a:avLst/>
          </a:prstGeom>
          <a:solidFill>
            <a:srgbClr val="FFFFFF"/>
          </a:solidFill>
          <a:ln w="19050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644" name="Rectangle 92"/>
          <p:cNvSpPr>
            <a:spLocks noChangeAspect="1" noChangeArrowheads="1"/>
          </p:cNvSpPr>
          <p:nvPr/>
        </p:nvSpPr>
        <p:spPr bwMode="auto">
          <a:xfrm>
            <a:off x="3576638" y="5980113"/>
            <a:ext cx="274637" cy="327025"/>
          </a:xfrm>
          <a:prstGeom prst="rect">
            <a:avLst/>
          </a:prstGeom>
          <a:solidFill>
            <a:srgbClr val="FFFFFF"/>
          </a:solidFill>
          <a:ln w="19050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645" name="Line 93"/>
          <p:cNvSpPr>
            <a:spLocks noChangeAspect="1" noChangeShapeType="1"/>
          </p:cNvSpPr>
          <p:nvPr/>
        </p:nvSpPr>
        <p:spPr bwMode="auto">
          <a:xfrm flipH="1">
            <a:off x="3576638" y="6259513"/>
            <a:ext cx="3157537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646" name="Oval 94"/>
          <p:cNvSpPr>
            <a:spLocks noChangeAspect="1" noChangeArrowheads="1"/>
          </p:cNvSpPr>
          <p:nvPr/>
        </p:nvSpPr>
        <p:spPr bwMode="auto">
          <a:xfrm>
            <a:off x="4749800" y="5842000"/>
            <a:ext cx="412750" cy="419100"/>
          </a:xfrm>
          <a:prstGeom prst="ellips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647" name="Line 95"/>
          <p:cNvSpPr>
            <a:spLocks noChangeAspect="1" noChangeShapeType="1"/>
          </p:cNvSpPr>
          <p:nvPr/>
        </p:nvSpPr>
        <p:spPr bwMode="auto">
          <a:xfrm flipH="1">
            <a:off x="2157413" y="6259513"/>
            <a:ext cx="504825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648" name="Line 96"/>
          <p:cNvSpPr>
            <a:spLocks noChangeAspect="1" noChangeShapeType="1"/>
          </p:cNvSpPr>
          <p:nvPr/>
        </p:nvSpPr>
        <p:spPr bwMode="auto">
          <a:xfrm flipH="1">
            <a:off x="2151063" y="5048250"/>
            <a:ext cx="504825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649" name="Text Box 97"/>
          <p:cNvSpPr txBox="1">
            <a:spLocks noChangeAspect="1" noChangeArrowheads="1"/>
          </p:cNvSpPr>
          <p:nvPr/>
        </p:nvSpPr>
        <p:spPr bwMode="auto">
          <a:xfrm>
            <a:off x="1336675" y="4873625"/>
            <a:ext cx="796925" cy="31115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/>
          <a:lstStyle/>
          <a:p>
            <a:pPr algn="r">
              <a:lnSpc>
                <a:spcPct val="90000"/>
              </a:lnSpc>
            </a:pPr>
            <a:r>
              <a:rPr lang="nb-NO" sz="1800"/>
              <a:t>Out</a:t>
            </a:r>
          </a:p>
        </p:txBody>
      </p:sp>
      <p:sp>
        <p:nvSpPr>
          <p:cNvPr id="23650" name="Text Box 98"/>
          <p:cNvSpPr txBox="1">
            <a:spLocks noChangeAspect="1" noChangeArrowheads="1"/>
          </p:cNvSpPr>
          <p:nvPr/>
        </p:nvSpPr>
        <p:spPr bwMode="auto">
          <a:xfrm>
            <a:off x="1336675" y="6062663"/>
            <a:ext cx="796925" cy="309562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/>
          <a:lstStyle/>
          <a:p>
            <a:pPr algn="r">
              <a:lnSpc>
                <a:spcPct val="90000"/>
              </a:lnSpc>
            </a:pPr>
            <a:r>
              <a:rPr lang="nb-NO" sz="1800"/>
              <a:t>In</a:t>
            </a:r>
          </a:p>
        </p:txBody>
      </p:sp>
      <p:sp>
        <p:nvSpPr>
          <p:cNvPr id="23651" name="Freeform 99"/>
          <p:cNvSpPr>
            <a:spLocks noChangeAspect="1"/>
          </p:cNvSpPr>
          <p:nvPr/>
        </p:nvSpPr>
        <p:spPr bwMode="auto">
          <a:xfrm>
            <a:off x="5668963" y="5245100"/>
            <a:ext cx="488950" cy="77788"/>
          </a:xfrm>
          <a:custGeom>
            <a:avLst/>
            <a:gdLst>
              <a:gd name="T0" fmla="*/ 0 w 287"/>
              <a:gd name="T1" fmla="*/ 2147483647 h 334"/>
              <a:gd name="T2" fmla="*/ 2147483647 w 287"/>
              <a:gd name="T3" fmla="*/ 2147483647 h 334"/>
              <a:gd name="T4" fmla="*/ 2147483647 w 287"/>
              <a:gd name="T5" fmla="*/ 2147483647 h 334"/>
              <a:gd name="T6" fmla="*/ 2147483647 w 287"/>
              <a:gd name="T7" fmla="*/ 2147483647 h 334"/>
              <a:gd name="T8" fmla="*/ 2147483647 w 287"/>
              <a:gd name="T9" fmla="*/ 0 h 334"/>
              <a:gd name="T10" fmla="*/ 2147483647 w 287"/>
              <a:gd name="T11" fmla="*/ 2147483647 h 334"/>
              <a:gd name="T12" fmla="*/ 2147483647 w 287"/>
              <a:gd name="T13" fmla="*/ 2147483647 h 334"/>
              <a:gd name="T14" fmla="*/ 2147483647 w 287"/>
              <a:gd name="T15" fmla="*/ 2147483647 h 334"/>
              <a:gd name="T16" fmla="*/ 2147483647 w 287"/>
              <a:gd name="T17" fmla="*/ 2147483647 h 334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287"/>
              <a:gd name="T28" fmla="*/ 0 h 334"/>
              <a:gd name="T29" fmla="*/ 287 w 287"/>
              <a:gd name="T30" fmla="*/ 334 h 334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287" h="334">
                <a:moveTo>
                  <a:pt x="0" y="322"/>
                </a:moveTo>
                <a:cubicBezTo>
                  <a:pt x="29" y="315"/>
                  <a:pt x="56" y="315"/>
                  <a:pt x="82" y="299"/>
                </a:cubicBezTo>
                <a:cubicBezTo>
                  <a:pt x="92" y="269"/>
                  <a:pt x="109" y="241"/>
                  <a:pt x="117" y="211"/>
                </a:cubicBezTo>
                <a:cubicBezTo>
                  <a:pt x="121" y="195"/>
                  <a:pt x="129" y="164"/>
                  <a:pt x="129" y="164"/>
                </a:cubicBezTo>
                <a:cubicBezTo>
                  <a:pt x="134" y="109"/>
                  <a:pt x="135" y="54"/>
                  <a:pt x="146" y="0"/>
                </a:cubicBezTo>
                <a:cubicBezTo>
                  <a:pt x="167" y="32"/>
                  <a:pt x="165" y="46"/>
                  <a:pt x="170" y="88"/>
                </a:cubicBezTo>
                <a:cubicBezTo>
                  <a:pt x="172" y="130"/>
                  <a:pt x="163" y="242"/>
                  <a:pt x="199" y="293"/>
                </a:cubicBezTo>
                <a:cubicBezTo>
                  <a:pt x="219" y="322"/>
                  <a:pt x="227" y="321"/>
                  <a:pt x="263" y="328"/>
                </a:cubicBezTo>
                <a:cubicBezTo>
                  <a:pt x="271" y="330"/>
                  <a:pt x="287" y="334"/>
                  <a:pt x="287" y="334"/>
                </a:cubicBezTo>
              </a:path>
            </a:pathLst>
          </a:custGeom>
          <a:noFill/>
          <a:ln w="19050">
            <a:solidFill>
              <a:schemeClr val="accent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652" name="Line 100"/>
          <p:cNvSpPr>
            <a:spLocks noChangeAspect="1" noChangeShapeType="1"/>
          </p:cNvSpPr>
          <p:nvPr/>
        </p:nvSpPr>
        <p:spPr bwMode="auto">
          <a:xfrm flipH="1">
            <a:off x="2236788" y="6137275"/>
            <a:ext cx="490537" cy="0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 type="none" w="sm" len="sm"/>
            <a:tailEnd type="stealth" w="med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653" name="Oval 101"/>
          <p:cNvSpPr>
            <a:spLocks noChangeAspect="1" noChangeArrowheads="1"/>
          </p:cNvSpPr>
          <p:nvPr/>
        </p:nvSpPr>
        <p:spPr bwMode="auto">
          <a:xfrm>
            <a:off x="8034338" y="4591050"/>
            <a:ext cx="447675" cy="466725"/>
          </a:xfrm>
          <a:prstGeom prst="ellips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654" name="Rectangle 102"/>
          <p:cNvSpPr>
            <a:spLocks noChangeAspect="1" noChangeArrowheads="1"/>
          </p:cNvSpPr>
          <p:nvPr/>
        </p:nvSpPr>
        <p:spPr bwMode="auto">
          <a:xfrm>
            <a:off x="8020050" y="4545013"/>
            <a:ext cx="547688" cy="279400"/>
          </a:xfrm>
          <a:prstGeom prst="rect">
            <a:avLst/>
          </a:prstGeom>
          <a:solidFill>
            <a:srgbClr val="FFFFFF"/>
          </a:solidFill>
          <a:ln w="19050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655" name="Line 103"/>
          <p:cNvSpPr>
            <a:spLocks noChangeAspect="1" noChangeShapeType="1"/>
          </p:cNvSpPr>
          <p:nvPr/>
        </p:nvSpPr>
        <p:spPr bwMode="auto">
          <a:xfrm>
            <a:off x="8480425" y="4684713"/>
            <a:ext cx="0" cy="1397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656" name="Rectangle 104"/>
          <p:cNvSpPr>
            <a:spLocks noChangeAspect="1" noChangeArrowheads="1"/>
          </p:cNvSpPr>
          <p:nvPr/>
        </p:nvSpPr>
        <p:spPr bwMode="auto">
          <a:xfrm>
            <a:off x="7988300" y="4778375"/>
            <a:ext cx="274638" cy="327025"/>
          </a:xfrm>
          <a:prstGeom prst="rect">
            <a:avLst/>
          </a:prstGeom>
          <a:solidFill>
            <a:srgbClr val="FFFFFF"/>
          </a:solidFill>
          <a:ln w="19050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657" name="Line 105"/>
          <p:cNvSpPr>
            <a:spLocks noChangeAspect="1" noChangeShapeType="1"/>
          </p:cNvSpPr>
          <p:nvPr/>
        </p:nvSpPr>
        <p:spPr bwMode="auto">
          <a:xfrm flipH="1" flipV="1">
            <a:off x="3567113" y="5041900"/>
            <a:ext cx="4708525" cy="15875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658" name="Line 106"/>
          <p:cNvSpPr>
            <a:spLocks noChangeAspect="1" noChangeShapeType="1"/>
          </p:cNvSpPr>
          <p:nvPr/>
        </p:nvSpPr>
        <p:spPr bwMode="auto">
          <a:xfrm>
            <a:off x="8480425" y="4057650"/>
            <a:ext cx="1588" cy="674688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659" name="AutoShape 107"/>
          <p:cNvSpPr>
            <a:spLocks noChangeAspect="1" noChangeArrowheads="1"/>
          </p:cNvSpPr>
          <p:nvPr/>
        </p:nvSpPr>
        <p:spPr bwMode="auto">
          <a:xfrm>
            <a:off x="5326063" y="6257925"/>
            <a:ext cx="244475" cy="244475"/>
          </a:xfrm>
          <a:prstGeom prst="triangle">
            <a:avLst>
              <a:gd name="adj" fmla="val 50000"/>
            </a:avLst>
          </a:prstGeom>
          <a:solidFill>
            <a:schemeClr val="bg2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660" name="AutoShape 108"/>
          <p:cNvSpPr>
            <a:spLocks noChangeAspect="1" noChangeArrowheads="1"/>
          </p:cNvSpPr>
          <p:nvPr/>
        </p:nvSpPr>
        <p:spPr bwMode="auto">
          <a:xfrm>
            <a:off x="6016625" y="6253163"/>
            <a:ext cx="246063" cy="244475"/>
          </a:xfrm>
          <a:prstGeom prst="triangle">
            <a:avLst>
              <a:gd name="adj" fmla="val 50000"/>
            </a:avLst>
          </a:prstGeom>
          <a:solidFill>
            <a:schemeClr val="bg2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661" name="Line 109"/>
          <p:cNvSpPr>
            <a:spLocks noChangeAspect="1" noChangeShapeType="1"/>
          </p:cNvSpPr>
          <p:nvPr/>
        </p:nvSpPr>
        <p:spPr bwMode="auto">
          <a:xfrm>
            <a:off x="5568950" y="6111875"/>
            <a:ext cx="458788" cy="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 type="stealth" w="med" len="lg"/>
            <a:tailEnd type="stealth" w="med" len="lg"/>
          </a:ln>
        </p:spPr>
        <p:txBody>
          <a:bodyPr/>
          <a:lstStyle/>
          <a:p>
            <a:endParaRPr lang="en-US"/>
          </a:p>
        </p:txBody>
      </p:sp>
      <p:sp>
        <p:nvSpPr>
          <p:cNvPr id="23662" name="Text Box 110"/>
          <p:cNvSpPr txBox="1">
            <a:spLocks noChangeAspect="1" noChangeArrowheads="1"/>
          </p:cNvSpPr>
          <p:nvPr/>
        </p:nvSpPr>
        <p:spPr bwMode="auto">
          <a:xfrm>
            <a:off x="4800600" y="6634163"/>
            <a:ext cx="1981200" cy="88265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90000"/>
              </a:lnSpc>
            </a:pPr>
            <a:r>
              <a:rPr lang="nb-NO" sz="1800"/>
              <a:t>Fine length adjustment</a:t>
            </a:r>
          </a:p>
          <a:p>
            <a:pPr>
              <a:lnSpc>
                <a:spcPct val="90000"/>
              </a:lnSpc>
            </a:pPr>
            <a:r>
              <a:rPr lang="nb-NO" sz="1800"/>
              <a:t>to get L</a:t>
            </a:r>
            <a:r>
              <a:rPr lang="nb-NO" sz="1800" baseline="-25000"/>
              <a:t>1 </a:t>
            </a:r>
            <a:r>
              <a:rPr lang="nb-NO" sz="1800"/>
              <a:t>=</a:t>
            </a:r>
            <a:r>
              <a:rPr lang="nb-NO" sz="1800" baseline="-25000"/>
              <a:t> </a:t>
            </a:r>
            <a:r>
              <a:rPr lang="nb-NO" sz="1800"/>
              <a:t>L</a:t>
            </a:r>
            <a:r>
              <a:rPr lang="nb-NO" sz="1800" baseline="-25000"/>
              <a:t>2</a:t>
            </a:r>
          </a:p>
        </p:txBody>
      </p:sp>
      <p:sp>
        <p:nvSpPr>
          <p:cNvPr id="23663" name="Freeform 111"/>
          <p:cNvSpPr>
            <a:spLocks noChangeAspect="1"/>
          </p:cNvSpPr>
          <p:nvPr/>
        </p:nvSpPr>
        <p:spPr bwMode="auto">
          <a:xfrm flipH="1">
            <a:off x="6383338" y="6159500"/>
            <a:ext cx="388937" cy="193675"/>
          </a:xfrm>
          <a:custGeom>
            <a:avLst/>
            <a:gdLst>
              <a:gd name="T0" fmla="*/ 2147483647 w 325"/>
              <a:gd name="T1" fmla="*/ 2147483647 h 250"/>
              <a:gd name="T2" fmla="*/ 2147483647 w 325"/>
              <a:gd name="T3" fmla="*/ 2147483647 h 250"/>
              <a:gd name="T4" fmla="*/ 2147483647 w 325"/>
              <a:gd name="T5" fmla="*/ 2147483647 h 250"/>
              <a:gd name="T6" fmla="*/ 2147483647 w 325"/>
              <a:gd name="T7" fmla="*/ 2147483647 h 250"/>
              <a:gd name="T8" fmla="*/ 2147483647 w 325"/>
              <a:gd name="T9" fmla="*/ 2147483647 h 250"/>
              <a:gd name="T10" fmla="*/ 2147483647 w 325"/>
              <a:gd name="T11" fmla="*/ 2147483647 h 250"/>
              <a:gd name="T12" fmla="*/ 2147483647 w 325"/>
              <a:gd name="T13" fmla="*/ 2147483647 h 250"/>
              <a:gd name="T14" fmla="*/ 2147483647 w 325"/>
              <a:gd name="T15" fmla="*/ 2147483647 h 250"/>
              <a:gd name="T16" fmla="*/ 2147483647 w 325"/>
              <a:gd name="T17" fmla="*/ 2147483647 h 250"/>
              <a:gd name="T18" fmla="*/ 2147483647 w 325"/>
              <a:gd name="T19" fmla="*/ 2147483647 h 250"/>
              <a:gd name="T20" fmla="*/ 2147483647 w 325"/>
              <a:gd name="T21" fmla="*/ 2147483647 h 250"/>
              <a:gd name="T22" fmla="*/ 2147483647 w 325"/>
              <a:gd name="T23" fmla="*/ 2147483647 h 250"/>
              <a:gd name="T24" fmla="*/ 0 w 325"/>
              <a:gd name="T25" fmla="*/ 2147483647 h 250"/>
              <a:gd name="T26" fmla="*/ 2147483647 w 325"/>
              <a:gd name="T27" fmla="*/ 2147483647 h 250"/>
              <a:gd name="T28" fmla="*/ 2147483647 w 325"/>
              <a:gd name="T29" fmla="*/ 2147483647 h 250"/>
              <a:gd name="T30" fmla="*/ 2147483647 w 325"/>
              <a:gd name="T31" fmla="*/ 2147483647 h 250"/>
              <a:gd name="T32" fmla="*/ 2147483647 w 325"/>
              <a:gd name="T33" fmla="*/ 2147483647 h 250"/>
              <a:gd name="T34" fmla="*/ 2147483647 w 325"/>
              <a:gd name="T35" fmla="*/ 2147483647 h 250"/>
              <a:gd name="T36" fmla="*/ 2147483647 w 325"/>
              <a:gd name="T37" fmla="*/ 2147483647 h 250"/>
              <a:gd name="T38" fmla="*/ 2147483647 w 325"/>
              <a:gd name="T39" fmla="*/ 2147483647 h 250"/>
              <a:gd name="T40" fmla="*/ 2147483647 w 325"/>
              <a:gd name="T41" fmla="*/ 2147483647 h 250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w 325"/>
              <a:gd name="T64" fmla="*/ 0 h 250"/>
              <a:gd name="T65" fmla="*/ 325 w 325"/>
              <a:gd name="T66" fmla="*/ 250 h 250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T63" t="T64" r="T65" b="T66"/>
            <a:pathLst>
              <a:path w="325" h="250">
                <a:moveTo>
                  <a:pt x="229" y="250"/>
                </a:moveTo>
                <a:cubicBezTo>
                  <a:pt x="197" y="249"/>
                  <a:pt x="183" y="248"/>
                  <a:pt x="157" y="244"/>
                </a:cubicBezTo>
                <a:cubicBezTo>
                  <a:pt x="149" y="243"/>
                  <a:pt x="142" y="241"/>
                  <a:pt x="135" y="239"/>
                </a:cubicBezTo>
                <a:cubicBezTo>
                  <a:pt x="132" y="238"/>
                  <a:pt x="125" y="237"/>
                  <a:pt x="125" y="237"/>
                </a:cubicBezTo>
                <a:cubicBezTo>
                  <a:pt x="120" y="234"/>
                  <a:pt x="115" y="232"/>
                  <a:pt x="109" y="231"/>
                </a:cubicBezTo>
                <a:cubicBezTo>
                  <a:pt x="102" y="226"/>
                  <a:pt x="92" y="223"/>
                  <a:pt x="84" y="220"/>
                </a:cubicBezTo>
                <a:cubicBezTo>
                  <a:pt x="82" y="216"/>
                  <a:pt x="79" y="215"/>
                  <a:pt x="75" y="214"/>
                </a:cubicBezTo>
                <a:cubicBezTo>
                  <a:pt x="73" y="211"/>
                  <a:pt x="71" y="209"/>
                  <a:pt x="67" y="208"/>
                </a:cubicBezTo>
                <a:cubicBezTo>
                  <a:pt x="64" y="204"/>
                  <a:pt x="55" y="199"/>
                  <a:pt x="55" y="199"/>
                </a:cubicBezTo>
                <a:cubicBezTo>
                  <a:pt x="53" y="195"/>
                  <a:pt x="47" y="192"/>
                  <a:pt x="43" y="191"/>
                </a:cubicBezTo>
                <a:cubicBezTo>
                  <a:pt x="38" y="184"/>
                  <a:pt x="27" y="177"/>
                  <a:pt x="19" y="172"/>
                </a:cubicBezTo>
                <a:cubicBezTo>
                  <a:pt x="16" y="167"/>
                  <a:pt x="11" y="158"/>
                  <a:pt x="6" y="155"/>
                </a:cubicBezTo>
                <a:cubicBezTo>
                  <a:pt x="5" y="149"/>
                  <a:pt x="2" y="144"/>
                  <a:pt x="0" y="139"/>
                </a:cubicBezTo>
                <a:cubicBezTo>
                  <a:pt x="1" y="123"/>
                  <a:pt x="1" y="104"/>
                  <a:pt x="16" y="94"/>
                </a:cubicBezTo>
                <a:cubicBezTo>
                  <a:pt x="18" y="89"/>
                  <a:pt x="23" y="83"/>
                  <a:pt x="28" y="81"/>
                </a:cubicBezTo>
                <a:cubicBezTo>
                  <a:pt x="32" y="75"/>
                  <a:pt x="39" y="68"/>
                  <a:pt x="46" y="65"/>
                </a:cubicBezTo>
                <a:cubicBezTo>
                  <a:pt x="53" y="56"/>
                  <a:pt x="70" y="49"/>
                  <a:pt x="81" y="46"/>
                </a:cubicBezTo>
                <a:cubicBezTo>
                  <a:pt x="85" y="41"/>
                  <a:pt x="107" y="29"/>
                  <a:pt x="114" y="27"/>
                </a:cubicBezTo>
                <a:cubicBezTo>
                  <a:pt x="123" y="20"/>
                  <a:pt x="136" y="18"/>
                  <a:pt x="147" y="17"/>
                </a:cubicBezTo>
                <a:cubicBezTo>
                  <a:pt x="166" y="12"/>
                  <a:pt x="181" y="7"/>
                  <a:pt x="201" y="6"/>
                </a:cubicBezTo>
                <a:cubicBezTo>
                  <a:pt x="242" y="0"/>
                  <a:pt x="284" y="6"/>
                  <a:pt x="325" y="6"/>
                </a:cubicBezTo>
              </a:path>
            </a:pathLst>
          </a:custGeom>
          <a:noFill/>
          <a:ln w="19050">
            <a:solidFill>
              <a:schemeClr val="tx2"/>
            </a:solidFill>
            <a:round/>
            <a:headEnd type="none" w="sm" len="sm"/>
            <a:tailEnd type="stealth" w="med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664" name="Line 112"/>
          <p:cNvSpPr>
            <a:spLocks noChangeAspect="1" noChangeShapeType="1"/>
          </p:cNvSpPr>
          <p:nvPr/>
        </p:nvSpPr>
        <p:spPr bwMode="auto">
          <a:xfrm flipV="1">
            <a:off x="5222875" y="4959350"/>
            <a:ext cx="1527175" cy="3175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 type="none" w="sm" len="sm"/>
            <a:tailEnd type="stealth" w="med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665" name="Line 113"/>
          <p:cNvSpPr>
            <a:spLocks noChangeAspect="1" noChangeShapeType="1"/>
          </p:cNvSpPr>
          <p:nvPr/>
        </p:nvSpPr>
        <p:spPr bwMode="auto">
          <a:xfrm flipH="1">
            <a:off x="5192713" y="5153025"/>
            <a:ext cx="1527175" cy="0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 type="none" w="sm" len="sm"/>
            <a:tailEnd type="stealth" w="med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666" name="Line 114"/>
          <p:cNvSpPr>
            <a:spLocks noChangeAspect="1" noChangeShapeType="1"/>
          </p:cNvSpPr>
          <p:nvPr/>
        </p:nvSpPr>
        <p:spPr bwMode="auto">
          <a:xfrm>
            <a:off x="2236788" y="4965700"/>
            <a:ext cx="490537" cy="0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 type="none" w="sm" len="sm"/>
            <a:tailEnd type="stealth" w="med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667" name="Text Box 115"/>
          <p:cNvSpPr txBox="1">
            <a:spLocks noChangeAspect="1" noChangeArrowheads="1"/>
          </p:cNvSpPr>
          <p:nvPr/>
        </p:nvSpPr>
        <p:spPr bwMode="auto">
          <a:xfrm>
            <a:off x="3381375" y="6389688"/>
            <a:ext cx="571500" cy="57150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90000"/>
              </a:lnSpc>
            </a:pPr>
            <a:r>
              <a:rPr lang="nb-NO" sz="2200"/>
              <a:t>L</a:t>
            </a:r>
            <a:r>
              <a:rPr lang="nb-NO" sz="2200" baseline="-25000"/>
              <a:t>2</a:t>
            </a:r>
            <a:endParaRPr lang="nb-NO" sz="2200"/>
          </a:p>
        </p:txBody>
      </p:sp>
      <p:sp>
        <p:nvSpPr>
          <p:cNvPr id="23668" name="Text Box 116"/>
          <p:cNvSpPr txBox="1">
            <a:spLocks noChangeAspect="1" noChangeArrowheads="1"/>
          </p:cNvSpPr>
          <p:nvPr/>
        </p:nvSpPr>
        <p:spPr bwMode="auto">
          <a:xfrm>
            <a:off x="3381375" y="4508500"/>
            <a:ext cx="571500" cy="573088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90000"/>
              </a:lnSpc>
            </a:pPr>
            <a:r>
              <a:rPr lang="nb-NO" sz="2200"/>
              <a:t>L</a:t>
            </a:r>
            <a:r>
              <a:rPr lang="nb-NO" sz="2200" baseline="-25000"/>
              <a:t>1</a:t>
            </a:r>
            <a:endParaRPr lang="nb-NO" sz="2200"/>
          </a:p>
        </p:txBody>
      </p:sp>
      <p:sp>
        <p:nvSpPr>
          <p:cNvPr id="23669" name="Oval 117"/>
          <p:cNvSpPr>
            <a:spLocks noChangeAspect="1" noChangeArrowheads="1"/>
          </p:cNvSpPr>
          <p:nvPr/>
        </p:nvSpPr>
        <p:spPr bwMode="auto">
          <a:xfrm>
            <a:off x="4854575" y="5840413"/>
            <a:ext cx="411163" cy="419100"/>
          </a:xfrm>
          <a:prstGeom prst="ellips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670" name="Oval 118"/>
          <p:cNvSpPr>
            <a:spLocks noChangeAspect="1" noChangeArrowheads="1"/>
          </p:cNvSpPr>
          <p:nvPr/>
        </p:nvSpPr>
        <p:spPr bwMode="auto">
          <a:xfrm>
            <a:off x="4953000" y="5845175"/>
            <a:ext cx="411163" cy="419100"/>
          </a:xfrm>
          <a:prstGeom prst="ellips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2" name="Group 119"/>
          <p:cNvGrpSpPr>
            <a:grpSpLocks/>
          </p:cNvGrpSpPr>
          <p:nvPr/>
        </p:nvGrpSpPr>
        <p:grpSpPr bwMode="auto">
          <a:xfrm>
            <a:off x="7010400" y="5262563"/>
            <a:ext cx="3238500" cy="2236787"/>
            <a:chOff x="4387" y="3315"/>
            <a:chExt cx="2040" cy="1409"/>
          </a:xfrm>
        </p:grpSpPr>
        <p:sp>
          <p:nvSpPr>
            <p:cNvPr id="23678" name="Line 120"/>
            <p:cNvSpPr>
              <a:spLocks noChangeAspect="1" noChangeShapeType="1"/>
            </p:cNvSpPr>
            <p:nvPr/>
          </p:nvSpPr>
          <p:spPr bwMode="auto">
            <a:xfrm flipV="1">
              <a:off x="4914" y="3534"/>
              <a:ext cx="0" cy="99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679" name="Line 121"/>
            <p:cNvSpPr>
              <a:spLocks noChangeAspect="1" noChangeShapeType="1"/>
            </p:cNvSpPr>
            <p:nvPr/>
          </p:nvSpPr>
          <p:spPr bwMode="auto">
            <a:xfrm>
              <a:off x="4869" y="4446"/>
              <a:ext cx="1242" cy="3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680" name="Text Box 122"/>
            <p:cNvSpPr txBox="1">
              <a:spLocks noChangeAspect="1" noChangeArrowheads="1"/>
            </p:cNvSpPr>
            <p:nvPr/>
          </p:nvSpPr>
          <p:spPr bwMode="auto">
            <a:xfrm>
              <a:off x="4387" y="3315"/>
              <a:ext cx="845" cy="669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  <p:txBody>
            <a:bodyPr/>
            <a:lstStyle/>
            <a:p>
              <a:pPr algn="l">
                <a:lnSpc>
                  <a:spcPct val="90000"/>
                </a:lnSpc>
              </a:pPr>
              <a:r>
                <a:rPr lang="en-US" sz="1800"/>
                <a:t>Received OTDR pulse</a:t>
              </a:r>
            </a:p>
          </p:txBody>
        </p:sp>
        <p:sp>
          <p:nvSpPr>
            <p:cNvPr id="23681" name="Text Box 123"/>
            <p:cNvSpPr txBox="1">
              <a:spLocks noChangeAspect="1" noChangeArrowheads="1"/>
            </p:cNvSpPr>
            <p:nvPr/>
          </p:nvSpPr>
          <p:spPr bwMode="auto">
            <a:xfrm>
              <a:off x="5715" y="4472"/>
              <a:ext cx="712" cy="252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  <p:txBody>
            <a:bodyPr rIns="0"/>
            <a:lstStyle/>
            <a:p>
              <a:pPr algn="l">
                <a:lnSpc>
                  <a:spcPct val="90000"/>
                </a:lnSpc>
              </a:pPr>
              <a:r>
                <a:rPr lang="nb-NO" sz="2200"/>
                <a:t>V</a:t>
              </a:r>
              <a:r>
                <a:rPr lang="nb-NO" sz="2200" baseline="-25000"/>
                <a:t>mod</a:t>
              </a:r>
              <a:r>
                <a:rPr lang="nb-NO" sz="2200"/>
                <a:t>, V</a:t>
              </a:r>
            </a:p>
          </p:txBody>
        </p:sp>
        <p:sp>
          <p:nvSpPr>
            <p:cNvPr id="23682" name="Freeform 124"/>
            <p:cNvSpPr>
              <a:spLocks noChangeAspect="1"/>
            </p:cNvSpPr>
            <p:nvPr/>
          </p:nvSpPr>
          <p:spPr bwMode="auto">
            <a:xfrm rot="10807630" flipV="1">
              <a:off x="4824" y="3612"/>
              <a:ext cx="1471" cy="720"/>
            </a:xfrm>
            <a:custGeom>
              <a:avLst/>
              <a:gdLst>
                <a:gd name="T0" fmla="*/ 2147483647 w 1056"/>
                <a:gd name="T1" fmla="*/ 2147483647 h 256"/>
                <a:gd name="T2" fmla="*/ 2147483647 w 1056"/>
                <a:gd name="T3" fmla="*/ 2147483647 h 256"/>
                <a:gd name="T4" fmla="*/ 2018141885 w 1056"/>
                <a:gd name="T5" fmla="*/ 2147483647 h 256"/>
                <a:gd name="T6" fmla="*/ 1442819252 w 1056"/>
                <a:gd name="T7" fmla="*/ 2147483647 h 256"/>
                <a:gd name="T8" fmla="*/ 1008708631 w 1056"/>
                <a:gd name="T9" fmla="*/ 2147483647 h 256"/>
                <a:gd name="T10" fmla="*/ 0 w 1056"/>
                <a:gd name="T11" fmla="*/ 2147483647 h 25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056"/>
                <a:gd name="T19" fmla="*/ 0 h 256"/>
                <a:gd name="T20" fmla="*/ 1056 w 1056"/>
                <a:gd name="T21" fmla="*/ 256 h 25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056" h="256">
                  <a:moveTo>
                    <a:pt x="1056" y="256"/>
                  </a:moveTo>
                  <a:cubicBezTo>
                    <a:pt x="992" y="136"/>
                    <a:pt x="928" y="16"/>
                    <a:pt x="864" y="16"/>
                  </a:cubicBezTo>
                  <a:cubicBezTo>
                    <a:pt x="800" y="16"/>
                    <a:pt x="736" y="256"/>
                    <a:pt x="672" y="256"/>
                  </a:cubicBezTo>
                  <a:cubicBezTo>
                    <a:pt x="608" y="256"/>
                    <a:pt x="536" y="32"/>
                    <a:pt x="480" y="16"/>
                  </a:cubicBezTo>
                  <a:cubicBezTo>
                    <a:pt x="424" y="0"/>
                    <a:pt x="416" y="136"/>
                    <a:pt x="336" y="160"/>
                  </a:cubicBezTo>
                  <a:cubicBezTo>
                    <a:pt x="256" y="184"/>
                    <a:pt x="128" y="172"/>
                    <a:pt x="0" y="160"/>
                  </a:cubicBezTo>
                </a:path>
              </a:pathLst>
            </a:custGeom>
            <a:noFill/>
            <a:ln w="31750">
              <a:solidFill>
                <a:schemeClr val="tx1"/>
              </a:solidFill>
              <a:prstDash val="dash"/>
              <a:round/>
              <a:headEnd type="none" w="sm" len="sm"/>
              <a:tailEnd type="stealth" w="med" len="lg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683" name="Rectangle 125"/>
            <p:cNvSpPr>
              <a:spLocks noChangeAspect="1" noChangeArrowheads="1"/>
            </p:cNvSpPr>
            <p:nvPr/>
          </p:nvSpPr>
          <p:spPr bwMode="auto">
            <a:xfrm>
              <a:off x="4500" y="3850"/>
              <a:ext cx="401" cy="515"/>
            </a:xfrm>
            <a:prstGeom prst="rect">
              <a:avLst/>
            </a:prstGeom>
            <a:solidFill>
              <a:srgbClr val="FFFFFF"/>
            </a:solidFill>
            <a:ln w="12700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684" name="Rectangle 126"/>
            <p:cNvSpPr>
              <a:spLocks noChangeAspect="1" noChangeArrowheads="1"/>
            </p:cNvSpPr>
            <p:nvPr/>
          </p:nvSpPr>
          <p:spPr bwMode="auto">
            <a:xfrm>
              <a:off x="5761" y="3716"/>
              <a:ext cx="623" cy="669"/>
            </a:xfrm>
            <a:prstGeom prst="rect">
              <a:avLst/>
            </a:prstGeom>
            <a:solidFill>
              <a:srgbClr val="FFFFFF"/>
            </a:solidFill>
            <a:ln w="12700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685" name="Text Box 127"/>
            <p:cNvSpPr txBox="1">
              <a:spLocks noChangeAspect="1" noChangeArrowheads="1"/>
            </p:cNvSpPr>
            <p:nvPr/>
          </p:nvSpPr>
          <p:spPr bwMode="auto">
            <a:xfrm>
              <a:off x="5002" y="4488"/>
              <a:ext cx="402" cy="206"/>
            </a:xfrm>
            <a:prstGeom prst="rect">
              <a:avLst/>
            </a:prstGeom>
            <a:solidFill>
              <a:srgbClr val="FFFFFF"/>
            </a:solidFill>
            <a:ln w="19050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lnSpc>
                  <a:spcPct val="90000"/>
                </a:lnSpc>
              </a:pPr>
              <a:r>
                <a:rPr lang="nb-NO" sz="1800"/>
                <a:t>4.1</a:t>
              </a:r>
            </a:p>
          </p:txBody>
        </p:sp>
        <p:sp>
          <p:nvSpPr>
            <p:cNvPr id="23686" name="Line 128"/>
            <p:cNvSpPr>
              <a:spLocks noChangeAspect="1" noChangeShapeType="1"/>
            </p:cNvSpPr>
            <p:nvPr/>
          </p:nvSpPr>
          <p:spPr bwMode="auto">
            <a:xfrm flipV="1">
              <a:off x="5226" y="4437"/>
              <a:ext cx="0" cy="5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687" name="Line 129"/>
            <p:cNvSpPr>
              <a:spLocks noChangeAspect="1" noChangeShapeType="1"/>
            </p:cNvSpPr>
            <p:nvPr/>
          </p:nvSpPr>
          <p:spPr bwMode="auto">
            <a:xfrm flipV="1">
              <a:off x="5537" y="4437"/>
              <a:ext cx="0" cy="5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688" name="Text Box 130"/>
            <p:cNvSpPr txBox="1">
              <a:spLocks noChangeAspect="1" noChangeArrowheads="1"/>
            </p:cNvSpPr>
            <p:nvPr/>
          </p:nvSpPr>
          <p:spPr bwMode="auto">
            <a:xfrm>
              <a:off x="5315" y="4488"/>
              <a:ext cx="400" cy="206"/>
            </a:xfrm>
            <a:prstGeom prst="rect">
              <a:avLst/>
            </a:prstGeom>
            <a:solidFill>
              <a:srgbClr val="FFFFFF"/>
            </a:solidFill>
            <a:ln w="19050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lnSpc>
                  <a:spcPct val="90000"/>
                </a:lnSpc>
              </a:pPr>
              <a:r>
                <a:rPr lang="nb-NO" sz="1800"/>
                <a:t>8.2</a:t>
              </a:r>
            </a:p>
          </p:txBody>
        </p:sp>
        <p:sp>
          <p:nvSpPr>
            <p:cNvPr id="23689" name="Text Box 131"/>
            <p:cNvSpPr txBox="1">
              <a:spLocks noChangeAspect="1" noChangeArrowheads="1"/>
            </p:cNvSpPr>
            <p:nvPr/>
          </p:nvSpPr>
          <p:spPr bwMode="auto">
            <a:xfrm>
              <a:off x="4690" y="4488"/>
              <a:ext cx="402" cy="206"/>
            </a:xfrm>
            <a:prstGeom prst="rect">
              <a:avLst/>
            </a:prstGeom>
            <a:solidFill>
              <a:srgbClr val="FFFFFF"/>
            </a:solidFill>
            <a:ln w="19050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lnSpc>
                  <a:spcPct val="90000"/>
                </a:lnSpc>
              </a:pPr>
              <a:r>
                <a:rPr lang="nb-NO" sz="1800"/>
                <a:t>0</a:t>
              </a:r>
            </a:p>
          </p:txBody>
        </p:sp>
      </p:grpSp>
      <p:sp>
        <p:nvSpPr>
          <p:cNvPr id="23672" name="Text Box 132"/>
          <p:cNvSpPr txBox="1">
            <a:spLocks noChangeAspect="1" noChangeArrowheads="1"/>
          </p:cNvSpPr>
          <p:nvPr/>
        </p:nvSpPr>
        <p:spPr bwMode="auto">
          <a:xfrm>
            <a:off x="3748088" y="6113463"/>
            <a:ext cx="654050" cy="309562"/>
          </a:xfrm>
          <a:prstGeom prst="rect">
            <a:avLst/>
          </a:prstGeom>
          <a:solidFill>
            <a:srgbClr val="FFFFFF"/>
          </a:solidFill>
          <a:ln w="19050"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endParaRPr lang="nb-NO" sz="1400"/>
          </a:p>
        </p:txBody>
      </p:sp>
      <p:sp>
        <p:nvSpPr>
          <p:cNvPr id="23673" name="Text Box 133"/>
          <p:cNvSpPr txBox="1">
            <a:spLocks noChangeAspect="1" noChangeArrowheads="1"/>
          </p:cNvSpPr>
          <p:nvPr/>
        </p:nvSpPr>
        <p:spPr bwMode="auto">
          <a:xfrm>
            <a:off x="3276600" y="5480050"/>
            <a:ext cx="1600200" cy="65405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90000"/>
              </a:lnSpc>
            </a:pPr>
            <a:r>
              <a:rPr lang="nb-NO" sz="1800"/>
              <a:t>Variable attenuator</a:t>
            </a:r>
            <a:endParaRPr lang="nb-NO" sz="1800" baseline="-25000"/>
          </a:p>
        </p:txBody>
      </p:sp>
      <p:sp>
        <p:nvSpPr>
          <p:cNvPr id="23674" name="Text Box 134"/>
          <p:cNvSpPr txBox="1">
            <a:spLocks noChangeAspect="1" noChangeArrowheads="1"/>
          </p:cNvSpPr>
          <p:nvPr/>
        </p:nvSpPr>
        <p:spPr bwMode="auto">
          <a:xfrm>
            <a:off x="306388" y="1057275"/>
            <a:ext cx="1017587" cy="455613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/>
          <a:lstStyle/>
          <a:p>
            <a:pPr algn="l"/>
            <a:r>
              <a:rPr lang="nb-NO" sz="2800" b="0"/>
              <a:t>Alice</a:t>
            </a:r>
          </a:p>
        </p:txBody>
      </p:sp>
      <p:sp>
        <p:nvSpPr>
          <p:cNvPr id="23675" name="Text Box 135"/>
          <p:cNvSpPr txBox="1">
            <a:spLocks noChangeArrowheads="1"/>
          </p:cNvSpPr>
          <p:nvPr/>
        </p:nvSpPr>
        <p:spPr bwMode="auto">
          <a:xfrm>
            <a:off x="5740400" y="1789113"/>
            <a:ext cx="1422400" cy="573087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90000"/>
              </a:lnSpc>
            </a:pPr>
            <a:r>
              <a:rPr lang="nb-NO" sz="1800"/>
              <a:t>Phase modulator</a:t>
            </a:r>
            <a:endParaRPr lang="nb-NO" sz="1800" b="0"/>
          </a:p>
        </p:txBody>
      </p:sp>
      <p:sp>
        <p:nvSpPr>
          <p:cNvPr id="23676" name="Text Box 136"/>
          <p:cNvSpPr txBox="1">
            <a:spLocks noChangeAspect="1" noChangeArrowheads="1"/>
          </p:cNvSpPr>
          <p:nvPr/>
        </p:nvSpPr>
        <p:spPr bwMode="auto">
          <a:xfrm>
            <a:off x="304800" y="4116388"/>
            <a:ext cx="1017588" cy="455612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/>
          <a:lstStyle/>
          <a:p>
            <a:pPr algn="l"/>
            <a:r>
              <a:rPr lang="en-US" sz="2800" b="0"/>
              <a:t>Eve</a:t>
            </a:r>
            <a:endParaRPr lang="nb-NO" sz="2800" b="0"/>
          </a:p>
        </p:txBody>
      </p:sp>
      <p:sp>
        <p:nvSpPr>
          <p:cNvPr id="23677" name="Text Box 73"/>
          <p:cNvSpPr txBox="1">
            <a:spLocks noChangeArrowheads="1"/>
          </p:cNvSpPr>
          <p:nvPr/>
        </p:nvSpPr>
        <p:spPr bwMode="auto">
          <a:xfrm>
            <a:off x="152399" y="7293600"/>
            <a:ext cx="9993600" cy="381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anchor="b"/>
          <a:lstStyle/>
          <a:p>
            <a:pPr algn="l"/>
            <a:r>
              <a:rPr lang="en-US" sz="1600" b="0" smtClean="0">
                <a:cs typeface="Arial" pitchFamily="34" charset="0"/>
              </a:rPr>
              <a:t>A. Vakhitov </a:t>
            </a:r>
            <a:r>
              <a:rPr lang="en-US" sz="1600" b="0" i="1" smtClean="0">
                <a:cs typeface="Arial" pitchFamily="34" charset="0"/>
              </a:rPr>
              <a:t>et al.,</a:t>
            </a:r>
            <a:r>
              <a:rPr lang="en-US" sz="1600" b="0" smtClean="0">
                <a:cs typeface="Arial" pitchFamily="34" charset="0"/>
              </a:rPr>
              <a:t> J</a:t>
            </a:r>
            <a:r>
              <a:rPr lang="en-US" sz="1600" b="0">
                <a:cs typeface="Arial" pitchFamily="34" charset="0"/>
              </a:rPr>
              <a:t>. Mod. Opt. </a:t>
            </a:r>
            <a:r>
              <a:rPr lang="en-US" sz="1600">
                <a:cs typeface="Arial" pitchFamily="34" charset="0"/>
              </a:rPr>
              <a:t>48</a:t>
            </a:r>
            <a:r>
              <a:rPr lang="en-US" sz="1600" b="0">
                <a:cs typeface="Arial" pitchFamily="34" charset="0"/>
              </a:rPr>
              <a:t>, 2023 (2001)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ChangeArrowheads="1"/>
          </p:cNvSpPr>
          <p:nvPr/>
        </p:nvSpPr>
        <p:spPr bwMode="auto">
          <a:xfrm>
            <a:off x="0" y="0"/>
            <a:ext cx="10287000" cy="7715250"/>
          </a:xfrm>
          <a:prstGeom prst="rect">
            <a:avLst/>
          </a:prstGeom>
          <a:solidFill>
            <a:srgbClr val="000000"/>
          </a:solidFill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24579" name="Picture 4" descr="E:\actual3\my_www\vad1.com\photo\stock\a60-19-4.jpg"/>
          <p:cNvPicPr>
            <a:picLocks noChangeAspect="1" noChangeArrowheads="1"/>
          </p:cNvPicPr>
          <p:nvPr/>
        </p:nvPicPr>
        <p:blipFill>
          <a:blip r:embed="rId3" cstate="print"/>
          <a:srcRect l="3546" t="1538" r="3417"/>
          <a:stretch>
            <a:fillRect/>
          </a:stretch>
        </p:blipFill>
        <p:spPr bwMode="auto">
          <a:xfrm>
            <a:off x="0" y="0"/>
            <a:ext cx="10287000" cy="72589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1" name="Rectangle 5"/>
          <p:cNvSpPr>
            <a:spLocks noChangeArrowheads="1"/>
          </p:cNvSpPr>
          <p:nvPr/>
        </p:nvSpPr>
        <p:spPr bwMode="auto">
          <a:xfrm>
            <a:off x="0" y="7089775"/>
            <a:ext cx="10287000" cy="285750"/>
          </a:xfrm>
          <a:prstGeom prst="rect">
            <a:avLst/>
          </a:prstGeom>
          <a:solidFill>
            <a:srgbClr val="000000"/>
          </a:solidFill>
          <a:ln w="19050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endParaRPr lang="en-US"/>
          </a:p>
        </p:txBody>
      </p:sp>
      <p:sp>
        <p:nvSpPr>
          <p:cNvPr id="7" name="TextBox 46"/>
          <p:cNvSpPr txBox="1">
            <a:spLocks noChangeArrowheads="1"/>
          </p:cNvSpPr>
          <p:nvPr/>
        </p:nvSpPr>
        <p:spPr bwMode="auto">
          <a:xfrm>
            <a:off x="8587497" y="7077307"/>
            <a:ext cx="1699503" cy="2112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tIns="36000" bIns="36000" anchor="ctr" anchorCtr="0">
            <a:spAutoFit/>
          </a:bodyPr>
          <a:lstStyle/>
          <a:p>
            <a:pPr algn="r"/>
            <a:r>
              <a:rPr lang="en-US" sz="900" b="0">
                <a:solidFill>
                  <a:srgbClr val="4D4D4D"/>
                </a:solidFill>
              </a:rPr>
              <a:t>Photo ©</a:t>
            </a:r>
            <a:r>
              <a:rPr lang="en-US" sz="200" b="0">
                <a:solidFill>
                  <a:srgbClr val="4D4D4D"/>
                </a:solidFill>
              </a:rPr>
              <a:t> </a:t>
            </a:r>
            <a:r>
              <a:rPr lang="en-US" sz="900" b="0" smtClean="0">
                <a:solidFill>
                  <a:srgbClr val="4D4D4D"/>
                </a:solidFill>
              </a:rPr>
              <a:t>2000 </a:t>
            </a:r>
            <a:r>
              <a:rPr lang="en-US" sz="900" b="0">
                <a:solidFill>
                  <a:srgbClr val="4D4D4D"/>
                </a:solidFill>
              </a:rPr>
              <a:t>Vadim Makarov</a:t>
            </a:r>
          </a:p>
        </p:txBody>
      </p:sp>
      <p:sp>
        <p:nvSpPr>
          <p:cNvPr id="8" name="Title 2"/>
          <p:cNvSpPr txBox="1">
            <a:spLocks/>
          </p:cNvSpPr>
          <p:nvPr/>
        </p:nvSpPr>
        <p:spPr>
          <a:xfrm>
            <a:off x="0" y="6737350"/>
            <a:ext cx="10287000" cy="936625"/>
          </a:xfrm>
          <a:prstGeom prst="rect">
            <a:avLst/>
          </a:prstGeom>
        </p:spPr>
        <p:txBody>
          <a:bodyPr anchor="b"/>
          <a:lstStyle/>
          <a:p>
            <a:pPr marL="0" marR="0" lvl="0" indent="0" algn="ctr" defTabSz="987425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smtClean="0">
                <a:ln>
                  <a:noFill/>
                </a:ln>
                <a:solidFill>
                  <a:srgbClr val="C0C0C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Artem Vakhitov tunes up Eve’s setup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10" descr="PhysRevA-73-p022320-fig5.g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86375" y="1257300"/>
            <a:ext cx="4786313" cy="417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3" name="Picture 9" descr="PhysRevA-73-p022320-fig4.g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6538" y="1201738"/>
            <a:ext cx="4764087" cy="4214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Trojan-horse attack for plug-and-play system</a:t>
            </a:r>
          </a:p>
        </p:txBody>
      </p:sp>
      <p:sp>
        <p:nvSpPr>
          <p:cNvPr id="25605" name="Text Box 73"/>
          <p:cNvSpPr txBox="1">
            <a:spLocks noChangeArrowheads="1"/>
          </p:cNvSpPr>
          <p:nvPr/>
        </p:nvSpPr>
        <p:spPr bwMode="auto">
          <a:xfrm>
            <a:off x="152399" y="7293600"/>
            <a:ext cx="9993600" cy="381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anchor="b"/>
          <a:lstStyle/>
          <a:p>
            <a:pPr algn="l"/>
            <a:r>
              <a:rPr lang="en-US" sz="1600" b="0">
                <a:cs typeface="Arial" pitchFamily="34" charset="0"/>
              </a:rPr>
              <a:t>N. Gisin </a:t>
            </a:r>
            <a:r>
              <a:rPr lang="en-US" sz="1600" b="0" i="1">
                <a:cs typeface="Arial" pitchFamily="34" charset="0"/>
              </a:rPr>
              <a:t>et al.,</a:t>
            </a:r>
            <a:r>
              <a:rPr lang="en-US" sz="1600" b="0">
                <a:cs typeface="Arial" pitchFamily="34" charset="0"/>
              </a:rPr>
              <a:t> Phys. Rev. A </a:t>
            </a:r>
            <a:r>
              <a:rPr lang="en-US" sz="1600">
                <a:cs typeface="Arial" pitchFamily="34" charset="0"/>
              </a:rPr>
              <a:t>73</a:t>
            </a:r>
            <a:r>
              <a:rPr lang="en-US" sz="1600" b="0">
                <a:cs typeface="Arial" pitchFamily="34" charset="0"/>
              </a:rPr>
              <a:t>, 022320 (2006)</a:t>
            </a:r>
          </a:p>
        </p:txBody>
      </p:sp>
      <p:sp>
        <p:nvSpPr>
          <p:cNvPr id="25606" name="TextBox 6"/>
          <p:cNvSpPr txBox="1">
            <a:spLocks noChangeArrowheads="1"/>
          </p:cNvSpPr>
          <p:nvPr/>
        </p:nvSpPr>
        <p:spPr bwMode="auto">
          <a:xfrm rot="-5400000">
            <a:off x="-26194" y="2321719"/>
            <a:ext cx="67627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/>
              <a:t>Alice</a:t>
            </a:r>
          </a:p>
        </p:txBody>
      </p:sp>
      <p:sp>
        <p:nvSpPr>
          <p:cNvPr id="25607" name="TextBox 7"/>
          <p:cNvSpPr txBox="1">
            <a:spLocks noChangeArrowheads="1"/>
          </p:cNvSpPr>
          <p:nvPr/>
        </p:nvSpPr>
        <p:spPr bwMode="auto">
          <a:xfrm rot="-5400000">
            <a:off x="5074444" y="2474119"/>
            <a:ext cx="582613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/>
              <a:t>Bob</a:t>
            </a:r>
          </a:p>
        </p:txBody>
      </p:sp>
      <p:sp>
        <p:nvSpPr>
          <p:cNvPr id="25608" name="TextBox 8"/>
          <p:cNvSpPr txBox="1">
            <a:spLocks noChangeArrowheads="1"/>
          </p:cNvSpPr>
          <p:nvPr/>
        </p:nvSpPr>
        <p:spPr bwMode="auto">
          <a:xfrm>
            <a:off x="214313" y="6126163"/>
            <a:ext cx="9844087" cy="446087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2300"/>
              <a:t>Eve gets back one photon  </a:t>
            </a:r>
            <a:r>
              <a:rPr lang="en-US" sz="2300">
                <a:sym typeface="Symbol" pitchFamily="18" charset="2"/>
              </a:rPr>
              <a:t>  in principle, extracts 100% information</a:t>
            </a:r>
            <a:endParaRPr lang="en-US" sz="23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0" y="0"/>
            <a:ext cx="10287000" cy="7715250"/>
          </a:xfrm>
          <a:prstGeom prst="rect">
            <a:avLst/>
          </a:prstGeom>
          <a:solidFill>
            <a:srgbClr val="000000"/>
          </a:solidFill>
          <a:ln w="19050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endParaRPr lang="zh-CN" altLang="zh-CN">
              <a:ea typeface="SimSun" pitchFamily="2" charset="-122"/>
            </a:endParaRPr>
          </a:p>
        </p:txBody>
      </p:sp>
      <p:sp>
        <p:nvSpPr>
          <p:cNvPr id="15" name="Arc 14"/>
          <p:cNvSpPr/>
          <p:nvPr/>
        </p:nvSpPr>
        <p:spPr bwMode="auto">
          <a:xfrm>
            <a:off x="3135475" y="3810639"/>
            <a:ext cx="281690" cy="785579"/>
          </a:xfrm>
          <a:prstGeom prst="arc">
            <a:avLst>
              <a:gd name="adj1" fmla="val 12350242"/>
              <a:gd name="adj2" fmla="val 18184944"/>
            </a:avLst>
          </a:prstGeom>
          <a:noFill/>
          <a:ln w="28575" cap="sq" cmpd="sng" algn="ctr">
            <a:solidFill>
              <a:srgbClr val="77777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6518" name="Picture 8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917" y="2075353"/>
            <a:ext cx="9858082" cy="28624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 Box 73"/>
          <p:cNvSpPr txBox="1">
            <a:spLocks noChangeArrowheads="1"/>
          </p:cNvSpPr>
          <p:nvPr/>
        </p:nvSpPr>
        <p:spPr bwMode="auto">
          <a:xfrm>
            <a:off x="152399" y="7293600"/>
            <a:ext cx="9993600" cy="381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anchor="b"/>
          <a:lstStyle/>
          <a:p>
            <a:pPr algn="l"/>
            <a:r>
              <a:rPr lang="en-US" sz="1600" b="0" smtClean="0">
                <a:solidFill>
                  <a:srgbClr val="C0C0C0"/>
                </a:solidFill>
                <a:cs typeface="Arial" pitchFamily="34" charset="0"/>
              </a:rPr>
              <a:t>D. Stucki </a:t>
            </a:r>
            <a:r>
              <a:rPr lang="en-US" sz="1600" b="0" i="1">
                <a:solidFill>
                  <a:srgbClr val="C0C0C0"/>
                </a:solidFill>
                <a:cs typeface="Arial" pitchFamily="34" charset="0"/>
              </a:rPr>
              <a:t>et al.,</a:t>
            </a:r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 </a:t>
            </a:r>
            <a:r>
              <a:rPr lang="en-US" sz="1600" b="0" smtClean="0">
                <a:solidFill>
                  <a:srgbClr val="C0C0C0"/>
                </a:solidFill>
                <a:cs typeface="Arial" pitchFamily="34" charset="0"/>
              </a:rPr>
              <a:t>New J. Phys. </a:t>
            </a:r>
            <a:r>
              <a:rPr lang="en-US" sz="1600" smtClean="0">
                <a:solidFill>
                  <a:srgbClr val="C0C0C0"/>
                </a:solidFill>
                <a:cs typeface="Arial" pitchFamily="34" charset="0"/>
              </a:rPr>
              <a:t>4</a:t>
            </a:r>
            <a:r>
              <a:rPr lang="en-US" sz="1600" b="0" smtClean="0">
                <a:solidFill>
                  <a:srgbClr val="C0C0C0"/>
                </a:solidFill>
                <a:cs typeface="Arial" pitchFamily="34" charset="0"/>
              </a:rPr>
              <a:t>, 41 </a:t>
            </a:r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(</a:t>
            </a:r>
            <a:r>
              <a:rPr lang="en-US" sz="1600" b="0" smtClean="0">
                <a:solidFill>
                  <a:srgbClr val="C0C0C0"/>
                </a:solidFill>
                <a:cs typeface="Arial" pitchFamily="34" charset="0"/>
              </a:rPr>
              <a:t>2002)</a:t>
            </a:r>
            <a:endParaRPr lang="en-US" sz="1600" b="0">
              <a:solidFill>
                <a:srgbClr val="C0C0C0"/>
              </a:solidFill>
              <a:cs typeface="Arial" pitchFamily="34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>
                <a:solidFill>
                  <a:srgbClr val="FFFFFF"/>
                </a:solidFill>
              </a:rPr>
              <a:t>Countermeasures?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Text Box 15"/>
          <p:cNvSpPr txBox="1">
            <a:spLocks noChangeArrowheads="1"/>
          </p:cNvSpPr>
          <p:nvPr/>
        </p:nvSpPr>
        <p:spPr bwMode="auto">
          <a:xfrm>
            <a:off x="8945247" y="2076987"/>
            <a:ext cx="950913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59" tIns="45680" rIns="91359" bIns="45680">
            <a:spAutoFit/>
          </a:bodyPr>
          <a:lstStyle/>
          <a:p>
            <a:pPr algn="ctr" eaLnBrk="0" hangingPunct="0"/>
            <a:r>
              <a:rPr lang="en-US" sz="3400" b="0">
                <a:solidFill>
                  <a:srgbClr val="FFFFFF"/>
                </a:solidFill>
              </a:rPr>
              <a:t>Bob</a:t>
            </a:r>
          </a:p>
        </p:txBody>
      </p:sp>
      <p:sp>
        <p:nvSpPr>
          <p:cNvPr id="7" name="Text Box 16"/>
          <p:cNvSpPr txBox="1">
            <a:spLocks noChangeArrowheads="1"/>
          </p:cNvSpPr>
          <p:nvPr/>
        </p:nvSpPr>
        <p:spPr bwMode="auto">
          <a:xfrm>
            <a:off x="390840" y="2065078"/>
            <a:ext cx="1117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59" tIns="45680" rIns="91359" bIns="45680">
            <a:spAutoFit/>
          </a:bodyPr>
          <a:lstStyle/>
          <a:p>
            <a:pPr algn="ctr" eaLnBrk="0" hangingPunct="0"/>
            <a:r>
              <a:rPr lang="en-US" sz="3400" b="0">
                <a:solidFill>
                  <a:srgbClr val="FFFFFF"/>
                </a:solidFill>
              </a:rPr>
              <a:t>Alice</a:t>
            </a:r>
            <a:endParaRPr lang="en-US" sz="2800">
              <a:solidFill>
                <a:srgbClr val="FFFFFF"/>
              </a:solidFill>
            </a:endParaRPr>
          </a:p>
        </p:txBody>
      </p:sp>
      <p:sp>
        <p:nvSpPr>
          <p:cNvPr id="8" name="Rectangle 1058"/>
          <p:cNvSpPr>
            <a:spLocks noChangeArrowheads="1"/>
          </p:cNvSpPr>
          <p:nvPr/>
        </p:nvSpPr>
        <p:spPr bwMode="auto">
          <a:xfrm>
            <a:off x="1294127" y="3896243"/>
            <a:ext cx="214313" cy="427038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 defTabSz="762000"/>
            <a:r>
              <a:rPr lang="en-US" sz="2800">
                <a:solidFill>
                  <a:srgbClr val="FFFFFF"/>
                </a:solidFill>
                <a:latin typeface="Symbol" pitchFamily="18" charset="2"/>
              </a:rPr>
              <a:t>j</a:t>
            </a:r>
            <a:endParaRPr lang="en-US" sz="2800" b="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9" name="Rectangle 1059"/>
          <p:cNvSpPr>
            <a:spLocks noChangeArrowheads="1"/>
          </p:cNvSpPr>
          <p:nvPr/>
        </p:nvSpPr>
        <p:spPr bwMode="auto">
          <a:xfrm>
            <a:off x="1471927" y="4177230"/>
            <a:ext cx="146050" cy="24447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 defTabSz="762000"/>
            <a:r>
              <a:rPr lang="en-US" sz="1600">
                <a:solidFill>
                  <a:srgbClr val="FFFFFF"/>
                </a:solidFill>
                <a:latin typeface="Times New Roman" pitchFamily="18" charset="0"/>
              </a:rPr>
              <a:t>A</a:t>
            </a:r>
            <a:endParaRPr lang="en-US" sz="1200" b="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10" name="Rectangle 1094"/>
          <p:cNvSpPr>
            <a:spLocks noChangeArrowheads="1"/>
          </p:cNvSpPr>
          <p:nvPr/>
        </p:nvSpPr>
        <p:spPr bwMode="auto">
          <a:xfrm>
            <a:off x="7808432" y="2754357"/>
            <a:ext cx="263525" cy="427038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l" defTabSz="762000"/>
            <a:r>
              <a:rPr lang="en-US" sz="2800">
                <a:solidFill>
                  <a:srgbClr val="FFFFFF"/>
                </a:solidFill>
                <a:latin typeface="Symbol" pitchFamily="18" charset="2"/>
              </a:rPr>
              <a:t>j</a:t>
            </a:r>
            <a:endParaRPr lang="en-US" sz="2800" b="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11" name="Rectangle 1095"/>
          <p:cNvSpPr>
            <a:spLocks noChangeArrowheads="1"/>
          </p:cNvSpPr>
          <p:nvPr/>
        </p:nvSpPr>
        <p:spPr bwMode="auto">
          <a:xfrm>
            <a:off x="8000520" y="3044869"/>
            <a:ext cx="134938" cy="24447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 defTabSz="762000"/>
            <a:r>
              <a:rPr lang="en-US" sz="1600">
                <a:solidFill>
                  <a:srgbClr val="FFFFFF"/>
                </a:solidFill>
                <a:latin typeface="Times New Roman" pitchFamily="18" charset="0"/>
              </a:rPr>
              <a:t>B</a:t>
            </a:r>
            <a:endParaRPr lang="en-US" sz="120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 bwMode="auto">
          <a:xfrm>
            <a:off x="6593974" y="3944567"/>
            <a:ext cx="1037865" cy="4308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rtlCol="0" anchor="ctr">
            <a:spAutoFit/>
          </a:bodyPr>
          <a:lstStyle/>
          <a:p>
            <a:r>
              <a:rPr lang="en-US" sz="2200" smtClean="0">
                <a:ln w="12700">
                  <a:noFill/>
                </a:ln>
                <a:solidFill>
                  <a:srgbClr val="FFFFFF"/>
                </a:solidFill>
              </a:rPr>
              <a:t>PBS</a:t>
            </a:r>
          </a:p>
        </p:txBody>
      </p:sp>
      <p:sp>
        <p:nvSpPr>
          <p:cNvPr id="13" name="TextBox 12"/>
          <p:cNvSpPr txBox="1"/>
          <p:nvPr/>
        </p:nvSpPr>
        <p:spPr bwMode="auto">
          <a:xfrm>
            <a:off x="8138379" y="3258335"/>
            <a:ext cx="749825" cy="4308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rtlCol="0" anchor="ctr">
            <a:spAutoFit/>
          </a:bodyPr>
          <a:lstStyle/>
          <a:p>
            <a:r>
              <a:rPr lang="en-US" sz="2200" smtClean="0">
                <a:ln w="12700">
                  <a:noFill/>
                </a:ln>
                <a:solidFill>
                  <a:srgbClr val="FFFFFF"/>
                </a:solidFill>
              </a:rPr>
              <a:t>BS</a:t>
            </a:r>
          </a:p>
        </p:txBody>
      </p:sp>
      <p:sp>
        <p:nvSpPr>
          <p:cNvPr id="14" name="TextBox 13"/>
          <p:cNvSpPr txBox="1"/>
          <p:nvPr/>
        </p:nvSpPr>
        <p:spPr bwMode="auto">
          <a:xfrm>
            <a:off x="8930397" y="3258335"/>
            <a:ext cx="749825" cy="4308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rtlCol="0" anchor="ctr">
            <a:spAutoFit/>
          </a:bodyPr>
          <a:lstStyle/>
          <a:p>
            <a:r>
              <a:rPr lang="en-US" sz="2200" smtClean="0">
                <a:ln w="12700">
                  <a:noFill/>
                </a:ln>
                <a:solidFill>
                  <a:srgbClr val="FFFFFF"/>
                </a:solidFill>
              </a:rPr>
              <a:t>C</a:t>
            </a:r>
          </a:p>
        </p:txBody>
      </p:sp>
      <p:sp>
        <p:nvSpPr>
          <p:cNvPr id="100" name="TextBox 99"/>
          <p:cNvSpPr txBox="1"/>
          <p:nvPr/>
        </p:nvSpPr>
        <p:spPr bwMode="auto">
          <a:xfrm>
            <a:off x="8421266" y="4423899"/>
            <a:ext cx="749825" cy="4308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rtlCol="0" anchor="ctr">
            <a:spAutoFit/>
          </a:bodyPr>
          <a:lstStyle/>
          <a:p>
            <a:r>
              <a:rPr lang="en-US" sz="2200" smtClean="0">
                <a:ln w="12700">
                  <a:noFill/>
                </a:ln>
                <a:solidFill>
                  <a:srgbClr val="FFFFFF"/>
                </a:solidFill>
              </a:rPr>
              <a:t>D0</a:t>
            </a:r>
          </a:p>
        </p:txBody>
      </p:sp>
      <p:sp>
        <p:nvSpPr>
          <p:cNvPr id="101" name="TextBox 100"/>
          <p:cNvSpPr txBox="1"/>
          <p:nvPr/>
        </p:nvSpPr>
        <p:spPr bwMode="auto">
          <a:xfrm>
            <a:off x="8949756" y="4431135"/>
            <a:ext cx="749825" cy="4308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rtlCol="0" anchor="ctr">
            <a:spAutoFit/>
          </a:bodyPr>
          <a:lstStyle/>
          <a:p>
            <a:r>
              <a:rPr lang="en-US" sz="2200" smtClean="0">
                <a:ln w="12700">
                  <a:noFill/>
                </a:ln>
                <a:solidFill>
                  <a:srgbClr val="FFFFFF"/>
                </a:solidFill>
              </a:rPr>
              <a:t>D1</a:t>
            </a:r>
          </a:p>
        </p:txBody>
      </p:sp>
      <p:sp>
        <p:nvSpPr>
          <p:cNvPr id="103" name="TextBox 102"/>
          <p:cNvSpPr txBox="1"/>
          <p:nvPr/>
        </p:nvSpPr>
        <p:spPr bwMode="auto">
          <a:xfrm>
            <a:off x="9434375" y="3866502"/>
            <a:ext cx="749825" cy="4308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rtlCol="0" anchor="ctr">
            <a:spAutoFit/>
          </a:bodyPr>
          <a:lstStyle/>
          <a:p>
            <a:r>
              <a:rPr lang="en-CA" sz="2200">
                <a:ln w="12700">
                  <a:noFill/>
                </a:ln>
                <a:solidFill>
                  <a:srgbClr val="FFFFFF"/>
                </a:solidFill>
              </a:rPr>
              <a:t>L</a:t>
            </a:r>
            <a:endParaRPr lang="en-US" sz="2200" smtClean="0">
              <a:ln w="12700">
                <a:noFill/>
              </a:ln>
              <a:solidFill>
                <a:srgbClr val="FFFFFF"/>
              </a:solidFill>
            </a:endParaRPr>
          </a:p>
        </p:txBody>
      </p:sp>
      <p:sp>
        <p:nvSpPr>
          <p:cNvPr id="104" name="TextBox 103"/>
          <p:cNvSpPr txBox="1"/>
          <p:nvPr/>
        </p:nvSpPr>
        <p:spPr bwMode="auto">
          <a:xfrm>
            <a:off x="2407120" y="3146402"/>
            <a:ext cx="1037865" cy="4308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rtlCol="0" anchor="ctr">
            <a:spAutoFit/>
          </a:bodyPr>
          <a:lstStyle/>
          <a:p>
            <a:r>
              <a:rPr lang="en-US" sz="2200" smtClean="0">
                <a:ln w="12700">
                  <a:noFill/>
                </a:ln>
                <a:solidFill>
                  <a:srgbClr val="FFFFFF"/>
                </a:solidFill>
              </a:rPr>
              <a:t>VOA</a:t>
            </a:r>
          </a:p>
        </p:txBody>
      </p:sp>
      <p:sp>
        <p:nvSpPr>
          <p:cNvPr id="105" name="TextBox 104"/>
          <p:cNvSpPr txBox="1"/>
          <p:nvPr/>
        </p:nvSpPr>
        <p:spPr bwMode="auto">
          <a:xfrm>
            <a:off x="1645924" y="2825705"/>
            <a:ext cx="1037865" cy="4308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rtlCol="0" anchor="ctr">
            <a:spAutoFit/>
          </a:bodyPr>
          <a:lstStyle/>
          <a:p>
            <a:r>
              <a:rPr lang="en-US" sz="2200" smtClean="0">
                <a:ln w="12700">
                  <a:noFill/>
                </a:ln>
                <a:solidFill>
                  <a:srgbClr val="FFFFFF"/>
                </a:solidFill>
              </a:rPr>
              <a:t>DL</a:t>
            </a:r>
          </a:p>
        </p:txBody>
      </p:sp>
      <p:sp>
        <p:nvSpPr>
          <p:cNvPr id="106" name="TextBox 105"/>
          <p:cNvSpPr txBox="1"/>
          <p:nvPr/>
        </p:nvSpPr>
        <p:spPr bwMode="auto">
          <a:xfrm>
            <a:off x="288008" y="3577289"/>
            <a:ext cx="655404" cy="4308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rtlCol="0" anchor="ctr">
            <a:spAutoFit/>
          </a:bodyPr>
          <a:lstStyle/>
          <a:p>
            <a:pPr algn="r"/>
            <a:r>
              <a:rPr lang="en-US" sz="2200" smtClean="0">
                <a:ln w="12700">
                  <a:noFill/>
                </a:ln>
                <a:solidFill>
                  <a:srgbClr val="FFFFFF"/>
                </a:solidFill>
              </a:rPr>
              <a:t>FM</a:t>
            </a:r>
          </a:p>
        </p:txBody>
      </p:sp>
      <p:sp>
        <p:nvSpPr>
          <p:cNvPr id="5" name="Chord 4"/>
          <p:cNvSpPr/>
          <p:nvPr/>
        </p:nvSpPr>
        <p:spPr>
          <a:xfrm>
            <a:off x="2699270" y="4433705"/>
            <a:ext cx="263652" cy="257364"/>
          </a:xfrm>
          <a:prstGeom prst="chord">
            <a:avLst>
              <a:gd name="adj1" fmla="val 5308281"/>
              <a:gd name="adj2" fmla="val 16200000"/>
            </a:avLst>
          </a:prstGeom>
          <a:solidFill>
            <a:srgbClr val="777777"/>
          </a:solidFill>
          <a:ln w="28575">
            <a:solidFill>
              <a:srgbClr val="777777"/>
            </a:solidFill>
            <a:miter lim="800000"/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Arc 15"/>
          <p:cNvSpPr/>
          <p:nvPr/>
        </p:nvSpPr>
        <p:spPr bwMode="auto">
          <a:xfrm>
            <a:off x="2559395" y="3712717"/>
            <a:ext cx="576080" cy="850118"/>
          </a:xfrm>
          <a:prstGeom prst="arc">
            <a:avLst>
              <a:gd name="adj1" fmla="val 175638"/>
              <a:gd name="adj2" fmla="val 5416729"/>
            </a:avLst>
          </a:prstGeom>
          <a:noFill/>
          <a:ln w="28575" cap="sq" cmpd="sng" algn="ctr">
            <a:solidFill>
              <a:srgbClr val="77777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 bwMode="auto">
          <a:xfrm>
            <a:off x="1850442" y="4326670"/>
            <a:ext cx="871434" cy="4308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rtlCol="0" anchor="ctr">
            <a:spAutoFit/>
          </a:bodyPr>
          <a:lstStyle/>
          <a:p>
            <a:pPr algn="r"/>
            <a:r>
              <a:rPr lang="en-US" sz="2200" smtClean="0">
                <a:ln w="12700">
                  <a:noFill/>
                </a:ln>
                <a:solidFill>
                  <a:srgbClr val="777777"/>
                </a:solidFill>
              </a:rPr>
              <a:t>sync</a:t>
            </a:r>
          </a:p>
        </p:txBody>
      </p:sp>
    </p:spTree>
    <p:extLst>
      <p:ext uri="{BB962C8B-B14F-4D97-AF65-F5344CB8AC3E}">
        <p14:creationId xmlns:p14="http://schemas.microsoft.com/office/powerpoint/2010/main" val="1733323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Countermeasures for plug-and-play system</a:t>
            </a:r>
          </a:p>
        </p:txBody>
      </p:sp>
      <p:graphicFrame>
        <p:nvGraphicFramePr>
          <p:cNvPr id="1026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59550308"/>
              </p:ext>
            </p:extLst>
          </p:nvPr>
        </p:nvGraphicFramePr>
        <p:xfrm>
          <a:off x="1357313" y="1121245"/>
          <a:ext cx="7786687" cy="2239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9585" name="CorelDRAW" r:id="rId3" imgW="5194440" imgH="1494360" progId="CorelDraw.Graphic.15">
                  <p:embed/>
                </p:oleObj>
              </mc:Choice>
              <mc:Fallback>
                <p:oleObj name="CorelDRAW" r:id="rId3" imgW="5194440" imgH="1494360" progId="CorelDraw.Graphic.15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57313" y="1121245"/>
                        <a:ext cx="7786687" cy="22399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8" name="TextBox 3"/>
          <p:cNvSpPr txBox="1">
            <a:spLocks noChangeArrowheads="1"/>
          </p:cNvSpPr>
          <p:nvPr/>
        </p:nvSpPr>
        <p:spPr bwMode="auto">
          <a:xfrm>
            <a:off x="214313" y="905215"/>
            <a:ext cx="1093787" cy="49212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2600"/>
              <a:t>Alice:</a:t>
            </a:r>
          </a:p>
        </p:txBody>
      </p:sp>
      <p:sp>
        <p:nvSpPr>
          <p:cNvPr id="1029" name="TextBox 4"/>
          <p:cNvSpPr txBox="1">
            <a:spLocks noChangeArrowheads="1"/>
          </p:cNvSpPr>
          <p:nvPr/>
        </p:nvSpPr>
        <p:spPr bwMode="auto">
          <a:xfrm>
            <a:off x="214313" y="6305965"/>
            <a:ext cx="7948010" cy="907941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2600"/>
              <a:t>Bob: </a:t>
            </a:r>
            <a:r>
              <a:rPr lang="en-US" sz="2600" smtClean="0"/>
              <a:t>none</a:t>
            </a:r>
            <a:endParaRPr lang="en-US" sz="2600"/>
          </a:p>
          <a:p>
            <a:pPr algn="l"/>
            <a:endParaRPr lang="en-US" sz="400"/>
          </a:p>
          <a:p>
            <a:pPr algn="l"/>
            <a:r>
              <a:rPr lang="en-US" sz="2200"/>
              <a:t> </a:t>
            </a:r>
            <a:r>
              <a:rPr lang="en-US" sz="2300"/>
              <a:t>    (one consequence: </a:t>
            </a:r>
            <a:r>
              <a:rPr lang="en-US" sz="2300">
                <a:sym typeface="Symbol" pitchFamily="18" charset="2"/>
              </a:rPr>
              <a:t>SARG protocol </a:t>
            </a:r>
            <a:r>
              <a:rPr lang="en-US" sz="2300" smtClean="0">
                <a:sym typeface="Symbol" pitchFamily="18" charset="2"/>
              </a:rPr>
              <a:t>may be insecure)</a:t>
            </a:r>
            <a:endParaRPr lang="en-US" sz="2300"/>
          </a:p>
        </p:txBody>
      </p:sp>
      <p:grpSp>
        <p:nvGrpSpPr>
          <p:cNvPr id="22" name="Group 21"/>
          <p:cNvGrpSpPr/>
          <p:nvPr/>
        </p:nvGrpSpPr>
        <p:grpSpPr>
          <a:xfrm>
            <a:off x="555983" y="2059462"/>
            <a:ext cx="2733675" cy="2225939"/>
            <a:chOff x="555983" y="2581939"/>
            <a:chExt cx="2733675" cy="2225939"/>
          </a:xfrm>
        </p:grpSpPr>
        <p:sp>
          <p:nvSpPr>
            <p:cNvPr id="1030" name="Rectangle 5"/>
            <p:cNvSpPr>
              <a:spLocks noChangeArrowheads="1"/>
            </p:cNvSpPr>
            <p:nvPr/>
          </p:nvSpPr>
          <p:spPr bwMode="auto">
            <a:xfrm>
              <a:off x="1839075" y="2581939"/>
              <a:ext cx="145390" cy="555516"/>
            </a:xfrm>
            <a:prstGeom prst="rect">
              <a:avLst/>
            </a:prstGeom>
            <a:solidFill>
              <a:srgbClr val="009900"/>
            </a:solidFill>
            <a:ln w="19050">
              <a:noFill/>
              <a:miter lim="800000"/>
              <a:headEnd/>
              <a:tailEnd/>
            </a:ln>
          </p:spPr>
          <p:txBody>
            <a:bodyPr wrap="none" lIns="0" tIns="0" rIns="0" bIns="0" anchor="ctr"/>
            <a:lstStyle/>
            <a:p>
              <a:endParaRPr lang="en-US"/>
            </a:p>
          </p:txBody>
        </p:sp>
        <p:cxnSp>
          <p:nvCxnSpPr>
            <p:cNvPr id="1031" name="Straight Arrow Connector 7"/>
            <p:cNvCxnSpPr>
              <a:cxnSpLocks noChangeShapeType="1"/>
            </p:cNvCxnSpPr>
            <p:nvPr/>
          </p:nvCxnSpPr>
          <p:spPr bwMode="auto">
            <a:xfrm flipV="1">
              <a:off x="1913208" y="3209553"/>
              <a:ext cx="1" cy="792088"/>
            </a:xfrm>
            <a:prstGeom prst="straightConnector1">
              <a:avLst/>
            </a:prstGeom>
            <a:noFill/>
            <a:ln w="28575" algn="ctr">
              <a:solidFill>
                <a:srgbClr val="009900"/>
              </a:solidFill>
              <a:round/>
              <a:headEnd/>
              <a:tailEnd type="arrow" w="med" len="med"/>
            </a:ln>
          </p:spPr>
        </p:cxnSp>
        <p:sp>
          <p:nvSpPr>
            <p:cNvPr id="1032" name="TextBox 8"/>
            <p:cNvSpPr txBox="1">
              <a:spLocks noChangeArrowheads="1"/>
            </p:cNvSpPr>
            <p:nvPr/>
          </p:nvSpPr>
          <p:spPr bwMode="auto">
            <a:xfrm>
              <a:off x="555983" y="4039528"/>
              <a:ext cx="2733675" cy="7683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/>
              <a:r>
                <a:rPr lang="en-US" sz="2200">
                  <a:solidFill>
                    <a:srgbClr val="009900"/>
                  </a:solidFill>
                </a:rPr>
                <a:t>1. Add narrowband</a:t>
              </a:r>
            </a:p>
            <a:p>
              <a:pPr algn="l"/>
              <a:r>
                <a:rPr lang="en-US" sz="2200">
                  <a:solidFill>
                    <a:srgbClr val="009900"/>
                  </a:solidFill>
                </a:rPr>
                <a:t>     (200 GHz) filter</a:t>
              </a: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4849901" y="3125589"/>
            <a:ext cx="4686209" cy="2328937"/>
            <a:chOff x="4849901" y="3617244"/>
            <a:chExt cx="4686209" cy="2328937"/>
          </a:xfrm>
        </p:grpSpPr>
        <p:sp>
          <p:nvSpPr>
            <p:cNvPr id="1033" name="TextBox 9"/>
            <p:cNvSpPr txBox="1">
              <a:spLocks noChangeArrowheads="1"/>
            </p:cNvSpPr>
            <p:nvPr/>
          </p:nvSpPr>
          <p:spPr bwMode="auto">
            <a:xfrm>
              <a:off x="6523747" y="3859904"/>
              <a:ext cx="3012363" cy="20862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>
                <a:lnSpc>
                  <a:spcPct val="120000"/>
                </a:lnSpc>
              </a:pPr>
              <a:r>
                <a:rPr lang="en-US" sz="2200">
                  <a:solidFill>
                    <a:srgbClr val="009900"/>
                  </a:solidFill>
                </a:rPr>
                <a:t>2. </a:t>
              </a:r>
              <a:r>
                <a:rPr lang="en-US" sz="2200" smtClean="0">
                  <a:solidFill>
                    <a:srgbClr val="009900"/>
                  </a:solidFill>
                </a:rPr>
                <a:t>Add</a:t>
              </a:r>
            </a:p>
            <a:p>
              <a:pPr algn="l">
                <a:lnSpc>
                  <a:spcPct val="120000"/>
                </a:lnSpc>
              </a:pPr>
              <a:r>
                <a:rPr lang="en-US" sz="2200" smtClean="0">
                  <a:solidFill>
                    <a:srgbClr val="009900"/>
                  </a:solidFill>
                </a:rPr>
                <a:t>CW</a:t>
              </a:r>
            </a:p>
            <a:p>
              <a:pPr algn="l">
                <a:lnSpc>
                  <a:spcPct val="120000"/>
                </a:lnSpc>
              </a:pPr>
              <a:r>
                <a:rPr lang="en-US" sz="2200" smtClean="0">
                  <a:solidFill>
                    <a:srgbClr val="009900"/>
                  </a:solidFill>
                </a:rPr>
                <a:t>and</a:t>
              </a:r>
            </a:p>
            <a:p>
              <a:pPr algn="l">
                <a:lnSpc>
                  <a:spcPct val="120000"/>
                </a:lnSpc>
              </a:pPr>
              <a:r>
                <a:rPr lang="en-US" sz="2200" smtClean="0">
                  <a:solidFill>
                    <a:srgbClr val="009900"/>
                  </a:solidFill>
                </a:rPr>
                <a:t>pulse energy</a:t>
              </a:r>
              <a:endParaRPr lang="en-US" sz="2200">
                <a:solidFill>
                  <a:srgbClr val="009900"/>
                </a:solidFill>
              </a:endParaRPr>
            </a:p>
            <a:p>
              <a:pPr algn="l">
                <a:lnSpc>
                  <a:spcPct val="120000"/>
                </a:lnSpc>
              </a:pPr>
              <a:r>
                <a:rPr lang="en-US" sz="2200" smtClean="0">
                  <a:solidFill>
                    <a:srgbClr val="009900"/>
                  </a:solidFill>
                </a:rPr>
                <a:t>monitoring detectors</a:t>
              </a:r>
              <a:endParaRPr lang="en-US" sz="2200">
                <a:solidFill>
                  <a:srgbClr val="009900"/>
                </a:solidFill>
              </a:endParaRPr>
            </a:p>
          </p:txBody>
        </p:sp>
        <p:sp>
          <p:nvSpPr>
            <p:cNvPr id="2" name="Arc 1"/>
            <p:cNvSpPr/>
            <p:nvPr/>
          </p:nvSpPr>
          <p:spPr bwMode="auto">
            <a:xfrm>
              <a:off x="4849901" y="3617244"/>
              <a:ext cx="351015" cy="906650"/>
            </a:xfrm>
            <a:prstGeom prst="arc">
              <a:avLst>
                <a:gd name="adj1" fmla="val 15097135"/>
                <a:gd name="adj2" fmla="val 0"/>
              </a:avLst>
            </a:prstGeom>
            <a:noFill/>
            <a:ln w="63500" cap="sq" cmpd="sng" algn="ctr">
              <a:solidFill>
                <a:srgbClr val="0099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Arc 11"/>
            <p:cNvSpPr/>
            <p:nvPr/>
          </p:nvSpPr>
          <p:spPr bwMode="auto">
            <a:xfrm>
              <a:off x="5200917" y="3721100"/>
              <a:ext cx="634734" cy="811482"/>
            </a:xfrm>
            <a:prstGeom prst="arc">
              <a:avLst>
                <a:gd name="adj1" fmla="val 5333829"/>
                <a:gd name="adj2" fmla="val 10898330"/>
              </a:avLst>
            </a:prstGeom>
            <a:noFill/>
            <a:ln w="63500" cap="sq" cmpd="sng" algn="ctr">
              <a:solidFill>
                <a:srgbClr val="0099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Chord 2"/>
            <p:cNvSpPr/>
            <p:nvPr/>
          </p:nvSpPr>
          <p:spPr>
            <a:xfrm rot="16200000">
              <a:off x="5289906" y="4275677"/>
              <a:ext cx="504056" cy="504056"/>
            </a:xfrm>
            <a:prstGeom prst="chord">
              <a:avLst>
                <a:gd name="adj1" fmla="val 21505445"/>
                <a:gd name="adj2" fmla="val 10973500"/>
              </a:avLst>
            </a:prstGeom>
            <a:solidFill>
              <a:srgbClr val="009900"/>
            </a:solidFill>
            <a:ln w="19050"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4" name="Straight Arrow Connector 7"/>
            <p:cNvCxnSpPr>
              <a:cxnSpLocks noChangeShapeType="1"/>
            </p:cNvCxnSpPr>
            <p:nvPr/>
          </p:nvCxnSpPr>
          <p:spPr bwMode="auto">
            <a:xfrm flipH="1">
              <a:off x="5935610" y="4505697"/>
              <a:ext cx="551222" cy="0"/>
            </a:xfrm>
            <a:prstGeom prst="straightConnector1">
              <a:avLst/>
            </a:prstGeom>
            <a:noFill/>
            <a:ln w="28575" algn="ctr">
              <a:solidFill>
                <a:srgbClr val="009900"/>
              </a:solidFill>
              <a:round/>
              <a:headEnd/>
              <a:tailEnd type="arrow" w="med" len="med"/>
            </a:ln>
          </p:spPr>
        </p:cxnSp>
        <p:cxnSp>
          <p:nvCxnSpPr>
            <p:cNvPr id="28" name="Straight Arrow Connector 7"/>
            <p:cNvCxnSpPr>
              <a:cxnSpLocks noChangeShapeType="1"/>
            </p:cNvCxnSpPr>
            <p:nvPr/>
          </p:nvCxnSpPr>
          <p:spPr bwMode="auto">
            <a:xfrm flipH="1">
              <a:off x="5935611" y="5314786"/>
              <a:ext cx="551221" cy="0"/>
            </a:xfrm>
            <a:prstGeom prst="straightConnector1">
              <a:avLst/>
            </a:prstGeom>
            <a:noFill/>
            <a:ln w="28575" algn="ctr">
              <a:solidFill>
                <a:srgbClr val="009900"/>
              </a:solidFill>
              <a:round/>
              <a:headEnd/>
              <a:tailEnd type="arrow" w="med" len="med"/>
            </a:ln>
          </p:spPr>
        </p:cxnSp>
      </p:grpSp>
      <p:sp>
        <p:nvSpPr>
          <p:cNvPr id="21" name="Arc 20"/>
          <p:cNvSpPr/>
          <p:nvPr/>
        </p:nvSpPr>
        <p:spPr bwMode="auto">
          <a:xfrm>
            <a:off x="4461500" y="3123709"/>
            <a:ext cx="418835" cy="1293111"/>
          </a:xfrm>
          <a:prstGeom prst="arc">
            <a:avLst>
              <a:gd name="adj1" fmla="val 15452861"/>
              <a:gd name="adj2" fmla="val 0"/>
            </a:avLst>
          </a:prstGeom>
          <a:noFill/>
          <a:ln w="63500" cap="sq" cmpd="sng" algn="ctr">
            <a:solidFill>
              <a:srgbClr val="0099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Arc 24"/>
          <p:cNvSpPr/>
          <p:nvPr/>
        </p:nvSpPr>
        <p:spPr bwMode="auto">
          <a:xfrm>
            <a:off x="4880860" y="2855550"/>
            <a:ext cx="1198770" cy="1967581"/>
          </a:xfrm>
          <a:prstGeom prst="arc">
            <a:avLst>
              <a:gd name="adj1" fmla="val 5333829"/>
              <a:gd name="adj2" fmla="val 10898330"/>
            </a:avLst>
          </a:prstGeom>
          <a:noFill/>
          <a:ln w="63500" cap="sq" cmpd="sng" algn="ctr">
            <a:solidFill>
              <a:srgbClr val="0099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Chord 25"/>
          <p:cNvSpPr/>
          <p:nvPr/>
        </p:nvSpPr>
        <p:spPr>
          <a:xfrm rot="16200000">
            <a:off x="5281184" y="4571104"/>
            <a:ext cx="504056" cy="504056"/>
          </a:xfrm>
          <a:prstGeom prst="chord">
            <a:avLst>
              <a:gd name="adj1" fmla="val 21505445"/>
              <a:gd name="adj2" fmla="val 10973500"/>
            </a:avLst>
          </a:prstGeom>
          <a:solidFill>
            <a:srgbClr val="009900"/>
          </a:solidFill>
          <a:ln w="19050"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 Box 73"/>
          <p:cNvSpPr txBox="1">
            <a:spLocks noChangeArrowheads="1"/>
          </p:cNvSpPr>
          <p:nvPr/>
        </p:nvSpPr>
        <p:spPr bwMode="auto">
          <a:xfrm>
            <a:off x="152399" y="5585865"/>
            <a:ext cx="9993600" cy="381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S. Sajeed, I. Radchenko, S. Kaiser, J.-P. Bourgoin, L. Monat, M. Legré, </a:t>
            </a:r>
            <a:r>
              <a:rPr lang="en-US" sz="1600" b="0" smtClean="0">
                <a:solidFill>
                  <a:srgbClr val="C0C0C0"/>
                </a:solidFill>
                <a:cs typeface="Arial" pitchFamily="34" charset="0"/>
              </a:rPr>
              <a:t>V</a:t>
            </a:r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. Makarov,</a:t>
            </a:r>
            <a:r>
              <a:rPr lang="en-US" sz="1600" b="0" smtClean="0">
                <a:solidFill>
                  <a:srgbClr val="C0C0C0"/>
                </a:solidFill>
                <a:cs typeface="Arial" pitchFamily="34" charset="0"/>
              </a:rPr>
              <a:t> </a:t>
            </a:r>
            <a:r>
              <a:rPr lang="en-US" sz="1600" b="0" i="1" smtClean="0">
                <a:solidFill>
                  <a:srgbClr val="C0C0C0"/>
                </a:solidFill>
                <a:cs typeface="Arial" pitchFamily="34" charset="0"/>
              </a:rPr>
              <a:t>unpublished</a:t>
            </a:r>
            <a:endParaRPr lang="en-US" sz="1600" b="0" i="1">
              <a:solidFill>
                <a:srgbClr val="C0C0C0"/>
              </a:solidFill>
              <a:cs typeface="Arial" pitchFamily="34" charset="0"/>
            </a:endParaRPr>
          </a:p>
        </p:txBody>
      </p:sp>
      <p:sp>
        <p:nvSpPr>
          <p:cNvPr id="29" name="Text Box 73"/>
          <p:cNvSpPr txBox="1">
            <a:spLocks noChangeArrowheads="1"/>
          </p:cNvSpPr>
          <p:nvPr/>
        </p:nvSpPr>
        <p:spPr bwMode="auto">
          <a:xfrm>
            <a:off x="152399" y="7293600"/>
            <a:ext cx="9993600" cy="381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N. Jain, E. Anisimova, I. Khan, V. Makarov, Ch. Marquardt</a:t>
            </a:r>
            <a:r>
              <a:rPr lang="en-US" sz="1600" b="0" smtClean="0">
                <a:solidFill>
                  <a:srgbClr val="C0C0C0"/>
                </a:solidFill>
                <a:cs typeface="Arial" pitchFamily="34" charset="0"/>
              </a:rPr>
              <a:t>, </a:t>
            </a:r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G. Leuchs</a:t>
            </a:r>
            <a:r>
              <a:rPr lang="en-US" sz="1600" b="0" smtClean="0">
                <a:solidFill>
                  <a:srgbClr val="C0C0C0"/>
                </a:solidFill>
                <a:cs typeface="Arial" pitchFamily="34" charset="0"/>
              </a:rPr>
              <a:t>, </a:t>
            </a:r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arXiv:1406.5813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5" grpId="0" animBg="1"/>
      <p:bldP spid="26" grpId="0" animBg="1"/>
      <p:bldP spid="27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0" y="0"/>
            <a:ext cx="10287000" cy="7715250"/>
          </a:xfrm>
          <a:prstGeom prst="rect">
            <a:avLst/>
          </a:prstGeom>
          <a:solidFill>
            <a:srgbClr val="000000"/>
          </a:solidFill>
          <a:ln w="19050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endParaRPr lang="zh-CN" altLang="zh-CN">
              <a:ea typeface="SimSun" pitchFamily="2" charset="-122"/>
            </a:endParaRPr>
          </a:p>
        </p:txBody>
      </p:sp>
      <p:pic>
        <p:nvPicPr>
          <p:cNvPr id="146518" name="Picture 8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917" y="2076987"/>
            <a:ext cx="9858082" cy="28624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>
                <a:solidFill>
                  <a:srgbClr val="FFFFFF"/>
                </a:solidFill>
              </a:rPr>
              <a:t>Trojan-horse attack on Bob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Text Box 15"/>
          <p:cNvSpPr txBox="1">
            <a:spLocks noChangeArrowheads="1"/>
          </p:cNvSpPr>
          <p:nvPr/>
        </p:nvSpPr>
        <p:spPr bwMode="auto">
          <a:xfrm>
            <a:off x="8945247" y="2076987"/>
            <a:ext cx="950913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59" tIns="45680" rIns="91359" bIns="45680">
            <a:spAutoFit/>
          </a:bodyPr>
          <a:lstStyle/>
          <a:p>
            <a:pPr algn="ctr" eaLnBrk="0" hangingPunct="0"/>
            <a:r>
              <a:rPr lang="en-US" sz="3400" b="0">
                <a:solidFill>
                  <a:srgbClr val="FFFFFF"/>
                </a:solidFill>
              </a:rPr>
              <a:t>Bob</a:t>
            </a:r>
          </a:p>
        </p:txBody>
      </p:sp>
      <p:sp>
        <p:nvSpPr>
          <p:cNvPr id="10" name="Rectangle 1094"/>
          <p:cNvSpPr>
            <a:spLocks noChangeArrowheads="1"/>
          </p:cNvSpPr>
          <p:nvPr/>
        </p:nvSpPr>
        <p:spPr bwMode="auto">
          <a:xfrm>
            <a:off x="7808432" y="2754357"/>
            <a:ext cx="263525" cy="427038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l" defTabSz="762000"/>
            <a:r>
              <a:rPr lang="en-US" sz="2800">
                <a:solidFill>
                  <a:srgbClr val="FFFFFF"/>
                </a:solidFill>
                <a:latin typeface="Symbol" pitchFamily="18" charset="2"/>
              </a:rPr>
              <a:t>j</a:t>
            </a:r>
            <a:endParaRPr lang="en-US" sz="2800" b="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11" name="Rectangle 1095"/>
          <p:cNvSpPr>
            <a:spLocks noChangeArrowheads="1"/>
          </p:cNvSpPr>
          <p:nvPr/>
        </p:nvSpPr>
        <p:spPr bwMode="auto">
          <a:xfrm>
            <a:off x="8000520" y="3044869"/>
            <a:ext cx="134938" cy="24447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 defTabSz="762000"/>
            <a:r>
              <a:rPr lang="en-US" sz="1600">
                <a:solidFill>
                  <a:srgbClr val="FFFFFF"/>
                </a:solidFill>
                <a:latin typeface="Times New Roman" pitchFamily="18" charset="0"/>
              </a:rPr>
              <a:t>B</a:t>
            </a:r>
            <a:endParaRPr lang="en-US" sz="120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 bwMode="auto">
          <a:xfrm>
            <a:off x="6593974" y="3944567"/>
            <a:ext cx="1037865" cy="4308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rtlCol="0" anchor="ctr">
            <a:spAutoFit/>
          </a:bodyPr>
          <a:lstStyle/>
          <a:p>
            <a:r>
              <a:rPr lang="en-US" sz="2200" smtClean="0">
                <a:ln w="12700">
                  <a:noFill/>
                </a:ln>
                <a:solidFill>
                  <a:srgbClr val="FFFFFF"/>
                </a:solidFill>
              </a:rPr>
              <a:t>PBS</a:t>
            </a:r>
          </a:p>
        </p:txBody>
      </p:sp>
      <p:sp>
        <p:nvSpPr>
          <p:cNvPr id="13" name="TextBox 12"/>
          <p:cNvSpPr txBox="1"/>
          <p:nvPr/>
        </p:nvSpPr>
        <p:spPr bwMode="auto">
          <a:xfrm>
            <a:off x="8138379" y="3258335"/>
            <a:ext cx="749825" cy="4308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rtlCol="0" anchor="ctr">
            <a:spAutoFit/>
          </a:bodyPr>
          <a:lstStyle/>
          <a:p>
            <a:r>
              <a:rPr lang="en-US" sz="2200" smtClean="0">
                <a:ln w="12700">
                  <a:noFill/>
                </a:ln>
                <a:solidFill>
                  <a:srgbClr val="FFFFFF"/>
                </a:solidFill>
              </a:rPr>
              <a:t>BS</a:t>
            </a:r>
          </a:p>
        </p:txBody>
      </p:sp>
      <p:sp>
        <p:nvSpPr>
          <p:cNvPr id="14" name="TextBox 13"/>
          <p:cNvSpPr txBox="1"/>
          <p:nvPr/>
        </p:nvSpPr>
        <p:spPr bwMode="auto">
          <a:xfrm>
            <a:off x="8930397" y="3258335"/>
            <a:ext cx="749825" cy="4308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rtlCol="0" anchor="ctr">
            <a:spAutoFit/>
          </a:bodyPr>
          <a:lstStyle/>
          <a:p>
            <a:r>
              <a:rPr lang="en-US" sz="2200" smtClean="0">
                <a:ln w="12700">
                  <a:noFill/>
                </a:ln>
                <a:solidFill>
                  <a:srgbClr val="FFFFFF"/>
                </a:solidFill>
              </a:rPr>
              <a:t>C</a:t>
            </a:r>
          </a:p>
        </p:txBody>
      </p:sp>
      <p:sp>
        <p:nvSpPr>
          <p:cNvPr id="100" name="TextBox 99"/>
          <p:cNvSpPr txBox="1"/>
          <p:nvPr/>
        </p:nvSpPr>
        <p:spPr bwMode="auto">
          <a:xfrm>
            <a:off x="8421266" y="4423899"/>
            <a:ext cx="749825" cy="4308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rtlCol="0" anchor="ctr">
            <a:spAutoFit/>
          </a:bodyPr>
          <a:lstStyle/>
          <a:p>
            <a:r>
              <a:rPr lang="en-US" sz="2200" smtClean="0">
                <a:ln w="12700">
                  <a:noFill/>
                </a:ln>
                <a:solidFill>
                  <a:srgbClr val="FFFFFF"/>
                </a:solidFill>
              </a:rPr>
              <a:t>D0</a:t>
            </a:r>
          </a:p>
        </p:txBody>
      </p:sp>
      <p:sp>
        <p:nvSpPr>
          <p:cNvPr id="101" name="TextBox 100"/>
          <p:cNvSpPr txBox="1"/>
          <p:nvPr/>
        </p:nvSpPr>
        <p:spPr bwMode="auto">
          <a:xfrm>
            <a:off x="8949756" y="4431135"/>
            <a:ext cx="749825" cy="4308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rtlCol="0" anchor="ctr">
            <a:spAutoFit/>
          </a:bodyPr>
          <a:lstStyle/>
          <a:p>
            <a:r>
              <a:rPr lang="en-US" sz="2200" smtClean="0">
                <a:ln w="12700">
                  <a:noFill/>
                </a:ln>
                <a:solidFill>
                  <a:srgbClr val="FFFFFF"/>
                </a:solidFill>
              </a:rPr>
              <a:t>D1</a:t>
            </a:r>
          </a:p>
        </p:txBody>
      </p:sp>
      <p:sp>
        <p:nvSpPr>
          <p:cNvPr id="103" name="TextBox 102"/>
          <p:cNvSpPr txBox="1"/>
          <p:nvPr/>
        </p:nvSpPr>
        <p:spPr bwMode="auto">
          <a:xfrm>
            <a:off x="9434375" y="3866502"/>
            <a:ext cx="749825" cy="4308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rtlCol="0" anchor="ctr">
            <a:spAutoFit/>
          </a:bodyPr>
          <a:lstStyle/>
          <a:p>
            <a:r>
              <a:rPr lang="en-CA" sz="2200">
                <a:ln w="12700">
                  <a:noFill/>
                </a:ln>
                <a:solidFill>
                  <a:srgbClr val="FFFFFF"/>
                </a:solidFill>
              </a:rPr>
              <a:t>L</a:t>
            </a:r>
            <a:endParaRPr lang="en-US" sz="2200" smtClean="0">
              <a:ln w="12700">
                <a:noFill/>
              </a:ln>
              <a:solidFill>
                <a:srgbClr val="FFFFFF"/>
              </a:solidFill>
            </a:endParaRPr>
          </a:p>
        </p:txBody>
      </p:sp>
      <p:sp>
        <p:nvSpPr>
          <p:cNvPr id="18" name="Rectangle 17"/>
          <p:cNvSpPr/>
          <p:nvPr/>
        </p:nvSpPr>
        <p:spPr bwMode="auto">
          <a:xfrm>
            <a:off x="152400" y="1769335"/>
            <a:ext cx="5645492" cy="3528490"/>
          </a:xfrm>
          <a:prstGeom prst="rect">
            <a:avLst/>
          </a:prstGeom>
          <a:solidFill>
            <a:srgbClr val="000000"/>
          </a:solidFill>
          <a:ln w="28575" cap="sq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CA">
              <a:ln w="19050">
                <a:solidFill>
                  <a:schemeClr val="tx1"/>
                </a:solidFill>
              </a:ln>
            </a:endParaRPr>
          </a:p>
        </p:txBody>
      </p:sp>
      <p:sp>
        <p:nvSpPr>
          <p:cNvPr id="27" name="Rectangle 26"/>
          <p:cNvSpPr/>
          <p:nvPr/>
        </p:nvSpPr>
        <p:spPr bwMode="auto">
          <a:xfrm>
            <a:off x="4567419" y="2064189"/>
            <a:ext cx="2030007" cy="1117206"/>
          </a:xfrm>
          <a:prstGeom prst="rect">
            <a:avLst/>
          </a:prstGeom>
          <a:solidFill>
            <a:srgbClr val="000000"/>
          </a:solidFill>
          <a:ln w="28575" cap="sq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CA">
              <a:ln w="19050">
                <a:solidFill>
                  <a:schemeClr val="tx1"/>
                </a:solidFill>
              </a:ln>
            </a:endParaRPr>
          </a:p>
        </p:txBody>
      </p:sp>
      <p:sp>
        <p:nvSpPr>
          <p:cNvPr id="29" name="Rectangle 28"/>
          <p:cNvSpPr/>
          <p:nvPr/>
        </p:nvSpPr>
        <p:spPr bwMode="auto">
          <a:xfrm>
            <a:off x="9995535" y="2754357"/>
            <a:ext cx="253966" cy="1117206"/>
          </a:xfrm>
          <a:prstGeom prst="rect">
            <a:avLst/>
          </a:prstGeom>
          <a:solidFill>
            <a:srgbClr val="000000"/>
          </a:solidFill>
          <a:ln w="28575" cap="sq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CA">
              <a:ln w="19050">
                <a:solidFill>
                  <a:schemeClr val="tx1"/>
                </a:solidFill>
              </a:ln>
            </a:endParaRPr>
          </a:p>
        </p:txBody>
      </p:sp>
      <p:sp>
        <p:nvSpPr>
          <p:cNvPr id="30" name="Rectangle 29"/>
          <p:cNvSpPr/>
          <p:nvPr/>
        </p:nvSpPr>
        <p:spPr bwMode="auto">
          <a:xfrm>
            <a:off x="9449364" y="2899918"/>
            <a:ext cx="465546" cy="703553"/>
          </a:xfrm>
          <a:prstGeom prst="rect">
            <a:avLst/>
          </a:prstGeom>
          <a:solidFill>
            <a:srgbClr val="000000"/>
          </a:solidFill>
          <a:ln w="28575" cap="sq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CA">
              <a:ln w="19050">
                <a:solidFill>
                  <a:schemeClr val="tx1"/>
                </a:solidFill>
              </a:ln>
            </a:endParaRPr>
          </a:p>
        </p:txBody>
      </p:sp>
      <p:cxnSp>
        <p:nvCxnSpPr>
          <p:cNvPr id="20" name="Straight Connector 19"/>
          <p:cNvCxnSpPr/>
          <p:nvPr/>
        </p:nvCxnSpPr>
        <p:spPr bwMode="auto">
          <a:xfrm flipV="1">
            <a:off x="8520752" y="2993505"/>
            <a:ext cx="72010" cy="51364"/>
          </a:xfrm>
          <a:prstGeom prst="line">
            <a:avLst/>
          </a:prstGeom>
          <a:noFill/>
          <a:ln w="38100" algn="ctr">
            <a:solidFill>
              <a:srgbClr val="FFFFFF"/>
            </a:solidFill>
            <a:round/>
            <a:headEnd type="none" w="med" len="med"/>
            <a:tailEnd type="none" w="med" len="med"/>
          </a:ln>
        </p:spPr>
      </p:cxnSp>
      <p:cxnSp>
        <p:nvCxnSpPr>
          <p:cNvPr id="32" name="Straight Connector 31"/>
          <p:cNvCxnSpPr/>
          <p:nvPr/>
        </p:nvCxnSpPr>
        <p:spPr bwMode="auto">
          <a:xfrm>
            <a:off x="7352255" y="2950356"/>
            <a:ext cx="72010" cy="51364"/>
          </a:xfrm>
          <a:prstGeom prst="line">
            <a:avLst/>
          </a:prstGeom>
          <a:noFill/>
          <a:ln w="38100" algn="ctr">
            <a:solidFill>
              <a:srgbClr val="FFFFFF"/>
            </a:solidFill>
            <a:round/>
            <a:headEnd type="none" w="med" len="med"/>
            <a:tailEnd type="none" w="med" len="med"/>
          </a:ln>
        </p:spPr>
      </p:cxnSp>
      <p:sp>
        <p:nvSpPr>
          <p:cNvPr id="34" name="Text Box 73"/>
          <p:cNvSpPr txBox="1">
            <a:spLocks noChangeArrowheads="1"/>
          </p:cNvSpPr>
          <p:nvPr/>
        </p:nvSpPr>
        <p:spPr bwMode="auto">
          <a:xfrm>
            <a:off x="152399" y="7293600"/>
            <a:ext cx="9993600" cy="381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N. Jain, E. Anisimova, I. Khan, V. Makarov, Ch. Marquardt</a:t>
            </a:r>
            <a:r>
              <a:rPr lang="en-US" sz="1600" b="0" smtClean="0">
                <a:solidFill>
                  <a:srgbClr val="C0C0C0"/>
                </a:solidFill>
                <a:cs typeface="Arial" pitchFamily="34" charset="0"/>
              </a:rPr>
              <a:t>, </a:t>
            </a:r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G. Leuchs</a:t>
            </a:r>
            <a:r>
              <a:rPr lang="en-US" sz="1600" b="0" smtClean="0">
                <a:solidFill>
                  <a:srgbClr val="C0C0C0"/>
                </a:solidFill>
                <a:cs typeface="Arial" pitchFamily="34" charset="0"/>
              </a:rPr>
              <a:t>, </a:t>
            </a:r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arXiv:1406.5813</a:t>
            </a:r>
          </a:p>
        </p:txBody>
      </p:sp>
    </p:spTree>
    <p:extLst>
      <p:ext uri="{BB962C8B-B14F-4D97-AF65-F5344CB8AC3E}">
        <p14:creationId xmlns:p14="http://schemas.microsoft.com/office/powerpoint/2010/main" val="514293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0" name="Straight Connector 29"/>
          <p:cNvCxnSpPr/>
          <p:nvPr/>
        </p:nvCxnSpPr>
        <p:spPr bwMode="auto">
          <a:xfrm>
            <a:off x="9464120" y="3465649"/>
            <a:ext cx="144000" cy="0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0" y="0"/>
            <a:ext cx="10287000" cy="7715250"/>
          </a:xfrm>
          <a:prstGeom prst="rect">
            <a:avLst/>
          </a:prstGeom>
          <a:solidFill>
            <a:srgbClr val="000000"/>
          </a:solidFill>
          <a:ln w="19050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endParaRPr lang="zh-CN" altLang="zh-CN">
              <a:ea typeface="SimSun" pitchFamily="2" charset="-122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solidFill>
                  <a:srgbClr val="FFFFFF"/>
                </a:solidFill>
              </a:rPr>
              <a:t>Example of vulnerability and countermeasures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246955" y="833205"/>
            <a:ext cx="9807635" cy="6882045"/>
          </a:xfrm>
          <a:prstGeom prst="rect">
            <a:avLst/>
          </a:prstGeom>
        </p:spPr>
        <p:txBody>
          <a:bodyPr lIns="0" tIns="50400" rIns="0" bIns="50400"/>
          <a:lstStyle/>
          <a:p>
            <a:pPr marL="342900" lvl="0" indent="-342900" algn="l">
              <a:lnSpc>
                <a:spcPct val="110000"/>
              </a:lnSpc>
              <a:buClr>
                <a:srgbClr val="FF0000"/>
              </a:buClr>
              <a:buFont typeface="Webdings" panose="05030102010509060703" pitchFamily="18" charset="2"/>
              <a:buChar char=""/>
            </a:pPr>
            <a:r>
              <a:rPr lang="en-CA" sz="2200" smtClean="0">
                <a:solidFill>
                  <a:srgbClr val="FFFFFF"/>
                </a:solidFill>
              </a:rPr>
              <a:t>Photon-number-splitting attack</a:t>
            </a:r>
            <a:endParaRPr lang="en-US" sz="2200" smtClean="0">
              <a:solidFill>
                <a:srgbClr val="FFFFFF"/>
              </a:solidFill>
            </a:endParaRPr>
          </a:p>
          <a:p>
            <a:pPr lvl="0" algn="r">
              <a:spcBef>
                <a:spcPts val="600"/>
              </a:spcBef>
              <a:buClr>
                <a:srgbClr val="0000FF"/>
              </a:buClr>
            </a:pPr>
            <a:r>
              <a:rPr lang="en-US" sz="1600" b="0" smtClean="0">
                <a:solidFill>
                  <a:srgbClr val="C0C0C0"/>
                </a:solidFill>
                <a:cs typeface="Arial" pitchFamily="34" charset="0"/>
              </a:rPr>
              <a:t>C. Bennett, F. Bessette, G. Brassard, L. Salvail, J. Smolin</a:t>
            </a:r>
            <a:r>
              <a:rPr lang="en-US" sz="1600" b="0" i="1" smtClean="0">
                <a:solidFill>
                  <a:srgbClr val="C0C0C0"/>
                </a:solidFill>
                <a:cs typeface="Arial" pitchFamily="34" charset="0"/>
              </a:rPr>
              <a:t>,</a:t>
            </a:r>
            <a:r>
              <a:rPr lang="en-US" sz="1600" b="0" smtClean="0">
                <a:solidFill>
                  <a:srgbClr val="C0C0C0"/>
                </a:solidFill>
                <a:cs typeface="Arial" pitchFamily="34" charset="0"/>
              </a:rPr>
              <a:t> J. Cryptology </a:t>
            </a:r>
            <a:r>
              <a:rPr lang="en-US" sz="1600" smtClean="0">
                <a:solidFill>
                  <a:srgbClr val="C0C0C0"/>
                </a:solidFill>
                <a:cs typeface="Arial" pitchFamily="34" charset="0"/>
              </a:rPr>
              <a:t>5</a:t>
            </a:r>
            <a:r>
              <a:rPr lang="en-US" sz="1600" b="0" smtClean="0">
                <a:solidFill>
                  <a:srgbClr val="C0C0C0"/>
                </a:solidFill>
                <a:cs typeface="Arial" pitchFamily="34" charset="0"/>
              </a:rPr>
              <a:t>, 3 (1992)</a:t>
            </a:r>
          </a:p>
          <a:p>
            <a:pPr lvl="0" algn="r">
              <a:spcBef>
                <a:spcPts val="600"/>
              </a:spcBef>
              <a:buClr>
                <a:srgbClr val="0000FF"/>
              </a:buClr>
            </a:pPr>
            <a:r>
              <a:rPr lang="en-US" sz="1600" b="0" smtClean="0">
                <a:solidFill>
                  <a:srgbClr val="C0C0C0"/>
                </a:solidFill>
                <a:cs typeface="Arial" pitchFamily="34" charset="0"/>
              </a:rPr>
              <a:t>G</a:t>
            </a:r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. Brassard, N. </a:t>
            </a:r>
            <a:r>
              <a:rPr lang="en-US" sz="1600" b="0" smtClean="0">
                <a:solidFill>
                  <a:srgbClr val="C0C0C0"/>
                </a:solidFill>
                <a:cs typeface="Arial" pitchFamily="34" charset="0"/>
              </a:rPr>
              <a:t>Lütkenhaus</a:t>
            </a:r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, T. Mor, </a:t>
            </a:r>
            <a:r>
              <a:rPr lang="en-US" sz="1600" b="0" smtClean="0">
                <a:solidFill>
                  <a:srgbClr val="C0C0C0"/>
                </a:solidFill>
                <a:cs typeface="Arial" pitchFamily="34" charset="0"/>
              </a:rPr>
              <a:t>B. C</a:t>
            </a:r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. Sanders</a:t>
            </a:r>
            <a:r>
              <a:rPr lang="en-US" sz="1600" b="0" smtClean="0">
                <a:solidFill>
                  <a:srgbClr val="C0C0C0"/>
                </a:solidFill>
                <a:cs typeface="Arial" pitchFamily="34" charset="0"/>
              </a:rPr>
              <a:t>, </a:t>
            </a:r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Phys. Rev. Lett. </a:t>
            </a:r>
            <a:r>
              <a:rPr lang="en-US" sz="1600">
                <a:solidFill>
                  <a:srgbClr val="C0C0C0"/>
                </a:solidFill>
                <a:cs typeface="Arial" pitchFamily="34" charset="0"/>
              </a:rPr>
              <a:t>85</a:t>
            </a:r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, </a:t>
            </a:r>
            <a:r>
              <a:rPr lang="en-US" sz="1600" b="0" smtClean="0">
                <a:solidFill>
                  <a:srgbClr val="C0C0C0"/>
                </a:solidFill>
                <a:cs typeface="Arial" pitchFamily="34" charset="0"/>
              </a:rPr>
              <a:t>1330 </a:t>
            </a:r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(2000</a:t>
            </a:r>
            <a:r>
              <a:rPr lang="en-US" sz="1600" b="0" smtClean="0">
                <a:solidFill>
                  <a:srgbClr val="C0C0C0"/>
                </a:solidFill>
                <a:cs typeface="Arial" pitchFamily="34" charset="0"/>
              </a:rPr>
              <a:t>)</a:t>
            </a:r>
            <a:endParaRPr lang="en-US" sz="1600" b="0">
              <a:solidFill>
                <a:srgbClr val="C0C0C0"/>
              </a:solidFill>
              <a:cs typeface="Arial" pitchFamily="34" charset="0"/>
            </a:endParaRPr>
          </a:p>
          <a:p>
            <a:pPr lvl="0" algn="r">
              <a:spcBef>
                <a:spcPts val="600"/>
              </a:spcBef>
              <a:buClr>
                <a:srgbClr val="0000FF"/>
              </a:buClr>
            </a:pPr>
            <a:r>
              <a:rPr lang="en-US" sz="1600" b="0" smtClean="0">
                <a:solidFill>
                  <a:srgbClr val="C0C0C0"/>
                </a:solidFill>
                <a:cs typeface="Arial" pitchFamily="34" charset="0"/>
              </a:rPr>
              <a:t>N</a:t>
            </a:r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. </a:t>
            </a:r>
            <a:r>
              <a:rPr lang="en-US" sz="1600" b="0" smtClean="0">
                <a:solidFill>
                  <a:srgbClr val="C0C0C0"/>
                </a:solidFill>
                <a:cs typeface="Arial" pitchFamily="34" charset="0"/>
              </a:rPr>
              <a:t>Lütkenhaus, </a:t>
            </a:r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Phys. Rev. A </a:t>
            </a:r>
            <a:r>
              <a:rPr lang="en-US" sz="1600">
                <a:solidFill>
                  <a:srgbClr val="C0C0C0"/>
                </a:solidFill>
                <a:cs typeface="Arial" pitchFamily="34" charset="0"/>
              </a:rPr>
              <a:t>61</a:t>
            </a:r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, 052304 (2000</a:t>
            </a:r>
            <a:r>
              <a:rPr lang="en-US" sz="1600" b="0" smtClean="0">
                <a:solidFill>
                  <a:srgbClr val="C0C0C0"/>
                </a:solidFill>
                <a:cs typeface="Arial" pitchFamily="34" charset="0"/>
              </a:rPr>
              <a:t>)</a:t>
            </a:r>
            <a:endParaRPr lang="en-US" sz="1600" b="0">
              <a:solidFill>
                <a:srgbClr val="C0C0C0"/>
              </a:solidFill>
              <a:cs typeface="Arial" pitchFamily="34" charset="0"/>
            </a:endParaRPr>
          </a:p>
          <a:p>
            <a:pPr algn="r">
              <a:spcBef>
                <a:spcPts val="600"/>
              </a:spcBef>
              <a:buClr>
                <a:srgbClr val="0000FF"/>
              </a:buClr>
            </a:pPr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S. Félix, N. Gisin, A. Stefanov, H. Zbinden, J. Mod. Opt. </a:t>
            </a:r>
            <a:r>
              <a:rPr lang="en-US" sz="1600">
                <a:solidFill>
                  <a:srgbClr val="C0C0C0"/>
                </a:solidFill>
                <a:cs typeface="Arial" pitchFamily="34" charset="0"/>
              </a:rPr>
              <a:t>48</a:t>
            </a:r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, 2009 (2001)</a:t>
            </a:r>
          </a:p>
          <a:p>
            <a:pPr lvl="0" algn="r">
              <a:spcBef>
                <a:spcPts val="600"/>
              </a:spcBef>
              <a:buClr>
                <a:srgbClr val="0000FF"/>
              </a:buClr>
            </a:pPr>
            <a:r>
              <a:rPr lang="en-US" sz="1600" b="0" smtClean="0">
                <a:solidFill>
                  <a:srgbClr val="C0C0C0"/>
                </a:solidFill>
                <a:cs typeface="Arial" pitchFamily="34" charset="0"/>
              </a:rPr>
              <a:t>N</a:t>
            </a:r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. </a:t>
            </a:r>
            <a:r>
              <a:rPr lang="en-US" sz="1600" b="0" smtClean="0">
                <a:solidFill>
                  <a:srgbClr val="C0C0C0"/>
                </a:solidFill>
                <a:cs typeface="Arial" pitchFamily="34" charset="0"/>
              </a:rPr>
              <a:t>Lütkenhaus, M</a:t>
            </a:r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. Jahma, </a:t>
            </a:r>
            <a:r>
              <a:rPr lang="en-US" sz="1600" b="0" smtClean="0">
                <a:solidFill>
                  <a:srgbClr val="C0C0C0"/>
                </a:solidFill>
                <a:cs typeface="Arial" pitchFamily="34" charset="0"/>
              </a:rPr>
              <a:t>New </a:t>
            </a:r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J. Phys. </a:t>
            </a:r>
            <a:r>
              <a:rPr lang="en-US" sz="1600" smtClean="0">
                <a:solidFill>
                  <a:srgbClr val="C0C0C0"/>
                </a:solidFill>
                <a:cs typeface="Arial" pitchFamily="34" charset="0"/>
              </a:rPr>
              <a:t>4</a:t>
            </a:r>
            <a:r>
              <a:rPr lang="en-US" sz="1600" b="0" smtClean="0">
                <a:solidFill>
                  <a:srgbClr val="C0C0C0"/>
                </a:solidFill>
                <a:cs typeface="Arial" pitchFamily="34" charset="0"/>
              </a:rPr>
              <a:t>, 44 </a:t>
            </a:r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(2002</a:t>
            </a:r>
            <a:r>
              <a:rPr lang="en-US" sz="1600" b="0" smtClean="0">
                <a:solidFill>
                  <a:srgbClr val="C0C0C0"/>
                </a:solidFill>
                <a:cs typeface="Arial" pitchFamily="34" charset="0"/>
              </a:rPr>
              <a:t>)</a:t>
            </a:r>
            <a:endParaRPr lang="en-CA" sz="1200" smtClean="0">
              <a:solidFill>
                <a:srgbClr val="FFFFFF"/>
              </a:solidFill>
            </a:endParaRPr>
          </a:p>
          <a:p>
            <a:pPr marL="266700" lvl="0" indent="-266700" algn="l">
              <a:lnSpc>
                <a:spcPct val="110000"/>
              </a:lnSpc>
              <a:buClr>
                <a:srgbClr val="3333FF"/>
              </a:buClr>
              <a:buFont typeface="Arial" pitchFamily="34" charset="0"/>
              <a:buChar char="●"/>
            </a:pPr>
            <a:endParaRPr lang="en-CA" sz="1200">
              <a:solidFill>
                <a:srgbClr val="FFFFFF"/>
              </a:solidFill>
            </a:endParaRPr>
          </a:p>
          <a:p>
            <a:pPr marL="266700" lvl="0" indent="-266700" algn="l">
              <a:lnSpc>
                <a:spcPct val="110000"/>
              </a:lnSpc>
              <a:buClr>
                <a:srgbClr val="3333FF"/>
              </a:buClr>
              <a:buFont typeface="Arial" pitchFamily="34" charset="0"/>
              <a:buChar char="●"/>
            </a:pPr>
            <a:endParaRPr lang="en-CA" sz="1200" smtClean="0">
              <a:solidFill>
                <a:srgbClr val="FFFFFF"/>
              </a:solidFill>
            </a:endParaRPr>
          </a:p>
          <a:p>
            <a:pPr marL="266700" lvl="0" indent="-266700" algn="l">
              <a:lnSpc>
                <a:spcPct val="110000"/>
              </a:lnSpc>
              <a:buClr>
                <a:srgbClr val="3333FF"/>
              </a:buClr>
              <a:buFont typeface="Arial" pitchFamily="34" charset="0"/>
              <a:buChar char="●"/>
            </a:pPr>
            <a:endParaRPr lang="en-CA" sz="1200" smtClean="0">
              <a:solidFill>
                <a:srgbClr val="FFFFFF"/>
              </a:solidFill>
            </a:endParaRPr>
          </a:p>
          <a:p>
            <a:pPr marL="266700" lvl="0" indent="-266700" algn="l">
              <a:lnSpc>
                <a:spcPct val="110000"/>
              </a:lnSpc>
              <a:buClr>
                <a:srgbClr val="3333FF"/>
              </a:buClr>
              <a:buFont typeface="Arial" pitchFamily="34" charset="0"/>
              <a:buChar char="●"/>
            </a:pPr>
            <a:endParaRPr lang="en-CA" sz="1200">
              <a:solidFill>
                <a:srgbClr val="FFFFFF"/>
              </a:solidFill>
            </a:endParaRPr>
          </a:p>
          <a:p>
            <a:pPr marL="266700" lvl="0" indent="-266700" algn="l">
              <a:lnSpc>
                <a:spcPct val="110000"/>
              </a:lnSpc>
              <a:buClr>
                <a:srgbClr val="3333FF"/>
              </a:buClr>
              <a:buFont typeface="Arial" pitchFamily="34" charset="0"/>
              <a:buChar char="●"/>
            </a:pPr>
            <a:endParaRPr lang="en-CA" sz="1200" smtClean="0">
              <a:solidFill>
                <a:srgbClr val="FFFFFF"/>
              </a:solidFill>
            </a:endParaRPr>
          </a:p>
          <a:p>
            <a:pPr marL="266700" lvl="0" indent="-266700" algn="l">
              <a:lnSpc>
                <a:spcPct val="110000"/>
              </a:lnSpc>
              <a:buClr>
                <a:srgbClr val="3333FF"/>
              </a:buClr>
              <a:buFont typeface="Arial" pitchFamily="34" charset="0"/>
              <a:buChar char="●"/>
            </a:pPr>
            <a:endParaRPr lang="en-CA" sz="1200" smtClean="0">
              <a:solidFill>
                <a:srgbClr val="FFFFFF"/>
              </a:solidFill>
            </a:endParaRPr>
          </a:p>
          <a:p>
            <a:pPr marL="266700" lvl="0" indent="-266700" algn="l">
              <a:lnSpc>
                <a:spcPct val="110000"/>
              </a:lnSpc>
              <a:buClr>
                <a:srgbClr val="3333FF"/>
              </a:buClr>
              <a:buFont typeface="Arial" pitchFamily="34" charset="0"/>
              <a:buChar char="●"/>
            </a:pPr>
            <a:endParaRPr lang="en-US" sz="2700" smtClean="0">
              <a:solidFill>
                <a:srgbClr val="FFFFFF"/>
              </a:solidFill>
            </a:endParaRPr>
          </a:p>
          <a:p>
            <a:pPr marL="342900" lvl="0" indent="-342900" algn="l">
              <a:lnSpc>
                <a:spcPct val="110000"/>
              </a:lnSpc>
              <a:buClr>
                <a:srgbClr val="00FF00"/>
              </a:buClr>
              <a:buFont typeface="Wingdings" pitchFamily="2" charset="2"/>
              <a:buChar char=""/>
            </a:pPr>
            <a:r>
              <a:rPr lang="en-US" sz="2200" smtClean="0">
                <a:solidFill>
                  <a:srgbClr val="FFFFFF"/>
                </a:solidFill>
              </a:rPr>
              <a:t>Decoy-state protocol</a:t>
            </a:r>
          </a:p>
          <a:p>
            <a:pPr lvl="0" algn="r">
              <a:spcBef>
                <a:spcPts val="600"/>
              </a:spcBef>
              <a:buClr>
                <a:srgbClr val="0000FF"/>
              </a:buClr>
            </a:pPr>
            <a:r>
              <a:rPr lang="en-US" sz="1600" b="0" smtClean="0">
                <a:solidFill>
                  <a:srgbClr val="C0C0C0"/>
                </a:solidFill>
                <a:cs typeface="Arial" pitchFamily="34" charset="0"/>
              </a:rPr>
              <a:t>W.-Y. Hwang, Phys</a:t>
            </a:r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. </a:t>
            </a:r>
            <a:r>
              <a:rPr lang="en-US" sz="1600" b="0" smtClean="0">
                <a:solidFill>
                  <a:srgbClr val="C0C0C0"/>
                </a:solidFill>
                <a:cs typeface="Arial" pitchFamily="34" charset="0"/>
              </a:rPr>
              <a:t>Rev. Lett</a:t>
            </a:r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. </a:t>
            </a:r>
            <a:r>
              <a:rPr lang="en-US" sz="1600" smtClean="0">
                <a:solidFill>
                  <a:srgbClr val="C0C0C0"/>
                </a:solidFill>
                <a:cs typeface="Arial" pitchFamily="34" charset="0"/>
              </a:rPr>
              <a:t>91</a:t>
            </a:r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, 057901 (</a:t>
            </a:r>
            <a:r>
              <a:rPr lang="en-US" sz="1600" b="0" smtClean="0">
                <a:solidFill>
                  <a:srgbClr val="C0C0C0"/>
                </a:solidFill>
                <a:cs typeface="Arial" pitchFamily="34" charset="0"/>
              </a:rPr>
              <a:t>2003)</a:t>
            </a:r>
            <a:endParaRPr lang="en-CA" sz="2600" smtClean="0">
              <a:solidFill>
                <a:srgbClr val="FFFFFF"/>
              </a:solidFill>
            </a:endParaRPr>
          </a:p>
          <a:p>
            <a:pPr marL="266700" lvl="0" indent="-266700" algn="l">
              <a:lnSpc>
                <a:spcPct val="110000"/>
              </a:lnSpc>
              <a:buClr>
                <a:srgbClr val="3333FF"/>
              </a:buClr>
              <a:buFont typeface="Arial" pitchFamily="34" charset="0"/>
              <a:buChar char="●"/>
            </a:pPr>
            <a:endParaRPr lang="en-CA" sz="1200">
              <a:solidFill>
                <a:srgbClr val="FFFFFF"/>
              </a:solidFill>
            </a:endParaRPr>
          </a:p>
          <a:p>
            <a:pPr marL="342900" lvl="0" indent="-342900" algn="l">
              <a:lnSpc>
                <a:spcPct val="110000"/>
              </a:lnSpc>
              <a:buClr>
                <a:srgbClr val="00FF00"/>
              </a:buClr>
              <a:buFont typeface="Wingdings" pitchFamily="2" charset="2"/>
              <a:buChar char=""/>
            </a:pPr>
            <a:r>
              <a:rPr lang="en-CA" sz="2200">
                <a:solidFill>
                  <a:srgbClr val="FFFFFF"/>
                </a:solidFill>
              </a:rPr>
              <a:t>SARG04 protocol</a:t>
            </a:r>
          </a:p>
          <a:p>
            <a:pPr lvl="0" algn="r">
              <a:spcBef>
                <a:spcPts val="600"/>
              </a:spcBef>
            </a:pPr>
            <a:r>
              <a:rPr lang="it-IT" sz="1600" b="0" smtClean="0">
                <a:solidFill>
                  <a:srgbClr val="C0C0C0"/>
                </a:solidFill>
                <a:cs typeface="Arial" pitchFamily="34" charset="0"/>
              </a:rPr>
              <a:t>V. Scarani, A. Acín, G. </a:t>
            </a:r>
            <a:r>
              <a:rPr lang="it-IT" sz="1600" b="0">
                <a:solidFill>
                  <a:srgbClr val="C0C0C0"/>
                </a:solidFill>
                <a:cs typeface="Arial" pitchFamily="34" charset="0"/>
              </a:rPr>
              <a:t>Ribordy</a:t>
            </a:r>
            <a:r>
              <a:rPr lang="it-IT" sz="1600" b="0" smtClean="0">
                <a:solidFill>
                  <a:srgbClr val="C0C0C0"/>
                </a:solidFill>
                <a:cs typeface="Arial" pitchFamily="34" charset="0"/>
              </a:rPr>
              <a:t>, N. Gisin</a:t>
            </a:r>
            <a:r>
              <a:rPr lang="en-US" sz="1600" b="0" smtClean="0">
                <a:solidFill>
                  <a:srgbClr val="C0C0C0"/>
                </a:solidFill>
                <a:cs typeface="Arial" pitchFamily="34" charset="0"/>
              </a:rPr>
              <a:t>, Phys. Rev. Lett. </a:t>
            </a:r>
            <a:r>
              <a:rPr lang="en-US" sz="1600" smtClean="0">
                <a:solidFill>
                  <a:srgbClr val="C0C0C0"/>
                </a:solidFill>
                <a:cs typeface="Arial" pitchFamily="34" charset="0"/>
              </a:rPr>
              <a:t>92</a:t>
            </a:r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, 057901 (</a:t>
            </a:r>
            <a:r>
              <a:rPr lang="en-US" sz="1600" b="0" smtClean="0">
                <a:solidFill>
                  <a:srgbClr val="C0C0C0"/>
                </a:solidFill>
                <a:cs typeface="Arial" pitchFamily="34" charset="0"/>
              </a:rPr>
              <a:t>2004)</a:t>
            </a:r>
            <a:endParaRPr lang="en-US" sz="1600" b="0">
              <a:solidFill>
                <a:srgbClr val="C0C0C0"/>
              </a:solidFill>
              <a:cs typeface="Arial" pitchFamily="34" charset="0"/>
            </a:endParaRPr>
          </a:p>
          <a:p>
            <a:pPr marL="266700" lvl="0" indent="-266700" algn="l">
              <a:lnSpc>
                <a:spcPct val="110000"/>
              </a:lnSpc>
              <a:buClr>
                <a:srgbClr val="3333FF"/>
              </a:buClr>
              <a:buFont typeface="Arial" pitchFamily="34" charset="0"/>
              <a:buChar char="●"/>
            </a:pPr>
            <a:endParaRPr lang="en-CA" sz="1200">
              <a:solidFill>
                <a:srgbClr val="FFFFFF"/>
              </a:solidFill>
            </a:endParaRPr>
          </a:p>
          <a:p>
            <a:pPr marL="342900" lvl="0" indent="-342900" algn="l">
              <a:lnSpc>
                <a:spcPct val="110000"/>
              </a:lnSpc>
              <a:buClr>
                <a:srgbClr val="00FF00"/>
              </a:buClr>
              <a:buFont typeface="Wingdings" pitchFamily="2" charset="2"/>
              <a:buChar char=""/>
            </a:pPr>
            <a:r>
              <a:rPr lang="en-CA" sz="2200" smtClean="0">
                <a:solidFill>
                  <a:srgbClr val="FFFFFF"/>
                </a:solidFill>
              </a:rPr>
              <a:t>Distributed-phase-reference protocols</a:t>
            </a:r>
            <a:endParaRPr lang="en-CA" sz="2200">
              <a:solidFill>
                <a:srgbClr val="FFFFFF"/>
              </a:solidFill>
            </a:endParaRPr>
          </a:p>
          <a:p>
            <a:pPr lvl="0" algn="r">
              <a:spcBef>
                <a:spcPts val="600"/>
              </a:spcBef>
            </a:pPr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K. Inoue, E. Waks, Y. Yamamoto, Phys. Rev. Lett. </a:t>
            </a:r>
            <a:r>
              <a:rPr lang="en-US" sz="1600">
                <a:solidFill>
                  <a:srgbClr val="C0C0C0"/>
                </a:solidFill>
                <a:cs typeface="Arial" pitchFamily="34" charset="0"/>
              </a:rPr>
              <a:t>89</a:t>
            </a:r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, 037902 (</a:t>
            </a:r>
            <a:r>
              <a:rPr lang="en-US" sz="1600" b="0" smtClean="0">
                <a:solidFill>
                  <a:srgbClr val="C0C0C0"/>
                </a:solidFill>
                <a:cs typeface="Arial" pitchFamily="34" charset="0"/>
              </a:rPr>
              <a:t>2002)</a:t>
            </a:r>
          </a:p>
          <a:p>
            <a:pPr lvl="0" algn="r">
              <a:spcBef>
                <a:spcPts val="600"/>
              </a:spcBef>
            </a:pPr>
            <a:r>
              <a:rPr lang="en-US" sz="1600" b="0" smtClean="0">
                <a:solidFill>
                  <a:srgbClr val="C0C0C0"/>
                </a:solidFill>
                <a:cs typeface="Arial" pitchFamily="34" charset="0"/>
              </a:rPr>
              <a:t>K</a:t>
            </a:r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. Inoue, E. Waks, Y. Yamamoto, Phys. Rev. </a:t>
            </a:r>
            <a:r>
              <a:rPr lang="en-US" sz="1600" b="0" smtClean="0">
                <a:solidFill>
                  <a:srgbClr val="C0C0C0"/>
                </a:solidFill>
                <a:cs typeface="Arial" pitchFamily="34" charset="0"/>
              </a:rPr>
              <a:t>A. </a:t>
            </a:r>
            <a:r>
              <a:rPr lang="en-US" sz="1600" smtClean="0">
                <a:solidFill>
                  <a:srgbClr val="C0C0C0"/>
                </a:solidFill>
                <a:cs typeface="Arial" pitchFamily="34" charset="0"/>
              </a:rPr>
              <a:t>68</a:t>
            </a:r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, </a:t>
            </a:r>
            <a:r>
              <a:rPr lang="en-US" sz="1600" b="0" smtClean="0">
                <a:solidFill>
                  <a:srgbClr val="C0C0C0"/>
                </a:solidFill>
                <a:cs typeface="Arial" pitchFamily="34" charset="0"/>
              </a:rPr>
              <a:t>022317 (2003)</a:t>
            </a:r>
          </a:p>
          <a:p>
            <a:pPr lvl="0" algn="r">
              <a:spcBef>
                <a:spcPts val="600"/>
              </a:spcBef>
            </a:pPr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N. Gisin, </a:t>
            </a:r>
            <a:r>
              <a:rPr lang="en-US" sz="1600" b="0" smtClean="0">
                <a:solidFill>
                  <a:srgbClr val="C0C0C0"/>
                </a:solidFill>
                <a:cs typeface="Arial" pitchFamily="34" charset="0"/>
              </a:rPr>
              <a:t>G. Ribordy, H. Zbinden, D. Stucki, N. Brunner, V. Scarani, arXiv:quant-ph/0411022v1 (2004)</a:t>
            </a:r>
            <a:endParaRPr lang="en-US" sz="1600" b="0">
              <a:solidFill>
                <a:srgbClr val="C0C0C0"/>
              </a:solidFill>
              <a:cs typeface="Arial" pitchFamily="34" charset="0"/>
            </a:endParaRPr>
          </a:p>
          <a:p>
            <a:pPr lvl="0" algn="r">
              <a:spcBef>
                <a:spcPts val="600"/>
              </a:spcBef>
            </a:pPr>
            <a:endParaRPr lang="en-US" sz="1600" b="0">
              <a:solidFill>
                <a:srgbClr val="C0C0C0"/>
              </a:solidFill>
              <a:cs typeface="Arial" pitchFamily="34" charset="0"/>
            </a:endParaRPr>
          </a:p>
          <a:p>
            <a:pPr lvl="0" algn="r">
              <a:spcBef>
                <a:spcPts val="600"/>
              </a:spcBef>
            </a:pPr>
            <a:endParaRPr lang="en-US" sz="1600" b="0" smtClean="0">
              <a:solidFill>
                <a:srgbClr val="C0C0C0"/>
              </a:solidFill>
              <a:cs typeface="Arial" pitchFamily="34" charset="0"/>
            </a:endParaRPr>
          </a:p>
          <a:p>
            <a:pPr lvl="0" algn="r">
              <a:spcBef>
                <a:spcPts val="600"/>
              </a:spcBef>
            </a:pPr>
            <a:endParaRPr lang="en-US" sz="1600" b="0">
              <a:solidFill>
                <a:srgbClr val="C0C0C0"/>
              </a:solidFill>
              <a:cs typeface="Arial" pitchFamily="34" charset="0"/>
            </a:endParaRPr>
          </a:p>
        </p:txBody>
      </p:sp>
      <p:cxnSp>
        <p:nvCxnSpPr>
          <p:cNvPr id="43" name="Straight Arrow Connector 42"/>
          <p:cNvCxnSpPr/>
          <p:nvPr/>
        </p:nvCxnSpPr>
        <p:spPr bwMode="auto">
          <a:xfrm>
            <a:off x="2316255" y="3465649"/>
            <a:ext cx="36000" cy="0"/>
          </a:xfrm>
          <a:prstGeom prst="straightConnector1">
            <a:avLst/>
          </a:prstGeom>
          <a:solidFill>
            <a:schemeClr val="accent1"/>
          </a:solidFill>
          <a:ln w="34925" cap="flat" cmpd="sng" algn="ctr">
            <a:solidFill>
              <a:srgbClr val="FF0000"/>
            </a:solidFill>
            <a:prstDash val="solid"/>
            <a:miter lim="800000"/>
            <a:headEnd type="none" w="lg" len="lg"/>
            <a:tailEnd type="triangle" w="lg" len="lg"/>
          </a:ln>
          <a:effectLst/>
        </p:spPr>
      </p:cxnSp>
      <p:sp>
        <p:nvSpPr>
          <p:cNvPr id="8" name="Oval 7"/>
          <p:cNvSpPr/>
          <p:nvPr/>
        </p:nvSpPr>
        <p:spPr bwMode="auto">
          <a:xfrm>
            <a:off x="5217860" y="3226680"/>
            <a:ext cx="144000" cy="144000"/>
          </a:xfrm>
          <a:prstGeom prst="ellipse">
            <a:avLst/>
          </a:prstGeom>
          <a:solidFill>
            <a:srgbClr val="FFFF00"/>
          </a:solidFill>
          <a:ln w="28575" cap="sq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/>
          <p:cNvSpPr/>
          <p:nvPr/>
        </p:nvSpPr>
        <p:spPr bwMode="auto">
          <a:xfrm>
            <a:off x="6370020" y="3226680"/>
            <a:ext cx="144000" cy="144000"/>
          </a:xfrm>
          <a:prstGeom prst="ellipse">
            <a:avLst/>
          </a:prstGeom>
          <a:solidFill>
            <a:srgbClr val="FFFF00"/>
          </a:solidFill>
          <a:ln w="28575" cap="sq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/>
          <p:cNvSpPr/>
          <p:nvPr/>
        </p:nvSpPr>
        <p:spPr bwMode="auto">
          <a:xfrm>
            <a:off x="8306245" y="3226680"/>
            <a:ext cx="144000" cy="144000"/>
          </a:xfrm>
          <a:prstGeom prst="ellipse">
            <a:avLst/>
          </a:prstGeom>
          <a:solidFill>
            <a:srgbClr val="FFFF00"/>
          </a:solidFill>
          <a:ln w="28575" cap="sq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/>
          <p:cNvSpPr/>
          <p:nvPr/>
        </p:nvSpPr>
        <p:spPr bwMode="auto">
          <a:xfrm>
            <a:off x="7144940" y="3226680"/>
            <a:ext cx="144000" cy="144000"/>
          </a:xfrm>
          <a:prstGeom prst="ellipse">
            <a:avLst/>
          </a:prstGeom>
          <a:solidFill>
            <a:srgbClr val="FFFF00"/>
          </a:solidFill>
          <a:ln w="28575" cap="sq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Oval 48"/>
          <p:cNvSpPr/>
          <p:nvPr/>
        </p:nvSpPr>
        <p:spPr bwMode="auto">
          <a:xfrm>
            <a:off x="7144940" y="3010650"/>
            <a:ext cx="144000" cy="144000"/>
          </a:xfrm>
          <a:prstGeom prst="ellipse">
            <a:avLst/>
          </a:prstGeom>
          <a:solidFill>
            <a:srgbClr val="FFFF00"/>
          </a:solidFill>
          <a:ln w="28575" cap="sq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/>
          <p:cNvCxnSpPr/>
          <p:nvPr/>
        </p:nvCxnSpPr>
        <p:spPr bwMode="auto">
          <a:xfrm>
            <a:off x="5211728" y="3465649"/>
            <a:ext cx="144000" cy="0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17" name="Straight Connector 16"/>
          <p:cNvCxnSpPr/>
          <p:nvPr/>
        </p:nvCxnSpPr>
        <p:spPr bwMode="auto">
          <a:xfrm>
            <a:off x="5598309" y="3465649"/>
            <a:ext cx="144000" cy="0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18" name="Straight Connector 17"/>
          <p:cNvCxnSpPr/>
          <p:nvPr/>
        </p:nvCxnSpPr>
        <p:spPr bwMode="auto">
          <a:xfrm>
            <a:off x="5984890" y="3465649"/>
            <a:ext cx="144000" cy="0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20" name="Straight Connector 19"/>
          <p:cNvCxnSpPr/>
          <p:nvPr/>
        </p:nvCxnSpPr>
        <p:spPr bwMode="auto">
          <a:xfrm>
            <a:off x="6371471" y="3465649"/>
            <a:ext cx="144000" cy="0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21" name="Straight Connector 20"/>
          <p:cNvCxnSpPr/>
          <p:nvPr/>
        </p:nvCxnSpPr>
        <p:spPr bwMode="auto">
          <a:xfrm>
            <a:off x="6758052" y="3465649"/>
            <a:ext cx="144000" cy="0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22" name="Straight Connector 21"/>
          <p:cNvCxnSpPr/>
          <p:nvPr/>
        </p:nvCxnSpPr>
        <p:spPr bwMode="auto">
          <a:xfrm>
            <a:off x="7144633" y="3465649"/>
            <a:ext cx="144000" cy="0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23" name="Straight Connector 22"/>
          <p:cNvCxnSpPr/>
          <p:nvPr/>
        </p:nvCxnSpPr>
        <p:spPr bwMode="auto">
          <a:xfrm>
            <a:off x="7531214" y="3465649"/>
            <a:ext cx="144000" cy="0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25" name="Straight Connector 24"/>
          <p:cNvCxnSpPr/>
          <p:nvPr/>
        </p:nvCxnSpPr>
        <p:spPr bwMode="auto">
          <a:xfrm>
            <a:off x="7917795" y="3465649"/>
            <a:ext cx="144000" cy="0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26" name="Straight Connector 25"/>
          <p:cNvCxnSpPr/>
          <p:nvPr/>
        </p:nvCxnSpPr>
        <p:spPr bwMode="auto">
          <a:xfrm>
            <a:off x="8304376" y="3465649"/>
            <a:ext cx="144000" cy="0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27" name="Straight Connector 26"/>
          <p:cNvCxnSpPr/>
          <p:nvPr/>
        </p:nvCxnSpPr>
        <p:spPr bwMode="auto">
          <a:xfrm>
            <a:off x="8690957" y="3465649"/>
            <a:ext cx="144000" cy="0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28" name="Straight Connector 27"/>
          <p:cNvCxnSpPr/>
          <p:nvPr/>
        </p:nvCxnSpPr>
        <p:spPr bwMode="auto">
          <a:xfrm>
            <a:off x="9077538" y="3465649"/>
            <a:ext cx="144000" cy="0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31" name="Straight Connector 30"/>
          <p:cNvCxnSpPr/>
          <p:nvPr/>
        </p:nvCxnSpPr>
        <p:spPr bwMode="auto">
          <a:xfrm>
            <a:off x="3665404" y="3465649"/>
            <a:ext cx="144000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32" name="Straight Connector 31"/>
          <p:cNvCxnSpPr/>
          <p:nvPr/>
        </p:nvCxnSpPr>
        <p:spPr bwMode="auto">
          <a:xfrm>
            <a:off x="4051985" y="3465649"/>
            <a:ext cx="144000" cy="0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33" name="Straight Connector 32"/>
          <p:cNvCxnSpPr/>
          <p:nvPr/>
        </p:nvCxnSpPr>
        <p:spPr bwMode="auto">
          <a:xfrm>
            <a:off x="4438566" y="3465649"/>
            <a:ext cx="144000" cy="0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34" name="Straight Connector 33"/>
          <p:cNvCxnSpPr/>
          <p:nvPr/>
        </p:nvCxnSpPr>
        <p:spPr bwMode="auto">
          <a:xfrm>
            <a:off x="4825147" y="3465649"/>
            <a:ext cx="144000" cy="0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35" name="Straight Connector 34"/>
          <p:cNvCxnSpPr/>
          <p:nvPr/>
        </p:nvCxnSpPr>
        <p:spPr bwMode="auto">
          <a:xfrm>
            <a:off x="2119080" y="3465649"/>
            <a:ext cx="144000" cy="0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36" name="Straight Connector 35"/>
          <p:cNvCxnSpPr/>
          <p:nvPr/>
        </p:nvCxnSpPr>
        <p:spPr bwMode="auto">
          <a:xfrm>
            <a:off x="2505661" y="3465649"/>
            <a:ext cx="144000" cy="0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37" name="Straight Connector 36"/>
          <p:cNvCxnSpPr/>
          <p:nvPr/>
        </p:nvCxnSpPr>
        <p:spPr bwMode="auto">
          <a:xfrm>
            <a:off x="2892242" y="3465649"/>
            <a:ext cx="144000" cy="0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38" name="Straight Connector 37"/>
          <p:cNvCxnSpPr/>
          <p:nvPr/>
        </p:nvCxnSpPr>
        <p:spPr bwMode="auto">
          <a:xfrm>
            <a:off x="3278823" y="3465649"/>
            <a:ext cx="144000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sp>
        <p:nvSpPr>
          <p:cNvPr id="42" name="TextBox 41"/>
          <p:cNvSpPr txBox="1"/>
          <p:nvPr/>
        </p:nvSpPr>
        <p:spPr bwMode="auto">
          <a:xfrm>
            <a:off x="1012640" y="3249215"/>
            <a:ext cx="1077017" cy="459699"/>
          </a:xfrm>
          <a:prstGeom prst="rect">
            <a:avLst/>
          </a:prstGeom>
          <a:solidFill>
            <a:srgbClr val="000000"/>
          </a:solidFill>
          <a:ln w="12700">
            <a:solidFill>
              <a:srgbClr val="FFFFFF"/>
            </a:solidFill>
            <a:miter lim="800000"/>
            <a:headEnd/>
            <a:tailEnd/>
          </a:ln>
        </p:spPr>
        <p:txBody>
          <a:bodyPr wrap="none" lIns="0" tIns="0" rIns="0" bIns="0" rtlCol="0" anchor="ctr">
            <a:noAutofit/>
          </a:bodyPr>
          <a:lstStyle/>
          <a:p>
            <a:r>
              <a:rPr lang="en-CA" sz="2200" smtClean="0">
                <a:ln w="12700">
                  <a:noFill/>
                </a:ln>
                <a:solidFill>
                  <a:srgbClr val="FFFFFF"/>
                </a:solidFill>
              </a:rPr>
              <a:t>Laser</a:t>
            </a:r>
            <a:endParaRPr lang="en-US" sz="2200" smtClean="0">
              <a:ln w="12700">
                <a:noFill/>
              </a:ln>
              <a:solidFill>
                <a:srgbClr val="FFFFFF"/>
              </a:solidFill>
            </a:endParaRPr>
          </a:p>
        </p:txBody>
      </p:sp>
      <p:sp>
        <p:nvSpPr>
          <p:cNvPr id="29" name="TextBox 28"/>
          <p:cNvSpPr txBox="1"/>
          <p:nvPr/>
        </p:nvSpPr>
        <p:spPr bwMode="auto">
          <a:xfrm>
            <a:off x="3150080" y="3253906"/>
            <a:ext cx="1588692" cy="459699"/>
          </a:xfrm>
          <a:prstGeom prst="rect">
            <a:avLst/>
          </a:prstGeom>
          <a:solidFill>
            <a:srgbClr val="000000"/>
          </a:solidFill>
          <a:ln w="12700">
            <a:solidFill>
              <a:srgbClr val="FFFFFF"/>
            </a:solidFill>
            <a:miter lim="800000"/>
            <a:headEnd/>
            <a:tailEnd/>
          </a:ln>
        </p:spPr>
        <p:txBody>
          <a:bodyPr wrap="none" lIns="0" tIns="0" rIns="0" bIns="0" rtlCol="0" anchor="ctr">
            <a:noAutofit/>
          </a:bodyPr>
          <a:lstStyle/>
          <a:p>
            <a:r>
              <a:rPr lang="en-CA" sz="2200" smtClean="0">
                <a:ln w="12700">
                  <a:noFill/>
                </a:ln>
                <a:solidFill>
                  <a:srgbClr val="FFFFFF"/>
                </a:solidFill>
              </a:rPr>
              <a:t>Attenuator</a:t>
            </a:r>
            <a:endParaRPr lang="en-US" sz="2200" smtClean="0">
              <a:ln w="12700">
                <a:noFill/>
              </a:ln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9071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0" y="0"/>
            <a:ext cx="10287000" cy="7715250"/>
          </a:xfrm>
          <a:prstGeom prst="rect">
            <a:avLst/>
          </a:prstGeom>
          <a:solidFill>
            <a:srgbClr val="000000"/>
          </a:solidFill>
          <a:ln w="19050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endParaRPr lang="zh-CN" altLang="zh-CN">
              <a:ea typeface="SimSun" pitchFamily="2" charset="-122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49528814"/>
              </p:ext>
            </p:extLst>
          </p:nvPr>
        </p:nvGraphicFramePr>
        <p:xfrm>
          <a:off x="174946" y="-19983"/>
          <a:ext cx="10081265" cy="79286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464484"/>
                <a:gridCol w="2880400"/>
                <a:gridCol w="2736381"/>
              </a:tblGrid>
              <a:tr h="828000">
                <a:tc>
                  <a:txBody>
                    <a:bodyPr/>
                    <a:lstStyle/>
                    <a:p>
                      <a:pPr algn="l"/>
                      <a:r>
                        <a:rPr lang="nb-NO" sz="3000" b="1" smtClean="0">
                          <a:solidFill>
                            <a:srgbClr val="FFFFFF"/>
                          </a:solidFill>
                        </a:rPr>
                        <a:t>Attack</a:t>
                      </a:r>
                      <a:endParaRPr lang="en-US" sz="3000" b="1">
                        <a:solidFill>
                          <a:srgbClr val="FFFFFF"/>
                        </a:solidFill>
                      </a:endParaRPr>
                    </a:p>
                  </a:txBody>
                  <a:tcPr marL="90000" marR="0" marT="0" marB="900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2100" b="1" smtClean="0">
                          <a:solidFill>
                            <a:srgbClr val="FFFFFF"/>
                          </a:solidFill>
                        </a:rPr>
                        <a:t>Target</a:t>
                      </a:r>
                      <a:r>
                        <a:rPr lang="nb-NO" sz="2100" b="1" baseline="0" smtClean="0">
                          <a:solidFill>
                            <a:srgbClr val="FFFFFF"/>
                          </a:solidFill>
                        </a:rPr>
                        <a:t> </a:t>
                      </a:r>
                      <a:r>
                        <a:rPr lang="nb-NO" sz="2100" b="1" smtClean="0">
                          <a:solidFill>
                            <a:srgbClr val="FFFFFF"/>
                          </a:solidFill>
                        </a:rPr>
                        <a:t>component</a:t>
                      </a:r>
                      <a:endParaRPr lang="en-US" sz="2100" b="1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900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2100" b="1" smtClean="0">
                          <a:solidFill>
                            <a:srgbClr val="FFFFFF"/>
                          </a:solidFill>
                        </a:rPr>
                        <a:t>Tested</a:t>
                      </a:r>
                      <a:r>
                        <a:rPr lang="nb-NO" sz="2100" b="1" baseline="0" smtClean="0">
                          <a:solidFill>
                            <a:srgbClr val="FFFFFF"/>
                          </a:solidFill>
                        </a:rPr>
                        <a:t> </a:t>
                      </a:r>
                      <a:r>
                        <a:rPr lang="nb-NO" sz="2100" b="1" smtClean="0">
                          <a:solidFill>
                            <a:srgbClr val="FFFFFF"/>
                          </a:solidFill>
                        </a:rPr>
                        <a:t>system</a:t>
                      </a:r>
                      <a:endParaRPr lang="en-US" sz="2100" b="1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900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nb-NO" sz="2100" b="1" smtClean="0">
                          <a:solidFill>
                            <a:srgbClr val="FFFFFF"/>
                          </a:solidFill>
                        </a:rPr>
                        <a:t>Detector saturation</a:t>
                      </a:r>
                      <a:endParaRPr lang="en-US" sz="2100" b="1">
                        <a:solidFill>
                          <a:srgbClr val="FFFFFF"/>
                        </a:solidFill>
                      </a:endParaRPr>
                    </a:p>
                  </a:txBody>
                  <a:tcPr marL="90000" marR="0" marT="46800" marB="46800" anchor="ctr"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2100" smtClean="0">
                          <a:solidFill>
                            <a:srgbClr val="FFFFFF"/>
                          </a:solidFill>
                        </a:rPr>
                        <a:t>homodyne detector</a:t>
                      </a:r>
                      <a:endParaRPr lang="en-US" sz="21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0" anchor="ctr"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smtClean="0">
                          <a:solidFill>
                            <a:srgbClr val="FFFFFF"/>
                          </a:solidFill>
                        </a:rPr>
                        <a:t>SeQureNet</a:t>
                      </a:r>
                      <a:endParaRPr lang="en-US" sz="21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0" anchor="ctr"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5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H. Qin, R. Kumar, R. Alleaume</a:t>
                      </a:r>
                      <a:r>
                        <a:rPr kumimoji="0" lang="en-US" sz="15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,</a:t>
                      </a:r>
                      <a:r>
                        <a:rPr kumimoji="0" lang="en-US" sz="15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presentation at QCrypt (2013)</a:t>
                      </a:r>
                    </a:p>
                  </a:txBody>
                  <a:tcPr marL="90000" marR="90000" marT="0" marB="468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nb-NO" sz="2100" b="1" smtClean="0">
                          <a:solidFill>
                            <a:srgbClr val="FFFFFF"/>
                          </a:solidFill>
                        </a:rPr>
                        <a:t>Shot-noise calibration</a:t>
                      </a:r>
                      <a:endParaRPr lang="en-US" sz="2100" b="1">
                        <a:solidFill>
                          <a:srgbClr val="FFFFFF"/>
                        </a:solidFill>
                      </a:endParaRPr>
                    </a:p>
                  </a:txBody>
                  <a:tcPr marL="90000" marR="0" marT="46800" marB="46800" anchor="ctr"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2100" smtClean="0">
                          <a:solidFill>
                            <a:srgbClr val="FFFFFF"/>
                          </a:solidFill>
                        </a:rPr>
                        <a:t>sync</a:t>
                      </a:r>
                      <a:r>
                        <a:rPr lang="nb-NO" sz="2100" baseline="0" smtClean="0">
                          <a:solidFill>
                            <a:srgbClr val="FFFFFF"/>
                          </a:solidFill>
                        </a:rPr>
                        <a:t> </a:t>
                      </a:r>
                      <a:r>
                        <a:rPr lang="nb-NO" sz="2100" smtClean="0">
                          <a:solidFill>
                            <a:srgbClr val="FFFFFF"/>
                          </a:solidFill>
                        </a:rPr>
                        <a:t>detector</a:t>
                      </a:r>
                      <a:endParaRPr lang="en-US" sz="21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0" anchor="ctr"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smtClean="0">
                          <a:solidFill>
                            <a:srgbClr val="FFFFFF"/>
                          </a:solidFill>
                        </a:rPr>
                        <a:t>SeQureNet</a:t>
                      </a:r>
                      <a:endParaRPr lang="en-US" sz="21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0" anchor="ctr"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15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P. Jouguet, S. Kunz-Jacques, E. Diamanti</a:t>
                      </a:r>
                      <a:r>
                        <a:rPr kumimoji="0" lang="en-US" sz="15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,</a:t>
                      </a:r>
                      <a:r>
                        <a:rPr kumimoji="0" lang="en-US" sz="15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Phys. Rev. A </a:t>
                      </a:r>
                      <a:r>
                        <a:rPr kumimoji="0" lang="en-US" sz="15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87</a:t>
                      </a:r>
                      <a:r>
                        <a:rPr kumimoji="0" lang="en-US" sz="15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, 062313 (2013)</a:t>
                      </a:r>
                    </a:p>
                  </a:txBody>
                  <a:tcPr marL="90000" marR="90000" marT="0" marB="468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nb-NO" sz="2100" b="1" smtClean="0">
                          <a:solidFill>
                            <a:srgbClr val="FFFFFF"/>
                          </a:solidFill>
                        </a:rPr>
                        <a:t>Wavelength-selected PNS</a:t>
                      </a:r>
                      <a:endParaRPr lang="en-US" sz="2100" b="1">
                        <a:solidFill>
                          <a:srgbClr val="FFFFFF"/>
                        </a:solidFill>
                      </a:endParaRPr>
                    </a:p>
                  </a:txBody>
                  <a:tcPr anchor="ctr"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2100" smtClean="0">
                          <a:solidFill>
                            <a:srgbClr val="FFFFFF"/>
                          </a:solidFill>
                        </a:rPr>
                        <a:t>intensity modulator</a:t>
                      </a:r>
                      <a:endParaRPr lang="en-US" sz="21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0" anchor="ctr"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2100" smtClean="0">
                          <a:solidFill>
                            <a:srgbClr val="FFFFFF"/>
                          </a:solidFill>
                        </a:rPr>
                        <a:t>(theory)</a:t>
                      </a:r>
                      <a:endParaRPr lang="en-US" sz="21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0" anchor="ctr"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 gridSpan="3">
                  <a:txBody>
                    <a:bodyPr/>
                    <a:lstStyle/>
                    <a:p>
                      <a:r>
                        <a:rPr lang="en-US" sz="1500" smtClean="0">
                          <a:solidFill>
                            <a:srgbClr val="969696"/>
                          </a:solidFill>
                        </a:rPr>
                        <a:t>M.-S. Jiang, S.-H. Sun, C.-Y. Li, L.-M. Liang</a:t>
                      </a:r>
                      <a:r>
                        <a:rPr lang="en-US" sz="1500" i="1" smtClean="0">
                          <a:solidFill>
                            <a:srgbClr val="969696"/>
                          </a:solidFill>
                        </a:rPr>
                        <a:t>,</a:t>
                      </a:r>
                      <a:r>
                        <a:rPr lang="en-US" sz="1500" smtClean="0">
                          <a:solidFill>
                            <a:srgbClr val="969696"/>
                          </a:solidFill>
                        </a:rPr>
                        <a:t> Phys. Rev. A </a:t>
                      </a:r>
                      <a:r>
                        <a:rPr lang="en-US" sz="1500" b="1" smtClean="0">
                          <a:solidFill>
                            <a:srgbClr val="969696"/>
                          </a:solidFill>
                        </a:rPr>
                        <a:t>86</a:t>
                      </a:r>
                      <a:r>
                        <a:rPr lang="en-US" sz="1500" smtClean="0">
                          <a:solidFill>
                            <a:srgbClr val="969696"/>
                          </a:solidFill>
                        </a:rPr>
                        <a:t>, 032310 (2012)</a:t>
                      </a:r>
                    </a:p>
                  </a:txBody>
                  <a:tcPr marL="90000" marR="90000" marT="0" marB="468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nb-NO" sz="2100" b="1" smtClean="0">
                          <a:solidFill>
                            <a:srgbClr val="FFFFFF"/>
                          </a:solidFill>
                        </a:rPr>
                        <a:t>Multi-wavelength</a:t>
                      </a:r>
                      <a:endParaRPr lang="en-US" sz="2100" b="1">
                        <a:solidFill>
                          <a:srgbClr val="FFFFFF"/>
                        </a:solidFill>
                      </a:endParaRPr>
                    </a:p>
                  </a:txBody>
                  <a:tcPr anchor="ctr"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2100" smtClean="0">
                          <a:solidFill>
                            <a:srgbClr val="FFFFFF"/>
                          </a:solidFill>
                        </a:rPr>
                        <a:t>beamsplitter</a:t>
                      </a:r>
                      <a:endParaRPr lang="en-US" sz="21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0" anchor="ctr"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2100" smtClean="0">
                          <a:solidFill>
                            <a:srgbClr val="FFFFFF"/>
                          </a:solidFill>
                        </a:rPr>
                        <a:t>research syst.</a:t>
                      </a:r>
                      <a:endParaRPr lang="en-US" sz="2100" smtClean="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0" anchor="ctr"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 gridSpan="3">
                  <a:txBody>
                    <a:bodyPr/>
                    <a:lstStyle/>
                    <a:p>
                      <a:pPr algn="l"/>
                      <a:r>
                        <a:rPr lang="en-US" sz="1500" smtClean="0">
                          <a:solidFill>
                            <a:srgbClr val="969696"/>
                          </a:solidFill>
                        </a:rPr>
                        <a:t>H.-W.</a:t>
                      </a:r>
                      <a:r>
                        <a:rPr lang="en-US" sz="1500" baseline="0" smtClean="0">
                          <a:solidFill>
                            <a:srgbClr val="969696"/>
                          </a:solidFill>
                        </a:rPr>
                        <a:t> Li</a:t>
                      </a:r>
                      <a:r>
                        <a:rPr lang="en-US" sz="1500" smtClean="0">
                          <a:solidFill>
                            <a:srgbClr val="969696"/>
                          </a:solidFill>
                        </a:rPr>
                        <a:t> </a:t>
                      </a:r>
                      <a:r>
                        <a:rPr lang="en-US" sz="1500" i="1" smtClean="0">
                          <a:solidFill>
                            <a:srgbClr val="969696"/>
                          </a:solidFill>
                        </a:rPr>
                        <a:t>et al.,</a:t>
                      </a:r>
                      <a:r>
                        <a:rPr lang="en-US" sz="1500" smtClean="0">
                          <a:solidFill>
                            <a:srgbClr val="969696"/>
                          </a:solidFill>
                        </a:rPr>
                        <a:t> Phys. Rev. A </a:t>
                      </a:r>
                      <a:r>
                        <a:rPr lang="en-US" sz="1500" b="1" smtClean="0">
                          <a:solidFill>
                            <a:srgbClr val="969696"/>
                          </a:solidFill>
                        </a:rPr>
                        <a:t>84</a:t>
                      </a:r>
                      <a:r>
                        <a:rPr lang="en-US" sz="1500" smtClean="0">
                          <a:solidFill>
                            <a:srgbClr val="969696"/>
                          </a:solidFill>
                        </a:rPr>
                        <a:t>, 062308 (2011)</a:t>
                      </a:r>
                      <a:endParaRPr lang="en-US" sz="1500">
                        <a:solidFill>
                          <a:srgbClr val="969696"/>
                        </a:solidFill>
                      </a:endParaRPr>
                    </a:p>
                  </a:txBody>
                  <a:tcPr marL="90000" marR="90000" marT="0" marB="468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nb-NO" sz="2100" b="1" smtClean="0">
                          <a:solidFill>
                            <a:srgbClr val="FFFFFF"/>
                          </a:solidFill>
                        </a:rPr>
                        <a:t>Deadtime</a:t>
                      </a:r>
                      <a:endParaRPr lang="en-US" sz="2100" b="1">
                        <a:solidFill>
                          <a:srgbClr val="FFFFFF"/>
                        </a:solidFill>
                      </a:endParaRPr>
                    </a:p>
                  </a:txBody>
                  <a:tcPr anchor="ctr"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2100" smtClean="0">
                          <a:solidFill>
                            <a:srgbClr val="FFFFFF"/>
                          </a:solidFill>
                        </a:rPr>
                        <a:t>single-photon detector</a:t>
                      </a:r>
                      <a:endParaRPr lang="en-US" sz="21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0" anchor="ctr"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2100" smtClean="0">
                          <a:solidFill>
                            <a:srgbClr val="FFFFFF"/>
                          </a:solidFill>
                        </a:rPr>
                        <a:t>research syst.</a:t>
                      </a:r>
                      <a:endParaRPr lang="en-US" sz="21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0" anchor="ctr"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 gridSpan="3">
                  <a:txBody>
                    <a:bodyPr/>
                    <a:lstStyle/>
                    <a:p>
                      <a:r>
                        <a:rPr lang="en-US" sz="1500" smtClean="0">
                          <a:solidFill>
                            <a:srgbClr val="969696"/>
                          </a:solidFill>
                        </a:rPr>
                        <a:t>H. Weier </a:t>
                      </a:r>
                      <a:r>
                        <a:rPr lang="en-US" sz="1500" i="1" smtClean="0">
                          <a:solidFill>
                            <a:srgbClr val="969696"/>
                          </a:solidFill>
                        </a:rPr>
                        <a:t>et al.,</a:t>
                      </a:r>
                      <a:r>
                        <a:rPr lang="en-US" sz="1500" smtClean="0">
                          <a:solidFill>
                            <a:srgbClr val="969696"/>
                          </a:solidFill>
                        </a:rPr>
                        <a:t> New J. Phys. </a:t>
                      </a:r>
                      <a:r>
                        <a:rPr lang="en-US" sz="1500" b="1" smtClean="0">
                          <a:solidFill>
                            <a:srgbClr val="969696"/>
                          </a:solidFill>
                        </a:rPr>
                        <a:t>13</a:t>
                      </a:r>
                      <a:r>
                        <a:rPr lang="en-US" sz="1500" smtClean="0">
                          <a:solidFill>
                            <a:srgbClr val="969696"/>
                          </a:solidFill>
                        </a:rPr>
                        <a:t>, 073024 (2011)</a:t>
                      </a:r>
                      <a:endParaRPr lang="en-US" sz="1500">
                        <a:solidFill>
                          <a:srgbClr val="969696"/>
                        </a:solidFill>
                      </a:endParaRPr>
                    </a:p>
                  </a:txBody>
                  <a:tcPr marL="90000" marR="90000" marT="0" marB="468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nb-NO" sz="2100" b="1" smtClean="0">
                          <a:solidFill>
                            <a:srgbClr val="FFFFFF"/>
                          </a:solidFill>
                        </a:rPr>
                        <a:t>Channel</a:t>
                      </a:r>
                      <a:r>
                        <a:rPr lang="nb-NO" sz="2100" b="1" baseline="0" smtClean="0">
                          <a:solidFill>
                            <a:srgbClr val="FFFFFF"/>
                          </a:solidFill>
                        </a:rPr>
                        <a:t> calibration</a:t>
                      </a:r>
                      <a:endParaRPr lang="en-US" sz="2100" b="1">
                        <a:solidFill>
                          <a:srgbClr val="FFFFFF"/>
                        </a:solidFill>
                      </a:endParaRPr>
                    </a:p>
                  </a:txBody>
                  <a:tcPr marL="90000" marR="0" marT="46800" marB="46800" anchor="ctr"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2100" smtClean="0">
                          <a:solidFill>
                            <a:srgbClr val="FFFFFF"/>
                          </a:solidFill>
                        </a:rPr>
                        <a:t>single-photon detector</a:t>
                      </a:r>
                      <a:endParaRPr lang="en-US" sz="21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0" anchor="ctr"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2100" smtClean="0">
                          <a:solidFill>
                            <a:srgbClr val="FFFFFF"/>
                          </a:solidFill>
                        </a:rPr>
                        <a:t>ID Quantique</a:t>
                      </a:r>
                      <a:endParaRPr lang="en-US" sz="21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0" anchor="ctr"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5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N. Jain </a:t>
                      </a:r>
                      <a:r>
                        <a:rPr kumimoji="0" lang="en-US" sz="15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et al.,</a:t>
                      </a:r>
                      <a:r>
                        <a:rPr kumimoji="0" lang="en-US" sz="15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Phys. Rev. Lett. </a:t>
                      </a:r>
                      <a:r>
                        <a:rPr kumimoji="0" lang="en-US" sz="15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107</a:t>
                      </a:r>
                      <a:r>
                        <a:rPr kumimoji="0" lang="en-US" sz="15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, 110501 (2011)</a:t>
                      </a:r>
                    </a:p>
                  </a:txBody>
                  <a:tcPr marT="0" anchor="ctr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nb-NO" sz="2100" b="1" smtClean="0">
                          <a:solidFill>
                            <a:srgbClr val="FFFFFF"/>
                          </a:solidFill>
                        </a:rPr>
                        <a:t>Faraday-mirror</a:t>
                      </a:r>
                      <a:endParaRPr lang="en-US" sz="2100" b="1">
                        <a:solidFill>
                          <a:srgbClr val="FFFFFF"/>
                        </a:solidFill>
                      </a:endParaRPr>
                    </a:p>
                  </a:txBody>
                  <a:tcPr anchor="ctr"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2100" smtClean="0">
                          <a:solidFill>
                            <a:srgbClr val="FFFFFF"/>
                          </a:solidFill>
                        </a:rPr>
                        <a:t>Faraday mirror</a:t>
                      </a:r>
                      <a:endParaRPr lang="en-US" sz="21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0" anchor="ctr"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smtClean="0">
                          <a:solidFill>
                            <a:srgbClr val="FFFFFF"/>
                          </a:solidFill>
                        </a:rPr>
                        <a:t>(theory)</a:t>
                      </a:r>
                      <a:endParaRPr lang="en-US" sz="21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0" anchor="ctr"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5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S.-H. Sun, M.-S. Jiang, L.-M. Liang</a:t>
                      </a:r>
                      <a:r>
                        <a:rPr kumimoji="0" lang="en-US" sz="15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,</a:t>
                      </a:r>
                      <a:r>
                        <a:rPr kumimoji="0" lang="en-US" sz="15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Phys. Rev. A </a:t>
                      </a:r>
                      <a:r>
                        <a:rPr kumimoji="0" lang="en-US" sz="15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83</a:t>
                      </a:r>
                      <a:r>
                        <a:rPr kumimoji="0" lang="en-US" sz="15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, 062331 (2011)</a:t>
                      </a:r>
                    </a:p>
                  </a:txBody>
                  <a:tcPr marT="0" anchor="ctr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nb-NO" sz="2100" b="1" smtClean="0">
                          <a:solidFill>
                            <a:srgbClr val="FFFFFF"/>
                          </a:solidFill>
                        </a:rPr>
                        <a:t>Phase-remapping</a:t>
                      </a:r>
                      <a:endParaRPr lang="en-US" sz="2100" b="1">
                        <a:solidFill>
                          <a:srgbClr val="FFFFFF"/>
                        </a:solidFill>
                      </a:endParaRPr>
                    </a:p>
                  </a:txBody>
                  <a:tcPr anchor="ctr"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2100" smtClean="0">
                          <a:solidFill>
                            <a:srgbClr val="FFFFFF"/>
                          </a:solidFill>
                        </a:rPr>
                        <a:t>phase modulator</a:t>
                      </a:r>
                      <a:endParaRPr lang="en-US" sz="21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0" anchor="ctr"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2100" smtClean="0">
                          <a:solidFill>
                            <a:srgbClr val="FFFFFF"/>
                          </a:solidFill>
                        </a:rPr>
                        <a:t>ID Quantique</a:t>
                      </a:r>
                      <a:endParaRPr lang="en-US" sz="21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0" anchor="ctr"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5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F. Xu, B. Qi, H.-K. Lo</a:t>
                      </a:r>
                      <a:r>
                        <a:rPr kumimoji="0" lang="en-US" sz="15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,</a:t>
                      </a:r>
                      <a:r>
                        <a:rPr kumimoji="0" lang="en-US" sz="15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New J. Phys. </a:t>
                      </a:r>
                      <a:r>
                        <a:rPr kumimoji="0" lang="en-US" sz="15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12</a:t>
                      </a:r>
                      <a:r>
                        <a:rPr kumimoji="0" lang="en-US" sz="15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, 113026 (2010)</a:t>
                      </a:r>
                    </a:p>
                  </a:txBody>
                  <a:tcPr marT="0" anchor="ctr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nb-NO" sz="2100" b="1" smtClean="0">
                          <a:solidFill>
                            <a:srgbClr val="FFFFFF"/>
                          </a:solidFill>
                        </a:rPr>
                        <a:t>Detector control</a:t>
                      </a:r>
                      <a:endParaRPr lang="en-US" sz="2100" b="1">
                        <a:solidFill>
                          <a:srgbClr val="FFFFFF"/>
                        </a:solidFill>
                      </a:endParaRPr>
                    </a:p>
                  </a:txBody>
                  <a:tcPr anchor="ctr"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2100" smtClean="0">
                          <a:solidFill>
                            <a:srgbClr val="FFFFFF"/>
                          </a:solidFill>
                        </a:rPr>
                        <a:t>single-photon detector</a:t>
                      </a:r>
                      <a:endParaRPr lang="en-US" sz="21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2100" smtClean="0">
                          <a:solidFill>
                            <a:srgbClr val="FFFFFF"/>
                          </a:solidFill>
                        </a:rPr>
                        <a:t> ID Quantique,</a:t>
                      </a:r>
                      <a:r>
                        <a:rPr lang="nb-NO" sz="2100" baseline="0" smtClean="0">
                          <a:solidFill>
                            <a:srgbClr val="FFFFFF"/>
                          </a:solidFill>
                        </a:rPr>
                        <a:t> </a:t>
                      </a:r>
                      <a:r>
                        <a:rPr lang="nb-NO" sz="2100" smtClean="0">
                          <a:solidFill>
                            <a:srgbClr val="FFFFFF"/>
                          </a:solidFill>
                        </a:rPr>
                        <a:t>MagiQ,</a:t>
                      </a:r>
                      <a:endParaRPr lang="en-US" sz="2100" smtClean="0">
                        <a:solidFill>
                          <a:srgbClr val="FFFFFF"/>
                        </a:solidFill>
                      </a:endParaRPr>
                    </a:p>
                    <a:p>
                      <a:pPr algn="ctr"/>
                      <a:r>
                        <a:rPr lang="nb-NO" sz="2100" smtClean="0">
                          <a:solidFill>
                            <a:srgbClr val="FFFFFF"/>
                          </a:solidFill>
                        </a:rPr>
                        <a:t>research syst.</a:t>
                      </a:r>
                      <a:endParaRPr lang="en-US" sz="2100">
                        <a:solidFill>
                          <a:srgbClr val="FFFFFF"/>
                        </a:solidFill>
                      </a:endParaRPr>
                    </a:p>
                  </a:txBody>
                  <a:tcPr marL="0" marR="0" marT="46800" marB="0"/>
                </a:tc>
              </a:tr>
              <a:tr h="0">
                <a:tc gridSpan="2">
                  <a:txBody>
                    <a:bodyPr/>
                    <a:lstStyle/>
                    <a:p>
                      <a:r>
                        <a:rPr lang="da-DK" sz="1500" smtClean="0">
                          <a:solidFill>
                            <a:srgbClr val="969696"/>
                          </a:solidFill>
                        </a:rPr>
                        <a:t>I. Gerhardt </a:t>
                      </a:r>
                      <a:r>
                        <a:rPr lang="da-DK" sz="1500" i="1" smtClean="0">
                          <a:solidFill>
                            <a:srgbClr val="969696"/>
                          </a:solidFill>
                        </a:rPr>
                        <a:t>et al.,</a:t>
                      </a:r>
                      <a:r>
                        <a:rPr lang="da-DK" sz="1500" smtClean="0">
                          <a:solidFill>
                            <a:srgbClr val="969696"/>
                          </a:solidFill>
                        </a:rPr>
                        <a:t> Nat. Commun. </a:t>
                      </a:r>
                      <a:r>
                        <a:rPr lang="da-DK" sz="1500" b="1" smtClean="0">
                          <a:solidFill>
                            <a:srgbClr val="969696"/>
                          </a:solidFill>
                        </a:rPr>
                        <a:t>2</a:t>
                      </a:r>
                      <a:r>
                        <a:rPr lang="da-DK" sz="1500" smtClean="0">
                          <a:solidFill>
                            <a:srgbClr val="969696"/>
                          </a:solidFill>
                        </a:rPr>
                        <a:t>, 349 (2011)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smtClean="0">
                          <a:solidFill>
                            <a:srgbClr val="969696"/>
                          </a:solidFill>
                        </a:rPr>
                        <a:t>L. Lydersen </a:t>
                      </a:r>
                      <a:r>
                        <a:rPr lang="en-US" sz="1500" i="1" smtClean="0">
                          <a:solidFill>
                            <a:srgbClr val="969696"/>
                          </a:solidFill>
                        </a:rPr>
                        <a:t>et al.,</a:t>
                      </a:r>
                      <a:r>
                        <a:rPr lang="en-US" sz="1500" smtClean="0">
                          <a:solidFill>
                            <a:srgbClr val="969696"/>
                          </a:solidFill>
                        </a:rPr>
                        <a:t> Nat. Photonics </a:t>
                      </a:r>
                      <a:r>
                        <a:rPr lang="en-US" sz="1500" b="1" smtClean="0">
                          <a:solidFill>
                            <a:srgbClr val="969696"/>
                          </a:solidFill>
                        </a:rPr>
                        <a:t>4</a:t>
                      </a:r>
                      <a:r>
                        <a:rPr lang="en-US" sz="1500" smtClean="0">
                          <a:solidFill>
                            <a:srgbClr val="969696"/>
                          </a:solidFill>
                        </a:rPr>
                        <a:t>, 686 (2010)</a:t>
                      </a:r>
                    </a:p>
                  </a:txBody>
                  <a:tcPr marL="90000" marR="90000" marT="0" marB="468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nb-NO" sz="2100" b="1" smtClean="0">
                          <a:solidFill>
                            <a:srgbClr val="FFFFFF"/>
                          </a:solidFill>
                        </a:rPr>
                        <a:t>Time-shift</a:t>
                      </a:r>
                      <a:endParaRPr lang="en-US" sz="2100" b="1">
                        <a:solidFill>
                          <a:srgbClr val="FFFFFF"/>
                        </a:solidFill>
                      </a:endParaRPr>
                    </a:p>
                  </a:txBody>
                  <a:tcPr anchor="ctr"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2100" smtClean="0">
                          <a:solidFill>
                            <a:srgbClr val="FFFFFF"/>
                          </a:solidFill>
                        </a:rPr>
                        <a:t>single-photon detector</a:t>
                      </a:r>
                      <a:endParaRPr lang="en-US" sz="21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0" anchor="ctr"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2100" smtClean="0">
                          <a:solidFill>
                            <a:srgbClr val="FFFFFF"/>
                          </a:solidFill>
                        </a:rPr>
                        <a:t>ID Quantique</a:t>
                      </a:r>
                      <a:endParaRPr lang="en-US" sz="21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0" anchor="ctr"/>
                </a:tc>
              </a:tr>
              <a:tr h="0">
                <a:tc gridSpan="3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smtClean="0">
                          <a:solidFill>
                            <a:srgbClr val="969696"/>
                          </a:solidFill>
                        </a:rPr>
                        <a:t>Y. Zhao </a:t>
                      </a:r>
                      <a:r>
                        <a:rPr lang="en-US" sz="1500" i="1" smtClean="0">
                          <a:solidFill>
                            <a:srgbClr val="969696"/>
                          </a:solidFill>
                        </a:rPr>
                        <a:t>et al.,</a:t>
                      </a:r>
                      <a:r>
                        <a:rPr lang="en-US" sz="1500" smtClean="0">
                          <a:solidFill>
                            <a:srgbClr val="969696"/>
                          </a:solidFill>
                        </a:rPr>
                        <a:t> Phys. Rev. A </a:t>
                      </a:r>
                      <a:r>
                        <a:rPr lang="en-US" sz="1500" b="1" smtClean="0">
                          <a:solidFill>
                            <a:srgbClr val="969696"/>
                          </a:solidFill>
                        </a:rPr>
                        <a:t>78</a:t>
                      </a:r>
                      <a:r>
                        <a:rPr lang="en-US" sz="1500" smtClean="0">
                          <a:solidFill>
                            <a:srgbClr val="969696"/>
                          </a:solidFill>
                        </a:rPr>
                        <a:t>, 042333 (2008)</a:t>
                      </a:r>
                    </a:p>
                  </a:txBody>
                  <a:tcPr marL="90000" marR="90000" marT="0" marB="468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</a:tr>
            </a:tbl>
          </a:graphicData>
        </a:graphic>
      </p:graphicFrame>
      <p:cxnSp>
        <p:nvCxnSpPr>
          <p:cNvPr id="5" name="Straight Connector 4"/>
          <p:cNvCxnSpPr/>
          <p:nvPr/>
        </p:nvCxnSpPr>
        <p:spPr bwMode="auto">
          <a:xfrm flipH="1">
            <a:off x="0" y="761195"/>
            <a:ext cx="10287000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4D4D4D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3396889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0" y="0"/>
            <a:ext cx="10287000" cy="7715250"/>
          </a:xfrm>
          <a:prstGeom prst="rect">
            <a:avLst/>
          </a:prstGeom>
          <a:solidFill>
            <a:srgbClr val="000000"/>
          </a:solidFill>
          <a:ln w="19050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endParaRPr lang="zh-CN" altLang="zh-CN">
              <a:ea typeface="SimSun" pitchFamily="2" charset="-122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6310489"/>
            <a:ext cx="10287000" cy="931606"/>
          </a:xfrm>
          <a:prstGeom prst="rect">
            <a:avLst/>
          </a:prstGeom>
          <a:solidFill>
            <a:srgbClr val="460046"/>
          </a:solidFill>
          <a:ln w="28575"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49528814"/>
              </p:ext>
            </p:extLst>
          </p:nvPr>
        </p:nvGraphicFramePr>
        <p:xfrm>
          <a:off x="174946" y="-19983"/>
          <a:ext cx="10081265" cy="79286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464484"/>
                <a:gridCol w="2880400"/>
                <a:gridCol w="2736381"/>
              </a:tblGrid>
              <a:tr h="828000">
                <a:tc>
                  <a:txBody>
                    <a:bodyPr/>
                    <a:lstStyle/>
                    <a:p>
                      <a:pPr algn="l"/>
                      <a:r>
                        <a:rPr lang="nb-NO" sz="3000" b="1" smtClean="0">
                          <a:solidFill>
                            <a:srgbClr val="FFFFFF"/>
                          </a:solidFill>
                        </a:rPr>
                        <a:t>Attack</a:t>
                      </a:r>
                      <a:endParaRPr lang="en-US" sz="3000" b="1">
                        <a:solidFill>
                          <a:srgbClr val="FFFFFF"/>
                        </a:solidFill>
                      </a:endParaRPr>
                    </a:p>
                  </a:txBody>
                  <a:tcPr marL="90000" marR="0" marT="0" marB="900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2100" b="1" smtClean="0">
                          <a:solidFill>
                            <a:srgbClr val="FFFFFF"/>
                          </a:solidFill>
                        </a:rPr>
                        <a:t>Target</a:t>
                      </a:r>
                      <a:r>
                        <a:rPr lang="nb-NO" sz="2100" b="1" baseline="0" smtClean="0">
                          <a:solidFill>
                            <a:srgbClr val="FFFFFF"/>
                          </a:solidFill>
                        </a:rPr>
                        <a:t> </a:t>
                      </a:r>
                      <a:r>
                        <a:rPr lang="nb-NO" sz="2100" b="1" smtClean="0">
                          <a:solidFill>
                            <a:srgbClr val="FFFFFF"/>
                          </a:solidFill>
                        </a:rPr>
                        <a:t>component</a:t>
                      </a:r>
                      <a:endParaRPr lang="en-US" sz="2100" b="1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900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2100" b="1" smtClean="0">
                          <a:solidFill>
                            <a:srgbClr val="FFFFFF"/>
                          </a:solidFill>
                        </a:rPr>
                        <a:t>Tested</a:t>
                      </a:r>
                      <a:r>
                        <a:rPr lang="nb-NO" sz="2100" b="1" baseline="0" smtClean="0">
                          <a:solidFill>
                            <a:srgbClr val="FFFFFF"/>
                          </a:solidFill>
                        </a:rPr>
                        <a:t> </a:t>
                      </a:r>
                      <a:r>
                        <a:rPr lang="nb-NO" sz="2100" b="1" smtClean="0">
                          <a:solidFill>
                            <a:srgbClr val="FFFFFF"/>
                          </a:solidFill>
                        </a:rPr>
                        <a:t>system</a:t>
                      </a:r>
                      <a:endParaRPr lang="en-US" sz="2100" b="1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900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nb-NO" sz="2100" b="1" smtClean="0">
                          <a:solidFill>
                            <a:srgbClr val="FFFFFF"/>
                          </a:solidFill>
                        </a:rPr>
                        <a:t>Detector saturation</a:t>
                      </a:r>
                      <a:endParaRPr lang="en-US" sz="2100" b="1">
                        <a:solidFill>
                          <a:srgbClr val="FFFFFF"/>
                        </a:solidFill>
                      </a:endParaRPr>
                    </a:p>
                  </a:txBody>
                  <a:tcPr marL="90000" marR="0" marT="46800" marB="46800" anchor="ctr"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2100" smtClean="0">
                          <a:solidFill>
                            <a:srgbClr val="FFFFFF"/>
                          </a:solidFill>
                        </a:rPr>
                        <a:t>homodyne detector</a:t>
                      </a:r>
                      <a:endParaRPr lang="en-US" sz="21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0" anchor="ctr"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smtClean="0">
                          <a:solidFill>
                            <a:srgbClr val="FFFFFF"/>
                          </a:solidFill>
                        </a:rPr>
                        <a:t>SeQureNet</a:t>
                      </a:r>
                      <a:endParaRPr lang="en-US" sz="21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0" anchor="ctr"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5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H. Qin, R. Kumar, R. Alleaume</a:t>
                      </a:r>
                      <a:r>
                        <a:rPr kumimoji="0" lang="en-US" sz="15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,</a:t>
                      </a:r>
                      <a:r>
                        <a:rPr kumimoji="0" lang="en-US" sz="15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presentation at QCrypt (2013)</a:t>
                      </a:r>
                    </a:p>
                  </a:txBody>
                  <a:tcPr marL="90000" marR="90000" marT="0" marB="468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nb-NO" sz="2100" b="1" smtClean="0">
                          <a:solidFill>
                            <a:srgbClr val="FFFFFF"/>
                          </a:solidFill>
                        </a:rPr>
                        <a:t>Shot-noise calibration</a:t>
                      </a:r>
                      <a:endParaRPr lang="en-US" sz="2100" b="1">
                        <a:solidFill>
                          <a:srgbClr val="FFFFFF"/>
                        </a:solidFill>
                      </a:endParaRPr>
                    </a:p>
                  </a:txBody>
                  <a:tcPr marL="90000" marR="0" marT="46800" marB="46800" anchor="ctr"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2100" smtClean="0">
                          <a:solidFill>
                            <a:srgbClr val="FFFFFF"/>
                          </a:solidFill>
                        </a:rPr>
                        <a:t>sync</a:t>
                      </a:r>
                      <a:r>
                        <a:rPr lang="nb-NO" sz="2100" baseline="0" smtClean="0">
                          <a:solidFill>
                            <a:srgbClr val="FFFFFF"/>
                          </a:solidFill>
                        </a:rPr>
                        <a:t> </a:t>
                      </a:r>
                      <a:r>
                        <a:rPr lang="nb-NO" sz="2100" smtClean="0">
                          <a:solidFill>
                            <a:srgbClr val="FFFFFF"/>
                          </a:solidFill>
                        </a:rPr>
                        <a:t>detector</a:t>
                      </a:r>
                      <a:endParaRPr lang="en-US" sz="21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0" anchor="ctr"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smtClean="0">
                          <a:solidFill>
                            <a:srgbClr val="FFFFFF"/>
                          </a:solidFill>
                        </a:rPr>
                        <a:t>SeQureNet</a:t>
                      </a:r>
                      <a:endParaRPr lang="en-US" sz="21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0" anchor="ctr"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15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P. Jouguet, S. Kunz-Jacques, E. Diamanti</a:t>
                      </a:r>
                      <a:r>
                        <a:rPr kumimoji="0" lang="en-US" sz="15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,</a:t>
                      </a:r>
                      <a:r>
                        <a:rPr kumimoji="0" lang="en-US" sz="15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Phys. Rev. A </a:t>
                      </a:r>
                      <a:r>
                        <a:rPr kumimoji="0" lang="en-US" sz="15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87</a:t>
                      </a:r>
                      <a:r>
                        <a:rPr kumimoji="0" lang="en-US" sz="15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, 062313 (2013)</a:t>
                      </a:r>
                    </a:p>
                  </a:txBody>
                  <a:tcPr marL="90000" marR="90000" marT="0" marB="468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nb-NO" sz="2100" b="1" smtClean="0">
                          <a:solidFill>
                            <a:srgbClr val="FFFFFF"/>
                          </a:solidFill>
                        </a:rPr>
                        <a:t>Wavelength-selected PNS</a:t>
                      </a:r>
                      <a:endParaRPr lang="en-US" sz="2100" b="1">
                        <a:solidFill>
                          <a:srgbClr val="FFFFFF"/>
                        </a:solidFill>
                      </a:endParaRPr>
                    </a:p>
                  </a:txBody>
                  <a:tcPr anchor="ctr"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2100" smtClean="0">
                          <a:solidFill>
                            <a:srgbClr val="FFFFFF"/>
                          </a:solidFill>
                        </a:rPr>
                        <a:t>intensity modulator</a:t>
                      </a:r>
                      <a:endParaRPr lang="en-US" sz="21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0" anchor="ctr"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2100" smtClean="0">
                          <a:solidFill>
                            <a:srgbClr val="FFFFFF"/>
                          </a:solidFill>
                        </a:rPr>
                        <a:t>(theory)</a:t>
                      </a:r>
                      <a:endParaRPr lang="en-US" sz="21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0" anchor="ctr"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 gridSpan="3">
                  <a:txBody>
                    <a:bodyPr/>
                    <a:lstStyle/>
                    <a:p>
                      <a:r>
                        <a:rPr lang="en-US" sz="1500" smtClean="0">
                          <a:solidFill>
                            <a:srgbClr val="969696"/>
                          </a:solidFill>
                        </a:rPr>
                        <a:t>M.-S. Jiang, S.-H. Sun, C.-Y. Li, L.-M. Liang</a:t>
                      </a:r>
                      <a:r>
                        <a:rPr lang="en-US" sz="1500" i="1" smtClean="0">
                          <a:solidFill>
                            <a:srgbClr val="969696"/>
                          </a:solidFill>
                        </a:rPr>
                        <a:t>,</a:t>
                      </a:r>
                      <a:r>
                        <a:rPr lang="en-US" sz="1500" smtClean="0">
                          <a:solidFill>
                            <a:srgbClr val="969696"/>
                          </a:solidFill>
                        </a:rPr>
                        <a:t> Phys. Rev. A </a:t>
                      </a:r>
                      <a:r>
                        <a:rPr lang="en-US" sz="1500" b="1" smtClean="0">
                          <a:solidFill>
                            <a:srgbClr val="969696"/>
                          </a:solidFill>
                        </a:rPr>
                        <a:t>86</a:t>
                      </a:r>
                      <a:r>
                        <a:rPr lang="en-US" sz="1500" smtClean="0">
                          <a:solidFill>
                            <a:srgbClr val="969696"/>
                          </a:solidFill>
                        </a:rPr>
                        <a:t>, 032310 (2012)</a:t>
                      </a:r>
                    </a:p>
                  </a:txBody>
                  <a:tcPr marL="90000" marR="90000" marT="0" marB="468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nb-NO" sz="2100" b="1" smtClean="0">
                          <a:solidFill>
                            <a:srgbClr val="FFFFFF"/>
                          </a:solidFill>
                        </a:rPr>
                        <a:t>Multi-wavelength</a:t>
                      </a:r>
                      <a:endParaRPr lang="en-US" sz="2100" b="1">
                        <a:solidFill>
                          <a:srgbClr val="FFFFFF"/>
                        </a:solidFill>
                      </a:endParaRPr>
                    </a:p>
                  </a:txBody>
                  <a:tcPr anchor="ctr"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2100" smtClean="0">
                          <a:solidFill>
                            <a:srgbClr val="FFFFFF"/>
                          </a:solidFill>
                        </a:rPr>
                        <a:t>beamsplitter</a:t>
                      </a:r>
                      <a:endParaRPr lang="en-US" sz="21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0" anchor="ctr"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2100" smtClean="0">
                          <a:solidFill>
                            <a:srgbClr val="FFFFFF"/>
                          </a:solidFill>
                        </a:rPr>
                        <a:t>research syst.</a:t>
                      </a:r>
                      <a:endParaRPr lang="en-US" sz="2100" smtClean="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0" anchor="ctr"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 gridSpan="3">
                  <a:txBody>
                    <a:bodyPr/>
                    <a:lstStyle/>
                    <a:p>
                      <a:pPr algn="l"/>
                      <a:r>
                        <a:rPr lang="en-US" sz="1500" smtClean="0">
                          <a:solidFill>
                            <a:srgbClr val="969696"/>
                          </a:solidFill>
                        </a:rPr>
                        <a:t>H.-W.</a:t>
                      </a:r>
                      <a:r>
                        <a:rPr lang="en-US" sz="1500" baseline="0" smtClean="0">
                          <a:solidFill>
                            <a:srgbClr val="969696"/>
                          </a:solidFill>
                        </a:rPr>
                        <a:t> Li</a:t>
                      </a:r>
                      <a:r>
                        <a:rPr lang="en-US" sz="1500" smtClean="0">
                          <a:solidFill>
                            <a:srgbClr val="969696"/>
                          </a:solidFill>
                        </a:rPr>
                        <a:t> </a:t>
                      </a:r>
                      <a:r>
                        <a:rPr lang="en-US" sz="1500" i="1" smtClean="0">
                          <a:solidFill>
                            <a:srgbClr val="969696"/>
                          </a:solidFill>
                        </a:rPr>
                        <a:t>et al.,</a:t>
                      </a:r>
                      <a:r>
                        <a:rPr lang="en-US" sz="1500" smtClean="0">
                          <a:solidFill>
                            <a:srgbClr val="969696"/>
                          </a:solidFill>
                        </a:rPr>
                        <a:t> Phys. Rev. A </a:t>
                      </a:r>
                      <a:r>
                        <a:rPr lang="en-US" sz="1500" b="1" smtClean="0">
                          <a:solidFill>
                            <a:srgbClr val="969696"/>
                          </a:solidFill>
                        </a:rPr>
                        <a:t>84</a:t>
                      </a:r>
                      <a:r>
                        <a:rPr lang="en-US" sz="1500" smtClean="0">
                          <a:solidFill>
                            <a:srgbClr val="969696"/>
                          </a:solidFill>
                        </a:rPr>
                        <a:t>, 062308 (2011)</a:t>
                      </a:r>
                      <a:endParaRPr lang="en-US" sz="1500">
                        <a:solidFill>
                          <a:srgbClr val="969696"/>
                        </a:solidFill>
                      </a:endParaRPr>
                    </a:p>
                  </a:txBody>
                  <a:tcPr marL="90000" marR="90000" marT="0" marB="468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nb-NO" sz="2100" b="1" smtClean="0">
                          <a:solidFill>
                            <a:srgbClr val="FFFFFF"/>
                          </a:solidFill>
                        </a:rPr>
                        <a:t>Deadtime</a:t>
                      </a:r>
                      <a:endParaRPr lang="en-US" sz="2100" b="1">
                        <a:solidFill>
                          <a:srgbClr val="FFFFFF"/>
                        </a:solidFill>
                      </a:endParaRPr>
                    </a:p>
                  </a:txBody>
                  <a:tcPr anchor="ctr"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2100" smtClean="0">
                          <a:solidFill>
                            <a:srgbClr val="FFFFFF"/>
                          </a:solidFill>
                        </a:rPr>
                        <a:t>single-photon detector</a:t>
                      </a:r>
                      <a:endParaRPr lang="en-US" sz="21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0" anchor="ctr"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2100" smtClean="0">
                          <a:solidFill>
                            <a:srgbClr val="FFFFFF"/>
                          </a:solidFill>
                        </a:rPr>
                        <a:t>research syst.</a:t>
                      </a:r>
                      <a:endParaRPr lang="en-US" sz="21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0" anchor="ctr"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 gridSpan="3">
                  <a:txBody>
                    <a:bodyPr/>
                    <a:lstStyle/>
                    <a:p>
                      <a:r>
                        <a:rPr lang="en-US" sz="1500" smtClean="0">
                          <a:solidFill>
                            <a:srgbClr val="969696"/>
                          </a:solidFill>
                        </a:rPr>
                        <a:t>H. Weier </a:t>
                      </a:r>
                      <a:r>
                        <a:rPr lang="en-US" sz="1500" i="1" smtClean="0">
                          <a:solidFill>
                            <a:srgbClr val="969696"/>
                          </a:solidFill>
                        </a:rPr>
                        <a:t>et al.,</a:t>
                      </a:r>
                      <a:r>
                        <a:rPr lang="en-US" sz="1500" smtClean="0">
                          <a:solidFill>
                            <a:srgbClr val="969696"/>
                          </a:solidFill>
                        </a:rPr>
                        <a:t> New J. Phys. </a:t>
                      </a:r>
                      <a:r>
                        <a:rPr lang="en-US" sz="1500" b="1" smtClean="0">
                          <a:solidFill>
                            <a:srgbClr val="969696"/>
                          </a:solidFill>
                        </a:rPr>
                        <a:t>13</a:t>
                      </a:r>
                      <a:r>
                        <a:rPr lang="en-US" sz="1500" smtClean="0">
                          <a:solidFill>
                            <a:srgbClr val="969696"/>
                          </a:solidFill>
                        </a:rPr>
                        <a:t>, 073024 (2011)</a:t>
                      </a:r>
                      <a:endParaRPr lang="en-US" sz="1500">
                        <a:solidFill>
                          <a:srgbClr val="969696"/>
                        </a:solidFill>
                      </a:endParaRPr>
                    </a:p>
                  </a:txBody>
                  <a:tcPr marL="90000" marR="90000" marT="0" marB="468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nb-NO" sz="2100" b="1" smtClean="0">
                          <a:solidFill>
                            <a:srgbClr val="FFFFFF"/>
                          </a:solidFill>
                        </a:rPr>
                        <a:t>Channel</a:t>
                      </a:r>
                      <a:r>
                        <a:rPr lang="nb-NO" sz="2100" b="1" baseline="0" smtClean="0">
                          <a:solidFill>
                            <a:srgbClr val="FFFFFF"/>
                          </a:solidFill>
                        </a:rPr>
                        <a:t> calibration</a:t>
                      </a:r>
                      <a:endParaRPr lang="en-US" sz="2100" b="1">
                        <a:solidFill>
                          <a:srgbClr val="FFFFFF"/>
                        </a:solidFill>
                      </a:endParaRPr>
                    </a:p>
                  </a:txBody>
                  <a:tcPr marL="90000" marR="0" marT="46800" marB="46800" anchor="ctr"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2100" smtClean="0">
                          <a:solidFill>
                            <a:srgbClr val="FFFFFF"/>
                          </a:solidFill>
                        </a:rPr>
                        <a:t>single-photon detector</a:t>
                      </a:r>
                      <a:endParaRPr lang="en-US" sz="21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0" anchor="ctr"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2100" smtClean="0">
                          <a:solidFill>
                            <a:srgbClr val="FFFFFF"/>
                          </a:solidFill>
                        </a:rPr>
                        <a:t>ID Quantique</a:t>
                      </a:r>
                      <a:endParaRPr lang="en-US" sz="21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0" anchor="ctr"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5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N. Jain </a:t>
                      </a:r>
                      <a:r>
                        <a:rPr kumimoji="0" lang="en-US" sz="15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et al.,</a:t>
                      </a:r>
                      <a:r>
                        <a:rPr kumimoji="0" lang="en-US" sz="15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Phys. Rev. Lett. </a:t>
                      </a:r>
                      <a:r>
                        <a:rPr kumimoji="0" lang="en-US" sz="15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107</a:t>
                      </a:r>
                      <a:r>
                        <a:rPr kumimoji="0" lang="en-US" sz="15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, 110501 (2011)</a:t>
                      </a:r>
                    </a:p>
                  </a:txBody>
                  <a:tcPr marT="0" anchor="ctr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nb-NO" sz="2100" b="1" smtClean="0">
                          <a:solidFill>
                            <a:srgbClr val="FFFFFF"/>
                          </a:solidFill>
                        </a:rPr>
                        <a:t>Faraday-mirror</a:t>
                      </a:r>
                      <a:endParaRPr lang="en-US" sz="2100" b="1">
                        <a:solidFill>
                          <a:srgbClr val="FFFFFF"/>
                        </a:solidFill>
                      </a:endParaRPr>
                    </a:p>
                  </a:txBody>
                  <a:tcPr anchor="ctr"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2100" smtClean="0">
                          <a:solidFill>
                            <a:srgbClr val="FFFFFF"/>
                          </a:solidFill>
                        </a:rPr>
                        <a:t>Faraday mirror</a:t>
                      </a:r>
                      <a:endParaRPr lang="en-US" sz="21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0" anchor="ctr"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smtClean="0">
                          <a:solidFill>
                            <a:srgbClr val="FFFFFF"/>
                          </a:solidFill>
                        </a:rPr>
                        <a:t>(theory)</a:t>
                      </a:r>
                      <a:endParaRPr lang="en-US" sz="21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0" anchor="ctr"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5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S.-H. Sun, M.-S. Jiang, L.-M. Liang</a:t>
                      </a:r>
                      <a:r>
                        <a:rPr kumimoji="0" lang="en-US" sz="15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,</a:t>
                      </a:r>
                      <a:r>
                        <a:rPr kumimoji="0" lang="en-US" sz="15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Phys. Rev. A </a:t>
                      </a:r>
                      <a:r>
                        <a:rPr kumimoji="0" lang="en-US" sz="15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83</a:t>
                      </a:r>
                      <a:r>
                        <a:rPr kumimoji="0" lang="en-US" sz="15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, 062331 (2011)</a:t>
                      </a:r>
                    </a:p>
                  </a:txBody>
                  <a:tcPr marT="0" anchor="ctr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nb-NO" sz="2100" b="1" smtClean="0">
                          <a:solidFill>
                            <a:srgbClr val="FFFFFF"/>
                          </a:solidFill>
                        </a:rPr>
                        <a:t>Phase-remapping</a:t>
                      </a:r>
                      <a:endParaRPr lang="en-US" sz="2100" b="1">
                        <a:solidFill>
                          <a:srgbClr val="FFFFFF"/>
                        </a:solidFill>
                      </a:endParaRPr>
                    </a:p>
                  </a:txBody>
                  <a:tcPr anchor="ctr"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2100" smtClean="0">
                          <a:solidFill>
                            <a:srgbClr val="FFFFFF"/>
                          </a:solidFill>
                        </a:rPr>
                        <a:t>phase modulator</a:t>
                      </a:r>
                      <a:endParaRPr lang="en-US" sz="21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0" anchor="ctr"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2100" smtClean="0">
                          <a:solidFill>
                            <a:srgbClr val="FFFFFF"/>
                          </a:solidFill>
                        </a:rPr>
                        <a:t>ID Quantique</a:t>
                      </a:r>
                      <a:endParaRPr lang="en-US" sz="21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0" anchor="ctr"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5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F. Xu, B. Qi, H.-K. Lo</a:t>
                      </a:r>
                      <a:r>
                        <a:rPr kumimoji="0" lang="en-US" sz="15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,</a:t>
                      </a:r>
                      <a:r>
                        <a:rPr kumimoji="0" lang="en-US" sz="15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New J. Phys. </a:t>
                      </a:r>
                      <a:r>
                        <a:rPr kumimoji="0" lang="en-US" sz="15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12</a:t>
                      </a:r>
                      <a:r>
                        <a:rPr kumimoji="0" lang="en-US" sz="15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, 113026 (2010)</a:t>
                      </a:r>
                    </a:p>
                  </a:txBody>
                  <a:tcPr marT="0" anchor="ctr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nb-NO" sz="2100" b="1" smtClean="0">
                          <a:solidFill>
                            <a:srgbClr val="FFFFFF"/>
                          </a:solidFill>
                        </a:rPr>
                        <a:t>Detector control</a:t>
                      </a:r>
                      <a:endParaRPr lang="en-US" sz="2100" b="1">
                        <a:solidFill>
                          <a:srgbClr val="FFFFFF"/>
                        </a:solidFill>
                      </a:endParaRPr>
                    </a:p>
                  </a:txBody>
                  <a:tcPr anchor="ctr"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2100" smtClean="0">
                          <a:solidFill>
                            <a:srgbClr val="FFFFFF"/>
                          </a:solidFill>
                        </a:rPr>
                        <a:t>single-photon detector</a:t>
                      </a:r>
                      <a:endParaRPr lang="en-US" sz="21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2100" smtClean="0">
                          <a:solidFill>
                            <a:srgbClr val="FFFFFF"/>
                          </a:solidFill>
                        </a:rPr>
                        <a:t> ID Quantique,</a:t>
                      </a:r>
                      <a:r>
                        <a:rPr lang="nb-NO" sz="2100" baseline="0" smtClean="0">
                          <a:solidFill>
                            <a:srgbClr val="FFFFFF"/>
                          </a:solidFill>
                        </a:rPr>
                        <a:t> </a:t>
                      </a:r>
                      <a:r>
                        <a:rPr lang="nb-NO" sz="2100" smtClean="0">
                          <a:solidFill>
                            <a:srgbClr val="FFFFFF"/>
                          </a:solidFill>
                        </a:rPr>
                        <a:t>MagiQ,</a:t>
                      </a:r>
                      <a:endParaRPr lang="en-US" sz="2100" smtClean="0">
                        <a:solidFill>
                          <a:srgbClr val="FFFFFF"/>
                        </a:solidFill>
                      </a:endParaRPr>
                    </a:p>
                    <a:p>
                      <a:pPr algn="ctr"/>
                      <a:r>
                        <a:rPr lang="nb-NO" sz="2100" smtClean="0">
                          <a:solidFill>
                            <a:srgbClr val="FFFFFF"/>
                          </a:solidFill>
                        </a:rPr>
                        <a:t>research syst.</a:t>
                      </a:r>
                      <a:endParaRPr lang="en-US" sz="2100">
                        <a:solidFill>
                          <a:srgbClr val="FFFFFF"/>
                        </a:solidFill>
                      </a:endParaRPr>
                    </a:p>
                  </a:txBody>
                  <a:tcPr marL="0" marR="0" marT="46800" marB="0"/>
                </a:tc>
              </a:tr>
              <a:tr h="0">
                <a:tc gridSpan="2">
                  <a:txBody>
                    <a:bodyPr/>
                    <a:lstStyle/>
                    <a:p>
                      <a:r>
                        <a:rPr lang="da-DK" sz="1500" smtClean="0">
                          <a:solidFill>
                            <a:srgbClr val="969696"/>
                          </a:solidFill>
                        </a:rPr>
                        <a:t>I. Gerhardt </a:t>
                      </a:r>
                      <a:r>
                        <a:rPr lang="da-DK" sz="1500" i="1" smtClean="0">
                          <a:solidFill>
                            <a:srgbClr val="969696"/>
                          </a:solidFill>
                        </a:rPr>
                        <a:t>et al.,</a:t>
                      </a:r>
                      <a:r>
                        <a:rPr lang="da-DK" sz="1500" smtClean="0">
                          <a:solidFill>
                            <a:srgbClr val="969696"/>
                          </a:solidFill>
                        </a:rPr>
                        <a:t> Nat. Commun. </a:t>
                      </a:r>
                      <a:r>
                        <a:rPr lang="da-DK" sz="1500" b="1" smtClean="0">
                          <a:solidFill>
                            <a:srgbClr val="969696"/>
                          </a:solidFill>
                        </a:rPr>
                        <a:t>2</a:t>
                      </a:r>
                      <a:r>
                        <a:rPr lang="da-DK" sz="1500" smtClean="0">
                          <a:solidFill>
                            <a:srgbClr val="969696"/>
                          </a:solidFill>
                        </a:rPr>
                        <a:t>, 349 (2011)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smtClean="0">
                          <a:solidFill>
                            <a:srgbClr val="969696"/>
                          </a:solidFill>
                        </a:rPr>
                        <a:t>L. Lydersen </a:t>
                      </a:r>
                      <a:r>
                        <a:rPr lang="en-US" sz="1500" i="1" smtClean="0">
                          <a:solidFill>
                            <a:srgbClr val="969696"/>
                          </a:solidFill>
                        </a:rPr>
                        <a:t>et al.,</a:t>
                      </a:r>
                      <a:r>
                        <a:rPr lang="en-US" sz="1500" smtClean="0">
                          <a:solidFill>
                            <a:srgbClr val="969696"/>
                          </a:solidFill>
                        </a:rPr>
                        <a:t> Nat. Photonics </a:t>
                      </a:r>
                      <a:r>
                        <a:rPr lang="en-US" sz="1500" b="1" smtClean="0">
                          <a:solidFill>
                            <a:srgbClr val="969696"/>
                          </a:solidFill>
                        </a:rPr>
                        <a:t>4</a:t>
                      </a:r>
                      <a:r>
                        <a:rPr lang="en-US" sz="1500" smtClean="0">
                          <a:solidFill>
                            <a:srgbClr val="969696"/>
                          </a:solidFill>
                        </a:rPr>
                        <a:t>, 686 (2010)</a:t>
                      </a:r>
                    </a:p>
                  </a:txBody>
                  <a:tcPr marL="90000" marR="90000" marT="0" marB="468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nb-NO" sz="2100" b="1" smtClean="0">
                          <a:solidFill>
                            <a:srgbClr val="FFFFFF"/>
                          </a:solidFill>
                        </a:rPr>
                        <a:t>Time-shift</a:t>
                      </a:r>
                      <a:endParaRPr lang="en-US" sz="2100" b="1">
                        <a:solidFill>
                          <a:srgbClr val="FFFFFF"/>
                        </a:solidFill>
                      </a:endParaRPr>
                    </a:p>
                  </a:txBody>
                  <a:tcPr anchor="ctr"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2100" smtClean="0">
                          <a:solidFill>
                            <a:srgbClr val="FFFFFF"/>
                          </a:solidFill>
                        </a:rPr>
                        <a:t>single-photon detector</a:t>
                      </a:r>
                      <a:endParaRPr lang="en-US" sz="21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0" anchor="ctr"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2100" smtClean="0">
                          <a:solidFill>
                            <a:srgbClr val="FFFFFF"/>
                          </a:solidFill>
                        </a:rPr>
                        <a:t>ID Quantique</a:t>
                      </a:r>
                      <a:endParaRPr lang="en-US" sz="21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0" anchor="ctr"/>
                </a:tc>
              </a:tr>
              <a:tr h="0">
                <a:tc gridSpan="3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smtClean="0">
                          <a:solidFill>
                            <a:srgbClr val="969696"/>
                          </a:solidFill>
                        </a:rPr>
                        <a:t>Y. Zhao </a:t>
                      </a:r>
                      <a:r>
                        <a:rPr lang="en-US" sz="1500" i="1" smtClean="0">
                          <a:solidFill>
                            <a:srgbClr val="969696"/>
                          </a:solidFill>
                        </a:rPr>
                        <a:t>et al.,</a:t>
                      </a:r>
                      <a:r>
                        <a:rPr lang="en-US" sz="1500" smtClean="0">
                          <a:solidFill>
                            <a:srgbClr val="969696"/>
                          </a:solidFill>
                        </a:rPr>
                        <a:t> Phys. Rev. A </a:t>
                      </a:r>
                      <a:r>
                        <a:rPr lang="en-US" sz="1500" b="1" smtClean="0">
                          <a:solidFill>
                            <a:srgbClr val="969696"/>
                          </a:solidFill>
                        </a:rPr>
                        <a:t>78</a:t>
                      </a:r>
                      <a:r>
                        <a:rPr lang="en-US" sz="1500" smtClean="0">
                          <a:solidFill>
                            <a:srgbClr val="969696"/>
                          </a:solidFill>
                        </a:rPr>
                        <a:t>, 042333 (2008)</a:t>
                      </a:r>
                    </a:p>
                  </a:txBody>
                  <a:tcPr marL="90000" marR="90000" marT="0" marB="468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</a:tr>
            </a:tbl>
          </a:graphicData>
        </a:graphic>
      </p:graphicFrame>
      <p:cxnSp>
        <p:nvCxnSpPr>
          <p:cNvPr id="5" name="Straight Connector 4"/>
          <p:cNvCxnSpPr/>
          <p:nvPr/>
        </p:nvCxnSpPr>
        <p:spPr bwMode="auto">
          <a:xfrm flipH="1">
            <a:off x="0" y="761195"/>
            <a:ext cx="10287000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4D4D4D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8" name="Rectangle 7"/>
          <p:cNvSpPr/>
          <p:nvPr/>
        </p:nvSpPr>
        <p:spPr>
          <a:xfrm>
            <a:off x="0" y="833206"/>
            <a:ext cx="10287000" cy="5477283"/>
          </a:xfrm>
          <a:prstGeom prst="rect">
            <a:avLst/>
          </a:prstGeom>
          <a:solidFill>
            <a:srgbClr val="000000">
              <a:alpha val="30196"/>
            </a:srgbClr>
          </a:solidFill>
          <a:ln w="28575"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7242096"/>
            <a:ext cx="10287000" cy="648090"/>
          </a:xfrm>
          <a:prstGeom prst="rect">
            <a:avLst/>
          </a:prstGeom>
          <a:solidFill>
            <a:srgbClr val="000000">
              <a:alpha val="30196"/>
            </a:srgbClr>
          </a:solidFill>
          <a:ln w="28575"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06235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Rectangle 4"/>
          <p:cNvSpPr>
            <a:spLocks noChangeArrowheads="1"/>
          </p:cNvSpPr>
          <p:nvPr/>
        </p:nvSpPr>
        <p:spPr bwMode="auto">
          <a:xfrm>
            <a:off x="0" y="0"/>
            <a:ext cx="10287000" cy="7715250"/>
          </a:xfrm>
          <a:prstGeom prst="rect">
            <a:avLst/>
          </a:prstGeom>
          <a:solidFill>
            <a:srgbClr val="000000"/>
          </a:solidFill>
          <a:ln w="19050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endParaRPr lang="zh-CN" altLang="zh-CN">
              <a:ea typeface="SimSun" pitchFamily="2" charset="-122"/>
            </a:endParaRPr>
          </a:p>
        </p:txBody>
      </p:sp>
      <p:sp>
        <p:nvSpPr>
          <p:cNvPr id="25615" name="Text Box 15"/>
          <p:cNvSpPr txBox="1">
            <a:spLocks noChangeArrowheads="1"/>
          </p:cNvSpPr>
          <p:nvPr/>
        </p:nvSpPr>
        <p:spPr bwMode="auto">
          <a:xfrm>
            <a:off x="7709085" y="1409353"/>
            <a:ext cx="950913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59" tIns="45680" rIns="91359" bIns="45680">
            <a:spAutoFit/>
          </a:bodyPr>
          <a:lstStyle/>
          <a:p>
            <a:pPr algn="ctr" eaLnBrk="0" hangingPunct="0"/>
            <a:r>
              <a:rPr lang="en-US" sz="3400" b="0">
                <a:solidFill>
                  <a:srgbClr val="FFFFFF"/>
                </a:solidFill>
              </a:rPr>
              <a:t>Bob</a:t>
            </a:r>
          </a:p>
        </p:txBody>
      </p:sp>
      <p:sp>
        <p:nvSpPr>
          <p:cNvPr id="25616" name="Text Box 16"/>
          <p:cNvSpPr txBox="1">
            <a:spLocks noChangeArrowheads="1"/>
          </p:cNvSpPr>
          <p:nvPr/>
        </p:nvSpPr>
        <p:spPr bwMode="auto">
          <a:xfrm>
            <a:off x="1560364" y="1409353"/>
            <a:ext cx="1117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59" tIns="45680" rIns="91359" bIns="45680">
            <a:spAutoFit/>
          </a:bodyPr>
          <a:lstStyle/>
          <a:p>
            <a:pPr algn="ctr" eaLnBrk="0" hangingPunct="0"/>
            <a:r>
              <a:rPr lang="en-US" sz="3400" b="0">
                <a:solidFill>
                  <a:srgbClr val="FFFFFF"/>
                </a:solidFill>
              </a:rPr>
              <a:t>Alice</a:t>
            </a:r>
            <a:endParaRPr lang="en-US" sz="2800">
              <a:solidFill>
                <a:srgbClr val="FFFFFF"/>
              </a:solidFill>
            </a:endParaRPr>
          </a:p>
        </p:txBody>
      </p:sp>
      <p:sp>
        <p:nvSpPr>
          <p:cNvPr id="25624" name="Rectangle 24"/>
          <p:cNvSpPr>
            <a:spLocks noChangeArrowheads="1"/>
          </p:cNvSpPr>
          <p:nvPr/>
        </p:nvSpPr>
        <p:spPr bwMode="auto">
          <a:xfrm>
            <a:off x="1333872" y="6377905"/>
            <a:ext cx="8634164" cy="9009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9302" tIns="49649" rIns="99302" bIns="49649"/>
          <a:lstStyle/>
          <a:p>
            <a:pPr algn="l" defTabSz="985838" eaLnBrk="0" hangingPunct="0">
              <a:spcBef>
                <a:spcPct val="20000"/>
              </a:spcBef>
              <a:buClr>
                <a:srgbClr val="FF0000"/>
              </a:buClr>
              <a:buSzPct val="125000"/>
            </a:pPr>
            <a:r>
              <a:rPr lang="en-US" sz="2600" smtClean="0">
                <a:solidFill>
                  <a:srgbClr val="FFFFFF"/>
                </a:solidFill>
              </a:rPr>
              <a:t>Quantum key distribution transmits secret </a:t>
            </a:r>
            <a:r>
              <a:rPr lang="en-US" sz="2600">
                <a:solidFill>
                  <a:srgbClr val="FFFFFF"/>
                </a:solidFill>
              </a:rPr>
              <a:t>key</a:t>
            </a:r>
            <a:br>
              <a:rPr lang="en-US" sz="2600">
                <a:solidFill>
                  <a:srgbClr val="FFFFFF"/>
                </a:solidFill>
              </a:rPr>
            </a:br>
            <a:r>
              <a:rPr lang="en-US" sz="2600">
                <a:solidFill>
                  <a:srgbClr val="FFFFFF"/>
                </a:solidFill>
              </a:rPr>
              <a:t>by </a:t>
            </a:r>
            <a:r>
              <a:rPr lang="en-US" sz="2600" smtClean="0">
                <a:solidFill>
                  <a:srgbClr val="FFFFFF"/>
                </a:solidFill>
              </a:rPr>
              <a:t>sending </a:t>
            </a:r>
            <a:r>
              <a:rPr lang="en-US" sz="2600">
                <a:solidFill>
                  <a:srgbClr val="FFFFFF"/>
                </a:solidFill>
              </a:rPr>
              <a:t>quantum states </a:t>
            </a:r>
            <a:r>
              <a:rPr lang="en-US" sz="2600" smtClean="0">
                <a:solidFill>
                  <a:srgbClr val="FFFFFF"/>
                </a:solidFill>
              </a:rPr>
              <a:t>over </a:t>
            </a:r>
            <a:r>
              <a:rPr lang="en-US" sz="2600" i="1">
                <a:solidFill>
                  <a:srgbClr val="3333FF"/>
                </a:solidFill>
              </a:rPr>
              <a:t>open channel.</a:t>
            </a:r>
            <a:endParaRPr lang="en-US" sz="2600">
              <a:solidFill>
                <a:srgbClr val="3333FF"/>
              </a:solidFill>
            </a:endParaRPr>
          </a:p>
        </p:txBody>
      </p:sp>
      <p:sp>
        <p:nvSpPr>
          <p:cNvPr id="25625" name="Rectangle 2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solidFill>
                  <a:srgbClr val="FFFFFF"/>
                </a:solidFill>
              </a:rPr>
              <a:t>Encryption and key distribution</a:t>
            </a:r>
          </a:p>
        </p:txBody>
      </p:sp>
      <p:sp>
        <p:nvSpPr>
          <p:cNvPr id="29" name="TextBox 168"/>
          <p:cNvSpPr txBox="1">
            <a:spLocks noChangeArrowheads="1"/>
          </p:cNvSpPr>
          <p:nvPr/>
        </p:nvSpPr>
        <p:spPr bwMode="auto">
          <a:xfrm>
            <a:off x="895201" y="2324261"/>
            <a:ext cx="935931" cy="561256"/>
          </a:xfrm>
          <a:prstGeom prst="rect">
            <a:avLst/>
          </a:prstGeom>
          <a:noFill/>
          <a:ln w="12700">
            <a:solidFill>
              <a:srgbClr val="FFFFFF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en-CA" sz="2200" smtClean="0">
                <a:ln w="12700">
                  <a:noFill/>
                </a:ln>
                <a:solidFill>
                  <a:srgbClr val="FFFFFF"/>
                </a:solidFill>
              </a:rPr>
              <a:t>RNG</a:t>
            </a:r>
            <a:endParaRPr lang="en-US" sz="2200">
              <a:ln w="12700">
                <a:noFill/>
              </a:ln>
              <a:solidFill>
                <a:srgbClr val="FFFFFF"/>
              </a:solidFill>
            </a:endParaRPr>
          </a:p>
        </p:txBody>
      </p:sp>
      <p:cxnSp>
        <p:nvCxnSpPr>
          <p:cNvPr id="40" name="Straight Arrow Connector 39"/>
          <p:cNvCxnSpPr>
            <a:endCxn id="45" idx="0"/>
          </p:cNvCxnSpPr>
          <p:nvPr/>
        </p:nvCxnSpPr>
        <p:spPr bwMode="auto">
          <a:xfrm>
            <a:off x="2137166" y="2614169"/>
            <a:ext cx="0" cy="1494839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FF00"/>
            </a:solidFill>
            <a:prstDash val="solid"/>
            <a:round/>
            <a:headEnd type="none" w="lg" len="lg"/>
            <a:tailEnd type="triangle" w="lg" len="lg"/>
          </a:ln>
          <a:effectLst/>
        </p:spPr>
      </p:cxnSp>
      <p:sp>
        <p:nvSpPr>
          <p:cNvPr id="45" name="TextBox 168"/>
          <p:cNvSpPr txBox="1">
            <a:spLocks noChangeArrowheads="1"/>
          </p:cNvSpPr>
          <p:nvPr/>
        </p:nvSpPr>
        <p:spPr bwMode="auto">
          <a:xfrm>
            <a:off x="1327076" y="4109008"/>
            <a:ext cx="1620180" cy="936749"/>
          </a:xfrm>
          <a:prstGeom prst="rect">
            <a:avLst/>
          </a:prstGeom>
          <a:noFill/>
          <a:ln w="12700">
            <a:solidFill>
              <a:srgbClr val="FFFFFF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en-US" sz="2200" smtClean="0">
                <a:ln w="12700">
                  <a:noFill/>
                </a:ln>
                <a:solidFill>
                  <a:srgbClr val="FFFFFF"/>
                </a:solidFill>
              </a:rPr>
              <a:t>Symmetric</a:t>
            </a:r>
          </a:p>
          <a:p>
            <a:r>
              <a:rPr lang="en-US" sz="2200" smtClean="0">
                <a:ln w="12700">
                  <a:noFill/>
                </a:ln>
                <a:solidFill>
                  <a:srgbClr val="FFFFFF"/>
                </a:solidFill>
              </a:rPr>
              <a:t>cipher</a:t>
            </a:r>
            <a:endParaRPr lang="en-US" sz="2200">
              <a:ln w="12700">
                <a:noFill/>
              </a:ln>
              <a:solidFill>
                <a:srgbClr val="FFFFFF"/>
              </a:solidFill>
            </a:endParaRPr>
          </a:p>
        </p:txBody>
      </p:sp>
      <p:sp>
        <p:nvSpPr>
          <p:cNvPr id="46" name="TextBox 168"/>
          <p:cNvSpPr txBox="1">
            <a:spLocks noChangeArrowheads="1"/>
          </p:cNvSpPr>
          <p:nvPr/>
        </p:nvSpPr>
        <p:spPr bwMode="auto">
          <a:xfrm>
            <a:off x="7339744" y="4109008"/>
            <a:ext cx="1620180" cy="936749"/>
          </a:xfrm>
          <a:prstGeom prst="rect">
            <a:avLst/>
          </a:prstGeom>
          <a:noFill/>
          <a:ln w="12700">
            <a:solidFill>
              <a:srgbClr val="FFFFFF"/>
            </a:solidFill>
            <a:miter lim="800000"/>
            <a:headEnd/>
            <a:tailEnd/>
          </a:ln>
        </p:spPr>
        <p:txBody>
          <a:bodyPr anchor="ctr"/>
          <a:lstStyle/>
          <a:p>
            <a:pPr lvl="0"/>
            <a:r>
              <a:rPr lang="en-US" sz="2200" smtClean="0">
                <a:ln w="12700">
                  <a:noFill/>
                </a:ln>
                <a:solidFill>
                  <a:srgbClr val="FFFFFF"/>
                </a:solidFill>
              </a:rPr>
              <a:t>Symmetric</a:t>
            </a:r>
          </a:p>
          <a:p>
            <a:pPr lvl="0"/>
            <a:r>
              <a:rPr lang="en-US" sz="2200" smtClean="0">
                <a:ln w="12700">
                  <a:noFill/>
                </a:ln>
                <a:solidFill>
                  <a:srgbClr val="FFFFFF"/>
                </a:solidFill>
              </a:rPr>
              <a:t>cipher</a:t>
            </a:r>
            <a:endParaRPr lang="en-US" sz="2200">
              <a:ln w="12700">
                <a:noFill/>
              </a:ln>
              <a:solidFill>
                <a:srgbClr val="FFFFFF"/>
              </a:solidFill>
            </a:endParaRPr>
          </a:p>
        </p:txBody>
      </p:sp>
      <p:cxnSp>
        <p:nvCxnSpPr>
          <p:cNvPr id="47" name="Straight Arrow Connector 46"/>
          <p:cNvCxnSpPr/>
          <p:nvPr/>
        </p:nvCxnSpPr>
        <p:spPr bwMode="auto">
          <a:xfrm flipV="1">
            <a:off x="2947256" y="4469371"/>
            <a:ext cx="4392488" cy="644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3333FF"/>
            </a:solidFill>
            <a:prstDash val="solid"/>
            <a:round/>
            <a:headEnd type="none" w="lg" len="lg"/>
            <a:tailEnd type="triangle" w="lg" len="lg"/>
          </a:ln>
          <a:effectLst/>
        </p:spPr>
      </p:cxnSp>
      <p:cxnSp>
        <p:nvCxnSpPr>
          <p:cNvPr id="48" name="Straight Arrow Connector 47"/>
          <p:cNvCxnSpPr/>
          <p:nvPr/>
        </p:nvCxnSpPr>
        <p:spPr bwMode="auto">
          <a:xfrm flipV="1">
            <a:off x="823020" y="4469371"/>
            <a:ext cx="504056" cy="322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FFFF"/>
            </a:solidFill>
            <a:prstDash val="solid"/>
            <a:round/>
            <a:headEnd type="none" w="med" len="med"/>
            <a:tailEnd type="arrow" w="lg" len="lg"/>
          </a:ln>
          <a:effectLst/>
        </p:spPr>
      </p:cxnSp>
      <p:sp>
        <p:nvSpPr>
          <p:cNvPr id="51" name="Folded Corner 50"/>
          <p:cNvSpPr/>
          <p:nvPr/>
        </p:nvSpPr>
        <p:spPr bwMode="auto">
          <a:xfrm>
            <a:off x="390972" y="4109653"/>
            <a:ext cx="360040" cy="432048"/>
          </a:xfrm>
          <a:prstGeom prst="foldedCorner">
            <a:avLst>
              <a:gd name="adj" fmla="val 40072"/>
            </a:avLst>
          </a:prstGeom>
          <a:solidFill>
            <a:srgbClr val="FF2200"/>
          </a:solidFill>
          <a:ln w="3175">
            <a:solidFill>
              <a:srgbClr val="FFFFFF"/>
            </a:solidFill>
            <a:miter lim="800000"/>
            <a:headEnd/>
            <a:tailEnd/>
          </a:ln>
        </p:spPr>
        <p:txBody>
          <a:bodyPr wrap="none"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52" name="Folded Corner 51"/>
          <p:cNvSpPr/>
          <p:nvPr/>
        </p:nvSpPr>
        <p:spPr bwMode="auto">
          <a:xfrm>
            <a:off x="9535988" y="4109653"/>
            <a:ext cx="360040" cy="432048"/>
          </a:xfrm>
          <a:prstGeom prst="foldedCorner">
            <a:avLst>
              <a:gd name="adj" fmla="val 40072"/>
            </a:avLst>
          </a:prstGeom>
          <a:solidFill>
            <a:srgbClr val="FF2200"/>
          </a:solidFill>
          <a:ln w="3175">
            <a:solidFill>
              <a:srgbClr val="FFFFFF"/>
            </a:solidFill>
            <a:miter lim="800000"/>
            <a:headEnd/>
            <a:tailEnd/>
          </a:ln>
        </p:spPr>
        <p:txBody>
          <a:bodyPr wrap="none"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56" name="TextBox 55"/>
          <p:cNvSpPr txBox="1"/>
          <p:nvPr/>
        </p:nvSpPr>
        <p:spPr bwMode="auto">
          <a:xfrm>
            <a:off x="2947256" y="3797230"/>
            <a:ext cx="4392488" cy="49244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rtlCol="0" anchor="ctr">
            <a:spAutoFit/>
          </a:bodyPr>
          <a:lstStyle/>
          <a:p>
            <a:r>
              <a:rPr lang="en-US" sz="2600" smtClean="0">
                <a:ln w="12700">
                  <a:noFill/>
                </a:ln>
                <a:solidFill>
                  <a:srgbClr val="3333FF"/>
                </a:solidFill>
              </a:rPr>
              <a:t>Public (insecure) channel</a:t>
            </a:r>
          </a:p>
        </p:txBody>
      </p:sp>
      <p:cxnSp>
        <p:nvCxnSpPr>
          <p:cNvPr id="57" name="Straight Arrow Connector 56"/>
          <p:cNvCxnSpPr/>
          <p:nvPr/>
        </p:nvCxnSpPr>
        <p:spPr bwMode="auto">
          <a:xfrm flipH="1" flipV="1">
            <a:off x="823020" y="4685395"/>
            <a:ext cx="504056" cy="322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FFFF"/>
            </a:solidFill>
            <a:prstDash val="solid"/>
            <a:round/>
            <a:headEnd type="none" w="med" len="med"/>
            <a:tailEnd type="arrow" w="lg" len="lg"/>
          </a:ln>
          <a:effectLst/>
        </p:spPr>
      </p:cxnSp>
      <p:sp>
        <p:nvSpPr>
          <p:cNvPr id="58" name="Folded Corner 57"/>
          <p:cNvSpPr/>
          <p:nvPr/>
        </p:nvSpPr>
        <p:spPr bwMode="auto">
          <a:xfrm>
            <a:off x="390972" y="4613709"/>
            <a:ext cx="360040" cy="432048"/>
          </a:xfrm>
          <a:prstGeom prst="foldedCorner">
            <a:avLst>
              <a:gd name="adj" fmla="val 40072"/>
            </a:avLst>
          </a:prstGeom>
          <a:solidFill>
            <a:srgbClr val="FF0022"/>
          </a:solidFill>
          <a:ln w="3175">
            <a:solidFill>
              <a:srgbClr val="FFFFFF"/>
            </a:solidFill>
            <a:miter lim="800000"/>
            <a:headEnd/>
            <a:tailEnd/>
          </a:ln>
        </p:spPr>
        <p:txBody>
          <a:bodyPr wrap="none" lIns="0" tIns="0" rIns="0" bIns="0" rtlCol="0" anchor="ctr"/>
          <a:lstStyle/>
          <a:p>
            <a:pPr algn="ctr"/>
            <a:endParaRPr lang="en-US"/>
          </a:p>
        </p:txBody>
      </p:sp>
      <p:cxnSp>
        <p:nvCxnSpPr>
          <p:cNvPr id="60" name="Straight Arrow Connector 59"/>
          <p:cNvCxnSpPr/>
          <p:nvPr/>
        </p:nvCxnSpPr>
        <p:spPr bwMode="auto">
          <a:xfrm flipV="1">
            <a:off x="8959924" y="4469693"/>
            <a:ext cx="504056" cy="322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FFFF"/>
            </a:solidFill>
            <a:prstDash val="solid"/>
            <a:round/>
            <a:headEnd type="none" w="med" len="med"/>
            <a:tailEnd type="arrow" w="lg" len="lg"/>
          </a:ln>
          <a:effectLst/>
        </p:spPr>
      </p:cxnSp>
      <p:cxnSp>
        <p:nvCxnSpPr>
          <p:cNvPr id="61" name="Straight Arrow Connector 60"/>
          <p:cNvCxnSpPr/>
          <p:nvPr/>
        </p:nvCxnSpPr>
        <p:spPr bwMode="auto">
          <a:xfrm flipH="1" flipV="1">
            <a:off x="8959924" y="4685717"/>
            <a:ext cx="504056" cy="322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FFFF"/>
            </a:solidFill>
            <a:prstDash val="solid"/>
            <a:round/>
            <a:headEnd type="none" w="med" len="med"/>
            <a:tailEnd type="arrow" w="lg" len="lg"/>
          </a:ln>
          <a:effectLst/>
        </p:spPr>
      </p:cxnSp>
      <p:sp>
        <p:nvSpPr>
          <p:cNvPr id="62" name="Folded Corner 61"/>
          <p:cNvSpPr/>
          <p:nvPr/>
        </p:nvSpPr>
        <p:spPr bwMode="auto">
          <a:xfrm>
            <a:off x="9535988" y="4613709"/>
            <a:ext cx="360040" cy="432048"/>
          </a:xfrm>
          <a:prstGeom prst="foldedCorner">
            <a:avLst>
              <a:gd name="adj" fmla="val 40072"/>
            </a:avLst>
          </a:prstGeom>
          <a:solidFill>
            <a:srgbClr val="FF0022"/>
          </a:solidFill>
          <a:ln w="3175">
            <a:solidFill>
              <a:srgbClr val="FFFFFF"/>
            </a:solidFill>
            <a:miter lim="800000"/>
            <a:headEnd/>
            <a:tailEnd/>
          </a:ln>
        </p:spPr>
        <p:txBody>
          <a:bodyPr wrap="none"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63" name="TextBox 62"/>
          <p:cNvSpPr txBox="1"/>
          <p:nvPr/>
        </p:nvSpPr>
        <p:spPr bwMode="auto">
          <a:xfrm>
            <a:off x="2164147" y="2614169"/>
            <a:ext cx="1755217" cy="4616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rtlCol="0" anchor="ctr">
            <a:spAutoFit/>
          </a:bodyPr>
          <a:lstStyle/>
          <a:p>
            <a:pPr algn="l"/>
            <a:r>
              <a:rPr lang="en-CA" smtClean="0">
                <a:ln w="12700">
                  <a:noFill/>
                </a:ln>
                <a:solidFill>
                  <a:srgbClr val="FF0000"/>
                </a:solidFill>
              </a:rPr>
              <a:t>Secret key</a:t>
            </a:r>
            <a:endParaRPr lang="en-US" smtClean="0">
              <a:ln w="12700">
                <a:noFill/>
              </a:ln>
              <a:solidFill>
                <a:srgbClr val="FF0000"/>
              </a:solidFill>
            </a:endParaRPr>
          </a:p>
        </p:txBody>
      </p:sp>
      <p:cxnSp>
        <p:nvCxnSpPr>
          <p:cNvPr id="123" name="Straight Arrow Connector 122"/>
          <p:cNvCxnSpPr>
            <a:endCxn id="46" idx="0"/>
          </p:cNvCxnSpPr>
          <p:nvPr/>
        </p:nvCxnSpPr>
        <p:spPr bwMode="auto">
          <a:xfrm>
            <a:off x="8149834" y="2604889"/>
            <a:ext cx="0" cy="1504119"/>
          </a:xfrm>
          <a:prstGeom prst="straightConnector1">
            <a:avLst/>
          </a:prstGeom>
          <a:solidFill>
            <a:schemeClr val="accent1"/>
          </a:solidFill>
          <a:ln w="28575" cap="rnd" cmpd="sng" algn="ctr">
            <a:solidFill>
              <a:srgbClr val="FFFF00"/>
            </a:solidFill>
            <a:prstDash val="solid"/>
            <a:round/>
            <a:headEnd type="none" w="lg" len="lg"/>
            <a:tailEnd type="triangle" w="lg" len="lg"/>
          </a:ln>
          <a:effectLst/>
        </p:spPr>
      </p:cxnSp>
      <p:cxnSp>
        <p:nvCxnSpPr>
          <p:cNvPr id="126" name="Straight Arrow Connector 125"/>
          <p:cNvCxnSpPr>
            <a:stCxn id="29" idx="3"/>
          </p:cNvCxnSpPr>
          <p:nvPr/>
        </p:nvCxnSpPr>
        <p:spPr bwMode="auto">
          <a:xfrm>
            <a:off x="1831132" y="2604889"/>
            <a:ext cx="6318702" cy="0"/>
          </a:xfrm>
          <a:prstGeom prst="straightConnector1">
            <a:avLst/>
          </a:prstGeom>
          <a:solidFill>
            <a:schemeClr val="accent1"/>
          </a:solidFill>
          <a:ln w="28575" cap="rnd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33" name="TextBox 132"/>
          <p:cNvSpPr txBox="1"/>
          <p:nvPr/>
        </p:nvSpPr>
        <p:spPr bwMode="auto">
          <a:xfrm>
            <a:off x="3802373" y="1970028"/>
            <a:ext cx="2682254" cy="49244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rtlCol="0" anchor="ctr">
            <a:spAutoFit/>
          </a:bodyPr>
          <a:lstStyle/>
          <a:p>
            <a:r>
              <a:rPr lang="en-CA" sz="2600" smtClean="0">
                <a:ln w="12700">
                  <a:noFill/>
                </a:ln>
                <a:solidFill>
                  <a:srgbClr val="FFFF00"/>
                </a:solidFill>
              </a:rPr>
              <a:t>Secure channel</a:t>
            </a:r>
            <a:endParaRPr lang="en-US" sz="2600" smtClean="0">
              <a:ln w="12700">
                <a:noFill/>
              </a:ln>
              <a:solidFill>
                <a:srgbClr val="FFFF00"/>
              </a:solidFill>
            </a:endParaRPr>
          </a:p>
        </p:txBody>
      </p:sp>
      <p:cxnSp>
        <p:nvCxnSpPr>
          <p:cNvPr id="59" name="Straight Arrow Connector 58"/>
          <p:cNvCxnSpPr/>
          <p:nvPr/>
        </p:nvCxnSpPr>
        <p:spPr bwMode="auto">
          <a:xfrm flipH="1">
            <a:off x="2947256" y="4686039"/>
            <a:ext cx="4392488" cy="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3333FF"/>
            </a:solidFill>
            <a:prstDash val="solid"/>
            <a:round/>
            <a:headEnd type="none" w="lg" len="lg"/>
            <a:tailEnd type="triangle" w="lg" len="lg"/>
          </a:ln>
          <a:effectLst/>
        </p:spPr>
      </p:cxnSp>
      <p:sp>
        <p:nvSpPr>
          <p:cNvPr id="171" name="TextBox 170"/>
          <p:cNvSpPr txBox="1"/>
          <p:nvPr/>
        </p:nvSpPr>
        <p:spPr bwMode="auto">
          <a:xfrm>
            <a:off x="3907" y="5081761"/>
            <a:ext cx="1755217" cy="40011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rtlCol="0" anchor="ctr">
            <a:spAutoFit/>
          </a:bodyPr>
          <a:lstStyle/>
          <a:p>
            <a:pPr algn="l"/>
            <a:r>
              <a:rPr lang="en-CA" sz="2000" b="0" smtClean="0">
                <a:ln w="12700">
                  <a:noFill/>
                </a:ln>
                <a:solidFill>
                  <a:srgbClr val="FF0000"/>
                </a:solidFill>
              </a:rPr>
              <a:t>Messages</a:t>
            </a:r>
          </a:p>
        </p:txBody>
      </p:sp>
      <p:sp>
        <p:nvSpPr>
          <p:cNvPr id="172" name="TextBox 171"/>
          <p:cNvSpPr txBox="1"/>
          <p:nvPr/>
        </p:nvSpPr>
        <p:spPr bwMode="auto">
          <a:xfrm>
            <a:off x="8527876" y="5083419"/>
            <a:ext cx="1755217" cy="40011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rtlCol="0" anchor="ctr">
            <a:spAutoFit/>
          </a:bodyPr>
          <a:lstStyle/>
          <a:p>
            <a:pPr algn="r"/>
            <a:r>
              <a:rPr lang="en-CA" sz="2000" b="0" smtClean="0">
                <a:ln w="12700">
                  <a:noFill/>
                </a:ln>
                <a:solidFill>
                  <a:srgbClr val="FF0000"/>
                </a:solidFill>
              </a:rPr>
              <a:t>Messages</a:t>
            </a:r>
          </a:p>
        </p:txBody>
      </p:sp>
      <p:sp>
        <p:nvSpPr>
          <p:cNvPr id="173" name="TextBox 172"/>
          <p:cNvSpPr txBox="1"/>
          <p:nvPr/>
        </p:nvSpPr>
        <p:spPr bwMode="auto">
          <a:xfrm>
            <a:off x="3392656" y="4793729"/>
            <a:ext cx="3501689" cy="40011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rtlCol="0" anchor="ctr">
            <a:spAutoFit/>
          </a:bodyPr>
          <a:lstStyle/>
          <a:p>
            <a:r>
              <a:rPr lang="en-CA" sz="2000" b="0">
                <a:ln w="12700">
                  <a:noFill/>
                </a:ln>
                <a:solidFill>
                  <a:srgbClr val="3333FF"/>
                </a:solidFill>
              </a:rPr>
              <a:t>E</a:t>
            </a:r>
            <a:r>
              <a:rPr lang="en-CA" sz="2000" b="0" smtClean="0">
                <a:ln w="12700">
                  <a:noFill/>
                </a:ln>
                <a:solidFill>
                  <a:srgbClr val="3333FF"/>
                </a:solidFill>
              </a:rPr>
              <a:t>ncrypted messages</a:t>
            </a:r>
          </a:p>
        </p:txBody>
      </p:sp>
    </p:spTree>
    <p:extLst>
      <p:ext uri="{BB962C8B-B14F-4D97-AF65-F5344CB8AC3E}">
        <p14:creationId xmlns:p14="http://schemas.microsoft.com/office/powerpoint/2010/main" val="620335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4"/>
          <p:cNvSpPr>
            <a:spLocks noChangeArrowheads="1"/>
          </p:cNvSpPr>
          <p:nvPr/>
        </p:nvSpPr>
        <p:spPr bwMode="auto">
          <a:xfrm>
            <a:off x="0" y="0"/>
            <a:ext cx="10287000" cy="7715250"/>
          </a:xfrm>
          <a:prstGeom prst="rect">
            <a:avLst/>
          </a:prstGeom>
          <a:solidFill>
            <a:srgbClr val="000000"/>
          </a:solidFill>
          <a:ln w="19050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endParaRPr lang="zh-CN" altLang="zh-CN">
              <a:ea typeface="SimSun" pitchFamily="2" charset="-122"/>
            </a:endParaRPr>
          </a:p>
        </p:txBody>
      </p:sp>
      <p:sp>
        <p:nvSpPr>
          <p:cNvPr id="14365" name="TextBox 5"/>
          <p:cNvSpPr txBox="1">
            <a:spLocks noChangeArrowheads="1"/>
          </p:cNvSpPr>
          <p:nvPr/>
        </p:nvSpPr>
        <p:spPr bwMode="auto">
          <a:xfrm>
            <a:off x="785813" y="4822825"/>
            <a:ext cx="957262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1250" tIns="50625" rIns="101250" bIns="50625">
            <a:spAutoFit/>
          </a:bodyPr>
          <a:lstStyle/>
          <a:p>
            <a:pPr algn="l" hangingPunct="1">
              <a:buClr>
                <a:srgbClr val="375974"/>
              </a:buClr>
              <a:buSzPct val="100000"/>
              <a:buFont typeface="Arial" pitchFamily="34" charset="0"/>
              <a:buNone/>
              <a:tabLst>
                <a:tab pos="0" algn="l"/>
                <a:tab pos="1028700" algn="l"/>
                <a:tab pos="2057400" algn="l"/>
                <a:tab pos="3084513" algn="l"/>
                <a:tab pos="4114800" algn="l"/>
                <a:tab pos="5143500" algn="l"/>
                <a:tab pos="6170613" algn="l"/>
                <a:tab pos="7199313" algn="l"/>
                <a:tab pos="8229600" algn="l"/>
                <a:tab pos="9258300" algn="l"/>
                <a:tab pos="10287000" algn="l"/>
                <a:tab pos="11315700" algn="l"/>
              </a:tabLst>
            </a:pPr>
            <a:r>
              <a:rPr lang="en-US" sz="2700" b="0">
                <a:solidFill>
                  <a:srgbClr val="FFFFFF"/>
                </a:solidFill>
                <a:cs typeface="Arial" pitchFamily="34" charset="0"/>
              </a:rPr>
              <a:t>I</a:t>
            </a:r>
            <a:r>
              <a:rPr lang="en-US" sz="2700" b="0" baseline="-25000">
                <a:solidFill>
                  <a:srgbClr val="FFFFFF"/>
                </a:solidFill>
                <a:cs typeface="Arial" pitchFamily="34" charset="0"/>
              </a:rPr>
              <a:t>th</a:t>
            </a:r>
          </a:p>
        </p:txBody>
      </p:sp>
      <p:sp>
        <p:nvSpPr>
          <p:cNvPr id="143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buClr>
                <a:srgbClr val="375974"/>
              </a:buClr>
              <a:buFont typeface="Verdana" pitchFamily="34" charset="0"/>
              <a:buNone/>
            </a:pPr>
            <a:r>
              <a:rPr lang="en-CA" smtClean="0">
                <a:solidFill>
                  <a:srgbClr val="FFFFFF"/>
                </a:solidFill>
              </a:rPr>
              <a:t>Attack example: avalanche photodetectors (APDs)</a:t>
            </a:r>
            <a:endParaRPr lang="en-US" smtClean="0">
              <a:solidFill>
                <a:srgbClr val="FFFFFF"/>
              </a:solidFill>
            </a:endParaRPr>
          </a:p>
        </p:txBody>
      </p:sp>
      <p:sp>
        <p:nvSpPr>
          <p:cNvPr id="14339" name="Straight Connector 2"/>
          <p:cNvSpPr>
            <a:spLocks noChangeShapeType="1"/>
          </p:cNvSpPr>
          <p:nvPr/>
        </p:nvSpPr>
        <p:spPr bwMode="auto">
          <a:xfrm flipV="1">
            <a:off x="1438275" y="1597025"/>
            <a:ext cx="0" cy="4303713"/>
          </a:xfrm>
          <a:prstGeom prst="line">
            <a:avLst/>
          </a:prstGeom>
          <a:noFill/>
          <a:ln w="19050">
            <a:solidFill>
              <a:srgbClr val="DDDDDD"/>
            </a:solidFill>
            <a:round/>
            <a:headEnd/>
            <a:tailEnd type="arrow" w="lg" len="lg"/>
          </a:ln>
        </p:spPr>
        <p:txBody>
          <a:bodyPr lIns="101250" tIns="50625" rIns="101250" bIns="50625" anchor="ctr" anchorCtr="1"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4340" name="Straight Connector 3"/>
          <p:cNvSpPr>
            <a:spLocks noChangeShapeType="1"/>
          </p:cNvSpPr>
          <p:nvPr/>
        </p:nvSpPr>
        <p:spPr bwMode="auto">
          <a:xfrm>
            <a:off x="1227138" y="5656263"/>
            <a:ext cx="7672387" cy="4762"/>
          </a:xfrm>
          <a:prstGeom prst="line">
            <a:avLst/>
          </a:prstGeom>
          <a:noFill/>
          <a:ln w="19050">
            <a:solidFill>
              <a:srgbClr val="DDDDDD"/>
            </a:solidFill>
            <a:round/>
            <a:headEnd/>
            <a:tailEnd type="arrow" w="lg" len="lg"/>
          </a:ln>
        </p:spPr>
        <p:txBody>
          <a:bodyPr lIns="101250" tIns="50625" rIns="101250" bIns="50625" anchor="ctr" anchorCtr="1"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4341" name="Straight Connector 4"/>
          <p:cNvSpPr>
            <a:spLocks noChangeShapeType="1"/>
          </p:cNvSpPr>
          <p:nvPr/>
        </p:nvSpPr>
        <p:spPr bwMode="auto">
          <a:xfrm flipH="1" flipV="1">
            <a:off x="1450975" y="5656263"/>
            <a:ext cx="3382963" cy="4762"/>
          </a:xfrm>
          <a:prstGeom prst="line">
            <a:avLst/>
          </a:prstGeom>
          <a:noFill/>
          <a:ln w="38100">
            <a:solidFill>
              <a:srgbClr val="3333FF"/>
            </a:solidFill>
            <a:round/>
            <a:headEnd/>
            <a:tailEnd/>
          </a:ln>
        </p:spPr>
        <p:txBody>
          <a:bodyPr lIns="116235" tIns="65610" rIns="116235" bIns="65610" anchor="ctr" anchorCtr="1"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4342" name="TextBox 5"/>
          <p:cNvSpPr txBox="1">
            <a:spLocks noChangeArrowheads="1"/>
          </p:cNvSpPr>
          <p:nvPr/>
        </p:nvSpPr>
        <p:spPr bwMode="auto">
          <a:xfrm>
            <a:off x="971550" y="1357313"/>
            <a:ext cx="957263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1250" tIns="50625" rIns="101250" bIns="50625">
            <a:spAutoFit/>
          </a:bodyPr>
          <a:lstStyle/>
          <a:p>
            <a:pPr algn="l" hangingPunct="1">
              <a:buClr>
                <a:srgbClr val="375974"/>
              </a:buClr>
              <a:buSzPct val="100000"/>
              <a:buFont typeface="Arial" pitchFamily="34" charset="0"/>
              <a:buNone/>
              <a:tabLst>
                <a:tab pos="0" algn="l"/>
                <a:tab pos="1028700" algn="l"/>
                <a:tab pos="2057400" algn="l"/>
                <a:tab pos="3084513" algn="l"/>
                <a:tab pos="4114800" algn="l"/>
                <a:tab pos="5143500" algn="l"/>
                <a:tab pos="6170613" algn="l"/>
                <a:tab pos="7199313" algn="l"/>
                <a:tab pos="8229600" algn="l"/>
                <a:tab pos="9258300" algn="l"/>
                <a:tab pos="10287000" algn="l"/>
                <a:tab pos="11315700" algn="l"/>
              </a:tabLst>
            </a:pPr>
            <a:r>
              <a:rPr lang="en-US" sz="2700" b="0">
                <a:solidFill>
                  <a:srgbClr val="FFFFFF"/>
                </a:solidFill>
                <a:cs typeface="Arial" pitchFamily="34" charset="0"/>
              </a:rPr>
              <a:t>I</a:t>
            </a:r>
          </a:p>
        </p:txBody>
      </p:sp>
      <p:sp>
        <p:nvSpPr>
          <p:cNvPr id="14343" name="TextBox 6"/>
          <p:cNvSpPr txBox="1">
            <a:spLocks noChangeArrowheads="1"/>
          </p:cNvSpPr>
          <p:nvPr/>
        </p:nvSpPr>
        <p:spPr bwMode="auto">
          <a:xfrm>
            <a:off x="8640763" y="5751513"/>
            <a:ext cx="717550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1250" tIns="50625" rIns="101250" bIns="50625">
            <a:spAutoFit/>
          </a:bodyPr>
          <a:lstStyle/>
          <a:p>
            <a:pPr algn="l" hangingPunct="1">
              <a:buClr>
                <a:srgbClr val="375974"/>
              </a:buClr>
              <a:buSzPct val="100000"/>
              <a:buFont typeface="Arial" pitchFamily="34" charset="0"/>
              <a:buNone/>
              <a:tabLst>
                <a:tab pos="0" algn="l"/>
                <a:tab pos="1028700" algn="l"/>
                <a:tab pos="2057400" algn="l"/>
                <a:tab pos="3084513" algn="l"/>
                <a:tab pos="4114800" algn="l"/>
                <a:tab pos="5143500" algn="l"/>
                <a:tab pos="6170613" algn="l"/>
                <a:tab pos="7199313" algn="l"/>
                <a:tab pos="8229600" algn="l"/>
                <a:tab pos="9258300" algn="l"/>
                <a:tab pos="10287000" algn="l"/>
                <a:tab pos="11315700" algn="l"/>
              </a:tabLst>
            </a:pPr>
            <a:r>
              <a:rPr lang="en-US" sz="2700" b="0">
                <a:solidFill>
                  <a:srgbClr val="FFFFFF"/>
                </a:solidFill>
                <a:cs typeface="Arial" pitchFamily="34" charset="0"/>
              </a:rPr>
              <a:t>V</a:t>
            </a:r>
          </a:p>
        </p:txBody>
      </p:sp>
      <p:sp>
        <p:nvSpPr>
          <p:cNvPr id="14344" name="Straight Connector 7"/>
          <p:cNvSpPr>
            <a:spLocks noChangeShapeType="1"/>
          </p:cNvSpPr>
          <p:nvPr/>
        </p:nvSpPr>
        <p:spPr bwMode="auto">
          <a:xfrm flipH="1">
            <a:off x="4833938" y="5661025"/>
            <a:ext cx="3108325" cy="0"/>
          </a:xfrm>
          <a:prstGeom prst="line">
            <a:avLst/>
          </a:prstGeom>
          <a:noFill/>
          <a:ln w="38100">
            <a:solidFill>
              <a:srgbClr val="3333FF"/>
            </a:solidFill>
            <a:round/>
            <a:headEnd/>
            <a:tailEnd/>
          </a:ln>
        </p:spPr>
        <p:txBody>
          <a:bodyPr lIns="116235" tIns="65610" rIns="116235" bIns="65610" anchor="ctr" anchorCtr="1"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4345" name="Straight Connector 8"/>
          <p:cNvSpPr>
            <a:spLocks noChangeShapeType="1"/>
          </p:cNvSpPr>
          <p:nvPr/>
        </p:nvSpPr>
        <p:spPr bwMode="auto">
          <a:xfrm flipH="1">
            <a:off x="4833938" y="3748088"/>
            <a:ext cx="3108325" cy="1912937"/>
          </a:xfrm>
          <a:prstGeom prst="line">
            <a:avLst/>
          </a:prstGeom>
          <a:noFill/>
          <a:ln w="38100">
            <a:solidFill>
              <a:srgbClr val="3333FF"/>
            </a:solidFill>
            <a:round/>
            <a:headEnd/>
            <a:tailEnd/>
          </a:ln>
        </p:spPr>
        <p:txBody>
          <a:bodyPr lIns="116235" tIns="65610" rIns="116235" bIns="65610" anchor="ctr" anchorCtr="1"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4346" name="Straight Connector 9"/>
          <p:cNvSpPr>
            <a:spLocks noChangeShapeType="1"/>
          </p:cNvSpPr>
          <p:nvPr/>
        </p:nvSpPr>
        <p:spPr bwMode="auto">
          <a:xfrm flipH="1" flipV="1">
            <a:off x="4857750" y="1357313"/>
            <a:ext cx="0" cy="5000625"/>
          </a:xfrm>
          <a:prstGeom prst="line">
            <a:avLst/>
          </a:prstGeom>
          <a:noFill/>
          <a:ln w="0">
            <a:solidFill>
              <a:srgbClr val="FFFF00"/>
            </a:solidFill>
            <a:prstDash val="lgDash"/>
            <a:round/>
            <a:headEnd/>
            <a:tailEnd/>
          </a:ln>
        </p:spPr>
        <p:txBody>
          <a:bodyPr lIns="101250" tIns="50625" rIns="101250" bIns="50625" anchor="ctr" anchorCtr="1"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4347" name="TextBox 10"/>
          <p:cNvSpPr txBox="1">
            <a:spLocks noChangeArrowheads="1"/>
          </p:cNvSpPr>
          <p:nvPr/>
        </p:nvSpPr>
        <p:spPr bwMode="auto">
          <a:xfrm>
            <a:off x="1643063" y="1214438"/>
            <a:ext cx="3108325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1250" tIns="50625" rIns="101250" bIns="50625">
            <a:spAutoFit/>
          </a:bodyPr>
          <a:lstStyle/>
          <a:p>
            <a:pPr hangingPunct="1">
              <a:buClr>
                <a:srgbClr val="375974"/>
              </a:buClr>
              <a:buSzPct val="100000"/>
              <a:buFont typeface="Arial" pitchFamily="34" charset="0"/>
              <a:buNone/>
              <a:tabLst>
                <a:tab pos="0" algn="l"/>
                <a:tab pos="1028700" algn="l"/>
                <a:tab pos="2057400" algn="l"/>
                <a:tab pos="3084513" algn="l"/>
                <a:tab pos="4114800" algn="l"/>
                <a:tab pos="5143500" algn="l"/>
                <a:tab pos="6170613" algn="l"/>
                <a:tab pos="7199313" algn="l"/>
                <a:tab pos="8229600" algn="l"/>
                <a:tab pos="9258300" algn="l"/>
                <a:tab pos="10287000" algn="l"/>
                <a:tab pos="11315700" algn="l"/>
              </a:tabLst>
            </a:pPr>
            <a:r>
              <a:rPr lang="en-US" sz="2700">
                <a:solidFill>
                  <a:srgbClr val="FFFFFF"/>
                </a:solidFill>
                <a:cs typeface="Arial" pitchFamily="34" charset="0"/>
              </a:rPr>
              <a:t>Linear mode</a:t>
            </a:r>
          </a:p>
        </p:txBody>
      </p:sp>
      <p:sp>
        <p:nvSpPr>
          <p:cNvPr id="14348" name="TextBox 11"/>
          <p:cNvSpPr txBox="1">
            <a:spLocks noChangeArrowheads="1"/>
          </p:cNvSpPr>
          <p:nvPr/>
        </p:nvSpPr>
        <p:spPr bwMode="auto">
          <a:xfrm>
            <a:off x="4964113" y="1214438"/>
            <a:ext cx="3108325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1250" tIns="50625" rIns="101250" bIns="50625">
            <a:spAutoFit/>
          </a:bodyPr>
          <a:lstStyle/>
          <a:p>
            <a:pPr hangingPunct="1">
              <a:buClr>
                <a:srgbClr val="375974"/>
              </a:buClr>
              <a:buSzPct val="100000"/>
              <a:buFont typeface="Arial" pitchFamily="34" charset="0"/>
              <a:buNone/>
              <a:tabLst>
                <a:tab pos="0" algn="l"/>
                <a:tab pos="1028700" algn="l"/>
                <a:tab pos="2057400" algn="l"/>
                <a:tab pos="3084513" algn="l"/>
                <a:tab pos="4114800" algn="l"/>
                <a:tab pos="5143500" algn="l"/>
                <a:tab pos="6170613" algn="l"/>
                <a:tab pos="7199313" algn="l"/>
                <a:tab pos="8229600" algn="l"/>
                <a:tab pos="9258300" algn="l"/>
                <a:tab pos="10287000" algn="l"/>
                <a:tab pos="11315700" algn="l"/>
              </a:tabLst>
            </a:pPr>
            <a:r>
              <a:rPr lang="en-US" sz="2700">
                <a:solidFill>
                  <a:srgbClr val="FFFFFF"/>
                </a:solidFill>
                <a:cs typeface="Arial" pitchFamily="34" charset="0"/>
              </a:rPr>
              <a:t>Geiger mode</a:t>
            </a:r>
          </a:p>
        </p:txBody>
      </p:sp>
      <p:sp>
        <p:nvSpPr>
          <p:cNvPr id="14349" name="Straight Connector 12"/>
          <p:cNvSpPr>
            <a:spLocks noChangeShapeType="1"/>
          </p:cNvSpPr>
          <p:nvPr/>
        </p:nvSpPr>
        <p:spPr bwMode="auto">
          <a:xfrm flipH="1" flipV="1">
            <a:off x="7000875" y="4429125"/>
            <a:ext cx="0" cy="1143000"/>
          </a:xfrm>
          <a:prstGeom prst="line">
            <a:avLst/>
          </a:prstGeom>
          <a:noFill/>
          <a:ln w="0">
            <a:solidFill>
              <a:srgbClr val="FFFFFF"/>
            </a:solidFill>
            <a:round/>
            <a:headEnd/>
            <a:tailEnd type="arrow" w="lg" len="lg"/>
          </a:ln>
        </p:spPr>
        <p:txBody>
          <a:bodyPr lIns="101250" tIns="50625" rIns="101250" bIns="50625" anchor="ctr" anchorCtr="1"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4350" name="TextBox 13"/>
          <p:cNvSpPr txBox="1">
            <a:spLocks noChangeArrowheads="1"/>
          </p:cNvSpPr>
          <p:nvPr/>
        </p:nvSpPr>
        <p:spPr bwMode="auto">
          <a:xfrm>
            <a:off x="6985000" y="4779963"/>
            <a:ext cx="187325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1250" tIns="50625" rIns="101250" bIns="50625">
            <a:spAutoFit/>
          </a:bodyPr>
          <a:lstStyle/>
          <a:p>
            <a:pPr algn="l" hangingPunct="1">
              <a:buClr>
                <a:srgbClr val="375974"/>
              </a:buClr>
              <a:buSzPct val="100000"/>
              <a:buFont typeface="Arial" pitchFamily="34" charset="0"/>
              <a:buNone/>
              <a:tabLst>
                <a:tab pos="0" algn="l"/>
                <a:tab pos="1028700" algn="l"/>
                <a:tab pos="2057400" algn="l"/>
                <a:tab pos="3084513" algn="l"/>
                <a:tab pos="4114800" algn="l"/>
                <a:tab pos="5143500" algn="l"/>
                <a:tab pos="6170613" algn="l"/>
                <a:tab pos="7199313" algn="l"/>
                <a:tab pos="8229600" algn="l"/>
                <a:tab pos="9258300" algn="l"/>
                <a:tab pos="10287000" algn="l"/>
                <a:tab pos="11315700" algn="l"/>
              </a:tabLst>
            </a:pPr>
            <a:r>
              <a:rPr lang="en-US" sz="2000" b="0">
                <a:solidFill>
                  <a:srgbClr val="FFFFFF"/>
                </a:solidFill>
                <a:cs typeface="Arial" pitchFamily="34" charset="0"/>
              </a:rPr>
              <a:t>Single photon</a:t>
            </a:r>
          </a:p>
        </p:txBody>
      </p:sp>
      <p:sp>
        <p:nvSpPr>
          <p:cNvPr id="14351" name="TextBox 14"/>
          <p:cNvSpPr txBox="1">
            <a:spLocks noChangeArrowheads="1"/>
          </p:cNvSpPr>
          <p:nvPr/>
        </p:nvSpPr>
        <p:spPr bwMode="auto">
          <a:xfrm>
            <a:off x="3821113" y="6357938"/>
            <a:ext cx="2041525" cy="933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1250" tIns="50625" rIns="101250" bIns="50625">
            <a:spAutoFit/>
          </a:bodyPr>
          <a:lstStyle/>
          <a:p>
            <a:pPr hangingPunct="1">
              <a:buClr>
                <a:srgbClr val="375974"/>
              </a:buClr>
              <a:buSzPct val="100000"/>
              <a:buFont typeface="Arial" pitchFamily="34" charset="0"/>
              <a:buNone/>
              <a:tabLst>
                <a:tab pos="0" algn="l"/>
                <a:tab pos="1028700" algn="l"/>
                <a:tab pos="2057400" algn="l"/>
                <a:tab pos="3084513" algn="l"/>
                <a:tab pos="4114800" algn="l"/>
                <a:tab pos="5143500" algn="l"/>
                <a:tab pos="6170613" algn="l"/>
                <a:tab pos="7199313" algn="l"/>
                <a:tab pos="8229600" algn="l"/>
                <a:tab pos="9258300" algn="l"/>
                <a:tab pos="10287000" algn="l"/>
                <a:tab pos="11315700" algn="l"/>
              </a:tabLst>
            </a:pPr>
            <a:r>
              <a:rPr lang="en-US" sz="2600" b="0">
                <a:solidFill>
                  <a:srgbClr val="FFFF00"/>
                </a:solidFill>
                <a:cs typeface="Arial" pitchFamily="34" charset="0"/>
              </a:rPr>
              <a:t>Breakdown</a:t>
            </a:r>
          </a:p>
          <a:p>
            <a:pPr hangingPunct="1">
              <a:buClr>
                <a:srgbClr val="375974"/>
              </a:buClr>
              <a:buSzPct val="100000"/>
              <a:buFont typeface="Arial" pitchFamily="34" charset="0"/>
              <a:buNone/>
              <a:tabLst>
                <a:tab pos="0" algn="l"/>
                <a:tab pos="1028700" algn="l"/>
                <a:tab pos="2057400" algn="l"/>
                <a:tab pos="3084513" algn="l"/>
                <a:tab pos="4114800" algn="l"/>
                <a:tab pos="5143500" algn="l"/>
                <a:tab pos="6170613" algn="l"/>
                <a:tab pos="7199313" algn="l"/>
                <a:tab pos="8229600" algn="l"/>
                <a:tab pos="9258300" algn="l"/>
                <a:tab pos="10287000" algn="l"/>
                <a:tab pos="11315700" algn="l"/>
              </a:tabLst>
            </a:pPr>
            <a:r>
              <a:rPr lang="en-US" sz="2600" b="0">
                <a:solidFill>
                  <a:srgbClr val="FFFF00"/>
                </a:solidFill>
                <a:cs typeface="Arial" pitchFamily="34" charset="0"/>
              </a:rPr>
              <a:t>voltage V</a:t>
            </a:r>
            <a:r>
              <a:rPr lang="en-US" sz="2600" b="0" baseline="-25000">
                <a:solidFill>
                  <a:srgbClr val="FFFF00"/>
                </a:solidFill>
                <a:cs typeface="Arial" pitchFamily="34" charset="0"/>
              </a:rPr>
              <a:t>br</a:t>
            </a:r>
          </a:p>
        </p:txBody>
      </p:sp>
      <p:sp>
        <p:nvSpPr>
          <p:cNvPr id="14352" name="Straight Connector 15"/>
          <p:cNvSpPr>
            <a:spLocks noChangeShapeType="1"/>
          </p:cNvSpPr>
          <p:nvPr/>
        </p:nvSpPr>
        <p:spPr bwMode="auto">
          <a:xfrm flipV="1">
            <a:off x="2357438" y="2286000"/>
            <a:ext cx="0" cy="1785938"/>
          </a:xfrm>
          <a:prstGeom prst="line">
            <a:avLst/>
          </a:prstGeom>
          <a:noFill/>
          <a:ln w="0">
            <a:solidFill>
              <a:srgbClr val="DDDDDD"/>
            </a:solidFill>
            <a:round/>
            <a:headEnd/>
            <a:tailEnd type="arrow" w="med" len="med"/>
          </a:ln>
        </p:spPr>
        <p:txBody>
          <a:bodyPr lIns="101250" tIns="50625" rIns="101250" bIns="50625" anchor="ctr" anchorCtr="1"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4353" name="Straight Connector 16"/>
          <p:cNvSpPr>
            <a:spLocks noChangeShapeType="1"/>
          </p:cNvSpPr>
          <p:nvPr/>
        </p:nvSpPr>
        <p:spPr bwMode="auto">
          <a:xfrm>
            <a:off x="2071688" y="3786188"/>
            <a:ext cx="2071687" cy="0"/>
          </a:xfrm>
          <a:prstGeom prst="line">
            <a:avLst/>
          </a:prstGeom>
          <a:noFill/>
          <a:ln w="0">
            <a:solidFill>
              <a:srgbClr val="DDDDDD"/>
            </a:solidFill>
            <a:round/>
            <a:headEnd/>
            <a:tailEnd type="arrow" w="med" len="med"/>
          </a:ln>
        </p:spPr>
        <p:txBody>
          <a:bodyPr lIns="101250" tIns="50625" rIns="101250" bIns="50625" anchor="ctr" anchorCtr="1"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4354" name="Straight Connector 17"/>
          <p:cNvSpPr>
            <a:spLocks noChangeShapeType="1"/>
          </p:cNvSpPr>
          <p:nvPr/>
        </p:nvSpPr>
        <p:spPr bwMode="auto">
          <a:xfrm flipH="1">
            <a:off x="2357438" y="3073400"/>
            <a:ext cx="1728787" cy="712788"/>
          </a:xfrm>
          <a:prstGeom prst="line">
            <a:avLst/>
          </a:prstGeom>
          <a:noFill/>
          <a:ln w="27360">
            <a:solidFill>
              <a:srgbClr val="FF0000"/>
            </a:solidFill>
            <a:round/>
            <a:headEnd/>
            <a:tailEnd/>
          </a:ln>
        </p:spPr>
        <p:txBody>
          <a:bodyPr lIns="116235" tIns="65610" rIns="116235" bIns="65610" anchor="ctr" anchorCtr="1"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4355" name="TextBox 18"/>
          <p:cNvSpPr txBox="1">
            <a:spLocks noChangeArrowheads="1"/>
          </p:cNvSpPr>
          <p:nvPr/>
        </p:nvSpPr>
        <p:spPr bwMode="auto">
          <a:xfrm>
            <a:off x="3852863" y="3786188"/>
            <a:ext cx="790575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1250" tIns="50625" rIns="101250" bIns="50625">
            <a:spAutoFit/>
          </a:bodyPr>
          <a:lstStyle/>
          <a:p>
            <a:pPr algn="l" hangingPunct="1">
              <a:buClr>
                <a:srgbClr val="375974"/>
              </a:buClr>
              <a:buSzPct val="100000"/>
              <a:buFont typeface="Arial" pitchFamily="34" charset="0"/>
              <a:buNone/>
              <a:tabLst>
                <a:tab pos="0" algn="l"/>
                <a:tab pos="1028700" algn="l"/>
                <a:tab pos="2057400" algn="l"/>
                <a:tab pos="3084513" algn="l"/>
                <a:tab pos="4114800" algn="l"/>
                <a:tab pos="5143500" algn="l"/>
                <a:tab pos="6170613" algn="l"/>
                <a:tab pos="7199313" algn="l"/>
                <a:tab pos="8229600" algn="l"/>
                <a:tab pos="9258300" algn="l"/>
                <a:tab pos="10287000" algn="l"/>
                <a:tab pos="11315700" algn="l"/>
              </a:tabLst>
            </a:pPr>
            <a:r>
              <a:rPr lang="en-US" sz="2700" b="0">
                <a:solidFill>
                  <a:srgbClr val="FFFFFF"/>
                </a:solidFill>
                <a:cs typeface="Arial" pitchFamily="34" charset="0"/>
              </a:rPr>
              <a:t>P</a:t>
            </a:r>
            <a:r>
              <a:rPr lang="en-US" sz="1500" b="0">
                <a:solidFill>
                  <a:srgbClr val="FFFFFF"/>
                </a:solidFill>
                <a:cs typeface="Arial" pitchFamily="34" charset="0"/>
              </a:rPr>
              <a:t>opt</a:t>
            </a:r>
          </a:p>
        </p:txBody>
      </p:sp>
      <p:sp>
        <p:nvSpPr>
          <p:cNvPr id="14356" name="TextBox 19"/>
          <p:cNvSpPr txBox="1">
            <a:spLocks noChangeArrowheads="1"/>
          </p:cNvSpPr>
          <p:nvPr/>
        </p:nvSpPr>
        <p:spPr bwMode="auto">
          <a:xfrm>
            <a:off x="2000250" y="2065338"/>
            <a:ext cx="631825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1250" tIns="50625" rIns="101250" bIns="50625">
            <a:spAutoFit/>
          </a:bodyPr>
          <a:lstStyle/>
          <a:p>
            <a:pPr algn="l" hangingPunct="1">
              <a:buClr>
                <a:srgbClr val="375974"/>
              </a:buClr>
              <a:buSzPct val="100000"/>
              <a:buFont typeface="Arial" pitchFamily="34" charset="0"/>
              <a:buNone/>
              <a:tabLst>
                <a:tab pos="0" algn="l"/>
                <a:tab pos="1028700" algn="l"/>
                <a:tab pos="2057400" algn="l"/>
                <a:tab pos="3084513" algn="l"/>
                <a:tab pos="4114800" algn="l"/>
                <a:tab pos="5143500" algn="l"/>
                <a:tab pos="6170613" algn="l"/>
                <a:tab pos="7199313" algn="l"/>
                <a:tab pos="8229600" algn="l"/>
                <a:tab pos="9258300" algn="l"/>
                <a:tab pos="10287000" algn="l"/>
                <a:tab pos="11315700" algn="l"/>
              </a:tabLst>
            </a:pPr>
            <a:r>
              <a:rPr lang="en-US" sz="2700" b="0">
                <a:solidFill>
                  <a:srgbClr val="FFFFFF"/>
                </a:solidFill>
                <a:cs typeface="Arial" pitchFamily="34" charset="0"/>
              </a:rPr>
              <a:t>I</a:t>
            </a:r>
          </a:p>
        </p:txBody>
      </p:sp>
      <p:sp>
        <p:nvSpPr>
          <p:cNvPr id="14357" name="Straight Connector 21"/>
          <p:cNvSpPr>
            <a:spLocks noChangeShapeType="1"/>
          </p:cNvSpPr>
          <p:nvPr/>
        </p:nvSpPr>
        <p:spPr bwMode="auto">
          <a:xfrm flipH="1">
            <a:off x="4286250" y="4286250"/>
            <a:ext cx="2643188" cy="1285875"/>
          </a:xfrm>
          <a:prstGeom prst="line">
            <a:avLst/>
          </a:prstGeom>
          <a:noFill/>
          <a:ln w="0">
            <a:solidFill>
              <a:srgbClr val="FFFFFF"/>
            </a:solidFill>
            <a:round/>
            <a:headEnd/>
            <a:tailEnd type="arrow" w="lg" len="lg"/>
          </a:ln>
        </p:spPr>
        <p:txBody>
          <a:bodyPr lIns="101250" tIns="50625" rIns="101250" bIns="50625" anchor="ctr" anchorCtr="1"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4358" name="TextBox 22"/>
          <p:cNvSpPr txBox="1">
            <a:spLocks noChangeArrowheads="1"/>
          </p:cNvSpPr>
          <p:nvPr/>
        </p:nvSpPr>
        <p:spPr bwMode="auto">
          <a:xfrm rot="-1579472">
            <a:off x="4924425" y="4454525"/>
            <a:ext cx="1503363" cy="411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1250" tIns="50625" rIns="101250" bIns="50625">
            <a:spAutoFit/>
          </a:bodyPr>
          <a:lstStyle/>
          <a:p>
            <a:pPr algn="l" hangingPunct="1">
              <a:buClr>
                <a:srgbClr val="375974"/>
              </a:buClr>
              <a:buSzPct val="100000"/>
              <a:buFont typeface="Arial" pitchFamily="34" charset="0"/>
              <a:buNone/>
              <a:tabLst>
                <a:tab pos="0" algn="l"/>
                <a:tab pos="1028700" algn="l"/>
                <a:tab pos="2057400" algn="l"/>
                <a:tab pos="3084513" algn="l"/>
                <a:tab pos="4114800" algn="l"/>
                <a:tab pos="5143500" algn="l"/>
                <a:tab pos="6170613" algn="l"/>
                <a:tab pos="7199313" algn="l"/>
                <a:tab pos="8229600" algn="l"/>
                <a:tab pos="9258300" algn="l"/>
                <a:tab pos="10287000" algn="l"/>
                <a:tab pos="11315700" algn="l"/>
              </a:tabLst>
            </a:pPr>
            <a:r>
              <a:rPr lang="en-US" sz="2000" b="0">
                <a:solidFill>
                  <a:srgbClr val="FFFFFF"/>
                </a:solidFill>
                <a:cs typeface="Arial" pitchFamily="34" charset="0"/>
              </a:rPr>
              <a:t>Quenching</a:t>
            </a:r>
          </a:p>
        </p:txBody>
      </p:sp>
      <p:sp>
        <p:nvSpPr>
          <p:cNvPr id="14359" name="Straight Connector 23"/>
          <p:cNvSpPr>
            <a:spLocks noChangeShapeType="1"/>
          </p:cNvSpPr>
          <p:nvPr/>
        </p:nvSpPr>
        <p:spPr bwMode="auto">
          <a:xfrm>
            <a:off x="4294188" y="5749925"/>
            <a:ext cx="2643187" cy="0"/>
          </a:xfrm>
          <a:prstGeom prst="line">
            <a:avLst/>
          </a:prstGeom>
          <a:noFill/>
          <a:ln w="0">
            <a:solidFill>
              <a:srgbClr val="FFFFFF"/>
            </a:solidFill>
            <a:round/>
            <a:headEnd/>
            <a:tailEnd type="arrow" w="lg" len="lg"/>
          </a:ln>
        </p:spPr>
        <p:txBody>
          <a:bodyPr lIns="101250" tIns="50625" rIns="101250" bIns="50625" anchor="ctr" anchorCtr="1"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4360" name="Oval 27"/>
          <p:cNvSpPr>
            <a:spLocks noChangeArrowheads="1"/>
          </p:cNvSpPr>
          <p:nvPr/>
        </p:nvSpPr>
        <p:spPr bwMode="auto">
          <a:xfrm>
            <a:off x="6904038" y="5554663"/>
            <a:ext cx="214312" cy="216000"/>
          </a:xfrm>
          <a:prstGeom prst="ellipse">
            <a:avLst/>
          </a:prstGeom>
          <a:solidFill>
            <a:srgbClr val="00FF00"/>
          </a:solidFill>
          <a:ln w="6350">
            <a:solidFill>
              <a:srgbClr val="00CC00"/>
            </a:solidFill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4361" name="Oval 28"/>
          <p:cNvSpPr>
            <a:spLocks noChangeArrowheads="1"/>
          </p:cNvSpPr>
          <p:nvPr/>
        </p:nvSpPr>
        <p:spPr bwMode="auto">
          <a:xfrm>
            <a:off x="6892925" y="4214813"/>
            <a:ext cx="214313" cy="214312"/>
          </a:xfrm>
          <a:prstGeom prst="ellipse">
            <a:avLst/>
          </a:prstGeom>
          <a:solidFill>
            <a:srgbClr val="FF0000"/>
          </a:solidFill>
          <a:ln w="6350">
            <a:solidFill>
              <a:srgbClr val="CC0000"/>
            </a:solidFill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4362" name="Oval 29"/>
          <p:cNvSpPr>
            <a:spLocks noChangeArrowheads="1"/>
          </p:cNvSpPr>
          <p:nvPr/>
        </p:nvSpPr>
        <p:spPr bwMode="auto">
          <a:xfrm>
            <a:off x="4106863" y="5553075"/>
            <a:ext cx="214312" cy="214313"/>
          </a:xfrm>
          <a:prstGeom prst="ellipse">
            <a:avLst/>
          </a:prstGeom>
          <a:solidFill>
            <a:srgbClr val="00FFFF"/>
          </a:solidFill>
          <a:ln w="6350">
            <a:solidFill>
              <a:srgbClr val="00CCCC"/>
            </a:solidFill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14363" name="Straight Connector 30"/>
          <p:cNvCxnSpPr>
            <a:cxnSpLocks noChangeShapeType="1"/>
          </p:cNvCxnSpPr>
          <p:nvPr/>
        </p:nvCxnSpPr>
        <p:spPr bwMode="auto">
          <a:xfrm>
            <a:off x="1254125" y="5083175"/>
            <a:ext cx="357188" cy="0"/>
          </a:xfrm>
          <a:prstGeom prst="line">
            <a:avLst/>
          </a:prstGeom>
          <a:noFill/>
          <a:ln w="0" algn="ctr">
            <a:solidFill>
              <a:srgbClr val="FFFFFF"/>
            </a:solidFill>
            <a:round/>
            <a:headEnd/>
            <a:tailEnd/>
          </a:ln>
        </p:spPr>
      </p:cxnSp>
      <p:cxnSp>
        <p:nvCxnSpPr>
          <p:cNvPr id="14364" name="Straight Connector 31"/>
          <p:cNvCxnSpPr>
            <a:cxnSpLocks noChangeShapeType="1"/>
          </p:cNvCxnSpPr>
          <p:nvPr/>
        </p:nvCxnSpPr>
        <p:spPr bwMode="auto">
          <a:xfrm>
            <a:off x="2235200" y="3357563"/>
            <a:ext cx="1143000" cy="0"/>
          </a:xfrm>
          <a:prstGeom prst="line">
            <a:avLst/>
          </a:prstGeom>
          <a:noFill/>
          <a:ln w="0" algn="ctr">
            <a:solidFill>
              <a:srgbClr val="FFFFFF"/>
            </a:solidFill>
            <a:prstDash val="dash"/>
            <a:round/>
            <a:headEnd/>
            <a:tailEnd/>
          </a:ln>
        </p:spPr>
      </p:cxnSp>
      <p:sp>
        <p:nvSpPr>
          <p:cNvPr id="14366" name="TextBox 5"/>
          <p:cNvSpPr txBox="1">
            <a:spLocks noChangeArrowheads="1"/>
          </p:cNvSpPr>
          <p:nvPr/>
        </p:nvSpPr>
        <p:spPr bwMode="auto">
          <a:xfrm>
            <a:off x="1806575" y="3082925"/>
            <a:ext cx="957263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1250" tIns="50625" rIns="101250" bIns="50625">
            <a:spAutoFit/>
          </a:bodyPr>
          <a:lstStyle/>
          <a:p>
            <a:pPr algn="l" hangingPunct="1">
              <a:buClr>
                <a:srgbClr val="375974"/>
              </a:buClr>
              <a:buSzPct val="100000"/>
              <a:buFont typeface="Arial" pitchFamily="34" charset="0"/>
              <a:buNone/>
              <a:tabLst>
                <a:tab pos="0" algn="l"/>
                <a:tab pos="1028700" algn="l"/>
                <a:tab pos="2057400" algn="l"/>
                <a:tab pos="3084513" algn="l"/>
                <a:tab pos="4114800" algn="l"/>
                <a:tab pos="5143500" algn="l"/>
                <a:tab pos="6170613" algn="l"/>
                <a:tab pos="7199313" algn="l"/>
                <a:tab pos="8229600" algn="l"/>
                <a:tab pos="9258300" algn="l"/>
                <a:tab pos="10287000" algn="l"/>
                <a:tab pos="11315700" algn="l"/>
              </a:tabLst>
            </a:pPr>
            <a:r>
              <a:rPr lang="en-US" sz="2700" b="0">
                <a:solidFill>
                  <a:srgbClr val="FFFFFF"/>
                </a:solidFill>
                <a:cs typeface="Arial" pitchFamily="34" charset="0"/>
              </a:rPr>
              <a:t>I</a:t>
            </a:r>
            <a:r>
              <a:rPr lang="en-US" sz="2700" b="0" baseline="-25000">
                <a:solidFill>
                  <a:srgbClr val="FFFFFF"/>
                </a:solidFill>
                <a:cs typeface="Arial" pitchFamily="34" charset="0"/>
              </a:rPr>
              <a:t>th</a:t>
            </a:r>
          </a:p>
        </p:txBody>
      </p:sp>
      <p:cxnSp>
        <p:nvCxnSpPr>
          <p:cNvPr id="14367" name="Straight Connector 31"/>
          <p:cNvCxnSpPr>
            <a:cxnSpLocks noChangeShapeType="1"/>
          </p:cNvCxnSpPr>
          <p:nvPr/>
        </p:nvCxnSpPr>
        <p:spPr bwMode="auto">
          <a:xfrm rot="16200000" flipV="1">
            <a:off x="3092450" y="3643313"/>
            <a:ext cx="571500" cy="0"/>
          </a:xfrm>
          <a:prstGeom prst="line">
            <a:avLst/>
          </a:prstGeom>
          <a:noFill/>
          <a:ln w="0" algn="ctr">
            <a:solidFill>
              <a:srgbClr val="FFFFFF"/>
            </a:solidFill>
            <a:prstDash val="dash"/>
            <a:round/>
            <a:headEnd/>
            <a:tailEnd/>
          </a:ln>
        </p:spPr>
      </p:cxnSp>
      <p:sp>
        <p:nvSpPr>
          <p:cNvPr id="14368" name="TextBox 5"/>
          <p:cNvSpPr txBox="1">
            <a:spLocks noChangeArrowheads="1"/>
          </p:cNvSpPr>
          <p:nvPr/>
        </p:nvSpPr>
        <p:spPr bwMode="auto">
          <a:xfrm>
            <a:off x="3051175" y="3860800"/>
            <a:ext cx="957263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1250" tIns="50625" rIns="101250" bIns="50625">
            <a:spAutoFit/>
          </a:bodyPr>
          <a:lstStyle/>
          <a:p>
            <a:pPr algn="l" hangingPunct="1">
              <a:buClr>
                <a:srgbClr val="375974"/>
              </a:buClr>
              <a:buSzPct val="100000"/>
              <a:buFont typeface="Arial" pitchFamily="34" charset="0"/>
              <a:buNone/>
              <a:tabLst>
                <a:tab pos="0" algn="l"/>
                <a:tab pos="1028700" algn="l"/>
                <a:tab pos="2057400" algn="l"/>
                <a:tab pos="3084513" algn="l"/>
                <a:tab pos="4114800" algn="l"/>
                <a:tab pos="5143500" algn="l"/>
                <a:tab pos="6170613" algn="l"/>
                <a:tab pos="7199313" algn="l"/>
                <a:tab pos="8229600" algn="l"/>
                <a:tab pos="9258300" algn="l"/>
                <a:tab pos="10287000" algn="l"/>
                <a:tab pos="11315700" algn="l"/>
              </a:tabLst>
            </a:pPr>
            <a:r>
              <a:rPr lang="en-US" sz="2700" b="0">
                <a:solidFill>
                  <a:srgbClr val="FFFFFF"/>
                </a:solidFill>
                <a:cs typeface="Arial" pitchFamily="34" charset="0"/>
              </a:rPr>
              <a:t>P</a:t>
            </a:r>
            <a:r>
              <a:rPr lang="en-US" sz="2700" b="0" baseline="-25000">
                <a:solidFill>
                  <a:srgbClr val="FFFFFF"/>
                </a:solidFill>
                <a:cs typeface="Arial" pitchFamily="34" charset="0"/>
              </a:rPr>
              <a:t>th</a:t>
            </a:r>
          </a:p>
        </p:txBody>
      </p:sp>
    </p:spTree>
    <p:extLst>
      <p:ext uri="{BB962C8B-B14F-4D97-AF65-F5344CB8AC3E}">
        <p14:creationId xmlns:p14="http://schemas.microsoft.com/office/powerpoint/2010/main" val="125090187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4"/>
          <p:cNvSpPr>
            <a:spLocks noChangeArrowheads="1"/>
          </p:cNvSpPr>
          <p:nvPr/>
        </p:nvSpPr>
        <p:spPr bwMode="auto">
          <a:xfrm>
            <a:off x="0" y="0"/>
            <a:ext cx="10287000" cy="7715250"/>
          </a:xfrm>
          <a:prstGeom prst="rect">
            <a:avLst/>
          </a:prstGeom>
          <a:solidFill>
            <a:srgbClr val="000000"/>
          </a:solidFill>
          <a:ln w="19050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endParaRPr lang="zh-CN" altLang="zh-CN">
              <a:ea typeface="SimSun" pitchFamily="2" charset="-122"/>
            </a:endParaRPr>
          </a:p>
        </p:txBody>
      </p:sp>
      <p:sp>
        <p:nvSpPr>
          <p:cNvPr id="15362" name="TextBox 172"/>
          <p:cNvSpPr txBox="1">
            <a:spLocks noChangeArrowheads="1"/>
          </p:cNvSpPr>
          <p:nvPr/>
        </p:nvSpPr>
        <p:spPr bwMode="auto">
          <a:xfrm>
            <a:off x="2982913" y="1736725"/>
            <a:ext cx="4248150" cy="1368425"/>
          </a:xfrm>
          <a:prstGeom prst="rect">
            <a:avLst/>
          </a:prstGeom>
          <a:solidFill>
            <a:srgbClr val="B2B2B2"/>
          </a:solidFill>
          <a:ln w="12700">
            <a:solidFill>
              <a:srgbClr val="FFFFFF"/>
            </a:solidFill>
            <a:miter lim="800000"/>
            <a:headEnd/>
            <a:tailEnd/>
          </a:ln>
        </p:spPr>
        <p:txBody>
          <a:bodyPr tIns="0"/>
          <a:lstStyle/>
          <a:p>
            <a:pPr algn="l"/>
            <a:r>
              <a:rPr lang="en-US">
                <a:solidFill>
                  <a:srgbClr val="000000"/>
                </a:solidFill>
              </a:rPr>
              <a:t>Eve</a:t>
            </a:r>
          </a:p>
        </p:txBody>
      </p:sp>
      <p:sp>
        <p:nvSpPr>
          <p:cNvPr id="1536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solidFill>
                  <a:srgbClr val="FFFFFF"/>
                </a:solidFill>
              </a:rPr>
              <a:t>Faked-state attack in APD linear mode</a:t>
            </a:r>
          </a:p>
        </p:txBody>
      </p:sp>
      <p:sp>
        <p:nvSpPr>
          <p:cNvPr id="15364" name="Text Box 29"/>
          <p:cNvSpPr txBox="1">
            <a:spLocks noChangeArrowheads="1"/>
          </p:cNvSpPr>
          <p:nvPr/>
        </p:nvSpPr>
        <p:spPr bwMode="auto">
          <a:xfrm>
            <a:off x="152400" y="7292975"/>
            <a:ext cx="9991725" cy="381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1359" tIns="45680" rIns="91359" bIns="45680" anchor="b"/>
          <a:lstStyle/>
          <a:p>
            <a:pPr algn="l"/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L. </a:t>
            </a:r>
            <a:r>
              <a:rPr lang="en-US" sz="1600" b="0" smtClean="0">
                <a:solidFill>
                  <a:srgbClr val="C0C0C0"/>
                </a:solidFill>
                <a:cs typeface="Arial" pitchFamily="34" charset="0"/>
              </a:rPr>
              <a:t>Lydersen, C. Wiechers, C. Wittmann, D. Elser, J. Skaar, V. Makarov, </a:t>
            </a:r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Nat. Photonics </a:t>
            </a:r>
            <a:r>
              <a:rPr lang="en-US" sz="1600">
                <a:solidFill>
                  <a:srgbClr val="C0C0C0"/>
                </a:solidFill>
                <a:cs typeface="Arial" pitchFamily="34" charset="0"/>
              </a:rPr>
              <a:t>4</a:t>
            </a:r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, 686 (2010)</a:t>
            </a:r>
          </a:p>
        </p:txBody>
      </p:sp>
      <p:sp>
        <p:nvSpPr>
          <p:cNvPr id="15370" name="TextBox 170"/>
          <p:cNvSpPr txBox="1">
            <a:spLocks noChangeArrowheads="1"/>
          </p:cNvSpPr>
          <p:nvPr/>
        </p:nvSpPr>
        <p:spPr bwMode="auto">
          <a:xfrm>
            <a:off x="3343275" y="2168525"/>
            <a:ext cx="1223963" cy="720725"/>
          </a:xfrm>
          <a:prstGeom prst="rect">
            <a:avLst/>
          </a:prstGeom>
          <a:solidFill>
            <a:srgbClr val="99FF99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en-US" sz="1600">
                <a:solidFill>
                  <a:srgbClr val="99FF99"/>
                </a:solidFill>
              </a:rPr>
              <a:t>.</a:t>
            </a:r>
            <a:r>
              <a:rPr lang="en-US" sz="2200">
                <a:solidFill>
                  <a:srgbClr val="000000"/>
                </a:solidFill>
              </a:rPr>
              <a:t>Bob´</a:t>
            </a:r>
          </a:p>
        </p:txBody>
      </p:sp>
      <p:sp>
        <p:nvSpPr>
          <p:cNvPr id="15371" name="TextBox 171"/>
          <p:cNvSpPr txBox="1">
            <a:spLocks noChangeArrowheads="1"/>
          </p:cNvSpPr>
          <p:nvPr/>
        </p:nvSpPr>
        <p:spPr bwMode="auto">
          <a:xfrm>
            <a:off x="8599488" y="2168525"/>
            <a:ext cx="1223962" cy="720725"/>
          </a:xfrm>
          <a:prstGeom prst="rect">
            <a:avLst/>
          </a:prstGeom>
          <a:solidFill>
            <a:srgbClr val="99FF99"/>
          </a:solidFill>
          <a:ln w="12700">
            <a:solidFill>
              <a:srgbClr val="FFFFFF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en-US">
                <a:solidFill>
                  <a:srgbClr val="000000"/>
                </a:solidFill>
              </a:rPr>
              <a:t>Bob</a:t>
            </a:r>
          </a:p>
        </p:txBody>
      </p:sp>
      <p:sp>
        <p:nvSpPr>
          <p:cNvPr id="15372" name="TextBox 173"/>
          <p:cNvSpPr txBox="1">
            <a:spLocks noChangeArrowheads="1"/>
          </p:cNvSpPr>
          <p:nvPr/>
        </p:nvSpPr>
        <p:spPr bwMode="auto">
          <a:xfrm>
            <a:off x="6265203" y="1830388"/>
            <a:ext cx="939681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2000">
                <a:solidFill>
                  <a:srgbClr val="000000"/>
                </a:solidFill>
              </a:rPr>
              <a:t>Bright</a:t>
            </a:r>
          </a:p>
          <a:p>
            <a:pPr algn="l"/>
            <a:r>
              <a:rPr lang="en-US" sz="2000">
                <a:solidFill>
                  <a:srgbClr val="000000"/>
                </a:solidFill>
              </a:rPr>
              <a:t>state</a:t>
            </a:r>
          </a:p>
        </p:txBody>
      </p:sp>
      <p:cxnSp>
        <p:nvCxnSpPr>
          <p:cNvPr id="15373" name="Straight Arrow Connector 175"/>
          <p:cNvCxnSpPr>
            <a:cxnSpLocks noChangeShapeType="1"/>
            <a:stCxn id="15368" idx="3"/>
            <a:endCxn id="15370" idx="1"/>
          </p:cNvCxnSpPr>
          <p:nvPr/>
        </p:nvCxnSpPr>
        <p:spPr bwMode="auto">
          <a:xfrm>
            <a:off x="1687513" y="2528888"/>
            <a:ext cx="1655762" cy="1587"/>
          </a:xfrm>
          <a:prstGeom prst="straightConnector1">
            <a:avLst/>
          </a:prstGeom>
          <a:noFill/>
          <a:ln w="28575" algn="ctr">
            <a:solidFill>
              <a:srgbClr val="FF0000"/>
            </a:solidFill>
            <a:round/>
            <a:headEnd/>
            <a:tailEnd type="arrow" w="lg" len="lg"/>
          </a:ln>
        </p:spPr>
      </p:cxnSp>
      <p:cxnSp>
        <p:nvCxnSpPr>
          <p:cNvPr id="15374" name="Straight Arrow Connector 176"/>
          <p:cNvCxnSpPr>
            <a:cxnSpLocks noChangeShapeType="1"/>
            <a:stCxn id="15369" idx="3"/>
            <a:endCxn id="15371" idx="1"/>
          </p:cNvCxnSpPr>
          <p:nvPr/>
        </p:nvCxnSpPr>
        <p:spPr bwMode="auto">
          <a:xfrm>
            <a:off x="6151563" y="2528888"/>
            <a:ext cx="2447925" cy="1587"/>
          </a:xfrm>
          <a:prstGeom prst="straightConnector1">
            <a:avLst/>
          </a:prstGeom>
          <a:noFill/>
          <a:ln w="28575" algn="ctr">
            <a:solidFill>
              <a:srgbClr val="FF0000"/>
            </a:solidFill>
            <a:round/>
            <a:headEnd/>
            <a:tailEnd type="arrow" w="lg" len="lg"/>
          </a:ln>
        </p:spPr>
      </p:cxnSp>
      <p:grpSp>
        <p:nvGrpSpPr>
          <p:cNvPr id="2" name="Group 23"/>
          <p:cNvGrpSpPr>
            <a:grpSpLocks/>
          </p:cNvGrpSpPr>
          <p:nvPr/>
        </p:nvGrpSpPr>
        <p:grpSpPr bwMode="auto">
          <a:xfrm>
            <a:off x="3308350" y="882650"/>
            <a:ext cx="6530975" cy="5849938"/>
            <a:chOff x="3308350" y="882650"/>
            <a:chExt cx="6530975" cy="5849938"/>
          </a:xfrm>
        </p:grpSpPr>
        <p:sp>
          <p:nvSpPr>
            <p:cNvPr id="180" name="Arc 179"/>
            <p:cNvSpPr/>
            <p:nvPr/>
          </p:nvSpPr>
          <p:spPr bwMode="auto">
            <a:xfrm rot="20422667">
              <a:off x="3308350" y="1392238"/>
              <a:ext cx="6530975" cy="5340350"/>
            </a:xfrm>
            <a:prstGeom prst="arc">
              <a:avLst>
                <a:gd name="adj1" fmla="val 15644451"/>
                <a:gd name="adj2" fmla="val 20570612"/>
              </a:avLst>
            </a:prstGeom>
            <a:noFill/>
            <a:ln w="19050" cap="flat" cmpd="sng" algn="ctr">
              <a:solidFill>
                <a:srgbClr val="969696"/>
              </a:solidFill>
              <a:prstDash val="lgDash"/>
              <a:round/>
              <a:headEnd type="arrow" w="med" len="lg"/>
              <a:tailEnd type="arrow" w="med" len="lg"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383" name="TextBox 180"/>
            <p:cNvSpPr txBox="1">
              <a:spLocks noChangeArrowheads="1"/>
            </p:cNvSpPr>
            <p:nvPr/>
          </p:nvSpPr>
          <p:spPr bwMode="auto">
            <a:xfrm>
              <a:off x="5719763" y="882650"/>
              <a:ext cx="3530600" cy="4000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/>
              <a:r>
                <a:rPr lang="en-US" sz="2000">
                  <a:solidFill>
                    <a:srgbClr val="FFFFFF"/>
                  </a:solidFill>
                </a:rPr>
                <a:t>Identical bases &amp; bit values</a:t>
              </a:r>
            </a:p>
          </p:txBody>
        </p:sp>
      </p:grpSp>
      <p:grpSp>
        <p:nvGrpSpPr>
          <p:cNvPr id="3" name="Group 22"/>
          <p:cNvGrpSpPr>
            <a:grpSpLocks/>
          </p:cNvGrpSpPr>
          <p:nvPr/>
        </p:nvGrpSpPr>
        <p:grpSpPr bwMode="auto">
          <a:xfrm>
            <a:off x="1084263" y="2889250"/>
            <a:ext cx="8134350" cy="1593850"/>
            <a:chOff x="1084521" y="2889250"/>
            <a:chExt cx="8133907" cy="1593346"/>
          </a:xfrm>
        </p:grpSpPr>
        <p:sp>
          <p:nvSpPr>
            <p:cNvPr id="15380" name="Freeform 183"/>
            <p:cNvSpPr>
              <a:spLocks/>
            </p:cNvSpPr>
            <p:nvPr/>
          </p:nvSpPr>
          <p:spPr bwMode="auto">
            <a:xfrm>
              <a:off x="1084521" y="2889250"/>
              <a:ext cx="8133907" cy="1184399"/>
            </a:xfrm>
            <a:custGeom>
              <a:avLst/>
              <a:gdLst>
                <a:gd name="T0" fmla="*/ 0 w 723900"/>
                <a:gd name="T1" fmla="*/ 0 h 466725"/>
                <a:gd name="T2" fmla="*/ 0 w 723900"/>
                <a:gd name="T3" fmla="*/ 2147483647 h 466725"/>
                <a:gd name="T4" fmla="*/ 2147483647 w 723900"/>
                <a:gd name="T5" fmla="*/ 2147483647 h 466725"/>
                <a:gd name="T6" fmla="*/ 2147483647 w 723900"/>
                <a:gd name="T7" fmla="*/ 0 h 46672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23900"/>
                <a:gd name="T13" fmla="*/ 0 h 466725"/>
                <a:gd name="T14" fmla="*/ 723900 w 723900"/>
                <a:gd name="T15" fmla="*/ 466725 h 46672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23900" h="466725">
                  <a:moveTo>
                    <a:pt x="0" y="0"/>
                  </a:moveTo>
                  <a:lnTo>
                    <a:pt x="0" y="466725"/>
                  </a:lnTo>
                  <a:lnTo>
                    <a:pt x="723900" y="466725"/>
                  </a:lnTo>
                  <a:lnTo>
                    <a:pt x="723900" y="0"/>
                  </a:lnTo>
                </a:path>
              </a:pathLst>
            </a:custGeom>
            <a:noFill/>
            <a:ln w="57150" cap="flat" cmpd="dbl" algn="ctr">
              <a:solidFill>
                <a:srgbClr val="FFFFFF"/>
              </a:solidFill>
              <a:prstDash val="solid"/>
              <a:round/>
              <a:headEnd type="triangle" w="med" len="med"/>
              <a:tailEnd type="triangle" w="med" len="med"/>
            </a:ln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15381" name="TextBox 191"/>
            <p:cNvSpPr txBox="1">
              <a:spLocks noChangeArrowheads="1"/>
            </p:cNvSpPr>
            <p:nvPr/>
          </p:nvSpPr>
          <p:spPr bwMode="auto">
            <a:xfrm>
              <a:off x="1111052" y="4052383"/>
              <a:ext cx="8064896" cy="430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2200" b="0">
                  <a:solidFill>
                    <a:srgbClr val="FFFFFF"/>
                  </a:solidFill>
                </a:rPr>
                <a:t>Classical post-processing</a:t>
              </a:r>
            </a:p>
          </p:txBody>
        </p:sp>
      </p:grpSp>
      <p:grpSp>
        <p:nvGrpSpPr>
          <p:cNvPr id="4" name="Group 21"/>
          <p:cNvGrpSpPr>
            <a:grpSpLocks/>
          </p:cNvGrpSpPr>
          <p:nvPr/>
        </p:nvGrpSpPr>
        <p:grpSpPr bwMode="auto">
          <a:xfrm>
            <a:off x="5143500" y="3105150"/>
            <a:ext cx="2462213" cy="896938"/>
            <a:chOff x="5143502" y="3105151"/>
            <a:chExt cx="2462211" cy="896490"/>
          </a:xfrm>
        </p:grpSpPr>
        <p:cxnSp>
          <p:nvCxnSpPr>
            <p:cNvPr id="15378" name="Straight Arrow Connector 185"/>
            <p:cNvCxnSpPr>
              <a:cxnSpLocks noChangeShapeType="1"/>
            </p:cNvCxnSpPr>
            <p:nvPr/>
          </p:nvCxnSpPr>
          <p:spPr bwMode="auto">
            <a:xfrm rot="5400000" flipH="1" flipV="1">
              <a:off x="4696050" y="3552603"/>
              <a:ext cx="896490" cy="1586"/>
            </a:xfrm>
            <a:prstGeom prst="straightConnector1">
              <a:avLst/>
            </a:prstGeom>
            <a:noFill/>
            <a:ln w="57150" cmpd="dbl" algn="ctr">
              <a:solidFill>
                <a:srgbClr val="FFFFFF"/>
              </a:solidFill>
              <a:prstDash val="sysDot"/>
              <a:round/>
              <a:headEnd/>
              <a:tailEnd type="stealth" w="med" len="med"/>
            </a:ln>
          </p:spPr>
        </p:cxnSp>
        <p:sp>
          <p:nvSpPr>
            <p:cNvPr id="15379" name="TextBox 192"/>
            <p:cNvSpPr txBox="1">
              <a:spLocks noChangeArrowheads="1"/>
            </p:cNvSpPr>
            <p:nvPr/>
          </p:nvSpPr>
          <p:spPr bwMode="auto">
            <a:xfrm>
              <a:off x="5214938" y="3204055"/>
              <a:ext cx="2390775" cy="7080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/>
              <a:r>
                <a:rPr lang="en-US" sz="2000">
                  <a:solidFill>
                    <a:srgbClr val="FFFFFF"/>
                  </a:solidFill>
                </a:rPr>
                <a:t>Listen, do same,</a:t>
              </a:r>
            </a:p>
            <a:p>
              <a:pPr algn="l"/>
              <a:r>
                <a:rPr lang="en-US" sz="2000">
                  <a:solidFill>
                    <a:srgbClr val="FFFFFF"/>
                  </a:solidFill>
                </a:rPr>
                <a:t>get same final key</a:t>
              </a:r>
            </a:p>
          </p:txBody>
        </p:sp>
      </p:grpSp>
      <p:sp>
        <p:nvSpPr>
          <p:cNvPr id="24" name="Line 89"/>
          <p:cNvSpPr>
            <a:spLocks noChangeShapeType="1"/>
          </p:cNvSpPr>
          <p:nvPr/>
        </p:nvSpPr>
        <p:spPr bwMode="auto">
          <a:xfrm flipH="1">
            <a:off x="4571490" y="2531046"/>
            <a:ext cx="3528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arrow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5369" name="TextBox 169"/>
          <p:cNvSpPr txBox="1">
            <a:spLocks noChangeArrowheads="1"/>
          </p:cNvSpPr>
          <p:nvPr/>
        </p:nvSpPr>
        <p:spPr bwMode="auto">
          <a:xfrm>
            <a:off x="4927600" y="2168525"/>
            <a:ext cx="1223963" cy="720725"/>
          </a:xfrm>
          <a:prstGeom prst="rect">
            <a:avLst/>
          </a:prstGeom>
          <a:solidFill>
            <a:srgbClr val="FF9999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en-US" sz="1600">
                <a:solidFill>
                  <a:srgbClr val="FF9999"/>
                </a:solidFill>
              </a:rPr>
              <a:t>.</a:t>
            </a:r>
            <a:r>
              <a:rPr lang="en-US" sz="2200">
                <a:solidFill>
                  <a:srgbClr val="000000"/>
                </a:solidFill>
              </a:rPr>
              <a:t>Alice´</a:t>
            </a:r>
          </a:p>
        </p:txBody>
      </p:sp>
      <p:sp>
        <p:nvSpPr>
          <p:cNvPr id="15368" name="TextBox 168"/>
          <p:cNvSpPr txBox="1">
            <a:spLocks noChangeArrowheads="1"/>
          </p:cNvSpPr>
          <p:nvPr/>
        </p:nvSpPr>
        <p:spPr bwMode="auto">
          <a:xfrm>
            <a:off x="463550" y="2168525"/>
            <a:ext cx="1223963" cy="720725"/>
          </a:xfrm>
          <a:prstGeom prst="rect">
            <a:avLst/>
          </a:prstGeom>
          <a:solidFill>
            <a:srgbClr val="FF9999"/>
          </a:solidFill>
          <a:ln w="12700">
            <a:solidFill>
              <a:srgbClr val="FFFFFF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en-US">
                <a:solidFill>
                  <a:srgbClr val="000000"/>
                </a:solidFill>
              </a:rPr>
              <a:t>Alice</a:t>
            </a:r>
          </a:p>
        </p:txBody>
      </p:sp>
      <p:grpSp>
        <p:nvGrpSpPr>
          <p:cNvPr id="15485" name="Group 15484"/>
          <p:cNvGrpSpPr/>
          <p:nvPr/>
        </p:nvGrpSpPr>
        <p:grpSpPr>
          <a:xfrm>
            <a:off x="279400" y="5049862"/>
            <a:ext cx="9700246" cy="2281947"/>
            <a:chOff x="279400" y="5070410"/>
            <a:chExt cx="9700246" cy="2281947"/>
          </a:xfrm>
        </p:grpSpPr>
        <p:sp>
          <p:nvSpPr>
            <p:cNvPr id="15365" name="TextBox 11"/>
            <p:cNvSpPr txBox="1">
              <a:spLocks noChangeArrowheads="1"/>
            </p:cNvSpPr>
            <p:nvPr/>
          </p:nvSpPr>
          <p:spPr bwMode="auto">
            <a:xfrm>
              <a:off x="279400" y="5070410"/>
              <a:ext cx="4629794" cy="4358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>
                <a:lnSpc>
                  <a:spcPct val="110000"/>
                </a:lnSpc>
              </a:pPr>
              <a:r>
                <a:rPr lang="en-US" sz="2200" smtClean="0">
                  <a:solidFill>
                    <a:srgbClr val="FFFFFF"/>
                  </a:solidFill>
                </a:rPr>
                <a:t>Bob chooses same basis as Eve:</a:t>
              </a:r>
              <a:endParaRPr lang="en-US" sz="2200">
                <a:solidFill>
                  <a:srgbClr val="FFFFFF"/>
                </a:solidFill>
              </a:endParaRPr>
            </a:p>
          </p:txBody>
        </p:sp>
        <p:sp>
          <p:nvSpPr>
            <p:cNvPr id="15366" name="TextBox 11"/>
            <p:cNvSpPr txBox="1">
              <a:spLocks noChangeArrowheads="1"/>
            </p:cNvSpPr>
            <p:nvPr/>
          </p:nvSpPr>
          <p:spPr bwMode="auto">
            <a:xfrm>
              <a:off x="5597525" y="5070410"/>
              <a:ext cx="4067139" cy="4358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>
                <a:lnSpc>
                  <a:spcPct val="110000"/>
                </a:lnSpc>
              </a:pPr>
              <a:r>
                <a:rPr lang="en-US" sz="2200" smtClean="0">
                  <a:solidFill>
                    <a:srgbClr val="FFFFFF"/>
                  </a:solidFill>
                </a:rPr>
                <a:t>Bob chooses different basis:</a:t>
              </a:r>
              <a:endParaRPr lang="en-US" sz="2200">
                <a:solidFill>
                  <a:srgbClr val="FFFFFF"/>
                </a:solidFill>
              </a:endParaRPr>
            </a:p>
          </p:txBody>
        </p:sp>
        <p:sp>
          <p:nvSpPr>
            <p:cNvPr id="7" name="Line 5"/>
            <p:cNvSpPr>
              <a:spLocks noChangeShapeType="1"/>
            </p:cNvSpPr>
            <p:nvPr/>
          </p:nvSpPr>
          <p:spPr bwMode="auto">
            <a:xfrm>
              <a:off x="2787651" y="6213475"/>
              <a:ext cx="1898650" cy="0"/>
            </a:xfrm>
            <a:prstGeom prst="line">
              <a:avLst/>
            </a:prstGeom>
            <a:noFill/>
            <a:ln w="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6"/>
            <p:cNvSpPr>
              <a:spLocks/>
            </p:cNvSpPr>
            <p:nvPr/>
          </p:nvSpPr>
          <p:spPr bwMode="auto">
            <a:xfrm>
              <a:off x="4629151" y="6181725"/>
              <a:ext cx="57150" cy="63500"/>
            </a:xfrm>
            <a:custGeom>
              <a:avLst/>
              <a:gdLst>
                <a:gd name="T0" fmla="*/ 0 w 36"/>
                <a:gd name="T1" fmla="*/ 40 h 40"/>
                <a:gd name="T2" fmla="*/ 36 w 36"/>
                <a:gd name="T3" fmla="*/ 20 h 40"/>
                <a:gd name="T4" fmla="*/ 0 w 36"/>
                <a:gd name="T5" fmla="*/ 0 h 40"/>
                <a:gd name="T6" fmla="*/ 0 w 36"/>
                <a:gd name="T7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40">
                  <a:moveTo>
                    <a:pt x="0" y="40"/>
                  </a:moveTo>
                  <a:lnTo>
                    <a:pt x="36" y="20"/>
                  </a:lnTo>
                  <a:lnTo>
                    <a:pt x="0" y="0"/>
                  </a:lnTo>
                  <a:lnTo>
                    <a:pt x="0" y="4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C0C0C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7"/>
            <p:cNvSpPr>
              <a:spLocks/>
            </p:cNvSpPr>
            <p:nvPr/>
          </p:nvSpPr>
          <p:spPr bwMode="auto">
            <a:xfrm>
              <a:off x="4629151" y="6181725"/>
              <a:ext cx="57150" cy="63500"/>
            </a:xfrm>
            <a:custGeom>
              <a:avLst/>
              <a:gdLst>
                <a:gd name="T0" fmla="*/ 0 w 36"/>
                <a:gd name="T1" fmla="*/ 40 h 40"/>
                <a:gd name="T2" fmla="*/ 36 w 36"/>
                <a:gd name="T3" fmla="*/ 20 h 40"/>
                <a:gd name="T4" fmla="*/ 0 w 36"/>
                <a:gd name="T5" fmla="*/ 0 h 40"/>
                <a:gd name="T6" fmla="*/ 0 w 36"/>
                <a:gd name="T7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40">
                  <a:moveTo>
                    <a:pt x="0" y="40"/>
                  </a:moveTo>
                  <a:lnTo>
                    <a:pt x="36" y="20"/>
                  </a:lnTo>
                  <a:lnTo>
                    <a:pt x="0" y="0"/>
                  </a:lnTo>
                  <a:lnTo>
                    <a:pt x="0" y="40"/>
                  </a:lnTo>
                  <a:close/>
                </a:path>
              </a:pathLst>
            </a:custGeom>
            <a:solidFill>
              <a:srgbClr val="C0C0C0"/>
            </a:solidFill>
            <a:ln w="0">
              <a:solidFill>
                <a:srgbClr val="C0C0C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Line 8"/>
            <p:cNvSpPr>
              <a:spLocks noChangeShapeType="1"/>
            </p:cNvSpPr>
            <p:nvPr/>
          </p:nvSpPr>
          <p:spPr bwMode="auto">
            <a:xfrm>
              <a:off x="2787651" y="7123113"/>
              <a:ext cx="1898650" cy="0"/>
            </a:xfrm>
            <a:prstGeom prst="line">
              <a:avLst/>
            </a:prstGeom>
            <a:noFill/>
            <a:ln w="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9"/>
            <p:cNvSpPr>
              <a:spLocks/>
            </p:cNvSpPr>
            <p:nvPr/>
          </p:nvSpPr>
          <p:spPr bwMode="auto">
            <a:xfrm>
              <a:off x="4629151" y="7091363"/>
              <a:ext cx="57150" cy="63500"/>
            </a:xfrm>
            <a:custGeom>
              <a:avLst/>
              <a:gdLst>
                <a:gd name="T0" fmla="*/ 0 w 36"/>
                <a:gd name="T1" fmla="*/ 40 h 40"/>
                <a:gd name="T2" fmla="*/ 36 w 36"/>
                <a:gd name="T3" fmla="*/ 20 h 40"/>
                <a:gd name="T4" fmla="*/ 0 w 36"/>
                <a:gd name="T5" fmla="*/ 0 h 40"/>
                <a:gd name="T6" fmla="*/ 0 w 36"/>
                <a:gd name="T7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40">
                  <a:moveTo>
                    <a:pt x="0" y="40"/>
                  </a:moveTo>
                  <a:lnTo>
                    <a:pt x="36" y="20"/>
                  </a:lnTo>
                  <a:lnTo>
                    <a:pt x="0" y="0"/>
                  </a:lnTo>
                  <a:lnTo>
                    <a:pt x="0" y="40"/>
                  </a:lnTo>
                  <a:close/>
                </a:path>
              </a:pathLst>
            </a:custGeom>
            <a:solidFill>
              <a:srgbClr val="C0C0C0"/>
            </a:solidFill>
            <a:ln w="0">
              <a:solidFill>
                <a:srgbClr val="C0C0C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0"/>
            <p:cNvSpPr>
              <a:spLocks/>
            </p:cNvSpPr>
            <p:nvPr/>
          </p:nvSpPr>
          <p:spPr bwMode="auto">
            <a:xfrm>
              <a:off x="4629151" y="7091363"/>
              <a:ext cx="57150" cy="63500"/>
            </a:xfrm>
            <a:custGeom>
              <a:avLst/>
              <a:gdLst>
                <a:gd name="T0" fmla="*/ 0 w 36"/>
                <a:gd name="T1" fmla="*/ 40 h 40"/>
                <a:gd name="T2" fmla="*/ 36 w 36"/>
                <a:gd name="T3" fmla="*/ 20 h 40"/>
                <a:gd name="T4" fmla="*/ 0 w 36"/>
                <a:gd name="T5" fmla="*/ 0 h 40"/>
                <a:gd name="T6" fmla="*/ 0 w 36"/>
                <a:gd name="T7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40">
                  <a:moveTo>
                    <a:pt x="0" y="40"/>
                  </a:moveTo>
                  <a:lnTo>
                    <a:pt x="36" y="20"/>
                  </a:lnTo>
                  <a:lnTo>
                    <a:pt x="0" y="0"/>
                  </a:lnTo>
                  <a:lnTo>
                    <a:pt x="0" y="40"/>
                  </a:lnTo>
                  <a:close/>
                </a:path>
              </a:pathLst>
            </a:custGeom>
            <a:noFill/>
            <a:ln w="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Line 11"/>
            <p:cNvSpPr>
              <a:spLocks noChangeShapeType="1"/>
            </p:cNvSpPr>
            <p:nvPr/>
          </p:nvSpPr>
          <p:spPr bwMode="auto">
            <a:xfrm>
              <a:off x="8047038" y="6213475"/>
              <a:ext cx="1900238" cy="0"/>
            </a:xfrm>
            <a:prstGeom prst="line">
              <a:avLst/>
            </a:prstGeom>
            <a:noFill/>
            <a:ln w="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12"/>
            <p:cNvSpPr>
              <a:spLocks/>
            </p:cNvSpPr>
            <p:nvPr/>
          </p:nvSpPr>
          <p:spPr bwMode="auto">
            <a:xfrm>
              <a:off x="9888538" y="6181725"/>
              <a:ext cx="58738" cy="63500"/>
            </a:xfrm>
            <a:custGeom>
              <a:avLst/>
              <a:gdLst>
                <a:gd name="T0" fmla="*/ 0 w 37"/>
                <a:gd name="T1" fmla="*/ 40 h 40"/>
                <a:gd name="T2" fmla="*/ 37 w 37"/>
                <a:gd name="T3" fmla="*/ 20 h 40"/>
                <a:gd name="T4" fmla="*/ 0 w 37"/>
                <a:gd name="T5" fmla="*/ 0 h 40"/>
                <a:gd name="T6" fmla="*/ 0 w 37"/>
                <a:gd name="T7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7" h="40">
                  <a:moveTo>
                    <a:pt x="0" y="40"/>
                  </a:moveTo>
                  <a:lnTo>
                    <a:pt x="37" y="20"/>
                  </a:lnTo>
                  <a:lnTo>
                    <a:pt x="0" y="0"/>
                  </a:lnTo>
                  <a:lnTo>
                    <a:pt x="0" y="4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C0C0C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13"/>
            <p:cNvSpPr>
              <a:spLocks/>
            </p:cNvSpPr>
            <p:nvPr/>
          </p:nvSpPr>
          <p:spPr bwMode="auto">
            <a:xfrm>
              <a:off x="9888538" y="6181725"/>
              <a:ext cx="58738" cy="63500"/>
            </a:xfrm>
            <a:custGeom>
              <a:avLst/>
              <a:gdLst>
                <a:gd name="T0" fmla="*/ 0 w 37"/>
                <a:gd name="T1" fmla="*/ 40 h 40"/>
                <a:gd name="T2" fmla="*/ 37 w 37"/>
                <a:gd name="T3" fmla="*/ 20 h 40"/>
                <a:gd name="T4" fmla="*/ 0 w 37"/>
                <a:gd name="T5" fmla="*/ 0 h 40"/>
                <a:gd name="T6" fmla="*/ 0 w 37"/>
                <a:gd name="T7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7" h="40">
                  <a:moveTo>
                    <a:pt x="0" y="40"/>
                  </a:moveTo>
                  <a:lnTo>
                    <a:pt x="37" y="20"/>
                  </a:lnTo>
                  <a:lnTo>
                    <a:pt x="0" y="0"/>
                  </a:lnTo>
                  <a:lnTo>
                    <a:pt x="0" y="40"/>
                  </a:lnTo>
                  <a:close/>
                </a:path>
              </a:pathLst>
            </a:custGeom>
            <a:solidFill>
              <a:srgbClr val="C0C0C0"/>
            </a:solidFill>
            <a:ln w="0">
              <a:solidFill>
                <a:srgbClr val="C0C0C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Line 14"/>
            <p:cNvSpPr>
              <a:spLocks noChangeShapeType="1"/>
            </p:cNvSpPr>
            <p:nvPr/>
          </p:nvSpPr>
          <p:spPr bwMode="auto">
            <a:xfrm>
              <a:off x="8047038" y="7123113"/>
              <a:ext cx="1900238" cy="0"/>
            </a:xfrm>
            <a:prstGeom prst="line">
              <a:avLst/>
            </a:prstGeom>
            <a:noFill/>
            <a:ln w="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5"/>
            <p:cNvSpPr>
              <a:spLocks/>
            </p:cNvSpPr>
            <p:nvPr/>
          </p:nvSpPr>
          <p:spPr bwMode="auto">
            <a:xfrm>
              <a:off x="9888538" y="7091363"/>
              <a:ext cx="58738" cy="63500"/>
            </a:xfrm>
            <a:custGeom>
              <a:avLst/>
              <a:gdLst>
                <a:gd name="T0" fmla="*/ 0 w 37"/>
                <a:gd name="T1" fmla="*/ 40 h 40"/>
                <a:gd name="T2" fmla="*/ 37 w 37"/>
                <a:gd name="T3" fmla="*/ 20 h 40"/>
                <a:gd name="T4" fmla="*/ 0 w 37"/>
                <a:gd name="T5" fmla="*/ 0 h 40"/>
                <a:gd name="T6" fmla="*/ 0 w 37"/>
                <a:gd name="T7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7" h="40">
                  <a:moveTo>
                    <a:pt x="0" y="40"/>
                  </a:moveTo>
                  <a:lnTo>
                    <a:pt x="37" y="20"/>
                  </a:lnTo>
                  <a:lnTo>
                    <a:pt x="0" y="0"/>
                  </a:lnTo>
                  <a:lnTo>
                    <a:pt x="0" y="40"/>
                  </a:lnTo>
                  <a:close/>
                </a:path>
              </a:pathLst>
            </a:custGeom>
            <a:solidFill>
              <a:srgbClr val="C0C0C0"/>
            </a:solidFill>
            <a:ln w="0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6"/>
            <p:cNvSpPr>
              <a:spLocks/>
            </p:cNvSpPr>
            <p:nvPr/>
          </p:nvSpPr>
          <p:spPr bwMode="auto">
            <a:xfrm>
              <a:off x="9888538" y="7091363"/>
              <a:ext cx="58738" cy="63500"/>
            </a:xfrm>
            <a:custGeom>
              <a:avLst/>
              <a:gdLst>
                <a:gd name="T0" fmla="*/ 0 w 37"/>
                <a:gd name="T1" fmla="*/ 40 h 40"/>
                <a:gd name="T2" fmla="*/ 37 w 37"/>
                <a:gd name="T3" fmla="*/ 20 h 40"/>
                <a:gd name="T4" fmla="*/ 0 w 37"/>
                <a:gd name="T5" fmla="*/ 0 h 40"/>
                <a:gd name="T6" fmla="*/ 0 w 37"/>
                <a:gd name="T7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7" h="40">
                  <a:moveTo>
                    <a:pt x="0" y="40"/>
                  </a:moveTo>
                  <a:lnTo>
                    <a:pt x="37" y="20"/>
                  </a:lnTo>
                  <a:lnTo>
                    <a:pt x="0" y="0"/>
                  </a:lnTo>
                  <a:lnTo>
                    <a:pt x="0" y="40"/>
                  </a:lnTo>
                  <a:close/>
                </a:path>
              </a:pathLst>
            </a:custGeom>
            <a:noFill/>
            <a:ln w="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17"/>
            <p:cNvSpPr>
              <a:spLocks/>
            </p:cNvSpPr>
            <p:nvPr/>
          </p:nvSpPr>
          <p:spPr bwMode="auto">
            <a:xfrm>
              <a:off x="606426" y="5969000"/>
              <a:ext cx="249238" cy="249237"/>
            </a:xfrm>
            <a:custGeom>
              <a:avLst/>
              <a:gdLst>
                <a:gd name="T0" fmla="*/ 0 w 157"/>
                <a:gd name="T1" fmla="*/ 0 h 157"/>
                <a:gd name="T2" fmla="*/ 14 w 157"/>
                <a:gd name="T3" fmla="*/ 4 h 157"/>
                <a:gd name="T4" fmla="*/ 30 w 157"/>
                <a:gd name="T5" fmla="*/ 4 h 157"/>
                <a:gd name="T6" fmla="*/ 47 w 157"/>
                <a:gd name="T7" fmla="*/ 10 h 157"/>
                <a:gd name="T8" fmla="*/ 60 w 157"/>
                <a:gd name="T9" fmla="*/ 14 h 157"/>
                <a:gd name="T10" fmla="*/ 74 w 157"/>
                <a:gd name="T11" fmla="*/ 20 h 157"/>
                <a:gd name="T12" fmla="*/ 87 w 157"/>
                <a:gd name="T13" fmla="*/ 30 h 157"/>
                <a:gd name="T14" fmla="*/ 97 w 157"/>
                <a:gd name="T15" fmla="*/ 37 h 157"/>
                <a:gd name="T16" fmla="*/ 110 w 157"/>
                <a:gd name="T17" fmla="*/ 47 h 157"/>
                <a:gd name="T18" fmla="*/ 120 w 157"/>
                <a:gd name="T19" fmla="*/ 60 h 157"/>
                <a:gd name="T20" fmla="*/ 130 w 157"/>
                <a:gd name="T21" fmla="*/ 70 h 157"/>
                <a:gd name="T22" fmla="*/ 137 w 157"/>
                <a:gd name="T23" fmla="*/ 84 h 157"/>
                <a:gd name="T24" fmla="*/ 144 w 157"/>
                <a:gd name="T25" fmla="*/ 97 h 157"/>
                <a:gd name="T26" fmla="*/ 147 w 157"/>
                <a:gd name="T27" fmla="*/ 110 h 157"/>
                <a:gd name="T28" fmla="*/ 154 w 157"/>
                <a:gd name="T29" fmla="*/ 127 h 157"/>
                <a:gd name="T30" fmla="*/ 154 w 157"/>
                <a:gd name="T31" fmla="*/ 144 h 157"/>
                <a:gd name="T32" fmla="*/ 157 w 157"/>
                <a:gd name="T33" fmla="*/ 157 h 157"/>
                <a:gd name="T34" fmla="*/ 137 w 157"/>
                <a:gd name="T35" fmla="*/ 150 h 157"/>
                <a:gd name="T36" fmla="*/ 134 w 157"/>
                <a:gd name="T37" fmla="*/ 137 h 157"/>
                <a:gd name="T38" fmla="*/ 130 w 157"/>
                <a:gd name="T39" fmla="*/ 124 h 157"/>
                <a:gd name="T40" fmla="*/ 127 w 157"/>
                <a:gd name="T41" fmla="*/ 110 h 157"/>
                <a:gd name="T42" fmla="*/ 124 w 157"/>
                <a:gd name="T43" fmla="*/ 100 h 157"/>
                <a:gd name="T44" fmla="*/ 117 w 157"/>
                <a:gd name="T45" fmla="*/ 87 h 157"/>
                <a:gd name="T46" fmla="*/ 110 w 157"/>
                <a:gd name="T47" fmla="*/ 77 h 157"/>
                <a:gd name="T48" fmla="*/ 100 w 157"/>
                <a:gd name="T49" fmla="*/ 67 h 157"/>
                <a:gd name="T50" fmla="*/ 90 w 157"/>
                <a:gd name="T51" fmla="*/ 57 h 157"/>
                <a:gd name="T52" fmla="*/ 80 w 157"/>
                <a:gd name="T53" fmla="*/ 50 h 157"/>
                <a:gd name="T54" fmla="*/ 70 w 157"/>
                <a:gd name="T55" fmla="*/ 40 h 157"/>
                <a:gd name="T56" fmla="*/ 57 w 157"/>
                <a:gd name="T57" fmla="*/ 34 h 157"/>
                <a:gd name="T58" fmla="*/ 47 w 157"/>
                <a:gd name="T59" fmla="*/ 30 h 157"/>
                <a:gd name="T60" fmla="*/ 34 w 157"/>
                <a:gd name="T61" fmla="*/ 27 h 157"/>
                <a:gd name="T62" fmla="*/ 20 w 157"/>
                <a:gd name="T63" fmla="*/ 24 h 157"/>
                <a:gd name="T64" fmla="*/ 7 w 157"/>
                <a:gd name="T65" fmla="*/ 2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57" h="157">
                  <a:moveTo>
                    <a:pt x="0" y="20"/>
                  </a:moveTo>
                  <a:lnTo>
                    <a:pt x="0" y="0"/>
                  </a:lnTo>
                  <a:lnTo>
                    <a:pt x="7" y="4"/>
                  </a:lnTo>
                  <a:lnTo>
                    <a:pt x="14" y="4"/>
                  </a:lnTo>
                  <a:lnTo>
                    <a:pt x="24" y="4"/>
                  </a:lnTo>
                  <a:lnTo>
                    <a:pt x="30" y="4"/>
                  </a:lnTo>
                  <a:lnTo>
                    <a:pt x="37" y="7"/>
                  </a:lnTo>
                  <a:lnTo>
                    <a:pt x="47" y="10"/>
                  </a:lnTo>
                  <a:lnTo>
                    <a:pt x="54" y="10"/>
                  </a:lnTo>
                  <a:lnTo>
                    <a:pt x="60" y="14"/>
                  </a:lnTo>
                  <a:lnTo>
                    <a:pt x="67" y="17"/>
                  </a:lnTo>
                  <a:lnTo>
                    <a:pt x="74" y="20"/>
                  </a:lnTo>
                  <a:lnTo>
                    <a:pt x="80" y="24"/>
                  </a:lnTo>
                  <a:lnTo>
                    <a:pt x="87" y="30"/>
                  </a:lnTo>
                  <a:lnTo>
                    <a:pt x="94" y="34"/>
                  </a:lnTo>
                  <a:lnTo>
                    <a:pt x="97" y="37"/>
                  </a:lnTo>
                  <a:lnTo>
                    <a:pt x="104" y="44"/>
                  </a:lnTo>
                  <a:lnTo>
                    <a:pt x="110" y="47"/>
                  </a:lnTo>
                  <a:lnTo>
                    <a:pt x="114" y="54"/>
                  </a:lnTo>
                  <a:lnTo>
                    <a:pt x="120" y="60"/>
                  </a:lnTo>
                  <a:lnTo>
                    <a:pt x="124" y="64"/>
                  </a:lnTo>
                  <a:lnTo>
                    <a:pt x="130" y="70"/>
                  </a:lnTo>
                  <a:lnTo>
                    <a:pt x="134" y="77"/>
                  </a:lnTo>
                  <a:lnTo>
                    <a:pt x="137" y="84"/>
                  </a:lnTo>
                  <a:lnTo>
                    <a:pt x="140" y="90"/>
                  </a:lnTo>
                  <a:lnTo>
                    <a:pt x="144" y="97"/>
                  </a:lnTo>
                  <a:lnTo>
                    <a:pt x="147" y="104"/>
                  </a:lnTo>
                  <a:lnTo>
                    <a:pt x="147" y="110"/>
                  </a:lnTo>
                  <a:lnTo>
                    <a:pt x="150" y="120"/>
                  </a:lnTo>
                  <a:lnTo>
                    <a:pt x="154" y="127"/>
                  </a:lnTo>
                  <a:lnTo>
                    <a:pt x="154" y="134"/>
                  </a:lnTo>
                  <a:lnTo>
                    <a:pt x="154" y="144"/>
                  </a:lnTo>
                  <a:lnTo>
                    <a:pt x="154" y="150"/>
                  </a:lnTo>
                  <a:lnTo>
                    <a:pt x="157" y="157"/>
                  </a:lnTo>
                  <a:lnTo>
                    <a:pt x="137" y="157"/>
                  </a:lnTo>
                  <a:lnTo>
                    <a:pt x="137" y="150"/>
                  </a:lnTo>
                  <a:lnTo>
                    <a:pt x="134" y="144"/>
                  </a:lnTo>
                  <a:lnTo>
                    <a:pt x="134" y="137"/>
                  </a:lnTo>
                  <a:lnTo>
                    <a:pt x="134" y="130"/>
                  </a:lnTo>
                  <a:lnTo>
                    <a:pt x="130" y="124"/>
                  </a:lnTo>
                  <a:lnTo>
                    <a:pt x="130" y="117"/>
                  </a:lnTo>
                  <a:lnTo>
                    <a:pt x="127" y="110"/>
                  </a:lnTo>
                  <a:lnTo>
                    <a:pt x="124" y="104"/>
                  </a:lnTo>
                  <a:lnTo>
                    <a:pt x="124" y="100"/>
                  </a:lnTo>
                  <a:lnTo>
                    <a:pt x="120" y="94"/>
                  </a:lnTo>
                  <a:lnTo>
                    <a:pt x="117" y="87"/>
                  </a:lnTo>
                  <a:lnTo>
                    <a:pt x="114" y="80"/>
                  </a:lnTo>
                  <a:lnTo>
                    <a:pt x="110" y="77"/>
                  </a:lnTo>
                  <a:lnTo>
                    <a:pt x="104" y="70"/>
                  </a:lnTo>
                  <a:lnTo>
                    <a:pt x="100" y="67"/>
                  </a:lnTo>
                  <a:lnTo>
                    <a:pt x="97" y="60"/>
                  </a:lnTo>
                  <a:lnTo>
                    <a:pt x="90" y="57"/>
                  </a:lnTo>
                  <a:lnTo>
                    <a:pt x="87" y="54"/>
                  </a:lnTo>
                  <a:lnTo>
                    <a:pt x="80" y="50"/>
                  </a:lnTo>
                  <a:lnTo>
                    <a:pt x="77" y="44"/>
                  </a:lnTo>
                  <a:lnTo>
                    <a:pt x="70" y="40"/>
                  </a:lnTo>
                  <a:lnTo>
                    <a:pt x="64" y="37"/>
                  </a:lnTo>
                  <a:lnTo>
                    <a:pt x="57" y="34"/>
                  </a:lnTo>
                  <a:lnTo>
                    <a:pt x="54" y="34"/>
                  </a:lnTo>
                  <a:lnTo>
                    <a:pt x="47" y="30"/>
                  </a:lnTo>
                  <a:lnTo>
                    <a:pt x="40" y="27"/>
                  </a:lnTo>
                  <a:lnTo>
                    <a:pt x="34" y="27"/>
                  </a:lnTo>
                  <a:lnTo>
                    <a:pt x="27" y="24"/>
                  </a:lnTo>
                  <a:lnTo>
                    <a:pt x="20" y="24"/>
                  </a:lnTo>
                  <a:lnTo>
                    <a:pt x="14" y="24"/>
                  </a:lnTo>
                  <a:lnTo>
                    <a:pt x="7" y="20"/>
                  </a:lnTo>
                  <a:lnTo>
                    <a:pt x="0" y="2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18"/>
            <p:cNvSpPr>
              <a:spLocks/>
            </p:cNvSpPr>
            <p:nvPr/>
          </p:nvSpPr>
          <p:spPr bwMode="auto">
            <a:xfrm>
              <a:off x="606426" y="6683375"/>
              <a:ext cx="249238" cy="249237"/>
            </a:xfrm>
            <a:custGeom>
              <a:avLst/>
              <a:gdLst>
                <a:gd name="T0" fmla="*/ 157 w 157"/>
                <a:gd name="T1" fmla="*/ 0 h 157"/>
                <a:gd name="T2" fmla="*/ 154 w 157"/>
                <a:gd name="T3" fmla="*/ 17 h 157"/>
                <a:gd name="T4" fmla="*/ 154 w 157"/>
                <a:gd name="T5" fmla="*/ 33 h 157"/>
                <a:gd name="T6" fmla="*/ 147 w 157"/>
                <a:gd name="T7" fmla="*/ 47 h 157"/>
                <a:gd name="T8" fmla="*/ 144 w 157"/>
                <a:gd name="T9" fmla="*/ 63 h 157"/>
                <a:gd name="T10" fmla="*/ 137 w 157"/>
                <a:gd name="T11" fmla="*/ 77 h 157"/>
                <a:gd name="T12" fmla="*/ 130 w 157"/>
                <a:gd name="T13" fmla="*/ 90 h 157"/>
                <a:gd name="T14" fmla="*/ 120 w 157"/>
                <a:gd name="T15" fmla="*/ 100 h 157"/>
                <a:gd name="T16" fmla="*/ 110 w 157"/>
                <a:gd name="T17" fmla="*/ 113 h 157"/>
                <a:gd name="T18" fmla="*/ 97 w 157"/>
                <a:gd name="T19" fmla="*/ 123 h 157"/>
                <a:gd name="T20" fmla="*/ 87 w 157"/>
                <a:gd name="T21" fmla="*/ 130 h 157"/>
                <a:gd name="T22" fmla="*/ 74 w 157"/>
                <a:gd name="T23" fmla="*/ 140 h 157"/>
                <a:gd name="T24" fmla="*/ 60 w 157"/>
                <a:gd name="T25" fmla="*/ 147 h 157"/>
                <a:gd name="T26" fmla="*/ 47 w 157"/>
                <a:gd name="T27" fmla="*/ 150 h 157"/>
                <a:gd name="T28" fmla="*/ 30 w 157"/>
                <a:gd name="T29" fmla="*/ 153 h 157"/>
                <a:gd name="T30" fmla="*/ 14 w 157"/>
                <a:gd name="T31" fmla="*/ 157 h 157"/>
                <a:gd name="T32" fmla="*/ 0 w 157"/>
                <a:gd name="T33" fmla="*/ 157 h 157"/>
                <a:gd name="T34" fmla="*/ 7 w 157"/>
                <a:gd name="T35" fmla="*/ 140 h 157"/>
                <a:gd name="T36" fmla="*/ 20 w 157"/>
                <a:gd name="T37" fmla="*/ 137 h 157"/>
                <a:gd name="T38" fmla="*/ 34 w 157"/>
                <a:gd name="T39" fmla="*/ 133 h 157"/>
                <a:gd name="T40" fmla="*/ 47 w 157"/>
                <a:gd name="T41" fmla="*/ 130 h 157"/>
                <a:gd name="T42" fmla="*/ 57 w 157"/>
                <a:gd name="T43" fmla="*/ 127 h 157"/>
                <a:gd name="T44" fmla="*/ 70 w 157"/>
                <a:gd name="T45" fmla="*/ 120 h 157"/>
                <a:gd name="T46" fmla="*/ 80 w 157"/>
                <a:gd name="T47" fmla="*/ 110 h 157"/>
                <a:gd name="T48" fmla="*/ 90 w 157"/>
                <a:gd name="T49" fmla="*/ 103 h 157"/>
                <a:gd name="T50" fmla="*/ 100 w 157"/>
                <a:gd name="T51" fmla="*/ 93 h 157"/>
                <a:gd name="T52" fmla="*/ 110 w 157"/>
                <a:gd name="T53" fmla="*/ 83 h 157"/>
                <a:gd name="T54" fmla="*/ 117 w 157"/>
                <a:gd name="T55" fmla="*/ 73 h 157"/>
                <a:gd name="T56" fmla="*/ 124 w 157"/>
                <a:gd name="T57" fmla="*/ 60 h 157"/>
                <a:gd name="T58" fmla="*/ 127 w 157"/>
                <a:gd name="T59" fmla="*/ 50 h 157"/>
                <a:gd name="T60" fmla="*/ 130 w 157"/>
                <a:gd name="T61" fmla="*/ 37 h 157"/>
                <a:gd name="T62" fmla="*/ 134 w 157"/>
                <a:gd name="T63" fmla="*/ 23 h 157"/>
                <a:gd name="T64" fmla="*/ 137 w 157"/>
                <a:gd name="T65" fmla="*/ 1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57" h="157">
                  <a:moveTo>
                    <a:pt x="137" y="0"/>
                  </a:moveTo>
                  <a:lnTo>
                    <a:pt x="157" y="0"/>
                  </a:lnTo>
                  <a:lnTo>
                    <a:pt x="154" y="10"/>
                  </a:lnTo>
                  <a:lnTo>
                    <a:pt x="154" y="17"/>
                  </a:lnTo>
                  <a:lnTo>
                    <a:pt x="154" y="27"/>
                  </a:lnTo>
                  <a:lnTo>
                    <a:pt x="154" y="33"/>
                  </a:lnTo>
                  <a:lnTo>
                    <a:pt x="150" y="40"/>
                  </a:lnTo>
                  <a:lnTo>
                    <a:pt x="147" y="47"/>
                  </a:lnTo>
                  <a:lnTo>
                    <a:pt x="147" y="57"/>
                  </a:lnTo>
                  <a:lnTo>
                    <a:pt x="144" y="63"/>
                  </a:lnTo>
                  <a:lnTo>
                    <a:pt x="140" y="70"/>
                  </a:lnTo>
                  <a:lnTo>
                    <a:pt x="137" y="77"/>
                  </a:lnTo>
                  <a:lnTo>
                    <a:pt x="134" y="83"/>
                  </a:lnTo>
                  <a:lnTo>
                    <a:pt x="130" y="90"/>
                  </a:lnTo>
                  <a:lnTo>
                    <a:pt x="124" y="97"/>
                  </a:lnTo>
                  <a:lnTo>
                    <a:pt x="120" y="100"/>
                  </a:lnTo>
                  <a:lnTo>
                    <a:pt x="114" y="107"/>
                  </a:lnTo>
                  <a:lnTo>
                    <a:pt x="110" y="113"/>
                  </a:lnTo>
                  <a:lnTo>
                    <a:pt x="104" y="117"/>
                  </a:lnTo>
                  <a:lnTo>
                    <a:pt x="97" y="123"/>
                  </a:lnTo>
                  <a:lnTo>
                    <a:pt x="94" y="127"/>
                  </a:lnTo>
                  <a:lnTo>
                    <a:pt x="87" y="130"/>
                  </a:lnTo>
                  <a:lnTo>
                    <a:pt x="80" y="137"/>
                  </a:lnTo>
                  <a:lnTo>
                    <a:pt x="74" y="140"/>
                  </a:lnTo>
                  <a:lnTo>
                    <a:pt x="67" y="143"/>
                  </a:lnTo>
                  <a:lnTo>
                    <a:pt x="60" y="147"/>
                  </a:lnTo>
                  <a:lnTo>
                    <a:pt x="54" y="150"/>
                  </a:lnTo>
                  <a:lnTo>
                    <a:pt x="47" y="150"/>
                  </a:lnTo>
                  <a:lnTo>
                    <a:pt x="37" y="153"/>
                  </a:lnTo>
                  <a:lnTo>
                    <a:pt x="30" y="153"/>
                  </a:lnTo>
                  <a:lnTo>
                    <a:pt x="24" y="157"/>
                  </a:lnTo>
                  <a:lnTo>
                    <a:pt x="14" y="157"/>
                  </a:lnTo>
                  <a:lnTo>
                    <a:pt x="7" y="157"/>
                  </a:lnTo>
                  <a:lnTo>
                    <a:pt x="0" y="157"/>
                  </a:lnTo>
                  <a:lnTo>
                    <a:pt x="0" y="140"/>
                  </a:lnTo>
                  <a:lnTo>
                    <a:pt x="7" y="140"/>
                  </a:lnTo>
                  <a:lnTo>
                    <a:pt x="14" y="137"/>
                  </a:lnTo>
                  <a:lnTo>
                    <a:pt x="20" y="137"/>
                  </a:lnTo>
                  <a:lnTo>
                    <a:pt x="27" y="137"/>
                  </a:lnTo>
                  <a:lnTo>
                    <a:pt x="34" y="133"/>
                  </a:lnTo>
                  <a:lnTo>
                    <a:pt x="40" y="133"/>
                  </a:lnTo>
                  <a:lnTo>
                    <a:pt x="47" y="130"/>
                  </a:lnTo>
                  <a:lnTo>
                    <a:pt x="54" y="127"/>
                  </a:lnTo>
                  <a:lnTo>
                    <a:pt x="57" y="127"/>
                  </a:lnTo>
                  <a:lnTo>
                    <a:pt x="64" y="123"/>
                  </a:lnTo>
                  <a:lnTo>
                    <a:pt x="70" y="120"/>
                  </a:lnTo>
                  <a:lnTo>
                    <a:pt x="77" y="117"/>
                  </a:lnTo>
                  <a:lnTo>
                    <a:pt x="80" y="110"/>
                  </a:lnTo>
                  <a:lnTo>
                    <a:pt x="87" y="107"/>
                  </a:lnTo>
                  <a:lnTo>
                    <a:pt x="90" y="103"/>
                  </a:lnTo>
                  <a:lnTo>
                    <a:pt x="97" y="100"/>
                  </a:lnTo>
                  <a:lnTo>
                    <a:pt x="100" y="93"/>
                  </a:lnTo>
                  <a:lnTo>
                    <a:pt x="104" y="90"/>
                  </a:lnTo>
                  <a:lnTo>
                    <a:pt x="110" y="83"/>
                  </a:lnTo>
                  <a:lnTo>
                    <a:pt x="114" y="77"/>
                  </a:lnTo>
                  <a:lnTo>
                    <a:pt x="117" y="73"/>
                  </a:lnTo>
                  <a:lnTo>
                    <a:pt x="120" y="67"/>
                  </a:lnTo>
                  <a:lnTo>
                    <a:pt x="124" y="60"/>
                  </a:lnTo>
                  <a:lnTo>
                    <a:pt x="124" y="53"/>
                  </a:lnTo>
                  <a:lnTo>
                    <a:pt x="127" y="50"/>
                  </a:lnTo>
                  <a:lnTo>
                    <a:pt x="130" y="43"/>
                  </a:lnTo>
                  <a:lnTo>
                    <a:pt x="130" y="37"/>
                  </a:lnTo>
                  <a:lnTo>
                    <a:pt x="134" y="30"/>
                  </a:lnTo>
                  <a:lnTo>
                    <a:pt x="134" y="23"/>
                  </a:lnTo>
                  <a:lnTo>
                    <a:pt x="134" y="17"/>
                  </a:lnTo>
                  <a:lnTo>
                    <a:pt x="137" y="10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19"/>
            <p:cNvSpPr>
              <a:spLocks/>
            </p:cNvSpPr>
            <p:nvPr/>
          </p:nvSpPr>
          <p:spPr bwMode="auto">
            <a:xfrm>
              <a:off x="823913" y="6440488"/>
              <a:ext cx="249238" cy="242887"/>
            </a:xfrm>
            <a:custGeom>
              <a:avLst/>
              <a:gdLst>
                <a:gd name="T0" fmla="*/ 157 w 157"/>
                <a:gd name="T1" fmla="*/ 17 h 153"/>
                <a:gd name="T2" fmla="*/ 140 w 157"/>
                <a:gd name="T3" fmla="*/ 20 h 153"/>
                <a:gd name="T4" fmla="*/ 127 w 157"/>
                <a:gd name="T5" fmla="*/ 20 h 153"/>
                <a:gd name="T6" fmla="*/ 113 w 157"/>
                <a:gd name="T7" fmla="*/ 23 h 153"/>
                <a:gd name="T8" fmla="*/ 103 w 157"/>
                <a:gd name="T9" fmla="*/ 30 h 153"/>
                <a:gd name="T10" fmla="*/ 90 w 157"/>
                <a:gd name="T11" fmla="*/ 33 h 153"/>
                <a:gd name="T12" fmla="*/ 80 w 157"/>
                <a:gd name="T13" fmla="*/ 40 h 153"/>
                <a:gd name="T14" fmla="*/ 70 w 157"/>
                <a:gd name="T15" fmla="*/ 50 h 153"/>
                <a:gd name="T16" fmla="*/ 60 w 157"/>
                <a:gd name="T17" fmla="*/ 56 h 153"/>
                <a:gd name="T18" fmla="*/ 50 w 157"/>
                <a:gd name="T19" fmla="*/ 66 h 153"/>
                <a:gd name="T20" fmla="*/ 43 w 157"/>
                <a:gd name="T21" fmla="*/ 80 h 153"/>
                <a:gd name="T22" fmla="*/ 37 w 157"/>
                <a:gd name="T23" fmla="*/ 90 h 153"/>
                <a:gd name="T24" fmla="*/ 30 w 157"/>
                <a:gd name="T25" fmla="*/ 100 h 153"/>
                <a:gd name="T26" fmla="*/ 23 w 157"/>
                <a:gd name="T27" fmla="*/ 113 h 153"/>
                <a:gd name="T28" fmla="*/ 20 w 157"/>
                <a:gd name="T29" fmla="*/ 126 h 153"/>
                <a:gd name="T30" fmla="*/ 20 w 157"/>
                <a:gd name="T31" fmla="*/ 140 h 153"/>
                <a:gd name="T32" fmla="*/ 20 w 157"/>
                <a:gd name="T33" fmla="*/ 153 h 153"/>
                <a:gd name="T34" fmla="*/ 0 w 157"/>
                <a:gd name="T35" fmla="*/ 146 h 153"/>
                <a:gd name="T36" fmla="*/ 0 w 157"/>
                <a:gd name="T37" fmla="*/ 130 h 153"/>
                <a:gd name="T38" fmla="*/ 3 w 157"/>
                <a:gd name="T39" fmla="*/ 116 h 153"/>
                <a:gd name="T40" fmla="*/ 10 w 157"/>
                <a:gd name="T41" fmla="*/ 100 h 153"/>
                <a:gd name="T42" fmla="*/ 13 w 157"/>
                <a:gd name="T43" fmla="*/ 86 h 153"/>
                <a:gd name="T44" fmla="*/ 20 w 157"/>
                <a:gd name="T45" fmla="*/ 73 h 153"/>
                <a:gd name="T46" fmla="*/ 30 w 157"/>
                <a:gd name="T47" fmla="*/ 60 h 153"/>
                <a:gd name="T48" fmla="*/ 40 w 157"/>
                <a:gd name="T49" fmla="*/ 50 h 153"/>
                <a:gd name="T50" fmla="*/ 50 w 157"/>
                <a:gd name="T51" fmla="*/ 40 h 153"/>
                <a:gd name="T52" fmla="*/ 63 w 157"/>
                <a:gd name="T53" fmla="*/ 30 h 153"/>
                <a:gd name="T54" fmla="*/ 73 w 157"/>
                <a:gd name="T55" fmla="*/ 20 h 153"/>
                <a:gd name="T56" fmla="*/ 87 w 157"/>
                <a:gd name="T57" fmla="*/ 13 h 153"/>
                <a:gd name="T58" fmla="*/ 103 w 157"/>
                <a:gd name="T59" fmla="*/ 7 h 153"/>
                <a:gd name="T60" fmla="*/ 117 w 157"/>
                <a:gd name="T61" fmla="*/ 3 h 153"/>
                <a:gd name="T62" fmla="*/ 133 w 157"/>
                <a:gd name="T63" fmla="*/ 0 h 153"/>
                <a:gd name="T64" fmla="*/ 147 w 157"/>
                <a:gd name="T65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57" h="153">
                  <a:moveTo>
                    <a:pt x="157" y="0"/>
                  </a:moveTo>
                  <a:lnTo>
                    <a:pt x="157" y="17"/>
                  </a:lnTo>
                  <a:lnTo>
                    <a:pt x="150" y="17"/>
                  </a:lnTo>
                  <a:lnTo>
                    <a:pt x="140" y="20"/>
                  </a:lnTo>
                  <a:lnTo>
                    <a:pt x="133" y="20"/>
                  </a:lnTo>
                  <a:lnTo>
                    <a:pt x="127" y="20"/>
                  </a:lnTo>
                  <a:lnTo>
                    <a:pt x="120" y="23"/>
                  </a:lnTo>
                  <a:lnTo>
                    <a:pt x="113" y="23"/>
                  </a:lnTo>
                  <a:lnTo>
                    <a:pt x="110" y="27"/>
                  </a:lnTo>
                  <a:lnTo>
                    <a:pt x="103" y="30"/>
                  </a:lnTo>
                  <a:lnTo>
                    <a:pt x="97" y="30"/>
                  </a:lnTo>
                  <a:lnTo>
                    <a:pt x="90" y="33"/>
                  </a:lnTo>
                  <a:lnTo>
                    <a:pt x="83" y="36"/>
                  </a:lnTo>
                  <a:lnTo>
                    <a:pt x="80" y="40"/>
                  </a:lnTo>
                  <a:lnTo>
                    <a:pt x="73" y="46"/>
                  </a:lnTo>
                  <a:lnTo>
                    <a:pt x="70" y="50"/>
                  </a:lnTo>
                  <a:lnTo>
                    <a:pt x="63" y="53"/>
                  </a:lnTo>
                  <a:lnTo>
                    <a:pt x="60" y="56"/>
                  </a:lnTo>
                  <a:lnTo>
                    <a:pt x="53" y="63"/>
                  </a:lnTo>
                  <a:lnTo>
                    <a:pt x="50" y="66"/>
                  </a:lnTo>
                  <a:lnTo>
                    <a:pt x="47" y="73"/>
                  </a:lnTo>
                  <a:lnTo>
                    <a:pt x="43" y="80"/>
                  </a:lnTo>
                  <a:lnTo>
                    <a:pt x="37" y="83"/>
                  </a:lnTo>
                  <a:lnTo>
                    <a:pt x="37" y="90"/>
                  </a:lnTo>
                  <a:lnTo>
                    <a:pt x="33" y="96"/>
                  </a:lnTo>
                  <a:lnTo>
                    <a:pt x="30" y="100"/>
                  </a:lnTo>
                  <a:lnTo>
                    <a:pt x="27" y="106"/>
                  </a:lnTo>
                  <a:lnTo>
                    <a:pt x="23" y="113"/>
                  </a:lnTo>
                  <a:lnTo>
                    <a:pt x="23" y="120"/>
                  </a:lnTo>
                  <a:lnTo>
                    <a:pt x="20" y="126"/>
                  </a:lnTo>
                  <a:lnTo>
                    <a:pt x="20" y="133"/>
                  </a:lnTo>
                  <a:lnTo>
                    <a:pt x="20" y="140"/>
                  </a:lnTo>
                  <a:lnTo>
                    <a:pt x="20" y="146"/>
                  </a:lnTo>
                  <a:lnTo>
                    <a:pt x="20" y="153"/>
                  </a:lnTo>
                  <a:lnTo>
                    <a:pt x="0" y="153"/>
                  </a:lnTo>
                  <a:lnTo>
                    <a:pt x="0" y="146"/>
                  </a:lnTo>
                  <a:lnTo>
                    <a:pt x="0" y="140"/>
                  </a:lnTo>
                  <a:lnTo>
                    <a:pt x="0" y="130"/>
                  </a:lnTo>
                  <a:lnTo>
                    <a:pt x="3" y="123"/>
                  </a:lnTo>
                  <a:lnTo>
                    <a:pt x="3" y="116"/>
                  </a:lnTo>
                  <a:lnTo>
                    <a:pt x="7" y="110"/>
                  </a:lnTo>
                  <a:lnTo>
                    <a:pt x="10" y="100"/>
                  </a:lnTo>
                  <a:lnTo>
                    <a:pt x="10" y="93"/>
                  </a:lnTo>
                  <a:lnTo>
                    <a:pt x="13" y="86"/>
                  </a:lnTo>
                  <a:lnTo>
                    <a:pt x="17" y="80"/>
                  </a:lnTo>
                  <a:lnTo>
                    <a:pt x="20" y="73"/>
                  </a:lnTo>
                  <a:lnTo>
                    <a:pt x="27" y="66"/>
                  </a:lnTo>
                  <a:lnTo>
                    <a:pt x="30" y="60"/>
                  </a:lnTo>
                  <a:lnTo>
                    <a:pt x="33" y="56"/>
                  </a:lnTo>
                  <a:lnTo>
                    <a:pt x="40" y="50"/>
                  </a:lnTo>
                  <a:lnTo>
                    <a:pt x="43" y="43"/>
                  </a:lnTo>
                  <a:lnTo>
                    <a:pt x="50" y="40"/>
                  </a:lnTo>
                  <a:lnTo>
                    <a:pt x="57" y="33"/>
                  </a:lnTo>
                  <a:lnTo>
                    <a:pt x="63" y="30"/>
                  </a:lnTo>
                  <a:lnTo>
                    <a:pt x="67" y="27"/>
                  </a:lnTo>
                  <a:lnTo>
                    <a:pt x="73" y="20"/>
                  </a:lnTo>
                  <a:lnTo>
                    <a:pt x="80" y="17"/>
                  </a:lnTo>
                  <a:lnTo>
                    <a:pt x="87" y="13"/>
                  </a:lnTo>
                  <a:lnTo>
                    <a:pt x="93" y="10"/>
                  </a:lnTo>
                  <a:lnTo>
                    <a:pt x="103" y="7"/>
                  </a:lnTo>
                  <a:lnTo>
                    <a:pt x="110" y="7"/>
                  </a:lnTo>
                  <a:lnTo>
                    <a:pt x="117" y="3"/>
                  </a:lnTo>
                  <a:lnTo>
                    <a:pt x="123" y="0"/>
                  </a:lnTo>
                  <a:lnTo>
                    <a:pt x="133" y="0"/>
                  </a:lnTo>
                  <a:lnTo>
                    <a:pt x="140" y="0"/>
                  </a:lnTo>
                  <a:lnTo>
                    <a:pt x="147" y="0"/>
                  </a:lnTo>
                  <a:lnTo>
                    <a:pt x="157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20"/>
            <p:cNvSpPr>
              <a:spLocks/>
            </p:cNvSpPr>
            <p:nvPr/>
          </p:nvSpPr>
          <p:spPr bwMode="auto">
            <a:xfrm>
              <a:off x="1304926" y="6683375"/>
              <a:ext cx="233363" cy="238125"/>
            </a:xfrm>
            <a:custGeom>
              <a:avLst/>
              <a:gdLst>
                <a:gd name="T0" fmla="*/ 147 w 147"/>
                <a:gd name="T1" fmla="*/ 150 h 150"/>
                <a:gd name="T2" fmla="*/ 117 w 147"/>
                <a:gd name="T3" fmla="*/ 147 h 150"/>
                <a:gd name="T4" fmla="*/ 90 w 147"/>
                <a:gd name="T5" fmla="*/ 137 h 150"/>
                <a:gd name="T6" fmla="*/ 64 w 147"/>
                <a:gd name="T7" fmla="*/ 123 h 150"/>
                <a:gd name="T8" fmla="*/ 44 w 147"/>
                <a:gd name="T9" fmla="*/ 107 h 150"/>
                <a:gd name="T10" fmla="*/ 24 w 147"/>
                <a:gd name="T11" fmla="*/ 83 h 150"/>
                <a:gd name="T12" fmla="*/ 10 w 147"/>
                <a:gd name="T13" fmla="*/ 60 h 150"/>
                <a:gd name="T14" fmla="*/ 4 w 147"/>
                <a:gd name="T15" fmla="*/ 30 h 150"/>
                <a:gd name="T16" fmla="*/ 0 w 147"/>
                <a:gd name="T1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7" h="150">
                  <a:moveTo>
                    <a:pt x="147" y="150"/>
                  </a:moveTo>
                  <a:lnTo>
                    <a:pt x="117" y="147"/>
                  </a:lnTo>
                  <a:lnTo>
                    <a:pt x="90" y="137"/>
                  </a:lnTo>
                  <a:lnTo>
                    <a:pt x="64" y="123"/>
                  </a:lnTo>
                  <a:lnTo>
                    <a:pt x="44" y="107"/>
                  </a:lnTo>
                  <a:lnTo>
                    <a:pt x="24" y="83"/>
                  </a:lnTo>
                  <a:lnTo>
                    <a:pt x="10" y="60"/>
                  </a:lnTo>
                  <a:lnTo>
                    <a:pt x="4" y="30"/>
                  </a:lnTo>
                  <a:lnTo>
                    <a:pt x="0" y="0"/>
                  </a:lnTo>
                </a:path>
              </a:pathLst>
            </a:custGeom>
            <a:noFill/>
            <a:ln w="3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21"/>
            <p:cNvSpPr>
              <a:spLocks/>
            </p:cNvSpPr>
            <p:nvPr/>
          </p:nvSpPr>
          <p:spPr bwMode="auto">
            <a:xfrm>
              <a:off x="823913" y="6218238"/>
              <a:ext cx="249238" cy="249237"/>
            </a:xfrm>
            <a:custGeom>
              <a:avLst/>
              <a:gdLst>
                <a:gd name="T0" fmla="*/ 20 w 157"/>
                <a:gd name="T1" fmla="*/ 0 h 157"/>
                <a:gd name="T2" fmla="*/ 20 w 157"/>
                <a:gd name="T3" fmla="*/ 17 h 157"/>
                <a:gd name="T4" fmla="*/ 20 w 157"/>
                <a:gd name="T5" fmla="*/ 30 h 157"/>
                <a:gd name="T6" fmla="*/ 23 w 157"/>
                <a:gd name="T7" fmla="*/ 43 h 157"/>
                <a:gd name="T8" fmla="*/ 30 w 157"/>
                <a:gd name="T9" fmla="*/ 53 h 157"/>
                <a:gd name="T10" fmla="*/ 37 w 157"/>
                <a:gd name="T11" fmla="*/ 67 h 157"/>
                <a:gd name="T12" fmla="*/ 43 w 157"/>
                <a:gd name="T13" fmla="*/ 77 h 157"/>
                <a:gd name="T14" fmla="*/ 50 w 157"/>
                <a:gd name="T15" fmla="*/ 90 h 157"/>
                <a:gd name="T16" fmla="*/ 60 w 157"/>
                <a:gd name="T17" fmla="*/ 97 h 157"/>
                <a:gd name="T18" fmla="*/ 70 w 157"/>
                <a:gd name="T19" fmla="*/ 107 h 157"/>
                <a:gd name="T20" fmla="*/ 80 w 157"/>
                <a:gd name="T21" fmla="*/ 117 h 157"/>
                <a:gd name="T22" fmla="*/ 90 w 157"/>
                <a:gd name="T23" fmla="*/ 123 h 157"/>
                <a:gd name="T24" fmla="*/ 103 w 157"/>
                <a:gd name="T25" fmla="*/ 127 h 157"/>
                <a:gd name="T26" fmla="*/ 113 w 157"/>
                <a:gd name="T27" fmla="*/ 133 h 157"/>
                <a:gd name="T28" fmla="*/ 127 w 157"/>
                <a:gd name="T29" fmla="*/ 137 h 157"/>
                <a:gd name="T30" fmla="*/ 140 w 157"/>
                <a:gd name="T31" fmla="*/ 137 h 157"/>
                <a:gd name="T32" fmla="*/ 157 w 157"/>
                <a:gd name="T33" fmla="*/ 140 h 157"/>
                <a:gd name="T34" fmla="*/ 147 w 157"/>
                <a:gd name="T35" fmla="*/ 157 h 157"/>
                <a:gd name="T36" fmla="*/ 133 w 157"/>
                <a:gd name="T37" fmla="*/ 157 h 157"/>
                <a:gd name="T38" fmla="*/ 117 w 157"/>
                <a:gd name="T39" fmla="*/ 153 h 157"/>
                <a:gd name="T40" fmla="*/ 103 w 157"/>
                <a:gd name="T41" fmla="*/ 150 h 157"/>
                <a:gd name="T42" fmla="*/ 87 w 157"/>
                <a:gd name="T43" fmla="*/ 143 h 157"/>
                <a:gd name="T44" fmla="*/ 73 w 157"/>
                <a:gd name="T45" fmla="*/ 137 h 157"/>
                <a:gd name="T46" fmla="*/ 63 w 157"/>
                <a:gd name="T47" fmla="*/ 127 h 157"/>
                <a:gd name="T48" fmla="*/ 50 w 157"/>
                <a:gd name="T49" fmla="*/ 117 h 157"/>
                <a:gd name="T50" fmla="*/ 40 w 157"/>
                <a:gd name="T51" fmla="*/ 107 h 157"/>
                <a:gd name="T52" fmla="*/ 30 w 157"/>
                <a:gd name="T53" fmla="*/ 97 h 157"/>
                <a:gd name="T54" fmla="*/ 20 w 157"/>
                <a:gd name="T55" fmla="*/ 83 h 157"/>
                <a:gd name="T56" fmla="*/ 13 w 157"/>
                <a:gd name="T57" fmla="*/ 70 h 157"/>
                <a:gd name="T58" fmla="*/ 10 w 157"/>
                <a:gd name="T59" fmla="*/ 57 h 157"/>
                <a:gd name="T60" fmla="*/ 3 w 157"/>
                <a:gd name="T61" fmla="*/ 40 h 157"/>
                <a:gd name="T62" fmla="*/ 0 w 157"/>
                <a:gd name="T63" fmla="*/ 27 h 157"/>
                <a:gd name="T64" fmla="*/ 0 w 157"/>
                <a:gd name="T65" fmla="*/ 1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57" h="157">
                  <a:moveTo>
                    <a:pt x="0" y="0"/>
                  </a:moveTo>
                  <a:lnTo>
                    <a:pt x="20" y="0"/>
                  </a:lnTo>
                  <a:lnTo>
                    <a:pt x="20" y="10"/>
                  </a:lnTo>
                  <a:lnTo>
                    <a:pt x="20" y="17"/>
                  </a:lnTo>
                  <a:lnTo>
                    <a:pt x="20" y="23"/>
                  </a:lnTo>
                  <a:lnTo>
                    <a:pt x="20" y="30"/>
                  </a:lnTo>
                  <a:lnTo>
                    <a:pt x="23" y="37"/>
                  </a:lnTo>
                  <a:lnTo>
                    <a:pt x="23" y="43"/>
                  </a:lnTo>
                  <a:lnTo>
                    <a:pt x="27" y="50"/>
                  </a:lnTo>
                  <a:lnTo>
                    <a:pt x="30" y="53"/>
                  </a:lnTo>
                  <a:lnTo>
                    <a:pt x="33" y="60"/>
                  </a:lnTo>
                  <a:lnTo>
                    <a:pt x="37" y="67"/>
                  </a:lnTo>
                  <a:lnTo>
                    <a:pt x="37" y="73"/>
                  </a:lnTo>
                  <a:lnTo>
                    <a:pt x="43" y="77"/>
                  </a:lnTo>
                  <a:lnTo>
                    <a:pt x="47" y="83"/>
                  </a:lnTo>
                  <a:lnTo>
                    <a:pt x="50" y="90"/>
                  </a:lnTo>
                  <a:lnTo>
                    <a:pt x="53" y="93"/>
                  </a:lnTo>
                  <a:lnTo>
                    <a:pt x="60" y="97"/>
                  </a:lnTo>
                  <a:lnTo>
                    <a:pt x="63" y="103"/>
                  </a:lnTo>
                  <a:lnTo>
                    <a:pt x="70" y="107"/>
                  </a:lnTo>
                  <a:lnTo>
                    <a:pt x="73" y="110"/>
                  </a:lnTo>
                  <a:lnTo>
                    <a:pt x="80" y="117"/>
                  </a:lnTo>
                  <a:lnTo>
                    <a:pt x="83" y="120"/>
                  </a:lnTo>
                  <a:lnTo>
                    <a:pt x="90" y="123"/>
                  </a:lnTo>
                  <a:lnTo>
                    <a:pt x="97" y="123"/>
                  </a:lnTo>
                  <a:lnTo>
                    <a:pt x="103" y="127"/>
                  </a:lnTo>
                  <a:lnTo>
                    <a:pt x="110" y="130"/>
                  </a:lnTo>
                  <a:lnTo>
                    <a:pt x="113" y="133"/>
                  </a:lnTo>
                  <a:lnTo>
                    <a:pt x="120" y="133"/>
                  </a:lnTo>
                  <a:lnTo>
                    <a:pt x="127" y="137"/>
                  </a:lnTo>
                  <a:lnTo>
                    <a:pt x="133" y="137"/>
                  </a:lnTo>
                  <a:lnTo>
                    <a:pt x="140" y="137"/>
                  </a:lnTo>
                  <a:lnTo>
                    <a:pt x="150" y="137"/>
                  </a:lnTo>
                  <a:lnTo>
                    <a:pt x="157" y="140"/>
                  </a:lnTo>
                  <a:lnTo>
                    <a:pt x="157" y="157"/>
                  </a:lnTo>
                  <a:lnTo>
                    <a:pt x="147" y="157"/>
                  </a:lnTo>
                  <a:lnTo>
                    <a:pt x="140" y="157"/>
                  </a:lnTo>
                  <a:lnTo>
                    <a:pt x="133" y="157"/>
                  </a:lnTo>
                  <a:lnTo>
                    <a:pt x="123" y="153"/>
                  </a:lnTo>
                  <a:lnTo>
                    <a:pt x="117" y="153"/>
                  </a:lnTo>
                  <a:lnTo>
                    <a:pt x="110" y="150"/>
                  </a:lnTo>
                  <a:lnTo>
                    <a:pt x="103" y="150"/>
                  </a:lnTo>
                  <a:lnTo>
                    <a:pt x="93" y="147"/>
                  </a:lnTo>
                  <a:lnTo>
                    <a:pt x="87" y="143"/>
                  </a:lnTo>
                  <a:lnTo>
                    <a:pt x="80" y="140"/>
                  </a:lnTo>
                  <a:lnTo>
                    <a:pt x="73" y="137"/>
                  </a:lnTo>
                  <a:lnTo>
                    <a:pt x="67" y="130"/>
                  </a:lnTo>
                  <a:lnTo>
                    <a:pt x="63" y="127"/>
                  </a:lnTo>
                  <a:lnTo>
                    <a:pt x="57" y="123"/>
                  </a:lnTo>
                  <a:lnTo>
                    <a:pt x="50" y="117"/>
                  </a:lnTo>
                  <a:lnTo>
                    <a:pt x="43" y="113"/>
                  </a:lnTo>
                  <a:lnTo>
                    <a:pt x="40" y="107"/>
                  </a:lnTo>
                  <a:lnTo>
                    <a:pt x="33" y="100"/>
                  </a:lnTo>
                  <a:lnTo>
                    <a:pt x="30" y="97"/>
                  </a:lnTo>
                  <a:lnTo>
                    <a:pt x="27" y="90"/>
                  </a:lnTo>
                  <a:lnTo>
                    <a:pt x="20" y="83"/>
                  </a:lnTo>
                  <a:lnTo>
                    <a:pt x="17" y="77"/>
                  </a:lnTo>
                  <a:lnTo>
                    <a:pt x="13" y="70"/>
                  </a:lnTo>
                  <a:lnTo>
                    <a:pt x="10" y="63"/>
                  </a:lnTo>
                  <a:lnTo>
                    <a:pt x="10" y="57"/>
                  </a:lnTo>
                  <a:lnTo>
                    <a:pt x="7" y="47"/>
                  </a:lnTo>
                  <a:lnTo>
                    <a:pt x="3" y="40"/>
                  </a:lnTo>
                  <a:lnTo>
                    <a:pt x="3" y="33"/>
                  </a:lnTo>
                  <a:lnTo>
                    <a:pt x="0" y="27"/>
                  </a:lnTo>
                  <a:lnTo>
                    <a:pt x="0" y="17"/>
                  </a:lnTo>
                  <a:lnTo>
                    <a:pt x="0" y="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22"/>
            <p:cNvSpPr>
              <a:spLocks/>
            </p:cNvSpPr>
            <p:nvPr/>
          </p:nvSpPr>
          <p:spPr bwMode="auto">
            <a:xfrm>
              <a:off x="1073151" y="6451600"/>
              <a:ext cx="231775" cy="231775"/>
            </a:xfrm>
            <a:custGeom>
              <a:avLst/>
              <a:gdLst>
                <a:gd name="T0" fmla="*/ 146 w 146"/>
                <a:gd name="T1" fmla="*/ 146 h 146"/>
                <a:gd name="T2" fmla="*/ 143 w 146"/>
                <a:gd name="T3" fmla="*/ 119 h 146"/>
                <a:gd name="T4" fmla="*/ 133 w 146"/>
                <a:gd name="T5" fmla="*/ 89 h 146"/>
                <a:gd name="T6" fmla="*/ 120 w 146"/>
                <a:gd name="T7" fmla="*/ 66 h 146"/>
                <a:gd name="T8" fmla="*/ 103 w 146"/>
                <a:gd name="T9" fmla="*/ 43 h 146"/>
                <a:gd name="T10" fmla="*/ 80 w 146"/>
                <a:gd name="T11" fmla="*/ 26 h 146"/>
                <a:gd name="T12" fmla="*/ 56 w 146"/>
                <a:gd name="T13" fmla="*/ 13 h 146"/>
                <a:gd name="T14" fmla="*/ 30 w 146"/>
                <a:gd name="T15" fmla="*/ 3 h 146"/>
                <a:gd name="T16" fmla="*/ 0 w 146"/>
                <a:gd name="T17" fmla="*/ 0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6" h="146">
                  <a:moveTo>
                    <a:pt x="146" y="146"/>
                  </a:moveTo>
                  <a:lnTo>
                    <a:pt x="143" y="119"/>
                  </a:lnTo>
                  <a:lnTo>
                    <a:pt x="133" y="89"/>
                  </a:lnTo>
                  <a:lnTo>
                    <a:pt x="120" y="66"/>
                  </a:lnTo>
                  <a:lnTo>
                    <a:pt x="103" y="43"/>
                  </a:lnTo>
                  <a:lnTo>
                    <a:pt x="80" y="26"/>
                  </a:lnTo>
                  <a:lnTo>
                    <a:pt x="56" y="13"/>
                  </a:lnTo>
                  <a:lnTo>
                    <a:pt x="30" y="3"/>
                  </a:lnTo>
                  <a:lnTo>
                    <a:pt x="0" y="0"/>
                  </a:lnTo>
                </a:path>
              </a:pathLst>
            </a:custGeom>
            <a:noFill/>
            <a:ln w="3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3"/>
            <p:cNvSpPr>
              <a:spLocks/>
            </p:cNvSpPr>
            <p:nvPr/>
          </p:nvSpPr>
          <p:spPr bwMode="auto">
            <a:xfrm>
              <a:off x="1073151" y="6218238"/>
              <a:ext cx="263525" cy="269875"/>
            </a:xfrm>
            <a:custGeom>
              <a:avLst/>
              <a:gdLst>
                <a:gd name="T0" fmla="*/ 166 w 166"/>
                <a:gd name="T1" fmla="*/ 0 h 170"/>
                <a:gd name="T2" fmla="*/ 166 w 166"/>
                <a:gd name="T3" fmla="*/ 20 h 170"/>
                <a:gd name="T4" fmla="*/ 163 w 166"/>
                <a:gd name="T5" fmla="*/ 37 h 170"/>
                <a:gd name="T6" fmla="*/ 160 w 166"/>
                <a:gd name="T7" fmla="*/ 50 h 170"/>
                <a:gd name="T8" fmla="*/ 153 w 166"/>
                <a:gd name="T9" fmla="*/ 67 h 170"/>
                <a:gd name="T10" fmla="*/ 146 w 166"/>
                <a:gd name="T11" fmla="*/ 80 h 170"/>
                <a:gd name="T12" fmla="*/ 136 w 166"/>
                <a:gd name="T13" fmla="*/ 97 h 170"/>
                <a:gd name="T14" fmla="*/ 126 w 166"/>
                <a:gd name="T15" fmla="*/ 107 h 170"/>
                <a:gd name="T16" fmla="*/ 116 w 166"/>
                <a:gd name="T17" fmla="*/ 120 h 170"/>
                <a:gd name="T18" fmla="*/ 106 w 166"/>
                <a:gd name="T19" fmla="*/ 130 h 170"/>
                <a:gd name="T20" fmla="*/ 93 w 166"/>
                <a:gd name="T21" fmla="*/ 140 h 170"/>
                <a:gd name="T22" fmla="*/ 80 w 166"/>
                <a:gd name="T23" fmla="*/ 150 h 170"/>
                <a:gd name="T24" fmla="*/ 63 w 166"/>
                <a:gd name="T25" fmla="*/ 157 h 170"/>
                <a:gd name="T26" fmla="*/ 50 w 166"/>
                <a:gd name="T27" fmla="*/ 160 h 170"/>
                <a:gd name="T28" fmla="*/ 33 w 166"/>
                <a:gd name="T29" fmla="*/ 167 h 170"/>
                <a:gd name="T30" fmla="*/ 16 w 166"/>
                <a:gd name="T31" fmla="*/ 167 h 170"/>
                <a:gd name="T32" fmla="*/ 0 w 166"/>
                <a:gd name="T33" fmla="*/ 170 h 170"/>
                <a:gd name="T34" fmla="*/ 6 w 166"/>
                <a:gd name="T35" fmla="*/ 127 h 170"/>
                <a:gd name="T36" fmla="*/ 16 w 166"/>
                <a:gd name="T37" fmla="*/ 127 h 170"/>
                <a:gd name="T38" fmla="*/ 30 w 166"/>
                <a:gd name="T39" fmla="*/ 123 h 170"/>
                <a:gd name="T40" fmla="*/ 43 w 166"/>
                <a:gd name="T41" fmla="*/ 120 h 170"/>
                <a:gd name="T42" fmla="*/ 53 w 166"/>
                <a:gd name="T43" fmla="*/ 117 h 170"/>
                <a:gd name="T44" fmla="*/ 63 w 166"/>
                <a:gd name="T45" fmla="*/ 110 h 170"/>
                <a:gd name="T46" fmla="*/ 73 w 166"/>
                <a:gd name="T47" fmla="*/ 103 h 170"/>
                <a:gd name="T48" fmla="*/ 83 w 166"/>
                <a:gd name="T49" fmla="*/ 93 h 170"/>
                <a:gd name="T50" fmla="*/ 93 w 166"/>
                <a:gd name="T51" fmla="*/ 87 h 170"/>
                <a:gd name="T52" fmla="*/ 100 w 166"/>
                <a:gd name="T53" fmla="*/ 77 h 170"/>
                <a:gd name="T54" fmla="*/ 106 w 166"/>
                <a:gd name="T55" fmla="*/ 67 h 170"/>
                <a:gd name="T56" fmla="*/ 113 w 166"/>
                <a:gd name="T57" fmla="*/ 57 h 170"/>
                <a:gd name="T58" fmla="*/ 116 w 166"/>
                <a:gd name="T59" fmla="*/ 43 h 170"/>
                <a:gd name="T60" fmla="*/ 120 w 166"/>
                <a:gd name="T61" fmla="*/ 33 h 170"/>
                <a:gd name="T62" fmla="*/ 123 w 166"/>
                <a:gd name="T63" fmla="*/ 20 h 170"/>
                <a:gd name="T64" fmla="*/ 123 w 166"/>
                <a:gd name="T65" fmla="*/ 7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66" h="170">
                  <a:moveTo>
                    <a:pt x="123" y="0"/>
                  </a:moveTo>
                  <a:lnTo>
                    <a:pt x="166" y="0"/>
                  </a:lnTo>
                  <a:lnTo>
                    <a:pt x="166" y="10"/>
                  </a:lnTo>
                  <a:lnTo>
                    <a:pt x="166" y="20"/>
                  </a:lnTo>
                  <a:lnTo>
                    <a:pt x="163" y="27"/>
                  </a:lnTo>
                  <a:lnTo>
                    <a:pt x="163" y="37"/>
                  </a:lnTo>
                  <a:lnTo>
                    <a:pt x="160" y="43"/>
                  </a:lnTo>
                  <a:lnTo>
                    <a:pt x="160" y="50"/>
                  </a:lnTo>
                  <a:lnTo>
                    <a:pt x="156" y="60"/>
                  </a:lnTo>
                  <a:lnTo>
                    <a:pt x="153" y="67"/>
                  </a:lnTo>
                  <a:lnTo>
                    <a:pt x="150" y="73"/>
                  </a:lnTo>
                  <a:lnTo>
                    <a:pt x="146" y="80"/>
                  </a:lnTo>
                  <a:lnTo>
                    <a:pt x="143" y="87"/>
                  </a:lnTo>
                  <a:lnTo>
                    <a:pt x="136" y="97"/>
                  </a:lnTo>
                  <a:lnTo>
                    <a:pt x="133" y="103"/>
                  </a:lnTo>
                  <a:lnTo>
                    <a:pt x="126" y="107"/>
                  </a:lnTo>
                  <a:lnTo>
                    <a:pt x="123" y="113"/>
                  </a:lnTo>
                  <a:lnTo>
                    <a:pt x="116" y="120"/>
                  </a:lnTo>
                  <a:lnTo>
                    <a:pt x="113" y="127"/>
                  </a:lnTo>
                  <a:lnTo>
                    <a:pt x="106" y="130"/>
                  </a:lnTo>
                  <a:lnTo>
                    <a:pt x="100" y="137"/>
                  </a:lnTo>
                  <a:lnTo>
                    <a:pt x="93" y="140"/>
                  </a:lnTo>
                  <a:lnTo>
                    <a:pt x="86" y="143"/>
                  </a:lnTo>
                  <a:lnTo>
                    <a:pt x="80" y="150"/>
                  </a:lnTo>
                  <a:lnTo>
                    <a:pt x="70" y="153"/>
                  </a:lnTo>
                  <a:lnTo>
                    <a:pt x="63" y="157"/>
                  </a:lnTo>
                  <a:lnTo>
                    <a:pt x="56" y="160"/>
                  </a:lnTo>
                  <a:lnTo>
                    <a:pt x="50" y="160"/>
                  </a:lnTo>
                  <a:lnTo>
                    <a:pt x="40" y="163"/>
                  </a:lnTo>
                  <a:lnTo>
                    <a:pt x="33" y="167"/>
                  </a:lnTo>
                  <a:lnTo>
                    <a:pt x="23" y="167"/>
                  </a:lnTo>
                  <a:lnTo>
                    <a:pt x="16" y="167"/>
                  </a:lnTo>
                  <a:lnTo>
                    <a:pt x="6" y="170"/>
                  </a:lnTo>
                  <a:lnTo>
                    <a:pt x="0" y="170"/>
                  </a:lnTo>
                  <a:lnTo>
                    <a:pt x="0" y="127"/>
                  </a:lnTo>
                  <a:lnTo>
                    <a:pt x="6" y="127"/>
                  </a:lnTo>
                  <a:lnTo>
                    <a:pt x="13" y="127"/>
                  </a:lnTo>
                  <a:lnTo>
                    <a:pt x="16" y="127"/>
                  </a:lnTo>
                  <a:lnTo>
                    <a:pt x="23" y="123"/>
                  </a:lnTo>
                  <a:lnTo>
                    <a:pt x="30" y="123"/>
                  </a:lnTo>
                  <a:lnTo>
                    <a:pt x="36" y="123"/>
                  </a:lnTo>
                  <a:lnTo>
                    <a:pt x="43" y="120"/>
                  </a:lnTo>
                  <a:lnTo>
                    <a:pt x="46" y="117"/>
                  </a:lnTo>
                  <a:lnTo>
                    <a:pt x="53" y="117"/>
                  </a:lnTo>
                  <a:lnTo>
                    <a:pt x="60" y="113"/>
                  </a:lnTo>
                  <a:lnTo>
                    <a:pt x="63" y="110"/>
                  </a:lnTo>
                  <a:lnTo>
                    <a:pt x="70" y="107"/>
                  </a:lnTo>
                  <a:lnTo>
                    <a:pt x="73" y="103"/>
                  </a:lnTo>
                  <a:lnTo>
                    <a:pt x="80" y="100"/>
                  </a:lnTo>
                  <a:lnTo>
                    <a:pt x="83" y="93"/>
                  </a:lnTo>
                  <a:lnTo>
                    <a:pt x="86" y="90"/>
                  </a:lnTo>
                  <a:lnTo>
                    <a:pt x="93" y="87"/>
                  </a:lnTo>
                  <a:lnTo>
                    <a:pt x="96" y="80"/>
                  </a:lnTo>
                  <a:lnTo>
                    <a:pt x="100" y="77"/>
                  </a:lnTo>
                  <a:lnTo>
                    <a:pt x="103" y="73"/>
                  </a:lnTo>
                  <a:lnTo>
                    <a:pt x="106" y="67"/>
                  </a:lnTo>
                  <a:lnTo>
                    <a:pt x="110" y="60"/>
                  </a:lnTo>
                  <a:lnTo>
                    <a:pt x="113" y="57"/>
                  </a:lnTo>
                  <a:lnTo>
                    <a:pt x="116" y="50"/>
                  </a:lnTo>
                  <a:lnTo>
                    <a:pt x="116" y="43"/>
                  </a:lnTo>
                  <a:lnTo>
                    <a:pt x="120" y="40"/>
                  </a:lnTo>
                  <a:lnTo>
                    <a:pt x="120" y="33"/>
                  </a:lnTo>
                  <a:lnTo>
                    <a:pt x="123" y="27"/>
                  </a:lnTo>
                  <a:lnTo>
                    <a:pt x="123" y="20"/>
                  </a:lnTo>
                  <a:lnTo>
                    <a:pt x="123" y="13"/>
                  </a:lnTo>
                  <a:lnTo>
                    <a:pt x="123" y="7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4"/>
            <p:cNvSpPr>
              <a:spLocks/>
            </p:cNvSpPr>
            <p:nvPr/>
          </p:nvSpPr>
          <p:spPr bwMode="auto">
            <a:xfrm>
              <a:off x="1268413" y="5953125"/>
              <a:ext cx="269875" cy="265112"/>
            </a:xfrm>
            <a:custGeom>
              <a:avLst/>
              <a:gdLst>
                <a:gd name="T0" fmla="*/ 170 w 170"/>
                <a:gd name="T1" fmla="*/ 44 h 167"/>
                <a:gd name="T2" fmla="*/ 157 w 170"/>
                <a:gd name="T3" fmla="*/ 44 h 167"/>
                <a:gd name="T4" fmla="*/ 143 w 170"/>
                <a:gd name="T5" fmla="*/ 44 h 167"/>
                <a:gd name="T6" fmla="*/ 133 w 170"/>
                <a:gd name="T7" fmla="*/ 47 h 167"/>
                <a:gd name="T8" fmla="*/ 120 w 170"/>
                <a:gd name="T9" fmla="*/ 54 h 167"/>
                <a:gd name="T10" fmla="*/ 110 w 170"/>
                <a:gd name="T11" fmla="*/ 57 h 167"/>
                <a:gd name="T12" fmla="*/ 100 w 170"/>
                <a:gd name="T13" fmla="*/ 64 h 167"/>
                <a:gd name="T14" fmla="*/ 90 w 170"/>
                <a:gd name="T15" fmla="*/ 70 h 167"/>
                <a:gd name="T16" fmla="*/ 80 w 170"/>
                <a:gd name="T17" fmla="*/ 80 h 167"/>
                <a:gd name="T18" fmla="*/ 73 w 170"/>
                <a:gd name="T19" fmla="*/ 87 h 167"/>
                <a:gd name="T20" fmla="*/ 63 w 170"/>
                <a:gd name="T21" fmla="*/ 97 h 167"/>
                <a:gd name="T22" fmla="*/ 60 w 170"/>
                <a:gd name="T23" fmla="*/ 107 h 167"/>
                <a:gd name="T24" fmla="*/ 53 w 170"/>
                <a:gd name="T25" fmla="*/ 120 h 167"/>
                <a:gd name="T26" fmla="*/ 50 w 170"/>
                <a:gd name="T27" fmla="*/ 130 h 167"/>
                <a:gd name="T28" fmla="*/ 47 w 170"/>
                <a:gd name="T29" fmla="*/ 144 h 167"/>
                <a:gd name="T30" fmla="*/ 43 w 170"/>
                <a:gd name="T31" fmla="*/ 157 h 167"/>
                <a:gd name="T32" fmla="*/ 43 w 170"/>
                <a:gd name="T33" fmla="*/ 167 h 167"/>
                <a:gd name="T34" fmla="*/ 3 w 170"/>
                <a:gd name="T35" fmla="*/ 160 h 167"/>
                <a:gd name="T36" fmla="*/ 3 w 170"/>
                <a:gd name="T37" fmla="*/ 144 h 167"/>
                <a:gd name="T38" fmla="*/ 7 w 170"/>
                <a:gd name="T39" fmla="*/ 127 h 167"/>
                <a:gd name="T40" fmla="*/ 13 w 170"/>
                <a:gd name="T41" fmla="*/ 110 h 167"/>
                <a:gd name="T42" fmla="*/ 17 w 170"/>
                <a:gd name="T43" fmla="*/ 97 h 167"/>
                <a:gd name="T44" fmla="*/ 27 w 170"/>
                <a:gd name="T45" fmla="*/ 80 h 167"/>
                <a:gd name="T46" fmla="*/ 37 w 170"/>
                <a:gd name="T47" fmla="*/ 67 h 167"/>
                <a:gd name="T48" fmla="*/ 47 w 170"/>
                <a:gd name="T49" fmla="*/ 57 h 167"/>
                <a:gd name="T50" fmla="*/ 57 w 170"/>
                <a:gd name="T51" fmla="*/ 44 h 167"/>
                <a:gd name="T52" fmla="*/ 70 w 170"/>
                <a:gd name="T53" fmla="*/ 34 h 167"/>
                <a:gd name="T54" fmla="*/ 83 w 170"/>
                <a:gd name="T55" fmla="*/ 24 h 167"/>
                <a:gd name="T56" fmla="*/ 97 w 170"/>
                <a:gd name="T57" fmla="*/ 17 h 167"/>
                <a:gd name="T58" fmla="*/ 113 w 170"/>
                <a:gd name="T59" fmla="*/ 10 h 167"/>
                <a:gd name="T60" fmla="*/ 127 w 170"/>
                <a:gd name="T61" fmla="*/ 7 h 167"/>
                <a:gd name="T62" fmla="*/ 143 w 170"/>
                <a:gd name="T63" fmla="*/ 4 h 167"/>
                <a:gd name="T64" fmla="*/ 160 w 170"/>
                <a:gd name="T65" fmla="*/ 0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70" h="167">
                  <a:moveTo>
                    <a:pt x="170" y="0"/>
                  </a:moveTo>
                  <a:lnTo>
                    <a:pt x="170" y="44"/>
                  </a:lnTo>
                  <a:lnTo>
                    <a:pt x="163" y="44"/>
                  </a:lnTo>
                  <a:lnTo>
                    <a:pt x="157" y="44"/>
                  </a:lnTo>
                  <a:lnTo>
                    <a:pt x="150" y="44"/>
                  </a:lnTo>
                  <a:lnTo>
                    <a:pt x="143" y="44"/>
                  </a:lnTo>
                  <a:lnTo>
                    <a:pt x="137" y="47"/>
                  </a:lnTo>
                  <a:lnTo>
                    <a:pt x="133" y="47"/>
                  </a:lnTo>
                  <a:lnTo>
                    <a:pt x="127" y="50"/>
                  </a:lnTo>
                  <a:lnTo>
                    <a:pt x="120" y="54"/>
                  </a:lnTo>
                  <a:lnTo>
                    <a:pt x="113" y="54"/>
                  </a:lnTo>
                  <a:lnTo>
                    <a:pt x="110" y="57"/>
                  </a:lnTo>
                  <a:lnTo>
                    <a:pt x="103" y="60"/>
                  </a:lnTo>
                  <a:lnTo>
                    <a:pt x="100" y="64"/>
                  </a:lnTo>
                  <a:lnTo>
                    <a:pt x="93" y="67"/>
                  </a:lnTo>
                  <a:lnTo>
                    <a:pt x="90" y="70"/>
                  </a:lnTo>
                  <a:lnTo>
                    <a:pt x="83" y="74"/>
                  </a:lnTo>
                  <a:lnTo>
                    <a:pt x="80" y="80"/>
                  </a:lnTo>
                  <a:lnTo>
                    <a:pt x="77" y="84"/>
                  </a:lnTo>
                  <a:lnTo>
                    <a:pt x="73" y="87"/>
                  </a:lnTo>
                  <a:lnTo>
                    <a:pt x="67" y="94"/>
                  </a:lnTo>
                  <a:lnTo>
                    <a:pt x="63" y="97"/>
                  </a:lnTo>
                  <a:lnTo>
                    <a:pt x="60" y="104"/>
                  </a:lnTo>
                  <a:lnTo>
                    <a:pt x="60" y="107"/>
                  </a:lnTo>
                  <a:lnTo>
                    <a:pt x="57" y="114"/>
                  </a:lnTo>
                  <a:lnTo>
                    <a:pt x="53" y="120"/>
                  </a:lnTo>
                  <a:lnTo>
                    <a:pt x="50" y="124"/>
                  </a:lnTo>
                  <a:lnTo>
                    <a:pt x="50" y="130"/>
                  </a:lnTo>
                  <a:lnTo>
                    <a:pt x="47" y="137"/>
                  </a:lnTo>
                  <a:lnTo>
                    <a:pt x="47" y="144"/>
                  </a:lnTo>
                  <a:lnTo>
                    <a:pt x="43" y="150"/>
                  </a:lnTo>
                  <a:lnTo>
                    <a:pt x="43" y="157"/>
                  </a:lnTo>
                  <a:lnTo>
                    <a:pt x="43" y="160"/>
                  </a:lnTo>
                  <a:lnTo>
                    <a:pt x="43" y="167"/>
                  </a:lnTo>
                  <a:lnTo>
                    <a:pt x="0" y="167"/>
                  </a:lnTo>
                  <a:lnTo>
                    <a:pt x="3" y="160"/>
                  </a:lnTo>
                  <a:lnTo>
                    <a:pt x="3" y="150"/>
                  </a:lnTo>
                  <a:lnTo>
                    <a:pt x="3" y="144"/>
                  </a:lnTo>
                  <a:lnTo>
                    <a:pt x="7" y="134"/>
                  </a:lnTo>
                  <a:lnTo>
                    <a:pt x="7" y="127"/>
                  </a:lnTo>
                  <a:lnTo>
                    <a:pt x="10" y="117"/>
                  </a:lnTo>
                  <a:lnTo>
                    <a:pt x="13" y="110"/>
                  </a:lnTo>
                  <a:lnTo>
                    <a:pt x="13" y="104"/>
                  </a:lnTo>
                  <a:lnTo>
                    <a:pt x="17" y="97"/>
                  </a:lnTo>
                  <a:lnTo>
                    <a:pt x="23" y="87"/>
                  </a:lnTo>
                  <a:lnTo>
                    <a:pt x="27" y="80"/>
                  </a:lnTo>
                  <a:lnTo>
                    <a:pt x="30" y="74"/>
                  </a:lnTo>
                  <a:lnTo>
                    <a:pt x="37" y="67"/>
                  </a:lnTo>
                  <a:lnTo>
                    <a:pt x="40" y="60"/>
                  </a:lnTo>
                  <a:lnTo>
                    <a:pt x="47" y="57"/>
                  </a:lnTo>
                  <a:lnTo>
                    <a:pt x="50" y="50"/>
                  </a:lnTo>
                  <a:lnTo>
                    <a:pt x="57" y="44"/>
                  </a:lnTo>
                  <a:lnTo>
                    <a:pt x="63" y="40"/>
                  </a:lnTo>
                  <a:lnTo>
                    <a:pt x="70" y="34"/>
                  </a:lnTo>
                  <a:lnTo>
                    <a:pt x="77" y="30"/>
                  </a:lnTo>
                  <a:lnTo>
                    <a:pt x="83" y="24"/>
                  </a:lnTo>
                  <a:lnTo>
                    <a:pt x="90" y="20"/>
                  </a:lnTo>
                  <a:lnTo>
                    <a:pt x="97" y="17"/>
                  </a:lnTo>
                  <a:lnTo>
                    <a:pt x="103" y="14"/>
                  </a:lnTo>
                  <a:lnTo>
                    <a:pt x="113" y="10"/>
                  </a:lnTo>
                  <a:lnTo>
                    <a:pt x="120" y="7"/>
                  </a:lnTo>
                  <a:lnTo>
                    <a:pt x="127" y="7"/>
                  </a:lnTo>
                  <a:lnTo>
                    <a:pt x="137" y="4"/>
                  </a:lnTo>
                  <a:lnTo>
                    <a:pt x="143" y="4"/>
                  </a:lnTo>
                  <a:lnTo>
                    <a:pt x="153" y="0"/>
                  </a:lnTo>
                  <a:lnTo>
                    <a:pt x="160" y="0"/>
                  </a:lnTo>
                  <a:lnTo>
                    <a:pt x="17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25"/>
            <p:cNvSpPr>
              <a:spLocks/>
            </p:cNvSpPr>
            <p:nvPr/>
          </p:nvSpPr>
          <p:spPr bwMode="auto">
            <a:xfrm>
              <a:off x="5946776" y="5969000"/>
              <a:ext cx="247650" cy="249237"/>
            </a:xfrm>
            <a:custGeom>
              <a:avLst/>
              <a:gdLst>
                <a:gd name="T0" fmla="*/ 0 w 156"/>
                <a:gd name="T1" fmla="*/ 0 h 157"/>
                <a:gd name="T2" fmla="*/ 13 w 156"/>
                <a:gd name="T3" fmla="*/ 4 h 157"/>
                <a:gd name="T4" fmla="*/ 30 w 156"/>
                <a:gd name="T5" fmla="*/ 4 h 157"/>
                <a:gd name="T6" fmla="*/ 43 w 156"/>
                <a:gd name="T7" fmla="*/ 10 h 157"/>
                <a:gd name="T8" fmla="*/ 60 w 156"/>
                <a:gd name="T9" fmla="*/ 14 h 157"/>
                <a:gd name="T10" fmla="*/ 73 w 156"/>
                <a:gd name="T11" fmla="*/ 20 h 157"/>
                <a:gd name="T12" fmla="*/ 86 w 156"/>
                <a:gd name="T13" fmla="*/ 30 h 157"/>
                <a:gd name="T14" fmla="*/ 96 w 156"/>
                <a:gd name="T15" fmla="*/ 37 h 157"/>
                <a:gd name="T16" fmla="*/ 110 w 156"/>
                <a:gd name="T17" fmla="*/ 47 h 157"/>
                <a:gd name="T18" fmla="*/ 120 w 156"/>
                <a:gd name="T19" fmla="*/ 60 h 157"/>
                <a:gd name="T20" fmla="*/ 126 w 156"/>
                <a:gd name="T21" fmla="*/ 70 h 157"/>
                <a:gd name="T22" fmla="*/ 136 w 156"/>
                <a:gd name="T23" fmla="*/ 84 h 157"/>
                <a:gd name="T24" fmla="*/ 143 w 156"/>
                <a:gd name="T25" fmla="*/ 97 h 157"/>
                <a:gd name="T26" fmla="*/ 146 w 156"/>
                <a:gd name="T27" fmla="*/ 110 h 157"/>
                <a:gd name="T28" fmla="*/ 153 w 156"/>
                <a:gd name="T29" fmla="*/ 127 h 157"/>
                <a:gd name="T30" fmla="*/ 153 w 156"/>
                <a:gd name="T31" fmla="*/ 144 h 157"/>
                <a:gd name="T32" fmla="*/ 156 w 156"/>
                <a:gd name="T33" fmla="*/ 157 h 157"/>
                <a:gd name="T34" fmla="*/ 136 w 156"/>
                <a:gd name="T35" fmla="*/ 150 h 157"/>
                <a:gd name="T36" fmla="*/ 133 w 156"/>
                <a:gd name="T37" fmla="*/ 137 h 157"/>
                <a:gd name="T38" fmla="*/ 130 w 156"/>
                <a:gd name="T39" fmla="*/ 124 h 157"/>
                <a:gd name="T40" fmla="*/ 126 w 156"/>
                <a:gd name="T41" fmla="*/ 110 h 157"/>
                <a:gd name="T42" fmla="*/ 123 w 156"/>
                <a:gd name="T43" fmla="*/ 100 h 157"/>
                <a:gd name="T44" fmla="*/ 116 w 156"/>
                <a:gd name="T45" fmla="*/ 87 h 157"/>
                <a:gd name="T46" fmla="*/ 106 w 156"/>
                <a:gd name="T47" fmla="*/ 77 h 157"/>
                <a:gd name="T48" fmla="*/ 100 w 156"/>
                <a:gd name="T49" fmla="*/ 67 h 157"/>
                <a:gd name="T50" fmla="*/ 90 w 156"/>
                <a:gd name="T51" fmla="*/ 57 h 157"/>
                <a:gd name="T52" fmla="*/ 80 w 156"/>
                <a:gd name="T53" fmla="*/ 50 h 157"/>
                <a:gd name="T54" fmla="*/ 70 w 156"/>
                <a:gd name="T55" fmla="*/ 40 h 157"/>
                <a:gd name="T56" fmla="*/ 56 w 156"/>
                <a:gd name="T57" fmla="*/ 34 h 157"/>
                <a:gd name="T58" fmla="*/ 46 w 156"/>
                <a:gd name="T59" fmla="*/ 30 h 157"/>
                <a:gd name="T60" fmla="*/ 33 w 156"/>
                <a:gd name="T61" fmla="*/ 27 h 157"/>
                <a:gd name="T62" fmla="*/ 20 w 156"/>
                <a:gd name="T63" fmla="*/ 24 h 157"/>
                <a:gd name="T64" fmla="*/ 6 w 156"/>
                <a:gd name="T65" fmla="*/ 2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56" h="157">
                  <a:moveTo>
                    <a:pt x="0" y="20"/>
                  </a:moveTo>
                  <a:lnTo>
                    <a:pt x="0" y="0"/>
                  </a:lnTo>
                  <a:lnTo>
                    <a:pt x="6" y="4"/>
                  </a:lnTo>
                  <a:lnTo>
                    <a:pt x="13" y="4"/>
                  </a:lnTo>
                  <a:lnTo>
                    <a:pt x="23" y="4"/>
                  </a:lnTo>
                  <a:lnTo>
                    <a:pt x="30" y="4"/>
                  </a:lnTo>
                  <a:lnTo>
                    <a:pt x="36" y="7"/>
                  </a:lnTo>
                  <a:lnTo>
                    <a:pt x="43" y="10"/>
                  </a:lnTo>
                  <a:lnTo>
                    <a:pt x="53" y="10"/>
                  </a:lnTo>
                  <a:lnTo>
                    <a:pt x="60" y="14"/>
                  </a:lnTo>
                  <a:lnTo>
                    <a:pt x="66" y="17"/>
                  </a:lnTo>
                  <a:lnTo>
                    <a:pt x="73" y="20"/>
                  </a:lnTo>
                  <a:lnTo>
                    <a:pt x="80" y="24"/>
                  </a:lnTo>
                  <a:lnTo>
                    <a:pt x="86" y="30"/>
                  </a:lnTo>
                  <a:lnTo>
                    <a:pt x="93" y="34"/>
                  </a:lnTo>
                  <a:lnTo>
                    <a:pt x="96" y="37"/>
                  </a:lnTo>
                  <a:lnTo>
                    <a:pt x="103" y="44"/>
                  </a:lnTo>
                  <a:lnTo>
                    <a:pt x="110" y="47"/>
                  </a:lnTo>
                  <a:lnTo>
                    <a:pt x="113" y="54"/>
                  </a:lnTo>
                  <a:lnTo>
                    <a:pt x="120" y="60"/>
                  </a:lnTo>
                  <a:lnTo>
                    <a:pt x="123" y="64"/>
                  </a:lnTo>
                  <a:lnTo>
                    <a:pt x="126" y="70"/>
                  </a:lnTo>
                  <a:lnTo>
                    <a:pt x="133" y="77"/>
                  </a:lnTo>
                  <a:lnTo>
                    <a:pt x="136" y="84"/>
                  </a:lnTo>
                  <a:lnTo>
                    <a:pt x="140" y="90"/>
                  </a:lnTo>
                  <a:lnTo>
                    <a:pt x="143" y="97"/>
                  </a:lnTo>
                  <a:lnTo>
                    <a:pt x="146" y="104"/>
                  </a:lnTo>
                  <a:lnTo>
                    <a:pt x="146" y="110"/>
                  </a:lnTo>
                  <a:lnTo>
                    <a:pt x="150" y="120"/>
                  </a:lnTo>
                  <a:lnTo>
                    <a:pt x="153" y="127"/>
                  </a:lnTo>
                  <a:lnTo>
                    <a:pt x="153" y="134"/>
                  </a:lnTo>
                  <a:lnTo>
                    <a:pt x="153" y="144"/>
                  </a:lnTo>
                  <a:lnTo>
                    <a:pt x="153" y="150"/>
                  </a:lnTo>
                  <a:lnTo>
                    <a:pt x="156" y="157"/>
                  </a:lnTo>
                  <a:lnTo>
                    <a:pt x="136" y="157"/>
                  </a:lnTo>
                  <a:lnTo>
                    <a:pt x="136" y="150"/>
                  </a:lnTo>
                  <a:lnTo>
                    <a:pt x="133" y="144"/>
                  </a:lnTo>
                  <a:lnTo>
                    <a:pt x="133" y="137"/>
                  </a:lnTo>
                  <a:lnTo>
                    <a:pt x="133" y="130"/>
                  </a:lnTo>
                  <a:lnTo>
                    <a:pt x="130" y="124"/>
                  </a:lnTo>
                  <a:lnTo>
                    <a:pt x="130" y="117"/>
                  </a:lnTo>
                  <a:lnTo>
                    <a:pt x="126" y="110"/>
                  </a:lnTo>
                  <a:lnTo>
                    <a:pt x="123" y="104"/>
                  </a:lnTo>
                  <a:lnTo>
                    <a:pt x="123" y="100"/>
                  </a:lnTo>
                  <a:lnTo>
                    <a:pt x="120" y="94"/>
                  </a:lnTo>
                  <a:lnTo>
                    <a:pt x="116" y="87"/>
                  </a:lnTo>
                  <a:lnTo>
                    <a:pt x="113" y="80"/>
                  </a:lnTo>
                  <a:lnTo>
                    <a:pt x="106" y="77"/>
                  </a:lnTo>
                  <a:lnTo>
                    <a:pt x="103" y="70"/>
                  </a:lnTo>
                  <a:lnTo>
                    <a:pt x="100" y="67"/>
                  </a:lnTo>
                  <a:lnTo>
                    <a:pt x="96" y="60"/>
                  </a:lnTo>
                  <a:lnTo>
                    <a:pt x="90" y="57"/>
                  </a:lnTo>
                  <a:lnTo>
                    <a:pt x="86" y="54"/>
                  </a:lnTo>
                  <a:lnTo>
                    <a:pt x="80" y="50"/>
                  </a:lnTo>
                  <a:lnTo>
                    <a:pt x="76" y="44"/>
                  </a:lnTo>
                  <a:lnTo>
                    <a:pt x="70" y="40"/>
                  </a:lnTo>
                  <a:lnTo>
                    <a:pt x="63" y="37"/>
                  </a:lnTo>
                  <a:lnTo>
                    <a:pt x="56" y="34"/>
                  </a:lnTo>
                  <a:lnTo>
                    <a:pt x="53" y="34"/>
                  </a:lnTo>
                  <a:lnTo>
                    <a:pt x="46" y="30"/>
                  </a:lnTo>
                  <a:lnTo>
                    <a:pt x="40" y="27"/>
                  </a:lnTo>
                  <a:lnTo>
                    <a:pt x="33" y="27"/>
                  </a:lnTo>
                  <a:lnTo>
                    <a:pt x="26" y="24"/>
                  </a:lnTo>
                  <a:lnTo>
                    <a:pt x="20" y="24"/>
                  </a:lnTo>
                  <a:lnTo>
                    <a:pt x="13" y="24"/>
                  </a:lnTo>
                  <a:lnTo>
                    <a:pt x="6" y="20"/>
                  </a:lnTo>
                  <a:lnTo>
                    <a:pt x="0" y="2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26"/>
            <p:cNvSpPr>
              <a:spLocks/>
            </p:cNvSpPr>
            <p:nvPr/>
          </p:nvSpPr>
          <p:spPr bwMode="auto">
            <a:xfrm>
              <a:off x="6162676" y="6218238"/>
              <a:ext cx="249238" cy="249237"/>
            </a:xfrm>
            <a:custGeom>
              <a:avLst/>
              <a:gdLst>
                <a:gd name="T0" fmla="*/ 20 w 157"/>
                <a:gd name="T1" fmla="*/ 0 h 157"/>
                <a:gd name="T2" fmla="*/ 20 w 157"/>
                <a:gd name="T3" fmla="*/ 17 h 157"/>
                <a:gd name="T4" fmla="*/ 20 w 157"/>
                <a:gd name="T5" fmla="*/ 30 h 157"/>
                <a:gd name="T6" fmla="*/ 24 w 157"/>
                <a:gd name="T7" fmla="*/ 43 h 157"/>
                <a:gd name="T8" fmla="*/ 30 w 157"/>
                <a:gd name="T9" fmla="*/ 53 h 157"/>
                <a:gd name="T10" fmla="*/ 34 w 157"/>
                <a:gd name="T11" fmla="*/ 67 h 157"/>
                <a:gd name="T12" fmla="*/ 44 w 157"/>
                <a:gd name="T13" fmla="*/ 77 h 157"/>
                <a:gd name="T14" fmla="*/ 50 w 157"/>
                <a:gd name="T15" fmla="*/ 90 h 157"/>
                <a:gd name="T16" fmla="*/ 60 w 157"/>
                <a:gd name="T17" fmla="*/ 97 h 157"/>
                <a:gd name="T18" fmla="*/ 67 w 157"/>
                <a:gd name="T19" fmla="*/ 107 h 157"/>
                <a:gd name="T20" fmla="*/ 80 w 157"/>
                <a:gd name="T21" fmla="*/ 117 h 157"/>
                <a:gd name="T22" fmla="*/ 90 w 157"/>
                <a:gd name="T23" fmla="*/ 123 h 157"/>
                <a:gd name="T24" fmla="*/ 104 w 157"/>
                <a:gd name="T25" fmla="*/ 127 h 157"/>
                <a:gd name="T26" fmla="*/ 114 w 157"/>
                <a:gd name="T27" fmla="*/ 133 h 157"/>
                <a:gd name="T28" fmla="*/ 127 w 157"/>
                <a:gd name="T29" fmla="*/ 137 h 157"/>
                <a:gd name="T30" fmla="*/ 140 w 157"/>
                <a:gd name="T31" fmla="*/ 137 h 157"/>
                <a:gd name="T32" fmla="*/ 157 w 157"/>
                <a:gd name="T33" fmla="*/ 140 h 157"/>
                <a:gd name="T34" fmla="*/ 147 w 157"/>
                <a:gd name="T35" fmla="*/ 157 h 157"/>
                <a:gd name="T36" fmla="*/ 130 w 157"/>
                <a:gd name="T37" fmla="*/ 157 h 157"/>
                <a:gd name="T38" fmla="*/ 117 w 157"/>
                <a:gd name="T39" fmla="*/ 153 h 157"/>
                <a:gd name="T40" fmla="*/ 100 w 157"/>
                <a:gd name="T41" fmla="*/ 150 h 157"/>
                <a:gd name="T42" fmla="*/ 87 w 157"/>
                <a:gd name="T43" fmla="*/ 143 h 157"/>
                <a:gd name="T44" fmla="*/ 74 w 157"/>
                <a:gd name="T45" fmla="*/ 137 h 157"/>
                <a:gd name="T46" fmla="*/ 64 w 157"/>
                <a:gd name="T47" fmla="*/ 127 h 157"/>
                <a:gd name="T48" fmla="*/ 50 w 157"/>
                <a:gd name="T49" fmla="*/ 117 h 157"/>
                <a:gd name="T50" fmla="*/ 40 w 157"/>
                <a:gd name="T51" fmla="*/ 107 h 157"/>
                <a:gd name="T52" fmla="*/ 30 w 157"/>
                <a:gd name="T53" fmla="*/ 97 h 157"/>
                <a:gd name="T54" fmla="*/ 20 w 157"/>
                <a:gd name="T55" fmla="*/ 83 h 157"/>
                <a:gd name="T56" fmla="*/ 14 w 157"/>
                <a:gd name="T57" fmla="*/ 70 h 157"/>
                <a:gd name="T58" fmla="*/ 7 w 157"/>
                <a:gd name="T59" fmla="*/ 57 h 157"/>
                <a:gd name="T60" fmla="*/ 4 w 157"/>
                <a:gd name="T61" fmla="*/ 40 h 157"/>
                <a:gd name="T62" fmla="*/ 0 w 157"/>
                <a:gd name="T63" fmla="*/ 27 h 157"/>
                <a:gd name="T64" fmla="*/ 0 w 157"/>
                <a:gd name="T65" fmla="*/ 1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57" h="157">
                  <a:moveTo>
                    <a:pt x="0" y="0"/>
                  </a:moveTo>
                  <a:lnTo>
                    <a:pt x="20" y="0"/>
                  </a:lnTo>
                  <a:lnTo>
                    <a:pt x="20" y="10"/>
                  </a:lnTo>
                  <a:lnTo>
                    <a:pt x="20" y="17"/>
                  </a:lnTo>
                  <a:lnTo>
                    <a:pt x="20" y="23"/>
                  </a:lnTo>
                  <a:lnTo>
                    <a:pt x="20" y="30"/>
                  </a:lnTo>
                  <a:lnTo>
                    <a:pt x="24" y="37"/>
                  </a:lnTo>
                  <a:lnTo>
                    <a:pt x="24" y="43"/>
                  </a:lnTo>
                  <a:lnTo>
                    <a:pt x="27" y="50"/>
                  </a:lnTo>
                  <a:lnTo>
                    <a:pt x="30" y="53"/>
                  </a:lnTo>
                  <a:lnTo>
                    <a:pt x="34" y="60"/>
                  </a:lnTo>
                  <a:lnTo>
                    <a:pt x="34" y="67"/>
                  </a:lnTo>
                  <a:lnTo>
                    <a:pt x="37" y="73"/>
                  </a:lnTo>
                  <a:lnTo>
                    <a:pt x="44" y="77"/>
                  </a:lnTo>
                  <a:lnTo>
                    <a:pt x="47" y="83"/>
                  </a:lnTo>
                  <a:lnTo>
                    <a:pt x="50" y="90"/>
                  </a:lnTo>
                  <a:lnTo>
                    <a:pt x="54" y="93"/>
                  </a:lnTo>
                  <a:lnTo>
                    <a:pt x="60" y="97"/>
                  </a:lnTo>
                  <a:lnTo>
                    <a:pt x="64" y="103"/>
                  </a:lnTo>
                  <a:lnTo>
                    <a:pt x="67" y="107"/>
                  </a:lnTo>
                  <a:lnTo>
                    <a:pt x="74" y="110"/>
                  </a:lnTo>
                  <a:lnTo>
                    <a:pt x="80" y="117"/>
                  </a:lnTo>
                  <a:lnTo>
                    <a:pt x="84" y="120"/>
                  </a:lnTo>
                  <a:lnTo>
                    <a:pt x="90" y="123"/>
                  </a:lnTo>
                  <a:lnTo>
                    <a:pt x="97" y="123"/>
                  </a:lnTo>
                  <a:lnTo>
                    <a:pt x="104" y="127"/>
                  </a:lnTo>
                  <a:lnTo>
                    <a:pt x="107" y="130"/>
                  </a:lnTo>
                  <a:lnTo>
                    <a:pt x="114" y="133"/>
                  </a:lnTo>
                  <a:lnTo>
                    <a:pt x="120" y="133"/>
                  </a:lnTo>
                  <a:lnTo>
                    <a:pt x="127" y="137"/>
                  </a:lnTo>
                  <a:lnTo>
                    <a:pt x="134" y="137"/>
                  </a:lnTo>
                  <a:lnTo>
                    <a:pt x="140" y="137"/>
                  </a:lnTo>
                  <a:lnTo>
                    <a:pt x="150" y="137"/>
                  </a:lnTo>
                  <a:lnTo>
                    <a:pt x="157" y="140"/>
                  </a:lnTo>
                  <a:lnTo>
                    <a:pt x="157" y="157"/>
                  </a:lnTo>
                  <a:lnTo>
                    <a:pt x="147" y="157"/>
                  </a:lnTo>
                  <a:lnTo>
                    <a:pt x="140" y="157"/>
                  </a:lnTo>
                  <a:lnTo>
                    <a:pt x="130" y="157"/>
                  </a:lnTo>
                  <a:lnTo>
                    <a:pt x="124" y="153"/>
                  </a:lnTo>
                  <a:lnTo>
                    <a:pt x="117" y="153"/>
                  </a:lnTo>
                  <a:lnTo>
                    <a:pt x="110" y="150"/>
                  </a:lnTo>
                  <a:lnTo>
                    <a:pt x="100" y="150"/>
                  </a:lnTo>
                  <a:lnTo>
                    <a:pt x="94" y="147"/>
                  </a:lnTo>
                  <a:lnTo>
                    <a:pt x="87" y="143"/>
                  </a:lnTo>
                  <a:lnTo>
                    <a:pt x="80" y="140"/>
                  </a:lnTo>
                  <a:lnTo>
                    <a:pt x="74" y="137"/>
                  </a:lnTo>
                  <a:lnTo>
                    <a:pt x="67" y="130"/>
                  </a:lnTo>
                  <a:lnTo>
                    <a:pt x="64" y="127"/>
                  </a:lnTo>
                  <a:lnTo>
                    <a:pt x="57" y="123"/>
                  </a:lnTo>
                  <a:lnTo>
                    <a:pt x="50" y="117"/>
                  </a:lnTo>
                  <a:lnTo>
                    <a:pt x="44" y="113"/>
                  </a:lnTo>
                  <a:lnTo>
                    <a:pt x="40" y="107"/>
                  </a:lnTo>
                  <a:lnTo>
                    <a:pt x="34" y="100"/>
                  </a:lnTo>
                  <a:lnTo>
                    <a:pt x="30" y="97"/>
                  </a:lnTo>
                  <a:lnTo>
                    <a:pt x="27" y="90"/>
                  </a:lnTo>
                  <a:lnTo>
                    <a:pt x="20" y="83"/>
                  </a:lnTo>
                  <a:lnTo>
                    <a:pt x="17" y="77"/>
                  </a:lnTo>
                  <a:lnTo>
                    <a:pt x="14" y="70"/>
                  </a:lnTo>
                  <a:lnTo>
                    <a:pt x="10" y="63"/>
                  </a:lnTo>
                  <a:lnTo>
                    <a:pt x="7" y="57"/>
                  </a:lnTo>
                  <a:lnTo>
                    <a:pt x="7" y="47"/>
                  </a:lnTo>
                  <a:lnTo>
                    <a:pt x="4" y="40"/>
                  </a:lnTo>
                  <a:lnTo>
                    <a:pt x="4" y="33"/>
                  </a:lnTo>
                  <a:lnTo>
                    <a:pt x="0" y="27"/>
                  </a:lnTo>
                  <a:lnTo>
                    <a:pt x="0" y="17"/>
                  </a:lnTo>
                  <a:lnTo>
                    <a:pt x="0" y="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27"/>
            <p:cNvSpPr>
              <a:spLocks/>
            </p:cNvSpPr>
            <p:nvPr/>
          </p:nvSpPr>
          <p:spPr bwMode="auto">
            <a:xfrm>
              <a:off x="5946776" y="6683375"/>
              <a:ext cx="247650" cy="249237"/>
            </a:xfrm>
            <a:custGeom>
              <a:avLst/>
              <a:gdLst>
                <a:gd name="T0" fmla="*/ 156 w 156"/>
                <a:gd name="T1" fmla="*/ 0 h 157"/>
                <a:gd name="T2" fmla="*/ 153 w 156"/>
                <a:gd name="T3" fmla="*/ 17 h 157"/>
                <a:gd name="T4" fmla="*/ 153 w 156"/>
                <a:gd name="T5" fmla="*/ 33 h 157"/>
                <a:gd name="T6" fmla="*/ 146 w 156"/>
                <a:gd name="T7" fmla="*/ 47 h 157"/>
                <a:gd name="T8" fmla="*/ 143 w 156"/>
                <a:gd name="T9" fmla="*/ 63 h 157"/>
                <a:gd name="T10" fmla="*/ 136 w 156"/>
                <a:gd name="T11" fmla="*/ 77 h 157"/>
                <a:gd name="T12" fmla="*/ 126 w 156"/>
                <a:gd name="T13" fmla="*/ 90 h 157"/>
                <a:gd name="T14" fmla="*/ 120 w 156"/>
                <a:gd name="T15" fmla="*/ 100 h 157"/>
                <a:gd name="T16" fmla="*/ 110 w 156"/>
                <a:gd name="T17" fmla="*/ 113 h 157"/>
                <a:gd name="T18" fmla="*/ 96 w 156"/>
                <a:gd name="T19" fmla="*/ 123 h 157"/>
                <a:gd name="T20" fmla="*/ 86 w 156"/>
                <a:gd name="T21" fmla="*/ 130 h 157"/>
                <a:gd name="T22" fmla="*/ 73 w 156"/>
                <a:gd name="T23" fmla="*/ 140 h 157"/>
                <a:gd name="T24" fmla="*/ 60 w 156"/>
                <a:gd name="T25" fmla="*/ 147 h 157"/>
                <a:gd name="T26" fmla="*/ 43 w 156"/>
                <a:gd name="T27" fmla="*/ 150 h 157"/>
                <a:gd name="T28" fmla="*/ 30 w 156"/>
                <a:gd name="T29" fmla="*/ 153 h 157"/>
                <a:gd name="T30" fmla="*/ 13 w 156"/>
                <a:gd name="T31" fmla="*/ 157 h 157"/>
                <a:gd name="T32" fmla="*/ 0 w 156"/>
                <a:gd name="T33" fmla="*/ 157 h 157"/>
                <a:gd name="T34" fmla="*/ 6 w 156"/>
                <a:gd name="T35" fmla="*/ 140 h 157"/>
                <a:gd name="T36" fmla="*/ 20 w 156"/>
                <a:gd name="T37" fmla="*/ 137 h 157"/>
                <a:gd name="T38" fmla="*/ 33 w 156"/>
                <a:gd name="T39" fmla="*/ 133 h 157"/>
                <a:gd name="T40" fmla="*/ 46 w 156"/>
                <a:gd name="T41" fmla="*/ 130 h 157"/>
                <a:gd name="T42" fmla="*/ 56 w 156"/>
                <a:gd name="T43" fmla="*/ 127 h 157"/>
                <a:gd name="T44" fmla="*/ 70 w 156"/>
                <a:gd name="T45" fmla="*/ 120 h 157"/>
                <a:gd name="T46" fmla="*/ 80 w 156"/>
                <a:gd name="T47" fmla="*/ 110 h 157"/>
                <a:gd name="T48" fmla="*/ 90 w 156"/>
                <a:gd name="T49" fmla="*/ 103 h 157"/>
                <a:gd name="T50" fmla="*/ 100 w 156"/>
                <a:gd name="T51" fmla="*/ 93 h 157"/>
                <a:gd name="T52" fmla="*/ 106 w 156"/>
                <a:gd name="T53" fmla="*/ 83 h 157"/>
                <a:gd name="T54" fmla="*/ 116 w 156"/>
                <a:gd name="T55" fmla="*/ 73 h 157"/>
                <a:gd name="T56" fmla="*/ 123 w 156"/>
                <a:gd name="T57" fmla="*/ 60 h 157"/>
                <a:gd name="T58" fmla="*/ 126 w 156"/>
                <a:gd name="T59" fmla="*/ 50 h 157"/>
                <a:gd name="T60" fmla="*/ 130 w 156"/>
                <a:gd name="T61" fmla="*/ 37 h 157"/>
                <a:gd name="T62" fmla="*/ 133 w 156"/>
                <a:gd name="T63" fmla="*/ 23 h 157"/>
                <a:gd name="T64" fmla="*/ 136 w 156"/>
                <a:gd name="T65" fmla="*/ 1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56" h="157">
                  <a:moveTo>
                    <a:pt x="136" y="0"/>
                  </a:moveTo>
                  <a:lnTo>
                    <a:pt x="156" y="0"/>
                  </a:lnTo>
                  <a:lnTo>
                    <a:pt x="153" y="10"/>
                  </a:lnTo>
                  <a:lnTo>
                    <a:pt x="153" y="17"/>
                  </a:lnTo>
                  <a:lnTo>
                    <a:pt x="153" y="27"/>
                  </a:lnTo>
                  <a:lnTo>
                    <a:pt x="153" y="33"/>
                  </a:lnTo>
                  <a:lnTo>
                    <a:pt x="150" y="40"/>
                  </a:lnTo>
                  <a:lnTo>
                    <a:pt x="146" y="47"/>
                  </a:lnTo>
                  <a:lnTo>
                    <a:pt x="146" y="57"/>
                  </a:lnTo>
                  <a:lnTo>
                    <a:pt x="143" y="63"/>
                  </a:lnTo>
                  <a:lnTo>
                    <a:pt x="140" y="70"/>
                  </a:lnTo>
                  <a:lnTo>
                    <a:pt x="136" y="77"/>
                  </a:lnTo>
                  <a:lnTo>
                    <a:pt x="133" y="83"/>
                  </a:lnTo>
                  <a:lnTo>
                    <a:pt x="126" y="90"/>
                  </a:lnTo>
                  <a:lnTo>
                    <a:pt x="123" y="97"/>
                  </a:lnTo>
                  <a:lnTo>
                    <a:pt x="120" y="100"/>
                  </a:lnTo>
                  <a:lnTo>
                    <a:pt x="113" y="107"/>
                  </a:lnTo>
                  <a:lnTo>
                    <a:pt x="110" y="113"/>
                  </a:lnTo>
                  <a:lnTo>
                    <a:pt x="103" y="117"/>
                  </a:lnTo>
                  <a:lnTo>
                    <a:pt x="96" y="123"/>
                  </a:lnTo>
                  <a:lnTo>
                    <a:pt x="93" y="127"/>
                  </a:lnTo>
                  <a:lnTo>
                    <a:pt x="86" y="130"/>
                  </a:lnTo>
                  <a:lnTo>
                    <a:pt x="80" y="137"/>
                  </a:lnTo>
                  <a:lnTo>
                    <a:pt x="73" y="140"/>
                  </a:lnTo>
                  <a:lnTo>
                    <a:pt x="66" y="143"/>
                  </a:lnTo>
                  <a:lnTo>
                    <a:pt x="60" y="147"/>
                  </a:lnTo>
                  <a:lnTo>
                    <a:pt x="53" y="150"/>
                  </a:lnTo>
                  <a:lnTo>
                    <a:pt x="43" y="150"/>
                  </a:lnTo>
                  <a:lnTo>
                    <a:pt x="36" y="153"/>
                  </a:lnTo>
                  <a:lnTo>
                    <a:pt x="30" y="153"/>
                  </a:lnTo>
                  <a:lnTo>
                    <a:pt x="23" y="157"/>
                  </a:lnTo>
                  <a:lnTo>
                    <a:pt x="13" y="157"/>
                  </a:lnTo>
                  <a:lnTo>
                    <a:pt x="6" y="157"/>
                  </a:lnTo>
                  <a:lnTo>
                    <a:pt x="0" y="157"/>
                  </a:lnTo>
                  <a:lnTo>
                    <a:pt x="0" y="140"/>
                  </a:lnTo>
                  <a:lnTo>
                    <a:pt x="6" y="140"/>
                  </a:lnTo>
                  <a:lnTo>
                    <a:pt x="13" y="137"/>
                  </a:lnTo>
                  <a:lnTo>
                    <a:pt x="20" y="137"/>
                  </a:lnTo>
                  <a:lnTo>
                    <a:pt x="26" y="137"/>
                  </a:lnTo>
                  <a:lnTo>
                    <a:pt x="33" y="133"/>
                  </a:lnTo>
                  <a:lnTo>
                    <a:pt x="40" y="133"/>
                  </a:lnTo>
                  <a:lnTo>
                    <a:pt x="46" y="130"/>
                  </a:lnTo>
                  <a:lnTo>
                    <a:pt x="53" y="127"/>
                  </a:lnTo>
                  <a:lnTo>
                    <a:pt x="56" y="127"/>
                  </a:lnTo>
                  <a:lnTo>
                    <a:pt x="63" y="123"/>
                  </a:lnTo>
                  <a:lnTo>
                    <a:pt x="70" y="120"/>
                  </a:lnTo>
                  <a:lnTo>
                    <a:pt x="76" y="117"/>
                  </a:lnTo>
                  <a:lnTo>
                    <a:pt x="80" y="110"/>
                  </a:lnTo>
                  <a:lnTo>
                    <a:pt x="86" y="107"/>
                  </a:lnTo>
                  <a:lnTo>
                    <a:pt x="90" y="103"/>
                  </a:lnTo>
                  <a:lnTo>
                    <a:pt x="96" y="100"/>
                  </a:lnTo>
                  <a:lnTo>
                    <a:pt x="100" y="93"/>
                  </a:lnTo>
                  <a:lnTo>
                    <a:pt x="103" y="90"/>
                  </a:lnTo>
                  <a:lnTo>
                    <a:pt x="106" y="83"/>
                  </a:lnTo>
                  <a:lnTo>
                    <a:pt x="113" y="77"/>
                  </a:lnTo>
                  <a:lnTo>
                    <a:pt x="116" y="73"/>
                  </a:lnTo>
                  <a:lnTo>
                    <a:pt x="120" y="67"/>
                  </a:lnTo>
                  <a:lnTo>
                    <a:pt x="123" y="60"/>
                  </a:lnTo>
                  <a:lnTo>
                    <a:pt x="123" y="53"/>
                  </a:lnTo>
                  <a:lnTo>
                    <a:pt x="126" y="50"/>
                  </a:lnTo>
                  <a:lnTo>
                    <a:pt x="130" y="43"/>
                  </a:lnTo>
                  <a:lnTo>
                    <a:pt x="130" y="37"/>
                  </a:lnTo>
                  <a:lnTo>
                    <a:pt x="133" y="30"/>
                  </a:lnTo>
                  <a:lnTo>
                    <a:pt x="133" y="23"/>
                  </a:lnTo>
                  <a:lnTo>
                    <a:pt x="133" y="17"/>
                  </a:lnTo>
                  <a:lnTo>
                    <a:pt x="136" y="10"/>
                  </a:lnTo>
                  <a:lnTo>
                    <a:pt x="136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360" name="Freeform 28"/>
            <p:cNvSpPr>
              <a:spLocks/>
            </p:cNvSpPr>
            <p:nvPr/>
          </p:nvSpPr>
          <p:spPr bwMode="auto">
            <a:xfrm>
              <a:off x="6162676" y="6440488"/>
              <a:ext cx="249238" cy="242887"/>
            </a:xfrm>
            <a:custGeom>
              <a:avLst/>
              <a:gdLst>
                <a:gd name="T0" fmla="*/ 157 w 157"/>
                <a:gd name="T1" fmla="*/ 17 h 153"/>
                <a:gd name="T2" fmla="*/ 140 w 157"/>
                <a:gd name="T3" fmla="*/ 20 h 153"/>
                <a:gd name="T4" fmla="*/ 127 w 157"/>
                <a:gd name="T5" fmla="*/ 20 h 153"/>
                <a:gd name="T6" fmla="*/ 114 w 157"/>
                <a:gd name="T7" fmla="*/ 23 h 153"/>
                <a:gd name="T8" fmla="*/ 104 w 157"/>
                <a:gd name="T9" fmla="*/ 30 h 153"/>
                <a:gd name="T10" fmla="*/ 90 w 157"/>
                <a:gd name="T11" fmla="*/ 33 h 153"/>
                <a:gd name="T12" fmla="*/ 80 w 157"/>
                <a:gd name="T13" fmla="*/ 40 h 153"/>
                <a:gd name="T14" fmla="*/ 67 w 157"/>
                <a:gd name="T15" fmla="*/ 50 h 153"/>
                <a:gd name="T16" fmla="*/ 60 w 157"/>
                <a:gd name="T17" fmla="*/ 56 h 153"/>
                <a:gd name="T18" fmla="*/ 50 w 157"/>
                <a:gd name="T19" fmla="*/ 66 h 153"/>
                <a:gd name="T20" fmla="*/ 44 w 157"/>
                <a:gd name="T21" fmla="*/ 80 h 153"/>
                <a:gd name="T22" fmla="*/ 34 w 157"/>
                <a:gd name="T23" fmla="*/ 90 h 153"/>
                <a:gd name="T24" fmla="*/ 30 w 157"/>
                <a:gd name="T25" fmla="*/ 100 h 153"/>
                <a:gd name="T26" fmla="*/ 24 w 157"/>
                <a:gd name="T27" fmla="*/ 113 h 153"/>
                <a:gd name="T28" fmla="*/ 20 w 157"/>
                <a:gd name="T29" fmla="*/ 126 h 153"/>
                <a:gd name="T30" fmla="*/ 20 w 157"/>
                <a:gd name="T31" fmla="*/ 140 h 153"/>
                <a:gd name="T32" fmla="*/ 20 w 157"/>
                <a:gd name="T33" fmla="*/ 153 h 153"/>
                <a:gd name="T34" fmla="*/ 0 w 157"/>
                <a:gd name="T35" fmla="*/ 146 h 153"/>
                <a:gd name="T36" fmla="*/ 0 w 157"/>
                <a:gd name="T37" fmla="*/ 130 h 153"/>
                <a:gd name="T38" fmla="*/ 4 w 157"/>
                <a:gd name="T39" fmla="*/ 116 h 153"/>
                <a:gd name="T40" fmla="*/ 7 w 157"/>
                <a:gd name="T41" fmla="*/ 100 h 153"/>
                <a:gd name="T42" fmla="*/ 14 w 157"/>
                <a:gd name="T43" fmla="*/ 86 h 153"/>
                <a:gd name="T44" fmla="*/ 20 w 157"/>
                <a:gd name="T45" fmla="*/ 73 h 153"/>
                <a:gd name="T46" fmla="*/ 30 w 157"/>
                <a:gd name="T47" fmla="*/ 60 h 153"/>
                <a:gd name="T48" fmla="*/ 40 w 157"/>
                <a:gd name="T49" fmla="*/ 50 h 153"/>
                <a:gd name="T50" fmla="*/ 50 w 157"/>
                <a:gd name="T51" fmla="*/ 40 h 153"/>
                <a:gd name="T52" fmla="*/ 64 w 157"/>
                <a:gd name="T53" fmla="*/ 30 h 153"/>
                <a:gd name="T54" fmla="*/ 74 w 157"/>
                <a:gd name="T55" fmla="*/ 20 h 153"/>
                <a:gd name="T56" fmla="*/ 87 w 157"/>
                <a:gd name="T57" fmla="*/ 13 h 153"/>
                <a:gd name="T58" fmla="*/ 100 w 157"/>
                <a:gd name="T59" fmla="*/ 7 h 153"/>
                <a:gd name="T60" fmla="*/ 117 w 157"/>
                <a:gd name="T61" fmla="*/ 3 h 153"/>
                <a:gd name="T62" fmla="*/ 130 w 157"/>
                <a:gd name="T63" fmla="*/ 0 h 153"/>
                <a:gd name="T64" fmla="*/ 147 w 157"/>
                <a:gd name="T65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57" h="153">
                  <a:moveTo>
                    <a:pt x="157" y="0"/>
                  </a:moveTo>
                  <a:lnTo>
                    <a:pt x="157" y="17"/>
                  </a:lnTo>
                  <a:lnTo>
                    <a:pt x="150" y="17"/>
                  </a:lnTo>
                  <a:lnTo>
                    <a:pt x="140" y="20"/>
                  </a:lnTo>
                  <a:lnTo>
                    <a:pt x="134" y="20"/>
                  </a:lnTo>
                  <a:lnTo>
                    <a:pt x="127" y="20"/>
                  </a:lnTo>
                  <a:lnTo>
                    <a:pt x="120" y="23"/>
                  </a:lnTo>
                  <a:lnTo>
                    <a:pt x="114" y="23"/>
                  </a:lnTo>
                  <a:lnTo>
                    <a:pt x="107" y="27"/>
                  </a:lnTo>
                  <a:lnTo>
                    <a:pt x="104" y="30"/>
                  </a:lnTo>
                  <a:lnTo>
                    <a:pt x="97" y="30"/>
                  </a:lnTo>
                  <a:lnTo>
                    <a:pt x="90" y="33"/>
                  </a:lnTo>
                  <a:lnTo>
                    <a:pt x="84" y="36"/>
                  </a:lnTo>
                  <a:lnTo>
                    <a:pt x="80" y="40"/>
                  </a:lnTo>
                  <a:lnTo>
                    <a:pt x="74" y="46"/>
                  </a:lnTo>
                  <a:lnTo>
                    <a:pt x="67" y="50"/>
                  </a:lnTo>
                  <a:lnTo>
                    <a:pt x="64" y="53"/>
                  </a:lnTo>
                  <a:lnTo>
                    <a:pt x="60" y="56"/>
                  </a:lnTo>
                  <a:lnTo>
                    <a:pt x="54" y="63"/>
                  </a:lnTo>
                  <a:lnTo>
                    <a:pt x="50" y="66"/>
                  </a:lnTo>
                  <a:lnTo>
                    <a:pt x="47" y="73"/>
                  </a:lnTo>
                  <a:lnTo>
                    <a:pt x="44" y="80"/>
                  </a:lnTo>
                  <a:lnTo>
                    <a:pt x="37" y="83"/>
                  </a:lnTo>
                  <a:lnTo>
                    <a:pt x="34" y="90"/>
                  </a:lnTo>
                  <a:lnTo>
                    <a:pt x="34" y="96"/>
                  </a:lnTo>
                  <a:lnTo>
                    <a:pt x="30" y="100"/>
                  </a:lnTo>
                  <a:lnTo>
                    <a:pt x="27" y="106"/>
                  </a:lnTo>
                  <a:lnTo>
                    <a:pt x="24" y="113"/>
                  </a:lnTo>
                  <a:lnTo>
                    <a:pt x="24" y="120"/>
                  </a:lnTo>
                  <a:lnTo>
                    <a:pt x="20" y="126"/>
                  </a:lnTo>
                  <a:lnTo>
                    <a:pt x="20" y="133"/>
                  </a:lnTo>
                  <a:lnTo>
                    <a:pt x="20" y="140"/>
                  </a:lnTo>
                  <a:lnTo>
                    <a:pt x="20" y="146"/>
                  </a:lnTo>
                  <a:lnTo>
                    <a:pt x="20" y="153"/>
                  </a:lnTo>
                  <a:lnTo>
                    <a:pt x="0" y="153"/>
                  </a:lnTo>
                  <a:lnTo>
                    <a:pt x="0" y="146"/>
                  </a:lnTo>
                  <a:lnTo>
                    <a:pt x="0" y="140"/>
                  </a:lnTo>
                  <a:lnTo>
                    <a:pt x="0" y="130"/>
                  </a:lnTo>
                  <a:lnTo>
                    <a:pt x="4" y="123"/>
                  </a:lnTo>
                  <a:lnTo>
                    <a:pt x="4" y="116"/>
                  </a:lnTo>
                  <a:lnTo>
                    <a:pt x="7" y="110"/>
                  </a:lnTo>
                  <a:lnTo>
                    <a:pt x="7" y="100"/>
                  </a:lnTo>
                  <a:lnTo>
                    <a:pt x="10" y="93"/>
                  </a:lnTo>
                  <a:lnTo>
                    <a:pt x="14" y="86"/>
                  </a:lnTo>
                  <a:lnTo>
                    <a:pt x="17" y="80"/>
                  </a:lnTo>
                  <a:lnTo>
                    <a:pt x="20" y="73"/>
                  </a:lnTo>
                  <a:lnTo>
                    <a:pt x="27" y="66"/>
                  </a:lnTo>
                  <a:lnTo>
                    <a:pt x="30" y="60"/>
                  </a:lnTo>
                  <a:lnTo>
                    <a:pt x="34" y="56"/>
                  </a:lnTo>
                  <a:lnTo>
                    <a:pt x="40" y="50"/>
                  </a:lnTo>
                  <a:lnTo>
                    <a:pt x="44" y="43"/>
                  </a:lnTo>
                  <a:lnTo>
                    <a:pt x="50" y="40"/>
                  </a:lnTo>
                  <a:lnTo>
                    <a:pt x="57" y="33"/>
                  </a:lnTo>
                  <a:lnTo>
                    <a:pt x="64" y="30"/>
                  </a:lnTo>
                  <a:lnTo>
                    <a:pt x="67" y="27"/>
                  </a:lnTo>
                  <a:lnTo>
                    <a:pt x="74" y="20"/>
                  </a:lnTo>
                  <a:lnTo>
                    <a:pt x="80" y="17"/>
                  </a:lnTo>
                  <a:lnTo>
                    <a:pt x="87" y="13"/>
                  </a:lnTo>
                  <a:lnTo>
                    <a:pt x="94" y="10"/>
                  </a:lnTo>
                  <a:lnTo>
                    <a:pt x="100" y="7"/>
                  </a:lnTo>
                  <a:lnTo>
                    <a:pt x="110" y="7"/>
                  </a:lnTo>
                  <a:lnTo>
                    <a:pt x="117" y="3"/>
                  </a:lnTo>
                  <a:lnTo>
                    <a:pt x="124" y="0"/>
                  </a:lnTo>
                  <a:lnTo>
                    <a:pt x="130" y="0"/>
                  </a:lnTo>
                  <a:lnTo>
                    <a:pt x="140" y="0"/>
                  </a:lnTo>
                  <a:lnTo>
                    <a:pt x="147" y="0"/>
                  </a:lnTo>
                  <a:lnTo>
                    <a:pt x="157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361" name="Freeform 29"/>
            <p:cNvSpPr>
              <a:spLocks/>
            </p:cNvSpPr>
            <p:nvPr/>
          </p:nvSpPr>
          <p:spPr bwMode="auto">
            <a:xfrm>
              <a:off x="6629401" y="5969000"/>
              <a:ext cx="247650" cy="249237"/>
            </a:xfrm>
            <a:custGeom>
              <a:avLst/>
              <a:gdLst>
                <a:gd name="T0" fmla="*/ 156 w 156"/>
                <a:gd name="T1" fmla="*/ 20 h 157"/>
                <a:gd name="T2" fmla="*/ 143 w 156"/>
                <a:gd name="T3" fmla="*/ 24 h 157"/>
                <a:gd name="T4" fmla="*/ 126 w 156"/>
                <a:gd name="T5" fmla="*/ 24 h 157"/>
                <a:gd name="T6" fmla="*/ 116 w 156"/>
                <a:gd name="T7" fmla="*/ 27 h 157"/>
                <a:gd name="T8" fmla="*/ 103 w 156"/>
                <a:gd name="T9" fmla="*/ 34 h 157"/>
                <a:gd name="T10" fmla="*/ 90 w 156"/>
                <a:gd name="T11" fmla="*/ 37 h 157"/>
                <a:gd name="T12" fmla="*/ 80 w 156"/>
                <a:gd name="T13" fmla="*/ 44 h 157"/>
                <a:gd name="T14" fmla="*/ 70 w 156"/>
                <a:gd name="T15" fmla="*/ 54 h 157"/>
                <a:gd name="T16" fmla="*/ 60 w 156"/>
                <a:gd name="T17" fmla="*/ 60 h 157"/>
                <a:gd name="T18" fmla="*/ 50 w 156"/>
                <a:gd name="T19" fmla="*/ 70 h 157"/>
                <a:gd name="T20" fmla="*/ 43 w 156"/>
                <a:gd name="T21" fmla="*/ 80 h 157"/>
                <a:gd name="T22" fmla="*/ 36 w 156"/>
                <a:gd name="T23" fmla="*/ 94 h 157"/>
                <a:gd name="T24" fmla="*/ 30 w 156"/>
                <a:gd name="T25" fmla="*/ 104 h 157"/>
                <a:gd name="T26" fmla="*/ 23 w 156"/>
                <a:gd name="T27" fmla="*/ 117 h 157"/>
                <a:gd name="T28" fmla="*/ 20 w 156"/>
                <a:gd name="T29" fmla="*/ 130 h 157"/>
                <a:gd name="T30" fmla="*/ 20 w 156"/>
                <a:gd name="T31" fmla="*/ 144 h 157"/>
                <a:gd name="T32" fmla="*/ 20 w 156"/>
                <a:gd name="T33" fmla="*/ 157 h 157"/>
                <a:gd name="T34" fmla="*/ 0 w 156"/>
                <a:gd name="T35" fmla="*/ 150 h 157"/>
                <a:gd name="T36" fmla="*/ 0 w 156"/>
                <a:gd name="T37" fmla="*/ 134 h 157"/>
                <a:gd name="T38" fmla="*/ 3 w 156"/>
                <a:gd name="T39" fmla="*/ 120 h 157"/>
                <a:gd name="T40" fmla="*/ 10 w 156"/>
                <a:gd name="T41" fmla="*/ 104 h 157"/>
                <a:gd name="T42" fmla="*/ 13 w 156"/>
                <a:gd name="T43" fmla="*/ 90 h 157"/>
                <a:gd name="T44" fmla="*/ 23 w 156"/>
                <a:gd name="T45" fmla="*/ 77 h 157"/>
                <a:gd name="T46" fmla="*/ 30 w 156"/>
                <a:gd name="T47" fmla="*/ 64 h 157"/>
                <a:gd name="T48" fmla="*/ 40 w 156"/>
                <a:gd name="T49" fmla="*/ 54 h 157"/>
                <a:gd name="T50" fmla="*/ 50 w 156"/>
                <a:gd name="T51" fmla="*/ 44 h 157"/>
                <a:gd name="T52" fmla="*/ 63 w 156"/>
                <a:gd name="T53" fmla="*/ 34 h 157"/>
                <a:gd name="T54" fmla="*/ 73 w 156"/>
                <a:gd name="T55" fmla="*/ 24 h 157"/>
                <a:gd name="T56" fmla="*/ 86 w 156"/>
                <a:gd name="T57" fmla="*/ 17 h 157"/>
                <a:gd name="T58" fmla="*/ 103 w 156"/>
                <a:gd name="T59" fmla="*/ 10 h 157"/>
                <a:gd name="T60" fmla="*/ 116 w 156"/>
                <a:gd name="T61" fmla="*/ 7 h 157"/>
                <a:gd name="T62" fmla="*/ 133 w 156"/>
                <a:gd name="T63" fmla="*/ 4 h 157"/>
                <a:gd name="T64" fmla="*/ 146 w 156"/>
                <a:gd name="T65" fmla="*/ 4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56" h="157">
                  <a:moveTo>
                    <a:pt x="156" y="0"/>
                  </a:moveTo>
                  <a:lnTo>
                    <a:pt x="156" y="20"/>
                  </a:lnTo>
                  <a:lnTo>
                    <a:pt x="150" y="20"/>
                  </a:lnTo>
                  <a:lnTo>
                    <a:pt x="143" y="24"/>
                  </a:lnTo>
                  <a:lnTo>
                    <a:pt x="133" y="24"/>
                  </a:lnTo>
                  <a:lnTo>
                    <a:pt x="126" y="24"/>
                  </a:lnTo>
                  <a:lnTo>
                    <a:pt x="120" y="27"/>
                  </a:lnTo>
                  <a:lnTo>
                    <a:pt x="116" y="27"/>
                  </a:lnTo>
                  <a:lnTo>
                    <a:pt x="110" y="30"/>
                  </a:lnTo>
                  <a:lnTo>
                    <a:pt x="103" y="34"/>
                  </a:lnTo>
                  <a:lnTo>
                    <a:pt x="96" y="34"/>
                  </a:lnTo>
                  <a:lnTo>
                    <a:pt x="90" y="37"/>
                  </a:lnTo>
                  <a:lnTo>
                    <a:pt x="83" y="40"/>
                  </a:lnTo>
                  <a:lnTo>
                    <a:pt x="80" y="44"/>
                  </a:lnTo>
                  <a:lnTo>
                    <a:pt x="73" y="50"/>
                  </a:lnTo>
                  <a:lnTo>
                    <a:pt x="70" y="54"/>
                  </a:lnTo>
                  <a:lnTo>
                    <a:pt x="63" y="57"/>
                  </a:lnTo>
                  <a:lnTo>
                    <a:pt x="60" y="60"/>
                  </a:lnTo>
                  <a:lnTo>
                    <a:pt x="53" y="67"/>
                  </a:lnTo>
                  <a:lnTo>
                    <a:pt x="50" y="70"/>
                  </a:lnTo>
                  <a:lnTo>
                    <a:pt x="46" y="77"/>
                  </a:lnTo>
                  <a:lnTo>
                    <a:pt x="43" y="80"/>
                  </a:lnTo>
                  <a:lnTo>
                    <a:pt x="40" y="87"/>
                  </a:lnTo>
                  <a:lnTo>
                    <a:pt x="36" y="94"/>
                  </a:lnTo>
                  <a:lnTo>
                    <a:pt x="33" y="100"/>
                  </a:lnTo>
                  <a:lnTo>
                    <a:pt x="30" y="104"/>
                  </a:lnTo>
                  <a:lnTo>
                    <a:pt x="26" y="110"/>
                  </a:lnTo>
                  <a:lnTo>
                    <a:pt x="23" y="117"/>
                  </a:lnTo>
                  <a:lnTo>
                    <a:pt x="23" y="124"/>
                  </a:lnTo>
                  <a:lnTo>
                    <a:pt x="20" y="130"/>
                  </a:lnTo>
                  <a:lnTo>
                    <a:pt x="20" y="137"/>
                  </a:lnTo>
                  <a:lnTo>
                    <a:pt x="20" y="144"/>
                  </a:lnTo>
                  <a:lnTo>
                    <a:pt x="20" y="150"/>
                  </a:lnTo>
                  <a:lnTo>
                    <a:pt x="20" y="157"/>
                  </a:lnTo>
                  <a:lnTo>
                    <a:pt x="0" y="157"/>
                  </a:lnTo>
                  <a:lnTo>
                    <a:pt x="0" y="150"/>
                  </a:lnTo>
                  <a:lnTo>
                    <a:pt x="0" y="144"/>
                  </a:lnTo>
                  <a:lnTo>
                    <a:pt x="0" y="134"/>
                  </a:lnTo>
                  <a:lnTo>
                    <a:pt x="3" y="127"/>
                  </a:lnTo>
                  <a:lnTo>
                    <a:pt x="3" y="120"/>
                  </a:lnTo>
                  <a:lnTo>
                    <a:pt x="6" y="110"/>
                  </a:lnTo>
                  <a:lnTo>
                    <a:pt x="10" y="104"/>
                  </a:lnTo>
                  <a:lnTo>
                    <a:pt x="10" y="97"/>
                  </a:lnTo>
                  <a:lnTo>
                    <a:pt x="13" y="90"/>
                  </a:lnTo>
                  <a:lnTo>
                    <a:pt x="16" y="84"/>
                  </a:lnTo>
                  <a:lnTo>
                    <a:pt x="23" y="77"/>
                  </a:lnTo>
                  <a:lnTo>
                    <a:pt x="26" y="70"/>
                  </a:lnTo>
                  <a:lnTo>
                    <a:pt x="30" y="64"/>
                  </a:lnTo>
                  <a:lnTo>
                    <a:pt x="33" y="60"/>
                  </a:lnTo>
                  <a:lnTo>
                    <a:pt x="40" y="54"/>
                  </a:lnTo>
                  <a:lnTo>
                    <a:pt x="46" y="47"/>
                  </a:lnTo>
                  <a:lnTo>
                    <a:pt x="50" y="44"/>
                  </a:lnTo>
                  <a:lnTo>
                    <a:pt x="56" y="37"/>
                  </a:lnTo>
                  <a:lnTo>
                    <a:pt x="63" y="34"/>
                  </a:lnTo>
                  <a:lnTo>
                    <a:pt x="66" y="30"/>
                  </a:lnTo>
                  <a:lnTo>
                    <a:pt x="73" y="24"/>
                  </a:lnTo>
                  <a:lnTo>
                    <a:pt x="80" y="20"/>
                  </a:lnTo>
                  <a:lnTo>
                    <a:pt x="86" y="17"/>
                  </a:lnTo>
                  <a:lnTo>
                    <a:pt x="93" y="14"/>
                  </a:lnTo>
                  <a:lnTo>
                    <a:pt x="103" y="10"/>
                  </a:lnTo>
                  <a:lnTo>
                    <a:pt x="110" y="10"/>
                  </a:lnTo>
                  <a:lnTo>
                    <a:pt x="116" y="7"/>
                  </a:lnTo>
                  <a:lnTo>
                    <a:pt x="123" y="4"/>
                  </a:lnTo>
                  <a:lnTo>
                    <a:pt x="133" y="4"/>
                  </a:lnTo>
                  <a:lnTo>
                    <a:pt x="140" y="4"/>
                  </a:lnTo>
                  <a:lnTo>
                    <a:pt x="146" y="4"/>
                  </a:lnTo>
                  <a:lnTo>
                    <a:pt x="156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375" name="Freeform 30"/>
            <p:cNvSpPr>
              <a:spLocks/>
            </p:cNvSpPr>
            <p:nvPr/>
          </p:nvSpPr>
          <p:spPr bwMode="auto">
            <a:xfrm>
              <a:off x="6411913" y="6218238"/>
              <a:ext cx="249238" cy="249237"/>
            </a:xfrm>
            <a:custGeom>
              <a:avLst/>
              <a:gdLst>
                <a:gd name="T0" fmla="*/ 157 w 157"/>
                <a:gd name="T1" fmla="*/ 0 h 157"/>
                <a:gd name="T2" fmla="*/ 153 w 157"/>
                <a:gd name="T3" fmla="*/ 17 h 157"/>
                <a:gd name="T4" fmla="*/ 153 w 157"/>
                <a:gd name="T5" fmla="*/ 33 h 157"/>
                <a:gd name="T6" fmla="*/ 150 w 157"/>
                <a:gd name="T7" fmla="*/ 47 h 157"/>
                <a:gd name="T8" fmla="*/ 143 w 157"/>
                <a:gd name="T9" fmla="*/ 63 h 157"/>
                <a:gd name="T10" fmla="*/ 137 w 157"/>
                <a:gd name="T11" fmla="*/ 77 h 157"/>
                <a:gd name="T12" fmla="*/ 130 w 157"/>
                <a:gd name="T13" fmla="*/ 90 h 157"/>
                <a:gd name="T14" fmla="*/ 120 w 157"/>
                <a:gd name="T15" fmla="*/ 100 h 157"/>
                <a:gd name="T16" fmla="*/ 110 w 157"/>
                <a:gd name="T17" fmla="*/ 113 h 157"/>
                <a:gd name="T18" fmla="*/ 100 w 157"/>
                <a:gd name="T19" fmla="*/ 123 h 157"/>
                <a:gd name="T20" fmla="*/ 87 w 157"/>
                <a:gd name="T21" fmla="*/ 130 h 157"/>
                <a:gd name="T22" fmla="*/ 73 w 157"/>
                <a:gd name="T23" fmla="*/ 140 h 157"/>
                <a:gd name="T24" fmla="*/ 60 w 157"/>
                <a:gd name="T25" fmla="*/ 147 h 157"/>
                <a:gd name="T26" fmla="*/ 47 w 157"/>
                <a:gd name="T27" fmla="*/ 150 h 157"/>
                <a:gd name="T28" fmla="*/ 30 w 157"/>
                <a:gd name="T29" fmla="*/ 153 h 157"/>
                <a:gd name="T30" fmla="*/ 13 w 157"/>
                <a:gd name="T31" fmla="*/ 157 h 157"/>
                <a:gd name="T32" fmla="*/ 0 w 157"/>
                <a:gd name="T33" fmla="*/ 157 h 157"/>
                <a:gd name="T34" fmla="*/ 7 w 157"/>
                <a:gd name="T35" fmla="*/ 137 h 157"/>
                <a:gd name="T36" fmla="*/ 20 w 157"/>
                <a:gd name="T37" fmla="*/ 137 h 157"/>
                <a:gd name="T38" fmla="*/ 33 w 157"/>
                <a:gd name="T39" fmla="*/ 133 h 157"/>
                <a:gd name="T40" fmla="*/ 47 w 157"/>
                <a:gd name="T41" fmla="*/ 130 h 157"/>
                <a:gd name="T42" fmla="*/ 57 w 157"/>
                <a:gd name="T43" fmla="*/ 123 h 157"/>
                <a:gd name="T44" fmla="*/ 70 w 157"/>
                <a:gd name="T45" fmla="*/ 120 h 157"/>
                <a:gd name="T46" fmla="*/ 80 w 157"/>
                <a:gd name="T47" fmla="*/ 110 h 157"/>
                <a:gd name="T48" fmla="*/ 90 w 157"/>
                <a:gd name="T49" fmla="*/ 103 h 157"/>
                <a:gd name="T50" fmla="*/ 100 w 157"/>
                <a:gd name="T51" fmla="*/ 93 h 157"/>
                <a:gd name="T52" fmla="*/ 110 w 157"/>
                <a:gd name="T53" fmla="*/ 83 h 157"/>
                <a:gd name="T54" fmla="*/ 117 w 157"/>
                <a:gd name="T55" fmla="*/ 73 h 157"/>
                <a:gd name="T56" fmla="*/ 123 w 157"/>
                <a:gd name="T57" fmla="*/ 60 h 157"/>
                <a:gd name="T58" fmla="*/ 127 w 157"/>
                <a:gd name="T59" fmla="*/ 50 h 157"/>
                <a:gd name="T60" fmla="*/ 130 w 157"/>
                <a:gd name="T61" fmla="*/ 37 h 157"/>
                <a:gd name="T62" fmla="*/ 133 w 157"/>
                <a:gd name="T63" fmla="*/ 23 h 157"/>
                <a:gd name="T64" fmla="*/ 137 w 157"/>
                <a:gd name="T65" fmla="*/ 1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57" h="157">
                  <a:moveTo>
                    <a:pt x="137" y="0"/>
                  </a:moveTo>
                  <a:lnTo>
                    <a:pt x="157" y="0"/>
                  </a:lnTo>
                  <a:lnTo>
                    <a:pt x="157" y="10"/>
                  </a:lnTo>
                  <a:lnTo>
                    <a:pt x="153" y="17"/>
                  </a:lnTo>
                  <a:lnTo>
                    <a:pt x="153" y="27"/>
                  </a:lnTo>
                  <a:lnTo>
                    <a:pt x="153" y="33"/>
                  </a:lnTo>
                  <a:lnTo>
                    <a:pt x="150" y="40"/>
                  </a:lnTo>
                  <a:lnTo>
                    <a:pt x="150" y="47"/>
                  </a:lnTo>
                  <a:lnTo>
                    <a:pt x="147" y="57"/>
                  </a:lnTo>
                  <a:lnTo>
                    <a:pt x="143" y="63"/>
                  </a:lnTo>
                  <a:lnTo>
                    <a:pt x="140" y="70"/>
                  </a:lnTo>
                  <a:lnTo>
                    <a:pt x="137" y="77"/>
                  </a:lnTo>
                  <a:lnTo>
                    <a:pt x="133" y="83"/>
                  </a:lnTo>
                  <a:lnTo>
                    <a:pt x="130" y="90"/>
                  </a:lnTo>
                  <a:lnTo>
                    <a:pt x="123" y="97"/>
                  </a:lnTo>
                  <a:lnTo>
                    <a:pt x="120" y="100"/>
                  </a:lnTo>
                  <a:lnTo>
                    <a:pt x="113" y="107"/>
                  </a:lnTo>
                  <a:lnTo>
                    <a:pt x="110" y="113"/>
                  </a:lnTo>
                  <a:lnTo>
                    <a:pt x="103" y="117"/>
                  </a:lnTo>
                  <a:lnTo>
                    <a:pt x="100" y="123"/>
                  </a:lnTo>
                  <a:lnTo>
                    <a:pt x="93" y="127"/>
                  </a:lnTo>
                  <a:lnTo>
                    <a:pt x="87" y="130"/>
                  </a:lnTo>
                  <a:lnTo>
                    <a:pt x="80" y="137"/>
                  </a:lnTo>
                  <a:lnTo>
                    <a:pt x="73" y="140"/>
                  </a:lnTo>
                  <a:lnTo>
                    <a:pt x="67" y="143"/>
                  </a:lnTo>
                  <a:lnTo>
                    <a:pt x="60" y="147"/>
                  </a:lnTo>
                  <a:lnTo>
                    <a:pt x="53" y="150"/>
                  </a:lnTo>
                  <a:lnTo>
                    <a:pt x="47" y="150"/>
                  </a:lnTo>
                  <a:lnTo>
                    <a:pt x="37" y="153"/>
                  </a:lnTo>
                  <a:lnTo>
                    <a:pt x="30" y="153"/>
                  </a:lnTo>
                  <a:lnTo>
                    <a:pt x="23" y="157"/>
                  </a:lnTo>
                  <a:lnTo>
                    <a:pt x="13" y="157"/>
                  </a:lnTo>
                  <a:lnTo>
                    <a:pt x="7" y="157"/>
                  </a:lnTo>
                  <a:lnTo>
                    <a:pt x="0" y="157"/>
                  </a:lnTo>
                  <a:lnTo>
                    <a:pt x="0" y="140"/>
                  </a:lnTo>
                  <a:lnTo>
                    <a:pt x="7" y="137"/>
                  </a:lnTo>
                  <a:lnTo>
                    <a:pt x="13" y="137"/>
                  </a:lnTo>
                  <a:lnTo>
                    <a:pt x="20" y="137"/>
                  </a:lnTo>
                  <a:lnTo>
                    <a:pt x="27" y="137"/>
                  </a:lnTo>
                  <a:lnTo>
                    <a:pt x="33" y="133"/>
                  </a:lnTo>
                  <a:lnTo>
                    <a:pt x="40" y="133"/>
                  </a:lnTo>
                  <a:lnTo>
                    <a:pt x="47" y="130"/>
                  </a:lnTo>
                  <a:lnTo>
                    <a:pt x="53" y="127"/>
                  </a:lnTo>
                  <a:lnTo>
                    <a:pt x="57" y="123"/>
                  </a:lnTo>
                  <a:lnTo>
                    <a:pt x="63" y="123"/>
                  </a:lnTo>
                  <a:lnTo>
                    <a:pt x="70" y="120"/>
                  </a:lnTo>
                  <a:lnTo>
                    <a:pt x="77" y="117"/>
                  </a:lnTo>
                  <a:lnTo>
                    <a:pt x="80" y="110"/>
                  </a:lnTo>
                  <a:lnTo>
                    <a:pt x="87" y="107"/>
                  </a:lnTo>
                  <a:lnTo>
                    <a:pt x="90" y="103"/>
                  </a:lnTo>
                  <a:lnTo>
                    <a:pt x="97" y="97"/>
                  </a:lnTo>
                  <a:lnTo>
                    <a:pt x="100" y="93"/>
                  </a:lnTo>
                  <a:lnTo>
                    <a:pt x="103" y="90"/>
                  </a:lnTo>
                  <a:lnTo>
                    <a:pt x="110" y="83"/>
                  </a:lnTo>
                  <a:lnTo>
                    <a:pt x="113" y="77"/>
                  </a:lnTo>
                  <a:lnTo>
                    <a:pt x="117" y="73"/>
                  </a:lnTo>
                  <a:lnTo>
                    <a:pt x="120" y="67"/>
                  </a:lnTo>
                  <a:lnTo>
                    <a:pt x="123" y="60"/>
                  </a:lnTo>
                  <a:lnTo>
                    <a:pt x="127" y="53"/>
                  </a:lnTo>
                  <a:lnTo>
                    <a:pt x="127" y="50"/>
                  </a:lnTo>
                  <a:lnTo>
                    <a:pt x="130" y="43"/>
                  </a:lnTo>
                  <a:lnTo>
                    <a:pt x="130" y="37"/>
                  </a:lnTo>
                  <a:lnTo>
                    <a:pt x="133" y="30"/>
                  </a:lnTo>
                  <a:lnTo>
                    <a:pt x="133" y="23"/>
                  </a:lnTo>
                  <a:lnTo>
                    <a:pt x="137" y="17"/>
                  </a:lnTo>
                  <a:lnTo>
                    <a:pt x="137" y="10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376" name="Freeform 31"/>
            <p:cNvSpPr>
              <a:spLocks/>
            </p:cNvSpPr>
            <p:nvPr/>
          </p:nvSpPr>
          <p:spPr bwMode="auto">
            <a:xfrm>
              <a:off x="6411913" y="6440488"/>
              <a:ext cx="249238" cy="242887"/>
            </a:xfrm>
            <a:custGeom>
              <a:avLst/>
              <a:gdLst>
                <a:gd name="T0" fmla="*/ 0 w 157"/>
                <a:gd name="T1" fmla="*/ 0 h 153"/>
                <a:gd name="T2" fmla="*/ 13 w 157"/>
                <a:gd name="T3" fmla="*/ 0 h 153"/>
                <a:gd name="T4" fmla="*/ 30 w 157"/>
                <a:gd name="T5" fmla="*/ 0 h 153"/>
                <a:gd name="T6" fmla="*/ 47 w 157"/>
                <a:gd name="T7" fmla="*/ 7 h 153"/>
                <a:gd name="T8" fmla="*/ 60 w 157"/>
                <a:gd name="T9" fmla="*/ 10 h 153"/>
                <a:gd name="T10" fmla="*/ 73 w 157"/>
                <a:gd name="T11" fmla="*/ 17 h 153"/>
                <a:gd name="T12" fmla="*/ 87 w 157"/>
                <a:gd name="T13" fmla="*/ 27 h 153"/>
                <a:gd name="T14" fmla="*/ 100 w 157"/>
                <a:gd name="T15" fmla="*/ 33 h 153"/>
                <a:gd name="T16" fmla="*/ 110 w 157"/>
                <a:gd name="T17" fmla="*/ 43 h 153"/>
                <a:gd name="T18" fmla="*/ 120 w 157"/>
                <a:gd name="T19" fmla="*/ 56 h 153"/>
                <a:gd name="T20" fmla="*/ 130 w 157"/>
                <a:gd name="T21" fmla="*/ 66 h 153"/>
                <a:gd name="T22" fmla="*/ 137 w 157"/>
                <a:gd name="T23" fmla="*/ 80 h 153"/>
                <a:gd name="T24" fmla="*/ 143 w 157"/>
                <a:gd name="T25" fmla="*/ 93 h 153"/>
                <a:gd name="T26" fmla="*/ 150 w 157"/>
                <a:gd name="T27" fmla="*/ 110 h 153"/>
                <a:gd name="T28" fmla="*/ 153 w 157"/>
                <a:gd name="T29" fmla="*/ 123 h 153"/>
                <a:gd name="T30" fmla="*/ 153 w 157"/>
                <a:gd name="T31" fmla="*/ 140 h 153"/>
                <a:gd name="T32" fmla="*/ 157 w 157"/>
                <a:gd name="T33" fmla="*/ 153 h 153"/>
                <a:gd name="T34" fmla="*/ 137 w 157"/>
                <a:gd name="T35" fmla="*/ 146 h 153"/>
                <a:gd name="T36" fmla="*/ 133 w 157"/>
                <a:gd name="T37" fmla="*/ 133 h 153"/>
                <a:gd name="T38" fmla="*/ 130 w 157"/>
                <a:gd name="T39" fmla="*/ 120 h 153"/>
                <a:gd name="T40" fmla="*/ 127 w 157"/>
                <a:gd name="T41" fmla="*/ 106 h 153"/>
                <a:gd name="T42" fmla="*/ 123 w 157"/>
                <a:gd name="T43" fmla="*/ 96 h 153"/>
                <a:gd name="T44" fmla="*/ 117 w 157"/>
                <a:gd name="T45" fmla="*/ 83 h 153"/>
                <a:gd name="T46" fmla="*/ 110 w 157"/>
                <a:gd name="T47" fmla="*/ 73 h 153"/>
                <a:gd name="T48" fmla="*/ 100 w 157"/>
                <a:gd name="T49" fmla="*/ 63 h 153"/>
                <a:gd name="T50" fmla="*/ 90 w 157"/>
                <a:gd name="T51" fmla="*/ 53 h 153"/>
                <a:gd name="T52" fmla="*/ 80 w 157"/>
                <a:gd name="T53" fmla="*/ 46 h 153"/>
                <a:gd name="T54" fmla="*/ 70 w 157"/>
                <a:gd name="T55" fmla="*/ 36 h 153"/>
                <a:gd name="T56" fmla="*/ 57 w 157"/>
                <a:gd name="T57" fmla="*/ 30 h 153"/>
                <a:gd name="T58" fmla="*/ 47 w 157"/>
                <a:gd name="T59" fmla="*/ 27 h 153"/>
                <a:gd name="T60" fmla="*/ 33 w 157"/>
                <a:gd name="T61" fmla="*/ 23 h 153"/>
                <a:gd name="T62" fmla="*/ 20 w 157"/>
                <a:gd name="T63" fmla="*/ 20 h 153"/>
                <a:gd name="T64" fmla="*/ 7 w 157"/>
                <a:gd name="T65" fmla="*/ 17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57" h="153">
                  <a:moveTo>
                    <a:pt x="0" y="17"/>
                  </a:moveTo>
                  <a:lnTo>
                    <a:pt x="0" y="0"/>
                  </a:lnTo>
                  <a:lnTo>
                    <a:pt x="7" y="0"/>
                  </a:lnTo>
                  <a:lnTo>
                    <a:pt x="13" y="0"/>
                  </a:lnTo>
                  <a:lnTo>
                    <a:pt x="23" y="0"/>
                  </a:lnTo>
                  <a:lnTo>
                    <a:pt x="30" y="0"/>
                  </a:lnTo>
                  <a:lnTo>
                    <a:pt x="37" y="3"/>
                  </a:lnTo>
                  <a:lnTo>
                    <a:pt x="47" y="7"/>
                  </a:lnTo>
                  <a:lnTo>
                    <a:pt x="53" y="7"/>
                  </a:lnTo>
                  <a:lnTo>
                    <a:pt x="60" y="10"/>
                  </a:lnTo>
                  <a:lnTo>
                    <a:pt x="67" y="13"/>
                  </a:lnTo>
                  <a:lnTo>
                    <a:pt x="73" y="17"/>
                  </a:lnTo>
                  <a:lnTo>
                    <a:pt x="80" y="20"/>
                  </a:lnTo>
                  <a:lnTo>
                    <a:pt x="87" y="27"/>
                  </a:lnTo>
                  <a:lnTo>
                    <a:pt x="93" y="30"/>
                  </a:lnTo>
                  <a:lnTo>
                    <a:pt x="100" y="33"/>
                  </a:lnTo>
                  <a:lnTo>
                    <a:pt x="103" y="40"/>
                  </a:lnTo>
                  <a:lnTo>
                    <a:pt x="110" y="43"/>
                  </a:lnTo>
                  <a:lnTo>
                    <a:pt x="113" y="50"/>
                  </a:lnTo>
                  <a:lnTo>
                    <a:pt x="120" y="56"/>
                  </a:lnTo>
                  <a:lnTo>
                    <a:pt x="123" y="60"/>
                  </a:lnTo>
                  <a:lnTo>
                    <a:pt x="130" y="66"/>
                  </a:lnTo>
                  <a:lnTo>
                    <a:pt x="133" y="73"/>
                  </a:lnTo>
                  <a:lnTo>
                    <a:pt x="137" y="80"/>
                  </a:lnTo>
                  <a:lnTo>
                    <a:pt x="140" y="86"/>
                  </a:lnTo>
                  <a:lnTo>
                    <a:pt x="143" y="93"/>
                  </a:lnTo>
                  <a:lnTo>
                    <a:pt x="147" y="100"/>
                  </a:lnTo>
                  <a:lnTo>
                    <a:pt x="150" y="110"/>
                  </a:lnTo>
                  <a:lnTo>
                    <a:pt x="150" y="116"/>
                  </a:lnTo>
                  <a:lnTo>
                    <a:pt x="153" y="123"/>
                  </a:lnTo>
                  <a:lnTo>
                    <a:pt x="153" y="130"/>
                  </a:lnTo>
                  <a:lnTo>
                    <a:pt x="153" y="140"/>
                  </a:lnTo>
                  <a:lnTo>
                    <a:pt x="157" y="146"/>
                  </a:lnTo>
                  <a:lnTo>
                    <a:pt x="157" y="153"/>
                  </a:lnTo>
                  <a:lnTo>
                    <a:pt x="137" y="153"/>
                  </a:lnTo>
                  <a:lnTo>
                    <a:pt x="137" y="146"/>
                  </a:lnTo>
                  <a:lnTo>
                    <a:pt x="137" y="140"/>
                  </a:lnTo>
                  <a:lnTo>
                    <a:pt x="133" y="133"/>
                  </a:lnTo>
                  <a:lnTo>
                    <a:pt x="133" y="126"/>
                  </a:lnTo>
                  <a:lnTo>
                    <a:pt x="130" y="120"/>
                  </a:lnTo>
                  <a:lnTo>
                    <a:pt x="130" y="113"/>
                  </a:lnTo>
                  <a:lnTo>
                    <a:pt x="127" y="106"/>
                  </a:lnTo>
                  <a:lnTo>
                    <a:pt x="127" y="100"/>
                  </a:lnTo>
                  <a:lnTo>
                    <a:pt x="123" y="96"/>
                  </a:lnTo>
                  <a:lnTo>
                    <a:pt x="120" y="90"/>
                  </a:lnTo>
                  <a:lnTo>
                    <a:pt x="117" y="83"/>
                  </a:lnTo>
                  <a:lnTo>
                    <a:pt x="113" y="80"/>
                  </a:lnTo>
                  <a:lnTo>
                    <a:pt x="110" y="73"/>
                  </a:lnTo>
                  <a:lnTo>
                    <a:pt x="103" y="66"/>
                  </a:lnTo>
                  <a:lnTo>
                    <a:pt x="100" y="63"/>
                  </a:lnTo>
                  <a:lnTo>
                    <a:pt x="97" y="56"/>
                  </a:lnTo>
                  <a:lnTo>
                    <a:pt x="90" y="53"/>
                  </a:lnTo>
                  <a:lnTo>
                    <a:pt x="87" y="50"/>
                  </a:lnTo>
                  <a:lnTo>
                    <a:pt x="80" y="46"/>
                  </a:lnTo>
                  <a:lnTo>
                    <a:pt x="77" y="40"/>
                  </a:lnTo>
                  <a:lnTo>
                    <a:pt x="70" y="36"/>
                  </a:lnTo>
                  <a:lnTo>
                    <a:pt x="63" y="33"/>
                  </a:lnTo>
                  <a:lnTo>
                    <a:pt x="57" y="30"/>
                  </a:lnTo>
                  <a:lnTo>
                    <a:pt x="53" y="30"/>
                  </a:lnTo>
                  <a:lnTo>
                    <a:pt x="47" y="27"/>
                  </a:lnTo>
                  <a:lnTo>
                    <a:pt x="40" y="23"/>
                  </a:lnTo>
                  <a:lnTo>
                    <a:pt x="33" y="23"/>
                  </a:lnTo>
                  <a:lnTo>
                    <a:pt x="27" y="20"/>
                  </a:lnTo>
                  <a:lnTo>
                    <a:pt x="20" y="20"/>
                  </a:lnTo>
                  <a:lnTo>
                    <a:pt x="13" y="20"/>
                  </a:lnTo>
                  <a:lnTo>
                    <a:pt x="7" y="17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377" name="Freeform 32"/>
            <p:cNvSpPr>
              <a:spLocks/>
            </p:cNvSpPr>
            <p:nvPr/>
          </p:nvSpPr>
          <p:spPr bwMode="auto">
            <a:xfrm>
              <a:off x="6629401" y="6683375"/>
              <a:ext cx="247650" cy="249237"/>
            </a:xfrm>
            <a:custGeom>
              <a:avLst/>
              <a:gdLst>
                <a:gd name="T0" fmla="*/ 20 w 156"/>
                <a:gd name="T1" fmla="*/ 0 h 157"/>
                <a:gd name="T2" fmla="*/ 20 w 156"/>
                <a:gd name="T3" fmla="*/ 17 h 157"/>
                <a:gd name="T4" fmla="*/ 20 w 156"/>
                <a:gd name="T5" fmla="*/ 30 h 157"/>
                <a:gd name="T6" fmla="*/ 23 w 156"/>
                <a:gd name="T7" fmla="*/ 43 h 157"/>
                <a:gd name="T8" fmla="*/ 30 w 156"/>
                <a:gd name="T9" fmla="*/ 53 h 157"/>
                <a:gd name="T10" fmla="*/ 36 w 156"/>
                <a:gd name="T11" fmla="*/ 67 h 157"/>
                <a:gd name="T12" fmla="*/ 43 w 156"/>
                <a:gd name="T13" fmla="*/ 77 h 157"/>
                <a:gd name="T14" fmla="*/ 50 w 156"/>
                <a:gd name="T15" fmla="*/ 90 h 157"/>
                <a:gd name="T16" fmla="*/ 60 w 156"/>
                <a:gd name="T17" fmla="*/ 100 h 157"/>
                <a:gd name="T18" fmla="*/ 70 w 156"/>
                <a:gd name="T19" fmla="*/ 107 h 157"/>
                <a:gd name="T20" fmla="*/ 80 w 156"/>
                <a:gd name="T21" fmla="*/ 117 h 157"/>
                <a:gd name="T22" fmla="*/ 90 w 156"/>
                <a:gd name="T23" fmla="*/ 123 h 157"/>
                <a:gd name="T24" fmla="*/ 103 w 156"/>
                <a:gd name="T25" fmla="*/ 127 h 157"/>
                <a:gd name="T26" fmla="*/ 116 w 156"/>
                <a:gd name="T27" fmla="*/ 133 h 157"/>
                <a:gd name="T28" fmla="*/ 126 w 156"/>
                <a:gd name="T29" fmla="*/ 137 h 157"/>
                <a:gd name="T30" fmla="*/ 143 w 156"/>
                <a:gd name="T31" fmla="*/ 137 h 157"/>
                <a:gd name="T32" fmla="*/ 156 w 156"/>
                <a:gd name="T33" fmla="*/ 140 h 157"/>
                <a:gd name="T34" fmla="*/ 146 w 156"/>
                <a:gd name="T35" fmla="*/ 157 h 157"/>
                <a:gd name="T36" fmla="*/ 133 w 156"/>
                <a:gd name="T37" fmla="*/ 157 h 157"/>
                <a:gd name="T38" fmla="*/ 116 w 156"/>
                <a:gd name="T39" fmla="*/ 153 h 157"/>
                <a:gd name="T40" fmla="*/ 103 w 156"/>
                <a:gd name="T41" fmla="*/ 150 h 157"/>
                <a:gd name="T42" fmla="*/ 86 w 156"/>
                <a:gd name="T43" fmla="*/ 143 h 157"/>
                <a:gd name="T44" fmla="*/ 73 w 156"/>
                <a:gd name="T45" fmla="*/ 137 h 157"/>
                <a:gd name="T46" fmla="*/ 63 w 156"/>
                <a:gd name="T47" fmla="*/ 127 h 157"/>
                <a:gd name="T48" fmla="*/ 50 w 156"/>
                <a:gd name="T49" fmla="*/ 117 h 157"/>
                <a:gd name="T50" fmla="*/ 40 w 156"/>
                <a:gd name="T51" fmla="*/ 107 h 157"/>
                <a:gd name="T52" fmla="*/ 30 w 156"/>
                <a:gd name="T53" fmla="*/ 97 h 157"/>
                <a:gd name="T54" fmla="*/ 23 w 156"/>
                <a:gd name="T55" fmla="*/ 83 h 157"/>
                <a:gd name="T56" fmla="*/ 13 w 156"/>
                <a:gd name="T57" fmla="*/ 70 h 157"/>
                <a:gd name="T58" fmla="*/ 10 w 156"/>
                <a:gd name="T59" fmla="*/ 57 h 157"/>
                <a:gd name="T60" fmla="*/ 3 w 156"/>
                <a:gd name="T61" fmla="*/ 40 h 157"/>
                <a:gd name="T62" fmla="*/ 0 w 156"/>
                <a:gd name="T63" fmla="*/ 27 h 157"/>
                <a:gd name="T64" fmla="*/ 0 w 156"/>
                <a:gd name="T65" fmla="*/ 1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56" h="157">
                  <a:moveTo>
                    <a:pt x="0" y="0"/>
                  </a:moveTo>
                  <a:lnTo>
                    <a:pt x="20" y="0"/>
                  </a:lnTo>
                  <a:lnTo>
                    <a:pt x="20" y="10"/>
                  </a:lnTo>
                  <a:lnTo>
                    <a:pt x="20" y="17"/>
                  </a:lnTo>
                  <a:lnTo>
                    <a:pt x="20" y="23"/>
                  </a:lnTo>
                  <a:lnTo>
                    <a:pt x="20" y="30"/>
                  </a:lnTo>
                  <a:lnTo>
                    <a:pt x="23" y="37"/>
                  </a:lnTo>
                  <a:lnTo>
                    <a:pt x="23" y="43"/>
                  </a:lnTo>
                  <a:lnTo>
                    <a:pt x="26" y="50"/>
                  </a:lnTo>
                  <a:lnTo>
                    <a:pt x="30" y="53"/>
                  </a:lnTo>
                  <a:lnTo>
                    <a:pt x="33" y="60"/>
                  </a:lnTo>
                  <a:lnTo>
                    <a:pt x="36" y="67"/>
                  </a:lnTo>
                  <a:lnTo>
                    <a:pt x="40" y="73"/>
                  </a:lnTo>
                  <a:lnTo>
                    <a:pt x="43" y="77"/>
                  </a:lnTo>
                  <a:lnTo>
                    <a:pt x="46" y="83"/>
                  </a:lnTo>
                  <a:lnTo>
                    <a:pt x="50" y="90"/>
                  </a:lnTo>
                  <a:lnTo>
                    <a:pt x="53" y="93"/>
                  </a:lnTo>
                  <a:lnTo>
                    <a:pt x="60" y="100"/>
                  </a:lnTo>
                  <a:lnTo>
                    <a:pt x="63" y="103"/>
                  </a:lnTo>
                  <a:lnTo>
                    <a:pt x="70" y="107"/>
                  </a:lnTo>
                  <a:lnTo>
                    <a:pt x="73" y="110"/>
                  </a:lnTo>
                  <a:lnTo>
                    <a:pt x="80" y="117"/>
                  </a:lnTo>
                  <a:lnTo>
                    <a:pt x="83" y="120"/>
                  </a:lnTo>
                  <a:lnTo>
                    <a:pt x="90" y="123"/>
                  </a:lnTo>
                  <a:lnTo>
                    <a:pt x="96" y="127"/>
                  </a:lnTo>
                  <a:lnTo>
                    <a:pt x="103" y="127"/>
                  </a:lnTo>
                  <a:lnTo>
                    <a:pt x="110" y="130"/>
                  </a:lnTo>
                  <a:lnTo>
                    <a:pt x="116" y="133"/>
                  </a:lnTo>
                  <a:lnTo>
                    <a:pt x="120" y="133"/>
                  </a:lnTo>
                  <a:lnTo>
                    <a:pt x="126" y="137"/>
                  </a:lnTo>
                  <a:lnTo>
                    <a:pt x="133" y="137"/>
                  </a:lnTo>
                  <a:lnTo>
                    <a:pt x="143" y="137"/>
                  </a:lnTo>
                  <a:lnTo>
                    <a:pt x="150" y="140"/>
                  </a:lnTo>
                  <a:lnTo>
                    <a:pt x="156" y="140"/>
                  </a:lnTo>
                  <a:lnTo>
                    <a:pt x="156" y="157"/>
                  </a:lnTo>
                  <a:lnTo>
                    <a:pt x="146" y="157"/>
                  </a:lnTo>
                  <a:lnTo>
                    <a:pt x="140" y="157"/>
                  </a:lnTo>
                  <a:lnTo>
                    <a:pt x="133" y="157"/>
                  </a:lnTo>
                  <a:lnTo>
                    <a:pt x="123" y="153"/>
                  </a:lnTo>
                  <a:lnTo>
                    <a:pt x="116" y="153"/>
                  </a:lnTo>
                  <a:lnTo>
                    <a:pt x="110" y="150"/>
                  </a:lnTo>
                  <a:lnTo>
                    <a:pt x="103" y="150"/>
                  </a:lnTo>
                  <a:lnTo>
                    <a:pt x="93" y="147"/>
                  </a:lnTo>
                  <a:lnTo>
                    <a:pt x="86" y="143"/>
                  </a:lnTo>
                  <a:lnTo>
                    <a:pt x="80" y="140"/>
                  </a:lnTo>
                  <a:lnTo>
                    <a:pt x="73" y="137"/>
                  </a:lnTo>
                  <a:lnTo>
                    <a:pt x="66" y="130"/>
                  </a:lnTo>
                  <a:lnTo>
                    <a:pt x="63" y="127"/>
                  </a:lnTo>
                  <a:lnTo>
                    <a:pt x="56" y="123"/>
                  </a:lnTo>
                  <a:lnTo>
                    <a:pt x="50" y="117"/>
                  </a:lnTo>
                  <a:lnTo>
                    <a:pt x="46" y="113"/>
                  </a:lnTo>
                  <a:lnTo>
                    <a:pt x="40" y="107"/>
                  </a:lnTo>
                  <a:lnTo>
                    <a:pt x="33" y="100"/>
                  </a:lnTo>
                  <a:lnTo>
                    <a:pt x="30" y="97"/>
                  </a:lnTo>
                  <a:lnTo>
                    <a:pt x="26" y="90"/>
                  </a:lnTo>
                  <a:lnTo>
                    <a:pt x="23" y="83"/>
                  </a:lnTo>
                  <a:lnTo>
                    <a:pt x="16" y="77"/>
                  </a:lnTo>
                  <a:lnTo>
                    <a:pt x="13" y="70"/>
                  </a:lnTo>
                  <a:lnTo>
                    <a:pt x="10" y="63"/>
                  </a:lnTo>
                  <a:lnTo>
                    <a:pt x="10" y="57"/>
                  </a:lnTo>
                  <a:lnTo>
                    <a:pt x="6" y="47"/>
                  </a:lnTo>
                  <a:lnTo>
                    <a:pt x="3" y="40"/>
                  </a:lnTo>
                  <a:lnTo>
                    <a:pt x="3" y="33"/>
                  </a:lnTo>
                  <a:lnTo>
                    <a:pt x="0" y="27"/>
                  </a:lnTo>
                  <a:lnTo>
                    <a:pt x="0" y="17"/>
                  </a:lnTo>
                  <a:lnTo>
                    <a:pt x="0" y="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385" name="Freeform 35"/>
            <p:cNvSpPr>
              <a:spLocks/>
            </p:cNvSpPr>
            <p:nvPr/>
          </p:nvSpPr>
          <p:spPr bwMode="auto">
            <a:xfrm>
              <a:off x="6877051" y="6683375"/>
              <a:ext cx="233363" cy="471487"/>
            </a:xfrm>
            <a:custGeom>
              <a:avLst/>
              <a:gdLst>
                <a:gd name="T0" fmla="*/ 0 w 147"/>
                <a:gd name="T1" fmla="*/ 297 h 297"/>
                <a:gd name="T2" fmla="*/ 30 w 147"/>
                <a:gd name="T3" fmla="*/ 293 h 297"/>
                <a:gd name="T4" fmla="*/ 57 w 147"/>
                <a:gd name="T5" fmla="*/ 283 h 297"/>
                <a:gd name="T6" fmla="*/ 80 w 147"/>
                <a:gd name="T7" fmla="*/ 270 h 297"/>
                <a:gd name="T8" fmla="*/ 104 w 147"/>
                <a:gd name="T9" fmla="*/ 253 h 297"/>
                <a:gd name="T10" fmla="*/ 120 w 147"/>
                <a:gd name="T11" fmla="*/ 230 h 297"/>
                <a:gd name="T12" fmla="*/ 134 w 147"/>
                <a:gd name="T13" fmla="*/ 207 h 297"/>
                <a:gd name="T14" fmla="*/ 144 w 147"/>
                <a:gd name="T15" fmla="*/ 177 h 297"/>
                <a:gd name="T16" fmla="*/ 147 w 147"/>
                <a:gd name="T17" fmla="*/ 150 h 297"/>
                <a:gd name="T18" fmla="*/ 144 w 147"/>
                <a:gd name="T19" fmla="*/ 120 h 297"/>
                <a:gd name="T20" fmla="*/ 134 w 147"/>
                <a:gd name="T21" fmla="*/ 90 h 297"/>
                <a:gd name="T22" fmla="*/ 120 w 147"/>
                <a:gd name="T23" fmla="*/ 67 h 297"/>
                <a:gd name="T24" fmla="*/ 104 w 147"/>
                <a:gd name="T25" fmla="*/ 43 h 297"/>
                <a:gd name="T26" fmla="*/ 80 w 147"/>
                <a:gd name="T27" fmla="*/ 27 h 297"/>
                <a:gd name="T28" fmla="*/ 57 w 147"/>
                <a:gd name="T29" fmla="*/ 13 h 297"/>
                <a:gd name="T30" fmla="*/ 30 w 147"/>
                <a:gd name="T31" fmla="*/ 3 h 297"/>
                <a:gd name="T32" fmla="*/ 0 w 147"/>
                <a:gd name="T33" fmla="*/ 0 h 297"/>
                <a:gd name="T34" fmla="*/ 0 w 147"/>
                <a:gd name="T35" fmla="*/ 297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7" h="297">
                  <a:moveTo>
                    <a:pt x="0" y="297"/>
                  </a:moveTo>
                  <a:lnTo>
                    <a:pt x="30" y="293"/>
                  </a:lnTo>
                  <a:lnTo>
                    <a:pt x="57" y="283"/>
                  </a:lnTo>
                  <a:lnTo>
                    <a:pt x="80" y="270"/>
                  </a:lnTo>
                  <a:lnTo>
                    <a:pt x="104" y="253"/>
                  </a:lnTo>
                  <a:lnTo>
                    <a:pt x="120" y="230"/>
                  </a:lnTo>
                  <a:lnTo>
                    <a:pt x="134" y="207"/>
                  </a:lnTo>
                  <a:lnTo>
                    <a:pt x="144" y="177"/>
                  </a:lnTo>
                  <a:lnTo>
                    <a:pt x="147" y="150"/>
                  </a:lnTo>
                  <a:lnTo>
                    <a:pt x="144" y="120"/>
                  </a:lnTo>
                  <a:lnTo>
                    <a:pt x="134" y="90"/>
                  </a:lnTo>
                  <a:lnTo>
                    <a:pt x="120" y="67"/>
                  </a:lnTo>
                  <a:lnTo>
                    <a:pt x="104" y="43"/>
                  </a:lnTo>
                  <a:lnTo>
                    <a:pt x="80" y="27"/>
                  </a:lnTo>
                  <a:lnTo>
                    <a:pt x="57" y="13"/>
                  </a:lnTo>
                  <a:lnTo>
                    <a:pt x="30" y="3"/>
                  </a:lnTo>
                  <a:lnTo>
                    <a:pt x="0" y="0"/>
                  </a:lnTo>
                  <a:lnTo>
                    <a:pt x="0" y="297"/>
                  </a:lnTo>
                  <a:close/>
                </a:path>
              </a:pathLst>
            </a:custGeom>
            <a:solidFill>
              <a:srgbClr val="00FF00"/>
            </a:solidFill>
            <a:ln w="0"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388" name="Rectangle 38"/>
            <p:cNvSpPr>
              <a:spLocks noChangeArrowheads="1"/>
            </p:cNvSpPr>
            <p:nvPr/>
          </p:nvSpPr>
          <p:spPr bwMode="auto">
            <a:xfrm>
              <a:off x="5708651" y="6905625"/>
              <a:ext cx="238125" cy="26987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389" name="Rectangle 39"/>
            <p:cNvSpPr>
              <a:spLocks noChangeArrowheads="1"/>
            </p:cNvSpPr>
            <p:nvPr/>
          </p:nvSpPr>
          <p:spPr bwMode="auto">
            <a:xfrm>
              <a:off x="5708651" y="5969000"/>
              <a:ext cx="238125" cy="31750"/>
            </a:xfrm>
            <a:prstGeom prst="rect">
              <a:avLst/>
            </a:prstGeom>
            <a:solidFill>
              <a:srgbClr val="FF0000"/>
            </a:solidFill>
            <a:ln w="0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391" name="Line 41"/>
            <p:cNvSpPr>
              <a:spLocks noChangeShapeType="1"/>
            </p:cNvSpPr>
            <p:nvPr/>
          </p:nvSpPr>
          <p:spPr bwMode="auto">
            <a:xfrm>
              <a:off x="2882901" y="6889750"/>
              <a:ext cx="52388" cy="0"/>
            </a:xfrm>
            <a:prstGeom prst="line">
              <a:avLst/>
            </a:prstGeom>
            <a:noFill/>
            <a:ln w="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0" name="Line 42"/>
            <p:cNvSpPr>
              <a:spLocks noChangeShapeType="1"/>
            </p:cNvSpPr>
            <p:nvPr/>
          </p:nvSpPr>
          <p:spPr bwMode="auto">
            <a:xfrm>
              <a:off x="2987676" y="6889750"/>
              <a:ext cx="53975" cy="0"/>
            </a:xfrm>
            <a:prstGeom prst="line">
              <a:avLst/>
            </a:prstGeom>
            <a:noFill/>
            <a:ln w="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1" name="Line 43"/>
            <p:cNvSpPr>
              <a:spLocks noChangeShapeType="1"/>
            </p:cNvSpPr>
            <p:nvPr/>
          </p:nvSpPr>
          <p:spPr bwMode="auto">
            <a:xfrm>
              <a:off x="3094038" y="6889750"/>
              <a:ext cx="52388" cy="0"/>
            </a:xfrm>
            <a:prstGeom prst="line">
              <a:avLst/>
            </a:prstGeom>
            <a:noFill/>
            <a:ln w="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2" name="Line 44"/>
            <p:cNvSpPr>
              <a:spLocks noChangeShapeType="1"/>
            </p:cNvSpPr>
            <p:nvPr/>
          </p:nvSpPr>
          <p:spPr bwMode="auto">
            <a:xfrm>
              <a:off x="3200401" y="6889750"/>
              <a:ext cx="52388" cy="0"/>
            </a:xfrm>
            <a:prstGeom prst="line">
              <a:avLst/>
            </a:prstGeom>
            <a:noFill/>
            <a:ln w="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3" name="Line 45"/>
            <p:cNvSpPr>
              <a:spLocks noChangeShapeType="1"/>
            </p:cNvSpPr>
            <p:nvPr/>
          </p:nvSpPr>
          <p:spPr bwMode="auto">
            <a:xfrm>
              <a:off x="3305176" y="6889750"/>
              <a:ext cx="53975" cy="0"/>
            </a:xfrm>
            <a:prstGeom prst="line">
              <a:avLst/>
            </a:prstGeom>
            <a:noFill/>
            <a:ln w="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4" name="Line 46"/>
            <p:cNvSpPr>
              <a:spLocks noChangeShapeType="1"/>
            </p:cNvSpPr>
            <p:nvPr/>
          </p:nvSpPr>
          <p:spPr bwMode="auto">
            <a:xfrm>
              <a:off x="3411538" y="6889750"/>
              <a:ext cx="52388" cy="0"/>
            </a:xfrm>
            <a:prstGeom prst="line">
              <a:avLst/>
            </a:prstGeom>
            <a:noFill/>
            <a:ln w="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5" name="Line 47"/>
            <p:cNvSpPr>
              <a:spLocks noChangeShapeType="1"/>
            </p:cNvSpPr>
            <p:nvPr/>
          </p:nvSpPr>
          <p:spPr bwMode="auto">
            <a:xfrm>
              <a:off x="3517901" y="6889750"/>
              <a:ext cx="52388" cy="0"/>
            </a:xfrm>
            <a:prstGeom prst="line">
              <a:avLst/>
            </a:prstGeom>
            <a:noFill/>
            <a:ln w="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6" name="Line 48"/>
            <p:cNvSpPr>
              <a:spLocks noChangeShapeType="1"/>
            </p:cNvSpPr>
            <p:nvPr/>
          </p:nvSpPr>
          <p:spPr bwMode="auto">
            <a:xfrm>
              <a:off x="3622676" y="6889750"/>
              <a:ext cx="53975" cy="0"/>
            </a:xfrm>
            <a:prstGeom prst="line">
              <a:avLst/>
            </a:prstGeom>
            <a:noFill/>
            <a:ln w="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7" name="Line 49"/>
            <p:cNvSpPr>
              <a:spLocks noChangeShapeType="1"/>
            </p:cNvSpPr>
            <p:nvPr/>
          </p:nvSpPr>
          <p:spPr bwMode="auto">
            <a:xfrm>
              <a:off x="3729038" y="6889750"/>
              <a:ext cx="52388" cy="0"/>
            </a:xfrm>
            <a:prstGeom prst="line">
              <a:avLst/>
            </a:prstGeom>
            <a:noFill/>
            <a:ln w="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8" name="Line 50"/>
            <p:cNvSpPr>
              <a:spLocks noChangeShapeType="1"/>
            </p:cNvSpPr>
            <p:nvPr/>
          </p:nvSpPr>
          <p:spPr bwMode="auto">
            <a:xfrm>
              <a:off x="3835401" y="6889750"/>
              <a:ext cx="52388" cy="0"/>
            </a:xfrm>
            <a:prstGeom prst="line">
              <a:avLst/>
            </a:prstGeom>
            <a:noFill/>
            <a:ln w="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9" name="Line 51"/>
            <p:cNvSpPr>
              <a:spLocks noChangeShapeType="1"/>
            </p:cNvSpPr>
            <p:nvPr/>
          </p:nvSpPr>
          <p:spPr bwMode="auto">
            <a:xfrm>
              <a:off x="3940176" y="6889750"/>
              <a:ext cx="53975" cy="0"/>
            </a:xfrm>
            <a:prstGeom prst="line">
              <a:avLst/>
            </a:prstGeom>
            <a:noFill/>
            <a:ln w="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0" name="Line 52"/>
            <p:cNvSpPr>
              <a:spLocks noChangeShapeType="1"/>
            </p:cNvSpPr>
            <p:nvPr/>
          </p:nvSpPr>
          <p:spPr bwMode="auto">
            <a:xfrm>
              <a:off x="4046538" y="6889750"/>
              <a:ext cx="52388" cy="0"/>
            </a:xfrm>
            <a:prstGeom prst="line">
              <a:avLst/>
            </a:prstGeom>
            <a:noFill/>
            <a:ln w="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1" name="Line 53"/>
            <p:cNvSpPr>
              <a:spLocks noChangeShapeType="1"/>
            </p:cNvSpPr>
            <p:nvPr/>
          </p:nvSpPr>
          <p:spPr bwMode="auto">
            <a:xfrm>
              <a:off x="4152901" y="6889750"/>
              <a:ext cx="52388" cy="0"/>
            </a:xfrm>
            <a:prstGeom prst="line">
              <a:avLst/>
            </a:prstGeom>
            <a:noFill/>
            <a:ln w="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2" name="Line 54"/>
            <p:cNvSpPr>
              <a:spLocks noChangeShapeType="1"/>
            </p:cNvSpPr>
            <p:nvPr/>
          </p:nvSpPr>
          <p:spPr bwMode="auto">
            <a:xfrm>
              <a:off x="4257676" y="6889750"/>
              <a:ext cx="53975" cy="0"/>
            </a:xfrm>
            <a:prstGeom prst="line">
              <a:avLst/>
            </a:prstGeom>
            <a:noFill/>
            <a:ln w="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3" name="Line 55"/>
            <p:cNvSpPr>
              <a:spLocks noChangeShapeType="1"/>
            </p:cNvSpPr>
            <p:nvPr/>
          </p:nvSpPr>
          <p:spPr bwMode="auto">
            <a:xfrm>
              <a:off x="4364038" y="6889750"/>
              <a:ext cx="52388" cy="0"/>
            </a:xfrm>
            <a:prstGeom prst="line">
              <a:avLst/>
            </a:prstGeom>
            <a:noFill/>
            <a:ln w="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4" name="Line 56"/>
            <p:cNvSpPr>
              <a:spLocks noChangeShapeType="1"/>
            </p:cNvSpPr>
            <p:nvPr/>
          </p:nvSpPr>
          <p:spPr bwMode="auto">
            <a:xfrm>
              <a:off x="4470401" y="6889750"/>
              <a:ext cx="41275" cy="0"/>
            </a:xfrm>
            <a:prstGeom prst="line">
              <a:avLst/>
            </a:prstGeom>
            <a:noFill/>
            <a:ln w="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5" name="Line 57"/>
            <p:cNvSpPr>
              <a:spLocks noChangeShapeType="1"/>
            </p:cNvSpPr>
            <p:nvPr/>
          </p:nvSpPr>
          <p:spPr bwMode="auto">
            <a:xfrm>
              <a:off x="4470401" y="6889750"/>
              <a:ext cx="41275" cy="0"/>
            </a:xfrm>
            <a:prstGeom prst="line">
              <a:avLst/>
            </a:prstGeom>
            <a:noFill/>
            <a:ln w="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6" name="Line 58"/>
            <p:cNvSpPr>
              <a:spLocks noChangeShapeType="1"/>
            </p:cNvSpPr>
            <p:nvPr/>
          </p:nvSpPr>
          <p:spPr bwMode="auto">
            <a:xfrm>
              <a:off x="2882901" y="5980113"/>
              <a:ext cx="52388" cy="0"/>
            </a:xfrm>
            <a:prstGeom prst="line">
              <a:avLst/>
            </a:prstGeom>
            <a:noFill/>
            <a:ln w="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7" name="Line 59"/>
            <p:cNvSpPr>
              <a:spLocks noChangeShapeType="1"/>
            </p:cNvSpPr>
            <p:nvPr/>
          </p:nvSpPr>
          <p:spPr bwMode="auto">
            <a:xfrm>
              <a:off x="2987676" y="5980113"/>
              <a:ext cx="53975" cy="0"/>
            </a:xfrm>
            <a:prstGeom prst="line">
              <a:avLst/>
            </a:prstGeom>
            <a:noFill/>
            <a:ln w="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8" name="Line 60"/>
            <p:cNvSpPr>
              <a:spLocks noChangeShapeType="1"/>
            </p:cNvSpPr>
            <p:nvPr/>
          </p:nvSpPr>
          <p:spPr bwMode="auto">
            <a:xfrm>
              <a:off x="3094038" y="5980113"/>
              <a:ext cx="52388" cy="0"/>
            </a:xfrm>
            <a:prstGeom prst="line">
              <a:avLst/>
            </a:prstGeom>
            <a:noFill/>
            <a:ln w="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9" name="Line 61"/>
            <p:cNvSpPr>
              <a:spLocks noChangeShapeType="1"/>
            </p:cNvSpPr>
            <p:nvPr/>
          </p:nvSpPr>
          <p:spPr bwMode="auto">
            <a:xfrm>
              <a:off x="3200401" y="5980113"/>
              <a:ext cx="52388" cy="0"/>
            </a:xfrm>
            <a:prstGeom prst="line">
              <a:avLst/>
            </a:prstGeom>
            <a:noFill/>
            <a:ln w="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1" name="Line 62"/>
            <p:cNvSpPr>
              <a:spLocks noChangeShapeType="1"/>
            </p:cNvSpPr>
            <p:nvPr/>
          </p:nvSpPr>
          <p:spPr bwMode="auto">
            <a:xfrm>
              <a:off x="3305176" y="5980113"/>
              <a:ext cx="53975" cy="0"/>
            </a:xfrm>
            <a:prstGeom prst="line">
              <a:avLst/>
            </a:prstGeom>
            <a:noFill/>
            <a:ln w="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2" name="Line 63"/>
            <p:cNvSpPr>
              <a:spLocks noChangeShapeType="1"/>
            </p:cNvSpPr>
            <p:nvPr/>
          </p:nvSpPr>
          <p:spPr bwMode="auto">
            <a:xfrm>
              <a:off x="3411538" y="5980113"/>
              <a:ext cx="52388" cy="0"/>
            </a:xfrm>
            <a:prstGeom prst="line">
              <a:avLst/>
            </a:prstGeom>
            <a:noFill/>
            <a:ln w="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3" name="Line 64"/>
            <p:cNvSpPr>
              <a:spLocks noChangeShapeType="1"/>
            </p:cNvSpPr>
            <p:nvPr/>
          </p:nvSpPr>
          <p:spPr bwMode="auto">
            <a:xfrm>
              <a:off x="3517901" y="5980113"/>
              <a:ext cx="52388" cy="0"/>
            </a:xfrm>
            <a:prstGeom prst="line">
              <a:avLst/>
            </a:prstGeom>
            <a:noFill/>
            <a:ln w="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4" name="Line 65"/>
            <p:cNvSpPr>
              <a:spLocks noChangeShapeType="1"/>
            </p:cNvSpPr>
            <p:nvPr/>
          </p:nvSpPr>
          <p:spPr bwMode="auto">
            <a:xfrm>
              <a:off x="3622676" y="5980113"/>
              <a:ext cx="53975" cy="0"/>
            </a:xfrm>
            <a:prstGeom prst="line">
              <a:avLst/>
            </a:prstGeom>
            <a:noFill/>
            <a:ln w="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5" name="Line 66"/>
            <p:cNvSpPr>
              <a:spLocks noChangeShapeType="1"/>
            </p:cNvSpPr>
            <p:nvPr/>
          </p:nvSpPr>
          <p:spPr bwMode="auto">
            <a:xfrm>
              <a:off x="3729038" y="5980113"/>
              <a:ext cx="52388" cy="0"/>
            </a:xfrm>
            <a:prstGeom prst="line">
              <a:avLst/>
            </a:prstGeom>
            <a:noFill/>
            <a:ln w="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6" name="Line 67"/>
            <p:cNvSpPr>
              <a:spLocks noChangeShapeType="1"/>
            </p:cNvSpPr>
            <p:nvPr/>
          </p:nvSpPr>
          <p:spPr bwMode="auto">
            <a:xfrm>
              <a:off x="3835401" y="5980113"/>
              <a:ext cx="52388" cy="0"/>
            </a:xfrm>
            <a:prstGeom prst="line">
              <a:avLst/>
            </a:prstGeom>
            <a:noFill/>
            <a:ln w="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7" name="Line 68"/>
            <p:cNvSpPr>
              <a:spLocks noChangeShapeType="1"/>
            </p:cNvSpPr>
            <p:nvPr/>
          </p:nvSpPr>
          <p:spPr bwMode="auto">
            <a:xfrm>
              <a:off x="3940176" y="5980113"/>
              <a:ext cx="53975" cy="0"/>
            </a:xfrm>
            <a:prstGeom prst="line">
              <a:avLst/>
            </a:prstGeom>
            <a:noFill/>
            <a:ln w="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8" name="Line 69"/>
            <p:cNvSpPr>
              <a:spLocks noChangeShapeType="1"/>
            </p:cNvSpPr>
            <p:nvPr/>
          </p:nvSpPr>
          <p:spPr bwMode="auto">
            <a:xfrm>
              <a:off x="4046538" y="5980113"/>
              <a:ext cx="52388" cy="0"/>
            </a:xfrm>
            <a:prstGeom prst="line">
              <a:avLst/>
            </a:prstGeom>
            <a:noFill/>
            <a:ln w="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9" name="Line 70"/>
            <p:cNvSpPr>
              <a:spLocks noChangeShapeType="1"/>
            </p:cNvSpPr>
            <p:nvPr/>
          </p:nvSpPr>
          <p:spPr bwMode="auto">
            <a:xfrm>
              <a:off x="4152901" y="5980113"/>
              <a:ext cx="52388" cy="0"/>
            </a:xfrm>
            <a:prstGeom prst="line">
              <a:avLst/>
            </a:prstGeom>
            <a:noFill/>
            <a:ln w="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0" name="Line 71"/>
            <p:cNvSpPr>
              <a:spLocks noChangeShapeType="1"/>
            </p:cNvSpPr>
            <p:nvPr/>
          </p:nvSpPr>
          <p:spPr bwMode="auto">
            <a:xfrm>
              <a:off x="4257676" y="5980113"/>
              <a:ext cx="53975" cy="0"/>
            </a:xfrm>
            <a:prstGeom prst="line">
              <a:avLst/>
            </a:prstGeom>
            <a:noFill/>
            <a:ln w="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1" name="Line 72"/>
            <p:cNvSpPr>
              <a:spLocks noChangeShapeType="1"/>
            </p:cNvSpPr>
            <p:nvPr/>
          </p:nvSpPr>
          <p:spPr bwMode="auto">
            <a:xfrm>
              <a:off x="4364038" y="5980113"/>
              <a:ext cx="52388" cy="0"/>
            </a:xfrm>
            <a:prstGeom prst="line">
              <a:avLst/>
            </a:prstGeom>
            <a:noFill/>
            <a:ln w="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392" name="Line 73"/>
            <p:cNvSpPr>
              <a:spLocks noChangeShapeType="1"/>
            </p:cNvSpPr>
            <p:nvPr/>
          </p:nvSpPr>
          <p:spPr bwMode="auto">
            <a:xfrm>
              <a:off x="4470401" y="5980113"/>
              <a:ext cx="41275" cy="0"/>
            </a:xfrm>
            <a:prstGeom prst="line">
              <a:avLst/>
            </a:prstGeom>
            <a:noFill/>
            <a:ln w="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393" name="Line 74"/>
            <p:cNvSpPr>
              <a:spLocks noChangeShapeType="1"/>
            </p:cNvSpPr>
            <p:nvPr/>
          </p:nvSpPr>
          <p:spPr bwMode="auto">
            <a:xfrm>
              <a:off x="4470401" y="5980113"/>
              <a:ext cx="41275" cy="0"/>
            </a:xfrm>
            <a:prstGeom prst="line">
              <a:avLst/>
            </a:prstGeom>
            <a:noFill/>
            <a:ln w="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394" name="Freeform 75"/>
            <p:cNvSpPr>
              <a:spLocks/>
            </p:cNvSpPr>
            <p:nvPr/>
          </p:nvSpPr>
          <p:spPr bwMode="auto">
            <a:xfrm>
              <a:off x="2882901" y="5842000"/>
              <a:ext cx="1628775" cy="371475"/>
            </a:xfrm>
            <a:custGeom>
              <a:avLst/>
              <a:gdLst>
                <a:gd name="T0" fmla="*/ 0 w 1026"/>
                <a:gd name="T1" fmla="*/ 234 h 234"/>
                <a:gd name="T2" fmla="*/ 440 w 1026"/>
                <a:gd name="T3" fmla="*/ 234 h 234"/>
                <a:gd name="T4" fmla="*/ 440 w 1026"/>
                <a:gd name="T5" fmla="*/ 0 h 234"/>
                <a:gd name="T6" fmla="*/ 496 w 1026"/>
                <a:gd name="T7" fmla="*/ 0 h 234"/>
                <a:gd name="T8" fmla="*/ 496 w 1026"/>
                <a:gd name="T9" fmla="*/ 234 h 234"/>
                <a:gd name="T10" fmla="*/ 1026 w 1026"/>
                <a:gd name="T11" fmla="*/ 234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26" h="234">
                  <a:moveTo>
                    <a:pt x="0" y="234"/>
                  </a:moveTo>
                  <a:lnTo>
                    <a:pt x="440" y="234"/>
                  </a:lnTo>
                  <a:lnTo>
                    <a:pt x="440" y="0"/>
                  </a:lnTo>
                  <a:lnTo>
                    <a:pt x="496" y="0"/>
                  </a:lnTo>
                  <a:lnTo>
                    <a:pt x="496" y="234"/>
                  </a:lnTo>
                  <a:lnTo>
                    <a:pt x="1026" y="234"/>
                  </a:lnTo>
                </a:path>
              </a:pathLst>
            </a:custGeom>
            <a:noFill/>
            <a:ln w="25400">
              <a:solidFill>
                <a:srgbClr val="3333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3333FF"/>
                </a:solidFill>
              </a:endParaRPr>
            </a:p>
          </p:txBody>
        </p:sp>
        <p:sp>
          <p:nvSpPr>
            <p:cNvPr id="15395" name="Line 76"/>
            <p:cNvSpPr>
              <a:spLocks noChangeShapeType="1"/>
            </p:cNvSpPr>
            <p:nvPr/>
          </p:nvSpPr>
          <p:spPr bwMode="auto">
            <a:xfrm flipV="1">
              <a:off x="2882901" y="5710238"/>
              <a:ext cx="0" cy="598487"/>
            </a:xfrm>
            <a:prstGeom prst="line">
              <a:avLst/>
            </a:prstGeom>
            <a:noFill/>
            <a:ln w="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396" name="Freeform 77"/>
            <p:cNvSpPr>
              <a:spLocks/>
            </p:cNvSpPr>
            <p:nvPr/>
          </p:nvSpPr>
          <p:spPr bwMode="auto">
            <a:xfrm>
              <a:off x="2851151" y="5710238"/>
              <a:ext cx="57150" cy="63500"/>
            </a:xfrm>
            <a:custGeom>
              <a:avLst/>
              <a:gdLst>
                <a:gd name="T0" fmla="*/ 36 w 36"/>
                <a:gd name="T1" fmla="*/ 40 h 40"/>
                <a:gd name="T2" fmla="*/ 20 w 36"/>
                <a:gd name="T3" fmla="*/ 0 h 40"/>
                <a:gd name="T4" fmla="*/ 0 w 36"/>
                <a:gd name="T5" fmla="*/ 40 h 40"/>
                <a:gd name="T6" fmla="*/ 36 w 36"/>
                <a:gd name="T7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40">
                  <a:moveTo>
                    <a:pt x="36" y="40"/>
                  </a:moveTo>
                  <a:lnTo>
                    <a:pt x="20" y="0"/>
                  </a:lnTo>
                  <a:lnTo>
                    <a:pt x="0" y="40"/>
                  </a:lnTo>
                  <a:lnTo>
                    <a:pt x="36" y="4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C0C0C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397" name="Freeform 78"/>
            <p:cNvSpPr>
              <a:spLocks/>
            </p:cNvSpPr>
            <p:nvPr/>
          </p:nvSpPr>
          <p:spPr bwMode="auto">
            <a:xfrm>
              <a:off x="2851151" y="5710238"/>
              <a:ext cx="57150" cy="63500"/>
            </a:xfrm>
            <a:custGeom>
              <a:avLst/>
              <a:gdLst>
                <a:gd name="T0" fmla="*/ 36 w 36"/>
                <a:gd name="T1" fmla="*/ 40 h 40"/>
                <a:gd name="T2" fmla="*/ 20 w 36"/>
                <a:gd name="T3" fmla="*/ 0 h 40"/>
                <a:gd name="T4" fmla="*/ 0 w 36"/>
                <a:gd name="T5" fmla="*/ 40 h 40"/>
                <a:gd name="T6" fmla="*/ 36 w 36"/>
                <a:gd name="T7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40">
                  <a:moveTo>
                    <a:pt x="36" y="40"/>
                  </a:moveTo>
                  <a:lnTo>
                    <a:pt x="20" y="0"/>
                  </a:lnTo>
                  <a:lnTo>
                    <a:pt x="0" y="40"/>
                  </a:lnTo>
                  <a:lnTo>
                    <a:pt x="36" y="40"/>
                  </a:lnTo>
                  <a:close/>
                </a:path>
              </a:pathLst>
            </a:custGeom>
            <a:solidFill>
              <a:srgbClr val="C0C0C0"/>
            </a:solidFill>
            <a:ln w="0">
              <a:solidFill>
                <a:srgbClr val="C0C0C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398" name="Line 79"/>
            <p:cNvSpPr>
              <a:spLocks noChangeShapeType="1"/>
            </p:cNvSpPr>
            <p:nvPr/>
          </p:nvSpPr>
          <p:spPr bwMode="auto">
            <a:xfrm flipV="1">
              <a:off x="2882901" y="6619875"/>
              <a:ext cx="0" cy="592137"/>
            </a:xfrm>
            <a:prstGeom prst="line">
              <a:avLst/>
            </a:prstGeom>
            <a:noFill/>
            <a:ln w="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399" name="Freeform 80"/>
            <p:cNvSpPr>
              <a:spLocks/>
            </p:cNvSpPr>
            <p:nvPr/>
          </p:nvSpPr>
          <p:spPr bwMode="auto">
            <a:xfrm>
              <a:off x="2851151" y="6619875"/>
              <a:ext cx="57150" cy="58737"/>
            </a:xfrm>
            <a:custGeom>
              <a:avLst/>
              <a:gdLst>
                <a:gd name="T0" fmla="*/ 36 w 36"/>
                <a:gd name="T1" fmla="*/ 37 h 37"/>
                <a:gd name="T2" fmla="*/ 20 w 36"/>
                <a:gd name="T3" fmla="*/ 0 h 37"/>
                <a:gd name="T4" fmla="*/ 0 w 36"/>
                <a:gd name="T5" fmla="*/ 37 h 37"/>
                <a:gd name="T6" fmla="*/ 36 w 36"/>
                <a:gd name="T7" fmla="*/ 37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7">
                  <a:moveTo>
                    <a:pt x="36" y="37"/>
                  </a:moveTo>
                  <a:lnTo>
                    <a:pt x="20" y="0"/>
                  </a:lnTo>
                  <a:lnTo>
                    <a:pt x="0" y="37"/>
                  </a:lnTo>
                  <a:lnTo>
                    <a:pt x="36" y="37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C0C0C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00" name="Freeform 81"/>
            <p:cNvSpPr>
              <a:spLocks/>
            </p:cNvSpPr>
            <p:nvPr/>
          </p:nvSpPr>
          <p:spPr bwMode="auto">
            <a:xfrm>
              <a:off x="2851151" y="6619875"/>
              <a:ext cx="57150" cy="58737"/>
            </a:xfrm>
            <a:custGeom>
              <a:avLst/>
              <a:gdLst>
                <a:gd name="T0" fmla="*/ 36 w 36"/>
                <a:gd name="T1" fmla="*/ 37 h 37"/>
                <a:gd name="T2" fmla="*/ 20 w 36"/>
                <a:gd name="T3" fmla="*/ 0 h 37"/>
                <a:gd name="T4" fmla="*/ 0 w 36"/>
                <a:gd name="T5" fmla="*/ 37 h 37"/>
                <a:gd name="T6" fmla="*/ 36 w 36"/>
                <a:gd name="T7" fmla="*/ 37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7">
                  <a:moveTo>
                    <a:pt x="36" y="37"/>
                  </a:moveTo>
                  <a:lnTo>
                    <a:pt x="20" y="0"/>
                  </a:lnTo>
                  <a:lnTo>
                    <a:pt x="0" y="37"/>
                  </a:lnTo>
                  <a:lnTo>
                    <a:pt x="36" y="37"/>
                  </a:lnTo>
                  <a:close/>
                </a:path>
              </a:pathLst>
            </a:custGeom>
            <a:solidFill>
              <a:srgbClr val="C0C0C0"/>
            </a:solidFill>
            <a:ln w="0">
              <a:solidFill>
                <a:srgbClr val="C0C0C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01" name="Line 82"/>
            <p:cNvSpPr>
              <a:spLocks noChangeShapeType="1"/>
            </p:cNvSpPr>
            <p:nvPr/>
          </p:nvSpPr>
          <p:spPr bwMode="auto">
            <a:xfrm>
              <a:off x="8137526" y="6889750"/>
              <a:ext cx="52388" cy="0"/>
            </a:xfrm>
            <a:prstGeom prst="line">
              <a:avLst/>
            </a:prstGeom>
            <a:noFill/>
            <a:ln w="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02" name="Line 83"/>
            <p:cNvSpPr>
              <a:spLocks noChangeShapeType="1"/>
            </p:cNvSpPr>
            <p:nvPr/>
          </p:nvSpPr>
          <p:spPr bwMode="auto">
            <a:xfrm>
              <a:off x="8248651" y="6889750"/>
              <a:ext cx="52388" cy="0"/>
            </a:xfrm>
            <a:prstGeom prst="line">
              <a:avLst/>
            </a:prstGeom>
            <a:noFill/>
            <a:ln w="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03" name="Line 84"/>
            <p:cNvSpPr>
              <a:spLocks noChangeShapeType="1"/>
            </p:cNvSpPr>
            <p:nvPr/>
          </p:nvSpPr>
          <p:spPr bwMode="auto">
            <a:xfrm>
              <a:off x="8353426" y="6889750"/>
              <a:ext cx="53975" cy="0"/>
            </a:xfrm>
            <a:prstGeom prst="line">
              <a:avLst/>
            </a:prstGeom>
            <a:noFill/>
            <a:ln w="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04" name="Line 85"/>
            <p:cNvSpPr>
              <a:spLocks noChangeShapeType="1"/>
            </p:cNvSpPr>
            <p:nvPr/>
          </p:nvSpPr>
          <p:spPr bwMode="auto">
            <a:xfrm>
              <a:off x="8459788" y="6889750"/>
              <a:ext cx="52388" cy="0"/>
            </a:xfrm>
            <a:prstGeom prst="line">
              <a:avLst/>
            </a:prstGeom>
            <a:noFill/>
            <a:ln w="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05" name="Line 86"/>
            <p:cNvSpPr>
              <a:spLocks noChangeShapeType="1"/>
            </p:cNvSpPr>
            <p:nvPr/>
          </p:nvSpPr>
          <p:spPr bwMode="auto">
            <a:xfrm>
              <a:off x="8566151" y="6889750"/>
              <a:ext cx="52388" cy="0"/>
            </a:xfrm>
            <a:prstGeom prst="line">
              <a:avLst/>
            </a:prstGeom>
            <a:noFill/>
            <a:ln w="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06" name="Line 87"/>
            <p:cNvSpPr>
              <a:spLocks noChangeShapeType="1"/>
            </p:cNvSpPr>
            <p:nvPr/>
          </p:nvSpPr>
          <p:spPr bwMode="auto">
            <a:xfrm>
              <a:off x="8670926" y="6889750"/>
              <a:ext cx="53975" cy="0"/>
            </a:xfrm>
            <a:prstGeom prst="line">
              <a:avLst/>
            </a:prstGeom>
            <a:noFill/>
            <a:ln w="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07" name="Line 88"/>
            <p:cNvSpPr>
              <a:spLocks noChangeShapeType="1"/>
            </p:cNvSpPr>
            <p:nvPr/>
          </p:nvSpPr>
          <p:spPr bwMode="auto">
            <a:xfrm>
              <a:off x="8777288" y="6889750"/>
              <a:ext cx="52388" cy="0"/>
            </a:xfrm>
            <a:prstGeom prst="line">
              <a:avLst/>
            </a:prstGeom>
            <a:noFill/>
            <a:ln w="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08" name="Line 89"/>
            <p:cNvSpPr>
              <a:spLocks noChangeShapeType="1"/>
            </p:cNvSpPr>
            <p:nvPr/>
          </p:nvSpPr>
          <p:spPr bwMode="auto">
            <a:xfrm>
              <a:off x="8883651" y="6889750"/>
              <a:ext cx="52388" cy="0"/>
            </a:xfrm>
            <a:prstGeom prst="line">
              <a:avLst/>
            </a:prstGeom>
            <a:noFill/>
            <a:ln w="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09" name="Line 90"/>
            <p:cNvSpPr>
              <a:spLocks noChangeShapeType="1"/>
            </p:cNvSpPr>
            <p:nvPr/>
          </p:nvSpPr>
          <p:spPr bwMode="auto">
            <a:xfrm>
              <a:off x="8988426" y="6889750"/>
              <a:ext cx="53975" cy="0"/>
            </a:xfrm>
            <a:prstGeom prst="line">
              <a:avLst/>
            </a:prstGeom>
            <a:noFill/>
            <a:ln w="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10" name="Line 91"/>
            <p:cNvSpPr>
              <a:spLocks noChangeShapeType="1"/>
            </p:cNvSpPr>
            <p:nvPr/>
          </p:nvSpPr>
          <p:spPr bwMode="auto">
            <a:xfrm>
              <a:off x="9094788" y="6889750"/>
              <a:ext cx="52388" cy="0"/>
            </a:xfrm>
            <a:prstGeom prst="line">
              <a:avLst/>
            </a:prstGeom>
            <a:noFill/>
            <a:ln w="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11" name="Line 92"/>
            <p:cNvSpPr>
              <a:spLocks noChangeShapeType="1"/>
            </p:cNvSpPr>
            <p:nvPr/>
          </p:nvSpPr>
          <p:spPr bwMode="auto">
            <a:xfrm>
              <a:off x="9201151" y="6889750"/>
              <a:ext cx="52388" cy="0"/>
            </a:xfrm>
            <a:prstGeom prst="line">
              <a:avLst/>
            </a:prstGeom>
            <a:noFill/>
            <a:ln w="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12" name="Line 93"/>
            <p:cNvSpPr>
              <a:spLocks noChangeShapeType="1"/>
            </p:cNvSpPr>
            <p:nvPr/>
          </p:nvSpPr>
          <p:spPr bwMode="auto">
            <a:xfrm>
              <a:off x="9305926" y="6889750"/>
              <a:ext cx="53975" cy="0"/>
            </a:xfrm>
            <a:prstGeom prst="line">
              <a:avLst/>
            </a:prstGeom>
            <a:noFill/>
            <a:ln w="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13" name="Line 94"/>
            <p:cNvSpPr>
              <a:spLocks noChangeShapeType="1"/>
            </p:cNvSpPr>
            <p:nvPr/>
          </p:nvSpPr>
          <p:spPr bwMode="auto">
            <a:xfrm>
              <a:off x="9412288" y="6889750"/>
              <a:ext cx="52388" cy="0"/>
            </a:xfrm>
            <a:prstGeom prst="line">
              <a:avLst/>
            </a:prstGeom>
            <a:noFill/>
            <a:ln w="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14" name="Line 95"/>
            <p:cNvSpPr>
              <a:spLocks noChangeShapeType="1"/>
            </p:cNvSpPr>
            <p:nvPr/>
          </p:nvSpPr>
          <p:spPr bwMode="auto">
            <a:xfrm>
              <a:off x="9518651" y="6889750"/>
              <a:ext cx="52388" cy="0"/>
            </a:xfrm>
            <a:prstGeom prst="line">
              <a:avLst/>
            </a:prstGeom>
            <a:noFill/>
            <a:ln w="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15" name="Line 96"/>
            <p:cNvSpPr>
              <a:spLocks noChangeShapeType="1"/>
            </p:cNvSpPr>
            <p:nvPr/>
          </p:nvSpPr>
          <p:spPr bwMode="auto">
            <a:xfrm>
              <a:off x="9623426" y="6889750"/>
              <a:ext cx="53975" cy="0"/>
            </a:xfrm>
            <a:prstGeom prst="line">
              <a:avLst/>
            </a:prstGeom>
            <a:noFill/>
            <a:ln w="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16" name="Line 97"/>
            <p:cNvSpPr>
              <a:spLocks noChangeShapeType="1"/>
            </p:cNvSpPr>
            <p:nvPr/>
          </p:nvSpPr>
          <p:spPr bwMode="auto">
            <a:xfrm>
              <a:off x="9729788" y="6889750"/>
              <a:ext cx="42863" cy="0"/>
            </a:xfrm>
            <a:prstGeom prst="line">
              <a:avLst/>
            </a:prstGeom>
            <a:noFill/>
            <a:ln w="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17" name="Line 98"/>
            <p:cNvSpPr>
              <a:spLocks noChangeShapeType="1"/>
            </p:cNvSpPr>
            <p:nvPr/>
          </p:nvSpPr>
          <p:spPr bwMode="auto">
            <a:xfrm>
              <a:off x="9729788" y="6889750"/>
              <a:ext cx="42863" cy="0"/>
            </a:xfrm>
            <a:prstGeom prst="line">
              <a:avLst/>
            </a:prstGeom>
            <a:noFill/>
            <a:ln w="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18" name="Line 99"/>
            <p:cNvSpPr>
              <a:spLocks noChangeShapeType="1"/>
            </p:cNvSpPr>
            <p:nvPr/>
          </p:nvSpPr>
          <p:spPr bwMode="auto">
            <a:xfrm>
              <a:off x="8137526" y="5980113"/>
              <a:ext cx="52388" cy="0"/>
            </a:xfrm>
            <a:prstGeom prst="line">
              <a:avLst/>
            </a:prstGeom>
            <a:noFill/>
            <a:ln w="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19" name="Line 100"/>
            <p:cNvSpPr>
              <a:spLocks noChangeShapeType="1"/>
            </p:cNvSpPr>
            <p:nvPr/>
          </p:nvSpPr>
          <p:spPr bwMode="auto">
            <a:xfrm>
              <a:off x="8248651" y="5980113"/>
              <a:ext cx="52388" cy="0"/>
            </a:xfrm>
            <a:prstGeom prst="line">
              <a:avLst/>
            </a:prstGeom>
            <a:noFill/>
            <a:ln w="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20" name="Line 101"/>
            <p:cNvSpPr>
              <a:spLocks noChangeShapeType="1"/>
            </p:cNvSpPr>
            <p:nvPr/>
          </p:nvSpPr>
          <p:spPr bwMode="auto">
            <a:xfrm>
              <a:off x="8353426" y="5980113"/>
              <a:ext cx="53975" cy="0"/>
            </a:xfrm>
            <a:prstGeom prst="line">
              <a:avLst/>
            </a:prstGeom>
            <a:noFill/>
            <a:ln w="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21" name="Line 102"/>
            <p:cNvSpPr>
              <a:spLocks noChangeShapeType="1"/>
            </p:cNvSpPr>
            <p:nvPr/>
          </p:nvSpPr>
          <p:spPr bwMode="auto">
            <a:xfrm>
              <a:off x="8459788" y="5980113"/>
              <a:ext cx="52388" cy="0"/>
            </a:xfrm>
            <a:prstGeom prst="line">
              <a:avLst/>
            </a:prstGeom>
            <a:noFill/>
            <a:ln w="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22" name="Line 103"/>
            <p:cNvSpPr>
              <a:spLocks noChangeShapeType="1"/>
            </p:cNvSpPr>
            <p:nvPr/>
          </p:nvSpPr>
          <p:spPr bwMode="auto">
            <a:xfrm>
              <a:off x="8566151" y="5980113"/>
              <a:ext cx="52388" cy="0"/>
            </a:xfrm>
            <a:prstGeom prst="line">
              <a:avLst/>
            </a:prstGeom>
            <a:noFill/>
            <a:ln w="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23" name="Line 104"/>
            <p:cNvSpPr>
              <a:spLocks noChangeShapeType="1"/>
            </p:cNvSpPr>
            <p:nvPr/>
          </p:nvSpPr>
          <p:spPr bwMode="auto">
            <a:xfrm>
              <a:off x="8670926" y="5980113"/>
              <a:ext cx="53975" cy="0"/>
            </a:xfrm>
            <a:prstGeom prst="line">
              <a:avLst/>
            </a:prstGeom>
            <a:noFill/>
            <a:ln w="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24" name="Line 105"/>
            <p:cNvSpPr>
              <a:spLocks noChangeShapeType="1"/>
            </p:cNvSpPr>
            <p:nvPr/>
          </p:nvSpPr>
          <p:spPr bwMode="auto">
            <a:xfrm>
              <a:off x="8777288" y="5980113"/>
              <a:ext cx="52388" cy="0"/>
            </a:xfrm>
            <a:prstGeom prst="line">
              <a:avLst/>
            </a:prstGeom>
            <a:noFill/>
            <a:ln w="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25" name="Line 106"/>
            <p:cNvSpPr>
              <a:spLocks noChangeShapeType="1"/>
            </p:cNvSpPr>
            <p:nvPr/>
          </p:nvSpPr>
          <p:spPr bwMode="auto">
            <a:xfrm>
              <a:off x="8883651" y="5980113"/>
              <a:ext cx="52388" cy="0"/>
            </a:xfrm>
            <a:prstGeom prst="line">
              <a:avLst/>
            </a:prstGeom>
            <a:noFill/>
            <a:ln w="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26" name="Line 107"/>
            <p:cNvSpPr>
              <a:spLocks noChangeShapeType="1"/>
            </p:cNvSpPr>
            <p:nvPr/>
          </p:nvSpPr>
          <p:spPr bwMode="auto">
            <a:xfrm>
              <a:off x="8988426" y="5980113"/>
              <a:ext cx="53975" cy="0"/>
            </a:xfrm>
            <a:prstGeom prst="line">
              <a:avLst/>
            </a:prstGeom>
            <a:noFill/>
            <a:ln w="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27" name="Line 108"/>
            <p:cNvSpPr>
              <a:spLocks noChangeShapeType="1"/>
            </p:cNvSpPr>
            <p:nvPr/>
          </p:nvSpPr>
          <p:spPr bwMode="auto">
            <a:xfrm>
              <a:off x="9094788" y="5980113"/>
              <a:ext cx="52388" cy="0"/>
            </a:xfrm>
            <a:prstGeom prst="line">
              <a:avLst/>
            </a:prstGeom>
            <a:noFill/>
            <a:ln w="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28" name="Line 109"/>
            <p:cNvSpPr>
              <a:spLocks noChangeShapeType="1"/>
            </p:cNvSpPr>
            <p:nvPr/>
          </p:nvSpPr>
          <p:spPr bwMode="auto">
            <a:xfrm>
              <a:off x="9201151" y="5980113"/>
              <a:ext cx="52388" cy="0"/>
            </a:xfrm>
            <a:prstGeom prst="line">
              <a:avLst/>
            </a:prstGeom>
            <a:noFill/>
            <a:ln w="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29" name="Line 110"/>
            <p:cNvSpPr>
              <a:spLocks noChangeShapeType="1"/>
            </p:cNvSpPr>
            <p:nvPr/>
          </p:nvSpPr>
          <p:spPr bwMode="auto">
            <a:xfrm>
              <a:off x="9305926" y="5980113"/>
              <a:ext cx="53975" cy="0"/>
            </a:xfrm>
            <a:prstGeom prst="line">
              <a:avLst/>
            </a:prstGeom>
            <a:noFill/>
            <a:ln w="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30" name="Line 111"/>
            <p:cNvSpPr>
              <a:spLocks noChangeShapeType="1"/>
            </p:cNvSpPr>
            <p:nvPr/>
          </p:nvSpPr>
          <p:spPr bwMode="auto">
            <a:xfrm>
              <a:off x="9412288" y="5980113"/>
              <a:ext cx="52388" cy="0"/>
            </a:xfrm>
            <a:prstGeom prst="line">
              <a:avLst/>
            </a:prstGeom>
            <a:noFill/>
            <a:ln w="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31" name="Line 112"/>
            <p:cNvSpPr>
              <a:spLocks noChangeShapeType="1"/>
            </p:cNvSpPr>
            <p:nvPr/>
          </p:nvSpPr>
          <p:spPr bwMode="auto">
            <a:xfrm>
              <a:off x="9518651" y="5980113"/>
              <a:ext cx="52388" cy="0"/>
            </a:xfrm>
            <a:prstGeom prst="line">
              <a:avLst/>
            </a:prstGeom>
            <a:noFill/>
            <a:ln w="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32" name="Line 113"/>
            <p:cNvSpPr>
              <a:spLocks noChangeShapeType="1"/>
            </p:cNvSpPr>
            <p:nvPr/>
          </p:nvSpPr>
          <p:spPr bwMode="auto">
            <a:xfrm>
              <a:off x="9623426" y="5980113"/>
              <a:ext cx="53975" cy="0"/>
            </a:xfrm>
            <a:prstGeom prst="line">
              <a:avLst/>
            </a:prstGeom>
            <a:noFill/>
            <a:ln w="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33" name="Line 114"/>
            <p:cNvSpPr>
              <a:spLocks noChangeShapeType="1"/>
            </p:cNvSpPr>
            <p:nvPr/>
          </p:nvSpPr>
          <p:spPr bwMode="auto">
            <a:xfrm>
              <a:off x="9729788" y="5980113"/>
              <a:ext cx="42863" cy="0"/>
            </a:xfrm>
            <a:prstGeom prst="line">
              <a:avLst/>
            </a:prstGeom>
            <a:noFill/>
            <a:ln w="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34" name="Line 115"/>
            <p:cNvSpPr>
              <a:spLocks noChangeShapeType="1"/>
            </p:cNvSpPr>
            <p:nvPr/>
          </p:nvSpPr>
          <p:spPr bwMode="auto">
            <a:xfrm>
              <a:off x="9729788" y="5980113"/>
              <a:ext cx="42863" cy="0"/>
            </a:xfrm>
            <a:prstGeom prst="line">
              <a:avLst/>
            </a:prstGeom>
            <a:noFill/>
            <a:ln w="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35" name="Line 116"/>
            <p:cNvSpPr>
              <a:spLocks noChangeShapeType="1"/>
            </p:cNvSpPr>
            <p:nvPr/>
          </p:nvSpPr>
          <p:spPr bwMode="auto">
            <a:xfrm flipV="1">
              <a:off x="8137526" y="5710238"/>
              <a:ext cx="0" cy="598487"/>
            </a:xfrm>
            <a:prstGeom prst="line">
              <a:avLst/>
            </a:prstGeom>
            <a:noFill/>
            <a:ln w="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36" name="Freeform 117"/>
            <p:cNvSpPr>
              <a:spLocks/>
            </p:cNvSpPr>
            <p:nvPr/>
          </p:nvSpPr>
          <p:spPr bwMode="auto">
            <a:xfrm>
              <a:off x="8110538" y="5710238"/>
              <a:ext cx="58738" cy="63500"/>
            </a:xfrm>
            <a:custGeom>
              <a:avLst/>
              <a:gdLst>
                <a:gd name="T0" fmla="*/ 37 w 37"/>
                <a:gd name="T1" fmla="*/ 40 h 40"/>
                <a:gd name="T2" fmla="*/ 17 w 37"/>
                <a:gd name="T3" fmla="*/ 0 h 40"/>
                <a:gd name="T4" fmla="*/ 0 w 37"/>
                <a:gd name="T5" fmla="*/ 40 h 40"/>
                <a:gd name="T6" fmla="*/ 37 w 37"/>
                <a:gd name="T7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7" h="40">
                  <a:moveTo>
                    <a:pt x="37" y="40"/>
                  </a:moveTo>
                  <a:lnTo>
                    <a:pt x="17" y="0"/>
                  </a:lnTo>
                  <a:lnTo>
                    <a:pt x="0" y="40"/>
                  </a:lnTo>
                  <a:lnTo>
                    <a:pt x="37" y="4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C0C0C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37" name="Freeform 118"/>
            <p:cNvSpPr>
              <a:spLocks/>
            </p:cNvSpPr>
            <p:nvPr/>
          </p:nvSpPr>
          <p:spPr bwMode="auto">
            <a:xfrm>
              <a:off x="8110538" y="5710238"/>
              <a:ext cx="58738" cy="63500"/>
            </a:xfrm>
            <a:custGeom>
              <a:avLst/>
              <a:gdLst>
                <a:gd name="T0" fmla="*/ 37 w 37"/>
                <a:gd name="T1" fmla="*/ 40 h 40"/>
                <a:gd name="T2" fmla="*/ 17 w 37"/>
                <a:gd name="T3" fmla="*/ 0 h 40"/>
                <a:gd name="T4" fmla="*/ 0 w 37"/>
                <a:gd name="T5" fmla="*/ 40 h 40"/>
                <a:gd name="T6" fmla="*/ 37 w 37"/>
                <a:gd name="T7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7" h="40">
                  <a:moveTo>
                    <a:pt x="37" y="40"/>
                  </a:moveTo>
                  <a:lnTo>
                    <a:pt x="17" y="0"/>
                  </a:lnTo>
                  <a:lnTo>
                    <a:pt x="0" y="40"/>
                  </a:lnTo>
                  <a:lnTo>
                    <a:pt x="37" y="40"/>
                  </a:lnTo>
                  <a:close/>
                </a:path>
              </a:pathLst>
            </a:custGeom>
            <a:solidFill>
              <a:srgbClr val="C0C0C0"/>
            </a:solidFill>
            <a:ln w="0">
              <a:solidFill>
                <a:srgbClr val="C0C0C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38" name="Line 119"/>
            <p:cNvSpPr>
              <a:spLocks noChangeShapeType="1"/>
            </p:cNvSpPr>
            <p:nvPr/>
          </p:nvSpPr>
          <p:spPr bwMode="auto">
            <a:xfrm flipV="1">
              <a:off x="8137526" y="6619875"/>
              <a:ext cx="0" cy="592137"/>
            </a:xfrm>
            <a:prstGeom prst="line">
              <a:avLst/>
            </a:prstGeom>
            <a:noFill/>
            <a:ln w="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39" name="Freeform 120"/>
            <p:cNvSpPr>
              <a:spLocks/>
            </p:cNvSpPr>
            <p:nvPr/>
          </p:nvSpPr>
          <p:spPr bwMode="auto">
            <a:xfrm>
              <a:off x="8110538" y="6619875"/>
              <a:ext cx="58738" cy="58737"/>
            </a:xfrm>
            <a:custGeom>
              <a:avLst/>
              <a:gdLst>
                <a:gd name="T0" fmla="*/ 37 w 37"/>
                <a:gd name="T1" fmla="*/ 37 h 37"/>
                <a:gd name="T2" fmla="*/ 17 w 37"/>
                <a:gd name="T3" fmla="*/ 0 h 37"/>
                <a:gd name="T4" fmla="*/ 0 w 37"/>
                <a:gd name="T5" fmla="*/ 37 h 37"/>
                <a:gd name="T6" fmla="*/ 37 w 37"/>
                <a:gd name="T7" fmla="*/ 37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7" h="37">
                  <a:moveTo>
                    <a:pt x="37" y="37"/>
                  </a:moveTo>
                  <a:lnTo>
                    <a:pt x="17" y="0"/>
                  </a:lnTo>
                  <a:lnTo>
                    <a:pt x="0" y="37"/>
                  </a:lnTo>
                  <a:lnTo>
                    <a:pt x="37" y="37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C0C0C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40" name="Freeform 121"/>
            <p:cNvSpPr>
              <a:spLocks/>
            </p:cNvSpPr>
            <p:nvPr/>
          </p:nvSpPr>
          <p:spPr bwMode="auto">
            <a:xfrm>
              <a:off x="8110538" y="6619875"/>
              <a:ext cx="58738" cy="58737"/>
            </a:xfrm>
            <a:custGeom>
              <a:avLst/>
              <a:gdLst>
                <a:gd name="T0" fmla="*/ 37 w 37"/>
                <a:gd name="T1" fmla="*/ 37 h 37"/>
                <a:gd name="T2" fmla="*/ 17 w 37"/>
                <a:gd name="T3" fmla="*/ 0 h 37"/>
                <a:gd name="T4" fmla="*/ 0 w 37"/>
                <a:gd name="T5" fmla="*/ 37 h 37"/>
                <a:gd name="T6" fmla="*/ 37 w 37"/>
                <a:gd name="T7" fmla="*/ 37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7" h="37">
                  <a:moveTo>
                    <a:pt x="37" y="37"/>
                  </a:moveTo>
                  <a:lnTo>
                    <a:pt x="17" y="0"/>
                  </a:lnTo>
                  <a:lnTo>
                    <a:pt x="0" y="37"/>
                  </a:lnTo>
                  <a:lnTo>
                    <a:pt x="37" y="37"/>
                  </a:lnTo>
                  <a:close/>
                </a:path>
              </a:pathLst>
            </a:custGeom>
            <a:solidFill>
              <a:srgbClr val="C0C0C0"/>
            </a:solidFill>
            <a:ln w="0">
              <a:solidFill>
                <a:srgbClr val="C0C0C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41" name="Freeform 122"/>
            <p:cNvSpPr>
              <a:spLocks/>
            </p:cNvSpPr>
            <p:nvPr/>
          </p:nvSpPr>
          <p:spPr bwMode="auto">
            <a:xfrm>
              <a:off x="8137526" y="6027738"/>
              <a:ext cx="1635125" cy="185737"/>
            </a:xfrm>
            <a:custGeom>
              <a:avLst/>
              <a:gdLst>
                <a:gd name="T0" fmla="*/ 0 w 1030"/>
                <a:gd name="T1" fmla="*/ 117 h 117"/>
                <a:gd name="T2" fmla="*/ 443 w 1030"/>
                <a:gd name="T3" fmla="*/ 117 h 117"/>
                <a:gd name="T4" fmla="*/ 443 w 1030"/>
                <a:gd name="T5" fmla="*/ 0 h 117"/>
                <a:gd name="T6" fmla="*/ 500 w 1030"/>
                <a:gd name="T7" fmla="*/ 0 h 117"/>
                <a:gd name="T8" fmla="*/ 500 w 1030"/>
                <a:gd name="T9" fmla="*/ 117 h 117"/>
                <a:gd name="T10" fmla="*/ 1030 w 1030"/>
                <a:gd name="T11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30" h="117">
                  <a:moveTo>
                    <a:pt x="0" y="117"/>
                  </a:moveTo>
                  <a:lnTo>
                    <a:pt x="443" y="117"/>
                  </a:lnTo>
                  <a:lnTo>
                    <a:pt x="443" y="0"/>
                  </a:lnTo>
                  <a:lnTo>
                    <a:pt x="500" y="0"/>
                  </a:lnTo>
                  <a:lnTo>
                    <a:pt x="500" y="117"/>
                  </a:lnTo>
                  <a:lnTo>
                    <a:pt x="1030" y="117"/>
                  </a:lnTo>
                </a:path>
              </a:pathLst>
            </a:custGeom>
            <a:noFill/>
            <a:ln w="25400">
              <a:solidFill>
                <a:srgbClr val="3333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3333FF"/>
                </a:solidFill>
              </a:endParaRPr>
            </a:p>
          </p:txBody>
        </p:sp>
        <p:sp>
          <p:nvSpPr>
            <p:cNvPr id="15442" name="Freeform 123"/>
            <p:cNvSpPr>
              <a:spLocks/>
            </p:cNvSpPr>
            <p:nvPr/>
          </p:nvSpPr>
          <p:spPr bwMode="auto">
            <a:xfrm>
              <a:off x="8137526" y="6937375"/>
              <a:ext cx="1635125" cy="185737"/>
            </a:xfrm>
            <a:custGeom>
              <a:avLst/>
              <a:gdLst>
                <a:gd name="T0" fmla="*/ 0 w 1030"/>
                <a:gd name="T1" fmla="*/ 117 h 117"/>
                <a:gd name="T2" fmla="*/ 443 w 1030"/>
                <a:gd name="T3" fmla="*/ 117 h 117"/>
                <a:gd name="T4" fmla="*/ 443 w 1030"/>
                <a:gd name="T5" fmla="*/ 0 h 117"/>
                <a:gd name="T6" fmla="*/ 500 w 1030"/>
                <a:gd name="T7" fmla="*/ 0 h 117"/>
                <a:gd name="T8" fmla="*/ 500 w 1030"/>
                <a:gd name="T9" fmla="*/ 117 h 117"/>
                <a:gd name="T10" fmla="*/ 1030 w 1030"/>
                <a:gd name="T11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30" h="117">
                  <a:moveTo>
                    <a:pt x="0" y="117"/>
                  </a:moveTo>
                  <a:lnTo>
                    <a:pt x="443" y="117"/>
                  </a:lnTo>
                  <a:lnTo>
                    <a:pt x="443" y="0"/>
                  </a:lnTo>
                  <a:lnTo>
                    <a:pt x="500" y="0"/>
                  </a:lnTo>
                  <a:lnTo>
                    <a:pt x="500" y="117"/>
                  </a:lnTo>
                  <a:lnTo>
                    <a:pt x="1030" y="117"/>
                  </a:lnTo>
                </a:path>
              </a:pathLst>
            </a:custGeom>
            <a:noFill/>
            <a:ln w="25400">
              <a:solidFill>
                <a:srgbClr val="00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43" name="Line 124"/>
            <p:cNvSpPr>
              <a:spLocks noChangeShapeType="1"/>
            </p:cNvSpPr>
            <p:nvPr/>
          </p:nvSpPr>
          <p:spPr bwMode="auto">
            <a:xfrm>
              <a:off x="2882901" y="7123113"/>
              <a:ext cx="1628775" cy="0"/>
            </a:xfrm>
            <a:prstGeom prst="line">
              <a:avLst/>
            </a:prstGeom>
            <a:noFill/>
            <a:ln w="25400">
              <a:solidFill>
                <a:srgbClr val="00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49" name="Rectangle 130"/>
            <p:cNvSpPr>
              <a:spLocks noChangeArrowheads="1"/>
            </p:cNvSpPr>
            <p:nvPr/>
          </p:nvSpPr>
          <p:spPr bwMode="auto">
            <a:xfrm>
              <a:off x="374651" y="6905625"/>
              <a:ext cx="231775" cy="26987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50" name="Rectangle 131"/>
            <p:cNvSpPr>
              <a:spLocks noChangeArrowheads="1"/>
            </p:cNvSpPr>
            <p:nvPr/>
          </p:nvSpPr>
          <p:spPr bwMode="auto">
            <a:xfrm>
              <a:off x="374651" y="5969000"/>
              <a:ext cx="231775" cy="3175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54" name="Rectangle 135"/>
            <p:cNvSpPr>
              <a:spLocks noChangeArrowheads="1"/>
            </p:cNvSpPr>
            <p:nvPr/>
          </p:nvSpPr>
          <p:spPr bwMode="auto">
            <a:xfrm>
              <a:off x="7083426" y="6619875"/>
              <a:ext cx="243656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1" i="0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pitchFamily="34" charset="0"/>
                  <a:cs typeface="Arial" pitchFamily="34" charset="0"/>
                </a:rPr>
                <a:t>“1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rgbClr val="FFFFFF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455" name="Rectangle 136"/>
            <p:cNvSpPr>
              <a:spLocks noChangeArrowheads="1"/>
            </p:cNvSpPr>
            <p:nvPr/>
          </p:nvSpPr>
          <p:spPr bwMode="auto">
            <a:xfrm>
              <a:off x="7316788" y="6619875"/>
              <a:ext cx="115416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1" i="0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pitchFamily="34" charset="0"/>
                  <a:cs typeface="Arial" pitchFamily="34" charset="0"/>
                </a:rPr>
                <a:t>”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rgbClr val="FFFFFF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456" name="Rectangle 137"/>
            <p:cNvSpPr>
              <a:spLocks noChangeArrowheads="1"/>
            </p:cNvSpPr>
            <p:nvPr/>
          </p:nvSpPr>
          <p:spPr bwMode="auto">
            <a:xfrm>
              <a:off x="7083426" y="5689600"/>
              <a:ext cx="243656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1" i="0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pitchFamily="34" charset="0"/>
                  <a:cs typeface="Arial" pitchFamily="34" charset="0"/>
                </a:rPr>
                <a:t>“0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rgbClr val="FFFFFF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457" name="Rectangle 138"/>
            <p:cNvSpPr>
              <a:spLocks noChangeArrowheads="1"/>
            </p:cNvSpPr>
            <p:nvPr/>
          </p:nvSpPr>
          <p:spPr bwMode="auto">
            <a:xfrm>
              <a:off x="7316788" y="5689600"/>
              <a:ext cx="115416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1" i="0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pitchFamily="34" charset="0"/>
                  <a:cs typeface="Arial" pitchFamily="34" charset="0"/>
                </a:rPr>
                <a:t>”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rgbClr val="FFFFFF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458" name="Rectangle 139"/>
            <p:cNvSpPr>
              <a:spLocks noChangeArrowheads="1"/>
            </p:cNvSpPr>
            <p:nvPr/>
          </p:nvSpPr>
          <p:spPr bwMode="auto">
            <a:xfrm>
              <a:off x="4654551" y="6218238"/>
              <a:ext cx="64120" cy="2308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500" b="1" i="0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pitchFamily="34" charset="0"/>
                  <a:cs typeface="Arial" pitchFamily="34" charset="0"/>
                </a:rPr>
                <a:t>t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rgbClr val="FFFFFF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459" name="Rectangle 140"/>
            <p:cNvSpPr>
              <a:spLocks noChangeArrowheads="1"/>
            </p:cNvSpPr>
            <p:nvPr/>
          </p:nvSpPr>
          <p:spPr bwMode="auto">
            <a:xfrm>
              <a:off x="4654551" y="7121525"/>
              <a:ext cx="64120" cy="2308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500" b="1" i="0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pitchFamily="34" charset="0"/>
                  <a:cs typeface="Arial" pitchFamily="34" charset="0"/>
                </a:rPr>
                <a:t>t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rgbClr val="FFFFFF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460" name="Rectangle 141"/>
            <p:cNvSpPr>
              <a:spLocks noChangeArrowheads="1"/>
            </p:cNvSpPr>
            <p:nvPr/>
          </p:nvSpPr>
          <p:spPr bwMode="auto">
            <a:xfrm>
              <a:off x="2601913" y="5842000"/>
              <a:ext cx="52900" cy="2308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500" b="1" i="0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pitchFamily="34" charset="0"/>
                  <a:cs typeface="Arial" pitchFamily="34" charset="0"/>
                </a:rPr>
                <a:t>I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rgbClr val="FFFFFF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461" name="Rectangle 142"/>
            <p:cNvSpPr>
              <a:spLocks noChangeArrowheads="1"/>
            </p:cNvSpPr>
            <p:nvPr/>
          </p:nvSpPr>
          <p:spPr bwMode="auto">
            <a:xfrm>
              <a:off x="2686051" y="5932488"/>
              <a:ext cx="121828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000" b="1" i="0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pitchFamily="34" charset="0"/>
                  <a:cs typeface="Arial" pitchFamily="34" charset="0"/>
                </a:rPr>
                <a:t>th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rgbClr val="FFFFFF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462" name="Rectangle 143"/>
            <p:cNvSpPr>
              <a:spLocks noChangeArrowheads="1"/>
            </p:cNvSpPr>
            <p:nvPr/>
          </p:nvSpPr>
          <p:spPr bwMode="auto">
            <a:xfrm>
              <a:off x="2601913" y="6751638"/>
              <a:ext cx="52900" cy="2308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500" b="1" i="0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pitchFamily="34" charset="0"/>
                  <a:cs typeface="Arial" pitchFamily="34" charset="0"/>
                </a:rPr>
                <a:t>I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rgbClr val="FFFFFF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463" name="Rectangle 144"/>
            <p:cNvSpPr>
              <a:spLocks noChangeArrowheads="1"/>
            </p:cNvSpPr>
            <p:nvPr/>
          </p:nvSpPr>
          <p:spPr bwMode="auto">
            <a:xfrm>
              <a:off x="2686051" y="6837363"/>
              <a:ext cx="121828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000" b="1" i="0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pitchFamily="34" charset="0"/>
                  <a:cs typeface="Arial" pitchFamily="34" charset="0"/>
                </a:rPr>
                <a:t>th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rgbClr val="FFFFFF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464" name="Rectangle 145"/>
            <p:cNvSpPr>
              <a:spLocks noChangeArrowheads="1"/>
            </p:cNvSpPr>
            <p:nvPr/>
          </p:nvSpPr>
          <p:spPr bwMode="auto">
            <a:xfrm>
              <a:off x="9915526" y="6218238"/>
              <a:ext cx="64120" cy="2308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500" b="1" i="0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pitchFamily="34" charset="0"/>
                  <a:cs typeface="Arial" pitchFamily="34" charset="0"/>
                </a:rPr>
                <a:t>t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rgbClr val="FFFFFF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465" name="Rectangle 146"/>
            <p:cNvSpPr>
              <a:spLocks noChangeArrowheads="1"/>
            </p:cNvSpPr>
            <p:nvPr/>
          </p:nvSpPr>
          <p:spPr bwMode="auto">
            <a:xfrm>
              <a:off x="9915526" y="7121525"/>
              <a:ext cx="64120" cy="2308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500" b="1" i="0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pitchFamily="34" charset="0"/>
                  <a:cs typeface="Arial" pitchFamily="34" charset="0"/>
                </a:rPr>
                <a:t>t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rgbClr val="FFFFFF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466" name="Rectangle 147"/>
            <p:cNvSpPr>
              <a:spLocks noChangeArrowheads="1"/>
            </p:cNvSpPr>
            <p:nvPr/>
          </p:nvSpPr>
          <p:spPr bwMode="auto">
            <a:xfrm>
              <a:off x="7861301" y="5842000"/>
              <a:ext cx="52900" cy="2308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500" b="1" i="0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pitchFamily="34" charset="0"/>
                  <a:cs typeface="Arial" pitchFamily="34" charset="0"/>
                </a:rPr>
                <a:t>I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rgbClr val="FFFFFF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467" name="Rectangle 148"/>
            <p:cNvSpPr>
              <a:spLocks noChangeArrowheads="1"/>
            </p:cNvSpPr>
            <p:nvPr/>
          </p:nvSpPr>
          <p:spPr bwMode="auto">
            <a:xfrm>
              <a:off x="7947026" y="5932488"/>
              <a:ext cx="121828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000" b="1" i="0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pitchFamily="34" charset="0"/>
                  <a:cs typeface="Arial" pitchFamily="34" charset="0"/>
                </a:rPr>
                <a:t>th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rgbClr val="FFFFFF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468" name="Rectangle 149"/>
            <p:cNvSpPr>
              <a:spLocks noChangeArrowheads="1"/>
            </p:cNvSpPr>
            <p:nvPr/>
          </p:nvSpPr>
          <p:spPr bwMode="auto">
            <a:xfrm>
              <a:off x="7861301" y="6751638"/>
              <a:ext cx="52900" cy="2308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500" b="1" i="0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pitchFamily="34" charset="0"/>
                  <a:cs typeface="Arial" pitchFamily="34" charset="0"/>
                </a:rPr>
                <a:t>I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rgbClr val="FFFFFF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469" name="Rectangle 150"/>
            <p:cNvSpPr>
              <a:spLocks noChangeArrowheads="1"/>
            </p:cNvSpPr>
            <p:nvPr/>
          </p:nvSpPr>
          <p:spPr bwMode="auto">
            <a:xfrm>
              <a:off x="7947026" y="6837363"/>
              <a:ext cx="121828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000" b="1" i="0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pitchFamily="34" charset="0"/>
                  <a:cs typeface="Arial" pitchFamily="34" charset="0"/>
                </a:rPr>
                <a:t>th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rgbClr val="FFFFFF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470" name="Rectangle 151"/>
            <p:cNvSpPr>
              <a:spLocks noChangeArrowheads="1"/>
            </p:cNvSpPr>
            <p:nvPr/>
          </p:nvSpPr>
          <p:spPr bwMode="auto">
            <a:xfrm>
              <a:off x="2601913" y="5608638"/>
              <a:ext cx="52900" cy="2308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500" b="1" i="0" u="none" strike="noStrike" cap="none" normalizeH="0" baseline="0" smtClean="0">
                  <a:ln>
                    <a:noFill/>
                  </a:ln>
                  <a:solidFill>
                    <a:srgbClr val="3333FF"/>
                  </a:solidFill>
                  <a:effectLst/>
                  <a:latin typeface="Arial" pitchFamily="34" charset="0"/>
                  <a:cs typeface="Arial" pitchFamily="34" charset="0"/>
                </a:rPr>
                <a:t>I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rgbClr val="3333FF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471" name="Rectangle 152"/>
            <p:cNvSpPr>
              <a:spLocks noChangeArrowheads="1"/>
            </p:cNvSpPr>
            <p:nvPr/>
          </p:nvSpPr>
          <p:spPr bwMode="auto">
            <a:xfrm>
              <a:off x="2686051" y="5699125"/>
              <a:ext cx="70532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000" b="1" i="0" u="none" strike="noStrike" cap="none" normalizeH="0" baseline="0" smtClean="0">
                  <a:ln>
                    <a:noFill/>
                  </a:ln>
                  <a:solidFill>
                    <a:srgbClr val="3333FF"/>
                  </a:solidFill>
                  <a:effectLst/>
                  <a:latin typeface="Arial" pitchFamily="34" charset="0"/>
                  <a:cs typeface="Arial" pitchFamily="34" charset="0"/>
                </a:rPr>
                <a:t>0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rgbClr val="3333FF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472" name="Rectangle 153"/>
            <p:cNvSpPr>
              <a:spLocks noChangeArrowheads="1"/>
            </p:cNvSpPr>
            <p:nvPr/>
          </p:nvSpPr>
          <p:spPr bwMode="auto">
            <a:xfrm>
              <a:off x="2601913" y="6518275"/>
              <a:ext cx="52900" cy="2308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500" b="1" i="0" u="none" strike="noStrike" cap="none" normalizeH="0" baseline="0" smtClean="0">
                  <a:ln>
                    <a:noFill/>
                  </a:ln>
                  <a:solidFill>
                    <a:srgbClr val="00FF00"/>
                  </a:solidFill>
                  <a:effectLst/>
                  <a:latin typeface="Arial" pitchFamily="34" charset="0"/>
                  <a:cs typeface="Arial" pitchFamily="34" charset="0"/>
                </a:rPr>
                <a:t>I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rgbClr val="00FF00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473" name="Rectangle 154"/>
            <p:cNvSpPr>
              <a:spLocks noChangeArrowheads="1"/>
            </p:cNvSpPr>
            <p:nvPr/>
          </p:nvSpPr>
          <p:spPr bwMode="auto">
            <a:xfrm>
              <a:off x="2686051" y="6604000"/>
              <a:ext cx="70532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000" b="1" i="0" u="none" strike="noStrike" cap="none" normalizeH="0" baseline="0" smtClean="0">
                  <a:ln>
                    <a:noFill/>
                  </a:ln>
                  <a:solidFill>
                    <a:srgbClr val="00FF00"/>
                  </a:solidFill>
                  <a:effectLst/>
                  <a:latin typeface="Arial" pitchFamily="34" charset="0"/>
                  <a:cs typeface="Arial" pitchFamily="34" charset="0"/>
                </a:rPr>
                <a:t>1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rgbClr val="00FF00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474" name="Rectangle 155"/>
            <p:cNvSpPr>
              <a:spLocks noChangeArrowheads="1"/>
            </p:cNvSpPr>
            <p:nvPr/>
          </p:nvSpPr>
          <p:spPr bwMode="auto">
            <a:xfrm>
              <a:off x="7861301" y="5608638"/>
              <a:ext cx="52900" cy="2308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500" b="1" i="0" u="none" strike="noStrike" cap="none" normalizeH="0" baseline="0" smtClean="0">
                  <a:ln>
                    <a:noFill/>
                  </a:ln>
                  <a:solidFill>
                    <a:srgbClr val="3333FF"/>
                  </a:solidFill>
                  <a:effectLst/>
                  <a:latin typeface="Arial" pitchFamily="34" charset="0"/>
                  <a:cs typeface="Arial" pitchFamily="34" charset="0"/>
                </a:rPr>
                <a:t>I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rgbClr val="3333FF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475" name="Rectangle 156"/>
            <p:cNvSpPr>
              <a:spLocks noChangeArrowheads="1"/>
            </p:cNvSpPr>
            <p:nvPr/>
          </p:nvSpPr>
          <p:spPr bwMode="auto">
            <a:xfrm>
              <a:off x="7947026" y="5699125"/>
              <a:ext cx="70532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000" b="1" i="0" u="none" strike="noStrike" cap="none" normalizeH="0" baseline="0" smtClean="0">
                  <a:ln>
                    <a:noFill/>
                  </a:ln>
                  <a:solidFill>
                    <a:srgbClr val="3333FF"/>
                  </a:solidFill>
                  <a:effectLst/>
                  <a:latin typeface="Arial" pitchFamily="34" charset="0"/>
                  <a:cs typeface="Arial" pitchFamily="34" charset="0"/>
                </a:rPr>
                <a:t>0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rgbClr val="3333FF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476" name="Rectangle 157"/>
            <p:cNvSpPr>
              <a:spLocks noChangeArrowheads="1"/>
            </p:cNvSpPr>
            <p:nvPr/>
          </p:nvSpPr>
          <p:spPr bwMode="auto">
            <a:xfrm>
              <a:off x="7861301" y="6518275"/>
              <a:ext cx="52900" cy="2308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500" b="1" i="0" u="none" strike="noStrike" cap="none" normalizeH="0" baseline="0" smtClean="0">
                  <a:ln>
                    <a:noFill/>
                  </a:ln>
                  <a:solidFill>
                    <a:srgbClr val="00FF00"/>
                  </a:solidFill>
                  <a:effectLst/>
                  <a:latin typeface="Arial" pitchFamily="34" charset="0"/>
                  <a:cs typeface="Arial" pitchFamily="34" charset="0"/>
                </a:rPr>
                <a:t>I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rgbClr val="00FF00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477" name="Rectangle 158"/>
            <p:cNvSpPr>
              <a:spLocks noChangeArrowheads="1"/>
            </p:cNvSpPr>
            <p:nvPr/>
          </p:nvSpPr>
          <p:spPr bwMode="auto">
            <a:xfrm>
              <a:off x="7947026" y="6604000"/>
              <a:ext cx="70532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000" b="1" i="0" u="none" strike="noStrike" cap="none" normalizeH="0" baseline="0" smtClean="0">
                  <a:ln>
                    <a:noFill/>
                  </a:ln>
                  <a:solidFill>
                    <a:srgbClr val="00FF00"/>
                  </a:solidFill>
                  <a:effectLst/>
                  <a:latin typeface="Arial" pitchFamily="34" charset="0"/>
                  <a:cs typeface="Arial" pitchFamily="34" charset="0"/>
                </a:rPr>
                <a:t>1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rgbClr val="00FF00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93" name="Freeform 127"/>
            <p:cNvSpPr>
              <a:spLocks/>
            </p:cNvSpPr>
            <p:nvPr/>
          </p:nvSpPr>
          <p:spPr bwMode="auto">
            <a:xfrm>
              <a:off x="1538288" y="6683375"/>
              <a:ext cx="233363" cy="471487"/>
            </a:xfrm>
            <a:custGeom>
              <a:avLst/>
              <a:gdLst>
                <a:gd name="T0" fmla="*/ 0 w 147"/>
                <a:gd name="T1" fmla="*/ 297 h 297"/>
                <a:gd name="T2" fmla="*/ 30 w 147"/>
                <a:gd name="T3" fmla="*/ 293 h 297"/>
                <a:gd name="T4" fmla="*/ 57 w 147"/>
                <a:gd name="T5" fmla="*/ 283 h 297"/>
                <a:gd name="T6" fmla="*/ 80 w 147"/>
                <a:gd name="T7" fmla="*/ 270 h 297"/>
                <a:gd name="T8" fmla="*/ 103 w 147"/>
                <a:gd name="T9" fmla="*/ 253 h 297"/>
                <a:gd name="T10" fmla="*/ 120 w 147"/>
                <a:gd name="T11" fmla="*/ 230 h 297"/>
                <a:gd name="T12" fmla="*/ 133 w 147"/>
                <a:gd name="T13" fmla="*/ 207 h 297"/>
                <a:gd name="T14" fmla="*/ 143 w 147"/>
                <a:gd name="T15" fmla="*/ 177 h 297"/>
                <a:gd name="T16" fmla="*/ 147 w 147"/>
                <a:gd name="T17" fmla="*/ 150 h 297"/>
                <a:gd name="T18" fmla="*/ 143 w 147"/>
                <a:gd name="T19" fmla="*/ 120 h 297"/>
                <a:gd name="T20" fmla="*/ 133 w 147"/>
                <a:gd name="T21" fmla="*/ 90 h 297"/>
                <a:gd name="T22" fmla="*/ 120 w 147"/>
                <a:gd name="T23" fmla="*/ 67 h 297"/>
                <a:gd name="T24" fmla="*/ 103 w 147"/>
                <a:gd name="T25" fmla="*/ 43 h 297"/>
                <a:gd name="T26" fmla="*/ 80 w 147"/>
                <a:gd name="T27" fmla="*/ 27 h 297"/>
                <a:gd name="T28" fmla="*/ 57 w 147"/>
                <a:gd name="T29" fmla="*/ 13 h 297"/>
                <a:gd name="T30" fmla="*/ 30 w 147"/>
                <a:gd name="T31" fmla="*/ 3 h 297"/>
                <a:gd name="T32" fmla="*/ 0 w 147"/>
                <a:gd name="T33" fmla="*/ 0 h 297"/>
                <a:gd name="T34" fmla="*/ 0 w 147"/>
                <a:gd name="T35" fmla="*/ 297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7" h="297">
                  <a:moveTo>
                    <a:pt x="0" y="297"/>
                  </a:moveTo>
                  <a:lnTo>
                    <a:pt x="30" y="293"/>
                  </a:lnTo>
                  <a:lnTo>
                    <a:pt x="57" y="283"/>
                  </a:lnTo>
                  <a:lnTo>
                    <a:pt x="80" y="270"/>
                  </a:lnTo>
                  <a:lnTo>
                    <a:pt x="103" y="253"/>
                  </a:lnTo>
                  <a:lnTo>
                    <a:pt x="120" y="230"/>
                  </a:lnTo>
                  <a:lnTo>
                    <a:pt x="133" y="207"/>
                  </a:lnTo>
                  <a:lnTo>
                    <a:pt x="143" y="177"/>
                  </a:lnTo>
                  <a:lnTo>
                    <a:pt x="147" y="150"/>
                  </a:lnTo>
                  <a:lnTo>
                    <a:pt x="143" y="120"/>
                  </a:lnTo>
                  <a:lnTo>
                    <a:pt x="133" y="90"/>
                  </a:lnTo>
                  <a:lnTo>
                    <a:pt x="120" y="67"/>
                  </a:lnTo>
                  <a:lnTo>
                    <a:pt x="103" y="43"/>
                  </a:lnTo>
                  <a:lnTo>
                    <a:pt x="80" y="27"/>
                  </a:lnTo>
                  <a:lnTo>
                    <a:pt x="57" y="13"/>
                  </a:lnTo>
                  <a:lnTo>
                    <a:pt x="30" y="3"/>
                  </a:lnTo>
                  <a:lnTo>
                    <a:pt x="0" y="0"/>
                  </a:lnTo>
                  <a:lnTo>
                    <a:pt x="0" y="297"/>
                  </a:lnTo>
                  <a:close/>
                </a:path>
              </a:pathLst>
            </a:custGeom>
            <a:solidFill>
              <a:srgbClr val="00FF00"/>
            </a:solidFill>
            <a:ln w="0"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4" name="Freeform 125"/>
            <p:cNvSpPr>
              <a:spLocks/>
            </p:cNvSpPr>
            <p:nvPr/>
          </p:nvSpPr>
          <p:spPr bwMode="auto">
            <a:xfrm>
              <a:off x="1538288" y="5753100"/>
              <a:ext cx="233363" cy="465137"/>
            </a:xfrm>
            <a:custGeom>
              <a:avLst/>
              <a:gdLst>
                <a:gd name="T0" fmla="*/ 0 w 147"/>
                <a:gd name="T1" fmla="*/ 293 h 293"/>
                <a:gd name="T2" fmla="*/ 30 w 147"/>
                <a:gd name="T3" fmla="*/ 293 h 293"/>
                <a:gd name="T4" fmla="*/ 57 w 147"/>
                <a:gd name="T5" fmla="*/ 283 h 293"/>
                <a:gd name="T6" fmla="*/ 80 w 147"/>
                <a:gd name="T7" fmla="*/ 270 h 293"/>
                <a:gd name="T8" fmla="*/ 103 w 147"/>
                <a:gd name="T9" fmla="*/ 253 h 293"/>
                <a:gd name="T10" fmla="*/ 120 w 147"/>
                <a:gd name="T11" fmla="*/ 230 h 293"/>
                <a:gd name="T12" fmla="*/ 133 w 147"/>
                <a:gd name="T13" fmla="*/ 206 h 293"/>
                <a:gd name="T14" fmla="*/ 143 w 147"/>
                <a:gd name="T15" fmla="*/ 176 h 293"/>
                <a:gd name="T16" fmla="*/ 147 w 147"/>
                <a:gd name="T17" fmla="*/ 146 h 293"/>
                <a:gd name="T18" fmla="*/ 143 w 147"/>
                <a:gd name="T19" fmla="*/ 120 h 293"/>
                <a:gd name="T20" fmla="*/ 133 w 147"/>
                <a:gd name="T21" fmla="*/ 90 h 293"/>
                <a:gd name="T22" fmla="*/ 120 w 147"/>
                <a:gd name="T23" fmla="*/ 66 h 293"/>
                <a:gd name="T24" fmla="*/ 103 w 147"/>
                <a:gd name="T25" fmla="*/ 43 h 293"/>
                <a:gd name="T26" fmla="*/ 80 w 147"/>
                <a:gd name="T27" fmla="*/ 26 h 293"/>
                <a:gd name="T28" fmla="*/ 57 w 147"/>
                <a:gd name="T29" fmla="*/ 13 h 293"/>
                <a:gd name="T30" fmla="*/ 30 w 147"/>
                <a:gd name="T31" fmla="*/ 3 h 293"/>
                <a:gd name="T32" fmla="*/ 0 w 147"/>
                <a:gd name="T33" fmla="*/ 0 h 293"/>
                <a:gd name="T34" fmla="*/ 0 w 147"/>
                <a:gd name="T35" fmla="*/ 293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7" h="293">
                  <a:moveTo>
                    <a:pt x="0" y="293"/>
                  </a:moveTo>
                  <a:lnTo>
                    <a:pt x="30" y="293"/>
                  </a:lnTo>
                  <a:lnTo>
                    <a:pt x="57" y="283"/>
                  </a:lnTo>
                  <a:lnTo>
                    <a:pt x="80" y="270"/>
                  </a:lnTo>
                  <a:lnTo>
                    <a:pt x="103" y="253"/>
                  </a:lnTo>
                  <a:lnTo>
                    <a:pt x="120" y="230"/>
                  </a:lnTo>
                  <a:lnTo>
                    <a:pt x="133" y="206"/>
                  </a:lnTo>
                  <a:lnTo>
                    <a:pt x="143" y="176"/>
                  </a:lnTo>
                  <a:lnTo>
                    <a:pt x="147" y="146"/>
                  </a:lnTo>
                  <a:lnTo>
                    <a:pt x="143" y="120"/>
                  </a:lnTo>
                  <a:lnTo>
                    <a:pt x="133" y="90"/>
                  </a:lnTo>
                  <a:lnTo>
                    <a:pt x="120" y="66"/>
                  </a:lnTo>
                  <a:lnTo>
                    <a:pt x="103" y="43"/>
                  </a:lnTo>
                  <a:lnTo>
                    <a:pt x="80" y="26"/>
                  </a:lnTo>
                  <a:lnTo>
                    <a:pt x="57" y="13"/>
                  </a:lnTo>
                  <a:lnTo>
                    <a:pt x="30" y="3"/>
                  </a:lnTo>
                  <a:lnTo>
                    <a:pt x="0" y="0"/>
                  </a:lnTo>
                  <a:lnTo>
                    <a:pt x="0" y="293"/>
                  </a:lnTo>
                  <a:close/>
                </a:path>
              </a:pathLst>
            </a:custGeom>
            <a:solidFill>
              <a:srgbClr val="3333FF"/>
            </a:solidFill>
            <a:ln w="0"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6" name="Freeform 133"/>
            <p:cNvSpPr>
              <a:spLocks/>
            </p:cNvSpPr>
            <p:nvPr/>
          </p:nvSpPr>
          <p:spPr bwMode="auto">
            <a:xfrm>
              <a:off x="1490663" y="5895975"/>
              <a:ext cx="1116013" cy="696912"/>
            </a:xfrm>
            <a:custGeom>
              <a:avLst/>
              <a:gdLst>
                <a:gd name="T0" fmla="*/ 440 w 703"/>
                <a:gd name="T1" fmla="*/ 116 h 439"/>
                <a:gd name="T2" fmla="*/ 530 w 703"/>
                <a:gd name="T3" fmla="*/ 0 h 439"/>
                <a:gd name="T4" fmla="*/ 530 w 703"/>
                <a:gd name="T5" fmla="*/ 146 h 439"/>
                <a:gd name="T6" fmla="*/ 677 w 703"/>
                <a:gd name="T7" fmla="*/ 86 h 439"/>
                <a:gd name="T8" fmla="*/ 557 w 703"/>
                <a:gd name="T9" fmla="*/ 203 h 439"/>
                <a:gd name="T10" fmla="*/ 703 w 703"/>
                <a:gd name="T11" fmla="*/ 293 h 439"/>
                <a:gd name="T12" fmla="*/ 530 w 703"/>
                <a:gd name="T13" fmla="*/ 263 h 439"/>
                <a:gd name="T14" fmla="*/ 557 w 703"/>
                <a:gd name="T15" fmla="*/ 409 h 439"/>
                <a:gd name="T16" fmla="*/ 470 w 703"/>
                <a:gd name="T17" fmla="*/ 293 h 439"/>
                <a:gd name="T18" fmla="*/ 440 w 703"/>
                <a:gd name="T19" fmla="*/ 439 h 439"/>
                <a:gd name="T20" fmla="*/ 410 w 703"/>
                <a:gd name="T21" fmla="*/ 323 h 439"/>
                <a:gd name="T22" fmla="*/ 353 w 703"/>
                <a:gd name="T23" fmla="*/ 409 h 439"/>
                <a:gd name="T24" fmla="*/ 293 w 703"/>
                <a:gd name="T25" fmla="*/ 323 h 439"/>
                <a:gd name="T26" fmla="*/ 233 w 703"/>
                <a:gd name="T27" fmla="*/ 439 h 439"/>
                <a:gd name="T28" fmla="*/ 207 w 703"/>
                <a:gd name="T29" fmla="*/ 323 h 439"/>
                <a:gd name="T30" fmla="*/ 60 w 703"/>
                <a:gd name="T31" fmla="*/ 409 h 439"/>
                <a:gd name="T32" fmla="*/ 147 w 703"/>
                <a:gd name="T33" fmla="*/ 293 h 439"/>
                <a:gd name="T34" fmla="*/ 0 w 703"/>
                <a:gd name="T35" fmla="*/ 233 h 439"/>
                <a:gd name="T36" fmla="*/ 117 w 703"/>
                <a:gd name="T37" fmla="*/ 203 h 439"/>
                <a:gd name="T38" fmla="*/ 30 w 703"/>
                <a:gd name="T39" fmla="*/ 116 h 439"/>
                <a:gd name="T40" fmla="*/ 177 w 703"/>
                <a:gd name="T41" fmla="*/ 146 h 439"/>
                <a:gd name="T42" fmla="*/ 87 w 703"/>
                <a:gd name="T43" fmla="*/ 0 h 439"/>
                <a:gd name="T44" fmla="*/ 233 w 703"/>
                <a:gd name="T45" fmla="*/ 116 h 439"/>
                <a:gd name="T46" fmla="*/ 263 w 703"/>
                <a:gd name="T47" fmla="*/ 30 h 439"/>
                <a:gd name="T48" fmla="*/ 323 w 703"/>
                <a:gd name="T49" fmla="*/ 116 h 439"/>
                <a:gd name="T50" fmla="*/ 383 w 703"/>
                <a:gd name="T51" fmla="*/ 30 h 439"/>
                <a:gd name="T52" fmla="*/ 440 w 703"/>
                <a:gd name="T53" fmla="*/ 116 h 4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703" h="439">
                  <a:moveTo>
                    <a:pt x="440" y="116"/>
                  </a:moveTo>
                  <a:lnTo>
                    <a:pt x="530" y="0"/>
                  </a:lnTo>
                  <a:lnTo>
                    <a:pt x="530" y="146"/>
                  </a:lnTo>
                  <a:lnTo>
                    <a:pt x="677" y="86"/>
                  </a:lnTo>
                  <a:lnTo>
                    <a:pt x="557" y="203"/>
                  </a:lnTo>
                  <a:lnTo>
                    <a:pt x="703" y="293"/>
                  </a:lnTo>
                  <a:lnTo>
                    <a:pt x="530" y="263"/>
                  </a:lnTo>
                  <a:lnTo>
                    <a:pt x="557" y="409"/>
                  </a:lnTo>
                  <a:lnTo>
                    <a:pt x="470" y="293"/>
                  </a:lnTo>
                  <a:lnTo>
                    <a:pt x="440" y="439"/>
                  </a:lnTo>
                  <a:lnTo>
                    <a:pt x="410" y="323"/>
                  </a:lnTo>
                  <a:lnTo>
                    <a:pt x="353" y="409"/>
                  </a:lnTo>
                  <a:lnTo>
                    <a:pt x="293" y="323"/>
                  </a:lnTo>
                  <a:lnTo>
                    <a:pt x="233" y="439"/>
                  </a:lnTo>
                  <a:lnTo>
                    <a:pt x="207" y="323"/>
                  </a:lnTo>
                  <a:lnTo>
                    <a:pt x="60" y="409"/>
                  </a:lnTo>
                  <a:lnTo>
                    <a:pt x="147" y="293"/>
                  </a:lnTo>
                  <a:lnTo>
                    <a:pt x="0" y="233"/>
                  </a:lnTo>
                  <a:lnTo>
                    <a:pt x="117" y="203"/>
                  </a:lnTo>
                  <a:lnTo>
                    <a:pt x="30" y="116"/>
                  </a:lnTo>
                  <a:lnTo>
                    <a:pt x="177" y="146"/>
                  </a:lnTo>
                  <a:lnTo>
                    <a:pt x="87" y="0"/>
                  </a:lnTo>
                  <a:lnTo>
                    <a:pt x="233" y="116"/>
                  </a:lnTo>
                  <a:lnTo>
                    <a:pt x="263" y="30"/>
                  </a:lnTo>
                  <a:lnTo>
                    <a:pt x="323" y="116"/>
                  </a:lnTo>
                  <a:lnTo>
                    <a:pt x="383" y="30"/>
                  </a:lnTo>
                  <a:lnTo>
                    <a:pt x="440" y="116"/>
                  </a:lnTo>
                  <a:close/>
                </a:path>
              </a:pathLst>
            </a:custGeom>
            <a:solidFill>
              <a:srgbClr val="FFFF00"/>
            </a:solidFill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78" name="Rectangle 159"/>
            <p:cNvSpPr>
              <a:spLocks noChangeArrowheads="1"/>
            </p:cNvSpPr>
            <p:nvPr/>
          </p:nvSpPr>
          <p:spPr bwMode="auto">
            <a:xfrm>
              <a:off x="1771651" y="5689600"/>
              <a:ext cx="359073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1" i="0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pitchFamily="34" charset="0"/>
                  <a:cs typeface="Arial" pitchFamily="34" charset="0"/>
                </a:rPr>
                <a:t>“0”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rgbClr val="FFFFFF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479" name="Rectangle 160"/>
            <p:cNvSpPr>
              <a:spLocks noChangeArrowheads="1"/>
            </p:cNvSpPr>
            <p:nvPr/>
          </p:nvSpPr>
          <p:spPr bwMode="auto">
            <a:xfrm>
              <a:off x="1744663" y="6619875"/>
              <a:ext cx="243656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1" i="0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pitchFamily="34" charset="0"/>
                  <a:cs typeface="Arial" pitchFamily="34" charset="0"/>
                </a:rPr>
                <a:t>“1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rgbClr val="FFFFFF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480" name="Rectangle 161"/>
            <p:cNvSpPr>
              <a:spLocks noChangeArrowheads="1"/>
            </p:cNvSpPr>
            <p:nvPr/>
          </p:nvSpPr>
          <p:spPr bwMode="auto">
            <a:xfrm>
              <a:off x="1978026" y="6619875"/>
              <a:ext cx="115416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1" i="0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pitchFamily="34" charset="0"/>
                  <a:cs typeface="Arial" pitchFamily="34" charset="0"/>
                </a:rPr>
                <a:t>”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rgbClr val="FFFFFF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481" name="Rectangle 162"/>
            <p:cNvSpPr>
              <a:spLocks noChangeArrowheads="1"/>
            </p:cNvSpPr>
            <p:nvPr/>
          </p:nvSpPr>
          <p:spPr bwMode="auto">
            <a:xfrm>
              <a:off x="1716725" y="6107113"/>
              <a:ext cx="709613" cy="3286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Click!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97" name="Freeform 33"/>
            <p:cNvSpPr>
              <a:spLocks/>
            </p:cNvSpPr>
            <p:nvPr/>
          </p:nvSpPr>
          <p:spPr bwMode="auto">
            <a:xfrm>
              <a:off x="6877051" y="5753100"/>
              <a:ext cx="233363" cy="465137"/>
            </a:xfrm>
            <a:custGeom>
              <a:avLst/>
              <a:gdLst>
                <a:gd name="T0" fmla="*/ 0 w 147"/>
                <a:gd name="T1" fmla="*/ 293 h 293"/>
                <a:gd name="T2" fmla="*/ 30 w 147"/>
                <a:gd name="T3" fmla="*/ 293 h 293"/>
                <a:gd name="T4" fmla="*/ 57 w 147"/>
                <a:gd name="T5" fmla="*/ 283 h 293"/>
                <a:gd name="T6" fmla="*/ 80 w 147"/>
                <a:gd name="T7" fmla="*/ 270 h 293"/>
                <a:gd name="T8" fmla="*/ 104 w 147"/>
                <a:gd name="T9" fmla="*/ 253 h 293"/>
                <a:gd name="T10" fmla="*/ 120 w 147"/>
                <a:gd name="T11" fmla="*/ 230 h 293"/>
                <a:gd name="T12" fmla="*/ 134 w 147"/>
                <a:gd name="T13" fmla="*/ 206 h 293"/>
                <a:gd name="T14" fmla="*/ 144 w 147"/>
                <a:gd name="T15" fmla="*/ 176 h 293"/>
                <a:gd name="T16" fmla="*/ 147 w 147"/>
                <a:gd name="T17" fmla="*/ 146 h 293"/>
                <a:gd name="T18" fmla="*/ 144 w 147"/>
                <a:gd name="T19" fmla="*/ 120 h 293"/>
                <a:gd name="T20" fmla="*/ 134 w 147"/>
                <a:gd name="T21" fmla="*/ 90 h 293"/>
                <a:gd name="T22" fmla="*/ 120 w 147"/>
                <a:gd name="T23" fmla="*/ 66 h 293"/>
                <a:gd name="T24" fmla="*/ 104 w 147"/>
                <a:gd name="T25" fmla="*/ 43 h 293"/>
                <a:gd name="T26" fmla="*/ 80 w 147"/>
                <a:gd name="T27" fmla="*/ 26 h 293"/>
                <a:gd name="T28" fmla="*/ 57 w 147"/>
                <a:gd name="T29" fmla="*/ 13 h 293"/>
                <a:gd name="T30" fmla="*/ 30 w 147"/>
                <a:gd name="T31" fmla="*/ 3 h 293"/>
                <a:gd name="T32" fmla="*/ 0 w 147"/>
                <a:gd name="T33" fmla="*/ 0 h 293"/>
                <a:gd name="T34" fmla="*/ 0 w 147"/>
                <a:gd name="T35" fmla="*/ 293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7" h="293">
                  <a:moveTo>
                    <a:pt x="0" y="293"/>
                  </a:moveTo>
                  <a:lnTo>
                    <a:pt x="30" y="293"/>
                  </a:lnTo>
                  <a:lnTo>
                    <a:pt x="57" y="283"/>
                  </a:lnTo>
                  <a:lnTo>
                    <a:pt x="80" y="270"/>
                  </a:lnTo>
                  <a:lnTo>
                    <a:pt x="104" y="253"/>
                  </a:lnTo>
                  <a:lnTo>
                    <a:pt x="120" y="230"/>
                  </a:lnTo>
                  <a:lnTo>
                    <a:pt x="134" y="206"/>
                  </a:lnTo>
                  <a:lnTo>
                    <a:pt x="144" y="176"/>
                  </a:lnTo>
                  <a:lnTo>
                    <a:pt x="147" y="146"/>
                  </a:lnTo>
                  <a:lnTo>
                    <a:pt x="144" y="120"/>
                  </a:lnTo>
                  <a:lnTo>
                    <a:pt x="134" y="90"/>
                  </a:lnTo>
                  <a:lnTo>
                    <a:pt x="120" y="66"/>
                  </a:lnTo>
                  <a:lnTo>
                    <a:pt x="104" y="43"/>
                  </a:lnTo>
                  <a:lnTo>
                    <a:pt x="80" y="26"/>
                  </a:lnTo>
                  <a:lnTo>
                    <a:pt x="57" y="13"/>
                  </a:lnTo>
                  <a:lnTo>
                    <a:pt x="30" y="3"/>
                  </a:lnTo>
                  <a:lnTo>
                    <a:pt x="0" y="0"/>
                  </a:lnTo>
                  <a:lnTo>
                    <a:pt x="0" y="293"/>
                  </a:lnTo>
                  <a:close/>
                </a:path>
              </a:pathLst>
            </a:custGeom>
            <a:solidFill>
              <a:srgbClr val="3333FF"/>
            </a:solidFill>
            <a:ln w="0"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S900074784[1]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out="190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303215" y="2880774"/>
            <a:ext cx="338137" cy="338137"/>
          </a:xfrm>
          <a:prstGeom prst="rect">
            <a:avLst/>
          </a:prstGeom>
        </p:spPr>
      </p:pic>
      <p:sp>
        <p:nvSpPr>
          <p:cNvPr id="67" name="Rectangle 4"/>
          <p:cNvSpPr>
            <a:spLocks noChangeArrowheads="1"/>
          </p:cNvSpPr>
          <p:nvPr/>
        </p:nvSpPr>
        <p:spPr bwMode="auto">
          <a:xfrm>
            <a:off x="0" y="0"/>
            <a:ext cx="10287000" cy="7715250"/>
          </a:xfrm>
          <a:prstGeom prst="rect">
            <a:avLst/>
          </a:prstGeom>
          <a:solidFill>
            <a:srgbClr val="000000"/>
          </a:solidFill>
          <a:ln w="19050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endParaRPr lang="zh-CN" altLang="zh-CN">
              <a:ea typeface="SimSun" pitchFamily="2" charset="-122"/>
            </a:endParaRPr>
          </a:p>
        </p:txBody>
      </p:sp>
      <p:sp>
        <p:nvSpPr>
          <p:cNvPr id="163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>
                <a:solidFill>
                  <a:srgbClr val="FFFFFF"/>
                </a:solidFill>
              </a:rPr>
              <a:t>Blinding APD with bright light</a:t>
            </a:r>
            <a:endParaRPr lang="en-US" smtClean="0">
              <a:solidFill>
                <a:srgbClr val="FFFFFF"/>
              </a:solidFill>
            </a:endParaRPr>
          </a:p>
        </p:txBody>
      </p:sp>
      <p:cxnSp>
        <p:nvCxnSpPr>
          <p:cNvPr id="16388" name="Straight Arrow Connector 4"/>
          <p:cNvCxnSpPr>
            <a:cxnSpLocks noChangeShapeType="1"/>
          </p:cNvCxnSpPr>
          <p:nvPr/>
        </p:nvCxnSpPr>
        <p:spPr bwMode="auto">
          <a:xfrm rot="5400000" flipH="1" flipV="1">
            <a:off x="2282031" y="2211498"/>
            <a:ext cx="1584325" cy="1588"/>
          </a:xfrm>
          <a:prstGeom prst="straightConnector1">
            <a:avLst/>
          </a:prstGeom>
          <a:noFill/>
          <a:ln w="6350" algn="ctr">
            <a:solidFill>
              <a:srgbClr val="DDDDDD"/>
            </a:solidFill>
            <a:round/>
            <a:headEnd/>
            <a:tailEnd type="arrow" w="lg" len="lg"/>
          </a:ln>
        </p:spPr>
      </p:cxnSp>
      <p:cxnSp>
        <p:nvCxnSpPr>
          <p:cNvPr id="16389" name="Straight Arrow Connector 6"/>
          <p:cNvCxnSpPr>
            <a:cxnSpLocks noChangeShapeType="1"/>
          </p:cNvCxnSpPr>
          <p:nvPr/>
        </p:nvCxnSpPr>
        <p:spPr bwMode="auto">
          <a:xfrm>
            <a:off x="3073400" y="3002866"/>
            <a:ext cx="2952750" cy="1588"/>
          </a:xfrm>
          <a:prstGeom prst="straightConnector1">
            <a:avLst/>
          </a:prstGeom>
          <a:noFill/>
          <a:ln w="6350" algn="ctr">
            <a:solidFill>
              <a:srgbClr val="DDDDDD"/>
            </a:solidFill>
            <a:round/>
            <a:headEnd/>
            <a:tailEnd type="arrow" w="lg" len="lg"/>
          </a:ln>
        </p:spPr>
      </p:cxnSp>
      <p:cxnSp>
        <p:nvCxnSpPr>
          <p:cNvPr id="16390" name="Straight Connector 10"/>
          <p:cNvCxnSpPr>
            <a:cxnSpLocks noChangeShapeType="1"/>
          </p:cNvCxnSpPr>
          <p:nvPr/>
        </p:nvCxnSpPr>
        <p:spPr bwMode="auto">
          <a:xfrm>
            <a:off x="3073400" y="1851929"/>
            <a:ext cx="2881313" cy="0"/>
          </a:xfrm>
          <a:prstGeom prst="line">
            <a:avLst/>
          </a:prstGeom>
          <a:noFill/>
          <a:ln w="6350" algn="ctr">
            <a:solidFill>
              <a:srgbClr val="FFFF00"/>
            </a:solidFill>
            <a:prstDash val="dash"/>
            <a:round/>
            <a:headEnd/>
            <a:tailEnd/>
          </a:ln>
        </p:spPr>
      </p:cxnSp>
      <p:sp>
        <p:nvSpPr>
          <p:cNvPr id="16392" name="TextBox 18"/>
          <p:cNvSpPr txBox="1">
            <a:spLocks noChangeArrowheads="1"/>
          </p:cNvSpPr>
          <p:nvPr/>
        </p:nvSpPr>
        <p:spPr bwMode="auto">
          <a:xfrm>
            <a:off x="2722563" y="1018491"/>
            <a:ext cx="696912" cy="401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en-US" sz="2000">
                <a:solidFill>
                  <a:srgbClr val="FFFFFF"/>
                </a:solidFill>
              </a:rPr>
              <a:t>V</a:t>
            </a:r>
            <a:r>
              <a:rPr lang="en-US" sz="2000" baseline="-25000">
                <a:solidFill>
                  <a:srgbClr val="FFFFFF"/>
                </a:solidFill>
              </a:rPr>
              <a:t>APD</a:t>
            </a:r>
          </a:p>
        </p:txBody>
      </p:sp>
      <p:sp>
        <p:nvSpPr>
          <p:cNvPr id="16393" name="TextBox 19"/>
          <p:cNvSpPr txBox="1">
            <a:spLocks noChangeArrowheads="1"/>
          </p:cNvSpPr>
          <p:nvPr/>
        </p:nvSpPr>
        <p:spPr bwMode="auto">
          <a:xfrm>
            <a:off x="2555875" y="1594754"/>
            <a:ext cx="52863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en-US" sz="2000">
                <a:solidFill>
                  <a:srgbClr val="FFFF00"/>
                </a:solidFill>
              </a:rPr>
              <a:t>V</a:t>
            </a:r>
            <a:r>
              <a:rPr lang="en-US" sz="2000" baseline="-25000">
                <a:solidFill>
                  <a:srgbClr val="FFFF00"/>
                </a:solidFill>
              </a:rPr>
              <a:t>br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2386013" y="1634441"/>
            <a:ext cx="3544887" cy="630238"/>
            <a:chOff x="2386013" y="1634441"/>
            <a:chExt cx="3544887" cy="630238"/>
          </a:xfrm>
        </p:grpSpPr>
        <p:grpSp>
          <p:nvGrpSpPr>
            <p:cNvPr id="16391" name="Group 17"/>
            <p:cNvGrpSpPr>
              <a:grpSpLocks/>
            </p:cNvGrpSpPr>
            <p:nvPr/>
          </p:nvGrpSpPr>
          <p:grpSpPr bwMode="auto">
            <a:xfrm>
              <a:off x="3070225" y="1634441"/>
              <a:ext cx="2860675" cy="425450"/>
              <a:chOff x="2402959" y="1594884"/>
              <a:chExt cx="2860747" cy="383390"/>
            </a:xfrm>
          </p:grpSpPr>
          <p:sp>
            <p:nvSpPr>
              <p:cNvPr id="16442" name="Freeform 11"/>
              <p:cNvSpPr>
                <a:spLocks/>
              </p:cNvSpPr>
              <p:nvPr/>
            </p:nvSpPr>
            <p:spPr bwMode="auto">
              <a:xfrm>
                <a:off x="2402959" y="1594884"/>
                <a:ext cx="467340" cy="382772"/>
              </a:xfrm>
              <a:custGeom>
                <a:avLst/>
                <a:gdLst>
                  <a:gd name="T0" fmla="*/ 0 w 563526"/>
                  <a:gd name="T1" fmla="*/ 382772 h 382772"/>
                  <a:gd name="T2" fmla="*/ 52888 w 563526"/>
                  <a:gd name="T3" fmla="*/ 382772 h 382772"/>
                  <a:gd name="T4" fmla="*/ 52888 w 563526"/>
                  <a:gd name="T5" fmla="*/ 0 h 382772"/>
                  <a:gd name="T6" fmla="*/ 59641 w 563526"/>
                  <a:gd name="T7" fmla="*/ 0 h 382772"/>
                  <a:gd name="T8" fmla="*/ 59641 w 563526"/>
                  <a:gd name="T9" fmla="*/ 382772 h 38277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63526"/>
                  <a:gd name="T16" fmla="*/ 0 h 382772"/>
                  <a:gd name="T17" fmla="*/ 563526 w 563526"/>
                  <a:gd name="T18" fmla="*/ 382772 h 38277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63526" h="382772">
                    <a:moveTo>
                      <a:pt x="0" y="382772"/>
                    </a:moveTo>
                    <a:lnTo>
                      <a:pt x="499730" y="382772"/>
                    </a:lnTo>
                    <a:lnTo>
                      <a:pt x="499730" y="0"/>
                    </a:lnTo>
                    <a:lnTo>
                      <a:pt x="563526" y="0"/>
                    </a:lnTo>
                    <a:lnTo>
                      <a:pt x="563526" y="382772"/>
                    </a:lnTo>
                  </a:path>
                </a:pathLst>
              </a:custGeom>
              <a:noFill/>
              <a:ln w="19050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16443" name="Freeform 12"/>
              <p:cNvSpPr>
                <a:spLocks/>
              </p:cNvSpPr>
              <p:nvPr/>
            </p:nvSpPr>
            <p:spPr bwMode="auto">
              <a:xfrm>
                <a:off x="2862455" y="1595788"/>
                <a:ext cx="712381" cy="381868"/>
              </a:xfrm>
              <a:custGeom>
                <a:avLst/>
                <a:gdLst>
                  <a:gd name="T0" fmla="*/ 0 w 712381"/>
                  <a:gd name="T1" fmla="*/ 275246 h 393405"/>
                  <a:gd name="T2" fmla="*/ 659218 w 712381"/>
                  <a:gd name="T3" fmla="*/ 275246 h 393405"/>
                  <a:gd name="T4" fmla="*/ 659218 w 712381"/>
                  <a:gd name="T5" fmla="*/ 0 h 393405"/>
                  <a:gd name="T6" fmla="*/ 712381 w 712381"/>
                  <a:gd name="T7" fmla="*/ 0 h 393405"/>
                  <a:gd name="T8" fmla="*/ 712381 w 712381"/>
                  <a:gd name="T9" fmla="*/ 267808 h 39340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12381"/>
                  <a:gd name="T16" fmla="*/ 0 h 393405"/>
                  <a:gd name="T17" fmla="*/ 712381 w 712381"/>
                  <a:gd name="T18" fmla="*/ 393405 h 39340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12381" h="393405">
                    <a:moveTo>
                      <a:pt x="0" y="393405"/>
                    </a:moveTo>
                    <a:lnTo>
                      <a:pt x="659218" y="393405"/>
                    </a:lnTo>
                    <a:lnTo>
                      <a:pt x="659218" y="0"/>
                    </a:lnTo>
                    <a:lnTo>
                      <a:pt x="712381" y="0"/>
                    </a:lnTo>
                    <a:lnTo>
                      <a:pt x="712381" y="382772"/>
                    </a:lnTo>
                  </a:path>
                </a:pathLst>
              </a:custGeom>
              <a:noFill/>
              <a:ln w="19050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16444" name="Freeform 13"/>
              <p:cNvSpPr>
                <a:spLocks/>
              </p:cNvSpPr>
              <p:nvPr/>
            </p:nvSpPr>
            <p:spPr bwMode="auto">
              <a:xfrm>
                <a:off x="3567023" y="1596226"/>
                <a:ext cx="712381" cy="381868"/>
              </a:xfrm>
              <a:custGeom>
                <a:avLst/>
                <a:gdLst>
                  <a:gd name="T0" fmla="*/ 0 w 712381"/>
                  <a:gd name="T1" fmla="*/ 275246 h 393405"/>
                  <a:gd name="T2" fmla="*/ 659218 w 712381"/>
                  <a:gd name="T3" fmla="*/ 275246 h 393405"/>
                  <a:gd name="T4" fmla="*/ 659218 w 712381"/>
                  <a:gd name="T5" fmla="*/ 0 h 393405"/>
                  <a:gd name="T6" fmla="*/ 712381 w 712381"/>
                  <a:gd name="T7" fmla="*/ 0 h 393405"/>
                  <a:gd name="T8" fmla="*/ 712381 w 712381"/>
                  <a:gd name="T9" fmla="*/ 267808 h 39340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12381"/>
                  <a:gd name="T16" fmla="*/ 0 h 393405"/>
                  <a:gd name="T17" fmla="*/ 712381 w 712381"/>
                  <a:gd name="T18" fmla="*/ 393405 h 39340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12381" h="393405">
                    <a:moveTo>
                      <a:pt x="0" y="393405"/>
                    </a:moveTo>
                    <a:lnTo>
                      <a:pt x="659218" y="393405"/>
                    </a:lnTo>
                    <a:lnTo>
                      <a:pt x="659218" y="0"/>
                    </a:lnTo>
                    <a:lnTo>
                      <a:pt x="712381" y="0"/>
                    </a:lnTo>
                    <a:lnTo>
                      <a:pt x="712381" y="382772"/>
                    </a:lnTo>
                  </a:path>
                </a:pathLst>
              </a:custGeom>
              <a:noFill/>
              <a:ln w="19050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16445" name="Freeform 14"/>
              <p:cNvSpPr>
                <a:spLocks/>
              </p:cNvSpPr>
              <p:nvPr/>
            </p:nvSpPr>
            <p:spPr bwMode="auto">
              <a:xfrm>
                <a:off x="4272261" y="1596406"/>
                <a:ext cx="712381" cy="381868"/>
              </a:xfrm>
              <a:custGeom>
                <a:avLst/>
                <a:gdLst>
                  <a:gd name="T0" fmla="*/ 0 w 712381"/>
                  <a:gd name="T1" fmla="*/ 275246 h 393405"/>
                  <a:gd name="T2" fmla="*/ 659218 w 712381"/>
                  <a:gd name="T3" fmla="*/ 275246 h 393405"/>
                  <a:gd name="T4" fmla="*/ 659218 w 712381"/>
                  <a:gd name="T5" fmla="*/ 0 h 393405"/>
                  <a:gd name="T6" fmla="*/ 712381 w 712381"/>
                  <a:gd name="T7" fmla="*/ 0 h 393405"/>
                  <a:gd name="T8" fmla="*/ 712381 w 712381"/>
                  <a:gd name="T9" fmla="*/ 267808 h 39340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12381"/>
                  <a:gd name="T16" fmla="*/ 0 h 393405"/>
                  <a:gd name="T17" fmla="*/ 712381 w 712381"/>
                  <a:gd name="T18" fmla="*/ 393405 h 39340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12381" h="393405">
                    <a:moveTo>
                      <a:pt x="0" y="393405"/>
                    </a:moveTo>
                    <a:lnTo>
                      <a:pt x="659218" y="393405"/>
                    </a:lnTo>
                    <a:lnTo>
                      <a:pt x="659218" y="0"/>
                    </a:lnTo>
                    <a:lnTo>
                      <a:pt x="712381" y="0"/>
                    </a:lnTo>
                    <a:lnTo>
                      <a:pt x="712381" y="382772"/>
                    </a:lnTo>
                  </a:path>
                </a:pathLst>
              </a:custGeom>
              <a:noFill/>
              <a:ln w="19050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anchor="ctr"/>
              <a:lstStyle/>
              <a:p>
                <a:endParaRPr lang="en-US"/>
              </a:p>
            </p:txBody>
          </p:sp>
          <p:cxnSp>
            <p:nvCxnSpPr>
              <p:cNvPr id="16446" name="Straight Connector 16"/>
              <p:cNvCxnSpPr>
                <a:cxnSpLocks noChangeShapeType="1"/>
              </p:cNvCxnSpPr>
              <p:nvPr/>
            </p:nvCxnSpPr>
            <p:spPr bwMode="auto">
              <a:xfrm>
                <a:off x="4975674" y="1978274"/>
                <a:ext cx="288032" cy="0"/>
              </a:xfrm>
              <a:prstGeom prst="line">
                <a:avLst/>
              </a:prstGeom>
              <a:noFill/>
              <a:ln w="19050" algn="ctr">
                <a:solidFill>
                  <a:srgbClr val="FFFFFF"/>
                </a:solidFill>
                <a:round/>
                <a:headEnd/>
                <a:tailEnd/>
              </a:ln>
            </p:spPr>
          </p:cxnSp>
        </p:grpSp>
        <p:sp>
          <p:nvSpPr>
            <p:cNvPr id="16394" name="TextBox 20"/>
            <p:cNvSpPr txBox="1">
              <a:spLocks noChangeArrowheads="1"/>
            </p:cNvSpPr>
            <p:nvPr/>
          </p:nvSpPr>
          <p:spPr bwMode="auto">
            <a:xfrm>
              <a:off x="2386013" y="1864629"/>
              <a:ext cx="698500" cy="4000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/>
              <a:r>
                <a:rPr lang="en-US" sz="2000">
                  <a:solidFill>
                    <a:srgbClr val="FFFFFF"/>
                  </a:solidFill>
                </a:rPr>
                <a:t>V</a:t>
              </a:r>
              <a:r>
                <a:rPr lang="en-US" sz="2000" baseline="-25000">
                  <a:solidFill>
                    <a:srgbClr val="FFFFFF"/>
                  </a:solidFill>
                </a:rPr>
                <a:t>bias</a:t>
              </a:r>
            </a:p>
          </p:txBody>
        </p:sp>
      </p:grpSp>
      <p:sp>
        <p:nvSpPr>
          <p:cNvPr id="16395" name="TextBox 22"/>
          <p:cNvSpPr txBox="1">
            <a:spLocks noChangeArrowheads="1"/>
          </p:cNvSpPr>
          <p:nvPr/>
        </p:nvSpPr>
        <p:spPr bwMode="auto">
          <a:xfrm>
            <a:off x="5810250" y="3002866"/>
            <a:ext cx="2698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en-US" sz="2000">
                <a:solidFill>
                  <a:srgbClr val="FFFFFF"/>
                </a:solidFill>
              </a:rPr>
              <a:t>t</a:t>
            </a:r>
            <a:endParaRPr lang="en-US" sz="2000" baseline="-25000">
              <a:solidFill>
                <a:srgbClr val="FFFFFF"/>
              </a:solidFill>
            </a:endParaRPr>
          </a:p>
        </p:txBody>
      </p:sp>
      <p:sp>
        <p:nvSpPr>
          <p:cNvPr id="16397" name="TextBox 42"/>
          <p:cNvSpPr txBox="1">
            <a:spLocks noChangeArrowheads="1"/>
          </p:cNvSpPr>
          <p:nvPr/>
        </p:nvSpPr>
        <p:spPr bwMode="auto">
          <a:xfrm>
            <a:off x="2757488" y="2809191"/>
            <a:ext cx="3270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en-US" sz="2000">
                <a:solidFill>
                  <a:srgbClr val="FFFFFF"/>
                </a:solidFill>
              </a:rPr>
              <a:t>0</a:t>
            </a:r>
            <a:endParaRPr lang="en-US" sz="2000" baseline="-25000">
              <a:solidFill>
                <a:srgbClr val="FFFFFF"/>
              </a:solidFill>
            </a:endParaRPr>
          </a:p>
        </p:txBody>
      </p:sp>
      <p:grpSp>
        <p:nvGrpSpPr>
          <p:cNvPr id="16398" name="Group 48"/>
          <p:cNvGrpSpPr>
            <a:grpSpLocks/>
          </p:cNvGrpSpPr>
          <p:nvPr/>
        </p:nvGrpSpPr>
        <p:grpSpPr bwMode="auto">
          <a:xfrm>
            <a:off x="2947988" y="2728229"/>
            <a:ext cx="246062" cy="95250"/>
            <a:chOff x="2731294" y="2677715"/>
            <a:chExt cx="247299" cy="95028"/>
          </a:xfrm>
        </p:grpSpPr>
        <p:sp>
          <p:nvSpPr>
            <p:cNvPr id="16439" name="Rectangle 47"/>
            <p:cNvSpPr>
              <a:spLocks noChangeArrowheads="1"/>
            </p:cNvSpPr>
            <p:nvPr/>
          </p:nvSpPr>
          <p:spPr bwMode="auto">
            <a:xfrm>
              <a:off x="2836863" y="2703116"/>
              <a:ext cx="45719" cy="45719"/>
            </a:xfrm>
            <a:prstGeom prst="rect">
              <a:avLst/>
            </a:prstGeom>
            <a:solidFill>
              <a:srgbClr val="000000"/>
            </a:solidFill>
            <a:ln w="19050">
              <a:noFill/>
              <a:miter lim="800000"/>
              <a:headEnd/>
              <a:tailEnd/>
            </a:ln>
          </p:spPr>
          <p:txBody>
            <a:bodyPr wrap="none" lIns="0" tIns="0" rIns="0" bIns="0" anchor="ctr"/>
            <a:lstStyle/>
            <a:p>
              <a:endParaRPr lang="en-US"/>
            </a:p>
          </p:txBody>
        </p:sp>
        <p:sp>
          <p:nvSpPr>
            <p:cNvPr id="16440" name="Freeform 46"/>
            <p:cNvSpPr>
              <a:spLocks/>
            </p:cNvSpPr>
            <p:nvPr/>
          </p:nvSpPr>
          <p:spPr bwMode="auto">
            <a:xfrm>
              <a:off x="2733324" y="2723927"/>
              <a:ext cx="245269" cy="48816"/>
            </a:xfrm>
            <a:custGeom>
              <a:avLst/>
              <a:gdLst>
                <a:gd name="T0" fmla="*/ 0 w 245269"/>
                <a:gd name="T1" fmla="*/ 39291 h 48816"/>
                <a:gd name="T2" fmla="*/ 66675 w 245269"/>
                <a:gd name="T3" fmla="*/ 1191 h 48816"/>
                <a:gd name="T4" fmla="*/ 183356 w 245269"/>
                <a:gd name="T5" fmla="*/ 46435 h 48816"/>
                <a:gd name="T6" fmla="*/ 245269 w 245269"/>
                <a:gd name="T7" fmla="*/ 15479 h 48816"/>
                <a:gd name="T8" fmla="*/ 245269 w 245269"/>
                <a:gd name="T9" fmla="*/ 15479 h 4881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45269"/>
                <a:gd name="T16" fmla="*/ 0 h 48816"/>
                <a:gd name="T17" fmla="*/ 245269 w 245269"/>
                <a:gd name="T18" fmla="*/ 48816 h 4881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45269" h="48816">
                  <a:moveTo>
                    <a:pt x="0" y="39291"/>
                  </a:moveTo>
                  <a:cubicBezTo>
                    <a:pt x="18058" y="19645"/>
                    <a:pt x="36116" y="0"/>
                    <a:pt x="66675" y="1191"/>
                  </a:cubicBezTo>
                  <a:cubicBezTo>
                    <a:pt x="97234" y="2382"/>
                    <a:pt x="153590" y="44054"/>
                    <a:pt x="183356" y="46435"/>
                  </a:cubicBezTo>
                  <a:cubicBezTo>
                    <a:pt x="213122" y="48816"/>
                    <a:pt x="245269" y="15479"/>
                    <a:pt x="245269" y="15479"/>
                  </a:cubicBezTo>
                </a:path>
              </a:pathLst>
            </a:custGeom>
            <a:noFill/>
            <a:ln w="6350" cap="flat" cmpd="sng" algn="ctr">
              <a:solidFill>
                <a:srgbClr val="DDDDDD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16441" name="Freeform 45"/>
            <p:cNvSpPr>
              <a:spLocks/>
            </p:cNvSpPr>
            <p:nvPr/>
          </p:nvSpPr>
          <p:spPr bwMode="auto">
            <a:xfrm>
              <a:off x="2731294" y="2677715"/>
              <a:ext cx="245269" cy="48816"/>
            </a:xfrm>
            <a:custGeom>
              <a:avLst/>
              <a:gdLst>
                <a:gd name="T0" fmla="*/ 0 w 245269"/>
                <a:gd name="T1" fmla="*/ 39291 h 48816"/>
                <a:gd name="T2" fmla="*/ 66675 w 245269"/>
                <a:gd name="T3" fmla="*/ 1191 h 48816"/>
                <a:gd name="T4" fmla="*/ 183356 w 245269"/>
                <a:gd name="T5" fmla="*/ 46435 h 48816"/>
                <a:gd name="T6" fmla="*/ 245269 w 245269"/>
                <a:gd name="T7" fmla="*/ 15479 h 48816"/>
                <a:gd name="T8" fmla="*/ 245269 w 245269"/>
                <a:gd name="T9" fmla="*/ 15479 h 4881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45269"/>
                <a:gd name="T16" fmla="*/ 0 h 48816"/>
                <a:gd name="T17" fmla="*/ 245269 w 245269"/>
                <a:gd name="T18" fmla="*/ 48816 h 4881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45269" h="48816">
                  <a:moveTo>
                    <a:pt x="0" y="39291"/>
                  </a:moveTo>
                  <a:cubicBezTo>
                    <a:pt x="18058" y="19645"/>
                    <a:pt x="36116" y="0"/>
                    <a:pt x="66675" y="1191"/>
                  </a:cubicBezTo>
                  <a:cubicBezTo>
                    <a:pt x="97234" y="2382"/>
                    <a:pt x="153590" y="44054"/>
                    <a:pt x="183356" y="46435"/>
                  </a:cubicBezTo>
                  <a:cubicBezTo>
                    <a:pt x="213122" y="48816"/>
                    <a:pt x="245269" y="15479"/>
                    <a:pt x="245269" y="15479"/>
                  </a:cubicBezTo>
                </a:path>
              </a:pathLst>
            </a:custGeom>
            <a:noFill/>
            <a:ln w="6350" cap="flat" cmpd="sng" algn="ctr">
              <a:solidFill>
                <a:srgbClr val="DDDDDD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ctr"/>
            <a:lstStyle/>
            <a:p>
              <a:endParaRPr lang="en-US"/>
            </a:p>
          </p:txBody>
        </p:sp>
      </p:grpSp>
      <p:grpSp>
        <p:nvGrpSpPr>
          <p:cNvPr id="5417" name="Group 92"/>
          <p:cNvGrpSpPr>
            <a:grpSpLocks/>
          </p:cNvGrpSpPr>
          <p:nvPr/>
        </p:nvGrpSpPr>
        <p:grpSpPr bwMode="auto">
          <a:xfrm>
            <a:off x="6462713" y="1674222"/>
            <a:ext cx="3721306" cy="938719"/>
            <a:chOff x="6462711" y="5289614"/>
            <a:chExt cx="3721555" cy="938192"/>
          </a:xfrm>
        </p:grpSpPr>
        <p:sp>
          <p:nvSpPr>
            <p:cNvPr id="5418" name="TextBox 73"/>
            <p:cNvSpPr txBox="1">
              <a:spLocks noChangeArrowheads="1"/>
            </p:cNvSpPr>
            <p:nvPr/>
          </p:nvSpPr>
          <p:spPr bwMode="auto">
            <a:xfrm>
              <a:off x="7110783" y="5289614"/>
              <a:ext cx="3073483" cy="938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>
                <a:lnSpc>
                  <a:spcPct val="110000"/>
                </a:lnSpc>
              </a:pPr>
              <a:r>
                <a:rPr lang="en-US" sz="2500">
                  <a:solidFill>
                    <a:srgbClr val="FFFFFF"/>
                  </a:solidFill>
                </a:rPr>
                <a:t>Detector blind!</a:t>
              </a:r>
            </a:p>
            <a:p>
              <a:pPr algn="l">
                <a:lnSpc>
                  <a:spcPct val="110000"/>
                </a:lnSpc>
              </a:pPr>
              <a:r>
                <a:rPr lang="en-US" sz="2500" b="0">
                  <a:solidFill>
                    <a:srgbClr val="FFFFFF"/>
                  </a:solidFill>
                </a:rPr>
                <a:t>Zero dark count rate</a:t>
              </a:r>
            </a:p>
          </p:txBody>
        </p:sp>
        <p:sp>
          <p:nvSpPr>
            <p:cNvPr id="5419" name="Right Arrow 74"/>
            <p:cNvSpPr>
              <a:spLocks noChangeArrowheads="1"/>
            </p:cNvSpPr>
            <p:nvPr/>
          </p:nvSpPr>
          <p:spPr bwMode="auto">
            <a:xfrm>
              <a:off x="6462711" y="5535114"/>
              <a:ext cx="504056" cy="360040"/>
            </a:xfrm>
            <a:prstGeom prst="rightArrow">
              <a:avLst>
                <a:gd name="adj1" fmla="val 38185"/>
                <a:gd name="adj2" fmla="val 61814"/>
              </a:avLst>
            </a:prstGeom>
            <a:noFill/>
            <a:ln w="19050">
              <a:solidFill>
                <a:srgbClr val="FF00FF"/>
              </a:solidFill>
              <a:miter lim="800000"/>
              <a:headEnd/>
              <a:tailEnd/>
            </a:ln>
          </p:spPr>
          <p:txBody>
            <a:bodyPr wrap="none" lIns="0" tIns="0" rIns="0" bIns="0" anchor="ctr"/>
            <a:lstStyle/>
            <a:p>
              <a:endParaRPr lang="en-US"/>
            </a:p>
          </p:txBody>
        </p:sp>
      </p:grpSp>
      <p:cxnSp>
        <p:nvCxnSpPr>
          <p:cNvPr id="5430" name="Straight Arrow Connector 62"/>
          <p:cNvCxnSpPr>
            <a:cxnSpLocks noChangeShapeType="1"/>
          </p:cNvCxnSpPr>
          <p:nvPr/>
        </p:nvCxnSpPr>
        <p:spPr bwMode="auto">
          <a:xfrm rot="5400000">
            <a:off x="3390310" y="1625539"/>
            <a:ext cx="432986" cy="794"/>
          </a:xfrm>
          <a:prstGeom prst="straightConnector1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triangle" w="med" len="lg"/>
          </a:ln>
        </p:spPr>
      </p:cxnSp>
      <p:grpSp>
        <p:nvGrpSpPr>
          <p:cNvPr id="5433" name="Group 87"/>
          <p:cNvGrpSpPr>
            <a:grpSpLocks noChangeAspect="1"/>
          </p:cNvGrpSpPr>
          <p:nvPr/>
        </p:nvGrpSpPr>
        <p:grpSpPr bwMode="auto">
          <a:xfrm>
            <a:off x="933536" y="1651737"/>
            <a:ext cx="170646" cy="1264274"/>
            <a:chOff x="967036" y="5315820"/>
            <a:chExt cx="144016" cy="1066612"/>
          </a:xfrm>
        </p:grpSpPr>
        <p:grpSp>
          <p:nvGrpSpPr>
            <p:cNvPr id="5437" name="Group 83"/>
            <p:cNvGrpSpPr>
              <a:grpSpLocks noChangeAspect="1"/>
            </p:cNvGrpSpPr>
            <p:nvPr/>
          </p:nvGrpSpPr>
          <p:grpSpPr bwMode="auto">
            <a:xfrm>
              <a:off x="967036" y="5369793"/>
              <a:ext cx="144016" cy="936104"/>
              <a:chOff x="823020" y="5298579"/>
              <a:chExt cx="144016" cy="936104"/>
            </a:xfrm>
          </p:grpSpPr>
          <p:cxnSp>
            <p:nvCxnSpPr>
              <p:cNvPr id="5440" name="Straight Arrow Connector 76"/>
              <p:cNvCxnSpPr>
                <a:cxnSpLocks noChangeShapeType="1"/>
              </p:cNvCxnSpPr>
              <p:nvPr/>
            </p:nvCxnSpPr>
            <p:spPr bwMode="auto">
              <a:xfrm rot="5400000">
                <a:off x="426976" y="5765837"/>
                <a:ext cx="936104" cy="1588"/>
              </a:xfrm>
              <a:prstGeom prst="straightConnector1">
                <a:avLst/>
              </a:prstGeom>
              <a:noFill/>
              <a:ln w="19050" algn="ctr">
                <a:solidFill>
                  <a:srgbClr val="FFFFFF"/>
                </a:solidFill>
                <a:round/>
                <a:headEnd/>
                <a:tailEnd/>
              </a:ln>
            </p:spPr>
          </p:cxnSp>
          <p:sp>
            <p:nvSpPr>
              <p:cNvPr id="5441" name="Rectangle 80"/>
              <p:cNvSpPr>
                <a:spLocks noChangeArrowheads="1"/>
              </p:cNvSpPr>
              <p:nvPr/>
            </p:nvSpPr>
            <p:spPr bwMode="auto">
              <a:xfrm>
                <a:off x="823020" y="5585817"/>
                <a:ext cx="144016" cy="360040"/>
              </a:xfrm>
              <a:prstGeom prst="rect">
                <a:avLst/>
              </a:prstGeom>
              <a:solidFill>
                <a:srgbClr val="000000"/>
              </a:solidFill>
              <a:ln w="19050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 wrap="none" lIns="0" tIns="0" rIns="0" bIns="0" anchor="ctr"/>
              <a:lstStyle/>
              <a:p>
                <a:endParaRPr lang="en-US"/>
              </a:p>
            </p:txBody>
          </p:sp>
        </p:grpSp>
        <p:cxnSp>
          <p:nvCxnSpPr>
            <p:cNvPr id="5438" name="Straight Arrow Connector 85"/>
            <p:cNvCxnSpPr>
              <a:cxnSpLocks noChangeShapeType="1"/>
            </p:cNvCxnSpPr>
            <p:nvPr/>
          </p:nvCxnSpPr>
          <p:spPr bwMode="auto">
            <a:xfrm rot="5400000" flipH="1" flipV="1">
              <a:off x="1004841" y="5351030"/>
              <a:ext cx="72008" cy="1588"/>
            </a:xfrm>
            <a:prstGeom prst="straightConnector1">
              <a:avLst/>
            </a:prstGeom>
            <a:noFill/>
            <a:ln w="38100" algn="ctr">
              <a:solidFill>
                <a:srgbClr val="FFFFFF"/>
              </a:solidFill>
              <a:round/>
              <a:headEnd/>
              <a:tailEnd type="stealth" w="med" len="lg"/>
            </a:ln>
          </p:spPr>
        </p:cxnSp>
        <p:cxnSp>
          <p:nvCxnSpPr>
            <p:cNvPr id="5439" name="Straight Arrow Connector 86"/>
            <p:cNvCxnSpPr>
              <a:cxnSpLocks noChangeShapeType="1"/>
            </p:cNvCxnSpPr>
            <p:nvPr/>
          </p:nvCxnSpPr>
          <p:spPr bwMode="auto">
            <a:xfrm rot="-5400000" flipH="1" flipV="1">
              <a:off x="999447" y="6345638"/>
              <a:ext cx="72000" cy="1588"/>
            </a:xfrm>
            <a:prstGeom prst="straightConnector1">
              <a:avLst/>
            </a:prstGeom>
            <a:noFill/>
            <a:ln w="38100" algn="ctr">
              <a:solidFill>
                <a:srgbClr val="FFFFFF"/>
              </a:solidFill>
              <a:round/>
              <a:headEnd/>
              <a:tailEnd type="stealth" w="med" len="lg"/>
            </a:ln>
          </p:spPr>
        </p:cxnSp>
      </p:grpSp>
      <p:sp>
        <p:nvSpPr>
          <p:cNvPr id="5434" name="TextBox 88"/>
          <p:cNvSpPr txBox="1">
            <a:spLocks noChangeArrowheads="1"/>
          </p:cNvSpPr>
          <p:nvPr/>
        </p:nvSpPr>
        <p:spPr bwMode="auto">
          <a:xfrm>
            <a:off x="246956" y="905297"/>
            <a:ext cx="1553841" cy="7081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0">
                <a:solidFill>
                  <a:srgbClr val="FFFFFF"/>
                </a:solidFill>
              </a:rPr>
              <a:t>Bias to APD</a:t>
            </a:r>
          </a:p>
          <a:p>
            <a:r>
              <a:rPr lang="en-US" sz="2000" b="0">
                <a:solidFill>
                  <a:srgbClr val="FFFFFF"/>
                </a:solidFill>
              </a:rPr>
              <a:t>(V</a:t>
            </a:r>
            <a:r>
              <a:rPr lang="en-US" sz="2000" b="0" baseline="-25000">
                <a:solidFill>
                  <a:srgbClr val="FFFFFF"/>
                </a:solidFill>
              </a:rPr>
              <a:t>bias</a:t>
            </a:r>
            <a:r>
              <a:rPr lang="en-US" sz="2000" b="0">
                <a:solidFill>
                  <a:srgbClr val="FFFFFF"/>
                </a:solidFill>
              </a:rPr>
              <a:t>)</a:t>
            </a:r>
          </a:p>
        </p:txBody>
      </p:sp>
      <p:sp>
        <p:nvSpPr>
          <p:cNvPr id="5435" name="TextBox 89"/>
          <p:cNvSpPr txBox="1">
            <a:spLocks noChangeArrowheads="1"/>
          </p:cNvSpPr>
          <p:nvPr/>
        </p:nvSpPr>
        <p:spPr bwMode="auto">
          <a:xfrm>
            <a:off x="315977" y="2886055"/>
            <a:ext cx="1402906" cy="4002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0">
                <a:solidFill>
                  <a:srgbClr val="FFFFFF"/>
                </a:solidFill>
              </a:rPr>
              <a:t>V</a:t>
            </a:r>
            <a:r>
              <a:rPr lang="en-US" sz="2000" b="0" baseline="-25000">
                <a:solidFill>
                  <a:srgbClr val="FFFFFF"/>
                </a:solidFill>
              </a:rPr>
              <a:t>HV</a:t>
            </a:r>
            <a:r>
              <a:rPr lang="en-US" sz="2000" b="0">
                <a:solidFill>
                  <a:srgbClr val="FFFFFF"/>
                </a:solidFill>
              </a:rPr>
              <a:t> </a:t>
            </a:r>
            <a:r>
              <a:rPr lang="en-US" sz="2000" b="0">
                <a:solidFill>
                  <a:srgbClr val="FFFFFF"/>
                </a:solidFill>
                <a:sym typeface="Symbol" pitchFamily="18" charset="2"/>
              </a:rPr>
              <a:t> 40 V</a:t>
            </a:r>
            <a:endParaRPr lang="en-US" sz="2000" b="0">
              <a:solidFill>
                <a:srgbClr val="FFFFFF"/>
              </a:solidFill>
            </a:endParaRPr>
          </a:p>
        </p:txBody>
      </p:sp>
      <p:sp>
        <p:nvSpPr>
          <p:cNvPr id="5436" name="TextBox 90"/>
          <p:cNvSpPr txBox="1">
            <a:spLocks noChangeArrowheads="1"/>
          </p:cNvSpPr>
          <p:nvPr/>
        </p:nvSpPr>
        <p:spPr bwMode="auto">
          <a:xfrm>
            <a:off x="1076291" y="2068445"/>
            <a:ext cx="712033" cy="4002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2000">
                <a:solidFill>
                  <a:srgbClr val="FFFFFF"/>
                </a:solidFill>
              </a:rPr>
              <a:t>R</a:t>
            </a:r>
            <a:r>
              <a:rPr lang="en-US" sz="2000" baseline="-25000">
                <a:solidFill>
                  <a:srgbClr val="FFFFFF"/>
                </a:solidFill>
              </a:rPr>
              <a:t>bias</a:t>
            </a:r>
          </a:p>
        </p:txBody>
      </p:sp>
      <p:sp>
        <p:nvSpPr>
          <p:cNvPr id="68" name="Text Box 29"/>
          <p:cNvSpPr txBox="1">
            <a:spLocks noChangeArrowheads="1"/>
          </p:cNvSpPr>
          <p:nvPr/>
        </p:nvSpPr>
        <p:spPr bwMode="auto">
          <a:xfrm>
            <a:off x="152400" y="7292975"/>
            <a:ext cx="9991725" cy="381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1359" tIns="45680" rIns="91359" bIns="45680" anchor="b"/>
          <a:lstStyle/>
          <a:p>
            <a:pPr algn="l"/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L. </a:t>
            </a:r>
            <a:r>
              <a:rPr lang="en-US" sz="1600" b="0" smtClean="0">
                <a:solidFill>
                  <a:srgbClr val="C0C0C0"/>
                </a:solidFill>
                <a:cs typeface="Arial" pitchFamily="34" charset="0"/>
              </a:rPr>
              <a:t>Lydersen, C. Wiechers, C. Wittmann, D. Elser, J. Skaar, V. Makarov, </a:t>
            </a:r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Nat. Photonics </a:t>
            </a:r>
            <a:r>
              <a:rPr lang="en-US" sz="1600">
                <a:solidFill>
                  <a:srgbClr val="C0C0C0"/>
                </a:solidFill>
                <a:cs typeface="Arial" pitchFamily="34" charset="0"/>
              </a:rPr>
              <a:t>4</a:t>
            </a:r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, 686 (2010)</a:t>
            </a:r>
          </a:p>
        </p:txBody>
      </p:sp>
      <p:sp>
        <p:nvSpPr>
          <p:cNvPr id="291" name="TextBox 73"/>
          <p:cNvSpPr txBox="1">
            <a:spLocks noChangeArrowheads="1"/>
          </p:cNvSpPr>
          <p:nvPr/>
        </p:nvSpPr>
        <p:spPr bwMode="auto">
          <a:xfrm>
            <a:off x="6847203" y="812651"/>
            <a:ext cx="1378904" cy="4827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lnSpc>
                <a:spcPct val="110000"/>
              </a:lnSpc>
            </a:pPr>
            <a:r>
              <a:rPr lang="en-US" sz="2500" smtClean="0">
                <a:solidFill>
                  <a:srgbClr val="FFFFFF"/>
                </a:solidFill>
              </a:rPr>
              <a:t>No light</a:t>
            </a:r>
            <a:endParaRPr lang="en-US" sz="2500" b="0">
              <a:solidFill>
                <a:srgbClr val="FFFFFF"/>
              </a:solidFill>
            </a:endParaRPr>
          </a:p>
        </p:txBody>
      </p:sp>
      <p:sp>
        <p:nvSpPr>
          <p:cNvPr id="293" name="TextBox 73"/>
          <p:cNvSpPr txBox="1">
            <a:spLocks noChangeArrowheads="1"/>
          </p:cNvSpPr>
          <p:nvPr/>
        </p:nvSpPr>
        <p:spPr bwMode="auto">
          <a:xfrm>
            <a:off x="6844684" y="812651"/>
            <a:ext cx="3339376" cy="515526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lnSpc>
                <a:spcPct val="110000"/>
              </a:lnSpc>
            </a:pPr>
            <a:r>
              <a:rPr lang="en-US" sz="2500" smtClean="0">
                <a:solidFill>
                  <a:srgbClr val="FF00FF"/>
                </a:solidFill>
              </a:rPr>
              <a:t>Eve applies CW light</a:t>
            </a:r>
            <a:endParaRPr lang="en-US" sz="2500" b="0">
              <a:solidFill>
                <a:srgbClr val="FF00FF"/>
              </a:solidFill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1183061" y="3722055"/>
            <a:ext cx="8967502" cy="3508561"/>
            <a:chOff x="1183061" y="3722055"/>
            <a:chExt cx="8967502" cy="3508561"/>
          </a:xfrm>
        </p:grpSpPr>
        <p:grpSp>
          <p:nvGrpSpPr>
            <p:cNvPr id="6" name="Group 5"/>
            <p:cNvGrpSpPr/>
            <p:nvPr/>
          </p:nvGrpSpPr>
          <p:grpSpPr>
            <a:xfrm>
              <a:off x="1183061" y="3722055"/>
              <a:ext cx="7200799" cy="3508561"/>
              <a:chOff x="1183061" y="3722055"/>
              <a:chExt cx="7200799" cy="3508561"/>
            </a:xfrm>
          </p:grpSpPr>
          <p:grpSp>
            <p:nvGrpSpPr>
              <p:cNvPr id="69" name="Group 68"/>
              <p:cNvGrpSpPr/>
              <p:nvPr/>
            </p:nvGrpSpPr>
            <p:grpSpPr>
              <a:xfrm>
                <a:off x="2235472" y="3722055"/>
                <a:ext cx="6148388" cy="3508561"/>
                <a:chOff x="2050479" y="2773363"/>
                <a:chExt cx="6148388" cy="4036590"/>
              </a:xfrm>
            </p:grpSpPr>
            <p:sp>
              <p:nvSpPr>
                <p:cNvPr id="70" name="Line 14"/>
                <p:cNvSpPr>
                  <a:spLocks noChangeShapeType="1"/>
                </p:cNvSpPr>
                <p:nvPr/>
              </p:nvSpPr>
              <p:spPr bwMode="auto">
                <a:xfrm>
                  <a:off x="2887092" y="2773363"/>
                  <a:ext cx="2659063" cy="0"/>
                </a:xfrm>
                <a:prstGeom prst="line">
                  <a:avLst/>
                </a:prstGeom>
                <a:noFill/>
                <a:ln w="4">
                  <a:solidFill>
                    <a:srgbClr val="DDDDDD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1" name="Line 18"/>
                <p:cNvSpPr>
                  <a:spLocks noChangeShapeType="1"/>
                </p:cNvSpPr>
                <p:nvPr/>
              </p:nvSpPr>
              <p:spPr bwMode="auto">
                <a:xfrm>
                  <a:off x="2887092" y="2773363"/>
                  <a:ext cx="2659063" cy="0"/>
                </a:xfrm>
                <a:prstGeom prst="line">
                  <a:avLst/>
                </a:prstGeom>
                <a:noFill/>
                <a:ln w="4">
                  <a:solidFill>
                    <a:srgbClr val="DDDDDD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2" name="Line 42"/>
                <p:cNvSpPr>
                  <a:spLocks noChangeShapeType="1"/>
                </p:cNvSpPr>
                <p:nvPr/>
              </p:nvSpPr>
              <p:spPr bwMode="auto">
                <a:xfrm>
                  <a:off x="2887092" y="2773363"/>
                  <a:ext cx="2659063" cy="0"/>
                </a:xfrm>
                <a:prstGeom prst="line">
                  <a:avLst/>
                </a:prstGeom>
                <a:noFill/>
                <a:ln w="4">
                  <a:solidFill>
                    <a:srgbClr val="DDDDDD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3" name="Line 55"/>
                <p:cNvSpPr>
                  <a:spLocks noChangeShapeType="1"/>
                </p:cNvSpPr>
                <p:nvPr/>
              </p:nvSpPr>
              <p:spPr bwMode="auto">
                <a:xfrm flipV="1">
                  <a:off x="3325242" y="2773363"/>
                  <a:ext cx="0" cy="1992313"/>
                </a:xfrm>
                <a:prstGeom prst="line">
                  <a:avLst/>
                </a:prstGeom>
                <a:noFill/>
                <a:ln w="4">
                  <a:solidFill>
                    <a:srgbClr val="333333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4" name="Line 56"/>
                <p:cNvSpPr>
                  <a:spLocks noChangeShapeType="1"/>
                </p:cNvSpPr>
                <p:nvPr/>
              </p:nvSpPr>
              <p:spPr bwMode="auto">
                <a:xfrm flipV="1">
                  <a:off x="3807842" y="2773363"/>
                  <a:ext cx="0" cy="1992313"/>
                </a:xfrm>
                <a:prstGeom prst="line">
                  <a:avLst/>
                </a:prstGeom>
                <a:noFill/>
                <a:ln w="4">
                  <a:solidFill>
                    <a:srgbClr val="333333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8" name="Line 57"/>
                <p:cNvSpPr>
                  <a:spLocks noChangeShapeType="1"/>
                </p:cNvSpPr>
                <p:nvPr/>
              </p:nvSpPr>
              <p:spPr bwMode="auto">
                <a:xfrm flipV="1">
                  <a:off x="4285679" y="2773363"/>
                  <a:ext cx="0" cy="1992313"/>
                </a:xfrm>
                <a:prstGeom prst="line">
                  <a:avLst/>
                </a:prstGeom>
                <a:noFill/>
                <a:ln w="4">
                  <a:solidFill>
                    <a:srgbClr val="333333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9" name="Line 58"/>
                <p:cNvSpPr>
                  <a:spLocks noChangeShapeType="1"/>
                </p:cNvSpPr>
                <p:nvPr/>
              </p:nvSpPr>
              <p:spPr bwMode="auto">
                <a:xfrm flipV="1">
                  <a:off x="4769867" y="2773363"/>
                  <a:ext cx="0" cy="1992313"/>
                </a:xfrm>
                <a:prstGeom prst="line">
                  <a:avLst/>
                </a:prstGeom>
                <a:noFill/>
                <a:ln w="4">
                  <a:solidFill>
                    <a:srgbClr val="333333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0" name="Line 59"/>
                <p:cNvSpPr>
                  <a:spLocks noChangeShapeType="1"/>
                </p:cNvSpPr>
                <p:nvPr/>
              </p:nvSpPr>
              <p:spPr bwMode="auto">
                <a:xfrm flipV="1">
                  <a:off x="5252467" y="2773363"/>
                  <a:ext cx="0" cy="1992313"/>
                </a:xfrm>
                <a:prstGeom prst="line">
                  <a:avLst/>
                </a:prstGeom>
                <a:noFill/>
                <a:ln w="4">
                  <a:solidFill>
                    <a:srgbClr val="333333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1" name="Line 60"/>
                <p:cNvSpPr>
                  <a:spLocks noChangeShapeType="1"/>
                </p:cNvSpPr>
                <p:nvPr/>
              </p:nvSpPr>
              <p:spPr bwMode="auto">
                <a:xfrm>
                  <a:off x="2887092" y="4529138"/>
                  <a:ext cx="2659063" cy="0"/>
                </a:xfrm>
                <a:prstGeom prst="line">
                  <a:avLst/>
                </a:prstGeom>
                <a:noFill/>
                <a:ln w="4">
                  <a:solidFill>
                    <a:srgbClr val="333333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2" name="Line 61"/>
                <p:cNvSpPr>
                  <a:spLocks noChangeShapeType="1"/>
                </p:cNvSpPr>
                <p:nvPr/>
              </p:nvSpPr>
              <p:spPr bwMode="auto">
                <a:xfrm>
                  <a:off x="2887092" y="4151313"/>
                  <a:ext cx="2659063" cy="0"/>
                </a:xfrm>
                <a:prstGeom prst="line">
                  <a:avLst/>
                </a:prstGeom>
                <a:noFill/>
                <a:ln w="4">
                  <a:solidFill>
                    <a:srgbClr val="333333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3" name="Line 62"/>
                <p:cNvSpPr>
                  <a:spLocks noChangeShapeType="1"/>
                </p:cNvSpPr>
                <p:nvPr/>
              </p:nvSpPr>
              <p:spPr bwMode="auto">
                <a:xfrm>
                  <a:off x="2887092" y="3765550"/>
                  <a:ext cx="2659063" cy="0"/>
                </a:xfrm>
                <a:prstGeom prst="line">
                  <a:avLst/>
                </a:prstGeom>
                <a:noFill/>
                <a:ln w="4">
                  <a:solidFill>
                    <a:srgbClr val="333333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4" name="Line 63"/>
                <p:cNvSpPr>
                  <a:spLocks noChangeShapeType="1"/>
                </p:cNvSpPr>
                <p:nvPr/>
              </p:nvSpPr>
              <p:spPr bwMode="auto">
                <a:xfrm>
                  <a:off x="2887092" y="3387725"/>
                  <a:ext cx="2659063" cy="0"/>
                </a:xfrm>
                <a:prstGeom prst="line">
                  <a:avLst/>
                </a:prstGeom>
                <a:noFill/>
                <a:ln w="4">
                  <a:solidFill>
                    <a:srgbClr val="333333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5" name="Line 64"/>
                <p:cNvSpPr>
                  <a:spLocks noChangeShapeType="1"/>
                </p:cNvSpPr>
                <p:nvPr/>
              </p:nvSpPr>
              <p:spPr bwMode="auto">
                <a:xfrm>
                  <a:off x="2887092" y="3001963"/>
                  <a:ext cx="2659063" cy="0"/>
                </a:xfrm>
                <a:prstGeom prst="line">
                  <a:avLst/>
                </a:prstGeom>
                <a:noFill/>
                <a:ln w="4">
                  <a:solidFill>
                    <a:srgbClr val="333333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6" name="Line 65"/>
                <p:cNvSpPr>
                  <a:spLocks noChangeShapeType="1"/>
                </p:cNvSpPr>
                <p:nvPr/>
              </p:nvSpPr>
              <p:spPr bwMode="auto">
                <a:xfrm>
                  <a:off x="2887092" y="4765675"/>
                  <a:ext cx="2659063" cy="0"/>
                </a:xfrm>
                <a:prstGeom prst="line">
                  <a:avLst/>
                </a:prstGeom>
                <a:noFill/>
                <a:ln w="4">
                  <a:solidFill>
                    <a:srgbClr val="DDDDDD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7" name="Line 66"/>
                <p:cNvSpPr>
                  <a:spLocks noChangeShapeType="1"/>
                </p:cNvSpPr>
                <p:nvPr/>
              </p:nvSpPr>
              <p:spPr bwMode="auto">
                <a:xfrm>
                  <a:off x="2887092" y="2773363"/>
                  <a:ext cx="2659063" cy="0"/>
                </a:xfrm>
                <a:prstGeom prst="line">
                  <a:avLst/>
                </a:prstGeom>
                <a:noFill/>
                <a:ln w="4">
                  <a:solidFill>
                    <a:srgbClr val="DDDDDD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8" name="Line 67"/>
                <p:cNvSpPr>
                  <a:spLocks noChangeShapeType="1"/>
                </p:cNvSpPr>
                <p:nvPr/>
              </p:nvSpPr>
              <p:spPr bwMode="auto">
                <a:xfrm flipV="1">
                  <a:off x="2887092" y="2773363"/>
                  <a:ext cx="0" cy="1992313"/>
                </a:xfrm>
                <a:prstGeom prst="line">
                  <a:avLst/>
                </a:prstGeom>
                <a:noFill/>
                <a:ln w="4">
                  <a:solidFill>
                    <a:srgbClr val="DDDDDD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89" name="Line 68"/>
                <p:cNvSpPr>
                  <a:spLocks noChangeShapeType="1"/>
                </p:cNvSpPr>
                <p:nvPr/>
              </p:nvSpPr>
              <p:spPr bwMode="auto">
                <a:xfrm flipV="1">
                  <a:off x="5546154" y="2773363"/>
                  <a:ext cx="0" cy="1992313"/>
                </a:xfrm>
                <a:prstGeom prst="line">
                  <a:avLst/>
                </a:prstGeom>
                <a:noFill/>
                <a:ln w="4">
                  <a:solidFill>
                    <a:srgbClr val="DDDDDD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90" name="Line 69"/>
                <p:cNvSpPr>
                  <a:spLocks noChangeShapeType="1"/>
                </p:cNvSpPr>
                <p:nvPr/>
              </p:nvSpPr>
              <p:spPr bwMode="auto">
                <a:xfrm>
                  <a:off x="2887092" y="4765675"/>
                  <a:ext cx="2659063" cy="0"/>
                </a:xfrm>
                <a:prstGeom prst="line">
                  <a:avLst/>
                </a:prstGeom>
                <a:noFill/>
                <a:ln w="4">
                  <a:solidFill>
                    <a:srgbClr val="DDDDDD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91" name="Line 70"/>
                <p:cNvSpPr>
                  <a:spLocks noChangeShapeType="1"/>
                </p:cNvSpPr>
                <p:nvPr/>
              </p:nvSpPr>
              <p:spPr bwMode="auto">
                <a:xfrm flipV="1">
                  <a:off x="2887092" y="2773363"/>
                  <a:ext cx="0" cy="1992313"/>
                </a:xfrm>
                <a:prstGeom prst="line">
                  <a:avLst/>
                </a:prstGeom>
                <a:noFill/>
                <a:ln w="4">
                  <a:solidFill>
                    <a:srgbClr val="DDDDDD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92" name="Line 71"/>
                <p:cNvSpPr>
                  <a:spLocks noChangeShapeType="1"/>
                </p:cNvSpPr>
                <p:nvPr/>
              </p:nvSpPr>
              <p:spPr bwMode="auto">
                <a:xfrm flipV="1">
                  <a:off x="3325242" y="4732338"/>
                  <a:ext cx="0" cy="33338"/>
                </a:xfrm>
                <a:prstGeom prst="line">
                  <a:avLst/>
                </a:prstGeom>
                <a:noFill/>
                <a:ln w="4">
                  <a:solidFill>
                    <a:srgbClr val="DDDDDD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93" name="Line 72"/>
                <p:cNvSpPr>
                  <a:spLocks noChangeShapeType="1"/>
                </p:cNvSpPr>
                <p:nvPr/>
              </p:nvSpPr>
              <p:spPr bwMode="auto">
                <a:xfrm>
                  <a:off x="3325242" y="2773363"/>
                  <a:ext cx="0" cy="25400"/>
                </a:xfrm>
                <a:prstGeom prst="line">
                  <a:avLst/>
                </a:prstGeom>
                <a:noFill/>
                <a:ln w="4">
                  <a:solidFill>
                    <a:srgbClr val="DDDDDD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94" name="Line 73"/>
                <p:cNvSpPr>
                  <a:spLocks noChangeShapeType="1"/>
                </p:cNvSpPr>
                <p:nvPr/>
              </p:nvSpPr>
              <p:spPr bwMode="auto">
                <a:xfrm flipV="1">
                  <a:off x="3807842" y="4732338"/>
                  <a:ext cx="0" cy="33338"/>
                </a:xfrm>
                <a:prstGeom prst="line">
                  <a:avLst/>
                </a:prstGeom>
                <a:noFill/>
                <a:ln w="4">
                  <a:solidFill>
                    <a:srgbClr val="DDDDDD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95" name="Line 74"/>
                <p:cNvSpPr>
                  <a:spLocks noChangeShapeType="1"/>
                </p:cNvSpPr>
                <p:nvPr/>
              </p:nvSpPr>
              <p:spPr bwMode="auto">
                <a:xfrm>
                  <a:off x="3807842" y="2773363"/>
                  <a:ext cx="0" cy="25400"/>
                </a:xfrm>
                <a:prstGeom prst="line">
                  <a:avLst/>
                </a:prstGeom>
                <a:noFill/>
                <a:ln w="4">
                  <a:solidFill>
                    <a:srgbClr val="DDDDDD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96" name="Line 75"/>
                <p:cNvSpPr>
                  <a:spLocks noChangeShapeType="1"/>
                </p:cNvSpPr>
                <p:nvPr/>
              </p:nvSpPr>
              <p:spPr bwMode="auto">
                <a:xfrm flipV="1">
                  <a:off x="4285679" y="4732338"/>
                  <a:ext cx="0" cy="33338"/>
                </a:xfrm>
                <a:prstGeom prst="line">
                  <a:avLst/>
                </a:prstGeom>
                <a:noFill/>
                <a:ln w="4">
                  <a:solidFill>
                    <a:srgbClr val="DDDDDD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97" name="Line 76"/>
                <p:cNvSpPr>
                  <a:spLocks noChangeShapeType="1"/>
                </p:cNvSpPr>
                <p:nvPr/>
              </p:nvSpPr>
              <p:spPr bwMode="auto">
                <a:xfrm>
                  <a:off x="4285679" y="2773363"/>
                  <a:ext cx="0" cy="25400"/>
                </a:xfrm>
                <a:prstGeom prst="line">
                  <a:avLst/>
                </a:prstGeom>
                <a:noFill/>
                <a:ln w="4">
                  <a:solidFill>
                    <a:srgbClr val="DDDDDD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98" name="Line 77"/>
                <p:cNvSpPr>
                  <a:spLocks noChangeShapeType="1"/>
                </p:cNvSpPr>
                <p:nvPr/>
              </p:nvSpPr>
              <p:spPr bwMode="auto">
                <a:xfrm flipV="1">
                  <a:off x="4769867" y="4732338"/>
                  <a:ext cx="0" cy="33338"/>
                </a:xfrm>
                <a:prstGeom prst="line">
                  <a:avLst/>
                </a:prstGeom>
                <a:noFill/>
                <a:ln w="4">
                  <a:solidFill>
                    <a:srgbClr val="DDDDDD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99" name="Line 78"/>
                <p:cNvSpPr>
                  <a:spLocks noChangeShapeType="1"/>
                </p:cNvSpPr>
                <p:nvPr/>
              </p:nvSpPr>
              <p:spPr bwMode="auto">
                <a:xfrm>
                  <a:off x="4769867" y="2773363"/>
                  <a:ext cx="0" cy="25400"/>
                </a:xfrm>
                <a:prstGeom prst="line">
                  <a:avLst/>
                </a:prstGeom>
                <a:noFill/>
                <a:ln w="4">
                  <a:solidFill>
                    <a:srgbClr val="DDDDDD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00" name="Line 79"/>
                <p:cNvSpPr>
                  <a:spLocks noChangeShapeType="1"/>
                </p:cNvSpPr>
                <p:nvPr/>
              </p:nvSpPr>
              <p:spPr bwMode="auto">
                <a:xfrm flipV="1">
                  <a:off x="5252467" y="4732338"/>
                  <a:ext cx="0" cy="33338"/>
                </a:xfrm>
                <a:prstGeom prst="line">
                  <a:avLst/>
                </a:prstGeom>
                <a:noFill/>
                <a:ln w="4">
                  <a:solidFill>
                    <a:srgbClr val="DDDDDD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01" name="Line 80"/>
                <p:cNvSpPr>
                  <a:spLocks noChangeShapeType="1"/>
                </p:cNvSpPr>
                <p:nvPr/>
              </p:nvSpPr>
              <p:spPr bwMode="auto">
                <a:xfrm>
                  <a:off x="5252467" y="2773363"/>
                  <a:ext cx="0" cy="25400"/>
                </a:xfrm>
                <a:prstGeom prst="line">
                  <a:avLst/>
                </a:prstGeom>
                <a:noFill/>
                <a:ln w="4">
                  <a:solidFill>
                    <a:srgbClr val="DDDDDD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02" name="Line 81"/>
                <p:cNvSpPr>
                  <a:spLocks noChangeShapeType="1"/>
                </p:cNvSpPr>
                <p:nvPr/>
              </p:nvSpPr>
              <p:spPr bwMode="auto">
                <a:xfrm>
                  <a:off x="2887092" y="4529138"/>
                  <a:ext cx="26988" cy="0"/>
                </a:xfrm>
                <a:prstGeom prst="line">
                  <a:avLst/>
                </a:prstGeom>
                <a:noFill/>
                <a:ln w="4">
                  <a:solidFill>
                    <a:srgbClr val="DDDDDD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03" name="Line 82"/>
                <p:cNvSpPr>
                  <a:spLocks noChangeShapeType="1"/>
                </p:cNvSpPr>
                <p:nvPr/>
              </p:nvSpPr>
              <p:spPr bwMode="auto">
                <a:xfrm flipH="1">
                  <a:off x="5520754" y="4529138"/>
                  <a:ext cx="25400" cy="0"/>
                </a:xfrm>
                <a:prstGeom prst="line">
                  <a:avLst/>
                </a:prstGeom>
                <a:noFill/>
                <a:ln w="4">
                  <a:solidFill>
                    <a:srgbClr val="DDDDDD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04" name="Rectangle 83"/>
                <p:cNvSpPr>
                  <a:spLocks noChangeArrowheads="1"/>
                </p:cNvSpPr>
                <p:nvPr/>
              </p:nvSpPr>
              <p:spPr bwMode="auto">
                <a:xfrm>
                  <a:off x="2698179" y="4398963"/>
                  <a:ext cx="121828" cy="2616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sz="1700" b="1" i="0" u="none" strike="noStrike" cap="none" normalizeH="0" baseline="0" smtClean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latin typeface="Arial" pitchFamily="34" charset="0"/>
                      <a:cs typeface="Arial" pitchFamily="34" charset="0"/>
                    </a:rPr>
                    <a:t>0</a:t>
                  </a:r>
                  <a:endParaRPr kumimoji="0" lang="en-US" sz="1800" b="0" i="0" u="none" strike="noStrike" cap="none" normalizeH="0" baseline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05" name="Line 84"/>
                <p:cNvSpPr>
                  <a:spLocks noChangeShapeType="1"/>
                </p:cNvSpPr>
                <p:nvPr/>
              </p:nvSpPr>
              <p:spPr bwMode="auto">
                <a:xfrm>
                  <a:off x="2887092" y="4151313"/>
                  <a:ext cx="26988" cy="0"/>
                </a:xfrm>
                <a:prstGeom prst="line">
                  <a:avLst/>
                </a:prstGeom>
                <a:noFill/>
                <a:ln w="4">
                  <a:solidFill>
                    <a:srgbClr val="DDDDDD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06" name="Line 85"/>
                <p:cNvSpPr>
                  <a:spLocks noChangeShapeType="1"/>
                </p:cNvSpPr>
                <p:nvPr/>
              </p:nvSpPr>
              <p:spPr bwMode="auto">
                <a:xfrm flipH="1">
                  <a:off x="5520754" y="4151313"/>
                  <a:ext cx="25400" cy="0"/>
                </a:xfrm>
                <a:prstGeom prst="line">
                  <a:avLst/>
                </a:prstGeom>
                <a:noFill/>
                <a:ln w="4">
                  <a:solidFill>
                    <a:srgbClr val="DDDDDD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07" name="Rectangle 86"/>
                <p:cNvSpPr>
                  <a:spLocks noChangeArrowheads="1"/>
                </p:cNvSpPr>
                <p:nvPr/>
              </p:nvSpPr>
              <p:spPr bwMode="auto">
                <a:xfrm>
                  <a:off x="2507679" y="4013200"/>
                  <a:ext cx="304571" cy="2616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sz="1700" b="1" i="0" u="none" strike="noStrike" cap="none" normalizeH="0" baseline="0" smtClean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latin typeface="Arial" pitchFamily="34" charset="0"/>
                      <a:cs typeface="Arial" pitchFamily="34" charset="0"/>
                    </a:rPr>
                    <a:t>0.5</a:t>
                  </a:r>
                  <a:endParaRPr kumimoji="0" lang="en-US" sz="1800" b="0" i="0" u="none" strike="noStrike" cap="none" normalizeH="0" baseline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08" name="Line 87"/>
                <p:cNvSpPr>
                  <a:spLocks noChangeShapeType="1"/>
                </p:cNvSpPr>
                <p:nvPr/>
              </p:nvSpPr>
              <p:spPr bwMode="auto">
                <a:xfrm>
                  <a:off x="2887092" y="3765550"/>
                  <a:ext cx="26988" cy="0"/>
                </a:xfrm>
                <a:prstGeom prst="line">
                  <a:avLst/>
                </a:prstGeom>
                <a:noFill/>
                <a:ln w="4">
                  <a:solidFill>
                    <a:srgbClr val="DDDDDD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09" name="Line 88"/>
                <p:cNvSpPr>
                  <a:spLocks noChangeShapeType="1"/>
                </p:cNvSpPr>
                <p:nvPr/>
              </p:nvSpPr>
              <p:spPr bwMode="auto">
                <a:xfrm flipH="1">
                  <a:off x="5520754" y="3765550"/>
                  <a:ext cx="25400" cy="0"/>
                </a:xfrm>
                <a:prstGeom prst="line">
                  <a:avLst/>
                </a:prstGeom>
                <a:noFill/>
                <a:ln w="4">
                  <a:solidFill>
                    <a:srgbClr val="DDDDDD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10" name="Rectangle 89"/>
                <p:cNvSpPr>
                  <a:spLocks noChangeArrowheads="1"/>
                </p:cNvSpPr>
                <p:nvPr/>
              </p:nvSpPr>
              <p:spPr bwMode="auto">
                <a:xfrm>
                  <a:off x="2698179" y="3633788"/>
                  <a:ext cx="121828" cy="2616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sz="1700" b="1" i="0" u="none" strike="noStrike" cap="none" normalizeH="0" baseline="0" smtClean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latin typeface="Arial" pitchFamily="34" charset="0"/>
                      <a:cs typeface="Arial" pitchFamily="34" charset="0"/>
                    </a:rPr>
                    <a:t>1</a:t>
                  </a:r>
                  <a:endParaRPr kumimoji="0" lang="en-US" sz="1800" b="0" i="0" u="none" strike="noStrike" cap="none" normalizeH="0" baseline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11" name="Line 90"/>
                <p:cNvSpPr>
                  <a:spLocks noChangeShapeType="1"/>
                </p:cNvSpPr>
                <p:nvPr/>
              </p:nvSpPr>
              <p:spPr bwMode="auto">
                <a:xfrm>
                  <a:off x="2887092" y="3387725"/>
                  <a:ext cx="26988" cy="0"/>
                </a:xfrm>
                <a:prstGeom prst="line">
                  <a:avLst/>
                </a:prstGeom>
                <a:noFill/>
                <a:ln w="4">
                  <a:solidFill>
                    <a:srgbClr val="DDDDDD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12" name="Line 91"/>
                <p:cNvSpPr>
                  <a:spLocks noChangeShapeType="1"/>
                </p:cNvSpPr>
                <p:nvPr/>
              </p:nvSpPr>
              <p:spPr bwMode="auto">
                <a:xfrm flipH="1">
                  <a:off x="5520754" y="3387725"/>
                  <a:ext cx="25400" cy="0"/>
                </a:xfrm>
                <a:prstGeom prst="line">
                  <a:avLst/>
                </a:prstGeom>
                <a:noFill/>
                <a:ln w="4">
                  <a:solidFill>
                    <a:srgbClr val="DDDDDD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13" name="Rectangle 92"/>
                <p:cNvSpPr>
                  <a:spLocks noChangeArrowheads="1"/>
                </p:cNvSpPr>
                <p:nvPr/>
              </p:nvSpPr>
              <p:spPr bwMode="auto">
                <a:xfrm>
                  <a:off x="2507679" y="3249613"/>
                  <a:ext cx="304571" cy="2616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sz="1700" b="1" i="0" u="none" strike="noStrike" cap="none" normalizeH="0" baseline="0" smtClean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latin typeface="Arial" pitchFamily="34" charset="0"/>
                      <a:cs typeface="Arial" pitchFamily="34" charset="0"/>
                    </a:rPr>
                    <a:t>1.5</a:t>
                  </a:r>
                  <a:endParaRPr kumimoji="0" lang="en-US" sz="1800" b="0" i="0" u="none" strike="noStrike" cap="none" normalizeH="0" baseline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14" name="Line 93"/>
                <p:cNvSpPr>
                  <a:spLocks noChangeShapeType="1"/>
                </p:cNvSpPr>
                <p:nvPr/>
              </p:nvSpPr>
              <p:spPr bwMode="auto">
                <a:xfrm>
                  <a:off x="2887092" y="3001963"/>
                  <a:ext cx="26988" cy="0"/>
                </a:xfrm>
                <a:prstGeom prst="line">
                  <a:avLst/>
                </a:prstGeom>
                <a:noFill/>
                <a:ln w="4">
                  <a:solidFill>
                    <a:srgbClr val="DDDDDD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15" name="Line 94"/>
                <p:cNvSpPr>
                  <a:spLocks noChangeShapeType="1"/>
                </p:cNvSpPr>
                <p:nvPr/>
              </p:nvSpPr>
              <p:spPr bwMode="auto">
                <a:xfrm flipH="1">
                  <a:off x="5520754" y="3001963"/>
                  <a:ext cx="25400" cy="0"/>
                </a:xfrm>
                <a:prstGeom prst="line">
                  <a:avLst/>
                </a:prstGeom>
                <a:noFill/>
                <a:ln w="4">
                  <a:solidFill>
                    <a:srgbClr val="DDDDDD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16" name="Rectangle 95"/>
                <p:cNvSpPr>
                  <a:spLocks noChangeArrowheads="1"/>
                </p:cNvSpPr>
                <p:nvPr/>
              </p:nvSpPr>
              <p:spPr bwMode="auto">
                <a:xfrm>
                  <a:off x="2698179" y="2863850"/>
                  <a:ext cx="121828" cy="2616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sz="1700" b="1" i="0" u="none" strike="noStrike" cap="none" normalizeH="0" baseline="0" smtClean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latin typeface="Arial" pitchFamily="34" charset="0"/>
                      <a:cs typeface="Arial" pitchFamily="34" charset="0"/>
                    </a:rPr>
                    <a:t>2</a:t>
                  </a:r>
                  <a:endParaRPr kumimoji="0" lang="en-US" sz="1800" b="0" i="0" u="none" strike="noStrike" cap="none" normalizeH="0" baseline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17" name="Line 96"/>
                <p:cNvSpPr>
                  <a:spLocks noChangeShapeType="1"/>
                </p:cNvSpPr>
                <p:nvPr/>
              </p:nvSpPr>
              <p:spPr bwMode="auto">
                <a:xfrm>
                  <a:off x="2887092" y="4765675"/>
                  <a:ext cx="2659063" cy="0"/>
                </a:xfrm>
                <a:prstGeom prst="line">
                  <a:avLst/>
                </a:prstGeom>
                <a:noFill/>
                <a:ln w="4">
                  <a:solidFill>
                    <a:srgbClr val="DDDDDD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18" name="Line 97"/>
                <p:cNvSpPr>
                  <a:spLocks noChangeShapeType="1"/>
                </p:cNvSpPr>
                <p:nvPr/>
              </p:nvSpPr>
              <p:spPr bwMode="auto">
                <a:xfrm>
                  <a:off x="2887092" y="2773363"/>
                  <a:ext cx="2659063" cy="0"/>
                </a:xfrm>
                <a:prstGeom prst="line">
                  <a:avLst/>
                </a:prstGeom>
                <a:noFill/>
                <a:ln w="4">
                  <a:solidFill>
                    <a:srgbClr val="DDDDDD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19" name="Line 98"/>
                <p:cNvSpPr>
                  <a:spLocks noChangeShapeType="1"/>
                </p:cNvSpPr>
                <p:nvPr/>
              </p:nvSpPr>
              <p:spPr bwMode="auto">
                <a:xfrm flipV="1">
                  <a:off x="2887092" y="2773363"/>
                  <a:ext cx="0" cy="1992313"/>
                </a:xfrm>
                <a:prstGeom prst="line">
                  <a:avLst/>
                </a:prstGeom>
                <a:noFill/>
                <a:ln w="4">
                  <a:solidFill>
                    <a:srgbClr val="DDDDDD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20" name="Line 99"/>
                <p:cNvSpPr>
                  <a:spLocks noChangeShapeType="1"/>
                </p:cNvSpPr>
                <p:nvPr/>
              </p:nvSpPr>
              <p:spPr bwMode="auto">
                <a:xfrm flipV="1">
                  <a:off x="5546154" y="2773363"/>
                  <a:ext cx="0" cy="1992313"/>
                </a:xfrm>
                <a:prstGeom prst="line">
                  <a:avLst/>
                </a:prstGeom>
                <a:noFill/>
                <a:ln w="4">
                  <a:solidFill>
                    <a:srgbClr val="DDDDDD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21" name="Freeform 100"/>
                <p:cNvSpPr>
                  <a:spLocks/>
                </p:cNvSpPr>
                <p:nvPr/>
              </p:nvSpPr>
              <p:spPr bwMode="auto">
                <a:xfrm>
                  <a:off x="2887092" y="3209925"/>
                  <a:ext cx="2659063" cy="509588"/>
                </a:xfrm>
                <a:custGeom>
                  <a:avLst/>
                  <a:gdLst>
                    <a:gd name="T0" fmla="*/ 0 w 1675"/>
                    <a:gd name="T1" fmla="*/ 309 h 321"/>
                    <a:gd name="T2" fmla="*/ 8 w 1675"/>
                    <a:gd name="T3" fmla="*/ 309 h 321"/>
                    <a:gd name="T4" fmla="*/ 33 w 1675"/>
                    <a:gd name="T5" fmla="*/ 313 h 321"/>
                    <a:gd name="T6" fmla="*/ 107 w 1675"/>
                    <a:gd name="T7" fmla="*/ 313 h 321"/>
                    <a:gd name="T8" fmla="*/ 128 w 1675"/>
                    <a:gd name="T9" fmla="*/ 313 h 321"/>
                    <a:gd name="T10" fmla="*/ 177 w 1675"/>
                    <a:gd name="T11" fmla="*/ 313 h 321"/>
                    <a:gd name="T12" fmla="*/ 202 w 1675"/>
                    <a:gd name="T13" fmla="*/ 309 h 321"/>
                    <a:gd name="T14" fmla="*/ 226 w 1675"/>
                    <a:gd name="T15" fmla="*/ 313 h 321"/>
                    <a:gd name="T16" fmla="*/ 276 w 1675"/>
                    <a:gd name="T17" fmla="*/ 313 h 321"/>
                    <a:gd name="T18" fmla="*/ 301 w 1675"/>
                    <a:gd name="T19" fmla="*/ 313 h 321"/>
                    <a:gd name="T20" fmla="*/ 325 w 1675"/>
                    <a:gd name="T21" fmla="*/ 313 h 321"/>
                    <a:gd name="T22" fmla="*/ 350 w 1675"/>
                    <a:gd name="T23" fmla="*/ 313 h 321"/>
                    <a:gd name="T24" fmla="*/ 420 w 1675"/>
                    <a:gd name="T25" fmla="*/ 313 h 321"/>
                    <a:gd name="T26" fmla="*/ 445 w 1675"/>
                    <a:gd name="T27" fmla="*/ 313 h 321"/>
                    <a:gd name="T28" fmla="*/ 469 w 1675"/>
                    <a:gd name="T29" fmla="*/ 313 h 321"/>
                    <a:gd name="T30" fmla="*/ 494 w 1675"/>
                    <a:gd name="T31" fmla="*/ 313 h 321"/>
                    <a:gd name="T32" fmla="*/ 519 w 1675"/>
                    <a:gd name="T33" fmla="*/ 309 h 321"/>
                    <a:gd name="T34" fmla="*/ 543 w 1675"/>
                    <a:gd name="T35" fmla="*/ 309 h 321"/>
                    <a:gd name="T36" fmla="*/ 568 w 1675"/>
                    <a:gd name="T37" fmla="*/ 313 h 321"/>
                    <a:gd name="T38" fmla="*/ 593 w 1675"/>
                    <a:gd name="T39" fmla="*/ 309 h 321"/>
                    <a:gd name="T40" fmla="*/ 613 w 1675"/>
                    <a:gd name="T41" fmla="*/ 313 h 321"/>
                    <a:gd name="T42" fmla="*/ 638 w 1675"/>
                    <a:gd name="T43" fmla="*/ 309 h 321"/>
                    <a:gd name="T44" fmla="*/ 663 w 1675"/>
                    <a:gd name="T45" fmla="*/ 313 h 321"/>
                    <a:gd name="T46" fmla="*/ 712 w 1675"/>
                    <a:gd name="T47" fmla="*/ 313 h 321"/>
                    <a:gd name="T48" fmla="*/ 737 w 1675"/>
                    <a:gd name="T49" fmla="*/ 309 h 321"/>
                    <a:gd name="T50" fmla="*/ 762 w 1675"/>
                    <a:gd name="T51" fmla="*/ 309 h 321"/>
                    <a:gd name="T52" fmla="*/ 786 w 1675"/>
                    <a:gd name="T53" fmla="*/ 297 h 321"/>
                    <a:gd name="T54" fmla="*/ 811 w 1675"/>
                    <a:gd name="T55" fmla="*/ 169 h 321"/>
                    <a:gd name="T56" fmla="*/ 836 w 1675"/>
                    <a:gd name="T57" fmla="*/ 13 h 321"/>
                    <a:gd name="T58" fmla="*/ 860 w 1675"/>
                    <a:gd name="T59" fmla="*/ 0 h 321"/>
                    <a:gd name="T60" fmla="*/ 881 w 1675"/>
                    <a:gd name="T61" fmla="*/ 132 h 321"/>
                    <a:gd name="T62" fmla="*/ 910 w 1675"/>
                    <a:gd name="T63" fmla="*/ 239 h 321"/>
                    <a:gd name="T64" fmla="*/ 930 w 1675"/>
                    <a:gd name="T65" fmla="*/ 264 h 321"/>
                    <a:gd name="T66" fmla="*/ 955 w 1675"/>
                    <a:gd name="T67" fmla="*/ 284 h 321"/>
                    <a:gd name="T68" fmla="*/ 980 w 1675"/>
                    <a:gd name="T69" fmla="*/ 297 h 321"/>
                    <a:gd name="T70" fmla="*/ 1004 w 1675"/>
                    <a:gd name="T71" fmla="*/ 301 h 321"/>
                    <a:gd name="T72" fmla="*/ 1029 w 1675"/>
                    <a:gd name="T73" fmla="*/ 309 h 321"/>
                    <a:gd name="T74" fmla="*/ 1054 w 1675"/>
                    <a:gd name="T75" fmla="*/ 321 h 321"/>
                    <a:gd name="T76" fmla="*/ 1079 w 1675"/>
                    <a:gd name="T77" fmla="*/ 321 h 321"/>
                    <a:gd name="T78" fmla="*/ 1103 w 1675"/>
                    <a:gd name="T79" fmla="*/ 313 h 321"/>
                    <a:gd name="T80" fmla="*/ 1128 w 1675"/>
                    <a:gd name="T81" fmla="*/ 309 h 321"/>
                    <a:gd name="T82" fmla="*/ 1153 w 1675"/>
                    <a:gd name="T83" fmla="*/ 309 h 321"/>
                    <a:gd name="T84" fmla="*/ 1173 w 1675"/>
                    <a:gd name="T85" fmla="*/ 309 h 321"/>
                    <a:gd name="T86" fmla="*/ 1198 w 1675"/>
                    <a:gd name="T87" fmla="*/ 309 h 321"/>
                    <a:gd name="T88" fmla="*/ 1223 w 1675"/>
                    <a:gd name="T89" fmla="*/ 313 h 321"/>
                    <a:gd name="T90" fmla="*/ 1247 w 1675"/>
                    <a:gd name="T91" fmla="*/ 313 h 321"/>
                    <a:gd name="T92" fmla="*/ 1272 w 1675"/>
                    <a:gd name="T93" fmla="*/ 309 h 321"/>
                    <a:gd name="T94" fmla="*/ 1297 w 1675"/>
                    <a:gd name="T95" fmla="*/ 313 h 321"/>
                    <a:gd name="T96" fmla="*/ 1321 w 1675"/>
                    <a:gd name="T97" fmla="*/ 313 h 321"/>
                    <a:gd name="T98" fmla="*/ 1346 w 1675"/>
                    <a:gd name="T99" fmla="*/ 309 h 321"/>
                    <a:gd name="T100" fmla="*/ 1371 w 1675"/>
                    <a:gd name="T101" fmla="*/ 309 h 321"/>
                    <a:gd name="T102" fmla="*/ 1395 w 1675"/>
                    <a:gd name="T103" fmla="*/ 313 h 321"/>
                    <a:gd name="T104" fmla="*/ 1420 w 1675"/>
                    <a:gd name="T105" fmla="*/ 309 h 321"/>
                    <a:gd name="T106" fmla="*/ 1465 w 1675"/>
                    <a:gd name="T107" fmla="*/ 309 h 321"/>
                    <a:gd name="T108" fmla="*/ 1490 w 1675"/>
                    <a:gd name="T109" fmla="*/ 313 h 321"/>
                    <a:gd name="T110" fmla="*/ 1515 w 1675"/>
                    <a:gd name="T111" fmla="*/ 313 h 321"/>
                    <a:gd name="T112" fmla="*/ 1540 w 1675"/>
                    <a:gd name="T113" fmla="*/ 313 h 321"/>
                    <a:gd name="T114" fmla="*/ 1564 w 1675"/>
                    <a:gd name="T115" fmla="*/ 313 h 321"/>
                    <a:gd name="T116" fmla="*/ 1589 w 1675"/>
                    <a:gd name="T117" fmla="*/ 313 h 321"/>
                    <a:gd name="T118" fmla="*/ 1614 w 1675"/>
                    <a:gd name="T119" fmla="*/ 313 h 321"/>
                    <a:gd name="T120" fmla="*/ 1638 w 1675"/>
                    <a:gd name="T121" fmla="*/ 309 h 321"/>
                    <a:gd name="T122" fmla="*/ 1663 w 1675"/>
                    <a:gd name="T123" fmla="*/ 313 h 321"/>
                    <a:gd name="T124" fmla="*/ 1675 w 1675"/>
                    <a:gd name="T125" fmla="*/ 313 h 3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1675" h="321">
                      <a:moveTo>
                        <a:pt x="0" y="309"/>
                      </a:moveTo>
                      <a:lnTo>
                        <a:pt x="8" y="309"/>
                      </a:lnTo>
                      <a:lnTo>
                        <a:pt x="33" y="313"/>
                      </a:lnTo>
                      <a:lnTo>
                        <a:pt x="107" y="313"/>
                      </a:lnTo>
                      <a:lnTo>
                        <a:pt x="128" y="313"/>
                      </a:lnTo>
                      <a:lnTo>
                        <a:pt x="177" y="313"/>
                      </a:lnTo>
                      <a:lnTo>
                        <a:pt x="202" y="309"/>
                      </a:lnTo>
                      <a:lnTo>
                        <a:pt x="226" y="313"/>
                      </a:lnTo>
                      <a:lnTo>
                        <a:pt x="276" y="313"/>
                      </a:lnTo>
                      <a:lnTo>
                        <a:pt x="301" y="313"/>
                      </a:lnTo>
                      <a:lnTo>
                        <a:pt x="325" y="313"/>
                      </a:lnTo>
                      <a:lnTo>
                        <a:pt x="350" y="313"/>
                      </a:lnTo>
                      <a:lnTo>
                        <a:pt x="420" y="313"/>
                      </a:lnTo>
                      <a:lnTo>
                        <a:pt x="445" y="313"/>
                      </a:lnTo>
                      <a:lnTo>
                        <a:pt x="469" y="313"/>
                      </a:lnTo>
                      <a:lnTo>
                        <a:pt x="494" y="313"/>
                      </a:lnTo>
                      <a:lnTo>
                        <a:pt x="519" y="309"/>
                      </a:lnTo>
                      <a:lnTo>
                        <a:pt x="543" y="309"/>
                      </a:lnTo>
                      <a:lnTo>
                        <a:pt x="568" y="313"/>
                      </a:lnTo>
                      <a:lnTo>
                        <a:pt x="593" y="309"/>
                      </a:lnTo>
                      <a:lnTo>
                        <a:pt x="613" y="313"/>
                      </a:lnTo>
                      <a:lnTo>
                        <a:pt x="638" y="309"/>
                      </a:lnTo>
                      <a:lnTo>
                        <a:pt x="663" y="313"/>
                      </a:lnTo>
                      <a:lnTo>
                        <a:pt x="712" y="313"/>
                      </a:lnTo>
                      <a:lnTo>
                        <a:pt x="737" y="309"/>
                      </a:lnTo>
                      <a:lnTo>
                        <a:pt x="762" y="309"/>
                      </a:lnTo>
                      <a:lnTo>
                        <a:pt x="786" y="297"/>
                      </a:lnTo>
                      <a:lnTo>
                        <a:pt x="811" y="169"/>
                      </a:lnTo>
                      <a:lnTo>
                        <a:pt x="836" y="13"/>
                      </a:lnTo>
                      <a:lnTo>
                        <a:pt x="860" y="0"/>
                      </a:lnTo>
                      <a:lnTo>
                        <a:pt x="881" y="132"/>
                      </a:lnTo>
                      <a:lnTo>
                        <a:pt x="910" y="239"/>
                      </a:lnTo>
                      <a:lnTo>
                        <a:pt x="930" y="264"/>
                      </a:lnTo>
                      <a:lnTo>
                        <a:pt x="955" y="284"/>
                      </a:lnTo>
                      <a:lnTo>
                        <a:pt x="980" y="297"/>
                      </a:lnTo>
                      <a:lnTo>
                        <a:pt x="1004" y="301"/>
                      </a:lnTo>
                      <a:lnTo>
                        <a:pt x="1029" y="309"/>
                      </a:lnTo>
                      <a:lnTo>
                        <a:pt x="1054" y="321"/>
                      </a:lnTo>
                      <a:lnTo>
                        <a:pt x="1079" y="321"/>
                      </a:lnTo>
                      <a:lnTo>
                        <a:pt x="1103" y="313"/>
                      </a:lnTo>
                      <a:lnTo>
                        <a:pt x="1128" y="309"/>
                      </a:lnTo>
                      <a:lnTo>
                        <a:pt x="1153" y="309"/>
                      </a:lnTo>
                      <a:lnTo>
                        <a:pt x="1173" y="309"/>
                      </a:lnTo>
                      <a:lnTo>
                        <a:pt x="1198" y="309"/>
                      </a:lnTo>
                      <a:lnTo>
                        <a:pt x="1223" y="313"/>
                      </a:lnTo>
                      <a:lnTo>
                        <a:pt x="1247" y="313"/>
                      </a:lnTo>
                      <a:lnTo>
                        <a:pt x="1272" y="309"/>
                      </a:lnTo>
                      <a:lnTo>
                        <a:pt x="1297" y="313"/>
                      </a:lnTo>
                      <a:lnTo>
                        <a:pt x="1321" y="313"/>
                      </a:lnTo>
                      <a:lnTo>
                        <a:pt x="1346" y="309"/>
                      </a:lnTo>
                      <a:lnTo>
                        <a:pt x="1371" y="309"/>
                      </a:lnTo>
                      <a:lnTo>
                        <a:pt x="1395" y="313"/>
                      </a:lnTo>
                      <a:lnTo>
                        <a:pt x="1420" y="309"/>
                      </a:lnTo>
                      <a:lnTo>
                        <a:pt x="1465" y="309"/>
                      </a:lnTo>
                      <a:lnTo>
                        <a:pt x="1490" y="313"/>
                      </a:lnTo>
                      <a:lnTo>
                        <a:pt x="1515" y="313"/>
                      </a:lnTo>
                      <a:lnTo>
                        <a:pt x="1540" y="313"/>
                      </a:lnTo>
                      <a:lnTo>
                        <a:pt x="1564" y="313"/>
                      </a:lnTo>
                      <a:lnTo>
                        <a:pt x="1589" y="313"/>
                      </a:lnTo>
                      <a:lnTo>
                        <a:pt x="1614" y="313"/>
                      </a:lnTo>
                      <a:lnTo>
                        <a:pt x="1638" y="309"/>
                      </a:lnTo>
                      <a:lnTo>
                        <a:pt x="1663" y="313"/>
                      </a:lnTo>
                      <a:lnTo>
                        <a:pt x="1675" y="313"/>
                      </a:lnTo>
                    </a:path>
                  </a:pathLst>
                </a:custGeom>
                <a:noFill/>
                <a:ln w="28575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22" name="Line 122"/>
                <p:cNvSpPr>
                  <a:spLocks noChangeShapeType="1"/>
                </p:cNvSpPr>
                <p:nvPr/>
              </p:nvSpPr>
              <p:spPr bwMode="auto">
                <a:xfrm flipV="1">
                  <a:off x="3325242" y="4765675"/>
                  <a:ext cx="0" cy="1350963"/>
                </a:xfrm>
                <a:prstGeom prst="line">
                  <a:avLst/>
                </a:prstGeom>
                <a:noFill/>
                <a:ln w="4">
                  <a:solidFill>
                    <a:srgbClr val="333333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23" name="Line 123"/>
                <p:cNvSpPr>
                  <a:spLocks noChangeShapeType="1"/>
                </p:cNvSpPr>
                <p:nvPr/>
              </p:nvSpPr>
              <p:spPr bwMode="auto">
                <a:xfrm flipV="1">
                  <a:off x="3807842" y="4765675"/>
                  <a:ext cx="0" cy="1350963"/>
                </a:xfrm>
                <a:prstGeom prst="line">
                  <a:avLst/>
                </a:prstGeom>
                <a:noFill/>
                <a:ln w="4">
                  <a:solidFill>
                    <a:srgbClr val="333333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24" name="Line 124"/>
                <p:cNvSpPr>
                  <a:spLocks noChangeShapeType="1"/>
                </p:cNvSpPr>
                <p:nvPr/>
              </p:nvSpPr>
              <p:spPr bwMode="auto">
                <a:xfrm flipV="1">
                  <a:off x="4285679" y="4765675"/>
                  <a:ext cx="0" cy="1350963"/>
                </a:xfrm>
                <a:prstGeom prst="line">
                  <a:avLst/>
                </a:prstGeom>
                <a:noFill/>
                <a:ln w="4">
                  <a:solidFill>
                    <a:srgbClr val="333333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25" name="Line 125"/>
                <p:cNvSpPr>
                  <a:spLocks noChangeShapeType="1"/>
                </p:cNvSpPr>
                <p:nvPr/>
              </p:nvSpPr>
              <p:spPr bwMode="auto">
                <a:xfrm flipV="1">
                  <a:off x="4769867" y="4765675"/>
                  <a:ext cx="0" cy="1350963"/>
                </a:xfrm>
                <a:prstGeom prst="line">
                  <a:avLst/>
                </a:prstGeom>
                <a:noFill/>
                <a:ln w="4">
                  <a:solidFill>
                    <a:srgbClr val="333333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26" name="Line 126"/>
                <p:cNvSpPr>
                  <a:spLocks noChangeShapeType="1"/>
                </p:cNvSpPr>
                <p:nvPr/>
              </p:nvSpPr>
              <p:spPr bwMode="auto">
                <a:xfrm flipV="1">
                  <a:off x="5252467" y="4765675"/>
                  <a:ext cx="0" cy="1350963"/>
                </a:xfrm>
                <a:prstGeom prst="line">
                  <a:avLst/>
                </a:prstGeom>
                <a:noFill/>
                <a:ln w="4">
                  <a:solidFill>
                    <a:srgbClr val="333333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27" name="Line 127"/>
                <p:cNvSpPr>
                  <a:spLocks noChangeShapeType="1"/>
                </p:cNvSpPr>
                <p:nvPr/>
              </p:nvSpPr>
              <p:spPr bwMode="auto">
                <a:xfrm>
                  <a:off x="2887092" y="5776913"/>
                  <a:ext cx="2659063" cy="0"/>
                </a:xfrm>
                <a:prstGeom prst="line">
                  <a:avLst/>
                </a:prstGeom>
                <a:noFill/>
                <a:ln w="4">
                  <a:solidFill>
                    <a:srgbClr val="333333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28" name="Line 128"/>
                <p:cNvSpPr>
                  <a:spLocks noChangeShapeType="1"/>
                </p:cNvSpPr>
                <p:nvPr/>
              </p:nvSpPr>
              <p:spPr bwMode="auto">
                <a:xfrm>
                  <a:off x="2887092" y="5097463"/>
                  <a:ext cx="2659063" cy="0"/>
                </a:xfrm>
                <a:prstGeom prst="line">
                  <a:avLst/>
                </a:prstGeom>
                <a:noFill/>
                <a:ln w="4">
                  <a:solidFill>
                    <a:srgbClr val="333333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29" name="Line 129"/>
                <p:cNvSpPr>
                  <a:spLocks noChangeShapeType="1"/>
                </p:cNvSpPr>
                <p:nvPr/>
              </p:nvSpPr>
              <p:spPr bwMode="auto">
                <a:xfrm>
                  <a:off x="2887092" y="6116638"/>
                  <a:ext cx="2659063" cy="0"/>
                </a:xfrm>
                <a:prstGeom prst="line">
                  <a:avLst/>
                </a:prstGeom>
                <a:noFill/>
                <a:ln w="4">
                  <a:solidFill>
                    <a:srgbClr val="DDDDDD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30" name="Line 130"/>
                <p:cNvSpPr>
                  <a:spLocks noChangeShapeType="1"/>
                </p:cNvSpPr>
                <p:nvPr/>
              </p:nvSpPr>
              <p:spPr bwMode="auto">
                <a:xfrm>
                  <a:off x="2887092" y="4765675"/>
                  <a:ext cx="2659063" cy="0"/>
                </a:xfrm>
                <a:prstGeom prst="line">
                  <a:avLst/>
                </a:prstGeom>
                <a:noFill/>
                <a:ln w="4">
                  <a:solidFill>
                    <a:srgbClr val="DDDDDD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31" name="Line 131"/>
                <p:cNvSpPr>
                  <a:spLocks noChangeShapeType="1"/>
                </p:cNvSpPr>
                <p:nvPr/>
              </p:nvSpPr>
              <p:spPr bwMode="auto">
                <a:xfrm flipV="1">
                  <a:off x="2887092" y="4765675"/>
                  <a:ext cx="0" cy="1350963"/>
                </a:xfrm>
                <a:prstGeom prst="line">
                  <a:avLst/>
                </a:prstGeom>
                <a:noFill/>
                <a:ln w="4">
                  <a:solidFill>
                    <a:srgbClr val="DDDDDD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32" name="Line 132"/>
                <p:cNvSpPr>
                  <a:spLocks noChangeShapeType="1"/>
                </p:cNvSpPr>
                <p:nvPr/>
              </p:nvSpPr>
              <p:spPr bwMode="auto">
                <a:xfrm flipV="1">
                  <a:off x="5546154" y="4765675"/>
                  <a:ext cx="0" cy="1350963"/>
                </a:xfrm>
                <a:prstGeom prst="line">
                  <a:avLst/>
                </a:prstGeom>
                <a:noFill/>
                <a:ln w="4">
                  <a:solidFill>
                    <a:srgbClr val="DDDDDD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33" name="Line 133"/>
                <p:cNvSpPr>
                  <a:spLocks noChangeShapeType="1"/>
                </p:cNvSpPr>
                <p:nvPr/>
              </p:nvSpPr>
              <p:spPr bwMode="auto">
                <a:xfrm>
                  <a:off x="2887092" y="6116638"/>
                  <a:ext cx="2659063" cy="0"/>
                </a:xfrm>
                <a:prstGeom prst="line">
                  <a:avLst/>
                </a:prstGeom>
                <a:noFill/>
                <a:ln w="4">
                  <a:solidFill>
                    <a:srgbClr val="DDDDDD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34" name="Line 134"/>
                <p:cNvSpPr>
                  <a:spLocks noChangeShapeType="1"/>
                </p:cNvSpPr>
                <p:nvPr/>
              </p:nvSpPr>
              <p:spPr bwMode="auto">
                <a:xfrm flipV="1">
                  <a:off x="2887092" y="4765675"/>
                  <a:ext cx="0" cy="1350963"/>
                </a:xfrm>
                <a:prstGeom prst="line">
                  <a:avLst/>
                </a:prstGeom>
                <a:noFill/>
                <a:ln w="4">
                  <a:solidFill>
                    <a:srgbClr val="DDDDDD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35" name="Line 135"/>
                <p:cNvSpPr>
                  <a:spLocks noChangeShapeType="1"/>
                </p:cNvSpPr>
                <p:nvPr/>
              </p:nvSpPr>
              <p:spPr bwMode="auto">
                <a:xfrm flipV="1">
                  <a:off x="3325242" y="6091238"/>
                  <a:ext cx="0" cy="25400"/>
                </a:xfrm>
                <a:prstGeom prst="line">
                  <a:avLst/>
                </a:prstGeom>
                <a:noFill/>
                <a:ln w="4">
                  <a:solidFill>
                    <a:srgbClr val="DDDDDD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36" name="Line 136"/>
                <p:cNvSpPr>
                  <a:spLocks noChangeShapeType="1"/>
                </p:cNvSpPr>
                <p:nvPr/>
              </p:nvSpPr>
              <p:spPr bwMode="auto">
                <a:xfrm>
                  <a:off x="3325242" y="4765675"/>
                  <a:ext cx="0" cy="25400"/>
                </a:xfrm>
                <a:prstGeom prst="line">
                  <a:avLst/>
                </a:prstGeom>
                <a:noFill/>
                <a:ln w="4">
                  <a:solidFill>
                    <a:srgbClr val="DDDDDD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37" name="Rectangle 137"/>
                <p:cNvSpPr>
                  <a:spLocks noChangeArrowheads="1"/>
                </p:cNvSpPr>
                <p:nvPr/>
              </p:nvSpPr>
              <p:spPr bwMode="auto">
                <a:xfrm>
                  <a:off x="3083942" y="6175375"/>
                  <a:ext cx="315792" cy="2616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sz="1700" b="1" i="0" u="none" strike="noStrike" cap="none" normalizeH="0" baseline="0" smtClean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latin typeface="Arial" pitchFamily="34" charset="0"/>
                      <a:cs typeface="Arial" pitchFamily="34" charset="0"/>
                    </a:rPr>
                    <a:t>-10</a:t>
                  </a:r>
                  <a:endParaRPr kumimoji="0" lang="en-US" sz="1800" b="0" i="0" u="none" strike="noStrike" cap="none" normalizeH="0" baseline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38" name="Line 138"/>
                <p:cNvSpPr>
                  <a:spLocks noChangeShapeType="1"/>
                </p:cNvSpPr>
                <p:nvPr/>
              </p:nvSpPr>
              <p:spPr bwMode="auto">
                <a:xfrm flipV="1">
                  <a:off x="3807842" y="6091238"/>
                  <a:ext cx="0" cy="25400"/>
                </a:xfrm>
                <a:prstGeom prst="line">
                  <a:avLst/>
                </a:prstGeom>
                <a:noFill/>
                <a:ln w="4">
                  <a:solidFill>
                    <a:srgbClr val="DDDDDD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39" name="Line 139"/>
                <p:cNvSpPr>
                  <a:spLocks noChangeShapeType="1"/>
                </p:cNvSpPr>
                <p:nvPr/>
              </p:nvSpPr>
              <p:spPr bwMode="auto">
                <a:xfrm>
                  <a:off x="3807842" y="4765675"/>
                  <a:ext cx="0" cy="25400"/>
                </a:xfrm>
                <a:prstGeom prst="line">
                  <a:avLst/>
                </a:prstGeom>
                <a:noFill/>
                <a:ln w="4">
                  <a:solidFill>
                    <a:srgbClr val="DDDDDD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40" name="Rectangle 140"/>
                <p:cNvSpPr>
                  <a:spLocks noChangeArrowheads="1"/>
                </p:cNvSpPr>
                <p:nvPr/>
              </p:nvSpPr>
              <p:spPr bwMode="auto">
                <a:xfrm>
                  <a:off x="3736404" y="6175375"/>
                  <a:ext cx="121828" cy="2616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sz="1700" b="1" i="0" u="none" strike="noStrike" cap="none" normalizeH="0" baseline="0" smtClean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latin typeface="Arial" pitchFamily="34" charset="0"/>
                      <a:cs typeface="Arial" pitchFamily="34" charset="0"/>
                    </a:rPr>
                    <a:t>0</a:t>
                  </a:r>
                  <a:endParaRPr kumimoji="0" lang="en-US" sz="1800" b="0" i="0" u="none" strike="noStrike" cap="none" normalizeH="0" baseline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41" name="Line 141"/>
                <p:cNvSpPr>
                  <a:spLocks noChangeShapeType="1"/>
                </p:cNvSpPr>
                <p:nvPr/>
              </p:nvSpPr>
              <p:spPr bwMode="auto">
                <a:xfrm flipV="1">
                  <a:off x="4285679" y="6091238"/>
                  <a:ext cx="0" cy="25400"/>
                </a:xfrm>
                <a:prstGeom prst="line">
                  <a:avLst/>
                </a:prstGeom>
                <a:noFill/>
                <a:ln w="4">
                  <a:solidFill>
                    <a:srgbClr val="DDDDDD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42" name="Line 142"/>
                <p:cNvSpPr>
                  <a:spLocks noChangeShapeType="1"/>
                </p:cNvSpPr>
                <p:nvPr/>
              </p:nvSpPr>
              <p:spPr bwMode="auto">
                <a:xfrm>
                  <a:off x="4285679" y="4765675"/>
                  <a:ext cx="0" cy="25400"/>
                </a:xfrm>
                <a:prstGeom prst="line">
                  <a:avLst/>
                </a:prstGeom>
                <a:noFill/>
                <a:ln w="4">
                  <a:solidFill>
                    <a:srgbClr val="DDDDDD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43" name="Rectangle 143"/>
                <p:cNvSpPr>
                  <a:spLocks noChangeArrowheads="1"/>
                </p:cNvSpPr>
                <p:nvPr/>
              </p:nvSpPr>
              <p:spPr bwMode="auto">
                <a:xfrm>
                  <a:off x="4155504" y="6175375"/>
                  <a:ext cx="243656" cy="2616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sz="1700" b="1" i="0" u="none" strike="noStrike" cap="none" normalizeH="0" baseline="0" smtClean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latin typeface="Arial" pitchFamily="34" charset="0"/>
                      <a:cs typeface="Arial" pitchFamily="34" charset="0"/>
                    </a:rPr>
                    <a:t>10</a:t>
                  </a:r>
                  <a:endParaRPr kumimoji="0" lang="en-US" sz="1800" b="0" i="0" u="none" strike="noStrike" cap="none" normalizeH="0" baseline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44" name="Line 144"/>
                <p:cNvSpPr>
                  <a:spLocks noChangeShapeType="1"/>
                </p:cNvSpPr>
                <p:nvPr/>
              </p:nvSpPr>
              <p:spPr bwMode="auto">
                <a:xfrm flipV="1">
                  <a:off x="4769867" y="6091238"/>
                  <a:ext cx="0" cy="25400"/>
                </a:xfrm>
                <a:prstGeom prst="line">
                  <a:avLst/>
                </a:prstGeom>
                <a:noFill/>
                <a:ln w="4">
                  <a:solidFill>
                    <a:srgbClr val="DDDDDD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45" name="Line 145"/>
                <p:cNvSpPr>
                  <a:spLocks noChangeShapeType="1"/>
                </p:cNvSpPr>
                <p:nvPr/>
              </p:nvSpPr>
              <p:spPr bwMode="auto">
                <a:xfrm>
                  <a:off x="4769867" y="4765675"/>
                  <a:ext cx="0" cy="25400"/>
                </a:xfrm>
                <a:prstGeom prst="line">
                  <a:avLst/>
                </a:prstGeom>
                <a:noFill/>
                <a:ln w="4">
                  <a:solidFill>
                    <a:srgbClr val="DDDDDD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46" name="Rectangle 146"/>
                <p:cNvSpPr>
                  <a:spLocks noChangeArrowheads="1"/>
                </p:cNvSpPr>
                <p:nvPr/>
              </p:nvSpPr>
              <p:spPr bwMode="auto">
                <a:xfrm>
                  <a:off x="4638104" y="6175375"/>
                  <a:ext cx="243656" cy="2616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sz="1700" b="1" i="0" u="none" strike="noStrike" cap="none" normalizeH="0" baseline="0" smtClean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latin typeface="Arial" pitchFamily="34" charset="0"/>
                      <a:cs typeface="Arial" pitchFamily="34" charset="0"/>
                    </a:rPr>
                    <a:t>20</a:t>
                  </a:r>
                  <a:endParaRPr kumimoji="0" lang="en-US" sz="1800" b="0" i="0" u="none" strike="noStrike" cap="none" normalizeH="0" baseline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47" name="Line 147"/>
                <p:cNvSpPr>
                  <a:spLocks noChangeShapeType="1"/>
                </p:cNvSpPr>
                <p:nvPr/>
              </p:nvSpPr>
              <p:spPr bwMode="auto">
                <a:xfrm flipV="1">
                  <a:off x="5252467" y="6091238"/>
                  <a:ext cx="0" cy="25400"/>
                </a:xfrm>
                <a:prstGeom prst="line">
                  <a:avLst/>
                </a:prstGeom>
                <a:noFill/>
                <a:ln w="4">
                  <a:solidFill>
                    <a:srgbClr val="DDDDDD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48" name="Line 148"/>
                <p:cNvSpPr>
                  <a:spLocks noChangeShapeType="1"/>
                </p:cNvSpPr>
                <p:nvPr/>
              </p:nvSpPr>
              <p:spPr bwMode="auto">
                <a:xfrm>
                  <a:off x="5252467" y="4765675"/>
                  <a:ext cx="0" cy="25400"/>
                </a:xfrm>
                <a:prstGeom prst="line">
                  <a:avLst/>
                </a:prstGeom>
                <a:noFill/>
                <a:ln w="4">
                  <a:solidFill>
                    <a:srgbClr val="DDDDDD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49" name="Rectangle 149"/>
                <p:cNvSpPr>
                  <a:spLocks noChangeArrowheads="1"/>
                </p:cNvSpPr>
                <p:nvPr/>
              </p:nvSpPr>
              <p:spPr bwMode="auto">
                <a:xfrm>
                  <a:off x="5122292" y="6175375"/>
                  <a:ext cx="243656" cy="2616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sz="1700" b="1" i="0" u="none" strike="noStrike" cap="none" normalizeH="0" baseline="0" smtClean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latin typeface="Arial" pitchFamily="34" charset="0"/>
                      <a:cs typeface="Arial" pitchFamily="34" charset="0"/>
                    </a:rPr>
                    <a:t>30</a:t>
                  </a:r>
                  <a:endParaRPr kumimoji="0" lang="en-US" sz="1800" b="0" i="0" u="none" strike="noStrike" cap="none" normalizeH="0" baseline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50" name="Line 150"/>
                <p:cNvSpPr>
                  <a:spLocks noChangeShapeType="1"/>
                </p:cNvSpPr>
                <p:nvPr/>
              </p:nvSpPr>
              <p:spPr bwMode="auto">
                <a:xfrm>
                  <a:off x="2887092" y="5776913"/>
                  <a:ext cx="26988" cy="0"/>
                </a:xfrm>
                <a:prstGeom prst="line">
                  <a:avLst/>
                </a:prstGeom>
                <a:noFill/>
                <a:ln w="4">
                  <a:solidFill>
                    <a:srgbClr val="DDDDDD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51" name="Line 151"/>
                <p:cNvSpPr>
                  <a:spLocks noChangeShapeType="1"/>
                </p:cNvSpPr>
                <p:nvPr/>
              </p:nvSpPr>
              <p:spPr bwMode="auto">
                <a:xfrm flipH="1">
                  <a:off x="5520754" y="5776913"/>
                  <a:ext cx="25400" cy="0"/>
                </a:xfrm>
                <a:prstGeom prst="line">
                  <a:avLst/>
                </a:prstGeom>
                <a:noFill/>
                <a:ln w="4">
                  <a:solidFill>
                    <a:srgbClr val="DDDDDD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2" name="Rectangle 152"/>
                <p:cNvSpPr>
                  <a:spLocks noChangeArrowheads="1"/>
                </p:cNvSpPr>
                <p:nvPr/>
              </p:nvSpPr>
              <p:spPr bwMode="auto">
                <a:xfrm>
                  <a:off x="2050479" y="5645150"/>
                  <a:ext cx="764633" cy="2616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sz="1700" b="1" i="0" u="none" strike="noStrike" cap="none" normalizeH="0" baseline="0" smtClean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latin typeface="Arial" pitchFamily="34" charset="0"/>
                      <a:cs typeface="Arial" pitchFamily="34" charset="0"/>
                    </a:rPr>
                    <a:t>Logic 0</a:t>
                  </a:r>
                  <a:endParaRPr kumimoji="0" lang="en-US" sz="1800" b="0" i="0" u="none" strike="noStrike" cap="none" normalizeH="0" baseline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53" name="Line 153"/>
                <p:cNvSpPr>
                  <a:spLocks noChangeShapeType="1"/>
                </p:cNvSpPr>
                <p:nvPr/>
              </p:nvSpPr>
              <p:spPr bwMode="auto">
                <a:xfrm>
                  <a:off x="2887092" y="5097463"/>
                  <a:ext cx="26988" cy="0"/>
                </a:xfrm>
                <a:prstGeom prst="line">
                  <a:avLst/>
                </a:prstGeom>
                <a:noFill/>
                <a:ln w="4">
                  <a:solidFill>
                    <a:srgbClr val="DDDDDD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54" name="Line 154"/>
                <p:cNvSpPr>
                  <a:spLocks noChangeShapeType="1"/>
                </p:cNvSpPr>
                <p:nvPr/>
              </p:nvSpPr>
              <p:spPr bwMode="auto">
                <a:xfrm flipH="1">
                  <a:off x="5520754" y="5097463"/>
                  <a:ext cx="25400" cy="0"/>
                </a:xfrm>
                <a:prstGeom prst="line">
                  <a:avLst/>
                </a:prstGeom>
                <a:noFill/>
                <a:ln w="4">
                  <a:solidFill>
                    <a:srgbClr val="DDDDDD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5" name="Rectangle 155"/>
                <p:cNvSpPr>
                  <a:spLocks noChangeArrowheads="1"/>
                </p:cNvSpPr>
                <p:nvPr/>
              </p:nvSpPr>
              <p:spPr bwMode="auto">
                <a:xfrm>
                  <a:off x="2050479" y="4967288"/>
                  <a:ext cx="764633" cy="2616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sz="1700" b="1" i="0" u="none" strike="noStrike" cap="none" normalizeH="0" baseline="0" smtClean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latin typeface="Arial" pitchFamily="34" charset="0"/>
                      <a:cs typeface="Arial" pitchFamily="34" charset="0"/>
                    </a:rPr>
                    <a:t>Logic 1</a:t>
                  </a:r>
                  <a:endParaRPr kumimoji="0" lang="en-US" sz="1800" b="0" i="0" u="none" strike="noStrike" cap="none" normalizeH="0" baseline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56" name="Line 156"/>
                <p:cNvSpPr>
                  <a:spLocks noChangeShapeType="1"/>
                </p:cNvSpPr>
                <p:nvPr/>
              </p:nvSpPr>
              <p:spPr bwMode="auto">
                <a:xfrm>
                  <a:off x="2887092" y="6116638"/>
                  <a:ext cx="2659063" cy="0"/>
                </a:xfrm>
                <a:prstGeom prst="line">
                  <a:avLst/>
                </a:prstGeom>
                <a:noFill/>
                <a:ln w="4">
                  <a:solidFill>
                    <a:srgbClr val="DDDDDD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57" name="Line 157"/>
                <p:cNvSpPr>
                  <a:spLocks noChangeShapeType="1"/>
                </p:cNvSpPr>
                <p:nvPr/>
              </p:nvSpPr>
              <p:spPr bwMode="auto">
                <a:xfrm>
                  <a:off x="2887092" y="4765675"/>
                  <a:ext cx="2659063" cy="0"/>
                </a:xfrm>
                <a:prstGeom prst="line">
                  <a:avLst/>
                </a:prstGeom>
                <a:noFill/>
                <a:ln w="4">
                  <a:solidFill>
                    <a:srgbClr val="DDDDDD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8" name="Line 158"/>
                <p:cNvSpPr>
                  <a:spLocks noChangeShapeType="1"/>
                </p:cNvSpPr>
                <p:nvPr/>
              </p:nvSpPr>
              <p:spPr bwMode="auto">
                <a:xfrm flipV="1">
                  <a:off x="2887092" y="4765675"/>
                  <a:ext cx="0" cy="1350963"/>
                </a:xfrm>
                <a:prstGeom prst="line">
                  <a:avLst/>
                </a:prstGeom>
                <a:noFill/>
                <a:ln w="4">
                  <a:solidFill>
                    <a:srgbClr val="DDDDDD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59" name="Line 159"/>
                <p:cNvSpPr>
                  <a:spLocks noChangeShapeType="1"/>
                </p:cNvSpPr>
                <p:nvPr/>
              </p:nvSpPr>
              <p:spPr bwMode="auto">
                <a:xfrm flipV="1">
                  <a:off x="5546154" y="4765675"/>
                  <a:ext cx="0" cy="1350963"/>
                </a:xfrm>
                <a:prstGeom prst="line">
                  <a:avLst/>
                </a:prstGeom>
                <a:noFill/>
                <a:ln w="4">
                  <a:solidFill>
                    <a:srgbClr val="DDDDDD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0" name="Rectangle 160"/>
                <p:cNvSpPr>
                  <a:spLocks noChangeArrowheads="1"/>
                </p:cNvSpPr>
                <p:nvPr/>
              </p:nvSpPr>
              <p:spPr bwMode="auto">
                <a:xfrm>
                  <a:off x="3711004" y="6502176"/>
                  <a:ext cx="1034129" cy="30777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sz="2000" b="1" i="0" u="none" strike="noStrike" cap="none" normalizeH="0" baseline="0" smtClean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latin typeface="Arial" pitchFamily="34" charset="0"/>
                      <a:cs typeface="Arial" pitchFamily="34" charset="0"/>
                    </a:rPr>
                    <a:t>Time, ns</a:t>
                  </a:r>
                  <a:endParaRPr kumimoji="0" lang="en-US" sz="1800" b="0" i="0" u="none" strike="noStrike" cap="none" normalizeH="0" baseline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61" name="Line 184"/>
                <p:cNvSpPr>
                  <a:spLocks noChangeShapeType="1"/>
                </p:cNvSpPr>
                <p:nvPr/>
              </p:nvSpPr>
              <p:spPr bwMode="auto">
                <a:xfrm>
                  <a:off x="5546154" y="2773363"/>
                  <a:ext cx="2652713" cy="0"/>
                </a:xfrm>
                <a:prstGeom prst="line">
                  <a:avLst/>
                </a:prstGeom>
                <a:noFill/>
                <a:ln w="4">
                  <a:solidFill>
                    <a:srgbClr val="DDDDDD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2" name="Line 188"/>
                <p:cNvSpPr>
                  <a:spLocks noChangeShapeType="1"/>
                </p:cNvSpPr>
                <p:nvPr/>
              </p:nvSpPr>
              <p:spPr bwMode="auto">
                <a:xfrm>
                  <a:off x="5546154" y="2773363"/>
                  <a:ext cx="2652713" cy="0"/>
                </a:xfrm>
                <a:prstGeom prst="line">
                  <a:avLst/>
                </a:prstGeom>
                <a:noFill/>
                <a:ln w="4">
                  <a:solidFill>
                    <a:srgbClr val="DDDDDD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3" name="Line 209"/>
                <p:cNvSpPr>
                  <a:spLocks noChangeShapeType="1"/>
                </p:cNvSpPr>
                <p:nvPr/>
              </p:nvSpPr>
              <p:spPr bwMode="auto">
                <a:xfrm>
                  <a:off x="5546154" y="2773363"/>
                  <a:ext cx="2652713" cy="0"/>
                </a:xfrm>
                <a:prstGeom prst="line">
                  <a:avLst/>
                </a:prstGeom>
                <a:noFill/>
                <a:ln w="4">
                  <a:solidFill>
                    <a:srgbClr val="DDDDDD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4" name="Line 214"/>
                <p:cNvSpPr>
                  <a:spLocks noChangeShapeType="1"/>
                </p:cNvSpPr>
                <p:nvPr/>
              </p:nvSpPr>
              <p:spPr bwMode="auto">
                <a:xfrm flipV="1">
                  <a:off x="5977954" y="2773363"/>
                  <a:ext cx="0" cy="1992313"/>
                </a:xfrm>
                <a:prstGeom prst="line">
                  <a:avLst/>
                </a:prstGeom>
                <a:noFill/>
                <a:ln w="4">
                  <a:solidFill>
                    <a:srgbClr val="333333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5" name="Line 215"/>
                <p:cNvSpPr>
                  <a:spLocks noChangeShapeType="1"/>
                </p:cNvSpPr>
                <p:nvPr/>
              </p:nvSpPr>
              <p:spPr bwMode="auto">
                <a:xfrm flipV="1">
                  <a:off x="6462142" y="2773363"/>
                  <a:ext cx="0" cy="1992313"/>
                </a:xfrm>
                <a:prstGeom prst="line">
                  <a:avLst/>
                </a:prstGeom>
                <a:noFill/>
                <a:ln w="4">
                  <a:solidFill>
                    <a:srgbClr val="333333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6" name="Line 216"/>
                <p:cNvSpPr>
                  <a:spLocks noChangeShapeType="1"/>
                </p:cNvSpPr>
                <p:nvPr/>
              </p:nvSpPr>
              <p:spPr bwMode="auto">
                <a:xfrm flipV="1">
                  <a:off x="6944742" y="2773363"/>
                  <a:ext cx="0" cy="1992313"/>
                </a:xfrm>
                <a:prstGeom prst="line">
                  <a:avLst/>
                </a:prstGeom>
                <a:noFill/>
                <a:ln w="4">
                  <a:solidFill>
                    <a:srgbClr val="333333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7" name="Line 217"/>
                <p:cNvSpPr>
                  <a:spLocks noChangeShapeType="1"/>
                </p:cNvSpPr>
                <p:nvPr/>
              </p:nvSpPr>
              <p:spPr bwMode="auto">
                <a:xfrm flipV="1">
                  <a:off x="7428929" y="2773363"/>
                  <a:ext cx="0" cy="1992313"/>
                </a:xfrm>
                <a:prstGeom prst="line">
                  <a:avLst/>
                </a:prstGeom>
                <a:noFill/>
                <a:ln w="4">
                  <a:solidFill>
                    <a:srgbClr val="333333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8" name="Line 218"/>
                <p:cNvSpPr>
                  <a:spLocks noChangeShapeType="1"/>
                </p:cNvSpPr>
                <p:nvPr/>
              </p:nvSpPr>
              <p:spPr bwMode="auto">
                <a:xfrm flipV="1">
                  <a:off x="7911529" y="2773363"/>
                  <a:ext cx="0" cy="1992313"/>
                </a:xfrm>
                <a:prstGeom prst="line">
                  <a:avLst/>
                </a:prstGeom>
                <a:noFill/>
                <a:ln w="4">
                  <a:solidFill>
                    <a:srgbClr val="333333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9" name="Line 219"/>
                <p:cNvSpPr>
                  <a:spLocks noChangeShapeType="1"/>
                </p:cNvSpPr>
                <p:nvPr/>
              </p:nvSpPr>
              <p:spPr bwMode="auto">
                <a:xfrm>
                  <a:off x="5546154" y="4529138"/>
                  <a:ext cx="2652713" cy="0"/>
                </a:xfrm>
                <a:prstGeom prst="line">
                  <a:avLst/>
                </a:prstGeom>
                <a:noFill/>
                <a:ln w="4">
                  <a:solidFill>
                    <a:srgbClr val="333333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0" name="Line 220"/>
                <p:cNvSpPr>
                  <a:spLocks noChangeShapeType="1"/>
                </p:cNvSpPr>
                <p:nvPr/>
              </p:nvSpPr>
              <p:spPr bwMode="auto">
                <a:xfrm>
                  <a:off x="5546154" y="4151313"/>
                  <a:ext cx="2652713" cy="0"/>
                </a:xfrm>
                <a:prstGeom prst="line">
                  <a:avLst/>
                </a:prstGeom>
                <a:noFill/>
                <a:ln w="4">
                  <a:solidFill>
                    <a:srgbClr val="333333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1" name="Line 221"/>
                <p:cNvSpPr>
                  <a:spLocks noChangeShapeType="1"/>
                </p:cNvSpPr>
                <p:nvPr/>
              </p:nvSpPr>
              <p:spPr bwMode="auto">
                <a:xfrm>
                  <a:off x="5546154" y="3765550"/>
                  <a:ext cx="2652713" cy="0"/>
                </a:xfrm>
                <a:prstGeom prst="line">
                  <a:avLst/>
                </a:prstGeom>
                <a:noFill/>
                <a:ln w="4">
                  <a:solidFill>
                    <a:srgbClr val="333333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2" name="Line 222"/>
                <p:cNvSpPr>
                  <a:spLocks noChangeShapeType="1"/>
                </p:cNvSpPr>
                <p:nvPr/>
              </p:nvSpPr>
              <p:spPr bwMode="auto">
                <a:xfrm>
                  <a:off x="5546154" y="3387725"/>
                  <a:ext cx="2652713" cy="0"/>
                </a:xfrm>
                <a:prstGeom prst="line">
                  <a:avLst/>
                </a:prstGeom>
                <a:noFill/>
                <a:ln w="4">
                  <a:solidFill>
                    <a:srgbClr val="333333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3" name="Line 223"/>
                <p:cNvSpPr>
                  <a:spLocks noChangeShapeType="1"/>
                </p:cNvSpPr>
                <p:nvPr/>
              </p:nvSpPr>
              <p:spPr bwMode="auto">
                <a:xfrm>
                  <a:off x="5546154" y="3001963"/>
                  <a:ext cx="2652713" cy="0"/>
                </a:xfrm>
                <a:prstGeom prst="line">
                  <a:avLst/>
                </a:prstGeom>
                <a:noFill/>
                <a:ln w="4">
                  <a:solidFill>
                    <a:srgbClr val="333333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4" name="Line 224"/>
                <p:cNvSpPr>
                  <a:spLocks noChangeShapeType="1"/>
                </p:cNvSpPr>
                <p:nvPr/>
              </p:nvSpPr>
              <p:spPr bwMode="auto">
                <a:xfrm>
                  <a:off x="5546154" y="4765675"/>
                  <a:ext cx="2652713" cy="0"/>
                </a:xfrm>
                <a:prstGeom prst="line">
                  <a:avLst/>
                </a:prstGeom>
                <a:noFill/>
                <a:ln w="4">
                  <a:solidFill>
                    <a:srgbClr val="DDDDDD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5" name="Line 225"/>
                <p:cNvSpPr>
                  <a:spLocks noChangeShapeType="1"/>
                </p:cNvSpPr>
                <p:nvPr/>
              </p:nvSpPr>
              <p:spPr bwMode="auto">
                <a:xfrm>
                  <a:off x="5546154" y="2773363"/>
                  <a:ext cx="2652713" cy="0"/>
                </a:xfrm>
                <a:prstGeom prst="line">
                  <a:avLst/>
                </a:prstGeom>
                <a:noFill/>
                <a:ln w="4">
                  <a:solidFill>
                    <a:srgbClr val="DDDDDD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6" name="Line 226"/>
                <p:cNvSpPr>
                  <a:spLocks noChangeShapeType="1"/>
                </p:cNvSpPr>
                <p:nvPr/>
              </p:nvSpPr>
              <p:spPr bwMode="auto">
                <a:xfrm flipV="1">
                  <a:off x="5546154" y="2773363"/>
                  <a:ext cx="0" cy="1992313"/>
                </a:xfrm>
                <a:prstGeom prst="line">
                  <a:avLst/>
                </a:prstGeom>
                <a:noFill/>
                <a:ln w="4">
                  <a:solidFill>
                    <a:srgbClr val="DDDDDD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7" name="Line 227"/>
                <p:cNvSpPr>
                  <a:spLocks noChangeShapeType="1"/>
                </p:cNvSpPr>
                <p:nvPr/>
              </p:nvSpPr>
              <p:spPr bwMode="auto">
                <a:xfrm flipV="1">
                  <a:off x="8198867" y="2773363"/>
                  <a:ext cx="0" cy="1992313"/>
                </a:xfrm>
                <a:prstGeom prst="line">
                  <a:avLst/>
                </a:prstGeom>
                <a:noFill/>
                <a:ln w="4">
                  <a:solidFill>
                    <a:srgbClr val="DDDDDD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8" name="Line 228"/>
                <p:cNvSpPr>
                  <a:spLocks noChangeShapeType="1"/>
                </p:cNvSpPr>
                <p:nvPr/>
              </p:nvSpPr>
              <p:spPr bwMode="auto">
                <a:xfrm>
                  <a:off x="5546154" y="4765675"/>
                  <a:ext cx="2652713" cy="0"/>
                </a:xfrm>
                <a:prstGeom prst="line">
                  <a:avLst/>
                </a:prstGeom>
                <a:noFill/>
                <a:ln w="4">
                  <a:solidFill>
                    <a:srgbClr val="DDDDDD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9" name="Line 229"/>
                <p:cNvSpPr>
                  <a:spLocks noChangeShapeType="1"/>
                </p:cNvSpPr>
                <p:nvPr/>
              </p:nvSpPr>
              <p:spPr bwMode="auto">
                <a:xfrm flipV="1">
                  <a:off x="5546154" y="2773363"/>
                  <a:ext cx="0" cy="1992313"/>
                </a:xfrm>
                <a:prstGeom prst="line">
                  <a:avLst/>
                </a:prstGeom>
                <a:noFill/>
                <a:ln w="4">
                  <a:solidFill>
                    <a:srgbClr val="DDDDDD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80" name="Line 230"/>
                <p:cNvSpPr>
                  <a:spLocks noChangeShapeType="1"/>
                </p:cNvSpPr>
                <p:nvPr/>
              </p:nvSpPr>
              <p:spPr bwMode="auto">
                <a:xfrm flipV="1">
                  <a:off x="5977954" y="4732338"/>
                  <a:ext cx="0" cy="33338"/>
                </a:xfrm>
                <a:prstGeom prst="line">
                  <a:avLst/>
                </a:prstGeom>
                <a:noFill/>
                <a:ln w="4">
                  <a:solidFill>
                    <a:srgbClr val="DDDDDD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81" name="Line 231"/>
                <p:cNvSpPr>
                  <a:spLocks noChangeShapeType="1"/>
                </p:cNvSpPr>
                <p:nvPr/>
              </p:nvSpPr>
              <p:spPr bwMode="auto">
                <a:xfrm>
                  <a:off x="5977954" y="2773363"/>
                  <a:ext cx="0" cy="25400"/>
                </a:xfrm>
                <a:prstGeom prst="line">
                  <a:avLst/>
                </a:prstGeom>
                <a:noFill/>
                <a:ln w="4">
                  <a:solidFill>
                    <a:srgbClr val="DDDDDD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82" name="Line 232"/>
                <p:cNvSpPr>
                  <a:spLocks noChangeShapeType="1"/>
                </p:cNvSpPr>
                <p:nvPr/>
              </p:nvSpPr>
              <p:spPr bwMode="auto">
                <a:xfrm flipV="1">
                  <a:off x="6462142" y="4732338"/>
                  <a:ext cx="0" cy="33338"/>
                </a:xfrm>
                <a:prstGeom prst="line">
                  <a:avLst/>
                </a:prstGeom>
                <a:noFill/>
                <a:ln w="4">
                  <a:solidFill>
                    <a:srgbClr val="DDDDDD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83" name="Line 233"/>
                <p:cNvSpPr>
                  <a:spLocks noChangeShapeType="1"/>
                </p:cNvSpPr>
                <p:nvPr/>
              </p:nvSpPr>
              <p:spPr bwMode="auto">
                <a:xfrm>
                  <a:off x="6462142" y="2773363"/>
                  <a:ext cx="0" cy="25400"/>
                </a:xfrm>
                <a:prstGeom prst="line">
                  <a:avLst/>
                </a:prstGeom>
                <a:noFill/>
                <a:ln w="4">
                  <a:solidFill>
                    <a:srgbClr val="DDDDDD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84" name="Line 234"/>
                <p:cNvSpPr>
                  <a:spLocks noChangeShapeType="1"/>
                </p:cNvSpPr>
                <p:nvPr/>
              </p:nvSpPr>
              <p:spPr bwMode="auto">
                <a:xfrm flipV="1">
                  <a:off x="6944742" y="4732338"/>
                  <a:ext cx="0" cy="33338"/>
                </a:xfrm>
                <a:prstGeom prst="line">
                  <a:avLst/>
                </a:prstGeom>
                <a:noFill/>
                <a:ln w="4">
                  <a:solidFill>
                    <a:srgbClr val="DDDDDD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85" name="Line 235"/>
                <p:cNvSpPr>
                  <a:spLocks noChangeShapeType="1"/>
                </p:cNvSpPr>
                <p:nvPr/>
              </p:nvSpPr>
              <p:spPr bwMode="auto">
                <a:xfrm>
                  <a:off x="6944742" y="2773363"/>
                  <a:ext cx="0" cy="25400"/>
                </a:xfrm>
                <a:prstGeom prst="line">
                  <a:avLst/>
                </a:prstGeom>
                <a:noFill/>
                <a:ln w="4">
                  <a:solidFill>
                    <a:srgbClr val="DDDDDD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86" name="Line 236"/>
                <p:cNvSpPr>
                  <a:spLocks noChangeShapeType="1"/>
                </p:cNvSpPr>
                <p:nvPr/>
              </p:nvSpPr>
              <p:spPr bwMode="auto">
                <a:xfrm flipV="1">
                  <a:off x="7428929" y="4732338"/>
                  <a:ext cx="0" cy="33338"/>
                </a:xfrm>
                <a:prstGeom prst="line">
                  <a:avLst/>
                </a:prstGeom>
                <a:noFill/>
                <a:ln w="4">
                  <a:solidFill>
                    <a:srgbClr val="DDDDDD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87" name="Line 237"/>
                <p:cNvSpPr>
                  <a:spLocks noChangeShapeType="1"/>
                </p:cNvSpPr>
                <p:nvPr/>
              </p:nvSpPr>
              <p:spPr bwMode="auto">
                <a:xfrm>
                  <a:off x="7428929" y="2773363"/>
                  <a:ext cx="0" cy="25400"/>
                </a:xfrm>
                <a:prstGeom prst="line">
                  <a:avLst/>
                </a:prstGeom>
                <a:noFill/>
                <a:ln w="4">
                  <a:solidFill>
                    <a:srgbClr val="DDDDDD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88" name="Line 238"/>
                <p:cNvSpPr>
                  <a:spLocks noChangeShapeType="1"/>
                </p:cNvSpPr>
                <p:nvPr/>
              </p:nvSpPr>
              <p:spPr bwMode="auto">
                <a:xfrm flipV="1">
                  <a:off x="7911529" y="4732338"/>
                  <a:ext cx="0" cy="33338"/>
                </a:xfrm>
                <a:prstGeom prst="line">
                  <a:avLst/>
                </a:prstGeom>
                <a:noFill/>
                <a:ln w="4">
                  <a:solidFill>
                    <a:srgbClr val="DDDDDD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89" name="Line 239"/>
                <p:cNvSpPr>
                  <a:spLocks noChangeShapeType="1"/>
                </p:cNvSpPr>
                <p:nvPr/>
              </p:nvSpPr>
              <p:spPr bwMode="auto">
                <a:xfrm>
                  <a:off x="7911529" y="2773363"/>
                  <a:ext cx="0" cy="25400"/>
                </a:xfrm>
                <a:prstGeom prst="line">
                  <a:avLst/>
                </a:prstGeom>
                <a:noFill/>
                <a:ln w="4">
                  <a:solidFill>
                    <a:srgbClr val="DDDDDD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0" name="Line 240"/>
                <p:cNvSpPr>
                  <a:spLocks noChangeShapeType="1"/>
                </p:cNvSpPr>
                <p:nvPr/>
              </p:nvSpPr>
              <p:spPr bwMode="auto">
                <a:xfrm>
                  <a:off x="5546154" y="4529138"/>
                  <a:ext cx="26988" cy="0"/>
                </a:xfrm>
                <a:prstGeom prst="line">
                  <a:avLst/>
                </a:prstGeom>
                <a:noFill/>
                <a:ln w="4">
                  <a:solidFill>
                    <a:srgbClr val="DDDDDD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1" name="Line 241"/>
                <p:cNvSpPr>
                  <a:spLocks noChangeShapeType="1"/>
                </p:cNvSpPr>
                <p:nvPr/>
              </p:nvSpPr>
              <p:spPr bwMode="auto">
                <a:xfrm flipH="1">
                  <a:off x="8173467" y="4529138"/>
                  <a:ext cx="25400" cy="0"/>
                </a:xfrm>
                <a:prstGeom prst="line">
                  <a:avLst/>
                </a:prstGeom>
                <a:noFill/>
                <a:ln w="4">
                  <a:solidFill>
                    <a:srgbClr val="DDDDDD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2" name="Line 242"/>
                <p:cNvSpPr>
                  <a:spLocks noChangeShapeType="1"/>
                </p:cNvSpPr>
                <p:nvPr/>
              </p:nvSpPr>
              <p:spPr bwMode="auto">
                <a:xfrm>
                  <a:off x="5546154" y="4151313"/>
                  <a:ext cx="26988" cy="0"/>
                </a:xfrm>
                <a:prstGeom prst="line">
                  <a:avLst/>
                </a:prstGeom>
                <a:noFill/>
                <a:ln w="4">
                  <a:solidFill>
                    <a:srgbClr val="DDDDDD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3" name="Line 243"/>
                <p:cNvSpPr>
                  <a:spLocks noChangeShapeType="1"/>
                </p:cNvSpPr>
                <p:nvPr/>
              </p:nvSpPr>
              <p:spPr bwMode="auto">
                <a:xfrm flipH="1">
                  <a:off x="8173467" y="4151313"/>
                  <a:ext cx="25400" cy="0"/>
                </a:xfrm>
                <a:prstGeom prst="line">
                  <a:avLst/>
                </a:prstGeom>
                <a:noFill/>
                <a:ln w="4">
                  <a:solidFill>
                    <a:srgbClr val="DDDDDD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4" name="Line 244"/>
                <p:cNvSpPr>
                  <a:spLocks noChangeShapeType="1"/>
                </p:cNvSpPr>
                <p:nvPr/>
              </p:nvSpPr>
              <p:spPr bwMode="auto">
                <a:xfrm>
                  <a:off x="5546154" y="3765550"/>
                  <a:ext cx="26988" cy="0"/>
                </a:xfrm>
                <a:prstGeom prst="line">
                  <a:avLst/>
                </a:prstGeom>
                <a:noFill/>
                <a:ln w="4">
                  <a:solidFill>
                    <a:srgbClr val="DDDDDD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5" name="Line 245"/>
                <p:cNvSpPr>
                  <a:spLocks noChangeShapeType="1"/>
                </p:cNvSpPr>
                <p:nvPr/>
              </p:nvSpPr>
              <p:spPr bwMode="auto">
                <a:xfrm flipH="1">
                  <a:off x="8173467" y="3765550"/>
                  <a:ext cx="25400" cy="0"/>
                </a:xfrm>
                <a:prstGeom prst="line">
                  <a:avLst/>
                </a:prstGeom>
                <a:noFill/>
                <a:ln w="4">
                  <a:solidFill>
                    <a:srgbClr val="DDDDDD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6" name="Line 246"/>
                <p:cNvSpPr>
                  <a:spLocks noChangeShapeType="1"/>
                </p:cNvSpPr>
                <p:nvPr/>
              </p:nvSpPr>
              <p:spPr bwMode="auto">
                <a:xfrm>
                  <a:off x="5546154" y="3387725"/>
                  <a:ext cx="26988" cy="0"/>
                </a:xfrm>
                <a:prstGeom prst="line">
                  <a:avLst/>
                </a:prstGeom>
                <a:noFill/>
                <a:ln w="4">
                  <a:solidFill>
                    <a:srgbClr val="DDDDDD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7" name="Line 247"/>
                <p:cNvSpPr>
                  <a:spLocks noChangeShapeType="1"/>
                </p:cNvSpPr>
                <p:nvPr/>
              </p:nvSpPr>
              <p:spPr bwMode="auto">
                <a:xfrm flipH="1">
                  <a:off x="8173467" y="3387725"/>
                  <a:ext cx="25400" cy="0"/>
                </a:xfrm>
                <a:prstGeom prst="line">
                  <a:avLst/>
                </a:prstGeom>
                <a:noFill/>
                <a:ln w="4">
                  <a:solidFill>
                    <a:srgbClr val="DDDDDD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8" name="Line 248"/>
                <p:cNvSpPr>
                  <a:spLocks noChangeShapeType="1"/>
                </p:cNvSpPr>
                <p:nvPr/>
              </p:nvSpPr>
              <p:spPr bwMode="auto">
                <a:xfrm>
                  <a:off x="5546154" y="3001963"/>
                  <a:ext cx="26988" cy="0"/>
                </a:xfrm>
                <a:prstGeom prst="line">
                  <a:avLst/>
                </a:prstGeom>
                <a:noFill/>
                <a:ln w="4">
                  <a:solidFill>
                    <a:srgbClr val="DDDDDD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9" name="Line 249"/>
                <p:cNvSpPr>
                  <a:spLocks noChangeShapeType="1"/>
                </p:cNvSpPr>
                <p:nvPr/>
              </p:nvSpPr>
              <p:spPr bwMode="auto">
                <a:xfrm flipH="1">
                  <a:off x="8173467" y="3001963"/>
                  <a:ext cx="25400" cy="0"/>
                </a:xfrm>
                <a:prstGeom prst="line">
                  <a:avLst/>
                </a:prstGeom>
                <a:noFill/>
                <a:ln w="4">
                  <a:solidFill>
                    <a:srgbClr val="DDDDDD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0" name="Line 250"/>
                <p:cNvSpPr>
                  <a:spLocks noChangeShapeType="1"/>
                </p:cNvSpPr>
                <p:nvPr/>
              </p:nvSpPr>
              <p:spPr bwMode="auto">
                <a:xfrm>
                  <a:off x="5546154" y="4765675"/>
                  <a:ext cx="2652713" cy="0"/>
                </a:xfrm>
                <a:prstGeom prst="line">
                  <a:avLst/>
                </a:prstGeom>
                <a:noFill/>
                <a:ln w="4">
                  <a:solidFill>
                    <a:srgbClr val="DDDDDD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1" name="Line 251"/>
                <p:cNvSpPr>
                  <a:spLocks noChangeShapeType="1"/>
                </p:cNvSpPr>
                <p:nvPr/>
              </p:nvSpPr>
              <p:spPr bwMode="auto">
                <a:xfrm>
                  <a:off x="5546154" y="2773363"/>
                  <a:ext cx="2652713" cy="0"/>
                </a:xfrm>
                <a:prstGeom prst="line">
                  <a:avLst/>
                </a:prstGeom>
                <a:noFill/>
                <a:ln w="4">
                  <a:solidFill>
                    <a:srgbClr val="DDDDDD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2" name="Line 252"/>
                <p:cNvSpPr>
                  <a:spLocks noChangeShapeType="1"/>
                </p:cNvSpPr>
                <p:nvPr/>
              </p:nvSpPr>
              <p:spPr bwMode="auto">
                <a:xfrm flipV="1">
                  <a:off x="5546154" y="2773363"/>
                  <a:ext cx="0" cy="1992313"/>
                </a:xfrm>
                <a:prstGeom prst="line">
                  <a:avLst/>
                </a:prstGeom>
                <a:noFill/>
                <a:ln w="4">
                  <a:solidFill>
                    <a:srgbClr val="DDDDDD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3" name="Line 253"/>
                <p:cNvSpPr>
                  <a:spLocks noChangeShapeType="1"/>
                </p:cNvSpPr>
                <p:nvPr/>
              </p:nvSpPr>
              <p:spPr bwMode="auto">
                <a:xfrm flipV="1">
                  <a:off x="8198867" y="2773363"/>
                  <a:ext cx="0" cy="1992313"/>
                </a:xfrm>
                <a:prstGeom prst="line">
                  <a:avLst/>
                </a:prstGeom>
                <a:noFill/>
                <a:ln w="4">
                  <a:solidFill>
                    <a:srgbClr val="DDDDDD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4" name="Freeform 254"/>
                <p:cNvSpPr>
                  <a:spLocks/>
                </p:cNvSpPr>
                <p:nvPr/>
              </p:nvSpPr>
              <p:spPr bwMode="auto">
                <a:xfrm>
                  <a:off x="5546154" y="3086100"/>
                  <a:ext cx="2652713" cy="633413"/>
                </a:xfrm>
                <a:custGeom>
                  <a:avLst/>
                  <a:gdLst>
                    <a:gd name="T0" fmla="*/ 0 w 1671"/>
                    <a:gd name="T1" fmla="*/ 391 h 399"/>
                    <a:gd name="T2" fmla="*/ 4 w 1671"/>
                    <a:gd name="T3" fmla="*/ 391 h 399"/>
                    <a:gd name="T4" fmla="*/ 29 w 1671"/>
                    <a:gd name="T5" fmla="*/ 391 h 399"/>
                    <a:gd name="T6" fmla="*/ 54 w 1671"/>
                    <a:gd name="T7" fmla="*/ 387 h 399"/>
                    <a:gd name="T8" fmla="*/ 79 w 1671"/>
                    <a:gd name="T9" fmla="*/ 391 h 399"/>
                    <a:gd name="T10" fmla="*/ 103 w 1671"/>
                    <a:gd name="T11" fmla="*/ 391 h 399"/>
                    <a:gd name="T12" fmla="*/ 128 w 1671"/>
                    <a:gd name="T13" fmla="*/ 387 h 399"/>
                    <a:gd name="T14" fmla="*/ 153 w 1671"/>
                    <a:gd name="T15" fmla="*/ 391 h 399"/>
                    <a:gd name="T16" fmla="*/ 177 w 1671"/>
                    <a:gd name="T17" fmla="*/ 391 h 399"/>
                    <a:gd name="T18" fmla="*/ 198 w 1671"/>
                    <a:gd name="T19" fmla="*/ 391 h 399"/>
                    <a:gd name="T20" fmla="*/ 223 w 1671"/>
                    <a:gd name="T21" fmla="*/ 387 h 399"/>
                    <a:gd name="T22" fmla="*/ 247 w 1671"/>
                    <a:gd name="T23" fmla="*/ 391 h 399"/>
                    <a:gd name="T24" fmla="*/ 272 w 1671"/>
                    <a:gd name="T25" fmla="*/ 387 h 399"/>
                    <a:gd name="T26" fmla="*/ 297 w 1671"/>
                    <a:gd name="T27" fmla="*/ 391 h 399"/>
                    <a:gd name="T28" fmla="*/ 321 w 1671"/>
                    <a:gd name="T29" fmla="*/ 387 h 399"/>
                    <a:gd name="T30" fmla="*/ 346 w 1671"/>
                    <a:gd name="T31" fmla="*/ 391 h 399"/>
                    <a:gd name="T32" fmla="*/ 490 w 1671"/>
                    <a:gd name="T33" fmla="*/ 391 h 399"/>
                    <a:gd name="T34" fmla="*/ 515 w 1671"/>
                    <a:gd name="T35" fmla="*/ 391 h 399"/>
                    <a:gd name="T36" fmla="*/ 540 w 1671"/>
                    <a:gd name="T37" fmla="*/ 387 h 399"/>
                    <a:gd name="T38" fmla="*/ 564 w 1671"/>
                    <a:gd name="T39" fmla="*/ 391 h 399"/>
                    <a:gd name="T40" fmla="*/ 589 w 1671"/>
                    <a:gd name="T41" fmla="*/ 391 h 399"/>
                    <a:gd name="T42" fmla="*/ 614 w 1671"/>
                    <a:gd name="T43" fmla="*/ 391 h 399"/>
                    <a:gd name="T44" fmla="*/ 663 w 1671"/>
                    <a:gd name="T45" fmla="*/ 391 h 399"/>
                    <a:gd name="T46" fmla="*/ 688 w 1671"/>
                    <a:gd name="T47" fmla="*/ 391 h 399"/>
                    <a:gd name="T48" fmla="*/ 712 w 1671"/>
                    <a:gd name="T49" fmla="*/ 391 h 399"/>
                    <a:gd name="T50" fmla="*/ 737 w 1671"/>
                    <a:gd name="T51" fmla="*/ 391 h 399"/>
                    <a:gd name="T52" fmla="*/ 758 w 1671"/>
                    <a:gd name="T53" fmla="*/ 387 h 399"/>
                    <a:gd name="T54" fmla="*/ 782 w 1671"/>
                    <a:gd name="T55" fmla="*/ 371 h 399"/>
                    <a:gd name="T56" fmla="*/ 807 w 1671"/>
                    <a:gd name="T57" fmla="*/ 231 h 399"/>
                    <a:gd name="T58" fmla="*/ 832 w 1671"/>
                    <a:gd name="T59" fmla="*/ 37 h 399"/>
                    <a:gd name="T60" fmla="*/ 857 w 1671"/>
                    <a:gd name="T61" fmla="*/ 0 h 399"/>
                    <a:gd name="T62" fmla="*/ 881 w 1671"/>
                    <a:gd name="T63" fmla="*/ 165 h 399"/>
                    <a:gd name="T64" fmla="*/ 906 w 1671"/>
                    <a:gd name="T65" fmla="*/ 301 h 399"/>
                    <a:gd name="T66" fmla="*/ 931 w 1671"/>
                    <a:gd name="T67" fmla="*/ 329 h 399"/>
                    <a:gd name="T68" fmla="*/ 955 w 1671"/>
                    <a:gd name="T69" fmla="*/ 354 h 399"/>
                    <a:gd name="T70" fmla="*/ 980 w 1671"/>
                    <a:gd name="T71" fmla="*/ 375 h 399"/>
                    <a:gd name="T72" fmla="*/ 1001 w 1671"/>
                    <a:gd name="T73" fmla="*/ 375 h 399"/>
                    <a:gd name="T74" fmla="*/ 1025 w 1671"/>
                    <a:gd name="T75" fmla="*/ 387 h 399"/>
                    <a:gd name="T76" fmla="*/ 1050 w 1671"/>
                    <a:gd name="T77" fmla="*/ 399 h 399"/>
                    <a:gd name="T78" fmla="*/ 1075 w 1671"/>
                    <a:gd name="T79" fmla="*/ 399 h 399"/>
                    <a:gd name="T80" fmla="*/ 1099 w 1671"/>
                    <a:gd name="T81" fmla="*/ 387 h 399"/>
                    <a:gd name="T82" fmla="*/ 1173 w 1671"/>
                    <a:gd name="T83" fmla="*/ 387 h 399"/>
                    <a:gd name="T84" fmla="*/ 1198 w 1671"/>
                    <a:gd name="T85" fmla="*/ 387 h 399"/>
                    <a:gd name="T86" fmla="*/ 1223 w 1671"/>
                    <a:gd name="T87" fmla="*/ 387 h 399"/>
                    <a:gd name="T88" fmla="*/ 1243 w 1671"/>
                    <a:gd name="T89" fmla="*/ 391 h 399"/>
                    <a:gd name="T90" fmla="*/ 1268 w 1671"/>
                    <a:gd name="T91" fmla="*/ 387 h 399"/>
                    <a:gd name="T92" fmla="*/ 1297 w 1671"/>
                    <a:gd name="T93" fmla="*/ 391 h 399"/>
                    <a:gd name="T94" fmla="*/ 1416 w 1671"/>
                    <a:gd name="T95" fmla="*/ 391 h 399"/>
                    <a:gd name="T96" fmla="*/ 1441 w 1671"/>
                    <a:gd name="T97" fmla="*/ 391 h 399"/>
                    <a:gd name="T98" fmla="*/ 1466 w 1671"/>
                    <a:gd name="T99" fmla="*/ 387 h 399"/>
                    <a:gd name="T100" fmla="*/ 1490 w 1671"/>
                    <a:gd name="T101" fmla="*/ 391 h 399"/>
                    <a:gd name="T102" fmla="*/ 1540 w 1671"/>
                    <a:gd name="T103" fmla="*/ 391 h 399"/>
                    <a:gd name="T104" fmla="*/ 1560 w 1671"/>
                    <a:gd name="T105" fmla="*/ 391 h 399"/>
                    <a:gd name="T106" fmla="*/ 1585 w 1671"/>
                    <a:gd name="T107" fmla="*/ 391 h 399"/>
                    <a:gd name="T108" fmla="*/ 1634 w 1671"/>
                    <a:gd name="T109" fmla="*/ 391 h 399"/>
                    <a:gd name="T110" fmla="*/ 1659 w 1671"/>
                    <a:gd name="T111" fmla="*/ 391 h 399"/>
                    <a:gd name="T112" fmla="*/ 1671 w 1671"/>
                    <a:gd name="T113" fmla="*/ 391 h 3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671" h="399">
                      <a:moveTo>
                        <a:pt x="0" y="391"/>
                      </a:moveTo>
                      <a:lnTo>
                        <a:pt x="4" y="391"/>
                      </a:lnTo>
                      <a:lnTo>
                        <a:pt x="29" y="391"/>
                      </a:lnTo>
                      <a:lnTo>
                        <a:pt x="54" y="387"/>
                      </a:lnTo>
                      <a:lnTo>
                        <a:pt x="79" y="391"/>
                      </a:lnTo>
                      <a:lnTo>
                        <a:pt x="103" y="391"/>
                      </a:lnTo>
                      <a:lnTo>
                        <a:pt x="128" y="387"/>
                      </a:lnTo>
                      <a:lnTo>
                        <a:pt x="153" y="391"/>
                      </a:lnTo>
                      <a:lnTo>
                        <a:pt x="177" y="391"/>
                      </a:lnTo>
                      <a:lnTo>
                        <a:pt x="198" y="391"/>
                      </a:lnTo>
                      <a:lnTo>
                        <a:pt x="223" y="387"/>
                      </a:lnTo>
                      <a:lnTo>
                        <a:pt x="247" y="391"/>
                      </a:lnTo>
                      <a:lnTo>
                        <a:pt x="272" y="387"/>
                      </a:lnTo>
                      <a:lnTo>
                        <a:pt x="297" y="391"/>
                      </a:lnTo>
                      <a:lnTo>
                        <a:pt x="321" y="387"/>
                      </a:lnTo>
                      <a:lnTo>
                        <a:pt x="346" y="391"/>
                      </a:lnTo>
                      <a:lnTo>
                        <a:pt x="490" y="391"/>
                      </a:lnTo>
                      <a:lnTo>
                        <a:pt x="515" y="391"/>
                      </a:lnTo>
                      <a:lnTo>
                        <a:pt x="540" y="387"/>
                      </a:lnTo>
                      <a:lnTo>
                        <a:pt x="564" y="391"/>
                      </a:lnTo>
                      <a:lnTo>
                        <a:pt x="589" y="391"/>
                      </a:lnTo>
                      <a:lnTo>
                        <a:pt x="614" y="391"/>
                      </a:lnTo>
                      <a:lnTo>
                        <a:pt x="663" y="391"/>
                      </a:lnTo>
                      <a:lnTo>
                        <a:pt x="688" y="391"/>
                      </a:lnTo>
                      <a:lnTo>
                        <a:pt x="712" y="391"/>
                      </a:lnTo>
                      <a:lnTo>
                        <a:pt x="737" y="391"/>
                      </a:lnTo>
                      <a:lnTo>
                        <a:pt x="758" y="387"/>
                      </a:lnTo>
                      <a:lnTo>
                        <a:pt x="782" y="371"/>
                      </a:lnTo>
                      <a:lnTo>
                        <a:pt x="807" y="231"/>
                      </a:lnTo>
                      <a:lnTo>
                        <a:pt x="832" y="37"/>
                      </a:lnTo>
                      <a:lnTo>
                        <a:pt x="857" y="0"/>
                      </a:lnTo>
                      <a:lnTo>
                        <a:pt x="881" y="165"/>
                      </a:lnTo>
                      <a:lnTo>
                        <a:pt x="906" y="301"/>
                      </a:lnTo>
                      <a:lnTo>
                        <a:pt x="931" y="329"/>
                      </a:lnTo>
                      <a:lnTo>
                        <a:pt x="955" y="354"/>
                      </a:lnTo>
                      <a:lnTo>
                        <a:pt x="980" y="375"/>
                      </a:lnTo>
                      <a:lnTo>
                        <a:pt x="1001" y="375"/>
                      </a:lnTo>
                      <a:lnTo>
                        <a:pt x="1025" y="387"/>
                      </a:lnTo>
                      <a:lnTo>
                        <a:pt x="1050" y="399"/>
                      </a:lnTo>
                      <a:lnTo>
                        <a:pt x="1075" y="399"/>
                      </a:lnTo>
                      <a:lnTo>
                        <a:pt x="1099" y="387"/>
                      </a:lnTo>
                      <a:lnTo>
                        <a:pt x="1173" y="387"/>
                      </a:lnTo>
                      <a:lnTo>
                        <a:pt x="1198" y="387"/>
                      </a:lnTo>
                      <a:lnTo>
                        <a:pt x="1223" y="387"/>
                      </a:lnTo>
                      <a:lnTo>
                        <a:pt x="1243" y="391"/>
                      </a:lnTo>
                      <a:lnTo>
                        <a:pt x="1268" y="387"/>
                      </a:lnTo>
                      <a:lnTo>
                        <a:pt x="1297" y="391"/>
                      </a:lnTo>
                      <a:lnTo>
                        <a:pt x="1416" y="391"/>
                      </a:lnTo>
                      <a:lnTo>
                        <a:pt x="1441" y="391"/>
                      </a:lnTo>
                      <a:lnTo>
                        <a:pt x="1466" y="387"/>
                      </a:lnTo>
                      <a:lnTo>
                        <a:pt x="1490" y="391"/>
                      </a:lnTo>
                      <a:lnTo>
                        <a:pt x="1540" y="391"/>
                      </a:lnTo>
                      <a:lnTo>
                        <a:pt x="1560" y="391"/>
                      </a:lnTo>
                      <a:lnTo>
                        <a:pt x="1585" y="391"/>
                      </a:lnTo>
                      <a:lnTo>
                        <a:pt x="1634" y="391"/>
                      </a:lnTo>
                      <a:lnTo>
                        <a:pt x="1659" y="391"/>
                      </a:lnTo>
                      <a:lnTo>
                        <a:pt x="1671" y="391"/>
                      </a:lnTo>
                    </a:path>
                  </a:pathLst>
                </a:custGeom>
                <a:noFill/>
                <a:ln w="28575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5" name="Line 255"/>
                <p:cNvSpPr>
                  <a:spLocks noChangeShapeType="1"/>
                </p:cNvSpPr>
                <p:nvPr/>
              </p:nvSpPr>
              <p:spPr bwMode="auto">
                <a:xfrm flipV="1">
                  <a:off x="5977954" y="4765675"/>
                  <a:ext cx="0" cy="1350963"/>
                </a:xfrm>
                <a:prstGeom prst="line">
                  <a:avLst/>
                </a:prstGeom>
                <a:noFill/>
                <a:ln w="4">
                  <a:solidFill>
                    <a:srgbClr val="333333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6" name="Line 256"/>
                <p:cNvSpPr>
                  <a:spLocks noChangeShapeType="1"/>
                </p:cNvSpPr>
                <p:nvPr/>
              </p:nvSpPr>
              <p:spPr bwMode="auto">
                <a:xfrm flipV="1">
                  <a:off x="6462142" y="4765675"/>
                  <a:ext cx="0" cy="1350963"/>
                </a:xfrm>
                <a:prstGeom prst="line">
                  <a:avLst/>
                </a:prstGeom>
                <a:noFill/>
                <a:ln w="4">
                  <a:solidFill>
                    <a:srgbClr val="333333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7" name="Line 257"/>
                <p:cNvSpPr>
                  <a:spLocks noChangeShapeType="1"/>
                </p:cNvSpPr>
                <p:nvPr/>
              </p:nvSpPr>
              <p:spPr bwMode="auto">
                <a:xfrm flipV="1">
                  <a:off x="6944742" y="4765675"/>
                  <a:ext cx="0" cy="1350963"/>
                </a:xfrm>
                <a:prstGeom prst="line">
                  <a:avLst/>
                </a:prstGeom>
                <a:noFill/>
                <a:ln w="4">
                  <a:solidFill>
                    <a:srgbClr val="333333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8" name="Line 258"/>
                <p:cNvSpPr>
                  <a:spLocks noChangeShapeType="1"/>
                </p:cNvSpPr>
                <p:nvPr/>
              </p:nvSpPr>
              <p:spPr bwMode="auto">
                <a:xfrm flipV="1">
                  <a:off x="7428929" y="4765675"/>
                  <a:ext cx="0" cy="1350963"/>
                </a:xfrm>
                <a:prstGeom prst="line">
                  <a:avLst/>
                </a:prstGeom>
                <a:noFill/>
                <a:ln w="4">
                  <a:solidFill>
                    <a:srgbClr val="333333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9" name="Line 259"/>
                <p:cNvSpPr>
                  <a:spLocks noChangeShapeType="1"/>
                </p:cNvSpPr>
                <p:nvPr/>
              </p:nvSpPr>
              <p:spPr bwMode="auto">
                <a:xfrm flipV="1">
                  <a:off x="7911529" y="4765675"/>
                  <a:ext cx="0" cy="1350963"/>
                </a:xfrm>
                <a:prstGeom prst="line">
                  <a:avLst/>
                </a:prstGeom>
                <a:noFill/>
                <a:ln w="4">
                  <a:solidFill>
                    <a:srgbClr val="333333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0" name="Line 260"/>
                <p:cNvSpPr>
                  <a:spLocks noChangeShapeType="1"/>
                </p:cNvSpPr>
                <p:nvPr/>
              </p:nvSpPr>
              <p:spPr bwMode="auto">
                <a:xfrm>
                  <a:off x="5546154" y="5776913"/>
                  <a:ext cx="2652713" cy="0"/>
                </a:xfrm>
                <a:prstGeom prst="line">
                  <a:avLst/>
                </a:prstGeom>
                <a:noFill/>
                <a:ln w="4">
                  <a:solidFill>
                    <a:srgbClr val="333333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1" name="Line 261"/>
                <p:cNvSpPr>
                  <a:spLocks noChangeShapeType="1"/>
                </p:cNvSpPr>
                <p:nvPr/>
              </p:nvSpPr>
              <p:spPr bwMode="auto">
                <a:xfrm>
                  <a:off x="5546154" y="5097463"/>
                  <a:ext cx="2652713" cy="0"/>
                </a:xfrm>
                <a:prstGeom prst="line">
                  <a:avLst/>
                </a:prstGeom>
                <a:noFill/>
                <a:ln w="4">
                  <a:solidFill>
                    <a:srgbClr val="333333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2" name="Line 262"/>
                <p:cNvSpPr>
                  <a:spLocks noChangeShapeType="1"/>
                </p:cNvSpPr>
                <p:nvPr/>
              </p:nvSpPr>
              <p:spPr bwMode="auto">
                <a:xfrm>
                  <a:off x="5546154" y="6116638"/>
                  <a:ext cx="2652713" cy="0"/>
                </a:xfrm>
                <a:prstGeom prst="line">
                  <a:avLst/>
                </a:prstGeom>
                <a:noFill/>
                <a:ln w="4">
                  <a:solidFill>
                    <a:srgbClr val="DDDDDD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213" name="Line 263"/>
                <p:cNvSpPr>
                  <a:spLocks noChangeShapeType="1"/>
                </p:cNvSpPr>
                <p:nvPr/>
              </p:nvSpPr>
              <p:spPr bwMode="auto">
                <a:xfrm>
                  <a:off x="5546154" y="4765675"/>
                  <a:ext cx="2652713" cy="0"/>
                </a:xfrm>
                <a:prstGeom prst="line">
                  <a:avLst/>
                </a:prstGeom>
                <a:noFill/>
                <a:ln w="4">
                  <a:solidFill>
                    <a:srgbClr val="DDDDDD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4" name="Line 264"/>
                <p:cNvSpPr>
                  <a:spLocks noChangeShapeType="1"/>
                </p:cNvSpPr>
                <p:nvPr/>
              </p:nvSpPr>
              <p:spPr bwMode="auto">
                <a:xfrm flipV="1">
                  <a:off x="5546154" y="4765675"/>
                  <a:ext cx="0" cy="1350963"/>
                </a:xfrm>
                <a:prstGeom prst="line">
                  <a:avLst/>
                </a:prstGeom>
                <a:noFill/>
                <a:ln w="4">
                  <a:solidFill>
                    <a:srgbClr val="DDDDDD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5" name="Line 265"/>
                <p:cNvSpPr>
                  <a:spLocks noChangeShapeType="1"/>
                </p:cNvSpPr>
                <p:nvPr/>
              </p:nvSpPr>
              <p:spPr bwMode="auto">
                <a:xfrm flipV="1">
                  <a:off x="8198867" y="4765675"/>
                  <a:ext cx="0" cy="1350963"/>
                </a:xfrm>
                <a:prstGeom prst="line">
                  <a:avLst/>
                </a:prstGeom>
                <a:noFill/>
                <a:ln w="4">
                  <a:solidFill>
                    <a:srgbClr val="DDDDDD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6" name="Line 266"/>
                <p:cNvSpPr>
                  <a:spLocks noChangeShapeType="1"/>
                </p:cNvSpPr>
                <p:nvPr/>
              </p:nvSpPr>
              <p:spPr bwMode="auto">
                <a:xfrm>
                  <a:off x="5546154" y="6116638"/>
                  <a:ext cx="2652713" cy="0"/>
                </a:xfrm>
                <a:prstGeom prst="line">
                  <a:avLst/>
                </a:prstGeom>
                <a:noFill/>
                <a:ln w="4">
                  <a:solidFill>
                    <a:srgbClr val="DDDDDD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217" name="Line 267"/>
                <p:cNvSpPr>
                  <a:spLocks noChangeShapeType="1"/>
                </p:cNvSpPr>
                <p:nvPr/>
              </p:nvSpPr>
              <p:spPr bwMode="auto">
                <a:xfrm flipV="1">
                  <a:off x="5546154" y="4765675"/>
                  <a:ext cx="0" cy="1350963"/>
                </a:xfrm>
                <a:prstGeom prst="line">
                  <a:avLst/>
                </a:prstGeom>
                <a:noFill/>
                <a:ln w="4">
                  <a:solidFill>
                    <a:srgbClr val="DDDDDD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8" name="Line 268"/>
                <p:cNvSpPr>
                  <a:spLocks noChangeShapeType="1"/>
                </p:cNvSpPr>
                <p:nvPr/>
              </p:nvSpPr>
              <p:spPr bwMode="auto">
                <a:xfrm flipV="1">
                  <a:off x="5977954" y="6091238"/>
                  <a:ext cx="0" cy="25400"/>
                </a:xfrm>
                <a:prstGeom prst="line">
                  <a:avLst/>
                </a:prstGeom>
                <a:noFill/>
                <a:ln w="4">
                  <a:solidFill>
                    <a:srgbClr val="DDDDDD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219" name="Line 269"/>
                <p:cNvSpPr>
                  <a:spLocks noChangeShapeType="1"/>
                </p:cNvSpPr>
                <p:nvPr/>
              </p:nvSpPr>
              <p:spPr bwMode="auto">
                <a:xfrm>
                  <a:off x="5977954" y="4765675"/>
                  <a:ext cx="0" cy="25400"/>
                </a:xfrm>
                <a:prstGeom prst="line">
                  <a:avLst/>
                </a:prstGeom>
                <a:noFill/>
                <a:ln w="4">
                  <a:solidFill>
                    <a:srgbClr val="DDDDDD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0" name="Rectangle 270"/>
                <p:cNvSpPr>
                  <a:spLocks noChangeArrowheads="1"/>
                </p:cNvSpPr>
                <p:nvPr/>
              </p:nvSpPr>
              <p:spPr bwMode="auto">
                <a:xfrm>
                  <a:off x="5736654" y="6175375"/>
                  <a:ext cx="315792" cy="2616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sz="1700" b="1" i="0" u="none" strike="noStrike" cap="none" normalizeH="0" baseline="0" smtClean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latin typeface="Arial" pitchFamily="34" charset="0"/>
                      <a:cs typeface="Arial" pitchFamily="34" charset="0"/>
                    </a:rPr>
                    <a:t>-10</a:t>
                  </a:r>
                  <a:endParaRPr kumimoji="0" lang="en-US" sz="1800" b="0" i="0" u="none" strike="noStrike" cap="none" normalizeH="0" baseline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221" name="Line 271"/>
                <p:cNvSpPr>
                  <a:spLocks noChangeShapeType="1"/>
                </p:cNvSpPr>
                <p:nvPr/>
              </p:nvSpPr>
              <p:spPr bwMode="auto">
                <a:xfrm flipV="1">
                  <a:off x="6462142" y="6091238"/>
                  <a:ext cx="0" cy="25400"/>
                </a:xfrm>
                <a:prstGeom prst="line">
                  <a:avLst/>
                </a:prstGeom>
                <a:noFill/>
                <a:ln w="4">
                  <a:solidFill>
                    <a:srgbClr val="DDDDDD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222" name="Line 272"/>
                <p:cNvSpPr>
                  <a:spLocks noChangeShapeType="1"/>
                </p:cNvSpPr>
                <p:nvPr/>
              </p:nvSpPr>
              <p:spPr bwMode="auto">
                <a:xfrm>
                  <a:off x="6462142" y="4765675"/>
                  <a:ext cx="0" cy="25400"/>
                </a:xfrm>
                <a:prstGeom prst="line">
                  <a:avLst/>
                </a:prstGeom>
                <a:noFill/>
                <a:ln w="4">
                  <a:solidFill>
                    <a:srgbClr val="DDDDDD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3" name="Rectangle 273"/>
                <p:cNvSpPr>
                  <a:spLocks noChangeArrowheads="1"/>
                </p:cNvSpPr>
                <p:nvPr/>
              </p:nvSpPr>
              <p:spPr bwMode="auto">
                <a:xfrm>
                  <a:off x="6395467" y="6175375"/>
                  <a:ext cx="121828" cy="2616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sz="1700" b="1" i="0" u="none" strike="noStrike" cap="none" normalizeH="0" baseline="0" smtClean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latin typeface="Arial" pitchFamily="34" charset="0"/>
                      <a:cs typeface="Arial" pitchFamily="34" charset="0"/>
                    </a:rPr>
                    <a:t>0</a:t>
                  </a:r>
                  <a:endParaRPr kumimoji="0" lang="en-US" sz="1800" b="0" i="0" u="none" strike="noStrike" cap="none" normalizeH="0" baseline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224" name="Line 274"/>
                <p:cNvSpPr>
                  <a:spLocks noChangeShapeType="1"/>
                </p:cNvSpPr>
                <p:nvPr/>
              </p:nvSpPr>
              <p:spPr bwMode="auto">
                <a:xfrm flipV="1">
                  <a:off x="6944742" y="6091238"/>
                  <a:ext cx="0" cy="25400"/>
                </a:xfrm>
                <a:prstGeom prst="line">
                  <a:avLst/>
                </a:prstGeom>
                <a:noFill/>
                <a:ln w="4">
                  <a:solidFill>
                    <a:srgbClr val="DDDDDD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225" name="Line 275"/>
                <p:cNvSpPr>
                  <a:spLocks noChangeShapeType="1"/>
                </p:cNvSpPr>
                <p:nvPr/>
              </p:nvSpPr>
              <p:spPr bwMode="auto">
                <a:xfrm>
                  <a:off x="6944742" y="4765675"/>
                  <a:ext cx="0" cy="25400"/>
                </a:xfrm>
                <a:prstGeom prst="line">
                  <a:avLst/>
                </a:prstGeom>
                <a:noFill/>
                <a:ln w="4">
                  <a:solidFill>
                    <a:srgbClr val="DDDDDD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6" name="Rectangle 276"/>
                <p:cNvSpPr>
                  <a:spLocks noChangeArrowheads="1"/>
                </p:cNvSpPr>
                <p:nvPr/>
              </p:nvSpPr>
              <p:spPr bwMode="auto">
                <a:xfrm>
                  <a:off x="6808217" y="6175375"/>
                  <a:ext cx="243656" cy="2616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sz="1700" b="1" i="0" u="none" strike="noStrike" cap="none" normalizeH="0" baseline="0" smtClean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latin typeface="Arial" pitchFamily="34" charset="0"/>
                      <a:cs typeface="Arial" pitchFamily="34" charset="0"/>
                    </a:rPr>
                    <a:t>10</a:t>
                  </a:r>
                  <a:endParaRPr kumimoji="0" lang="en-US" sz="1800" b="0" i="0" u="none" strike="noStrike" cap="none" normalizeH="0" baseline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227" name="Line 277"/>
                <p:cNvSpPr>
                  <a:spLocks noChangeShapeType="1"/>
                </p:cNvSpPr>
                <p:nvPr/>
              </p:nvSpPr>
              <p:spPr bwMode="auto">
                <a:xfrm flipV="1">
                  <a:off x="7428929" y="6091238"/>
                  <a:ext cx="0" cy="25400"/>
                </a:xfrm>
                <a:prstGeom prst="line">
                  <a:avLst/>
                </a:prstGeom>
                <a:noFill/>
                <a:ln w="4">
                  <a:solidFill>
                    <a:srgbClr val="DDDDDD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228" name="Line 278"/>
                <p:cNvSpPr>
                  <a:spLocks noChangeShapeType="1"/>
                </p:cNvSpPr>
                <p:nvPr/>
              </p:nvSpPr>
              <p:spPr bwMode="auto">
                <a:xfrm>
                  <a:off x="7428929" y="4765675"/>
                  <a:ext cx="0" cy="25400"/>
                </a:xfrm>
                <a:prstGeom prst="line">
                  <a:avLst/>
                </a:prstGeom>
                <a:noFill/>
                <a:ln w="4">
                  <a:solidFill>
                    <a:srgbClr val="DDDDDD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9" name="Rectangle 279"/>
                <p:cNvSpPr>
                  <a:spLocks noChangeArrowheads="1"/>
                </p:cNvSpPr>
                <p:nvPr/>
              </p:nvSpPr>
              <p:spPr bwMode="auto">
                <a:xfrm>
                  <a:off x="7290817" y="6175375"/>
                  <a:ext cx="243656" cy="2616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sz="1700" b="1" i="0" u="none" strike="noStrike" cap="none" normalizeH="0" baseline="0" smtClean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latin typeface="Arial" pitchFamily="34" charset="0"/>
                      <a:cs typeface="Arial" pitchFamily="34" charset="0"/>
                    </a:rPr>
                    <a:t>20</a:t>
                  </a:r>
                  <a:endParaRPr kumimoji="0" lang="en-US" sz="1800" b="0" i="0" u="none" strike="noStrike" cap="none" normalizeH="0" baseline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230" name="Line 280"/>
                <p:cNvSpPr>
                  <a:spLocks noChangeShapeType="1"/>
                </p:cNvSpPr>
                <p:nvPr/>
              </p:nvSpPr>
              <p:spPr bwMode="auto">
                <a:xfrm flipV="1">
                  <a:off x="7911529" y="6091238"/>
                  <a:ext cx="0" cy="25400"/>
                </a:xfrm>
                <a:prstGeom prst="line">
                  <a:avLst/>
                </a:prstGeom>
                <a:noFill/>
                <a:ln w="4">
                  <a:solidFill>
                    <a:srgbClr val="DDDDDD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231" name="Line 281"/>
                <p:cNvSpPr>
                  <a:spLocks noChangeShapeType="1"/>
                </p:cNvSpPr>
                <p:nvPr/>
              </p:nvSpPr>
              <p:spPr bwMode="auto">
                <a:xfrm>
                  <a:off x="7911529" y="4765675"/>
                  <a:ext cx="0" cy="25400"/>
                </a:xfrm>
                <a:prstGeom prst="line">
                  <a:avLst/>
                </a:prstGeom>
                <a:noFill/>
                <a:ln w="4">
                  <a:solidFill>
                    <a:srgbClr val="DDDDDD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2" name="Rectangle 282"/>
                <p:cNvSpPr>
                  <a:spLocks noChangeArrowheads="1"/>
                </p:cNvSpPr>
                <p:nvPr/>
              </p:nvSpPr>
              <p:spPr bwMode="auto">
                <a:xfrm>
                  <a:off x="7775004" y="6175375"/>
                  <a:ext cx="243656" cy="2616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sz="1700" b="1" i="0" u="none" strike="noStrike" cap="none" normalizeH="0" baseline="0" smtClean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latin typeface="Arial" pitchFamily="34" charset="0"/>
                      <a:cs typeface="Arial" pitchFamily="34" charset="0"/>
                    </a:rPr>
                    <a:t>30</a:t>
                  </a:r>
                  <a:endParaRPr kumimoji="0" lang="en-US" sz="1800" b="0" i="0" u="none" strike="noStrike" cap="none" normalizeH="0" baseline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233" name="Line 283"/>
                <p:cNvSpPr>
                  <a:spLocks noChangeShapeType="1"/>
                </p:cNvSpPr>
                <p:nvPr/>
              </p:nvSpPr>
              <p:spPr bwMode="auto">
                <a:xfrm>
                  <a:off x="5546154" y="5776913"/>
                  <a:ext cx="26988" cy="0"/>
                </a:xfrm>
                <a:prstGeom prst="line">
                  <a:avLst/>
                </a:prstGeom>
                <a:noFill/>
                <a:ln w="4">
                  <a:solidFill>
                    <a:srgbClr val="DDDDDD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4" name="Line 284"/>
                <p:cNvSpPr>
                  <a:spLocks noChangeShapeType="1"/>
                </p:cNvSpPr>
                <p:nvPr/>
              </p:nvSpPr>
              <p:spPr bwMode="auto">
                <a:xfrm flipH="1">
                  <a:off x="8173467" y="5776913"/>
                  <a:ext cx="25400" cy="0"/>
                </a:xfrm>
                <a:prstGeom prst="line">
                  <a:avLst/>
                </a:prstGeom>
                <a:noFill/>
                <a:ln w="4">
                  <a:solidFill>
                    <a:srgbClr val="DDDDDD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5" name="Line 285"/>
                <p:cNvSpPr>
                  <a:spLocks noChangeShapeType="1"/>
                </p:cNvSpPr>
                <p:nvPr/>
              </p:nvSpPr>
              <p:spPr bwMode="auto">
                <a:xfrm>
                  <a:off x="5546154" y="5097463"/>
                  <a:ext cx="26988" cy="0"/>
                </a:xfrm>
                <a:prstGeom prst="line">
                  <a:avLst/>
                </a:prstGeom>
                <a:noFill/>
                <a:ln w="4">
                  <a:solidFill>
                    <a:srgbClr val="DDDDDD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6" name="Line 286"/>
                <p:cNvSpPr>
                  <a:spLocks noChangeShapeType="1"/>
                </p:cNvSpPr>
                <p:nvPr/>
              </p:nvSpPr>
              <p:spPr bwMode="auto">
                <a:xfrm flipH="1">
                  <a:off x="8173467" y="5097463"/>
                  <a:ext cx="25400" cy="0"/>
                </a:xfrm>
                <a:prstGeom prst="line">
                  <a:avLst/>
                </a:prstGeom>
                <a:noFill/>
                <a:ln w="4">
                  <a:solidFill>
                    <a:srgbClr val="DDDDDD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7" name="Line 287"/>
                <p:cNvSpPr>
                  <a:spLocks noChangeShapeType="1"/>
                </p:cNvSpPr>
                <p:nvPr/>
              </p:nvSpPr>
              <p:spPr bwMode="auto">
                <a:xfrm>
                  <a:off x="5546154" y="6116638"/>
                  <a:ext cx="2652713" cy="0"/>
                </a:xfrm>
                <a:prstGeom prst="line">
                  <a:avLst/>
                </a:prstGeom>
                <a:noFill/>
                <a:ln w="4">
                  <a:solidFill>
                    <a:srgbClr val="DDDDDD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238" name="Line 288"/>
                <p:cNvSpPr>
                  <a:spLocks noChangeShapeType="1"/>
                </p:cNvSpPr>
                <p:nvPr/>
              </p:nvSpPr>
              <p:spPr bwMode="auto">
                <a:xfrm>
                  <a:off x="5546154" y="4765675"/>
                  <a:ext cx="2652713" cy="0"/>
                </a:xfrm>
                <a:prstGeom prst="line">
                  <a:avLst/>
                </a:prstGeom>
                <a:noFill/>
                <a:ln w="4">
                  <a:solidFill>
                    <a:srgbClr val="DDDDDD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9" name="Line 289"/>
                <p:cNvSpPr>
                  <a:spLocks noChangeShapeType="1"/>
                </p:cNvSpPr>
                <p:nvPr/>
              </p:nvSpPr>
              <p:spPr bwMode="auto">
                <a:xfrm flipV="1">
                  <a:off x="5546154" y="4765675"/>
                  <a:ext cx="0" cy="1350963"/>
                </a:xfrm>
                <a:prstGeom prst="line">
                  <a:avLst/>
                </a:prstGeom>
                <a:noFill/>
                <a:ln w="4">
                  <a:solidFill>
                    <a:srgbClr val="DDDDDD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0" name="Line 290"/>
                <p:cNvSpPr>
                  <a:spLocks noChangeShapeType="1"/>
                </p:cNvSpPr>
                <p:nvPr/>
              </p:nvSpPr>
              <p:spPr bwMode="auto">
                <a:xfrm flipV="1">
                  <a:off x="8198867" y="4765675"/>
                  <a:ext cx="0" cy="1350963"/>
                </a:xfrm>
                <a:prstGeom prst="line">
                  <a:avLst/>
                </a:prstGeom>
                <a:noFill/>
                <a:ln w="4">
                  <a:solidFill>
                    <a:srgbClr val="DDDDDD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1" name="Rectangle 292"/>
                <p:cNvSpPr>
                  <a:spLocks noChangeArrowheads="1"/>
                </p:cNvSpPr>
                <p:nvPr/>
              </p:nvSpPr>
              <p:spPr bwMode="auto">
                <a:xfrm>
                  <a:off x="6363717" y="6502176"/>
                  <a:ext cx="1034129" cy="30777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sz="2000" b="1" i="0" u="none" strike="noStrike" cap="none" normalizeH="0" baseline="0" smtClean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latin typeface="Arial" pitchFamily="34" charset="0"/>
                      <a:cs typeface="Arial" pitchFamily="34" charset="0"/>
                    </a:rPr>
                    <a:t>Time, ns</a:t>
                  </a:r>
                  <a:endParaRPr kumimoji="0" lang="en-US" sz="1800" b="0" i="0" u="none" strike="noStrike" cap="none" normalizeH="0" baseline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242" name="Rectangle 455"/>
                <p:cNvSpPr>
                  <a:spLocks noChangeArrowheads="1"/>
                </p:cNvSpPr>
                <p:nvPr/>
              </p:nvSpPr>
              <p:spPr bwMode="auto">
                <a:xfrm>
                  <a:off x="4338067" y="3027363"/>
                  <a:ext cx="1103313" cy="352425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3" name="Rectangle 456"/>
                <p:cNvSpPr>
                  <a:spLocks noChangeArrowheads="1"/>
                </p:cNvSpPr>
                <p:nvPr/>
              </p:nvSpPr>
              <p:spPr bwMode="auto">
                <a:xfrm>
                  <a:off x="4258692" y="3067050"/>
                  <a:ext cx="226024" cy="30777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sz="2000" b="0" i="0" u="none" strike="noStrike" cap="none" normalizeH="0" baseline="0" smtClean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latin typeface="Wingdings 3" pitchFamily="18" charset="2"/>
                      <a:cs typeface="Arial" pitchFamily="34" charset="0"/>
                    </a:rPr>
                    <a:t>t</a:t>
                  </a:r>
                  <a:endParaRPr kumimoji="0" lang="en-US" sz="1800" b="0" i="0" u="none" strike="noStrike" cap="none" normalizeH="0" baseline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cs typeface="Arial" pitchFamily="34" charset="0"/>
                  </a:endParaRPr>
                </a:p>
              </p:txBody>
            </p:sp>
            <p:sp>
              <p:nvSpPr>
                <p:cNvPr id="244" name="Rectangle 457"/>
                <p:cNvSpPr>
                  <a:spLocks noChangeArrowheads="1"/>
                </p:cNvSpPr>
                <p:nvPr/>
              </p:nvSpPr>
              <p:spPr bwMode="auto">
                <a:xfrm>
                  <a:off x="4474592" y="3029878"/>
                  <a:ext cx="973023" cy="33855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sz="2000" b="1" i="0" u="none" strike="noStrike" cap="none" normalizeH="0" baseline="0" smtClean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latin typeface="Arial" pitchFamily="34" charset="0"/>
                      <a:cs typeface="Arial" pitchFamily="34" charset="0"/>
                    </a:rPr>
                    <a:t> 647 </a:t>
                  </a:r>
                  <a:r>
                    <a:rPr kumimoji="0" lang="en-US" sz="2200" b="1" i="0" u="none" strike="noStrike" cap="none" normalizeH="0" baseline="0" smtClean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latin typeface="Arial" pitchFamily="34" charset="0"/>
                      <a:cs typeface="Arial" pitchFamily="34" charset="0"/>
                      <a:sym typeface="Symbol"/>
                    </a:rPr>
                    <a:t></a:t>
                  </a:r>
                  <a:r>
                    <a:rPr kumimoji="0" lang="en-US" sz="2000" b="1" i="0" u="none" strike="noStrike" cap="none" normalizeH="0" baseline="0" smtClean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latin typeface="Arial" pitchFamily="34" charset="0"/>
                      <a:cs typeface="Arial" pitchFamily="34" charset="0"/>
                    </a:rPr>
                    <a:t>W</a:t>
                  </a:r>
                  <a:endParaRPr kumimoji="0" lang="en-US" sz="1800" b="0" i="0" u="none" strike="noStrike" cap="none" normalizeH="0" baseline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245" name="Rectangle 459"/>
                <p:cNvSpPr>
                  <a:spLocks noChangeArrowheads="1"/>
                </p:cNvSpPr>
                <p:nvPr/>
              </p:nvSpPr>
              <p:spPr bwMode="auto">
                <a:xfrm>
                  <a:off x="6984429" y="2903538"/>
                  <a:ext cx="1189038" cy="373062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6" name="Rectangle 460"/>
                <p:cNvSpPr>
                  <a:spLocks noChangeArrowheads="1"/>
                </p:cNvSpPr>
                <p:nvPr/>
              </p:nvSpPr>
              <p:spPr bwMode="auto">
                <a:xfrm>
                  <a:off x="6912992" y="2943225"/>
                  <a:ext cx="226024" cy="30777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sz="2000" b="0" i="0" u="none" strike="noStrike" cap="none" normalizeH="0" baseline="0" smtClean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latin typeface="Wingdings 3" pitchFamily="18" charset="2"/>
                      <a:cs typeface="Arial" pitchFamily="34" charset="0"/>
                    </a:rPr>
                    <a:t>t</a:t>
                  </a:r>
                  <a:endParaRPr kumimoji="0" lang="en-US" sz="1800" b="0" i="0" u="none" strike="noStrike" cap="none" normalizeH="0" baseline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cs typeface="Arial" pitchFamily="34" charset="0"/>
                  </a:endParaRPr>
                </a:p>
              </p:txBody>
            </p:sp>
            <p:sp>
              <p:nvSpPr>
                <p:cNvPr id="247" name="Rectangle 461"/>
                <p:cNvSpPr>
                  <a:spLocks noChangeArrowheads="1"/>
                </p:cNvSpPr>
                <p:nvPr/>
              </p:nvSpPr>
              <p:spPr bwMode="auto">
                <a:xfrm>
                  <a:off x="7127304" y="2916327"/>
                  <a:ext cx="973023" cy="33855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lvl="0" algn="l" eaLnBrk="1" hangingPunct="1"/>
                  <a:r>
                    <a:rPr kumimoji="0" lang="en-US" sz="2000" b="1" i="0" u="none" strike="noStrike" cap="none" normalizeH="0" baseline="0" smtClean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latin typeface="Arial" pitchFamily="34" charset="0"/>
                      <a:cs typeface="Arial" pitchFamily="34" charset="0"/>
                    </a:rPr>
                    <a:t> 808 </a:t>
                  </a:r>
                  <a:r>
                    <a:rPr lang="en-US" sz="2200" smtClean="0">
                      <a:solidFill>
                        <a:srgbClr val="FFFFFF"/>
                      </a:solidFill>
                      <a:cs typeface="Arial" pitchFamily="34" charset="0"/>
                      <a:sym typeface="Symbol"/>
                    </a:rPr>
                    <a:t></a:t>
                  </a:r>
                  <a:r>
                    <a:rPr kumimoji="0" lang="en-US" sz="2000" b="1" i="0" u="none" strike="noStrike" cap="none" normalizeH="0" baseline="0" smtClean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latin typeface="Arial" pitchFamily="34" charset="0"/>
                      <a:cs typeface="Arial" pitchFamily="34" charset="0"/>
                    </a:rPr>
                    <a:t>W</a:t>
                  </a:r>
                  <a:endParaRPr kumimoji="0" lang="en-US" sz="1800" b="0" i="0" u="none" strike="noStrike" cap="none" normalizeH="0" baseline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248" name="Rectangle 463"/>
                <p:cNvSpPr>
                  <a:spLocks noChangeArrowheads="1"/>
                </p:cNvSpPr>
                <p:nvPr/>
              </p:nvSpPr>
              <p:spPr bwMode="auto">
                <a:xfrm>
                  <a:off x="3631629" y="4791075"/>
                  <a:ext cx="1320800" cy="306387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9" name="Rectangle 464"/>
                <p:cNvSpPr>
                  <a:spLocks noChangeArrowheads="1"/>
                </p:cNvSpPr>
                <p:nvPr/>
              </p:nvSpPr>
              <p:spPr bwMode="auto">
                <a:xfrm>
                  <a:off x="3645917" y="4797425"/>
                  <a:ext cx="1284006" cy="2616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sz="1700" b="0" i="0" u="none" strike="noStrike" cap="none" normalizeH="0" baseline="0" smtClean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latin typeface="Arial" pitchFamily="34" charset="0"/>
                      <a:cs typeface="Arial" pitchFamily="34" charset="0"/>
                    </a:rPr>
                    <a:t>(never clicks)</a:t>
                  </a:r>
                  <a:endParaRPr kumimoji="0" lang="en-US" sz="1800" b="0" i="0" u="none" strike="noStrike" cap="none" normalizeH="0" baseline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250" name="Rectangle 465"/>
                <p:cNvSpPr>
                  <a:spLocks noChangeArrowheads="1"/>
                </p:cNvSpPr>
                <p:nvPr/>
              </p:nvSpPr>
              <p:spPr bwMode="auto">
                <a:xfrm>
                  <a:off x="6298629" y="4791075"/>
                  <a:ext cx="1319213" cy="306387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1" name="Rectangle 466"/>
                <p:cNvSpPr>
                  <a:spLocks noChangeArrowheads="1"/>
                </p:cNvSpPr>
                <p:nvPr/>
              </p:nvSpPr>
              <p:spPr bwMode="auto">
                <a:xfrm>
                  <a:off x="6206554" y="4797425"/>
                  <a:ext cx="1404231" cy="2616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sz="1700" b="0" i="0" u="none" strike="noStrike" cap="none" normalizeH="0" baseline="0" smtClean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latin typeface="Arial" pitchFamily="34" charset="0"/>
                      <a:cs typeface="Arial" pitchFamily="34" charset="0"/>
                    </a:rPr>
                    <a:t>(always clicks)</a:t>
                  </a:r>
                  <a:endParaRPr kumimoji="0" lang="en-US" sz="1800" b="0" i="0" u="none" strike="noStrike" cap="none" normalizeH="0" baseline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252" name="Freeform 291"/>
                <p:cNvSpPr>
                  <a:spLocks/>
                </p:cNvSpPr>
                <p:nvPr/>
              </p:nvSpPr>
              <p:spPr bwMode="auto">
                <a:xfrm>
                  <a:off x="5546154" y="5097463"/>
                  <a:ext cx="2652713" cy="679450"/>
                </a:xfrm>
                <a:custGeom>
                  <a:avLst/>
                  <a:gdLst>
                    <a:gd name="T0" fmla="*/ 0 w 1671"/>
                    <a:gd name="T1" fmla="*/ 428 h 428"/>
                    <a:gd name="T2" fmla="*/ 865 w 1671"/>
                    <a:gd name="T3" fmla="*/ 428 h 428"/>
                    <a:gd name="T4" fmla="*/ 889 w 1671"/>
                    <a:gd name="T5" fmla="*/ 0 h 428"/>
                    <a:gd name="T6" fmla="*/ 914 w 1671"/>
                    <a:gd name="T7" fmla="*/ 0 h 428"/>
                    <a:gd name="T8" fmla="*/ 939 w 1671"/>
                    <a:gd name="T9" fmla="*/ 428 h 428"/>
                    <a:gd name="T10" fmla="*/ 1671 w 1671"/>
                    <a:gd name="T11" fmla="*/ 428 h 4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671" h="428">
                      <a:moveTo>
                        <a:pt x="0" y="428"/>
                      </a:moveTo>
                      <a:lnTo>
                        <a:pt x="865" y="428"/>
                      </a:lnTo>
                      <a:lnTo>
                        <a:pt x="889" y="0"/>
                      </a:lnTo>
                      <a:lnTo>
                        <a:pt x="914" y="0"/>
                      </a:lnTo>
                      <a:lnTo>
                        <a:pt x="939" y="428"/>
                      </a:lnTo>
                      <a:lnTo>
                        <a:pt x="1671" y="428"/>
                      </a:lnTo>
                    </a:path>
                  </a:pathLst>
                </a:custGeom>
                <a:noFill/>
                <a:ln w="28575">
                  <a:solidFill>
                    <a:srgbClr val="3333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3" name="Line 454"/>
                <p:cNvSpPr>
                  <a:spLocks noChangeShapeType="1"/>
                </p:cNvSpPr>
                <p:nvPr/>
              </p:nvSpPr>
              <p:spPr bwMode="auto">
                <a:xfrm>
                  <a:off x="2887092" y="5776913"/>
                  <a:ext cx="2659063" cy="0"/>
                </a:xfrm>
                <a:prstGeom prst="line">
                  <a:avLst/>
                </a:prstGeom>
                <a:noFill/>
                <a:ln w="28575">
                  <a:solidFill>
                    <a:srgbClr val="3333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289" name="Rectangle 160"/>
              <p:cNvSpPr>
                <a:spLocks noChangeArrowheads="1"/>
              </p:cNvSpPr>
              <p:nvPr/>
            </p:nvSpPr>
            <p:spPr bwMode="auto">
              <a:xfrm rot="16200000">
                <a:off x="891314" y="4077364"/>
                <a:ext cx="1506823" cy="9233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2000" b="1" i="0" u="none" strike="noStrike" cap="none" normalizeH="0" baseline="0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latin typeface="Arial" pitchFamily="34" charset="0"/>
                    <a:cs typeface="Arial" pitchFamily="34" charset="0"/>
                  </a:rPr>
                  <a:t>Input</a:t>
                </a:r>
              </a:p>
              <a:p>
                <a:pPr marL="0" marR="0" lvl="0" indent="0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CA" sz="2000" smtClean="0">
                    <a:solidFill>
                      <a:srgbClr val="FF0000"/>
                    </a:solidFill>
                    <a:cs typeface="Arial" pitchFamily="34" charset="0"/>
                  </a:rPr>
                  <a:t>illumination,</a:t>
                </a:r>
              </a:p>
              <a:p>
                <a:pPr marL="0" marR="0" lvl="0" indent="0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CA" sz="2000" b="0" i="0" u="none" strike="noStrike" cap="none" normalizeH="0" baseline="0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latin typeface="Arial" pitchFamily="34" charset="0"/>
                    <a:cs typeface="Arial" pitchFamily="34" charset="0"/>
                  </a:rPr>
                  <a:t>mW</a:t>
                </a: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90" name="Rectangle 160"/>
              <p:cNvSpPr>
                <a:spLocks noChangeArrowheads="1"/>
              </p:cNvSpPr>
              <p:nvPr/>
            </p:nvSpPr>
            <p:spPr bwMode="auto">
              <a:xfrm rot="16200000">
                <a:off x="1124551" y="5776252"/>
                <a:ext cx="1040348" cy="61555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CA" sz="2000" b="1" i="0" u="none" strike="noStrike" cap="none" normalizeH="0" baseline="0" smtClean="0">
                    <a:ln>
                      <a:noFill/>
                    </a:ln>
                    <a:solidFill>
                      <a:srgbClr val="3333FF"/>
                    </a:solidFill>
                    <a:effectLst/>
                    <a:latin typeface="Arial" pitchFamily="34" charset="0"/>
                    <a:cs typeface="Arial" pitchFamily="34" charset="0"/>
                  </a:rPr>
                  <a:t>Detector</a:t>
                </a:r>
              </a:p>
              <a:p>
                <a:pPr marL="0" marR="0" lvl="0" indent="0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CA" sz="2000" smtClean="0">
                    <a:solidFill>
                      <a:srgbClr val="3333FF"/>
                    </a:solidFill>
                    <a:cs typeface="Arial" pitchFamily="34" charset="0"/>
                  </a:rPr>
                  <a:t>output</a:t>
                </a: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rgbClr val="3333FF"/>
                  </a:solidFill>
                  <a:effectLst/>
                  <a:cs typeface="Arial" pitchFamily="34" charset="0"/>
                </a:endParaRPr>
              </a:p>
            </p:txBody>
          </p:sp>
        </p:grpSp>
        <p:sp>
          <p:nvSpPr>
            <p:cNvPr id="294" name="TextBox 6"/>
            <p:cNvSpPr txBox="1">
              <a:spLocks noChangeArrowheads="1"/>
            </p:cNvSpPr>
            <p:nvPr/>
          </p:nvSpPr>
          <p:spPr bwMode="auto">
            <a:xfrm>
              <a:off x="8455868" y="6030059"/>
              <a:ext cx="1694695" cy="7078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/>
              <a:r>
                <a:rPr lang="en-US" sz="2000" b="0" smtClean="0">
                  <a:solidFill>
                    <a:srgbClr val="C0C0C0"/>
                  </a:solidFill>
                </a:rPr>
                <a:t>ID Quantique</a:t>
              </a:r>
            </a:p>
            <a:p>
              <a:pPr algn="l"/>
              <a:r>
                <a:rPr lang="en-US" sz="2000" b="0" smtClean="0">
                  <a:solidFill>
                    <a:srgbClr val="C0C0C0"/>
                  </a:solidFill>
                </a:rPr>
                <a:t>Clavis2</a:t>
              </a:r>
              <a:endParaRPr lang="en-US" sz="2000" b="0" baseline="-25000">
                <a:solidFill>
                  <a:srgbClr val="C0C0C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66259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0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-2.87126E-7 2.59259E-6 L -2.87126E-7 0.06522 " pathEditMode="relative" rAng="0" ptsTypes="AA">
                                      <p:cBhvr>
                                        <p:cTn id="10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2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2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93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4"/>
          <p:cNvSpPr>
            <a:spLocks noChangeArrowheads="1"/>
          </p:cNvSpPr>
          <p:nvPr/>
        </p:nvSpPr>
        <p:spPr bwMode="auto">
          <a:xfrm>
            <a:off x="0" y="0"/>
            <a:ext cx="10287000" cy="7715250"/>
          </a:xfrm>
          <a:prstGeom prst="rect">
            <a:avLst/>
          </a:prstGeom>
          <a:solidFill>
            <a:srgbClr val="000000"/>
          </a:solidFill>
          <a:ln w="19050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endParaRPr lang="zh-CN" altLang="zh-CN">
              <a:ea typeface="SimSun" pitchFamily="2" charset="-122"/>
            </a:endParaRPr>
          </a:p>
        </p:txBody>
      </p:sp>
      <p:sp>
        <p:nvSpPr>
          <p:cNvPr id="19459" name="Title 2"/>
          <p:cNvSpPr>
            <a:spLocks noGrp="1"/>
          </p:cNvSpPr>
          <p:nvPr>
            <p:ph type="title"/>
          </p:nvPr>
        </p:nvSpPr>
        <p:spPr>
          <a:xfrm>
            <a:off x="0" y="6737350"/>
            <a:ext cx="10287000" cy="936625"/>
          </a:xfrm>
        </p:spPr>
        <p:txBody>
          <a:bodyPr anchor="b"/>
          <a:lstStyle/>
          <a:p>
            <a:pPr algn="ctr"/>
            <a:r>
              <a:rPr lang="en-US" sz="2400" b="0" smtClean="0">
                <a:solidFill>
                  <a:srgbClr val="C0C0C0"/>
                </a:solidFill>
              </a:rPr>
              <a:t>Lars Lydersen testing MagiQ Technologies QPN 5505</a:t>
            </a:r>
          </a:p>
        </p:txBody>
      </p:sp>
      <p:sp>
        <p:nvSpPr>
          <p:cNvPr id="19460" name="TextBox 46"/>
          <p:cNvSpPr txBox="1">
            <a:spLocks noChangeArrowheads="1"/>
          </p:cNvSpPr>
          <p:nvPr/>
        </p:nvSpPr>
        <p:spPr bwMode="auto">
          <a:xfrm>
            <a:off x="8587497" y="6928973"/>
            <a:ext cx="1699503" cy="2112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tIns="36000" bIns="36000" anchor="ctr" anchorCtr="0">
            <a:spAutoFit/>
          </a:bodyPr>
          <a:lstStyle/>
          <a:p>
            <a:pPr algn="r"/>
            <a:r>
              <a:rPr lang="en-US" sz="900" b="0">
                <a:solidFill>
                  <a:srgbClr val="4D4D4D"/>
                </a:solidFill>
              </a:rPr>
              <a:t>Photo ©</a:t>
            </a:r>
            <a:r>
              <a:rPr lang="en-US" sz="200" b="0">
                <a:solidFill>
                  <a:srgbClr val="4D4D4D"/>
                </a:solidFill>
              </a:rPr>
              <a:t> </a:t>
            </a:r>
            <a:r>
              <a:rPr lang="en-US" sz="900" b="0">
                <a:solidFill>
                  <a:srgbClr val="4D4D4D"/>
                </a:solidFill>
              </a:rPr>
              <a:t>2010 Vadim Makarov</a:t>
            </a:r>
          </a:p>
        </p:txBody>
      </p:sp>
      <p:pic>
        <p:nvPicPr>
          <p:cNvPr id="19461" name="Picture 7" descr="a300-28-4-forpres-nocopynotice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0287000" cy="6938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Rectangle 4"/>
          <p:cNvSpPr>
            <a:spLocks noChangeArrowheads="1"/>
          </p:cNvSpPr>
          <p:nvPr/>
        </p:nvSpPr>
        <p:spPr bwMode="auto">
          <a:xfrm>
            <a:off x="0" y="0"/>
            <a:ext cx="10287000" cy="7715250"/>
          </a:xfrm>
          <a:prstGeom prst="rect">
            <a:avLst/>
          </a:prstGeom>
          <a:solidFill>
            <a:srgbClr val="000000"/>
          </a:solidFill>
          <a:ln w="19050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endParaRPr lang="zh-CN" altLang="zh-CN">
              <a:ea typeface="SimSun" pitchFamily="2" charset="-122"/>
            </a:endParaRPr>
          </a:p>
        </p:txBody>
      </p:sp>
      <p:sp>
        <p:nvSpPr>
          <p:cNvPr id="245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solidFill>
                  <a:srgbClr val="FFFFFF"/>
                </a:solidFill>
              </a:rPr>
              <a:t>Proposed full eavesdropper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206183" y="2129433"/>
            <a:ext cx="9874634" cy="2088233"/>
            <a:chOff x="206183" y="2057424"/>
            <a:chExt cx="9874634" cy="2088233"/>
          </a:xfrm>
        </p:grpSpPr>
        <p:sp>
          <p:nvSpPr>
            <p:cNvPr id="24584" name="Freeform 62"/>
            <p:cNvSpPr>
              <a:spLocks/>
            </p:cNvSpPr>
            <p:nvPr/>
          </p:nvSpPr>
          <p:spPr bwMode="auto">
            <a:xfrm>
              <a:off x="2786728" y="2057424"/>
              <a:ext cx="4713544" cy="2088233"/>
            </a:xfrm>
            <a:custGeom>
              <a:avLst/>
              <a:gdLst>
                <a:gd name="T0" fmla="*/ 2147483647 w 2970"/>
                <a:gd name="T1" fmla="*/ 0 h 1109"/>
                <a:gd name="T2" fmla="*/ 2147483647 w 2970"/>
                <a:gd name="T3" fmla="*/ 0 h 1109"/>
                <a:gd name="T4" fmla="*/ 2147483647 w 2970"/>
                <a:gd name="T5" fmla="*/ 0 h 1109"/>
                <a:gd name="T6" fmla="*/ 2147483647 w 2970"/>
                <a:gd name="T7" fmla="*/ 2147483647 h 1109"/>
                <a:gd name="T8" fmla="*/ 2147483647 w 2970"/>
                <a:gd name="T9" fmla="*/ 2147483647 h 1109"/>
                <a:gd name="T10" fmla="*/ 2147483647 w 2970"/>
                <a:gd name="T11" fmla="*/ 2147483647 h 1109"/>
                <a:gd name="T12" fmla="*/ 2147483647 w 2970"/>
                <a:gd name="T13" fmla="*/ 2147483647 h 1109"/>
                <a:gd name="T14" fmla="*/ 2147483647 w 2970"/>
                <a:gd name="T15" fmla="*/ 2147483647 h 1109"/>
                <a:gd name="T16" fmla="*/ 0 w 2970"/>
                <a:gd name="T17" fmla="*/ 2147483647 h 1109"/>
                <a:gd name="T18" fmla="*/ 0 w 2970"/>
                <a:gd name="T19" fmla="*/ 2147483647 h 1109"/>
                <a:gd name="T20" fmla="*/ 0 w 2970"/>
                <a:gd name="T21" fmla="*/ 2147483647 h 1109"/>
                <a:gd name="T22" fmla="*/ 0 w 2970"/>
                <a:gd name="T23" fmla="*/ 2147483647 h 1109"/>
                <a:gd name="T24" fmla="*/ 2147483647 w 2970"/>
                <a:gd name="T25" fmla="*/ 2147483647 h 1109"/>
                <a:gd name="T26" fmla="*/ 2147483647 w 2970"/>
                <a:gd name="T27" fmla="*/ 2147483647 h 1109"/>
                <a:gd name="T28" fmla="*/ 2147483647 w 2970"/>
                <a:gd name="T29" fmla="*/ 2147483647 h 1109"/>
                <a:gd name="T30" fmla="*/ 2147483647 w 2970"/>
                <a:gd name="T31" fmla="*/ 2147483647 h 1109"/>
                <a:gd name="T32" fmla="*/ 2147483647 w 2970"/>
                <a:gd name="T33" fmla="*/ 2147483647 h 1109"/>
                <a:gd name="T34" fmla="*/ 2147483647 w 2970"/>
                <a:gd name="T35" fmla="*/ 2147483647 h 1109"/>
                <a:gd name="T36" fmla="*/ 2147483647 w 2970"/>
                <a:gd name="T37" fmla="*/ 2147483647 h 1109"/>
                <a:gd name="T38" fmla="*/ 2147483647 w 2970"/>
                <a:gd name="T39" fmla="*/ 2147483647 h 1109"/>
                <a:gd name="T40" fmla="*/ 2147483647 w 2970"/>
                <a:gd name="T41" fmla="*/ 2147483647 h 1109"/>
                <a:gd name="T42" fmla="*/ 2147483647 w 2970"/>
                <a:gd name="T43" fmla="*/ 2147483647 h 1109"/>
                <a:gd name="T44" fmla="*/ 2147483647 w 2970"/>
                <a:gd name="T45" fmla="*/ 2147483647 h 1109"/>
                <a:gd name="T46" fmla="*/ 2147483647 w 2970"/>
                <a:gd name="T47" fmla="*/ 2147483647 h 1109"/>
                <a:gd name="T48" fmla="*/ 2147483647 w 2970"/>
                <a:gd name="T49" fmla="*/ 2147483647 h 1109"/>
                <a:gd name="T50" fmla="*/ 2147483647 w 2970"/>
                <a:gd name="T51" fmla="*/ 2147483647 h 1109"/>
                <a:gd name="T52" fmla="*/ 2147483647 w 2970"/>
                <a:gd name="T53" fmla="*/ 2147483647 h 1109"/>
                <a:gd name="T54" fmla="*/ 2147483647 w 2970"/>
                <a:gd name="T55" fmla="*/ 2147483647 h 1109"/>
                <a:gd name="T56" fmla="*/ 2147483647 w 2970"/>
                <a:gd name="T57" fmla="*/ 2147483647 h 1109"/>
                <a:gd name="T58" fmla="*/ 2147483647 w 2970"/>
                <a:gd name="T59" fmla="*/ 2147483647 h 1109"/>
                <a:gd name="T60" fmla="*/ 2147483647 w 2970"/>
                <a:gd name="T61" fmla="*/ 2147483647 h 1109"/>
                <a:gd name="T62" fmla="*/ 2147483647 w 2970"/>
                <a:gd name="T63" fmla="*/ 2147483647 h 1109"/>
                <a:gd name="T64" fmla="*/ 2147483647 w 2970"/>
                <a:gd name="T65" fmla="*/ 2147483647 h 1109"/>
                <a:gd name="T66" fmla="*/ 2147483647 w 2970"/>
                <a:gd name="T67" fmla="*/ 2147483647 h 1109"/>
                <a:gd name="T68" fmla="*/ 2147483647 w 2970"/>
                <a:gd name="T69" fmla="*/ 2147483647 h 1109"/>
                <a:gd name="T70" fmla="*/ 2147483647 w 2970"/>
                <a:gd name="T71" fmla="*/ 0 h 1109"/>
                <a:gd name="T72" fmla="*/ 2147483647 w 2970"/>
                <a:gd name="T73" fmla="*/ 0 h 1109"/>
                <a:gd name="T74" fmla="*/ 2147483647 w 2970"/>
                <a:gd name="T75" fmla="*/ 0 h 1109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2970"/>
                <a:gd name="T115" fmla="*/ 0 h 1109"/>
                <a:gd name="T116" fmla="*/ 2970 w 2970"/>
                <a:gd name="T117" fmla="*/ 1109 h 1109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2970" h="1109">
                  <a:moveTo>
                    <a:pt x="61" y="0"/>
                  </a:moveTo>
                  <a:lnTo>
                    <a:pt x="61" y="0"/>
                  </a:lnTo>
                  <a:lnTo>
                    <a:pt x="49" y="0"/>
                  </a:lnTo>
                  <a:lnTo>
                    <a:pt x="36" y="3"/>
                  </a:lnTo>
                  <a:lnTo>
                    <a:pt x="26" y="10"/>
                  </a:lnTo>
                  <a:lnTo>
                    <a:pt x="20" y="16"/>
                  </a:lnTo>
                  <a:lnTo>
                    <a:pt x="10" y="26"/>
                  </a:lnTo>
                  <a:lnTo>
                    <a:pt x="4" y="36"/>
                  </a:lnTo>
                  <a:lnTo>
                    <a:pt x="0" y="48"/>
                  </a:lnTo>
                  <a:lnTo>
                    <a:pt x="0" y="61"/>
                  </a:lnTo>
                  <a:lnTo>
                    <a:pt x="0" y="1048"/>
                  </a:lnTo>
                  <a:lnTo>
                    <a:pt x="0" y="1061"/>
                  </a:lnTo>
                  <a:lnTo>
                    <a:pt x="4" y="1073"/>
                  </a:lnTo>
                  <a:lnTo>
                    <a:pt x="10" y="1083"/>
                  </a:lnTo>
                  <a:lnTo>
                    <a:pt x="20" y="1093"/>
                  </a:lnTo>
                  <a:lnTo>
                    <a:pt x="26" y="1099"/>
                  </a:lnTo>
                  <a:lnTo>
                    <a:pt x="36" y="1106"/>
                  </a:lnTo>
                  <a:lnTo>
                    <a:pt x="49" y="1109"/>
                  </a:lnTo>
                  <a:lnTo>
                    <a:pt x="61" y="1109"/>
                  </a:lnTo>
                  <a:lnTo>
                    <a:pt x="2909" y="1109"/>
                  </a:lnTo>
                  <a:lnTo>
                    <a:pt x="2921" y="1109"/>
                  </a:lnTo>
                  <a:lnTo>
                    <a:pt x="2934" y="1106"/>
                  </a:lnTo>
                  <a:lnTo>
                    <a:pt x="2944" y="1099"/>
                  </a:lnTo>
                  <a:lnTo>
                    <a:pt x="2950" y="1093"/>
                  </a:lnTo>
                  <a:lnTo>
                    <a:pt x="2960" y="1083"/>
                  </a:lnTo>
                  <a:lnTo>
                    <a:pt x="2966" y="1073"/>
                  </a:lnTo>
                  <a:lnTo>
                    <a:pt x="2970" y="1061"/>
                  </a:lnTo>
                  <a:lnTo>
                    <a:pt x="2970" y="1048"/>
                  </a:lnTo>
                  <a:lnTo>
                    <a:pt x="2970" y="61"/>
                  </a:lnTo>
                  <a:lnTo>
                    <a:pt x="2970" y="48"/>
                  </a:lnTo>
                  <a:lnTo>
                    <a:pt x="2966" y="36"/>
                  </a:lnTo>
                  <a:lnTo>
                    <a:pt x="2960" y="26"/>
                  </a:lnTo>
                  <a:lnTo>
                    <a:pt x="2950" y="16"/>
                  </a:lnTo>
                  <a:lnTo>
                    <a:pt x="2944" y="10"/>
                  </a:lnTo>
                  <a:lnTo>
                    <a:pt x="2934" y="3"/>
                  </a:lnTo>
                  <a:lnTo>
                    <a:pt x="2921" y="0"/>
                  </a:lnTo>
                  <a:lnTo>
                    <a:pt x="2909" y="0"/>
                  </a:lnTo>
                  <a:lnTo>
                    <a:pt x="61" y="0"/>
                  </a:lnTo>
                  <a:close/>
                </a:path>
              </a:pathLst>
            </a:custGeom>
            <a:solidFill>
              <a:srgbClr val="B2B2B2"/>
            </a:solidFill>
            <a:ln w="1270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590" name="Freeform 68"/>
            <p:cNvSpPr>
              <a:spLocks/>
            </p:cNvSpPr>
            <p:nvPr/>
          </p:nvSpPr>
          <p:spPr bwMode="auto">
            <a:xfrm>
              <a:off x="4837198" y="2555625"/>
              <a:ext cx="1555310" cy="1059345"/>
            </a:xfrm>
            <a:custGeom>
              <a:avLst/>
              <a:gdLst>
                <a:gd name="T0" fmla="*/ 2147483647 w 980"/>
                <a:gd name="T1" fmla="*/ 0 h 646"/>
                <a:gd name="T2" fmla="*/ 2147483647 w 980"/>
                <a:gd name="T3" fmla="*/ 0 h 646"/>
                <a:gd name="T4" fmla="*/ 2147483647 w 980"/>
                <a:gd name="T5" fmla="*/ 0 h 646"/>
                <a:gd name="T6" fmla="*/ 2147483647 w 980"/>
                <a:gd name="T7" fmla="*/ 2147483647 h 646"/>
                <a:gd name="T8" fmla="*/ 2147483647 w 980"/>
                <a:gd name="T9" fmla="*/ 2147483647 h 646"/>
                <a:gd name="T10" fmla="*/ 2147483647 w 980"/>
                <a:gd name="T11" fmla="*/ 2147483647 h 646"/>
                <a:gd name="T12" fmla="*/ 2147483647 w 980"/>
                <a:gd name="T13" fmla="*/ 2147483647 h 646"/>
                <a:gd name="T14" fmla="*/ 2147483647 w 980"/>
                <a:gd name="T15" fmla="*/ 2147483647 h 646"/>
                <a:gd name="T16" fmla="*/ 0 w 980"/>
                <a:gd name="T17" fmla="*/ 2147483647 h 646"/>
                <a:gd name="T18" fmla="*/ 0 w 980"/>
                <a:gd name="T19" fmla="*/ 2147483647 h 646"/>
                <a:gd name="T20" fmla="*/ 0 w 980"/>
                <a:gd name="T21" fmla="*/ 2147483647 h 646"/>
                <a:gd name="T22" fmla="*/ 0 w 980"/>
                <a:gd name="T23" fmla="*/ 2147483647 h 646"/>
                <a:gd name="T24" fmla="*/ 2147483647 w 980"/>
                <a:gd name="T25" fmla="*/ 2147483647 h 646"/>
                <a:gd name="T26" fmla="*/ 2147483647 w 980"/>
                <a:gd name="T27" fmla="*/ 2147483647 h 646"/>
                <a:gd name="T28" fmla="*/ 2147483647 w 980"/>
                <a:gd name="T29" fmla="*/ 2147483647 h 646"/>
                <a:gd name="T30" fmla="*/ 2147483647 w 980"/>
                <a:gd name="T31" fmla="*/ 2147483647 h 646"/>
                <a:gd name="T32" fmla="*/ 2147483647 w 980"/>
                <a:gd name="T33" fmla="*/ 2147483647 h 646"/>
                <a:gd name="T34" fmla="*/ 2147483647 w 980"/>
                <a:gd name="T35" fmla="*/ 2147483647 h 646"/>
                <a:gd name="T36" fmla="*/ 2147483647 w 980"/>
                <a:gd name="T37" fmla="*/ 2147483647 h 646"/>
                <a:gd name="T38" fmla="*/ 2147483647 w 980"/>
                <a:gd name="T39" fmla="*/ 2147483647 h 646"/>
                <a:gd name="T40" fmla="*/ 2147483647 w 980"/>
                <a:gd name="T41" fmla="*/ 2147483647 h 646"/>
                <a:gd name="T42" fmla="*/ 2147483647 w 980"/>
                <a:gd name="T43" fmla="*/ 2147483647 h 646"/>
                <a:gd name="T44" fmla="*/ 2147483647 w 980"/>
                <a:gd name="T45" fmla="*/ 2147483647 h 646"/>
                <a:gd name="T46" fmla="*/ 2147483647 w 980"/>
                <a:gd name="T47" fmla="*/ 2147483647 h 646"/>
                <a:gd name="T48" fmla="*/ 2147483647 w 980"/>
                <a:gd name="T49" fmla="*/ 2147483647 h 646"/>
                <a:gd name="T50" fmla="*/ 2147483647 w 980"/>
                <a:gd name="T51" fmla="*/ 2147483647 h 646"/>
                <a:gd name="T52" fmla="*/ 2147483647 w 980"/>
                <a:gd name="T53" fmla="*/ 2147483647 h 646"/>
                <a:gd name="T54" fmla="*/ 2147483647 w 980"/>
                <a:gd name="T55" fmla="*/ 2147483647 h 646"/>
                <a:gd name="T56" fmla="*/ 2147483647 w 980"/>
                <a:gd name="T57" fmla="*/ 2147483647 h 646"/>
                <a:gd name="T58" fmla="*/ 2147483647 w 980"/>
                <a:gd name="T59" fmla="*/ 2147483647 h 646"/>
                <a:gd name="T60" fmla="*/ 2147483647 w 980"/>
                <a:gd name="T61" fmla="*/ 2147483647 h 646"/>
                <a:gd name="T62" fmla="*/ 2147483647 w 980"/>
                <a:gd name="T63" fmla="*/ 2147483647 h 646"/>
                <a:gd name="T64" fmla="*/ 2147483647 w 980"/>
                <a:gd name="T65" fmla="*/ 2147483647 h 646"/>
                <a:gd name="T66" fmla="*/ 2147483647 w 980"/>
                <a:gd name="T67" fmla="*/ 2147483647 h 646"/>
                <a:gd name="T68" fmla="*/ 2147483647 w 980"/>
                <a:gd name="T69" fmla="*/ 2147483647 h 646"/>
                <a:gd name="T70" fmla="*/ 2147483647 w 980"/>
                <a:gd name="T71" fmla="*/ 0 h 646"/>
                <a:gd name="T72" fmla="*/ 2147483647 w 980"/>
                <a:gd name="T73" fmla="*/ 0 h 646"/>
                <a:gd name="T74" fmla="*/ 2147483647 w 980"/>
                <a:gd name="T75" fmla="*/ 0 h 64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980"/>
                <a:gd name="T115" fmla="*/ 0 h 646"/>
                <a:gd name="T116" fmla="*/ 980 w 980"/>
                <a:gd name="T117" fmla="*/ 646 h 64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980" h="646">
                  <a:moveTo>
                    <a:pt x="58" y="0"/>
                  </a:moveTo>
                  <a:lnTo>
                    <a:pt x="58" y="0"/>
                  </a:lnTo>
                  <a:lnTo>
                    <a:pt x="48" y="0"/>
                  </a:lnTo>
                  <a:lnTo>
                    <a:pt x="36" y="6"/>
                  </a:lnTo>
                  <a:lnTo>
                    <a:pt x="26" y="10"/>
                  </a:lnTo>
                  <a:lnTo>
                    <a:pt x="16" y="19"/>
                  </a:lnTo>
                  <a:lnTo>
                    <a:pt x="10" y="26"/>
                  </a:lnTo>
                  <a:lnTo>
                    <a:pt x="3" y="38"/>
                  </a:lnTo>
                  <a:lnTo>
                    <a:pt x="0" y="48"/>
                  </a:lnTo>
                  <a:lnTo>
                    <a:pt x="0" y="61"/>
                  </a:lnTo>
                  <a:lnTo>
                    <a:pt x="0" y="585"/>
                  </a:lnTo>
                  <a:lnTo>
                    <a:pt x="0" y="597"/>
                  </a:lnTo>
                  <a:lnTo>
                    <a:pt x="3" y="607"/>
                  </a:lnTo>
                  <a:lnTo>
                    <a:pt x="10" y="620"/>
                  </a:lnTo>
                  <a:lnTo>
                    <a:pt x="16" y="626"/>
                  </a:lnTo>
                  <a:lnTo>
                    <a:pt x="26" y="636"/>
                  </a:lnTo>
                  <a:lnTo>
                    <a:pt x="36" y="639"/>
                  </a:lnTo>
                  <a:lnTo>
                    <a:pt x="48" y="642"/>
                  </a:lnTo>
                  <a:lnTo>
                    <a:pt x="58" y="646"/>
                  </a:lnTo>
                  <a:lnTo>
                    <a:pt x="919" y="646"/>
                  </a:lnTo>
                  <a:lnTo>
                    <a:pt x="932" y="642"/>
                  </a:lnTo>
                  <a:lnTo>
                    <a:pt x="945" y="639"/>
                  </a:lnTo>
                  <a:lnTo>
                    <a:pt x="955" y="636"/>
                  </a:lnTo>
                  <a:lnTo>
                    <a:pt x="964" y="626"/>
                  </a:lnTo>
                  <a:lnTo>
                    <a:pt x="971" y="620"/>
                  </a:lnTo>
                  <a:lnTo>
                    <a:pt x="977" y="607"/>
                  </a:lnTo>
                  <a:lnTo>
                    <a:pt x="980" y="597"/>
                  </a:lnTo>
                  <a:lnTo>
                    <a:pt x="980" y="585"/>
                  </a:lnTo>
                  <a:lnTo>
                    <a:pt x="980" y="61"/>
                  </a:lnTo>
                  <a:lnTo>
                    <a:pt x="980" y="48"/>
                  </a:lnTo>
                  <a:lnTo>
                    <a:pt x="977" y="38"/>
                  </a:lnTo>
                  <a:lnTo>
                    <a:pt x="971" y="26"/>
                  </a:lnTo>
                  <a:lnTo>
                    <a:pt x="964" y="19"/>
                  </a:lnTo>
                  <a:lnTo>
                    <a:pt x="955" y="10"/>
                  </a:lnTo>
                  <a:lnTo>
                    <a:pt x="945" y="6"/>
                  </a:lnTo>
                  <a:lnTo>
                    <a:pt x="932" y="0"/>
                  </a:lnTo>
                  <a:lnTo>
                    <a:pt x="919" y="0"/>
                  </a:lnTo>
                  <a:lnTo>
                    <a:pt x="58" y="0"/>
                  </a:lnTo>
                  <a:close/>
                </a:path>
              </a:pathLst>
            </a:custGeom>
            <a:solidFill>
              <a:srgbClr val="FFFFFF"/>
            </a:solidFill>
            <a:ln w="1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592" name="Freeform 70"/>
            <p:cNvSpPr>
              <a:spLocks/>
            </p:cNvSpPr>
            <p:nvPr/>
          </p:nvSpPr>
          <p:spPr bwMode="auto">
            <a:xfrm>
              <a:off x="2869254" y="2555625"/>
              <a:ext cx="1555310" cy="1059345"/>
            </a:xfrm>
            <a:custGeom>
              <a:avLst/>
              <a:gdLst>
                <a:gd name="T0" fmla="*/ 2147483647 w 980"/>
                <a:gd name="T1" fmla="*/ 0 h 646"/>
                <a:gd name="T2" fmla="*/ 2147483647 w 980"/>
                <a:gd name="T3" fmla="*/ 0 h 646"/>
                <a:gd name="T4" fmla="*/ 2147483647 w 980"/>
                <a:gd name="T5" fmla="*/ 0 h 646"/>
                <a:gd name="T6" fmla="*/ 2147483647 w 980"/>
                <a:gd name="T7" fmla="*/ 2147483647 h 646"/>
                <a:gd name="T8" fmla="*/ 2147483647 w 980"/>
                <a:gd name="T9" fmla="*/ 2147483647 h 646"/>
                <a:gd name="T10" fmla="*/ 2147483647 w 980"/>
                <a:gd name="T11" fmla="*/ 2147483647 h 646"/>
                <a:gd name="T12" fmla="*/ 2147483647 w 980"/>
                <a:gd name="T13" fmla="*/ 2147483647 h 646"/>
                <a:gd name="T14" fmla="*/ 2147483647 w 980"/>
                <a:gd name="T15" fmla="*/ 2147483647 h 646"/>
                <a:gd name="T16" fmla="*/ 0 w 980"/>
                <a:gd name="T17" fmla="*/ 2147483647 h 646"/>
                <a:gd name="T18" fmla="*/ 0 w 980"/>
                <a:gd name="T19" fmla="*/ 2147483647 h 646"/>
                <a:gd name="T20" fmla="*/ 0 w 980"/>
                <a:gd name="T21" fmla="*/ 2147483647 h 646"/>
                <a:gd name="T22" fmla="*/ 0 w 980"/>
                <a:gd name="T23" fmla="*/ 2147483647 h 646"/>
                <a:gd name="T24" fmla="*/ 2147483647 w 980"/>
                <a:gd name="T25" fmla="*/ 2147483647 h 646"/>
                <a:gd name="T26" fmla="*/ 2147483647 w 980"/>
                <a:gd name="T27" fmla="*/ 2147483647 h 646"/>
                <a:gd name="T28" fmla="*/ 2147483647 w 980"/>
                <a:gd name="T29" fmla="*/ 2147483647 h 646"/>
                <a:gd name="T30" fmla="*/ 2147483647 w 980"/>
                <a:gd name="T31" fmla="*/ 2147483647 h 646"/>
                <a:gd name="T32" fmla="*/ 2147483647 w 980"/>
                <a:gd name="T33" fmla="*/ 2147483647 h 646"/>
                <a:gd name="T34" fmla="*/ 2147483647 w 980"/>
                <a:gd name="T35" fmla="*/ 2147483647 h 646"/>
                <a:gd name="T36" fmla="*/ 2147483647 w 980"/>
                <a:gd name="T37" fmla="*/ 2147483647 h 646"/>
                <a:gd name="T38" fmla="*/ 2147483647 w 980"/>
                <a:gd name="T39" fmla="*/ 2147483647 h 646"/>
                <a:gd name="T40" fmla="*/ 2147483647 w 980"/>
                <a:gd name="T41" fmla="*/ 2147483647 h 646"/>
                <a:gd name="T42" fmla="*/ 2147483647 w 980"/>
                <a:gd name="T43" fmla="*/ 2147483647 h 646"/>
                <a:gd name="T44" fmla="*/ 2147483647 w 980"/>
                <a:gd name="T45" fmla="*/ 2147483647 h 646"/>
                <a:gd name="T46" fmla="*/ 2147483647 w 980"/>
                <a:gd name="T47" fmla="*/ 2147483647 h 646"/>
                <a:gd name="T48" fmla="*/ 2147483647 w 980"/>
                <a:gd name="T49" fmla="*/ 2147483647 h 646"/>
                <a:gd name="T50" fmla="*/ 2147483647 w 980"/>
                <a:gd name="T51" fmla="*/ 2147483647 h 646"/>
                <a:gd name="T52" fmla="*/ 2147483647 w 980"/>
                <a:gd name="T53" fmla="*/ 2147483647 h 646"/>
                <a:gd name="T54" fmla="*/ 2147483647 w 980"/>
                <a:gd name="T55" fmla="*/ 2147483647 h 646"/>
                <a:gd name="T56" fmla="*/ 2147483647 w 980"/>
                <a:gd name="T57" fmla="*/ 2147483647 h 646"/>
                <a:gd name="T58" fmla="*/ 2147483647 w 980"/>
                <a:gd name="T59" fmla="*/ 2147483647 h 646"/>
                <a:gd name="T60" fmla="*/ 2147483647 w 980"/>
                <a:gd name="T61" fmla="*/ 2147483647 h 646"/>
                <a:gd name="T62" fmla="*/ 2147483647 w 980"/>
                <a:gd name="T63" fmla="*/ 2147483647 h 646"/>
                <a:gd name="T64" fmla="*/ 2147483647 w 980"/>
                <a:gd name="T65" fmla="*/ 2147483647 h 646"/>
                <a:gd name="T66" fmla="*/ 2147483647 w 980"/>
                <a:gd name="T67" fmla="*/ 2147483647 h 646"/>
                <a:gd name="T68" fmla="*/ 2147483647 w 980"/>
                <a:gd name="T69" fmla="*/ 2147483647 h 646"/>
                <a:gd name="T70" fmla="*/ 2147483647 w 980"/>
                <a:gd name="T71" fmla="*/ 0 h 646"/>
                <a:gd name="T72" fmla="*/ 2147483647 w 980"/>
                <a:gd name="T73" fmla="*/ 0 h 646"/>
                <a:gd name="T74" fmla="*/ 2147483647 w 980"/>
                <a:gd name="T75" fmla="*/ 0 h 64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980"/>
                <a:gd name="T115" fmla="*/ 0 h 646"/>
                <a:gd name="T116" fmla="*/ 980 w 980"/>
                <a:gd name="T117" fmla="*/ 646 h 64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980" h="646">
                  <a:moveTo>
                    <a:pt x="61" y="0"/>
                  </a:moveTo>
                  <a:lnTo>
                    <a:pt x="61" y="0"/>
                  </a:lnTo>
                  <a:lnTo>
                    <a:pt x="48" y="0"/>
                  </a:lnTo>
                  <a:lnTo>
                    <a:pt x="38" y="6"/>
                  </a:lnTo>
                  <a:lnTo>
                    <a:pt x="25" y="10"/>
                  </a:lnTo>
                  <a:lnTo>
                    <a:pt x="19" y="19"/>
                  </a:lnTo>
                  <a:lnTo>
                    <a:pt x="9" y="26"/>
                  </a:lnTo>
                  <a:lnTo>
                    <a:pt x="6" y="38"/>
                  </a:lnTo>
                  <a:lnTo>
                    <a:pt x="0" y="48"/>
                  </a:lnTo>
                  <a:lnTo>
                    <a:pt x="0" y="61"/>
                  </a:lnTo>
                  <a:lnTo>
                    <a:pt x="0" y="585"/>
                  </a:lnTo>
                  <a:lnTo>
                    <a:pt x="0" y="597"/>
                  </a:lnTo>
                  <a:lnTo>
                    <a:pt x="6" y="607"/>
                  </a:lnTo>
                  <a:lnTo>
                    <a:pt x="9" y="620"/>
                  </a:lnTo>
                  <a:lnTo>
                    <a:pt x="19" y="626"/>
                  </a:lnTo>
                  <a:lnTo>
                    <a:pt x="25" y="636"/>
                  </a:lnTo>
                  <a:lnTo>
                    <a:pt x="38" y="639"/>
                  </a:lnTo>
                  <a:lnTo>
                    <a:pt x="48" y="642"/>
                  </a:lnTo>
                  <a:lnTo>
                    <a:pt x="61" y="646"/>
                  </a:lnTo>
                  <a:lnTo>
                    <a:pt x="922" y="646"/>
                  </a:lnTo>
                  <a:lnTo>
                    <a:pt x="932" y="642"/>
                  </a:lnTo>
                  <a:lnTo>
                    <a:pt x="945" y="639"/>
                  </a:lnTo>
                  <a:lnTo>
                    <a:pt x="954" y="636"/>
                  </a:lnTo>
                  <a:lnTo>
                    <a:pt x="964" y="626"/>
                  </a:lnTo>
                  <a:lnTo>
                    <a:pt x="970" y="620"/>
                  </a:lnTo>
                  <a:lnTo>
                    <a:pt x="977" y="607"/>
                  </a:lnTo>
                  <a:lnTo>
                    <a:pt x="980" y="597"/>
                  </a:lnTo>
                  <a:lnTo>
                    <a:pt x="980" y="585"/>
                  </a:lnTo>
                  <a:lnTo>
                    <a:pt x="980" y="61"/>
                  </a:lnTo>
                  <a:lnTo>
                    <a:pt x="980" y="48"/>
                  </a:lnTo>
                  <a:lnTo>
                    <a:pt x="977" y="38"/>
                  </a:lnTo>
                  <a:lnTo>
                    <a:pt x="970" y="26"/>
                  </a:lnTo>
                  <a:lnTo>
                    <a:pt x="964" y="19"/>
                  </a:lnTo>
                  <a:lnTo>
                    <a:pt x="954" y="10"/>
                  </a:lnTo>
                  <a:lnTo>
                    <a:pt x="945" y="6"/>
                  </a:lnTo>
                  <a:lnTo>
                    <a:pt x="932" y="0"/>
                  </a:lnTo>
                  <a:lnTo>
                    <a:pt x="922" y="0"/>
                  </a:lnTo>
                  <a:lnTo>
                    <a:pt x="61" y="0"/>
                  </a:lnTo>
                  <a:close/>
                </a:path>
              </a:pathLst>
            </a:custGeom>
            <a:solidFill>
              <a:srgbClr val="FFFFFF"/>
            </a:solidFill>
            <a:ln w="1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2" name="Group 1"/>
            <p:cNvGrpSpPr/>
            <p:nvPr/>
          </p:nvGrpSpPr>
          <p:grpSpPr>
            <a:xfrm>
              <a:off x="6796047" y="3197232"/>
              <a:ext cx="618112" cy="696965"/>
              <a:chOff x="6776977" y="2570424"/>
              <a:chExt cx="610385" cy="598535"/>
            </a:xfrm>
          </p:grpSpPr>
          <p:sp>
            <p:nvSpPr>
              <p:cNvPr id="24595" name="Freeform 73"/>
              <p:cNvSpPr>
                <a:spLocks/>
              </p:cNvSpPr>
              <p:nvPr/>
            </p:nvSpPr>
            <p:spPr bwMode="auto">
              <a:xfrm>
                <a:off x="6776977" y="3018542"/>
                <a:ext cx="157462" cy="150417"/>
              </a:xfrm>
              <a:custGeom>
                <a:avLst/>
                <a:gdLst>
                  <a:gd name="T0" fmla="*/ 0 w 94"/>
                  <a:gd name="T1" fmla="*/ 2147483647 h 96"/>
                  <a:gd name="T2" fmla="*/ 0 w 94"/>
                  <a:gd name="T3" fmla="*/ 2147483647 h 96"/>
                  <a:gd name="T4" fmla="*/ 0 w 94"/>
                  <a:gd name="T5" fmla="*/ 2147483647 h 96"/>
                  <a:gd name="T6" fmla="*/ 2147483647 w 94"/>
                  <a:gd name="T7" fmla="*/ 2147483647 h 96"/>
                  <a:gd name="T8" fmla="*/ 2147483647 w 94"/>
                  <a:gd name="T9" fmla="*/ 2147483647 h 96"/>
                  <a:gd name="T10" fmla="*/ 2147483647 w 94"/>
                  <a:gd name="T11" fmla="*/ 2147483647 h 96"/>
                  <a:gd name="T12" fmla="*/ 2147483647 w 94"/>
                  <a:gd name="T13" fmla="*/ 2147483647 h 96"/>
                  <a:gd name="T14" fmla="*/ 2147483647 w 94"/>
                  <a:gd name="T15" fmla="*/ 2147483647 h 96"/>
                  <a:gd name="T16" fmla="*/ 2147483647 w 94"/>
                  <a:gd name="T17" fmla="*/ 2147483647 h 96"/>
                  <a:gd name="T18" fmla="*/ 2147483647 w 94"/>
                  <a:gd name="T19" fmla="*/ 2147483647 h 96"/>
                  <a:gd name="T20" fmla="*/ 2147483647 w 94"/>
                  <a:gd name="T21" fmla="*/ 0 h 96"/>
                  <a:gd name="T22" fmla="*/ 2147483647 w 94"/>
                  <a:gd name="T23" fmla="*/ 0 h 96"/>
                  <a:gd name="T24" fmla="*/ 2147483647 w 94"/>
                  <a:gd name="T25" fmla="*/ 0 h 9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94"/>
                  <a:gd name="T40" fmla="*/ 0 h 96"/>
                  <a:gd name="T41" fmla="*/ 94 w 94"/>
                  <a:gd name="T42" fmla="*/ 96 h 9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94" h="96">
                    <a:moveTo>
                      <a:pt x="0" y="96"/>
                    </a:moveTo>
                    <a:lnTo>
                      <a:pt x="0" y="96"/>
                    </a:lnTo>
                    <a:lnTo>
                      <a:pt x="20" y="93"/>
                    </a:lnTo>
                    <a:lnTo>
                      <a:pt x="39" y="87"/>
                    </a:lnTo>
                    <a:lnTo>
                      <a:pt x="55" y="80"/>
                    </a:lnTo>
                    <a:lnTo>
                      <a:pt x="68" y="68"/>
                    </a:lnTo>
                    <a:lnTo>
                      <a:pt x="78" y="55"/>
                    </a:lnTo>
                    <a:lnTo>
                      <a:pt x="87" y="39"/>
                    </a:lnTo>
                    <a:lnTo>
                      <a:pt x="94" y="19"/>
                    </a:lnTo>
                    <a:lnTo>
                      <a:pt x="94" y="0"/>
                    </a:lnTo>
                  </a:path>
                </a:pathLst>
              </a:custGeom>
              <a:noFill/>
              <a:ln w="1905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596" name="Freeform 74"/>
              <p:cNvSpPr>
                <a:spLocks/>
              </p:cNvSpPr>
              <p:nvPr/>
            </p:nvSpPr>
            <p:spPr bwMode="auto">
              <a:xfrm>
                <a:off x="6934437" y="2868125"/>
                <a:ext cx="150452" cy="150417"/>
              </a:xfrm>
              <a:custGeom>
                <a:avLst/>
                <a:gdLst>
                  <a:gd name="T0" fmla="*/ 0 w 96"/>
                  <a:gd name="T1" fmla="*/ 2147483647 h 96"/>
                  <a:gd name="T2" fmla="*/ 2147483647 w 96"/>
                  <a:gd name="T3" fmla="*/ 2147483647 h 96"/>
                  <a:gd name="T4" fmla="*/ 2147483647 w 96"/>
                  <a:gd name="T5" fmla="*/ 2147483647 h 96"/>
                  <a:gd name="T6" fmla="*/ 2147483647 w 96"/>
                  <a:gd name="T7" fmla="*/ 2147483647 h 96"/>
                  <a:gd name="T8" fmla="*/ 2147483647 w 96"/>
                  <a:gd name="T9" fmla="*/ 2147483647 h 96"/>
                  <a:gd name="T10" fmla="*/ 2147483647 w 96"/>
                  <a:gd name="T11" fmla="*/ 2147483647 h 96"/>
                  <a:gd name="T12" fmla="*/ 2147483647 w 96"/>
                  <a:gd name="T13" fmla="*/ 2147483647 h 96"/>
                  <a:gd name="T14" fmla="*/ 2147483647 w 96"/>
                  <a:gd name="T15" fmla="*/ 2147483647 h 96"/>
                  <a:gd name="T16" fmla="*/ 2147483647 w 96"/>
                  <a:gd name="T17" fmla="*/ 0 h 9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96"/>
                  <a:gd name="T28" fmla="*/ 0 h 96"/>
                  <a:gd name="T29" fmla="*/ 96 w 96"/>
                  <a:gd name="T30" fmla="*/ 96 h 9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96" h="96">
                    <a:moveTo>
                      <a:pt x="0" y="96"/>
                    </a:moveTo>
                    <a:lnTo>
                      <a:pt x="3" y="77"/>
                    </a:lnTo>
                    <a:lnTo>
                      <a:pt x="9" y="57"/>
                    </a:lnTo>
                    <a:lnTo>
                      <a:pt x="19" y="41"/>
                    </a:lnTo>
                    <a:lnTo>
                      <a:pt x="29" y="29"/>
                    </a:lnTo>
                    <a:lnTo>
                      <a:pt x="45" y="16"/>
                    </a:lnTo>
                    <a:lnTo>
                      <a:pt x="61" y="6"/>
                    </a:lnTo>
                    <a:lnTo>
                      <a:pt x="77" y="3"/>
                    </a:lnTo>
                    <a:lnTo>
                      <a:pt x="96" y="0"/>
                    </a:lnTo>
                  </a:path>
                </a:pathLst>
              </a:custGeom>
              <a:noFill/>
              <a:ln w="1905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597" name="Freeform 75"/>
              <p:cNvSpPr>
                <a:spLocks/>
              </p:cNvSpPr>
              <p:nvPr/>
            </p:nvSpPr>
            <p:spPr bwMode="auto">
              <a:xfrm>
                <a:off x="7235342" y="2570424"/>
                <a:ext cx="152020" cy="145717"/>
              </a:xfrm>
              <a:custGeom>
                <a:avLst/>
                <a:gdLst>
                  <a:gd name="T0" fmla="*/ 0 w 97"/>
                  <a:gd name="T1" fmla="*/ 2147483647 h 93"/>
                  <a:gd name="T2" fmla="*/ 0 w 97"/>
                  <a:gd name="T3" fmla="*/ 2147483647 h 93"/>
                  <a:gd name="T4" fmla="*/ 0 w 97"/>
                  <a:gd name="T5" fmla="*/ 2147483647 h 93"/>
                  <a:gd name="T6" fmla="*/ 2147483647 w 97"/>
                  <a:gd name="T7" fmla="*/ 2147483647 h 93"/>
                  <a:gd name="T8" fmla="*/ 2147483647 w 97"/>
                  <a:gd name="T9" fmla="*/ 2147483647 h 93"/>
                  <a:gd name="T10" fmla="*/ 2147483647 w 97"/>
                  <a:gd name="T11" fmla="*/ 2147483647 h 93"/>
                  <a:gd name="T12" fmla="*/ 2147483647 w 97"/>
                  <a:gd name="T13" fmla="*/ 2147483647 h 93"/>
                  <a:gd name="T14" fmla="*/ 2147483647 w 97"/>
                  <a:gd name="T15" fmla="*/ 2147483647 h 93"/>
                  <a:gd name="T16" fmla="*/ 2147483647 w 97"/>
                  <a:gd name="T17" fmla="*/ 2147483647 h 93"/>
                  <a:gd name="T18" fmla="*/ 2147483647 w 97"/>
                  <a:gd name="T19" fmla="*/ 0 h 93"/>
                  <a:gd name="T20" fmla="*/ 2147483647 w 97"/>
                  <a:gd name="T21" fmla="*/ 0 h 93"/>
                  <a:gd name="T22" fmla="*/ 2147483647 w 97"/>
                  <a:gd name="T23" fmla="*/ 0 h 93"/>
                  <a:gd name="T24" fmla="*/ 2147483647 w 97"/>
                  <a:gd name="T25" fmla="*/ 0 h 9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97"/>
                  <a:gd name="T40" fmla="*/ 0 h 93"/>
                  <a:gd name="T41" fmla="*/ 97 w 97"/>
                  <a:gd name="T42" fmla="*/ 93 h 9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97" h="93">
                    <a:moveTo>
                      <a:pt x="0" y="93"/>
                    </a:moveTo>
                    <a:lnTo>
                      <a:pt x="0" y="93"/>
                    </a:lnTo>
                    <a:lnTo>
                      <a:pt x="4" y="74"/>
                    </a:lnTo>
                    <a:lnTo>
                      <a:pt x="10" y="58"/>
                    </a:lnTo>
                    <a:lnTo>
                      <a:pt x="16" y="42"/>
                    </a:lnTo>
                    <a:lnTo>
                      <a:pt x="29" y="26"/>
                    </a:lnTo>
                    <a:lnTo>
                      <a:pt x="42" y="16"/>
                    </a:lnTo>
                    <a:lnTo>
                      <a:pt x="58" y="7"/>
                    </a:lnTo>
                    <a:lnTo>
                      <a:pt x="78" y="0"/>
                    </a:lnTo>
                    <a:lnTo>
                      <a:pt x="97" y="0"/>
                    </a:lnTo>
                  </a:path>
                </a:pathLst>
              </a:custGeom>
              <a:noFill/>
              <a:ln w="1905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598" name="Freeform 76"/>
              <p:cNvSpPr>
                <a:spLocks/>
              </p:cNvSpPr>
              <p:nvPr/>
            </p:nvSpPr>
            <p:spPr bwMode="auto">
              <a:xfrm>
                <a:off x="7084890" y="2716141"/>
                <a:ext cx="150452" cy="151985"/>
              </a:xfrm>
              <a:custGeom>
                <a:avLst/>
                <a:gdLst>
                  <a:gd name="T0" fmla="*/ 0 w 96"/>
                  <a:gd name="T1" fmla="*/ 2147483647 h 97"/>
                  <a:gd name="T2" fmla="*/ 2147483647 w 96"/>
                  <a:gd name="T3" fmla="*/ 2147483647 h 97"/>
                  <a:gd name="T4" fmla="*/ 2147483647 w 96"/>
                  <a:gd name="T5" fmla="*/ 2147483647 h 97"/>
                  <a:gd name="T6" fmla="*/ 2147483647 w 96"/>
                  <a:gd name="T7" fmla="*/ 2147483647 h 97"/>
                  <a:gd name="T8" fmla="*/ 2147483647 w 96"/>
                  <a:gd name="T9" fmla="*/ 2147483647 h 97"/>
                  <a:gd name="T10" fmla="*/ 2147483647 w 96"/>
                  <a:gd name="T11" fmla="*/ 2147483647 h 97"/>
                  <a:gd name="T12" fmla="*/ 2147483647 w 96"/>
                  <a:gd name="T13" fmla="*/ 2147483647 h 97"/>
                  <a:gd name="T14" fmla="*/ 2147483647 w 96"/>
                  <a:gd name="T15" fmla="*/ 2147483647 h 97"/>
                  <a:gd name="T16" fmla="*/ 2147483647 w 96"/>
                  <a:gd name="T17" fmla="*/ 0 h 9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96"/>
                  <a:gd name="T28" fmla="*/ 0 h 97"/>
                  <a:gd name="T29" fmla="*/ 96 w 96"/>
                  <a:gd name="T30" fmla="*/ 97 h 9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96" h="97">
                    <a:moveTo>
                      <a:pt x="0" y="97"/>
                    </a:moveTo>
                    <a:lnTo>
                      <a:pt x="19" y="93"/>
                    </a:lnTo>
                    <a:lnTo>
                      <a:pt x="39" y="90"/>
                    </a:lnTo>
                    <a:lnTo>
                      <a:pt x="55" y="81"/>
                    </a:lnTo>
                    <a:lnTo>
                      <a:pt x="67" y="68"/>
                    </a:lnTo>
                    <a:lnTo>
                      <a:pt x="80" y="55"/>
                    </a:lnTo>
                    <a:lnTo>
                      <a:pt x="90" y="39"/>
                    </a:lnTo>
                    <a:lnTo>
                      <a:pt x="96" y="20"/>
                    </a:lnTo>
                    <a:lnTo>
                      <a:pt x="96" y="0"/>
                    </a:lnTo>
                  </a:path>
                </a:pathLst>
              </a:custGeom>
              <a:noFill/>
              <a:ln w="1905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599" name="Freeform 77"/>
              <p:cNvSpPr>
                <a:spLocks/>
              </p:cNvSpPr>
              <p:nvPr/>
            </p:nvSpPr>
            <p:spPr bwMode="auto">
              <a:xfrm>
                <a:off x="7084890" y="2868125"/>
                <a:ext cx="150452" cy="150417"/>
              </a:xfrm>
              <a:custGeom>
                <a:avLst/>
                <a:gdLst>
                  <a:gd name="T0" fmla="*/ 2147483647 w 96"/>
                  <a:gd name="T1" fmla="*/ 2147483647 h 96"/>
                  <a:gd name="T2" fmla="*/ 2147483647 w 96"/>
                  <a:gd name="T3" fmla="*/ 2147483647 h 96"/>
                  <a:gd name="T4" fmla="*/ 2147483647 w 96"/>
                  <a:gd name="T5" fmla="*/ 2147483647 h 96"/>
                  <a:gd name="T6" fmla="*/ 2147483647 w 96"/>
                  <a:gd name="T7" fmla="*/ 2147483647 h 96"/>
                  <a:gd name="T8" fmla="*/ 2147483647 w 96"/>
                  <a:gd name="T9" fmla="*/ 2147483647 h 96"/>
                  <a:gd name="T10" fmla="*/ 2147483647 w 96"/>
                  <a:gd name="T11" fmla="*/ 2147483647 h 96"/>
                  <a:gd name="T12" fmla="*/ 2147483647 w 96"/>
                  <a:gd name="T13" fmla="*/ 2147483647 h 96"/>
                  <a:gd name="T14" fmla="*/ 2147483647 w 96"/>
                  <a:gd name="T15" fmla="*/ 2147483647 h 96"/>
                  <a:gd name="T16" fmla="*/ 0 w 96"/>
                  <a:gd name="T17" fmla="*/ 0 h 9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96"/>
                  <a:gd name="T28" fmla="*/ 0 h 96"/>
                  <a:gd name="T29" fmla="*/ 96 w 96"/>
                  <a:gd name="T30" fmla="*/ 96 h 9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96" h="96">
                    <a:moveTo>
                      <a:pt x="96" y="96"/>
                    </a:moveTo>
                    <a:lnTo>
                      <a:pt x="96" y="77"/>
                    </a:lnTo>
                    <a:lnTo>
                      <a:pt x="90" y="57"/>
                    </a:lnTo>
                    <a:lnTo>
                      <a:pt x="80" y="41"/>
                    </a:lnTo>
                    <a:lnTo>
                      <a:pt x="67" y="29"/>
                    </a:lnTo>
                    <a:lnTo>
                      <a:pt x="55" y="16"/>
                    </a:lnTo>
                    <a:lnTo>
                      <a:pt x="39" y="9"/>
                    </a:lnTo>
                    <a:lnTo>
                      <a:pt x="19" y="3"/>
                    </a:lnTo>
                    <a:lnTo>
                      <a:pt x="0" y="0"/>
                    </a:lnTo>
                  </a:path>
                </a:pathLst>
              </a:custGeom>
              <a:noFill/>
              <a:ln w="1905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600" name="Freeform 78"/>
              <p:cNvSpPr>
                <a:spLocks/>
              </p:cNvSpPr>
              <p:nvPr/>
            </p:nvSpPr>
            <p:spPr bwMode="auto">
              <a:xfrm>
                <a:off x="7235342" y="3018542"/>
                <a:ext cx="152020" cy="150417"/>
              </a:xfrm>
              <a:custGeom>
                <a:avLst/>
                <a:gdLst>
                  <a:gd name="T0" fmla="*/ 2147483647 w 97"/>
                  <a:gd name="T1" fmla="*/ 2147483647 h 96"/>
                  <a:gd name="T2" fmla="*/ 2147483647 w 97"/>
                  <a:gd name="T3" fmla="*/ 2147483647 h 96"/>
                  <a:gd name="T4" fmla="*/ 2147483647 w 97"/>
                  <a:gd name="T5" fmla="*/ 2147483647 h 96"/>
                  <a:gd name="T6" fmla="*/ 2147483647 w 97"/>
                  <a:gd name="T7" fmla="*/ 2147483647 h 96"/>
                  <a:gd name="T8" fmla="*/ 2147483647 w 97"/>
                  <a:gd name="T9" fmla="*/ 2147483647 h 96"/>
                  <a:gd name="T10" fmla="*/ 2147483647 w 97"/>
                  <a:gd name="T11" fmla="*/ 2147483647 h 96"/>
                  <a:gd name="T12" fmla="*/ 2147483647 w 97"/>
                  <a:gd name="T13" fmla="*/ 2147483647 h 96"/>
                  <a:gd name="T14" fmla="*/ 2147483647 w 97"/>
                  <a:gd name="T15" fmla="*/ 2147483647 h 96"/>
                  <a:gd name="T16" fmla="*/ 2147483647 w 97"/>
                  <a:gd name="T17" fmla="*/ 2147483647 h 96"/>
                  <a:gd name="T18" fmla="*/ 2147483647 w 97"/>
                  <a:gd name="T19" fmla="*/ 2147483647 h 96"/>
                  <a:gd name="T20" fmla="*/ 0 w 97"/>
                  <a:gd name="T21" fmla="*/ 0 h 96"/>
                  <a:gd name="T22" fmla="*/ 0 w 97"/>
                  <a:gd name="T23" fmla="*/ 0 h 96"/>
                  <a:gd name="T24" fmla="*/ 0 w 97"/>
                  <a:gd name="T25" fmla="*/ 0 h 9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97"/>
                  <a:gd name="T40" fmla="*/ 0 h 96"/>
                  <a:gd name="T41" fmla="*/ 97 w 97"/>
                  <a:gd name="T42" fmla="*/ 96 h 9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97" h="96">
                    <a:moveTo>
                      <a:pt x="97" y="96"/>
                    </a:moveTo>
                    <a:lnTo>
                      <a:pt x="97" y="96"/>
                    </a:lnTo>
                    <a:lnTo>
                      <a:pt x="78" y="93"/>
                    </a:lnTo>
                    <a:lnTo>
                      <a:pt x="58" y="87"/>
                    </a:lnTo>
                    <a:lnTo>
                      <a:pt x="42" y="80"/>
                    </a:lnTo>
                    <a:lnTo>
                      <a:pt x="29" y="68"/>
                    </a:lnTo>
                    <a:lnTo>
                      <a:pt x="16" y="55"/>
                    </a:lnTo>
                    <a:lnTo>
                      <a:pt x="10" y="39"/>
                    </a:lnTo>
                    <a:lnTo>
                      <a:pt x="4" y="19"/>
                    </a:lnTo>
                    <a:lnTo>
                      <a:pt x="0" y="0"/>
                    </a:lnTo>
                  </a:path>
                </a:pathLst>
              </a:custGeom>
              <a:noFill/>
              <a:ln w="1905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601" name="Freeform 79"/>
              <p:cNvSpPr>
                <a:spLocks/>
              </p:cNvSpPr>
              <p:nvPr/>
            </p:nvSpPr>
            <p:spPr bwMode="auto">
              <a:xfrm>
                <a:off x="6934437" y="2716141"/>
                <a:ext cx="150452" cy="151985"/>
              </a:xfrm>
              <a:custGeom>
                <a:avLst/>
                <a:gdLst>
                  <a:gd name="T0" fmla="*/ 2147483647 w 96"/>
                  <a:gd name="T1" fmla="*/ 2147483647 h 97"/>
                  <a:gd name="T2" fmla="*/ 2147483647 w 96"/>
                  <a:gd name="T3" fmla="*/ 2147483647 h 97"/>
                  <a:gd name="T4" fmla="*/ 2147483647 w 96"/>
                  <a:gd name="T5" fmla="*/ 2147483647 h 97"/>
                  <a:gd name="T6" fmla="*/ 2147483647 w 96"/>
                  <a:gd name="T7" fmla="*/ 2147483647 h 97"/>
                  <a:gd name="T8" fmla="*/ 2147483647 w 96"/>
                  <a:gd name="T9" fmla="*/ 2147483647 h 97"/>
                  <a:gd name="T10" fmla="*/ 2147483647 w 96"/>
                  <a:gd name="T11" fmla="*/ 2147483647 h 97"/>
                  <a:gd name="T12" fmla="*/ 2147483647 w 96"/>
                  <a:gd name="T13" fmla="*/ 2147483647 h 97"/>
                  <a:gd name="T14" fmla="*/ 2147483647 w 96"/>
                  <a:gd name="T15" fmla="*/ 2147483647 h 97"/>
                  <a:gd name="T16" fmla="*/ 0 w 96"/>
                  <a:gd name="T17" fmla="*/ 0 h 9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96"/>
                  <a:gd name="T28" fmla="*/ 0 h 97"/>
                  <a:gd name="T29" fmla="*/ 96 w 96"/>
                  <a:gd name="T30" fmla="*/ 97 h 9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96" h="97">
                    <a:moveTo>
                      <a:pt x="96" y="97"/>
                    </a:moveTo>
                    <a:lnTo>
                      <a:pt x="77" y="93"/>
                    </a:lnTo>
                    <a:lnTo>
                      <a:pt x="61" y="90"/>
                    </a:lnTo>
                    <a:lnTo>
                      <a:pt x="45" y="81"/>
                    </a:lnTo>
                    <a:lnTo>
                      <a:pt x="29" y="68"/>
                    </a:lnTo>
                    <a:lnTo>
                      <a:pt x="19" y="55"/>
                    </a:lnTo>
                    <a:lnTo>
                      <a:pt x="9" y="39"/>
                    </a:lnTo>
                    <a:lnTo>
                      <a:pt x="3" y="20"/>
                    </a:lnTo>
                    <a:lnTo>
                      <a:pt x="0" y="0"/>
                    </a:lnTo>
                  </a:path>
                </a:pathLst>
              </a:custGeom>
              <a:noFill/>
              <a:ln w="1905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602" name="Freeform 80"/>
              <p:cNvSpPr>
                <a:spLocks/>
              </p:cNvSpPr>
              <p:nvPr/>
            </p:nvSpPr>
            <p:spPr bwMode="auto">
              <a:xfrm>
                <a:off x="6787119" y="2570424"/>
                <a:ext cx="147318" cy="145717"/>
              </a:xfrm>
              <a:custGeom>
                <a:avLst/>
                <a:gdLst>
                  <a:gd name="T0" fmla="*/ 2147483647 w 94"/>
                  <a:gd name="T1" fmla="*/ 2147483647 h 93"/>
                  <a:gd name="T2" fmla="*/ 2147483647 w 94"/>
                  <a:gd name="T3" fmla="*/ 2147483647 h 93"/>
                  <a:gd name="T4" fmla="*/ 2147483647 w 94"/>
                  <a:gd name="T5" fmla="*/ 2147483647 h 93"/>
                  <a:gd name="T6" fmla="*/ 2147483647 w 94"/>
                  <a:gd name="T7" fmla="*/ 2147483647 h 93"/>
                  <a:gd name="T8" fmla="*/ 2147483647 w 94"/>
                  <a:gd name="T9" fmla="*/ 2147483647 h 93"/>
                  <a:gd name="T10" fmla="*/ 2147483647 w 94"/>
                  <a:gd name="T11" fmla="*/ 2147483647 h 93"/>
                  <a:gd name="T12" fmla="*/ 2147483647 w 94"/>
                  <a:gd name="T13" fmla="*/ 2147483647 h 93"/>
                  <a:gd name="T14" fmla="*/ 2147483647 w 94"/>
                  <a:gd name="T15" fmla="*/ 2147483647 h 93"/>
                  <a:gd name="T16" fmla="*/ 2147483647 w 94"/>
                  <a:gd name="T17" fmla="*/ 2147483647 h 93"/>
                  <a:gd name="T18" fmla="*/ 2147483647 w 94"/>
                  <a:gd name="T19" fmla="*/ 0 h 93"/>
                  <a:gd name="T20" fmla="*/ 0 w 94"/>
                  <a:gd name="T21" fmla="*/ 0 h 93"/>
                  <a:gd name="T22" fmla="*/ 0 w 94"/>
                  <a:gd name="T23" fmla="*/ 0 h 93"/>
                  <a:gd name="T24" fmla="*/ 0 w 94"/>
                  <a:gd name="T25" fmla="*/ 0 h 9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94"/>
                  <a:gd name="T40" fmla="*/ 0 h 93"/>
                  <a:gd name="T41" fmla="*/ 94 w 94"/>
                  <a:gd name="T42" fmla="*/ 93 h 9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94" h="93">
                    <a:moveTo>
                      <a:pt x="94" y="93"/>
                    </a:moveTo>
                    <a:lnTo>
                      <a:pt x="94" y="93"/>
                    </a:lnTo>
                    <a:lnTo>
                      <a:pt x="94" y="74"/>
                    </a:lnTo>
                    <a:lnTo>
                      <a:pt x="87" y="58"/>
                    </a:lnTo>
                    <a:lnTo>
                      <a:pt x="78" y="42"/>
                    </a:lnTo>
                    <a:lnTo>
                      <a:pt x="68" y="26"/>
                    </a:lnTo>
                    <a:lnTo>
                      <a:pt x="55" y="16"/>
                    </a:lnTo>
                    <a:lnTo>
                      <a:pt x="39" y="7"/>
                    </a:lnTo>
                    <a:lnTo>
                      <a:pt x="20" y="0"/>
                    </a:lnTo>
                    <a:lnTo>
                      <a:pt x="0" y="0"/>
                    </a:lnTo>
                  </a:path>
                </a:pathLst>
              </a:custGeom>
              <a:noFill/>
              <a:ln w="1905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4603" name="Freeform 81"/>
            <p:cNvSpPr>
              <a:spLocks/>
            </p:cNvSpPr>
            <p:nvPr/>
          </p:nvSpPr>
          <p:spPr bwMode="auto">
            <a:xfrm>
              <a:off x="2129688" y="2760606"/>
              <a:ext cx="412633" cy="421443"/>
            </a:xfrm>
            <a:custGeom>
              <a:avLst/>
              <a:gdLst>
                <a:gd name="T0" fmla="*/ 2147483647 w 260"/>
                <a:gd name="T1" fmla="*/ 2147483647 h 257"/>
                <a:gd name="T2" fmla="*/ 2147483647 w 260"/>
                <a:gd name="T3" fmla="*/ 2147483647 h 257"/>
                <a:gd name="T4" fmla="*/ 2147483647 w 260"/>
                <a:gd name="T5" fmla="*/ 2147483647 h 257"/>
                <a:gd name="T6" fmla="*/ 2147483647 w 260"/>
                <a:gd name="T7" fmla="*/ 2147483647 h 257"/>
                <a:gd name="T8" fmla="*/ 2147483647 w 260"/>
                <a:gd name="T9" fmla="*/ 2147483647 h 257"/>
                <a:gd name="T10" fmla="*/ 2147483647 w 260"/>
                <a:gd name="T11" fmla="*/ 2147483647 h 257"/>
                <a:gd name="T12" fmla="*/ 2147483647 w 260"/>
                <a:gd name="T13" fmla="*/ 2147483647 h 257"/>
                <a:gd name="T14" fmla="*/ 2147483647 w 260"/>
                <a:gd name="T15" fmla="*/ 2147483647 h 257"/>
                <a:gd name="T16" fmla="*/ 2147483647 w 260"/>
                <a:gd name="T17" fmla="*/ 2147483647 h 257"/>
                <a:gd name="T18" fmla="*/ 2147483647 w 260"/>
                <a:gd name="T19" fmla="*/ 2147483647 h 257"/>
                <a:gd name="T20" fmla="*/ 2147483647 w 260"/>
                <a:gd name="T21" fmla="*/ 2147483647 h 257"/>
                <a:gd name="T22" fmla="*/ 2147483647 w 260"/>
                <a:gd name="T23" fmla="*/ 2147483647 h 257"/>
                <a:gd name="T24" fmla="*/ 2147483647 w 260"/>
                <a:gd name="T25" fmla="*/ 2147483647 h 257"/>
                <a:gd name="T26" fmla="*/ 2147483647 w 260"/>
                <a:gd name="T27" fmla="*/ 2147483647 h 257"/>
                <a:gd name="T28" fmla="*/ 2147483647 w 260"/>
                <a:gd name="T29" fmla="*/ 2147483647 h 257"/>
                <a:gd name="T30" fmla="*/ 2147483647 w 260"/>
                <a:gd name="T31" fmla="*/ 2147483647 h 257"/>
                <a:gd name="T32" fmla="*/ 0 w 260"/>
                <a:gd name="T33" fmla="*/ 2147483647 h 257"/>
                <a:gd name="T34" fmla="*/ 2147483647 w 260"/>
                <a:gd name="T35" fmla="*/ 2147483647 h 257"/>
                <a:gd name="T36" fmla="*/ 2147483647 w 260"/>
                <a:gd name="T37" fmla="*/ 2147483647 h 257"/>
                <a:gd name="T38" fmla="*/ 2147483647 w 260"/>
                <a:gd name="T39" fmla="*/ 2147483647 h 257"/>
                <a:gd name="T40" fmla="*/ 2147483647 w 260"/>
                <a:gd name="T41" fmla="*/ 2147483647 h 257"/>
                <a:gd name="T42" fmla="*/ 2147483647 w 260"/>
                <a:gd name="T43" fmla="*/ 2147483647 h 257"/>
                <a:gd name="T44" fmla="*/ 2147483647 w 260"/>
                <a:gd name="T45" fmla="*/ 2147483647 h 257"/>
                <a:gd name="T46" fmla="*/ 2147483647 w 260"/>
                <a:gd name="T47" fmla="*/ 0 h 257"/>
                <a:gd name="T48" fmla="*/ 2147483647 w 260"/>
                <a:gd name="T49" fmla="*/ 0 h 257"/>
                <a:gd name="T50" fmla="*/ 2147483647 w 260"/>
                <a:gd name="T51" fmla="*/ 0 h 257"/>
                <a:gd name="T52" fmla="*/ 2147483647 w 260"/>
                <a:gd name="T53" fmla="*/ 2147483647 h 257"/>
                <a:gd name="T54" fmla="*/ 2147483647 w 260"/>
                <a:gd name="T55" fmla="*/ 2147483647 h 257"/>
                <a:gd name="T56" fmla="*/ 2147483647 w 260"/>
                <a:gd name="T57" fmla="*/ 2147483647 h 257"/>
                <a:gd name="T58" fmla="*/ 2147483647 w 260"/>
                <a:gd name="T59" fmla="*/ 2147483647 h 257"/>
                <a:gd name="T60" fmla="*/ 2147483647 w 260"/>
                <a:gd name="T61" fmla="*/ 2147483647 h 257"/>
                <a:gd name="T62" fmla="*/ 2147483647 w 260"/>
                <a:gd name="T63" fmla="*/ 2147483647 h 257"/>
                <a:gd name="T64" fmla="*/ 2147483647 w 260"/>
                <a:gd name="T65" fmla="*/ 2147483647 h 25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260"/>
                <a:gd name="T100" fmla="*/ 0 h 257"/>
                <a:gd name="T101" fmla="*/ 260 w 260"/>
                <a:gd name="T102" fmla="*/ 257 h 257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260" h="257">
                  <a:moveTo>
                    <a:pt x="260" y="129"/>
                  </a:moveTo>
                  <a:lnTo>
                    <a:pt x="257" y="154"/>
                  </a:lnTo>
                  <a:lnTo>
                    <a:pt x="250" y="177"/>
                  </a:lnTo>
                  <a:lnTo>
                    <a:pt x="238" y="199"/>
                  </a:lnTo>
                  <a:lnTo>
                    <a:pt x="222" y="219"/>
                  </a:lnTo>
                  <a:lnTo>
                    <a:pt x="202" y="235"/>
                  </a:lnTo>
                  <a:lnTo>
                    <a:pt x="180" y="248"/>
                  </a:lnTo>
                  <a:lnTo>
                    <a:pt x="157" y="254"/>
                  </a:lnTo>
                  <a:lnTo>
                    <a:pt x="132" y="257"/>
                  </a:lnTo>
                  <a:lnTo>
                    <a:pt x="106" y="254"/>
                  </a:lnTo>
                  <a:lnTo>
                    <a:pt x="80" y="248"/>
                  </a:lnTo>
                  <a:lnTo>
                    <a:pt x="58" y="235"/>
                  </a:lnTo>
                  <a:lnTo>
                    <a:pt x="38" y="219"/>
                  </a:lnTo>
                  <a:lnTo>
                    <a:pt x="22" y="199"/>
                  </a:lnTo>
                  <a:lnTo>
                    <a:pt x="13" y="177"/>
                  </a:lnTo>
                  <a:lnTo>
                    <a:pt x="3" y="154"/>
                  </a:lnTo>
                  <a:lnTo>
                    <a:pt x="0" y="129"/>
                  </a:lnTo>
                  <a:lnTo>
                    <a:pt x="3" y="103"/>
                  </a:lnTo>
                  <a:lnTo>
                    <a:pt x="13" y="77"/>
                  </a:lnTo>
                  <a:lnTo>
                    <a:pt x="22" y="55"/>
                  </a:lnTo>
                  <a:lnTo>
                    <a:pt x="38" y="36"/>
                  </a:lnTo>
                  <a:lnTo>
                    <a:pt x="58" y="19"/>
                  </a:lnTo>
                  <a:lnTo>
                    <a:pt x="80" y="10"/>
                  </a:lnTo>
                  <a:lnTo>
                    <a:pt x="106" y="0"/>
                  </a:lnTo>
                  <a:lnTo>
                    <a:pt x="132" y="0"/>
                  </a:lnTo>
                  <a:lnTo>
                    <a:pt x="157" y="0"/>
                  </a:lnTo>
                  <a:lnTo>
                    <a:pt x="180" y="10"/>
                  </a:lnTo>
                  <a:lnTo>
                    <a:pt x="202" y="19"/>
                  </a:lnTo>
                  <a:lnTo>
                    <a:pt x="222" y="36"/>
                  </a:lnTo>
                  <a:lnTo>
                    <a:pt x="238" y="55"/>
                  </a:lnTo>
                  <a:lnTo>
                    <a:pt x="250" y="77"/>
                  </a:lnTo>
                  <a:lnTo>
                    <a:pt x="257" y="103"/>
                  </a:lnTo>
                  <a:lnTo>
                    <a:pt x="260" y="129"/>
                  </a:lnTo>
                  <a:close/>
                </a:path>
              </a:pathLst>
            </a:custGeom>
            <a:noFill/>
            <a:ln w="1905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04" name="Freeform 82"/>
            <p:cNvSpPr>
              <a:spLocks/>
            </p:cNvSpPr>
            <p:nvPr/>
          </p:nvSpPr>
          <p:spPr bwMode="auto">
            <a:xfrm>
              <a:off x="2007485" y="2760606"/>
              <a:ext cx="412633" cy="421443"/>
            </a:xfrm>
            <a:custGeom>
              <a:avLst/>
              <a:gdLst>
                <a:gd name="T0" fmla="*/ 2147483647 w 260"/>
                <a:gd name="T1" fmla="*/ 2147483647 h 257"/>
                <a:gd name="T2" fmla="*/ 2147483647 w 260"/>
                <a:gd name="T3" fmla="*/ 2147483647 h 257"/>
                <a:gd name="T4" fmla="*/ 2147483647 w 260"/>
                <a:gd name="T5" fmla="*/ 2147483647 h 257"/>
                <a:gd name="T6" fmla="*/ 2147483647 w 260"/>
                <a:gd name="T7" fmla="*/ 2147483647 h 257"/>
                <a:gd name="T8" fmla="*/ 2147483647 w 260"/>
                <a:gd name="T9" fmla="*/ 2147483647 h 257"/>
                <a:gd name="T10" fmla="*/ 2147483647 w 260"/>
                <a:gd name="T11" fmla="*/ 2147483647 h 257"/>
                <a:gd name="T12" fmla="*/ 2147483647 w 260"/>
                <a:gd name="T13" fmla="*/ 2147483647 h 257"/>
                <a:gd name="T14" fmla="*/ 2147483647 w 260"/>
                <a:gd name="T15" fmla="*/ 2147483647 h 257"/>
                <a:gd name="T16" fmla="*/ 2147483647 w 260"/>
                <a:gd name="T17" fmla="*/ 2147483647 h 257"/>
                <a:gd name="T18" fmla="*/ 2147483647 w 260"/>
                <a:gd name="T19" fmla="*/ 2147483647 h 257"/>
                <a:gd name="T20" fmla="*/ 2147483647 w 260"/>
                <a:gd name="T21" fmla="*/ 2147483647 h 257"/>
                <a:gd name="T22" fmla="*/ 2147483647 w 260"/>
                <a:gd name="T23" fmla="*/ 2147483647 h 257"/>
                <a:gd name="T24" fmla="*/ 2147483647 w 260"/>
                <a:gd name="T25" fmla="*/ 2147483647 h 257"/>
                <a:gd name="T26" fmla="*/ 2147483647 w 260"/>
                <a:gd name="T27" fmla="*/ 2147483647 h 257"/>
                <a:gd name="T28" fmla="*/ 2147483647 w 260"/>
                <a:gd name="T29" fmla="*/ 2147483647 h 257"/>
                <a:gd name="T30" fmla="*/ 2147483647 w 260"/>
                <a:gd name="T31" fmla="*/ 2147483647 h 257"/>
                <a:gd name="T32" fmla="*/ 0 w 260"/>
                <a:gd name="T33" fmla="*/ 2147483647 h 257"/>
                <a:gd name="T34" fmla="*/ 2147483647 w 260"/>
                <a:gd name="T35" fmla="*/ 2147483647 h 257"/>
                <a:gd name="T36" fmla="*/ 2147483647 w 260"/>
                <a:gd name="T37" fmla="*/ 2147483647 h 257"/>
                <a:gd name="T38" fmla="*/ 2147483647 w 260"/>
                <a:gd name="T39" fmla="*/ 2147483647 h 257"/>
                <a:gd name="T40" fmla="*/ 2147483647 w 260"/>
                <a:gd name="T41" fmla="*/ 2147483647 h 257"/>
                <a:gd name="T42" fmla="*/ 2147483647 w 260"/>
                <a:gd name="T43" fmla="*/ 2147483647 h 257"/>
                <a:gd name="T44" fmla="*/ 2147483647 w 260"/>
                <a:gd name="T45" fmla="*/ 2147483647 h 257"/>
                <a:gd name="T46" fmla="*/ 2147483647 w 260"/>
                <a:gd name="T47" fmla="*/ 2147483647 h 257"/>
                <a:gd name="T48" fmla="*/ 2147483647 w 260"/>
                <a:gd name="T49" fmla="*/ 0 h 257"/>
                <a:gd name="T50" fmla="*/ 2147483647 w 260"/>
                <a:gd name="T51" fmla="*/ 2147483647 h 257"/>
                <a:gd name="T52" fmla="*/ 2147483647 w 260"/>
                <a:gd name="T53" fmla="*/ 2147483647 h 257"/>
                <a:gd name="T54" fmla="*/ 2147483647 w 260"/>
                <a:gd name="T55" fmla="*/ 2147483647 h 257"/>
                <a:gd name="T56" fmla="*/ 2147483647 w 260"/>
                <a:gd name="T57" fmla="*/ 2147483647 h 257"/>
                <a:gd name="T58" fmla="*/ 2147483647 w 260"/>
                <a:gd name="T59" fmla="*/ 2147483647 h 257"/>
                <a:gd name="T60" fmla="*/ 2147483647 w 260"/>
                <a:gd name="T61" fmla="*/ 2147483647 h 257"/>
                <a:gd name="T62" fmla="*/ 2147483647 w 260"/>
                <a:gd name="T63" fmla="*/ 2147483647 h 257"/>
                <a:gd name="T64" fmla="*/ 2147483647 w 260"/>
                <a:gd name="T65" fmla="*/ 2147483647 h 25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260"/>
                <a:gd name="T100" fmla="*/ 0 h 257"/>
                <a:gd name="T101" fmla="*/ 260 w 260"/>
                <a:gd name="T102" fmla="*/ 257 h 257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260" h="257">
                  <a:moveTo>
                    <a:pt x="260" y="129"/>
                  </a:moveTo>
                  <a:lnTo>
                    <a:pt x="257" y="154"/>
                  </a:lnTo>
                  <a:lnTo>
                    <a:pt x="250" y="180"/>
                  </a:lnTo>
                  <a:lnTo>
                    <a:pt x="237" y="203"/>
                  </a:lnTo>
                  <a:lnTo>
                    <a:pt x="221" y="222"/>
                  </a:lnTo>
                  <a:lnTo>
                    <a:pt x="202" y="235"/>
                  </a:lnTo>
                  <a:lnTo>
                    <a:pt x="180" y="248"/>
                  </a:lnTo>
                  <a:lnTo>
                    <a:pt x="157" y="254"/>
                  </a:lnTo>
                  <a:lnTo>
                    <a:pt x="131" y="257"/>
                  </a:lnTo>
                  <a:lnTo>
                    <a:pt x="102" y="254"/>
                  </a:lnTo>
                  <a:lnTo>
                    <a:pt x="80" y="248"/>
                  </a:lnTo>
                  <a:lnTo>
                    <a:pt x="58" y="235"/>
                  </a:lnTo>
                  <a:lnTo>
                    <a:pt x="38" y="222"/>
                  </a:lnTo>
                  <a:lnTo>
                    <a:pt x="22" y="203"/>
                  </a:lnTo>
                  <a:lnTo>
                    <a:pt x="13" y="180"/>
                  </a:lnTo>
                  <a:lnTo>
                    <a:pt x="3" y="154"/>
                  </a:lnTo>
                  <a:lnTo>
                    <a:pt x="0" y="129"/>
                  </a:lnTo>
                  <a:lnTo>
                    <a:pt x="3" y="103"/>
                  </a:lnTo>
                  <a:lnTo>
                    <a:pt x="13" y="81"/>
                  </a:lnTo>
                  <a:lnTo>
                    <a:pt x="22" y="58"/>
                  </a:lnTo>
                  <a:lnTo>
                    <a:pt x="38" y="39"/>
                  </a:lnTo>
                  <a:lnTo>
                    <a:pt x="58" y="23"/>
                  </a:lnTo>
                  <a:lnTo>
                    <a:pt x="80" y="10"/>
                  </a:lnTo>
                  <a:lnTo>
                    <a:pt x="102" y="3"/>
                  </a:lnTo>
                  <a:lnTo>
                    <a:pt x="131" y="0"/>
                  </a:lnTo>
                  <a:lnTo>
                    <a:pt x="157" y="3"/>
                  </a:lnTo>
                  <a:lnTo>
                    <a:pt x="180" y="10"/>
                  </a:lnTo>
                  <a:lnTo>
                    <a:pt x="202" y="23"/>
                  </a:lnTo>
                  <a:lnTo>
                    <a:pt x="221" y="39"/>
                  </a:lnTo>
                  <a:lnTo>
                    <a:pt x="237" y="58"/>
                  </a:lnTo>
                  <a:lnTo>
                    <a:pt x="250" y="81"/>
                  </a:lnTo>
                  <a:lnTo>
                    <a:pt x="257" y="103"/>
                  </a:lnTo>
                  <a:lnTo>
                    <a:pt x="260" y="129"/>
                  </a:lnTo>
                  <a:close/>
                </a:path>
              </a:pathLst>
            </a:custGeom>
            <a:noFill/>
            <a:ln w="1905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05" name="Freeform 83"/>
            <p:cNvSpPr>
              <a:spLocks/>
            </p:cNvSpPr>
            <p:nvPr/>
          </p:nvSpPr>
          <p:spPr bwMode="auto">
            <a:xfrm>
              <a:off x="7866880" y="2760606"/>
              <a:ext cx="412633" cy="421443"/>
            </a:xfrm>
            <a:custGeom>
              <a:avLst/>
              <a:gdLst>
                <a:gd name="T0" fmla="*/ 2147483647 w 260"/>
                <a:gd name="T1" fmla="*/ 2147483647 h 257"/>
                <a:gd name="T2" fmla="*/ 2147483647 w 260"/>
                <a:gd name="T3" fmla="*/ 2147483647 h 257"/>
                <a:gd name="T4" fmla="*/ 2147483647 w 260"/>
                <a:gd name="T5" fmla="*/ 2147483647 h 257"/>
                <a:gd name="T6" fmla="*/ 2147483647 w 260"/>
                <a:gd name="T7" fmla="*/ 2147483647 h 257"/>
                <a:gd name="T8" fmla="*/ 2147483647 w 260"/>
                <a:gd name="T9" fmla="*/ 2147483647 h 257"/>
                <a:gd name="T10" fmla="*/ 2147483647 w 260"/>
                <a:gd name="T11" fmla="*/ 2147483647 h 257"/>
                <a:gd name="T12" fmla="*/ 2147483647 w 260"/>
                <a:gd name="T13" fmla="*/ 2147483647 h 257"/>
                <a:gd name="T14" fmla="*/ 2147483647 w 260"/>
                <a:gd name="T15" fmla="*/ 2147483647 h 257"/>
                <a:gd name="T16" fmla="*/ 2147483647 w 260"/>
                <a:gd name="T17" fmla="*/ 2147483647 h 257"/>
                <a:gd name="T18" fmla="*/ 2147483647 w 260"/>
                <a:gd name="T19" fmla="*/ 2147483647 h 257"/>
                <a:gd name="T20" fmla="*/ 2147483647 w 260"/>
                <a:gd name="T21" fmla="*/ 2147483647 h 257"/>
                <a:gd name="T22" fmla="*/ 2147483647 w 260"/>
                <a:gd name="T23" fmla="*/ 2147483647 h 257"/>
                <a:gd name="T24" fmla="*/ 2147483647 w 260"/>
                <a:gd name="T25" fmla="*/ 2147483647 h 257"/>
                <a:gd name="T26" fmla="*/ 2147483647 w 260"/>
                <a:gd name="T27" fmla="*/ 2147483647 h 257"/>
                <a:gd name="T28" fmla="*/ 2147483647 w 260"/>
                <a:gd name="T29" fmla="*/ 2147483647 h 257"/>
                <a:gd name="T30" fmla="*/ 2147483647 w 260"/>
                <a:gd name="T31" fmla="*/ 2147483647 h 257"/>
                <a:gd name="T32" fmla="*/ 0 w 260"/>
                <a:gd name="T33" fmla="*/ 2147483647 h 257"/>
                <a:gd name="T34" fmla="*/ 2147483647 w 260"/>
                <a:gd name="T35" fmla="*/ 2147483647 h 257"/>
                <a:gd name="T36" fmla="*/ 2147483647 w 260"/>
                <a:gd name="T37" fmla="*/ 2147483647 h 257"/>
                <a:gd name="T38" fmla="*/ 2147483647 w 260"/>
                <a:gd name="T39" fmla="*/ 2147483647 h 257"/>
                <a:gd name="T40" fmla="*/ 2147483647 w 260"/>
                <a:gd name="T41" fmla="*/ 2147483647 h 257"/>
                <a:gd name="T42" fmla="*/ 2147483647 w 260"/>
                <a:gd name="T43" fmla="*/ 2147483647 h 257"/>
                <a:gd name="T44" fmla="*/ 2147483647 w 260"/>
                <a:gd name="T45" fmla="*/ 2147483647 h 257"/>
                <a:gd name="T46" fmla="*/ 2147483647 w 260"/>
                <a:gd name="T47" fmla="*/ 0 h 257"/>
                <a:gd name="T48" fmla="*/ 2147483647 w 260"/>
                <a:gd name="T49" fmla="*/ 0 h 257"/>
                <a:gd name="T50" fmla="*/ 2147483647 w 260"/>
                <a:gd name="T51" fmla="*/ 0 h 257"/>
                <a:gd name="T52" fmla="*/ 2147483647 w 260"/>
                <a:gd name="T53" fmla="*/ 2147483647 h 257"/>
                <a:gd name="T54" fmla="*/ 2147483647 w 260"/>
                <a:gd name="T55" fmla="*/ 2147483647 h 257"/>
                <a:gd name="T56" fmla="*/ 2147483647 w 260"/>
                <a:gd name="T57" fmla="*/ 2147483647 h 257"/>
                <a:gd name="T58" fmla="*/ 2147483647 w 260"/>
                <a:gd name="T59" fmla="*/ 2147483647 h 257"/>
                <a:gd name="T60" fmla="*/ 2147483647 w 260"/>
                <a:gd name="T61" fmla="*/ 2147483647 h 257"/>
                <a:gd name="T62" fmla="*/ 2147483647 w 260"/>
                <a:gd name="T63" fmla="*/ 2147483647 h 257"/>
                <a:gd name="T64" fmla="*/ 2147483647 w 260"/>
                <a:gd name="T65" fmla="*/ 2147483647 h 25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260"/>
                <a:gd name="T100" fmla="*/ 0 h 257"/>
                <a:gd name="T101" fmla="*/ 260 w 260"/>
                <a:gd name="T102" fmla="*/ 257 h 257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260" h="257">
                  <a:moveTo>
                    <a:pt x="260" y="129"/>
                  </a:moveTo>
                  <a:lnTo>
                    <a:pt x="257" y="154"/>
                  </a:lnTo>
                  <a:lnTo>
                    <a:pt x="247" y="177"/>
                  </a:lnTo>
                  <a:lnTo>
                    <a:pt x="238" y="199"/>
                  </a:lnTo>
                  <a:lnTo>
                    <a:pt x="222" y="219"/>
                  </a:lnTo>
                  <a:lnTo>
                    <a:pt x="202" y="235"/>
                  </a:lnTo>
                  <a:lnTo>
                    <a:pt x="180" y="248"/>
                  </a:lnTo>
                  <a:lnTo>
                    <a:pt x="158" y="254"/>
                  </a:lnTo>
                  <a:lnTo>
                    <a:pt x="129" y="257"/>
                  </a:lnTo>
                  <a:lnTo>
                    <a:pt x="103" y="254"/>
                  </a:lnTo>
                  <a:lnTo>
                    <a:pt x="80" y="248"/>
                  </a:lnTo>
                  <a:lnTo>
                    <a:pt x="58" y="235"/>
                  </a:lnTo>
                  <a:lnTo>
                    <a:pt x="39" y="219"/>
                  </a:lnTo>
                  <a:lnTo>
                    <a:pt x="23" y="199"/>
                  </a:lnTo>
                  <a:lnTo>
                    <a:pt x="10" y="177"/>
                  </a:lnTo>
                  <a:lnTo>
                    <a:pt x="3" y="154"/>
                  </a:lnTo>
                  <a:lnTo>
                    <a:pt x="0" y="129"/>
                  </a:lnTo>
                  <a:lnTo>
                    <a:pt x="3" y="103"/>
                  </a:lnTo>
                  <a:lnTo>
                    <a:pt x="10" y="77"/>
                  </a:lnTo>
                  <a:lnTo>
                    <a:pt x="23" y="55"/>
                  </a:lnTo>
                  <a:lnTo>
                    <a:pt x="39" y="36"/>
                  </a:lnTo>
                  <a:lnTo>
                    <a:pt x="58" y="19"/>
                  </a:lnTo>
                  <a:lnTo>
                    <a:pt x="80" y="10"/>
                  </a:lnTo>
                  <a:lnTo>
                    <a:pt x="103" y="0"/>
                  </a:lnTo>
                  <a:lnTo>
                    <a:pt x="129" y="0"/>
                  </a:lnTo>
                  <a:lnTo>
                    <a:pt x="158" y="0"/>
                  </a:lnTo>
                  <a:lnTo>
                    <a:pt x="180" y="10"/>
                  </a:lnTo>
                  <a:lnTo>
                    <a:pt x="202" y="19"/>
                  </a:lnTo>
                  <a:lnTo>
                    <a:pt x="222" y="36"/>
                  </a:lnTo>
                  <a:lnTo>
                    <a:pt x="238" y="55"/>
                  </a:lnTo>
                  <a:lnTo>
                    <a:pt x="247" y="77"/>
                  </a:lnTo>
                  <a:lnTo>
                    <a:pt x="257" y="103"/>
                  </a:lnTo>
                  <a:lnTo>
                    <a:pt x="260" y="129"/>
                  </a:lnTo>
                  <a:close/>
                </a:path>
              </a:pathLst>
            </a:custGeom>
            <a:noFill/>
            <a:ln w="1905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06" name="Freeform 84"/>
            <p:cNvSpPr>
              <a:spLocks/>
            </p:cNvSpPr>
            <p:nvPr/>
          </p:nvSpPr>
          <p:spPr bwMode="auto">
            <a:xfrm>
              <a:off x="7744679" y="2760606"/>
              <a:ext cx="412633" cy="421443"/>
            </a:xfrm>
            <a:custGeom>
              <a:avLst/>
              <a:gdLst>
                <a:gd name="T0" fmla="*/ 2147483647 w 260"/>
                <a:gd name="T1" fmla="*/ 2147483647 h 257"/>
                <a:gd name="T2" fmla="*/ 2147483647 w 260"/>
                <a:gd name="T3" fmla="*/ 2147483647 h 257"/>
                <a:gd name="T4" fmla="*/ 2147483647 w 260"/>
                <a:gd name="T5" fmla="*/ 2147483647 h 257"/>
                <a:gd name="T6" fmla="*/ 2147483647 w 260"/>
                <a:gd name="T7" fmla="*/ 2147483647 h 257"/>
                <a:gd name="T8" fmla="*/ 2147483647 w 260"/>
                <a:gd name="T9" fmla="*/ 2147483647 h 257"/>
                <a:gd name="T10" fmla="*/ 2147483647 w 260"/>
                <a:gd name="T11" fmla="*/ 2147483647 h 257"/>
                <a:gd name="T12" fmla="*/ 2147483647 w 260"/>
                <a:gd name="T13" fmla="*/ 2147483647 h 257"/>
                <a:gd name="T14" fmla="*/ 2147483647 w 260"/>
                <a:gd name="T15" fmla="*/ 2147483647 h 257"/>
                <a:gd name="T16" fmla="*/ 2147483647 w 260"/>
                <a:gd name="T17" fmla="*/ 2147483647 h 257"/>
                <a:gd name="T18" fmla="*/ 2147483647 w 260"/>
                <a:gd name="T19" fmla="*/ 2147483647 h 257"/>
                <a:gd name="T20" fmla="*/ 2147483647 w 260"/>
                <a:gd name="T21" fmla="*/ 2147483647 h 257"/>
                <a:gd name="T22" fmla="*/ 2147483647 w 260"/>
                <a:gd name="T23" fmla="*/ 2147483647 h 257"/>
                <a:gd name="T24" fmla="*/ 2147483647 w 260"/>
                <a:gd name="T25" fmla="*/ 2147483647 h 257"/>
                <a:gd name="T26" fmla="*/ 2147483647 w 260"/>
                <a:gd name="T27" fmla="*/ 2147483647 h 257"/>
                <a:gd name="T28" fmla="*/ 2147483647 w 260"/>
                <a:gd name="T29" fmla="*/ 2147483647 h 257"/>
                <a:gd name="T30" fmla="*/ 2147483647 w 260"/>
                <a:gd name="T31" fmla="*/ 2147483647 h 257"/>
                <a:gd name="T32" fmla="*/ 0 w 260"/>
                <a:gd name="T33" fmla="*/ 2147483647 h 257"/>
                <a:gd name="T34" fmla="*/ 2147483647 w 260"/>
                <a:gd name="T35" fmla="*/ 2147483647 h 257"/>
                <a:gd name="T36" fmla="*/ 2147483647 w 260"/>
                <a:gd name="T37" fmla="*/ 2147483647 h 257"/>
                <a:gd name="T38" fmla="*/ 2147483647 w 260"/>
                <a:gd name="T39" fmla="*/ 2147483647 h 257"/>
                <a:gd name="T40" fmla="*/ 2147483647 w 260"/>
                <a:gd name="T41" fmla="*/ 2147483647 h 257"/>
                <a:gd name="T42" fmla="*/ 2147483647 w 260"/>
                <a:gd name="T43" fmla="*/ 2147483647 h 257"/>
                <a:gd name="T44" fmla="*/ 2147483647 w 260"/>
                <a:gd name="T45" fmla="*/ 2147483647 h 257"/>
                <a:gd name="T46" fmla="*/ 2147483647 w 260"/>
                <a:gd name="T47" fmla="*/ 2147483647 h 257"/>
                <a:gd name="T48" fmla="*/ 2147483647 w 260"/>
                <a:gd name="T49" fmla="*/ 0 h 257"/>
                <a:gd name="T50" fmla="*/ 2147483647 w 260"/>
                <a:gd name="T51" fmla="*/ 2147483647 h 257"/>
                <a:gd name="T52" fmla="*/ 2147483647 w 260"/>
                <a:gd name="T53" fmla="*/ 2147483647 h 257"/>
                <a:gd name="T54" fmla="*/ 2147483647 w 260"/>
                <a:gd name="T55" fmla="*/ 2147483647 h 257"/>
                <a:gd name="T56" fmla="*/ 2147483647 w 260"/>
                <a:gd name="T57" fmla="*/ 2147483647 h 257"/>
                <a:gd name="T58" fmla="*/ 2147483647 w 260"/>
                <a:gd name="T59" fmla="*/ 2147483647 h 257"/>
                <a:gd name="T60" fmla="*/ 2147483647 w 260"/>
                <a:gd name="T61" fmla="*/ 2147483647 h 257"/>
                <a:gd name="T62" fmla="*/ 2147483647 w 260"/>
                <a:gd name="T63" fmla="*/ 2147483647 h 257"/>
                <a:gd name="T64" fmla="*/ 2147483647 w 260"/>
                <a:gd name="T65" fmla="*/ 2147483647 h 25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260"/>
                <a:gd name="T100" fmla="*/ 0 h 257"/>
                <a:gd name="T101" fmla="*/ 260 w 260"/>
                <a:gd name="T102" fmla="*/ 257 h 257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260" h="257">
                  <a:moveTo>
                    <a:pt x="260" y="129"/>
                  </a:moveTo>
                  <a:lnTo>
                    <a:pt x="257" y="154"/>
                  </a:lnTo>
                  <a:lnTo>
                    <a:pt x="247" y="180"/>
                  </a:lnTo>
                  <a:lnTo>
                    <a:pt x="238" y="203"/>
                  </a:lnTo>
                  <a:lnTo>
                    <a:pt x="222" y="222"/>
                  </a:lnTo>
                  <a:lnTo>
                    <a:pt x="202" y="235"/>
                  </a:lnTo>
                  <a:lnTo>
                    <a:pt x="180" y="248"/>
                  </a:lnTo>
                  <a:lnTo>
                    <a:pt x="154" y="254"/>
                  </a:lnTo>
                  <a:lnTo>
                    <a:pt x="128" y="257"/>
                  </a:lnTo>
                  <a:lnTo>
                    <a:pt x="103" y="254"/>
                  </a:lnTo>
                  <a:lnTo>
                    <a:pt x="80" y="248"/>
                  </a:lnTo>
                  <a:lnTo>
                    <a:pt x="58" y="235"/>
                  </a:lnTo>
                  <a:lnTo>
                    <a:pt x="38" y="222"/>
                  </a:lnTo>
                  <a:lnTo>
                    <a:pt x="22" y="203"/>
                  </a:lnTo>
                  <a:lnTo>
                    <a:pt x="10" y="180"/>
                  </a:lnTo>
                  <a:lnTo>
                    <a:pt x="3" y="154"/>
                  </a:lnTo>
                  <a:lnTo>
                    <a:pt x="0" y="129"/>
                  </a:lnTo>
                  <a:lnTo>
                    <a:pt x="3" y="103"/>
                  </a:lnTo>
                  <a:lnTo>
                    <a:pt x="10" y="81"/>
                  </a:lnTo>
                  <a:lnTo>
                    <a:pt x="22" y="58"/>
                  </a:lnTo>
                  <a:lnTo>
                    <a:pt x="38" y="39"/>
                  </a:lnTo>
                  <a:lnTo>
                    <a:pt x="58" y="23"/>
                  </a:lnTo>
                  <a:lnTo>
                    <a:pt x="80" y="10"/>
                  </a:lnTo>
                  <a:lnTo>
                    <a:pt x="103" y="3"/>
                  </a:lnTo>
                  <a:lnTo>
                    <a:pt x="128" y="0"/>
                  </a:lnTo>
                  <a:lnTo>
                    <a:pt x="154" y="3"/>
                  </a:lnTo>
                  <a:lnTo>
                    <a:pt x="180" y="10"/>
                  </a:lnTo>
                  <a:lnTo>
                    <a:pt x="202" y="23"/>
                  </a:lnTo>
                  <a:lnTo>
                    <a:pt x="222" y="39"/>
                  </a:lnTo>
                  <a:lnTo>
                    <a:pt x="238" y="58"/>
                  </a:lnTo>
                  <a:lnTo>
                    <a:pt x="247" y="81"/>
                  </a:lnTo>
                  <a:lnTo>
                    <a:pt x="257" y="103"/>
                  </a:lnTo>
                  <a:lnTo>
                    <a:pt x="260" y="129"/>
                  </a:lnTo>
                  <a:close/>
                </a:path>
              </a:pathLst>
            </a:custGeom>
            <a:noFill/>
            <a:ln w="1905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07" name="Line 85"/>
            <p:cNvSpPr>
              <a:spLocks noChangeShapeType="1"/>
            </p:cNvSpPr>
            <p:nvPr/>
          </p:nvSpPr>
          <p:spPr bwMode="auto">
            <a:xfrm>
              <a:off x="6392511" y="3193528"/>
              <a:ext cx="407873" cy="164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08" name="Line 86"/>
            <p:cNvSpPr>
              <a:spLocks noChangeShapeType="1"/>
            </p:cNvSpPr>
            <p:nvPr/>
          </p:nvSpPr>
          <p:spPr bwMode="auto">
            <a:xfrm flipH="1">
              <a:off x="4434089" y="3193528"/>
              <a:ext cx="393589" cy="164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09" name="Freeform 87"/>
            <p:cNvSpPr>
              <a:spLocks/>
            </p:cNvSpPr>
            <p:nvPr/>
          </p:nvSpPr>
          <p:spPr bwMode="auto">
            <a:xfrm>
              <a:off x="4745149" y="3150892"/>
              <a:ext cx="82527" cy="83633"/>
            </a:xfrm>
            <a:custGeom>
              <a:avLst/>
              <a:gdLst>
                <a:gd name="T0" fmla="*/ 0 w 52"/>
                <a:gd name="T1" fmla="*/ 2147483647 h 51"/>
                <a:gd name="T2" fmla="*/ 2147483647 w 52"/>
                <a:gd name="T3" fmla="*/ 2147483647 h 51"/>
                <a:gd name="T4" fmla="*/ 0 w 52"/>
                <a:gd name="T5" fmla="*/ 0 h 51"/>
                <a:gd name="T6" fmla="*/ 0 60000 65536"/>
                <a:gd name="T7" fmla="*/ 0 60000 65536"/>
                <a:gd name="T8" fmla="*/ 0 60000 65536"/>
                <a:gd name="T9" fmla="*/ 0 w 52"/>
                <a:gd name="T10" fmla="*/ 0 h 51"/>
                <a:gd name="T11" fmla="*/ 52 w 52"/>
                <a:gd name="T12" fmla="*/ 51 h 5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2" h="51">
                  <a:moveTo>
                    <a:pt x="0" y="51"/>
                  </a:moveTo>
                  <a:lnTo>
                    <a:pt x="52" y="26"/>
                  </a:lnTo>
                  <a:lnTo>
                    <a:pt x="0" y="0"/>
                  </a:lnTo>
                </a:path>
              </a:pathLst>
            </a:cu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10" name="Freeform 88"/>
            <p:cNvSpPr>
              <a:spLocks/>
            </p:cNvSpPr>
            <p:nvPr/>
          </p:nvSpPr>
          <p:spPr bwMode="auto">
            <a:xfrm>
              <a:off x="4434089" y="3150892"/>
              <a:ext cx="82527" cy="83633"/>
            </a:xfrm>
            <a:custGeom>
              <a:avLst/>
              <a:gdLst>
                <a:gd name="T0" fmla="*/ 2147483647 w 52"/>
                <a:gd name="T1" fmla="*/ 0 h 51"/>
                <a:gd name="T2" fmla="*/ 0 w 52"/>
                <a:gd name="T3" fmla="*/ 2147483647 h 51"/>
                <a:gd name="T4" fmla="*/ 2147483647 w 52"/>
                <a:gd name="T5" fmla="*/ 2147483647 h 51"/>
                <a:gd name="T6" fmla="*/ 0 60000 65536"/>
                <a:gd name="T7" fmla="*/ 0 60000 65536"/>
                <a:gd name="T8" fmla="*/ 0 60000 65536"/>
                <a:gd name="T9" fmla="*/ 0 w 52"/>
                <a:gd name="T10" fmla="*/ 0 h 51"/>
                <a:gd name="T11" fmla="*/ 52 w 52"/>
                <a:gd name="T12" fmla="*/ 51 h 5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2" h="51">
                  <a:moveTo>
                    <a:pt x="52" y="0"/>
                  </a:moveTo>
                  <a:lnTo>
                    <a:pt x="0" y="26"/>
                  </a:lnTo>
                  <a:lnTo>
                    <a:pt x="52" y="51"/>
                  </a:lnTo>
                </a:path>
              </a:pathLst>
            </a:cu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11" name="Line 89"/>
            <p:cNvSpPr>
              <a:spLocks noChangeShapeType="1"/>
            </p:cNvSpPr>
            <p:nvPr/>
          </p:nvSpPr>
          <p:spPr bwMode="auto">
            <a:xfrm flipH="1">
              <a:off x="4424565" y="3403428"/>
              <a:ext cx="403111" cy="164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12" name="Freeform 90"/>
            <p:cNvSpPr>
              <a:spLocks/>
            </p:cNvSpPr>
            <p:nvPr/>
          </p:nvSpPr>
          <p:spPr bwMode="auto">
            <a:xfrm>
              <a:off x="4745149" y="3360792"/>
              <a:ext cx="82527" cy="85272"/>
            </a:xfrm>
            <a:custGeom>
              <a:avLst/>
              <a:gdLst>
                <a:gd name="T0" fmla="*/ 0 w 52"/>
                <a:gd name="T1" fmla="*/ 2147483647 h 52"/>
                <a:gd name="T2" fmla="*/ 2147483647 w 52"/>
                <a:gd name="T3" fmla="*/ 2147483647 h 52"/>
                <a:gd name="T4" fmla="*/ 0 w 52"/>
                <a:gd name="T5" fmla="*/ 0 h 52"/>
                <a:gd name="T6" fmla="*/ 0 60000 65536"/>
                <a:gd name="T7" fmla="*/ 0 60000 65536"/>
                <a:gd name="T8" fmla="*/ 0 60000 65536"/>
                <a:gd name="T9" fmla="*/ 0 w 52"/>
                <a:gd name="T10" fmla="*/ 0 h 52"/>
                <a:gd name="T11" fmla="*/ 52 w 52"/>
                <a:gd name="T12" fmla="*/ 52 h 5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2" h="52">
                  <a:moveTo>
                    <a:pt x="0" y="52"/>
                  </a:moveTo>
                  <a:lnTo>
                    <a:pt x="52" y="26"/>
                  </a:lnTo>
                  <a:lnTo>
                    <a:pt x="0" y="0"/>
                  </a:lnTo>
                </a:path>
              </a:pathLst>
            </a:cu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13" name="Rectangle 91"/>
            <p:cNvSpPr>
              <a:spLocks noChangeArrowheads="1"/>
            </p:cNvSpPr>
            <p:nvPr/>
          </p:nvSpPr>
          <p:spPr bwMode="auto">
            <a:xfrm>
              <a:off x="6719442" y="2977066"/>
              <a:ext cx="80940" cy="426362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cs typeface="Arial" pitchFamily="34" charset="0"/>
              </a:endParaRPr>
            </a:p>
          </p:txBody>
        </p:sp>
        <p:sp>
          <p:nvSpPr>
            <p:cNvPr id="24614" name="Rectangle 92"/>
            <p:cNvSpPr>
              <a:spLocks noChangeArrowheads="1"/>
            </p:cNvSpPr>
            <p:nvPr/>
          </p:nvSpPr>
          <p:spPr bwMode="auto">
            <a:xfrm>
              <a:off x="6719442" y="2977066"/>
              <a:ext cx="80940" cy="426362"/>
            </a:xfrm>
            <a:prstGeom prst="rect">
              <a:avLst/>
            </a:prstGeom>
            <a:noFill/>
            <a:ln w="3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cs typeface="Arial" pitchFamily="34" charset="0"/>
              </a:endParaRPr>
            </a:p>
          </p:txBody>
        </p:sp>
        <p:sp>
          <p:nvSpPr>
            <p:cNvPr id="24615" name="Line 93"/>
            <p:cNvSpPr>
              <a:spLocks noChangeShapeType="1"/>
            </p:cNvSpPr>
            <p:nvPr/>
          </p:nvSpPr>
          <p:spPr bwMode="auto">
            <a:xfrm>
              <a:off x="1761493" y="3193528"/>
              <a:ext cx="1107762" cy="164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16" name="Line 94"/>
            <p:cNvSpPr>
              <a:spLocks noChangeShapeType="1"/>
            </p:cNvSpPr>
            <p:nvPr/>
          </p:nvSpPr>
          <p:spPr bwMode="auto">
            <a:xfrm>
              <a:off x="7407472" y="3193528"/>
              <a:ext cx="1116000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17" name="Rectangle 95"/>
            <p:cNvSpPr>
              <a:spLocks noChangeArrowheads="1"/>
            </p:cNvSpPr>
            <p:nvPr/>
          </p:nvSpPr>
          <p:spPr bwMode="auto">
            <a:xfrm>
              <a:off x="3892524" y="3077133"/>
              <a:ext cx="483742" cy="2254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r"/>
              <a:r>
                <a:rPr lang="en-US" sz="1400">
                  <a:solidFill>
                    <a:srgbClr val="000000"/>
                  </a:solidFill>
                  <a:cs typeface="Arial" pitchFamily="34" charset="0"/>
                </a:rPr>
                <a:t>Basis</a:t>
              </a:r>
              <a:endParaRPr lang="en-US" sz="1400">
                <a:cs typeface="Arial" pitchFamily="34" charset="0"/>
              </a:endParaRPr>
            </a:p>
          </p:txBody>
        </p:sp>
        <p:sp>
          <p:nvSpPr>
            <p:cNvPr id="24621" name="Rectangle 99"/>
            <p:cNvSpPr>
              <a:spLocks noChangeArrowheads="1"/>
            </p:cNvSpPr>
            <p:nvPr/>
          </p:nvSpPr>
          <p:spPr bwMode="auto">
            <a:xfrm>
              <a:off x="6513730" y="2681520"/>
              <a:ext cx="811647" cy="2415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1500">
                  <a:solidFill>
                    <a:srgbClr val="000000"/>
                  </a:solidFill>
                  <a:cs typeface="Arial" pitchFamily="34" charset="0"/>
                </a:rPr>
                <a:t>amplifier</a:t>
              </a:r>
              <a:endParaRPr lang="en-US" sz="1500">
                <a:cs typeface="Arial" pitchFamily="34" charset="0"/>
              </a:endParaRPr>
            </a:p>
          </p:txBody>
        </p:sp>
        <p:sp>
          <p:nvSpPr>
            <p:cNvPr id="24622" name="Rectangle 100"/>
            <p:cNvSpPr>
              <a:spLocks noChangeArrowheads="1"/>
            </p:cNvSpPr>
            <p:nvPr/>
          </p:nvSpPr>
          <p:spPr bwMode="auto">
            <a:xfrm>
              <a:off x="6513730" y="2443179"/>
              <a:ext cx="659058" cy="2415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1500">
                  <a:solidFill>
                    <a:srgbClr val="000000"/>
                  </a:solidFill>
                  <a:cs typeface="Arial" pitchFamily="34" charset="0"/>
                </a:rPr>
                <a:t>Optical</a:t>
              </a:r>
              <a:endParaRPr lang="en-US" sz="1500">
                <a:cs typeface="Arial" pitchFamily="34" charset="0"/>
              </a:endParaRPr>
            </a:p>
          </p:txBody>
        </p:sp>
        <p:sp>
          <p:nvSpPr>
            <p:cNvPr id="24623" name="Rectangle 101"/>
            <p:cNvSpPr>
              <a:spLocks noChangeArrowheads="1"/>
            </p:cNvSpPr>
            <p:nvPr/>
          </p:nvSpPr>
          <p:spPr bwMode="auto">
            <a:xfrm>
              <a:off x="3007828" y="3288673"/>
              <a:ext cx="1368438" cy="2254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r"/>
              <a:r>
                <a:rPr lang="en-US" sz="1400">
                  <a:solidFill>
                    <a:srgbClr val="000000"/>
                  </a:solidFill>
                  <a:cs typeface="Arial" pitchFamily="34" charset="0"/>
                </a:rPr>
                <a:t>Detection result</a:t>
              </a:r>
              <a:endParaRPr lang="en-US" sz="1400">
                <a:cs typeface="Arial" pitchFamily="34" charset="0"/>
              </a:endParaRPr>
            </a:p>
          </p:txBody>
        </p:sp>
        <p:sp>
          <p:nvSpPr>
            <p:cNvPr id="24627" name="Rectangle 106"/>
            <p:cNvSpPr>
              <a:spLocks noChangeArrowheads="1"/>
            </p:cNvSpPr>
            <p:nvPr/>
          </p:nvSpPr>
          <p:spPr bwMode="auto">
            <a:xfrm>
              <a:off x="3350657" y="2607574"/>
              <a:ext cx="592504" cy="3221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2000">
                  <a:solidFill>
                    <a:srgbClr val="000000"/>
                  </a:solidFill>
                  <a:cs typeface="Arial" pitchFamily="34" charset="0"/>
                </a:rPr>
                <a:t>Bob´</a:t>
              </a:r>
              <a:endParaRPr lang="en-US" sz="2000">
                <a:cs typeface="Arial" pitchFamily="34" charset="0"/>
              </a:endParaRPr>
            </a:p>
          </p:txBody>
        </p:sp>
        <p:sp>
          <p:nvSpPr>
            <p:cNvPr id="24628" name="Rectangle 108"/>
            <p:cNvSpPr>
              <a:spLocks noChangeArrowheads="1"/>
            </p:cNvSpPr>
            <p:nvPr/>
          </p:nvSpPr>
          <p:spPr bwMode="auto">
            <a:xfrm>
              <a:off x="4876534" y="2101418"/>
              <a:ext cx="508092" cy="3543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2200" smtClean="0">
                  <a:solidFill>
                    <a:srgbClr val="000000"/>
                  </a:solidFill>
                  <a:cs typeface="Arial" pitchFamily="34" charset="0"/>
                </a:rPr>
                <a:t>Eve</a:t>
              </a:r>
              <a:endParaRPr lang="en-US" sz="2200">
                <a:cs typeface="Arial" pitchFamily="34" charset="0"/>
              </a:endParaRPr>
            </a:p>
          </p:txBody>
        </p:sp>
        <p:sp>
          <p:nvSpPr>
            <p:cNvPr id="24586" name="Freeform 64"/>
            <p:cNvSpPr>
              <a:spLocks/>
            </p:cNvSpPr>
            <p:nvPr/>
          </p:nvSpPr>
          <p:spPr bwMode="auto">
            <a:xfrm>
              <a:off x="8525507" y="2555625"/>
              <a:ext cx="1555310" cy="1059345"/>
            </a:xfrm>
            <a:custGeom>
              <a:avLst/>
              <a:gdLst>
                <a:gd name="T0" fmla="*/ 2147483647 w 980"/>
                <a:gd name="T1" fmla="*/ 0 h 646"/>
                <a:gd name="T2" fmla="*/ 2147483647 w 980"/>
                <a:gd name="T3" fmla="*/ 0 h 646"/>
                <a:gd name="T4" fmla="*/ 2147483647 w 980"/>
                <a:gd name="T5" fmla="*/ 0 h 646"/>
                <a:gd name="T6" fmla="*/ 2147483647 w 980"/>
                <a:gd name="T7" fmla="*/ 2147483647 h 646"/>
                <a:gd name="T8" fmla="*/ 2147483647 w 980"/>
                <a:gd name="T9" fmla="*/ 2147483647 h 646"/>
                <a:gd name="T10" fmla="*/ 2147483647 w 980"/>
                <a:gd name="T11" fmla="*/ 2147483647 h 646"/>
                <a:gd name="T12" fmla="*/ 2147483647 w 980"/>
                <a:gd name="T13" fmla="*/ 2147483647 h 646"/>
                <a:gd name="T14" fmla="*/ 2147483647 w 980"/>
                <a:gd name="T15" fmla="*/ 2147483647 h 646"/>
                <a:gd name="T16" fmla="*/ 0 w 980"/>
                <a:gd name="T17" fmla="*/ 2147483647 h 646"/>
                <a:gd name="T18" fmla="*/ 0 w 980"/>
                <a:gd name="T19" fmla="*/ 2147483647 h 646"/>
                <a:gd name="T20" fmla="*/ 0 w 980"/>
                <a:gd name="T21" fmla="*/ 2147483647 h 646"/>
                <a:gd name="T22" fmla="*/ 0 w 980"/>
                <a:gd name="T23" fmla="*/ 2147483647 h 646"/>
                <a:gd name="T24" fmla="*/ 2147483647 w 980"/>
                <a:gd name="T25" fmla="*/ 2147483647 h 646"/>
                <a:gd name="T26" fmla="*/ 2147483647 w 980"/>
                <a:gd name="T27" fmla="*/ 2147483647 h 646"/>
                <a:gd name="T28" fmla="*/ 2147483647 w 980"/>
                <a:gd name="T29" fmla="*/ 2147483647 h 646"/>
                <a:gd name="T30" fmla="*/ 2147483647 w 980"/>
                <a:gd name="T31" fmla="*/ 2147483647 h 646"/>
                <a:gd name="T32" fmla="*/ 2147483647 w 980"/>
                <a:gd name="T33" fmla="*/ 2147483647 h 646"/>
                <a:gd name="T34" fmla="*/ 2147483647 w 980"/>
                <a:gd name="T35" fmla="*/ 2147483647 h 646"/>
                <a:gd name="T36" fmla="*/ 2147483647 w 980"/>
                <a:gd name="T37" fmla="*/ 2147483647 h 646"/>
                <a:gd name="T38" fmla="*/ 2147483647 w 980"/>
                <a:gd name="T39" fmla="*/ 2147483647 h 646"/>
                <a:gd name="T40" fmla="*/ 2147483647 w 980"/>
                <a:gd name="T41" fmla="*/ 2147483647 h 646"/>
                <a:gd name="T42" fmla="*/ 2147483647 w 980"/>
                <a:gd name="T43" fmla="*/ 2147483647 h 646"/>
                <a:gd name="T44" fmla="*/ 2147483647 w 980"/>
                <a:gd name="T45" fmla="*/ 2147483647 h 646"/>
                <a:gd name="T46" fmla="*/ 2147483647 w 980"/>
                <a:gd name="T47" fmla="*/ 2147483647 h 646"/>
                <a:gd name="T48" fmla="*/ 2147483647 w 980"/>
                <a:gd name="T49" fmla="*/ 2147483647 h 646"/>
                <a:gd name="T50" fmla="*/ 2147483647 w 980"/>
                <a:gd name="T51" fmla="*/ 2147483647 h 646"/>
                <a:gd name="T52" fmla="*/ 2147483647 w 980"/>
                <a:gd name="T53" fmla="*/ 2147483647 h 646"/>
                <a:gd name="T54" fmla="*/ 2147483647 w 980"/>
                <a:gd name="T55" fmla="*/ 2147483647 h 646"/>
                <a:gd name="T56" fmla="*/ 2147483647 w 980"/>
                <a:gd name="T57" fmla="*/ 2147483647 h 646"/>
                <a:gd name="T58" fmla="*/ 2147483647 w 980"/>
                <a:gd name="T59" fmla="*/ 2147483647 h 646"/>
                <a:gd name="T60" fmla="*/ 2147483647 w 980"/>
                <a:gd name="T61" fmla="*/ 2147483647 h 646"/>
                <a:gd name="T62" fmla="*/ 2147483647 w 980"/>
                <a:gd name="T63" fmla="*/ 2147483647 h 646"/>
                <a:gd name="T64" fmla="*/ 2147483647 w 980"/>
                <a:gd name="T65" fmla="*/ 2147483647 h 646"/>
                <a:gd name="T66" fmla="*/ 2147483647 w 980"/>
                <a:gd name="T67" fmla="*/ 2147483647 h 646"/>
                <a:gd name="T68" fmla="*/ 2147483647 w 980"/>
                <a:gd name="T69" fmla="*/ 2147483647 h 646"/>
                <a:gd name="T70" fmla="*/ 2147483647 w 980"/>
                <a:gd name="T71" fmla="*/ 0 h 646"/>
                <a:gd name="T72" fmla="*/ 2147483647 w 980"/>
                <a:gd name="T73" fmla="*/ 0 h 646"/>
                <a:gd name="T74" fmla="*/ 2147483647 w 980"/>
                <a:gd name="T75" fmla="*/ 0 h 64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980"/>
                <a:gd name="T115" fmla="*/ 0 h 646"/>
                <a:gd name="T116" fmla="*/ 980 w 980"/>
                <a:gd name="T117" fmla="*/ 646 h 64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980" h="646">
                  <a:moveTo>
                    <a:pt x="61" y="0"/>
                  </a:moveTo>
                  <a:lnTo>
                    <a:pt x="61" y="0"/>
                  </a:lnTo>
                  <a:lnTo>
                    <a:pt x="48" y="0"/>
                  </a:lnTo>
                  <a:lnTo>
                    <a:pt x="35" y="6"/>
                  </a:lnTo>
                  <a:lnTo>
                    <a:pt x="25" y="10"/>
                  </a:lnTo>
                  <a:lnTo>
                    <a:pt x="16" y="19"/>
                  </a:lnTo>
                  <a:lnTo>
                    <a:pt x="9" y="26"/>
                  </a:lnTo>
                  <a:lnTo>
                    <a:pt x="3" y="38"/>
                  </a:lnTo>
                  <a:lnTo>
                    <a:pt x="0" y="48"/>
                  </a:lnTo>
                  <a:lnTo>
                    <a:pt x="0" y="61"/>
                  </a:lnTo>
                  <a:lnTo>
                    <a:pt x="0" y="585"/>
                  </a:lnTo>
                  <a:lnTo>
                    <a:pt x="0" y="597"/>
                  </a:lnTo>
                  <a:lnTo>
                    <a:pt x="3" y="607"/>
                  </a:lnTo>
                  <a:lnTo>
                    <a:pt x="9" y="620"/>
                  </a:lnTo>
                  <a:lnTo>
                    <a:pt x="16" y="626"/>
                  </a:lnTo>
                  <a:lnTo>
                    <a:pt x="25" y="636"/>
                  </a:lnTo>
                  <a:lnTo>
                    <a:pt x="35" y="639"/>
                  </a:lnTo>
                  <a:lnTo>
                    <a:pt x="48" y="642"/>
                  </a:lnTo>
                  <a:lnTo>
                    <a:pt x="61" y="646"/>
                  </a:lnTo>
                  <a:lnTo>
                    <a:pt x="919" y="646"/>
                  </a:lnTo>
                  <a:lnTo>
                    <a:pt x="932" y="642"/>
                  </a:lnTo>
                  <a:lnTo>
                    <a:pt x="944" y="639"/>
                  </a:lnTo>
                  <a:lnTo>
                    <a:pt x="954" y="636"/>
                  </a:lnTo>
                  <a:lnTo>
                    <a:pt x="964" y="626"/>
                  </a:lnTo>
                  <a:lnTo>
                    <a:pt x="970" y="620"/>
                  </a:lnTo>
                  <a:lnTo>
                    <a:pt x="977" y="607"/>
                  </a:lnTo>
                  <a:lnTo>
                    <a:pt x="980" y="597"/>
                  </a:lnTo>
                  <a:lnTo>
                    <a:pt x="980" y="585"/>
                  </a:lnTo>
                  <a:lnTo>
                    <a:pt x="980" y="61"/>
                  </a:lnTo>
                  <a:lnTo>
                    <a:pt x="980" y="48"/>
                  </a:lnTo>
                  <a:lnTo>
                    <a:pt x="977" y="38"/>
                  </a:lnTo>
                  <a:lnTo>
                    <a:pt x="970" y="26"/>
                  </a:lnTo>
                  <a:lnTo>
                    <a:pt x="964" y="19"/>
                  </a:lnTo>
                  <a:lnTo>
                    <a:pt x="954" y="10"/>
                  </a:lnTo>
                  <a:lnTo>
                    <a:pt x="944" y="6"/>
                  </a:lnTo>
                  <a:lnTo>
                    <a:pt x="932" y="0"/>
                  </a:lnTo>
                  <a:lnTo>
                    <a:pt x="919" y="0"/>
                  </a:lnTo>
                  <a:lnTo>
                    <a:pt x="61" y="0"/>
                  </a:lnTo>
                  <a:close/>
                </a:path>
              </a:pathLst>
            </a:custGeom>
            <a:solidFill>
              <a:srgbClr val="B2B2B2"/>
            </a:solidFill>
            <a:ln w="1270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24" name="Rectangle 102"/>
            <p:cNvSpPr>
              <a:spLocks noChangeArrowheads="1"/>
            </p:cNvSpPr>
            <p:nvPr/>
          </p:nvSpPr>
          <p:spPr bwMode="auto">
            <a:xfrm>
              <a:off x="9025273" y="2602636"/>
              <a:ext cx="556791" cy="3543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2200">
                  <a:solidFill>
                    <a:srgbClr val="000000"/>
                  </a:solidFill>
                  <a:cs typeface="Arial" pitchFamily="34" charset="0"/>
                </a:rPr>
                <a:t>Bob</a:t>
              </a:r>
              <a:endParaRPr lang="en-US" sz="2200">
                <a:cs typeface="Arial" pitchFamily="34" charset="0"/>
              </a:endParaRPr>
            </a:p>
          </p:txBody>
        </p:sp>
        <p:sp>
          <p:nvSpPr>
            <p:cNvPr id="24588" name="Freeform 66"/>
            <p:cNvSpPr>
              <a:spLocks/>
            </p:cNvSpPr>
            <p:nvPr/>
          </p:nvSpPr>
          <p:spPr bwMode="auto">
            <a:xfrm>
              <a:off x="206183" y="2555625"/>
              <a:ext cx="1555310" cy="1059345"/>
            </a:xfrm>
            <a:custGeom>
              <a:avLst/>
              <a:gdLst>
                <a:gd name="T0" fmla="*/ 2147483647 w 980"/>
                <a:gd name="T1" fmla="*/ 0 h 646"/>
                <a:gd name="T2" fmla="*/ 2147483647 w 980"/>
                <a:gd name="T3" fmla="*/ 0 h 646"/>
                <a:gd name="T4" fmla="*/ 2147483647 w 980"/>
                <a:gd name="T5" fmla="*/ 0 h 646"/>
                <a:gd name="T6" fmla="*/ 2147483647 w 980"/>
                <a:gd name="T7" fmla="*/ 2147483647 h 646"/>
                <a:gd name="T8" fmla="*/ 2147483647 w 980"/>
                <a:gd name="T9" fmla="*/ 2147483647 h 646"/>
                <a:gd name="T10" fmla="*/ 2147483647 w 980"/>
                <a:gd name="T11" fmla="*/ 2147483647 h 646"/>
                <a:gd name="T12" fmla="*/ 2147483647 w 980"/>
                <a:gd name="T13" fmla="*/ 2147483647 h 646"/>
                <a:gd name="T14" fmla="*/ 2147483647 w 980"/>
                <a:gd name="T15" fmla="*/ 2147483647 h 646"/>
                <a:gd name="T16" fmla="*/ 0 w 980"/>
                <a:gd name="T17" fmla="*/ 2147483647 h 646"/>
                <a:gd name="T18" fmla="*/ 0 w 980"/>
                <a:gd name="T19" fmla="*/ 2147483647 h 646"/>
                <a:gd name="T20" fmla="*/ 0 w 980"/>
                <a:gd name="T21" fmla="*/ 2147483647 h 646"/>
                <a:gd name="T22" fmla="*/ 0 w 980"/>
                <a:gd name="T23" fmla="*/ 2147483647 h 646"/>
                <a:gd name="T24" fmla="*/ 2147483647 w 980"/>
                <a:gd name="T25" fmla="*/ 2147483647 h 646"/>
                <a:gd name="T26" fmla="*/ 2147483647 w 980"/>
                <a:gd name="T27" fmla="*/ 2147483647 h 646"/>
                <a:gd name="T28" fmla="*/ 2147483647 w 980"/>
                <a:gd name="T29" fmla="*/ 2147483647 h 646"/>
                <a:gd name="T30" fmla="*/ 2147483647 w 980"/>
                <a:gd name="T31" fmla="*/ 2147483647 h 646"/>
                <a:gd name="T32" fmla="*/ 2147483647 w 980"/>
                <a:gd name="T33" fmla="*/ 2147483647 h 646"/>
                <a:gd name="T34" fmla="*/ 2147483647 w 980"/>
                <a:gd name="T35" fmla="*/ 2147483647 h 646"/>
                <a:gd name="T36" fmla="*/ 2147483647 w 980"/>
                <a:gd name="T37" fmla="*/ 2147483647 h 646"/>
                <a:gd name="T38" fmla="*/ 2147483647 w 980"/>
                <a:gd name="T39" fmla="*/ 2147483647 h 646"/>
                <a:gd name="T40" fmla="*/ 2147483647 w 980"/>
                <a:gd name="T41" fmla="*/ 2147483647 h 646"/>
                <a:gd name="T42" fmla="*/ 2147483647 w 980"/>
                <a:gd name="T43" fmla="*/ 2147483647 h 646"/>
                <a:gd name="T44" fmla="*/ 2147483647 w 980"/>
                <a:gd name="T45" fmla="*/ 2147483647 h 646"/>
                <a:gd name="T46" fmla="*/ 2147483647 w 980"/>
                <a:gd name="T47" fmla="*/ 2147483647 h 646"/>
                <a:gd name="T48" fmla="*/ 2147483647 w 980"/>
                <a:gd name="T49" fmla="*/ 2147483647 h 646"/>
                <a:gd name="T50" fmla="*/ 2147483647 w 980"/>
                <a:gd name="T51" fmla="*/ 2147483647 h 646"/>
                <a:gd name="T52" fmla="*/ 2147483647 w 980"/>
                <a:gd name="T53" fmla="*/ 2147483647 h 646"/>
                <a:gd name="T54" fmla="*/ 2147483647 w 980"/>
                <a:gd name="T55" fmla="*/ 2147483647 h 646"/>
                <a:gd name="T56" fmla="*/ 2147483647 w 980"/>
                <a:gd name="T57" fmla="*/ 2147483647 h 646"/>
                <a:gd name="T58" fmla="*/ 2147483647 w 980"/>
                <a:gd name="T59" fmla="*/ 2147483647 h 646"/>
                <a:gd name="T60" fmla="*/ 2147483647 w 980"/>
                <a:gd name="T61" fmla="*/ 2147483647 h 646"/>
                <a:gd name="T62" fmla="*/ 2147483647 w 980"/>
                <a:gd name="T63" fmla="*/ 2147483647 h 646"/>
                <a:gd name="T64" fmla="*/ 2147483647 w 980"/>
                <a:gd name="T65" fmla="*/ 2147483647 h 646"/>
                <a:gd name="T66" fmla="*/ 2147483647 w 980"/>
                <a:gd name="T67" fmla="*/ 2147483647 h 646"/>
                <a:gd name="T68" fmla="*/ 2147483647 w 980"/>
                <a:gd name="T69" fmla="*/ 2147483647 h 646"/>
                <a:gd name="T70" fmla="*/ 2147483647 w 980"/>
                <a:gd name="T71" fmla="*/ 0 h 646"/>
                <a:gd name="T72" fmla="*/ 2147483647 w 980"/>
                <a:gd name="T73" fmla="*/ 0 h 646"/>
                <a:gd name="T74" fmla="*/ 2147483647 w 980"/>
                <a:gd name="T75" fmla="*/ 0 h 64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980"/>
                <a:gd name="T115" fmla="*/ 0 h 646"/>
                <a:gd name="T116" fmla="*/ 980 w 980"/>
                <a:gd name="T117" fmla="*/ 646 h 64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980" h="646">
                  <a:moveTo>
                    <a:pt x="61" y="0"/>
                  </a:moveTo>
                  <a:lnTo>
                    <a:pt x="61" y="0"/>
                  </a:lnTo>
                  <a:lnTo>
                    <a:pt x="48" y="0"/>
                  </a:lnTo>
                  <a:lnTo>
                    <a:pt x="36" y="6"/>
                  </a:lnTo>
                  <a:lnTo>
                    <a:pt x="26" y="10"/>
                  </a:lnTo>
                  <a:lnTo>
                    <a:pt x="16" y="19"/>
                  </a:lnTo>
                  <a:lnTo>
                    <a:pt x="10" y="26"/>
                  </a:lnTo>
                  <a:lnTo>
                    <a:pt x="3" y="38"/>
                  </a:lnTo>
                  <a:lnTo>
                    <a:pt x="0" y="48"/>
                  </a:lnTo>
                  <a:lnTo>
                    <a:pt x="0" y="61"/>
                  </a:lnTo>
                  <a:lnTo>
                    <a:pt x="0" y="585"/>
                  </a:lnTo>
                  <a:lnTo>
                    <a:pt x="0" y="597"/>
                  </a:lnTo>
                  <a:lnTo>
                    <a:pt x="3" y="607"/>
                  </a:lnTo>
                  <a:lnTo>
                    <a:pt x="10" y="620"/>
                  </a:lnTo>
                  <a:lnTo>
                    <a:pt x="16" y="626"/>
                  </a:lnTo>
                  <a:lnTo>
                    <a:pt x="26" y="636"/>
                  </a:lnTo>
                  <a:lnTo>
                    <a:pt x="36" y="639"/>
                  </a:lnTo>
                  <a:lnTo>
                    <a:pt x="48" y="642"/>
                  </a:lnTo>
                  <a:lnTo>
                    <a:pt x="61" y="646"/>
                  </a:lnTo>
                  <a:lnTo>
                    <a:pt x="919" y="646"/>
                  </a:lnTo>
                  <a:lnTo>
                    <a:pt x="932" y="642"/>
                  </a:lnTo>
                  <a:lnTo>
                    <a:pt x="945" y="639"/>
                  </a:lnTo>
                  <a:lnTo>
                    <a:pt x="955" y="636"/>
                  </a:lnTo>
                  <a:lnTo>
                    <a:pt x="964" y="626"/>
                  </a:lnTo>
                  <a:lnTo>
                    <a:pt x="971" y="620"/>
                  </a:lnTo>
                  <a:lnTo>
                    <a:pt x="977" y="607"/>
                  </a:lnTo>
                  <a:lnTo>
                    <a:pt x="980" y="597"/>
                  </a:lnTo>
                  <a:lnTo>
                    <a:pt x="980" y="585"/>
                  </a:lnTo>
                  <a:lnTo>
                    <a:pt x="980" y="61"/>
                  </a:lnTo>
                  <a:lnTo>
                    <a:pt x="980" y="48"/>
                  </a:lnTo>
                  <a:lnTo>
                    <a:pt x="977" y="38"/>
                  </a:lnTo>
                  <a:lnTo>
                    <a:pt x="971" y="26"/>
                  </a:lnTo>
                  <a:lnTo>
                    <a:pt x="964" y="19"/>
                  </a:lnTo>
                  <a:lnTo>
                    <a:pt x="955" y="10"/>
                  </a:lnTo>
                  <a:lnTo>
                    <a:pt x="945" y="6"/>
                  </a:lnTo>
                  <a:lnTo>
                    <a:pt x="932" y="0"/>
                  </a:lnTo>
                  <a:lnTo>
                    <a:pt x="919" y="0"/>
                  </a:lnTo>
                  <a:lnTo>
                    <a:pt x="61" y="0"/>
                  </a:lnTo>
                  <a:close/>
                </a:path>
              </a:pathLst>
            </a:custGeom>
            <a:solidFill>
              <a:srgbClr val="B2B2B2"/>
            </a:solidFill>
            <a:ln w="1270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25" name="Rectangle 103"/>
            <p:cNvSpPr>
              <a:spLocks noChangeArrowheads="1"/>
            </p:cNvSpPr>
            <p:nvPr/>
          </p:nvSpPr>
          <p:spPr bwMode="auto">
            <a:xfrm>
              <a:off x="661447" y="2602635"/>
              <a:ext cx="683408" cy="3543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2200">
                  <a:solidFill>
                    <a:srgbClr val="000000"/>
                  </a:solidFill>
                  <a:cs typeface="Arial" pitchFamily="34" charset="0"/>
                </a:rPr>
                <a:t>Alice</a:t>
              </a:r>
              <a:endParaRPr lang="en-US" sz="2200">
                <a:cs typeface="Arial" pitchFamily="34" charset="0"/>
              </a:endParaRPr>
            </a:p>
          </p:txBody>
        </p:sp>
        <p:sp>
          <p:nvSpPr>
            <p:cNvPr id="24618" name="Rectangle 96"/>
            <p:cNvSpPr>
              <a:spLocks noChangeArrowheads="1"/>
            </p:cNvSpPr>
            <p:nvPr/>
          </p:nvSpPr>
          <p:spPr bwMode="auto">
            <a:xfrm>
              <a:off x="4892100" y="3288673"/>
              <a:ext cx="452900" cy="2254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1400">
                  <a:solidFill>
                    <a:srgbClr val="000000"/>
                  </a:solidFill>
                  <a:cs typeface="Arial" pitchFamily="34" charset="0"/>
                </a:rPr>
                <a:t>Bit in</a:t>
              </a:r>
              <a:endParaRPr lang="en-US" sz="1400">
                <a:cs typeface="Arial" pitchFamily="34" charset="0"/>
              </a:endParaRPr>
            </a:p>
          </p:txBody>
        </p:sp>
        <p:sp>
          <p:nvSpPr>
            <p:cNvPr id="24619" name="Rectangle 97"/>
            <p:cNvSpPr>
              <a:spLocks noChangeArrowheads="1"/>
            </p:cNvSpPr>
            <p:nvPr/>
          </p:nvSpPr>
          <p:spPr bwMode="auto">
            <a:xfrm>
              <a:off x="4892100" y="3077133"/>
              <a:ext cx="483742" cy="2254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1400">
                  <a:solidFill>
                    <a:srgbClr val="000000"/>
                  </a:solidFill>
                  <a:cs typeface="Arial" pitchFamily="34" charset="0"/>
                </a:rPr>
                <a:t>Basis</a:t>
              </a:r>
              <a:endParaRPr lang="en-US" sz="1400">
                <a:cs typeface="Arial" pitchFamily="34" charset="0"/>
              </a:endParaRPr>
            </a:p>
          </p:txBody>
        </p:sp>
        <p:sp>
          <p:nvSpPr>
            <p:cNvPr id="24626" name="Rectangle 104"/>
            <p:cNvSpPr>
              <a:spLocks noChangeArrowheads="1"/>
            </p:cNvSpPr>
            <p:nvPr/>
          </p:nvSpPr>
          <p:spPr bwMode="auto">
            <a:xfrm>
              <a:off x="5286929" y="2607576"/>
              <a:ext cx="706134" cy="3221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2000">
                  <a:solidFill>
                    <a:srgbClr val="000000"/>
                  </a:solidFill>
                  <a:cs typeface="Arial" pitchFamily="34" charset="0"/>
                </a:rPr>
                <a:t>Alice´</a:t>
              </a:r>
              <a:endParaRPr lang="en-US" sz="2000">
                <a:cs typeface="Arial" pitchFamily="34" charset="0"/>
              </a:endParaRPr>
            </a:p>
          </p:txBody>
        </p:sp>
        <p:sp>
          <p:nvSpPr>
            <p:cNvPr id="24594" name="Rectangle 72"/>
            <p:cNvSpPr>
              <a:spLocks noChangeArrowheads="1"/>
            </p:cNvSpPr>
            <p:nvPr/>
          </p:nvSpPr>
          <p:spPr bwMode="auto">
            <a:xfrm>
              <a:off x="5345000" y="3762122"/>
              <a:ext cx="1455382" cy="263465"/>
            </a:xfrm>
            <a:prstGeom prst="rect">
              <a:avLst/>
            </a:prstGeom>
            <a:solidFill>
              <a:srgbClr val="FFFFFF"/>
            </a:solidFill>
            <a:ln w="1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 sz="1300">
                <a:cs typeface="Arial" pitchFamily="34" charset="0"/>
              </a:endParaRPr>
            </a:p>
          </p:txBody>
        </p:sp>
        <p:sp>
          <p:nvSpPr>
            <p:cNvPr id="24620" name="Rectangle 98"/>
            <p:cNvSpPr>
              <a:spLocks noChangeArrowheads="1"/>
            </p:cNvSpPr>
            <p:nvPr/>
          </p:nvSpPr>
          <p:spPr bwMode="auto">
            <a:xfrm>
              <a:off x="5345002" y="3773393"/>
              <a:ext cx="1451045" cy="2415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/>
            <a:p>
              <a:r>
                <a:rPr lang="en-US" sz="1500">
                  <a:solidFill>
                    <a:srgbClr val="000000"/>
                  </a:solidFill>
                  <a:cs typeface="Arial" pitchFamily="34" charset="0"/>
                </a:rPr>
                <a:t>Blinding laser</a:t>
              </a:r>
              <a:endParaRPr lang="en-US" sz="1500">
                <a:cs typeface="Arial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campus-google-map-unoriented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260000">
            <a:off x="-5819775" y="-2562013"/>
            <a:ext cx="25266650" cy="15786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3" name="TextBox 104"/>
          <p:cNvSpPr txBox="1">
            <a:spLocks noChangeArrowheads="1"/>
          </p:cNvSpPr>
          <p:nvPr/>
        </p:nvSpPr>
        <p:spPr bwMode="auto">
          <a:xfrm rot="1200000">
            <a:off x="7515225" y="4213438"/>
            <a:ext cx="481013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300" b="0">
                <a:solidFill>
                  <a:srgbClr val="FFFFFF"/>
                </a:solidFill>
              </a:rPr>
              <a:t>S12</a:t>
            </a:r>
          </a:p>
        </p:txBody>
      </p:sp>
      <p:sp>
        <p:nvSpPr>
          <p:cNvPr id="25604" name="Rectangle 8"/>
          <p:cNvSpPr>
            <a:spLocks noChangeArrowheads="1"/>
          </p:cNvSpPr>
          <p:nvPr/>
        </p:nvSpPr>
        <p:spPr bwMode="auto">
          <a:xfrm>
            <a:off x="0" y="1"/>
            <a:ext cx="10287000" cy="988828"/>
          </a:xfrm>
          <a:prstGeom prst="rect">
            <a:avLst/>
          </a:prstGeom>
          <a:solidFill>
            <a:srgbClr val="000000">
              <a:alpha val="50195"/>
            </a:srgbClr>
          </a:solidFill>
          <a:ln w="19050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endParaRPr lang="en-US"/>
          </a:p>
        </p:txBody>
      </p:sp>
      <p:sp>
        <p:nvSpPr>
          <p:cNvPr id="25605" name="Rectangle 4"/>
          <p:cNvSpPr>
            <a:spLocks noChangeArrowheads="1"/>
          </p:cNvSpPr>
          <p:nvPr/>
        </p:nvSpPr>
        <p:spPr bwMode="auto">
          <a:xfrm>
            <a:off x="-36513" y="-36513"/>
            <a:ext cx="10361613" cy="7786688"/>
          </a:xfrm>
          <a:prstGeom prst="rect">
            <a:avLst/>
          </a:prstGeom>
          <a:noFill/>
          <a:ln w="0">
            <a:solidFill>
              <a:srgbClr val="FF0000"/>
            </a:solidFill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endParaRPr lang="zh-CN" altLang="zh-CN">
              <a:ea typeface="SimSun" pitchFamily="2" charset="-122"/>
            </a:endParaRPr>
          </a:p>
        </p:txBody>
      </p:sp>
      <p:sp>
        <p:nvSpPr>
          <p:cNvPr id="25606" name="Title 1"/>
          <p:cNvSpPr>
            <a:spLocks noGrp="1"/>
          </p:cNvSpPr>
          <p:nvPr>
            <p:ph type="title"/>
          </p:nvPr>
        </p:nvSpPr>
        <p:spPr/>
        <p:txBody>
          <a:bodyPr tIns="50400"/>
          <a:lstStyle/>
          <a:p>
            <a:r>
              <a:rPr lang="en-US" smtClean="0">
                <a:solidFill>
                  <a:srgbClr val="FFFFFF"/>
                </a:solidFill>
              </a:rPr>
              <a:t>Eavesdropping 100% key on installed QKD line</a:t>
            </a:r>
            <a:br>
              <a:rPr lang="en-US" smtClean="0">
                <a:solidFill>
                  <a:srgbClr val="FFFFFF"/>
                </a:solidFill>
              </a:rPr>
            </a:br>
            <a:r>
              <a:rPr lang="en-US" sz="300" smtClean="0">
                <a:solidFill>
                  <a:srgbClr val="FFFFFF"/>
                </a:solidFill>
              </a:rPr>
              <a:t/>
            </a:r>
            <a:br>
              <a:rPr lang="en-US" sz="300" smtClean="0">
                <a:solidFill>
                  <a:srgbClr val="FFFFFF"/>
                </a:solidFill>
              </a:rPr>
            </a:br>
            <a:r>
              <a:rPr lang="en-US" sz="2000" b="0" smtClean="0">
                <a:solidFill>
                  <a:srgbClr val="FFFFFF"/>
                </a:solidFill>
              </a:rPr>
              <a:t>on campus of the National University of Singapore, July 4–5, 2009</a:t>
            </a:r>
          </a:p>
        </p:txBody>
      </p:sp>
      <p:pic>
        <p:nvPicPr>
          <p:cNvPr id="21511" name="Picture 5" descr="a294-4-4cr-forpres.jpg"/>
          <p:cNvPicPr>
            <a:picLocks noChangeAspect="1"/>
          </p:cNvPicPr>
          <p:nvPr/>
        </p:nvPicPr>
        <p:blipFill>
          <a:blip r:embed="rId4" cstate="print"/>
          <a:srcRect t="3125" r="7384" b="4002"/>
          <a:stretch>
            <a:fillRect/>
          </a:stretch>
        </p:blipFill>
        <p:spPr bwMode="auto">
          <a:xfrm>
            <a:off x="71438" y="1078125"/>
            <a:ext cx="3886200" cy="2357438"/>
          </a:xfrm>
          <a:prstGeom prst="rect">
            <a:avLst/>
          </a:prstGeom>
          <a:noFill/>
          <a:ln w="317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21512" name="Picture 6" descr="a295-5-4cr-forpres.jpg"/>
          <p:cNvPicPr>
            <a:picLocks noChangeAspect="1"/>
          </p:cNvPicPr>
          <p:nvPr/>
        </p:nvPicPr>
        <p:blipFill>
          <a:blip r:embed="rId5" cstate="print"/>
          <a:srcRect l="2730" b="5263"/>
          <a:stretch>
            <a:fillRect/>
          </a:stretch>
        </p:blipFill>
        <p:spPr bwMode="auto">
          <a:xfrm>
            <a:off x="8001000" y="1935375"/>
            <a:ext cx="2214563" cy="1476375"/>
          </a:xfrm>
          <a:prstGeom prst="rect">
            <a:avLst/>
          </a:prstGeom>
          <a:noFill/>
          <a:ln w="3175">
            <a:solidFill>
              <a:srgbClr val="00FF00"/>
            </a:solidFill>
            <a:miter lim="800000"/>
            <a:headEnd/>
            <a:tailEnd/>
          </a:ln>
        </p:spPr>
      </p:pic>
      <p:grpSp>
        <p:nvGrpSpPr>
          <p:cNvPr id="2" name="Group 65"/>
          <p:cNvGrpSpPr>
            <a:grpSpLocks/>
          </p:cNvGrpSpPr>
          <p:nvPr/>
        </p:nvGrpSpPr>
        <p:grpSpPr bwMode="auto">
          <a:xfrm>
            <a:off x="2754313" y="3030750"/>
            <a:ext cx="4672012" cy="1682750"/>
            <a:chOff x="2754804" y="3094893"/>
            <a:chExt cx="4670928" cy="1683098"/>
          </a:xfrm>
        </p:grpSpPr>
        <p:cxnSp>
          <p:nvCxnSpPr>
            <p:cNvPr id="25629" name="Straight Connector 14"/>
            <p:cNvCxnSpPr>
              <a:cxnSpLocks noChangeShapeType="1"/>
            </p:cNvCxnSpPr>
            <p:nvPr/>
          </p:nvCxnSpPr>
          <p:spPr bwMode="auto">
            <a:xfrm flipV="1">
              <a:off x="2754804" y="4659924"/>
              <a:ext cx="145823" cy="66682"/>
            </a:xfrm>
            <a:prstGeom prst="line">
              <a:avLst/>
            </a:prstGeom>
            <a:noFill/>
            <a:ln w="76200" algn="ctr">
              <a:solidFill>
                <a:srgbClr val="FFFF00"/>
              </a:solidFill>
              <a:round/>
              <a:headEnd/>
              <a:tailEnd/>
            </a:ln>
          </p:spPr>
        </p:cxnSp>
        <p:cxnSp>
          <p:nvCxnSpPr>
            <p:cNvPr id="25630" name="Straight Connector 18"/>
            <p:cNvCxnSpPr>
              <a:cxnSpLocks noChangeShapeType="1"/>
            </p:cNvCxnSpPr>
            <p:nvPr/>
          </p:nvCxnSpPr>
          <p:spPr bwMode="auto">
            <a:xfrm rot="16200000" flipH="1">
              <a:off x="2835230" y="4697521"/>
              <a:ext cx="92680" cy="38116"/>
            </a:xfrm>
            <a:prstGeom prst="line">
              <a:avLst/>
            </a:prstGeom>
            <a:noFill/>
            <a:ln w="76200" algn="ctr">
              <a:solidFill>
                <a:srgbClr val="FFFF00"/>
              </a:solidFill>
              <a:round/>
              <a:headEnd/>
              <a:tailEnd/>
            </a:ln>
          </p:spPr>
        </p:cxnSp>
        <p:cxnSp>
          <p:nvCxnSpPr>
            <p:cNvPr id="25631" name="Straight Connector 22"/>
            <p:cNvCxnSpPr>
              <a:cxnSpLocks noChangeShapeType="1"/>
            </p:cNvCxnSpPr>
            <p:nvPr/>
          </p:nvCxnSpPr>
          <p:spPr bwMode="auto">
            <a:xfrm flipV="1">
              <a:off x="2868804" y="4260502"/>
              <a:ext cx="1130439" cy="517489"/>
            </a:xfrm>
            <a:prstGeom prst="line">
              <a:avLst/>
            </a:prstGeom>
            <a:noFill/>
            <a:ln w="76200" algn="ctr">
              <a:solidFill>
                <a:srgbClr val="FFFF00"/>
              </a:solidFill>
              <a:round/>
              <a:headEnd/>
              <a:tailEnd/>
            </a:ln>
          </p:spPr>
        </p:cxnSp>
        <p:cxnSp>
          <p:nvCxnSpPr>
            <p:cNvPr id="25632" name="Straight Connector 25"/>
            <p:cNvCxnSpPr>
              <a:cxnSpLocks noChangeShapeType="1"/>
            </p:cNvCxnSpPr>
            <p:nvPr/>
          </p:nvCxnSpPr>
          <p:spPr bwMode="auto">
            <a:xfrm rot="16200000" flipV="1">
              <a:off x="3878664" y="4195186"/>
              <a:ext cx="135652" cy="65314"/>
            </a:xfrm>
            <a:prstGeom prst="line">
              <a:avLst/>
            </a:prstGeom>
            <a:noFill/>
            <a:ln w="76200" algn="ctr">
              <a:solidFill>
                <a:srgbClr val="FFFF00"/>
              </a:solidFill>
              <a:round/>
              <a:headEnd/>
              <a:tailEnd/>
            </a:ln>
          </p:spPr>
        </p:cxnSp>
        <p:cxnSp>
          <p:nvCxnSpPr>
            <p:cNvPr id="25633" name="Straight Connector 27"/>
            <p:cNvCxnSpPr>
              <a:cxnSpLocks noChangeShapeType="1"/>
            </p:cNvCxnSpPr>
            <p:nvPr/>
          </p:nvCxnSpPr>
          <p:spPr bwMode="auto">
            <a:xfrm flipV="1">
              <a:off x="3883688" y="4094703"/>
              <a:ext cx="160774" cy="75364"/>
            </a:xfrm>
            <a:prstGeom prst="line">
              <a:avLst/>
            </a:prstGeom>
            <a:noFill/>
            <a:ln w="76200" algn="ctr">
              <a:solidFill>
                <a:srgbClr val="FFFF00"/>
              </a:solidFill>
              <a:round/>
              <a:headEnd/>
              <a:tailEnd/>
            </a:ln>
          </p:spPr>
        </p:cxnSp>
        <p:cxnSp>
          <p:nvCxnSpPr>
            <p:cNvPr id="25634" name="Straight Connector 30"/>
            <p:cNvCxnSpPr>
              <a:cxnSpLocks noChangeShapeType="1"/>
            </p:cNvCxnSpPr>
            <p:nvPr/>
          </p:nvCxnSpPr>
          <p:spPr bwMode="auto">
            <a:xfrm rot="16200000" flipV="1">
              <a:off x="3848519" y="3893736"/>
              <a:ext cx="306475" cy="145702"/>
            </a:xfrm>
            <a:prstGeom prst="line">
              <a:avLst/>
            </a:prstGeom>
            <a:noFill/>
            <a:ln w="76200" algn="ctr">
              <a:solidFill>
                <a:srgbClr val="FFFF00"/>
              </a:solidFill>
              <a:round/>
              <a:headEnd/>
              <a:tailEnd/>
            </a:ln>
          </p:spPr>
        </p:cxnSp>
        <p:cxnSp>
          <p:nvCxnSpPr>
            <p:cNvPr id="25635" name="Straight Connector 32"/>
            <p:cNvCxnSpPr>
              <a:cxnSpLocks noChangeShapeType="1"/>
            </p:cNvCxnSpPr>
            <p:nvPr/>
          </p:nvCxnSpPr>
          <p:spPr bwMode="auto">
            <a:xfrm flipV="1">
              <a:off x="3898762" y="3230544"/>
              <a:ext cx="1326381" cy="602903"/>
            </a:xfrm>
            <a:prstGeom prst="line">
              <a:avLst/>
            </a:prstGeom>
            <a:noFill/>
            <a:ln w="76200" algn="ctr">
              <a:solidFill>
                <a:srgbClr val="FFFF00"/>
              </a:solidFill>
              <a:round/>
              <a:headEnd/>
              <a:tailEnd/>
            </a:ln>
          </p:spPr>
        </p:cxnSp>
        <p:cxnSp>
          <p:nvCxnSpPr>
            <p:cNvPr id="25636" name="Straight Connector 34"/>
            <p:cNvCxnSpPr>
              <a:cxnSpLocks noChangeShapeType="1"/>
            </p:cNvCxnSpPr>
            <p:nvPr/>
          </p:nvCxnSpPr>
          <p:spPr bwMode="auto">
            <a:xfrm rot="16200000" flipH="1">
              <a:off x="5112099" y="3318468"/>
              <a:ext cx="306475" cy="150725"/>
            </a:xfrm>
            <a:prstGeom prst="line">
              <a:avLst/>
            </a:prstGeom>
            <a:noFill/>
            <a:ln w="76200" algn="ctr">
              <a:solidFill>
                <a:srgbClr val="FFFF00"/>
              </a:solidFill>
              <a:round/>
              <a:headEnd/>
              <a:tailEnd/>
            </a:ln>
          </p:spPr>
        </p:cxnSp>
        <p:cxnSp>
          <p:nvCxnSpPr>
            <p:cNvPr id="25637" name="Straight Connector 36"/>
            <p:cNvCxnSpPr>
              <a:cxnSpLocks noChangeShapeType="1"/>
            </p:cNvCxnSpPr>
            <p:nvPr/>
          </p:nvCxnSpPr>
          <p:spPr bwMode="auto">
            <a:xfrm flipV="1">
              <a:off x="5315579" y="3456633"/>
              <a:ext cx="266281" cy="125604"/>
            </a:xfrm>
            <a:prstGeom prst="line">
              <a:avLst/>
            </a:prstGeom>
            <a:noFill/>
            <a:ln w="76200" algn="ctr">
              <a:solidFill>
                <a:srgbClr val="FFFF00"/>
              </a:solidFill>
              <a:round/>
              <a:headEnd/>
              <a:tailEnd/>
            </a:ln>
          </p:spPr>
        </p:cxnSp>
        <p:cxnSp>
          <p:nvCxnSpPr>
            <p:cNvPr id="25638" name="Straight Connector 38"/>
            <p:cNvCxnSpPr>
              <a:cxnSpLocks noChangeShapeType="1"/>
            </p:cNvCxnSpPr>
            <p:nvPr/>
          </p:nvCxnSpPr>
          <p:spPr bwMode="auto">
            <a:xfrm rot="5400000" flipH="1" flipV="1">
              <a:off x="5458768" y="3233056"/>
              <a:ext cx="351693" cy="135657"/>
            </a:xfrm>
            <a:prstGeom prst="line">
              <a:avLst/>
            </a:prstGeom>
            <a:noFill/>
            <a:ln w="76200" algn="ctr">
              <a:solidFill>
                <a:srgbClr val="FFFF00"/>
              </a:solidFill>
              <a:round/>
              <a:headEnd/>
              <a:tailEnd/>
            </a:ln>
          </p:spPr>
        </p:cxnSp>
        <p:cxnSp>
          <p:nvCxnSpPr>
            <p:cNvPr id="25639" name="Straight Connector 41"/>
            <p:cNvCxnSpPr>
              <a:cxnSpLocks noChangeShapeType="1"/>
            </p:cNvCxnSpPr>
            <p:nvPr/>
          </p:nvCxnSpPr>
          <p:spPr bwMode="auto">
            <a:xfrm>
              <a:off x="5677319" y="3094893"/>
              <a:ext cx="753627" cy="286378"/>
            </a:xfrm>
            <a:prstGeom prst="line">
              <a:avLst/>
            </a:prstGeom>
            <a:noFill/>
            <a:ln w="76200" algn="ctr">
              <a:solidFill>
                <a:srgbClr val="FFFF00"/>
              </a:solidFill>
              <a:round/>
              <a:headEnd/>
              <a:tailEnd/>
            </a:ln>
          </p:spPr>
        </p:cxnSp>
        <p:cxnSp>
          <p:nvCxnSpPr>
            <p:cNvPr id="25640" name="Straight Connector 43"/>
            <p:cNvCxnSpPr>
              <a:cxnSpLocks noChangeShapeType="1"/>
            </p:cNvCxnSpPr>
            <p:nvPr/>
          </p:nvCxnSpPr>
          <p:spPr bwMode="auto">
            <a:xfrm rot="5400000">
              <a:off x="6325439" y="3411416"/>
              <a:ext cx="95459" cy="35169"/>
            </a:xfrm>
            <a:prstGeom prst="line">
              <a:avLst/>
            </a:prstGeom>
            <a:noFill/>
            <a:ln w="76200" algn="ctr">
              <a:solidFill>
                <a:srgbClr val="FFFF00"/>
              </a:solidFill>
              <a:round/>
              <a:headEnd/>
              <a:tailEnd/>
            </a:ln>
          </p:spPr>
        </p:cxnSp>
        <p:cxnSp>
          <p:nvCxnSpPr>
            <p:cNvPr id="25641" name="Straight Connector 45"/>
            <p:cNvCxnSpPr>
              <a:cxnSpLocks noChangeShapeType="1"/>
            </p:cNvCxnSpPr>
            <p:nvPr/>
          </p:nvCxnSpPr>
          <p:spPr bwMode="auto">
            <a:xfrm>
              <a:off x="6352922" y="3439045"/>
              <a:ext cx="223724" cy="82902"/>
            </a:xfrm>
            <a:prstGeom prst="line">
              <a:avLst/>
            </a:prstGeom>
            <a:noFill/>
            <a:ln w="76200" algn="ctr">
              <a:solidFill>
                <a:srgbClr val="FFFF00"/>
              </a:solidFill>
              <a:round/>
              <a:headEnd/>
              <a:tailEnd/>
            </a:ln>
          </p:spPr>
        </p:cxnSp>
        <p:cxnSp>
          <p:nvCxnSpPr>
            <p:cNvPr id="25642" name="Straight Connector 47"/>
            <p:cNvCxnSpPr>
              <a:cxnSpLocks noChangeShapeType="1"/>
            </p:cNvCxnSpPr>
            <p:nvPr/>
          </p:nvCxnSpPr>
          <p:spPr bwMode="auto">
            <a:xfrm rot="5400000" flipH="1" flipV="1">
              <a:off x="6508822" y="3449098"/>
              <a:ext cx="145700" cy="60289"/>
            </a:xfrm>
            <a:prstGeom prst="line">
              <a:avLst/>
            </a:prstGeom>
            <a:noFill/>
            <a:ln w="76200" algn="ctr">
              <a:solidFill>
                <a:srgbClr val="FFFF00"/>
              </a:solidFill>
              <a:round/>
              <a:headEnd/>
              <a:tailEnd/>
            </a:ln>
          </p:spPr>
        </p:cxnSp>
        <p:cxnSp>
          <p:nvCxnSpPr>
            <p:cNvPr id="25643" name="Straight Connector 49"/>
            <p:cNvCxnSpPr>
              <a:cxnSpLocks noChangeShapeType="1"/>
            </p:cNvCxnSpPr>
            <p:nvPr/>
          </p:nvCxnSpPr>
          <p:spPr bwMode="auto">
            <a:xfrm>
              <a:off x="6611815" y="3446584"/>
              <a:ext cx="251209" cy="95460"/>
            </a:xfrm>
            <a:prstGeom prst="line">
              <a:avLst/>
            </a:prstGeom>
            <a:noFill/>
            <a:ln w="76200" algn="ctr">
              <a:solidFill>
                <a:srgbClr val="FFFF00"/>
              </a:solidFill>
              <a:round/>
              <a:headEnd/>
              <a:tailEnd/>
            </a:ln>
          </p:spPr>
        </p:cxnSp>
        <p:cxnSp>
          <p:nvCxnSpPr>
            <p:cNvPr id="25644" name="Straight Connector 51"/>
            <p:cNvCxnSpPr>
              <a:cxnSpLocks noChangeShapeType="1"/>
            </p:cNvCxnSpPr>
            <p:nvPr/>
          </p:nvCxnSpPr>
          <p:spPr bwMode="auto">
            <a:xfrm rot="5400000">
              <a:off x="6697226" y="3577215"/>
              <a:ext cx="231112" cy="80387"/>
            </a:xfrm>
            <a:prstGeom prst="line">
              <a:avLst/>
            </a:prstGeom>
            <a:noFill/>
            <a:ln w="76200" algn="ctr">
              <a:solidFill>
                <a:srgbClr val="FFFF00"/>
              </a:solidFill>
              <a:round/>
              <a:headEnd/>
              <a:tailEnd/>
            </a:ln>
          </p:spPr>
        </p:cxnSp>
        <p:cxnSp>
          <p:nvCxnSpPr>
            <p:cNvPr id="25645" name="Straight Connector 53"/>
            <p:cNvCxnSpPr>
              <a:cxnSpLocks noChangeShapeType="1"/>
            </p:cNvCxnSpPr>
            <p:nvPr/>
          </p:nvCxnSpPr>
          <p:spPr bwMode="auto">
            <a:xfrm>
              <a:off x="6732396" y="3743011"/>
              <a:ext cx="296426" cy="115556"/>
            </a:xfrm>
            <a:prstGeom prst="line">
              <a:avLst/>
            </a:prstGeom>
            <a:noFill/>
            <a:ln w="76200" algn="ctr">
              <a:solidFill>
                <a:srgbClr val="FFFF00"/>
              </a:solidFill>
              <a:round/>
              <a:headEnd/>
              <a:tailEnd/>
            </a:ln>
          </p:spPr>
        </p:cxnSp>
        <p:cxnSp>
          <p:nvCxnSpPr>
            <p:cNvPr id="25646" name="Straight Connector 56"/>
            <p:cNvCxnSpPr>
              <a:cxnSpLocks noChangeShapeType="1"/>
            </p:cNvCxnSpPr>
            <p:nvPr/>
          </p:nvCxnSpPr>
          <p:spPr bwMode="auto">
            <a:xfrm rot="5400000">
              <a:off x="6865537" y="3916345"/>
              <a:ext cx="180870" cy="65315"/>
            </a:xfrm>
            <a:prstGeom prst="line">
              <a:avLst/>
            </a:prstGeom>
            <a:noFill/>
            <a:ln w="76200" algn="ctr">
              <a:solidFill>
                <a:srgbClr val="FFFF00"/>
              </a:solidFill>
              <a:round/>
              <a:headEnd/>
              <a:tailEnd/>
            </a:ln>
          </p:spPr>
        </p:cxnSp>
        <p:cxnSp>
          <p:nvCxnSpPr>
            <p:cNvPr id="25647" name="Straight Connector 58"/>
            <p:cNvCxnSpPr>
              <a:cxnSpLocks noChangeShapeType="1"/>
            </p:cNvCxnSpPr>
            <p:nvPr/>
          </p:nvCxnSpPr>
          <p:spPr bwMode="auto">
            <a:xfrm>
              <a:off x="6923314" y="3999244"/>
              <a:ext cx="502418" cy="190919"/>
            </a:xfrm>
            <a:prstGeom prst="line">
              <a:avLst/>
            </a:prstGeom>
            <a:noFill/>
            <a:ln w="76200" algn="ctr">
              <a:solidFill>
                <a:srgbClr val="FFFF00"/>
              </a:solidFill>
              <a:round/>
              <a:headEnd/>
              <a:tailEnd/>
            </a:ln>
          </p:spPr>
        </p:cxnSp>
      </p:grpSp>
      <p:sp>
        <p:nvSpPr>
          <p:cNvPr id="63" name="Rectangle 62"/>
          <p:cNvSpPr>
            <a:spLocks noChangeArrowheads="1"/>
          </p:cNvSpPr>
          <p:nvPr/>
        </p:nvSpPr>
        <p:spPr bwMode="auto">
          <a:xfrm rot="-1440000">
            <a:off x="2506663" y="4569038"/>
            <a:ext cx="285750" cy="285750"/>
          </a:xfrm>
          <a:prstGeom prst="rect">
            <a:avLst/>
          </a:prstGeom>
          <a:solidFill>
            <a:srgbClr val="FF0000"/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endParaRPr lang="en-US"/>
          </a:p>
        </p:txBody>
      </p:sp>
      <p:sp>
        <p:nvSpPr>
          <p:cNvPr id="64" name="Rectangle 63"/>
          <p:cNvSpPr>
            <a:spLocks noChangeArrowheads="1"/>
          </p:cNvSpPr>
          <p:nvPr/>
        </p:nvSpPr>
        <p:spPr bwMode="auto">
          <a:xfrm rot="-4200000">
            <a:off x="7392988" y="4024525"/>
            <a:ext cx="285750" cy="285750"/>
          </a:xfrm>
          <a:prstGeom prst="rect">
            <a:avLst/>
          </a:prstGeom>
          <a:solidFill>
            <a:srgbClr val="00FF00"/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endParaRPr lang="en-US"/>
          </a:p>
        </p:txBody>
      </p:sp>
      <p:cxnSp>
        <p:nvCxnSpPr>
          <p:cNvPr id="71" name="Straight Connector 70"/>
          <p:cNvCxnSpPr>
            <a:cxnSpLocks noChangeShapeType="1"/>
          </p:cNvCxnSpPr>
          <p:nvPr/>
        </p:nvCxnSpPr>
        <p:spPr bwMode="auto">
          <a:xfrm flipV="1">
            <a:off x="7559675" y="3410163"/>
            <a:ext cx="1452563" cy="669925"/>
          </a:xfrm>
          <a:prstGeom prst="line">
            <a:avLst/>
          </a:prstGeom>
          <a:noFill/>
          <a:ln w="6350" algn="ctr">
            <a:solidFill>
              <a:srgbClr val="00FF00"/>
            </a:solidFill>
            <a:round/>
            <a:headEnd/>
            <a:tailEnd/>
          </a:ln>
        </p:spPr>
      </p:cxnSp>
      <p:cxnSp>
        <p:nvCxnSpPr>
          <p:cNvPr id="77" name="Straight Connector 76"/>
          <p:cNvCxnSpPr>
            <a:cxnSpLocks noChangeShapeType="1"/>
          </p:cNvCxnSpPr>
          <p:nvPr/>
        </p:nvCxnSpPr>
        <p:spPr bwMode="auto">
          <a:xfrm rot="16200000" flipV="1">
            <a:off x="1767682" y="3815768"/>
            <a:ext cx="1219200" cy="487363"/>
          </a:xfrm>
          <a:prstGeom prst="line">
            <a:avLst/>
          </a:prstGeom>
          <a:noFill/>
          <a:ln w="6350" algn="ctr">
            <a:solidFill>
              <a:srgbClr val="FF0000"/>
            </a:solidFill>
            <a:round/>
            <a:headEnd/>
            <a:tailEnd/>
          </a:ln>
        </p:spPr>
      </p:cxnSp>
      <p:sp>
        <p:nvSpPr>
          <p:cNvPr id="96" name="TextBox 95"/>
          <p:cNvSpPr txBox="1">
            <a:spLocks noChangeArrowheads="1"/>
          </p:cNvSpPr>
          <p:nvPr/>
        </p:nvSpPr>
        <p:spPr bwMode="auto">
          <a:xfrm>
            <a:off x="4429125" y="2556088"/>
            <a:ext cx="2066925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0">
                <a:solidFill>
                  <a:srgbClr val="FFFF00"/>
                </a:solidFill>
              </a:rPr>
              <a:t>290 m of fiber</a:t>
            </a:r>
          </a:p>
        </p:txBody>
      </p:sp>
      <p:sp>
        <p:nvSpPr>
          <p:cNvPr id="99" name="TextBox 98"/>
          <p:cNvSpPr txBox="1">
            <a:spLocks noChangeArrowheads="1"/>
          </p:cNvSpPr>
          <p:nvPr/>
        </p:nvSpPr>
        <p:spPr bwMode="auto">
          <a:xfrm>
            <a:off x="1592263" y="4242013"/>
            <a:ext cx="919162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Alice</a:t>
            </a:r>
          </a:p>
        </p:txBody>
      </p:sp>
      <p:sp>
        <p:nvSpPr>
          <p:cNvPr id="100" name="TextBox 99"/>
          <p:cNvSpPr txBox="1">
            <a:spLocks noChangeArrowheads="1"/>
          </p:cNvSpPr>
          <p:nvPr/>
        </p:nvSpPr>
        <p:spPr bwMode="auto">
          <a:xfrm>
            <a:off x="7724775" y="3926100"/>
            <a:ext cx="782638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FF00"/>
                </a:solidFill>
              </a:rPr>
              <a:t>Bob</a:t>
            </a:r>
          </a:p>
        </p:txBody>
      </p:sp>
      <p:sp>
        <p:nvSpPr>
          <p:cNvPr id="25619" name="TextBox 101"/>
          <p:cNvSpPr txBox="1">
            <a:spLocks noChangeArrowheads="1"/>
          </p:cNvSpPr>
          <p:nvPr/>
        </p:nvSpPr>
        <p:spPr bwMode="auto">
          <a:xfrm rot="-1440000">
            <a:off x="2994025" y="4632538"/>
            <a:ext cx="481013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300" b="0">
                <a:solidFill>
                  <a:srgbClr val="FFFFFF"/>
                </a:solidFill>
              </a:rPr>
              <a:t>S15</a:t>
            </a:r>
          </a:p>
        </p:txBody>
      </p:sp>
      <p:sp>
        <p:nvSpPr>
          <p:cNvPr id="25620" name="TextBox 102"/>
          <p:cNvSpPr txBox="1">
            <a:spLocks noChangeArrowheads="1"/>
          </p:cNvSpPr>
          <p:nvPr/>
        </p:nvSpPr>
        <p:spPr bwMode="auto">
          <a:xfrm rot="-1440000">
            <a:off x="4545013" y="3784813"/>
            <a:ext cx="481012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300" b="0">
                <a:solidFill>
                  <a:srgbClr val="FFFFFF"/>
                </a:solidFill>
              </a:rPr>
              <a:t>S14</a:t>
            </a:r>
          </a:p>
        </p:txBody>
      </p:sp>
      <p:sp>
        <p:nvSpPr>
          <p:cNvPr id="25621" name="TextBox 103"/>
          <p:cNvSpPr txBox="1">
            <a:spLocks noChangeArrowheads="1"/>
          </p:cNvSpPr>
          <p:nvPr/>
        </p:nvSpPr>
        <p:spPr bwMode="auto">
          <a:xfrm rot="1200000">
            <a:off x="5892800" y="3630825"/>
            <a:ext cx="481013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300" b="0">
                <a:solidFill>
                  <a:srgbClr val="FFFFFF"/>
                </a:solidFill>
              </a:rPr>
              <a:t>S13</a:t>
            </a:r>
          </a:p>
        </p:txBody>
      </p:sp>
      <p:sp>
        <p:nvSpPr>
          <p:cNvPr id="25623" name="TextBox 46"/>
          <p:cNvSpPr txBox="1">
            <a:spLocks noChangeArrowheads="1"/>
          </p:cNvSpPr>
          <p:nvPr/>
        </p:nvSpPr>
        <p:spPr bwMode="auto">
          <a:xfrm rot="16200000">
            <a:off x="9408590" y="6836840"/>
            <a:ext cx="1545616" cy="2112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tIns="36000" bIns="36000" anchor="ctr" anchorCtr="0">
            <a:spAutoFit/>
          </a:bodyPr>
          <a:lstStyle/>
          <a:p>
            <a:pPr algn="l"/>
            <a:r>
              <a:rPr lang="en-US" sz="900" b="0" smtClean="0">
                <a:solidFill>
                  <a:srgbClr val="969696"/>
                </a:solidFill>
              </a:rPr>
              <a:t>Image </a:t>
            </a:r>
            <a:r>
              <a:rPr lang="en-US" sz="900" b="0">
                <a:solidFill>
                  <a:srgbClr val="969696"/>
                </a:solidFill>
              </a:rPr>
              <a:t>©</a:t>
            </a:r>
            <a:r>
              <a:rPr lang="en-US" sz="200" b="0">
                <a:solidFill>
                  <a:srgbClr val="969696"/>
                </a:solidFill>
              </a:rPr>
              <a:t> </a:t>
            </a:r>
            <a:r>
              <a:rPr lang="en-US" sz="900" b="0" smtClean="0">
                <a:solidFill>
                  <a:srgbClr val="969696"/>
                </a:solidFill>
              </a:rPr>
              <a:t>2009 DigitalGlobe</a:t>
            </a:r>
            <a:endParaRPr lang="en-US" sz="900" b="0">
              <a:solidFill>
                <a:srgbClr val="969696"/>
              </a:solidFill>
            </a:endParaRPr>
          </a:p>
        </p:txBody>
      </p:sp>
      <p:sp>
        <p:nvSpPr>
          <p:cNvPr id="48" name="Text Box 29"/>
          <p:cNvSpPr txBox="1">
            <a:spLocks noChangeArrowheads="1"/>
          </p:cNvSpPr>
          <p:nvPr/>
        </p:nvSpPr>
        <p:spPr bwMode="auto">
          <a:xfrm>
            <a:off x="151200" y="7292975"/>
            <a:ext cx="9993600" cy="381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1359" tIns="45680" rIns="91359" bIns="45680" anchor="b"/>
          <a:lstStyle/>
          <a:p>
            <a:pPr algn="l"/>
            <a:r>
              <a:rPr lang="en-US" sz="1600" b="0" smtClean="0">
                <a:solidFill>
                  <a:srgbClr val="FFFFFF"/>
                </a:solidFill>
                <a:cs typeface="Arial" pitchFamily="34" charset="0"/>
              </a:rPr>
              <a:t>I. Gerhardt, Q. Liu </a:t>
            </a:r>
            <a:r>
              <a:rPr lang="en-US" sz="1600" b="0" i="1" smtClean="0">
                <a:solidFill>
                  <a:srgbClr val="FFFFFF"/>
                </a:solidFill>
                <a:cs typeface="Arial" pitchFamily="34" charset="0"/>
              </a:rPr>
              <a:t>et al.,</a:t>
            </a:r>
            <a:r>
              <a:rPr lang="en-US" sz="1600" b="0" smtClean="0">
                <a:solidFill>
                  <a:srgbClr val="FFFFFF"/>
                </a:solidFill>
                <a:cs typeface="Arial" pitchFamily="34" charset="0"/>
              </a:rPr>
              <a:t/>
            </a:r>
            <a:br>
              <a:rPr lang="en-US" sz="1600" b="0" smtClean="0">
                <a:solidFill>
                  <a:srgbClr val="FFFFFF"/>
                </a:solidFill>
                <a:cs typeface="Arial" pitchFamily="34" charset="0"/>
              </a:rPr>
            </a:br>
            <a:r>
              <a:rPr lang="en-US" sz="1600" b="0" smtClean="0">
                <a:solidFill>
                  <a:srgbClr val="FFFFFF"/>
                </a:solidFill>
                <a:cs typeface="Arial" pitchFamily="34" charset="0"/>
              </a:rPr>
              <a:t>Nat. Commun. </a:t>
            </a:r>
            <a:r>
              <a:rPr lang="en-US" sz="1600" smtClean="0">
                <a:solidFill>
                  <a:srgbClr val="FFFFFF"/>
                </a:solidFill>
                <a:cs typeface="Arial" pitchFamily="34" charset="0"/>
              </a:rPr>
              <a:t>2</a:t>
            </a:r>
            <a:r>
              <a:rPr lang="en-US" sz="1600" b="0" smtClean="0">
                <a:solidFill>
                  <a:srgbClr val="FFFFFF"/>
                </a:solidFill>
                <a:cs typeface="Arial" pitchFamily="34" charset="0"/>
              </a:rPr>
              <a:t>, 349 </a:t>
            </a:r>
            <a:r>
              <a:rPr lang="en-US" sz="1600" b="0">
                <a:solidFill>
                  <a:srgbClr val="FFFFFF"/>
                </a:solidFill>
                <a:cs typeface="Arial" pitchFamily="34" charset="0"/>
              </a:rPr>
              <a:t>(2011)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 animBg="1"/>
      <p:bldP spid="96" grpId="0"/>
      <p:bldP spid="99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Entanglement-based QKD</a:t>
            </a:r>
          </a:p>
        </p:txBody>
      </p:sp>
      <p:sp>
        <p:nvSpPr>
          <p:cNvPr id="4101" name="Text Box 29"/>
          <p:cNvSpPr txBox="1">
            <a:spLocks noChangeArrowheads="1"/>
          </p:cNvSpPr>
          <p:nvPr/>
        </p:nvSpPr>
        <p:spPr bwMode="auto">
          <a:xfrm>
            <a:off x="152400" y="7292975"/>
            <a:ext cx="9991725" cy="381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1359" tIns="45680" rIns="91359" bIns="45680" anchor="b"/>
          <a:lstStyle/>
          <a:p>
            <a:pPr algn="r"/>
            <a:r>
              <a:rPr lang="en-US" sz="1600" b="0">
                <a:cs typeface="Arial" pitchFamily="34" charset="0"/>
              </a:rPr>
              <a:t>M</a:t>
            </a:r>
            <a:r>
              <a:rPr lang="en-US" sz="1600" b="0" smtClean="0">
                <a:cs typeface="Arial" pitchFamily="34" charset="0"/>
              </a:rPr>
              <a:t>. P</a:t>
            </a:r>
            <a:r>
              <a:rPr lang="en-US" sz="1600" b="0">
                <a:cs typeface="Arial" pitchFamily="34" charset="0"/>
              </a:rPr>
              <a:t>. Peloso </a:t>
            </a:r>
            <a:r>
              <a:rPr lang="en-US" sz="1600" b="0" i="1">
                <a:cs typeface="Arial" pitchFamily="34" charset="0"/>
              </a:rPr>
              <a:t>et al.,</a:t>
            </a:r>
            <a:r>
              <a:rPr lang="en-US" sz="1600" b="0">
                <a:cs typeface="Arial" pitchFamily="34" charset="0"/>
              </a:rPr>
              <a:t> New J. Phys. </a:t>
            </a:r>
            <a:r>
              <a:rPr lang="en-US" sz="1600">
                <a:cs typeface="Arial" pitchFamily="34" charset="0"/>
              </a:rPr>
              <a:t>11</a:t>
            </a:r>
            <a:r>
              <a:rPr lang="en-US" sz="1600" b="0">
                <a:cs typeface="Arial" pitchFamily="34" charset="0"/>
              </a:rPr>
              <a:t>, 045007 (2009)</a:t>
            </a:r>
          </a:p>
        </p:txBody>
      </p:sp>
      <p:graphicFrame>
        <p:nvGraphicFramePr>
          <p:cNvPr id="4098" name="Object 4"/>
          <p:cNvGraphicFramePr>
            <a:graphicFrameLocks noChangeAspect="1"/>
          </p:cNvGraphicFramePr>
          <p:nvPr/>
        </p:nvGraphicFramePr>
        <p:xfrm>
          <a:off x="2571750" y="1928813"/>
          <a:ext cx="5143500" cy="3857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32" name="Corel BARCODE X4" r:id="rId3" imgW="0" imgH="0" progId="CorelBarCode.15">
                  <p:embed/>
                </p:oleObj>
              </mc:Choice>
              <mc:Fallback>
                <p:oleObj name="Corel BARCODE X4" r:id="rId3" imgW="0" imgH="0" progId="CorelBarCode.15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71750" y="1928813"/>
                        <a:ext cx="5143500" cy="38576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99" name="Object 6"/>
          <p:cNvGraphicFramePr>
            <a:graphicFrameLocks noChangeAspect="1"/>
          </p:cNvGraphicFramePr>
          <p:nvPr/>
        </p:nvGraphicFramePr>
        <p:xfrm>
          <a:off x="31750" y="425450"/>
          <a:ext cx="10345738" cy="7004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33" name="CorelDRAW" r:id="rId5" imgW="2850120" imgH="1938600" progId="CorelDraw.Graphic.14">
                  <p:embed/>
                </p:oleObj>
              </mc:Choice>
              <mc:Fallback>
                <p:oleObj name="CorelDRAW" r:id="rId5" imgW="2850120" imgH="1938600" progId="CorelDraw.Graphic.14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750" y="425450"/>
                        <a:ext cx="10345738" cy="70040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campus-google-map-unoriented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260000">
            <a:off x="-5819775" y="-2562013"/>
            <a:ext cx="25266650" cy="15786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3" name="TextBox 104"/>
          <p:cNvSpPr txBox="1">
            <a:spLocks noChangeArrowheads="1"/>
          </p:cNvSpPr>
          <p:nvPr/>
        </p:nvSpPr>
        <p:spPr bwMode="auto">
          <a:xfrm rot="1200000">
            <a:off x="7515225" y="4213438"/>
            <a:ext cx="481013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300" b="0">
                <a:solidFill>
                  <a:srgbClr val="FFFFFF"/>
                </a:solidFill>
              </a:rPr>
              <a:t>S12</a:t>
            </a:r>
          </a:p>
        </p:txBody>
      </p:sp>
      <p:sp>
        <p:nvSpPr>
          <p:cNvPr id="25604" name="Rectangle 8"/>
          <p:cNvSpPr>
            <a:spLocks noChangeArrowheads="1"/>
          </p:cNvSpPr>
          <p:nvPr/>
        </p:nvSpPr>
        <p:spPr bwMode="auto">
          <a:xfrm>
            <a:off x="0" y="1"/>
            <a:ext cx="10287000" cy="988828"/>
          </a:xfrm>
          <a:prstGeom prst="rect">
            <a:avLst/>
          </a:prstGeom>
          <a:solidFill>
            <a:srgbClr val="000000">
              <a:alpha val="50195"/>
            </a:srgbClr>
          </a:solidFill>
          <a:ln w="19050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endParaRPr lang="en-US"/>
          </a:p>
        </p:txBody>
      </p:sp>
      <p:sp>
        <p:nvSpPr>
          <p:cNvPr id="25605" name="Rectangle 4"/>
          <p:cNvSpPr>
            <a:spLocks noChangeArrowheads="1"/>
          </p:cNvSpPr>
          <p:nvPr/>
        </p:nvSpPr>
        <p:spPr bwMode="auto">
          <a:xfrm>
            <a:off x="-36513" y="-36513"/>
            <a:ext cx="10361613" cy="7786688"/>
          </a:xfrm>
          <a:prstGeom prst="rect">
            <a:avLst/>
          </a:prstGeom>
          <a:noFill/>
          <a:ln w="0">
            <a:solidFill>
              <a:srgbClr val="FF0000"/>
            </a:solidFill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endParaRPr lang="zh-CN" altLang="zh-CN">
              <a:ea typeface="SimSun" pitchFamily="2" charset="-122"/>
            </a:endParaRPr>
          </a:p>
        </p:txBody>
      </p:sp>
      <p:sp>
        <p:nvSpPr>
          <p:cNvPr id="25606" name="Title 1"/>
          <p:cNvSpPr>
            <a:spLocks noGrp="1"/>
          </p:cNvSpPr>
          <p:nvPr>
            <p:ph type="title"/>
          </p:nvPr>
        </p:nvSpPr>
        <p:spPr/>
        <p:txBody>
          <a:bodyPr tIns="50400"/>
          <a:lstStyle/>
          <a:p>
            <a:r>
              <a:rPr lang="en-US" smtClean="0">
                <a:solidFill>
                  <a:srgbClr val="FFFFFF"/>
                </a:solidFill>
              </a:rPr>
              <a:t>Eavesdropping 100% key on installed QKD line</a:t>
            </a:r>
            <a:br>
              <a:rPr lang="en-US" smtClean="0">
                <a:solidFill>
                  <a:srgbClr val="FFFFFF"/>
                </a:solidFill>
              </a:rPr>
            </a:br>
            <a:r>
              <a:rPr lang="en-US" sz="300" smtClean="0">
                <a:solidFill>
                  <a:srgbClr val="FFFFFF"/>
                </a:solidFill>
              </a:rPr>
              <a:t/>
            </a:r>
            <a:br>
              <a:rPr lang="en-US" sz="300" smtClean="0">
                <a:solidFill>
                  <a:srgbClr val="FFFFFF"/>
                </a:solidFill>
              </a:rPr>
            </a:br>
            <a:r>
              <a:rPr lang="en-US" sz="2000" b="0" smtClean="0">
                <a:solidFill>
                  <a:srgbClr val="FFFFFF"/>
                </a:solidFill>
              </a:rPr>
              <a:t>on campus of the National University of Singapore, July 4–5, 2009</a:t>
            </a:r>
          </a:p>
        </p:txBody>
      </p:sp>
      <p:pic>
        <p:nvPicPr>
          <p:cNvPr id="21511" name="Picture 5" descr="a294-4-4cr-forpres.jpg"/>
          <p:cNvPicPr>
            <a:picLocks noChangeAspect="1"/>
          </p:cNvPicPr>
          <p:nvPr/>
        </p:nvPicPr>
        <p:blipFill>
          <a:blip r:embed="rId4" cstate="print"/>
          <a:srcRect t="3125" r="7384" b="4002"/>
          <a:stretch>
            <a:fillRect/>
          </a:stretch>
        </p:blipFill>
        <p:spPr bwMode="auto">
          <a:xfrm>
            <a:off x="71438" y="1078125"/>
            <a:ext cx="3886200" cy="2357438"/>
          </a:xfrm>
          <a:prstGeom prst="rect">
            <a:avLst/>
          </a:prstGeom>
          <a:noFill/>
          <a:ln w="317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21512" name="Picture 6" descr="a295-5-4cr-forpres.jpg"/>
          <p:cNvPicPr>
            <a:picLocks noChangeAspect="1"/>
          </p:cNvPicPr>
          <p:nvPr/>
        </p:nvPicPr>
        <p:blipFill>
          <a:blip r:embed="rId5" cstate="print"/>
          <a:srcRect l="2730" b="5263"/>
          <a:stretch>
            <a:fillRect/>
          </a:stretch>
        </p:blipFill>
        <p:spPr bwMode="auto">
          <a:xfrm>
            <a:off x="8001000" y="1935375"/>
            <a:ext cx="2214563" cy="1476375"/>
          </a:xfrm>
          <a:prstGeom prst="rect">
            <a:avLst/>
          </a:prstGeom>
          <a:noFill/>
          <a:ln w="3175">
            <a:solidFill>
              <a:srgbClr val="00FF00"/>
            </a:solidFill>
            <a:miter lim="800000"/>
            <a:headEnd/>
            <a:tailEnd/>
          </a:ln>
        </p:spPr>
      </p:pic>
      <p:pic>
        <p:nvPicPr>
          <p:cNvPr id="21513" name="Picture 7" descr="a292-32-4cr-forpres.jpg"/>
          <p:cNvPicPr>
            <a:picLocks noChangeAspect="1"/>
          </p:cNvPicPr>
          <p:nvPr/>
        </p:nvPicPr>
        <p:blipFill>
          <a:blip r:embed="rId6" cstate="print"/>
          <a:srcRect l="2698" t="7448" b="12987"/>
          <a:stretch>
            <a:fillRect/>
          </a:stretch>
        </p:blipFill>
        <p:spPr bwMode="auto">
          <a:xfrm>
            <a:off x="3338626" y="5043699"/>
            <a:ext cx="6198780" cy="2588093"/>
          </a:xfrm>
          <a:prstGeom prst="rect">
            <a:avLst/>
          </a:prstGeom>
          <a:noFill/>
          <a:ln w="3175">
            <a:solidFill>
              <a:srgbClr val="FF9900"/>
            </a:solidFill>
            <a:miter lim="800000"/>
            <a:headEnd/>
            <a:tailEnd/>
          </a:ln>
        </p:spPr>
      </p:pic>
      <p:grpSp>
        <p:nvGrpSpPr>
          <p:cNvPr id="2" name="Group 65"/>
          <p:cNvGrpSpPr>
            <a:grpSpLocks/>
          </p:cNvGrpSpPr>
          <p:nvPr/>
        </p:nvGrpSpPr>
        <p:grpSpPr bwMode="auto">
          <a:xfrm>
            <a:off x="2754313" y="3030750"/>
            <a:ext cx="4672012" cy="1682750"/>
            <a:chOff x="2754804" y="3094893"/>
            <a:chExt cx="4670928" cy="1683098"/>
          </a:xfrm>
        </p:grpSpPr>
        <p:cxnSp>
          <p:nvCxnSpPr>
            <p:cNvPr id="25629" name="Straight Connector 14"/>
            <p:cNvCxnSpPr>
              <a:cxnSpLocks noChangeShapeType="1"/>
            </p:cNvCxnSpPr>
            <p:nvPr/>
          </p:nvCxnSpPr>
          <p:spPr bwMode="auto">
            <a:xfrm flipV="1">
              <a:off x="2754804" y="4659924"/>
              <a:ext cx="145823" cy="66682"/>
            </a:xfrm>
            <a:prstGeom prst="line">
              <a:avLst/>
            </a:prstGeom>
            <a:noFill/>
            <a:ln w="76200" algn="ctr">
              <a:solidFill>
                <a:srgbClr val="FFFF00"/>
              </a:solidFill>
              <a:round/>
              <a:headEnd/>
              <a:tailEnd/>
            </a:ln>
          </p:spPr>
        </p:cxnSp>
        <p:cxnSp>
          <p:nvCxnSpPr>
            <p:cNvPr id="25630" name="Straight Connector 18"/>
            <p:cNvCxnSpPr>
              <a:cxnSpLocks noChangeShapeType="1"/>
            </p:cNvCxnSpPr>
            <p:nvPr/>
          </p:nvCxnSpPr>
          <p:spPr bwMode="auto">
            <a:xfrm rot="16200000" flipH="1">
              <a:off x="2835230" y="4697521"/>
              <a:ext cx="92680" cy="38116"/>
            </a:xfrm>
            <a:prstGeom prst="line">
              <a:avLst/>
            </a:prstGeom>
            <a:noFill/>
            <a:ln w="76200" algn="ctr">
              <a:solidFill>
                <a:srgbClr val="FFFF00"/>
              </a:solidFill>
              <a:round/>
              <a:headEnd/>
              <a:tailEnd/>
            </a:ln>
          </p:spPr>
        </p:cxnSp>
        <p:cxnSp>
          <p:nvCxnSpPr>
            <p:cNvPr id="25631" name="Straight Connector 22"/>
            <p:cNvCxnSpPr>
              <a:cxnSpLocks noChangeShapeType="1"/>
            </p:cNvCxnSpPr>
            <p:nvPr/>
          </p:nvCxnSpPr>
          <p:spPr bwMode="auto">
            <a:xfrm flipV="1">
              <a:off x="2868804" y="4260502"/>
              <a:ext cx="1130439" cy="517489"/>
            </a:xfrm>
            <a:prstGeom prst="line">
              <a:avLst/>
            </a:prstGeom>
            <a:noFill/>
            <a:ln w="76200" algn="ctr">
              <a:solidFill>
                <a:srgbClr val="FFFF00"/>
              </a:solidFill>
              <a:round/>
              <a:headEnd/>
              <a:tailEnd/>
            </a:ln>
          </p:spPr>
        </p:cxnSp>
        <p:cxnSp>
          <p:nvCxnSpPr>
            <p:cNvPr id="25632" name="Straight Connector 25"/>
            <p:cNvCxnSpPr>
              <a:cxnSpLocks noChangeShapeType="1"/>
            </p:cNvCxnSpPr>
            <p:nvPr/>
          </p:nvCxnSpPr>
          <p:spPr bwMode="auto">
            <a:xfrm rot="16200000" flipV="1">
              <a:off x="3878664" y="4195186"/>
              <a:ext cx="135652" cy="65314"/>
            </a:xfrm>
            <a:prstGeom prst="line">
              <a:avLst/>
            </a:prstGeom>
            <a:noFill/>
            <a:ln w="76200" algn="ctr">
              <a:solidFill>
                <a:srgbClr val="FFFF00"/>
              </a:solidFill>
              <a:round/>
              <a:headEnd/>
              <a:tailEnd/>
            </a:ln>
          </p:spPr>
        </p:cxnSp>
        <p:cxnSp>
          <p:nvCxnSpPr>
            <p:cNvPr id="25633" name="Straight Connector 27"/>
            <p:cNvCxnSpPr>
              <a:cxnSpLocks noChangeShapeType="1"/>
            </p:cNvCxnSpPr>
            <p:nvPr/>
          </p:nvCxnSpPr>
          <p:spPr bwMode="auto">
            <a:xfrm flipV="1">
              <a:off x="3883688" y="4094703"/>
              <a:ext cx="160774" cy="75364"/>
            </a:xfrm>
            <a:prstGeom prst="line">
              <a:avLst/>
            </a:prstGeom>
            <a:noFill/>
            <a:ln w="76200" algn="ctr">
              <a:solidFill>
                <a:srgbClr val="FFFF00"/>
              </a:solidFill>
              <a:round/>
              <a:headEnd/>
              <a:tailEnd/>
            </a:ln>
          </p:spPr>
        </p:cxnSp>
        <p:cxnSp>
          <p:nvCxnSpPr>
            <p:cNvPr id="25634" name="Straight Connector 30"/>
            <p:cNvCxnSpPr>
              <a:cxnSpLocks noChangeShapeType="1"/>
            </p:cNvCxnSpPr>
            <p:nvPr/>
          </p:nvCxnSpPr>
          <p:spPr bwMode="auto">
            <a:xfrm rot="16200000" flipV="1">
              <a:off x="3848519" y="3893736"/>
              <a:ext cx="306475" cy="145702"/>
            </a:xfrm>
            <a:prstGeom prst="line">
              <a:avLst/>
            </a:prstGeom>
            <a:noFill/>
            <a:ln w="76200" algn="ctr">
              <a:solidFill>
                <a:srgbClr val="FFFF00"/>
              </a:solidFill>
              <a:round/>
              <a:headEnd/>
              <a:tailEnd/>
            </a:ln>
          </p:spPr>
        </p:cxnSp>
        <p:cxnSp>
          <p:nvCxnSpPr>
            <p:cNvPr id="25635" name="Straight Connector 32"/>
            <p:cNvCxnSpPr>
              <a:cxnSpLocks noChangeShapeType="1"/>
            </p:cNvCxnSpPr>
            <p:nvPr/>
          </p:nvCxnSpPr>
          <p:spPr bwMode="auto">
            <a:xfrm flipV="1">
              <a:off x="3898762" y="3230544"/>
              <a:ext cx="1326381" cy="602903"/>
            </a:xfrm>
            <a:prstGeom prst="line">
              <a:avLst/>
            </a:prstGeom>
            <a:noFill/>
            <a:ln w="76200" algn="ctr">
              <a:solidFill>
                <a:srgbClr val="FFFF00"/>
              </a:solidFill>
              <a:round/>
              <a:headEnd/>
              <a:tailEnd/>
            </a:ln>
          </p:spPr>
        </p:cxnSp>
        <p:cxnSp>
          <p:nvCxnSpPr>
            <p:cNvPr id="25636" name="Straight Connector 34"/>
            <p:cNvCxnSpPr>
              <a:cxnSpLocks noChangeShapeType="1"/>
            </p:cNvCxnSpPr>
            <p:nvPr/>
          </p:nvCxnSpPr>
          <p:spPr bwMode="auto">
            <a:xfrm rot="16200000" flipH="1">
              <a:off x="5112099" y="3318468"/>
              <a:ext cx="306475" cy="150725"/>
            </a:xfrm>
            <a:prstGeom prst="line">
              <a:avLst/>
            </a:prstGeom>
            <a:noFill/>
            <a:ln w="76200" algn="ctr">
              <a:solidFill>
                <a:srgbClr val="FFFF00"/>
              </a:solidFill>
              <a:round/>
              <a:headEnd/>
              <a:tailEnd/>
            </a:ln>
          </p:spPr>
        </p:cxnSp>
        <p:cxnSp>
          <p:nvCxnSpPr>
            <p:cNvPr id="25637" name="Straight Connector 36"/>
            <p:cNvCxnSpPr>
              <a:cxnSpLocks noChangeShapeType="1"/>
            </p:cNvCxnSpPr>
            <p:nvPr/>
          </p:nvCxnSpPr>
          <p:spPr bwMode="auto">
            <a:xfrm flipV="1">
              <a:off x="5315579" y="3456633"/>
              <a:ext cx="266281" cy="125604"/>
            </a:xfrm>
            <a:prstGeom prst="line">
              <a:avLst/>
            </a:prstGeom>
            <a:noFill/>
            <a:ln w="76200" algn="ctr">
              <a:solidFill>
                <a:srgbClr val="FFFF00"/>
              </a:solidFill>
              <a:round/>
              <a:headEnd/>
              <a:tailEnd/>
            </a:ln>
          </p:spPr>
        </p:cxnSp>
        <p:cxnSp>
          <p:nvCxnSpPr>
            <p:cNvPr id="25638" name="Straight Connector 38"/>
            <p:cNvCxnSpPr>
              <a:cxnSpLocks noChangeShapeType="1"/>
            </p:cNvCxnSpPr>
            <p:nvPr/>
          </p:nvCxnSpPr>
          <p:spPr bwMode="auto">
            <a:xfrm rot="5400000" flipH="1" flipV="1">
              <a:off x="5458768" y="3233056"/>
              <a:ext cx="351693" cy="135657"/>
            </a:xfrm>
            <a:prstGeom prst="line">
              <a:avLst/>
            </a:prstGeom>
            <a:noFill/>
            <a:ln w="76200" algn="ctr">
              <a:solidFill>
                <a:srgbClr val="FFFF00"/>
              </a:solidFill>
              <a:round/>
              <a:headEnd/>
              <a:tailEnd/>
            </a:ln>
          </p:spPr>
        </p:cxnSp>
        <p:cxnSp>
          <p:nvCxnSpPr>
            <p:cNvPr id="25639" name="Straight Connector 41"/>
            <p:cNvCxnSpPr>
              <a:cxnSpLocks noChangeShapeType="1"/>
            </p:cNvCxnSpPr>
            <p:nvPr/>
          </p:nvCxnSpPr>
          <p:spPr bwMode="auto">
            <a:xfrm>
              <a:off x="5677319" y="3094893"/>
              <a:ext cx="753627" cy="286378"/>
            </a:xfrm>
            <a:prstGeom prst="line">
              <a:avLst/>
            </a:prstGeom>
            <a:noFill/>
            <a:ln w="76200" algn="ctr">
              <a:solidFill>
                <a:srgbClr val="FFFF00"/>
              </a:solidFill>
              <a:round/>
              <a:headEnd/>
              <a:tailEnd/>
            </a:ln>
          </p:spPr>
        </p:cxnSp>
        <p:cxnSp>
          <p:nvCxnSpPr>
            <p:cNvPr id="25640" name="Straight Connector 43"/>
            <p:cNvCxnSpPr>
              <a:cxnSpLocks noChangeShapeType="1"/>
            </p:cNvCxnSpPr>
            <p:nvPr/>
          </p:nvCxnSpPr>
          <p:spPr bwMode="auto">
            <a:xfrm rot="5400000">
              <a:off x="6325439" y="3411416"/>
              <a:ext cx="95459" cy="35169"/>
            </a:xfrm>
            <a:prstGeom prst="line">
              <a:avLst/>
            </a:prstGeom>
            <a:noFill/>
            <a:ln w="76200" algn="ctr">
              <a:solidFill>
                <a:srgbClr val="FFFF00"/>
              </a:solidFill>
              <a:round/>
              <a:headEnd/>
              <a:tailEnd/>
            </a:ln>
          </p:spPr>
        </p:cxnSp>
        <p:cxnSp>
          <p:nvCxnSpPr>
            <p:cNvPr id="25641" name="Straight Connector 45"/>
            <p:cNvCxnSpPr>
              <a:cxnSpLocks noChangeShapeType="1"/>
            </p:cNvCxnSpPr>
            <p:nvPr/>
          </p:nvCxnSpPr>
          <p:spPr bwMode="auto">
            <a:xfrm>
              <a:off x="6352922" y="3439045"/>
              <a:ext cx="223724" cy="82902"/>
            </a:xfrm>
            <a:prstGeom prst="line">
              <a:avLst/>
            </a:prstGeom>
            <a:noFill/>
            <a:ln w="76200" algn="ctr">
              <a:solidFill>
                <a:srgbClr val="FFFF00"/>
              </a:solidFill>
              <a:round/>
              <a:headEnd/>
              <a:tailEnd/>
            </a:ln>
          </p:spPr>
        </p:cxnSp>
        <p:cxnSp>
          <p:nvCxnSpPr>
            <p:cNvPr id="25642" name="Straight Connector 47"/>
            <p:cNvCxnSpPr>
              <a:cxnSpLocks noChangeShapeType="1"/>
            </p:cNvCxnSpPr>
            <p:nvPr/>
          </p:nvCxnSpPr>
          <p:spPr bwMode="auto">
            <a:xfrm rot="5400000" flipH="1" flipV="1">
              <a:off x="6508822" y="3449098"/>
              <a:ext cx="145700" cy="60289"/>
            </a:xfrm>
            <a:prstGeom prst="line">
              <a:avLst/>
            </a:prstGeom>
            <a:noFill/>
            <a:ln w="76200" algn="ctr">
              <a:solidFill>
                <a:srgbClr val="FFFF00"/>
              </a:solidFill>
              <a:round/>
              <a:headEnd/>
              <a:tailEnd/>
            </a:ln>
          </p:spPr>
        </p:cxnSp>
        <p:cxnSp>
          <p:nvCxnSpPr>
            <p:cNvPr id="25643" name="Straight Connector 49"/>
            <p:cNvCxnSpPr>
              <a:cxnSpLocks noChangeShapeType="1"/>
            </p:cNvCxnSpPr>
            <p:nvPr/>
          </p:nvCxnSpPr>
          <p:spPr bwMode="auto">
            <a:xfrm>
              <a:off x="6611815" y="3446584"/>
              <a:ext cx="251209" cy="95460"/>
            </a:xfrm>
            <a:prstGeom prst="line">
              <a:avLst/>
            </a:prstGeom>
            <a:noFill/>
            <a:ln w="76200" algn="ctr">
              <a:solidFill>
                <a:srgbClr val="FFFF00"/>
              </a:solidFill>
              <a:round/>
              <a:headEnd/>
              <a:tailEnd/>
            </a:ln>
          </p:spPr>
        </p:cxnSp>
        <p:cxnSp>
          <p:nvCxnSpPr>
            <p:cNvPr id="25644" name="Straight Connector 51"/>
            <p:cNvCxnSpPr>
              <a:cxnSpLocks noChangeShapeType="1"/>
            </p:cNvCxnSpPr>
            <p:nvPr/>
          </p:nvCxnSpPr>
          <p:spPr bwMode="auto">
            <a:xfrm rot="5400000">
              <a:off x="6697226" y="3577215"/>
              <a:ext cx="231112" cy="80387"/>
            </a:xfrm>
            <a:prstGeom prst="line">
              <a:avLst/>
            </a:prstGeom>
            <a:noFill/>
            <a:ln w="76200" algn="ctr">
              <a:solidFill>
                <a:srgbClr val="FFFF00"/>
              </a:solidFill>
              <a:round/>
              <a:headEnd/>
              <a:tailEnd/>
            </a:ln>
          </p:spPr>
        </p:cxnSp>
        <p:cxnSp>
          <p:nvCxnSpPr>
            <p:cNvPr id="25645" name="Straight Connector 53"/>
            <p:cNvCxnSpPr>
              <a:cxnSpLocks noChangeShapeType="1"/>
            </p:cNvCxnSpPr>
            <p:nvPr/>
          </p:nvCxnSpPr>
          <p:spPr bwMode="auto">
            <a:xfrm>
              <a:off x="6732396" y="3743011"/>
              <a:ext cx="296426" cy="115556"/>
            </a:xfrm>
            <a:prstGeom prst="line">
              <a:avLst/>
            </a:prstGeom>
            <a:noFill/>
            <a:ln w="76200" algn="ctr">
              <a:solidFill>
                <a:srgbClr val="FFFF00"/>
              </a:solidFill>
              <a:round/>
              <a:headEnd/>
              <a:tailEnd/>
            </a:ln>
          </p:spPr>
        </p:cxnSp>
        <p:cxnSp>
          <p:nvCxnSpPr>
            <p:cNvPr id="25646" name="Straight Connector 56"/>
            <p:cNvCxnSpPr>
              <a:cxnSpLocks noChangeShapeType="1"/>
            </p:cNvCxnSpPr>
            <p:nvPr/>
          </p:nvCxnSpPr>
          <p:spPr bwMode="auto">
            <a:xfrm rot="5400000">
              <a:off x="6865537" y="3916345"/>
              <a:ext cx="180870" cy="65315"/>
            </a:xfrm>
            <a:prstGeom prst="line">
              <a:avLst/>
            </a:prstGeom>
            <a:noFill/>
            <a:ln w="76200" algn="ctr">
              <a:solidFill>
                <a:srgbClr val="FFFF00"/>
              </a:solidFill>
              <a:round/>
              <a:headEnd/>
              <a:tailEnd/>
            </a:ln>
          </p:spPr>
        </p:cxnSp>
        <p:cxnSp>
          <p:nvCxnSpPr>
            <p:cNvPr id="25647" name="Straight Connector 58"/>
            <p:cNvCxnSpPr>
              <a:cxnSpLocks noChangeShapeType="1"/>
            </p:cNvCxnSpPr>
            <p:nvPr/>
          </p:nvCxnSpPr>
          <p:spPr bwMode="auto">
            <a:xfrm>
              <a:off x="6923314" y="3999244"/>
              <a:ext cx="502418" cy="190919"/>
            </a:xfrm>
            <a:prstGeom prst="line">
              <a:avLst/>
            </a:prstGeom>
            <a:noFill/>
            <a:ln w="76200" algn="ctr">
              <a:solidFill>
                <a:srgbClr val="FFFF00"/>
              </a:solidFill>
              <a:round/>
              <a:headEnd/>
              <a:tailEnd/>
            </a:ln>
          </p:spPr>
        </p:cxnSp>
      </p:grpSp>
      <p:sp>
        <p:nvSpPr>
          <p:cNvPr id="63" name="Rectangle 62"/>
          <p:cNvSpPr>
            <a:spLocks noChangeArrowheads="1"/>
          </p:cNvSpPr>
          <p:nvPr/>
        </p:nvSpPr>
        <p:spPr bwMode="auto">
          <a:xfrm rot="-1440000">
            <a:off x="2506663" y="4569038"/>
            <a:ext cx="285750" cy="285750"/>
          </a:xfrm>
          <a:prstGeom prst="rect">
            <a:avLst/>
          </a:prstGeom>
          <a:solidFill>
            <a:srgbClr val="FF0000"/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endParaRPr lang="en-US"/>
          </a:p>
        </p:txBody>
      </p:sp>
      <p:sp>
        <p:nvSpPr>
          <p:cNvPr id="64" name="Rectangle 63"/>
          <p:cNvSpPr>
            <a:spLocks noChangeArrowheads="1"/>
          </p:cNvSpPr>
          <p:nvPr/>
        </p:nvSpPr>
        <p:spPr bwMode="auto">
          <a:xfrm rot="-4200000">
            <a:off x="7392988" y="4024525"/>
            <a:ext cx="285750" cy="285750"/>
          </a:xfrm>
          <a:prstGeom prst="rect">
            <a:avLst/>
          </a:prstGeom>
          <a:solidFill>
            <a:srgbClr val="00FF00"/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endParaRPr lang="en-US"/>
          </a:p>
        </p:txBody>
      </p:sp>
      <p:cxnSp>
        <p:nvCxnSpPr>
          <p:cNvPr id="71" name="Straight Connector 70"/>
          <p:cNvCxnSpPr>
            <a:cxnSpLocks noChangeShapeType="1"/>
          </p:cNvCxnSpPr>
          <p:nvPr/>
        </p:nvCxnSpPr>
        <p:spPr bwMode="auto">
          <a:xfrm flipV="1">
            <a:off x="7559675" y="3410163"/>
            <a:ext cx="1452563" cy="669925"/>
          </a:xfrm>
          <a:prstGeom prst="line">
            <a:avLst/>
          </a:prstGeom>
          <a:noFill/>
          <a:ln w="6350" algn="ctr">
            <a:solidFill>
              <a:srgbClr val="00FF00"/>
            </a:solidFill>
            <a:round/>
            <a:headEnd/>
            <a:tailEnd/>
          </a:ln>
        </p:spPr>
      </p:cxnSp>
      <p:cxnSp>
        <p:nvCxnSpPr>
          <p:cNvPr id="77" name="Straight Connector 76"/>
          <p:cNvCxnSpPr>
            <a:cxnSpLocks noChangeShapeType="1"/>
          </p:cNvCxnSpPr>
          <p:nvPr/>
        </p:nvCxnSpPr>
        <p:spPr bwMode="auto">
          <a:xfrm rot="16200000" flipV="1">
            <a:off x="1767682" y="3815768"/>
            <a:ext cx="1219200" cy="487363"/>
          </a:xfrm>
          <a:prstGeom prst="line">
            <a:avLst/>
          </a:prstGeom>
          <a:noFill/>
          <a:ln w="6350" algn="ctr">
            <a:solidFill>
              <a:srgbClr val="FF0000"/>
            </a:solidFill>
            <a:round/>
            <a:headEnd/>
            <a:tailEnd/>
          </a:ln>
        </p:spPr>
      </p:cxnSp>
      <p:sp>
        <p:nvSpPr>
          <p:cNvPr id="96" name="TextBox 95"/>
          <p:cNvSpPr txBox="1">
            <a:spLocks noChangeArrowheads="1"/>
          </p:cNvSpPr>
          <p:nvPr/>
        </p:nvSpPr>
        <p:spPr bwMode="auto">
          <a:xfrm>
            <a:off x="4429125" y="2556088"/>
            <a:ext cx="2066925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0">
                <a:solidFill>
                  <a:srgbClr val="FFFF00"/>
                </a:solidFill>
              </a:rPr>
              <a:t>290 m of fiber</a:t>
            </a:r>
          </a:p>
        </p:txBody>
      </p:sp>
      <p:sp>
        <p:nvSpPr>
          <p:cNvPr id="99" name="TextBox 98"/>
          <p:cNvSpPr txBox="1">
            <a:spLocks noChangeArrowheads="1"/>
          </p:cNvSpPr>
          <p:nvPr/>
        </p:nvSpPr>
        <p:spPr bwMode="auto">
          <a:xfrm>
            <a:off x="1592263" y="4242013"/>
            <a:ext cx="919162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Alice</a:t>
            </a:r>
          </a:p>
        </p:txBody>
      </p:sp>
      <p:sp>
        <p:nvSpPr>
          <p:cNvPr id="100" name="TextBox 99"/>
          <p:cNvSpPr txBox="1">
            <a:spLocks noChangeArrowheads="1"/>
          </p:cNvSpPr>
          <p:nvPr/>
        </p:nvSpPr>
        <p:spPr bwMode="auto">
          <a:xfrm>
            <a:off x="7724775" y="3926100"/>
            <a:ext cx="782638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FF00"/>
                </a:solidFill>
              </a:rPr>
              <a:t>Bob</a:t>
            </a:r>
          </a:p>
        </p:txBody>
      </p:sp>
      <p:grpSp>
        <p:nvGrpSpPr>
          <p:cNvPr id="3" name="Group 46"/>
          <p:cNvGrpSpPr>
            <a:grpSpLocks/>
          </p:cNvGrpSpPr>
          <p:nvPr/>
        </p:nvGrpSpPr>
        <p:grpSpPr bwMode="auto">
          <a:xfrm>
            <a:off x="6156325" y="2873588"/>
            <a:ext cx="977900" cy="2162175"/>
            <a:chOff x="6156325" y="2938463"/>
            <a:chExt cx="977900" cy="2162175"/>
          </a:xfrm>
        </p:grpSpPr>
        <p:sp>
          <p:nvSpPr>
            <p:cNvPr id="25626" name="Rectangle 64"/>
            <p:cNvSpPr>
              <a:spLocks noChangeArrowheads="1"/>
            </p:cNvSpPr>
            <p:nvPr/>
          </p:nvSpPr>
          <p:spPr bwMode="auto">
            <a:xfrm rot="-4200000">
              <a:off x="6300788" y="3267075"/>
              <a:ext cx="285750" cy="396875"/>
            </a:xfrm>
            <a:prstGeom prst="rect">
              <a:avLst/>
            </a:prstGeom>
            <a:solidFill>
              <a:srgbClr val="FF9900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lIns="0" tIns="0" rIns="0" bIns="0" anchor="ctr"/>
            <a:lstStyle/>
            <a:p>
              <a:endParaRPr lang="en-US"/>
            </a:p>
          </p:txBody>
        </p:sp>
        <p:cxnSp>
          <p:nvCxnSpPr>
            <p:cNvPr id="25627" name="Straight Connector 89"/>
            <p:cNvCxnSpPr>
              <a:cxnSpLocks noChangeShapeType="1"/>
            </p:cNvCxnSpPr>
            <p:nvPr/>
          </p:nvCxnSpPr>
          <p:spPr bwMode="auto">
            <a:xfrm rot="5400000" flipH="1" flipV="1">
              <a:off x="5492750" y="4164013"/>
              <a:ext cx="1600200" cy="273050"/>
            </a:xfrm>
            <a:prstGeom prst="line">
              <a:avLst/>
            </a:prstGeom>
            <a:noFill/>
            <a:ln w="6350" algn="ctr">
              <a:solidFill>
                <a:srgbClr val="FF9900"/>
              </a:solidFill>
              <a:round/>
              <a:headEnd/>
              <a:tailEnd/>
            </a:ln>
          </p:spPr>
        </p:cxnSp>
        <p:sp>
          <p:nvSpPr>
            <p:cNvPr id="25628" name="TextBox 100"/>
            <p:cNvSpPr txBox="1">
              <a:spLocks noChangeArrowheads="1"/>
            </p:cNvSpPr>
            <p:nvPr/>
          </p:nvSpPr>
          <p:spPr bwMode="auto">
            <a:xfrm>
              <a:off x="6400800" y="2938463"/>
              <a:ext cx="733425" cy="4619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FF9900"/>
                  </a:solidFill>
                </a:rPr>
                <a:t>Eve</a:t>
              </a:r>
            </a:p>
          </p:txBody>
        </p:sp>
      </p:grpSp>
      <p:sp>
        <p:nvSpPr>
          <p:cNvPr id="25619" name="TextBox 101"/>
          <p:cNvSpPr txBox="1">
            <a:spLocks noChangeArrowheads="1"/>
          </p:cNvSpPr>
          <p:nvPr/>
        </p:nvSpPr>
        <p:spPr bwMode="auto">
          <a:xfrm rot="-1440000">
            <a:off x="2994025" y="4632538"/>
            <a:ext cx="481013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300" b="0">
                <a:solidFill>
                  <a:srgbClr val="FFFFFF"/>
                </a:solidFill>
              </a:rPr>
              <a:t>S15</a:t>
            </a:r>
          </a:p>
        </p:txBody>
      </p:sp>
      <p:sp>
        <p:nvSpPr>
          <p:cNvPr id="25620" name="TextBox 102"/>
          <p:cNvSpPr txBox="1">
            <a:spLocks noChangeArrowheads="1"/>
          </p:cNvSpPr>
          <p:nvPr/>
        </p:nvSpPr>
        <p:spPr bwMode="auto">
          <a:xfrm rot="-1440000">
            <a:off x="4545013" y="3784813"/>
            <a:ext cx="481012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300" b="0">
                <a:solidFill>
                  <a:srgbClr val="FFFFFF"/>
                </a:solidFill>
              </a:rPr>
              <a:t>S14</a:t>
            </a:r>
          </a:p>
        </p:txBody>
      </p:sp>
      <p:sp>
        <p:nvSpPr>
          <p:cNvPr id="25621" name="TextBox 103"/>
          <p:cNvSpPr txBox="1">
            <a:spLocks noChangeArrowheads="1"/>
          </p:cNvSpPr>
          <p:nvPr/>
        </p:nvSpPr>
        <p:spPr bwMode="auto">
          <a:xfrm rot="1200000">
            <a:off x="5892800" y="3630825"/>
            <a:ext cx="481013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300" b="0">
                <a:solidFill>
                  <a:srgbClr val="FFFFFF"/>
                </a:solidFill>
              </a:rPr>
              <a:t>S13</a:t>
            </a:r>
          </a:p>
        </p:txBody>
      </p:sp>
      <p:grpSp>
        <p:nvGrpSpPr>
          <p:cNvPr id="4" name="Group 115"/>
          <p:cNvGrpSpPr>
            <a:grpSpLocks/>
          </p:cNvGrpSpPr>
          <p:nvPr/>
        </p:nvGrpSpPr>
        <p:grpSpPr bwMode="auto">
          <a:xfrm>
            <a:off x="6269038" y="3156163"/>
            <a:ext cx="395287" cy="487362"/>
            <a:chOff x="6248404" y="3180082"/>
            <a:chExt cx="396236" cy="548639"/>
          </a:xfrm>
        </p:grpSpPr>
        <p:cxnSp>
          <p:nvCxnSpPr>
            <p:cNvPr id="25624" name="Straight Connector 106"/>
            <p:cNvCxnSpPr>
              <a:cxnSpLocks noChangeShapeType="1"/>
            </p:cNvCxnSpPr>
            <p:nvPr/>
          </p:nvCxnSpPr>
          <p:spPr bwMode="auto">
            <a:xfrm rot="16200000" flipH="1">
              <a:off x="6177284" y="3423921"/>
              <a:ext cx="548639" cy="60961"/>
            </a:xfrm>
            <a:prstGeom prst="line">
              <a:avLst/>
            </a:prstGeom>
            <a:noFill/>
            <a:ln w="57150" algn="ctr">
              <a:solidFill>
                <a:srgbClr val="FF9900"/>
              </a:solidFill>
              <a:round/>
              <a:headEnd/>
              <a:tailEnd/>
            </a:ln>
          </p:spPr>
        </p:cxnSp>
        <p:cxnSp>
          <p:nvCxnSpPr>
            <p:cNvPr id="25625" name="Straight Connector 107"/>
            <p:cNvCxnSpPr>
              <a:cxnSpLocks noChangeShapeType="1"/>
            </p:cNvCxnSpPr>
            <p:nvPr/>
          </p:nvCxnSpPr>
          <p:spPr bwMode="auto">
            <a:xfrm rot="10800000" flipV="1">
              <a:off x="6248404" y="3261359"/>
              <a:ext cx="396236" cy="375921"/>
            </a:xfrm>
            <a:prstGeom prst="line">
              <a:avLst/>
            </a:prstGeom>
            <a:noFill/>
            <a:ln w="57150" algn="ctr">
              <a:solidFill>
                <a:srgbClr val="FF9900"/>
              </a:solidFill>
              <a:round/>
              <a:headEnd/>
              <a:tailEnd/>
            </a:ln>
          </p:spPr>
        </p:cxnSp>
      </p:grpSp>
      <p:sp>
        <p:nvSpPr>
          <p:cNvPr id="25623" name="TextBox 46"/>
          <p:cNvSpPr txBox="1">
            <a:spLocks noChangeArrowheads="1"/>
          </p:cNvSpPr>
          <p:nvPr/>
        </p:nvSpPr>
        <p:spPr bwMode="auto">
          <a:xfrm rot="16200000">
            <a:off x="9408590" y="6836840"/>
            <a:ext cx="1545616" cy="2112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tIns="36000" bIns="36000" anchor="ctr" anchorCtr="0">
            <a:spAutoFit/>
          </a:bodyPr>
          <a:lstStyle/>
          <a:p>
            <a:pPr algn="l"/>
            <a:r>
              <a:rPr lang="en-US" sz="900" b="0" smtClean="0">
                <a:solidFill>
                  <a:srgbClr val="969696"/>
                </a:solidFill>
              </a:rPr>
              <a:t>Image </a:t>
            </a:r>
            <a:r>
              <a:rPr lang="en-US" sz="900" b="0">
                <a:solidFill>
                  <a:srgbClr val="969696"/>
                </a:solidFill>
              </a:rPr>
              <a:t>©</a:t>
            </a:r>
            <a:r>
              <a:rPr lang="en-US" sz="200" b="0">
                <a:solidFill>
                  <a:srgbClr val="969696"/>
                </a:solidFill>
              </a:rPr>
              <a:t> </a:t>
            </a:r>
            <a:r>
              <a:rPr lang="en-US" sz="900" b="0" smtClean="0">
                <a:solidFill>
                  <a:srgbClr val="969696"/>
                </a:solidFill>
              </a:rPr>
              <a:t>2009 DigitalGlobe</a:t>
            </a:r>
            <a:endParaRPr lang="en-US" sz="900" b="0">
              <a:solidFill>
                <a:srgbClr val="969696"/>
              </a:solidFill>
            </a:endParaRPr>
          </a:p>
        </p:txBody>
      </p:sp>
      <p:sp>
        <p:nvSpPr>
          <p:cNvPr id="48" name="Text Box 29"/>
          <p:cNvSpPr txBox="1">
            <a:spLocks noChangeArrowheads="1"/>
          </p:cNvSpPr>
          <p:nvPr/>
        </p:nvSpPr>
        <p:spPr bwMode="auto">
          <a:xfrm>
            <a:off x="151200" y="7292975"/>
            <a:ext cx="9993600" cy="381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1359" tIns="45680" rIns="91359" bIns="45680" anchor="b"/>
          <a:lstStyle/>
          <a:p>
            <a:pPr algn="l"/>
            <a:r>
              <a:rPr lang="en-US" sz="1600" b="0" smtClean="0">
                <a:solidFill>
                  <a:srgbClr val="FFFFFF"/>
                </a:solidFill>
                <a:cs typeface="Arial" pitchFamily="34" charset="0"/>
              </a:rPr>
              <a:t>I. Gerhardt, Q. Liu </a:t>
            </a:r>
            <a:r>
              <a:rPr lang="en-US" sz="1600" b="0" i="1" smtClean="0">
                <a:solidFill>
                  <a:srgbClr val="FFFFFF"/>
                </a:solidFill>
                <a:cs typeface="Arial" pitchFamily="34" charset="0"/>
              </a:rPr>
              <a:t>et al.,</a:t>
            </a:r>
            <a:r>
              <a:rPr lang="en-US" sz="1600" b="0" smtClean="0">
                <a:solidFill>
                  <a:srgbClr val="FFFFFF"/>
                </a:solidFill>
                <a:cs typeface="Arial" pitchFamily="34" charset="0"/>
              </a:rPr>
              <a:t/>
            </a:r>
            <a:br>
              <a:rPr lang="en-US" sz="1600" b="0" smtClean="0">
                <a:solidFill>
                  <a:srgbClr val="FFFFFF"/>
                </a:solidFill>
                <a:cs typeface="Arial" pitchFamily="34" charset="0"/>
              </a:rPr>
            </a:br>
            <a:r>
              <a:rPr lang="en-US" sz="1600" b="0" smtClean="0">
                <a:solidFill>
                  <a:srgbClr val="FFFFFF"/>
                </a:solidFill>
                <a:cs typeface="Arial" pitchFamily="34" charset="0"/>
              </a:rPr>
              <a:t>Nat. Commun. </a:t>
            </a:r>
            <a:r>
              <a:rPr lang="en-US" sz="1600" smtClean="0">
                <a:solidFill>
                  <a:srgbClr val="FFFFFF"/>
                </a:solidFill>
                <a:cs typeface="Arial" pitchFamily="34" charset="0"/>
              </a:rPr>
              <a:t>2</a:t>
            </a:r>
            <a:r>
              <a:rPr lang="en-US" sz="1600" b="0" smtClean="0">
                <a:solidFill>
                  <a:srgbClr val="FFFFFF"/>
                </a:solidFill>
                <a:cs typeface="Arial" pitchFamily="34" charset="0"/>
              </a:rPr>
              <a:t>, 349 </a:t>
            </a:r>
            <a:r>
              <a:rPr lang="en-US" sz="1600" b="0">
                <a:solidFill>
                  <a:srgbClr val="FFFFFF"/>
                </a:solidFill>
                <a:cs typeface="Arial" pitchFamily="34" charset="0"/>
              </a:rPr>
              <a:t>(2011)</a:t>
            </a:r>
          </a:p>
        </p:txBody>
      </p:sp>
    </p:spTree>
    <p:extLst>
      <p:ext uri="{BB962C8B-B14F-4D97-AF65-F5344CB8AC3E}">
        <p14:creationId xmlns:p14="http://schemas.microsoft.com/office/powerpoint/2010/main" val="2156935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Rectangle 4"/>
          <p:cNvSpPr>
            <a:spLocks noChangeArrowheads="1"/>
          </p:cNvSpPr>
          <p:nvPr/>
        </p:nvSpPr>
        <p:spPr bwMode="auto">
          <a:xfrm>
            <a:off x="0" y="0"/>
            <a:ext cx="10287000" cy="7715250"/>
          </a:xfrm>
          <a:prstGeom prst="rect">
            <a:avLst/>
          </a:prstGeom>
          <a:solidFill>
            <a:srgbClr val="000000"/>
          </a:solidFill>
          <a:ln w="19050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endParaRPr lang="zh-CN" altLang="zh-CN">
              <a:ea typeface="SimSun" pitchFamily="2" charset="-122"/>
            </a:endParaRPr>
          </a:p>
        </p:txBody>
      </p:sp>
      <p:sp>
        <p:nvSpPr>
          <p:cNvPr id="266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>
                <a:solidFill>
                  <a:srgbClr val="FFFFFF"/>
                </a:solidFill>
                <a:ea typeface="SimSun" pitchFamily="2" charset="-122"/>
              </a:rPr>
              <a:t>Eve does not affect QKD performance</a:t>
            </a:r>
          </a:p>
        </p:txBody>
      </p:sp>
      <p:sp>
        <p:nvSpPr>
          <p:cNvPr id="26635" name="Text Box 29"/>
          <p:cNvSpPr txBox="1">
            <a:spLocks noChangeArrowheads="1"/>
          </p:cNvSpPr>
          <p:nvPr/>
        </p:nvSpPr>
        <p:spPr bwMode="auto">
          <a:xfrm>
            <a:off x="152400" y="7292975"/>
            <a:ext cx="9991725" cy="381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1359" tIns="45680" rIns="91359" bIns="45680" anchor="b"/>
          <a:lstStyle/>
          <a:p>
            <a:pPr algn="l"/>
            <a:r>
              <a:rPr lang="en-US" sz="1600" b="0" smtClean="0">
                <a:solidFill>
                  <a:srgbClr val="C0C0C0"/>
                </a:solidFill>
                <a:cs typeface="Arial" pitchFamily="34" charset="0"/>
              </a:rPr>
              <a:t>I. Gerhardt, Q. Liu, A. Lamas-Linares, J. Skaar, C. Kurtsiefer, V. Makarov, Nat. Commun. </a:t>
            </a:r>
            <a:r>
              <a:rPr lang="en-US" sz="1600" smtClean="0">
                <a:solidFill>
                  <a:srgbClr val="C0C0C0"/>
                </a:solidFill>
                <a:cs typeface="Arial" pitchFamily="34" charset="0"/>
              </a:rPr>
              <a:t>2</a:t>
            </a:r>
            <a:r>
              <a:rPr lang="en-US" sz="1600" b="0" smtClean="0">
                <a:solidFill>
                  <a:srgbClr val="C0C0C0"/>
                </a:solidFill>
                <a:cs typeface="Arial" pitchFamily="34" charset="0"/>
              </a:rPr>
              <a:t>, 349 </a:t>
            </a:r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(2011)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159641" y="994827"/>
            <a:ext cx="9929581" cy="6247174"/>
            <a:chOff x="190463" y="994827"/>
            <a:chExt cx="9849581" cy="6247174"/>
          </a:xfrm>
        </p:grpSpPr>
        <p:sp>
          <p:nvSpPr>
            <p:cNvPr id="26626" name="TextBox 10"/>
            <p:cNvSpPr txBox="1">
              <a:spLocks noChangeArrowheads="1"/>
            </p:cNvSpPr>
            <p:nvPr/>
          </p:nvSpPr>
          <p:spPr bwMode="auto">
            <a:xfrm>
              <a:off x="1671628" y="994827"/>
              <a:ext cx="3683034" cy="4828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102860" tIns="51429" rIns="102860" bIns="51429">
              <a:spAutoFit/>
            </a:bodyPr>
            <a:lstStyle/>
            <a:p>
              <a:r>
                <a:rPr lang="en-US" altLang="zh-CN" smtClean="0">
                  <a:solidFill>
                    <a:srgbClr val="FFFFFF"/>
                  </a:solidFill>
                  <a:ea typeface="SimSun" pitchFamily="2" charset="-122"/>
                </a:rPr>
                <a:t>Without eavesdropping</a:t>
              </a:r>
              <a:endParaRPr lang="en-SG" altLang="zh-CN">
                <a:solidFill>
                  <a:srgbClr val="FFFFFF"/>
                </a:solidFill>
                <a:ea typeface="SimSun" pitchFamily="2" charset="-122"/>
              </a:endParaRPr>
            </a:p>
          </p:txBody>
        </p:sp>
        <p:sp>
          <p:nvSpPr>
            <p:cNvPr id="26627" name="TextBox 11"/>
            <p:cNvSpPr txBox="1">
              <a:spLocks noChangeArrowheads="1"/>
            </p:cNvSpPr>
            <p:nvPr/>
          </p:nvSpPr>
          <p:spPr bwMode="auto">
            <a:xfrm>
              <a:off x="6177206" y="994827"/>
              <a:ext cx="3530880" cy="4828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102860" tIns="51429" rIns="102860" bIns="51429">
              <a:spAutoFit/>
            </a:bodyPr>
            <a:lstStyle/>
            <a:p>
              <a:r>
                <a:rPr lang="en-US" altLang="zh-CN">
                  <a:solidFill>
                    <a:srgbClr val="FFFFFF"/>
                  </a:solidFill>
                  <a:ea typeface="SimSun" pitchFamily="2" charset="-122"/>
                </a:rPr>
                <a:t>During </a:t>
              </a:r>
              <a:r>
                <a:rPr lang="en-US" altLang="zh-CN" smtClean="0">
                  <a:solidFill>
                    <a:srgbClr val="FFFFFF"/>
                  </a:solidFill>
                  <a:ea typeface="SimSun" pitchFamily="2" charset="-122"/>
                </a:rPr>
                <a:t>eavesdropping</a:t>
              </a:r>
              <a:endParaRPr lang="en-SG" altLang="zh-CN">
                <a:solidFill>
                  <a:srgbClr val="FFFFFF"/>
                </a:solidFill>
                <a:ea typeface="SimSun" pitchFamily="2" charset="-122"/>
              </a:endParaRPr>
            </a:p>
          </p:txBody>
        </p:sp>
        <p:sp>
          <p:nvSpPr>
            <p:cNvPr id="26628" name="TextBox 12"/>
            <p:cNvSpPr txBox="1">
              <a:spLocks noChangeArrowheads="1"/>
            </p:cNvSpPr>
            <p:nvPr/>
          </p:nvSpPr>
          <p:spPr bwMode="auto">
            <a:xfrm rot="16200000">
              <a:off x="-1161826" y="2422240"/>
              <a:ext cx="3185874" cy="4812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102860" tIns="51429" rIns="102860" bIns="51429">
              <a:spAutoFit/>
            </a:bodyPr>
            <a:lstStyle/>
            <a:p>
              <a:r>
                <a:rPr lang="en-US" altLang="zh-CN">
                  <a:solidFill>
                    <a:srgbClr val="3333FF"/>
                  </a:solidFill>
                  <a:ea typeface="SimSun" pitchFamily="2" charset="-122"/>
                </a:rPr>
                <a:t>Raw </a:t>
              </a:r>
              <a:r>
                <a:rPr lang="en-US" altLang="zh-CN" smtClean="0">
                  <a:solidFill>
                    <a:srgbClr val="3333FF"/>
                  </a:solidFill>
                  <a:ea typeface="SimSun" pitchFamily="2" charset="-122"/>
                </a:rPr>
                <a:t>key bit rate, s</a:t>
              </a:r>
              <a:r>
                <a:rPr lang="en-US" altLang="zh-CN" baseline="30000" smtClean="0">
                  <a:solidFill>
                    <a:srgbClr val="3333FF"/>
                  </a:solidFill>
                  <a:ea typeface="SimSun" pitchFamily="2" charset="-122"/>
                </a:rPr>
                <a:t>–1</a:t>
              </a:r>
              <a:endParaRPr lang="en-SG" altLang="zh-CN" baseline="30000">
                <a:solidFill>
                  <a:srgbClr val="3333FF"/>
                </a:solidFill>
                <a:ea typeface="SimSun" pitchFamily="2" charset="-122"/>
              </a:endParaRPr>
            </a:p>
          </p:txBody>
        </p:sp>
        <p:sp>
          <p:nvSpPr>
            <p:cNvPr id="26629" name="TextBox 13"/>
            <p:cNvSpPr txBox="1">
              <a:spLocks noChangeArrowheads="1"/>
            </p:cNvSpPr>
            <p:nvPr/>
          </p:nvSpPr>
          <p:spPr bwMode="auto">
            <a:xfrm rot="16200000">
              <a:off x="-355339" y="5173888"/>
              <a:ext cx="1572900" cy="4812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102860" tIns="51429" rIns="102860" bIns="51429">
              <a:spAutoFit/>
            </a:bodyPr>
            <a:lstStyle/>
            <a:p>
              <a:r>
                <a:rPr lang="en-US" altLang="zh-CN" smtClean="0">
                  <a:solidFill>
                    <a:srgbClr val="FF0000"/>
                  </a:solidFill>
                  <a:ea typeface="SimSun" pitchFamily="2" charset="-122"/>
                </a:rPr>
                <a:t>QBER, %</a:t>
              </a:r>
              <a:endParaRPr lang="en-SG" altLang="zh-CN">
                <a:solidFill>
                  <a:srgbClr val="FF0000"/>
                </a:solidFill>
                <a:ea typeface="SimSun" pitchFamily="2" charset="-122"/>
              </a:endParaRPr>
            </a:p>
          </p:txBody>
        </p:sp>
        <p:sp>
          <p:nvSpPr>
            <p:cNvPr id="26633" name="TextBox 18"/>
            <p:cNvSpPr txBox="1">
              <a:spLocks noChangeArrowheads="1"/>
            </p:cNvSpPr>
            <p:nvPr/>
          </p:nvSpPr>
          <p:spPr bwMode="auto">
            <a:xfrm>
              <a:off x="2836402" y="6774847"/>
              <a:ext cx="1237947" cy="467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102860" tIns="51429" rIns="102860" bIns="51429">
              <a:spAutoFit/>
            </a:bodyPr>
            <a:lstStyle/>
            <a:p>
              <a:r>
                <a:rPr lang="en-US" altLang="zh-CN" sz="2300" smtClean="0">
                  <a:solidFill>
                    <a:srgbClr val="FFFFFF"/>
                  </a:solidFill>
                  <a:ea typeface="SimSun" pitchFamily="2" charset="-122"/>
                </a:rPr>
                <a:t>Time, s</a:t>
              </a:r>
              <a:endParaRPr lang="en-SG" altLang="zh-CN" sz="2300">
                <a:solidFill>
                  <a:srgbClr val="FFFFFF"/>
                </a:solidFill>
                <a:ea typeface="SimSun" pitchFamily="2" charset="-122"/>
              </a:endParaRPr>
            </a:p>
          </p:txBody>
        </p:sp>
        <p:sp>
          <p:nvSpPr>
            <p:cNvPr id="26634" name="TextBox 19"/>
            <p:cNvSpPr txBox="1">
              <a:spLocks noChangeArrowheads="1"/>
            </p:cNvSpPr>
            <p:nvPr/>
          </p:nvSpPr>
          <p:spPr bwMode="auto">
            <a:xfrm>
              <a:off x="7344418" y="6774847"/>
              <a:ext cx="1237947" cy="467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102860" tIns="51429" rIns="102860" bIns="51429">
              <a:spAutoFit/>
            </a:bodyPr>
            <a:lstStyle/>
            <a:p>
              <a:r>
                <a:rPr lang="en-US" altLang="zh-CN" sz="2300" smtClean="0">
                  <a:solidFill>
                    <a:srgbClr val="FFFFFF"/>
                  </a:solidFill>
                  <a:ea typeface="SimSun" pitchFamily="2" charset="-122"/>
                </a:rPr>
                <a:t>Time, s</a:t>
              </a:r>
              <a:endParaRPr lang="en-SG" altLang="zh-CN" sz="2300">
                <a:solidFill>
                  <a:srgbClr val="FFFFFF"/>
                </a:solidFill>
                <a:ea typeface="SimSun" pitchFamily="2" charset="-122"/>
              </a:endParaRPr>
            </a:p>
          </p:txBody>
        </p:sp>
        <p:sp>
          <p:nvSpPr>
            <p:cNvPr id="5" name="Rectangle 6"/>
            <p:cNvSpPr>
              <a:spLocks noChangeArrowheads="1"/>
            </p:cNvSpPr>
            <p:nvPr/>
          </p:nvSpPr>
          <p:spPr bwMode="auto">
            <a:xfrm>
              <a:off x="5841874" y="1685745"/>
              <a:ext cx="4190097" cy="2209563"/>
            </a:xfrm>
            <a:prstGeom prst="rect">
              <a:avLst/>
            </a:prstGeom>
            <a:noFill/>
            <a:ln w="0">
              <a:solidFill>
                <a:srgbClr val="C0C0C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" name="Line 7"/>
            <p:cNvSpPr>
              <a:spLocks noChangeShapeType="1"/>
            </p:cNvSpPr>
            <p:nvPr/>
          </p:nvSpPr>
          <p:spPr bwMode="auto">
            <a:xfrm>
              <a:off x="5841874" y="1685745"/>
              <a:ext cx="4190097" cy="0"/>
            </a:xfrm>
            <a:prstGeom prst="line">
              <a:avLst/>
            </a:prstGeom>
            <a:noFill/>
            <a:ln w="1270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Line 8"/>
            <p:cNvSpPr>
              <a:spLocks noChangeShapeType="1"/>
            </p:cNvSpPr>
            <p:nvPr/>
          </p:nvSpPr>
          <p:spPr bwMode="auto">
            <a:xfrm>
              <a:off x="5841874" y="3895307"/>
              <a:ext cx="4190097" cy="0"/>
            </a:xfrm>
            <a:prstGeom prst="line">
              <a:avLst/>
            </a:prstGeom>
            <a:noFill/>
            <a:ln w="1270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Line 9"/>
            <p:cNvSpPr>
              <a:spLocks noChangeShapeType="1"/>
            </p:cNvSpPr>
            <p:nvPr/>
          </p:nvSpPr>
          <p:spPr bwMode="auto">
            <a:xfrm flipV="1">
              <a:off x="10031970" y="1685745"/>
              <a:ext cx="0" cy="2209563"/>
            </a:xfrm>
            <a:prstGeom prst="line">
              <a:avLst/>
            </a:prstGeom>
            <a:noFill/>
            <a:ln w="1270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Line 10"/>
            <p:cNvSpPr>
              <a:spLocks noChangeShapeType="1"/>
            </p:cNvSpPr>
            <p:nvPr/>
          </p:nvSpPr>
          <p:spPr bwMode="auto">
            <a:xfrm flipV="1">
              <a:off x="5841874" y="1685745"/>
              <a:ext cx="0" cy="2209563"/>
            </a:xfrm>
            <a:prstGeom prst="line">
              <a:avLst/>
            </a:prstGeom>
            <a:noFill/>
            <a:ln w="1270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Line 11"/>
            <p:cNvSpPr>
              <a:spLocks noChangeShapeType="1"/>
            </p:cNvSpPr>
            <p:nvPr/>
          </p:nvSpPr>
          <p:spPr bwMode="auto">
            <a:xfrm>
              <a:off x="5841874" y="3895307"/>
              <a:ext cx="4190097" cy="0"/>
            </a:xfrm>
            <a:prstGeom prst="line">
              <a:avLst/>
            </a:prstGeom>
            <a:noFill/>
            <a:ln w="1270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Line 12"/>
            <p:cNvSpPr>
              <a:spLocks noChangeShapeType="1"/>
            </p:cNvSpPr>
            <p:nvPr/>
          </p:nvSpPr>
          <p:spPr bwMode="auto">
            <a:xfrm flipV="1">
              <a:off x="5841874" y="1685745"/>
              <a:ext cx="0" cy="2209563"/>
            </a:xfrm>
            <a:prstGeom prst="line">
              <a:avLst/>
            </a:prstGeom>
            <a:noFill/>
            <a:ln w="1270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Line 13"/>
            <p:cNvSpPr>
              <a:spLocks noChangeShapeType="1"/>
            </p:cNvSpPr>
            <p:nvPr/>
          </p:nvSpPr>
          <p:spPr bwMode="auto">
            <a:xfrm flipV="1">
              <a:off x="5841874" y="3828891"/>
              <a:ext cx="0" cy="66417"/>
            </a:xfrm>
            <a:prstGeom prst="line">
              <a:avLst/>
            </a:prstGeom>
            <a:noFill/>
            <a:ln w="1270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Line 14"/>
            <p:cNvSpPr>
              <a:spLocks noChangeShapeType="1"/>
            </p:cNvSpPr>
            <p:nvPr/>
          </p:nvSpPr>
          <p:spPr bwMode="auto">
            <a:xfrm>
              <a:off x="5841874" y="1685745"/>
              <a:ext cx="0" cy="55077"/>
            </a:xfrm>
            <a:prstGeom prst="line">
              <a:avLst/>
            </a:prstGeom>
            <a:noFill/>
            <a:ln w="1270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Line 15"/>
            <p:cNvSpPr>
              <a:spLocks noChangeShapeType="1"/>
            </p:cNvSpPr>
            <p:nvPr/>
          </p:nvSpPr>
          <p:spPr bwMode="auto">
            <a:xfrm flipV="1">
              <a:off x="6392480" y="3828891"/>
              <a:ext cx="0" cy="66417"/>
            </a:xfrm>
            <a:prstGeom prst="line">
              <a:avLst/>
            </a:prstGeom>
            <a:noFill/>
            <a:ln w="1270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Line 16"/>
            <p:cNvSpPr>
              <a:spLocks noChangeShapeType="1"/>
            </p:cNvSpPr>
            <p:nvPr/>
          </p:nvSpPr>
          <p:spPr bwMode="auto">
            <a:xfrm>
              <a:off x="6392480" y="1685745"/>
              <a:ext cx="0" cy="55077"/>
            </a:xfrm>
            <a:prstGeom prst="line">
              <a:avLst/>
            </a:prstGeom>
            <a:noFill/>
            <a:ln w="1270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Line 17"/>
            <p:cNvSpPr>
              <a:spLocks noChangeShapeType="1"/>
            </p:cNvSpPr>
            <p:nvPr/>
          </p:nvSpPr>
          <p:spPr bwMode="auto">
            <a:xfrm flipV="1">
              <a:off x="6951160" y="3828891"/>
              <a:ext cx="0" cy="66417"/>
            </a:xfrm>
            <a:prstGeom prst="line">
              <a:avLst/>
            </a:prstGeom>
            <a:noFill/>
            <a:ln w="1270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Line 18"/>
            <p:cNvSpPr>
              <a:spLocks noChangeShapeType="1"/>
            </p:cNvSpPr>
            <p:nvPr/>
          </p:nvSpPr>
          <p:spPr bwMode="auto">
            <a:xfrm>
              <a:off x="6951160" y="1685745"/>
              <a:ext cx="0" cy="55077"/>
            </a:xfrm>
            <a:prstGeom prst="line">
              <a:avLst/>
            </a:prstGeom>
            <a:noFill/>
            <a:ln w="1270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Line 19"/>
            <p:cNvSpPr>
              <a:spLocks noChangeShapeType="1"/>
            </p:cNvSpPr>
            <p:nvPr/>
          </p:nvSpPr>
          <p:spPr bwMode="auto">
            <a:xfrm flipV="1">
              <a:off x="7509839" y="3828891"/>
              <a:ext cx="0" cy="66417"/>
            </a:xfrm>
            <a:prstGeom prst="line">
              <a:avLst/>
            </a:prstGeom>
            <a:noFill/>
            <a:ln w="1270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Line 20"/>
            <p:cNvSpPr>
              <a:spLocks noChangeShapeType="1"/>
            </p:cNvSpPr>
            <p:nvPr/>
          </p:nvSpPr>
          <p:spPr bwMode="auto">
            <a:xfrm>
              <a:off x="7509839" y="1685745"/>
              <a:ext cx="0" cy="55077"/>
            </a:xfrm>
            <a:prstGeom prst="line">
              <a:avLst/>
            </a:prstGeom>
            <a:noFill/>
            <a:ln w="1270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Line 21"/>
            <p:cNvSpPr>
              <a:spLocks noChangeShapeType="1"/>
            </p:cNvSpPr>
            <p:nvPr/>
          </p:nvSpPr>
          <p:spPr bwMode="auto">
            <a:xfrm flipV="1">
              <a:off x="8062060" y="3828891"/>
              <a:ext cx="0" cy="66417"/>
            </a:xfrm>
            <a:prstGeom prst="line">
              <a:avLst/>
            </a:prstGeom>
            <a:noFill/>
            <a:ln w="1270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Line 22"/>
            <p:cNvSpPr>
              <a:spLocks noChangeShapeType="1"/>
            </p:cNvSpPr>
            <p:nvPr/>
          </p:nvSpPr>
          <p:spPr bwMode="auto">
            <a:xfrm>
              <a:off x="8062060" y="1685745"/>
              <a:ext cx="0" cy="55077"/>
            </a:xfrm>
            <a:prstGeom prst="line">
              <a:avLst/>
            </a:prstGeom>
            <a:noFill/>
            <a:ln w="1270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Line 23"/>
            <p:cNvSpPr>
              <a:spLocks noChangeShapeType="1"/>
            </p:cNvSpPr>
            <p:nvPr/>
          </p:nvSpPr>
          <p:spPr bwMode="auto">
            <a:xfrm flipV="1">
              <a:off x="8620739" y="3828891"/>
              <a:ext cx="0" cy="66417"/>
            </a:xfrm>
            <a:prstGeom prst="line">
              <a:avLst/>
            </a:prstGeom>
            <a:noFill/>
            <a:ln w="1270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Line 24"/>
            <p:cNvSpPr>
              <a:spLocks noChangeShapeType="1"/>
            </p:cNvSpPr>
            <p:nvPr/>
          </p:nvSpPr>
          <p:spPr bwMode="auto">
            <a:xfrm>
              <a:off x="8620739" y="1685745"/>
              <a:ext cx="0" cy="55077"/>
            </a:xfrm>
            <a:prstGeom prst="line">
              <a:avLst/>
            </a:prstGeom>
            <a:noFill/>
            <a:ln w="1270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Line 25"/>
            <p:cNvSpPr>
              <a:spLocks noChangeShapeType="1"/>
            </p:cNvSpPr>
            <p:nvPr/>
          </p:nvSpPr>
          <p:spPr bwMode="auto">
            <a:xfrm flipV="1">
              <a:off x="9179419" y="3828891"/>
              <a:ext cx="0" cy="66417"/>
            </a:xfrm>
            <a:prstGeom prst="line">
              <a:avLst/>
            </a:prstGeom>
            <a:noFill/>
            <a:ln w="1270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Line 26"/>
            <p:cNvSpPr>
              <a:spLocks noChangeShapeType="1"/>
            </p:cNvSpPr>
            <p:nvPr/>
          </p:nvSpPr>
          <p:spPr bwMode="auto">
            <a:xfrm>
              <a:off x="9179419" y="1685745"/>
              <a:ext cx="0" cy="55077"/>
            </a:xfrm>
            <a:prstGeom prst="line">
              <a:avLst/>
            </a:prstGeom>
            <a:noFill/>
            <a:ln w="1270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Line 27"/>
            <p:cNvSpPr>
              <a:spLocks noChangeShapeType="1"/>
            </p:cNvSpPr>
            <p:nvPr/>
          </p:nvSpPr>
          <p:spPr bwMode="auto">
            <a:xfrm flipV="1">
              <a:off x="9738098" y="3828891"/>
              <a:ext cx="0" cy="66417"/>
            </a:xfrm>
            <a:prstGeom prst="line">
              <a:avLst/>
            </a:prstGeom>
            <a:noFill/>
            <a:ln w="1270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Line 28"/>
            <p:cNvSpPr>
              <a:spLocks noChangeShapeType="1"/>
            </p:cNvSpPr>
            <p:nvPr/>
          </p:nvSpPr>
          <p:spPr bwMode="auto">
            <a:xfrm>
              <a:off x="9738098" y="1685745"/>
              <a:ext cx="0" cy="55077"/>
            </a:xfrm>
            <a:prstGeom prst="line">
              <a:avLst/>
            </a:prstGeom>
            <a:noFill/>
            <a:ln w="1270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Line 29"/>
            <p:cNvSpPr>
              <a:spLocks noChangeShapeType="1"/>
            </p:cNvSpPr>
            <p:nvPr/>
          </p:nvSpPr>
          <p:spPr bwMode="auto">
            <a:xfrm>
              <a:off x="5841874" y="3895307"/>
              <a:ext cx="37138" cy="0"/>
            </a:xfrm>
            <a:prstGeom prst="line">
              <a:avLst/>
            </a:prstGeom>
            <a:noFill/>
            <a:ln w="1270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Line 30"/>
            <p:cNvSpPr>
              <a:spLocks noChangeShapeType="1"/>
            </p:cNvSpPr>
            <p:nvPr/>
          </p:nvSpPr>
          <p:spPr bwMode="auto">
            <a:xfrm flipH="1">
              <a:off x="9986759" y="3895307"/>
              <a:ext cx="45211" cy="0"/>
            </a:xfrm>
            <a:prstGeom prst="line">
              <a:avLst/>
            </a:prstGeom>
            <a:noFill/>
            <a:ln w="1270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Line 31"/>
            <p:cNvSpPr>
              <a:spLocks noChangeShapeType="1"/>
            </p:cNvSpPr>
            <p:nvPr/>
          </p:nvSpPr>
          <p:spPr bwMode="auto">
            <a:xfrm>
              <a:off x="5841874" y="3151767"/>
              <a:ext cx="37138" cy="0"/>
            </a:xfrm>
            <a:prstGeom prst="line">
              <a:avLst/>
            </a:prstGeom>
            <a:noFill/>
            <a:ln w="1270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Line 32"/>
            <p:cNvSpPr>
              <a:spLocks noChangeShapeType="1"/>
            </p:cNvSpPr>
            <p:nvPr/>
          </p:nvSpPr>
          <p:spPr bwMode="auto">
            <a:xfrm flipH="1">
              <a:off x="9986759" y="3151767"/>
              <a:ext cx="45211" cy="0"/>
            </a:xfrm>
            <a:prstGeom prst="line">
              <a:avLst/>
            </a:prstGeom>
            <a:noFill/>
            <a:ln w="1270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624" name="Line 33"/>
            <p:cNvSpPr>
              <a:spLocks noChangeShapeType="1"/>
            </p:cNvSpPr>
            <p:nvPr/>
          </p:nvSpPr>
          <p:spPr bwMode="auto">
            <a:xfrm>
              <a:off x="5841874" y="2417946"/>
              <a:ext cx="37138" cy="0"/>
            </a:xfrm>
            <a:prstGeom prst="line">
              <a:avLst/>
            </a:prstGeom>
            <a:noFill/>
            <a:ln w="1270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625" name="Line 34"/>
            <p:cNvSpPr>
              <a:spLocks noChangeShapeType="1"/>
            </p:cNvSpPr>
            <p:nvPr/>
          </p:nvSpPr>
          <p:spPr bwMode="auto">
            <a:xfrm flipH="1">
              <a:off x="9986759" y="2417946"/>
              <a:ext cx="45211" cy="0"/>
            </a:xfrm>
            <a:prstGeom prst="line">
              <a:avLst/>
            </a:prstGeom>
            <a:noFill/>
            <a:ln w="1270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636" name="Line 35"/>
            <p:cNvSpPr>
              <a:spLocks noChangeShapeType="1"/>
            </p:cNvSpPr>
            <p:nvPr/>
          </p:nvSpPr>
          <p:spPr bwMode="auto">
            <a:xfrm>
              <a:off x="5841874" y="1685745"/>
              <a:ext cx="37138" cy="0"/>
            </a:xfrm>
            <a:prstGeom prst="line">
              <a:avLst/>
            </a:prstGeom>
            <a:noFill/>
            <a:ln w="1270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637" name="Line 36"/>
            <p:cNvSpPr>
              <a:spLocks noChangeShapeType="1"/>
            </p:cNvSpPr>
            <p:nvPr/>
          </p:nvSpPr>
          <p:spPr bwMode="auto">
            <a:xfrm flipH="1">
              <a:off x="9986759" y="1685745"/>
              <a:ext cx="45211" cy="0"/>
            </a:xfrm>
            <a:prstGeom prst="line">
              <a:avLst/>
            </a:prstGeom>
            <a:noFill/>
            <a:ln w="1270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638" name="Line 37"/>
            <p:cNvSpPr>
              <a:spLocks noChangeShapeType="1"/>
            </p:cNvSpPr>
            <p:nvPr/>
          </p:nvSpPr>
          <p:spPr bwMode="auto">
            <a:xfrm>
              <a:off x="5841874" y="1685745"/>
              <a:ext cx="4190097" cy="0"/>
            </a:xfrm>
            <a:prstGeom prst="line">
              <a:avLst/>
            </a:prstGeom>
            <a:noFill/>
            <a:ln w="1270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639" name="Line 38"/>
            <p:cNvSpPr>
              <a:spLocks noChangeShapeType="1"/>
            </p:cNvSpPr>
            <p:nvPr/>
          </p:nvSpPr>
          <p:spPr bwMode="auto">
            <a:xfrm>
              <a:off x="5841874" y="3895307"/>
              <a:ext cx="4190097" cy="0"/>
            </a:xfrm>
            <a:prstGeom prst="line">
              <a:avLst/>
            </a:prstGeom>
            <a:noFill/>
            <a:ln w="1270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640" name="Line 39"/>
            <p:cNvSpPr>
              <a:spLocks noChangeShapeType="1"/>
            </p:cNvSpPr>
            <p:nvPr/>
          </p:nvSpPr>
          <p:spPr bwMode="auto">
            <a:xfrm flipV="1">
              <a:off x="10031970" y="1685745"/>
              <a:ext cx="0" cy="2209563"/>
            </a:xfrm>
            <a:prstGeom prst="line">
              <a:avLst/>
            </a:prstGeom>
            <a:noFill/>
            <a:ln w="1270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641" name="Line 40"/>
            <p:cNvSpPr>
              <a:spLocks noChangeShapeType="1"/>
            </p:cNvSpPr>
            <p:nvPr/>
          </p:nvSpPr>
          <p:spPr bwMode="auto">
            <a:xfrm flipV="1">
              <a:off x="5841874" y="1685745"/>
              <a:ext cx="0" cy="2209563"/>
            </a:xfrm>
            <a:prstGeom prst="line">
              <a:avLst/>
            </a:prstGeom>
            <a:noFill/>
            <a:ln w="1270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651" name="Rectangle 50"/>
            <p:cNvSpPr>
              <a:spLocks noChangeArrowheads="1"/>
            </p:cNvSpPr>
            <p:nvPr/>
          </p:nvSpPr>
          <p:spPr bwMode="auto">
            <a:xfrm>
              <a:off x="5841874" y="4307195"/>
              <a:ext cx="4190097" cy="2175545"/>
            </a:xfrm>
            <a:prstGeom prst="rect">
              <a:avLst/>
            </a:prstGeom>
            <a:noFill/>
            <a:ln w="0">
              <a:solidFill>
                <a:srgbClr val="C0C0C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652" name="Line 51"/>
            <p:cNvSpPr>
              <a:spLocks noChangeShapeType="1"/>
            </p:cNvSpPr>
            <p:nvPr/>
          </p:nvSpPr>
          <p:spPr bwMode="auto">
            <a:xfrm>
              <a:off x="5841874" y="4307195"/>
              <a:ext cx="4190097" cy="0"/>
            </a:xfrm>
            <a:prstGeom prst="line">
              <a:avLst/>
            </a:prstGeom>
            <a:noFill/>
            <a:ln w="1270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653" name="Line 52"/>
            <p:cNvSpPr>
              <a:spLocks noChangeShapeType="1"/>
            </p:cNvSpPr>
            <p:nvPr/>
          </p:nvSpPr>
          <p:spPr bwMode="auto">
            <a:xfrm>
              <a:off x="5841874" y="6482740"/>
              <a:ext cx="4190097" cy="0"/>
            </a:xfrm>
            <a:prstGeom prst="line">
              <a:avLst/>
            </a:prstGeom>
            <a:noFill/>
            <a:ln w="1270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654" name="Line 53"/>
            <p:cNvSpPr>
              <a:spLocks noChangeShapeType="1"/>
            </p:cNvSpPr>
            <p:nvPr/>
          </p:nvSpPr>
          <p:spPr bwMode="auto">
            <a:xfrm flipV="1">
              <a:off x="10031970" y="4307195"/>
              <a:ext cx="0" cy="2175545"/>
            </a:xfrm>
            <a:prstGeom prst="line">
              <a:avLst/>
            </a:prstGeom>
            <a:noFill/>
            <a:ln w="1270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655" name="Line 54"/>
            <p:cNvSpPr>
              <a:spLocks noChangeShapeType="1"/>
            </p:cNvSpPr>
            <p:nvPr/>
          </p:nvSpPr>
          <p:spPr bwMode="auto">
            <a:xfrm flipV="1">
              <a:off x="5841874" y="4307195"/>
              <a:ext cx="0" cy="2175545"/>
            </a:xfrm>
            <a:prstGeom prst="line">
              <a:avLst/>
            </a:prstGeom>
            <a:noFill/>
            <a:ln w="1270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656" name="Line 55"/>
            <p:cNvSpPr>
              <a:spLocks noChangeShapeType="1"/>
            </p:cNvSpPr>
            <p:nvPr/>
          </p:nvSpPr>
          <p:spPr bwMode="auto">
            <a:xfrm>
              <a:off x="5841874" y="6482740"/>
              <a:ext cx="4190097" cy="0"/>
            </a:xfrm>
            <a:prstGeom prst="line">
              <a:avLst/>
            </a:prstGeom>
            <a:noFill/>
            <a:ln w="1270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657" name="Line 56"/>
            <p:cNvSpPr>
              <a:spLocks noChangeShapeType="1"/>
            </p:cNvSpPr>
            <p:nvPr/>
          </p:nvSpPr>
          <p:spPr bwMode="auto">
            <a:xfrm flipV="1">
              <a:off x="5841874" y="4307195"/>
              <a:ext cx="0" cy="2175545"/>
            </a:xfrm>
            <a:prstGeom prst="line">
              <a:avLst/>
            </a:prstGeom>
            <a:noFill/>
            <a:ln w="1270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658" name="Line 57"/>
            <p:cNvSpPr>
              <a:spLocks noChangeShapeType="1"/>
            </p:cNvSpPr>
            <p:nvPr/>
          </p:nvSpPr>
          <p:spPr bwMode="auto">
            <a:xfrm flipV="1">
              <a:off x="5841874" y="6417943"/>
              <a:ext cx="0" cy="64797"/>
            </a:xfrm>
            <a:prstGeom prst="line">
              <a:avLst/>
            </a:prstGeom>
            <a:noFill/>
            <a:ln w="1270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659" name="Line 58"/>
            <p:cNvSpPr>
              <a:spLocks noChangeShapeType="1"/>
            </p:cNvSpPr>
            <p:nvPr/>
          </p:nvSpPr>
          <p:spPr bwMode="auto">
            <a:xfrm>
              <a:off x="5841874" y="4307195"/>
              <a:ext cx="0" cy="55077"/>
            </a:xfrm>
            <a:prstGeom prst="line">
              <a:avLst/>
            </a:prstGeom>
            <a:noFill/>
            <a:ln w="1270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660" name="Rectangle 59"/>
            <p:cNvSpPr>
              <a:spLocks noChangeArrowheads="1"/>
            </p:cNvSpPr>
            <p:nvPr/>
          </p:nvSpPr>
          <p:spPr bwMode="auto">
            <a:xfrm>
              <a:off x="5803122" y="6516757"/>
              <a:ext cx="119024" cy="2826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0" i="0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Calibri" pitchFamily="34" charset="0"/>
                  <a:cs typeface="Arial" pitchFamily="34" charset="0"/>
                </a:rPr>
                <a:t>0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rgbClr val="FFFFFF"/>
                </a:solidFill>
                <a:effectLst/>
                <a:cs typeface="Arial" pitchFamily="34" charset="0"/>
              </a:endParaRPr>
            </a:p>
          </p:txBody>
        </p:sp>
        <p:sp>
          <p:nvSpPr>
            <p:cNvPr id="26661" name="Line 60"/>
            <p:cNvSpPr>
              <a:spLocks noChangeShapeType="1"/>
            </p:cNvSpPr>
            <p:nvPr/>
          </p:nvSpPr>
          <p:spPr bwMode="auto">
            <a:xfrm flipV="1">
              <a:off x="6392480" y="6417943"/>
              <a:ext cx="0" cy="64797"/>
            </a:xfrm>
            <a:prstGeom prst="line">
              <a:avLst/>
            </a:prstGeom>
            <a:noFill/>
            <a:ln w="1270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662" name="Line 61"/>
            <p:cNvSpPr>
              <a:spLocks noChangeShapeType="1"/>
            </p:cNvSpPr>
            <p:nvPr/>
          </p:nvSpPr>
          <p:spPr bwMode="auto">
            <a:xfrm>
              <a:off x="6392480" y="4307195"/>
              <a:ext cx="0" cy="55077"/>
            </a:xfrm>
            <a:prstGeom prst="line">
              <a:avLst/>
            </a:prstGeom>
            <a:noFill/>
            <a:ln w="1270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664" name="Line 63"/>
            <p:cNvSpPr>
              <a:spLocks noChangeShapeType="1"/>
            </p:cNvSpPr>
            <p:nvPr/>
          </p:nvSpPr>
          <p:spPr bwMode="auto">
            <a:xfrm flipV="1">
              <a:off x="6951160" y="6417943"/>
              <a:ext cx="0" cy="64797"/>
            </a:xfrm>
            <a:prstGeom prst="line">
              <a:avLst/>
            </a:prstGeom>
            <a:noFill/>
            <a:ln w="1270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665" name="Line 64"/>
            <p:cNvSpPr>
              <a:spLocks noChangeShapeType="1"/>
            </p:cNvSpPr>
            <p:nvPr/>
          </p:nvSpPr>
          <p:spPr bwMode="auto">
            <a:xfrm>
              <a:off x="6951160" y="4307195"/>
              <a:ext cx="0" cy="55077"/>
            </a:xfrm>
            <a:prstGeom prst="line">
              <a:avLst/>
            </a:prstGeom>
            <a:noFill/>
            <a:ln w="1270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666" name="Rectangle 65"/>
            <p:cNvSpPr>
              <a:spLocks noChangeArrowheads="1"/>
            </p:cNvSpPr>
            <p:nvPr/>
          </p:nvSpPr>
          <p:spPr bwMode="auto">
            <a:xfrm>
              <a:off x="6830059" y="6516757"/>
              <a:ext cx="357069" cy="282655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0" i="0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Calibri" pitchFamily="34" charset="0"/>
                  <a:cs typeface="Arial" pitchFamily="34" charset="0"/>
                </a:rPr>
                <a:t>100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rgbClr val="FFFFFF"/>
                </a:solidFill>
                <a:effectLst/>
                <a:cs typeface="Arial" pitchFamily="34" charset="0"/>
              </a:endParaRPr>
            </a:p>
          </p:txBody>
        </p:sp>
        <p:sp>
          <p:nvSpPr>
            <p:cNvPr id="26667" name="Line 66"/>
            <p:cNvSpPr>
              <a:spLocks noChangeShapeType="1"/>
            </p:cNvSpPr>
            <p:nvPr/>
          </p:nvSpPr>
          <p:spPr bwMode="auto">
            <a:xfrm flipV="1">
              <a:off x="7509839" y="6417943"/>
              <a:ext cx="0" cy="64797"/>
            </a:xfrm>
            <a:prstGeom prst="line">
              <a:avLst/>
            </a:prstGeom>
            <a:noFill/>
            <a:ln w="1270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668" name="Line 67"/>
            <p:cNvSpPr>
              <a:spLocks noChangeShapeType="1"/>
            </p:cNvSpPr>
            <p:nvPr/>
          </p:nvSpPr>
          <p:spPr bwMode="auto">
            <a:xfrm>
              <a:off x="7509839" y="4307195"/>
              <a:ext cx="0" cy="55077"/>
            </a:xfrm>
            <a:prstGeom prst="line">
              <a:avLst/>
            </a:prstGeom>
            <a:noFill/>
            <a:ln w="1270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670" name="Line 69"/>
            <p:cNvSpPr>
              <a:spLocks noChangeShapeType="1"/>
            </p:cNvSpPr>
            <p:nvPr/>
          </p:nvSpPr>
          <p:spPr bwMode="auto">
            <a:xfrm flipV="1">
              <a:off x="8062060" y="6417943"/>
              <a:ext cx="0" cy="64797"/>
            </a:xfrm>
            <a:prstGeom prst="line">
              <a:avLst/>
            </a:prstGeom>
            <a:noFill/>
            <a:ln w="1270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671" name="Line 70"/>
            <p:cNvSpPr>
              <a:spLocks noChangeShapeType="1"/>
            </p:cNvSpPr>
            <p:nvPr/>
          </p:nvSpPr>
          <p:spPr bwMode="auto">
            <a:xfrm>
              <a:off x="8062060" y="4307195"/>
              <a:ext cx="0" cy="55077"/>
            </a:xfrm>
            <a:prstGeom prst="line">
              <a:avLst/>
            </a:prstGeom>
            <a:noFill/>
            <a:ln w="1270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672" name="Rectangle 71"/>
            <p:cNvSpPr>
              <a:spLocks noChangeArrowheads="1"/>
            </p:cNvSpPr>
            <p:nvPr/>
          </p:nvSpPr>
          <p:spPr bwMode="auto">
            <a:xfrm>
              <a:off x="7940959" y="6516757"/>
              <a:ext cx="357069" cy="282655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0" i="0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Calibri" pitchFamily="34" charset="0"/>
                  <a:cs typeface="Arial" pitchFamily="34" charset="0"/>
                </a:rPr>
                <a:t>200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rgbClr val="FFFFFF"/>
                </a:solidFill>
                <a:effectLst/>
                <a:cs typeface="Arial" pitchFamily="34" charset="0"/>
              </a:endParaRPr>
            </a:p>
          </p:txBody>
        </p:sp>
        <p:sp>
          <p:nvSpPr>
            <p:cNvPr id="26673" name="Line 72"/>
            <p:cNvSpPr>
              <a:spLocks noChangeShapeType="1"/>
            </p:cNvSpPr>
            <p:nvPr/>
          </p:nvSpPr>
          <p:spPr bwMode="auto">
            <a:xfrm flipV="1">
              <a:off x="8620739" y="6417943"/>
              <a:ext cx="0" cy="64797"/>
            </a:xfrm>
            <a:prstGeom prst="line">
              <a:avLst/>
            </a:prstGeom>
            <a:noFill/>
            <a:ln w="1270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674" name="Line 73"/>
            <p:cNvSpPr>
              <a:spLocks noChangeShapeType="1"/>
            </p:cNvSpPr>
            <p:nvPr/>
          </p:nvSpPr>
          <p:spPr bwMode="auto">
            <a:xfrm>
              <a:off x="8620739" y="4307195"/>
              <a:ext cx="0" cy="55077"/>
            </a:xfrm>
            <a:prstGeom prst="line">
              <a:avLst/>
            </a:prstGeom>
            <a:noFill/>
            <a:ln w="1270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676" name="Line 75"/>
            <p:cNvSpPr>
              <a:spLocks noChangeShapeType="1"/>
            </p:cNvSpPr>
            <p:nvPr/>
          </p:nvSpPr>
          <p:spPr bwMode="auto">
            <a:xfrm flipV="1">
              <a:off x="9179419" y="6417943"/>
              <a:ext cx="0" cy="64797"/>
            </a:xfrm>
            <a:prstGeom prst="line">
              <a:avLst/>
            </a:prstGeom>
            <a:noFill/>
            <a:ln w="1270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677" name="Line 76"/>
            <p:cNvSpPr>
              <a:spLocks noChangeShapeType="1"/>
            </p:cNvSpPr>
            <p:nvPr/>
          </p:nvSpPr>
          <p:spPr bwMode="auto">
            <a:xfrm>
              <a:off x="9179419" y="4307195"/>
              <a:ext cx="0" cy="55077"/>
            </a:xfrm>
            <a:prstGeom prst="line">
              <a:avLst/>
            </a:prstGeom>
            <a:noFill/>
            <a:ln w="1270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678" name="Rectangle 77"/>
            <p:cNvSpPr>
              <a:spLocks noChangeArrowheads="1"/>
            </p:cNvSpPr>
            <p:nvPr/>
          </p:nvSpPr>
          <p:spPr bwMode="auto">
            <a:xfrm>
              <a:off x="9058318" y="6516757"/>
              <a:ext cx="357069" cy="282655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0" i="0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Calibri" pitchFamily="34" charset="0"/>
                  <a:cs typeface="Arial" pitchFamily="34" charset="0"/>
                </a:rPr>
                <a:t>300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rgbClr val="FFFFFF"/>
                </a:solidFill>
                <a:effectLst/>
                <a:cs typeface="Arial" pitchFamily="34" charset="0"/>
              </a:endParaRPr>
            </a:p>
          </p:txBody>
        </p:sp>
        <p:sp>
          <p:nvSpPr>
            <p:cNvPr id="26679" name="Line 78"/>
            <p:cNvSpPr>
              <a:spLocks noChangeShapeType="1"/>
            </p:cNvSpPr>
            <p:nvPr/>
          </p:nvSpPr>
          <p:spPr bwMode="auto">
            <a:xfrm flipV="1">
              <a:off x="9738098" y="6417943"/>
              <a:ext cx="0" cy="64797"/>
            </a:xfrm>
            <a:prstGeom prst="line">
              <a:avLst/>
            </a:prstGeom>
            <a:noFill/>
            <a:ln w="1270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680" name="Line 79"/>
            <p:cNvSpPr>
              <a:spLocks noChangeShapeType="1"/>
            </p:cNvSpPr>
            <p:nvPr/>
          </p:nvSpPr>
          <p:spPr bwMode="auto">
            <a:xfrm>
              <a:off x="9738098" y="4307195"/>
              <a:ext cx="0" cy="55077"/>
            </a:xfrm>
            <a:prstGeom prst="line">
              <a:avLst/>
            </a:prstGeom>
            <a:noFill/>
            <a:ln w="1270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682" name="Line 81"/>
            <p:cNvSpPr>
              <a:spLocks noChangeShapeType="1"/>
            </p:cNvSpPr>
            <p:nvPr/>
          </p:nvSpPr>
          <p:spPr bwMode="auto">
            <a:xfrm>
              <a:off x="5841874" y="6482740"/>
              <a:ext cx="37138" cy="0"/>
            </a:xfrm>
            <a:prstGeom prst="line">
              <a:avLst/>
            </a:prstGeom>
            <a:noFill/>
            <a:ln w="1270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683" name="Line 82"/>
            <p:cNvSpPr>
              <a:spLocks noChangeShapeType="1"/>
            </p:cNvSpPr>
            <p:nvPr/>
          </p:nvSpPr>
          <p:spPr bwMode="auto">
            <a:xfrm flipH="1">
              <a:off x="9986759" y="6482740"/>
              <a:ext cx="45211" cy="0"/>
            </a:xfrm>
            <a:prstGeom prst="line">
              <a:avLst/>
            </a:prstGeom>
            <a:noFill/>
            <a:ln w="1270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684" name="Line 83"/>
            <p:cNvSpPr>
              <a:spLocks noChangeShapeType="1"/>
            </p:cNvSpPr>
            <p:nvPr/>
          </p:nvSpPr>
          <p:spPr bwMode="auto">
            <a:xfrm>
              <a:off x="5841874" y="6275391"/>
              <a:ext cx="37138" cy="0"/>
            </a:xfrm>
            <a:prstGeom prst="line">
              <a:avLst/>
            </a:prstGeom>
            <a:noFill/>
            <a:ln w="1270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685" name="Line 84"/>
            <p:cNvSpPr>
              <a:spLocks noChangeShapeType="1"/>
            </p:cNvSpPr>
            <p:nvPr/>
          </p:nvSpPr>
          <p:spPr bwMode="auto">
            <a:xfrm flipH="1">
              <a:off x="9986759" y="6275391"/>
              <a:ext cx="45211" cy="0"/>
            </a:xfrm>
            <a:prstGeom prst="line">
              <a:avLst/>
            </a:prstGeom>
            <a:noFill/>
            <a:ln w="1270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686" name="Line 85"/>
            <p:cNvSpPr>
              <a:spLocks noChangeShapeType="1"/>
            </p:cNvSpPr>
            <p:nvPr/>
          </p:nvSpPr>
          <p:spPr bwMode="auto">
            <a:xfrm>
              <a:off x="5841874" y="6079380"/>
              <a:ext cx="37138" cy="0"/>
            </a:xfrm>
            <a:prstGeom prst="line">
              <a:avLst/>
            </a:prstGeom>
            <a:noFill/>
            <a:ln w="1270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687" name="Line 86"/>
            <p:cNvSpPr>
              <a:spLocks noChangeShapeType="1"/>
            </p:cNvSpPr>
            <p:nvPr/>
          </p:nvSpPr>
          <p:spPr bwMode="auto">
            <a:xfrm flipH="1">
              <a:off x="9986759" y="6079380"/>
              <a:ext cx="45211" cy="0"/>
            </a:xfrm>
            <a:prstGeom prst="line">
              <a:avLst/>
            </a:prstGeom>
            <a:noFill/>
            <a:ln w="1270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688" name="Line 87"/>
            <p:cNvSpPr>
              <a:spLocks noChangeShapeType="1"/>
            </p:cNvSpPr>
            <p:nvPr/>
          </p:nvSpPr>
          <p:spPr bwMode="auto">
            <a:xfrm>
              <a:off x="5841874" y="5881751"/>
              <a:ext cx="37138" cy="0"/>
            </a:xfrm>
            <a:prstGeom prst="line">
              <a:avLst/>
            </a:prstGeom>
            <a:noFill/>
            <a:ln w="1270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689" name="Line 88"/>
            <p:cNvSpPr>
              <a:spLocks noChangeShapeType="1"/>
            </p:cNvSpPr>
            <p:nvPr/>
          </p:nvSpPr>
          <p:spPr bwMode="auto">
            <a:xfrm flipH="1">
              <a:off x="9986759" y="5881751"/>
              <a:ext cx="45211" cy="0"/>
            </a:xfrm>
            <a:prstGeom prst="line">
              <a:avLst/>
            </a:prstGeom>
            <a:noFill/>
            <a:ln w="1270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690" name="Line 89"/>
            <p:cNvSpPr>
              <a:spLocks noChangeShapeType="1"/>
            </p:cNvSpPr>
            <p:nvPr/>
          </p:nvSpPr>
          <p:spPr bwMode="auto">
            <a:xfrm>
              <a:off x="5841874" y="5685742"/>
              <a:ext cx="37138" cy="0"/>
            </a:xfrm>
            <a:prstGeom prst="line">
              <a:avLst/>
            </a:prstGeom>
            <a:noFill/>
            <a:ln w="1270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691" name="Line 90"/>
            <p:cNvSpPr>
              <a:spLocks noChangeShapeType="1"/>
            </p:cNvSpPr>
            <p:nvPr/>
          </p:nvSpPr>
          <p:spPr bwMode="auto">
            <a:xfrm flipH="1">
              <a:off x="9986759" y="5685742"/>
              <a:ext cx="45211" cy="0"/>
            </a:xfrm>
            <a:prstGeom prst="line">
              <a:avLst/>
            </a:prstGeom>
            <a:noFill/>
            <a:ln w="1270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692" name="Line 91"/>
            <p:cNvSpPr>
              <a:spLocks noChangeShapeType="1"/>
            </p:cNvSpPr>
            <p:nvPr/>
          </p:nvSpPr>
          <p:spPr bwMode="auto">
            <a:xfrm>
              <a:off x="5841874" y="5488112"/>
              <a:ext cx="37138" cy="0"/>
            </a:xfrm>
            <a:prstGeom prst="line">
              <a:avLst/>
            </a:prstGeom>
            <a:noFill/>
            <a:ln w="1270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693" name="Line 92"/>
            <p:cNvSpPr>
              <a:spLocks noChangeShapeType="1"/>
            </p:cNvSpPr>
            <p:nvPr/>
          </p:nvSpPr>
          <p:spPr bwMode="auto">
            <a:xfrm flipH="1">
              <a:off x="9986759" y="5488112"/>
              <a:ext cx="45211" cy="0"/>
            </a:xfrm>
            <a:prstGeom prst="line">
              <a:avLst/>
            </a:prstGeom>
            <a:noFill/>
            <a:ln w="1270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694" name="Line 93"/>
            <p:cNvSpPr>
              <a:spLocks noChangeShapeType="1"/>
            </p:cNvSpPr>
            <p:nvPr/>
          </p:nvSpPr>
          <p:spPr bwMode="auto">
            <a:xfrm>
              <a:off x="5841874" y="5292102"/>
              <a:ext cx="37138" cy="0"/>
            </a:xfrm>
            <a:prstGeom prst="line">
              <a:avLst/>
            </a:prstGeom>
            <a:noFill/>
            <a:ln w="1270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695" name="Line 94"/>
            <p:cNvSpPr>
              <a:spLocks noChangeShapeType="1"/>
            </p:cNvSpPr>
            <p:nvPr/>
          </p:nvSpPr>
          <p:spPr bwMode="auto">
            <a:xfrm flipH="1">
              <a:off x="9986759" y="5292102"/>
              <a:ext cx="45211" cy="0"/>
            </a:xfrm>
            <a:prstGeom prst="line">
              <a:avLst/>
            </a:prstGeom>
            <a:noFill/>
            <a:ln w="1270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696" name="Line 95"/>
            <p:cNvSpPr>
              <a:spLocks noChangeShapeType="1"/>
            </p:cNvSpPr>
            <p:nvPr/>
          </p:nvSpPr>
          <p:spPr bwMode="auto">
            <a:xfrm>
              <a:off x="5841874" y="5094473"/>
              <a:ext cx="37138" cy="0"/>
            </a:xfrm>
            <a:prstGeom prst="line">
              <a:avLst/>
            </a:prstGeom>
            <a:noFill/>
            <a:ln w="1270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697" name="Line 96"/>
            <p:cNvSpPr>
              <a:spLocks noChangeShapeType="1"/>
            </p:cNvSpPr>
            <p:nvPr/>
          </p:nvSpPr>
          <p:spPr bwMode="auto">
            <a:xfrm flipH="1">
              <a:off x="9986759" y="5094473"/>
              <a:ext cx="45211" cy="0"/>
            </a:xfrm>
            <a:prstGeom prst="line">
              <a:avLst/>
            </a:prstGeom>
            <a:noFill/>
            <a:ln w="1270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698" name="Line 97"/>
            <p:cNvSpPr>
              <a:spLocks noChangeShapeType="1"/>
            </p:cNvSpPr>
            <p:nvPr/>
          </p:nvSpPr>
          <p:spPr bwMode="auto">
            <a:xfrm>
              <a:off x="5841874" y="4898464"/>
              <a:ext cx="37138" cy="0"/>
            </a:xfrm>
            <a:prstGeom prst="line">
              <a:avLst/>
            </a:prstGeom>
            <a:noFill/>
            <a:ln w="1270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699" name="Line 98"/>
            <p:cNvSpPr>
              <a:spLocks noChangeShapeType="1"/>
            </p:cNvSpPr>
            <p:nvPr/>
          </p:nvSpPr>
          <p:spPr bwMode="auto">
            <a:xfrm flipH="1">
              <a:off x="9986759" y="4898464"/>
              <a:ext cx="45211" cy="0"/>
            </a:xfrm>
            <a:prstGeom prst="line">
              <a:avLst/>
            </a:prstGeom>
            <a:noFill/>
            <a:ln w="1270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700" name="Line 99"/>
            <p:cNvSpPr>
              <a:spLocks noChangeShapeType="1"/>
            </p:cNvSpPr>
            <p:nvPr/>
          </p:nvSpPr>
          <p:spPr bwMode="auto">
            <a:xfrm>
              <a:off x="5841874" y="4700834"/>
              <a:ext cx="37138" cy="0"/>
            </a:xfrm>
            <a:prstGeom prst="line">
              <a:avLst/>
            </a:prstGeom>
            <a:noFill/>
            <a:ln w="1270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701" name="Line 100"/>
            <p:cNvSpPr>
              <a:spLocks noChangeShapeType="1"/>
            </p:cNvSpPr>
            <p:nvPr/>
          </p:nvSpPr>
          <p:spPr bwMode="auto">
            <a:xfrm flipH="1">
              <a:off x="9986759" y="4700834"/>
              <a:ext cx="45211" cy="0"/>
            </a:xfrm>
            <a:prstGeom prst="line">
              <a:avLst/>
            </a:prstGeom>
            <a:noFill/>
            <a:ln w="1270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702" name="Line 101"/>
            <p:cNvSpPr>
              <a:spLocks noChangeShapeType="1"/>
            </p:cNvSpPr>
            <p:nvPr/>
          </p:nvSpPr>
          <p:spPr bwMode="auto">
            <a:xfrm>
              <a:off x="5841874" y="4504824"/>
              <a:ext cx="37138" cy="0"/>
            </a:xfrm>
            <a:prstGeom prst="line">
              <a:avLst/>
            </a:prstGeom>
            <a:noFill/>
            <a:ln w="1270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703" name="Line 102"/>
            <p:cNvSpPr>
              <a:spLocks noChangeShapeType="1"/>
            </p:cNvSpPr>
            <p:nvPr/>
          </p:nvSpPr>
          <p:spPr bwMode="auto">
            <a:xfrm flipH="1">
              <a:off x="9986759" y="4504824"/>
              <a:ext cx="45211" cy="0"/>
            </a:xfrm>
            <a:prstGeom prst="line">
              <a:avLst/>
            </a:prstGeom>
            <a:noFill/>
            <a:ln w="1270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704" name="Line 103"/>
            <p:cNvSpPr>
              <a:spLocks noChangeShapeType="1"/>
            </p:cNvSpPr>
            <p:nvPr/>
          </p:nvSpPr>
          <p:spPr bwMode="auto">
            <a:xfrm>
              <a:off x="5841874" y="4307195"/>
              <a:ext cx="37138" cy="0"/>
            </a:xfrm>
            <a:prstGeom prst="line">
              <a:avLst/>
            </a:prstGeom>
            <a:noFill/>
            <a:ln w="1270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705" name="Line 104"/>
            <p:cNvSpPr>
              <a:spLocks noChangeShapeType="1"/>
            </p:cNvSpPr>
            <p:nvPr/>
          </p:nvSpPr>
          <p:spPr bwMode="auto">
            <a:xfrm flipH="1">
              <a:off x="9986759" y="4307195"/>
              <a:ext cx="45211" cy="0"/>
            </a:xfrm>
            <a:prstGeom prst="line">
              <a:avLst/>
            </a:prstGeom>
            <a:noFill/>
            <a:ln w="1270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706" name="Line 105"/>
            <p:cNvSpPr>
              <a:spLocks noChangeShapeType="1"/>
            </p:cNvSpPr>
            <p:nvPr/>
          </p:nvSpPr>
          <p:spPr bwMode="auto">
            <a:xfrm>
              <a:off x="5841874" y="4307195"/>
              <a:ext cx="4190097" cy="0"/>
            </a:xfrm>
            <a:prstGeom prst="line">
              <a:avLst/>
            </a:prstGeom>
            <a:noFill/>
            <a:ln w="1270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707" name="Line 106"/>
            <p:cNvSpPr>
              <a:spLocks noChangeShapeType="1"/>
            </p:cNvSpPr>
            <p:nvPr/>
          </p:nvSpPr>
          <p:spPr bwMode="auto">
            <a:xfrm>
              <a:off x="5841874" y="6482740"/>
              <a:ext cx="4190097" cy="0"/>
            </a:xfrm>
            <a:prstGeom prst="line">
              <a:avLst/>
            </a:prstGeom>
            <a:noFill/>
            <a:ln w="1270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708" name="Line 107"/>
            <p:cNvSpPr>
              <a:spLocks noChangeShapeType="1"/>
            </p:cNvSpPr>
            <p:nvPr/>
          </p:nvSpPr>
          <p:spPr bwMode="auto">
            <a:xfrm flipV="1">
              <a:off x="10031970" y="4307195"/>
              <a:ext cx="0" cy="2175545"/>
            </a:xfrm>
            <a:prstGeom prst="line">
              <a:avLst/>
            </a:prstGeom>
            <a:noFill/>
            <a:ln w="1270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709" name="Line 108"/>
            <p:cNvSpPr>
              <a:spLocks noChangeShapeType="1"/>
            </p:cNvSpPr>
            <p:nvPr/>
          </p:nvSpPr>
          <p:spPr bwMode="auto">
            <a:xfrm flipV="1">
              <a:off x="5841874" y="4307195"/>
              <a:ext cx="0" cy="2175545"/>
            </a:xfrm>
            <a:prstGeom prst="line">
              <a:avLst/>
            </a:prstGeom>
            <a:noFill/>
            <a:ln w="1270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721" name="Rectangle 121"/>
            <p:cNvSpPr>
              <a:spLocks noChangeArrowheads="1"/>
            </p:cNvSpPr>
            <p:nvPr/>
          </p:nvSpPr>
          <p:spPr bwMode="auto">
            <a:xfrm>
              <a:off x="1395044" y="1685745"/>
              <a:ext cx="4190097" cy="2209563"/>
            </a:xfrm>
            <a:prstGeom prst="rect">
              <a:avLst/>
            </a:prstGeom>
            <a:noFill/>
            <a:ln w="0">
              <a:solidFill>
                <a:srgbClr val="C0C0C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722" name="Line 122"/>
            <p:cNvSpPr>
              <a:spLocks noChangeShapeType="1"/>
            </p:cNvSpPr>
            <p:nvPr/>
          </p:nvSpPr>
          <p:spPr bwMode="auto">
            <a:xfrm>
              <a:off x="1395044" y="1685745"/>
              <a:ext cx="4190097" cy="0"/>
            </a:xfrm>
            <a:prstGeom prst="line">
              <a:avLst/>
            </a:prstGeom>
            <a:noFill/>
            <a:ln w="1270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723" name="Line 123"/>
            <p:cNvSpPr>
              <a:spLocks noChangeShapeType="1"/>
            </p:cNvSpPr>
            <p:nvPr/>
          </p:nvSpPr>
          <p:spPr bwMode="auto">
            <a:xfrm>
              <a:off x="1395044" y="3895307"/>
              <a:ext cx="4190097" cy="0"/>
            </a:xfrm>
            <a:prstGeom prst="line">
              <a:avLst/>
            </a:prstGeom>
            <a:noFill/>
            <a:ln w="1270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724" name="Line 124"/>
            <p:cNvSpPr>
              <a:spLocks noChangeShapeType="1"/>
            </p:cNvSpPr>
            <p:nvPr/>
          </p:nvSpPr>
          <p:spPr bwMode="auto">
            <a:xfrm flipV="1">
              <a:off x="5585140" y="1685745"/>
              <a:ext cx="0" cy="2209563"/>
            </a:xfrm>
            <a:prstGeom prst="line">
              <a:avLst/>
            </a:prstGeom>
            <a:noFill/>
            <a:ln w="1270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725" name="Line 125"/>
            <p:cNvSpPr>
              <a:spLocks noChangeShapeType="1"/>
            </p:cNvSpPr>
            <p:nvPr/>
          </p:nvSpPr>
          <p:spPr bwMode="auto">
            <a:xfrm flipV="1">
              <a:off x="1395044" y="1685745"/>
              <a:ext cx="0" cy="2209563"/>
            </a:xfrm>
            <a:prstGeom prst="line">
              <a:avLst/>
            </a:prstGeom>
            <a:noFill/>
            <a:ln w="1270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726" name="Line 126"/>
            <p:cNvSpPr>
              <a:spLocks noChangeShapeType="1"/>
            </p:cNvSpPr>
            <p:nvPr/>
          </p:nvSpPr>
          <p:spPr bwMode="auto">
            <a:xfrm>
              <a:off x="1395044" y="3895307"/>
              <a:ext cx="4190097" cy="0"/>
            </a:xfrm>
            <a:prstGeom prst="line">
              <a:avLst/>
            </a:prstGeom>
            <a:noFill/>
            <a:ln w="1270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727" name="Line 127"/>
            <p:cNvSpPr>
              <a:spLocks noChangeShapeType="1"/>
            </p:cNvSpPr>
            <p:nvPr/>
          </p:nvSpPr>
          <p:spPr bwMode="auto">
            <a:xfrm flipV="1">
              <a:off x="1395044" y="1685745"/>
              <a:ext cx="0" cy="2209563"/>
            </a:xfrm>
            <a:prstGeom prst="line">
              <a:avLst/>
            </a:prstGeom>
            <a:noFill/>
            <a:ln w="1270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728" name="Line 128"/>
            <p:cNvSpPr>
              <a:spLocks noChangeShapeType="1"/>
            </p:cNvSpPr>
            <p:nvPr/>
          </p:nvSpPr>
          <p:spPr bwMode="auto">
            <a:xfrm flipV="1">
              <a:off x="1395044" y="3828891"/>
              <a:ext cx="0" cy="66417"/>
            </a:xfrm>
            <a:prstGeom prst="line">
              <a:avLst/>
            </a:prstGeom>
            <a:noFill/>
            <a:ln w="1270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729" name="Line 129"/>
            <p:cNvSpPr>
              <a:spLocks noChangeShapeType="1"/>
            </p:cNvSpPr>
            <p:nvPr/>
          </p:nvSpPr>
          <p:spPr bwMode="auto">
            <a:xfrm>
              <a:off x="1395044" y="1685745"/>
              <a:ext cx="0" cy="55077"/>
            </a:xfrm>
            <a:prstGeom prst="line">
              <a:avLst/>
            </a:prstGeom>
            <a:noFill/>
            <a:ln w="1270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730" name="Line 130"/>
            <p:cNvSpPr>
              <a:spLocks noChangeShapeType="1"/>
            </p:cNvSpPr>
            <p:nvPr/>
          </p:nvSpPr>
          <p:spPr bwMode="auto">
            <a:xfrm flipV="1">
              <a:off x="2044146" y="3828891"/>
              <a:ext cx="0" cy="66417"/>
            </a:xfrm>
            <a:prstGeom prst="line">
              <a:avLst/>
            </a:prstGeom>
            <a:noFill/>
            <a:ln w="1270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731" name="Line 131"/>
            <p:cNvSpPr>
              <a:spLocks noChangeShapeType="1"/>
            </p:cNvSpPr>
            <p:nvPr/>
          </p:nvSpPr>
          <p:spPr bwMode="auto">
            <a:xfrm>
              <a:off x="2044146" y="1685745"/>
              <a:ext cx="0" cy="55077"/>
            </a:xfrm>
            <a:prstGeom prst="line">
              <a:avLst/>
            </a:prstGeom>
            <a:noFill/>
            <a:ln w="1270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732" name="Line 132"/>
            <p:cNvSpPr>
              <a:spLocks noChangeShapeType="1"/>
            </p:cNvSpPr>
            <p:nvPr/>
          </p:nvSpPr>
          <p:spPr bwMode="auto">
            <a:xfrm flipV="1">
              <a:off x="2693247" y="3828891"/>
              <a:ext cx="0" cy="66417"/>
            </a:xfrm>
            <a:prstGeom prst="line">
              <a:avLst/>
            </a:prstGeom>
            <a:noFill/>
            <a:ln w="1270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733" name="Line 133"/>
            <p:cNvSpPr>
              <a:spLocks noChangeShapeType="1"/>
            </p:cNvSpPr>
            <p:nvPr/>
          </p:nvSpPr>
          <p:spPr bwMode="auto">
            <a:xfrm>
              <a:off x="2693247" y="1685745"/>
              <a:ext cx="0" cy="55077"/>
            </a:xfrm>
            <a:prstGeom prst="line">
              <a:avLst/>
            </a:prstGeom>
            <a:noFill/>
            <a:ln w="1270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734" name="Line 134"/>
            <p:cNvSpPr>
              <a:spLocks noChangeShapeType="1"/>
            </p:cNvSpPr>
            <p:nvPr/>
          </p:nvSpPr>
          <p:spPr bwMode="auto">
            <a:xfrm flipV="1">
              <a:off x="3342349" y="3828891"/>
              <a:ext cx="0" cy="66417"/>
            </a:xfrm>
            <a:prstGeom prst="line">
              <a:avLst/>
            </a:prstGeom>
            <a:noFill/>
            <a:ln w="1270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735" name="Line 135"/>
            <p:cNvSpPr>
              <a:spLocks noChangeShapeType="1"/>
            </p:cNvSpPr>
            <p:nvPr/>
          </p:nvSpPr>
          <p:spPr bwMode="auto">
            <a:xfrm>
              <a:off x="3342349" y="1685745"/>
              <a:ext cx="0" cy="55077"/>
            </a:xfrm>
            <a:prstGeom prst="line">
              <a:avLst/>
            </a:prstGeom>
            <a:noFill/>
            <a:ln w="1270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736" name="Line 136"/>
            <p:cNvSpPr>
              <a:spLocks noChangeShapeType="1"/>
            </p:cNvSpPr>
            <p:nvPr/>
          </p:nvSpPr>
          <p:spPr bwMode="auto">
            <a:xfrm flipV="1">
              <a:off x="3991451" y="3828891"/>
              <a:ext cx="0" cy="66417"/>
            </a:xfrm>
            <a:prstGeom prst="line">
              <a:avLst/>
            </a:prstGeom>
            <a:noFill/>
            <a:ln w="1270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737" name="Line 137"/>
            <p:cNvSpPr>
              <a:spLocks noChangeShapeType="1"/>
            </p:cNvSpPr>
            <p:nvPr/>
          </p:nvSpPr>
          <p:spPr bwMode="auto">
            <a:xfrm>
              <a:off x="3991451" y="1685745"/>
              <a:ext cx="0" cy="55077"/>
            </a:xfrm>
            <a:prstGeom prst="line">
              <a:avLst/>
            </a:prstGeom>
            <a:noFill/>
            <a:ln w="1270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738" name="Line 138"/>
            <p:cNvSpPr>
              <a:spLocks noChangeShapeType="1"/>
            </p:cNvSpPr>
            <p:nvPr/>
          </p:nvSpPr>
          <p:spPr bwMode="auto">
            <a:xfrm flipV="1">
              <a:off x="4642166" y="3828891"/>
              <a:ext cx="0" cy="66417"/>
            </a:xfrm>
            <a:prstGeom prst="line">
              <a:avLst/>
            </a:prstGeom>
            <a:noFill/>
            <a:ln w="1270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739" name="Line 139"/>
            <p:cNvSpPr>
              <a:spLocks noChangeShapeType="1"/>
            </p:cNvSpPr>
            <p:nvPr/>
          </p:nvSpPr>
          <p:spPr bwMode="auto">
            <a:xfrm>
              <a:off x="4642166" y="1685745"/>
              <a:ext cx="0" cy="55077"/>
            </a:xfrm>
            <a:prstGeom prst="line">
              <a:avLst/>
            </a:prstGeom>
            <a:noFill/>
            <a:ln w="1270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740" name="Line 140"/>
            <p:cNvSpPr>
              <a:spLocks noChangeShapeType="1"/>
            </p:cNvSpPr>
            <p:nvPr/>
          </p:nvSpPr>
          <p:spPr bwMode="auto">
            <a:xfrm flipV="1">
              <a:off x="5291268" y="3828891"/>
              <a:ext cx="0" cy="66417"/>
            </a:xfrm>
            <a:prstGeom prst="line">
              <a:avLst/>
            </a:prstGeom>
            <a:noFill/>
            <a:ln w="1270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741" name="Line 141"/>
            <p:cNvSpPr>
              <a:spLocks noChangeShapeType="1"/>
            </p:cNvSpPr>
            <p:nvPr/>
          </p:nvSpPr>
          <p:spPr bwMode="auto">
            <a:xfrm>
              <a:off x="5291268" y="1685745"/>
              <a:ext cx="0" cy="55077"/>
            </a:xfrm>
            <a:prstGeom prst="line">
              <a:avLst/>
            </a:prstGeom>
            <a:noFill/>
            <a:ln w="1270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742" name="Line 142"/>
            <p:cNvSpPr>
              <a:spLocks noChangeShapeType="1"/>
            </p:cNvSpPr>
            <p:nvPr/>
          </p:nvSpPr>
          <p:spPr bwMode="auto">
            <a:xfrm>
              <a:off x="1395044" y="3895307"/>
              <a:ext cx="37138" cy="0"/>
            </a:xfrm>
            <a:prstGeom prst="line">
              <a:avLst/>
            </a:prstGeom>
            <a:noFill/>
            <a:ln w="1270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743" name="Line 143"/>
            <p:cNvSpPr>
              <a:spLocks noChangeShapeType="1"/>
            </p:cNvSpPr>
            <p:nvPr/>
          </p:nvSpPr>
          <p:spPr bwMode="auto">
            <a:xfrm flipH="1">
              <a:off x="5539929" y="3895307"/>
              <a:ext cx="45211" cy="0"/>
            </a:xfrm>
            <a:prstGeom prst="line">
              <a:avLst/>
            </a:prstGeom>
            <a:noFill/>
            <a:ln w="1270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744" name="Rectangle 144"/>
            <p:cNvSpPr>
              <a:spLocks noChangeArrowheads="1"/>
            </p:cNvSpPr>
            <p:nvPr/>
          </p:nvSpPr>
          <p:spPr bwMode="auto">
            <a:xfrm>
              <a:off x="1197987" y="3764095"/>
              <a:ext cx="119023" cy="28265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0" i="0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Calibri" pitchFamily="34" charset="0"/>
                  <a:cs typeface="Arial" pitchFamily="34" charset="0"/>
                </a:rPr>
                <a:t>0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rgbClr val="FFFFFF"/>
                </a:solidFill>
                <a:effectLst/>
                <a:cs typeface="Arial" pitchFamily="34" charset="0"/>
              </a:endParaRPr>
            </a:p>
          </p:txBody>
        </p:sp>
        <p:sp>
          <p:nvSpPr>
            <p:cNvPr id="26745" name="Line 145"/>
            <p:cNvSpPr>
              <a:spLocks noChangeShapeType="1"/>
            </p:cNvSpPr>
            <p:nvPr/>
          </p:nvSpPr>
          <p:spPr bwMode="auto">
            <a:xfrm>
              <a:off x="1395044" y="3151767"/>
              <a:ext cx="37138" cy="0"/>
            </a:xfrm>
            <a:prstGeom prst="line">
              <a:avLst/>
            </a:prstGeom>
            <a:noFill/>
            <a:ln w="1270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746" name="Line 146"/>
            <p:cNvSpPr>
              <a:spLocks noChangeShapeType="1"/>
            </p:cNvSpPr>
            <p:nvPr/>
          </p:nvSpPr>
          <p:spPr bwMode="auto">
            <a:xfrm flipH="1">
              <a:off x="5539929" y="3151767"/>
              <a:ext cx="45211" cy="0"/>
            </a:xfrm>
            <a:prstGeom prst="line">
              <a:avLst/>
            </a:prstGeom>
            <a:noFill/>
            <a:ln w="1270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747" name="Rectangle 147"/>
            <p:cNvSpPr>
              <a:spLocks noChangeArrowheads="1"/>
            </p:cNvSpPr>
            <p:nvPr/>
          </p:nvSpPr>
          <p:spPr bwMode="auto">
            <a:xfrm>
              <a:off x="840918" y="3020554"/>
              <a:ext cx="476091" cy="282655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0" i="0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Calibri" pitchFamily="34" charset="0"/>
                  <a:cs typeface="Arial" pitchFamily="34" charset="0"/>
                </a:rPr>
                <a:t>1000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rgbClr val="FFFFFF"/>
                </a:solidFill>
                <a:effectLst/>
                <a:cs typeface="Arial" pitchFamily="34" charset="0"/>
              </a:endParaRPr>
            </a:p>
          </p:txBody>
        </p:sp>
        <p:sp>
          <p:nvSpPr>
            <p:cNvPr id="26748" name="Line 148"/>
            <p:cNvSpPr>
              <a:spLocks noChangeShapeType="1"/>
            </p:cNvSpPr>
            <p:nvPr/>
          </p:nvSpPr>
          <p:spPr bwMode="auto">
            <a:xfrm>
              <a:off x="1395044" y="2417946"/>
              <a:ext cx="37138" cy="0"/>
            </a:xfrm>
            <a:prstGeom prst="line">
              <a:avLst/>
            </a:prstGeom>
            <a:noFill/>
            <a:ln w="1270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749" name="Line 149"/>
            <p:cNvSpPr>
              <a:spLocks noChangeShapeType="1"/>
            </p:cNvSpPr>
            <p:nvPr/>
          </p:nvSpPr>
          <p:spPr bwMode="auto">
            <a:xfrm flipH="1">
              <a:off x="5539929" y="2417946"/>
              <a:ext cx="45211" cy="0"/>
            </a:xfrm>
            <a:prstGeom prst="line">
              <a:avLst/>
            </a:prstGeom>
            <a:noFill/>
            <a:ln w="1270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750" name="Rectangle 150"/>
            <p:cNvSpPr>
              <a:spLocks noChangeArrowheads="1"/>
            </p:cNvSpPr>
            <p:nvPr/>
          </p:nvSpPr>
          <p:spPr bwMode="auto">
            <a:xfrm>
              <a:off x="840918" y="2286733"/>
              <a:ext cx="476091" cy="282655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0" i="0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Calibri" pitchFamily="34" charset="0"/>
                  <a:cs typeface="Arial" pitchFamily="34" charset="0"/>
                </a:rPr>
                <a:t>2000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rgbClr val="FFFFFF"/>
                </a:solidFill>
                <a:effectLst/>
                <a:cs typeface="Arial" pitchFamily="34" charset="0"/>
              </a:endParaRPr>
            </a:p>
          </p:txBody>
        </p:sp>
        <p:sp>
          <p:nvSpPr>
            <p:cNvPr id="26751" name="Line 151"/>
            <p:cNvSpPr>
              <a:spLocks noChangeShapeType="1"/>
            </p:cNvSpPr>
            <p:nvPr/>
          </p:nvSpPr>
          <p:spPr bwMode="auto">
            <a:xfrm>
              <a:off x="1395044" y="1685745"/>
              <a:ext cx="37138" cy="0"/>
            </a:xfrm>
            <a:prstGeom prst="line">
              <a:avLst/>
            </a:prstGeom>
            <a:noFill/>
            <a:ln w="1270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752" name="Line 152"/>
            <p:cNvSpPr>
              <a:spLocks noChangeShapeType="1"/>
            </p:cNvSpPr>
            <p:nvPr/>
          </p:nvSpPr>
          <p:spPr bwMode="auto">
            <a:xfrm flipH="1">
              <a:off x="5539929" y="1685745"/>
              <a:ext cx="45211" cy="0"/>
            </a:xfrm>
            <a:prstGeom prst="line">
              <a:avLst/>
            </a:prstGeom>
            <a:noFill/>
            <a:ln w="1270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753" name="Rectangle 153"/>
            <p:cNvSpPr>
              <a:spLocks noChangeArrowheads="1"/>
            </p:cNvSpPr>
            <p:nvPr/>
          </p:nvSpPr>
          <p:spPr bwMode="auto">
            <a:xfrm>
              <a:off x="840918" y="1554532"/>
              <a:ext cx="476091" cy="282655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0" i="0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Calibri" pitchFamily="34" charset="0"/>
                  <a:cs typeface="Arial" pitchFamily="34" charset="0"/>
                </a:rPr>
                <a:t>3000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rgbClr val="FFFFFF"/>
                </a:solidFill>
                <a:effectLst/>
                <a:cs typeface="Arial" pitchFamily="34" charset="0"/>
              </a:endParaRPr>
            </a:p>
          </p:txBody>
        </p:sp>
        <p:sp>
          <p:nvSpPr>
            <p:cNvPr id="26754" name="Line 154"/>
            <p:cNvSpPr>
              <a:spLocks noChangeShapeType="1"/>
            </p:cNvSpPr>
            <p:nvPr/>
          </p:nvSpPr>
          <p:spPr bwMode="auto">
            <a:xfrm>
              <a:off x="1395044" y="1685745"/>
              <a:ext cx="4190097" cy="0"/>
            </a:xfrm>
            <a:prstGeom prst="line">
              <a:avLst/>
            </a:prstGeom>
            <a:noFill/>
            <a:ln w="1270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755" name="Line 155"/>
            <p:cNvSpPr>
              <a:spLocks noChangeShapeType="1"/>
            </p:cNvSpPr>
            <p:nvPr/>
          </p:nvSpPr>
          <p:spPr bwMode="auto">
            <a:xfrm>
              <a:off x="1395044" y="3895307"/>
              <a:ext cx="4190097" cy="0"/>
            </a:xfrm>
            <a:prstGeom prst="line">
              <a:avLst/>
            </a:prstGeom>
            <a:noFill/>
            <a:ln w="1270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756" name="Line 156"/>
            <p:cNvSpPr>
              <a:spLocks noChangeShapeType="1"/>
            </p:cNvSpPr>
            <p:nvPr/>
          </p:nvSpPr>
          <p:spPr bwMode="auto">
            <a:xfrm flipV="1">
              <a:off x="5585140" y="1685745"/>
              <a:ext cx="0" cy="2209563"/>
            </a:xfrm>
            <a:prstGeom prst="line">
              <a:avLst/>
            </a:prstGeom>
            <a:noFill/>
            <a:ln w="1270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757" name="Line 157"/>
            <p:cNvSpPr>
              <a:spLocks noChangeShapeType="1"/>
            </p:cNvSpPr>
            <p:nvPr/>
          </p:nvSpPr>
          <p:spPr bwMode="auto">
            <a:xfrm flipV="1">
              <a:off x="1395044" y="1685745"/>
              <a:ext cx="0" cy="2209563"/>
            </a:xfrm>
            <a:prstGeom prst="line">
              <a:avLst/>
            </a:prstGeom>
            <a:noFill/>
            <a:ln w="1270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26839" name="Group 26838"/>
            <p:cNvGrpSpPr/>
            <p:nvPr/>
          </p:nvGrpSpPr>
          <p:grpSpPr>
            <a:xfrm>
              <a:off x="1395044" y="2079384"/>
              <a:ext cx="8645000" cy="1257053"/>
              <a:chOff x="1547813" y="2166938"/>
              <a:chExt cx="8499475" cy="1231900"/>
            </a:xfrm>
          </p:grpSpPr>
          <p:sp>
            <p:nvSpPr>
              <p:cNvPr id="26642" name="Freeform 41"/>
              <p:cNvSpPr>
                <a:spLocks/>
              </p:cNvSpPr>
              <p:nvPr/>
            </p:nvSpPr>
            <p:spPr bwMode="auto">
              <a:xfrm>
                <a:off x="5919788" y="2166938"/>
                <a:ext cx="749300" cy="685800"/>
              </a:xfrm>
              <a:custGeom>
                <a:avLst/>
                <a:gdLst>
                  <a:gd name="T0" fmla="*/ 9 w 472"/>
                  <a:gd name="T1" fmla="*/ 128 h 432"/>
                  <a:gd name="T2" fmla="*/ 19 w 472"/>
                  <a:gd name="T3" fmla="*/ 81 h 432"/>
                  <a:gd name="T4" fmla="*/ 33 w 472"/>
                  <a:gd name="T5" fmla="*/ 142 h 432"/>
                  <a:gd name="T6" fmla="*/ 42 w 472"/>
                  <a:gd name="T7" fmla="*/ 0 h 432"/>
                  <a:gd name="T8" fmla="*/ 51 w 472"/>
                  <a:gd name="T9" fmla="*/ 95 h 432"/>
                  <a:gd name="T10" fmla="*/ 65 w 472"/>
                  <a:gd name="T11" fmla="*/ 88 h 432"/>
                  <a:gd name="T12" fmla="*/ 75 w 472"/>
                  <a:gd name="T13" fmla="*/ 81 h 432"/>
                  <a:gd name="T14" fmla="*/ 89 w 472"/>
                  <a:gd name="T15" fmla="*/ 81 h 432"/>
                  <a:gd name="T16" fmla="*/ 98 w 472"/>
                  <a:gd name="T17" fmla="*/ 88 h 432"/>
                  <a:gd name="T18" fmla="*/ 107 w 472"/>
                  <a:gd name="T19" fmla="*/ 108 h 432"/>
                  <a:gd name="T20" fmla="*/ 121 w 472"/>
                  <a:gd name="T21" fmla="*/ 74 h 432"/>
                  <a:gd name="T22" fmla="*/ 131 w 472"/>
                  <a:gd name="T23" fmla="*/ 81 h 432"/>
                  <a:gd name="T24" fmla="*/ 140 w 472"/>
                  <a:gd name="T25" fmla="*/ 54 h 432"/>
                  <a:gd name="T26" fmla="*/ 154 w 472"/>
                  <a:gd name="T27" fmla="*/ 115 h 432"/>
                  <a:gd name="T28" fmla="*/ 164 w 472"/>
                  <a:gd name="T29" fmla="*/ 81 h 432"/>
                  <a:gd name="T30" fmla="*/ 178 w 472"/>
                  <a:gd name="T31" fmla="*/ 115 h 432"/>
                  <a:gd name="T32" fmla="*/ 187 w 472"/>
                  <a:gd name="T33" fmla="*/ 74 h 432"/>
                  <a:gd name="T34" fmla="*/ 196 w 472"/>
                  <a:gd name="T35" fmla="*/ 142 h 432"/>
                  <a:gd name="T36" fmla="*/ 210 w 472"/>
                  <a:gd name="T37" fmla="*/ 81 h 432"/>
                  <a:gd name="T38" fmla="*/ 220 w 472"/>
                  <a:gd name="T39" fmla="*/ 101 h 432"/>
                  <a:gd name="T40" fmla="*/ 229 w 472"/>
                  <a:gd name="T41" fmla="*/ 68 h 432"/>
                  <a:gd name="T42" fmla="*/ 243 w 472"/>
                  <a:gd name="T43" fmla="*/ 101 h 432"/>
                  <a:gd name="T44" fmla="*/ 252 w 472"/>
                  <a:gd name="T45" fmla="*/ 88 h 432"/>
                  <a:gd name="T46" fmla="*/ 266 w 472"/>
                  <a:gd name="T47" fmla="*/ 101 h 432"/>
                  <a:gd name="T48" fmla="*/ 276 w 472"/>
                  <a:gd name="T49" fmla="*/ 88 h 432"/>
                  <a:gd name="T50" fmla="*/ 285 w 472"/>
                  <a:gd name="T51" fmla="*/ 101 h 432"/>
                  <a:gd name="T52" fmla="*/ 299 w 472"/>
                  <a:gd name="T53" fmla="*/ 81 h 432"/>
                  <a:gd name="T54" fmla="*/ 308 w 472"/>
                  <a:gd name="T55" fmla="*/ 95 h 432"/>
                  <a:gd name="T56" fmla="*/ 318 w 472"/>
                  <a:gd name="T57" fmla="*/ 142 h 432"/>
                  <a:gd name="T58" fmla="*/ 332 w 472"/>
                  <a:gd name="T59" fmla="*/ 54 h 432"/>
                  <a:gd name="T60" fmla="*/ 341 w 472"/>
                  <a:gd name="T61" fmla="*/ 95 h 432"/>
                  <a:gd name="T62" fmla="*/ 355 w 472"/>
                  <a:gd name="T63" fmla="*/ 95 h 432"/>
                  <a:gd name="T64" fmla="*/ 365 w 472"/>
                  <a:gd name="T65" fmla="*/ 61 h 432"/>
                  <a:gd name="T66" fmla="*/ 374 w 472"/>
                  <a:gd name="T67" fmla="*/ 149 h 432"/>
                  <a:gd name="T68" fmla="*/ 388 w 472"/>
                  <a:gd name="T69" fmla="*/ 95 h 432"/>
                  <a:gd name="T70" fmla="*/ 397 w 472"/>
                  <a:gd name="T71" fmla="*/ 101 h 432"/>
                  <a:gd name="T72" fmla="*/ 411 w 472"/>
                  <a:gd name="T73" fmla="*/ 88 h 432"/>
                  <a:gd name="T74" fmla="*/ 421 w 472"/>
                  <a:gd name="T75" fmla="*/ 108 h 432"/>
                  <a:gd name="T76" fmla="*/ 430 w 472"/>
                  <a:gd name="T77" fmla="*/ 115 h 432"/>
                  <a:gd name="T78" fmla="*/ 444 w 472"/>
                  <a:gd name="T79" fmla="*/ 88 h 432"/>
                  <a:gd name="T80" fmla="*/ 453 w 472"/>
                  <a:gd name="T81" fmla="*/ 101 h 432"/>
                  <a:gd name="T82" fmla="*/ 463 w 472"/>
                  <a:gd name="T83" fmla="*/ 95 h 4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472" h="432">
                    <a:moveTo>
                      <a:pt x="0" y="432"/>
                    </a:moveTo>
                    <a:lnTo>
                      <a:pt x="5" y="122"/>
                    </a:lnTo>
                    <a:lnTo>
                      <a:pt x="9" y="128"/>
                    </a:lnTo>
                    <a:lnTo>
                      <a:pt x="14" y="135"/>
                    </a:lnTo>
                    <a:lnTo>
                      <a:pt x="14" y="115"/>
                    </a:lnTo>
                    <a:lnTo>
                      <a:pt x="19" y="81"/>
                    </a:lnTo>
                    <a:lnTo>
                      <a:pt x="23" y="149"/>
                    </a:lnTo>
                    <a:lnTo>
                      <a:pt x="28" y="128"/>
                    </a:lnTo>
                    <a:lnTo>
                      <a:pt x="33" y="142"/>
                    </a:lnTo>
                    <a:lnTo>
                      <a:pt x="33" y="95"/>
                    </a:lnTo>
                    <a:lnTo>
                      <a:pt x="37" y="122"/>
                    </a:lnTo>
                    <a:lnTo>
                      <a:pt x="42" y="0"/>
                    </a:lnTo>
                    <a:lnTo>
                      <a:pt x="47" y="68"/>
                    </a:lnTo>
                    <a:lnTo>
                      <a:pt x="51" y="88"/>
                    </a:lnTo>
                    <a:lnTo>
                      <a:pt x="51" y="95"/>
                    </a:lnTo>
                    <a:lnTo>
                      <a:pt x="56" y="47"/>
                    </a:lnTo>
                    <a:lnTo>
                      <a:pt x="61" y="88"/>
                    </a:lnTo>
                    <a:lnTo>
                      <a:pt x="65" y="88"/>
                    </a:lnTo>
                    <a:lnTo>
                      <a:pt x="70" y="74"/>
                    </a:lnTo>
                    <a:lnTo>
                      <a:pt x="70" y="101"/>
                    </a:lnTo>
                    <a:lnTo>
                      <a:pt x="75" y="81"/>
                    </a:lnTo>
                    <a:lnTo>
                      <a:pt x="79" y="108"/>
                    </a:lnTo>
                    <a:lnTo>
                      <a:pt x="84" y="61"/>
                    </a:lnTo>
                    <a:lnTo>
                      <a:pt x="89" y="81"/>
                    </a:lnTo>
                    <a:lnTo>
                      <a:pt x="89" y="108"/>
                    </a:lnTo>
                    <a:lnTo>
                      <a:pt x="93" y="108"/>
                    </a:lnTo>
                    <a:lnTo>
                      <a:pt x="98" y="88"/>
                    </a:lnTo>
                    <a:lnTo>
                      <a:pt x="103" y="115"/>
                    </a:lnTo>
                    <a:lnTo>
                      <a:pt x="103" y="41"/>
                    </a:lnTo>
                    <a:lnTo>
                      <a:pt x="107" y="108"/>
                    </a:lnTo>
                    <a:lnTo>
                      <a:pt x="112" y="81"/>
                    </a:lnTo>
                    <a:lnTo>
                      <a:pt x="117" y="68"/>
                    </a:lnTo>
                    <a:lnTo>
                      <a:pt x="121" y="74"/>
                    </a:lnTo>
                    <a:lnTo>
                      <a:pt x="121" y="128"/>
                    </a:lnTo>
                    <a:lnTo>
                      <a:pt x="126" y="88"/>
                    </a:lnTo>
                    <a:lnTo>
                      <a:pt x="131" y="81"/>
                    </a:lnTo>
                    <a:lnTo>
                      <a:pt x="135" y="88"/>
                    </a:lnTo>
                    <a:lnTo>
                      <a:pt x="140" y="101"/>
                    </a:lnTo>
                    <a:lnTo>
                      <a:pt x="140" y="54"/>
                    </a:lnTo>
                    <a:lnTo>
                      <a:pt x="145" y="81"/>
                    </a:lnTo>
                    <a:lnTo>
                      <a:pt x="149" y="41"/>
                    </a:lnTo>
                    <a:lnTo>
                      <a:pt x="154" y="115"/>
                    </a:lnTo>
                    <a:lnTo>
                      <a:pt x="159" y="95"/>
                    </a:lnTo>
                    <a:lnTo>
                      <a:pt x="159" y="88"/>
                    </a:lnTo>
                    <a:lnTo>
                      <a:pt x="164" y="81"/>
                    </a:lnTo>
                    <a:lnTo>
                      <a:pt x="168" y="54"/>
                    </a:lnTo>
                    <a:lnTo>
                      <a:pt x="173" y="88"/>
                    </a:lnTo>
                    <a:lnTo>
                      <a:pt x="178" y="115"/>
                    </a:lnTo>
                    <a:lnTo>
                      <a:pt x="178" y="34"/>
                    </a:lnTo>
                    <a:lnTo>
                      <a:pt x="182" y="81"/>
                    </a:lnTo>
                    <a:lnTo>
                      <a:pt x="187" y="74"/>
                    </a:lnTo>
                    <a:lnTo>
                      <a:pt x="192" y="81"/>
                    </a:lnTo>
                    <a:lnTo>
                      <a:pt x="196" y="95"/>
                    </a:lnTo>
                    <a:lnTo>
                      <a:pt x="196" y="142"/>
                    </a:lnTo>
                    <a:lnTo>
                      <a:pt x="201" y="155"/>
                    </a:lnTo>
                    <a:lnTo>
                      <a:pt x="206" y="128"/>
                    </a:lnTo>
                    <a:lnTo>
                      <a:pt x="210" y="81"/>
                    </a:lnTo>
                    <a:lnTo>
                      <a:pt x="210" y="142"/>
                    </a:lnTo>
                    <a:lnTo>
                      <a:pt x="215" y="108"/>
                    </a:lnTo>
                    <a:lnTo>
                      <a:pt x="220" y="101"/>
                    </a:lnTo>
                    <a:lnTo>
                      <a:pt x="224" y="0"/>
                    </a:lnTo>
                    <a:lnTo>
                      <a:pt x="229" y="142"/>
                    </a:lnTo>
                    <a:lnTo>
                      <a:pt x="229" y="68"/>
                    </a:lnTo>
                    <a:lnTo>
                      <a:pt x="234" y="128"/>
                    </a:lnTo>
                    <a:lnTo>
                      <a:pt x="238" y="128"/>
                    </a:lnTo>
                    <a:lnTo>
                      <a:pt x="243" y="101"/>
                    </a:lnTo>
                    <a:lnTo>
                      <a:pt x="248" y="128"/>
                    </a:lnTo>
                    <a:lnTo>
                      <a:pt x="248" y="27"/>
                    </a:lnTo>
                    <a:lnTo>
                      <a:pt x="252" y="88"/>
                    </a:lnTo>
                    <a:lnTo>
                      <a:pt x="257" y="54"/>
                    </a:lnTo>
                    <a:lnTo>
                      <a:pt x="262" y="108"/>
                    </a:lnTo>
                    <a:lnTo>
                      <a:pt x="266" y="101"/>
                    </a:lnTo>
                    <a:lnTo>
                      <a:pt x="266" y="128"/>
                    </a:lnTo>
                    <a:lnTo>
                      <a:pt x="271" y="101"/>
                    </a:lnTo>
                    <a:lnTo>
                      <a:pt x="276" y="88"/>
                    </a:lnTo>
                    <a:lnTo>
                      <a:pt x="280" y="34"/>
                    </a:lnTo>
                    <a:lnTo>
                      <a:pt x="290" y="101"/>
                    </a:lnTo>
                    <a:lnTo>
                      <a:pt x="285" y="101"/>
                    </a:lnTo>
                    <a:lnTo>
                      <a:pt x="290" y="101"/>
                    </a:lnTo>
                    <a:lnTo>
                      <a:pt x="294" y="95"/>
                    </a:lnTo>
                    <a:lnTo>
                      <a:pt x="299" y="81"/>
                    </a:lnTo>
                    <a:lnTo>
                      <a:pt x="304" y="88"/>
                    </a:lnTo>
                    <a:lnTo>
                      <a:pt x="304" y="101"/>
                    </a:lnTo>
                    <a:lnTo>
                      <a:pt x="308" y="95"/>
                    </a:lnTo>
                    <a:lnTo>
                      <a:pt x="313" y="108"/>
                    </a:lnTo>
                    <a:lnTo>
                      <a:pt x="318" y="81"/>
                    </a:lnTo>
                    <a:lnTo>
                      <a:pt x="318" y="142"/>
                    </a:lnTo>
                    <a:lnTo>
                      <a:pt x="323" y="128"/>
                    </a:lnTo>
                    <a:lnTo>
                      <a:pt x="327" y="135"/>
                    </a:lnTo>
                    <a:lnTo>
                      <a:pt x="332" y="54"/>
                    </a:lnTo>
                    <a:lnTo>
                      <a:pt x="337" y="68"/>
                    </a:lnTo>
                    <a:lnTo>
                      <a:pt x="337" y="54"/>
                    </a:lnTo>
                    <a:lnTo>
                      <a:pt x="341" y="95"/>
                    </a:lnTo>
                    <a:lnTo>
                      <a:pt x="346" y="149"/>
                    </a:lnTo>
                    <a:lnTo>
                      <a:pt x="351" y="122"/>
                    </a:lnTo>
                    <a:lnTo>
                      <a:pt x="355" y="95"/>
                    </a:lnTo>
                    <a:lnTo>
                      <a:pt x="355" y="101"/>
                    </a:lnTo>
                    <a:lnTo>
                      <a:pt x="360" y="88"/>
                    </a:lnTo>
                    <a:lnTo>
                      <a:pt x="365" y="61"/>
                    </a:lnTo>
                    <a:lnTo>
                      <a:pt x="369" y="54"/>
                    </a:lnTo>
                    <a:lnTo>
                      <a:pt x="374" y="101"/>
                    </a:lnTo>
                    <a:lnTo>
                      <a:pt x="374" y="149"/>
                    </a:lnTo>
                    <a:lnTo>
                      <a:pt x="379" y="68"/>
                    </a:lnTo>
                    <a:lnTo>
                      <a:pt x="383" y="68"/>
                    </a:lnTo>
                    <a:lnTo>
                      <a:pt x="388" y="95"/>
                    </a:lnTo>
                    <a:lnTo>
                      <a:pt x="393" y="128"/>
                    </a:lnTo>
                    <a:lnTo>
                      <a:pt x="393" y="135"/>
                    </a:lnTo>
                    <a:lnTo>
                      <a:pt x="397" y="101"/>
                    </a:lnTo>
                    <a:lnTo>
                      <a:pt x="402" y="61"/>
                    </a:lnTo>
                    <a:lnTo>
                      <a:pt x="407" y="34"/>
                    </a:lnTo>
                    <a:lnTo>
                      <a:pt x="411" y="88"/>
                    </a:lnTo>
                    <a:lnTo>
                      <a:pt x="411" y="41"/>
                    </a:lnTo>
                    <a:lnTo>
                      <a:pt x="416" y="27"/>
                    </a:lnTo>
                    <a:lnTo>
                      <a:pt x="421" y="108"/>
                    </a:lnTo>
                    <a:lnTo>
                      <a:pt x="425" y="88"/>
                    </a:lnTo>
                    <a:lnTo>
                      <a:pt x="425" y="101"/>
                    </a:lnTo>
                    <a:lnTo>
                      <a:pt x="430" y="115"/>
                    </a:lnTo>
                    <a:lnTo>
                      <a:pt x="435" y="142"/>
                    </a:lnTo>
                    <a:lnTo>
                      <a:pt x="439" y="41"/>
                    </a:lnTo>
                    <a:lnTo>
                      <a:pt x="444" y="88"/>
                    </a:lnTo>
                    <a:lnTo>
                      <a:pt x="444" y="34"/>
                    </a:lnTo>
                    <a:lnTo>
                      <a:pt x="449" y="101"/>
                    </a:lnTo>
                    <a:lnTo>
                      <a:pt x="453" y="101"/>
                    </a:lnTo>
                    <a:lnTo>
                      <a:pt x="458" y="74"/>
                    </a:lnTo>
                    <a:lnTo>
                      <a:pt x="463" y="7"/>
                    </a:lnTo>
                    <a:lnTo>
                      <a:pt x="463" y="95"/>
                    </a:lnTo>
                    <a:lnTo>
                      <a:pt x="467" y="74"/>
                    </a:lnTo>
                    <a:lnTo>
                      <a:pt x="472" y="149"/>
                    </a:lnTo>
                  </a:path>
                </a:pathLst>
              </a:custGeom>
              <a:noFill/>
              <a:ln w="12700" cap="flat">
                <a:solidFill>
                  <a:srgbClr val="3333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643" name="Freeform 42"/>
              <p:cNvSpPr>
                <a:spLocks/>
              </p:cNvSpPr>
              <p:nvPr/>
            </p:nvSpPr>
            <p:spPr bwMode="auto">
              <a:xfrm>
                <a:off x="6669088" y="2198688"/>
                <a:ext cx="749300" cy="236538"/>
              </a:xfrm>
              <a:custGeom>
                <a:avLst/>
                <a:gdLst>
                  <a:gd name="T0" fmla="*/ 9 w 472"/>
                  <a:gd name="T1" fmla="*/ 81 h 149"/>
                  <a:gd name="T2" fmla="*/ 19 w 472"/>
                  <a:gd name="T3" fmla="*/ 68 h 149"/>
                  <a:gd name="T4" fmla="*/ 28 w 472"/>
                  <a:gd name="T5" fmla="*/ 54 h 149"/>
                  <a:gd name="T6" fmla="*/ 42 w 472"/>
                  <a:gd name="T7" fmla="*/ 75 h 149"/>
                  <a:gd name="T8" fmla="*/ 52 w 472"/>
                  <a:gd name="T9" fmla="*/ 41 h 149"/>
                  <a:gd name="T10" fmla="*/ 66 w 472"/>
                  <a:gd name="T11" fmla="*/ 102 h 149"/>
                  <a:gd name="T12" fmla="*/ 80 w 472"/>
                  <a:gd name="T13" fmla="*/ 48 h 149"/>
                  <a:gd name="T14" fmla="*/ 89 w 472"/>
                  <a:gd name="T15" fmla="*/ 95 h 149"/>
                  <a:gd name="T16" fmla="*/ 98 w 472"/>
                  <a:gd name="T17" fmla="*/ 54 h 149"/>
                  <a:gd name="T18" fmla="*/ 112 w 472"/>
                  <a:gd name="T19" fmla="*/ 48 h 149"/>
                  <a:gd name="T20" fmla="*/ 122 w 472"/>
                  <a:gd name="T21" fmla="*/ 95 h 149"/>
                  <a:gd name="T22" fmla="*/ 136 w 472"/>
                  <a:gd name="T23" fmla="*/ 102 h 149"/>
                  <a:gd name="T24" fmla="*/ 145 w 472"/>
                  <a:gd name="T25" fmla="*/ 75 h 149"/>
                  <a:gd name="T26" fmla="*/ 154 w 472"/>
                  <a:gd name="T27" fmla="*/ 81 h 149"/>
                  <a:gd name="T28" fmla="*/ 168 w 472"/>
                  <a:gd name="T29" fmla="*/ 61 h 149"/>
                  <a:gd name="T30" fmla="*/ 178 w 472"/>
                  <a:gd name="T31" fmla="*/ 41 h 149"/>
                  <a:gd name="T32" fmla="*/ 187 w 472"/>
                  <a:gd name="T33" fmla="*/ 48 h 149"/>
                  <a:gd name="T34" fmla="*/ 201 w 472"/>
                  <a:gd name="T35" fmla="*/ 75 h 149"/>
                  <a:gd name="T36" fmla="*/ 211 w 472"/>
                  <a:gd name="T37" fmla="*/ 7 h 149"/>
                  <a:gd name="T38" fmla="*/ 225 w 472"/>
                  <a:gd name="T39" fmla="*/ 68 h 149"/>
                  <a:gd name="T40" fmla="*/ 234 w 472"/>
                  <a:gd name="T41" fmla="*/ 61 h 149"/>
                  <a:gd name="T42" fmla="*/ 243 w 472"/>
                  <a:gd name="T43" fmla="*/ 48 h 149"/>
                  <a:gd name="T44" fmla="*/ 257 w 472"/>
                  <a:gd name="T45" fmla="*/ 61 h 149"/>
                  <a:gd name="T46" fmla="*/ 267 w 472"/>
                  <a:gd name="T47" fmla="*/ 115 h 149"/>
                  <a:gd name="T48" fmla="*/ 276 w 472"/>
                  <a:gd name="T49" fmla="*/ 81 h 149"/>
                  <a:gd name="T50" fmla="*/ 290 w 472"/>
                  <a:gd name="T51" fmla="*/ 68 h 149"/>
                  <a:gd name="T52" fmla="*/ 299 w 472"/>
                  <a:gd name="T53" fmla="*/ 95 h 149"/>
                  <a:gd name="T54" fmla="*/ 313 w 472"/>
                  <a:gd name="T55" fmla="*/ 0 h 149"/>
                  <a:gd name="T56" fmla="*/ 323 w 472"/>
                  <a:gd name="T57" fmla="*/ 95 h 149"/>
                  <a:gd name="T58" fmla="*/ 332 w 472"/>
                  <a:gd name="T59" fmla="*/ 7 h 149"/>
                  <a:gd name="T60" fmla="*/ 346 w 472"/>
                  <a:gd name="T61" fmla="*/ 21 h 149"/>
                  <a:gd name="T62" fmla="*/ 356 w 472"/>
                  <a:gd name="T63" fmla="*/ 135 h 149"/>
                  <a:gd name="T64" fmla="*/ 365 w 472"/>
                  <a:gd name="T65" fmla="*/ 48 h 149"/>
                  <a:gd name="T66" fmla="*/ 379 w 472"/>
                  <a:gd name="T67" fmla="*/ 88 h 149"/>
                  <a:gd name="T68" fmla="*/ 388 w 472"/>
                  <a:gd name="T69" fmla="*/ 54 h 149"/>
                  <a:gd name="T70" fmla="*/ 402 w 472"/>
                  <a:gd name="T71" fmla="*/ 68 h 149"/>
                  <a:gd name="T72" fmla="*/ 412 w 472"/>
                  <a:gd name="T73" fmla="*/ 54 h 149"/>
                  <a:gd name="T74" fmla="*/ 421 w 472"/>
                  <a:gd name="T75" fmla="*/ 61 h 149"/>
                  <a:gd name="T76" fmla="*/ 435 w 472"/>
                  <a:gd name="T77" fmla="*/ 95 h 149"/>
                  <a:gd name="T78" fmla="*/ 444 w 472"/>
                  <a:gd name="T79" fmla="*/ 102 h 149"/>
                  <a:gd name="T80" fmla="*/ 458 w 472"/>
                  <a:gd name="T81" fmla="*/ 61 h 149"/>
                  <a:gd name="T82" fmla="*/ 468 w 472"/>
                  <a:gd name="T83" fmla="*/ 61 h 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472" h="149">
                    <a:moveTo>
                      <a:pt x="0" y="129"/>
                    </a:moveTo>
                    <a:lnTo>
                      <a:pt x="5" y="95"/>
                    </a:lnTo>
                    <a:lnTo>
                      <a:pt x="9" y="81"/>
                    </a:lnTo>
                    <a:lnTo>
                      <a:pt x="9" y="108"/>
                    </a:lnTo>
                    <a:lnTo>
                      <a:pt x="14" y="129"/>
                    </a:lnTo>
                    <a:lnTo>
                      <a:pt x="19" y="68"/>
                    </a:lnTo>
                    <a:lnTo>
                      <a:pt x="24" y="81"/>
                    </a:lnTo>
                    <a:lnTo>
                      <a:pt x="28" y="41"/>
                    </a:lnTo>
                    <a:lnTo>
                      <a:pt x="28" y="54"/>
                    </a:lnTo>
                    <a:lnTo>
                      <a:pt x="33" y="54"/>
                    </a:lnTo>
                    <a:lnTo>
                      <a:pt x="38" y="41"/>
                    </a:lnTo>
                    <a:lnTo>
                      <a:pt x="42" y="75"/>
                    </a:lnTo>
                    <a:lnTo>
                      <a:pt x="47" y="14"/>
                    </a:lnTo>
                    <a:lnTo>
                      <a:pt x="47" y="61"/>
                    </a:lnTo>
                    <a:lnTo>
                      <a:pt x="52" y="41"/>
                    </a:lnTo>
                    <a:lnTo>
                      <a:pt x="56" y="61"/>
                    </a:lnTo>
                    <a:lnTo>
                      <a:pt x="61" y="54"/>
                    </a:lnTo>
                    <a:lnTo>
                      <a:pt x="66" y="102"/>
                    </a:lnTo>
                    <a:lnTo>
                      <a:pt x="70" y="75"/>
                    </a:lnTo>
                    <a:lnTo>
                      <a:pt x="75" y="27"/>
                    </a:lnTo>
                    <a:lnTo>
                      <a:pt x="80" y="48"/>
                    </a:lnTo>
                    <a:lnTo>
                      <a:pt x="80" y="68"/>
                    </a:lnTo>
                    <a:lnTo>
                      <a:pt x="84" y="54"/>
                    </a:lnTo>
                    <a:lnTo>
                      <a:pt x="89" y="95"/>
                    </a:lnTo>
                    <a:lnTo>
                      <a:pt x="94" y="14"/>
                    </a:lnTo>
                    <a:lnTo>
                      <a:pt x="98" y="108"/>
                    </a:lnTo>
                    <a:lnTo>
                      <a:pt x="98" y="54"/>
                    </a:lnTo>
                    <a:lnTo>
                      <a:pt x="103" y="75"/>
                    </a:lnTo>
                    <a:lnTo>
                      <a:pt x="108" y="95"/>
                    </a:lnTo>
                    <a:lnTo>
                      <a:pt x="112" y="48"/>
                    </a:lnTo>
                    <a:lnTo>
                      <a:pt x="117" y="81"/>
                    </a:lnTo>
                    <a:lnTo>
                      <a:pt x="117" y="108"/>
                    </a:lnTo>
                    <a:lnTo>
                      <a:pt x="122" y="95"/>
                    </a:lnTo>
                    <a:lnTo>
                      <a:pt x="126" y="108"/>
                    </a:lnTo>
                    <a:lnTo>
                      <a:pt x="131" y="122"/>
                    </a:lnTo>
                    <a:lnTo>
                      <a:pt x="136" y="102"/>
                    </a:lnTo>
                    <a:lnTo>
                      <a:pt x="136" y="68"/>
                    </a:lnTo>
                    <a:lnTo>
                      <a:pt x="140" y="27"/>
                    </a:lnTo>
                    <a:lnTo>
                      <a:pt x="145" y="75"/>
                    </a:lnTo>
                    <a:lnTo>
                      <a:pt x="150" y="34"/>
                    </a:lnTo>
                    <a:lnTo>
                      <a:pt x="150" y="88"/>
                    </a:lnTo>
                    <a:lnTo>
                      <a:pt x="154" y="81"/>
                    </a:lnTo>
                    <a:lnTo>
                      <a:pt x="159" y="27"/>
                    </a:lnTo>
                    <a:lnTo>
                      <a:pt x="164" y="48"/>
                    </a:lnTo>
                    <a:lnTo>
                      <a:pt x="168" y="61"/>
                    </a:lnTo>
                    <a:lnTo>
                      <a:pt x="168" y="75"/>
                    </a:lnTo>
                    <a:lnTo>
                      <a:pt x="173" y="21"/>
                    </a:lnTo>
                    <a:lnTo>
                      <a:pt x="178" y="41"/>
                    </a:lnTo>
                    <a:lnTo>
                      <a:pt x="182" y="81"/>
                    </a:lnTo>
                    <a:lnTo>
                      <a:pt x="187" y="27"/>
                    </a:lnTo>
                    <a:lnTo>
                      <a:pt x="187" y="48"/>
                    </a:lnTo>
                    <a:lnTo>
                      <a:pt x="192" y="48"/>
                    </a:lnTo>
                    <a:lnTo>
                      <a:pt x="197" y="88"/>
                    </a:lnTo>
                    <a:lnTo>
                      <a:pt x="201" y="75"/>
                    </a:lnTo>
                    <a:lnTo>
                      <a:pt x="206" y="34"/>
                    </a:lnTo>
                    <a:lnTo>
                      <a:pt x="206" y="68"/>
                    </a:lnTo>
                    <a:lnTo>
                      <a:pt x="211" y="7"/>
                    </a:lnTo>
                    <a:lnTo>
                      <a:pt x="215" y="27"/>
                    </a:lnTo>
                    <a:lnTo>
                      <a:pt x="220" y="61"/>
                    </a:lnTo>
                    <a:lnTo>
                      <a:pt x="225" y="68"/>
                    </a:lnTo>
                    <a:lnTo>
                      <a:pt x="225" y="88"/>
                    </a:lnTo>
                    <a:lnTo>
                      <a:pt x="229" y="68"/>
                    </a:lnTo>
                    <a:lnTo>
                      <a:pt x="234" y="61"/>
                    </a:lnTo>
                    <a:lnTo>
                      <a:pt x="239" y="27"/>
                    </a:lnTo>
                    <a:lnTo>
                      <a:pt x="243" y="108"/>
                    </a:lnTo>
                    <a:lnTo>
                      <a:pt x="243" y="48"/>
                    </a:lnTo>
                    <a:lnTo>
                      <a:pt x="248" y="14"/>
                    </a:lnTo>
                    <a:lnTo>
                      <a:pt x="253" y="61"/>
                    </a:lnTo>
                    <a:lnTo>
                      <a:pt x="257" y="61"/>
                    </a:lnTo>
                    <a:lnTo>
                      <a:pt x="257" y="81"/>
                    </a:lnTo>
                    <a:lnTo>
                      <a:pt x="262" y="48"/>
                    </a:lnTo>
                    <a:lnTo>
                      <a:pt x="267" y="115"/>
                    </a:lnTo>
                    <a:lnTo>
                      <a:pt x="271" y="54"/>
                    </a:lnTo>
                    <a:lnTo>
                      <a:pt x="276" y="75"/>
                    </a:lnTo>
                    <a:lnTo>
                      <a:pt x="276" y="81"/>
                    </a:lnTo>
                    <a:lnTo>
                      <a:pt x="281" y="149"/>
                    </a:lnTo>
                    <a:lnTo>
                      <a:pt x="285" y="75"/>
                    </a:lnTo>
                    <a:lnTo>
                      <a:pt x="290" y="68"/>
                    </a:lnTo>
                    <a:lnTo>
                      <a:pt x="295" y="34"/>
                    </a:lnTo>
                    <a:lnTo>
                      <a:pt x="295" y="61"/>
                    </a:lnTo>
                    <a:lnTo>
                      <a:pt x="299" y="95"/>
                    </a:lnTo>
                    <a:lnTo>
                      <a:pt x="304" y="68"/>
                    </a:lnTo>
                    <a:lnTo>
                      <a:pt x="309" y="54"/>
                    </a:lnTo>
                    <a:lnTo>
                      <a:pt x="313" y="0"/>
                    </a:lnTo>
                    <a:lnTo>
                      <a:pt x="313" y="88"/>
                    </a:lnTo>
                    <a:lnTo>
                      <a:pt x="318" y="142"/>
                    </a:lnTo>
                    <a:lnTo>
                      <a:pt x="323" y="95"/>
                    </a:lnTo>
                    <a:lnTo>
                      <a:pt x="327" y="54"/>
                    </a:lnTo>
                    <a:lnTo>
                      <a:pt x="332" y="48"/>
                    </a:lnTo>
                    <a:lnTo>
                      <a:pt x="332" y="7"/>
                    </a:lnTo>
                    <a:lnTo>
                      <a:pt x="337" y="14"/>
                    </a:lnTo>
                    <a:lnTo>
                      <a:pt x="341" y="75"/>
                    </a:lnTo>
                    <a:lnTo>
                      <a:pt x="346" y="21"/>
                    </a:lnTo>
                    <a:lnTo>
                      <a:pt x="351" y="75"/>
                    </a:lnTo>
                    <a:lnTo>
                      <a:pt x="351" y="61"/>
                    </a:lnTo>
                    <a:lnTo>
                      <a:pt x="356" y="135"/>
                    </a:lnTo>
                    <a:lnTo>
                      <a:pt x="360" y="75"/>
                    </a:lnTo>
                    <a:lnTo>
                      <a:pt x="365" y="88"/>
                    </a:lnTo>
                    <a:lnTo>
                      <a:pt x="365" y="48"/>
                    </a:lnTo>
                    <a:lnTo>
                      <a:pt x="370" y="68"/>
                    </a:lnTo>
                    <a:lnTo>
                      <a:pt x="374" y="54"/>
                    </a:lnTo>
                    <a:lnTo>
                      <a:pt x="379" y="88"/>
                    </a:lnTo>
                    <a:lnTo>
                      <a:pt x="384" y="54"/>
                    </a:lnTo>
                    <a:lnTo>
                      <a:pt x="384" y="48"/>
                    </a:lnTo>
                    <a:lnTo>
                      <a:pt x="388" y="54"/>
                    </a:lnTo>
                    <a:lnTo>
                      <a:pt x="393" y="102"/>
                    </a:lnTo>
                    <a:lnTo>
                      <a:pt x="398" y="81"/>
                    </a:lnTo>
                    <a:lnTo>
                      <a:pt x="402" y="68"/>
                    </a:lnTo>
                    <a:lnTo>
                      <a:pt x="402" y="102"/>
                    </a:lnTo>
                    <a:lnTo>
                      <a:pt x="407" y="61"/>
                    </a:lnTo>
                    <a:lnTo>
                      <a:pt x="412" y="54"/>
                    </a:lnTo>
                    <a:lnTo>
                      <a:pt x="416" y="54"/>
                    </a:lnTo>
                    <a:lnTo>
                      <a:pt x="421" y="129"/>
                    </a:lnTo>
                    <a:lnTo>
                      <a:pt x="421" y="61"/>
                    </a:lnTo>
                    <a:lnTo>
                      <a:pt x="426" y="75"/>
                    </a:lnTo>
                    <a:lnTo>
                      <a:pt x="430" y="61"/>
                    </a:lnTo>
                    <a:lnTo>
                      <a:pt x="435" y="95"/>
                    </a:lnTo>
                    <a:lnTo>
                      <a:pt x="440" y="88"/>
                    </a:lnTo>
                    <a:lnTo>
                      <a:pt x="440" y="54"/>
                    </a:lnTo>
                    <a:lnTo>
                      <a:pt x="444" y="102"/>
                    </a:lnTo>
                    <a:lnTo>
                      <a:pt x="449" y="68"/>
                    </a:lnTo>
                    <a:lnTo>
                      <a:pt x="454" y="68"/>
                    </a:lnTo>
                    <a:lnTo>
                      <a:pt x="458" y="61"/>
                    </a:lnTo>
                    <a:lnTo>
                      <a:pt x="458" y="115"/>
                    </a:lnTo>
                    <a:lnTo>
                      <a:pt x="463" y="61"/>
                    </a:lnTo>
                    <a:lnTo>
                      <a:pt x="468" y="61"/>
                    </a:lnTo>
                    <a:lnTo>
                      <a:pt x="472" y="48"/>
                    </a:lnTo>
                    <a:lnTo>
                      <a:pt x="472" y="27"/>
                    </a:lnTo>
                  </a:path>
                </a:pathLst>
              </a:custGeom>
              <a:noFill/>
              <a:ln w="12700" cap="flat">
                <a:solidFill>
                  <a:srgbClr val="3333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644" name="Freeform 43"/>
              <p:cNvSpPr>
                <a:spLocks/>
              </p:cNvSpPr>
              <p:nvPr/>
            </p:nvSpPr>
            <p:spPr bwMode="auto">
              <a:xfrm>
                <a:off x="7418388" y="2178050"/>
                <a:ext cx="750888" cy="257175"/>
              </a:xfrm>
              <a:custGeom>
                <a:avLst/>
                <a:gdLst>
                  <a:gd name="T0" fmla="*/ 10 w 473"/>
                  <a:gd name="T1" fmla="*/ 94 h 162"/>
                  <a:gd name="T2" fmla="*/ 19 w 473"/>
                  <a:gd name="T3" fmla="*/ 94 h 162"/>
                  <a:gd name="T4" fmla="*/ 33 w 473"/>
                  <a:gd name="T5" fmla="*/ 81 h 162"/>
                  <a:gd name="T6" fmla="*/ 42 w 473"/>
                  <a:gd name="T7" fmla="*/ 162 h 162"/>
                  <a:gd name="T8" fmla="*/ 57 w 473"/>
                  <a:gd name="T9" fmla="*/ 61 h 162"/>
                  <a:gd name="T10" fmla="*/ 66 w 473"/>
                  <a:gd name="T11" fmla="*/ 61 h 162"/>
                  <a:gd name="T12" fmla="*/ 75 w 473"/>
                  <a:gd name="T13" fmla="*/ 94 h 162"/>
                  <a:gd name="T14" fmla="*/ 89 w 473"/>
                  <a:gd name="T15" fmla="*/ 101 h 162"/>
                  <a:gd name="T16" fmla="*/ 99 w 473"/>
                  <a:gd name="T17" fmla="*/ 74 h 162"/>
                  <a:gd name="T18" fmla="*/ 108 w 473"/>
                  <a:gd name="T19" fmla="*/ 81 h 162"/>
                  <a:gd name="T20" fmla="*/ 122 w 473"/>
                  <a:gd name="T21" fmla="*/ 94 h 162"/>
                  <a:gd name="T22" fmla="*/ 131 w 473"/>
                  <a:gd name="T23" fmla="*/ 148 h 162"/>
                  <a:gd name="T24" fmla="*/ 145 w 473"/>
                  <a:gd name="T25" fmla="*/ 81 h 162"/>
                  <a:gd name="T26" fmla="*/ 155 w 473"/>
                  <a:gd name="T27" fmla="*/ 121 h 162"/>
                  <a:gd name="T28" fmla="*/ 164 w 473"/>
                  <a:gd name="T29" fmla="*/ 74 h 162"/>
                  <a:gd name="T30" fmla="*/ 178 w 473"/>
                  <a:gd name="T31" fmla="*/ 67 h 162"/>
                  <a:gd name="T32" fmla="*/ 187 w 473"/>
                  <a:gd name="T33" fmla="*/ 128 h 162"/>
                  <a:gd name="T34" fmla="*/ 197 w 473"/>
                  <a:gd name="T35" fmla="*/ 135 h 162"/>
                  <a:gd name="T36" fmla="*/ 211 w 473"/>
                  <a:gd name="T37" fmla="*/ 81 h 162"/>
                  <a:gd name="T38" fmla="*/ 220 w 473"/>
                  <a:gd name="T39" fmla="*/ 74 h 162"/>
                  <a:gd name="T40" fmla="*/ 234 w 473"/>
                  <a:gd name="T41" fmla="*/ 54 h 162"/>
                  <a:gd name="T42" fmla="*/ 244 w 473"/>
                  <a:gd name="T43" fmla="*/ 67 h 162"/>
                  <a:gd name="T44" fmla="*/ 253 w 473"/>
                  <a:gd name="T45" fmla="*/ 81 h 162"/>
                  <a:gd name="T46" fmla="*/ 267 w 473"/>
                  <a:gd name="T47" fmla="*/ 115 h 162"/>
                  <a:gd name="T48" fmla="*/ 276 w 473"/>
                  <a:gd name="T49" fmla="*/ 155 h 162"/>
                  <a:gd name="T50" fmla="*/ 290 w 473"/>
                  <a:gd name="T51" fmla="*/ 115 h 162"/>
                  <a:gd name="T52" fmla="*/ 300 w 473"/>
                  <a:gd name="T53" fmla="*/ 108 h 162"/>
                  <a:gd name="T54" fmla="*/ 309 w 473"/>
                  <a:gd name="T55" fmla="*/ 67 h 162"/>
                  <a:gd name="T56" fmla="*/ 323 w 473"/>
                  <a:gd name="T57" fmla="*/ 101 h 162"/>
                  <a:gd name="T58" fmla="*/ 332 w 473"/>
                  <a:gd name="T59" fmla="*/ 34 h 162"/>
                  <a:gd name="T60" fmla="*/ 342 w 473"/>
                  <a:gd name="T61" fmla="*/ 27 h 162"/>
                  <a:gd name="T62" fmla="*/ 356 w 473"/>
                  <a:gd name="T63" fmla="*/ 34 h 162"/>
                  <a:gd name="T64" fmla="*/ 365 w 473"/>
                  <a:gd name="T65" fmla="*/ 101 h 162"/>
                  <a:gd name="T66" fmla="*/ 379 w 473"/>
                  <a:gd name="T67" fmla="*/ 115 h 162"/>
                  <a:gd name="T68" fmla="*/ 389 w 473"/>
                  <a:gd name="T69" fmla="*/ 81 h 162"/>
                  <a:gd name="T70" fmla="*/ 398 w 473"/>
                  <a:gd name="T71" fmla="*/ 88 h 162"/>
                  <a:gd name="T72" fmla="*/ 412 w 473"/>
                  <a:gd name="T73" fmla="*/ 61 h 162"/>
                  <a:gd name="T74" fmla="*/ 421 w 473"/>
                  <a:gd name="T75" fmla="*/ 40 h 162"/>
                  <a:gd name="T76" fmla="*/ 431 w 473"/>
                  <a:gd name="T77" fmla="*/ 81 h 162"/>
                  <a:gd name="T78" fmla="*/ 445 w 473"/>
                  <a:gd name="T79" fmla="*/ 54 h 162"/>
                  <a:gd name="T80" fmla="*/ 454 w 473"/>
                  <a:gd name="T81" fmla="*/ 34 h 162"/>
                  <a:gd name="T82" fmla="*/ 468 w 473"/>
                  <a:gd name="T83" fmla="*/ 121 h 1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473" h="162">
                    <a:moveTo>
                      <a:pt x="0" y="40"/>
                    </a:moveTo>
                    <a:lnTo>
                      <a:pt x="5" y="67"/>
                    </a:lnTo>
                    <a:lnTo>
                      <a:pt x="10" y="94"/>
                    </a:lnTo>
                    <a:lnTo>
                      <a:pt x="14" y="101"/>
                    </a:lnTo>
                    <a:lnTo>
                      <a:pt x="19" y="121"/>
                    </a:lnTo>
                    <a:lnTo>
                      <a:pt x="19" y="94"/>
                    </a:lnTo>
                    <a:lnTo>
                      <a:pt x="24" y="108"/>
                    </a:lnTo>
                    <a:lnTo>
                      <a:pt x="28" y="74"/>
                    </a:lnTo>
                    <a:lnTo>
                      <a:pt x="33" y="81"/>
                    </a:lnTo>
                    <a:lnTo>
                      <a:pt x="38" y="88"/>
                    </a:lnTo>
                    <a:lnTo>
                      <a:pt x="38" y="101"/>
                    </a:lnTo>
                    <a:lnTo>
                      <a:pt x="42" y="162"/>
                    </a:lnTo>
                    <a:lnTo>
                      <a:pt x="47" y="101"/>
                    </a:lnTo>
                    <a:lnTo>
                      <a:pt x="52" y="162"/>
                    </a:lnTo>
                    <a:lnTo>
                      <a:pt x="57" y="61"/>
                    </a:lnTo>
                    <a:lnTo>
                      <a:pt x="57" y="94"/>
                    </a:lnTo>
                    <a:lnTo>
                      <a:pt x="61" y="108"/>
                    </a:lnTo>
                    <a:lnTo>
                      <a:pt x="66" y="61"/>
                    </a:lnTo>
                    <a:lnTo>
                      <a:pt x="71" y="61"/>
                    </a:lnTo>
                    <a:lnTo>
                      <a:pt x="75" y="108"/>
                    </a:lnTo>
                    <a:lnTo>
                      <a:pt x="75" y="94"/>
                    </a:lnTo>
                    <a:lnTo>
                      <a:pt x="80" y="74"/>
                    </a:lnTo>
                    <a:lnTo>
                      <a:pt x="85" y="121"/>
                    </a:lnTo>
                    <a:lnTo>
                      <a:pt x="89" y="101"/>
                    </a:lnTo>
                    <a:lnTo>
                      <a:pt x="94" y="81"/>
                    </a:lnTo>
                    <a:lnTo>
                      <a:pt x="94" y="88"/>
                    </a:lnTo>
                    <a:lnTo>
                      <a:pt x="99" y="74"/>
                    </a:lnTo>
                    <a:lnTo>
                      <a:pt x="103" y="74"/>
                    </a:lnTo>
                    <a:lnTo>
                      <a:pt x="108" y="121"/>
                    </a:lnTo>
                    <a:lnTo>
                      <a:pt x="108" y="81"/>
                    </a:lnTo>
                    <a:lnTo>
                      <a:pt x="113" y="74"/>
                    </a:lnTo>
                    <a:lnTo>
                      <a:pt x="117" y="74"/>
                    </a:lnTo>
                    <a:lnTo>
                      <a:pt x="122" y="94"/>
                    </a:lnTo>
                    <a:lnTo>
                      <a:pt x="127" y="101"/>
                    </a:lnTo>
                    <a:lnTo>
                      <a:pt x="127" y="115"/>
                    </a:lnTo>
                    <a:lnTo>
                      <a:pt x="131" y="148"/>
                    </a:lnTo>
                    <a:lnTo>
                      <a:pt x="136" y="101"/>
                    </a:lnTo>
                    <a:lnTo>
                      <a:pt x="141" y="74"/>
                    </a:lnTo>
                    <a:lnTo>
                      <a:pt x="145" y="81"/>
                    </a:lnTo>
                    <a:lnTo>
                      <a:pt x="145" y="88"/>
                    </a:lnTo>
                    <a:lnTo>
                      <a:pt x="150" y="67"/>
                    </a:lnTo>
                    <a:lnTo>
                      <a:pt x="155" y="121"/>
                    </a:lnTo>
                    <a:lnTo>
                      <a:pt x="159" y="142"/>
                    </a:lnTo>
                    <a:lnTo>
                      <a:pt x="164" y="54"/>
                    </a:lnTo>
                    <a:lnTo>
                      <a:pt x="164" y="74"/>
                    </a:lnTo>
                    <a:lnTo>
                      <a:pt x="169" y="108"/>
                    </a:lnTo>
                    <a:lnTo>
                      <a:pt x="173" y="128"/>
                    </a:lnTo>
                    <a:lnTo>
                      <a:pt x="178" y="67"/>
                    </a:lnTo>
                    <a:lnTo>
                      <a:pt x="183" y="115"/>
                    </a:lnTo>
                    <a:lnTo>
                      <a:pt x="183" y="88"/>
                    </a:lnTo>
                    <a:lnTo>
                      <a:pt x="187" y="128"/>
                    </a:lnTo>
                    <a:lnTo>
                      <a:pt x="192" y="88"/>
                    </a:lnTo>
                    <a:lnTo>
                      <a:pt x="197" y="67"/>
                    </a:lnTo>
                    <a:lnTo>
                      <a:pt x="197" y="135"/>
                    </a:lnTo>
                    <a:lnTo>
                      <a:pt x="201" y="101"/>
                    </a:lnTo>
                    <a:lnTo>
                      <a:pt x="206" y="121"/>
                    </a:lnTo>
                    <a:lnTo>
                      <a:pt x="211" y="81"/>
                    </a:lnTo>
                    <a:lnTo>
                      <a:pt x="216" y="88"/>
                    </a:lnTo>
                    <a:lnTo>
                      <a:pt x="216" y="81"/>
                    </a:lnTo>
                    <a:lnTo>
                      <a:pt x="220" y="74"/>
                    </a:lnTo>
                    <a:lnTo>
                      <a:pt x="225" y="34"/>
                    </a:lnTo>
                    <a:lnTo>
                      <a:pt x="230" y="128"/>
                    </a:lnTo>
                    <a:lnTo>
                      <a:pt x="234" y="54"/>
                    </a:lnTo>
                    <a:lnTo>
                      <a:pt x="234" y="81"/>
                    </a:lnTo>
                    <a:lnTo>
                      <a:pt x="239" y="40"/>
                    </a:lnTo>
                    <a:lnTo>
                      <a:pt x="244" y="67"/>
                    </a:lnTo>
                    <a:lnTo>
                      <a:pt x="248" y="101"/>
                    </a:lnTo>
                    <a:lnTo>
                      <a:pt x="253" y="67"/>
                    </a:lnTo>
                    <a:lnTo>
                      <a:pt x="253" y="81"/>
                    </a:lnTo>
                    <a:lnTo>
                      <a:pt x="258" y="81"/>
                    </a:lnTo>
                    <a:lnTo>
                      <a:pt x="262" y="61"/>
                    </a:lnTo>
                    <a:lnTo>
                      <a:pt x="267" y="115"/>
                    </a:lnTo>
                    <a:lnTo>
                      <a:pt x="272" y="101"/>
                    </a:lnTo>
                    <a:lnTo>
                      <a:pt x="272" y="115"/>
                    </a:lnTo>
                    <a:lnTo>
                      <a:pt x="276" y="155"/>
                    </a:lnTo>
                    <a:lnTo>
                      <a:pt x="281" y="101"/>
                    </a:lnTo>
                    <a:lnTo>
                      <a:pt x="286" y="67"/>
                    </a:lnTo>
                    <a:lnTo>
                      <a:pt x="290" y="115"/>
                    </a:lnTo>
                    <a:lnTo>
                      <a:pt x="290" y="88"/>
                    </a:lnTo>
                    <a:lnTo>
                      <a:pt x="295" y="115"/>
                    </a:lnTo>
                    <a:lnTo>
                      <a:pt x="300" y="108"/>
                    </a:lnTo>
                    <a:lnTo>
                      <a:pt x="304" y="0"/>
                    </a:lnTo>
                    <a:lnTo>
                      <a:pt x="304" y="88"/>
                    </a:lnTo>
                    <a:lnTo>
                      <a:pt x="309" y="67"/>
                    </a:lnTo>
                    <a:lnTo>
                      <a:pt x="314" y="88"/>
                    </a:lnTo>
                    <a:lnTo>
                      <a:pt x="318" y="88"/>
                    </a:lnTo>
                    <a:lnTo>
                      <a:pt x="323" y="101"/>
                    </a:lnTo>
                    <a:lnTo>
                      <a:pt x="323" y="115"/>
                    </a:lnTo>
                    <a:lnTo>
                      <a:pt x="328" y="74"/>
                    </a:lnTo>
                    <a:lnTo>
                      <a:pt x="332" y="34"/>
                    </a:lnTo>
                    <a:lnTo>
                      <a:pt x="337" y="94"/>
                    </a:lnTo>
                    <a:lnTo>
                      <a:pt x="342" y="101"/>
                    </a:lnTo>
                    <a:lnTo>
                      <a:pt x="342" y="27"/>
                    </a:lnTo>
                    <a:lnTo>
                      <a:pt x="346" y="101"/>
                    </a:lnTo>
                    <a:lnTo>
                      <a:pt x="351" y="108"/>
                    </a:lnTo>
                    <a:lnTo>
                      <a:pt x="356" y="34"/>
                    </a:lnTo>
                    <a:lnTo>
                      <a:pt x="360" y="40"/>
                    </a:lnTo>
                    <a:lnTo>
                      <a:pt x="360" y="88"/>
                    </a:lnTo>
                    <a:lnTo>
                      <a:pt x="365" y="101"/>
                    </a:lnTo>
                    <a:lnTo>
                      <a:pt x="370" y="115"/>
                    </a:lnTo>
                    <a:lnTo>
                      <a:pt x="374" y="67"/>
                    </a:lnTo>
                    <a:lnTo>
                      <a:pt x="379" y="115"/>
                    </a:lnTo>
                    <a:lnTo>
                      <a:pt x="379" y="74"/>
                    </a:lnTo>
                    <a:lnTo>
                      <a:pt x="384" y="47"/>
                    </a:lnTo>
                    <a:lnTo>
                      <a:pt x="389" y="81"/>
                    </a:lnTo>
                    <a:lnTo>
                      <a:pt x="393" y="101"/>
                    </a:lnTo>
                    <a:lnTo>
                      <a:pt x="398" y="61"/>
                    </a:lnTo>
                    <a:lnTo>
                      <a:pt x="398" y="88"/>
                    </a:lnTo>
                    <a:lnTo>
                      <a:pt x="403" y="115"/>
                    </a:lnTo>
                    <a:lnTo>
                      <a:pt x="407" y="74"/>
                    </a:lnTo>
                    <a:lnTo>
                      <a:pt x="412" y="61"/>
                    </a:lnTo>
                    <a:lnTo>
                      <a:pt x="412" y="101"/>
                    </a:lnTo>
                    <a:lnTo>
                      <a:pt x="417" y="88"/>
                    </a:lnTo>
                    <a:lnTo>
                      <a:pt x="421" y="40"/>
                    </a:lnTo>
                    <a:lnTo>
                      <a:pt x="426" y="88"/>
                    </a:lnTo>
                    <a:lnTo>
                      <a:pt x="431" y="128"/>
                    </a:lnTo>
                    <a:lnTo>
                      <a:pt x="431" y="81"/>
                    </a:lnTo>
                    <a:lnTo>
                      <a:pt x="435" y="94"/>
                    </a:lnTo>
                    <a:lnTo>
                      <a:pt x="440" y="81"/>
                    </a:lnTo>
                    <a:lnTo>
                      <a:pt x="445" y="54"/>
                    </a:lnTo>
                    <a:lnTo>
                      <a:pt x="449" y="67"/>
                    </a:lnTo>
                    <a:lnTo>
                      <a:pt x="449" y="61"/>
                    </a:lnTo>
                    <a:lnTo>
                      <a:pt x="454" y="34"/>
                    </a:lnTo>
                    <a:lnTo>
                      <a:pt x="459" y="74"/>
                    </a:lnTo>
                    <a:lnTo>
                      <a:pt x="463" y="115"/>
                    </a:lnTo>
                    <a:lnTo>
                      <a:pt x="468" y="121"/>
                    </a:lnTo>
                    <a:lnTo>
                      <a:pt x="468" y="94"/>
                    </a:lnTo>
                    <a:lnTo>
                      <a:pt x="473" y="101"/>
                    </a:lnTo>
                  </a:path>
                </a:pathLst>
              </a:custGeom>
              <a:noFill/>
              <a:ln w="12700" cap="flat">
                <a:solidFill>
                  <a:srgbClr val="3333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645" name="Freeform 44"/>
              <p:cNvSpPr>
                <a:spLocks/>
              </p:cNvSpPr>
              <p:nvPr/>
            </p:nvSpPr>
            <p:spPr bwMode="auto">
              <a:xfrm>
                <a:off x="8169275" y="2220913"/>
                <a:ext cx="757238" cy="246063"/>
              </a:xfrm>
              <a:custGeom>
                <a:avLst/>
                <a:gdLst>
                  <a:gd name="T0" fmla="*/ 9 w 477"/>
                  <a:gd name="T1" fmla="*/ 81 h 155"/>
                  <a:gd name="T2" fmla="*/ 18 w 477"/>
                  <a:gd name="T3" fmla="*/ 40 h 155"/>
                  <a:gd name="T4" fmla="*/ 32 w 477"/>
                  <a:gd name="T5" fmla="*/ 67 h 155"/>
                  <a:gd name="T6" fmla="*/ 42 w 477"/>
                  <a:gd name="T7" fmla="*/ 61 h 155"/>
                  <a:gd name="T8" fmla="*/ 51 w 477"/>
                  <a:gd name="T9" fmla="*/ 67 h 155"/>
                  <a:gd name="T10" fmla="*/ 65 w 477"/>
                  <a:gd name="T11" fmla="*/ 0 h 155"/>
                  <a:gd name="T12" fmla="*/ 74 w 477"/>
                  <a:gd name="T13" fmla="*/ 94 h 155"/>
                  <a:gd name="T14" fmla="*/ 84 w 477"/>
                  <a:gd name="T15" fmla="*/ 81 h 155"/>
                  <a:gd name="T16" fmla="*/ 98 w 477"/>
                  <a:gd name="T17" fmla="*/ 101 h 155"/>
                  <a:gd name="T18" fmla="*/ 112 w 477"/>
                  <a:gd name="T19" fmla="*/ 27 h 155"/>
                  <a:gd name="T20" fmla="*/ 121 w 477"/>
                  <a:gd name="T21" fmla="*/ 67 h 155"/>
                  <a:gd name="T22" fmla="*/ 135 w 477"/>
                  <a:gd name="T23" fmla="*/ 74 h 155"/>
                  <a:gd name="T24" fmla="*/ 145 w 477"/>
                  <a:gd name="T25" fmla="*/ 94 h 155"/>
                  <a:gd name="T26" fmla="*/ 154 w 477"/>
                  <a:gd name="T27" fmla="*/ 94 h 155"/>
                  <a:gd name="T28" fmla="*/ 168 w 477"/>
                  <a:gd name="T29" fmla="*/ 61 h 155"/>
                  <a:gd name="T30" fmla="*/ 177 w 477"/>
                  <a:gd name="T31" fmla="*/ 40 h 155"/>
                  <a:gd name="T32" fmla="*/ 191 w 477"/>
                  <a:gd name="T33" fmla="*/ 88 h 155"/>
                  <a:gd name="T34" fmla="*/ 201 w 477"/>
                  <a:gd name="T35" fmla="*/ 40 h 155"/>
                  <a:gd name="T36" fmla="*/ 210 w 477"/>
                  <a:gd name="T37" fmla="*/ 81 h 155"/>
                  <a:gd name="T38" fmla="*/ 224 w 477"/>
                  <a:gd name="T39" fmla="*/ 27 h 155"/>
                  <a:gd name="T40" fmla="*/ 233 w 477"/>
                  <a:gd name="T41" fmla="*/ 74 h 155"/>
                  <a:gd name="T42" fmla="*/ 243 w 477"/>
                  <a:gd name="T43" fmla="*/ 74 h 155"/>
                  <a:gd name="T44" fmla="*/ 257 w 477"/>
                  <a:gd name="T45" fmla="*/ 54 h 155"/>
                  <a:gd name="T46" fmla="*/ 266 w 477"/>
                  <a:gd name="T47" fmla="*/ 94 h 155"/>
                  <a:gd name="T48" fmla="*/ 280 w 477"/>
                  <a:gd name="T49" fmla="*/ 81 h 155"/>
                  <a:gd name="T50" fmla="*/ 290 w 477"/>
                  <a:gd name="T51" fmla="*/ 20 h 155"/>
                  <a:gd name="T52" fmla="*/ 299 w 477"/>
                  <a:gd name="T53" fmla="*/ 88 h 155"/>
                  <a:gd name="T54" fmla="*/ 313 w 477"/>
                  <a:gd name="T55" fmla="*/ 74 h 155"/>
                  <a:gd name="T56" fmla="*/ 322 w 477"/>
                  <a:gd name="T57" fmla="*/ 88 h 155"/>
                  <a:gd name="T58" fmla="*/ 336 w 477"/>
                  <a:gd name="T59" fmla="*/ 20 h 155"/>
                  <a:gd name="T60" fmla="*/ 346 w 477"/>
                  <a:gd name="T61" fmla="*/ 20 h 155"/>
                  <a:gd name="T62" fmla="*/ 355 w 477"/>
                  <a:gd name="T63" fmla="*/ 74 h 155"/>
                  <a:gd name="T64" fmla="*/ 369 w 477"/>
                  <a:gd name="T65" fmla="*/ 74 h 155"/>
                  <a:gd name="T66" fmla="*/ 378 w 477"/>
                  <a:gd name="T67" fmla="*/ 88 h 155"/>
                  <a:gd name="T68" fmla="*/ 388 w 477"/>
                  <a:gd name="T69" fmla="*/ 54 h 155"/>
                  <a:gd name="T70" fmla="*/ 402 w 477"/>
                  <a:gd name="T71" fmla="*/ 27 h 155"/>
                  <a:gd name="T72" fmla="*/ 411 w 477"/>
                  <a:gd name="T73" fmla="*/ 34 h 155"/>
                  <a:gd name="T74" fmla="*/ 425 w 477"/>
                  <a:gd name="T75" fmla="*/ 94 h 155"/>
                  <a:gd name="T76" fmla="*/ 435 w 477"/>
                  <a:gd name="T77" fmla="*/ 108 h 155"/>
                  <a:gd name="T78" fmla="*/ 444 w 477"/>
                  <a:gd name="T79" fmla="*/ 40 h 155"/>
                  <a:gd name="T80" fmla="*/ 458 w 477"/>
                  <a:gd name="T81" fmla="*/ 81 h 155"/>
                  <a:gd name="T82" fmla="*/ 467 w 477"/>
                  <a:gd name="T83" fmla="*/ 7 h 1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477" h="155">
                    <a:moveTo>
                      <a:pt x="0" y="74"/>
                    </a:moveTo>
                    <a:lnTo>
                      <a:pt x="4" y="40"/>
                    </a:lnTo>
                    <a:lnTo>
                      <a:pt x="9" y="81"/>
                    </a:lnTo>
                    <a:lnTo>
                      <a:pt x="14" y="54"/>
                    </a:lnTo>
                    <a:lnTo>
                      <a:pt x="14" y="0"/>
                    </a:lnTo>
                    <a:lnTo>
                      <a:pt x="18" y="40"/>
                    </a:lnTo>
                    <a:lnTo>
                      <a:pt x="23" y="40"/>
                    </a:lnTo>
                    <a:lnTo>
                      <a:pt x="28" y="40"/>
                    </a:lnTo>
                    <a:lnTo>
                      <a:pt x="32" y="67"/>
                    </a:lnTo>
                    <a:lnTo>
                      <a:pt x="32" y="94"/>
                    </a:lnTo>
                    <a:lnTo>
                      <a:pt x="37" y="81"/>
                    </a:lnTo>
                    <a:lnTo>
                      <a:pt x="42" y="61"/>
                    </a:lnTo>
                    <a:lnTo>
                      <a:pt x="46" y="40"/>
                    </a:lnTo>
                    <a:lnTo>
                      <a:pt x="46" y="54"/>
                    </a:lnTo>
                    <a:lnTo>
                      <a:pt x="51" y="67"/>
                    </a:lnTo>
                    <a:lnTo>
                      <a:pt x="56" y="27"/>
                    </a:lnTo>
                    <a:lnTo>
                      <a:pt x="60" y="20"/>
                    </a:lnTo>
                    <a:lnTo>
                      <a:pt x="65" y="0"/>
                    </a:lnTo>
                    <a:lnTo>
                      <a:pt x="65" y="13"/>
                    </a:lnTo>
                    <a:lnTo>
                      <a:pt x="70" y="40"/>
                    </a:lnTo>
                    <a:lnTo>
                      <a:pt x="74" y="94"/>
                    </a:lnTo>
                    <a:lnTo>
                      <a:pt x="79" y="20"/>
                    </a:lnTo>
                    <a:lnTo>
                      <a:pt x="84" y="88"/>
                    </a:lnTo>
                    <a:lnTo>
                      <a:pt x="84" y="81"/>
                    </a:lnTo>
                    <a:lnTo>
                      <a:pt x="89" y="47"/>
                    </a:lnTo>
                    <a:lnTo>
                      <a:pt x="93" y="7"/>
                    </a:lnTo>
                    <a:lnTo>
                      <a:pt x="98" y="101"/>
                    </a:lnTo>
                    <a:lnTo>
                      <a:pt x="103" y="108"/>
                    </a:lnTo>
                    <a:lnTo>
                      <a:pt x="107" y="34"/>
                    </a:lnTo>
                    <a:lnTo>
                      <a:pt x="112" y="27"/>
                    </a:lnTo>
                    <a:lnTo>
                      <a:pt x="117" y="67"/>
                    </a:lnTo>
                    <a:lnTo>
                      <a:pt x="121" y="115"/>
                    </a:lnTo>
                    <a:lnTo>
                      <a:pt x="121" y="67"/>
                    </a:lnTo>
                    <a:lnTo>
                      <a:pt x="126" y="47"/>
                    </a:lnTo>
                    <a:lnTo>
                      <a:pt x="131" y="54"/>
                    </a:lnTo>
                    <a:lnTo>
                      <a:pt x="135" y="74"/>
                    </a:lnTo>
                    <a:lnTo>
                      <a:pt x="140" y="20"/>
                    </a:lnTo>
                    <a:lnTo>
                      <a:pt x="140" y="13"/>
                    </a:lnTo>
                    <a:lnTo>
                      <a:pt x="145" y="94"/>
                    </a:lnTo>
                    <a:lnTo>
                      <a:pt x="149" y="94"/>
                    </a:lnTo>
                    <a:lnTo>
                      <a:pt x="154" y="74"/>
                    </a:lnTo>
                    <a:lnTo>
                      <a:pt x="154" y="94"/>
                    </a:lnTo>
                    <a:lnTo>
                      <a:pt x="159" y="34"/>
                    </a:lnTo>
                    <a:lnTo>
                      <a:pt x="163" y="34"/>
                    </a:lnTo>
                    <a:lnTo>
                      <a:pt x="168" y="61"/>
                    </a:lnTo>
                    <a:lnTo>
                      <a:pt x="173" y="61"/>
                    </a:lnTo>
                    <a:lnTo>
                      <a:pt x="173" y="108"/>
                    </a:lnTo>
                    <a:lnTo>
                      <a:pt x="177" y="40"/>
                    </a:lnTo>
                    <a:lnTo>
                      <a:pt x="182" y="40"/>
                    </a:lnTo>
                    <a:lnTo>
                      <a:pt x="187" y="148"/>
                    </a:lnTo>
                    <a:lnTo>
                      <a:pt x="191" y="88"/>
                    </a:lnTo>
                    <a:lnTo>
                      <a:pt x="191" y="40"/>
                    </a:lnTo>
                    <a:lnTo>
                      <a:pt x="196" y="61"/>
                    </a:lnTo>
                    <a:lnTo>
                      <a:pt x="201" y="40"/>
                    </a:lnTo>
                    <a:lnTo>
                      <a:pt x="205" y="47"/>
                    </a:lnTo>
                    <a:lnTo>
                      <a:pt x="210" y="108"/>
                    </a:lnTo>
                    <a:lnTo>
                      <a:pt x="210" y="81"/>
                    </a:lnTo>
                    <a:lnTo>
                      <a:pt x="215" y="101"/>
                    </a:lnTo>
                    <a:lnTo>
                      <a:pt x="219" y="34"/>
                    </a:lnTo>
                    <a:lnTo>
                      <a:pt x="224" y="27"/>
                    </a:lnTo>
                    <a:lnTo>
                      <a:pt x="229" y="74"/>
                    </a:lnTo>
                    <a:lnTo>
                      <a:pt x="229" y="27"/>
                    </a:lnTo>
                    <a:lnTo>
                      <a:pt x="233" y="74"/>
                    </a:lnTo>
                    <a:lnTo>
                      <a:pt x="238" y="67"/>
                    </a:lnTo>
                    <a:lnTo>
                      <a:pt x="243" y="101"/>
                    </a:lnTo>
                    <a:lnTo>
                      <a:pt x="243" y="74"/>
                    </a:lnTo>
                    <a:lnTo>
                      <a:pt x="248" y="67"/>
                    </a:lnTo>
                    <a:lnTo>
                      <a:pt x="252" y="81"/>
                    </a:lnTo>
                    <a:lnTo>
                      <a:pt x="257" y="54"/>
                    </a:lnTo>
                    <a:lnTo>
                      <a:pt x="262" y="47"/>
                    </a:lnTo>
                    <a:lnTo>
                      <a:pt x="262" y="40"/>
                    </a:lnTo>
                    <a:lnTo>
                      <a:pt x="266" y="94"/>
                    </a:lnTo>
                    <a:lnTo>
                      <a:pt x="271" y="81"/>
                    </a:lnTo>
                    <a:lnTo>
                      <a:pt x="276" y="47"/>
                    </a:lnTo>
                    <a:lnTo>
                      <a:pt x="280" y="81"/>
                    </a:lnTo>
                    <a:lnTo>
                      <a:pt x="280" y="67"/>
                    </a:lnTo>
                    <a:lnTo>
                      <a:pt x="285" y="81"/>
                    </a:lnTo>
                    <a:lnTo>
                      <a:pt x="290" y="20"/>
                    </a:lnTo>
                    <a:lnTo>
                      <a:pt x="294" y="88"/>
                    </a:lnTo>
                    <a:lnTo>
                      <a:pt x="299" y="54"/>
                    </a:lnTo>
                    <a:lnTo>
                      <a:pt x="299" y="88"/>
                    </a:lnTo>
                    <a:lnTo>
                      <a:pt x="304" y="88"/>
                    </a:lnTo>
                    <a:lnTo>
                      <a:pt x="308" y="67"/>
                    </a:lnTo>
                    <a:lnTo>
                      <a:pt x="313" y="74"/>
                    </a:lnTo>
                    <a:lnTo>
                      <a:pt x="318" y="54"/>
                    </a:lnTo>
                    <a:lnTo>
                      <a:pt x="318" y="81"/>
                    </a:lnTo>
                    <a:lnTo>
                      <a:pt x="322" y="88"/>
                    </a:lnTo>
                    <a:lnTo>
                      <a:pt x="327" y="61"/>
                    </a:lnTo>
                    <a:lnTo>
                      <a:pt x="332" y="155"/>
                    </a:lnTo>
                    <a:lnTo>
                      <a:pt x="336" y="20"/>
                    </a:lnTo>
                    <a:lnTo>
                      <a:pt x="336" y="74"/>
                    </a:lnTo>
                    <a:lnTo>
                      <a:pt x="341" y="88"/>
                    </a:lnTo>
                    <a:lnTo>
                      <a:pt x="346" y="20"/>
                    </a:lnTo>
                    <a:lnTo>
                      <a:pt x="350" y="54"/>
                    </a:lnTo>
                    <a:lnTo>
                      <a:pt x="350" y="20"/>
                    </a:lnTo>
                    <a:lnTo>
                      <a:pt x="355" y="74"/>
                    </a:lnTo>
                    <a:lnTo>
                      <a:pt x="360" y="61"/>
                    </a:lnTo>
                    <a:lnTo>
                      <a:pt x="364" y="20"/>
                    </a:lnTo>
                    <a:lnTo>
                      <a:pt x="369" y="74"/>
                    </a:lnTo>
                    <a:lnTo>
                      <a:pt x="369" y="54"/>
                    </a:lnTo>
                    <a:lnTo>
                      <a:pt x="374" y="81"/>
                    </a:lnTo>
                    <a:lnTo>
                      <a:pt x="378" y="88"/>
                    </a:lnTo>
                    <a:lnTo>
                      <a:pt x="383" y="74"/>
                    </a:lnTo>
                    <a:lnTo>
                      <a:pt x="388" y="34"/>
                    </a:lnTo>
                    <a:lnTo>
                      <a:pt x="388" y="54"/>
                    </a:lnTo>
                    <a:lnTo>
                      <a:pt x="392" y="81"/>
                    </a:lnTo>
                    <a:lnTo>
                      <a:pt x="397" y="27"/>
                    </a:lnTo>
                    <a:lnTo>
                      <a:pt x="402" y="27"/>
                    </a:lnTo>
                    <a:lnTo>
                      <a:pt x="406" y="40"/>
                    </a:lnTo>
                    <a:lnTo>
                      <a:pt x="406" y="74"/>
                    </a:lnTo>
                    <a:lnTo>
                      <a:pt x="411" y="34"/>
                    </a:lnTo>
                    <a:lnTo>
                      <a:pt x="416" y="20"/>
                    </a:lnTo>
                    <a:lnTo>
                      <a:pt x="421" y="54"/>
                    </a:lnTo>
                    <a:lnTo>
                      <a:pt x="425" y="94"/>
                    </a:lnTo>
                    <a:lnTo>
                      <a:pt x="425" y="74"/>
                    </a:lnTo>
                    <a:lnTo>
                      <a:pt x="430" y="34"/>
                    </a:lnTo>
                    <a:lnTo>
                      <a:pt x="435" y="108"/>
                    </a:lnTo>
                    <a:lnTo>
                      <a:pt x="439" y="47"/>
                    </a:lnTo>
                    <a:lnTo>
                      <a:pt x="444" y="101"/>
                    </a:lnTo>
                    <a:lnTo>
                      <a:pt x="444" y="40"/>
                    </a:lnTo>
                    <a:lnTo>
                      <a:pt x="449" y="74"/>
                    </a:lnTo>
                    <a:lnTo>
                      <a:pt x="453" y="27"/>
                    </a:lnTo>
                    <a:lnTo>
                      <a:pt x="458" y="81"/>
                    </a:lnTo>
                    <a:lnTo>
                      <a:pt x="458" y="47"/>
                    </a:lnTo>
                    <a:lnTo>
                      <a:pt x="463" y="94"/>
                    </a:lnTo>
                    <a:lnTo>
                      <a:pt x="467" y="7"/>
                    </a:lnTo>
                    <a:lnTo>
                      <a:pt x="472" y="34"/>
                    </a:lnTo>
                    <a:lnTo>
                      <a:pt x="477" y="94"/>
                    </a:lnTo>
                  </a:path>
                </a:pathLst>
              </a:custGeom>
              <a:noFill/>
              <a:ln w="12700" cap="flat">
                <a:solidFill>
                  <a:srgbClr val="3333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646" name="Freeform 45"/>
              <p:cNvSpPr>
                <a:spLocks/>
              </p:cNvSpPr>
              <p:nvPr/>
            </p:nvSpPr>
            <p:spPr bwMode="auto">
              <a:xfrm>
                <a:off x="8926513" y="2189163"/>
                <a:ext cx="749300" cy="234950"/>
              </a:xfrm>
              <a:custGeom>
                <a:avLst/>
                <a:gdLst>
                  <a:gd name="T0" fmla="*/ 4 w 472"/>
                  <a:gd name="T1" fmla="*/ 81 h 148"/>
                  <a:gd name="T2" fmla="*/ 18 w 472"/>
                  <a:gd name="T3" fmla="*/ 47 h 148"/>
                  <a:gd name="T4" fmla="*/ 28 w 472"/>
                  <a:gd name="T5" fmla="*/ 81 h 148"/>
                  <a:gd name="T6" fmla="*/ 37 w 472"/>
                  <a:gd name="T7" fmla="*/ 33 h 148"/>
                  <a:gd name="T8" fmla="*/ 51 w 472"/>
                  <a:gd name="T9" fmla="*/ 87 h 148"/>
                  <a:gd name="T10" fmla="*/ 60 w 472"/>
                  <a:gd name="T11" fmla="*/ 94 h 148"/>
                  <a:gd name="T12" fmla="*/ 74 w 472"/>
                  <a:gd name="T13" fmla="*/ 67 h 148"/>
                  <a:gd name="T14" fmla="*/ 84 w 472"/>
                  <a:gd name="T15" fmla="*/ 47 h 148"/>
                  <a:gd name="T16" fmla="*/ 93 w 472"/>
                  <a:gd name="T17" fmla="*/ 121 h 148"/>
                  <a:gd name="T18" fmla="*/ 107 w 472"/>
                  <a:gd name="T19" fmla="*/ 67 h 148"/>
                  <a:gd name="T20" fmla="*/ 117 w 472"/>
                  <a:gd name="T21" fmla="*/ 40 h 148"/>
                  <a:gd name="T22" fmla="*/ 126 w 472"/>
                  <a:gd name="T23" fmla="*/ 74 h 148"/>
                  <a:gd name="T24" fmla="*/ 140 w 472"/>
                  <a:gd name="T25" fmla="*/ 108 h 148"/>
                  <a:gd name="T26" fmla="*/ 149 w 472"/>
                  <a:gd name="T27" fmla="*/ 81 h 148"/>
                  <a:gd name="T28" fmla="*/ 163 w 472"/>
                  <a:gd name="T29" fmla="*/ 60 h 148"/>
                  <a:gd name="T30" fmla="*/ 173 w 472"/>
                  <a:gd name="T31" fmla="*/ 148 h 148"/>
                  <a:gd name="T32" fmla="*/ 182 w 472"/>
                  <a:gd name="T33" fmla="*/ 81 h 148"/>
                  <a:gd name="T34" fmla="*/ 196 w 472"/>
                  <a:gd name="T35" fmla="*/ 141 h 148"/>
                  <a:gd name="T36" fmla="*/ 205 w 472"/>
                  <a:gd name="T37" fmla="*/ 40 h 148"/>
                  <a:gd name="T38" fmla="*/ 215 w 472"/>
                  <a:gd name="T39" fmla="*/ 74 h 148"/>
                  <a:gd name="T40" fmla="*/ 229 w 472"/>
                  <a:gd name="T41" fmla="*/ 81 h 148"/>
                  <a:gd name="T42" fmla="*/ 238 w 472"/>
                  <a:gd name="T43" fmla="*/ 54 h 148"/>
                  <a:gd name="T44" fmla="*/ 252 w 472"/>
                  <a:gd name="T45" fmla="*/ 94 h 148"/>
                  <a:gd name="T46" fmla="*/ 261 w 472"/>
                  <a:gd name="T47" fmla="*/ 121 h 148"/>
                  <a:gd name="T48" fmla="*/ 271 w 472"/>
                  <a:gd name="T49" fmla="*/ 54 h 148"/>
                  <a:gd name="T50" fmla="*/ 285 w 472"/>
                  <a:gd name="T51" fmla="*/ 67 h 148"/>
                  <a:gd name="T52" fmla="*/ 294 w 472"/>
                  <a:gd name="T53" fmla="*/ 40 h 148"/>
                  <a:gd name="T54" fmla="*/ 308 w 472"/>
                  <a:gd name="T55" fmla="*/ 101 h 148"/>
                  <a:gd name="T56" fmla="*/ 322 w 472"/>
                  <a:gd name="T57" fmla="*/ 108 h 148"/>
                  <a:gd name="T58" fmla="*/ 332 w 472"/>
                  <a:gd name="T59" fmla="*/ 108 h 148"/>
                  <a:gd name="T60" fmla="*/ 341 w 472"/>
                  <a:gd name="T61" fmla="*/ 114 h 148"/>
                  <a:gd name="T62" fmla="*/ 355 w 472"/>
                  <a:gd name="T63" fmla="*/ 74 h 148"/>
                  <a:gd name="T64" fmla="*/ 364 w 472"/>
                  <a:gd name="T65" fmla="*/ 33 h 148"/>
                  <a:gd name="T66" fmla="*/ 378 w 472"/>
                  <a:gd name="T67" fmla="*/ 54 h 148"/>
                  <a:gd name="T68" fmla="*/ 388 w 472"/>
                  <a:gd name="T69" fmla="*/ 54 h 148"/>
                  <a:gd name="T70" fmla="*/ 397 w 472"/>
                  <a:gd name="T71" fmla="*/ 87 h 148"/>
                  <a:gd name="T72" fmla="*/ 411 w 472"/>
                  <a:gd name="T73" fmla="*/ 33 h 148"/>
                  <a:gd name="T74" fmla="*/ 420 w 472"/>
                  <a:gd name="T75" fmla="*/ 74 h 148"/>
                  <a:gd name="T76" fmla="*/ 430 w 472"/>
                  <a:gd name="T77" fmla="*/ 87 h 148"/>
                  <a:gd name="T78" fmla="*/ 444 w 472"/>
                  <a:gd name="T79" fmla="*/ 74 h 148"/>
                  <a:gd name="T80" fmla="*/ 453 w 472"/>
                  <a:gd name="T81" fmla="*/ 47 h 148"/>
                  <a:gd name="T82" fmla="*/ 467 w 472"/>
                  <a:gd name="T83" fmla="*/ 54 h 1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472" h="148">
                    <a:moveTo>
                      <a:pt x="0" y="114"/>
                    </a:moveTo>
                    <a:lnTo>
                      <a:pt x="0" y="67"/>
                    </a:lnTo>
                    <a:lnTo>
                      <a:pt x="4" y="81"/>
                    </a:lnTo>
                    <a:lnTo>
                      <a:pt x="9" y="121"/>
                    </a:lnTo>
                    <a:lnTo>
                      <a:pt x="14" y="20"/>
                    </a:lnTo>
                    <a:lnTo>
                      <a:pt x="18" y="47"/>
                    </a:lnTo>
                    <a:lnTo>
                      <a:pt x="18" y="74"/>
                    </a:lnTo>
                    <a:lnTo>
                      <a:pt x="23" y="87"/>
                    </a:lnTo>
                    <a:lnTo>
                      <a:pt x="28" y="81"/>
                    </a:lnTo>
                    <a:lnTo>
                      <a:pt x="32" y="33"/>
                    </a:lnTo>
                    <a:lnTo>
                      <a:pt x="37" y="108"/>
                    </a:lnTo>
                    <a:lnTo>
                      <a:pt x="37" y="33"/>
                    </a:lnTo>
                    <a:lnTo>
                      <a:pt x="42" y="141"/>
                    </a:lnTo>
                    <a:lnTo>
                      <a:pt x="46" y="54"/>
                    </a:lnTo>
                    <a:lnTo>
                      <a:pt x="51" y="87"/>
                    </a:lnTo>
                    <a:lnTo>
                      <a:pt x="56" y="74"/>
                    </a:lnTo>
                    <a:lnTo>
                      <a:pt x="56" y="108"/>
                    </a:lnTo>
                    <a:lnTo>
                      <a:pt x="60" y="94"/>
                    </a:lnTo>
                    <a:lnTo>
                      <a:pt x="65" y="81"/>
                    </a:lnTo>
                    <a:lnTo>
                      <a:pt x="70" y="121"/>
                    </a:lnTo>
                    <a:lnTo>
                      <a:pt x="74" y="67"/>
                    </a:lnTo>
                    <a:lnTo>
                      <a:pt x="74" y="108"/>
                    </a:lnTo>
                    <a:lnTo>
                      <a:pt x="79" y="40"/>
                    </a:lnTo>
                    <a:lnTo>
                      <a:pt x="84" y="47"/>
                    </a:lnTo>
                    <a:lnTo>
                      <a:pt x="88" y="67"/>
                    </a:lnTo>
                    <a:lnTo>
                      <a:pt x="88" y="101"/>
                    </a:lnTo>
                    <a:lnTo>
                      <a:pt x="93" y="121"/>
                    </a:lnTo>
                    <a:lnTo>
                      <a:pt x="98" y="87"/>
                    </a:lnTo>
                    <a:lnTo>
                      <a:pt x="102" y="94"/>
                    </a:lnTo>
                    <a:lnTo>
                      <a:pt x="107" y="67"/>
                    </a:lnTo>
                    <a:lnTo>
                      <a:pt x="107" y="87"/>
                    </a:lnTo>
                    <a:lnTo>
                      <a:pt x="112" y="101"/>
                    </a:lnTo>
                    <a:lnTo>
                      <a:pt x="117" y="40"/>
                    </a:lnTo>
                    <a:lnTo>
                      <a:pt x="121" y="74"/>
                    </a:lnTo>
                    <a:lnTo>
                      <a:pt x="126" y="47"/>
                    </a:lnTo>
                    <a:lnTo>
                      <a:pt x="126" y="74"/>
                    </a:lnTo>
                    <a:lnTo>
                      <a:pt x="131" y="67"/>
                    </a:lnTo>
                    <a:lnTo>
                      <a:pt x="135" y="74"/>
                    </a:lnTo>
                    <a:lnTo>
                      <a:pt x="140" y="108"/>
                    </a:lnTo>
                    <a:lnTo>
                      <a:pt x="145" y="87"/>
                    </a:lnTo>
                    <a:lnTo>
                      <a:pt x="145" y="101"/>
                    </a:lnTo>
                    <a:lnTo>
                      <a:pt x="149" y="81"/>
                    </a:lnTo>
                    <a:lnTo>
                      <a:pt x="154" y="108"/>
                    </a:lnTo>
                    <a:lnTo>
                      <a:pt x="159" y="54"/>
                    </a:lnTo>
                    <a:lnTo>
                      <a:pt x="163" y="60"/>
                    </a:lnTo>
                    <a:lnTo>
                      <a:pt x="163" y="67"/>
                    </a:lnTo>
                    <a:lnTo>
                      <a:pt x="168" y="141"/>
                    </a:lnTo>
                    <a:lnTo>
                      <a:pt x="173" y="148"/>
                    </a:lnTo>
                    <a:lnTo>
                      <a:pt x="177" y="6"/>
                    </a:lnTo>
                    <a:lnTo>
                      <a:pt x="182" y="74"/>
                    </a:lnTo>
                    <a:lnTo>
                      <a:pt x="182" y="81"/>
                    </a:lnTo>
                    <a:lnTo>
                      <a:pt x="187" y="87"/>
                    </a:lnTo>
                    <a:lnTo>
                      <a:pt x="191" y="101"/>
                    </a:lnTo>
                    <a:lnTo>
                      <a:pt x="196" y="141"/>
                    </a:lnTo>
                    <a:lnTo>
                      <a:pt x="196" y="94"/>
                    </a:lnTo>
                    <a:lnTo>
                      <a:pt x="201" y="87"/>
                    </a:lnTo>
                    <a:lnTo>
                      <a:pt x="205" y="40"/>
                    </a:lnTo>
                    <a:lnTo>
                      <a:pt x="210" y="60"/>
                    </a:lnTo>
                    <a:lnTo>
                      <a:pt x="215" y="60"/>
                    </a:lnTo>
                    <a:lnTo>
                      <a:pt x="215" y="74"/>
                    </a:lnTo>
                    <a:lnTo>
                      <a:pt x="219" y="81"/>
                    </a:lnTo>
                    <a:lnTo>
                      <a:pt x="224" y="101"/>
                    </a:lnTo>
                    <a:lnTo>
                      <a:pt x="229" y="81"/>
                    </a:lnTo>
                    <a:lnTo>
                      <a:pt x="233" y="40"/>
                    </a:lnTo>
                    <a:lnTo>
                      <a:pt x="233" y="94"/>
                    </a:lnTo>
                    <a:lnTo>
                      <a:pt x="238" y="54"/>
                    </a:lnTo>
                    <a:lnTo>
                      <a:pt x="243" y="121"/>
                    </a:lnTo>
                    <a:lnTo>
                      <a:pt x="247" y="114"/>
                    </a:lnTo>
                    <a:lnTo>
                      <a:pt x="252" y="94"/>
                    </a:lnTo>
                    <a:lnTo>
                      <a:pt x="252" y="101"/>
                    </a:lnTo>
                    <a:lnTo>
                      <a:pt x="257" y="94"/>
                    </a:lnTo>
                    <a:lnTo>
                      <a:pt x="261" y="121"/>
                    </a:lnTo>
                    <a:lnTo>
                      <a:pt x="266" y="20"/>
                    </a:lnTo>
                    <a:lnTo>
                      <a:pt x="271" y="94"/>
                    </a:lnTo>
                    <a:lnTo>
                      <a:pt x="271" y="54"/>
                    </a:lnTo>
                    <a:lnTo>
                      <a:pt x="276" y="94"/>
                    </a:lnTo>
                    <a:lnTo>
                      <a:pt x="280" y="6"/>
                    </a:lnTo>
                    <a:lnTo>
                      <a:pt x="285" y="67"/>
                    </a:lnTo>
                    <a:lnTo>
                      <a:pt x="285" y="81"/>
                    </a:lnTo>
                    <a:lnTo>
                      <a:pt x="290" y="67"/>
                    </a:lnTo>
                    <a:lnTo>
                      <a:pt x="294" y="40"/>
                    </a:lnTo>
                    <a:lnTo>
                      <a:pt x="299" y="47"/>
                    </a:lnTo>
                    <a:lnTo>
                      <a:pt x="308" y="101"/>
                    </a:lnTo>
                    <a:lnTo>
                      <a:pt x="308" y="101"/>
                    </a:lnTo>
                    <a:lnTo>
                      <a:pt x="313" y="121"/>
                    </a:lnTo>
                    <a:lnTo>
                      <a:pt x="318" y="101"/>
                    </a:lnTo>
                    <a:lnTo>
                      <a:pt x="322" y="108"/>
                    </a:lnTo>
                    <a:lnTo>
                      <a:pt x="322" y="47"/>
                    </a:lnTo>
                    <a:lnTo>
                      <a:pt x="327" y="141"/>
                    </a:lnTo>
                    <a:lnTo>
                      <a:pt x="332" y="108"/>
                    </a:lnTo>
                    <a:lnTo>
                      <a:pt x="336" y="60"/>
                    </a:lnTo>
                    <a:lnTo>
                      <a:pt x="341" y="60"/>
                    </a:lnTo>
                    <a:lnTo>
                      <a:pt x="341" y="114"/>
                    </a:lnTo>
                    <a:lnTo>
                      <a:pt x="346" y="87"/>
                    </a:lnTo>
                    <a:lnTo>
                      <a:pt x="350" y="94"/>
                    </a:lnTo>
                    <a:lnTo>
                      <a:pt x="355" y="74"/>
                    </a:lnTo>
                    <a:lnTo>
                      <a:pt x="360" y="33"/>
                    </a:lnTo>
                    <a:lnTo>
                      <a:pt x="360" y="101"/>
                    </a:lnTo>
                    <a:lnTo>
                      <a:pt x="364" y="33"/>
                    </a:lnTo>
                    <a:lnTo>
                      <a:pt x="369" y="60"/>
                    </a:lnTo>
                    <a:lnTo>
                      <a:pt x="374" y="47"/>
                    </a:lnTo>
                    <a:lnTo>
                      <a:pt x="378" y="54"/>
                    </a:lnTo>
                    <a:lnTo>
                      <a:pt x="378" y="67"/>
                    </a:lnTo>
                    <a:lnTo>
                      <a:pt x="383" y="81"/>
                    </a:lnTo>
                    <a:lnTo>
                      <a:pt x="388" y="54"/>
                    </a:lnTo>
                    <a:lnTo>
                      <a:pt x="392" y="74"/>
                    </a:lnTo>
                    <a:lnTo>
                      <a:pt x="392" y="114"/>
                    </a:lnTo>
                    <a:lnTo>
                      <a:pt x="397" y="87"/>
                    </a:lnTo>
                    <a:lnTo>
                      <a:pt x="402" y="54"/>
                    </a:lnTo>
                    <a:lnTo>
                      <a:pt x="406" y="81"/>
                    </a:lnTo>
                    <a:lnTo>
                      <a:pt x="411" y="33"/>
                    </a:lnTo>
                    <a:lnTo>
                      <a:pt x="411" y="0"/>
                    </a:lnTo>
                    <a:lnTo>
                      <a:pt x="416" y="81"/>
                    </a:lnTo>
                    <a:lnTo>
                      <a:pt x="420" y="74"/>
                    </a:lnTo>
                    <a:lnTo>
                      <a:pt x="425" y="87"/>
                    </a:lnTo>
                    <a:lnTo>
                      <a:pt x="430" y="74"/>
                    </a:lnTo>
                    <a:lnTo>
                      <a:pt x="430" y="87"/>
                    </a:lnTo>
                    <a:lnTo>
                      <a:pt x="434" y="81"/>
                    </a:lnTo>
                    <a:lnTo>
                      <a:pt x="439" y="47"/>
                    </a:lnTo>
                    <a:lnTo>
                      <a:pt x="444" y="74"/>
                    </a:lnTo>
                    <a:lnTo>
                      <a:pt x="449" y="33"/>
                    </a:lnTo>
                    <a:lnTo>
                      <a:pt x="449" y="101"/>
                    </a:lnTo>
                    <a:lnTo>
                      <a:pt x="453" y="47"/>
                    </a:lnTo>
                    <a:lnTo>
                      <a:pt x="458" y="67"/>
                    </a:lnTo>
                    <a:lnTo>
                      <a:pt x="463" y="60"/>
                    </a:lnTo>
                    <a:lnTo>
                      <a:pt x="467" y="54"/>
                    </a:lnTo>
                    <a:lnTo>
                      <a:pt x="467" y="101"/>
                    </a:lnTo>
                    <a:lnTo>
                      <a:pt x="472" y="87"/>
                    </a:lnTo>
                  </a:path>
                </a:pathLst>
              </a:custGeom>
              <a:noFill/>
              <a:ln w="12700" cap="flat">
                <a:solidFill>
                  <a:srgbClr val="3333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647" name="Freeform 46"/>
              <p:cNvSpPr>
                <a:spLocks/>
              </p:cNvSpPr>
              <p:nvPr/>
            </p:nvSpPr>
            <p:spPr bwMode="auto">
              <a:xfrm>
                <a:off x="9675813" y="2209800"/>
                <a:ext cx="371475" cy="203200"/>
              </a:xfrm>
              <a:custGeom>
                <a:avLst/>
                <a:gdLst>
                  <a:gd name="T0" fmla="*/ 0 w 234"/>
                  <a:gd name="T1" fmla="*/ 74 h 128"/>
                  <a:gd name="T2" fmla="*/ 5 w 234"/>
                  <a:gd name="T3" fmla="*/ 47 h 128"/>
                  <a:gd name="T4" fmla="*/ 9 w 234"/>
                  <a:gd name="T5" fmla="*/ 74 h 128"/>
                  <a:gd name="T6" fmla="*/ 14 w 234"/>
                  <a:gd name="T7" fmla="*/ 81 h 128"/>
                  <a:gd name="T8" fmla="*/ 14 w 234"/>
                  <a:gd name="T9" fmla="*/ 61 h 128"/>
                  <a:gd name="T10" fmla="*/ 19 w 234"/>
                  <a:gd name="T11" fmla="*/ 108 h 128"/>
                  <a:gd name="T12" fmla="*/ 23 w 234"/>
                  <a:gd name="T13" fmla="*/ 14 h 128"/>
                  <a:gd name="T14" fmla="*/ 28 w 234"/>
                  <a:gd name="T15" fmla="*/ 34 h 128"/>
                  <a:gd name="T16" fmla="*/ 28 w 234"/>
                  <a:gd name="T17" fmla="*/ 74 h 128"/>
                  <a:gd name="T18" fmla="*/ 33 w 234"/>
                  <a:gd name="T19" fmla="*/ 27 h 128"/>
                  <a:gd name="T20" fmla="*/ 37 w 234"/>
                  <a:gd name="T21" fmla="*/ 115 h 128"/>
                  <a:gd name="T22" fmla="*/ 42 w 234"/>
                  <a:gd name="T23" fmla="*/ 54 h 128"/>
                  <a:gd name="T24" fmla="*/ 47 w 234"/>
                  <a:gd name="T25" fmla="*/ 41 h 128"/>
                  <a:gd name="T26" fmla="*/ 47 w 234"/>
                  <a:gd name="T27" fmla="*/ 68 h 128"/>
                  <a:gd name="T28" fmla="*/ 51 w 234"/>
                  <a:gd name="T29" fmla="*/ 88 h 128"/>
                  <a:gd name="T30" fmla="*/ 56 w 234"/>
                  <a:gd name="T31" fmla="*/ 0 h 128"/>
                  <a:gd name="T32" fmla="*/ 61 w 234"/>
                  <a:gd name="T33" fmla="*/ 34 h 128"/>
                  <a:gd name="T34" fmla="*/ 65 w 234"/>
                  <a:gd name="T35" fmla="*/ 88 h 128"/>
                  <a:gd name="T36" fmla="*/ 65 w 234"/>
                  <a:gd name="T37" fmla="*/ 74 h 128"/>
                  <a:gd name="T38" fmla="*/ 70 w 234"/>
                  <a:gd name="T39" fmla="*/ 54 h 128"/>
                  <a:gd name="T40" fmla="*/ 75 w 234"/>
                  <a:gd name="T41" fmla="*/ 108 h 128"/>
                  <a:gd name="T42" fmla="*/ 79 w 234"/>
                  <a:gd name="T43" fmla="*/ 47 h 128"/>
                  <a:gd name="T44" fmla="*/ 84 w 234"/>
                  <a:gd name="T45" fmla="*/ 20 h 128"/>
                  <a:gd name="T46" fmla="*/ 84 w 234"/>
                  <a:gd name="T47" fmla="*/ 101 h 128"/>
                  <a:gd name="T48" fmla="*/ 89 w 234"/>
                  <a:gd name="T49" fmla="*/ 47 h 128"/>
                  <a:gd name="T50" fmla="*/ 93 w 234"/>
                  <a:gd name="T51" fmla="*/ 101 h 128"/>
                  <a:gd name="T52" fmla="*/ 98 w 234"/>
                  <a:gd name="T53" fmla="*/ 81 h 128"/>
                  <a:gd name="T54" fmla="*/ 103 w 234"/>
                  <a:gd name="T55" fmla="*/ 47 h 128"/>
                  <a:gd name="T56" fmla="*/ 103 w 234"/>
                  <a:gd name="T57" fmla="*/ 14 h 128"/>
                  <a:gd name="T58" fmla="*/ 107 w 234"/>
                  <a:gd name="T59" fmla="*/ 61 h 128"/>
                  <a:gd name="T60" fmla="*/ 112 w 234"/>
                  <a:gd name="T61" fmla="*/ 128 h 128"/>
                  <a:gd name="T62" fmla="*/ 117 w 234"/>
                  <a:gd name="T63" fmla="*/ 81 h 128"/>
                  <a:gd name="T64" fmla="*/ 121 w 234"/>
                  <a:gd name="T65" fmla="*/ 108 h 128"/>
                  <a:gd name="T66" fmla="*/ 121 w 234"/>
                  <a:gd name="T67" fmla="*/ 68 h 128"/>
                  <a:gd name="T68" fmla="*/ 126 w 234"/>
                  <a:gd name="T69" fmla="*/ 54 h 128"/>
                  <a:gd name="T70" fmla="*/ 131 w 234"/>
                  <a:gd name="T71" fmla="*/ 81 h 128"/>
                  <a:gd name="T72" fmla="*/ 136 w 234"/>
                  <a:gd name="T73" fmla="*/ 95 h 128"/>
                  <a:gd name="T74" fmla="*/ 140 w 234"/>
                  <a:gd name="T75" fmla="*/ 74 h 128"/>
                  <a:gd name="T76" fmla="*/ 145 w 234"/>
                  <a:gd name="T77" fmla="*/ 61 h 128"/>
                  <a:gd name="T78" fmla="*/ 150 w 234"/>
                  <a:gd name="T79" fmla="*/ 74 h 128"/>
                  <a:gd name="T80" fmla="*/ 154 w 234"/>
                  <a:gd name="T81" fmla="*/ 81 h 128"/>
                  <a:gd name="T82" fmla="*/ 154 w 234"/>
                  <a:gd name="T83" fmla="*/ 101 h 128"/>
                  <a:gd name="T84" fmla="*/ 159 w 234"/>
                  <a:gd name="T85" fmla="*/ 61 h 128"/>
                  <a:gd name="T86" fmla="*/ 164 w 234"/>
                  <a:gd name="T87" fmla="*/ 34 h 128"/>
                  <a:gd name="T88" fmla="*/ 168 w 234"/>
                  <a:gd name="T89" fmla="*/ 61 h 128"/>
                  <a:gd name="T90" fmla="*/ 173 w 234"/>
                  <a:gd name="T91" fmla="*/ 34 h 128"/>
                  <a:gd name="T92" fmla="*/ 173 w 234"/>
                  <a:gd name="T93" fmla="*/ 88 h 128"/>
                  <a:gd name="T94" fmla="*/ 178 w 234"/>
                  <a:gd name="T95" fmla="*/ 34 h 128"/>
                  <a:gd name="T96" fmla="*/ 182 w 234"/>
                  <a:gd name="T97" fmla="*/ 95 h 128"/>
                  <a:gd name="T98" fmla="*/ 187 w 234"/>
                  <a:gd name="T99" fmla="*/ 27 h 128"/>
                  <a:gd name="T100" fmla="*/ 192 w 234"/>
                  <a:gd name="T101" fmla="*/ 88 h 128"/>
                  <a:gd name="T102" fmla="*/ 192 w 234"/>
                  <a:gd name="T103" fmla="*/ 27 h 128"/>
                  <a:gd name="T104" fmla="*/ 196 w 234"/>
                  <a:gd name="T105" fmla="*/ 122 h 128"/>
                  <a:gd name="T106" fmla="*/ 201 w 234"/>
                  <a:gd name="T107" fmla="*/ 54 h 128"/>
                  <a:gd name="T108" fmla="*/ 206 w 234"/>
                  <a:gd name="T109" fmla="*/ 95 h 128"/>
                  <a:gd name="T110" fmla="*/ 210 w 234"/>
                  <a:gd name="T111" fmla="*/ 74 h 128"/>
                  <a:gd name="T112" fmla="*/ 210 w 234"/>
                  <a:gd name="T113" fmla="*/ 115 h 128"/>
                  <a:gd name="T114" fmla="*/ 215 w 234"/>
                  <a:gd name="T115" fmla="*/ 68 h 128"/>
                  <a:gd name="T116" fmla="*/ 220 w 234"/>
                  <a:gd name="T117" fmla="*/ 68 h 128"/>
                  <a:gd name="T118" fmla="*/ 224 w 234"/>
                  <a:gd name="T119" fmla="*/ 61 h 128"/>
                  <a:gd name="T120" fmla="*/ 229 w 234"/>
                  <a:gd name="T121" fmla="*/ 27 h 128"/>
                  <a:gd name="T122" fmla="*/ 229 w 234"/>
                  <a:gd name="T123" fmla="*/ 47 h 128"/>
                  <a:gd name="T124" fmla="*/ 234 w 234"/>
                  <a:gd name="T125" fmla="*/ 47 h 1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34" h="128">
                    <a:moveTo>
                      <a:pt x="0" y="74"/>
                    </a:moveTo>
                    <a:lnTo>
                      <a:pt x="5" y="47"/>
                    </a:lnTo>
                    <a:lnTo>
                      <a:pt x="9" y="74"/>
                    </a:lnTo>
                    <a:lnTo>
                      <a:pt x="14" y="81"/>
                    </a:lnTo>
                    <a:lnTo>
                      <a:pt x="14" y="61"/>
                    </a:lnTo>
                    <a:lnTo>
                      <a:pt x="19" y="108"/>
                    </a:lnTo>
                    <a:lnTo>
                      <a:pt x="23" y="14"/>
                    </a:lnTo>
                    <a:lnTo>
                      <a:pt x="28" y="34"/>
                    </a:lnTo>
                    <a:lnTo>
                      <a:pt x="28" y="74"/>
                    </a:lnTo>
                    <a:lnTo>
                      <a:pt x="33" y="27"/>
                    </a:lnTo>
                    <a:lnTo>
                      <a:pt x="37" y="115"/>
                    </a:lnTo>
                    <a:lnTo>
                      <a:pt x="42" y="54"/>
                    </a:lnTo>
                    <a:lnTo>
                      <a:pt x="47" y="41"/>
                    </a:lnTo>
                    <a:lnTo>
                      <a:pt x="47" y="68"/>
                    </a:lnTo>
                    <a:lnTo>
                      <a:pt x="51" y="88"/>
                    </a:lnTo>
                    <a:lnTo>
                      <a:pt x="56" y="0"/>
                    </a:lnTo>
                    <a:lnTo>
                      <a:pt x="61" y="34"/>
                    </a:lnTo>
                    <a:lnTo>
                      <a:pt x="65" y="88"/>
                    </a:lnTo>
                    <a:lnTo>
                      <a:pt x="65" y="74"/>
                    </a:lnTo>
                    <a:lnTo>
                      <a:pt x="70" y="54"/>
                    </a:lnTo>
                    <a:lnTo>
                      <a:pt x="75" y="108"/>
                    </a:lnTo>
                    <a:lnTo>
                      <a:pt x="79" y="47"/>
                    </a:lnTo>
                    <a:lnTo>
                      <a:pt x="84" y="20"/>
                    </a:lnTo>
                    <a:lnTo>
                      <a:pt x="84" y="101"/>
                    </a:lnTo>
                    <a:lnTo>
                      <a:pt x="89" y="47"/>
                    </a:lnTo>
                    <a:lnTo>
                      <a:pt x="93" y="101"/>
                    </a:lnTo>
                    <a:lnTo>
                      <a:pt x="98" y="81"/>
                    </a:lnTo>
                    <a:lnTo>
                      <a:pt x="103" y="47"/>
                    </a:lnTo>
                    <a:lnTo>
                      <a:pt x="103" y="14"/>
                    </a:lnTo>
                    <a:lnTo>
                      <a:pt x="107" y="61"/>
                    </a:lnTo>
                    <a:lnTo>
                      <a:pt x="112" y="128"/>
                    </a:lnTo>
                    <a:lnTo>
                      <a:pt x="117" y="81"/>
                    </a:lnTo>
                    <a:lnTo>
                      <a:pt x="121" y="108"/>
                    </a:lnTo>
                    <a:lnTo>
                      <a:pt x="121" y="68"/>
                    </a:lnTo>
                    <a:lnTo>
                      <a:pt x="126" y="54"/>
                    </a:lnTo>
                    <a:lnTo>
                      <a:pt x="131" y="81"/>
                    </a:lnTo>
                    <a:lnTo>
                      <a:pt x="136" y="95"/>
                    </a:lnTo>
                    <a:lnTo>
                      <a:pt x="140" y="74"/>
                    </a:lnTo>
                    <a:lnTo>
                      <a:pt x="145" y="61"/>
                    </a:lnTo>
                    <a:lnTo>
                      <a:pt x="150" y="74"/>
                    </a:lnTo>
                    <a:lnTo>
                      <a:pt x="154" y="81"/>
                    </a:lnTo>
                    <a:lnTo>
                      <a:pt x="154" y="101"/>
                    </a:lnTo>
                    <a:lnTo>
                      <a:pt x="159" y="61"/>
                    </a:lnTo>
                    <a:lnTo>
                      <a:pt x="164" y="34"/>
                    </a:lnTo>
                    <a:lnTo>
                      <a:pt x="168" y="61"/>
                    </a:lnTo>
                    <a:lnTo>
                      <a:pt x="173" y="34"/>
                    </a:lnTo>
                    <a:lnTo>
                      <a:pt x="173" y="88"/>
                    </a:lnTo>
                    <a:lnTo>
                      <a:pt x="178" y="34"/>
                    </a:lnTo>
                    <a:lnTo>
                      <a:pt x="182" y="95"/>
                    </a:lnTo>
                    <a:lnTo>
                      <a:pt x="187" y="27"/>
                    </a:lnTo>
                    <a:lnTo>
                      <a:pt x="192" y="88"/>
                    </a:lnTo>
                    <a:lnTo>
                      <a:pt x="192" y="27"/>
                    </a:lnTo>
                    <a:lnTo>
                      <a:pt x="196" y="122"/>
                    </a:lnTo>
                    <a:lnTo>
                      <a:pt x="201" y="54"/>
                    </a:lnTo>
                    <a:lnTo>
                      <a:pt x="206" y="95"/>
                    </a:lnTo>
                    <a:lnTo>
                      <a:pt x="210" y="74"/>
                    </a:lnTo>
                    <a:lnTo>
                      <a:pt x="210" y="115"/>
                    </a:lnTo>
                    <a:lnTo>
                      <a:pt x="215" y="68"/>
                    </a:lnTo>
                    <a:lnTo>
                      <a:pt x="220" y="68"/>
                    </a:lnTo>
                    <a:lnTo>
                      <a:pt x="224" y="61"/>
                    </a:lnTo>
                    <a:lnTo>
                      <a:pt x="229" y="27"/>
                    </a:lnTo>
                    <a:lnTo>
                      <a:pt x="229" y="47"/>
                    </a:lnTo>
                    <a:lnTo>
                      <a:pt x="234" y="47"/>
                    </a:lnTo>
                  </a:path>
                </a:pathLst>
              </a:custGeom>
              <a:noFill/>
              <a:ln w="12700" cap="flat">
                <a:solidFill>
                  <a:srgbClr val="3333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760" name="Freeform 160"/>
              <p:cNvSpPr>
                <a:spLocks/>
              </p:cNvSpPr>
              <p:nvPr/>
            </p:nvSpPr>
            <p:spPr bwMode="auto">
              <a:xfrm>
                <a:off x="1547813" y="2232025"/>
                <a:ext cx="876300" cy="1166813"/>
              </a:xfrm>
              <a:custGeom>
                <a:avLst/>
                <a:gdLst>
                  <a:gd name="T0" fmla="*/ 9 w 552"/>
                  <a:gd name="T1" fmla="*/ 189 h 735"/>
                  <a:gd name="T2" fmla="*/ 23 w 552"/>
                  <a:gd name="T3" fmla="*/ 74 h 735"/>
                  <a:gd name="T4" fmla="*/ 37 w 552"/>
                  <a:gd name="T5" fmla="*/ 81 h 735"/>
                  <a:gd name="T6" fmla="*/ 51 w 552"/>
                  <a:gd name="T7" fmla="*/ 141 h 735"/>
                  <a:gd name="T8" fmla="*/ 61 w 552"/>
                  <a:gd name="T9" fmla="*/ 33 h 735"/>
                  <a:gd name="T10" fmla="*/ 75 w 552"/>
                  <a:gd name="T11" fmla="*/ 47 h 735"/>
                  <a:gd name="T12" fmla="*/ 89 w 552"/>
                  <a:gd name="T13" fmla="*/ 67 h 735"/>
                  <a:gd name="T14" fmla="*/ 103 w 552"/>
                  <a:gd name="T15" fmla="*/ 101 h 735"/>
                  <a:gd name="T16" fmla="*/ 112 w 552"/>
                  <a:gd name="T17" fmla="*/ 108 h 735"/>
                  <a:gd name="T18" fmla="*/ 126 w 552"/>
                  <a:gd name="T19" fmla="*/ 13 h 735"/>
                  <a:gd name="T20" fmla="*/ 140 w 552"/>
                  <a:gd name="T21" fmla="*/ 27 h 735"/>
                  <a:gd name="T22" fmla="*/ 154 w 552"/>
                  <a:gd name="T23" fmla="*/ 81 h 735"/>
                  <a:gd name="T24" fmla="*/ 168 w 552"/>
                  <a:gd name="T25" fmla="*/ 108 h 735"/>
                  <a:gd name="T26" fmla="*/ 178 w 552"/>
                  <a:gd name="T27" fmla="*/ 94 h 735"/>
                  <a:gd name="T28" fmla="*/ 192 w 552"/>
                  <a:gd name="T29" fmla="*/ 108 h 735"/>
                  <a:gd name="T30" fmla="*/ 206 w 552"/>
                  <a:gd name="T31" fmla="*/ 54 h 735"/>
                  <a:gd name="T32" fmla="*/ 220 w 552"/>
                  <a:gd name="T33" fmla="*/ 94 h 735"/>
                  <a:gd name="T34" fmla="*/ 229 w 552"/>
                  <a:gd name="T35" fmla="*/ 74 h 735"/>
                  <a:gd name="T36" fmla="*/ 243 w 552"/>
                  <a:gd name="T37" fmla="*/ 87 h 735"/>
                  <a:gd name="T38" fmla="*/ 257 w 552"/>
                  <a:gd name="T39" fmla="*/ 33 h 735"/>
                  <a:gd name="T40" fmla="*/ 271 w 552"/>
                  <a:gd name="T41" fmla="*/ 101 h 735"/>
                  <a:gd name="T42" fmla="*/ 285 w 552"/>
                  <a:gd name="T43" fmla="*/ 101 h 735"/>
                  <a:gd name="T44" fmla="*/ 294 w 552"/>
                  <a:gd name="T45" fmla="*/ 74 h 735"/>
                  <a:gd name="T46" fmla="*/ 308 w 552"/>
                  <a:gd name="T47" fmla="*/ 87 h 735"/>
                  <a:gd name="T48" fmla="*/ 323 w 552"/>
                  <a:gd name="T49" fmla="*/ 20 h 735"/>
                  <a:gd name="T50" fmla="*/ 337 w 552"/>
                  <a:gd name="T51" fmla="*/ 67 h 735"/>
                  <a:gd name="T52" fmla="*/ 346 w 552"/>
                  <a:gd name="T53" fmla="*/ 81 h 735"/>
                  <a:gd name="T54" fmla="*/ 360 w 552"/>
                  <a:gd name="T55" fmla="*/ 128 h 735"/>
                  <a:gd name="T56" fmla="*/ 374 w 552"/>
                  <a:gd name="T57" fmla="*/ 148 h 735"/>
                  <a:gd name="T58" fmla="*/ 388 w 552"/>
                  <a:gd name="T59" fmla="*/ 101 h 735"/>
                  <a:gd name="T60" fmla="*/ 402 w 552"/>
                  <a:gd name="T61" fmla="*/ 54 h 735"/>
                  <a:gd name="T62" fmla="*/ 411 w 552"/>
                  <a:gd name="T63" fmla="*/ 128 h 735"/>
                  <a:gd name="T64" fmla="*/ 425 w 552"/>
                  <a:gd name="T65" fmla="*/ 94 h 735"/>
                  <a:gd name="T66" fmla="*/ 439 w 552"/>
                  <a:gd name="T67" fmla="*/ 81 h 735"/>
                  <a:gd name="T68" fmla="*/ 453 w 552"/>
                  <a:gd name="T69" fmla="*/ 40 h 735"/>
                  <a:gd name="T70" fmla="*/ 463 w 552"/>
                  <a:gd name="T71" fmla="*/ 54 h 735"/>
                  <a:gd name="T72" fmla="*/ 477 w 552"/>
                  <a:gd name="T73" fmla="*/ 81 h 735"/>
                  <a:gd name="T74" fmla="*/ 491 w 552"/>
                  <a:gd name="T75" fmla="*/ 67 h 735"/>
                  <a:gd name="T76" fmla="*/ 505 w 552"/>
                  <a:gd name="T77" fmla="*/ 114 h 735"/>
                  <a:gd name="T78" fmla="*/ 519 w 552"/>
                  <a:gd name="T79" fmla="*/ 54 h 735"/>
                  <a:gd name="T80" fmla="*/ 528 w 552"/>
                  <a:gd name="T81" fmla="*/ 81 h 735"/>
                  <a:gd name="T82" fmla="*/ 542 w 552"/>
                  <a:gd name="T83" fmla="*/ 94 h 7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552" h="735">
                    <a:moveTo>
                      <a:pt x="0" y="735"/>
                    </a:moveTo>
                    <a:lnTo>
                      <a:pt x="5" y="189"/>
                    </a:lnTo>
                    <a:lnTo>
                      <a:pt x="9" y="189"/>
                    </a:lnTo>
                    <a:lnTo>
                      <a:pt x="14" y="108"/>
                    </a:lnTo>
                    <a:lnTo>
                      <a:pt x="19" y="67"/>
                    </a:lnTo>
                    <a:lnTo>
                      <a:pt x="23" y="74"/>
                    </a:lnTo>
                    <a:lnTo>
                      <a:pt x="28" y="0"/>
                    </a:lnTo>
                    <a:lnTo>
                      <a:pt x="33" y="47"/>
                    </a:lnTo>
                    <a:lnTo>
                      <a:pt x="37" y="81"/>
                    </a:lnTo>
                    <a:lnTo>
                      <a:pt x="42" y="54"/>
                    </a:lnTo>
                    <a:lnTo>
                      <a:pt x="47" y="60"/>
                    </a:lnTo>
                    <a:lnTo>
                      <a:pt x="51" y="141"/>
                    </a:lnTo>
                    <a:lnTo>
                      <a:pt x="56" y="67"/>
                    </a:lnTo>
                    <a:lnTo>
                      <a:pt x="56" y="148"/>
                    </a:lnTo>
                    <a:lnTo>
                      <a:pt x="61" y="33"/>
                    </a:lnTo>
                    <a:lnTo>
                      <a:pt x="65" y="108"/>
                    </a:lnTo>
                    <a:lnTo>
                      <a:pt x="70" y="20"/>
                    </a:lnTo>
                    <a:lnTo>
                      <a:pt x="75" y="47"/>
                    </a:lnTo>
                    <a:lnTo>
                      <a:pt x="79" y="60"/>
                    </a:lnTo>
                    <a:lnTo>
                      <a:pt x="84" y="40"/>
                    </a:lnTo>
                    <a:lnTo>
                      <a:pt x="89" y="67"/>
                    </a:lnTo>
                    <a:lnTo>
                      <a:pt x="93" y="81"/>
                    </a:lnTo>
                    <a:lnTo>
                      <a:pt x="98" y="74"/>
                    </a:lnTo>
                    <a:lnTo>
                      <a:pt x="103" y="101"/>
                    </a:lnTo>
                    <a:lnTo>
                      <a:pt x="107" y="114"/>
                    </a:lnTo>
                    <a:lnTo>
                      <a:pt x="112" y="47"/>
                    </a:lnTo>
                    <a:lnTo>
                      <a:pt x="112" y="108"/>
                    </a:lnTo>
                    <a:lnTo>
                      <a:pt x="117" y="54"/>
                    </a:lnTo>
                    <a:lnTo>
                      <a:pt x="121" y="40"/>
                    </a:lnTo>
                    <a:lnTo>
                      <a:pt x="126" y="13"/>
                    </a:lnTo>
                    <a:lnTo>
                      <a:pt x="131" y="135"/>
                    </a:lnTo>
                    <a:lnTo>
                      <a:pt x="135" y="81"/>
                    </a:lnTo>
                    <a:lnTo>
                      <a:pt x="140" y="27"/>
                    </a:lnTo>
                    <a:lnTo>
                      <a:pt x="145" y="33"/>
                    </a:lnTo>
                    <a:lnTo>
                      <a:pt x="149" y="128"/>
                    </a:lnTo>
                    <a:lnTo>
                      <a:pt x="154" y="81"/>
                    </a:lnTo>
                    <a:lnTo>
                      <a:pt x="159" y="148"/>
                    </a:lnTo>
                    <a:lnTo>
                      <a:pt x="164" y="114"/>
                    </a:lnTo>
                    <a:lnTo>
                      <a:pt x="168" y="108"/>
                    </a:lnTo>
                    <a:lnTo>
                      <a:pt x="173" y="101"/>
                    </a:lnTo>
                    <a:lnTo>
                      <a:pt x="173" y="108"/>
                    </a:lnTo>
                    <a:lnTo>
                      <a:pt x="178" y="94"/>
                    </a:lnTo>
                    <a:lnTo>
                      <a:pt x="182" y="67"/>
                    </a:lnTo>
                    <a:lnTo>
                      <a:pt x="187" y="74"/>
                    </a:lnTo>
                    <a:lnTo>
                      <a:pt x="192" y="108"/>
                    </a:lnTo>
                    <a:lnTo>
                      <a:pt x="196" y="81"/>
                    </a:lnTo>
                    <a:lnTo>
                      <a:pt x="201" y="128"/>
                    </a:lnTo>
                    <a:lnTo>
                      <a:pt x="206" y="54"/>
                    </a:lnTo>
                    <a:lnTo>
                      <a:pt x="210" y="33"/>
                    </a:lnTo>
                    <a:lnTo>
                      <a:pt x="215" y="74"/>
                    </a:lnTo>
                    <a:lnTo>
                      <a:pt x="220" y="94"/>
                    </a:lnTo>
                    <a:lnTo>
                      <a:pt x="224" y="94"/>
                    </a:lnTo>
                    <a:lnTo>
                      <a:pt x="229" y="94"/>
                    </a:lnTo>
                    <a:lnTo>
                      <a:pt x="229" y="74"/>
                    </a:lnTo>
                    <a:lnTo>
                      <a:pt x="234" y="81"/>
                    </a:lnTo>
                    <a:lnTo>
                      <a:pt x="238" y="74"/>
                    </a:lnTo>
                    <a:lnTo>
                      <a:pt x="243" y="87"/>
                    </a:lnTo>
                    <a:lnTo>
                      <a:pt x="248" y="162"/>
                    </a:lnTo>
                    <a:lnTo>
                      <a:pt x="252" y="135"/>
                    </a:lnTo>
                    <a:lnTo>
                      <a:pt x="257" y="33"/>
                    </a:lnTo>
                    <a:lnTo>
                      <a:pt x="262" y="101"/>
                    </a:lnTo>
                    <a:lnTo>
                      <a:pt x="266" y="108"/>
                    </a:lnTo>
                    <a:lnTo>
                      <a:pt x="271" y="101"/>
                    </a:lnTo>
                    <a:lnTo>
                      <a:pt x="276" y="141"/>
                    </a:lnTo>
                    <a:lnTo>
                      <a:pt x="280" y="81"/>
                    </a:lnTo>
                    <a:lnTo>
                      <a:pt x="285" y="101"/>
                    </a:lnTo>
                    <a:lnTo>
                      <a:pt x="285" y="81"/>
                    </a:lnTo>
                    <a:lnTo>
                      <a:pt x="290" y="81"/>
                    </a:lnTo>
                    <a:lnTo>
                      <a:pt x="294" y="74"/>
                    </a:lnTo>
                    <a:lnTo>
                      <a:pt x="299" y="87"/>
                    </a:lnTo>
                    <a:lnTo>
                      <a:pt x="304" y="108"/>
                    </a:lnTo>
                    <a:lnTo>
                      <a:pt x="308" y="87"/>
                    </a:lnTo>
                    <a:lnTo>
                      <a:pt x="313" y="114"/>
                    </a:lnTo>
                    <a:lnTo>
                      <a:pt x="318" y="94"/>
                    </a:lnTo>
                    <a:lnTo>
                      <a:pt x="323" y="20"/>
                    </a:lnTo>
                    <a:lnTo>
                      <a:pt x="327" y="108"/>
                    </a:lnTo>
                    <a:lnTo>
                      <a:pt x="332" y="33"/>
                    </a:lnTo>
                    <a:lnTo>
                      <a:pt x="337" y="67"/>
                    </a:lnTo>
                    <a:lnTo>
                      <a:pt x="341" y="74"/>
                    </a:lnTo>
                    <a:lnTo>
                      <a:pt x="346" y="60"/>
                    </a:lnTo>
                    <a:lnTo>
                      <a:pt x="346" y="81"/>
                    </a:lnTo>
                    <a:lnTo>
                      <a:pt x="351" y="114"/>
                    </a:lnTo>
                    <a:lnTo>
                      <a:pt x="355" y="101"/>
                    </a:lnTo>
                    <a:lnTo>
                      <a:pt x="360" y="128"/>
                    </a:lnTo>
                    <a:lnTo>
                      <a:pt x="365" y="114"/>
                    </a:lnTo>
                    <a:lnTo>
                      <a:pt x="369" y="101"/>
                    </a:lnTo>
                    <a:lnTo>
                      <a:pt x="374" y="148"/>
                    </a:lnTo>
                    <a:lnTo>
                      <a:pt x="379" y="40"/>
                    </a:lnTo>
                    <a:lnTo>
                      <a:pt x="383" y="101"/>
                    </a:lnTo>
                    <a:lnTo>
                      <a:pt x="388" y="101"/>
                    </a:lnTo>
                    <a:lnTo>
                      <a:pt x="393" y="81"/>
                    </a:lnTo>
                    <a:lnTo>
                      <a:pt x="397" y="87"/>
                    </a:lnTo>
                    <a:lnTo>
                      <a:pt x="402" y="54"/>
                    </a:lnTo>
                    <a:lnTo>
                      <a:pt x="402" y="60"/>
                    </a:lnTo>
                    <a:lnTo>
                      <a:pt x="407" y="141"/>
                    </a:lnTo>
                    <a:lnTo>
                      <a:pt x="411" y="128"/>
                    </a:lnTo>
                    <a:lnTo>
                      <a:pt x="416" y="87"/>
                    </a:lnTo>
                    <a:lnTo>
                      <a:pt x="421" y="54"/>
                    </a:lnTo>
                    <a:lnTo>
                      <a:pt x="425" y="94"/>
                    </a:lnTo>
                    <a:lnTo>
                      <a:pt x="430" y="27"/>
                    </a:lnTo>
                    <a:lnTo>
                      <a:pt x="435" y="33"/>
                    </a:lnTo>
                    <a:lnTo>
                      <a:pt x="439" y="81"/>
                    </a:lnTo>
                    <a:lnTo>
                      <a:pt x="444" y="67"/>
                    </a:lnTo>
                    <a:lnTo>
                      <a:pt x="449" y="108"/>
                    </a:lnTo>
                    <a:lnTo>
                      <a:pt x="453" y="40"/>
                    </a:lnTo>
                    <a:lnTo>
                      <a:pt x="458" y="121"/>
                    </a:lnTo>
                    <a:lnTo>
                      <a:pt x="458" y="101"/>
                    </a:lnTo>
                    <a:lnTo>
                      <a:pt x="463" y="54"/>
                    </a:lnTo>
                    <a:lnTo>
                      <a:pt x="467" y="40"/>
                    </a:lnTo>
                    <a:lnTo>
                      <a:pt x="472" y="81"/>
                    </a:lnTo>
                    <a:lnTo>
                      <a:pt x="477" y="81"/>
                    </a:lnTo>
                    <a:lnTo>
                      <a:pt x="481" y="148"/>
                    </a:lnTo>
                    <a:lnTo>
                      <a:pt x="486" y="74"/>
                    </a:lnTo>
                    <a:lnTo>
                      <a:pt x="491" y="67"/>
                    </a:lnTo>
                    <a:lnTo>
                      <a:pt x="496" y="94"/>
                    </a:lnTo>
                    <a:lnTo>
                      <a:pt x="500" y="81"/>
                    </a:lnTo>
                    <a:lnTo>
                      <a:pt x="505" y="114"/>
                    </a:lnTo>
                    <a:lnTo>
                      <a:pt x="510" y="94"/>
                    </a:lnTo>
                    <a:lnTo>
                      <a:pt x="514" y="54"/>
                    </a:lnTo>
                    <a:lnTo>
                      <a:pt x="519" y="54"/>
                    </a:lnTo>
                    <a:lnTo>
                      <a:pt x="519" y="108"/>
                    </a:lnTo>
                    <a:lnTo>
                      <a:pt x="524" y="47"/>
                    </a:lnTo>
                    <a:lnTo>
                      <a:pt x="528" y="81"/>
                    </a:lnTo>
                    <a:lnTo>
                      <a:pt x="533" y="60"/>
                    </a:lnTo>
                    <a:lnTo>
                      <a:pt x="538" y="135"/>
                    </a:lnTo>
                    <a:lnTo>
                      <a:pt x="542" y="94"/>
                    </a:lnTo>
                    <a:lnTo>
                      <a:pt x="547" y="162"/>
                    </a:lnTo>
                    <a:lnTo>
                      <a:pt x="552" y="108"/>
                    </a:lnTo>
                  </a:path>
                </a:pathLst>
              </a:custGeom>
              <a:noFill/>
              <a:ln w="12700" cap="flat">
                <a:solidFill>
                  <a:srgbClr val="3333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761" name="Freeform 161"/>
              <p:cNvSpPr>
                <a:spLocks/>
              </p:cNvSpPr>
              <p:nvPr/>
            </p:nvSpPr>
            <p:spPr bwMode="auto">
              <a:xfrm>
                <a:off x="2424113" y="2241550"/>
                <a:ext cx="874713" cy="236538"/>
              </a:xfrm>
              <a:custGeom>
                <a:avLst/>
                <a:gdLst>
                  <a:gd name="T0" fmla="*/ 9 w 551"/>
                  <a:gd name="T1" fmla="*/ 81 h 149"/>
                  <a:gd name="T2" fmla="*/ 23 w 551"/>
                  <a:gd name="T3" fmla="*/ 129 h 149"/>
                  <a:gd name="T4" fmla="*/ 32 w 551"/>
                  <a:gd name="T5" fmla="*/ 81 h 149"/>
                  <a:gd name="T6" fmla="*/ 46 w 551"/>
                  <a:gd name="T7" fmla="*/ 61 h 149"/>
                  <a:gd name="T8" fmla="*/ 60 w 551"/>
                  <a:gd name="T9" fmla="*/ 68 h 149"/>
                  <a:gd name="T10" fmla="*/ 74 w 551"/>
                  <a:gd name="T11" fmla="*/ 95 h 149"/>
                  <a:gd name="T12" fmla="*/ 84 w 551"/>
                  <a:gd name="T13" fmla="*/ 0 h 149"/>
                  <a:gd name="T14" fmla="*/ 98 w 551"/>
                  <a:gd name="T15" fmla="*/ 68 h 149"/>
                  <a:gd name="T16" fmla="*/ 112 w 551"/>
                  <a:gd name="T17" fmla="*/ 81 h 149"/>
                  <a:gd name="T18" fmla="*/ 126 w 551"/>
                  <a:gd name="T19" fmla="*/ 95 h 149"/>
                  <a:gd name="T20" fmla="*/ 140 w 551"/>
                  <a:gd name="T21" fmla="*/ 135 h 149"/>
                  <a:gd name="T22" fmla="*/ 149 w 551"/>
                  <a:gd name="T23" fmla="*/ 34 h 149"/>
                  <a:gd name="T24" fmla="*/ 163 w 551"/>
                  <a:gd name="T25" fmla="*/ 81 h 149"/>
                  <a:gd name="T26" fmla="*/ 177 w 551"/>
                  <a:gd name="T27" fmla="*/ 21 h 149"/>
                  <a:gd name="T28" fmla="*/ 191 w 551"/>
                  <a:gd name="T29" fmla="*/ 61 h 149"/>
                  <a:gd name="T30" fmla="*/ 201 w 551"/>
                  <a:gd name="T31" fmla="*/ 102 h 149"/>
                  <a:gd name="T32" fmla="*/ 215 w 551"/>
                  <a:gd name="T33" fmla="*/ 61 h 149"/>
                  <a:gd name="T34" fmla="*/ 229 w 551"/>
                  <a:gd name="T35" fmla="*/ 149 h 149"/>
                  <a:gd name="T36" fmla="*/ 243 w 551"/>
                  <a:gd name="T37" fmla="*/ 68 h 149"/>
                  <a:gd name="T38" fmla="*/ 252 w 551"/>
                  <a:gd name="T39" fmla="*/ 41 h 149"/>
                  <a:gd name="T40" fmla="*/ 266 w 551"/>
                  <a:gd name="T41" fmla="*/ 48 h 149"/>
                  <a:gd name="T42" fmla="*/ 280 w 551"/>
                  <a:gd name="T43" fmla="*/ 95 h 149"/>
                  <a:gd name="T44" fmla="*/ 294 w 551"/>
                  <a:gd name="T45" fmla="*/ 122 h 149"/>
                  <a:gd name="T46" fmla="*/ 308 w 551"/>
                  <a:gd name="T47" fmla="*/ 61 h 149"/>
                  <a:gd name="T48" fmla="*/ 322 w 551"/>
                  <a:gd name="T49" fmla="*/ 54 h 149"/>
                  <a:gd name="T50" fmla="*/ 336 w 551"/>
                  <a:gd name="T51" fmla="*/ 41 h 149"/>
                  <a:gd name="T52" fmla="*/ 350 w 551"/>
                  <a:gd name="T53" fmla="*/ 61 h 149"/>
                  <a:gd name="T54" fmla="*/ 364 w 551"/>
                  <a:gd name="T55" fmla="*/ 75 h 149"/>
                  <a:gd name="T56" fmla="*/ 374 w 551"/>
                  <a:gd name="T57" fmla="*/ 48 h 149"/>
                  <a:gd name="T58" fmla="*/ 388 w 551"/>
                  <a:gd name="T59" fmla="*/ 75 h 149"/>
                  <a:gd name="T60" fmla="*/ 402 w 551"/>
                  <a:gd name="T61" fmla="*/ 95 h 149"/>
                  <a:gd name="T62" fmla="*/ 416 w 551"/>
                  <a:gd name="T63" fmla="*/ 61 h 149"/>
                  <a:gd name="T64" fmla="*/ 425 w 551"/>
                  <a:gd name="T65" fmla="*/ 61 h 149"/>
                  <a:gd name="T66" fmla="*/ 439 w 551"/>
                  <a:gd name="T67" fmla="*/ 75 h 149"/>
                  <a:gd name="T68" fmla="*/ 453 w 551"/>
                  <a:gd name="T69" fmla="*/ 34 h 149"/>
                  <a:gd name="T70" fmla="*/ 467 w 551"/>
                  <a:gd name="T71" fmla="*/ 88 h 149"/>
                  <a:gd name="T72" fmla="*/ 481 w 551"/>
                  <a:gd name="T73" fmla="*/ 54 h 149"/>
                  <a:gd name="T74" fmla="*/ 491 w 551"/>
                  <a:gd name="T75" fmla="*/ 149 h 149"/>
                  <a:gd name="T76" fmla="*/ 505 w 551"/>
                  <a:gd name="T77" fmla="*/ 68 h 149"/>
                  <a:gd name="T78" fmla="*/ 519 w 551"/>
                  <a:gd name="T79" fmla="*/ 21 h 149"/>
                  <a:gd name="T80" fmla="*/ 533 w 551"/>
                  <a:gd name="T81" fmla="*/ 122 h 149"/>
                  <a:gd name="T82" fmla="*/ 542 w 551"/>
                  <a:gd name="T83" fmla="*/ 108 h 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551" h="149">
                    <a:moveTo>
                      <a:pt x="0" y="102"/>
                    </a:moveTo>
                    <a:lnTo>
                      <a:pt x="4" y="27"/>
                    </a:lnTo>
                    <a:lnTo>
                      <a:pt x="9" y="81"/>
                    </a:lnTo>
                    <a:lnTo>
                      <a:pt x="14" y="41"/>
                    </a:lnTo>
                    <a:lnTo>
                      <a:pt x="18" y="54"/>
                    </a:lnTo>
                    <a:lnTo>
                      <a:pt x="23" y="129"/>
                    </a:lnTo>
                    <a:lnTo>
                      <a:pt x="23" y="122"/>
                    </a:lnTo>
                    <a:lnTo>
                      <a:pt x="28" y="54"/>
                    </a:lnTo>
                    <a:lnTo>
                      <a:pt x="32" y="81"/>
                    </a:lnTo>
                    <a:lnTo>
                      <a:pt x="37" y="95"/>
                    </a:lnTo>
                    <a:lnTo>
                      <a:pt x="42" y="68"/>
                    </a:lnTo>
                    <a:lnTo>
                      <a:pt x="46" y="61"/>
                    </a:lnTo>
                    <a:lnTo>
                      <a:pt x="51" y="54"/>
                    </a:lnTo>
                    <a:lnTo>
                      <a:pt x="56" y="75"/>
                    </a:lnTo>
                    <a:lnTo>
                      <a:pt x="60" y="68"/>
                    </a:lnTo>
                    <a:lnTo>
                      <a:pt x="65" y="88"/>
                    </a:lnTo>
                    <a:lnTo>
                      <a:pt x="70" y="68"/>
                    </a:lnTo>
                    <a:lnTo>
                      <a:pt x="74" y="95"/>
                    </a:lnTo>
                    <a:lnTo>
                      <a:pt x="79" y="108"/>
                    </a:lnTo>
                    <a:lnTo>
                      <a:pt x="79" y="102"/>
                    </a:lnTo>
                    <a:lnTo>
                      <a:pt x="84" y="0"/>
                    </a:lnTo>
                    <a:lnTo>
                      <a:pt x="88" y="75"/>
                    </a:lnTo>
                    <a:lnTo>
                      <a:pt x="93" y="95"/>
                    </a:lnTo>
                    <a:lnTo>
                      <a:pt x="98" y="68"/>
                    </a:lnTo>
                    <a:lnTo>
                      <a:pt x="102" y="68"/>
                    </a:lnTo>
                    <a:lnTo>
                      <a:pt x="107" y="88"/>
                    </a:lnTo>
                    <a:lnTo>
                      <a:pt x="112" y="81"/>
                    </a:lnTo>
                    <a:lnTo>
                      <a:pt x="117" y="135"/>
                    </a:lnTo>
                    <a:lnTo>
                      <a:pt x="121" y="122"/>
                    </a:lnTo>
                    <a:lnTo>
                      <a:pt x="126" y="95"/>
                    </a:lnTo>
                    <a:lnTo>
                      <a:pt x="131" y="68"/>
                    </a:lnTo>
                    <a:lnTo>
                      <a:pt x="135" y="95"/>
                    </a:lnTo>
                    <a:lnTo>
                      <a:pt x="140" y="135"/>
                    </a:lnTo>
                    <a:lnTo>
                      <a:pt x="140" y="88"/>
                    </a:lnTo>
                    <a:lnTo>
                      <a:pt x="145" y="88"/>
                    </a:lnTo>
                    <a:lnTo>
                      <a:pt x="149" y="34"/>
                    </a:lnTo>
                    <a:lnTo>
                      <a:pt x="154" y="54"/>
                    </a:lnTo>
                    <a:lnTo>
                      <a:pt x="159" y="108"/>
                    </a:lnTo>
                    <a:lnTo>
                      <a:pt x="163" y="81"/>
                    </a:lnTo>
                    <a:lnTo>
                      <a:pt x="168" y="81"/>
                    </a:lnTo>
                    <a:lnTo>
                      <a:pt x="173" y="88"/>
                    </a:lnTo>
                    <a:lnTo>
                      <a:pt x="177" y="21"/>
                    </a:lnTo>
                    <a:lnTo>
                      <a:pt x="182" y="142"/>
                    </a:lnTo>
                    <a:lnTo>
                      <a:pt x="187" y="95"/>
                    </a:lnTo>
                    <a:lnTo>
                      <a:pt x="191" y="61"/>
                    </a:lnTo>
                    <a:lnTo>
                      <a:pt x="196" y="54"/>
                    </a:lnTo>
                    <a:lnTo>
                      <a:pt x="196" y="75"/>
                    </a:lnTo>
                    <a:lnTo>
                      <a:pt x="201" y="102"/>
                    </a:lnTo>
                    <a:lnTo>
                      <a:pt x="205" y="75"/>
                    </a:lnTo>
                    <a:lnTo>
                      <a:pt x="210" y="122"/>
                    </a:lnTo>
                    <a:lnTo>
                      <a:pt x="215" y="61"/>
                    </a:lnTo>
                    <a:lnTo>
                      <a:pt x="219" y="27"/>
                    </a:lnTo>
                    <a:lnTo>
                      <a:pt x="224" y="54"/>
                    </a:lnTo>
                    <a:lnTo>
                      <a:pt x="229" y="149"/>
                    </a:lnTo>
                    <a:lnTo>
                      <a:pt x="233" y="88"/>
                    </a:lnTo>
                    <a:lnTo>
                      <a:pt x="238" y="68"/>
                    </a:lnTo>
                    <a:lnTo>
                      <a:pt x="243" y="68"/>
                    </a:lnTo>
                    <a:lnTo>
                      <a:pt x="247" y="95"/>
                    </a:lnTo>
                    <a:lnTo>
                      <a:pt x="252" y="68"/>
                    </a:lnTo>
                    <a:lnTo>
                      <a:pt x="252" y="41"/>
                    </a:lnTo>
                    <a:lnTo>
                      <a:pt x="257" y="48"/>
                    </a:lnTo>
                    <a:lnTo>
                      <a:pt x="261" y="108"/>
                    </a:lnTo>
                    <a:lnTo>
                      <a:pt x="266" y="48"/>
                    </a:lnTo>
                    <a:lnTo>
                      <a:pt x="271" y="48"/>
                    </a:lnTo>
                    <a:lnTo>
                      <a:pt x="276" y="129"/>
                    </a:lnTo>
                    <a:lnTo>
                      <a:pt x="280" y="95"/>
                    </a:lnTo>
                    <a:lnTo>
                      <a:pt x="285" y="108"/>
                    </a:lnTo>
                    <a:lnTo>
                      <a:pt x="290" y="88"/>
                    </a:lnTo>
                    <a:lnTo>
                      <a:pt x="294" y="122"/>
                    </a:lnTo>
                    <a:lnTo>
                      <a:pt x="299" y="27"/>
                    </a:lnTo>
                    <a:lnTo>
                      <a:pt x="304" y="81"/>
                    </a:lnTo>
                    <a:lnTo>
                      <a:pt x="308" y="61"/>
                    </a:lnTo>
                    <a:lnTo>
                      <a:pt x="313" y="122"/>
                    </a:lnTo>
                    <a:lnTo>
                      <a:pt x="318" y="61"/>
                    </a:lnTo>
                    <a:lnTo>
                      <a:pt x="322" y="54"/>
                    </a:lnTo>
                    <a:lnTo>
                      <a:pt x="327" y="21"/>
                    </a:lnTo>
                    <a:lnTo>
                      <a:pt x="332" y="27"/>
                    </a:lnTo>
                    <a:lnTo>
                      <a:pt x="336" y="41"/>
                    </a:lnTo>
                    <a:lnTo>
                      <a:pt x="341" y="81"/>
                    </a:lnTo>
                    <a:lnTo>
                      <a:pt x="346" y="61"/>
                    </a:lnTo>
                    <a:lnTo>
                      <a:pt x="350" y="61"/>
                    </a:lnTo>
                    <a:lnTo>
                      <a:pt x="355" y="68"/>
                    </a:lnTo>
                    <a:lnTo>
                      <a:pt x="360" y="108"/>
                    </a:lnTo>
                    <a:lnTo>
                      <a:pt x="364" y="75"/>
                    </a:lnTo>
                    <a:lnTo>
                      <a:pt x="369" y="68"/>
                    </a:lnTo>
                    <a:lnTo>
                      <a:pt x="369" y="61"/>
                    </a:lnTo>
                    <a:lnTo>
                      <a:pt x="374" y="48"/>
                    </a:lnTo>
                    <a:lnTo>
                      <a:pt x="378" y="48"/>
                    </a:lnTo>
                    <a:lnTo>
                      <a:pt x="383" y="68"/>
                    </a:lnTo>
                    <a:lnTo>
                      <a:pt x="388" y="75"/>
                    </a:lnTo>
                    <a:lnTo>
                      <a:pt x="392" y="81"/>
                    </a:lnTo>
                    <a:lnTo>
                      <a:pt x="397" y="95"/>
                    </a:lnTo>
                    <a:lnTo>
                      <a:pt x="402" y="95"/>
                    </a:lnTo>
                    <a:lnTo>
                      <a:pt x="406" y="61"/>
                    </a:lnTo>
                    <a:lnTo>
                      <a:pt x="411" y="41"/>
                    </a:lnTo>
                    <a:lnTo>
                      <a:pt x="416" y="61"/>
                    </a:lnTo>
                    <a:lnTo>
                      <a:pt x="420" y="115"/>
                    </a:lnTo>
                    <a:lnTo>
                      <a:pt x="425" y="88"/>
                    </a:lnTo>
                    <a:lnTo>
                      <a:pt x="425" y="61"/>
                    </a:lnTo>
                    <a:lnTo>
                      <a:pt x="430" y="81"/>
                    </a:lnTo>
                    <a:lnTo>
                      <a:pt x="434" y="95"/>
                    </a:lnTo>
                    <a:lnTo>
                      <a:pt x="439" y="75"/>
                    </a:lnTo>
                    <a:lnTo>
                      <a:pt x="444" y="81"/>
                    </a:lnTo>
                    <a:lnTo>
                      <a:pt x="449" y="115"/>
                    </a:lnTo>
                    <a:lnTo>
                      <a:pt x="453" y="34"/>
                    </a:lnTo>
                    <a:lnTo>
                      <a:pt x="458" y="81"/>
                    </a:lnTo>
                    <a:lnTo>
                      <a:pt x="463" y="81"/>
                    </a:lnTo>
                    <a:lnTo>
                      <a:pt x="467" y="88"/>
                    </a:lnTo>
                    <a:lnTo>
                      <a:pt x="472" y="102"/>
                    </a:lnTo>
                    <a:lnTo>
                      <a:pt x="477" y="75"/>
                    </a:lnTo>
                    <a:lnTo>
                      <a:pt x="481" y="54"/>
                    </a:lnTo>
                    <a:lnTo>
                      <a:pt x="486" y="61"/>
                    </a:lnTo>
                    <a:lnTo>
                      <a:pt x="486" y="102"/>
                    </a:lnTo>
                    <a:lnTo>
                      <a:pt x="491" y="149"/>
                    </a:lnTo>
                    <a:lnTo>
                      <a:pt x="495" y="61"/>
                    </a:lnTo>
                    <a:lnTo>
                      <a:pt x="500" y="61"/>
                    </a:lnTo>
                    <a:lnTo>
                      <a:pt x="505" y="68"/>
                    </a:lnTo>
                    <a:lnTo>
                      <a:pt x="509" y="122"/>
                    </a:lnTo>
                    <a:lnTo>
                      <a:pt x="514" y="75"/>
                    </a:lnTo>
                    <a:lnTo>
                      <a:pt x="519" y="21"/>
                    </a:lnTo>
                    <a:lnTo>
                      <a:pt x="523" y="61"/>
                    </a:lnTo>
                    <a:lnTo>
                      <a:pt x="528" y="61"/>
                    </a:lnTo>
                    <a:lnTo>
                      <a:pt x="533" y="122"/>
                    </a:lnTo>
                    <a:lnTo>
                      <a:pt x="537" y="75"/>
                    </a:lnTo>
                    <a:lnTo>
                      <a:pt x="542" y="75"/>
                    </a:lnTo>
                    <a:lnTo>
                      <a:pt x="542" y="108"/>
                    </a:lnTo>
                    <a:lnTo>
                      <a:pt x="547" y="88"/>
                    </a:lnTo>
                    <a:lnTo>
                      <a:pt x="551" y="115"/>
                    </a:lnTo>
                  </a:path>
                </a:pathLst>
              </a:custGeom>
              <a:noFill/>
              <a:ln w="12700" cap="flat">
                <a:solidFill>
                  <a:srgbClr val="3333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762" name="Freeform 162"/>
              <p:cNvSpPr>
                <a:spLocks/>
              </p:cNvSpPr>
              <p:nvPr/>
            </p:nvSpPr>
            <p:spPr bwMode="auto">
              <a:xfrm>
                <a:off x="3298825" y="2220913"/>
                <a:ext cx="876300" cy="257175"/>
              </a:xfrm>
              <a:custGeom>
                <a:avLst/>
                <a:gdLst>
                  <a:gd name="T0" fmla="*/ 10 w 552"/>
                  <a:gd name="T1" fmla="*/ 142 h 162"/>
                  <a:gd name="T2" fmla="*/ 24 w 552"/>
                  <a:gd name="T3" fmla="*/ 88 h 162"/>
                  <a:gd name="T4" fmla="*/ 38 w 552"/>
                  <a:gd name="T5" fmla="*/ 108 h 162"/>
                  <a:gd name="T6" fmla="*/ 47 w 552"/>
                  <a:gd name="T7" fmla="*/ 115 h 162"/>
                  <a:gd name="T8" fmla="*/ 61 w 552"/>
                  <a:gd name="T9" fmla="*/ 61 h 162"/>
                  <a:gd name="T10" fmla="*/ 75 w 552"/>
                  <a:gd name="T11" fmla="*/ 81 h 162"/>
                  <a:gd name="T12" fmla="*/ 89 w 552"/>
                  <a:gd name="T13" fmla="*/ 54 h 162"/>
                  <a:gd name="T14" fmla="*/ 103 w 552"/>
                  <a:gd name="T15" fmla="*/ 61 h 162"/>
                  <a:gd name="T16" fmla="*/ 113 w 552"/>
                  <a:gd name="T17" fmla="*/ 27 h 162"/>
                  <a:gd name="T18" fmla="*/ 127 w 552"/>
                  <a:gd name="T19" fmla="*/ 61 h 162"/>
                  <a:gd name="T20" fmla="*/ 141 w 552"/>
                  <a:gd name="T21" fmla="*/ 115 h 162"/>
                  <a:gd name="T22" fmla="*/ 155 w 552"/>
                  <a:gd name="T23" fmla="*/ 101 h 162"/>
                  <a:gd name="T24" fmla="*/ 164 w 552"/>
                  <a:gd name="T25" fmla="*/ 61 h 162"/>
                  <a:gd name="T26" fmla="*/ 178 w 552"/>
                  <a:gd name="T27" fmla="*/ 94 h 162"/>
                  <a:gd name="T28" fmla="*/ 192 w 552"/>
                  <a:gd name="T29" fmla="*/ 88 h 162"/>
                  <a:gd name="T30" fmla="*/ 206 w 552"/>
                  <a:gd name="T31" fmla="*/ 94 h 162"/>
                  <a:gd name="T32" fmla="*/ 220 w 552"/>
                  <a:gd name="T33" fmla="*/ 61 h 162"/>
                  <a:gd name="T34" fmla="*/ 230 w 552"/>
                  <a:gd name="T35" fmla="*/ 115 h 162"/>
                  <a:gd name="T36" fmla="*/ 244 w 552"/>
                  <a:gd name="T37" fmla="*/ 121 h 162"/>
                  <a:gd name="T38" fmla="*/ 258 w 552"/>
                  <a:gd name="T39" fmla="*/ 74 h 162"/>
                  <a:gd name="T40" fmla="*/ 272 w 552"/>
                  <a:gd name="T41" fmla="*/ 142 h 162"/>
                  <a:gd name="T42" fmla="*/ 281 w 552"/>
                  <a:gd name="T43" fmla="*/ 40 h 162"/>
                  <a:gd name="T44" fmla="*/ 295 w 552"/>
                  <a:gd name="T45" fmla="*/ 128 h 162"/>
                  <a:gd name="T46" fmla="*/ 309 w 552"/>
                  <a:gd name="T47" fmla="*/ 115 h 162"/>
                  <a:gd name="T48" fmla="*/ 323 w 552"/>
                  <a:gd name="T49" fmla="*/ 88 h 162"/>
                  <a:gd name="T50" fmla="*/ 337 w 552"/>
                  <a:gd name="T51" fmla="*/ 94 h 162"/>
                  <a:gd name="T52" fmla="*/ 346 w 552"/>
                  <a:gd name="T53" fmla="*/ 121 h 162"/>
                  <a:gd name="T54" fmla="*/ 360 w 552"/>
                  <a:gd name="T55" fmla="*/ 108 h 162"/>
                  <a:gd name="T56" fmla="*/ 374 w 552"/>
                  <a:gd name="T57" fmla="*/ 115 h 162"/>
                  <a:gd name="T58" fmla="*/ 388 w 552"/>
                  <a:gd name="T59" fmla="*/ 0 h 162"/>
                  <a:gd name="T60" fmla="*/ 398 w 552"/>
                  <a:gd name="T61" fmla="*/ 74 h 162"/>
                  <a:gd name="T62" fmla="*/ 412 w 552"/>
                  <a:gd name="T63" fmla="*/ 88 h 162"/>
                  <a:gd name="T64" fmla="*/ 426 w 552"/>
                  <a:gd name="T65" fmla="*/ 155 h 162"/>
                  <a:gd name="T66" fmla="*/ 440 w 552"/>
                  <a:gd name="T67" fmla="*/ 121 h 162"/>
                  <a:gd name="T68" fmla="*/ 454 w 552"/>
                  <a:gd name="T69" fmla="*/ 74 h 162"/>
                  <a:gd name="T70" fmla="*/ 463 w 552"/>
                  <a:gd name="T71" fmla="*/ 88 h 162"/>
                  <a:gd name="T72" fmla="*/ 477 w 552"/>
                  <a:gd name="T73" fmla="*/ 108 h 162"/>
                  <a:gd name="T74" fmla="*/ 491 w 552"/>
                  <a:gd name="T75" fmla="*/ 47 h 162"/>
                  <a:gd name="T76" fmla="*/ 505 w 552"/>
                  <a:gd name="T77" fmla="*/ 61 h 162"/>
                  <a:gd name="T78" fmla="*/ 515 w 552"/>
                  <a:gd name="T79" fmla="*/ 74 h 162"/>
                  <a:gd name="T80" fmla="*/ 529 w 552"/>
                  <a:gd name="T81" fmla="*/ 94 h 162"/>
                  <a:gd name="T82" fmla="*/ 543 w 552"/>
                  <a:gd name="T83" fmla="*/ 88 h 1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552" h="162">
                    <a:moveTo>
                      <a:pt x="0" y="128"/>
                    </a:moveTo>
                    <a:lnTo>
                      <a:pt x="5" y="67"/>
                    </a:lnTo>
                    <a:lnTo>
                      <a:pt x="10" y="142"/>
                    </a:lnTo>
                    <a:lnTo>
                      <a:pt x="14" y="81"/>
                    </a:lnTo>
                    <a:lnTo>
                      <a:pt x="19" y="135"/>
                    </a:lnTo>
                    <a:lnTo>
                      <a:pt x="24" y="88"/>
                    </a:lnTo>
                    <a:lnTo>
                      <a:pt x="28" y="121"/>
                    </a:lnTo>
                    <a:lnTo>
                      <a:pt x="33" y="61"/>
                    </a:lnTo>
                    <a:lnTo>
                      <a:pt x="38" y="108"/>
                    </a:lnTo>
                    <a:lnTo>
                      <a:pt x="42" y="128"/>
                    </a:lnTo>
                    <a:lnTo>
                      <a:pt x="47" y="74"/>
                    </a:lnTo>
                    <a:lnTo>
                      <a:pt x="47" y="115"/>
                    </a:lnTo>
                    <a:lnTo>
                      <a:pt x="52" y="115"/>
                    </a:lnTo>
                    <a:lnTo>
                      <a:pt x="57" y="74"/>
                    </a:lnTo>
                    <a:lnTo>
                      <a:pt x="61" y="61"/>
                    </a:lnTo>
                    <a:lnTo>
                      <a:pt x="66" y="40"/>
                    </a:lnTo>
                    <a:lnTo>
                      <a:pt x="71" y="94"/>
                    </a:lnTo>
                    <a:lnTo>
                      <a:pt x="75" y="81"/>
                    </a:lnTo>
                    <a:lnTo>
                      <a:pt x="80" y="121"/>
                    </a:lnTo>
                    <a:lnTo>
                      <a:pt x="85" y="67"/>
                    </a:lnTo>
                    <a:lnTo>
                      <a:pt x="89" y="54"/>
                    </a:lnTo>
                    <a:lnTo>
                      <a:pt x="94" y="67"/>
                    </a:lnTo>
                    <a:lnTo>
                      <a:pt x="99" y="34"/>
                    </a:lnTo>
                    <a:lnTo>
                      <a:pt x="103" y="61"/>
                    </a:lnTo>
                    <a:lnTo>
                      <a:pt x="108" y="74"/>
                    </a:lnTo>
                    <a:lnTo>
                      <a:pt x="108" y="67"/>
                    </a:lnTo>
                    <a:lnTo>
                      <a:pt x="113" y="27"/>
                    </a:lnTo>
                    <a:lnTo>
                      <a:pt x="117" y="101"/>
                    </a:lnTo>
                    <a:lnTo>
                      <a:pt x="122" y="47"/>
                    </a:lnTo>
                    <a:lnTo>
                      <a:pt x="127" y="61"/>
                    </a:lnTo>
                    <a:lnTo>
                      <a:pt x="131" y="94"/>
                    </a:lnTo>
                    <a:lnTo>
                      <a:pt x="136" y="88"/>
                    </a:lnTo>
                    <a:lnTo>
                      <a:pt x="141" y="115"/>
                    </a:lnTo>
                    <a:lnTo>
                      <a:pt x="145" y="115"/>
                    </a:lnTo>
                    <a:lnTo>
                      <a:pt x="150" y="47"/>
                    </a:lnTo>
                    <a:lnTo>
                      <a:pt x="155" y="101"/>
                    </a:lnTo>
                    <a:lnTo>
                      <a:pt x="159" y="101"/>
                    </a:lnTo>
                    <a:lnTo>
                      <a:pt x="164" y="94"/>
                    </a:lnTo>
                    <a:lnTo>
                      <a:pt x="164" y="61"/>
                    </a:lnTo>
                    <a:lnTo>
                      <a:pt x="169" y="135"/>
                    </a:lnTo>
                    <a:lnTo>
                      <a:pt x="173" y="81"/>
                    </a:lnTo>
                    <a:lnTo>
                      <a:pt x="178" y="94"/>
                    </a:lnTo>
                    <a:lnTo>
                      <a:pt x="183" y="108"/>
                    </a:lnTo>
                    <a:lnTo>
                      <a:pt x="187" y="67"/>
                    </a:lnTo>
                    <a:lnTo>
                      <a:pt x="192" y="88"/>
                    </a:lnTo>
                    <a:lnTo>
                      <a:pt x="197" y="94"/>
                    </a:lnTo>
                    <a:lnTo>
                      <a:pt x="201" y="34"/>
                    </a:lnTo>
                    <a:lnTo>
                      <a:pt x="206" y="94"/>
                    </a:lnTo>
                    <a:lnTo>
                      <a:pt x="211" y="54"/>
                    </a:lnTo>
                    <a:lnTo>
                      <a:pt x="215" y="94"/>
                    </a:lnTo>
                    <a:lnTo>
                      <a:pt x="220" y="61"/>
                    </a:lnTo>
                    <a:lnTo>
                      <a:pt x="220" y="101"/>
                    </a:lnTo>
                    <a:lnTo>
                      <a:pt x="225" y="121"/>
                    </a:lnTo>
                    <a:lnTo>
                      <a:pt x="230" y="115"/>
                    </a:lnTo>
                    <a:lnTo>
                      <a:pt x="234" y="128"/>
                    </a:lnTo>
                    <a:lnTo>
                      <a:pt x="239" y="101"/>
                    </a:lnTo>
                    <a:lnTo>
                      <a:pt x="244" y="121"/>
                    </a:lnTo>
                    <a:lnTo>
                      <a:pt x="248" y="67"/>
                    </a:lnTo>
                    <a:lnTo>
                      <a:pt x="253" y="88"/>
                    </a:lnTo>
                    <a:lnTo>
                      <a:pt x="258" y="74"/>
                    </a:lnTo>
                    <a:lnTo>
                      <a:pt x="262" y="128"/>
                    </a:lnTo>
                    <a:lnTo>
                      <a:pt x="267" y="40"/>
                    </a:lnTo>
                    <a:lnTo>
                      <a:pt x="272" y="142"/>
                    </a:lnTo>
                    <a:lnTo>
                      <a:pt x="276" y="61"/>
                    </a:lnTo>
                    <a:lnTo>
                      <a:pt x="281" y="74"/>
                    </a:lnTo>
                    <a:lnTo>
                      <a:pt x="281" y="40"/>
                    </a:lnTo>
                    <a:lnTo>
                      <a:pt x="286" y="61"/>
                    </a:lnTo>
                    <a:lnTo>
                      <a:pt x="290" y="101"/>
                    </a:lnTo>
                    <a:lnTo>
                      <a:pt x="295" y="128"/>
                    </a:lnTo>
                    <a:lnTo>
                      <a:pt x="300" y="162"/>
                    </a:lnTo>
                    <a:lnTo>
                      <a:pt x="304" y="74"/>
                    </a:lnTo>
                    <a:lnTo>
                      <a:pt x="309" y="115"/>
                    </a:lnTo>
                    <a:lnTo>
                      <a:pt x="314" y="115"/>
                    </a:lnTo>
                    <a:lnTo>
                      <a:pt x="318" y="81"/>
                    </a:lnTo>
                    <a:lnTo>
                      <a:pt x="323" y="88"/>
                    </a:lnTo>
                    <a:lnTo>
                      <a:pt x="328" y="121"/>
                    </a:lnTo>
                    <a:lnTo>
                      <a:pt x="332" y="74"/>
                    </a:lnTo>
                    <a:lnTo>
                      <a:pt x="337" y="94"/>
                    </a:lnTo>
                    <a:lnTo>
                      <a:pt x="337" y="115"/>
                    </a:lnTo>
                    <a:lnTo>
                      <a:pt x="342" y="74"/>
                    </a:lnTo>
                    <a:lnTo>
                      <a:pt x="346" y="121"/>
                    </a:lnTo>
                    <a:lnTo>
                      <a:pt x="351" y="148"/>
                    </a:lnTo>
                    <a:lnTo>
                      <a:pt x="356" y="94"/>
                    </a:lnTo>
                    <a:lnTo>
                      <a:pt x="360" y="108"/>
                    </a:lnTo>
                    <a:lnTo>
                      <a:pt x="365" y="108"/>
                    </a:lnTo>
                    <a:lnTo>
                      <a:pt x="370" y="108"/>
                    </a:lnTo>
                    <a:lnTo>
                      <a:pt x="374" y="115"/>
                    </a:lnTo>
                    <a:lnTo>
                      <a:pt x="379" y="121"/>
                    </a:lnTo>
                    <a:lnTo>
                      <a:pt x="384" y="67"/>
                    </a:lnTo>
                    <a:lnTo>
                      <a:pt x="388" y="0"/>
                    </a:lnTo>
                    <a:lnTo>
                      <a:pt x="393" y="67"/>
                    </a:lnTo>
                    <a:lnTo>
                      <a:pt x="393" y="101"/>
                    </a:lnTo>
                    <a:lnTo>
                      <a:pt x="398" y="74"/>
                    </a:lnTo>
                    <a:lnTo>
                      <a:pt x="403" y="61"/>
                    </a:lnTo>
                    <a:lnTo>
                      <a:pt x="407" y="74"/>
                    </a:lnTo>
                    <a:lnTo>
                      <a:pt x="412" y="88"/>
                    </a:lnTo>
                    <a:lnTo>
                      <a:pt x="417" y="74"/>
                    </a:lnTo>
                    <a:lnTo>
                      <a:pt x="421" y="88"/>
                    </a:lnTo>
                    <a:lnTo>
                      <a:pt x="426" y="155"/>
                    </a:lnTo>
                    <a:lnTo>
                      <a:pt x="431" y="101"/>
                    </a:lnTo>
                    <a:lnTo>
                      <a:pt x="435" y="115"/>
                    </a:lnTo>
                    <a:lnTo>
                      <a:pt x="440" y="121"/>
                    </a:lnTo>
                    <a:lnTo>
                      <a:pt x="445" y="74"/>
                    </a:lnTo>
                    <a:lnTo>
                      <a:pt x="449" y="88"/>
                    </a:lnTo>
                    <a:lnTo>
                      <a:pt x="454" y="74"/>
                    </a:lnTo>
                    <a:lnTo>
                      <a:pt x="454" y="88"/>
                    </a:lnTo>
                    <a:lnTo>
                      <a:pt x="459" y="88"/>
                    </a:lnTo>
                    <a:lnTo>
                      <a:pt x="463" y="88"/>
                    </a:lnTo>
                    <a:lnTo>
                      <a:pt x="468" y="108"/>
                    </a:lnTo>
                    <a:lnTo>
                      <a:pt x="473" y="54"/>
                    </a:lnTo>
                    <a:lnTo>
                      <a:pt x="477" y="108"/>
                    </a:lnTo>
                    <a:lnTo>
                      <a:pt x="482" y="40"/>
                    </a:lnTo>
                    <a:lnTo>
                      <a:pt x="487" y="88"/>
                    </a:lnTo>
                    <a:lnTo>
                      <a:pt x="491" y="47"/>
                    </a:lnTo>
                    <a:lnTo>
                      <a:pt x="496" y="94"/>
                    </a:lnTo>
                    <a:lnTo>
                      <a:pt x="501" y="34"/>
                    </a:lnTo>
                    <a:lnTo>
                      <a:pt x="505" y="61"/>
                    </a:lnTo>
                    <a:lnTo>
                      <a:pt x="510" y="88"/>
                    </a:lnTo>
                    <a:lnTo>
                      <a:pt x="510" y="74"/>
                    </a:lnTo>
                    <a:lnTo>
                      <a:pt x="515" y="74"/>
                    </a:lnTo>
                    <a:lnTo>
                      <a:pt x="519" y="94"/>
                    </a:lnTo>
                    <a:lnTo>
                      <a:pt x="524" y="88"/>
                    </a:lnTo>
                    <a:lnTo>
                      <a:pt x="529" y="94"/>
                    </a:lnTo>
                    <a:lnTo>
                      <a:pt x="533" y="61"/>
                    </a:lnTo>
                    <a:lnTo>
                      <a:pt x="538" y="67"/>
                    </a:lnTo>
                    <a:lnTo>
                      <a:pt x="543" y="88"/>
                    </a:lnTo>
                    <a:lnTo>
                      <a:pt x="547" y="88"/>
                    </a:lnTo>
                    <a:lnTo>
                      <a:pt x="552" y="115"/>
                    </a:lnTo>
                  </a:path>
                </a:pathLst>
              </a:custGeom>
              <a:noFill/>
              <a:ln w="12700" cap="flat">
                <a:solidFill>
                  <a:srgbClr val="3333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763" name="Freeform 163"/>
              <p:cNvSpPr>
                <a:spLocks/>
              </p:cNvSpPr>
              <p:nvPr/>
            </p:nvSpPr>
            <p:spPr bwMode="auto">
              <a:xfrm>
                <a:off x="4175125" y="2220913"/>
                <a:ext cx="868363" cy="257175"/>
              </a:xfrm>
              <a:custGeom>
                <a:avLst/>
                <a:gdLst>
                  <a:gd name="T0" fmla="*/ 10 w 547"/>
                  <a:gd name="T1" fmla="*/ 81 h 162"/>
                  <a:gd name="T2" fmla="*/ 19 w 547"/>
                  <a:gd name="T3" fmla="*/ 115 h 162"/>
                  <a:gd name="T4" fmla="*/ 33 w 547"/>
                  <a:gd name="T5" fmla="*/ 101 h 162"/>
                  <a:gd name="T6" fmla="*/ 47 w 547"/>
                  <a:gd name="T7" fmla="*/ 115 h 162"/>
                  <a:gd name="T8" fmla="*/ 61 w 547"/>
                  <a:gd name="T9" fmla="*/ 81 h 162"/>
                  <a:gd name="T10" fmla="*/ 75 w 547"/>
                  <a:gd name="T11" fmla="*/ 88 h 162"/>
                  <a:gd name="T12" fmla="*/ 84 w 547"/>
                  <a:gd name="T13" fmla="*/ 128 h 162"/>
                  <a:gd name="T14" fmla="*/ 98 w 547"/>
                  <a:gd name="T15" fmla="*/ 121 h 162"/>
                  <a:gd name="T16" fmla="*/ 112 w 547"/>
                  <a:gd name="T17" fmla="*/ 54 h 162"/>
                  <a:gd name="T18" fmla="*/ 126 w 547"/>
                  <a:gd name="T19" fmla="*/ 94 h 162"/>
                  <a:gd name="T20" fmla="*/ 136 w 547"/>
                  <a:gd name="T21" fmla="*/ 47 h 162"/>
                  <a:gd name="T22" fmla="*/ 150 w 547"/>
                  <a:gd name="T23" fmla="*/ 74 h 162"/>
                  <a:gd name="T24" fmla="*/ 164 w 547"/>
                  <a:gd name="T25" fmla="*/ 67 h 162"/>
                  <a:gd name="T26" fmla="*/ 178 w 547"/>
                  <a:gd name="T27" fmla="*/ 61 h 162"/>
                  <a:gd name="T28" fmla="*/ 187 w 547"/>
                  <a:gd name="T29" fmla="*/ 121 h 162"/>
                  <a:gd name="T30" fmla="*/ 201 w 547"/>
                  <a:gd name="T31" fmla="*/ 74 h 162"/>
                  <a:gd name="T32" fmla="*/ 215 w 547"/>
                  <a:gd name="T33" fmla="*/ 67 h 162"/>
                  <a:gd name="T34" fmla="*/ 229 w 547"/>
                  <a:gd name="T35" fmla="*/ 108 h 162"/>
                  <a:gd name="T36" fmla="*/ 243 w 547"/>
                  <a:gd name="T37" fmla="*/ 61 h 162"/>
                  <a:gd name="T38" fmla="*/ 253 w 547"/>
                  <a:gd name="T39" fmla="*/ 115 h 162"/>
                  <a:gd name="T40" fmla="*/ 267 w 547"/>
                  <a:gd name="T41" fmla="*/ 135 h 162"/>
                  <a:gd name="T42" fmla="*/ 281 w 547"/>
                  <a:gd name="T43" fmla="*/ 115 h 162"/>
                  <a:gd name="T44" fmla="*/ 295 w 547"/>
                  <a:gd name="T45" fmla="*/ 108 h 162"/>
                  <a:gd name="T46" fmla="*/ 304 w 547"/>
                  <a:gd name="T47" fmla="*/ 88 h 162"/>
                  <a:gd name="T48" fmla="*/ 318 w 547"/>
                  <a:gd name="T49" fmla="*/ 115 h 162"/>
                  <a:gd name="T50" fmla="*/ 332 w 547"/>
                  <a:gd name="T51" fmla="*/ 115 h 162"/>
                  <a:gd name="T52" fmla="*/ 346 w 547"/>
                  <a:gd name="T53" fmla="*/ 121 h 162"/>
                  <a:gd name="T54" fmla="*/ 360 w 547"/>
                  <a:gd name="T55" fmla="*/ 115 h 162"/>
                  <a:gd name="T56" fmla="*/ 370 w 547"/>
                  <a:gd name="T57" fmla="*/ 88 h 162"/>
                  <a:gd name="T58" fmla="*/ 384 w 547"/>
                  <a:gd name="T59" fmla="*/ 108 h 162"/>
                  <a:gd name="T60" fmla="*/ 398 w 547"/>
                  <a:gd name="T61" fmla="*/ 88 h 162"/>
                  <a:gd name="T62" fmla="*/ 412 w 547"/>
                  <a:gd name="T63" fmla="*/ 115 h 162"/>
                  <a:gd name="T64" fmla="*/ 421 w 547"/>
                  <a:gd name="T65" fmla="*/ 101 h 162"/>
                  <a:gd name="T66" fmla="*/ 435 w 547"/>
                  <a:gd name="T67" fmla="*/ 54 h 162"/>
                  <a:gd name="T68" fmla="*/ 449 w 547"/>
                  <a:gd name="T69" fmla="*/ 142 h 162"/>
                  <a:gd name="T70" fmla="*/ 463 w 547"/>
                  <a:gd name="T71" fmla="*/ 54 h 162"/>
                  <a:gd name="T72" fmla="*/ 477 w 547"/>
                  <a:gd name="T73" fmla="*/ 135 h 162"/>
                  <a:gd name="T74" fmla="*/ 486 w 547"/>
                  <a:gd name="T75" fmla="*/ 88 h 162"/>
                  <a:gd name="T76" fmla="*/ 500 w 547"/>
                  <a:gd name="T77" fmla="*/ 115 h 162"/>
                  <a:gd name="T78" fmla="*/ 515 w 547"/>
                  <a:gd name="T79" fmla="*/ 67 h 162"/>
                  <a:gd name="T80" fmla="*/ 529 w 547"/>
                  <a:gd name="T81" fmla="*/ 121 h 162"/>
                  <a:gd name="T82" fmla="*/ 538 w 547"/>
                  <a:gd name="T83" fmla="*/ 101 h 1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547" h="162">
                    <a:moveTo>
                      <a:pt x="0" y="115"/>
                    </a:moveTo>
                    <a:lnTo>
                      <a:pt x="5" y="101"/>
                    </a:lnTo>
                    <a:lnTo>
                      <a:pt x="10" y="81"/>
                    </a:lnTo>
                    <a:lnTo>
                      <a:pt x="14" y="47"/>
                    </a:lnTo>
                    <a:lnTo>
                      <a:pt x="14" y="74"/>
                    </a:lnTo>
                    <a:lnTo>
                      <a:pt x="19" y="115"/>
                    </a:lnTo>
                    <a:lnTo>
                      <a:pt x="24" y="74"/>
                    </a:lnTo>
                    <a:lnTo>
                      <a:pt x="28" y="101"/>
                    </a:lnTo>
                    <a:lnTo>
                      <a:pt x="33" y="101"/>
                    </a:lnTo>
                    <a:lnTo>
                      <a:pt x="38" y="67"/>
                    </a:lnTo>
                    <a:lnTo>
                      <a:pt x="42" y="40"/>
                    </a:lnTo>
                    <a:lnTo>
                      <a:pt x="47" y="115"/>
                    </a:lnTo>
                    <a:lnTo>
                      <a:pt x="52" y="88"/>
                    </a:lnTo>
                    <a:lnTo>
                      <a:pt x="56" y="67"/>
                    </a:lnTo>
                    <a:lnTo>
                      <a:pt x="61" y="81"/>
                    </a:lnTo>
                    <a:lnTo>
                      <a:pt x="66" y="108"/>
                    </a:lnTo>
                    <a:lnTo>
                      <a:pt x="70" y="67"/>
                    </a:lnTo>
                    <a:lnTo>
                      <a:pt x="75" y="88"/>
                    </a:lnTo>
                    <a:lnTo>
                      <a:pt x="75" y="108"/>
                    </a:lnTo>
                    <a:lnTo>
                      <a:pt x="80" y="128"/>
                    </a:lnTo>
                    <a:lnTo>
                      <a:pt x="84" y="128"/>
                    </a:lnTo>
                    <a:lnTo>
                      <a:pt x="89" y="101"/>
                    </a:lnTo>
                    <a:lnTo>
                      <a:pt x="94" y="94"/>
                    </a:lnTo>
                    <a:lnTo>
                      <a:pt x="98" y="121"/>
                    </a:lnTo>
                    <a:lnTo>
                      <a:pt x="103" y="94"/>
                    </a:lnTo>
                    <a:lnTo>
                      <a:pt x="108" y="81"/>
                    </a:lnTo>
                    <a:lnTo>
                      <a:pt x="112" y="54"/>
                    </a:lnTo>
                    <a:lnTo>
                      <a:pt x="117" y="0"/>
                    </a:lnTo>
                    <a:lnTo>
                      <a:pt x="122" y="40"/>
                    </a:lnTo>
                    <a:lnTo>
                      <a:pt x="126" y="94"/>
                    </a:lnTo>
                    <a:lnTo>
                      <a:pt x="131" y="121"/>
                    </a:lnTo>
                    <a:lnTo>
                      <a:pt x="131" y="74"/>
                    </a:lnTo>
                    <a:lnTo>
                      <a:pt x="136" y="47"/>
                    </a:lnTo>
                    <a:lnTo>
                      <a:pt x="140" y="108"/>
                    </a:lnTo>
                    <a:lnTo>
                      <a:pt x="145" y="115"/>
                    </a:lnTo>
                    <a:lnTo>
                      <a:pt x="150" y="74"/>
                    </a:lnTo>
                    <a:lnTo>
                      <a:pt x="154" y="148"/>
                    </a:lnTo>
                    <a:lnTo>
                      <a:pt x="159" y="162"/>
                    </a:lnTo>
                    <a:lnTo>
                      <a:pt x="164" y="67"/>
                    </a:lnTo>
                    <a:lnTo>
                      <a:pt x="168" y="101"/>
                    </a:lnTo>
                    <a:lnTo>
                      <a:pt x="173" y="20"/>
                    </a:lnTo>
                    <a:lnTo>
                      <a:pt x="178" y="61"/>
                    </a:lnTo>
                    <a:lnTo>
                      <a:pt x="183" y="67"/>
                    </a:lnTo>
                    <a:lnTo>
                      <a:pt x="187" y="94"/>
                    </a:lnTo>
                    <a:lnTo>
                      <a:pt x="187" y="121"/>
                    </a:lnTo>
                    <a:lnTo>
                      <a:pt x="192" y="74"/>
                    </a:lnTo>
                    <a:lnTo>
                      <a:pt x="197" y="101"/>
                    </a:lnTo>
                    <a:lnTo>
                      <a:pt x="201" y="74"/>
                    </a:lnTo>
                    <a:lnTo>
                      <a:pt x="206" y="88"/>
                    </a:lnTo>
                    <a:lnTo>
                      <a:pt x="211" y="94"/>
                    </a:lnTo>
                    <a:lnTo>
                      <a:pt x="215" y="67"/>
                    </a:lnTo>
                    <a:lnTo>
                      <a:pt x="220" y="40"/>
                    </a:lnTo>
                    <a:lnTo>
                      <a:pt x="225" y="67"/>
                    </a:lnTo>
                    <a:lnTo>
                      <a:pt x="229" y="108"/>
                    </a:lnTo>
                    <a:lnTo>
                      <a:pt x="234" y="94"/>
                    </a:lnTo>
                    <a:lnTo>
                      <a:pt x="239" y="135"/>
                    </a:lnTo>
                    <a:lnTo>
                      <a:pt x="243" y="61"/>
                    </a:lnTo>
                    <a:lnTo>
                      <a:pt x="248" y="121"/>
                    </a:lnTo>
                    <a:lnTo>
                      <a:pt x="248" y="61"/>
                    </a:lnTo>
                    <a:lnTo>
                      <a:pt x="253" y="115"/>
                    </a:lnTo>
                    <a:lnTo>
                      <a:pt x="257" y="135"/>
                    </a:lnTo>
                    <a:lnTo>
                      <a:pt x="262" y="128"/>
                    </a:lnTo>
                    <a:lnTo>
                      <a:pt x="267" y="135"/>
                    </a:lnTo>
                    <a:lnTo>
                      <a:pt x="271" y="67"/>
                    </a:lnTo>
                    <a:lnTo>
                      <a:pt x="276" y="115"/>
                    </a:lnTo>
                    <a:lnTo>
                      <a:pt x="281" y="115"/>
                    </a:lnTo>
                    <a:lnTo>
                      <a:pt x="285" y="101"/>
                    </a:lnTo>
                    <a:lnTo>
                      <a:pt x="290" y="81"/>
                    </a:lnTo>
                    <a:lnTo>
                      <a:pt x="295" y="108"/>
                    </a:lnTo>
                    <a:lnTo>
                      <a:pt x="299" y="121"/>
                    </a:lnTo>
                    <a:lnTo>
                      <a:pt x="304" y="101"/>
                    </a:lnTo>
                    <a:lnTo>
                      <a:pt x="304" y="88"/>
                    </a:lnTo>
                    <a:lnTo>
                      <a:pt x="309" y="94"/>
                    </a:lnTo>
                    <a:lnTo>
                      <a:pt x="313" y="61"/>
                    </a:lnTo>
                    <a:lnTo>
                      <a:pt x="318" y="115"/>
                    </a:lnTo>
                    <a:lnTo>
                      <a:pt x="323" y="81"/>
                    </a:lnTo>
                    <a:lnTo>
                      <a:pt x="327" y="142"/>
                    </a:lnTo>
                    <a:lnTo>
                      <a:pt x="332" y="115"/>
                    </a:lnTo>
                    <a:lnTo>
                      <a:pt x="337" y="54"/>
                    </a:lnTo>
                    <a:lnTo>
                      <a:pt x="341" y="74"/>
                    </a:lnTo>
                    <a:lnTo>
                      <a:pt x="346" y="121"/>
                    </a:lnTo>
                    <a:lnTo>
                      <a:pt x="351" y="67"/>
                    </a:lnTo>
                    <a:lnTo>
                      <a:pt x="356" y="74"/>
                    </a:lnTo>
                    <a:lnTo>
                      <a:pt x="360" y="115"/>
                    </a:lnTo>
                    <a:lnTo>
                      <a:pt x="360" y="40"/>
                    </a:lnTo>
                    <a:lnTo>
                      <a:pt x="365" y="115"/>
                    </a:lnTo>
                    <a:lnTo>
                      <a:pt x="370" y="88"/>
                    </a:lnTo>
                    <a:lnTo>
                      <a:pt x="374" y="74"/>
                    </a:lnTo>
                    <a:lnTo>
                      <a:pt x="379" y="142"/>
                    </a:lnTo>
                    <a:lnTo>
                      <a:pt x="384" y="108"/>
                    </a:lnTo>
                    <a:lnTo>
                      <a:pt x="388" y="47"/>
                    </a:lnTo>
                    <a:lnTo>
                      <a:pt x="393" y="40"/>
                    </a:lnTo>
                    <a:lnTo>
                      <a:pt x="398" y="88"/>
                    </a:lnTo>
                    <a:lnTo>
                      <a:pt x="402" y="54"/>
                    </a:lnTo>
                    <a:lnTo>
                      <a:pt x="407" y="94"/>
                    </a:lnTo>
                    <a:lnTo>
                      <a:pt x="412" y="115"/>
                    </a:lnTo>
                    <a:lnTo>
                      <a:pt x="416" y="61"/>
                    </a:lnTo>
                    <a:lnTo>
                      <a:pt x="421" y="121"/>
                    </a:lnTo>
                    <a:lnTo>
                      <a:pt x="421" y="101"/>
                    </a:lnTo>
                    <a:lnTo>
                      <a:pt x="426" y="128"/>
                    </a:lnTo>
                    <a:lnTo>
                      <a:pt x="430" y="101"/>
                    </a:lnTo>
                    <a:lnTo>
                      <a:pt x="435" y="54"/>
                    </a:lnTo>
                    <a:lnTo>
                      <a:pt x="440" y="101"/>
                    </a:lnTo>
                    <a:lnTo>
                      <a:pt x="444" y="61"/>
                    </a:lnTo>
                    <a:lnTo>
                      <a:pt x="449" y="142"/>
                    </a:lnTo>
                    <a:lnTo>
                      <a:pt x="454" y="54"/>
                    </a:lnTo>
                    <a:lnTo>
                      <a:pt x="458" y="101"/>
                    </a:lnTo>
                    <a:lnTo>
                      <a:pt x="463" y="54"/>
                    </a:lnTo>
                    <a:lnTo>
                      <a:pt x="468" y="121"/>
                    </a:lnTo>
                    <a:lnTo>
                      <a:pt x="472" y="67"/>
                    </a:lnTo>
                    <a:lnTo>
                      <a:pt x="477" y="135"/>
                    </a:lnTo>
                    <a:lnTo>
                      <a:pt x="477" y="61"/>
                    </a:lnTo>
                    <a:lnTo>
                      <a:pt x="482" y="101"/>
                    </a:lnTo>
                    <a:lnTo>
                      <a:pt x="486" y="88"/>
                    </a:lnTo>
                    <a:lnTo>
                      <a:pt x="491" y="94"/>
                    </a:lnTo>
                    <a:lnTo>
                      <a:pt x="496" y="155"/>
                    </a:lnTo>
                    <a:lnTo>
                      <a:pt x="500" y="115"/>
                    </a:lnTo>
                    <a:lnTo>
                      <a:pt x="505" y="74"/>
                    </a:lnTo>
                    <a:lnTo>
                      <a:pt x="510" y="94"/>
                    </a:lnTo>
                    <a:lnTo>
                      <a:pt x="515" y="67"/>
                    </a:lnTo>
                    <a:lnTo>
                      <a:pt x="519" y="47"/>
                    </a:lnTo>
                    <a:lnTo>
                      <a:pt x="524" y="27"/>
                    </a:lnTo>
                    <a:lnTo>
                      <a:pt x="529" y="121"/>
                    </a:lnTo>
                    <a:lnTo>
                      <a:pt x="533" y="67"/>
                    </a:lnTo>
                    <a:lnTo>
                      <a:pt x="533" y="115"/>
                    </a:lnTo>
                    <a:lnTo>
                      <a:pt x="538" y="101"/>
                    </a:lnTo>
                    <a:lnTo>
                      <a:pt x="543" y="81"/>
                    </a:lnTo>
                    <a:lnTo>
                      <a:pt x="547" y="74"/>
                    </a:lnTo>
                  </a:path>
                </a:pathLst>
              </a:custGeom>
              <a:noFill/>
              <a:ln w="12700" cap="flat">
                <a:solidFill>
                  <a:srgbClr val="3333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764" name="Freeform 164"/>
              <p:cNvSpPr>
                <a:spLocks/>
              </p:cNvSpPr>
              <p:nvPr/>
            </p:nvSpPr>
            <p:spPr bwMode="auto">
              <a:xfrm>
                <a:off x="5043488" y="2252663"/>
                <a:ext cx="631825" cy="246063"/>
              </a:xfrm>
              <a:custGeom>
                <a:avLst/>
                <a:gdLst>
                  <a:gd name="T0" fmla="*/ 5 w 398"/>
                  <a:gd name="T1" fmla="*/ 41 h 155"/>
                  <a:gd name="T2" fmla="*/ 14 w 398"/>
                  <a:gd name="T3" fmla="*/ 155 h 155"/>
                  <a:gd name="T4" fmla="*/ 24 w 398"/>
                  <a:gd name="T5" fmla="*/ 54 h 155"/>
                  <a:gd name="T6" fmla="*/ 33 w 398"/>
                  <a:gd name="T7" fmla="*/ 68 h 155"/>
                  <a:gd name="T8" fmla="*/ 42 w 398"/>
                  <a:gd name="T9" fmla="*/ 54 h 155"/>
                  <a:gd name="T10" fmla="*/ 47 w 398"/>
                  <a:gd name="T11" fmla="*/ 54 h 155"/>
                  <a:gd name="T12" fmla="*/ 56 w 398"/>
                  <a:gd name="T13" fmla="*/ 68 h 155"/>
                  <a:gd name="T14" fmla="*/ 66 w 398"/>
                  <a:gd name="T15" fmla="*/ 115 h 155"/>
                  <a:gd name="T16" fmla="*/ 75 w 398"/>
                  <a:gd name="T17" fmla="*/ 81 h 155"/>
                  <a:gd name="T18" fmla="*/ 84 w 398"/>
                  <a:gd name="T19" fmla="*/ 88 h 155"/>
                  <a:gd name="T20" fmla="*/ 94 w 398"/>
                  <a:gd name="T21" fmla="*/ 122 h 155"/>
                  <a:gd name="T22" fmla="*/ 103 w 398"/>
                  <a:gd name="T23" fmla="*/ 108 h 155"/>
                  <a:gd name="T24" fmla="*/ 112 w 398"/>
                  <a:gd name="T25" fmla="*/ 27 h 155"/>
                  <a:gd name="T26" fmla="*/ 122 w 398"/>
                  <a:gd name="T27" fmla="*/ 61 h 155"/>
                  <a:gd name="T28" fmla="*/ 131 w 398"/>
                  <a:gd name="T29" fmla="*/ 41 h 155"/>
                  <a:gd name="T30" fmla="*/ 141 w 398"/>
                  <a:gd name="T31" fmla="*/ 0 h 155"/>
                  <a:gd name="T32" fmla="*/ 150 w 398"/>
                  <a:gd name="T33" fmla="*/ 20 h 155"/>
                  <a:gd name="T34" fmla="*/ 159 w 398"/>
                  <a:gd name="T35" fmla="*/ 61 h 155"/>
                  <a:gd name="T36" fmla="*/ 164 w 398"/>
                  <a:gd name="T37" fmla="*/ 61 h 155"/>
                  <a:gd name="T38" fmla="*/ 173 w 398"/>
                  <a:gd name="T39" fmla="*/ 47 h 155"/>
                  <a:gd name="T40" fmla="*/ 183 w 398"/>
                  <a:gd name="T41" fmla="*/ 81 h 155"/>
                  <a:gd name="T42" fmla="*/ 192 w 398"/>
                  <a:gd name="T43" fmla="*/ 47 h 155"/>
                  <a:gd name="T44" fmla="*/ 201 w 398"/>
                  <a:gd name="T45" fmla="*/ 128 h 155"/>
                  <a:gd name="T46" fmla="*/ 211 w 398"/>
                  <a:gd name="T47" fmla="*/ 68 h 155"/>
                  <a:gd name="T48" fmla="*/ 220 w 398"/>
                  <a:gd name="T49" fmla="*/ 122 h 155"/>
                  <a:gd name="T50" fmla="*/ 225 w 398"/>
                  <a:gd name="T51" fmla="*/ 81 h 155"/>
                  <a:gd name="T52" fmla="*/ 234 w 398"/>
                  <a:gd name="T53" fmla="*/ 81 h 155"/>
                  <a:gd name="T54" fmla="*/ 243 w 398"/>
                  <a:gd name="T55" fmla="*/ 101 h 155"/>
                  <a:gd name="T56" fmla="*/ 253 w 398"/>
                  <a:gd name="T57" fmla="*/ 74 h 155"/>
                  <a:gd name="T58" fmla="*/ 262 w 398"/>
                  <a:gd name="T59" fmla="*/ 88 h 155"/>
                  <a:gd name="T60" fmla="*/ 271 w 398"/>
                  <a:gd name="T61" fmla="*/ 54 h 155"/>
                  <a:gd name="T62" fmla="*/ 276 w 398"/>
                  <a:gd name="T63" fmla="*/ 95 h 155"/>
                  <a:gd name="T64" fmla="*/ 285 w 398"/>
                  <a:gd name="T65" fmla="*/ 135 h 155"/>
                  <a:gd name="T66" fmla="*/ 295 w 398"/>
                  <a:gd name="T67" fmla="*/ 34 h 155"/>
                  <a:gd name="T68" fmla="*/ 304 w 398"/>
                  <a:gd name="T69" fmla="*/ 74 h 155"/>
                  <a:gd name="T70" fmla="*/ 314 w 398"/>
                  <a:gd name="T71" fmla="*/ 20 h 155"/>
                  <a:gd name="T72" fmla="*/ 323 w 398"/>
                  <a:gd name="T73" fmla="*/ 54 h 155"/>
                  <a:gd name="T74" fmla="*/ 332 w 398"/>
                  <a:gd name="T75" fmla="*/ 81 h 155"/>
                  <a:gd name="T76" fmla="*/ 337 w 398"/>
                  <a:gd name="T77" fmla="*/ 74 h 155"/>
                  <a:gd name="T78" fmla="*/ 346 w 398"/>
                  <a:gd name="T79" fmla="*/ 47 h 155"/>
                  <a:gd name="T80" fmla="*/ 356 w 398"/>
                  <a:gd name="T81" fmla="*/ 81 h 155"/>
                  <a:gd name="T82" fmla="*/ 365 w 398"/>
                  <a:gd name="T83" fmla="*/ 88 h 155"/>
                  <a:gd name="T84" fmla="*/ 374 w 398"/>
                  <a:gd name="T85" fmla="*/ 27 h 155"/>
                  <a:gd name="T86" fmla="*/ 384 w 398"/>
                  <a:gd name="T87" fmla="*/ 74 h 155"/>
                  <a:gd name="T88" fmla="*/ 393 w 398"/>
                  <a:gd name="T89" fmla="*/ 74 h 155"/>
                  <a:gd name="T90" fmla="*/ 398 w 398"/>
                  <a:gd name="T91" fmla="*/ 74 h 1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398" h="155">
                    <a:moveTo>
                      <a:pt x="0" y="54"/>
                    </a:moveTo>
                    <a:lnTo>
                      <a:pt x="5" y="41"/>
                    </a:lnTo>
                    <a:lnTo>
                      <a:pt x="10" y="81"/>
                    </a:lnTo>
                    <a:lnTo>
                      <a:pt x="14" y="155"/>
                    </a:lnTo>
                    <a:lnTo>
                      <a:pt x="19" y="61"/>
                    </a:lnTo>
                    <a:lnTo>
                      <a:pt x="24" y="54"/>
                    </a:lnTo>
                    <a:lnTo>
                      <a:pt x="28" y="61"/>
                    </a:lnTo>
                    <a:lnTo>
                      <a:pt x="33" y="68"/>
                    </a:lnTo>
                    <a:lnTo>
                      <a:pt x="38" y="101"/>
                    </a:lnTo>
                    <a:lnTo>
                      <a:pt x="42" y="54"/>
                    </a:lnTo>
                    <a:lnTo>
                      <a:pt x="47" y="47"/>
                    </a:lnTo>
                    <a:lnTo>
                      <a:pt x="47" y="54"/>
                    </a:lnTo>
                    <a:lnTo>
                      <a:pt x="52" y="47"/>
                    </a:lnTo>
                    <a:lnTo>
                      <a:pt x="56" y="68"/>
                    </a:lnTo>
                    <a:lnTo>
                      <a:pt x="61" y="61"/>
                    </a:lnTo>
                    <a:lnTo>
                      <a:pt x="66" y="115"/>
                    </a:lnTo>
                    <a:lnTo>
                      <a:pt x="70" y="54"/>
                    </a:lnTo>
                    <a:lnTo>
                      <a:pt x="75" y="81"/>
                    </a:lnTo>
                    <a:lnTo>
                      <a:pt x="80" y="68"/>
                    </a:lnTo>
                    <a:lnTo>
                      <a:pt x="84" y="88"/>
                    </a:lnTo>
                    <a:lnTo>
                      <a:pt x="89" y="101"/>
                    </a:lnTo>
                    <a:lnTo>
                      <a:pt x="94" y="122"/>
                    </a:lnTo>
                    <a:lnTo>
                      <a:pt x="98" y="74"/>
                    </a:lnTo>
                    <a:lnTo>
                      <a:pt x="103" y="108"/>
                    </a:lnTo>
                    <a:lnTo>
                      <a:pt x="108" y="61"/>
                    </a:lnTo>
                    <a:lnTo>
                      <a:pt x="112" y="27"/>
                    </a:lnTo>
                    <a:lnTo>
                      <a:pt x="117" y="95"/>
                    </a:lnTo>
                    <a:lnTo>
                      <a:pt x="122" y="61"/>
                    </a:lnTo>
                    <a:lnTo>
                      <a:pt x="126" y="95"/>
                    </a:lnTo>
                    <a:lnTo>
                      <a:pt x="131" y="41"/>
                    </a:lnTo>
                    <a:lnTo>
                      <a:pt x="136" y="88"/>
                    </a:lnTo>
                    <a:lnTo>
                      <a:pt x="141" y="0"/>
                    </a:lnTo>
                    <a:lnTo>
                      <a:pt x="145" y="61"/>
                    </a:lnTo>
                    <a:lnTo>
                      <a:pt x="150" y="20"/>
                    </a:lnTo>
                    <a:lnTo>
                      <a:pt x="155" y="74"/>
                    </a:lnTo>
                    <a:lnTo>
                      <a:pt x="159" y="61"/>
                    </a:lnTo>
                    <a:lnTo>
                      <a:pt x="159" y="81"/>
                    </a:lnTo>
                    <a:lnTo>
                      <a:pt x="164" y="61"/>
                    </a:lnTo>
                    <a:lnTo>
                      <a:pt x="169" y="54"/>
                    </a:lnTo>
                    <a:lnTo>
                      <a:pt x="173" y="47"/>
                    </a:lnTo>
                    <a:lnTo>
                      <a:pt x="178" y="47"/>
                    </a:lnTo>
                    <a:lnTo>
                      <a:pt x="183" y="81"/>
                    </a:lnTo>
                    <a:lnTo>
                      <a:pt x="187" y="88"/>
                    </a:lnTo>
                    <a:lnTo>
                      <a:pt x="192" y="47"/>
                    </a:lnTo>
                    <a:lnTo>
                      <a:pt x="197" y="88"/>
                    </a:lnTo>
                    <a:lnTo>
                      <a:pt x="201" y="128"/>
                    </a:lnTo>
                    <a:lnTo>
                      <a:pt x="206" y="101"/>
                    </a:lnTo>
                    <a:lnTo>
                      <a:pt x="211" y="68"/>
                    </a:lnTo>
                    <a:lnTo>
                      <a:pt x="215" y="14"/>
                    </a:lnTo>
                    <a:lnTo>
                      <a:pt x="220" y="122"/>
                    </a:lnTo>
                    <a:lnTo>
                      <a:pt x="220" y="68"/>
                    </a:lnTo>
                    <a:lnTo>
                      <a:pt x="225" y="81"/>
                    </a:lnTo>
                    <a:lnTo>
                      <a:pt x="229" y="95"/>
                    </a:lnTo>
                    <a:lnTo>
                      <a:pt x="234" y="81"/>
                    </a:lnTo>
                    <a:lnTo>
                      <a:pt x="239" y="41"/>
                    </a:lnTo>
                    <a:lnTo>
                      <a:pt x="243" y="101"/>
                    </a:lnTo>
                    <a:lnTo>
                      <a:pt x="248" y="74"/>
                    </a:lnTo>
                    <a:lnTo>
                      <a:pt x="253" y="74"/>
                    </a:lnTo>
                    <a:lnTo>
                      <a:pt x="257" y="101"/>
                    </a:lnTo>
                    <a:lnTo>
                      <a:pt x="262" y="88"/>
                    </a:lnTo>
                    <a:lnTo>
                      <a:pt x="267" y="128"/>
                    </a:lnTo>
                    <a:lnTo>
                      <a:pt x="271" y="54"/>
                    </a:lnTo>
                    <a:lnTo>
                      <a:pt x="276" y="34"/>
                    </a:lnTo>
                    <a:lnTo>
                      <a:pt x="276" y="95"/>
                    </a:lnTo>
                    <a:lnTo>
                      <a:pt x="281" y="54"/>
                    </a:lnTo>
                    <a:lnTo>
                      <a:pt x="285" y="135"/>
                    </a:lnTo>
                    <a:lnTo>
                      <a:pt x="290" y="101"/>
                    </a:lnTo>
                    <a:lnTo>
                      <a:pt x="295" y="34"/>
                    </a:lnTo>
                    <a:lnTo>
                      <a:pt x="300" y="34"/>
                    </a:lnTo>
                    <a:lnTo>
                      <a:pt x="304" y="74"/>
                    </a:lnTo>
                    <a:lnTo>
                      <a:pt x="309" y="34"/>
                    </a:lnTo>
                    <a:lnTo>
                      <a:pt x="314" y="20"/>
                    </a:lnTo>
                    <a:lnTo>
                      <a:pt x="318" y="27"/>
                    </a:lnTo>
                    <a:lnTo>
                      <a:pt x="323" y="54"/>
                    </a:lnTo>
                    <a:lnTo>
                      <a:pt x="328" y="81"/>
                    </a:lnTo>
                    <a:lnTo>
                      <a:pt x="332" y="81"/>
                    </a:lnTo>
                    <a:lnTo>
                      <a:pt x="332" y="54"/>
                    </a:lnTo>
                    <a:lnTo>
                      <a:pt x="337" y="74"/>
                    </a:lnTo>
                    <a:lnTo>
                      <a:pt x="342" y="68"/>
                    </a:lnTo>
                    <a:lnTo>
                      <a:pt x="346" y="47"/>
                    </a:lnTo>
                    <a:lnTo>
                      <a:pt x="351" y="41"/>
                    </a:lnTo>
                    <a:lnTo>
                      <a:pt x="356" y="81"/>
                    </a:lnTo>
                    <a:lnTo>
                      <a:pt x="360" y="34"/>
                    </a:lnTo>
                    <a:lnTo>
                      <a:pt x="365" y="88"/>
                    </a:lnTo>
                    <a:lnTo>
                      <a:pt x="370" y="74"/>
                    </a:lnTo>
                    <a:lnTo>
                      <a:pt x="374" y="27"/>
                    </a:lnTo>
                    <a:lnTo>
                      <a:pt x="379" y="95"/>
                    </a:lnTo>
                    <a:lnTo>
                      <a:pt x="384" y="74"/>
                    </a:lnTo>
                    <a:lnTo>
                      <a:pt x="388" y="81"/>
                    </a:lnTo>
                    <a:lnTo>
                      <a:pt x="393" y="74"/>
                    </a:lnTo>
                    <a:lnTo>
                      <a:pt x="393" y="68"/>
                    </a:lnTo>
                    <a:lnTo>
                      <a:pt x="398" y="74"/>
                    </a:lnTo>
                  </a:path>
                </a:pathLst>
              </a:custGeom>
              <a:noFill/>
              <a:ln w="12700" cap="flat">
                <a:solidFill>
                  <a:srgbClr val="3333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26766" name="Rectangle 166"/>
            <p:cNvSpPr>
              <a:spLocks noChangeArrowheads="1"/>
            </p:cNvSpPr>
            <p:nvPr/>
          </p:nvSpPr>
          <p:spPr bwMode="auto">
            <a:xfrm>
              <a:off x="1395044" y="4307195"/>
              <a:ext cx="4190097" cy="2175545"/>
            </a:xfrm>
            <a:prstGeom prst="rect">
              <a:avLst/>
            </a:prstGeom>
            <a:noFill/>
            <a:ln w="0">
              <a:solidFill>
                <a:srgbClr val="C0C0C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767" name="Line 167"/>
            <p:cNvSpPr>
              <a:spLocks noChangeShapeType="1"/>
            </p:cNvSpPr>
            <p:nvPr/>
          </p:nvSpPr>
          <p:spPr bwMode="auto">
            <a:xfrm>
              <a:off x="1395044" y="4307195"/>
              <a:ext cx="4190097" cy="0"/>
            </a:xfrm>
            <a:prstGeom prst="line">
              <a:avLst/>
            </a:prstGeom>
            <a:noFill/>
            <a:ln w="1270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768" name="Line 168"/>
            <p:cNvSpPr>
              <a:spLocks noChangeShapeType="1"/>
            </p:cNvSpPr>
            <p:nvPr/>
          </p:nvSpPr>
          <p:spPr bwMode="auto">
            <a:xfrm>
              <a:off x="1395044" y="6482740"/>
              <a:ext cx="4190097" cy="0"/>
            </a:xfrm>
            <a:prstGeom prst="line">
              <a:avLst/>
            </a:prstGeom>
            <a:noFill/>
            <a:ln w="1270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769" name="Line 169"/>
            <p:cNvSpPr>
              <a:spLocks noChangeShapeType="1"/>
            </p:cNvSpPr>
            <p:nvPr/>
          </p:nvSpPr>
          <p:spPr bwMode="auto">
            <a:xfrm flipV="1">
              <a:off x="5585140" y="4307195"/>
              <a:ext cx="0" cy="2175545"/>
            </a:xfrm>
            <a:prstGeom prst="line">
              <a:avLst/>
            </a:prstGeom>
            <a:noFill/>
            <a:ln w="1270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770" name="Line 170"/>
            <p:cNvSpPr>
              <a:spLocks noChangeShapeType="1"/>
            </p:cNvSpPr>
            <p:nvPr/>
          </p:nvSpPr>
          <p:spPr bwMode="auto">
            <a:xfrm flipV="1">
              <a:off x="1395044" y="4307195"/>
              <a:ext cx="0" cy="2175545"/>
            </a:xfrm>
            <a:prstGeom prst="line">
              <a:avLst/>
            </a:prstGeom>
            <a:noFill/>
            <a:ln w="1270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771" name="Line 171"/>
            <p:cNvSpPr>
              <a:spLocks noChangeShapeType="1"/>
            </p:cNvSpPr>
            <p:nvPr/>
          </p:nvSpPr>
          <p:spPr bwMode="auto">
            <a:xfrm>
              <a:off x="1395044" y="6482740"/>
              <a:ext cx="4190097" cy="0"/>
            </a:xfrm>
            <a:prstGeom prst="line">
              <a:avLst/>
            </a:prstGeom>
            <a:noFill/>
            <a:ln w="1270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772" name="Line 172"/>
            <p:cNvSpPr>
              <a:spLocks noChangeShapeType="1"/>
            </p:cNvSpPr>
            <p:nvPr/>
          </p:nvSpPr>
          <p:spPr bwMode="auto">
            <a:xfrm flipV="1">
              <a:off x="1395044" y="4307195"/>
              <a:ext cx="0" cy="2175545"/>
            </a:xfrm>
            <a:prstGeom prst="line">
              <a:avLst/>
            </a:prstGeom>
            <a:noFill/>
            <a:ln w="1270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773" name="Line 173"/>
            <p:cNvSpPr>
              <a:spLocks noChangeShapeType="1"/>
            </p:cNvSpPr>
            <p:nvPr/>
          </p:nvSpPr>
          <p:spPr bwMode="auto">
            <a:xfrm flipV="1">
              <a:off x="1395044" y="6417943"/>
              <a:ext cx="0" cy="64797"/>
            </a:xfrm>
            <a:prstGeom prst="line">
              <a:avLst/>
            </a:prstGeom>
            <a:noFill/>
            <a:ln w="1270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774" name="Line 174"/>
            <p:cNvSpPr>
              <a:spLocks noChangeShapeType="1"/>
            </p:cNvSpPr>
            <p:nvPr/>
          </p:nvSpPr>
          <p:spPr bwMode="auto">
            <a:xfrm>
              <a:off x="1395044" y="4307195"/>
              <a:ext cx="0" cy="55077"/>
            </a:xfrm>
            <a:prstGeom prst="line">
              <a:avLst/>
            </a:prstGeom>
            <a:noFill/>
            <a:ln w="1270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775" name="Rectangle 175"/>
            <p:cNvSpPr>
              <a:spLocks noChangeArrowheads="1"/>
            </p:cNvSpPr>
            <p:nvPr/>
          </p:nvSpPr>
          <p:spPr bwMode="auto">
            <a:xfrm>
              <a:off x="1356292" y="6516757"/>
              <a:ext cx="119024" cy="2826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0" i="0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Calibri" pitchFamily="34" charset="0"/>
                  <a:cs typeface="Arial" pitchFamily="34" charset="0"/>
                </a:rPr>
                <a:t>0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rgbClr val="FFFFFF"/>
                </a:solidFill>
                <a:effectLst/>
                <a:cs typeface="Arial" pitchFamily="34" charset="0"/>
              </a:endParaRPr>
            </a:p>
          </p:txBody>
        </p:sp>
        <p:sp>
          <p:nvSpPr>
            <p:cNvPr id="26776" name="Line 176"/>
            <p:cNvSpPr>
              <a:spLocks noChangeShapeType="1"/>
            </p:cNvSpPr>
            <p:nvPr/>
          </p:nvSpPr>
          <p:spPr bwMode="auto">
            <a:xfrm flipV="1">
              <a:off x="2044146" y="6417943"/>
              <a:ext cx="0" cy="64797"/>
            </a:xfrm>
            <a:prstGeom prst="line">
              <a:avLst/>
            </a:prstGeom>
            <a:noFill/>
            <a:ln w="1270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777" name="Line 177"/>
            <p:cNvSpPr>
              <a:spLocks noChangeShapeType="1"/>
            </p:cNvSpPr>
            <p:nvPr/>
          </p:nvSpPr>
          <p:spPr bwMode="auto">
            <a:xfrm>
              <a:off x="2044146" y="4307195"/>
              <a:ext cx="0" cy="55077"/>
            </a:xfrm>
            <a:prstGeom prst="line">
              <a:avLst/>
            </a:prstGeom>
            <a:noFill/>
            <a:ln w="1270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779" name="Line 179"/>
            <p:cNvSpPr>
              <a:spLocks noChangeShapeType="1"/>
            </p:cNvSpPr>
            <p:nvPr/>
          </p:nvSpPr>
          <p:spPr bwMode="auto">
            <a:xfrm flipV="1">
              <a:off x="2693247" y="6417943"/>
              <a:ext cx="0" cy="64797"/>
            </a:xfrm>
            <a:prstGeom prst="line">
              <a:avLst/>
            </a:prstGeom>
            <a:noFill/>
            <a:ln w="1270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780" name="Line 180"/>
            <p:cNvSpPr>
              <a:spLocks noChangeShapeType="1"/>
            </p:cNvSpPr>
            <p:nvPr/>
          </p:nvSpPr>
          <p:spPr bwMode="auto">
            <a:xfrm>
              <a:off x="2693247" y="4307195"/>
              <a:ext cx="0" cy="55077"/>
            </a:xfrm>
            <a:prstGeom prst="line">
              <a:avLst/>
            </a:prstGeom>
            <a:noFill/>
            <a:ln w="1270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781" name="Rectangle 181"/>
            <p:cNvSpPr>
              <a:spLocks noChangeArrowheads="1"/>
            </p:cNvSpPr>
            <p:nvPr/>
          </p:nvSpPr>
          <p:spPr bwMode="auto">
            <a:xfrm>
              <a:off x="2572146" y="6516757"/>
              <a:ext cx="357069" cy="282655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0" i="0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Calibri" pitchFamily="34" charset="0"/>
                  <a:cs typeface="Arial" pitchFamily="34" charset="0"/>
                </a:rPr>
                <a:t>100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rgbClr val="FFFFFF"/>
                </a:solidFill>
                <a:effectLst/>
                <a:cs typeface="Arial" pitchFamily="34" charset="0"/>
              </a:endParaRPr>
            </a:p>
          </p:txBody>
        </p:sp>
        <p:sp>
          <p:nvSpPr>
            <p:cNvPr id="26782" name="Line 182"/>
            <p:cNvSpPr>
              <a:spLocks noChangeShapeType="1"/>
            </p:cNvSpPr>
            <p:nvPr/>
          </p:nvSpPr>
          <p:spPr bwMode="auto">
            <a:xfrm flipV="1">
              <a:off x="3342349" y="6417943"/>
              <a:ext cx="0" cy="64797"/>
            </a:xfrm>
            <a:prstGeom prst="line">
              <a:avLst/>
            </a:prstGeom>
            <a:noFill/>
            <a:ln w="1270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783" name="Line 183"/>
            <p:cNvSpPr>
              <a:spLocks noChangeShapeType="1"/>
            </p:cNvSpPr>
            <p:nvPr/>
          </p:nvSpPr>
          <p:spPr bwMode="auto">
            <a:xfrm>
              <a:off x="3342349" y="4307195"/>
              <a:ext cx="0" cy="55077"/>
            </a:xfrm>
            <a:prstGeom prst="line">
              <a:avLst/>
            </a:prstGeom>
            <a:noFill/>
            <a:ln w="1270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785" name="Line 185"/>
            <p:cNvSpPr>
              <a:spLocks noChangeShapeType="1"/>
            </p:cNvSpPr>
            <p:nvPr/>
          </p:nvSpPr>
          <p:spPr bwMode="auto">
            <a:xfrm flipV="1">
              <a:off x="3991451" y="6417943"/>
              <a:ext cx="0" cy="64797"/>
            </a:xfrm>
            <a:prstGeom prst="line">
              <a:avLst/>
            </a:prstGeom>
            <a:noFill/>
            <a:ln w="1270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786" name="Line 186"/>
            <p:cNvSpPr>
              <a:spLocks noChangeShapeType="1"/>
            </p:cNvSpPr>
            <p:nvPr/>
          </p:nvSpPr>
          <p:spPr bwMode="auto">
            <a:xfrm>
              <a:off x="3991451" y="4307195"/>
              <a:ext cx="0" cy="55077"/>
            </a:xfrm>
            <a:prstGeom prst="line">
              <a:avLst/>
            </a:prstGeom>
            <a:noFill/>
            <a:ln w="1270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787" name="Rectangle 187"/>
            <p:cNvSpPr>
              <a:spLocks noChangeArrowheads="1"/>
            </p:cNvSpPr>
            <p:nvPr/>
          </p:nvSpPr>
          <p:spPr bwMode="auto">
            <a:xfrm>
              <a:off x="3871964" y="6516757"/>
              <a:ext cx="357069" cy="282655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0" i="0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Calibri" pitchFamily="34" charset="0"/>
                  <a:cs typeface="Arial" pitchFamily="34" charset="0"/>
                </a:rPr>
                <a:t>200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rgbClr val="FFFFFF"/>
                </a:solidFill>
                <a:effectLst/>
                <a:cs typeface="Arial" pitchFamily="34" charset="0"/>
              </a:endParaRPr>
            </a:p>
          </p:txBody>
        </p:sp>
        <p:sp>
          <p:nvSpPr>
            <p:cNvPr id="26788" name="Line 188"/>
            <p:cNvSpPr>
              <a:spLocks noChangeShapeType="1"/>
            </p:cNvSpPr>
            <p:nvPr/>
          </p:nvSpPr>
          <p:spPr bwMode="auto">
            <a:xfrm flipV="1">
              <a:off x="4642166" y="6417943"/>
              <a:ext cx="0" cy="64797"/>
            </a:xfrm>
            <a:prstGeom prst="line">
              <a:avLst/>
            </a:prstGeom>
            <a:noFill/>
            <a:ln w="1270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789" name="Line 189"/>
            <p:cNvSpPr>
              <a:spLocks noChangeShapeType="1"/>
            </p:cNvSpPr>
            <p:nvPr/>
          </p:nvSpPr>
          <p:spPr bwMode="auto">
            <a:xfrm>
              <a:off x="4642166" y="4307195"/>
              <a:ext cx="0" cy="55077"/>
            </a:xfrm>
            <a:prstGeom prst="line">
              <a:avLst/>
            </a:prstGeom>
            <a:noFill/>
            <a:ln w="1270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791" name="Line 191"/>
            <p:cNvSpPr>
              <a:spLocks noChangeShapeType="1"/>
            </p:cNvSpPr>
            <p:nvPr/>
          </p:nvSpPr>
          <p:spPr bwMode="auto">
            <a:xfrm flipV="1">
              <a:off x="5291268" y="6417943"/>
              <a:ext cx="0" cy="64797"/>
            </a:xfrm>
            <a:prstGeom prst="line">
              <a:avLst/>
            </a:prstGeom>
            <a:noFill/>
            <a:ln w="1270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792" name="Line 192"/>
            <p:cNvSpPr>
              <a:spLocks noChangeShapeType="1"/>
            </p:cNvSpPr>
            <p:nvPr/>
          </p:nvSpPr>
          <p:spPr bwMode="auto">
            <a:xfrm>
              <a:off x="5291268" y="4307195"/>
              <a:ext cx="0" cy="55077"/>
            </a:xfrm>
            <a:prstGeom prst="line">
              <a:avLst/>
            </a:prstGeom>
            <a:noFill/>
            <a:ln w="1270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793" name="Rectangle 193"/>
            <p:cNvSpPr>
              <a:spLocks noChangeArrowheads="1"/>
            </p:cNvSpPr>
            <p:nvPr/>
          </p:nvSpPr>
          <p:spPr bwMode="auto">
            <a:xfrm>
              <a:off x="5170167" y="6516757"/>
              <a:ext cx="357069" cy="282655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0" i="0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Calibri" pitchFamily="34" charset="0"/>
                  <a:cs typeface="Arial" pitchFamily="34" charset="0"/>
                </a:rPr>
                <a:t>300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rgbClr val="FFFFFF"/>
                </a:solidFill>
                <a:effectLst/>
                <a:cs typeface="Arial" pitchFamily="34" charset="0"/>
              </a:endParaRPr>
            </a:p>
          </p:txBody>
        </p:sp>
        <p:sp>
          <p:nvSpPr>
            <p:cNvPr id="26794" name="Line 194"/>
            <p:cNvSpPr>
              <a:spLocks noChangeShapeType="1"/>
            </p:cNvSpPr>
            <p:nvPr/>
          </p:nvSpPr>
          <p:spPr bwMode="auto">
            <a:xfrm>
              <a:off x="1395044" y="6482740"/>
              <a:ext cx="37138" cy="0"/>
            </a:xfrm>
            <a:prstGeom prst="line">
              <a:avLst/>
            </a:prstGeom>
            <a:noFill/>
            <a:ln w="1270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795" name="Line 195"/>
            <p:cNvSpPr>
              <a:spLocks noChangeShapeType="1"/>
            </p:cNvSpPr>
            <p:nvPr/>
          </p:nvSpPr>
          <p:spPr bwMode="auto">
            <a:xfrm flipH="1">
              <a:off x="5539929" y="6482740"/>
              <a:ext cx="45211" cy="0"/>
            </a:xfrm>
            <a:prstGeom prst="line">
              <a:avLst/>
            </a:prstGeom>
            <a:noFill/>
            <a:ln w="1270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796" name="Rectangle 196"/>
            <p:cNvSpPr>
              <a:spLocks noChangeArrowheads="1"/>
            </p:cNvSpPr>
            <p:nvPr/>
          </p:nvSpPr>
          <p:spPr bwMode="auto">
            <a:xfrm>
              <a:off x="1197987" y="6351526"/>
              <a:ext cx="119023" cy="282655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0" i="0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Calibri" pitchFamily="34" charset="0"/>
                  <a:cs typeface="Arial" pitchFamily="34" charset="0"/>
                </a:rPr>
                <a:t>0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rgbClr val="FFFFFF"/>
                </a:solidFill>
                <a:effectLst/>
                <a:cs typeface="Arial" pitchFamily="34" charset="0"/>
              </a:endParaRPr>
            </a:p>
          </p:txBody>
        </p:sp>
        <p:sp>
          <p:nvSpPr>
            <p:cNvPr id="26797" name="Line 197"/>
            <p:cNvSpPr>
              <a:spLocks noChangeShapeType="1"/>
            </p:cNvSpPr>
            <p:nvPr/>
          </p:nvSpPr>
          <p:spPr bwMode="auto">
            <a:xfrm>
              <a:off x="1395044" y="6275391"/>
              <a:ext cx="37138" cy="0"/>
            </a:xfrm>
            <a:prstGeom prst="line">
              <a:avLst/>
            </a:prstGeom>
            <a:noFill/>
            <a:ln w="1270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798" name="Line 198"/>
            <p:cNvSpPr>
              <a:spLocks noChangeShapeType="1"/>
            </p:cNvSpPr>
            <p:nvPr/>
          </p:nvSpPr>
          <p:spPr bwMode="auto">
            <a:xfrm flipH="1">
              <a:off x="5539929" y="6275391"/>
              <a:ext cx="45211" cy="0"/>
            </a:xfrm>
            <a:prstGeom prst="line">
              <a:avLst/>
            </a:prstGeom>
            <a:noFill/>
            <a:ln w="1270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800" name="Line 200"/>
            <p:cNvSpPr>
              <a:spLocks noChangeShapeType="1"/>
            </p:cNvSpPr>
            <p:nvPr/>
          </p:nvSpPr>
          <p:spPr bwMode="auto">
            <a:xfrm>
              <a:off x="1395044" y="6079380"/>
              <a:ext cx="37138" cy="0"/>
            </a:xfrm>
            <a:prstGeom prst="line">
              <a:avLst/>
            </a:prstGeom>
            <a:noFill/>
            <a:ln w="1270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801" name="Line 201"/>
            <p:cNvSpPr>
              <a:spLocks noChangeShapeType="1"/>
            </p:cNvSpPr>
            <p:nvPr/>
          </p:nvSpPr>
          <p:spPr bwMode="auto">
            <a:xfrm flipH="1">
              <a:off x="5539929" y="6079380"/>
              <a:ext cx="45211" cy="0"/>
            </a:xfrm>
            <a:prstGeom prst="line">
              <a:avLst/>
            </a:prstGeom>
            <a:noFill/>
            <a:ln w="1270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802" name="Rectangle 202"/>
            <p:cNvSpPr>
              <a:spLocks noChangeArrowheads="1"/>
            </p:cNvSpPr>
            <p:nvPr/>
          </p:nvSpPr>
          <p:spPr bwMode="auto">
            <a:xfrm>
              <a:off x="1197987" y="5948168"/>
              <a:ext cx="119023" cy="282655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0" i="0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Calibri" pitchFamily="34" charset="0"/>
                  <a:cs typeface="Arial" pitchFamily="34" charset="0"/>
                </a:rPr>
                <a:t>2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rgbClr val="FFFFFF"/>
                </a:solidFill>
                <a:effectLst/>
                <a:cs typeface="Arial" pitchFamily="34" charset="0"/>
              </a:endParaRPr>
            </a:p>
          </p:txBody>
        </p:sp>
        <p:sp>
          <p:nvSpPr>
            <p:cNvPr id="26803" name="Line 203"/>
            <p:cNvSpPr>
              <a:spLocks noChangeShapeType="1"/>
            </p:cNvSpPr>
            <p:nvPr/>
          </p:nvSpPr>
          <p:spPr bwMode="auto">
            <a:xfrm>
              <a:off x="1395044" y="5881751"/>
              <a:ext cx="37138" cy="0"/>
            </a:xfrm>
            <a:prstGeom prst="line">
              <a:avLst/>
            </a:prstGeom>
            <a:noFill/>
            <a:ln w="1270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804" name="Line 204"/>
            <p:cNvSpPr>
              <a:spLocks noChangeShapeType="1"/>
            </p:cNvSpPr>
            <p:nvPr/>
          </p:nvSpPr>
          <p:spPr bwMode="auto">
            <a:xfrm flipH="1">
              <a:off x="5539929" y="5881751"/>
              <a:ext cx="45211" cy="0"/>
            </a:xfrm>
            <a:prstGeom prst="line">
              <a:avLst/>
            </a:prstGeom>
            <a:noFill/>
            <a:ln w="1270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806" name="Line 206"/>
            <p:cNvSpPr>
              <a:spLocks noChangeShapeType="1"/>
            </p:cNvSpPr>
            <p:nvPr/>
          </p:nvSpPr>
          <p:spPr bwMode="auto">
            <a:xfrm>
              <a:off x="1395044" y="5685742"/>
              <a:ext cx="37138" cy="0"/>
            </a:xfrm>
            <a:prstGeom prst="line">
              <a:avLst/>
            </a:prstGeom>
            <a:noFill/>
            <a:ln w="1270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807" name="Line 207"/>
            <p:cNvSpPr>
              <a:spLocks noChangeShapeType="1"/>
            </p:cNvSpPr>
            <p:nvPr/>
          </p:nvSpPr>
          <p:spPr bwMode="auto">
            <a:xfrm flipH="1">
              <a:off x="5539929" y="5685742"/>
              <a:ext cx="45211" cy="0"/>
            </a:xfrm>
            <a:prstGeom prst="line">
              <a:avLst/>
            </a:prstGeom>
            <a:noFill/>
            <a:ln w="1270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808" name="Rectangle 208"/>
            <p:cNvSpPr>
              <a:spLocks noChangeArrowheads="1"/>
            </p:cNvSpPr>
            <p:nvPr/>
          </p:nvSpPr>
          <p:spPr bwMode="auto">
            <a:xfrm>
              <a:off x="1197987" y="5554528"/>
              <a:ext cx="119023" cy="282655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0" i="0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Calibri" pitchFamily="34" charset="0"/>
                  <a:cs typeface="Arial" pitchFamily="34" charset="0"/>
                </a:rPr>
                <a:t>4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rgbClr val="FFFFFF"/>
                </a:solidFill>
                <a:effectLst/>
                <a:cs typeface="Arial" pitchFamily="34" charset="0"/>
              </a:endParaRPr>
            </a:p>
          </p:txBody>
        </p:sp>
        <p:sp>
          <p:nvSpPr>
            <p:cNvPr id="26809" name="Line 209"/>
            <p:cNvSpPr>
              <a:spLocks noChangeShapeType="1"/>
            </p:cNvSpPr>
            <p:nvPr/>
          </p:nvSpPr>
          <p:spPr bwMode="auto">
            <a:xfrm>
              <a:off x="1395044" y="5488112"/>
              <a:ext cx="37138" cy="0"/>
            </a:xfrm>
            <a:prstGeom prst="line">
              <a:avLst/>
            </a:prstGeom>
            <a:noFill/>
            <a:ln w="1270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810" name="Line 210"/>
            <p:cNvSpPr>
              <a:spLocks noChangeShapeType="1"/>
            </p:cNvSpPr>
            <p:nvPr/>
          </p:nvSpPr>
          <p:spPr bwMode="auto">
            <a:xfrm flipH="1">
              <a:off x="5539929" y="5488112"/>
              <a:ext cx="45211" cy="0"/>
            </a:xfrm>
            <a:prstGeom prst="line">
              <a:avLst/>
            </a:prstGeom>
            <a:noFill/>
            <a:ln w="1270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812" name="Line 212"/>
            <p:cNvSpPr>
              <a:spLocks noChangeShapeType="1"/>
            </p:cNvSpPr>
            <p:nvPr/>
          </p:nvSpPr>
          <p:spPr bwMode="auto">
            <a:xfrm>
              <a:off x="1395044" y="5292102"/>
              <a:ext cx="37138" cy="0"/>
            </a:xfrm>
            <a:prstGeom prst="line">
              <a:avLst/>
            </a:prstGeom>
            <a:noFill/>
            <a:ln w="1270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813" name="Line 213"/>
            <p:cNvSpPr>
              <a:spLocks noChangeShapeType="1"/>
            </p:cNvSpPr>
            <p:nvPr/>
          </p:nvSpPr>
          <p:spPr bwMode="auto">
            <a:xfrm flipH="1">
              <a:off x="5539929" y="5292102"/>
              <a:ext cx="45211" cy="0"/>
            </a:xfrm>
            <a:prstGeom prst="line">
              <a:avLst/>
            </a:prstGeom>
            <a:noFill/>
            <a:ln w="1270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814" name="Rectangle 214"/>
            <p:cNvSpPr>
              <a:spLocks noChangeArrowheads="1"/>
            </p:cNvSpPr>
            <p:nvPr/>
          </p:nvSpPr>
          <p:spPr bwMode="auto">
            <a:xfrm>
              <a:off x="1197987" y="5160890"/>
              <a:ext cx="119023" cy="282655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0" i="0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Calibri" pitchFamily="34" charset="0"/>
                  <a:cs typeface="Arial" pitchFamily="34" charset="0"/>
                </a:rPr>
                <a:t>6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rgbClr val="FFFFFF"/>
                </a:solidFill>
                <a:effectLst/>
                <a:cs typeface="Arial" pitchFamily="34" charset="0"/>
              </a:endParaRPr>
            </a:p>
          </p:txBody>
        </p:sp>
        <p:sp>
          <p:nvSpPr>
            <p:cNvPr id="26815" name="Line 215"/>
            <p:cNvSpPr>
              <a:spLocks noChangeShapeType="1"/>
            </p:cNvSpPr>
            <p:nvPr/>
          </p:nvSpPr>
          <p:spPr bwMode="auto">
            <a:xfrm>
              <a:off x="1395044" y="5094473"/>
              <a:ext cx="37138" cy="0"/>
            </a:xfrm>
            <a:prstGeom prst="line">
              <a:avLst/>
            </a:prstGeom>
            <a:noFill/>
            <a:ln w="1270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816" name="Line 216"/>
            <p:cNvSpPr>
              <a:spLocks noChangeShapeType="1"/>
            </p:cNvSpPr>
            <p:nvPr/>
          </p:nvSpPr>
          <p:spPr bwMode="auto">
            <a:xfrm flipH="1">
              <a:off x="5539929" y="5094473"/>
              <a:ext cx="45211" cy="0"/>
            </a:xfrm>
            <a:prstGeom prst="line">
              <a:avLst/>
            </a:prstGeom>
            <a:noFill/>
            <a:ln w="1270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818" name="Line 218"/>
            <p:cNvSpPr>
              <a:spLocks noChangeShapeType="1"/>
            </p:cNvSpPr>
            <p:nvPr/>
          </p:nvSpPr>
          <p:spPr bwMode="auto">
            <a:xfrm>
              <a:off x="1395044" y="4898464"/>
              <a:ext cx="37138" cy="0"/>
            </a:xfrm>
            <a:prstGeom prst="line">
              <a:avLst/>
            </a:prstGeom>
            <a:noFill/>
            <a:ln w="1270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819" name="Line 219"/>
            <p:cNvSpPr>
              <a:spLocks noChangeShapeType="1"/>
            </p:cNvSpPr>
            <p:nvPr/>
          </p:nvSpPr>
          <p:spPr bwMode="auto">
            <a:xfrm flipH="1">
              <a:off x="5539929" y="4898464"/>
              <a:ext cx="45211" cy="0"/>
            </a:xfrm>
            <a:prstGeom prst="line">
              <a:avLst/>
            </a:prstGeom>
            <a:noFill/>
            <a:ln w="1270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820" name="Rectangle 220"/>
            <p:cNvSpPr>
              <a:spLocks noChangeArrowheads="1"/>
            </p:cNvSpPr>
            <p:nvPr/>
          </p:nvSpPr>
          <p:spPr bwMode="auto">
            <a:xfrm>
              <a:off x="1197987" y="4767250"/>
              <a:ext cx="119023" cy="282655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0" i="0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Calibri" pitchFamily="34" charset="0"/>
                  <a:cs typeface="Arial" pitchFamily="34" charset="0"/>
                </a:rPr>
                <a:t>8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rgbClr val="FFFFFF"/>
                </a:solidFill>
                <a:effectLst/>
                <a:cs typeface="Arial" pitchFamily="34" charset="0"/>
              </a:endParaRPr>
            </a:p>
          </p:txBody>
        </p:sp>
        <p:sp>
          <p:nvSpPr>
            <p:cNvPr id="26821" name="Line 221"/>
            <p:cNvSpPr>
              <a:spLocks noChangeShapeType="1"/>
            </p:cNvSpPr>
            <p:nvPr/>
          </p:nvSpPr>
          <p:spPr bwMode="auto">
            <a:xfrm>
              <a:off x="1395044" y="4700834"/>
              <a:ext cx="37138" cy="0"/>
            </a:xfrm>
            <a:prstGeom prst="line">
              <a:avLst/>
            </a:prstGeom>
            <a:noFill/>
            <a:ln w="1270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822" name="Line 222"/>
            <p:cNvSpPr>
              <a:spLocks noChangeShapeType="1"/>
            </p:cNvSpPr>
            <p:nvPr/>
          </p:nvSpPr>
          <p:spPr bwMode="auto">
            <a:xfrm flipH="1">
              <a:off x="5539929" y="4700834"/>
              <a:ext cx="45211" cy="0"/>
            </a:xfrm>
            <a:prstGeom prst="line">
              <a:avLst/>
            </a:prstGeom>
            <a:noFill/>
            <a:ln w="1270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824" name="Line 224"/>
            <p:cNvSpPr>
              <a:spLocks noChangeShapeType="1"/>
            </p:cNvSpPr>
            <p:nvPr/>
          </p:nvSpPr>
          <p:spPr bwMode="auto">
            <a:xfrm>
              <a:off x="1395044" y="4504824"/>
              <a:ext cx="37138" cy="0"/>
            </a:xfrm>
            <a:prstGeom prst="line">
              <a:avLst/>
            </a:prstGeom>
            <a:noFill/>
            <a:ln w="1270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825" name="Line 225"/>
            <p:cNvSpPr>
              <a:spLocks noChangeShapeType="1"/>
            </p:cNvSpPr>
            <p:nvPr/>
          </p:nvSpPr>
          <p:spPr bwMode="auto">
            <a:xfrm flipH="1">
              <a:off x="5539929" y="4504824"/>
              <a:ext cx="45211" cy="0"/>
            </a:xfrm>
            <a:prstGeom prst="line">
              <a:avLst/>
            </a:prstGeom>
            <a:noFill/>
            <a:ln w="1270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826" name="Rectangle 226"/>
            <p:cNvSpPr>
              <a:spLocks noChangeArrowheads="1"/>
            </p:cNvSpPr>
            <p:nvPr/>
          </p:nvSpPr>
          <p:spPr bwMode="auto">
            <a:xfrm>
              <a:off x="1078964" y="4373612"/>
              <a:ext cx="238045" cy="282655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0" i="0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Calibri" pitchFamily="34" charset="0"/>
                  <a:cs typeface="Arial" pitchFamily="34" charset="0"/>
                </a:rPr>
                <a:t>10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rgbClr val="FFFFFF"/>
                </a:solidFill>
                <a:effectLst/>
                <a:cs typeface="Arial" pitchFamily="34" charset="0"/>
              </a:endParaRPr>
            </a:p>
          </p:txBody>
        </p:sp>
        <p:sp>
          <p:nvSpPr>
            <p:cNvPr id="26827" name="Line 227"/>
            <p:cNvSpPr>
              <a:spLocks noChangeShapeType="1"/>
            </p:cNvSpPr>
            <p:nvPr/>
          </p:nvSpPr>
          <p:spPr bwMode="auto">
            <a:xfrm>
              <a:off x="1395044" y="4307195"/>
              <a:ext cx="37138" cy="0"/>
            </a:xfrm>
            <a:prstGeom prst="line">
              <a:avLst/>
            </a:prstGeom>
            <a:noFill/>
            <a:ln w="1270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828" name="Line 228"/>
            <p:cNvSpPr>
              <a:spLocks noChangeShapeType="1"/>
            </p:cNvSpPr>
            <p:nvPr/>
          </p:nvSpPr>
          <p:spPr bwMode="auto">
            <a:xfrm flipH="1">
              <a:off x="5539929" y="4307195"/>
              <a:ext cx="45211" cy="0"/>
            </a:xfrm>
            <a:prstGeom prst="line">
              <a:avLst/>
            </a:prstGeom>
            <a:noFill/>
            <a:ln w="1270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830" name="Line 230"/>
            <p:cNvSpPr>
              <a:spLocks noChangeShapeType="1"/>
            </p:cNvSpPr>
            <p:nvPr/>
          </p:nvSpPr>
          <p:spPr bwMode="auto">
            <a:xfrm>
              <a:off x="1395044" y="4307195"/>
              <a:ext cx="4190097" cy="0"/>
            </a:xfrm>
            <a:prstGeom prst="line">
              <a:avLst/>
            </a:prstGeom>
            <a:noFill/>
            <a:ln w="1270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831" name="Line 231"/>
            <p:cNvSpPr>
              <a:spLocks noChangeShapeType="1"/>
            </p:cNvSpPr>
            <p:nvPr/>
          </p:nvSpPr>
          <p:spPr bwMode="auto">
            <a:xfrm>
              <a:off x="1395044" y="6482740"/>
              <a:ext cx="4190097" cy="0"/>
            </a:xfrm>
            <a:prstGeom prst="line">
              <a:avLst/>
            </a:prstGeom>
            <a:noFill/>
            <a:ln w="1270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832" name="Line 232"/>
            <p:cNvSpPr>
              <a:spLocks noChangeShapeType="1"/>
            </p:cNvSpPr>
            <p:nvPr/>
          </p:nvSpPr>
          <p:spPr bwMode="auto">
            <a:xfrm flipV="1">
              <a:off x="5585140" y="4307195"/>
              <a:ext cx="0" cy="2175545"/>
            </a:xfrm>
            <a:prstGeom prst="line">
              <a:avLst/>
            </a:prstGeom>
            <a:noFill/>
            <a:ln w="1270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833" name="Line 233"/>
            <p:cNvSpPr>
              <a:spLocks noChangeShapeType="1"/>
            </p:cNvSpPr>
            <p:nvPr/>
          </p:nvSpPr>
          <p:spPr bwMode="auto">
            <a:xfrm flipV="1">
              <a:off x="1395044" y="4307195"/>
              <a:ext cx="0" cy="2175545"/>
            </a:xfrm>
            <a:prstGeom prst="line">
              <a:avLst/>
            </a:prstGeom>
            <a:noFill/>
            <a:ln w="12700">
              <a:solidFill>
                <a:srgbClr val="C0C0C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26840" name="Group 26839"/>
            <p:cNvGrpSpPr/>
            <p:nvPr/>
          </p:nvGrpSpPr>
          <p:grpSpPr>
            <a:xfrm>
              <a:off x="1395044" y="4788310"/>
              <a:ext cx="8645000" cy="1213316"/>
              <a:chOff x="1547813" y="4910138"/>
              <a:chExt cx="8499475" cy="1189038"/>
            </a:xfrm>
          </p:grpSpPr>
          <p:sp>
            <p:nvSpPr>
              <p:cNvPr id="26710" name="Freeform 109"/>
              <p:cNvSpPr>
                <a:spLocks/>
              </p:cNvSpPr>
              <p:nvPr/>
            </p:nvSpPr>
            <p:spPr bwMode="auto">
              <a:xfrm>
                <a:off x="5919788" y="4964113"/>
                <a:ext cx="749300" cy="996950"/>
              </a:xfrm>
              <a:custGeom>
                <a:avLst/>
                <a:gdLst>
                  <a:gd name="T0" fmla="*/ 9 w 472"/>
                  <a:gd name="T1" fmla="*/ 256 h 628"/>
                  <a:gd name="T2" fmla="*/ 19 w 472"/>
                  <a:gd name="T3" fmla="*/ 169 h 628"/>
                  <a:gd name="T4" fmla="*/ 33 w 472"/>
                  <a:gd name="T5" fmla="*/ 297 h 628"/>
                  <a:gd name="T6" fmla="*/ 42 w 472"/>
                  <a:gd name="T7" fmla="*/ 304 h 628"/>
                  <a:gd name="T8" fmla="*/ 51 w 472"/>
                  <a:gd name="T9" fmla="*/ 385 h 628"/>
                  <a:gd name="T10" fmla="*/ 65 w 472"/>
                  <a:gd name="T11" fmla="*/ 101 h 628"/>
                  <a:gd name="T12" fmla="*/ 75 w 472"/>
                  <a:gd name="T13" fmla="*/ 256 h 628"/>
                  <a:gd name="T14" fmla="*/ 89 w 472"/>
                  <a:gd name="T15" fmla="*/ 506 h 628"/>
                  <a:gd name="T16" fmla="*/ 98 w 472"/>
                  <a:gd name="T17" fmla="*/ 270 h 628"/>
                  <a:gd name="T18" fmla="*/ 107 w 472"/>
                  <a:gd name="T19" fmla="*/ 317 h 628"/>
                  <a:gd name="T20" fmla="*/ 121 w 472"/>
                  <a:gd name="T21" fmla="*/ 324 h 628"/>
                  <a:gd name="T22" fmla="*/ 131 w 472"/>
                  <a:gd name="T23" fmla="*/ 169 h 628"/>
                  <a:gd name="T24" fmla="*/ 140 w 472"/>
                  <a:gd name="T25" fmla="*/ 250 h 628"/>
                  <a:gd name="T26" fmla="*/ 154 w 472"/>
                  <a:gd name="T27" fmla="*/ 425 h 628"/>
                  <a:gd name="T28" fmla="*/ 164 w 472"/>
                  <a:gd name="T29" fmla="*/ 385 h 628"/>
                  <a:gd name="T30" fmla="*/ 178 w 472"/>
                  <a:gd name="T31" fmla="*/ 0 h 628"/>
                  <a:gd name="T32" fmla="*/ 187 w 472"/>
                  <a:gd name="T33" fmla="*/ 445 h 628"/>
                  <a:gd name="T34" fmla="*/ 196 w 472"/>
                  <a:gd name="T35" fmla="*/ 47 h 628"/>
                  <a:gd name="T36" fmla="*/ 210 w 472"/>
                  <a:gd name="T37" fmla="*/ 324 h 628"/>
                  <a:gd name="T38" fmla="*/ 220 w 472"/>
                  <a:gd name="T39" fmla="*/ 283 h 628"/>
                  <a:gd name="T40" fmla="*/ 229 w 472"/>
                  <a:gd name="T41" fmla="*/ 310 h 628"/>
                  <a:gd name="T42" fmla="*/ 243 w 472"/>
                  <a:gd name="T43" fmla="*/ 283 h 628"/>
                  <a:gd name="T44" fmla="*/ 252 w 472"/>
                  <a:gd name="T45" fmla="*/ 351 h 628"/>
                  <a:gd name="T46" fmla="*/ 266 w 472"/>
                  <a:gd name="T47" fmla="*/ 74 h 628"/>
                  <a:gd name="T48" fmla="*/ 276 w 472"/>
                  <a:gd name="T49" fmla="*/ 304 h 628"/>
                  <a:gd name="T50" fmla="*/ 285 w 472"/>
                  <a:gd name="T51" fmla="*/ 331 h 628"/>
                  <a:gd name="T52" fmla="*/ 299 w 472"/>
                  <a:gd name="T53" fmla="*/ 290 h 628"/>
                  <a:gd name="T54" fmla="*/ 308 w 472"/>
                  <a:gd name="T55" fmla="*/ 628 h 628"/>
                  <a:gd name="T56" fmla="*/ 318 w 472"/>
                  <a:gd name="T57" fmla="*/ 202 h 628"/>
                  <a:gd name="T58" fmla="*/ 332 w 472"/>
                  <a:gd name="T59" fmla="*/ 310 h 628"/>
                  <a:gd name="T60" fmla="*/ 341 w 472"/>
                  <a:gd name="T61" fmla="*/ 202 h 628"/>
                  <a:gd name="T62" fmla="*/ 355 w 472"/>
                  <a:gd name="T63" fmla="*/ 621 h 628"/>
                  <a:gd name="T64" fmla="*/ 365 w 472"/>
                  <a:gd name="T65" fmla="*/ 304 h 628"/>
                  <a:gd name="T66" fmla="*/ 374 w 472"/>
                  <a:gd name="T67" fmla="*/ 358 h 628"/>
                  <a:gd name="T68" fmla="*/ 388 w 472"/>
                  <a:gd name="T69" fmla="*/ 270 h 628"/>
                  <a:gd name="T70" fmla="*/ 397 w 472"/>
                  <a:gd name="T71" fmla="*/ 317 h 628"/>
                  <a:gd name="T72" fmla="*/ 411 w 472"/>
                  <a:gd name="T73" fmla="*/ 398 h 628"/>
                  <a:gd name="T74" fmla="*/ 421 w 472"/>
                  <a:gd name="T75" fmla="*/ 277 h 628"/>
                  <a:gd name="T76" fmla="*/ 430 w 472"/>
                  <a:gd name="T77" fmla="*/ 452 h 628"/>
                  <a:gd name="T78" fmla="*/ 444 w 472"/>
                  <a:gd name="T79" fmla="*/ 351 h 628"/>
                  <a:gd name="T80" fmla="*/ 453 w 472"/>
                  <a:gd name="T81" fmla="*/ 337 h 628"/>
                  <a:gd name="T82" fmla="*/ 463 w 472"/>
                  <a:gd name="T83" fmla="*/ 594 h 6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472" h="628">
                    <a:moveTo>
                      <a:pt x="0" y="169"/>
                    </a:moveTo>
                    <a:lnTo>
                      <a:pt x="5" y="310"/>
                    </a:lnTo>
                    <a:lnTo>
                      <a:pt x="9" y="256"/>
                    </a:lnTo>
                    <a:lnTo>
                      <a:pt x="14" y="391"/>
                    </a:lnTo>
                    <a:lnTo>
                      <a:pt x="14" y="209"/>
                    </a:lnTo>
                    <a:lnTo>
                      <a:pt x="19" y="169"/>
                    </a:lnTo>
                    <a:lnTo>
                      <a:pt x="23" y="324"/>
                    </a:lnTo>
                    <a:lnTo>
                      <a:pt x="28" y="94"/>
                    </a:lnTo>
                    <a:lnTo>
                      <a:pt x="33" y="297"/>
                    </a:lnTo>
                    <a:lnTo>
                      <a:pt x="33" y="202"/>
                    </a:lnTo>
                    <a:lnTo>
                      <a:pt x="37" y="209"/>
                    </a:lnTo>
                    <a:lnTo>
                      <a:pt x="42" y="304"/>
                    </a:lnTo>
                    <a:lnTo>
                      <a:pt x="47" y="344"/>
                    </a:lnTo>
                    <a:lnTo>
                      <a:pt x="51" y="432"/>
                    </a:lnTo>
                    <a:lnTo>
                      <a:pt x="51" y="385"/>
                    </a:lnTo>
                    <a:lnTo>
                      <a:pt x="56" y="358"/>
                    </a:lnTo>
                    <a:lnTo>
                      <a:pt x="61" y="405"/>
                    </a:lnTo>
                    <a:lnTo>
                      <a:pt x="65" y="101"/>
                    </a:lnTo>
                    <a:lnTo>
                      <a:pt x="70" y="418"/>
                    </a:lnTo>
                    <a:lnTo>
                      <a:pt x="70" y="493"/>
                    </a:lnTo>
                    <a:lnTo>
                      <a:pt x="75" y="256"/>
                    </a:lnTo>
                    <a:lnTo>
                      <a:pt x="79" y="229"/>
                    </a:lnTo>
                    <a:lnTo>
                      <a:pt x="84" y="378"/>
                    </a:lnTo>
                    <a:lnTo>
                      <a:pt x="89" y="506"/>
                    </a:lnTo>
                    <a:lnTo>
                      <a:pt x="89" y="310"/>
                    </a:lnTo>
                    <a:lnTo>
                      <a:pt x="93" y="445"/>
                    </a:lnTo>
                    <a:lnTo>
                      <a:pt x="98" y="270"/>
                    </a:lnTo>
                    <a:lnTo>
                      <a:pt x="103" y="371"/>
                    </a:lnTo>
                    <a:lnTo>
                      <a:pt x="103" y="378"/>
                    </a:lnTo>
                    <a:lnTo>
                      <a:pt x="107" y="317"/>
                    </a:lnTo>
                    <a:lnTo>
                      <a:pt x="112" y="283"/>
                    </a:lnTo>
                    <a:lnTo>
                      <a:pt x="117" y="378"/>
                    </a:lnTo>
                    <a:lnTo>
                      <a:pt x="121" y="324"/>
                    </a:lnTo>
                    <a:lnTo>
                      <a:pt x="121" y="371"/>
                    </a:lnTo>
                    <a:lnTo>
                      <a:pt x="126" y="587"/>
                    </a:lnTo>
                    <a:lnTo>
                      <a:pt x="131" y="169"/>
                    </a:lnTo>
                    <a:lnTo>
                      <a:pt x="135" y="297"/>
                    </a:lnTo>
                    <a:lnTo>
                      <a:pt x="140" y="364"/>
                    </a:lnTo>
                    <a:lnTo>
                      <a:pt x="140" y="250"/>
                    </a:lnTo>
                    <a:lnTo>
                      <a:pt x="145" y="108"/>
                    </a:lnTo>
                    <a:lnTo>
                      <a:pt x="149" y="412"/>
                    </a:lnTo>
                    <a:lnTo>
                      <a:pt x="154" y="425"/>
                    </a:lnTo>
                    <a:lnTo>
                      <a:pt x="159" y="317"/>
                    </a:lnTo>
                    <a:lnTo>
                      <a:pt x="159" y="128"/>
                    </a:lnTo>
                    <a:lnTo>
                      <a:pt x="164" y="385"/>
                    </a:lnTo>
                    <a:lnTo>
                      <a:pt x="168" y="310"/>
                    </a:lnTo>
                    <a:lnTo>
                      <a:pt x="173" y="304"/>
                    </a:lnTo>
                    <a:lnTo>
                      <a:pt x="178" y="0"/>
                    </a:lnTo>
                    <a:lnTo>
                      <a:pt x="178" y="142"/>
                    </a:lnTo>
                    <a:lnTo>
                      <a:pt x="182" y="108"/>
                    </a:lnTo>
                    <a:lnTo>
                      <a:pt x="187" y="445"/>
                    </a:lnTo>
                    <a:lnTo>
                      <a:pt x="192" y="499"/>
                    </a:lnTo>
                    <a:lnTo>
                      <a:pt x="196" y="324"/>
                    </a:lnTo>
                    <a:lnTo>
                      <a:pt x="196" y="47"/>
                    </a:lnTo>
                    <a:lnTo>
                      <a:pt x="201" y="391"/>
                    </a:lnTo>
                    <a:lnTo>
                      <a:pt x="206" y="452"/>
                    </a:lnTo>
                    <a:lnTo>
                      <a:pt x="210" y="324"/>
                    </a:lnTo>
                    <a:lnTo>
                      <a:pt x="210" y="297"/>
                    </a:lnTo>
                    <a:lnTo>
                      <a:pt x="215" y="526"/>
                    </a:lnTo>
                    <a:lnTo>
                      <a:pt x="220" y="283"/>
                    </a:lnTo>
                    <a:lnTo>
                      <a:pt x="224" y="196"/>
                    </a:lnTo>
                    <a:lnTo>
                      <a:pt x="229" y="243"/>
                    </a:lnTo>
                    <a:lnTo>
                      <a:pt x="229" y="310"/>
                    </a:lnTo>
                    <a:lnTo>
                      <a:pt x="234" y="263"/>
                    </a:lnTo>
                    <a:lnTo>
                      <a:pt x="238" y="236"/>
                    </a:lnTo>
                    <a:lnTo>
                      <a:pt x="243" y="283"/>
                    </a:lnTo>
                    <a:lnTo>
                      <a:pt x="248" y="540"/>
                    </a:lnTo>
                    <a:lnTo>
                      <a:pt x="248" y="310"/>
                    </a:lnTo>
                    <a:lnTo>
                      <a:pt x="252" y="351"/>
                    </a:lnTo>
                    <a:lnTo>
                      <a:pt x="257" y="486"/>
                    </a:lnTo>
                    <a:lnTo>
                      <a:pt x="262" y="405"/>
                    </a:lnTo>
                    <a:lnTo>
                      <a:pt x="266" y="74"/>
                    </a:lnTo>
                    <a:lnTo>
                      <a:pt x="266" y="412"/>
                    </a:lnTo>
                    <a:lnTo>
                      <a:pt x="271" y="418"/>
                    </a:lnTo>
                    <a:lnTo>
                      <a:pt x="276" y="304"/>
                    </a:lnTo>
                    <a:lnTo>
                      <a:pt x="280" y="331"/>
                    </a:lnTo>
                    <a:lnTo>
                      <a:pt x="285" y="601"/>
                    </a:lnTo>
                    <a:lnTo>
                      <a:pt x="285" y="331"/>
                    </a:lnTo>
                    <a:lnTo>
                      <a:pt x="290" y="418"/>
                    </a:lnTo>
                    <a:lnTo>
                      <a:pt x="294" y="385"/>
                    </a:lnTo>
                    <a:lnTo>
                      <a:pt x="299" y="290"/>
                    </a:lnTo>
                    <a:lnTo>
                      <a:pt x="304" y="398"/>
                    </a:lnTo>
                    <a:lnTo>
                      <a:pt x="304" y="317"/>
                    </a:lnTo>
                    <a:lnTo>
                      <a:pt x="308" y="628"/>
                    </a:lnTo>
                    <a:lnTo>
                      <a:pt x="313" y="351"/>
                    </a:lnTo>
                    <a:lnTo>
                      <a:pt x="318" y="310"/>
                    </a:lnTo>
                    <a:lnTo>
                      <a:pt x="318" y="202"/>
                    </a:lnTo>
                    <a:lnTo>
                      <a:pt x="323" y="371"/>
                    </a:lnTo>
                    <a:lnTo>
                      <a:pt x="327" y="304"/>
                    </a:lnTo>
                    <a:lnTo>
                      <a:pt x="332" y="310"/>
                    </a:lnTo>
                    <a:lnTo>
                      <a:pt x="337" y="256"/>
                    </a:lnTo>
                    <a:lnTo>
                      <a:pt x="337" y="182"/>
                    </a:lnTo>
                    <a:lnTo>
                      <a:pt x="341" y="202"/>
                    </a:lnTo>
                    <a:lnTo>
                      <a:pt x="346" y="520"/>
                    </a:lnTo>
                    <a:lnTo>
                      <a:pt x="351" y="358"/>
                    </a:lnTo>
                    <a:lnTo>
                      <a:pt x="355" y="621"/>
                    </a:lnTo>
                    <a:lnTo>
                      <a:pt x="355" y="459"/>
                    </a:lnTo>
                    <a:lnTo>
                      <a:pt x="360" y="229"/>
                    </a:lnTo>
                    <a:lnTo>
                      <a:pt x="365" y="304"/>
                    </a:lnTo>
                    <a:lnTo>
                      <a:pt x="369" y="317"/>
                    </a:lnTo>
                    <a:lnTo>
                      <a:pt x="374" y="331"/>
                    </a:lnTo>
                    <a:lnTo>
                      <a:pt x="374" y="358"/>
                    </a:lnTo>
                    <a:lnTo>
                      <a:pt x="379" y="277"/>
                    </a:lnTo>
                    <a:lnTo>
                      <a:pt x="383" y="378"/>
                    </a:lnTo>
                    <a:lnTo>
                      <a:pt x="388" y="270"/>
                    </a:lnTo>
                    <a:lnTo>
                      <a:pt x="393" y="270"/>
                    </a:lnTo>
                    <a:lnTo>
                      <a:pt x="393" y="432"/>
                    </a:lnTo>
                    <a:lnTo>
                      <a:pt x="397" y="317"/>
                    </a:lnTo>
                    <a:lnTo>
                      <a:pt x="402" y="297"/>
                    </a:lnTo>
                    <a:lnTo>
                      <a:pt x="407" y="229"/>
                    </a:lnTo>
                    <a:lnTo>
                      <a:pt x="411" y="398"/>
                    </a:lnTo>
                    <a:lnTo>
                      <a:pt x="411" y="344"/>
                    </a:lnTo>
                    <a:lnTo>
                      <a:pt x="416" y="344"/>
                    </a:lnTo>
                    <a:lnTo>
                      <a:pt x="421" y="277"/>
                    </a:lnTo>
                    <a:lnTo>
                      <a:pt x="425" y="337"/>
                    </a:lnTo>
                    <a:lnTo>
                      <a:pt x="425" y="169"/>
                    </a:lnTo>
                    <a:lnTo>
                      <a:pt x="430" y="452"/>
                    </a:lnTo>
                    <a:lnTo>
                      <a:pt x="435" y="499"/>
                    </a:lnTo>
                    <a:lnTo>
                      <a:pt x="439" y="331"/>
                    </a:lnTo>
                    <a:lnTo>
                      <a:pt x="444" y="351"/>
                    </a:lnTo>
                    <a:lnTo>
                      <a:pt x="444" y="385"/>
                    </a:lnTo>
                    <a:lnTo>
                      <a:pt x="449" y="459"/>
                    </a:lnTo>
                    <a:lnTo>
                      <a:pt x="453" y="337"/>
                    </a:lnTo>
                    <a:lnTo>
                      <a:pt x="458" y="121"/>
                    </a:lnTo>
                    <a:lnTo>
                      <a:pt x="463" y="324"/>
                    </a:lnTo>
                    <a:lnTo>
                      <a:pt x="463" y="594"/>
                    </a:lnTo>
                    <a:lnTo>
                      <a:pt x="467" y="337"/>
                    </a:lnTo>
                    <a:lnTo>
                      <a:pt x="472" y="270"/>
                    </a:lnTo>
                  </a:path>
                </a:pathLst>
              </a:custGeom>
              <a:noFill/>
              <a:ln w="12700" cap="flat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711" name="Freeform 110"/>
              <p:cNvSpPr>
                <a:spLocks/>
              </p:cNvSpPr>
              <p:nvPr/>
            </p:nvSpPr>
            <p:spPr bwMode="auto">
              <a:xfrm>
                <a:off x="6669088" y="5060950"/>
                <a:ext cx="749300" cy="909638"/>
              </a:xfrm>
              <a:custGeom>
                <a:avLst/>
                <a:gdLst>
                  <a:gd name="T0" fmla="*/ 9 w 472"/>
                  <a:gd name="T1" fmla="*/ 310 h 573"/>
                  <a:gd name="T2" fmla="*/ 19 w 472"/>
                  <a:gd name="T3" fmla="*/ 519 h 573"/>
                  <a:gd name="T4" fmla="*/ 28 w 472"/>
                  <a:gd name="T5" fmla="*/ 67 h 573"/>
                  <a:gd name="T6" fmla="*/ 42 w 472"/>
                  <a:gd name="T7" fmla="*/ 290 h 573"/>
                  <a:gd name="T8" fmla="*/ 52 w 472"/>
                  <a:gd name="T9" fmla="*/ 283 h 573"/>
                  <a:gd name="T10" fmla="*/ 61 w 472"/>
                  <a:gd name="T11" fmla="*/ 202 h 573"/>
                  <a:gd name="T12" fmla="*/ 75 w 472"/>
                  <a:gd name="T13" fmla="*/ 452 h 573"/>
                  <a:gd name="T14" fmla="*/ 84 w 472"/>
                  <a:gd name="T15" fmla="*/ 317 h 573"/>
                  <a:gd name="T16" fmla="*/ 98 w 472"/>
                  <a:gd name="T17" fmla="*/ 141 h 573"/>
                  <a:gd name="T18" fmla="*/ 108 w 472"/>
                  <a:gd name="T19" fmla="*/ 222 h 573"/>
                  <a:gd name="T20" fmla="*/ 117 w 472"/>
                  <a:gd name="T21" fmla="*/ 114 h 573"/>
                  <a:gd name="T22" fmla="*/ 131 w 472"/>
                  <a:gd name="T23" fmla="*/ 391 h 573"/>
                  <a:gd name="T24" fmla="*/ 140 w 472"/>
                  <a:gd name="T25" fmla="*/ 121 h 573"/>
                  <a:gd name="T26" fmla="*/ 150 w 472"/>
                  <a:gd name="T27" fmla="*/ 243 h 573"/>
                  <a:gd name="T28" fmla="*/ 164 w 472"/>
                  <a:gd name="T29" fmla="*/ 364 h 573"/>
                  <a:gd name="T30" fmla="*/ 173 w 472"/>
                  <a:gd name="T31" fmla="*/ 472 h 573"/>
                  <a:gd name="T32" fmla="*/ 187 w 472"/>
                  <a:gd name="T33" fmla="*/ 148 h 573"/>
                  <a:gd name="T34" fmla="*/ 197 w 472"/>
                  <a:gd name="T35" fmla="*/ 0 h 573"/>
                  <a:gd name="T36" fmla="*/ 206 w 472"/>
                  <a:gd name="T37" fmla="*/ 121 h 573"/>
                  <a:gd name="T38" fmla="*/ 220 w 472"/>
                  <a:gd name="T39" fmla="*/ 398 h 573"/>
                  <a:gd name="T40" fmla="*/ 229 w 472"/>
                  <a:gd name="T41" fmla="*/ 276 h 573"/>
                  <a:gd name="T42" fmla="*/ 243 w 472"/>
                  <a:gd name="T43" fmla="*/ 384 h 573"/>
                  <a:gd name="T44" fmla="*/ 253 w 472"/>
                  <a:gd name="T45" fmla="*/ 243 h 573"/>
                  <a:gd name="T46" fmla="*/ 262 w 472"/>
                  <a:gd name="T47" fmla="*/ 398 h 573"/>
                  <a:gd name="T48" fmla="*/ 276 w 472"/>
                  <a:gd name="T49" fmla="*/ 283 h 573"/>
                  <a:gd name="T50" fmla="*/ 285 w 472"/>
                  <a:gd name="T51" fmla="*/ 87 h 573"/>
                  <a:gd name="T52" fmla="*/ 295 w 472"/>
                  <a:gd name="T53" fmla="*/ 452 h 573"/>
                  <a:gd name="T54" fmla="*/ 309 w 472"/>
                  <a:gd name="T55" fmla="*/ 573 h 573"/>
                  <a:gd name="T56" fmla="*/ 318 w 472"/>
                  <a:gd name="T57" fmla="*/ 310 h 573"/>
                  <a:gd name="T58" fmla="*/ 332 w 472"/>
                  <a:gd name="T59" fmla="*/ 195 h 573"/>
                  <a:gd name="T60" fmla="*/ 341 w 472"/>
                  <a:gd name="T61" fmla="*/ 405 h 573"/>
                  <a:gd name="T62" fmla="*/ 351 w 472"/>
                  <a:gd name="T63" fmla="*/ 256 h 573"/>
                  <a:gd name="T64" fmla="*/ 365 w 472"/>
                  <a:gd name="T65" fmla="*/ 310 h 573"/>
                  <a:gd name="T66" fmla="*/ 374 w 472"/>
                  <a:gd name="T67" fmla="*/ 108 h 573"/>
                  <a:gd name="T68" fmla="*/ 384 w 472"/>
                  <a:gd name="T69" fmla="*/ 222 h 573"/>
                  <a:gd name="T70" fmla="*/ 398 w 472"/>
                  <a:gd name="T71" fmla="*/ 182 h 573"/>
                  <a:gd name="T72" fmla="*/ 412 w 472"/>
                  <a:gd name="T73" fmla="*/ 283 h 573"/>
                  <a:gd name="T74" fmla="*/ 421 w 472"/>
                  <a:gd name="T75" fmla="*/ 243 h 573"/>
                  <a:gd name="T76" fmla="*/ 435 w 472"/>
                  <a:gd name="T77" fmla="*/ 168 h 573"/>
                  <a:gd name="T78" fmla="*/ 444 w 472"/>
                  <a:gd name="T79" fmla="*/ 20 h 573"/>
                  <a:gd name="T80" fmla="*/ 458 w 472"/>
                  <a:gd name="T81" fmla="*/ 236 h 573"/>
                  <a:gd name="T82" fmla="*/ 468 w 472"/>
                  <a:gd name="T83" fmla="*/ 67 h 5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472" h="573">
                    <a:moveTo>
                      <a:pt x="0" y="209"/>
                    </a:moveTo>
                    <a:lnTo>
                      <a:pt x="5" y="256"/>
                    </a:lnTo>
                    <a:lnTo>
                      <a:pt x="9" y="310"/>
                    </a:lnTo>
                    <a:lnTo>
                      <a:pt x="9" y="290"/>
                    </a:lnTo>
                    <a:lnTo>
                      <a:pt x="14" y="270"/>
                    </a:lnTo>
                    <a:lnTo>
                      <a:pt x="19" y="519"/>
                    </a:lnTo>
                    <a:lnTo>
                      <a:pt x="24" y="229"/>
                    </a:lnTo>
                    <a:lnTo>
                      <a:pt x="28" y="357"/>
                    </a:lnTo>
                    <a:lnTo>
                      <a:pt x="28" y="67"/>
                    </a:lnTo>
                    <a:lnTo>
                      <a:pt x="33" y="324"/>
                    </a:lnTo>
                    <a:lnTo>
                      <a:pt x="38" y="283"/>
                    </a:lnTo>
                    <a:lnTo>
                      <a:pt x="42" y="290"/>
                    </a:lnTo>
                    <a:lnTo>
                      <a:pt x="47" y="108"/>
                    </a:lnTo>
                    <a:lnTo>
                      <a:pt x="47" y="317"/>
                    </a:lnTo>
                    <a:lnTo>
                      <a:pt x="52" y="283"/>
                    </a:lnTo>
                    <a:lnTo>
                      <a:pt x="56" y="81"/>
                    </a:lnTo>
                    <a:lnTo>
                      <a:pt x="61" y="310"/>
                    </a:lnTo>
                    <a:lnTo>
                      <a:pt x="61" y="202"/>
                    </a:lnTo>
                    <a:lnTo>
                      <a:pt x="66" y="168"/>
                    </a:lnTo>
                    <a:lnTo>
                      <a:pt x="70" y="182"/>
                    </a:lnTo>
                    <a:lnTo>
                      <a:pt x="75" y="452"/>
                    </a:lnTo>
                    <a:lnTo>
                      <a:pt x="80" y="155"/>
                    </a:lnTo>
                    <a:lnTo>
                      <a:pt x="80" y="317"/>
                    </a:lnTo>
                    <a:lnTo>
                      <a:pt x="84" y="317"/>
                    </a:lnTo>
                    <a:lnTo>
                      <a:pt x="89" y="195"/>
                    </a:lnTo>
                    <a:lnTo>
                      <a:pt x="94" y="94"/>
                    </a:lnTo>
                    <a:lnTo>
                      <a:pt x="98" y="141"/>
                    </a:lnTo>
                    <a:lnTo>
                      <a:pt x="98" y="445"/>
                    </a:lnTo>
                    <a:lnTo>
                      <a:pt x="103" y="155"/>
                    </a:lnTo>
                    <a:lnTo>
                      <a:pt x="108" y="222"/>
                    </a:lnTo>
                    <a:lnTo>
                      <a:pt x="112" y="209"/>
                    </a:lnTo>
                    <a:lnTo>
                      <a:pt x="117" y="162"/>
                    </a:lnTo>
                    <a:lnTo>
                      <a:pt x="117" y="114"/>
                    </a:lnTo>
                    <a:lnTo>
                      <a:pt x="122" y="182"/>
                    </a:lnTo>
                    <a:lnTo>
                      <a:pt x="126" y="384"/>
                    </a:lnTo>
                    <a:lnTo>
                      <a:pt x="131" y="391"/>
                    </a:lnTo>
                    <a:lnTo>
                      <a:pt x="136" y="182"/>
                    </a:lnTo>
                    <a:lnTo>
                      <a:pt x="136" y="87"/>
                    </a:lnTo>
                    <a:lnTo>
                      <a:pt x="140" y="121"/>
                    </a:lnTo>
                    <a:lnTo>
                      <a:pt x="145" y="256"/>
                    </a:lnTo>
                    <a:lnTo>
                      <a:pt x="150" y="337"/>
                    </a:lnTo>
                    <a:lnTo>
                      <a:pt x="150" y="243"/>
                    </a:lnTo>
                    <a:lnTo>
                      <a:pt x="154" y="357"/>
                    </a:lnTo>
                    <a:lnTo>
                      <a:pt x="159" y="452"/>
                    </a:lnTo>
                    <a:lnTo>
                      <a:pt x="164" y="364"/>
                    </a:lnTo>
                    <a:lnTo>
                      <a:pt x="168" y="141"/>
                    </a:lnTo>
                    <a:lnTo>
                      <a:pt x="168" y="283"/>
                    </a:lnTo>
                    <a:lnTo>
                      <a:pt x="173" y="472"/>
                    </a:lnTo>
                    <a:lnTo>
                      <a:pt x="178" y="141"/>
                    </a:lnTo>
                    <a:lnTo>
                      <a:pt x="182" y="357"/>
                    </a:lnTo>
                    <a:lnTo>
                      <a:pt x="187" y="148"/>
                    </a:lnTo>
                    <a:lnTo>
                      <a:pt x="187" y="249"/>
                    </a:lnTo>
                    <a:lnTo>
                      <a:pt x="192" y="479"/>
                    </a:lnTo>
                    <a:lnTo>
                      <a:pt x="197" y="0"/>
                    </a:lnTo>
                    <a:lnTo>
                      <a:pt x="201" y="378"/>
                    </a:lnTo>
                    <a:lnTo>
                      <a:pt x="206" y="405"/>
                    </a:lnTo>
                    <a:lnTo>
                      <a:pt x="206" y="121"/>
                    </a:lnTo>
                    <a:lnTo>
                      <a:pt x="211" y="243"/>
                    </a:lnTo>
                    <a:lnTo>
                      <a:pt x="215" y="438"/>
                    </a:lnTo>
                    <a:lnTo>
                      <a:pt x="220" y="398"/>
                    </a:lnTo>
                    <a:lnTo>
                      <a:pt x="225" y="297"/>
                    </a:lnTo>
                    <a:lnTo>
                      <a:pt x="225" y="162"/>
                    </a:lnTo>
                    <a:lnTo>
                      <a:pt x="229" y="276"/>
                    </a:lnTo>
                    <a:lnTo>
                      <a:pt x="234" y="135"/>
                    </a:lnTo>
                    <a:lnTo>
                      <a:pt x="239" y="243"/>
                    </a:lnTo>
                    <a:lnTo>
                      <a:pt x="243" y="384"/>
                    </a:lnTo>
                    <a:lnTo>
                      <a:pt x="243" y="121"/>
                    </a:lnTo>
                    <a:lnTo>
                      <a:pt x="248" y="432"/>
                    </a:lnTo>
                    <a:lnTo>
                      <a:pt x="253" y="243"/>
                    </a:lnTo>
                    <a:lnTo>
                      <a:pt x="257" y="263"/>
                    </a:lnTo>
                    <a:lnTo>
                      <a:pt x="257" y="189"/>
                    </a:lnTo>
                    <a:lnTo>
                      <a:pt x="262" y="398"/>
                    </a:lnTo>
                    <a:lnTo>
                      <a:pt x="267" y="438"/>
                    </a:lnTo>
                    <a:lnTo>
                      <a:pt x="271" y="499"/>
                    </a:lnTo>
                    <a:lnTo>
                      <a:pt x="276" y="283"/>
                    </a:lnTo>
                    <a:lnTo>
                      <a:pt x="276" y="256"/>
                    </a:lnTo>
                    <a:lnTo>
                      <a:pt x="281" y="337"/>
                    </a:lnTo>
                    <a:lnTo>
                      <a:pt x="285" y="87"/>
                    </a:lnTo>
                    <a:lnTo>
                      <a:pt x="290" y="405"/>
                    </a:lnTo>
                    <a:lnTo>
                      <a:pt x="295" y="317"/>
                    </a:lnTo>
                    <a:lnTo>
                      <a:pt x="295" y="452"/>
                    </a:lnTo>
                    <a:lnTo>
                      <a:pt x="299" y="384"/>
                    </a:lnTo>
                    <a:lnTo>
                      <a:pt x="304" y="398"/>
                    </a:lnTo>
                    <a:lnTo>
                      <a:pt x="309" y="573"/>
                    </a:lnTo>
                    <a:lnTo>
                      <a:pt x="313" y="317"/>
                    </a:lnTo>
                    <a:lnTo>
                      <a:pt x="313" y="411"/>
                    </a:lnTo>
                    <a:lnTo>
                      <a:pt x="318" y="310"/>
                    </a:lnTo>
                    <a:lnTo>
                      <a:pt x="323" y="405"/>
                    </a:lnTo>
                    <a:lnTo>
                      <a:pt x="327" y="391"/>
                    </a:lnTo>
                    <a:lnTo>
                      <a:pt x="332" y="195"/>
                    </a:lnTo>
                    <a:lnTo>
                      <a:pt x="332" y="303"/>
                    </a:lnTo>
                    <a:lnTo>
                      <a:pt x="337" y="162"/>
                    </a:lnTo>
                    <a:lnTo>
                      <a:pt x="341" y="405"/>
                    </a:lnTo>
                    <a:lnTo>
                      <a:pt x="346" y="182"/>
                    </a:lnTo>
                    <a:lnTo>
                      <a:pt x="351" y="324"/>
                    </a:lnTo>
                    <a:lnTo>
                      <a:pt x="351" y="256"/>
                    </a:lnTo>
                    <a:lnTo>
                      <a:pt x="356" y="256"/>
                    </a:lnTo>
                    <a:lnTo>
                      <a:pt x="360" y="148"/>
                    </a:lnTo>
                    <a:lnTo>
                      <a:pt x="365" y="310"/>
                    </a:lnTo>
                    <a:lnTo>
                      <a:pt x="365" y="60"/>
                    </a:lnTo>
                    <a:lnTo>
                      <a:pt x="370" y="425"/>
                    </a:lnTo>
                    <a:lnTo>
                      <a:pt x="374" y="108"/>
                    </a:lnTo>
                    <a:lnTo>
                      <a:pt x="379" y="364"/>
                    </a:lnTo>
                    <a:lnTo>
                      <a:pt x="384" y="94"/>
                    </a:lnTo>
                    <a:lnTo>
                      <a:pt x="384" y="222"/>
                    </a:lnTo>
                    <a:lnTo>
                      <a:pt x="388" y="148"/>
                    </a:lnTo>
                    <a:lnTo>
                      <a:pt x="393" y="317"/>
                    </a:lnTo>
                    <a:lnTo>
                      <a:pt x="398" y="182"/>
                    </a:lnTo>
                    <a:lnTo>
                      <a:pt x="402" y="148"/>
                    </a:lnTo>
                    <a:lnTo>
                      <a:pt x="407" y="297"/>
                    </a:lnTo>
                    <a:lnTo>
                      <a:pt x="412" y="283"/>
                    </a:lnTo>
                    <a:lnTo>
                      <a:pt x="416" y="324"/>
                    </a:lnTo>
                    <a:lnTo>
                      <a:pt x="421" y="209"/>
                    </a:lnTo>
                    <a:lnTo>
                      <a:pt x="421" y="243"/>
                    </a:lnTo>
                    <a:lnTo>
                      <a:pt x="426" y="168"/>
                    </a:lnTo>
                    <a:lnTo>
                      <a:pt x="430" y="121"/>
                    </a:lnTo>
                    <a:lnTo>
                      <a:pt x="435" y="168"/>
                    </a:lnTo>
                    <a:lnTo>
                      <a:pt x="440" y="67"/>
                    </a:lnTo>
                    <a:lnTo>
                      <a:pt x="440" y="371"/>
                    </a:lnTo>
                    <a:lnTo>
                      <a:pt x="444" y="20"/>
                    </a:lnTo>
                    <a:lnTo>
                      <a:pt x="449" y="405"/>
                    </a:lnTo>
                    <a:lnTo>
                      <a:pt x="454" y="216"/>
                    </a:lnTo>
                    <a:lnTo>
                      <a:pt x="458" y="236"/>
                    </a:lnTo>
                    <a:lnTo>
                      <a:pt x="458" y="310"/>
                    </a:lnTo>
                    <a:lnTo>
                      <a:pt x="463" y="506"/>
                    </a:lnTo>
                    <a:lnTo>
                      <a:pt x="468" y="67"/>
                    </a:lnTo>
                    <a:lnTo>
                      <a:pt x="472" y="33"/>
                    </a:lnTo>
                    <a:lnTo>
                      <a:pt x="472" y="398"/>
                    </a:lnTo>
                  </a:path>
                </a:pathLst>
              </a:custGeom>
              <a:noFill/>
              <a:ln w="12700" cap="flat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712" name="Freeform 111"/>
              <p:cNvSpPr>
                <a:spLocks/>
              </p:cNvSpPr>
              <p:nvPr/>
            </p:nvSpPr>
            <p:spPr bwMode="auto">
              <a:xfrm>
                <a:off x="7418388" y="4910138"/>
                <a:ext cx="757238" cy="1017588"/>
              </a:xfrm>
              <a:custGeom>
                <a:avLst/>
                <a:gdLst>
                  <a:gd name="T0" fmla="*/ 10 w 477"/>
                  <a:gd name="T1" fmla="*/ 230 h 641"/>
                  <a:gd name="T2" fmla="*/ 19 w 477"/>
                  <a:gd name="T3" fmla="*/ 358 h 641"/>
                  <a:gd name="T4" fmla="*/ 33 w 477"/>
                  <a:gd name="T5" fmla="*/ 257 h 641"/>
                  <a:gd name="T6" fmla="*/ 42 w 477"/>
                  <a:gd name="T7" fmla="*/ 128 h 641"/>
                  <a:gd name="T8" fmla="*/ 57 w 477"/>
                  <a:gd name="T9" fmla="*/ 223 h 641"/>
                  <a:gd name="T10" fmla="*/ 66 w 477"/>
                  <a:gd name="T11" fmla="*/ 425 h 641"/>
                  <a:gd name="T12" fmla="*/ 75 w 477"/>
                  <a:gd name="T13" fmla="*/ 493 h 641"/>
                  <a:gd name="T14" fmla="*/ 89 w 477"/>
                  <a:gd name="T15" fmla="*/ 230 h 641"/>
                  <a:gd name="T16" fmla="*/ 99 w 477"/>
                  <a:gd name="T17" fmla="*/ 101 h 641"/>
                  <a:gd name="T18" fmla="*/ 108 w 477"/>
                  <a:gd name="T19" fmla="*/ 297 h 641"/>
                  <a:gd name="T20" fmla="*/ 122 w 477"/>
                  <a:gd name="T21" fmla="*/ 412 h 641"/>
                  <a:gd name="T22" fmla="*/ 131 w 477"/>
                  <a:gd name="T23" fmla="*/ 149 h 641"/>
                  <a:gd name="T24" fmla="*/ 145 w 477"/>
                  <a:gd name="T25" fmla="*/ 270 h 641"/>
                  <a:gd name="T26" fmla="*/ 155 w 477"/>
                  <a:gd name="T27" fmla="*/ 236 h 641"/>
                  <a:gd name="T28" fmla="*/ 164 w 477"/>
                  <a:gd name="T29" fmla="*/ 182 h 641"/>
                  <a:gd name="T30" fmla="*/ 178 w 477"/>
                  <a:gd name="T31" fmla="*/ 459 h 641"/>
                  <a:gd name="T32" fmla="*/ 187 w 477"/>
                  <a:gd name="T33" fmla="*/ 263 h 641"/>
                  <a:gd name="T34" fmla="*/ 197 w 477"/>
                  <a:gd name="T35" fmla="*/ 419 h 641"/>
                  <a:gd name="T36" fmla="*/ 211 w 477"/>
                  <a:gd name="T37" fmla="*/ 358 h 641"/>
                  <a:gd name="T38" fmla="*/ 220 w 477"/>
                  <a:gd name="T39" fmla="*/ 587 h 641"/>
                  <a:gd name="T40" fmla="*/ 234 w 477"/>
                  <a:gd name="T41" fmla="*/ 351 h 641"/>
                  <a:gd name="T42" fmla="*/ 244 w 477"/>
                  <a:gd name="T43" fmla="*/ 520 h 641"/>
                  <a:gd name="T44" fmla="*/ 253 w 477"/>
                  <a:gd name="T45" fmla="*/ 236 h 641"/>
                  <a:gd name="T46" fmla="*/ 267 w 477"/>
                  <a:gd name="T47" fmla="*/ 68 h 641"/>
                  <a:gd name="T48" fmla="*/ 276 w 477"/>
                  <a:gd name="T49" fmla="*/ 216 h 641"/>
                  <a:gd name="T50" fmla="*/ 290 w 477"/>
                  <a:gd name="T51" fmla="*/ 446 h 641"/>
                  <a:gd name="T52" fmla="*/ 300 w 477"/>
                  <a:gd name="T53" fmla="*/ 479 h 641"/>
                  <a:gd name="T54" fmla="*/ 309 w 477"/>
                  <a:gd name="T55" fmla="*/ 196 h 641"/>
                  <a:gd name="T56" fmla="*/ 323 w 477"/>
                  <a:gd name="T57" fmla="*/ 297 h 641"/>
                  <a:gd name="T58" fmla="*/ 337 w 477"/>
                  <a:gd name="T59" fmla="*/ 419 h 641"/>
                  <a:gd name="T60" fmla="*/ 346 w 477"/>
                  <a:gd name="T61" fmla="*/ 290 h 641"/>
                  <a:gd name="T62" fmla="*/ 360 w 477"/>
                  <a:gd name="T63" fmla="*/ 378 h 641"/>
                  <a:gd name="T64" fmla="*/ 370 w 477"/>
                  <a:gd name="T65" fmla="*/ 412 h 641"/>
                  <a:gd name="T66" fmla="*/ 379 w 477"/>
                  <a:gd name="T67" fmla="*/ 392 h 641"/>
                  <a:gd name="T68" fmla="*/ 393 w 477"/>
                  <a:gd name="T69" fmla="*/ 331 h 641"/>
                  <a:gd name="T70" fmla="*/ 403 w 477"/>
                  <a:gd name="T71" fmla="*/ 344 h 641"/>
                  <a:gd name="T72" fmla="*/ 412 w 477"/>
                  <a:gd name="T73" fmla="*/ 486 h 641"/>
                  <a:gd name="T74" fmla="*/ 426 w 477"/>
                  <a:gd name="T75" fmla="*/ 277 h 641"/>
                  <a:gd name="T76" fmla="*/ 435 w 477"/>
                  <a:gd name="T77" fmla="*/ 412 h 641"/>
                  <a:gd name="T78" fmla="*/ 449 w 477"/>
                  <a:gd name="T79" fmla="*/ 209 h 641"/>
                  <a:gd name="T80" fmla="*/ 459 w 477"/>
                  <a:gd name="T81" fmla="*/ 331 h 641"/>
                  <a:gd name="T82" fmla="*/ 468 w 477"/>
                  <a:gd name="T83" fmla="*/ 452 h 6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477" h="641">
                    <a:moveTo>
                      <a:pt x="0" y="493"/>
                    </a:moveTo>
                    <a:lnTo>
                      <a:pt x="5" y="500"/>
                    </a:lnTo>
                    <a:lnTo>
                      <a:pt x="10" y="230"/>
                    </a:lnTo>
                    <a:lnTo>
                      <a:pt x="14" y="425"/>
                    </a:lnTo>
                    <a:lnTo>
                      <a:pt x="19" y="344"/>
                    </a:lnTo>
                    <a:lnTo>
                      <a:pt x="19" y="358"/>
                    </a:lnTo>
                    <a:lnTo>
                      <a:pt x="24" y="338"/>
                    </a:lnTo>
                    <a:lnTo>
                      <a:pt x="28" y="641"/>
                    </a:lnTo>
                    <a:lnTo>
                      <a:pt x="33" y="257"/>
                    </a:lnTo>
                    <a:lnTo>
                      <a:pt x="38" y="263"/>
                    </a:lnTo>
                    <a:lnTo>
                      <a:pt x="38" y="230"/>
                    </a:lnTo>
                    <a:lnTo>
                      <a:pt x="42" y="128"/>
                    </a:lnTo>
                    <a:lnTo>
                      <a:pt x="47" y="128"/>
                    </a:lnTo>
                    <a:lnTo>
                      <a:pt x="52" y="385"/>
                    </a:lnTo>
                    <a:lnTo>
                      <a:pt x="57" y="223"/>
                    </a:lnTo>
                    <a:lnTo>
                      <a:pt x="57" y="142"/>
                    </a:lnTo>
                    <a:lnTo>
                      <a:pt x="61" y="284"/>
                    </a:lnTo>
                    <a:lnTo>
                      <a:pt x="66" y="425"/>
                    </a:lnTo>
                    <a:lnTo>
                      <a:pt x="71" y="567"/>
                    </a:lnTo>
                    <a:lnTo>
                      <a:pt x="75" y="155"/>
                    </a:lnTo>
                    <a:lnTo>
                      <a:pt x="75" y="493"/>
                    </a:lnTo>
                    <a:lnTo>
                      <a:pt x="80" y="270"/>
                    </a:lnTo>
                    <a:lnTo>
                      <a:pt x="85" y="0"/>
                    </a:lnTo>
                    <a:lnTo>
                      <a:pt x="89" y="230"/>
                    </a:lnTo>
                    <a:lnTo>
                      <a:pt x="94" y="493"/>
                    </a:lnTo>
                    <a:lnTo>
                      <a:pt x="94" y="277"/>
                    </a:lnTo>
                    <a:lnTo>
                      <a:pt x="99" y="101"/>
                    </a:lnTo>
                    <a:lnTo>
                      <a:pt x="103" y="506"/>
                    </a:lnTo>
                    <a:lnTo>
                      <a:pt x="108" y="506"/>
                    </a:lnTo>
                    <a:lnTo>
                      <a:pt x="108" y="297"/>
                    </a:lnTo>
                    <a:lnTo>
                      <a:pt x="113" y="203"/>
                    </a:lnTo>
                    <a:lnTo>
                      <a:pt x="117" y="331"/>
                    </a:lnTo>
                    <a:lnTo>
                      <a:pt x="122" y="412"/>
                    </a:lnTo>
                    <a:lnTo>
                      <a:pt x="127" y="311"/>
                    </a:lnTo>
                    <a:lnTo>
                      <a:pt x="127" y="405"/>
                    </a:lnTo>
                    <a:lnTo>
                      <a:pt x="131" y="149"/>
                    </a:lnTo>
                    <a:lnTo>
                      <a:pt x="136" y="412"/>
                    </a:lnTo>
                    <a:lnTo>
                      <a:pt x="141" y="581"/>
                    </a:lnTo>
                    <a:lnTo>
                      <a:pt x="145" y="270"/>
                    </a:lnTo>
                    <a:lnTo>
                      <a:pt x="145" y="344"/>
                    </a:lnTo>
                    <a:lnTo>
                      <a:pt x="150" y="216"/>
                    </a:lnTo>
                    <a:lnTo>
                      <a:pt x="155" y="236"/>
                    </a:lnTo>
                    <a:lnTo>
                      <a:pt x="159" y="392"/>
                    </a:lnTo>
                    <a:lnTo>
                      <a:pt x="164" y="277"/>
                    </a:lnTo>
                    <a:lnTo>
                      <a:pt x="164" y="182"/>
                    </a:lnTo>
                    <a:lnTo>
                      <a:pt x="169" y="466"/>
                    </a:lnTo>
                    <a:lnTo>
                      <a:pt x="173" y="385"/>
                    </a:lnTo>
                    <a:lnTo>
                      <a:pt x="178" y="459"/>
                    </a:lnTo>
                    <a:lnTo>
                      <a:pt x="183" y="358"/>
                    </a:lnTo>
                    <a:lnTo>
                      <a:pt x="183" y="432"/>
                    </a:lnTo>
                    <a:lnTo>
                      <a:pt x="187" y="263"/>
                    </a:lnTo>
                    <a:lnTo>
                      <a:pt x="192" y="432"/>
                    </a:lnTo>
                    <a:lnTo>
                      <a:pt x="197" y="182"/>
                    </a:lnTo>
                    <a:lnTo>
                      <a:pt x="197" y="419"/>
                    </a:lnTo>
                    <a:lnTo>
                      <a:pt x="201" y="358"/>
                    </a:lnTo>
                    <a:lnTo>
                      <a:pt x="206" y="432"/>
                    </a:lnTo>
                    <a:lnTo>
                      <a:pt x="211" y="358"/>
                    </a:lnTo>
                    <a:lnTo>
                      <a:pt x="216" y="398"/>
                    </a:lnTo>
                    <a:lnTo>
                      <a:pt x="216" y="162"/>
                    </a:lnTo>
                    <a:lnTo>
                      <a:pt x="220" y="587"/>
                    </a:lnTo>
                    <a:lnTo>
                      <a:pt x="225" y="378"/>
                    </a:lnTo>
                    <a:lnTo>
                      <a:pt x="230" y="331"/>
                    </a:lnTo>
                    <a:lnTo>
                      <a:pt x="234" y="351"/>
                    </a:lnTo>
                    <a:lnTo>
                      <a:pt x="234" y="520"/>
                    </a:lnTo>
                    <a:lnTo>
                      <a:pt x="239" y="304"/>
                    </a:lnTo>
                    <a:lnTo>
                      <a:pt x="244" y="520"/>
                    </a:lnTo>
                    <a:lnTo>
                      <a:pt x="248" y="230"/>
                    </a:lnTo>
                    <a:lnTo>
                      <a:pt x="253" y="405"/>
                    </a:lnTo>
                    <a:lnTo>
                      <a:pt x="253" y="236"/>
                    </a:lnTo>
                    <a:lnTo>
                      <a:pt x="258" y="277"/>
                    </a:lnTo>
                    <a:lnTo>
                      <a:pt x="262" y="358"/>
                    </a:lnTo>
                    <a:lnTo>
                      <a:pt x="267" y="68"/>
                    </a:lnTo>
                    <a:lnTo>
                      <a:pt x="272" y="533"/>
                    </a:lnTo>
                    <a:lnTo>
                      <a:pt x="272" y="412"/>
                    </a:lnTo>
                    <a:lnTo>
                      <a:pt x="276" y="216"/>
                    </a:lnTo>
                    <a:lnTo>
                      <a:pt x="281" y="466"/>
                    </a:lnTo>
                    <a:lnTo>
                      <a:pt x="286" y="277"/>
                    </a:lnTo>
                    <a:lnTo>
                      <a:pt x="290" y="446"/>
                    </a:lnTo>
                    <a:lnTo>
                      <a:pt x="290" y="601"/>
                    </a:lnTo>
                    <a:lnTo>
                      <a:pt x="295" y="176"/>
                    </a:lnTo>
                    <a:lnTo>
                      <a:pt x="300" y="479"/>
                    </a:lnTo>
                    <a:lnTo>
                      <a:pt x="304" y="338"/>
                    </a:lnTo>
                    <a:lnTo>
                      <a:pt x="304" y="270"/>
                    </a:lnTo>
                    <a:lnTo>
                      <a:pt x="309" y="196"/>
                    </a:lnTo>
                    <a:lnTo>
                      <a:pt x="314" y="324"/>
                    </a:lnTo>
                    <a:lnTo>
                      <a:pt x="318" y="513"/>
                    </a:lnTo>
                    <a:lnTo>
                      <a:pt x="323" y="297"/>
                    </a:lnTo>
                    <a:lnTo>
                      <a:pt x="328" y="196"/>
                    </a:lnTo>
                    <a:lnTo>
                      <a:pt x="332" y="230"/>
                    </a:lnTo>
                    <a:lnTo>
                      <a:pt x="337" y="419"/>
                    </a:lnTo>
                    <a:lnTo>
                      <a:pt x="342" y="304"/>
                    </a:lnTo>
                    <a:lnTo>
                      <a:pt x="342" y="439"/>
                    </a:lnTo>
                    <a:lnTo>
                      <a:pt x="346" y="290"/>
                    </a:lnTo>
                    <a:lnTo>
                      <a:pt x="351" y="351"/>
                    </a:lnTo>
                    <a:lnTo>
                      <a:pt x="356" y="338"/>
                    </a:lnTo>
                    <a:lnTo>
                      <a:pt x="360" y="378"/>
                    </a:lnTo>
                    <a:lnTo>
                      <a:pt x="360" y="581"/>
                    </a:lnTo>
                    <a:lnTo>
                      <a:pt x="365" y="297"/>
                    </a:lnTo>
                    <a:lnTo>
                      <a:pt x="370" y="412"/>
                    </a:lnTo>
                    <a:lnTo>
                      <a:pt x="374" y="311"/>
                    </a:lnTo>
                    <a:lnTo>
                      <a:pt x="379" y="452"/>
                    </a:lnTo>
                    <a:lnTo>
                      <a:pt x="379" y="392"/>
                    </a:lnTo>
                    <a:lnTo>
                      <a:pt x="384" y="311"/>
                    </a:lnTo>
                    <a:lnTo>
                      <a:pt x="389" y="378"/>
                    </a:lnTo>
                    <a:lnTo>
                      <a:pt x="393" y="331"/>
                    </a:lnTo>
                    <a:lnTo>
                      <a:pt x="398" y="122"/>
                    </a:lnTo>
                    <a:lnTo>
                      <a:pt x="398" y="439"/>
                    </a:lnTo>
                    <a:lnTo>
                      <a:pt x="403" y="344"/>
                    </a:lnTo>
                    <a:lnTo>
                      <a:pt x="407" y="520"/>
                    </a:lnTo>
                    <a:lnTo>
                      <a:pt x="412" y="311"/>
                    </a:lnTo>
                    <a:lnTo>
                      <a:pt x="412" y="486"/>
                    </a:lnTo>
                    <a:lnTo>
                      <a:pt x="417" y="182"/>
                    </a:lnTo>
                    <a:lnTo>
                      <a:pt x="421" y="419"/>
                    </a:lnTo>
                    <a:lnTo>
                      <a:pt x="426" y="277"/>
                    </a:lnTo>
                    <a:lnTo>
                      <a:pt x="431" y="371"/>
                    </a:lnTo>
                    <a:lnTo>
                      <a:pt x="431" y="439"/>
                    </a:lnTo>
                    <a:lnTo>
                      <a:pt x="435" y="412"/>
                    </a:lnTo>
                    <a:lnTo>
                      <a:pt x="440" y="432"/>
                    </a:lnTo>
                    <a:lnTo>
                      <a:pt x="445" y="439"/>
                    </a:lnTo>
                    <a:lnTo>
                      <a:pt x="449" y="209"/>
                    </a:lnTo>
                    <a:lnTo>
                      <a:pt x="449" y="466"/>
                    </a:lnTo>
                    <a:lnTo>
                      <a:pt x="454" y="412"/>
                    </a:lnTo>
                    <a:lnTo>
                      <a:pt x="459" y="331"/>
                    </a:lnTo>
                    <a:lnTo>
                      <a:pt x="463" y="412"/>
                    </a:lnTo>
                    <a:lnTo>
                      <a:pt x="468" y="574"/>
                    </a:lnTo>
                    <a:lnTo>
                      <a:pt x="468" y="452"/>
                    </a:lnTo>
                    <a:lnTo>
                      <a:pt x="473" y="236"/>
                    </a:lnTo>
                    <a:lnTo>
                      <a:pt x="477" y="277"/>
                    </a:lnTo>
                  </a:path>
                </a:pathLst>
              </a:custGeom>
              <a:noFill/>
              <a:ln w="12700" cap="flat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713" name="Freeform 112"/>
              <p:cNvSpPr>
                <a:spLocks/>
              </p:cNvSpPr>
              <p:nvPr/>
            </p:nvSpPr>
            <p:spPr bwMode="auto">
              <a:xfrm>
                <a:off x="8175625" y="5018088"/>
                <a:ext cx="750888" cy="900113"/>
              </a:xfrm>
              <a:custGeom>
                <a:avLst/>
                <a:gdLst>
                  <a:gd name="T0" fmla="*/ 10 w 473"/>
                  <a:gd name="T1" fmla="*/ 222 h 567"/>
                  <a:gd name="T2" fmla="*/ 19 w 473"/>
                  <a:gd name="T3" fmla="*/ 303 h 567"/>
                  <a:gd name="T4" fmla="*/ 28 w 473"/>
                  <a:gd name="T5" fmla="*/ 310 h 567"/>
                  <a:gd name="T6" fmla="*/ 42 w 473"/>
                  <a:gd name="T7" fmla="*/ 155 h 567"/>
                  <a:gd name="T8" fmla="*/ 52 w 473"/>
                  <a:gd name="T9" fmla="*/ 256 h 567"/>
                  <a:gd name="T10" fmla="*/ 61 w 473"/>
                  <a:gd name="T11" fmla="*/ 411 h 567"/>
                  <a:gd name="T12" fmla="*/ 75 w 473"/>
                  <a:gd name="T13" fmla="*/ 189 h 567"/>
                  <a:gd name="T14" fmla="*/ 85 w 473"/>
                  <a:gd name="T15" fmla="*/ 330 h 567"/>
                  <a:gd name="T16" fmla="*/ 99 w 473"/>
                  <a:gd name="T17" fmla="*/ 472 h 567"/>
                  <a:gd name="T18" fmla="*/ 108 w 473"/>
                  <a:gd name="T19" fmla="*/ 438 h 567"/>
                  <a:gd name="T20" fmla="*/ 117 w 473"/>
                  <a:gd name="T21" fmla="*/ 330 h 567"/>
                  <a:gd name="T22" fmla="*/ 131 w 473"/>
                  <a:gd name="T23" fmla="*/ 189 h 567"/>
                  <a:gd name="T24" fmla="*/ 141 w 473"/>
                  <a:gd name="T25" fmla="*/ 175 h 567"/>
                  <a:gd name="T26" fmla="*/ 150 w 473"/>
                  <a:gd name="T27" fmla="*/ 411 h 567"/>
                  <a:gd name="T28" fmla="*/ 164 w 473"/>
                  <a:gd name="T29" fmla="*/ 236 h 567"/>
                  <a:gd name="T30" fmla="*/ 173 w 473"/>
                  <a:gd name="T31" fmla="*/ 432 h 567"/>
                  <a:gd name="T32" fmla="*/ 187 w 473"/>
                  <a:gd name="T33" fmla="*/ 297 h 567"/>
                  <a:gd name="T34" fmla="*/ 197 w 473"/>
                  <a:gd name="T35" fmla="*/ 330 h 567"/>
                  <a:gd name="T36" fmla="*/ 206 w 473"/>
                  <a:gd name="T37" fmla="*/ 243 h 567"/>
                  <a:gd name="T38" fmla="*/ 220 w 473"/>
                  <a:gd name="T39" fmla="*/ 324 h 567"/>
                  <a:gd name="T40" fmla="*/ 229 w 473"/>
                  <a:gd name="T41" fmla="*/ 384 h 567"/>
                  <a:gd name="T42" fmla="*/ 239 w 473"/>
                  <a:gd name="T43" fmla="*/ 418 h 567"/>
                  <a:gd name="T44" fmla="*/ 253 w 473"/>
                  <a:gd name="T45" fmla="*/ 317 h 567"/>
                  <a:gd name="T46" fmla="*/ 262 w 473"/>
                  <a:gd name="T47" fmla="*/ 256 h 567"/>
                  <a:gd name="T48" fmla="*/ 276 w 473"/>
                  <a:gd name="T49" fmla="*/ 452 h 567"/>
                  <a:gd name="T50" fmla="*/ 290 w 473"/>
                  <a:gd name="T51" fmla="*/ 405 h 567"/>
                  <a:gd name="T52" fmla="*/ 300 w 473"/>
                  <a:gd name="T53" fmla="*/ 344 h 567"/>
                  <a:gd name="T54" fmla="*/ 314 w 473"/>
                  <a:gd name="T55" fmla="*/ 432 h 567"/>
                  <a:gd name="T56" fmla="*/ 323 w 473"/>
                  <a:gd name="T57" fmla="*/ 276 h 567"/>
                  <a:gd name="T58" fmla="*/ 332 w 473"/>
                  <a:gd name="T59" fmla="*/ 378 h 567"/>
                  <a:gd name="T60" fmla="*/ 346 w 473"/>
                  <a:gd name="T61" fmla="*/ 330 h 567"/>
                  <a:gd name="T62" fmla="*/ 356 w 473"/>
                  <a:gd name="T63" fmla="*/ 229 h 567"/>
                  <a:gd name="T64" fmla="*/ 365 w 473"/>
                  <a:gd name="T65" fmla="*/ 391 h 567"/>
                  <a:gd name="T66" fmla="*/ 379 w 473"/>
                  <a:gd name="T67" fmla="*/ 317 h 567"/>
                  <a:gd name="T68" fmla="*/ 388 w 473"/>
                  <a:gd name="T69" fmla="*/ 513 h 567"/>
                  <a:gd name="T70" fmla="*/ 402 w 473"/>
                  <a:gd name="T71" fmla="*/ 452 h 567"/>
                  <a:gd name="T72" fmla="*/ 412 w 473"/>
                  <a:gd name="T73" fmla="*/ 384 h 567"/>
                  <a:gd name="T74" fmla="*/ 421 w 473"/>
                  <a:gd name="T75" fmla="*/ 283 h 567"/>
                  <a:gd name="T76" fmla="*/ 435 w 473"/>
                  <a:gd name="T77" fmla="*/ 263 h 567"/>
                  <a:gd name="T78" fmla="*/ 445 w 473"/>
                  <a:gd name="T79" fmla="*/ 371 h 567"/>
                  <a:gd name="T80" fmla="*/ 454 w 473"/>
                  <a:gd name="T81" fmla="*/ 236 h 567"/>
                  <a:gd name="T82" fmla="*/ 468 w 473"/>
                  <a:gd name="T83" fmla="*/ 411 h 5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473" h="567">
                    <a:moveTo>
                      <a:pt x="0" y="209"/>
                    </a:moveTo>
                    <a:lnTo>
                      <a:pt x="5" y="317"/>
                    </a:lnTo>
                    <a:lnTo>
                      <a:pt x="10" y="222"/>
                    </a:lnTo>
                    <a:lnTo>
                      <a:pt x="10" y="195"/>
                    </a:lnTo>
                    <a:lnTo>
                      <a:pt x="14" y="195"/>
                    </a:lnTo>
                    <a:lnTo>
                      <a:pt x="19" y="303"/>
                    </a:lnTo>
                    <a:lnTo>
                      <a:pt x="24" y="216"/>
                    </a:lnTo>
                    <a:lnTo>
                      <a:pt x="28" y="276"/>
                    </a:lnTo>
                    <a:lnTo>
                      <a:pt x="28" y="310"/>
                    </a:lnTo>
                    <a:lnTo>
                      <a:pt x="33" y="114"/>
                    </a:lnTo>
                    <a:lnTo>
                      <a:pt x="38" y="101"/>
                    </a:lnTo>
                    <a:lnTo>
                      <a:pt x="42" y="155"/>
                    </a:lnTo>
                    <a:lnTo>
                      <a:pt x="42" y="270"/>
                    </a:lnTo>
                    <a:lnTo>
                      <a:pt x="47" y="283"/>
                    </a:lnTo>
                    <a:lnTo>
                      <a:pt x="52" y="256"/>
                    </a:lnTo>
                    <a:lnTo>
                      <a:pt x="56" y="384"/>
                    </a:lnTo>
                    <a:lnTo>
                      <a:pt x="61" y="351"/>
                    </a:lnTo>
                    <a:lnTo>
                      <a:pt x="61" y="411"/>
                    </a:lnTo>
                    <a:lnTo>
                      <a:pt x="66" y="357"/>
                    </a:lnTo>
                    <a:lnTo>
                      <a:pt x="70" y="452"/>
                    </a:lnTo>
                    <a:lnTo>
                      <a:pt x="75" y="189"/>
                    </a:lnTo>
                    <a:lnTo>
                      <a:pt x="80" y="452"/>
                    </a:lnTo>
                    <a:lnTo>
                      <a:pt x="80" y="351"/>
                    </a:lnTo>
                    <a:lnTo>
                      <a:pt x="85" y="330"/>
                    </a:lnTo>
                    <a:lnTo>
                      <a:pt x="89" y="405"/>
                    </a:lnTo>
                    <a:lnTo>
                      <a:pt x="94" y="405"/>
                    </a:lnTo>
                    <a:lnTo>
                      <a:pt x="99" y="472"/>
                    </a:lnTo>
                    <a:lnTo>
                      <a:pt x="99" y="290"/>
                    </a:lnTo>
                    <a:lnTo>
                      <a:pt x="103" y="229"/>
                    </a:lnTo>
                    <a:lnTo>
                      <a:pt x="108" y="438"/>
                    </a:lnTo>
                    <a:lnTo>
                      <a:pt x="113" y="330"/>
                    </a:lnTo>
                    <a:lnTo>
                      <a:pt x="117" y="283"/>
                    </a:lnTo>
                    <a:lnTo>
                      <a:pt x="117" y="330"/>
                    </a:lnTo>
                    <a:lnTo>
                      <a:pt x="122" y="290"/>
                    </a:lnTo>
                    <a:lnTo>
                      <a:pt x="127" y="270"/>
                    </a:lnTo>
                    <a:lnTo>
                      <a:pt x="131" y="189"/>
                    </a:lnTo>
                    <a:lnTo>
                      <a:pt x="136" y="506"/>
                    </a:lnTo>
                    <a:lnTo>
                      <a:pt x="136" y="405"/>
                    </a:lnTo>
                    <a:lnTo>
                      <a:pt x="141" y="175"/>
                    </a:lnTo>
                    <a:lnTo>
                      <a:pt x="145" y="499"/>
                    </a:lnTo>
                    <a:lnTo>
                      <a:pt x="150" y="81"/>
                    </a:lnTo>
                    <a:lnTo>
                      <a:pt x="150" y="411"/>
                    </a:lnTo>
                    <a:lnTo>
                      <a:pt x="155" y="317"/>
                    </a:lnTo>
                    <a:lnTo>
                      <a:pt x="159" y="189"/>
                    </a:lnTo>
                    <a:lnTo>
                      <a:pt x="164" y="236"/>
                    </a:lnTo>
                    <a:lnTo>
                      <a:pt x="169" y="168"/>
                    </a:lnTo>
                    <a:lnTo>
                      <a:pt x="169" y="263"/>
                    </a:lnTo>
                    <a:lnTo>
                      <a:pt x="173" y="432"/>
                    </a:lnTo>
                    <a:lnTo>
                      <a:pt x="178" y="486"/>
                    </a:lnTo>
                    <a:lnTo>
                      <a:pt x="183" y="330"/>
                    </a:lnTo>
                    <a:lnTo>
                      <a:pt x="187" y="297"/>
                    </a:lnTo>
                    <a:lnTo>
                      <a:pt x="187" y="371"/>
                    </a:lnTo>
                    <a:lnTo>
                      <a:pt x="192" y="249"/>
                    </a:lnTo>
                    <a:lnTo>
                      <a:pt x="197" y="330"/>
                    </a:lnTo>
                    <a:lnTo>
                      <a:pt x="201" y="290"/>
                    </a:lnTo>
                    <a:lnTo>
                      <a:pt x="206" y="344"/>
                    </a:lnTo>
                    <a:lnTo>
                      <a:pt x="206" y="243"/>
                    </a:lnTo>
                    <a:lnTo>
                      <a:pt x="211" y="283"/>
                    </a:lnTo>
                    <a:lnTo>
                      <a:pt x="215" y="141"/>
                    </a:lnTo>
                    <a:lnTo>
                      <a:pt x="220" y="324"/>
                    </a:lnTo>
                    <a:lnTo>
                      <a:pt x="225" y="344"/>
                    </a:lnTo>
                    <a:lnTo>
                      <a:pt x="225" y="479"/>
                    </a:lnTo>
                    <a:lnTo>
                      <a:pt x="229" y="384"/>
                    </a:lnTo>
                    <a:lnTo>
                      <a:pt x="234" y="297"/>
                    </a:lnTo>
                    <a:lnTo>
                      <a:pt x="239" y="290"/>
                    </a:lnTo>
                    <a:lnTo>
                      <a:pt x="239" y="418"/>
                    </a:lnTo>
                    <a:lnTo>
                      <a:pt x="244" y="425"/>
                    </a:lnTo>
                    <a:lnTo>
                      <a:pt x="248" y="418"/>
                    </a:lnTo>
                    <a:lnTo>
                      <a:pt x="253" y="317"/>
                    </a:lnTo>
                    <a:lnTo>
                      <a:pt x="258" y="425"/>
                    </a:lnTo>
                    <a:lnTo>
                      <a:pt x="258" y="567"/>
                    </a:lnTo>
                    <a:lnTo>
                      <a:pt x="262" y="256"/>
                    </a:lnTo>
                    <a:lnTo>
                      <a:pt x="267" y="364"/>
                    </a:lnTo>
                    <a:lnTo>
                      <a:pt x="272" y="519"/>
                    </a:lnTo>
                    <a:lnTo>
                      <a:pt x="276" y="452"/>
                    </a:lnTo>
                    <a:lnTo>
                      <a:pt x="281" y="128"/>
                    </a:lnTo>
                    <a:lnTo>
                      <a:pt x="286" y="351"/>
                    </a:lnTo>
                    <a:lnTo>
                      <a:pt x="290" y="405"/>
                    </a:lnTo>
                    <a:lnTo>
                      <a:pt x="295" y="67"/>
                    </a:lnTo>
                    <a:lnTo>
                      <a:pt x="295" y="472"/>
                    </a:lnTo>
                    <a:lnTo>
                      <a:pt x="300" y="344"/>
                    </a:lnTo>
                    <a:lnTo>
                      <a:pt x="304" y="337"/>
                    </a:lnTo>
                    <a:lnTo>
                      <a:pt x="309" y="168"/>
                    </a:lnTo>
                    <a:lnTo>
                      <a:pt x="314" y="432"/>
                    </a:lnTo>
                    <a:lnTo>
                      <a:pt x="314" y="337"/>
                    </a:lnTo>
                    <a:lnTo>
                      <a:pt x="318" y="283"/>
                    </a:lnTo>
                    <a:lnTo>
                      <a:pt x="323" y="276"/>
                    </a:lnTo>
                    <a:lnTo>
                      <a:pt x="328" y="114"/>
                    </a:lnTo>
                    <a:lnTo>
                      <a:pt x="332" y="310"/>
                    </a:lnTo>
                    <a:lnTo>
                      <a:pt x="332" y="378"/>
                    </a:lnTo>
                    <a:lnTo>
                      <a:pt x="337" y="229"/>
                    </a:lnTo>
                    <a:lnTo>
                      <a:pt x="342" y="263"/>
                    </a:lnTo>
                    <a:lnTo>
                      <a:pt x="346" y="330"/>
                    </a:lnTo>
                    <a:lnTo>
                      <a:pt x="346" y="310"/>
                    </a:lnTo>
                    <a:lnTo>
                      <a:pt x="351" y="114"/>
                    </a:lnTo>
                    <a:lnTo>
                      <a:pt x="356" y="229"/>
                    </a:lnTo>
                    <a:lnTo>
                      <a:pt x="360" y="391"/>
                    </a:lnTo>
                    <a:lnTo>
                      <a:pt x="365" y="371"/>
                    </a:lnTo>
                    <a:lnTo>
                      <a:pt x="365" y="391"/>
                    </a:lnTo>
                    <a:lnTo>
                      <a:pt x="370" y="175"/>
                    </a:lnTo>
                    <a:lnTo>
                      <a:pt x="374" y="303"/>
                    </a:lnTo>
                    <a:lnTo>
                      <a:pt x="379" y="317"/>
                    </a:lnTo>
                    <a:lnTo>
                      <a:pt x="384" y="222"/>
                    </a:lnTo>
                    <a:lnTo>
                      <a:pt x="384" y="344"/>
                    </a:lnTo>
                    <a:lnTo>
                      <a:pt x="388" y="513"/>
                    </a:lnTo>
                    <a:lnTo>
                      <a:pt x="393" y="283"/>
                    </a:lnTo>
                    <a:lnTo>
                      <a:pt x="398" y="222"/>
                    </a:lnTo>
                    <a:lnTo>
                      <a:pt x="402" y="452"/>
                    </a:lnTo>
                    <a:lnTo>
                      <a:pt x="402" y="337"/>
                    </a:lnTo>
                    <a:lnTo>
                      <a:pt x="407" y="405"/>
                    </a:lnTo>
                    <a:lnTo>
                      <a:pt x="412" y="384"/>
                    </a:lnTo>
                    <a:lnTo>
                      <a:pt x="417" y="0"/>
                    </a:lnTo>
                    <a:lnTo>
                      <a:pt x="421" y="168"/>
                    </a:lnTo>
                    <a:lnTo>
                      <a:pt x="421" y="283"/>
                    </a:lnTo>
                    <a:lnTo>
                      <a:pt x="426" y="459"/>
                    </a:lnTo>
                    <a:lnTo>
                      <a:pt x="431" y="513"/>
                    </a:lnTo>
                    <a:lnTo>
                      <a:pt x="435" y="263"/>
                    </a:lnTo>
                    <a:lnTo>
                      <a:pt x="440" y="182"/>
                    </a:lnTo>
                    <a:lnTo>
                      <a:pt x="440" y="344"/>
                    </a:lnTo>
                    <a:lnTo>
                      <a:pt x="445" y="371"/>
                    </a:lnTo>
                    <a:lnTo>
                      <a:pt x="449" y="405"/>
                    </a:lnTo>
                    <a:lnTo>
                      <a:pt x="454" y="405"/>
                    </a:lnTo>
                    <a:lnTo>
                      <a:pt x="454" y="236"/>
                    </a:lnTo>
                    <a:lnTo>
                      <a:pt x="459" y="121"/>
                    </a:lnTo>
                    <a:lnTo>
                      <a:pt x="463" y="324"/>
                    </a:lnTo>
                    <a:lnTo>
                      <a:pt x="468" y="411"/>
                    </a:lnTo>
                    <a:lnTo>
                      <a:pt x="473" y="371"/>
                    </a:lnTo>
                    <a:lnTo>
                      <a:pt x="473" y="256"/>
                    </a:lnTo>
                  </a:path>
                </a:pathLst>
              </a:custGeom>
              <a:noFill/>
              <a:ln w="12700" cap="flat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714" name="Freeform 113"/>
              <p:cNvSpPr>
                <a:spLocks/>
              </p:cNvSpPr>
              <p:nvPr/>
            </p:nvSpPr>
            <p:spPr bwMode="auto">
              <a:xfrm>
                <a:off x="8926513" y="4964113"/>
                <a:ext cx="749300" cy="963613"/>
              </a:xfrm>
              <a:custGeom>
                <a:avLst/>
                <a:gdLst>
                  <a:gd name="T0" fmla="*/ 9 w 472"/>
                  <a:gd name="T1" fmla="*/ 459 h 607"/>
                  <a:gd name="T2" fmla="*/ 18 w 472"/>
                  <a:gd name="T3" fmla="*/ 351 h 607"/>
                  <a:gd name="T4" fmla="*/ 32 w 472"/>
                  <a:gd name="T5" fmla="*/ 358 h 607"/>
                  <a:gd name="T6" fmla="*/ 42 w 472"/>
                  <a:gd name="T7" fmla="*/ 283 h 607"/>
                  <a:gd name="T8" fmla="*/ 56 w 472"/>
                  <a:gd name="T9" fmla="*/ 520 h 607"/>
                  <a:gd name="T10" fmla="*/ 65 w 472"/>
                  <a:gd name="T11" fmla="*/ 358 h 607"/>
                  <a:gd name="T12" fmla="*/ 74 w 472"/>
                  <a:gd name="T13" fmla="*/ 250 h 607"/>
                  <a:gd name="T14" fmla="*/ 88 w 472"/>
                  <a:gd name="T15" fmla="*/ 209 h 607"/>
                  <a:gd name="T16" fmla="*/ 98 w 472"/>
                  <a:gd name="T17" fmla="*/ 128 h 607"/>
                  <a:gd name="T18" fmla="*/ 107 w 472"/>
                  <a:gd name="T19" fmla="*/ 263 h 607"/>
                  <a:gd name="T20" fmla="*/ 121 w 472"/>
                  <a:gd name="T21" fmla="*/ 304 h 607"/>
                  <a:gd name="T22" fmla="*/ 131 w 472"/>
                  <a:gd name="T23" fmla="*/ 472 h 607"/>
                  <a:gd name="T24" fmla="*/ 145 w 472"/>
                  <a:gd name="T25" fmla="*/ 189 h 607"/>
                  <a:gd name="T26" fmla="*/ 154 w 472"/>
                  <a:gd name="T27" fmla="*/ 263 h 607"/>
                  <a:gd name="T28" fmla="*/ 163 w 472"/>
                  <a:gd name="T29" fmla="*/ 418 h 607"/>
                  <a:gd name="T30" fmla="*/ 177 w 472"/>
                  <a:gd name="T31" fmla="*/ 236 h 607"/>
                  <a:gd name="T32" fmla="*/ 187 w 472"/>
                  <a:gd name="T33" fmla="*/ 412 h 607"/>
                  <a:gd name="T34" fmla="*/ 196 w 472"/>
                  <a:gd name="T35" fmla="*/ 243 h 607"/>
                  <a:gd name="T36" fmla="*/ 210 w 472"/>
                  <a:gd name="T37" fmla="*/ 553 h 607"/>
                  <a:gd name="T38" fmla="*/ 219 w 472"/>
                  <a:gd name="T39" fmla="*/ 297 h 607"/>
                  <a:gd name="T40" fmla="*/ 233 w 472"/>
                  <a:gd name="T41" fmla="*/ 371 h 607"/>
                  <a:gd name="T42" fmla="*/ 243 w 472"/>
                  <a:gd name="T43" fmla="*/ 148 h 607"/>
                  <a:gd name="T44" fmla="*/ 252 w 472"/>
                  <a:gd name="T45" fmla="*/ 364 h 607"/>
                  <a:gd name="T46" fmla="*/ 266 w 472"/>
                  <a:gd name="T47" fmla="*/ 277 h 607"/>
                  <a:gd name="T48" fmla="*/ 276 w 472"/>
                  <a:gd name="T49" fmla="*/ 466 h 607"/>
                  <a:gd name="T50" fmla="*/ 285 w 472"/>
                  <a:gd name="T51" fmla="*/ 290 h 607"/>
                  <a:gd name="T52" fmla="*/ 299 w 472"/>
                  <a:gd name="T53" fmla="*/ 472 h 607"/>
                  <a:gd name="T54" fmla="*/ 308 w 472"/>
                  <a:gd name="T55" fmla="*/ 182 h 607"/>
                  <a:gd name="T56" fmla="*/ 322 w 472"/>
                  <a:gd name="T57" fmla="*/ 432 h 607"/>
                  <a:gd name="T58" fmla="*/ 332 w 472"/>
                  <a:gd name="T59" fmla="*/ 466 h 607"/>
                  <a:gd name="T60" fmla="*/ 341 w 472"/>
                  <a:gd name="T61" fmla="*/ 182 h 607"/>
                  <a:gd name="T62" fmla="*/ 355 w 472"/>
                  <a:gd name="T63" fmla="*/ 398 h 607"/>
                  <a:gd name="T64" fmla="*/ 364 w 472"/>
                  <a:gd name="T65" fmla="*/ 432 h 607"/>
                  <a:gd name="T66" fmla="*/ 378 w 472"/>
                  <a:gd name="T67" fmla="*/ 310 h 607"/>
                  <a:gd name="T68" fmla="*/ 388 w 472"/>
                  <a:gd name="T69" fmla="*/ 331 h 607"/>
                  <a:gd name="T70" fmla="*/ 397 w 472"/>
                  <a:gd name="T71" fmla="*/ 304 h 607"/>
                  <a:gd name="T72" fmla="*/ 411 w 472"/>
                  <a:gd name="T73" fmla="*/ 270 h 607"/>
                  <a:gd name="T74" fmla="*/ 420 w 472"/>
                  <a:gd name="T75" fmla="*/ 283 h 607"/>
                  <a:gd name="T76" fmla="*/ 430 w 472"/>
                  <a:gd name="T77" fmla="*/ 202 h 607"/>
                  <a:gd name="T78" fmla="*/ 444 w 472"/>
                  <a:gd name="T79" fmla="*/ 256 h 607"/>
                  <a:gd name="T80" fmla="*/ 453 w 472"/>
                  <a:gd name="T81" fmla="*/ 574 h 607"/>
                  <a:gd name="T82" fmla="*/ 467 w 472"/>
                  <a:gd name="T83" fmla="*/ 88 h 6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472" h="607">
                    <a:moveTo>
                      <a:pt x="0" y="290"/>
                    </a:moveTo>
                    <a:lnTo>
                      <a:pt x="4" y="358"/>
                    </a:lnTo>
                    <a:lnTo>
                      <a:pt x="9" y="459"/>
                    </a:lnTo>
                    <a:lnTo>
                      <a:pt x="14" y="108"/>
                    </a:lnTo>
                    <a:lnTo>
                      <a:pt x="18" y="385"/>
                    </a:lnTo>
                    <a:lnTo>
                      <a:pt x="18" y="351"/>
                    </a:lnTo>
                    <a:lnTo>
                      <a:pt x="23" y="412"/>
                    </a:lnTo>
                    <a:lnTo>
                      <a:pt x="28" y="472"/>
                    </a:lnTo>
                    <a:lnTo>
                      <a:pt x="32" y="358"/>
                    </a:lnTo>
                    <a:lnTo>
                      <a:pt x="37" y="452"/>
                    </a:lnTo>
                    <a:lnTo>
                      <a:pt x="37" y="405"/>
                    </a:lnTo>
                    <a:lnTo>
                      <a:pt x="42" y="283"/>
                    </a:lnTo>
                    <a:lnTo>
                      <a:pt x="46" y="398"/>
                    </a:lnTo>
                    <a:lnTo>
                      <a:pt x="51" y="182"/>
                    </a:lnTo>
                    <a:lnTo>
                      <a:pt x="56" y="520"/>
                    </a:lnTo>
                    <a:lnTo>
                      <a:pt x="56" y="425"/>
                    </a:lnTo>
                    <a:lnTo>
                      <a:pt x="60" y="371"/>
                    </a:lnTo>
                    <a:lnTo>
                      <a:pt x="65" y="358"/>
                    </a:lnTo>
                    <a:lnTo>
                      <a:pt x="70" y="67"/>
                    </a:lnTo>
                    <a:lnTo>
                      <a:pt x="74" y="391"/>
                    </a:lnTo>
                    <a:lnTo>
                      <a:pt x="74" y="250"/>
                    </a:lnTo>
                    <a:lnTo>
                      <a:pt x="79" y="61"/>
                    </a:lnTo>
                    <a:lnTo>
                      <a:pt x="84" y="297"/>
                    </a:lnTo>
                    <a:lnTo>
                      <a:pt x="88" y="209"/>
                    </a:lnTo>
                    <a:lnTo>
                      <a:pt x="88" y="216"/>
                    </a:lnTo>
                    <a:lnTo>
                      <a:pt x="93" y="358"/>
                    </a:lnTo>
                    <a:lnTo>
                      <a:pt x="98" y="128"/>
                    </a:lnTo>
                    <a:lnTo>
                      <a:pt x="102" y="250"/>
                    </a:lnTo>
                    <a:lnTo>
                      <a:pt x="107" y="277"/>
                    </a:lnTo>
                    <a:lnTo>
                      <a:pt x="107" y="263"/>
                    </a:lnTo>
                    <a:lnTo>
                      <a:pt x="112" y="324"/>
                    </a:lnTo>
                    <a:lnTo>
                      <a:pt x="117" y="270"/>
                    </a:lnTo>
                    <a:lnTo>
                      <a:pt x="121" y="304"/>
                    </a:lnTo>
                    <a:lnTo>
                      <a:pt x="126" y="324"/>
                    </a:lnTo>
                    <a:lnTo>
                      <a:pt x="126" y="398"/>
                    </a:lnTo>
                    <a:lnTo>
                      <a:pt x="131" y="472"/>
                    </a:lnTo>
                    <a:lnTo>
                      <a:pt x="135" y="27"/>
                    </a:lnTo>
                    <a:lnTo>
                      <a:pt x="140" y="250"/>
                    </a:lnTo>
                    <a:lnTo>
                      <a:pt x="145" y="189"/>
                    </a:lnTo>
                    <a:lnTo>
                      <a:pt x="145" y="364"/>
                    </a:lnTo>
                    <a:lnTo>
                      <a:pt x="149" y="189"/>
                    </a:lnTo>
                    <a:lnTo>
                      <a:pt x="154" y="263"/>
                    </a:lnTo>
                    <a:lnTo>
                      <a:pt x="159" y="364"/>
                    </a:lnTo>
                    <a:lnTo>
                      <a:pt x="163" y="337"/>
                    </a:lnTo>
                    <a:lnTo>
                      <a:pt x="163" y="418"/>
                    </a:lnTo>
                    <a:lnTo>
                      <a:pt x="168" y="304"/>
                    </a:lnTo>
                    <a:lnTo>
                      <a:pt x="173" y="337"/>
                    </a:lnTo>
                    <a:lnTo>
                      <a:pt x="177" y="236"/>
                    </a:lnTo>
                    <a:lnTo>
                      <a:pt x="182" y="499"/>
                    </a:lnTo>
                    <a:lnTo>
                      <a:pt x="182" y="290"/>
                    </a:lnTo>
                    <a:lnTo>
                      <a:pt x="187" y="412"/>
                    </a:lnTo>
                    <a:lnTo>
                      <a:pt x="191" y="243"/>
                    </a:lnTo>
                    <a:lnTo>
                      <a:pt x="196" y="310"/>
                    </a:lnTo>
                    <a:lnTo>
                      <a:pt x="196" y="243"/>
                    </a:lnTo>
                    <a:lnTo>
                      <a:pt x="201" y="243"/>
                    </a:lnTo>
                    <a:lnTo>
                      <a:pt x="205" y="344"/>
                    </a:lnTo>
                    <a:lnTo>
                      <a:pt x="210" y="553"/>
                    </a:lnTo>
                    <a:lnTo>
                      <a:pt x="215" y="277"/>
                    </a:lnTo>
                    <a:lnTo>
                      <a:pt x="215" y="263"/>
                    </a:lnTo>
                    <a:lnTo>
                      <a:pt x="219" y="297"/>
                    </a:lnTo>
                    <a:lnTo>
                      <a:pt x="224" y="378"/>
                    </a:lnTo>
                    <a:lnTo>
                      <a:pt x="229" y="182"/>
                    </a:lnTo>
                    <a:lnTo>
                      <a:pt x="233" y="371"/>
                    </a:lnTo>
                    <a:lnTo>
                      <a:pt x="233" y="277"/>
                    </a:lnTo>
                    <a:lnTo>
                      <a:pt x="238" y="351"/>
                    </a:lnTo>
                    <a:lnTo>
                      <a:pt x="243" y="148"/>
                    </a:lnTo>
                    <a:lnTo>
                      <a:pt x="247" y="0"/>
                    </a:lnTo>
                    <a:lnTo>
                      <a:pt x="252" y="317"/>
                    </a:lnTo>
                    <a:lnTo>
                      <a:pt x="252" y="364"/>
                    </a:lnTo>
                    <a:lnTo>
                      <a:pt x="257" y="479"/>
                    </a:lnTo>
                    <a:lnTo>
                      <a:pt x="261" y="607"/>
                    </a:lnTo>
                    <a:lnTo>
                      <a:pt x="266" y="277"/>
                    </a:lnTo>
                    <a:lnTo>
                      <a:pt x="271" y="385"/>
                    </a:lnTo>
                    <a:lnTo>
                      <a:pt x="271" y="310"/>
                    </a:lnTo>
                    <a:lnTo>
                      <a:pt x="276" y="466"/>
                    </a:lnTo>
                    <a:lnTo>
                      <a:pt x="280" y="337"/>
                    </a:lnTo>
                    <a:lnTo>
                      <a:pt x="285" y="425"/>
                    </a:lnTo>
                    <a:lnTo>
                      <a:pt x="285" y="290"/>
                    </a:lnTo>
                    <a:lnTo>
                      <a:pt x="290" y="243"/>
                    </a:lnTo>
                    <a:lnTo>
                      <a:pt x="294" y="297"/>
                    </a:lnTo>
                    <a:lnTo>
                      <a:pt x="299" y="472"/>
                    </a:lnTo>
                    <a:lnTo>
                      <a:pt x="304" y="243"/>
                    </a:lnTo>
                    <a:lnTo>
                      <a:pt x="304" y="574"/>
                    </a:lnTo>
                    <a:lnTo>
                      <a:pt x="308" y="182"/>
                    </a:lnTo>
                    <a:lnTo>
                      <a:pt x="313" y="358"/>
                    </a:lnTo>
                    <a:lnTo>
                      <a:pt x="318" y="223"/>
                    </a:lnTo>
                    <a:lnTo>
                      <a:pt x="322" y="432"/>
                    </a:lnTo>
                    <a:lnTo>
                      <a:pt x="322" y="486"/>
                    </a:lnTo>
                    <a:lnTo>
                      <a:pt x="327" y="216"/>
                    </a:lnTo>
                    <a:lnTo>
                      <a:pt x="332" y="466"/>
                    </a:lnTo>
                    <a:lnTo>
                      <a:pt x="336" y="243"/>
                    </a:lnTo>
                    <a:lnTo>
                      <a:pt x="341" y="337"/>
                    </a:lnTo>
                    <a:lnTo>
                      <a:pt x="341" y="182"/>
                    </a:lnTo>
                    <a:lnTo>
                      <a:pt x="346" y="189"/>
                    </a:lnTo>
                    <a:lnTo>
                      <a:pt x="350" y="310"/>
                    </a:lnTo>
                    <a:lnTo>
                      <a:pt x="355" y="398"/>
                    </a:lnTo>
                    <a:lnTo>
                      <a:pt x="360" y="533"/>
                    </a:lnTo>
                    <a:lnTo>
                      <a:pt x="360" y="34"/>
                    </a:lnTo>
                    <a:lnTo>
                      <a:pt x="364" y="432"/>
                    </a:lnTo>
                    <a:lnTo>
                      <a:pt x="369" y="277"/>
                    </a:lnTo>
                    <a:lnTo>
                      <a:pt x="374" y="297"/>
                    </a:lnTo>
                    <a:lnTo>
                      <a:pt x="378" y="310"/>
                    </a:lnTo>
                    <a:lnTo>
                      <a:pt x="378" y="385"/>
                    </a:lnTo>
                    <a:lnTo>
                      <a:pt x="383" y="216"/>
                    </a:lnTo>
                    <a:lnTo>
                      <a:pt x="388" y="331"/>
                    </a:lnTo>
                    <a:lnTo>
                      <a:pt x="392" y="378"/>
                    </a:lnTo>
                    <a:lnTo>
                      <a:pt x="392" y="256"/>
                    </a:lnTo>
                    <a:lnTo>
                      <a:pt x="397" y="304"/>
                    </a:lnTo>
                    <a:lnTo>
                      <a:pt x="402" y="310"/>
                    </a:lnTo>
                    <a:lnTo>
                      <a:pt x="406" y="405"/>
                    </a:lnTo>
                    <a:lnTo>
                      <a:pt x="411" y="270"/>
                    </a:lnTo>
                    <a:lnTo>
                      <a:pt x="411" y="385"/>
                    </a:lnTo>
                    <a:lnTo>
                      <a:pt x="416" y="466"/>
                    </a:lnTo>
                    <a:lnTo>
                      <a:pt x="420" y="283"/>
                    </a:lnTo>
                    <a:lnTo>
                      <a:pt x="425" y="202"/>
                    </a:lnTo>
                    <a:lnTo>
                      <a:pt x="430" y="243"/>
                    </a:lnTo>
                    <a:lnTo>
                      <a:pt x="430" y="202"/>
                    </a:lnTo>
                    <a:lnTo>
                      <a:pt x="434" y="479"/>
                    </a:lnTo>
                    <a:lnTo>
                      <a:pt x="439" y="243"/>
                    </a:lnTo>
                    <a:lnTo>
                      <a:pt x="444" y="256"/>
                    </a:lnTo>
                    <a:lnTo>
                      <a:pt x="449" y="398"/>
                    </a:lnTo>
                    <a:lnTo>
                      <a:pt x="449" y="418"/>
                    </a:lnTo>
                    <a:lnTo>
                      <a:pt x="453" y="574"/>
                    </a:lnTo>
                    <a:lnTo>
                      <a:pt x="458" y="351"/>
                    </a:lnTo>
                    <a:lnTo>
                      <a:pt x="463" y="182"/>
                    </a:lnTo>
                    <a:lnTo>
                      <a:pt x="467" y="88"/>
                    </a:lnTo>
                    <a:lnTo>
                      <a:pt x="467" y="317"/>
                    </a:lnTo>
                    <a:lnTo>
                      <a:pt x="472" y="499"/>
                    </a:lnTo>
                  </a:path>
                </a:pathLst>
              </a:custGeom>
              <a:noFill/>
              <a:ln w="12700" cap="flat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715" name="Freeform 114"/>
              <p:cNvSpPr>
                <a:spLocks/>
              </p:cNvSpPr>
              <p:nvPr/>
            </p:nvSpPr>
            <p:spPr bwMode="auto">
              <a:xfrm>
                <a:off x="9675813" y="5081588"/>
                <a:ext cx="371475" cy="739775"/>
              </a:xfrm>
              <a:custGeom>
                <a:avLst/>
                <a:gdLst>
                  <a:gd name="T0" fmla="*/ 5 w 234"/>
                  <a:gd name="T1" fmla="*/ 297 h 466"/>
                  <a:gd name="T2" fmla="*/ 14 w 234"/>
                  <a:gd name="T3" fmla="*/ 223 h 466"/>
                  <a:gd name="T4" fmla="*/ 19 w 234"/>
                  <a:gd name="T5" fmla="*/ 142 h 466"/>
                  <a:gd name="T6" fmla="*/ 28 w 234"/>
                  <a:gd name="T7" fmla="*/ 250 h 466"/>
                  <a:gd name="T8" fmla="*/ 33 w 234"/>
                  <a:gd name="T9" fmla="*/ 142 h 466"/>
                  <a:gd name="T10" fmla="*/ 42 w 234"/>
                  <a:gd name="T11" fmla="*/ 243 h 466"/>
                  <a:gd name="T12" fmla="*/ 47 w 234"/>
                  <a:gd name="T13" fmla="*/ 358 h 466"/>
                  <a:gd name="T14" fmla="*/ 56 w 234"/>
                  <a:gd name="T15" fmla="*/ 203 h 466"/>
                  <a:gd name="T16" fmla="*/ 65 w 234"/>
                  <a:gd name="T17" fmla="*/ 385 h 466"/>
                  <a:gd name="T18" fmla="*/ 70 w 234"/>
                  <a:gd name="T19" fmla="*/ 378 h 466"/>
                  <a:gd name="T20" fmla="*/ 79 w 234"/>
                  <a:gd name="T21" fmla="*/ 223 h 466"/>
                  <a:gd name="T22" fmla="*/ 84 w 234"/>
                  <a:gd name="T23" fmla="*/ 324 h 466"/>
                  <a:gd name="T24" fmla="*/ 93 w 234"/>
                  <a:gd name="T25" fmla="*/ 466 h 466"/>
                  <a:gd name="T26" fmla="*/ 103 w 234"/>
                  <a:gd name="T27" fmla="*/ 257 h 466"/>
                  <a:gd name="T28" fmla="*/ 107 w 234"/>
                  <a:gd name="T29" fmla="*/ 74 h 466"/>
                  <a:gd name="T30" fmla="*/ 117 w 234"/>
                  <a:gd name="T31" fmla="*/ 176 h 466"/>
                  <a:gd name="T32" fmla="*/ 121 w 234"/>
                  <a:gd name="T33" fmla="*/ 270 h 466"/>
                  <a:gd name="T34" fmla="*/ 131 w 234"/>
                  <a:gd name="T35" fmla="*/ 365 h 466"/>
                  <a:gd name="T36" fmla="*/ 136 w 234"/>
                  <a:gd name="T37" fmla="*/ 61 h 466"/>
                  <a:gd name="T38" fmla="*/ 145 w 234"/>
                  <a:gd name="T39" fmla="*/ 203 h 466"/>
                  <a:gd name="T40" fmla="*/ 154 w 234"/>
                  <a:gd name="T41" fmla="*/ 297 h 466"/>
                  <a:gd name="T42" fmla="*/ 159 w 234"/>
                  <a:gd name="T43" fmla="*/ 317 h 466"/>
                  <a:gd name="T44" fmla="*/ 168 w 234"/>
                  <a:gd name="T45" fmla="*/ 284 h 466"/>
                  <a:gd name="T46" fmla="*/ 173 w 234"/>
                  <a:gd name="T47" fmla="*/ 189 h 466"/>
                  <a:gd name="T48" fmla="*/ 182 w 234"/>
                  <a:gd name="T49" fmla="*/ 365 h 466"/>
                  <a:gd name="T50" fmla="*/ 192 w 234"/>
                  <a:gd name="T51" fmla="*/ 216 h 466"/>
                  <a:gd name="T52" fmla="*/ 196 w 234"/>
                  <a:gd name="T53" fmla="*/ 223 h 466"/>
                  <a:gd name="T54" fmla="*/ 206 w 234"/>
                  <a:gd name="T55" fmla="*/ 243 h 466"/>
                  <a:gd name="T56" fmla="*/ 210 w 234"/>
                  <a:gd name="T57" fmla="*/ 270 h 466"/>
                  <a:gd name="T58" fmla="*/ 220 w 234"/>
                  <a:gd name="T59" fmla="*/ 250 h 466"/>
                  <a:gd name="T60" fmla="*/ 229 w 234"/>
                  <a:gd name="T61" fmla="*/ 142 h 466"/>
                  <a:gd name="T62" fmla="*/ 234 w 234"/>
                  <a:gd name="T63" fmla="*/ 209 h 4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234" h="466">
                    <a:moveTo>
                      <a:pt x="0" y="425"/>
                    </a:moveTo>
                    <a:lnTo>
                      <a:pt x="5" y="297"/>
                    </a:lnTo>
                    <a:lnTo>
                      <a:pt x="9" y="297"/>
                    </a:lnTo>
                    <a:lnTo>
                      <a:pt x="14" y="223"/>
                    </a:lnTo>
                    <a:lnTo>
                      <a:pt x="14" y="365"/>
                    </a:lnTo>
                    <a:lnTo>
                      <a:pt x="19" y="142"/>
                    </a:lnTo>
                    <a:lnTo>
                      <a:pt x="23" y="358"/>
                    </a:lnTo>
                    <a:lnTo>
                      <a:pt x="28" y="250"/>
                    </a:lnTo>
                    <a:lnTo>
                      <a:pt x="28" y="344"/>
                    </a:lnTo>
                    <a:lnTo>
                      <a:pt x="33" y="142"/>
                    </a:lnTo>
                    <a:lnTo>
                      <a:pt x="37" y="250"/>
                    </a:lnTo>
                    <a:lnTo>
                      <a:pt x="42" y="243"/>
                    </a:lnTo>
                    <a:lnTo>
                      <a:pt x="47" y="425"/>
                    </a:lnTo>
                    <a:lnTo>
                      <a:pt x="47" y="358"/>
                    </a:lnTo>
                    <a:lnTo>
                      <a:pt x="51" y="405"/>
                    </a:lnTo>
                    <a:lnTo>
                      <a:pt x="56" y="203"/>
                    </a:lnTo>
                    <a:lnTo>
                      <a:pt x="61" y="122"/>
                    </a:lnTo>
                    <a:lnTo>
                      <a:pt x="65" y="385"/>
                    </a:lnTo>
                    <a:lnTo>
                      <a:pt x="65" y="81"/>
                    </a:lnTo>
                    <a:lnTo>
                      <a:pt x="70" y="378"/>
                    </a:lnTo>
                    <a:lnTo>
                      <a:pt x="75" y="196"/>
                    </a:lnTo>
                    <a:lnTo>
                      <a:pt x="79" y="223"/>
                    </a:lnTo>
                    <a:lnTo>
                      <a:pt x="84" y="331"/>
                    </a:lnTo>
                    <a:lnTo>
                      <a:pt x="84" y="324"/>
                    </a:lnTo>
                    <a:lnTo>
                      <a:pt x="89" y="196"/>
                    </a:lnTo>
                    <a:lnTo>
                      <a:pt x="93" y="466"/>
                    </a:lnTo>
                    <a:lnTo>
                      <a:pt x="98" y="68"/>
                    </a:lnTo>
                    <a:lnTo>
                      <a:pt x="103" y="257"/>
                    </a:lnTo>
                    <a:lnTo>
                      <a:pt x="103" y="338"/>
                    </a:lnTo>
                    <a:lnTo>
                      <a:pt x="107" y="74"/>
                    </a:lnTo>
                    <a:lnTo>
                      <a:pt x="112" y="317"/>
                    </a:lnTo>
                    <a:lnTo>
                      <a:pt x="117" y="176"/>
                    </a:lnTo>
                    <a:lnTo>
                      <a:pt x="121" y="439"/>
                    </a:lnTo>
                    <a:lnTo>
                      <a:pt x="121" y="270"/>
                    </a:lnTo>
                    <a:lnTo>
                      <a:pt x="126" y="317"/>
                    </a:lnTo>
                    <a:lnTo>
                      <a:pt x="131" y="365"/>
                    </a:lnTo>
                    <a:lnTo>
                      <a:pt x="136" y="162"/>
                    </a:lnTo>
                    <a:lnTo>
                      <a:pt x="136" y="61"/>
                    </a:lnTo>
                    <a:lnTo>
                      <a:pt x="140" y="338"/>
                    </a:lnTo>
                    <a:lnTo>
                      <a:pt x="145" y="203"/>
                    </a:lnTo>
                    <a:lnTo>
                      <a:pt x="150" y="20"/>
                    </a:lnTo>
                    <a:lnTo>
                      <a:pt x="154" y="297"/>
                    </a:lnTo>
                    <a:lnTo>
                      <a:pt x="154" y="290"/>
                    </a:lnTo>
                    <a:lnTo>
                      <a:pt x="159" y="317"/>
                    </a:lnTo>
                    <a:lnTo>
                      <a:pt x="164" y="203"/>
                    </a:lnTo>
                    <a:lnTo>
                      <a:pt x="168" y="284"/>
                    </a:lnTo>
                    <a:lnTo>
                      <a:pt x="173" y="398"/>
                    </a:lnTo>
                    <a:lnTo>
                      <a:pt x="173" y="189"/>
                    </a:lnTo>
                    <a:lnTo>
                      <a:pt x="178" y="344"/>
                    </a:lnTo>
                    <a:lnTo>
                      <a:pt x="182" y="365"/>
                    </a:lnTo>
                    <a:lnTo>
                      <a:pt x="187" y="0"/>
                    </a:lnTo>
                    <a:lnTo>
                      <a:pt x="192" y="216"/>
                    </a:lnTo>
                    <a:lnTo>
                      <a:pt x="192" y="263"/>
                    </a:lnTo>
                    <a:lnTo>
                      <a:pt x="196" y="223"/>
                    </a:lnTo>
                    <a:lnTo>
                      <a:pt x="201" y="74"/>
                    </a:lnTo>
                    <a:lnTo>
                      <a:pt x="206" y="243"/>
                    </a:lnTo>
                    <a:lnTo>
                      <a:pt x="210" y="331"/>
                    </a:lnTo>
                    <a:lnTo>
                      <a:pt x="210" y="270"/>
                    </a:lnTo>
                    <a:lnTo>
                      <a:pt x="215" y="338"/>
                    </a:lnTo>
                    <a:lnTo>
                      <a:pt x="220" y="250"/>
                    </a:lnTo>
                    <a:lnTo>
                      <a:pt x="224" y="263"/>
                    </a:lnTo>
                    <a:lnTo>
                      <a:pt x="229" y="142"/>
                    </a:lnTo>
                    <a:lnTo>
                      <a:pt x="229" y="189"/>
                    </a:lnTo>
                    <a:lnTo>
                      <a:pt x="234" y="209"/>
                    </a:lnTo>
                  </a:path>
                </a:pathLst>
              </a:custGeom>
              <a:noFill/>
              <a:ln w="12700" cap="flat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834" name="Freeform 234"/>
              <p:cNvSpPr>
                <a:spLocks/>
              </p:cNvSpPr>
              <p:nvPr/>
            </p:nvSpPr>
            <p:spPr bwMode="auto">
              <a:xfrm>
                <a:off x="1547813" y="4921250"/>
                <a:ext cx="876300" cy="1125538"/>
              </a:xfrm>
              <a:custGeom>
                <a:avLst/>
                <a:gdLst>
                  <a:gd name="T0" fmla="*/ 9 w 552"/>
                  <a:gd name="T1" fmla="*/ 540 h 709"/>
                  <a:gd name="T2" fmla="*/ 23 w 552"/>
                  <a:gd name="T3" fmla="*/ 425 h 709"/>
                  <a:gd name="T4" fmla="*/ 37 w 552"/>
                  <a:gd name="T5" fmla="*/ 412 h 709"/>
                  <a:gd name="T6" fmla="*/ 51 w 552"/>
                  <a:gd name="T7" fmla="*/ 594 h 709"/>
                  <a:gd name="T8" fmla="*/ 61 w 552"/>
                  <a:gd name="T9" fmla="*/ 418 h 709"/>
                  <a:gd name="T10" fmla="*/ 75 w 552"/>
                  <a:gd name="T11" fmla="*/ 378 h 709"/>
                  <a:gd name="T12" fmla="*/ 89 w 552"/>
                  <a:gd name="T13" fmla="*/ 580 h 709"/>
                  <a:gd name="T14" fmla="*/ 103 w 552"/>
                  <a:gd name="T15" fmla="*/ 445 h 709"/>
                  <a:gd name="T16" fmla="*/ 112 w 552"/>
                  <a:gd name="T17" fmla="*/ 283 h 709"/>
                  <a:gd name="T18" fmla="*/ 126 w 552"/>
                  <a:gd name="T19" fmla="*/ 432 h 709"/>
                  <a:gd name="T20" fmla="*/ 140 w 552"/>
                  <a:gd name="T21" fmla="*/ 574 h 709"/>
                  <a:gd name="T22" fmla="*/ 154 w 552"/>
                  <a:gd name="T23" fmla="*/ 547 h 709"/>
                  <a:gd name="T24" fmla="*/ 168 w 552"/>
                  <a:gd name="T25" fmla="*/ 351 h 709"/>
                  <a:gd name="T26" fmla="*/ 178 w 552"/>
                  <a:gd name="T27" fmla="*/ 499 h 709"/>
                  <a:gd name="T28" fmla="*/ 192 w 552"/>
                  <a:gd name="T29" fmla="*/ 499 h 709"/>
                  <a:gd name="T30" fmla="*/ 206 w 552"/>
                  <a:gd name="T31" fmla="*/ 405 h 709"/>
                  <a:gd name="T32" fmla="*/ 220 w 552"/>
                  <a:gd name="T33" fmla="*/ 459 h 709"/>
                  <a:gd name="T34" fmla="*/ 229 w 552"/>
                  <a:gd name="T35" fmla="*/ 412 h 709"/>
                  <a:gd name="T36" fmla="*/ 243 w 552"/>
                  <a:gd name="T37" fmla="*/ 324 h 709"/>
                  <a:gd name="T38" fmla="*/ 257 w 552"/>
                  <a:gd name="T39" fmla="*/ 452 h 709"/>
                  <a:gd name="T40" fmla="*/ 271 w 552"/>
                  <a:gd name="T41" fmla="*/ 567 h 709"/>
                  <a:gd name="T42" fmla="*/ 285 w 552"/>
                  <a:gd name="T43" fmla="*/ 587 h 709"/>
                  <a:gd name="T44" fmla="*/ 294 w 552"/>
                  <a:gd name="T45" fmla="*/ 358 h 709"/>
                  <a:gd name="T46" fmla="*/ 308 w 552"/>
                  <a:gd name="T47" fmla="*/ 283 h 709"/>
                  <a:gd name="T48" fmla="*/ 323 w 552"/>
                  <a:gd name="T49" fmla="*/ 371 h 709"/>
                  <a:gd name="T50" fmla="*/ 337 w 552"/>
                  <a:gd name="T51" fmla="*/ 493 h 709"/>
                  <a:gd name="T52" fmla="*/ 346 w 552"/>
                  <a:gd name="T53" fmla="*/ 364 h 709"/>
                  <a:gd name="T54" fmla="*/ 360 w 552"/>
                  <a:gd name="T55" fmla="*/ 472 h 709"/>
                  <a:gd name="T56" fmla="*/ 374 w 552"/>
                  <a:gd name="T57" fmla="*/ 405 h 709"/>
                  <a:gd name="T58" fmla="*/ 388 w 552"/>
                  <a:gd name="T59" fmla="*/ 506 h 709"/>
                  <a:gd name="T60" fmla="*/ 402 w 552"/>
                  <a:gd name="T61" fmla="*/ 445 h 709"/>
                  <a:gd name="T62" fmla="*/ 411 w 552"/>
                  <a:gd name="T63" fmla="*/ 196 h 709"/>
                  <a:gd name="T64" fmla="*/ 425 w 552"/>
                  <a:gd name="T65" fmla="*/ 520 h 709"/>
                  <a:gd name="T66" fmla="*/ 439 w 552"/>
                  <a:gd name="T67" fmla="*/ 540 h 709"/>
                  <a:gd name="T68" fmla="*/ 453 w 552"/>
                  <a:gd name="T69" fmla="*/ 493 h 709"/>
                  <a:gd name="T70" fmla="*/ 463 w 552"/>
                  <a:gd name="T71" fmla="*/ 351 h 709"/>
                  <a:gd name="T72" fmla="*/ 477 w 552"/>
                  <a:gd name="T73" fmla="*/ 398 h 709"/>
                  <a:gd name="T74" fmla="*/ 491 w 552"/>
                  <a:gd name="T75" fmla="*/ 270 h 709"/>
                  <a:gd name="T76" fmla="*/ 505 w 552"/>
                  <a:gd name="T77" fmla="*/ 601 h 709"/>
                  <a:gd name="T78" fmla="*/ 519 w 552"/>
                  <a:gd name="T79" fmla="*/ 385 h 709"/>
                  <a:gd name="T80" fmla="*/ 528 w 552"/>
                  <a:gd name="T81" fmla="*/ 263 h 709"/>
                  <a:gd name="T82" fmla="*/ 542 w 552"/>
                  <a:gd name="T83" fmla="*/ 263 h 7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552" h="709">
                    <a:moveTo>
                      <a:pt x="0" y="0"/>
                    </a:moveTo>
                    <a:lnTo>
                      <a:pt x="5" y="466"/>
                    </a:lnTo>
                    <a:lnTo>
                      <a:pt x="9" y="540"/>
                    </a:lnTo>
                    <a:lnTo>
                      <a:pt x="14" y="101"/>
                    </a:lnTo>
                    <a:lnTo>
                      <a:pt x="19" y="607"/>
                    </a:lnTo>
                    <a:lnTo>
                      <a:pt x="23" y="425"/>
                    </a:lnTo>
                    <a:lnTo>
                      <a:pt x="28" y="263"/>
                    </a:lnTo>
                    <a:lnTo>
                      <a:pt x="33" y="371"/>
                    </a:lnTo>
                    <a:lnTo>
                      <a:pt x="37" y="412"/>
                    </a:lnTo>
                    <a:lnTo>
                      <a:pt x="42" y="351"/>
                    </a:lnTo>
                    <a:lnTo>
                      <a:pt x="47" y="81"/>
                    </a:lnTo>
                    <a:lnTo>
                      <a:pt x="51" y="594"/>
                    </a:lnTo>
                    <a:lnTo>
                      <a:pt x="56" y="445"/>
                    </a:lnTo>
                    <a:lnTo>
                      <a:pt x="56" y="486"/>
                    </a:lnTo>
                    <a:lnTo>
                      <a:pt x="61" y="418"/>
                    </a:lnTo>
                    <a:lnTo>
                      <a:pt x="65" y="594"/>
                    </a:lnTo>
                    <a:lnTo>
                      <a:pt x="70" y="250"/>
                    </a:lnTo>
                    <a:lnTo>
                      <a:pt x="75" y="378"/>
                    </a:lnTo>
                    <a:lnTo>
                      <a:pt x="79" y="526"/>
                    </a:lnTo>
                    <a:lnTo>
                      <a:pt x="84" y="661"/>
                    </a:lnTo>
                    <a:lnTo>
                      <a:pt x="89" y="580"/>
                    </a:lnTo>
                    <a:lnTo>
                      <a:pt x="93" y="466"/>
                    </a:lnTo>
                    <a:lnTo>
                      <a:pt x="98" y="709"/>
                    </a:lnTo>
                    <a:lnTo>
                      <a:pt x="103" y="445"/>
                    </a:lnTo>
                    <a:lnTo>
                      <a:pt x="107" y="614"/>
                    </a:lnTo>
                    <a:lnTo>
                      <a:pt x="112" y="614"/>
                    </a:lnTo>
                    <a:lnTo>
                      <a:pt x="112" y="283"/>
                    </a:lnTo>
                    <a:lnTo>
                      <a:pt x="117" y="445"/>
                    </a:lnTo>
                    <a:lnTo>
                      <a:pt x="121" y="479"/>
                    </a:lnTo>
                    <a:lnTo>
                      <a:pt x="126" y="432"/>
                    </a:lnTo>
                    <a:lnTo>
                      <a:pt x="131" y="601"/>
                    </a:lnTo>
                    <a:lnTo>
                      <a:pt x="135" y="628"/>
                    </a:lnTo>
                    <a:lnTo>
                      <a:pt x="140" y="574"/>
                    </a:lnTo>
                    <a:lnTo>
                      <a:pt x="145" y="540"/>
                    </a:lnTo>
                    <a:lnTo>
                      <a:pt x="149" y="587"/>
                    </a:lnTo>
                    <a:lnTo>
                      <a:pt x="154" y="547"/>
                    </a:lnTo>
                    <a:lnTo>
                      <a:pt x="159" y="466"/>
                    </a:lnTo>
                    <a:lnTo>
                      <a:pt x="164" y="182"/>
                    </a:lnTo>
                    <a:lnTo>
                      <a:pt x="168" y="351"/>
                    </a:lnTo>
                    <a:lnTo>
                      <a:pt x="173" y="533"/>
                    </a:lnTo>
                    <a:lnTo>
                      <a:pt x="173" y="486"/>
                    </a:lnTo>
                    <a:lnTo>
                      <a:pt x="178" y="499"/>
                    </a:lnTo>
                    <a:lnTo>
                      <a:pt x="182" y="371"/>
                    </a:lnTo>
                    <a:lnTo>
                      <a:pt x="187" y="513"/>
                    </a:lnTo>
                    <a:lnTo>
                      <a:pt x="192" y="499"/>
                    </a:lnTo>
                    <a:lnTo>
                      <a:pt x="196" y="601"/>
                    </a:lnTo>
                    <a:lnTo>
                      <a:pt x="201" y="526"/>
                    </a:lnTo>
                    <a:lnTo>
                      <a:pt x="206" y="405"/>
                    </a:lnTo>
                    <a:lnTo>
                      <a:pt x="210" y="479"/>
                    </a:lnTo>
                    <a:lnTo>
                      <a:pt x="215" y="398"/>
                    </a:lnTo>
                    <a:lnTo>
                      <a:pt x="220" y="459"/>
                    </a:lnTo>
                    <a:lnTo>
                      <a:pt x="224" y="452"/>
                    </a:lnTo>
                    <a:lnTo>
                      <a:pt x="229" y="229"/>
                    </a:lnTo>
                    <a:lnTo>
                      <a:pt x="229" y="412"/>
                    </a:lnTo>
                    <a:lnTo>
                      <a:pt x="234" y="445"/>
                    </a:lnTo>
                    <a:lnTo>
                      <a:pt x="238" y="506"/>
                    </a:lnTo>
                    <a:lnTo>
                      <a:pt x="243" y="324"/>
                    </a:lnTo>
                    <a:lnTo>
                      <a:pt x="248" y="547"/>
                    </a:lnTo>
                    <a:lnTo>
                      <a:pt x="252" y="628"/>
                    </a:lnTo>
                    <a:lnTo>
                      <a:pt x="257" y="452"/>
                    </a:lnTo>
                    <a:lnTo>
                      <a:pt x="262" y="574"/>
                    </a:lnTo>
                    <a:lnTo>
                      <a:pt x="266" y="418"/>
                    </a:lnTo>
                    <a:lnTo>
                      <a:pt x="271" y="567"/>
                    </a:lnTo>
                    <a:lnTo>
                      <a:pt x="276" y="709"/>
                    </a:lnTo>
                    <a:lnTo>
                      <a:pt x="280" y="486"/>
                    </a:lnTo>
                    <a:lnTo>
                      <a:pt x="285" y="587"/>
                    </a:lnTo>
                    <a:lnTo>
                      <a:pt x="285" y="594"/>
                    </a:lnTo>
                    <a:lnTo>
                      <a:pt x="290" y="466"/>
                    </a:lnTo>
                    <a:lnTo>
                      <a:pt x="294" y="358"/>
                    </a:lnTo>
                    <a:lnTo>
                      <a:pt x="299" y="445"/>
                    </a:lnTo>
                    <a:lnTo>
                      <a:pt x="304" y="526"/>
                    </a:lnTo>
                    <a:lnTo>
                      <a:pt x="308" y="283"/>
                    </a:lnTo>
                    <a:lnTo>
                      <a:pt x="313" y="398"/>
                    </a:lnTo>
                    <a:lnTo>
                      <a:pt x="318" y="614"/>
                    </a:lnTo>
                    <a:lnTo>
                      <a:pt x="323" y="371"/>
                    </a:lnTo>
                    <a:lnTo>
                      <a:pt x="327" y="513"/>
                    </a:lnTo>
                    <a:lnTo>
                      <a:pt x="332" y="364"/>
                    </a:lnTo>
                    <a:lnTo>
                      <a:pt x="337" y="493"/>
                    </a:lnTo>
                    <a:lnTo>
                      <a:pt x="341" y="587"/>
                    </a:lnTo>
                    <a:lnTo>
                      <a:pt x="346" y="270"/>
                    </a:lnTo>
                    <a:lnTo>
                      <a:pt x="346" y="364"/>
                    </a:lnTo>
                    <a:lnTo>
                      <a:pt x="351" y="432"/>
                    </a:lnTo>
                    <a:lnTo>
                      <a:pt x="355" y="641"/>
                    </a:lnTo>
                    <a:lnTo>
                      <a:pt x="360" y="472"/>
                    </a:lnTo>
                    <a:lnTo>
                      <a:pt x="365" y="378"/>
                    </a:lnTo>
                    <a:lnTo>
                      <a:pt x="369" y="513"/>
                    </a:lnTo>
                    <a:lnTo>
                      <a:pt x="374" y="405"/>
                    </a:lnTo>
                    <a:lnTo>
                      <a:pt x="379" y="405"/>
                    </a:lnTo>
                    <a:lnTo>
                      <a:pt x="383" y="364"/>
                    </a:lnTo>
                    <a:lnTo>
                      <a:pt x="388" y="506"/>
                    </a:lnTo>
                    <a:lnTo>
                      <a:pt x="393" y="499"/>
                    </a:lnTo>
                    <a:lnTo>
                      <a:pt x="397" y="351"/>
                    </a:lnTo>
                    <a:lnTo>
                      <a:pt x="402" y="445"/>
                    </a:lnTo>
                    <a:lnTo>
                      <a:pt x="402" y="418"/>
                    </a:lnTo>
                    <a:lnTo>
                      <a:pt x="407" y="371"/>
                    </a:lnTo>
                    <a:lnTo>
                      <a:pt x="411" y="196"/>
                    </a:lnTo>
                    <a:lnTo>
                      <a:pt x="416" y="479"/>
                    </a:lnTo>
                    <a:lnTo>
                      <a:pt x="421" y="439"/>
                    </a:lnTo>
                    <a:lnTo>
                      <a:pt x="425" y="520"/>
                    </a:lnTo>
                    <a:lnTo>
                      <a:pt x="430" y="405"/>
                    </a:lnTo>
                    <a:lnTo>
                      <a:pt x="435" y="229"/>
                    </a:lnTo>
                    <a:lnTo>
                      <a:pt x="439" y="540"/>
                    </a:lnTo>
                    <a:lnTo>
                      <a:pt x="444" y="472"/>
                    </a:lnTo>
                    <a:lnTo>
                      <a:pt x="449" y="337"/>
                    </a:lnTo>
                    <a:lnTo>
                      <a:pt x="453" y="493"/>
                    </a:lnTo>
                    <a:lnTo>
                      <a:pt x="458" y="526"/>
                    </a:lnTo>
                    <a:lnTo>
                      <a:pt x="458" y="371"/>
                    </a:lnTo>
                    <a:lnTo>
                      <a:pt x="463" y="351"/>
                    </a:lnTo>
                    <a:lnTo>
                      <a:pt x="467" y="358"/>
                    </a:lnTo>
                    <a:lnTo>
                      <a:pt x="472" y="479"/>
                    </a:lnTo>
                    <a:lnTo>
                      <a:pt x="477" y="398"/>
                    </a:lnTo>
                    <a:lnTo>
                      <a:pt x="481" y="412"/>
                    </a:lnTo>
                    <a:lnTo>
                      <a:pt x="486" y="148"/>
                    </a:lnTo>
                    <a:lnTo>
                      <a:pt x="491" y="270"/>
                    </a:lnTo>
                    <a:lnTo>
                      <a:pt x="496" y="580"/>
                    </a:lnTo>
                    <a:lnTo>
                      <a:pt x="500" y="513"/>
                    </a:lnTo>
                    <a:lnTo>
                      <a:pt x="505" y="601"/>
                    </a:lnTo>
                    <a:lnTo>
                      <a:pt x="510" y="263"/>
                    </a:lnTo>
                    <a:lnTo>
                      <a:pt x="514" y="364"/>
                    </a:lnTo>
                    <a:lnTo>
                      <a:pt x="519" y="385"/>
                    </a:lnTo>
                    <a:lnTo>
                      <a:pt x="519" y="371"/>
                    </a:lnTo>
                    <a:lnTo>
                      <a:pt x="524" y="277"/>
                    </a:lnTo>
                    <a:lnTo>
                      <a:pt x="528" y="263"/>
                    </a:lnTo>
                    <a:lnTo>
                      <a:pt x="533" y="358"/>
                    </a:lnTo>
                    <a:lnTo>
                      <a:pt x="538" y="560"/>
                    </a:lnTo>
                    <a:lnTo>
                      <a:pt x="542" y="263"/>
                    </a:lnTo>
                    <a:lnTo>
                      <a:pt x="547" y="412"/>
                    </a:lnTo>
                    <a:lnTo>
                      <a:pt x="552" y="270"/>
                    </a:lnTo>
                  </a:path>
                </a:pathLst>
              </a:custGeom>
              <a:noFill/>
              <a:ln w="12700" cap="flat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835" name="Freeform 235"/>
              <p:cNvSpPr>
                <a:spLocks/>
              </p:cNvSpPr>
              <p:nvPr/>
            </p:nvSpPr>
            <p:spPr bwMode="auto">
              <a:xfrm>
                <a:off x="2424113" y="5221288"/>
                <a:ext cx="868363" cy="846138"/>
              </a:xfrm>
              <a:custGeom>
                <a:avLst/>
                <a:gdLst>
                  <a:gd name="T0" fmla="*/ 9 w 547"/>
                  <a:gd name="T1" fmla="*/ 310 h 533"/>
                  <a:gd name="T2" fmla="*/ 23 w 547"/>
                  <a:gd name="T3" fmla="*/ 202 h 533"/>
                  <a:gd name="T4" fmla="*/ 32 w 547"/>
                  <a:gd name="T5" fmla="*/ 81 h 533"/>
                  <a:gd name="T6" fmla="*/ 46 w 547"/>
                  <a:gd name="T7" fmla="*/ 155 h 533"/>
                  <a:gd name="T8" fmla="*/ 60 w 547"/>
                  <a:gd name="T9" fmla="*/ 277 h 533"/>
                  <a:gd name="T10" fmla="*/ 74 w 547"/>
                  <a:gd name="T11" fmla="*/ 358 h 533"/>
                  <a:gd name="T12" fmla="*/ 84 w 547"/>
                  <a:gd name="T13" fmla="*/ 432 h 533"/>
                  <a:gd name="T14" fmla="*/ 98 w 547"/>
                  <a:gd name="T15" fmla="*/ 135 h 533"/>
                  <a:gd name="T16" fmla="*/ 112 w 547"/>
                  <a:gd name="T17" fmla="*/ 277 h 533"/>
                  <a:gd name="T18" fmla="*/ 126 w 547"/>
                  <a:gd name="T19" fmla="*/ 263 h 533"/>
                  <a:gd name="T20" fmla="*/ 140 w 547"/>
                  <a:gd name="T21" fmla="*/ 216 h 533"/>
                  <a:gd name="T22" fmla="*/ 149 w 547"/>
                  <a:gd name="T23" fmla="*/ 182 h 533"/>
                  <a:gd name="T24" fmla="*/ 163 w 547"/>
                  <a:gd name="T25" fmla="*/ 418 h 533"/>
                  <a:gd name="T26" fmla="*/ 177 w 547"/>
                  <a:gd name="T27" fmla="*/ 189 h 533"/>
                  <a:gd name="T28" fmla="*/ 191 w 547"/>
                  <a:gd name="T29" fmla="*/ 175 h 533"/>
                  <a:gd name="T30" fmla="*/ 201 w 547"/>
                  <a:gd name="T31" fmla="*/ 310 h 533"/>
                  <a:gd name="T32" fmla="*/ 215 w 547"/>
                  <a:gd name="T33" fmla="*/ 405 h 533"/>
                  <a:gd name="T34" fmla="*/ 229 w 547"/>
                  <a:gd name="T35" fmla="*/ 337 h 533"/>
                  <a:gd name="T36" fmla="*/ 243 w 547"/>
                  <a:gd name="T37" fmla="*/ 27 h 533"/>
                  <a:gd name="T38" fmla="*/ 252 w 547"/>
                  <a:gd name="T39" fmla="*/ 142 h 533"/>
                  <a:gd name="T40" fmla="*/ 266 w 547"/>
                  <a:gd name="T41" fmla="*/ 142 h 533"/>
                  <a:gd name="T42" fmla="*/ 280 w 547"/>
                  <a:gd name="T43" fmla="*/ 135 h 533"/>
                  <a:gd name="T44" fmla="*/ 294 w 547"/>
                  <a:gd name="T45" fmla="*/ 263 h 533"/>
                  <a:gd name="T46" fmla="*/ 308 w 547"/>
                  <a:gd name="T47" fmla="*/ 290 h 533"/>
                  <a:gd name="T48" fmla="*/ 318 w 547"/>
                  <a:gd name="T49" fmla="*/ 0 h 533"/>
                  <a:gd name="T50" fmla="*/ 332 w 547"/>
                  <a:gd name="T51" fmla="*/ 472 h 533"/>
                  <a:gd name="T52" fmla="*/ 346 w 547"/>
                  <a:gd name="T53" fmla="*/ 189 h 533"/>
                  <a:gd name="T54" fmla="*/ 360 w 547"/>
                  <a:gd name="T55" fmla="*/ 229 h 533"/>
                  <a:gd name="T56" fmla="*/ 369 w 547"/>
                  <a:gd name="T57" fmla="*/ 54 h 533"/>
                  <a:gd name="T58" fmla="*/ 383 w 547"/>
                  <a:gd name="T59" fmla="*/ 317 h 533"/>
                  <a:gd name="T60" fmla="*/ 397 w 547"/>
                  <a:gd name="T61" fmla="*/ 290 h 533"/>
                  <a:gd name="T62" fmla="*/ 411 w 547"/>
                  <a:gd name="T63" fmla="*/ 108 h 533"/>
                  <a:gd name="T64" fmla="*/ 425 w 547"/>
                  <a:gd name="T65" fmla="*/ 378 h 533"/>
                  <a:gd name="T66" fmla="*/ 434 w 547"/>
                  <a:gd name="T67" fmla="*/ 317 h 533"/>
                  <a:gd name="T68" fmla="*/ 449 w 547"/>
                  <a:gd name="T69" fmla="*/ 364 h 533"/>
                  <a:gd name="T70" fmla="*/ 463 w 547"/>
                  <a:gd name="T71" fmla="*/ 364 h 533"/>
                  <a:gd name="T72" fmla="*/ 477 w 547"/>
                  <a:gd name="T73" fmla="*/ 94 h 533"/>
                  <a:gd name="T74" fmla="*/ 486 w 547"/>
                  <a:gd name="T75" fmla="*/ 331 h 533"/>
                  <a:gd name="T76" fmla="*/ 500 w 547"/>
                  <a:gd name="T77" fmla="*/ 243 h 533"/>
                  <a:gd name="T78" fmla="*/ 514 w 547"/>
                  <a:gd name="T79" fmla="*/ 290 h 533"/>
                  <a:gd name="T80" fmla="*/ 528 w 547"/>
                  <a:gd name="T81" fmla="*/ 290 h 533"/>
                  <a:gd name="T82" fmla="*/ 542 w 547"/>
                  <a:gd name="T83" fmla="*/ 256 h 5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547" h="533">
                    <a:moveTo>
                      <a:pt x="0" y="81"/>
                    </a:moveTo>
                    <a:lnTo>
                      <a:pt x="4" y="533"/>
                    </a:lnTo>
                    <a:lnTo>
                      <a:pt x="9" y="310"/>
                    </a:lnTo>
                    <a:lnTo>
                      <a:pt x="14" y="243"/>
                    </a:lnTo>
                    <a:lnTo>
                      <a:pt x="18" y="169"/>
                    </a:lnTo>
                    <a:lnTo>
                      <a:pt x="23" y="202"/>
                    </a:lnTo>
                    <a:lnTo>
                      <a:pt x="23" y="243"/>
                    </a:lnTo>
                    <a:lnTo>
                      <a:pt x="28" y="128"/>
                    </a:lnTo>
                    <a:lnTo>
                      <a:pt x="32" y="81"/>
                    </a:lnTo>
                    <a:lnTo>
                      <a:pt x="37" y="290"/>
                    </a:lnTo>
                    <a:lnTo>
                      <a:pt x="42" y="331"/>
                    </a:lnTo>
                    <a:lnTo>
                      <a:pt x="46" y="155"/>
                    </a:lnTo>
                    <a:lnTo>
                      <a:pt x="51" y="439"/>
                    </a:lnTo>
                    <a:lnTo>
                      <a:pt x="56" y="101"/>
                    </a:lnTo>
                    <a:lnTo>
                      <a:pt x="60" y="277"/>
                    </a:lnTo>
                    <a:lnTo>
                      <a:pt x="65" y="196"/>
                    </a:lnTo>
                    <a:lnTo>
                      <a:pt x="70" y="493"/>
                    </a:lnTo>
                    <a:lnTo>
                      <a:pt x="74" y="358"/>
                    </a:lnTo>
                    <a:lnTo>
                      <a:pt x="79" y="209"/>
                    </a:lnTo>
                    <a:lnTo>
                      <a:pt x="79" y="331"/>
                    </a:lnTo>
                    <a:lnTo>
                      <a:pt x="84" y="432"/>
                    </a:lnTo>
                    <a:lnTo>
                      <a:pt x="88" y="229"/>
                    </a:lnTo>
                    <a:lnTo>
                      <a:pt x="93" y="94"/>
                    </a:lnTo>
                    <a:lnTo>
                      <a:pt x="98" y="135"/>
                    </a:lnTo>
                    <a:lnTo>
                      <a:pt x="102" y="331"/>
                    </a:lnTo>
                    <a:lnTo>
                      <a:pt x="107" y="223"/>
                    </a:lnTo>
                    <a:lnTo>
                      <a:pt x="112" y="277"/>
                    </a:lnTo>
                    <a:lnTo>
                      <a:pt x="117" y="270"/>
                    </a:lnTo>
                    <a:lnTo>
                      <a:pt x="121" y="88"/>
                    </a:lnTo>
                    <a:lnTo>
                      <a:pt x="126" y="263"/>
                    </a:lnTo>
                    <a:lnTo>
                      <a:pt x="131" y="364"/>
                    </a:lnTo>
                    <a:lnTo>
                      <a:pt x="135" y="445"/>
                    </a:lnTo>
                    <a:lnTo>
                      <a:pt x="140" y="216"/>
                    </a:lnTo>
                    <a:lnTo>
                      <a:pt x="140" y="182"/>
                    </a:lnTo>
                    <a:lnTo>
                      <a:pt x="145" y="310"/>
                    </a:lnTo>
                    <a:lnTo>
                      <a:pt x="149" y="182"/>
                    </a:lnTo>
                    <a:lnTo>
                      <a:pt x="154" y="182"/>
                    </a:lnTo>
                    <a:lnTo>
                      <a:pt x="159" y="209"/>
                    </a:lnTo>
                    <a:lnTo>
                      <a:pt x="163" y="418"/>
                    </a:lnTo>
                    <a:lnTo>
                      <a:pt x="168" y="331"/>
                    </a:lnTo>
                    <a:lnTo>
                      <a:pt x="173" y="202"/>
                    </a:lnTo>
                    <a:lnTo>
                      <a:pt x="177" y="189"/>
                    </a:lnTo>
                    <a:lnTo>
                      <a:pt x="182" y="216"/>
                    </a:lnTo>
                    <a:lnTo>
                      <a:pt x="187" y="236"/>
                    </a:lnTo>
                    <a:lnTo>
                      <a:pt x="191" y="175"/>
                    </a:lnTo>
                    <a:lnTo>
                      <a:pt x="196" y="67"/>
                    </a:lnTo>
                    <a:lnTo>
                      <a:pt x="196" y="317"/>
                    </a:lnTo>
                    <a:lnTo>
                      <a:pt x="201" y="310"/>
                    </a:lnTo>
                    <a:lnTo>
                      <a:pt x="205" y="94"/>
                    </a:lnTo>
                    <a:lnTo>
                      <a:pt x="210" y="331"/>
                    </a:lnTo>
                    <a:lnTo>
                      <a:pt x="215" y="405"/>
                    </a:lnTo>
                    <a:lnTo>
                      <a:pt x="219" y="290"/>
                    </a:lnTo>
                    <a:lnTo>
                      <a:pt x="224" y="283"/>
                    </a:lnTo>
                    <a:lnTo>
                      <a:pt x="229" y="337"/>
                    </a:lnTo>
                    <a:lnTo>
                      <a:pt x="233" y="324"/>
                    </a:lnTo>
                    <a:lnTo>
                      <a:pt x="238" y="250"/>
                    </a:lnTo>
                    <a:lnTo>
                      <a:pt x="243" y="27"/>
                    </a:lnTo>
                    <a:lnTo>
                      <a:pt x="247" y="290"/>
                    </a:lnTo>
                    <a:lnTo>
                      <a:pt x="252" y="250"/>
                    </a:lnTo>
                    <a:lnTo>
                      <a:pt x="252" y="142"/>
                    </a:lnTo>
                    <a:lnTo>
                      <a:pt x="257" y="175"/>
                    </a:lnTo>
                    <a:lnTo>
                      <a:pt x="261" y="337"/>
                    </a:lnTo>
                    <a:lnTo>
                      <a:pt x="266" y="142"/>
                    </a:lnTo>
                    <a:lnTo>
                      <a:pt x="271" y="20"/>
                    </a:lnTo>
                    <a:lnTo>
                      <a:pt x="276" y="148"/>
                    </a:lnTo>
                    <a:lnTo>
                      <a:pt x="280" y="135"/>
                    </a:lnTo>
                    <a:lnTo>
                      <a:pt x="285" y="310"/>
                    </a:lnTo>
                    <a:lnTo>
                      <a:pt x="290" y="243"/>
                    </a:lnTo>
                    <a:lnTo>
                      <a:pt x="294" y="263"/>
                    </a:lnTo>
                    <a:lnTo>
                      <a:pt x="299" y="236"/>
                    </a:lnTo>
                    <a:lnTo>
                      <a:pt x="304" y="331"/>
                    </a:lnTo>
                    <a:lnTo>
                      <a:pt x="308" y="290"/>
                    </a:lnTo>
                    <a:lnTo>
                      <a:pt x="313" y="128"/>
                    </a:lnTo>
                    <a:lnTo>
                      <a:pt x="313" y="155"/>
                    </a:lnTo>
                    <a:lnTo>
                      <a:pt x="318" y="0"/>
                    </a:lnTo>
                    <a:lnTo>
                      <a:pt x="322" y="202"/>
                    </a:lnTo>
                    <a:lnTo>
                      <a:pt x="327" y="169"/>
                    </a:lnTo>
                    <a:lnTo>
                      <a:pt x="332" y="472"/>
                    </a:lnTo>
                    <a:lnTo>
                      <a:pt x="336" y="317"/>
                    </a:lnTo>
                    <a:lnTo>
                      <a:pt x="341" y="61"/>
                    </a:lnTo>
                    <a:lnTo>
                      <a:pt x="346" y="189"/>
                    </a:lnTo>
                    <a:lnTo>
                      <a:pt x="350" y="297"/>
                    </a:lnTo>
                    <a:lnTo>
                      <a:pt x="355" y="196"/>
                    </a:lnTo>
                    <a:lnTo>
                      <a:pt x="360" y="229"/>
                    </a:lnTo>
                    <a:lnTo>
                      <a:pt x="364" y="351"/>
                    </a:lnTo>
                    <a:lnTo>
                      <a:pt x="369" y="317"/>
                    </a:lnTo>
                    <a:lnTo>
                      <a:pt x="369" y="54"/>
                    </a:lnTo>
                    <a:lnTo>
                      <a:pt x="374" y="351"/>
                    </a:lnTo>
                    <a:lnTo>
                      <a:pt x="378" y="101"/>
                    </a:lnTo>
                    <a:lnTo>
                      <a:pt x="383" y="317"/>
                    </a:lnTo>
                    <a:lnTo>
                      <a:pt x="388" y="162"/>
                    </a:lnTo>
                    <a:lnTo>
                      <a:pt x="392" y="115"/>
                    </a:lnTo>
                    <a:lnTo>
                      <a:pt x="397" y="290"/>
                    </a:lnTo>
                    <a:lnTo>
                      <a:pt x="402" y="297"/>
                    </a:lnTo>
                    <a:lnTo>
                      <a:pt x="406" y="40"/>
                    </a:lnTo>
                    <a:lnTo>
                      <a:pt x="411" y="108"/>
                    </a:lnTo>
                    <a:lnTo>
                      <a:pt x="416" y="115"/>
                    </a:lnTo>
                    <a:lnTo>
                      <a:pt x="420" y="304"/>
                    </a:lnTo>
                    <a:lnTo>
                      <a:pt x="425" y="378"/>
                    </a:lnTo>
                    <a:lnTo>
                      <a:pt x="425" y="290"/>
                    </a:lnTo>
                    <a:lnTo>
                      <a:pt x="430" y="135"/>
                    </a:lnTo>
                    <a:lnTo>
                      <a:pt x="434" y="317"/>
                    </a:lnTo>
                    <a:lnTo>
                      <a:pt x="439" y="405"/>
                    </a:lnTo>
                    <a:lnTo>
                      <a:pt x="444" y="20"/>
                    </a:lnTo>
                    <a:lnTo>
                      <a:pt x="449" y="364"/>
                    </a:lnTo>
                    <a:lnTo>
                      <a:pt x="453" y="169"/>
                    </a:lnTo>
                    <a:lnTo>
                      <a:pt x="458" y="337"/>
                    </a:lnTo>
                    <a:lnTo>
                      <a:pt x="463" y="364"/>
                    </a:lnTo>
                    <a:lnTo>
                      <a:pt x="467" y="337"/>
                    </a:lnTo>
                    <a:lnTo>
                      <a:pt x="472" y="310"/>
                    </a:lnTo>
                    <a:lnTo>
                      <a:pt x="477" y="94"/>
                    </a:lnTo>
                    <a:lnTo>
                      <a:pt x="481" y="202"/>
                    </a:lnTo>
                    <a:lnTo>
                      <a:pt x="486" y="398"/>
                    </a:lnTo>
                    <a:lnTo>
                      <a:pt x="486" y="331"/>
                    </a:lnTo>
                    <a:lnTo>
                      <a:pt x="491" y="344"/>
                    </a:lnTo>
                    <a:lnTo>
                      <a:pt x="495" y="229"/>
                    </a:lnTo>
                    <a:lnTo>
                      <a:pt x="500" y="243"/>
                    </a:lnTo>
                    <a:lnTo>
                      <a:pt x="505" y="324"/>
                    </a:lnTo>
                    <a:lnTo>
                      <a:pt x="509" y="499"/>
                    </a:lnTo>
                    <a:lnTo>
                      <a:pt x="514" y="290"/>
                    </a:lnTo>
                    <a:lnTo>
                      <a:pt x="519" y="175"/>
                    </a:lnTo>
                    <a:lnTo>
                      <a:pt x="523" y="385"/>
                    </a:lnTo>
                    <a:lnTo>
                      <a:pt x="528" y="290"/>
                    </a:lnTo>
                    <a:lnTo>
                      <a:pt x="533" y="229"/>
                    </a:lnTo>
                    <a:lnTo>
                      <a:pt x="537" y="337"/>
                    </a:lnTo>
                    <a:lnTo>
                      <a:pt x="542" y="256"/>
                    </a:lnTo>
                    <a:lnTo>
                      <a:pt x="542" y="189"/>
                    </a:lnTo>
                    <a:lnTo>
                      <a:pt x="547" y="202"/>
                    </a:lnTo>
                  </a:path>
                </a:pathLst>
              </a:custGeom>
              <a:noFill/>
              <a:ln w="12700" cap="flat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836" name="Freeform 236"/>
              <p:cNvSpPr>
                <a:spLocks/>
              </p:cNvSpPr>
              <p:nvPr/>
            </p:nvSpPr>
            <p:spPr bwMode="auto">
              <a:xfrm>
                <a:off x="3292475" y="5113338"/>
                <a:ext cx="874713" cy="985838"/>
              </a:xfrm>
              <a:custGeom>
                <a:avLst/>
                <a:gdLst>
                  <a:gd name="T0" fmla="*/ 9 w 551"/>
                  <a:gd name="T1" fmla="*/ 513 h 621"/>
                  <a:gd name="T2" fmla="*/ 23 w 551"/>
                  <a:gd name="T3" fmla="*/ 372 h 621"/>
                  <a:gd name="T4" fmla="*/ 37 w 551"/>
                  <a:gd name="T5" fmla="*/ 392 h 621"/>
                  <a:gd name="T6" fmla="*/ 51 w 551"/>
                  <a:gd name="T7" fmla="*/ 439 h 621"/>
                  <a:gd name="T8" fmla="*/ 61 w 551"/>
                  <a:gd name="T9" fmla="*/ 392 h 621"/>
                  <a:gd name="T10" fmla="*/ 75 w 551"/>
                  <a:gd name="T11" fmla="*/ 156 h 621"/>
                  <a:gd name="T12" fmla="*/ 89 w 551"/>
                  <a:gd name="T13" fmla="*/ 507 h 621"/>
                  <a:gd name="T14" fmla="*/ 103 w 551"/>
                  <a:gd name="T15" fmla="*/ 264 h 621"/>
                  <a:gd name="T16" fmla="*/ 112 w 551"/>
                  <a:gd name="T17" fmla="*/ 304 h 621"/>
                  <a:gd name="T18" fmla="*/ 126 w 551"/>
                  <a:gd name="T19" fmla="*/ 432 h 621"/>
                  <a:gd name="T20" fmla="*/ 140 w 551"/>
                  <a:gd name="T21" fmla="*/ 297 h 621"/>
                  <a:gd name="T22" fmla="*/ 154 w 551"/>
                  <a:gd name="T23" fmla="*/ 297 h 621"/>
                  <a:gd name="T24" fmla="*/ 168 w 551"/>
                  <a:gd name="T25" fmla="*/ 311 h 621"/>
                  <a:gd name="T26" fmla="*/ 177 w 551"/>
                  <a:gd name="T27" fmla="*/ 284 h 621"/>
                  <a:gd name="T28" fmla="*/ 191 w 551"/>
                  <a:gd name="T29" fmla="*/ 304 h 621"/>
                  <a:gd name="T30" fmla="*/ 205 w 551"/>
                  <a:gd name="T31" fmla="*/ 311 h 621"/>
                  <a:gd name="T32" fmla="*/ 219 w 551"/>
                  <a:gd name="T33" fmla="*/ 311 h 621"/>
                  <a:gd name="T34" fmla="*/ 229 w 551"/>
                  <a:gd name="T35" fmla="*/ 311 h 621"/>
                  <a:gd name="T36" fmla="*/ 243 w 551"/>
                  <a:gd name="T37" fmla="*/ 243 h 621"/>
                  <a:gd name="T38" fmla="*/ 257 w 551"/>
                  <a:gd name="T39" fmla="*/ 115 h 621"/>
                  <a:gd name="T40" fmla="*/ 271 w 551"/>
                  <a:gd name="T41" fmla="*/ 223 h 621"/>
                  <a:gd name="T42" fmla="*/ 285 w 551"/>
                  <a:gd name="T43" fmla="*/ 189 h 621"/>
                  <a:gd name="T44" fmla="*/ 294 w 551"/>
                  <a:gd name="T45" fmla="*/ 540 h 621"/>
                  <a:gd name="T46" fmla="*/ 308 w 551"/>
                  <a:gd name="T47" fmla="*/ 277 h 621"/>
                  <a:gd name="T48" fmla="*/ 322 w 551"/>
                  <a:gd name="T49" fmla="*/ 203 h 621"/>
                  <a:gd name="T50" fmla="*/ 336 w 551"/>
                  <a:gd name="T51" fmla="*/ 277 h 621"/>
                  <a:gd name="T52" fmla="*/ 346 w 551"/>
                  <a:gd name="T53" fmla="*/ 432 h 621"/>
                  <a:gd name="T54" fmla="*/ 360 w 551"/>
                  <a:gd name="T55" fmla="*/ 412 h 621"/>
                  <a:gd name="T56" fmla="*/ 374 w 551"/>
                  <a:gd name="T57" fmla="*/ 358 h 621"/>
                  <a:gd name="T58" fmla="*/ 388 w 551"/>
                  <a:gd name="T59" fmla="*/ 426 h 621"/>
                  <a:gd name="T60" fmla="*/ 397 w 551"/>
                  <a:gd name="T61" fmla="*/ 338 h 621"/>
                  <a:gd name="T62" fmla="*/ 411 w 551"/>
                  <a:gd name="T63" fmla="*/ 297 h 621"/>
                  <a:gd name="T64" fmla="*/ 425 w 551"/>
                  <a:gd name="T65" fmla="*/ 250 h 621"/>
                  <a:gd name="T66" fmla="*/ 439 w 551"/>
                  <a:gd name="T67" fmla="*/ 297 h 621"/>
                  <a:gd name="T68" fmla="*/ 453 w 551"/>
                  <a:gd name="T69" fmla="*/ 284 h 621"/>
                  <a:gd name="T70" fmla="*/ 463 w 551"/>
                  <a:gd name="T71" fmla="*/ 284 h 621"/>
                  <a:gd name="T72" fmla="*/ 477 w 551"/>
                  <a:gd name="T73" fmla="*/ 162 h 621"/>
                  <a:gd name="T74" fmla="*/ 491 w 551"/>
                  <a:gd name="T75" fmla="*/ 453 h 621"/>
                  <a:gd name="T76" fmla="*/ 505 w 551"/>
                  <a:gd name="T77" fmla="*/ 331 h 621"/>
                  <a:gd name="T78" fmla="*/ 514 w 551"/>
                  <a:gd name="T79" fmla="*/ 473 h 621"/>
                  <a:gd name="T80" fmla="*/ 528 w 551"/>
                  <a:gd name="T81" fmla="*/ 453 h 621"/>
                  <a:gd name="T82" fmla="*/ 542 w 551"/>
                  <a:gd name="T83" fmla="*/ 297 h 6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551" h="621">
                    <a:moveTo>
                      <a:pt x="0" y="270"/>
                    </a:moveTo>
                    <a:lnTo>
                      <a:pt x="4" y="297"/>
                    </a:lnTo>
                    <a:lnTo>
                      <a:pt x="9" y="513"/>
                    </a:lnTo>
                    <a:lnTo>
                      <a:pt x="14" y="169"/>
                    </a:lnTo>
                    <a:lnTo>
                      <a:pt x="18" y="169"/>
                    </a:lnTo>
                    <a:lnTo>
                      <a:pt x="23" y="372"/>
                    </a:lnTo>
                    <a:lnTo>
                      <a:pt x="28" y="297"/>
                    </a:lnTo>
                    <a:lnTo>
                      <a:pt x="32" y="351"/>
                    </a:lnTo>
                    <a:lnTo>
                      <a:pt x="37" y="392"/>
                    </a:lnTo>
                    <a:lnTo>
                      <a:pt x="42" y="405"/>
                    </a:lnTo>
                    <a:lnTo>
                      <a:pt x="46" y="264"/>
                    </a:lnTo>
                    <a:lnTo>
                      <a:pt x="51" y="439"/>
                    </a:lnTo>
                    <a:lnTo>
                      <a:pt x="51" y="122"/>
                    </a:lnTo>
                    <a:lnTo>
                      <a:pt x="56" y="237"/>
                    </a:lnTo>
                    <a:lnTo>
                      <a:pt x="61" y="392"/>
                    </a:lnTo>
                    <a:lnTo>
                      <a:pt x="65" y="358"/>
                    </a:lnTo>
                    <a:lnTo>
                      <a:pt x="70" y="277"/>
                    </a:lnTo>
                    <a:lnTo>
                      <a:pt x="75" y="156"/>
                    </a:lnTo>
                    <a:lnTo>
                      <a:pt x="79" y="466"/>
                    </a:lnTo>
                    <a:lnTo>
                      <a:pt x="84" y="324"/>
                    </a:lnTo>
                    <a:lnTo>
                      <a:pt x="89" y="507"/>
                    </a:lnTo>
                    <a:lnTo>
                      <a:pt x="93" y="426"/>
                    </a:lnTo>
                    <a:lnTo>
                      <a:pt x="98" y="210"/>
                    </a:lnTo>
                    <a:lnTo>
                      <a:pt x="103" y="264"/>
                    </a:lnTo>
                    <a:lnTo>
                      <a:pt x="107" y="176"/>
                    </a:lnTo>
                    <a:lnTo>
                      <a:pt x="112" y="243"/>
                    </a:lnTo>
                    <a:lnTo>
                      <a:pt x="112" y="304"/>
                    </a:lnTo>
                    <a:lnTo>
                      <a:pt x="117" y="385"/>
                    </a:lnTo>
                    <a:lnTo>
                      <a:pt x="121" y="264"/>
                    </a:lnTo>
                    <a:lnTo>
                      <a:pt x="126" y="432"/>
                    </a:lnTo>
                    <a:lnTo>
                      <a:pt x="131" y="318"/>
                    </a:lnTo>
                    <a:lnTo>
                      <a:pt x="135" y="446"/>
                    </a:lnTo>
                    <a:lnTo>
                      <a:pt x="140" y="297"/>
                    </a:lnTo>
                    <a:lnTo>
                      <a:pt x="145" y="318"/>
                    </a:lnTo>
                    <a:lnTo>
                      <a:pt x="149" y="284"/>
                    </a:lnTo>
                    <a:lnTo>
                      <a:pt x="154" y="297"/>
                    </a:lnTo>
                    <a:lnTo>
                      <a:pt x="159" y="250"/>
                    </a:lnTo>
                    <a:lnTo>
                      <a:pt x="163" y="216"/>
                    </a:lnTo>
                    <a:lnTo>
                      <a:pt x="168" y="311"/>
                    </a:lnTo>
                    <a:lnTo>
                      <a:pt x="168" y="297"/>
                    </a:lnTo>
                    <a:lnTo>
                      <a:pt x="173" y="527"/>
                    </a:lnTo>
                    <a:lnTo>
                      <a:pt x="177" y="284"/>
                    </a:lnTo>
                    <a:lnTo>
                      <a:pt x="182" y="257"/>
                    </a:lnTo>
                    <a:lnTo>
                      <a:pt x="187" y="108"/>
                    </a:lnTo>
                    <a:lnTo>
                      <a:pt x="191" y="304"/>
                    </a:lnTo>
                    <a:lnTo>
                      <a:pt x="196" y="304"/>
                    </a:lnTo>
                    <a:lnTo>
                      <a:pt x="201" y="311"/>
                    </a:lnTo>
                    <a:lnTo>
                      <a:pt x="205" y="311"/>
                    </a:lnTo>
                    <a:lnTo>
                      <a:pt x="210" y="142"/>
                    </a:lnTo>
                    <a:lnTo>
                      <a:pt x="215" y="284"/>
                    </a:lnTo>
                    <a:lnTo>
                      <a:pt x="219" y="311"/>
                    </a:lnTo>
                    <a:lnTo>
                      <a:pt x="224" y="115"/>
                    </a:lnTo>
                    <a:lnTo>
                      <a:pt x="224" y="365"/>
                    </a:lnTo>
                    <a:lnTo>
                      <a:pt x="229" y="311"/>
                    </a:lnTo>
                    <a:lnTo>
                      <a:pt x="234" y="108"/>
                    </a:lnTo>
                    <a:lnTo>
                      <a:pt x="238" y="243"/>
                    </a:lnTo>
                    <a:lnTo>
                      <a:pt x="243" y="243"/>
                    </a:lnTo>
                    <a:lnTo>
                      <a:pt x="248" y="324"/>
                    </a:lnTo>
                    <a:lnTo>
                      <a:pt x="252" y="311"/>
                    </a:lnTo>
                    <a:lnTo>
                      <a:pt x="257" y="115"/>
                    </a:lnTo>
                    <a:lnTo>
                      <a:pt x="262" y="385"/>
                    </a:lnTo>
                    <a:lnTo>
                      <a:pt x="266" y="385"/>
                    </a:lnTo>
                    <a:lnTo>
                      <a:pt x="271" y="223"/>
                    </a:lnTo>
                    <a:lnTo>
                      <a:pt x="276" y="0"/>
                    </a:lnTo>
                    <a:lnTo>
                      <a:pt x="280" y="446"/>
                    </a:lnTo>
                    <a:lnTo>
                      <a:pt x="285" y="189"/>
                    </a:lnTo>
                    <a:lnTo>
                      <a:pt x="285" y="399"/>
                    </a:lnTo>
                    <a:lnTo>
                      <a:pt x="290" y="513"/>
                    </a:lnTo>
                    <a:lnTo>
                      <a:pt x="294" y="540"/>
                    </a:lnTo>
                    <a:lnTo>
                      <a:pt x="299" y="581"/>
                    </a:lnTo>
                    <a:lnTo>
                      <a:pt x="304" y="122"/>
                    </a:lnTo>
                    <a:lnTo>
                      <a:pt x="308" y="277"/>
                    </a:lnTo>
                    <a:lnTo>
                      <a:pt x="313" y="473"/>
                    </a:lnTo>
                    <a:lnTo>
                      <a:pt x="318" y="399"/>
                    </a:lnTo>
                    <a:lnTo>
                      <a:pt x="322" y="203"/>
                    </a:lnTo>
                    <a:lnTo>
                      <a:pt x="327" y="378"/>
                    </a:lnTo>
                    <a:lnTo>
                      <a:pt x="332" y="513"/>
                    </a:lnTo>
                    <a:lnTo>
                      <a:pt x="336" y="277"/>
                    </a:lnTo>
                    <a:lnTo>
                      <a:pt x="341" y="230"/>
                    </a:lnTo>
                    <a:lnTo>
                      <a:pt x="341" y="250"/>
                    </a:lnTo>
                    <a:lnTo>
                      <a:pt x="346" y="432"/>
                    </a:lnTo>
                    <a:lnTo>
                      <a:pt x="350" y="365"/>
                    </a:lnTo>
                    <a:lnTo>
                      <a:pt x="355" y="129"/>
                    </a:lnTo>
                    <a:lnTo>
                      <a:pt x="360" y="412"/>
                    </a:lnTo>
                    <a:lnTo>
                      <a:pt x="364" y="210"/>
                    </a:lnTo>
                    <a:lnTo>
                      <a:pt x="369" y="345"/>
                    </a:lnTo>
                    <a:lnTo>
                      <a:pt x="374" y="358"/>
                    </a:lnTo>
                    <a:lnTo>
                      <a:pt x="378" y="426"/>
                    </a:lnTo>
                    <a:lnTo>
                      <a:pt x="383" y="135"/>
                    </a:lnTo>
                    <a:lnTo>
                      <a:pt x="388" y="426"/>
                    </a:lnTo>
                    <a:lnTo>
                      <a:pt x="392" y="412"/>
                    </a:lnTo>
                    <a:lnTo>
                      <a:pt x="397" y="135"/>
                    </a:lnTo>
                    <a:lnTo>
                      <a:pt x="397" y="338"/>
                    </a:lnTo>
                    <a:lnTo>
                      <a:pt x="402" y="405"/>
                    </a:lnTo>
                    <a:lnTo>
                      <a:pt x="407" y="419"/>
                    </a:lnTo>
                    <a:lnTo>
                      <a:pt x="411" y="297"/>
                    </a:lnTo>
                    <a:lnTo>
                      <a:pt x="416" y="419"/>
                    </a:lnTo>
                    <a:lnTo>
                      <a:pt x="421" y="399"/>
                    </a:lnTo>
                    <a:lnTo>
                      <a:pt x="425" y="250"/>
                    </a:lnTo>
                    <a:lnTo>
                      <a:pt x="430" y="392"/>
                    </a:lnTo>
                    <a:lnTo>
                      <a:pt x="435" y="250"/>
                    </a:lnTo>
                    <a:lnTo>
                      <a:pt x="439" y="297"/>
                    </a:lnTo>
                    <a:lnTo>
                      <a:pt x="444" y="378"/>
                    </a:lnTo>
                    <a:lnTo>
                      <a:pt x="449" y="432"/>
                    </a:lnTo>
                    <a:lnTo>
                      <a:pt x="453" y="284"/>
                    </a:lnTo>
                    <a:lnTo>
                      <a:pt x="458" y="466"/>
                    </a:lnTo>
                    <a:lnTo>
                      <a:pt x="458" y="324"/>
                    </a:lnTo>
                    <a:lnTo>
                      <a:pt x="463" y="284"/>
                    </a:lnTo>
                    <a:lnTo>
                      <a:pt x="467" y="243"/>
                    </a:lnTo>
                    <a:lnTo>
                      <a:pt x="472" y="304"/>
                    </a:lnTo>
                    <a:lnTo>
                      <a:pt x="477" y="162"/>
                    </a:lnTo>
                    <a:lnTo>
                      <a:pt x="481" y="108"/>
                    </a:lnTo>
                    <a:lnTo>
                      <a:pt x="486" y="243"/>
                    </a:lnTo>
                    <a:lnTo>
                      <a:pt x="491" y="453"/>
                    </a:lnTo>
                    <a:lnTo>
                      <a:pt x="495" y="297"/>
                    </a:lnTo>
                    <a:lnTo>
                      <a:pt x="500" y="108"/>
                    </a:lnTo>
                    <a:lnTo>
                      <a:pt x="505" y="331"/>
                    </a:lnTo>
                    <a:lnTo>
                      <a:pt x="509" y="621"/>
                    </a:lnTo>
                    <a:lnTo>
                      <a:pt x="514" y="351"/>
                    </a:lnTo>
                    <a:lnTo>
                      <a:pt x="514" y="473"/>
                    </a:lnTo>
                    <a:lnTo>
                      <a:pt x="519" y="365"/>
                    </a:lnTo>
                    <a:lnTo>
                      <a:pt x="523" y="331"/>
                    </a:lnTo>
                    <a:lnTo>
                      <a:pt x="528" y="453"/>
                    </a:lnTo>
                    <a:lnTo>
                      <a:pt x="533" y="318"/>
                    </a:lnTo>
                    <a:lnTo>
                      <a:pt x="537" y="7"/>
                    </a:lnTo>
                    <a:lnTo>
                      <a:pt x="542" y="297"/>
                    </a:lnTo>
                    <a:lnTo>
                      <a:pt x="547" y="216"/>
                    </a:lnTo>
                    <a:lnTo>
                      <a:pt x="551" y="324"/>
                    </a:lnTo>
                  </a:path>
                </a:pathLst>
              </a:custGeom>
              <a:noFill/>
              <a:ln w="12700" cap="flat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837" name="Freeform 237"/>
              <p:cNvSpPr>
                <a:spLocks/>
              </p:cNvSpPr>
              <p:nvPr/>
            </p:nvSpPr>
            <p:spPr bwMode="auto">
              <a:xfrm>
                <a:off x="4167188" y="5060950"/>
                <a:ext cx="869950" cy="952500"/>
              </a:xfrm>
              <a:custGeom>
                <a:avLst/>
                <a:gdLst>
                  <a:gd name="T0" fmla="*/ 10 w 548"/>
                  <a:gd name="T1" fmla="*/ 411 h 600"/>
                  <a:gd name="T2" fmla="*/ 19 w 548"/>
                  <a:gd name="T3" fmla="*/ 310 h 600"/>
                  <a:gd name="T4" fmla="*/ 33 w 548"/>
                  <a:gd name="T5" fmla="*/ 398 h 600"/>
                  <a:gd name="T6" fmla="*/ 47 w 548"/>
                  <a:gd name="T7" fmla="*/ 270 h 600"/>
                  <a:gd name="T8" fmla="*/ 61 w 548"/>
                  <a:gd name="T9" fmla="*/ 317 h 600"/>
                  <a:gd name="T10" fmla="*/ 75 w 548"/>
                  <a:gd name="T11" fmla="*/ 465 h 600"/>
                  <a:gd name="T12" fmla="*/ 85 w 548"/>
                  <a:gd name="T13" fmla="*/ 317 h 600"/>
                  <a:gd name="T14" fmla="*/ 99 w 548"/>
                  <a:gd name="T15" fmla="*/ 243 h 600"/>
                  <a:gd name="T16" fmla="*/ 113 w 548"/>
                  <a:gd name="T17" fmla="*/ 391 h 600"/>
                  <a:gd name="T18" fmla="*/ 127 w 548"/>
                  <a:gd name="T19" fmla="*/ 303 h 600"/>
                  <a:gd name="T20" fmla="*/ 136 w 548"/>
                  <a:gd name="T21" fmla="*/ 486 h 600"/>
                  <a:gd name="T22" fmla="*/ 150 w 548"/>
                  <a:gd name="T23" fmla="*/ 411 h 600"/>
                  <a:gd name="T24" fmla="*/ 164 w 548"/>
                  <a:gd name="T25" fmla="*/ 351 h 600"/>
                  <a:gd name="T26" fmla="*/ 178 w 548"/>
                  <a:gd name="T27" fmla="*/ 398 h 600"/>
                  <a:gd name="T28" fmla="*/ 192 w 548"/>
                  <a:gd name="T29" fmla="*/ 121 h 600"/>
                  <a:gd name="T30" fmla="*/ 202 w 548"/>
                  <a:gd name="T31" fmla="*/ 357 h 600"/>
                  <a:gd name="T32" fmla="*/ 216 w 548"/>
                  <a:gd name="T33" fmla="*/ 411 h 600"/>
                  <a:gd name="T34" fmla="*/ 230 w 548"/>
                  <a:gd name="T35" fmla="*/ 40 h 600"/>
                  <a:gd name="T36" fmla="*/ 244 w 548"/>
                  <a:gd name="T37" fmla="*/ 425 h 600"/>
                  <a:gd name="T38" fmla="*/ 253 w 548"/>
                  <a:gd name="T39" fmla="*/ 317 h 600"/>
                  <a:gd name="T40" fmla="*/ 267 w 548"/>
                  <a:gd name="T41" fmla="*/ 175 h 600"/>
                  <a:gd name="T42" fmla="*/ 281 w 548"/>
                  <a:gd name="T43" fmla="*/ 371 h 600"/>
                  <a:gd name="T44" fmla="*/ 295 w 548"/>
                  <a:gd name="T45" fmla="*/ 182 h 600"/>
                  <a:gd name="T46" fmla="*/ 309 w 548"/>
                  <a:gd name="T47" fmla="*/ 526 h 600"/>
                  <a:gd name="T48" fmla="*/ 318 w 548"/>
                  <a:gd name="T49" fmla="*/ 317 h 600"/>
                  <a:gd name="T50" fmla="*/ 332 w 548"/>
                  <a:gd name="T51" fmla="*/ 364 h 600"/>
                  <a:gd name="T52" fmla="*/ 346 w 548"/>
                  <a:gd name="T53" fmla="*/ 236 h 600"/>
                  <a:gd name="T54" fmla="*/ 361 w 548"/>
                  <a:gd name="T55" fmla="*/ 324 h 600"/>
                  <a:gd name="T56" fmla="*/ 370 w 548"/>
                  <a:gd name="T57" fmla="*/ 263 h 600"/>
                  <a:gd name="T58" fmla="*/ 384 w 548"/>
                  <a:gd name="T59" fmla="*/ 344 h 600"/>
                  <a:gd name="T60" fmla="*/ 398 w 548"/>
                  <a:gd name="T61" fmla="*/ 101 h 600"/>
                  <a:gd name="T62" fmla="*/ 412 w 548"/>
                  <a:gd name="T63" fmla="*/ 303 h 600"/>
                  <a:gd name="T64" fmla="*/ 426 w 548"/>
                  <a:gd name="T65" fmla="*/ 405 h 600"/>
                  <a:gd name="T66" fmla="*/ 435 w 548"/>
                  <a:gd name="T67" fmla="*/ 418 h 600"/>
                  <a:gd name="T68" fmla="*/ 449 w 548"/>
                  <a:gd name="T69" fmla="*/ 513 h 600"/>
                  <a:gd name="T70" fmla="*/ 463 w 548"/>
                  <a:gd name="T71" fmla="*/ 465 h 600"/>
                  <a:gd name="T72" fmla="*/ 477 w 548"/>
                  <a:gd name="T73" fmla="*/ 411 h 600"/>
                  <a:gd name="T74" fmla="*/ 487 w 548"/>
                  <a:gd name="T75" fmla="*/ 357 h 600"/>
                  <a:gd name="T76" fmla="*/ 501 w 548"/>
                  <a:gd name="T77" fmla="*/ 202 h 600"/>
                  <a:gd name="T78" fmla="*/ 515 w 548"/>
                  <a:gd name="T79" fmla="*/ 256 h 600"/>
                  <a:gd name="T80" fmla="*/ 529 w 548"/>
                  <a:gd name="T81" fmla="*/ 438 h 600"/>
                  <a:gd name="T82" fmla="*/ 538 w 548"/>
                  <a:gd name="T83" fmla="*/ 243 h 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548" h="600">
                    <a:moveTo>
                      <a:pt x="0" y="357"/>
                    </a:moveTo>
                    <a:lnTo>
                      <a:pt x="5" y="121"/>
                    </a:lnTo>
                    <a:lnTo>
                      <a:pt x="10" y="411"/>
                    </a:lnTo>
                    <a:lnTo>
                      <a:pt x="15" y="351"/>
                    </a:lnTo>
                    <a:lnTo>
                      <a:pt x="19" y="405"/>
                    </a:lnTo>
                    <a:lnTo>
                      <a:pt x="19" y="310"/>
                    </a:lnTo>
                    <a:lnTo>
                      <a:pt x="24" y="283"/>
                    </a:lnTo>
                    <a:lnTo>
                      <a:pt x="29" y="351"/>
                    </a:lnTo>
                    <a:lnTo>
                      <a:pt x="33" y="398"/>
                    </a:lnTo>
                    <a:lnTo>
                      <a:pt x="38" y="229"/>
                    </a:lnTo>
                    <a:lnTo>
                      <a:pt x="43" y="553"/>
                    </a:lnTo>
                    <a:lnTo>
                      <a:pt x="47" y="270"/>
                    </a:lnTo>
                    <a:lnTo>
                      <a:pt x="52" y="330"/>
                    </a:lnTo>
                    <a:lnTo>
                      <a:pt x="57" y="411"/>
                    </a:lnTo>
                    <a:lnTo>
                      <a:pt x="61" y="317"/>
                    </a:lnTo>
                    <a:lnTo>
                      <a:pt x="66" y="162"/>
                    </a:lnTo>
                    <a:lnTo>
                      <a:pt x="71" y="526"/>
                    </a:lnTo>
                    <a:lnTo>
                      <a:pt x="75" y="465"/>
                    </a:lnTo>
                    <a:lnTo>
                      <a:pt x="80" y="357"/>
                    </a:lnTo>
                    <a:lnTo>
                      <a:pt x="80" y="330"/>
                    </a:lnTo>
                    <a:lnTo>
                      <a:pt x="85" y="317"/>
                    </a:lnTo>
                    <a:lnTo>
                      <a:pt x="89" y="344"/>
                    </a:lnTo>
                    <a:lnTo>
                      <a:pt x="94" y="209"/>
                    </a:lnTo>
                    <a:lnTo>
                      <a:pt x="99" y="243"/>
                    </a:lnTo>
                    <a:lnTo>
                      <a:pt x="103" y="283"/>
                    </a:lnTo>
                    <a:lnTo>
                      <a:pt x="108" y="303"/>
                    </a:lnTo>
                    <a:lnTo>
                      <a:pt x="113" y="391"/>
                    </a:lnTo>
                    <a:lnTo>
                      <a:pt x="117" y="297"/>
                    </a:lnTo>
                    <a:lnTo>
                      <a:pt x="122" y="472"/>
                    </a:lnTo>
                    <a:lnTo>
                      <a:pt x="127" y="303"/>
                    </a:lnTo>
                    <a:lnTo>
                      <a:pt x="131" y="317"/>
                    </a:lnTo>
                    <a:lnTo>
                      <a:pt x="136" y="438"/>
                    </a:lnTo>
                    <a:lnTo>
                      <a:pt x="136" y="486"/>
                    </a:lnTo>
                    <a:lnTo>
                      <a:pt x="141" y="344"/>
                    </a:lnTo>
                    <a:lnTo>
                      <a:pt x="145" y="303"/>
                    </a:lnTo>
                    <a:lnTo>
                      <a:pt x="150" y="411"/>
                    </a:lnTo>
                    <a:lnTo>
                      <a:pt x="155" y="364"/>
                    </a:lnTo>
                    <a:lnTo>
                      <a:pt x="159" y="344"/>
                    </a:lnTo>
                    <a:lnTo>
                      <a:pt x="164" y="351"/>
                    </a:lnTo>
                    <a:lnTo>
                      <a:pt x="169" y="263"/>
                    </a:lnTo>
                    <a:lnTo>
                      <a:pt x="173" y="411"/>
                    </a:lnTo>
                    <a:lnTo>
                      <a:pt x="178" y="398"/>
                    </a:lnTo>
                    <a:lnTo>
                      <a:pt x="183" y="195"/>
                    </a:lnTo>
                    <a:lnTo>
                      <a:pt x="188" y="600"/>
                    </a:lnTo>
                    <a:lnTo>
                      <a:pt x="192" y="121"/>
                    </a:lnTo>
                    <a:lnTo>
                      <a:pt x="192" y="418"/>
                    </a:lnTo>
                    <a:lnTo>
                      <a:pt x="197" y="384"/>
                    </a:lnTo>
                    <a:lnTo>
                      <a:pt x="202" y="357"/>
                    </a:lnTo>
                    <a:lnTo>
                      <a:pt x="206" y="594"/>
                    </a:lnTo>
                    <a:lnTo>
                      <a:pt x="211" y="378"/>
                    </a:lnTo>
                    <a:lnTo>
                      <a:pt x="216" y="411"/>
                    </a:lnTo>
                    <a:lnTo>
                      <a:pt x="220" y="256"/>
                    </a:lnTo>
                    <a:lnTo>
                      <a:pt x="225" y="357"/>
                    </a:lnTo>
                    <a:lnTo>
                      <a:pt x="230" y="40"/>
                    </a:lnTo>
                    <a:lnTo>
                      <a:pt x="234" y="270"/>
                    </a:lnTo>
                    <a:lnTo>
                      <a:pt x="239" y="303"/>
                    </a:lnTo>
                    <a:lnTo>
                      <a:pt x="244" y="425"/>
                    </a:lnTo>
                    <a:lnTo>
                      <a:pt x="248" y="243"/>
                    </a:lnTo>
                    <a:lnTo>
                      <a:pt x="253" y="209"/>
                    </a:lnTo>
                    <a:lnTo>
                      <a:pt x="253" y="317"/>
                    </a:lnTo>
                    <a:lnTo>
                      <a:pt x="258" y="297"/>
                    </a:lnTo>
                    <a:lnTo>
                      <a:pt x="262" y="290"/>
                    </a:lnTo>
                    <a:lnTo>
                      <a:pt x="267" y="175"/>
                    </a:lnTo>
                    <a:lnTo>
                      <a:pt x="272" y="162"/>
                    </a:lnTo>
                    <a:lnTo>
                      <a:pt x="276" y="324"/>
                    </a:lnTo>
                    <a:lnTo>
                      <a:pt x="281" y="371"/>
                    </a:lnTo>
                    <a:lnTo>
                      <a:pt x="286" y="263"/>
                    </a:lnTo>
                    <a:lnTo>
                      <a:pt x="290" y="202"/>
                    </a:lnTo>
                    <a:lnTo>
                      <a:pt x="295" y="182"/>
                    </a:lnTo>
                    <a:lnTo>
                      <a:pt x="300" y="148"/>
                    </a:lnTo>
                    <a:lnTo>
                      <a:pt x="304" y="114"/>
                    </a:lnTo>
                    <a:lnTo>
                      <a:pt x="309" y="526"/>
                    </a:lnTo>
                    <a:lnTo>
                      <a:pt x="309" y="587"/>
                    </a:lnTo>
                    <a:lnTo>
                      <a:pt x="314" y="438"/>
                    </a:lnTo>
                    <a:lnTo>
                      <a:pt x="318" y="317"/>
                    </a:lnTo>
                    <a:lnTo>
                      <a:pt x="323" y="398"/>
                    </a:lnTo>
                    <a:lnTo>
                      <a:pt x="328" y="168"/>
                    </a:lnTo>
                    <a:lnTo>
                      <a:pt x="332" y="364"/>
                    </a:lnTo>
                    <a:lnTo>
                      <a:pt x="337" y="526"/>
                    </a:lnTo>
                    <a:lnTo>
                      <a:pt x="342" y="324"/>
                    </a:lnTo>
                    <a:lnTo>
                      <a:pt x="346" y="236"/>
                    </a:lnTo>
                    <a:lnTo>
                      <a:pt x="351" y="310"/>
                    </a:lnTo>
                    <a:lnTo>
                      <a:pt x="356" y="479"/>
                    </a:lnTo>
                    <a:lnTo>
                      <a:pt x="361" y="324"/>
                    </a:lnTo>
                    <a:lnTo>
                      <a:pt x="365" y="256"/>
                    </a:lnTo>
                    <a:lnTo>
                      <a:pt x="365" y="310"/>
                    </a:lnTo>
                    <a:lnTo>
                      <a:pt x="370" y="263"/>
                    </a:lnTo>
                    <a:lnTo>
                      <a:pt x="375" y="337"/>
                    </a:lnTo>
                    <a:lnTo>
                      <a:pt x="379" y="0"/>
                    </a:lnTo>
                    <a:lnTo>
                      <a:pt x="384" y="344"/>
                    </a:lnTo>
                    <a:lnTo>
                      <a:pt x="389" y="513"/>
                    </a:lnTo>
                    <a:lnTo>
                      <a:pt x="393" y="479"/>
                    </a:lnTo>
                    <a:lnTo>
                      <a:pt x="398" y="101"/>
                    </a:lnTo>
                    <a:lnTo>
                      <a:pt x="403" y="344"/>
                    </a:lnTo>
                    <a:lnTo>
                      <a:pt x="407" y="351"/>
                    </a:lnTo>
                    <a:lnTo>
                      <a:pt x="412" y="303"/>
                    </a:lnTo>
                    <a:lnTo>
                      <a:pt x="417" y="384"/>
                    </a:lnTo>
                    <a:lnTo>
                      <a:pt x="421" y="425"/>
                    </a:lnTo>
                    <a:lnTo>
                      <a:pt x="426" y="405"/>
                    </a:lnTo>
                    <a:lnTo>
                      <a:pt x="426" y="344"/>
                    </a:lnTo>
                    <a:lnTo>
                      <a:pt x="431" y="513"/>
                    </a:lnTo>
                    <a:lnTo>
                      <a:pt x="435" y="418"/>
                    </a:lnTo>
                    <a:lnTo>
                      <a:pt x="440" y="486"/>
                    </a:lnTo>
                    <a:lnTo>
                      <a:pt x="445" y="236"/>
                    </a:lnTo>
                    <a:lnTo>
                      <a:pt x="449" y="513"/>
                    </a:lnTo>
                    <a:lnTo>
                      <a:pt x="454" y="202"/>
                    </a:lnTo>
                    <a:lnTo>
                      <a:pt x="459" y="243"/>
                    </a:lnTo>
                    <a:lnTo>
                      <a:pt x="463" y="465"/>
                    </a:lnTo>
                    <a:lnTo>
                      <a:pt x="468" y="418"/>
                    </a:lnTo>
                    <a:lnTo>
                      <a:pt x="473" y="357"/>
                    </a:lnTo>
                    <a:lnTo>
                      <a:pt x="477" y="411"/>
                    </a:lnTo>
                    <a:lnTo>
                      <a:pt x="482" y="411"/>
                    </a:lnTo>
                    <a:lnTo>
                      <a:pt x="482" y="378"/>
                    </a:lnTo>
                    <a:lnTo>
                      <a:pt x="487" y="357"/>
                    </a:lnTo>
                    <a:lnTo>
                      <a:pt x="491" y="418"/>
                    </a:lnTo>
                    <a:lnTo>
                      <a:pt x="496" y="364"/>
                    </a:lnTo>
                    <a:lnTo>
                      <a:pt x="501" y="202"/>
                    </a:lnTo>
                    <a:lnTo>
                      <a:pt x="505" y="438"/>
                    </a:lnTo>
                    <a:lnTo>
                      <a:pt x="510" y="283"/>
                    </a:lnTo>
                    <a:lnTo>
                      <a:pt x="515" y="256"/>
                    </a:lnTo>
                    <a:lnTo>
                      <a:pt x="520" y="175"/>
                    </a:lnTo>
                    <a:lnTo>
                      <a:pt x="524" y="418"/>
                    </a:lnTo>
                    <a:lnTo>
                      <a:pt x="529" y="438"/>
                    </a:lnTo>
                    <a:lnTo>
                      <a:pt x="534" y="283"/>
                    </a:lnTo>
                    <a:lnTo>
                      <a:pt x="538" y="263"/>
                    </a:lnTo>
                    <a:lnTo>
                      <a:pt x="538" y="243"/>
                    </a:lnTo>
                    <a:lnTo>
                      <a:pt x="543" y="303"/>
                    </a:lnTo>
                    <a:lnTo>
                      <a:pt x="548" y="202"/>
                    </a:lnTo>
                  </a:path>
                </a:pathLst>
              </a:custGeom>
              <a:noFill/>
              <a:ln w="12700" cap="flat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838" name="Freeform 238"/>
              <p:cNvSpPr>
                <a:spLocks/>
              </p:cNvSpPr>
              <p:nvPr/>
            </p:nvSpPr>
            <p:spPr bwMode="auto">
              <a:xfrm>
                <a:off x="5037138" y="5070475"/>
                <a:ext cx="638175" cy="868363"/>
              </a:xfrm>
              <a:custGeom>
                <a:avLst/>
                <a:gdLst>
                  <a:gd name="T0" fmla="*/ 4 w 402"/>
                  <a:gd name="T1" fmla="*/ 210 h 547"/>
                  <a:gd name="T2" fmla="*/ 14 w 402"/>
                  <a:gd name="T3" fmla="*/ 486 h 547"/>
                  <a:gd name="T4" fmla="*/ 23 w 402"/>
                  <a:gd name="T5" fmla="*/ 318 h 547"/>
                  <a:gd name="T6" fmla="*/ 32 w 402"/>
                  <a:gd name="T7" fmla="*/ 277 h 547"/>
                  <a:gd name="T8" fmla="*/ 42 w 402"/>
                  <a:gd name="T9" fmla="*/ 210 h 547"/>
                  <a:gd name="T10" fmla="*/ 51 w 402"/>
                  <a:gd name="T11" fmla="*/ 318 h 547"/>
                  <a:gd name="T12" fmla="*/ 56 w 402"/>
                  <a:gd name="T13" fmla="*/ 338 h 547"/>
                  <a:gd name="T14" fmla="*/ 65 w 402"/>
                  <a:gd name="T15" fmla="*/ 351 h 547"/>
                  <a:gd name="T16" fmla="*/ 74 w 402"/>
                  <a:gd name="T17" fmla="*/ 378 h 547"/>
                  <a:gd name="T18" fmla="*/ 84 w 402"/>
                  <a:gd name="T19" fmla="*/ 210 h 547"/>
                  <a:gd name="T20" fmla="*/ 93 w 402"/>
                  <a:gd name="T21" fmla="*/ 250 h 547"/>
                  <a:gd name="T22" fmla="*/ 102 w 402"/>
                  <a:gd name="T23" fmla="*/ 318 h 547"/>
                  <a:gd name="T24" fmla="*/ 107 w 402"/>
                  <a:gd name="T25" fmla="*/ 399 h 547"/>
                  <a:gd name="T26" fmla="*/ 116 w 402"/>
                  <a:gd name="T27" fmla="*/ 237 h 547"/>
                  <a:gd name="T28" fmla="*/ 126 w 402"/>
                  <a:gd name="T29" fmla="*/ 291 h 547"/>
                  <a:gd name="T30" fmla="*/ 135 w 402"/>
                  <a:gd name="T31" fmla="*/ 297 h 547"/>
                  <a:gd name="T32" fmla="*/ 145 w 402"/>
                  <a:gd name="T33" fmla="*/ 304 h 547"/>
                  <a:gd name="T34" fmla="*/ 154 w 402"/>
                  <a:gd name="T35" fmla="*/ 324 h 547"/>
                  <a:gd name="T36" fmla="*/ 163 w 402"/>
                  <a:gd name="T37" fmla="*/ 385 h 547"/>
                  <a:gd name="T38" fmla="*/ 168 w 402"/>
                  <a:gd name="T39" fmla="*/ 378 h 547"/>
                  <a:gd name="T40" fmla="*/ 177 w 402"/>
                  <a:gd name="T41" fmla="*/ 331 h 547"/>
                  <a:gd name="T42" fmla="*/ 187 w 402"/>
                  <a:gd name="T43" fmla="*/ 284 h 547"/>
                  <a:gd name="T44" fmla="*/ 196 w 402"/>
                  <a:gd name="T45" fmla="*/ 419 h 547"/>
                  <a:gd name="T46" fmla="*/ 205 w 402"/>
                  <a:gd name="T47" fmla="*/ 311 h 547"/>
                  <a:gd name="T48" fmla="*/ 215 w 402"/>
                  <a:gd name="T49" fmla="*/ 129 h 547"/>
                  <a:gd name="T50" fmla="*/ 224 w 402"/>
                  <a:gd name="T51" fmla="*/ 345 h 547"/>
                  <a:gd name="T52" fmla="*/ 229 w 402"/>
                  <a:gd name="T53" fmla="*/ 183 h 547"/>
                  <a:gd name="T54" fmla="*/ 238 w 402"/>
                  <a:gd name="T55" fmla="*/ 331 h 547"/>
                  <a:gd name="T56" fmla="*/ 247 w 402"/>
                  <a:gd name="T57" fmla="*/ 365 h 547"/>
                  <a:gd name="T58" fmla="*/ 257 w 402"/>
                  <a:gd name="T59" fmla="*/ 392 h 547"/>
                  <a:gd name="T60" fmla="*/ 266 w 402"/>
                  <a:gd name="T61" fmla="*/ 230 h 547"/>
                  <a:gd name="T62" fmla="*/ 275 w 402"/>
                  <a:gd name="T63" fmla="*/ 534 h 547"/>
                  <a:gd name="T64" fmla="*/ 280 w 402"/>
                  <a:gd name="T65" fmla="*/ 378 h 547"/>
                  <a:gd name="T66" fmla="*/ 289 w 402"/>
                  <a:gd name="T67" fmla="*/ 378 h 547"/>
                  <a:gd name="T68" fmla="*/ 299 w 402"/>
                  <a:gd name="T69" fmla="*/ 338 h 547"/>
                  <a:gd name="T70" fmla="*/ 308 w 402"/>
                  <a:gd name="T71" fmla="*/ 385 h 547"/>
                  <a:gd name="T72" fmla="*/ 318 w 402"/>
                  <a:gd name="T73" fmla="*/ 439 h 547"/>
                  <a:gd name="T74" fmla="*/ 327 w 402"/>
                  <a:gd name="T75" fmla="*/ 547 h 547"/>
                  <a:gd name="T76" fmla="*/ 336 w 402"/>
                  <a:gd name="T77" fmla="*/ 507 h 547"/>
                  <a:gd name="T78" fmla="*/ 341 w 402"/>
                  <a:gd name="T79" fmla="*/ 385 h 547"/>
                  <a:gd name="T80" fmla="*/ 350 w 402"/>
                  <a:gd name="T81" fmla="*/ 385 h 547"/>
                  <a:gd name="T82" fmla="*/ 360 w 402"/>
                  <a:gd name="T83" fmla="*/ 331 h 547"/>
                  <a:gd name="T84" fmla="*/ 369 w 402"/>
                  <a:gd name="T85" fmla="*/ 432 h 547"/>
                  <a:gd name="T86" fmla="*/ 378 w 402"/>
                  <a:gd name="T87" fmla="*/ 426 h 547"/>
                  <a:gd name="T88" fmla="*/ 388 w 402"/>
                  <a:gd name="T89" fmla="*/ 527 h 547"/>
                  <a:gd name="T90" fmla="*/ 397 w 402"/>
                  <a:gd name="T91" fmla="*/ 453 h 547"/>
                  <a:gd name="T92" fmla="*/ 402 w 402"/>
                  <a:gd name="T93" fmla="*/ 412 h 5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402" h="547">
                    <a:moveTo>
                      <a:pt x="0" y="196"/>
                    </a:moveTo>
                    <a:lnTo>
                      <a:pt x="4" y="210"/>
                    </a:lnTo>
                    <a:lnTo>
                      <a:pt x="9" y="378"/>
                    </a:lnTo>
                    <a:lnTo>
                      <a:pt x="14" y="486"/>
                    </a:lnTo>
                    <a:lnTo>
                      <a:pt x="18" y="540"/>
                    </a:lnTo>
                    <a:lnTo>
                      <a:pt x="23" y="318"/>
                    </a:lnTo>
                    <a:lnTo>
                      <a:pt x="28" y="257"/>
                    </a:lnTo>
                    <a:lnTo>
                      <a:pt x="32" y="277"/>
                    </a:lnTo>
                    <a:lnTo>
                      <a:pt x="37" y="270"/>
                    </a:lnTo>
                    <a:lnTo>
                      <a:pt x="42" y="210"/>
                    </a:lnTo>
                    <a:lnTo>
                      <a:pt x="46" y="540"/>
                    </a:lnTo>
                    <a:lnTo>
                      <a:pt x="51" y="318"/>
                    </a:lnTo>
                    <a:lnTo>
                      <a:pt x="51" y="183"/>
                    </a:lnTo>
                    <a:lnTo>
                      <a:pt x="56" y="338"/>
                    </a:lnTo>
                    <a:lnTo>
                      <a:pt x="60" y="432"/>
                    </a:lnTo>
                    <a:lnTo>
                      <a:pt x="65" y="351"/>
                    </a:lnTo>
                    <a:lnTo>
                      <a:pt x="70" y="365"/>
                    </a:lnTo>
                    <a:lnTo>
                      <a:pt x="74" y="378"/>
                    </a:lnTo>
                    <a:lnTo>
                      <a:pt x="79" y="277"/>
                    </a:lnTo>
                    <a:lnTo>
                      <a:pt x="84" y="210"/>
                    </a:lnTo>
                    <a:lnTo>
                      <a:pt x="88" y="351"/>
                    </a:lnTo>
                    <a:lnTo>
                      <a:pt x="93" y="250"/>
                    </a:lnTo>
                    <a:lnTo>
                      <a:pt x="98" y="365"/>
                    </a:lnTo>
                    <a:lnTo>
                      <a:pt x="102" y="318"/>
                    </a:lnTo>
                    <a:lnTo>
                      <a:pt x="107" y="378"/>
                    </a:lnTo>
                    <a:lnTo>
                      <a:pt x="107" y="399"/>
                    </a:lnTo>
                    <a:lnTo>
                      <a:pt x="112" y="291"/>
                    </a:lnTo>
                    <a:lnTo>
                      <a:pt x="116" y="237"/>
                    </a:lnTo>
                    <a:lnTo>
                      <a:pt x="121" y="331"/>
                    </a:lnTo>
                    <a:lnTo>
                      <a:pt x="126" y="291"/>
                    </a:lnTo>
                    <a:lnTo>
                      <a:pt x="130" y="527"/>
                    </a:lnTo>
                    <a:lnTo>
                      <a:pt x="135" y="297"/>
                    </a:lnTo>
                    <a:lnTo>
                      <a:pt x="140" y="95"/>
                    </a:lnTo>
                    <a:lnTo>
                      <a:pt x="145" y="304"/>
                    </a:lnTo>
                    <a:lnTo>
                      <a:pt x="149" y="135"/>
                    </a:lnTo>
                    <a:lnTo>
                      <a:pt x="154" y="324"/>
                    </a:lnTo>
                    <a:lnTo>
                      <a:pt x="159" y="189"/>
                    </a:lnTo>
                    <a:lnTo>
                      <a:pt x="163" y="385"/>
                    </a:lnTo>
                    <a:lnTo>
                      <a:pt x="163" y="338"/>
                    </a:lnTo>
                    <a:lnTo>
                      <a:pt x="168" y="378"/>
                    </a:lnTo>
                    <a:lnTo>
                      <a:pt x="173" y="237"/>
                    </a:lnTo>
                    <a:lnTo>
                      <a:pt x="177" y="331"/>
                    </a:lnTo>
                    <a:lnTo>
                      <a:pt x="182" y="189"/>
                    </a:lnTo>
                    <a:lnTo>
                      <a:pt x="187" y="284"/>
                    </a:lnTo>
                    <a:lnTo>
                      <a:pt x="191" y="385"/>
                    </a:lnTo>
                    <a:lnTo>
                      <a:pt x="196" y="419"/>
                    </a:lnTo>
                    <a:lnTo>
                      <a:pt x="201" y="365"/>
                    </a:lnTo>
                    <a:lnTo>
                      <a:pt x="205" y="311"/>
                    </a:lnTo>
                    <a:lnTo>
                      <a:pt x="210" y="203"/>
                    </a:lnTo>
                    <a:lnTo>
                      <a:pt x="215" y="129"/>
                    </a:lnTo>
                    <a:lnTo>
                      <a:pt x="219" y="284"/>
                    </a:lnTo>
                    <a:lnTo>
                      <a:pt x="224" y="345"/>
                    </a:lnTo>
                    <a:lnTo>
                      <a:pt x="224" y="358"/>
                    </a:lnTo>
                    <a:lnTo>
                      <a:pt x="229" y="183"/>
                    </a:lnTo>
                    <a:lnTo>
                      <a:pt x="233" y="0"/>
                    </a:lnTo>
                    <a:lnTo>
                      <a:pt x="238" y="331"/>
                    </a:lnTo>
                    <a:lnTo>
                      <a:pt x="243" y="351"/>
                    </a:lnTo>
                    <a:lnTo>
                      <a:pt x="247" y="365"/>
                    </a:lnTo>
                    <a:lnTo>
                      <a:pt x="252" y="129"/>
                    </a:lnTo>
                    <a:lnTo>
                      <a:pt x="257" y="392"/>
                    </a:lnTo>
                    <a:lnTo>
                      <a:pt x="261" y="291"/>
                    </a:lnTo>
                    <a:lnTo>
                      <a:pt x="266" y="230"/>
                    </a:lnTo>
                    <a:lnTo>
                      <a:pt x="271" y="169"/>
                    </a:lnTo>
                    <a:lnTo>
                      <a:pt x="275" y="534"/>
                    </a:lnTo>
                    <a:lnTo>
                      <a:pt x="280" y="183"/>
                    </a:lnTo>
                    <a:lnTo>
                      <a:pt x="280" y="378"/>
                    </a:lnTo>
                    <a:lnTo>
                      <a:pt x="285" y="520"/>
                    </a:lnTo>
                    <a:lnTo>
                      <a:pt x="289" y="378"/>
                    </a:lnTo>
                    <a:lnTo>
                      <a:pt x="294" y="392"/>
                    </a:lnTo>
                    <a:lnTo>
                      <a:pt x="299" y="338"/>
                    </a:lnTo>
                    <a:lnTo>
                      <a:pt x="304" y="277"/>
                    </a:lnTo>
                    <a:lnTo>
                      <a:pt x="308" y="385"/>
                    </a:lnTo>
                    <a:lnTo>
                      <a:pt x="313" y="250"/>
                    </a:lnTo>
                    <a:lnTo>
                      <a:pt x="318" y="439"/>
                    </a:lnTo>
                    <a:lnTo>
                      <a:pt x="322" y="243"/>
                    </a:lnTo>
                    <a:lnTo>
                      <a:pt x="327" y="547"/>
                    </a:lnTo>
                    <a:lnTo>
                      <a:pt x="332" y="338"/>
                    </a:lnTo>
                    <a:lnTo>
                      <a:pt x="336" y="507"/>
                    </a:lnTo>
                    <a:lnTo>
                      <a:pt x="336" y="378"/>
                    </a:lnTo>
                    <a:lnTo>
                      <a:pt x="341" y="385"/>
                    </a:lnTo>
                    <a:lnTo>
                      <a:pt x="346" y="284"/>
                    </a:lnTo>
                    <a:lnTo>
                      <a:pt x="350" y="385"/>
                    </a:lnTo>
                    <a:lnTo>
                      <a:pt x="355" y="372"/>
                    </a:lnTo>
                    <a:lnTo>
                      <a:pt x="360" y="331"/>
                    </a:lnTo>
                    <a:lnTo>
                      <a:pt x="364" y="311"/>
                    </a:lnTo>
                    <a:lnTo>
                      <a:pt x="369" y="432"/>
                    </a:lnTo>
                    <a:lnTo>
                      <a:pt x="374" y="351"/>
                    </a:lnTo>
                    <a:lnTo>
                      <a:pt x="378" y="426"/>
                    </a:lnTo>
                    <a:lnTo>
                      <a:pt x="383" y="372"/>
                    </a:lnTo>
                    <a:lnTo>
                      <a:pt x="388" y="527"/>
                    </a:lnTo>
                    <a:lnTo>
                      <a:pt x="392" y="257"/>
                    </a:lnTo>
                    <a:lnTo>
                      <a:pt x="397" y="453"/>
                    </a:lnTo>
                    <a:lnTo>
                      <a:pt x="397" y="412"/>
                    </a:lnTo>
                    <a:lnTo>
                      <a:pt x="402" y="412"/>
                    </a:lnTo>
                  </a:path>
                </a:pathLst>
              </a:custGeom>
              <a:noFill/>
              <a:ln w="12700" cap="flat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 bwMode="auto">
          <a:xfrm>
            <a:off x="0" y="0"/>
            <a:ext cx="10287000" cy="7715250"/>
          </a:xfrm>
          <a:prstGeom prst="rect">
            <a:avLst/>
          </a:prstGeom>
          <a:solidFill>
            <a:srgbClr val="000000"/>
          </a:solidFill>
          <a:ln w="12700">
            <a:noFill/>
            <a:miter lim="800000"/>
            <a:headEnd/>
            <a:tailEnd/>
          </a:ln>
        </p:spPr>
        <p:txBody>
          <a:bodyPr wrap="none" lIns="0" tIns="0" rIns="0" bIns="0" rtlCol="0" anchor="ctr"/>
          <a:lstStyle/>
          <a:p>
            <a:pPr algn="ctr"/>
            <a:endParaRPr lang="en-US"/>
          </a:p>
        </p:txBody>
      </p:sp>
      <p:grpSp>
        <p:nvGrpSpPr>
          <p:cNvPr id="40" name="Group 39"/>
          <p:cNvGrpSpPr/>
          <p:nvPr/>
        </p:nvGrpSpPr>
        <p:grpSpPr>
          <a:xfrm>
            <a:off x="7951812" y="3713609"/>
            <a:ext cx="2016224" cy="2016224"/>
            <a:chOff x="7951812" y="3713609"/>
            <a:chExt cx="2016224" cy="2016224"/>
          </a:xfrm>
        </p:grpSpPr>
        <p:sp>
          <p:nvSpPr>
            <p:cNvPr id="57" name="TextBox 56"/>
            <p:cNvSpPr txBox="1"/>
            <p:nvPr/>
          </p:nvSpPr>
          <p:spPr bwMode="auto">
            <a:xfrm>
              <a:off x="7951812" y="3713609"/>
              <a:ext cx="2016224" cy="2016224"/>
            </a:xfrm>
            <a:prstGeom prst="rect">
              <a:avLst/>
            </a:prstGeom>
            <a:noFill/>
            <a:ln w="12700">
              <a:solidFill>
                <a:srgbClr val="FFFFFF"/>
              </a:solidFill>
              <a:miter lim="800000"/>
              <a:headEnd/>
              <a:tailEnd/>
            </a:ln>
          </p:spPr>
          <p:txBody>
            <a:bodyPr wrap="none" lIns="0" tIns="0" rIns="0" bIns="0" rtlCol="0" anchor="ctr">
              <a:noAutofit/>
            </a:bodyPr>
            <a:lstStyle/>
            <a:p>
              <a:endParaRPr lang="en-US" sz="2200" smtClean="0">
                <a:ln w="12700">
                  <a:noFill/>
                </a:ln>
                <a:solidFill>
                  <a:srgbClr val="FFFFFF"/>
                </a:solidFill>
              </a:endParaRPr>
            </a:p>
          </p:txBody>
        </p:sp>
        <p:sp>
          <p:nvSpPr>
            <p:cNvPr id="41" name="TextBox 40"/>
            <p:cNvSpPr txBox="1"/>
            <p:nvPr/>
          </p:nvSpPr>
          <p:spPr bwMode="auto">
            <a:xfrm>
              <a:off x="8311852" y="4073649"/>
              <a:ext cx="288032" cy="288032"/>
            </a:xfrm>
            <a:prstGeom prst="rect">
              <a:avLst/>
            </a:prstGeom>
            <a:noFill/>
            <a:ln w="12700">
              <a:solidFill>
                <a:srgbClr val="FFFFFF"/>
              </a:solidFill>
              <a:miter lim="800000"/>
              <a:headEnd/>
              <a:tailEnd/>
            </a:ln>
          </p:spPr>
          <p:txBody>
            <a:bodyPr wrap="none" lIns="0" tIns="0" rIns="0" bIns="0" rtlCol="0" anchor="ctr">
              <a:noAutofit/>
            </a:bodyPr>
            <a:lstStyle/>
            <a:p>
              <a:endParaRPr lang="en-US" sz="2200" smtClean="0">
                <a:ln w="12700">
                  <a:noFill/>
                </a:ln>
                <a:solidFill>
                  <a:srgbClr val="FFFFFF"/>
                </a:solidFill>
              </a:endParaRPr>
            </a:p>
          </p:txBody>
        </p:sp>
        <p:sp>
          <p:nvSpPr>
            <p:cNvPr id="42" name="TextBox 41"/>
            <p:cNvSpPr txBox="1"/>
            <p:nvPr/>
          </p:nvSpPr>
          <p:spPr bwMode="auto">
            <a:xfrm>
              <a:off x="9175948" y="4073649"/>
              <a:ext cx="288032" cy="288032"/>
            </a:xfrm>
            <a:prstGeom prst="rect">
              <a:avLst/>
            </a:prstGeom>
            <a:noFill/>
            <a:ln w="12700">
              <a:solidFill>
                <a:srgbClr val="FFFFFF"/>
              </a:solidFill>
              <a:miter lim="800000"/>
              <a:headEnd/>
              <a:tailEnd/>
            </a:ln>
          </p:spPr>
          <p:txBody>
            <a:bodyPr wrap="none" lIns="0" tIns="0" rIns="0" bIns="0" rtlCol="0" anchor="ctr">
              <a:noAutofit/>
            </a:bodyPr>
            <a:lstStyle/>
            <a:p>
              <a:endParaRPr lang="en-US" sz="2200" smtClean="0">
                <a:ln w="12700">
                  <a:noFill/>
                </a:ln>
                <a:solidFill>
                  <a:srgbClr val="FFFFFF"/>
                </a:solidFill>
              </a:endParaRPr>
            </a:p>
          </p:txBody>
        </p:sp>
        <p:sp>
          <p:nvSpPr>
            <p:cNvPr id="43" name="TextBox 42"/>
            <p:cNvSpPr txBox="1"/>
            <p:nvPr/>
          </p:nvSpPr>
          <p:spPr bwMode="auto">
            <a:xfrm>
              <a:off x="8311852" y="4937745"/>
              <a:ext cx="288032" cy="288032"/>
            </a:xfrm>
            <a:prstGeom prst="rect">
              <a:avLst/>
            </a:prstGeom>
            <a:noFill/>
            <a:ln w="12700">
              <a:solidFill>
                <a:srgbClr val="FFFFFF"/>
              </a:solidFill>
              <a:miter lim="800000"/>
              <a:headEnd/>
              <a:tailEnd/>
            </a:ln>
          </p:spPr>
          <p:txBody>
            <a:bodyPr wrap="none" lIns="0" tIns="0" rIns="0" bIns="0" rtlCol="0" anchor="ctr">
              <a:noAutofit/>
            </a:bodyPr>
            <a:lstStyle/>
            <a:p>
              <a:endParaRPr lang="en-US" sz="2200" smtClean="0">
                <a:ln w="12700">
                  <a:noFill/>
                </a:ln>
                <a:solidFill>
                  <a:srgbClr val="FFFFFF"/>
                </a:solidFill>
              </a:endParaRPr>
            </a:p>
          </p:txBody>
        </p:sp>
        <p:sp>
          <p:nvSpPr>
            <p:cNvPr id="44" name="TextBox 43"/>
            <p:cNvSpPr txBox="1"/>
            <p:nvPr/>
          </p:nvSpPr>
          <p:spPr bwMode="auto">
            <a:xfrm>
              <a:off x="8861849" y="3995472"/>
              <a:ext cx="55321" cy="440432"/>
            </a:xfrm>
            <a:prstGeom prst="rect">
              <a:avLst/>
            </a:prstGeom>
            <a:noFill/>
            <a:ln w="12700">
              <a:solidFill>
                <a:srgbClr val="FFFFFF"/>
              </a:solidFill>
              <a:miter lim="800000"/>
              <a:headEnd/>
              <a:tailEnd/>
            </a:ln>
          </p:spPr>
          <p:txBody>
            <a:bodyPr wrap="none" lIns="0" tIns="0" rIns="0" bIns="0" rtlCol="0" anchor="ctr">
              <a:noAutofit/>
            </a:bodyPr>
            <a:lstStyle/>
            <a:p>
              <a:endParaRPr lang="en-US" sz="2200" smtClean="0">
                <a:ln w="12700">
                  <a:noFill/>
                </a:ln>
                <a:solidFill>
                  <a:srgbClr val="FFFFFF"/>
                </a:solidFill>
              </a:endParaRPr>
            </a:p>
          </p:txBody>
        </p:sp>
        <p:cxnSp>
          <p:nvCxnSpPr>
            <p:cNvPr id="34" name="Straight Connector 33"/>
            <p:cNvCxnSpPr/>
            <p:nvPr/>
          </p:nvCxnSpPr>
          <p:spPr bwMode="auto">
            <a:xfrm flipH="1" flipV="1">
              <a:off x="8311852" y="4073649"/>
              <a:ext cx="288032" cy="288032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38" name="Right Triangle 37"/>
            <p:cNvSpPr/>
            <p:nvPr/>
          </p:nvSpPr>
          <p:spPr>
            <a:xfrm flipH="1" flipV="1">
              <a:off x="9175948" y="4073649"/>
              <a:ext cx="288032" cy="288032"/>
            </a:xfrm>
            <a:prstGeom prst="rtTriangle">
              <a:avLst/>
            </a:prstGeom>
            <a:solidFill>
              <a:srgbClr val="777777"/>
            </a:solidFill>
            <a:ln w="12700">
              <a:solidFill>
                <a:srgbClr val="FFFFFF"/>
              </a:solidFill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Right Triangle 59"/>
            <p:cNvSpPr/>
            <p:nvPr/>
          </p:nvSpPr>
          <p:spPr>
            <a:xfrm flipH="1" flipV="1">
              <a:off x="8311852" y="4937745"/>
              <a:ext cx="288032" cy="288032"/>
            </a:xfrm>
            <a:prstGeom prst="rtTriangle">
              <a:avLst/>
            </a:prstGeom>
            <a:solidFill>
              <a:srgbClr val="777777"/>
            </a:solidFill>
            <a:ln w="12700">
              <a:solidFill>
                <a:srgbClr val="FFFFFF"/>
              </a:solidFill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" name="Straight Connector 6"/>
            <p:cNvCxnSpPr/>
            <p:nvPr/>
          </p:nvCxnSpPr>
          <p:spPr bwMode="auto">
            <a:xfrm>
              <a:off x="7951812" y="4217665"/>
              <a:ext cx="1800200" cy="0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5" name="Straight Connector 24"/>
            <p:cNvCxnSpPr/>
            <p:nvPr/>
          </p:nvCxnSpPr>
          <p:spPr bwMode="auto">
            <a:xfrm>
              <a:off x="8455868" y="4217665"/>
              <a:ext cx="0" cy="1296144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7" name="Straight Connector 26"/>
            <p:cNvCxnSpPr/>
            <p:nvPr/>
          </p:nvCxnSpPr>
          <p:spPr bwMode="auto">
            <a:xfrm>
              <a:off x="9319964" y="4217665"/>
              <a:ext cx="0" cy="396044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1" name="Straight Connector 30"/>
            <p:cNvCxnSpPr/>
            <p:nvPr/>
          </p:nvCxnSpPr>
          <p:spPr bwMode="auto">
            <a:xfrm>
              <a:off x="8455868" y="5081761"/>
              <a:ext cx="432048" cy="0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3" name="Chord 22"/>
            <p:cNvSpPr/>
            <p:nvPr/>
          </p:nvSpPr>
          <p:spPr>
            <a:xfrm>
              <a:off x="8275868" y="5247043"/>
              <a:ext cx="360000" cy="360000"/>
            </a:xfrm>
            <a:prstGeom prst="chord">
              <a:avLst>
                <a:gd name="adj1" fmla="val 21589360"/>
                <a:gd name="adj2" fmla="val 10812776"/>
              </a:avLst>
            </a:prstGeom>
            <a:solidFill>
              <a:srgbClr val="EAEAEA"/>
            </a:solidFill>
            <a:ln w="19050"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Chord 45"/>
            <p:cNvSpPr/>
            <p:nvPr/>
          </p:nvSpPr>
          <p:spPr>
            <a:xfrm>
              <a:off x="9139964" y="4382947"/>
              <a:ext cx="360000" cy="360000"/>
            </a:xfrm>
            <a:prstGeom prst="chord">
              <a:avLst>
                <a:gd name="adj1" fmla="val 21589360"/>
                <a:gd name="adj2" fmla="val 10812776"/>
              </a:avLst>
            </a:prstGeom>
            <a:solidFill>
              <a:srgbClr val="EAEAEA"/>
            </a:solidFill>
            <a:ln w="19050"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Chord 46"/>
            <p:cNvSpPr/>
            <p:nvPr/>
          </p:nvSpPr>
          <p:spPr>
            <a:xfrm rot="16200000">
              <a:off x="9485246" y="4037665"/>
              <a:ext cx="360000" cy="360000"/>
            </a:xfrm>
            <a:prstGeom prst="chord">
              <a:avLst>
                <a:gd name="adj1" fmla="val 21589360"/>
                <a:gd name="adj2" fmla="val 10812776"/>
              </a:avLst>
            </a:prstGeom>
            <a:solidFill>
              <a:srgbClr val="EAEAEA"/>
            </a:solidFill>
            <a:ln w="19050"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Chord 47"/>
            <p:cNvSpPr/>
            <p:nvPr/>
          </p:nvSpPr>
          <p:spPr>
            <a:xfrm rot="16200000">
              <a:off x="8621150" y="4901781"/>
              <a:ext cx="360000" cy="360000"/>
            </a:xfrm>
            <a:prstGeom prst="chord">
              <a:avLst>
                <a:gd name="adj1" fmla="val 21589360"/>
                <a:gd name="adj2" fmla="val 10812776"/>
              </a:avLst>
            </a:prstGeom>
            <a:solidFill>
              <a:srgbClr val="EAEAEA"/>
            </a:solidFill>
            <a:ln w="19050"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TextBox 61"/>
            <p:cNvSpPr txBox="1"/>
            <p:nvPr/>
          </p:nvSpPr>
          <p:spPr bwMode="auto">
            <a:xfrm>
              <a:off x="8311852" y="3793950"/>
              <a:ext cx="288032" cy="14401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0" bIns="0" rtlCol="0" anchor="ctr">
              <a:noAutofit/>
            </a:bodyPr>
            <a:lstStyle/>
            <a:p>
              <a:r>
                <a:rPr lang="en-US" sz="1700" b="0" smtClean="0">
                  <a:ln w="12700">
                    <a:noFill/>
                  </a:ln>
                  <a:solidFill>
                    <a:srgbClr val="EAEAEA"/>
                  </a:solidFill>
                </a:rPr>
                <a:t>BS</a:t>
              </a:r>
            </a:p>
          </p:txBody>
        </p:sp>
        <p:sp>
          <p:nvSpPr>
            <p:cNvPr id="63" name="TextBox 62"/>
            <p:cNvSpPr txBox="1"/>
            <p:nvPr/>
          </p:nvSpPr>
          <p:spPr bwMode="auto">
            <a:xfrm>
              <a:off x="8703081" y="3785618"/>
              <a:ext cx="309298" cy="14401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0" bIns="0" rtlCol="0" anchor="ctr">
              <a:noAutofit/>
            </a:bodyPr>
            <a:lstStyle/>
            <a:p>
              <a:r>
                <a:rPr lang="el-GR" sz="1800" b="0" smtClean="0">
                  <a:ln w="12700">
                    <a:noFill/>
                  </a:ln>
                  <a:solidFill>
                    <a:srgbClr val="EAEAEA"/>
                  </a:solidFill>
                  <a:latin typeface="Cambria Math"/>
                  <a:ea typeface="Cambria Math"/>
                  <a:sym typeface="Symbol"/>
                </a:rPr>
                <a:t></a:t>
              </a:r>
              <a:r>
                <a:rPr lang="en-US" sz="1700" b="0" smtClean="0">
                  <a:ln w="12700">
                    <a:noFill/>
                  </a:ln>
                  <a:solidFill>
                    <a:srgbClr val="EAEAEA"/>
                  </a:solidFill>
                </a:rPr>
                <a:t>/2</a:t>
              </a:r>
            </a:p>
          </p:txBody>
        </p:sp>
        <p:sp>
          <p:nvSpPr>
            <p:cNvPr id="66" name="TextBox 65"/>
            <p:cNvSpPr txBox="1"/>
            <p:nvPr/>
          </p:nvSpPr>
          <p:spPr bwMode="auto">
            <a:xfrm>
              <a:off x="9197213" y="3793950"/>
              <a:ext cx="288033" cy="14401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0" bIns="0" rtlCol="0" anchor="ctr">
              <a:noAutofit/>
            </a:bodyPr>
            <a:lstStyle/>
            <a:p>
              <a:r>
                <a:rPr lang="en-US" sz="1700" b="0" smtClean="0">
                  <a:ln w="12700">
                    <a:noFill/>
                  </a:ln>
                  <a:solidFill>
                    <a:srgbClr val="EAEAEA"/>
                  </a:solidFill>
                </a:rPr>
                <a:t>PBS</a:t>
              </a:r>
            </a:p>
          </p:txBody>
        </p:sp>
        <p:sp>
          <p:nvSpPr>
            <p:cNvPr id="68" name="TextBox 67"/>
            <p:cNvSpPr txBox="1"/>
            <p:nvPr/>
          </p:nvSpPr>
          <p:spPr bwMode="auto">
            <a:xfrm rot="16200000">
              <a:off x="7962087" y="5009752"/>
              <a:ext cx="288033" cy="14401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0" bIns="0" rtlCol="0" anchor="ctr">
              <a:noAutofit/>
            </a:bodyPr>
            <a:lstStyle/>
            <a:p>
              <a:r>
                <a:rPr lang="en-US" sz="1700" b="0" smtClean="0">
                  <a:ln w="12700">
                    <a:noFill/>
                  </a:ln>
                  <a:solidFill>
                    <a:srgbClr val="EAEAEA"/>
                  </a:solidFill>
                </a:rPr>
                <a:t>PBS</a:t>
              </a:r>
            </a:p>
          </p:txBody>
        </p:sp>
      </p:grpSp>
      <p:grpSp>
        <p:nvGrpSpPr>
          <p:cNvPr id="69" name="Group 68"/>
          <p:cNvGrpSpPr/>
          <p:nvPr/>
        </p:nvGrpSpPr>
        <p:grpSpPr>
          <a:xfrm flipH="1">
            <a:off x="318964" y="3713609"/>
            <a:ext cx="2016224" cy="2016224"/>
            <a:chOff x="7951812" y="3713609"/>
            <a:chExt cx="2016224" cy="2016224"/>
          </a:xfrm>
        </p:grpSpPr>
        <p:sp>
          <p:nvSpPr>
            <p:cNvPr id="70" name="TextBox 69"/>
            <p:cNvSpPr txBox="1"/>
            <p:nvPr/>
          </p:nvSpPr>
          <p:spPr bwMode="auto">
            <a:xfrm>
              <a:off x="7951812" y="3713609"/>
              <a:ext cx="2016224" cy="2016224"/>
            </a:xfrm>
            <a:prstGeom prst="rect">
              <a:avLst/>
            </a:prstGeom>
            <a:noFill/>
            <a:ln w="12700">
              <a:solidFill>
                <a:srgbClr val="FFFFFF"/>
              </a:solidFill>
              <a:miter lim="800000"/>
              <a:headEnd/>
              <a:tailEnd/>
            </a:ln>
          </p:spPr>
          <p:txBody>
            <a:bodyPr wrap="none" lIns="0" tIns="0" rIns="0" bIns="0" rtlCol="0" anchor="ctr">
              <a:noAutofit/>
            </a:bodyPr>
            <a:lstStyle/>
            <a:p>
              <a:endParaRPr lang="en-US" sz="2200" smtClean="0">
                <a:ln w="12700">
                  <a:noFill/>
                </a:ln>
                <a:solidFill>
                  <a:srgbClr val="FFFFFF"/>
                </a:solidFill>
              </a:endParaRPr>
            </a:p>
          </p:txBody>
        </p:sp>
        <p:sp>
          <p:nvSpPr>
            <p:cNvPr id="71" name="TextBox 70"/>
            <p:cNvSpPr txBox="1"/>
            <p:nvPr/>
          </p:nvSpPr>
          <p:spPr bwMode="auto">
            <a:xfrm>
              <a:off x="8311852" y="4073649"/>
              <a:ext cx="288032" cy="288032"/>
            </a:xfrm>
            <a:prstGeom prst="rect">
              <a:avLst/>
            </a:prstGeom>
            <a:noFill/>
            <a:ln w="12700">
              <a:solidFill>
                <a:srgbClr val="FFFFFF"/>
              </a:solidFill>
              <a:miter lim="800000"/>
              <a:headEnd/>
              <a:tailEnd/>
            </a:ln>
          </p:spPr>
          <p:txBody>
            <a:bodyPr wrap="none" lIns="0" tIns="0" rIns="0" bIns="0" rtlCol="0" anchor="ctr">
              <a:noAutofit/>
            </a:bodyPr>
            <a:lstStyle/>
            <a:p>
              <a:endParaRPr lang="en-US" sz="2200" smtClean="0">
                <a:ln w="12700">
                  <a:noFill/>
                </a:ln>
                <a:solidFill>
                  <a:srgbClr val="FFFFFF"/>
                </a:solidFill>
              </a:endParaRPr>
            </a:p>
          </p:txBody>
        </p:sp>
        <p:sp>
          <p:nvSpPr>
            <p:cNvPr id="72" name="TextBox 71"/>
            <p:cNvSpPr txBox="1"/>
            <p:nvPr/>
          </p:nvSpPr>
          <p:spPr bwMode="auto">
            <a:xfrm>
              <a:off x="9175948" y="4073649"/>
              <a:ext cx="288032" cy="288032"/>
            </a:xfrm>
            <a:prstGeom prst="rect">
              <a:avLst/>
            </a:prstGeom>
            <a:noFill/>
            <a:ln w="12700">
              <a:solidFill>
                <a:srgbClr val="FFFFFF"/>
              </a:solidFill>
              <a:miter lim="800000"/>
              <a:headEnd/>
              <a:tailEnd/>
            </a:ln>
          </p:spPr>
          <p:txBody>
            <a:bodyPr wrap="none" lIns="0" tIns="0" rIns="0" bIns="0" rtlCol="0" anchor="ctr">
              <a:noAutofit/>
            </a:bodyPr>
            <a:lstStyle/>
            <a:p>
              <a:endParaRPr lang="en-US" sz="2200" smtClean="0">
                <a:ln w="12700">
                  <a:noFill/>
                </a:ln>
                <a:solidFill>
                  <a:srgbClr val="FFFFFF"/>
                </a:solidFill>
              </a:endParaRPr>
            </a:p>
          </p:txBody>
        </p:sp>
        <p:sp>
          <p:nvSpPr>
            <p:cNvPr id="74" name="TextBox 73"/>
            <p:cNvSpPr txBox="1"/>
            <p:nvPr/>
          </p:nvSpPr>
          <p:spPr bwMode="auto">
            <a:xfrm>
              <a:off x="8311852" y="4937745"/>
              <a:ext cx="288032" cy="288032"/>
            </a:xfrm>
            <a:prstGeom prst="rect">
              <a:avLst/>
            </a:prstGeom>
            <a:noFill/>
            <a:ln w="12700">
              <a:solidFill>
                <a:srgbClr val="FFFFFF"/>
              </a:solidFill>
              <a:miter lim="800000"/>
              <a:headEnd/>
              <a:tailEnd/>
            </a:ln>
          </p:spPr>
          <p:txBody>
            <a:bodyPr wrap="none" lIns="0" tIns="0" rIns="0" bIns="0" rtlCol="0" anchor="ctr">
              <a:noAutofit/>
            </a:bodyPr>
            <a:lstStyle/>
            <a:p>
              <a:endParaRPr lang="en-US" sz="2200" smtClean="0">
                <a:ln w="12700">
                  <a:noFill/>
                </a:ln>
                <a:solidFill>
                  <a:srgbClr val="FFFFFF"/>
                </a:solidFill>
              </a:endParaRPr>
            </a:p>
          </p:txBody>
        </p:sp>
        <p:sp>
          <p:nvSpPr>
            <p:cNvPr id="75" name="TextBox 74"/>
            <p:cNvSpPr txBox="1"/>
            <p:nvPr/>
          </p:nvSpPr>
          <p:spPr bwMode="auto">
            <a:xfrm>
              <a:off x="8861849" y="3995472"/>
              <a:ext cx="55321" cy="440432"/>
            </a:xfrm>
            <a:prstGeom prst="rect">
              <a:avLst/>
            </a:prstGeom>
            <a:noFill/>
            <a:ln w="12700">
              <a:solidFill>
                <a:srgbClr val="FFFFFF"/>
              </a:solidFill>
              <a:miter lim="800000"/>
              <a:headEnd/>
              <a:tailEnd/>
            </a:ln>
          </p:spPr>
          <p:txBody>
            <a:bodyPr wrap="none" lIns="0" tIns="0" rIns="0" bIns="0" rtlCol="0" anchor="ctr">
              <a:noAutofit/>
            </a:bodyPr>
            <a:lstStyle/>
            <a:p>
              <a:endParaRPr lang="en-US" sz="2200" smtClean="0">
                <a:ln w="12700">
                  <a:noFill/>
                </a:ln>
                <a:solidFill>
                  <a:srgbClr val="FFFFFF"/>
                </a:solidFill>
              </a:endParaRPr>
            </a:p>
          </p:txBody>
        </p:sp>
        <p:cxnSp>
          <p:nvCxnSpPr>
            <p:cNvPr id="76" name="Straight Connector 75"/>
            <p:cNvCxnSpPr/>
            <p:nvPr/>
          </p:nvCxnSpPr>
          <p:spPr bwMode="auto">
            <a:xfrm flipH="1" flipV="1">
              <a:off x="8311852" y="4073649"/>
              <a:ext cx="288032" cy="288032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77" name="Right Triangle 76"/>
            <p:cNvSpPr/>
            <p:nvPr/>
          </p:nvSpPr>
          <p:spPr>
            <a:xfrm flipH="1" flipV="1">
              <a:off x="9175948" y="4073649"/>
              <a:ext cx="288032" cy="288032"/>
            </a:xfrm>
            <a:prstGeom prst="rtTriangle">
              <a:avLst/>
            </a:prstGeom>
            <a:solidFill>
              <a:srgbClr val="777777"/>
            </a:solidFill>
            <a:ln w="12700">
              <a:solidFill>
                <a:srgbClr val="FFFFFF"/>
              </a:solidFill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Right Triangle 77"/>
            <p:cNvSpPr/>
            <p:nvPr/>
          </p:nvSpPr>
          <p:spPr>
            <a:xfrm flipH="1" flipV="1">
              <a:off x="8311852" y="4937745"/>
              <a:ext cx="288032" cy="288032"/>
            </a:xfrm>
            <a:prstGeom prst="rtTriangle">
              <a:avLst/>
            </a:prstGeom>
            <a:solidFill>
              <a:srgbClr val="777777"/>
            </a:solidFill>
            <a:ln w="12700">
              <a:solidFill>
                <a:srgbClr val="FFFFFF"/>
              </a:solidFill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9" name="Straight Connector 78"/>
            <p:cNvCxnSpPr/>
            <p:nvPr/>
          </p:nvCxnSpPr>
          <p:spPr bwMode="auto">
            <a:xfrm>
              <a:off x="7951812" y="4217665"/>
              <a:ext cx="1800200" cy="0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2" name="Straight Connector 81"/>
            <p:cNvCxnSpPr/>
            <p:nvPr/>
          </p:nvCxnSpPr>
          <p:spPr bwMode="auto">
            <a:xfrm>
              <a:off x="8455868" y="4217665"/>
              <a:ext cx="0" cy="1296144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3" name="Straight Connector 82"/>
            <p:cNvCxnSpPr/>
            <p:nvPr/>
          </p:nvCxnSpPr>
          <p:spPr bwMode="auto">
            <a:xfrm>
              <a:off x="9319964" y="4217665"/>
              <a:ext cx="0" cy="396044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4" name="Straight Connector 83"/>
            <p:cNvCxnSpPr/>
            <p:nvPr/>
          </p:nvCxnSpPr>
          <p:spPr bwMode="auto">
            <a:xfrm>
              <a:off x="8455868" y="5081761"/>
              <a:ext cx="432048" cy="0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86" name="Chord 85"/>
            <p:cNvSpPr/>
            <p:nvPr/>
          </p:nvSpPr>
          <p:spPr>
            <a:xfrm>
              <a:off x="8275868" y="5247043"/>
              <a:ext cx="360000" cy="360000"/>
            </a:xfrm>
            <a:prstGeom prst="chord">
              <a:avLst>
                <a:gd name="adj1" fmla="val 21589360"/>
                <a:gd name="adj2" fmla="val 10812776"/>
              </a:avLst>
            </a:prstGeom>
            <a:solidFill>
              <a:srgbClr val="EAEAEA"/>
            </a:solidFill>
            <a:ln w="19050"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Chord 86"/>
            <p:cNvSpPr/>
            <p:nvPr/>
          </p:nvSpPr>
          <p:spPr>
            <a:xfrm>
              <a:off x="9139964" y="4382947"/>
              <a:ext cx="360000" cy="360000"/>
            </a:xfrm>
            <a:prstGeom prst="chord">
              <a:avLst>
                <a:gd name="adj1" fmla="val 21589360"/>
                <a:gd name="adj2" fmla="val 10812776"/>
              </a:avLst>
            </a:prstGeom>
            <a:solidFill>
              <a:srgbClr val="EAEAEA"/>
            </a:solidFill>
            <a:ln w="19050"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Chord 88"/>
            <p:cNvSpPr/>
            <p:nvPr/>
          </p:nvSpPr>
          <p:spPr>
            <a:xfrm rot="16200000">
              <a:off x="9485246" y="4037665"/>
              <a:ext cx="360000" cy="360000"/>
            </a:xfrm>
            <a:prstGeom prst="chord">
              <a:avLst>
                <a:gd name="adj1" fmla="val 21589360"/>
                <a:gd name="adj2" fmla="val 10812776"/>
              </a:avLst>
            </a:prstGeom>
            <a:solidFill>
              <a:srgbClr val="EAEAEA"/>
            </a:solidFill>
            <a:ln w="19050"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Chord 89"/>
            <p:cNvSpPr/>
            <p:nvPr/>
          </p:nvSpPr>
          <p:spPr>
            <a:xfrm rot="16200000">
              <a:off x="8621150" y="4901781"/>
              <a:ext cx="360000" cy="360000"/>
            </a:xfrm>
            <a:prstGeom prst="chord">
              <a:avLst>
                <a:gd name="adj1" fmla="val 21589360"/>
                <a:gd name="adj2" fmla="val 10812776"/>
              </a:avLst>
            </a:prstGeom>
            <a:solidFill>
              <a:srgbClr val="EAEAEA"/>
            </a:solidFill>
            <a:ln w="19050"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TextBox 90"/>
            <p:cNvSpPr txBox="1"/>
            <p:nvPr/>
          </p:nvSpPr>
          <p:spPr bwMode="auto">
            <a:xfrm>
              <a:off x="8311852" y="3793950"/>
              <a:ext cx="288032" cy="14401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0" bIns="0" rtlCol="0" anchor="ctr">
              <a:noAutofit/>
            </a:bodyPr>
            <a:lstStyle/>
            <a:p>
              <a:r>
                <a:rPr lang="en-US" sz="1700" b="0" smtClean="0">
                  <a:ln w="12700">
                    <a:noFill/>
                  </a:ln>
                  <a:solidFill>
                    <a:srgbClr val="EAEAEA"/>
                  </a:solidFill>
                </a:rPr>
                <a:t>BS</a:t>
              </a:r>
            </a:p>
          </p:txBody>
        </p:sp>
        <p:sp>
          <p:nvSpPr>
            <p:cNvPr id="92" name="TextBox 91"/>
            <p:cNvSpPr txBox="1"/>
            <p:nvPr/>
          </p:nvSpPr>
          <p:spPr bwMode="auto">
            <a:xfrm>
              <a:off x="8703081" y="3785618"/>
              <a:ext cx="309298" cy="14401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0" bIns="0" rtlCol="0" anchor="ctr">
              <a:noAutofit/>
            </a:bodyPr>
            <a:lstStyle/>
            <a:p>
              <a:r>
                <a:rPr lang="el-GR" sz="1800" b="0" smtClean="0">
                  <a:ln w="12700">
                    <a:noFill/>
                  </a:ln>
                  <a:solidFill>
                    <a:srgbClr val="EAEAEA"/>
                  </a:solidFill>
                  <a:latin typeface="Cambria Math"/>
                  <a:ea typeface="Cambria Math"/>
                  <a:sym typeface="Symbol"/>
                </a:rPr>
                <a:t></a:t>
              </a:r>
              <a:r>
                <a:rPr lang="en-US" sz="1700" b="0" smtClean="0">
                  <a:ln w="12700">
                    <a:noFill/>
                  </a:ln>
                  <a:solidFill>
                    <a:srgbClr val="EAEAEA"/>
                  </a:solidFill>
                </a:rPr>
                <a:t>/2</a:t>
              </a:r>
            </a:p>
          </p:txBody>
        </p:sp>
        <p:sp>
          <p:nvSpPr>
            <p:cNvPr id="93" name="TextBox 92"/>
            <p:cNvSpPr txBox="1"/>
            <p:nvPr/>
          </p:nvSpPr>
          <p:spPr bwMode="auto">
            <a:xfrm>
              <a:off x="9197213" y="3793950"/>
              <a:ext cx="288033" cy="14401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0" bIns="0" rtlCol="0" anchor="ctr">
              <a:noAutofit/>
            </a:bodyPr>
            <a:lstStyle/>
            <a:p>
              <a:r>
                <a:rPr lang="en-US" sz="1700" b="0" smtClean="0">
                  <a:ln w="12700">
                    <a:noFill/>
                  </a:ln>
                  <a:solidFill>
                    <a:srgbClr val="EAEAEA"/>
                  </a:solidFill>
                </a:rPr>
                <a:t>PBS</a:t>
              </a:r>
            </a:p>
          </p:txBody>
        </p:sp>
        <p:sp>
          <p:nvSpPr>
            <p:cNvPr id="94" name="TextBox 93"/>
            <p:cNvSpPr txBox="1"/>
            <p:nvPr/>
          </p:nvSpPr>
          <p:spPr bwMode="auto">
            <a:xfrm rot="16200000">
              <a:off x="7962087" y="5009752"/>
              <a:ext cx="288033" cy="14401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0" bIns="0" rtlCol="0" anchor="ctr">
              <a:noAutofit/>
            </a:bodyPr>
            <a:lstStyle/>
            <a:p>
              <a:r>
                <a:rPr lang="en-US" sz="1700" b="0" smtClean="0">
                  <a:ln w="12700">
                    <a:noFill/>
                  </a:ln>
                  <a:solidFill>
                    <a:srgbClr val="EAEAEA"/>
                  </a:solidFill>
                </a:rPr>
                <a:t>PBS</a:t>
              </a: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solidFill>
                  <a:srgbClr val="FFFFFF"/>
                </a:solidFill>
              </a:rPr>
              <a:t>Faking violation of Bell inequality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Text Box 29"/>
          <p:cNvSpPr txBox="1">
            <a:spLocks noChangeArrowheads="1"/>
          </p:cNvSpPr>
          <p:nvPr/>
        </p:nvSpPr>
        <p:spPr bwMode="auto">
          <a:xfrm>
            <a:off x="152400" y="7292975"/>
            <a:ext cx="9991725" cy="381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1359" tIns="45680" rIns="91359" bIns="45680" anchor="b"/>
          <a:lstStyle/>
          <a:p>
            <a:pPr algn="l"/>
            <a:r>
              <a:rPr lang="da-DK" sz="1600" b="0" smtClean="0">
                <a:solidFill>
                  <a:srgbClr val="C0C0C0"/>
                </a:solidFill>
                <a:cs typeface="Arial" pitchFamily="34" charset="0"/>
              </a:rPr>
              <a:t>I. Gerhardt, Q. Liu </a:t>
            </a:r>
            <a:r>
              <a:rPr lang="da-DK" sz="1600" b="0" i="1">
                <a:solidFill>
                  <a:srgbClr val="C0C0C0"/>
                </a:solidFill>
                <a:cs typeface="Arial" pitchFamily="34" charset="0"/>
              </a:rPr>
              <a:t>et al.,</a:t>
            </a:r>
            <a:r>
              <a:rPr lang="da-DK" sz="1600" b="0">
                <a:solidFill>
                  <a:srgbClr val="C0C0C0"/>
                </a:solidFill>
                <a:cs typeface="Arial" pitchFamily="34" charset="0"/>
              </a:rPr>
              <a:t> Phys. Rev. Lett. </a:t>
            </a:r>
            <a:r>
              <a:rPr lang="da-DK" sz="1600">
                <a:solidFill>
                  <a:srgbClr val="C0C0C0"/>
                </a:solidFill>
                <a:cs typeface="Arial" pitchFamily="34" charset="0"/>
              </a:rPr>
              <a:t>107</a:t>
            </a:r>
            <a:r>
              <a:rPr lang="da-DK" sz="1600" b="0">
                <a:solidFill>
                  <a:srgbClr val="C0C0C0"/>
                </a:solidFill>
                <a:cs typeface="Arial" pitchFamily="34" charset="0"/>
              </a:rPr>
              <a:t>, 170404 (2011);  N. Sultana, V. Makarov, </a:t>
            </a:r>
            <a:r>
              <a:rPr lang="da-DK" sz="1600" b="0" i="1">
                <a:solidFill>
                  <a:srgbClr val="C0C0C0"/>
                </a:solidFill>
                <a:cs typeface="Arial" pitchFamily="34" charset="0"/>
              </a:rPr>
              <a:t>unpublished</a:t>
            </a:r>
            <a:endParaRPr lang="da-DK" sz="1600" b="0">
              <a:solidFill>
                <a:srgbClr val="C0C0C0"/>
              </a:solidFill>
              <a:cs typeface="Arial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9"/>
              <p:cNvSpPr txBox="1">
                <a:spLocks noChangeArrowheads="1"/>
              </p:cNvSpPr>
              <p:nvPr/>
            </p:nvSpPr>
            <p:spPr bwMode="auto">
              <a:xfrm>
                <a:off x="248399" y="1049313"/>
                <a:ext cx="9895725" cy="15841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lIns="0" tIns="0" rIns="0" bIns="0">
                <a:noAutofit/>
              </a:bodyPr>
              <a:lstStyle/>
              <a:p>
                <a:pPr algn="l">
                  <a:lnSpc>
                    <a:spcPct val="130000"/>
                  </a:lnSpc>
                  <a:tabLst>
                    <a:tab pos="3586163" algn="l"/>
                  </a:tabLst>
                </a:pPr>
                <a:r>
                  <a:rPr lang="nb-NO" sz="2500" smtClean="0">
                    <a:solidFill>
                      <a:srgbClr val="FFFFFF"/>
                    </a:solidFill>
                  </a:rPr>
                  <a:t>CHSH inequality: 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nb-NO" sz="2500" b="1" i="1" smtClean="0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500" b="1" i="1" smtClean="0">
                            <a:solidFill>
                              <a:srgbClr val="FFFFFF"/>
                            </a:solidFill>
                            <a:latin typeface="Cambria Math"/>
                          </a:rPr>
                          <m:t>𝑺</m:t>
                        </m:r>
                        <m:r>
                          <a:rPr lang="pt-BR" sz="2500" i="1">
                            <a:solidFill>
                              <a:srgbClr val="FFFFFF"/>
                            </a:solidFill>
                            <a:latin typeface="Cambria Math"/>
                          </a:rPr>
                          <m:t>=</m:t>
                        </m:r>
                        <m:sSub>
                          <m:sSubPr>
                            <m:ctrlPr>
                              <a:rPr lang="en-US" sz="2500" b="1" i="1" smtClean="0">
                                <a:solidFill>
                                  <a:srgbClr val="FFFF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500" b="1" i="1" smtClean="0">
                                <a:solidFill>
                                  <a:srgbClr val="FFFFFF"/>
                                </a:solidFill>
                                <a:latin typeface="Cambria Math"/>
                              </a:rPr>
                              <m:t>𝑬</m:t>
                            </m:r>
                          </m:e>
                          <m:sub>
                            <m:r>
                              <a:rPr lang="en-US" sz="2500" b="1" i="1" smtClean="0">
                                <a:solidFill>
                                  <a:srgbClr val="FFFFFF"/>
                                </a:solidFill>
                                <a:latin typeface="Cambria Math"/>
                              </a:rPr>
                              <m:t>𝑨𝑩</m:t>
                            </m:r>
                          </m:sub>
                        </m:sSub>
                        <m:r>
                          <a:rPr lang="en-US" sz="2500" b="1" i="1" smtClean="0">
                            <a:solidFill>
                              <a:srgbClr val="FFFFFF"/>
                            </a:solidFill>
                            <a:latin typeface="Cambria Math"/>
                          </a:rPr>
                          <m:t>+</m:t>
                        </m:r>
                        <m:sSub>
                          <m:sSubPr>
                            <m:ctrlPr>
                              <a:rPr lang="en-US" sz="2500" i="1">
                                <a:solidFill>
                                  <a:srgbClr val="FFFF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500" i="1">
                                <a:solidFill>
                                  <a:srgbClr val="FFFFFF"/>
                                </a:solidFill>
                                <a:latin typeface="Cambria Math"/>
                              </a:rPr>
                              <m:t>𝑬</m:t>
                            </m:r>
                          </m:e>
                          <m:sub>
                            <m:r>
                              <a:rPr lang="en-US" sz="2500" i="1">
                                <a:solidFill>
                                  <a:srgbClr val="FFFFFF"/>
                                </a:solidFill>
                                <a:latin typeface="Cambria Math"/>
                              </a:rPr>
                              <m:t>𝑨</m:t>
                            </m:r>
                            <m:r>
                              <a:rPr lang="en-US" sz="2500" i="1" smtClean="0">
                                <a:solidFill>
                                  <a:srgbClr val="FFFFFF"/>
                                </a:solidFill>
                                <a:latin typeface="Cambria Math"/>
                                <a:ea typeface="Cambria Math"/>
                              </a:rPr>
                              <m:t>´</m:t>
                            </m:r>
                            <m:r>
                              <a:rPr lang="en-US" sz="2500" i="1">
                                <a:solidFill>
                                  <a:srgbClr val="FFFFFF"/>
                                </a:solidFill>
                                <a:latin typeface="Cambria Math"/>
                              </a:rPr>
                              <m:t>𝑩</m:t>
                            </m:r>
                          </m:sub>
                        </m:sSub>
                        <m:r>
                          <a:rPr lang="en-US" sz="2500" b="1" i="1" smtClean="0">
                            <a:solidFill>
                              <a:srgbClr val="FFFFFF"/>
                            </a:solidFill>
                            <a:latin typeface="Cambria Math"/>
                          </a:rPr>
                          <m:t>+</m:t>
                        </m:r>
                        <m:sSub>
                          <m:sSubPr>
                            <m:ctrlPr>
                              <a:rPr lang="en-US" sz="2500" i="1">
                                <a:solidFill>
                                  <a:srgbClr val="FFFF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500" i="1">
                                <a:solidFill>
                                  <a:srgbClr val="FFFFFF"/>
                                </a:solidFill>
                                <a:latin typeface="Cambria Math"/>
                              </a:rPr>
                              <m:t>𝑬</m:t>
                            </m:r>
                          </m:e>
                          <m:sub>
                            <m:r>
                              <a:rPr lang="en-US" sz="2500" i="1">
                                <a:solidFill>
                                  <a:srgbClr val="FFFFFF"/>
                                </a:solidFill>
                                <a:latin typeface="Cambria Math"/>
                              </a:rPr>
                              <m:t>𝑨𝑩</m:t>
                            </m:r>
                            <m:r>
                              <a:rPr lang="en-US" sz="2500" i="1">
                                <a:solidFill>
                                  <a:srgbClr val="FFFFFF"/>
                                </a:solidFill>
                                <a:latin typeface="Cambria Math"/>
                                <a:ea typeface="Cambria Math"/>
                              </a:rPr>
                              <m:t>´</m:t>
                            </m:r>
                          </m:sub>
                        </m:sSub>
                        <m:r>
                          <a:rPr lang="en-US" sz="2500" b="1" i="1" smtClean="0">
                            <a:solidFill>
                              <a:srgbClr val="FFFFFF"/>
                            </a:solidFill>
                            <a:latin typeface="Cambria Math"/>
                          </a:rPr>
                          <m:t>−</m:t>
                        </m:r>
                        <m:sSub>
                          <m:sSubPr>
                            <m:ctrlPr>
                              <a:rPr lang="en-US" sz="2500" i="1">
                                <a:solidFill>
                                  <a:srgbClr val="FFFF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500" i="1">
                                <a:solidFill>
                                  <a:srgbClr val="FFFFFF"/>
                                </a:solidFill>
                                <a:latin typeface="Cambria Math"/>
                              </a:rPr>
                              <m:t>𝑬</m:t>
                            </m:r>
                          </m:e>
                          <m:sub>
                            <m:r>
                              <a:rPr lang="en-US" sz="2500" i="1">
                                <a:solidFill>
                                  <a:srgbClr val="FFFFFF"/>
                                </a:solidFill>
                                <a:latin typeface="Cambria Math"/>
                              </a:rPr>
                              <m:t>𝑨</m:t>
                            </m:r>
                            <m:r>
                              <a:rPr lang="en-US" sz="2500" i="1">
                                <a:solidFill>
                                  <a:srgbClr val="FFFFFF"/>
                                </a:solidFill>
                                <a:latin typeface="Cambria Math"/>
                                <a:ea typeface="Cambria Math"/>
                              </a:rPr>
                              <m:t>´</m:t>
                            </m:r>
                            <m:r>
                              <a:rPr lang="en-US" sz="2500" i="1">
                                <a:solidFill>
                                  <a:srgbClr val="FFFFFF"/>
                                </a:solidFill>
                                <a:latin typeface="Cambria Math"/>
                              </a:rPr>
                              <m:t>𝑩</m:t>
                            </m:r>
                            <m:r>
                              <a:rPr lang="en-US" sz="2500" i="1">
                                <a:solidFill>
                                  <a:srgbClr val="FFFFFF"/>
                                </a:solidFill>
                                <a:latin typeface="Cambria Math"/>
                                <a:ea typeface="Cambria Math"/>
                              </a:rPr>
                              <m:t>´</m:t>
                            </m:r>
                          </m:sub>
                        </m:sSub>
                      </m:e>
                    </m:d>
                    <m:r>
                      <a:rPr lang="nb-NO" sz="2500" b="1" i="1" smtClean="0">
                        <a:solidFill>
                          <a:srgbClr val="FFFFFF"/>
                        </a:solidFill>
                        <a:latin typeface="Cambria Math"/>
                        <a:ea typeface="Cambria Math"/>
                      </a:rPr>
                      <m:t>≤</m:t>
                    </m:r>
                    <m:r>
                      <a:rPr lang="en-US" sz="2500" b="1" i="1" smtClean="0">
                        <a:solidFill>
                          <a:srgbClr val="FFFFFF"/>
                        </a:solidFill>
                        <a:latin typeface="Cambria Math"/>
                        <a:ea typeface="Cambria Math"/>
                      </a:rPr>
                      <m:t>𝟐</m:t>
                    </m:r>
                  </m:oMath>
                </a14:m>
                <a:endParaRPr lang="en-US" sz="2500" smtClean="0">
                  <a:solidFill>
                    <a:srgbClr val="FFFFFF"/>
                  </a:solidFill>
                </a:endParaRPr>
              </a:p>
              <a:p>
                <a:pPr algn="l">
                  <a:lnSpc>
                    <a:spcPct val="130000"/>
                  </a:lnSpc>
                  <a:tabLst>
                    <a:tab pos="3411538" algn="l"/>
                    <a:tab pos="3586163" algn="l"/>
                  </a:tabLst>
                </a:pPr>
                <a:r>
                  <a:rPr lang="en-US" sz="2500" smtClean="0">
                    <a:solidFill>
                      <a:srgbClr val="FFFFFF"/>
                    </a:solidFill>
                  </a:rPr>
                  <a:t>	</a:t>
                </a:r>
                <a14:m>
                  <m:oMath xmlns:m="http://schemas.openxmlformats.org/officeDocument/2006/math">
                    <m:r>
                      <a:rPr lang="en-US" sz="2500" b="1" i="1" smtClean="0">
                        <a:solidFill>
                          <a:srgbClr val="FFFFFF"/>
                        </a:solidFill>
                        <a:latin typeface="Cambria Math"/>
                      </a:rPr>
                      <m:t>𝑬</m:t>
                    </m:r>
                    <m:r>
                      <a:rPr lang="en-US" sz="2500" b="1" i="1" smtClean="0">
                        <a:solidFill>
                          <a:srgbClr val="FFFFFF"/>
                        </a:solidFill>
                        <a:latin typeface="Cambria Math"/>
                        <a:ea typeface="Cambria Math"/>
                      </a:rPr>
                      <m:t>∈</m:t>
                    </m:r>
                    <m:d>
                      <m:dPr>
                        <m:begChr m:val="["/>
                        <m:endChr m:val="]"/>
                        <m:ctrlPr>
                          <a:rPr lang="en-US" sz="2500" b="1" i="1" smtClean="0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dPr>
                      <m:e>
                        <m:r>
                          <a:rPr lang="en-US" sz="2500" b="1" i="1" smtClean="0">
                            <a:solidFill>
                              <a:srgbClr val="FFFFFF"/>
                            </a:solidFill>
                            <a:latin typeface="Cambria Math"/>
                            <a:ea typeface="Cambria Math"/>
                          </a:rPr>
                          <m:t>−</m:t>
                        </m:r>
                        <m:r>
                          <a:rPr lang="en-US" sz="2500" b="1" i="1" smtClean="0">
                            <a:solidFill>
                              <a:srgbClr val="FFFFFF"/>
                            </a:solidFill>
                            <a:latin typeface="Cambria Math"/>
                            <a:ea typeface="Cambria Math"/>
                          </a:rPr>
                          <m:t>𝟏</m:t>
                        </m:r>
                        <m:r>
                          <a:rPr lang="en-US" sz="2500" b="1" i="1" smtClean="0">
                            <a:solidFill>
                              <a:srgbClr val="FFFFFF"/>
                            </a:solidFill>
                            <a:latin typeface="Cambria Math"/>
                            <a:ea typeface="Cambria Math"/>
                          </a:rPr>
                          <m:t>, </m:t>
                        </m:r>
                        <m:r>
                          <a:rPr lang="en-US" sz="2500" b="1" i="1" smtClean="0">
                            <a:solidFill>
                              <a:srgbClr val="FFFFFF"/>
                            </a:solidFill>
                            <a:latin typeface="Cambria Math"/>
                            <a:ea typeface="Cambria Math"/>
                          </a:rPr>
                          <m:t>𝟏</m:t>
                        </m:r>
                      </m:e>
                    </m:d>
                  </m:oMath>
                </a14:m>
                <a:endParaRPr lang="en-US" sz="2500" smtClean="0">
                  <a:solidFill>
                    <a:srgbClr val="FFFFFF"/>
                  </a:solidFill>
                </a:endParaRPr>
              </a:p>
              <a:p>
                <a:pPr algn="l">
                  <a:lnSpc>
                    <a:spcPct val="130000"/>
                  </a:lnSpc>
                  <a:tabLst>
                    <a:tab pos="3586163" algn="l"/>
                  </a:tabLst>
                </a:pPr>
                <a:r>
                  <a:rPr lang="nb-NO" sz="2500" smtClean="0">
                    <a:solidFill>
                      <a:srgbClr val="FFFFFF"/>
                    </a:solidFill>
                  </a:rPr>
                  <a:t>Entangled photons: 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nb-NO" sz="2500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500" i="1">
                            <a:solidFill>
                              <a:srgbClr val="FFFFFF"/>
                            </a:solidFill>
                            <a:latin typeface="Cambria Math"/>
                          </a:rPr>
                          <m:t>𝑺</m:t>
                        </m:r>
                      </m:e>
                    </m:d>
                    <m:r>
                      <a:rPr lang="nb-NO" sz="2500" i="1">
                        <a:solidFill>
                          <a:srgbClr val="FFFFFF"/>
                        </a:solidFill>
                        <a:latin typeface="Cambria Math"/>
                        <a:ea typeface="Cambria Math"/>
                      </a:rPr>
                      <m:t>≤</m:t>
                    </m:r>
                    <m:r>
                      <a:rPr lang="en-US" sz="2500" i="1">
                        <a:solidFill>
                          <a:srgbClr val="FFFFFF"/>
                        </a:solidFill>
                        <a:latin typeface="Cambria Math"/>
                        <a:ea typeface="Cambria Math"/>
                      </a:rPr>
                      <m:t>𝟐</m:t>
                    </m:r>
                    <m:rad>
                      <m:radPr>
                        <m:degHide m:val="on"/>
                        <m:ctrlPr>
                          <a:rPr lang="en-US" sz="2500" i="1" smtClean="0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radPr>
                      <m:deg/>
                      <m:e>
                        <m:r>
                          <a:rPr lang="en-US" sz="2500" b="1" i="1" smtClean="0">
                            <a:solidFill>
                              <a:srgbClr val="FFFFFF"/>
                            </a:solidFill>
                            <a:latin typeface="Cambria Math"/>
                            <a:ea typeface="Cambria Math"/>
                          </a:rPr>
                          <m:t>𝟐</m:t>
                        </m:r>
                      </m:e>
                    </m:rad>
                  </m:oMath>
                </a14:m>
                <a:endParaRPr lang="en-US" sz="2500">
                  <a:solidFill>
                    <a:srgbClr val="FFFFFF"/>
                  </a:solidFill>
                </a:endParaRPr>
              </a:p>
            </p:txBody>
          </p:sp>
        </mc:Choice>
        <mc:Fallback xmlns="">
          <p:sp>
            <p:nvSpPr>
              <p:cNvPr id="6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48399" y="1049313"/>
                <a:ext cx="9895725" cy="1584176"/>
              </a:xfrm>
              <a:prstGeom prst="rect">
                <a:avLst/>
              </a:prstGeom>
              <a:blipFill rotWithShape="1">
                <a:blip r:embed="rId2"/>
                <a:stretch>
                  <a:fillRect l="-1972" t="-1538" b="-5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4" name="Straight Arrow Connector 63"/>
          <p:cNvCxnSpPr/>
          <p:nvPr/>
        </p:nvCxnSpPr>
        <p:spPr bwMode="auto">
          <a:xfrm>
            <a:off x="2335188" y="4217665"/>
            <a:ext cx="5616624" cy="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triangle" w="lg" len="lg"/>
            <a:tailEnd type="triangle" w="lg" len="lg"/>
          </a:ln>
          <a:effectLst/>
        </p:spPr>
      </p:cxnSp>
      <p:sp>
        <p:nvSpPr>
          <p:cNvPr id="65" name="TextBox 64"/>
          <p:cNvSpPr txBox="1"/>
          <p:nvPr/>
        </p:nvSpPr>
        <p:spPr bwMode="auto">
          <a:xfrm>
            <a:off x="3415308" y="3713609"/>
            <a:ext cx="3456384" cy="1008112"/>
          </a:xfrm>
          <a:prstGeom prst="rect">
            <a:avLst/>
          </a:prstGeom>
          <a:solidFill>
            <a:srgbClr val="000000"/>
          </a:solidFill>
          <a:ln w="12700">
            <a:solidFill>
              <a:srgbClr val="FFFFFF"/>
            </a:solidFill>
            <a:miter lim="800000"/>
            <a:headEnd/>
            <a:tailEnd/>
          </a:ln>
        </p:spPr>
        <p:txBody>
          <a:bodyPr wrap="none" lIns="0" tIns="0" rIns="0" bIns="0" rtlCol="0" anchor="ctr">
            <a:noAutofit/>
          </a:bodyPr>
          <a:lstStyle/>
          <a:p>
            <a:r>
              <a:rPr lang="en-US" sz="2200" smtClean="0">
                <a:ln w="12700">
                  <a:noFill/>
                </a:ln>
                <a:solidFill>
                  <a:srgbClr val="FFFFFF"/>
                </a:solidFill>
              </a:rPr>
              <a:t>Source of</a:t>
            </a:r>
          </a:p>
          <a:p>
            <a:r>
              <a:rPr lang="en-US" sz="2200" smtClean="0">
                <a:ln w="12700">
                  <a:noFill/>
                </a:ln>
                <a:solidFill>
                  <a:srgbClr val="FFFFFF"/>
                </a:solidFill>
              </a:rPr>
              <a:t>entangled photons</a:t>
            </a:r>
          </a:p>
        </p:txBody>
      </p:sp>
      <p:sp>
        <p:nvSpPr>
          <p:cNvPr id="51" name="TextBox 50"/>
          <p:cNvSpPr txBox="1"/>
          <p:nvPr/>
        </p:nvSpPr>
        <p:spPr bwMode="auto">
          <a:xfrm>
            <a:off x="7951812" y="2964493"/>
            <a:ext cx="2016224" cy="67710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rtlCol="0" anchor="ctr">
            <a:noAutofit/>
          </a:bodyPr>
          <a:lstStyle/>
          <a:p>
            <a:r>
              <a:rPr lang="en-US" sz="2200" smtClean="0">
                <a:ln w="12700">
                  <a:noFill/>
                </a:ln>
                <a:solidFill>
                  <a:srgbClr val="FFFFFF"/>
                </a:solidFill>
              </a:rPr>
              <a:t>Polarization</a:t>
            </a:r>
          </a:p>
          <a:p>
            <a:r>
              <a:rPr lang="en-US" sz="2200" smtClean="0">
                <a:ln w="12700">
                  <a:noFill/>
                </a:ln>
                <a:solidFill>
                  <a:srgbClr val="FFFFFF"/>
                </a:solidFill>
              </a:rPr>
              <a:t>analyser B</a:t>
            </a:r>
          </a:p>
        </p:txBody>
      </p:sp>
      <p:sp>
        <p:nvSpPr>
          <p:cNvPr id="59" name="TextBox 58"/>
          <p:cNvSpPr txBox="1"/>
          <p:nvPr/>
        </p:nvSpPr>
        <p:spPr bwMode="auto">
          <a:xfrm>
            <a:off x="318964" y="2964493"/>
            <a:ext cx="2016224" cy="67710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rtlCol="0" anchor="ctr">
            <a:noAutofit/>
          </a:bodyPr>
          <a:lstStyle/>
          <a:p>
            <a:r>
              <a:rPr lang="en-US" sz="2200" smtClean="0">
                <a:ln w="12700">
                  <a:noFill/>
                </a:ln>
                <a:solidFill>
                  <a:srgbClr val="FFFFFF"/>
                </a:solidFill>
              </a:rPr>
              <a:t>Polarization</a:t>
            </a:r>
          </a:p>
          <a:p>
            <a:r>
              <a:rPr lang="en-US" sz="2200" smtClean="0">
                <a:ln w="12700">
                  <a:noFill/>
                </a:ln>
                <a:solidFill>
                  <a:srgbClr val="FFFFFF"/>
                </a:solidFill>
              </a:rPr>
              <a:t>analyser A</a:t>
            </a:r>
          </a:p>
        </p:txBody>
      </p:sp>
    </p:spTree>
    <p:extLst>
      <p:ext uri="{BB962C8B-B14F-4D97-AF65-F5344CB8AC3E}">
        <p14:creationId xmlns:p14="http://schemas.microsoft.com/office/powerpoint/2010/main" val="3959248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7" name="Picture 75" descr="pol_qkd-bit_labels_removed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1950" y="1982788"/>
            <a:ext cx="9245600" cy="455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8" name="Rectangle 3"/>
          <p:cNvSpPr>
            <a:spLocks noChangeArrowheads="1"/>
          </p:cNvSpPr>
          <p:nvPr/>
        </p:nvSpPr>
        <p:spPr bwMode="auto">
          <a:xfrm>
            <a:off x="838200" y="5562600"/>
            <a:ext cx="2087563" cy="1314450"/>
          </a:xfrm>
          <a:prstGeom prst="rect">
            <a:avLst/>
          </a:prstGeom>
          <a:solidFill>
            <a:srgbClr val="FFFFFF"/>
          </a:solidFill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algn="ctr" eaLnBrk="0" hangingPunct="0"/>
            <a:endParaRPr lang="en-US"/>
          </a:p>
        </p:txBody>
      </p:sp>
      <p:sp>
        <p:nvSpPr>
          <p:cNvPr id="26629" name="Rectangle 4"/>
          <p:cNvSpPr>
            <a:spLocks noChangeArrowheads="1"/>
          </p:cNvSpPr>
          <p:nvPr/>
        </p:nvSpPr>
        <p:spPr bwMode="auto">
          <a:xfrm>
            <a:off x="3313113" y="5707063"/>
            <a:ext cx="4584700" cy="333375"/>
          </a:xfrm>
          <a:prstGeom prst="rect">
            <a:avLst/>
          </a:prstGeom>
          <a:solidFill>
            <a:srgbClr val="FFFFFF"/>
          </a:solidFill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algn="ctr" eaLnBrk="0" hangingPunct="0"/>
            <a:endParaRPr lang="en-US"/>
          </a:p>
        </p:txBody>
      </p:sp>
      <p:sp>
        <p:nvSpPr>
          <p:cNvPr id="26630" name="Rectangle 5"/>
          <p:cNvSpPr>
            <a:spLocks noChangeArrowheads="1"/>
          </p:cNvSpPr>
          <p:nvPr/>
        </p:nvSpPr>
        <p:spPr bwMode="auto">
          <a:xfrm>
            <a:off x="3313113" y="5540375"/>
            <a:ext cx="4584700" cy="1336675"/>
          </a:xfrm>
          <a:prstGeom prst="rect">
            <a:avLst/>
          </a:prstGeom>
          <a:solidFill>
            <a:srgbClr val="FFFFFF"/>
          </a:solidFill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algn="ctr" eaLnBrk="0" hangingPunct="0"/>
            <a:endParaRPr lang="en-US"/>
          </a:p>
        </p:txBody>
      </p:sp>
      <p:sp>
        <p:nvSpPr>
          <p:cNvPr id="26631" name="Text Box 6"/>
          <p:cNvSpPr txBox="1">
            <a:spLocks noChangeArrowheads="1"/>
          </p:cNvSpPr>
          <p:nvPr/>
        </p:nvSpPr>
        <p:spPr bwMode="auto">
          <a:xfrm>
            <a:off x="0" y="6756400"/>
            <a:ext cx="7839075" cy="44291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anchor="ctr">
            <a:spAutoFit/>
          </a:bodyPr>
          <a:lstStyle/>
          <a:p>
            <a:pPr algn="r" eaLnBrk="0" hangingPunct="0">
              <a:spcBef>
                <a:spcPct val="50000"/>
              </a:spcBef>
            </a:pPr>
            <a:r>
              <a:rPr lang="en-US" sz="2300"/>
              <a:t>Retained bit sequence   1</a:t>
            </a:r>
            <a:r>
              <a:rPr lang="en-US" sz="2200"/>
              <a:t>  </a:t>
            </a:r>
            <a:r>
              <a:rPr lang="en-US" sz="2300"/>
              <a:t>–</a:t>
            </a:r>
            <a:r>
              <a:rPr lang="en-US" sz="2200"/>
              <a:t>  </a:t>
            </a:r>
            <a:r>
              <a:rPr lang="en-US" sz="2300"/>
              <a:t>– </a:t>
            </a:r>
            <a:r>
              <a:rPr lang="en-US" sz="2200"/>
              <a:t> </a:t>
            </a:r>
            <a:r>
              <a:rPr lang="en-US" sz="2300"/>
              <a:t>1</a:t>
            </a:r>
            <a:r>
              <a:rPr lang="en-US" sz="2200"/>
              <a:t>  </a:t>
            </a:r>
            <a:r>
              <a:rPr lang="en-US" sz="2300"/>
              <a:t>0</a:t>
            </a:r>
            <a:r>
              <a:rPr lang="en-US" sz="2200"/>
              <a:t>  </a:t>
            </a:r>
            <a:r>
              <a:rPr lang="en-US" sz="2300"/>
              <a:t>0 </a:t>
            </a:r>
            <a:r>
              <a:rPr lang="en-US" sz="2200"/>
              <a:t> </a:t>
            </a:r>
            <a:r>
              <a:rPr lang="en-US" sz="2300"/>
              <a:t>–</a:t>
            </a:r>
            <a:r>
              <a:rPr lang="en-US" sz="2200"/>
              <a:t>  </a:t>
            </a:r>
            <a:r>
              <a:rPr lang="en-US" sz="2300"/>
              <a:t>1</a:t>
            </a:r>
            <a:r>
              <a:rPr lang="en-US" sz="2200"/>
              <a:t>  </a:t>
            </a:r>
            <a:r>
              <a:rPr lang="en-US" sz="2300"/>
              <a:t>0 </a:t>
            </a:r>
            <a:r>
              <a:rPr lang="en-US" sz="2200"/>
              <a:t> </a:t>
            </a:r>
            <a:r>
              <a:rPr lang="en-US" sz="2300"/>
              <a:t>0</a:t>
            </a:r>
            <a:r>
              <a:rPr lang="en-US" sz="2200"/>
              <a:t>  </a:t>
            </a:r>
            <a:r>
              <a:rPr lang="en-US" sz="2300"/>
              <a:t>–</a:t>
            </a:r>
            <a:r>
              <a:rPr lang="en-US" sz="2200"/>
              <a:t>  </a:t>
            </a:r>
            <a:r>
              <a:rPr lang="en-US" sz="2300"/>
              <a:t>1 </a:t>
            </a:r>
            <a:r>
              <a:rPr lang="en-US" sz="2200"/>
              <a:t> </a:t>
            </a:r>
            <a:r>
              <a:rPr lang="en-US" sz="2300"/>
              <a:t>–</a:t>
            </a:r>
            <a:r>
              <a:rPr lang="en-US" sz="2200"/>
              <a:t>  </a:t>
            </a:r>
            <a:r>
              <a:rPr lang="en-US" sz="2300"/>
              <a:t>0</a:t>
            </a:r>
          </a:p>
        </p:txBody>
      </p:sp>
      <p:sp>
        <p:nvSpPr>
          <p:cNvPr id="26632" name="Text Box 7"/>
          <p:cNvSpPr txBox="1">
            <a:spLocks noChangeArrowheads="1"/>
          </p:cNvSpPr>
          <p:nvPr/>
        </p:nvSpPr>
        <p:spPr bwMode="auto">
          <a:xfrm>
            <a:off x="320675" y="6388100"/>
            <a:ext cx="7516813" cy="44291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anchor="ctr">
            <a:spAutoFit/>
          </a:bodyPr>
          <a:lstStyle/>
          <a:p>
            <a:pPr algn="r" eaLnBrk="0" hangingPunct="0">
              <a:spcBef>
                <a:spcPct val="50000"/>
              </a:spcBef>
            </a:pPr>
            <a:r>
              <a:rPr lang="en-US" sz="2300"/>
              <a:t>Bob’s measurement   1</a:t>
            </a:r>
            <a:r>
              <a:rPr lang="en-US" sz="2200"/>
              <a:t>  </a:t>
            </a:r>
            <a:r>
              <a:rPr lang="en-US" sz="2300"/>
              <a:t>0</a:t>
            </a:r>
            <a:r>
              <a:rPr lang="en-US" sz="2200"/>
              <a:t>  </a:t>
            </a:r>
            <a:r>
              <a:rPr lang="en-US" sz="2300"/>
              <a:t>0 </a:t>
            </a:r>
            <a:r>
              <a:rPr lang="en-US" sz="2200"/>
              <a:t> </a:t>
            </a:r>
            <a:r>
              <a:rPr lang="en-US" sz="2300"/>
              <a:t>1</a:t>
            </a:r>
            <a:r>
              <a:rPr lang="en-US" sz="2200"/>
              <a:t>  </a:t>
            </a:r>
            <a:r>
              <a:rPr lang="en-US" sz="2300"/>
              <a:t>0</a:t>
            </a:r>
            <a:r>
              <a:rPr lang="en-US" sz="2200"/>
              <a:t>  </a:t>
            </a:r>
            <a:r>
              <a:rPr lang="en-US" sz="2300"/>
              <a:t>0 </a:t>
            </a:r>
            <a:r>
              <a:rPr lang="en-US" sz="2200"/>
              <a:t> </a:t>
            </a:r>
            <a:r>
              <a:rPr lang="en-US" sz="2300"/>
              <a:t>1</a:t>
            </a:r>
            <a:r>
              <a:rPr lang="en-US" sz="2200"/>
              <a:t>  </a:t>
            </a:r>
            <a:r>
              <a:rPr lang="en-US" sz="2300"/>
              <a:t>1</a:t>
            </a:r>
            <a:r>
              <a:rPr lang="en-US" sz="2200"/>
              <a:t>  </a:t>
            </a:r>
            <a:r>
              <a:rPr lang="en-US" sz="2300"/>
              <a:t>0 </a:t>
            </a:r>
            <a:r>
              <a:rPr lang="en-US" sz="2200"/>
              <a:t> </a:t>
            </a:r>
            <a:r>
              <a:rPr lang="en-US" sz="2300"/>
              <a:t>0</a:t>
            </a:r>
            <a:r>
              <a:rPr lang="en-US" sz="2200"/>
              <a:t>  </a:t>
            </a:r>
            <a:r>
              <a:rPr lang="en-US" sz="2300"/>
              <a:t>0</a:t>
            </a:r>
            <a:r>
              <a:rPr lang="en-US" sz="2200"/>
              <a:t>  </a:t>
            </a:r>
            <a:r>
              <a:rPr lang="en-US" sz="2300"/>
              <a:t>1 </a:t>
            </a:r>
            <a:r>
              <a:rPr lang="en-US" sz="2200"/>
              <a:t> </a:t>
            </a:r>
            <a:r>
              <a:rPr lang="en-US" sz="2300"/>
              <a:t>0</a:t>
            </a:r>
            <a:r>
              <a:rPr lang="en-US" sz="2200"/>
              <a:t>  </a:t>
            </a:r>
            <a:r>
              <a:rPr lang="en-US" sz="2300"/>
              <a:t>0</a:t>
            </a:r>
          </a:p>
        </p:txBody>
      </p:sp>
      <p:sp>
        <p:nvSpPr>
          <p:cNvPr id="26633" name="Text Box 8"/>
          <p:cNvSpPr txBox="1">
            <a:spLocks noChangeArrowheads="1"/>
          </p:cNvSpPr>
          <p:nvPr/>
        </p:nvSpPr>
        <p:spPr bwMode="auto">
          <a:xfrm>
            <a:off x="114300" y="6021388"/>
            <a:ext cx="3194050" cy="44291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anchor="ctr">
            <a:spAutoFit/>
          </a:bodyPr>
          <a:lstStyle/>
          <a:p>
            <a:pPr algn="r" eaLnBrk="0" hangingPunct="0">
              <a:spcBef>
                <a:spcPct val="50000"/>
              </a:spcBef>
            </a:pPr>
            <a:r>
              <a:rPr lang="en-US" sz="2300"/>
              <a:t>Bob’s detection basis</a:t>
            </a:r>
          </a:p>
        </p:txBody>
      </p:sp>
      <p:sp>
        <p:nvSpPr>
          <p:cNvPr id="26634" name="Rectangle 9"/>
          <p:cNvSpPr>
            <a:spLocks noChangeArrowheads="1"/>
          </p:cNvSpPr>
          <p:nvPr/>
        </p:nvSpPr>
        <p:spPr bwMode="auto">
          <a:xfrm>
            <a:off x="439738" y="5121275"/>
            <a:ext cx="620712" cy="501650"/>
          </a:xfrm>
          <a:prstGeom prst="rect">
            <a:avLst/>
          </a:prstGeom>
          <a:solidFill>
            <a:srgbClr val="FFFFFF"/>
          </a:solidFill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algn="ctr" eaLnBrk="0" hangingPunct="0"/>
            <a:endParaRPr lang="en-US"/>
          </a:p>
        </p:txBody>
      </p:sp>
      <p:sp>
        <p:nvSpPr>
          <p:cNvPr id="26635" name="Text Box 10"/>
          <p:cNvSpPr txBox="1">
            <a:spLocks noChangeArrowheads="1"/>
          </p:cNvSpPr>
          <p:nvPr/>
        </p:nvSpPr>
        <p:spPr bwMode="auto">
          <a:xfrm>
            <a:off x="296863" y="5635625"/>
            <a:ext cx="7529512" cy="44291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anchor="ctr">
            <a:spAutoFit/>
          </a:bodyPr>
          <a:lstStyle/>
          <a:p>
            <a:pPr algn="r" eaLnBrk="0" hangingPunct="0">
              <a:spcBef>
                <a:spcPct val="50000"/>
              </a:spcBef>
            </a:pPr>
            <a:r>
              <a:rPr lang="en-US" sz="2300"/>
              <a:t>Alice’s bit sequence   1</a:t>
            </a:r>
            <a:r>
              <a:rPr lang="en-US" sz="2200"/>
              <a:t>  </a:t>
            </a:r>
            <a:r>
              <a:rPr lang="en-US" sz="2300"/>
              <a:t>0</a:t>
            </a:r>
            <a:r>
              <a:rPr lang="en-US" sz="2200"/>
              <a:t>  </a:t>
            </a:r>
            <a:r>
              <a:rPr lang="en-US" sz="2300"/>
              <a:t>1 </a:t>
            </a:r>
            <a:r>
              <a:rPr lang="en-US" sz="2200"/>
              <a:t> </a:t>
            </a:r>
            <a:r>
              <a:rPr lang="en-US" sz="2300"/>
              <a:t>1</a:t>
            </a:r>
            <a:r>
              <a:rPr lang="en-US" sz="2200"/>
              <a:t>  </a:t>
            </a:r>
            <a:r>
              <a:rPr lang="en-US" sz="2300"/>
              <a:t>0</a:t>
            </a:r>
            <a:r>
              <a:rPr lang="en-US" sz="2200"/>
              <a:t>  </a:t>
            </a:r>
            <a:r>
              <a:rPr lang="en-US" sz="2300"/>
              <a:t>0 </a:t>
            </a:r>
            <a:r>
              <a:rPr lang="en-US" sz="2200"/>
              <a:t> </a:t>
            </a:r>
            <a:r>
              <a:rPr lang="en-US" sz="2300"/>
              <a:t>1</a:t>
            </a:r>
            <a:r>
              <a:rPr lang="en-US" sz="2200"/>
              <a:t>  </a:t>
            </a:r>
            <a:r>
              <a:rPr lang="en-US" sz="2300"/>
              <a:t>1</a:t>
            </a:r>
            <a:r>
              <a:rPr lang="en-US" sz="2200"/>
              <a:t>  </a:t>
            </a:r>
            <a:r>
              <a:rPr lang="en-US" sz="2300"/>
              <a:t>0 </a:t>
            </a:r>
            <a:r>
              <a:rPr lang="en-US" sz="2200"/>
              <a:t> </a:t>
            </a:r>
            <a:r>
              <a:rPr lang="en-US" sz="2300"/>
              <a:t>0</a:t>
            </a:r>
            <a:r>
              <a:rPr lang="en-US" sz="2200"/>
              <a:t>  </a:t>
            </a:r>
            <a:r>
              <a:rPr lang="en-US" sz="2300"/>
              <a:t>1</a:t>
            </a:r>
            <a:r>
              <a:rPr lang="en-US" sz="2200"/>
              <a:t>  </a:t>
            </a:r>
            <a:r>
              <a:rPr lang="en-US" sz="2300"/>
              <a:t>1 </a:t>
            </a:r>
            <a:r>
              <a:rPr lang="en-US" sz="2200"/>
              <a:t> </a:t>
            </a:r>
            <a:r>
              <a:rPr lang="en-US" sz="2300"/>
              <a:t>1</a:t>
            </a:r>
            <a:r>
              <a:rPr lang="en-US" sz="2200"/>
              <a:t>  </a:t>
            </a:r>
            <a:r>
              <a:rPr lang="en-US" sz="2300"/>
              <a:t>0</a:t>
            </a:r>
          </a:p>
        </p:txBody>
      </p:sp>
      <p:sp>
        <p:nvSpPr>
          <p:cNvPr id="26636" name="Text Box 11"/>
          <p:cNvSpPr txBox="1">
            <a:spLocks noChangeArrowheads="1"/>
          </p:cNvSpPr>
          <p:nvPr/>
        </p:nvSpPr>
        <p:spPr bwMode="auto">
          <a:xfrm>
            <a:off x="28575" y="5080000"/>
            <a:ext cx="1981200" cy="44291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anchor="ctr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300"/>
              <a:t>Light source</a:t>
            </a:r>
          </a:p>
        </p:txBody>
      </p:sp>
      <p:sp>
        <p:nvSpPr>
          <p:cNvPr id="26637" name="Rectangle 13"/>
          <p:cNvSpPr>
            <a:spLocks noChangeArrowheads="1"/>
          </p:cNvSpPr>
          <p:nvPr/>
        </p:nvSpPr>
        <p:spPr bwMode="auto">
          <a:xfrm>
            <a:off x="2825750" y="2287588"/>
            <a:ext cx="985838" cy="714375"/>
          </a:xfrm>
          <a:prstGeom prst="rect">
            <a:avLst/>
          </a:prstGeom>
          <a:solidFill>
            <a:srgbClr val="FFFFFF"/>
          </a:solidFill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algn="ctr" eaLnBrk="0" hangingPunct="0"/>
            <a:endParaRPr lang="en-US"/>
          </a:p>
        </p:txBody>
      </p:sp>
      <p:sp>
        <p:nvSpPr>
          <p:cNvPr id="26638" name="Text Box 14"/>
          <p:cNvSpPr txBox="1">
            <a:spLocks noChangeArrowheads="1"/>
          </p:cNvSpPr>
          <p:nvPr/>
        </p:nvSpPr>
        <p:spPr bwMode="auto">
          <a:xfrm>
            <a:off x="2409825" y="2133600"/>
            <a:ext cx="1117600" cy="6096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anchor="ctr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3400" b="0"/>
              <a:t>Alice</a:t>
            </a:r>
          </a:p>
        </p:txBody>
      </p:sp>
      <p:sp>
        <p:nvSpPr>
          <p:cNvPr id="26639" name="Rectangle 15"/>
          <p:cNvSpPr>
            <a:spLocks noChangeArrowheads="1"/>
          </p:cNvSpPr>
          <p:nvPr/>
        </p:nvSpPr>
        <p:spPr bwMode="auto">
          <a:xfrm>
            <a:off x="7688263" y="1600200"/>
            <a:ext cx="985837" cy="700088"/>
          </a:xfrm>
          <a:prstGeom prst="rect">
            <a:avLst/>
          </a:prstGeom>
          <a:solidFill>
            <a:srgbClr val="FFFFFF"/>
          </a:solidFill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algn="ctr" eaLnBrk="0" hangingPunct="0"/>
            <a:endParaRPr lang="en-US"/>
          </a:p>
        </p:txBody>
      </p:sp>
      <p:sp>
        <p:nvSpPr>
          <p:cNvPr id="26640" name="Text Box 16"/>
          <p:cNvSpPr txBox="1">
            <a:spLocks noChangeArrowheads="1"/>
          </p:cNvSpPr>
          <p:nvPr/>
        </p:nvSpPr>
        <p:spPr bwMode="auto">
          <a:xfrm>
            <a:off x="7735888" y="1524000"/>
            <a:ext cx="950912" cy="6096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anchor="ctr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3400" b="0"/>
              <a:t>Bob</a:t>
            </a:r>
          </a:p>
        </p:txBody>
      </p:sp>
      <p:sp>
        <p:nvSpPr>
          <p:cNvPr id="26641" name="Text Box 17"/>
          <p:cNvSpPr txBox="1">
            <a:spLocks noChangeArrowheads="1"/>
          </p:cNvSpPr>
          <p:nvPr/>
        </p:nvSpPr>
        <p:spPr bwMode="auto">
          <a:xfrm>
            <a:off x="8362950" y="2374900"/>
            <a:ext cx="1924050" cy="669925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 type="none" w="sm" len="sm"/>
            <a:tailEnd type="none" w="sm" len="sm"/>
          </a:ln>
        </p:spPr>
        <p:txBody>
          <a:bodyPr lIns="36000" rIns="0" anchor="ctr">
            <a:spAutoFit/>
          </a:bodyPr>
          <a:lstStyle/>
          <a:p>
            <a:pPr algn="l" eaLnBrk="0" hangingPunct="0">
              <a:lnSpc>
                <a:spcPct val="90000"/>
              </a:lnSpc>
              <a:spcBef>
                <a:spcPct val="50000"/>
              </a:spcBef>
            </a:pPr>
            <a:r>
              <a:rPr lang="en-US" sz="2100"/>
              <a:t>Diagonal detector basis</a:t>
            </a:r>
          </a:p>
        </p:txBody>
      </p:sp>
      <p:sp>
        <p:nvSpPr>
          <p:cNvPr id="26642" name="Text Box 18"/>
          <p:cNvSpPr txBox="1">
            <a:spLocks noChangeArrowheads="1"/>
          </p:cNvSpPr>
          <p:nvPr/>
        </p:nvSpPr>
        <p:spPr bwMode="auto">
          <a:xfrm>
            <a:off x="8362950" y="3178175"/>
            <a:ext cx="1924050" cy="958850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 type="none" w="sm" len="sm"/>
            <a:tailEnd type="none" w="sm" len="sm"/>
          </a:ln>
        </p:spPr>
        <p:txBody>
          <a:bodyPr lIns="36000" rIns="0" anchor="ctr">
            <a:spAutoFit/>
          </a:bodyPr>
          <a:lstStyle/>
          <a:p>
            <a:pPr algn="l" eaLnBrk="0" hangingPunct="0">
              <a:lnSpc>
                <a:spcPct val="90000"/>
              </a:lnSpc>
              <a:spcBef>
                <a:spcPct val="50000"/>
              </a:spcBef>
            </a:pPr>
            <a:r>
              <a:rPr lang="en-US" sz="2100"/>
              <a:t>Horizontal-vertical detector basis</a:t>
            </a:r>
          </a:p>
        </p:txBody>
      </p:sp>
      <p:sp>
        <p:nvSpPr>
          <p:cNvPr id="26643" name="Rectangle 19"/>
          <p:cNvSpPr>
            <a:spLocks noChangeArrowheads="1"/>
          </p:cNvSpPr>
          <p:nvPr/>
        </p:nvSpPr>
        <p:spPr bwMode="auto">
          <a:xfrm>
            <a:off x="1293813" y="3360738"/>
            <a:ext cx="1374775" cy="812800"/>
          </a:xfrm>
          <a:prstGeom prst="rect">
            <a:avLst/>
          </a:prstGeom>
          <a:solidFill>
            <a:srgbClr val="FFFFFF"/>
          </a:solidFill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algn="ctr" eaLnBrk="0" hangingPunct="0"/>
            <a:endParaRPr lang="en-US"/>
          </a:p>
        </p:txBody>
      </p:sp>
      <p:sp>
        <p:nvSpPr>
          <p:cNvPr id="26644" name="Text Box 20"/>
          <p:cNvSpPr txBox="1">
            <a:spLocks noChangeArrowheads="1"/>
          </p:cNvSpPr>
          <p:nvPr/>
        </p:nvSpPr>
        <p:spPr bwMode="auto">
          <a:xfrm>
            <a:off x="206375" y="2857500"/>
            <a:ext cx="2486025" cy="669925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 type="none" w="sm" len="sm"/>
            <a:tailEnd type="none" w="sm" len="sm"/>
          </a:ln>
        </p:spPr>
        <p:txBody>
          <a:bodyPr anchor="ctr">
            <a:spAutoFit/>
          </a:bodyPr>
          <a:lstStyle/>
          <a:p>
            <a:pPr algn="r" eaLnBrk="0" hangingPunct="0">
              <a:lnSpc>
                <a:spcPct val="90000"/>
              </a:lnSpc>
              <a:spcBef>
                <a:spcPct val="50000"/>
              </a:spcBef>
            </a:pPr>
            <a:r>
              <a:rPr lang="en-US" sz="2100"/>
              <a:t>Diagonal polarization filters</a:t>
            </a:r>
          </a:p>
        </p:txBody>
      </p:sp>
      <p:sp>
        <p:nvSpPr>
          <p:cNvPr id="26645" name="Text Box 21"/>
          <p:cNvSpPr txBox="1">
            <a:spLocks noChangeArrowheads="1"/>
          </p:cNvSpPr>
          <p:nvPr/>
        </p:nvSpPr>
        <p:spPr bwMode="auto">
          <a:xfrm>
            <a:off x="76200" y="3609975"/>
            <a:ext cx="2616200" cy="66992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anchor="ctr">
            <a:spAutoFit/>
          </a:bodyPr>
          <a:lstStyle/>
          <a:p>
            <a:pPr algn="r" eaLnBrk="0" hangingPunct="0">
              <a:lnSpc>
                <a:spcPct val="90000"/>
              </a:lnSpc>
              <a:spcBef>
                <a:spcPct val="50000"/>
              </a:spcBef>
            </a:pPr>
            <a:r>
              <a:rPr lang="en-US" sz="2100"/>
              <a:t>Horizontal-vertical polarization filters</a:t>
            </a:r>
          </a:p>
        </p:txBody>
      </p:sp>
      <p:pic>
        <p:nvPicPr>
          <p:cNvPr id="93" name="Picture 24" descr="eve-cropped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95850" y="1371600"/>
            <a:ext cx="1725613" cy="204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48" name="Picture 28" descr="pol_qkd-bit_labels_removed-bobs_bases"/>
          <p:cNvPicPr>
            <a:picLocks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06775" y="6089650"/>
            <a:ext cx="4367213" cy="293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49" name="Text Box 29"/>
          <p:cNvSpPr txBox="1">
            <a:spLocks noChangeArrowheads="1"/>
          </p:cNvSpPr>
          <p:nvPr/>
        </p:nvSpPr>
        <p:spPr bwMode="auto">
          <a:xfrm>
            <a:off x="2681288" y="3003550"/>
            <a:ext cx="1841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eaLnBrk="0" hangingPunct="0"/>
            <a:r>
              <a:rPr lang="en-US" sz="1400">
                <a:solidFill>
                  <a:srgbClr val="FFFFFF"/>
                </a:solidFill>
              </a:rPr>
              <a:t>0</a:t>
            </a:r>
            <a:endParaRPr lang="en-US" sz="1600">
              <a:solidFill>
                <a:srgbClr val="FFFFFF"/>
              </a:solidFill>
            </a:endParaRPr>
          </a:p>
        </p:txBody>
      </p:sp>
      <p:sp>
        <p:nvSpPr>
          <p:cNvPr id="26650" name="Text Box 30"/>
          <p:cNvSpPr txBox="1">
            <a:spLocks noChangeArrowheads="1"/>
          </p:cNvSpPr>
          <p:nvPr/>
        </p:nvSpPr>
        <p:spPr bwMode="auto">
          <a:xfrm>
            <a:off x="2679700" y="3721100"/>
            <a:ext cx="1841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eaLnBrk="0" hangingPunct="0"/>
            <a:r>
              <a:rPr lang="en-US" sz="1400">
                <a:solidFill>
                  <a:srgbClr val="FFFFFF"/>
                </a:solidFill>
              </a:rPr>
              <a:t>0</a:t>
            </a:r>
            <a:endParaRPr lang="en-US" sz="1600">
              <a:solidFill>
                <a:srgbClr val="FFFFFF"/>
              </a:solidFill>
            </a:endParaRPr>
          </a:p>
        </p:txBody>
      </p:sp>
      <p:sp>
        <p:nvSpPr>
          <p:cNvPr id="26651" name="Text Box 31"/>
          <p:cNvSpPr txBox="1">
            <a:spLocks noChangeArrowheads="1"/>
          </p:cNvSpPr>
          <p:nvPr/>
        </p:nvSpPr>
        <p:spPr bwMode="auto">
          <a:xfrm>
            <a:off x="2974975" y="3943350"/>
            <a:ext cx="1841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eaLnBrk="0" hangingPunct="0"/>
            <a:r>
              <a:rPr lang="en-US" sz="1400">
                <a:solidFill>
                  <a:srgbClr val="FFFFFF"/>
                </a:solidFill>
              </a:rPr>
              <a:t>1</a:t>
            </a:r>
            <a:endParaRPr lang="en-US" sz="1600">
              <a:solidFill>
                <a:srgbClr val="FFFFFF"/>
              </a:solidFill>
            </a:endParaRPr>
          </a:p>
        </p:txBody>
      </p:sp>
      <p:sp>
        <p:nvSpPr>
          <p:cNvPr id="26652" name="Text Box 32"/>
          <p:cNvSpPr txBox="1">
            <a:spLocks noChangeArrowheads="1"/>
          </p:cNvSpPr>
          <p:nvPr/>
        </p:nvSpPr>
        <p:spPr bwMode="auto">
          <a:xfrm>
            <a:off x="2974975" y="3206750"/>
            <a:ext cx="1841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eaLnBrk="0" hangingPunct="0"/>
            <a:r>
              <a:rPr lang="en-US" sz="1400">
                <a:solidFill>
                  <a:srgbClr val="FFFFFF"/>
                </a:solidFill>
              </a:rPr>
              <a:t>1</a:t>
            </a:r>
            <a:endParaRPr lang="en-US" sz="1600">
              <a:solidFill>
                <a:srgbClr val="FFFFFF"/>
              </a:solidFill>
            </a:endParaRPr>
          </a:p>
        </p:txBody>
      </p:sp>
      <p:grpSp>
        <p:nvGrpSpPr>
          <p:cNvPr id="2" name="Group 35"/>
          <p:cNvGrpSpPr>
            <a:grpSpLocks/>
          </p:cNvGrpSpPr>
          <p:nvPr/>
        </p:nvGrpSpPr>
        <p:grpSpPr bwMode="auto">
          <a:xfrm>
            <a:off x="3448050" y="6157913"/>
            <a:ext cx="139700" cy="160337"/>
            <a:chOff x="2160" y="3869"/>
            <a:chExt cx="96" cy="115"/>
          </a:xfrm>
        </p:grpSpPr>
        <p:sp>
          <p:nvSpPr>
            <p:cNvPr id="26693" name="Line 33"/>
            <p:cNvSpPr>
              <a:spLocks noChangeShapeType="1"/>
            </p:cNvSpPr>
            <p:nvPr/>
          </p:nvSpPr>
          <p:spPr bwMode="auto">
            <a:xfrm>
              <a:off x="2208" y="3869"/>
              <a:ext cx="0" cy="115"/>
            </a:xfrm>
            <a:prstGeom prst="line">
              <a:avLst/>
            </a:prstGeom>
            <a:noFill/>
            <a:ln w="3175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694" name="Line 34"/>
            <p:cNvSpPr>
              <a:spLocks noChangeShapeType="1"/>
            </p:cNvSpPr>
            <p:nvPr/>
          </p:nvSpPr>
          <p:spPr bwMode="auto">
            <a:xfrm>
              <a:off x="2160" y="3924"/>
              <a:ext cx="96" cy="0"/>
            </a:xfrm>
            <a:prstGeom prst="line">
              <a:avLst/>
            </a:prstGeom>
            <a:noFill/>
            <a:ln w="3175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" name="Group 36"/>
          <p:cNvGrpSpPr>
            <a:grpSpLocks/>
          </p:cNvGrpSpPr>
          <p:nvPr/>
        </p:nvGrpSpPr>
        <p:grpSpPr bwMode="auto">
          <a:xfrm>
            <a:off x="6318250" y="6157913"/>
            <a:ext cx="139700" cy="160337"/>
            <a:chOff x="2160" y="3869"/>
            <a:chExt cx="96" cy="115"/>
          </a:xfrm>
        </p:grpSpPr>
        <p:sp>
          <p:nvSpPr>
            <p:cNvPr id="26691" name="Line 37"/>
            <p:cNvSpPr>
              <a:spLocks noChangeShapeType="1"/>
            </p:cNvSpPr>
            <p:nvPr/>
          </p:nvSpPr>
          <p:spPr bwMode="auto">
            <a:xfrm>
              <a:off x="2208" y="3869"/>
              <a:ext cx="0" cy="115"/>
            </a:xfrm>
            <a:prstGeom prst="line">
              <a:avLst/>
            </a:prstGeom>
            <a:noFill/>
            <a:ln w="3175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692" name="Line 38"/>
            <p:cNvSpPr>
              <a:spLocks noChangeShapeType="1"/>
            </p:cNvSpPr>
            <p:nvPr/>
          </p:nvSpPr>
          <p:spPr bwMode="auto">
            <a:xfrm>
              <a:off x="2160" y="3924"/>
              <a:ext cx="96" cy="0"/>
            </a:xfrm>
            <a:prstGeom prst="line">
              <a:avLst/>
            </a:prstGeom>
            <a:noFill/>
            <a:ln w="3175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" name="Group 39"/>
          <p:cNvGrpSpPr>
            <a:grpSpLocks/>
          </p:cNvGrpSpPr>
          <p:nvPr/>
        </p:nvGrpSpPr>
        <p:grpSpPr bwMode="auto">
          <a:xfrm>
            <a:off x="7273925" y="6156325"/>
            <a:ext cx="139700" cy="160338"/>
            <a:chOff x="2160" y="3869"/>
            <a:chExt cx="96" cy="115"/>
          </a:xfrm>
        </p:grpSpPr>
        <p:sp>
          <p:nvSpPr>
            <p:cNvPr id="26689" name="Line 40"/>
            <p:cNvSpPr>
              <a:spLocks noChangeShapeType="1"/>
            </p:cNvSpPr>
            <p:nvPr/>
          </p:nvSpPr>
          <p:spPr bwMode="auto">
            <a:xfrm>
              <a:off x="2208" y="3869"/>
              <a:ext cx="0" cy="115"/>
            </a:xfrm>
            <a:prstGeom prst="line">
              <a:avLst/>
            </a:prstGeom>
            <a:noFill/>
            <a:ln w="3175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690" name="Line 41"/>
            <p:cNvSpPr>
              <a:spLocks noChangeShapeType="1"/>
            </p:cNvSpPr>
            <p:nvPr/>
          </p:nvSpPr>
          <p:spPr bwMode="auto">
            <a:xfrm>
              <a:off x="2160" y="3924"/>
              <a:ext cx="96" cy="0"/>
            </a:xfrm>
            <a:prstGeom prst="line">
              <a:avLst/>
            </a:prstGeom>
            <a:noFill/>
            <a:ln w="3175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5" name="Group 42"/>
          <p:cNvGrpSpPr>
            <a:grpSpLocks/>
          </p:cNvGrpSpPr>
          <p:nvPr/>
        </p:nvGrpSpPr>
        <p:grpSpPr bwMode="auto">
          <a:xfrm>
            <a:off x="5676900" y="6156325"/>
            <a:ext cx="139700" cy="160338"/>
            <a:chOff x="2160" y="3869"/>
            <a:chExt cx="96" cy="115"/>
          </a:xfrm>
        </p:grpSpPr>
        <p:sp>
          <p:nvSpPr>
            <p:cNvPr id="26687" name="Line 43"/>
            <p:cNvSpPr>
              <a:spLocks noChangeShapeType="1"/>
            </p:cNvSpPr>
            <p:nvPr/>
          </p:nvSpPr>
          <p:spPr bwMode="auto">
            <a:xfrm>
              <a:off x="2208" y="3869"/>
              <a:ext cx="0" cy="115"/>
            </a:xfrm>
            <a:prstGeom prst="line">
              <a:avLst/>
            </a:prstGeom>
            <a:noFill/>
            <a:ln w="3175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688" name="Line 44"/>
            <p:cNvSpPr>
              <a:spLocks noChangeShapeType="1"/>
            </p:cNvSpPr>
            <p:nvPr/>
          </p:nvSpPr>
          <p:spPr bwMode="auto">
            <a:xfrm>
              <a:off x="2160" y="3924"/>
              <a:ext cx="96" cy="0"/>
            </a:xfrm>
            <a:prstGeom prst="line">
              <a:avLst/>
            </a:prstGeom>
            <a:noFill/>
            <a:ln w="3175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6" name="Group 45"/>
          <p:cNvGrpSpPr>
            <a:grpSpLocks/>
          </p:cNvGrpSpPr>
          <p:nvPr/>
        </p:nvGrpSpPr>
        <p:grpSpPr bwMode="auto">
          <a:xfrm>
            <a:off x="4403725" y="6157913"/>
            <a:ext cx="139700" cy="160337"/>
            <a:chOff x="2160" y="3869"/>
            <a:chExt cx="96" cy="115"/>
          </a:xfrm>
        </p:grpSpPr>
        <p:sp>
          <p:nvSpPr>
            <p:cNvPr id="26685" name="Line 46"/>
            <p:cNvSpPr>
              <a:spLocks noChangeShapeType="1"/>
            </p:cNvSpPr>
            <p:nvPr/>
          </p:nvSpPr>
          <p:spPr bwMode="auto">
            <a:xfrm>
              <a:off x="2208" y="3869"/>
              <a:ext cx="0" cy="115"/>
            </a:xfrm>
            <a:prstGeom prst="line">
              <a:avLst/>
            </a:prstGeom>
            <a:noFill/>
            <a:ln w="3175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686" name="Line 47"/>
            <p:cNvSpPr>
              <a:spLocks noChangeShapeType="1"/>
            </p:cNvSpPr>
            <p:nvPr/>
          </p:nvSpPr>
          <p:spPr bwMode="auto">
            <a:xfrm>
              <a:off x="2160" y="3924"/>
              <a:ext cx="96" cy="0"/>
            </a:xfrm>
            <a:prstGeom prst="line">
              <a:avLst/>
            </a:prstGeom>
            <a:noFill/>
            <a:ln w="3175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7" name="Group 48"/>
          <p:cNvGrpSpPr>
            <a:grpSpLocks/>
          </p:cNvGrpSpPr>
          <p:nvPr/>
        </p:nvGrpSpPr>
        <p:grpSpPr bwMode="auto">
          <a:xfrm>
            <a:off x="5359400" y="6156325"/>
            <a:ext cx="139700" cy="160338"/>
            <a:chOff x="2160" y="3869"/>
            <a:chExt cx="96" cy="115"/>
          </a:xfrm>
        </p:grpSpPr>
        <p:sp>
          <p:nvSpPr>
            <p:cNvPr id="26683" name="Line 49"/>
            <p:cNvSpPr>
              <a:spLocks noChangeShapeType="1"/>
            </p:cNvSpPr>
            <p:nvPr/>
          </p:nvSpPr>
          <p:spPr bwMode="auto">
            <a:xfrm>
              <a:off x="2208" y="3869"/>
              <a:ext cx="0" cy="115"/>
            </a:xfrm>
            <a:prstGeom prst="line">
              <a:avLst/>
            </a:prstGeom>
            <a:noFill/>
            <a:ln w="3175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684" name="Line 50"/>
            <p:cNvSpPr>
              <a:spLocks noChangeShapeType="1"/>
            </p:cNvSpPr>
            <p:nvPr/>
          </p:nvSpPr>
          <p:spPr bwMode="auto">
            <a:xfrm>
              <a:off x="2160" y="3924"/>
              <a:ext cx="96" cy="0"/>
            </a:xfrm>
            <a:prstGeom prst="line">
              <a:avLst/>
            </a:prstGeom>
            <a:noFill/>
            <a:ln w="3175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8" name="Group 51"/>
          <p:cNvGrpSpPr>
            <a:grpSpLocks/>
          </p:cNvGrpSpPr>
          <p:nvPr/>
        </p:nvGrpSpPr>
        <p:grpSpPr bwMode="auto">
          <a:xfrm>
            <a:off x="4089400" y="6156325"/>
            <a:ext cx="139700" cy="160338"/>
            <a:chOff x="2160" y="3869"/>
            <a:chExt cx="96" cy="115"/>
          </a:xfrm>
        </p:grpSpPr>
        <p:sp>
          <p:nvSpPr>
            <p:cNvPr id="26681" name="Line 52"/>
            <p:cNvSpPr>
              <a:spLocks noChangeShapeType="1"/>
            </p:cNvSpPr>
            <p:nvPr/>
          </p:nvSpPr>
          <p:spPr bwMode="auto">
            <a:xfrm>
              <a:off x="2208" y="3869"/>
              <a:ext cx="0" cy="115"/>
            </a:xfrm>
            <a:prstGeom prst="line">
              <a:avLst/>
            </a:prstGeom>
            <a:noFill/>
            <a:ln w="3175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682" name="Line 53"/>
            <p:cNvSpPr>
              <a:spLocks noChangeShapeType="1"/>
            </p:cNvSpPr>
            <p:nvPr/>
          </p:nvSpPr>
          <p:spPr bwMode="auto">
            <a:xfrm>
              <a:off x="2160" y="3924"/>
              <a:ext cx="96" cy="0"/>
            </a:xfrm>
            <a:prstGeom prst="line">
              <a:avLst/>
            </a:prstGeom>
            <a:noFill/>
            <a:ln w="3175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9" name="Group 54"/>
          <p:cNvGrpSpPr>
            <a:grpSpLocks/>
          </p:cNvGrpSpPr>
          <p:nvPr/>
        </p:nvGrpSpPr>
        <p:grpSpPr bwMode="auto">
          <a:xfrm>
            <a:off x="7585075" y="6157913"/>
            <a:ext cx="139700" cy="160337"/>
            <a:chOff x="2160" y="3869"/>
            <a:chExt cx="96" cy="115"/>
          </a:xfrm>
        </p:grpSpPr>
        <p:sp>
          <p:nvSpPr>
            <p:cNvPr id="26679" name="Line 55"/>
            <p:cNvSpPr>
              <a:spLocks noChangeShapeType="1"/>
            </p:cNvSpPr>
            <p:nvPr/>
          </p:nvSpPr>
          <p:spPr bwMode="auto">
            <a:xfrm>
              <a:off x="2208" y="3869"/>
              <a:ext cx="0" cy="115"/>
            </a:xfrm>
            <a:prstGeom prst="line">
              <a:avLst/>
            </a:prstGeom>
            <a:noFill/>
            <a:ln w="3175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680" name="Line 56"/>
            <p:cNvSpPr>
              <a:spLocks noChangeShapeType="1"/>
            </p:cNvSpPr>
            <p:nvPr/>
          </p:nvSpPr>
          <p:spPr bwMode="auto">
            <a:xfrm>
              <a:off x="2160" y="3924"/>
              <a:ext cx="96" cy="0"/>
            </a:xfrm>
            <a:prstGeom prst="line">
              <a:avLst/>
            </a:prstGeom>
            <a:noFill/>
            <a:ln w="3175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0" name="Group 59"/>
          <p:cNvGrpSpPr>
            <a:grpSpLocks noChangeAspect="1"/>
          </p:cNvGrpSpPr>
          <p:nvPr/>
        </p:nvGrpSpPr>
        <p:grpSpPr bwMode="auto">
          <a:xfrm>
            <a:off x="3783013" y="6181725"/>
            <a:ext cx="115887" cy="115888"/>
            <a:chOff x="2352" y="3888"/>
            <a:chExt cx="96" cy="96"/>
          </a:xfrm>
        </p:grpSpPr>
        <p:sp>
          <p:nvSpPr>
            <p:cNvPr id="26677" name="Line 57"/>
            <p:cNvSpPr>
              <a:spLocks noChangeAspect="1" noChangeShapeType="1"/>
            </p:cNvSpPr>
            <p:nvPr/>
          </p:nvSpPr>
          <p:spPr bwMode="auto">
            <a:xfrm flipV="1">
              <a:off x="2352" y="3888"/>
              <a:ext cx="96" cy="96"/>
            </a:xfrm>
            <a:prstGeom prst="line">
              <a:avLst/>
            </a:prstGeom>
            <a:noFill/>
            <a:ln w="3175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678" name="Line 58"/>
            <p:cNvSpPr>
              <a:spLocks noChangeAspect="1" noChangeShapeType="1"/>
            </p:cNvSpPr>
            <p:nvPr/>
          </p:nvSpPr>
          <p:spPr bwMode="auto">
            <a:xfrm flipH="1" flipV="1">
              <a:off x="2352" y="3888"/>
              <a:ext cx="96" cy="96"/>
            </a:xfrm>
            <a:prstGeom prst="line">
              <a:avLst/>
            </a:prstGeom>
            <a:noFill/>
            <a:ln w="3175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1" name="Group 60"/>
          <p:cNvGrpSpPr>
            <a:grpSpLocks noChangeAspect="1"/>
          </p:cNvGrpSpPr>
          <p:nvPr/>
        </p:nvGrpSpPr>
        <p:grpSpPr bwMode="auto">
          <a:xfrm>
            <a:off x="4743450" y="6178550"/>
            <a:ext cx="115888" cy="115888"/>
            <a:chOff x="2352" y="3888"/>
            <a:chExt cx="96" cy="96"/>
          </a:xfrm>
        </p:grpSpPr>
        <p:sp>
          <p:nvSpPr>
            <p:cNvPr id="26675" name="Line 61"/>
            <p:cNvSpPr>
              <a:spLocks noChangeAspect="1" noChangeShapeType="1"/>
            </p:cNvSpPr>
            <p:nvPr/>
          </p:nvSpPr>
          <p:spPr bwMode="auto">
            <a:xfrm flipV="1">
              <a:off x="2352" y="3888"/>
              <a:ext cx="96" cy="96"/>
            </a:xfrm>
            <a:prstGeom prst="line">
              <a:avLst/>
            </a:prstGeom>
            <a:noFill/>
            <a:ln w="3175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676" name="Line 62"/>
            <p:cNvSpPr>
              <a:spLocks noChangeAspect="1" noChangeShapeType="1"/>
            </p:cNvSpPr>
            <p:nvPr/>
          </p:nvSpPr>
          <p:spPr bwMode="auto">
            <a:xfrm flipH="1" flipV="1">
              <a:off x="2352" y="3888"/>
              <a:ext cx="96" cy="96"/>
            </a:xfrm>
            <a:prstGeom prst="line">
              <a:avLst/>
            </a:prstGeom>
            <a:noFill/>
            <a:ln w="3175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2" name="Group 63"/>
          <p:cNvGrpSpPr>
            <a:grpSpLocks noChangeAspect="1"/>
          </p:cNvGrpSpPr>
          <p:nvPr/>
        </p:nvGrpSpPr>
        <p:grpSpPr bwMode="auto">
          <a:xfrm>
            <a:off x="5046663" y="6178550"/>
            <a:ext cx="115887" cy="115888"/>
            <a:chOff x="2352" y="3888"/>
            <a:chExt cx="96" cy="96"/>
          </a:xfrm>
        </p:grpSpPr>
        <p:sp>
          <p:nvSpPr>
            <p:cNvPr id="26673" name="Line 64"/>
            <p:cNvSpPr>
              <a:spLocks noChangeAspect="1" noChangeShapeType="1"/>
            </p:cNvSpPr>
            <p:nvPr/>
          </p:nvSpPr>
          <p:spPr bwMode="auto">
            <a:xfrm flipV="1">
              <a:off x="2352" y="3888"/>
              <a:ext cx="96" cy="96"/>
            </a:xfrm>
            <a:prstGeom prst="line">
              <a:avLst/>
            </a:prstGeom>
            <a:noFill/>
            <a:ln w="3175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674" name="Line 65"/>
            <p:cNvSpPr>
              <a:spLocks noChangeAspect="1" noChangeShapeType="1"/>
            </p:cNvSpPr>
            <p:nvPr/>
          </p:nvSpPr>
          <p:spPr bwMode="auto">
            <a:xfrm flipH="1" flipV="1">
              <a:off x="2352" y="3888"/>
              <a:ext cx="96" cy="96"/>
            </a:xfrm>
            <a:prstGeom prst="line">
              <a:avLst/>
            </a:prstGeom>
            <a:noFill/>
            <a:ln w="3175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3" name="Group 66"/>
          <p:cNvGrpSpPr>
            <a:grpSpLocks noChangeAspect="1"/>
          </p:cNvGrpSpPr>
          <p:nvPr/>
        </p:nvGrpSpPr>
        <p:grpSpPr bwMode="auto">
          <a:xfrm>
            <a:off x="6002338" y="6178550"/>
            <a:ext cx="115887" cy="115888"/>
            <a:chOff x="2352" y="3888"/>
            <a:chExt cx="96" cy="96"/>
          </a:xfrm>
        </p:grpSpPr>
        <p:sp>
          <p:nvSpPr>
            <p:cNvPr id="26671" name="Line 67"/>
            <p:cNvSpPr>
              <a:spLocks noChangeAspect="1" noChangeShapeType="1"/>
            </p:cNvSpPr>
            <p:nvPr/>
          </p:nvSpPr>
          <p:spPr bwMode="auto">
            <a:xfrm flipV="1">
              <a:off x="2352" y="3888"/>
              <a:ext cx="96" cy="96"/>
            </a:xfrm>
            <a:prstGeom prst="line">
              <a:avLst/>
            </a:prstGeom>
            <a:noFill/>
            <a:ln w="3175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672" name="Line 68"/>
            <p:cNvSpPr>
              <a:spLocks noChangeAspect="1" noChangeShapeType="1"/>
            </p:cNvSpPr>
            <p:nvPr/>
          </p:nvSpPr>
          <p:spPr bwMode="auto">
            <a:xfrm flipH="1" flipV="1">
              <a:off x="2352" y="3888"/>
              <a:ext cx="96" cy="96"/>
            </a:xfrm>
            <a:prstGeom prst="line">
              <a:avLst/>
            </a:prstGeom>
            <a:noFill/>
            <a:ln w="3175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4" name="Group 69"/>
          <p:cNvGrpSpPr>
            <a:grpSpLocks noChangeAspect="1"/>
          </p:cNvGrpSpPr>
          <p:nvPr/>
        </p:nvGrpSpPr>
        <p:grpSpPr bwMode="auto">
          <a:xfrm>
            <a:off x="6646863" y="6178550"/>
            <a:ext cx="115887" cy="115888"/>
            <a:chOff x="2352" y="3888"/>
            <a:chExt cx="96" cy="96"/>
          </a:xfrm>
        </p:grpSpPr>
        <p:sp>
          <p:nvSpPr>
            <p:cNvPr id="26669" name="Line 70"/>
            <p:cNvSpPr>
              <a:spLocks noChangeAspect="1" noChangeShapeType="1"/>
            </p:cNvSpPr>
            <p:nvPr/>
          </p:nvSpPr>
          <p:spPr bwMode="auto">
            <a:xfrm flipV="1">
              <a:off x="2352" y="3888"/>
              <a:ext cx="96" cy="96"/>
            </a:xfrm>
            <a:prstGeom prst="line">
              <a:avLst/>
            </a:prstGeom>
            <a:noFill/>
            <a:ln w="3175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670" name="Line 71"/>
            <p:cNvSpPr>
              <a:spLocks noChangeAspect="1" noChangeShapeType="1"/>
            </p:cNvSpPr>
            <p:nvPr/>
          </p:nvSpPr>
          <p:spPr bwMode="auto">
            <a:xfrm flipH="1" flipV="1">
              <a:off x="2352" y="3888"/>
              <a:ext cx="96" cy="96"/>
            </a:xfrm>
            <a:prstGeom prst="line">
              <a:avLst/>
            </a:prstGeom>
            <a:noFill/>
            <a:ln w="3175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5" name="Group 72"/>
          <p:cNvGrpSpPr>
            <a:grpSpLocks noChangeAspect="1"/>
          </p:cNvGrpSpPr>
          <p:nvPr/>
        </p:nvGrpSpPr>
        <p:grpSpPr bwMode="auto">
          <a:xfrm>
            <a:off x="6964363" y="6178550"/>
            <a:ext cx="115887" cy="115888"/>
            <a:chOff x="2352" y="3888"/>
            <a:chExt cx="96" cy="96"/>
          </a:xfrm>
        </p:grpSpPr>
        <p:sp>
          <p:nvSpPr>
            <p:cNvPr id="26667" name="Line 73"/>
            <p:cNvSpPr>
              <a:spLocks noChangeAspect="1" noChangeShapeType="1"/>
            </p:cNvSpPr>
            <p:nvPr/>
          </p:nvSpPr>
          <p:spPr bwMode="auto">
            <a:xfrm flipV="1">
              <a:off x="2352" y="3888"/>
              <a:ext cx="96" cy="96"/>
            </a:xfrm>
            <a:prstGeom prst="line">
              <a:avLst/>
            </a:prstGeom>
            <a:noFill/>
            <a:ln w="3175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668" name="Line 74"/>
            <p:cNvSpPr>
              <a:spLocks noChangeAspect="1" noChangeShapeType="1"/>
            </p:cNvSpPr>
            <p:nvPr/>
          </p:nvSpPr>
          <p:spPr bwMode="auto">
            <a:xfrm flipH="1" flipV="1">
              <a:off x="2352" y="3888"/>
              <a:ext cx="96" cy="96"/>
            </a:xfrm>
            <a:prstGeom prst="line">
              <a:avLst/>
            </a:prstGeom>
            <a:noFill/>
            <a:ln w="3175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71" name="Text Box 73"/>
          <p:cNvSpPr txBox="1">
            <a:spLocks noChangeArrowheads="1"/>
          </p:cNvSpPr>
          <p:nvPr/>
        </p:nvSpPr>
        <p:spPr bwMode="auto">
          <a:xfrm>
            <a:off x="152399" y="7504047"/>
            <a:ext cx="9993600" cy="21120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tIns="36000" bIns="36000" anchor="b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900" b="0" smtClean="0">
                <a:solidFill>
                  <a:srgbClr val="969696"/>
                </a:solidFill>
                <a:cs typeface="Arial" pitchFamily="34" charset="0"/>
              </a:rPr>
              <a:t>Image reprinted from article: W. Tittel, G. Ribordy &amp; N. Gisin, “Quantum cryptography,” Physics World, March 1998 </a:t>
            </a:r>
            <a:endParaRPr lang="en-US" sz="900" b="0">
              <a:solidFill>
                <a:srgbClr val="969696"/>
              </a:solidFill>
              <a:cs typeface="Arial" pitchFamily="34" charset="0"/>
            </a:endParaRPr>
          </a:p>
        </p:txBody>
      </p:sp>
      <p:sp>
        <p:nvSpPr>
          <p:cNvPr id="26626" name="Title 7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Quantum key distribution (QKD)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 bwMode="auto">
          <a:xfrm>
            <a:off x="0" y="0"/>
            <a:ext cx="10287000" cy="7715250"/>
          </a:xfrm>
          <a:prstGeom prst="rect">
            <a:avLst/>
          </a:prstGeom>
          <a:solidFill>
            <a:srgbClr val="000000"/>
          </a:solidFill>
          <a:ln w="12700">
            <a:noFill/>
            <a:miter lim="800000"/>
            <a:headEnd/>
            <a:tailEnd/>
          </a:ln>
        </p:spPr>
        <p:txBody>
          <a:bodyPr wrap="none" lIns="0" tIns="0" rIns="0" bIns="0" rtlCol="0" anchor="ctr"/>
          <a:lstStyle/>
          <a:p>
            <a:pPr algn="ctr"/>
            <a:endParaRPr lang="en-US"/>
          </a:p>
        </p:txBody>
      </p:sp>
      <p:grpSp>
        <p:nvGrpSpPr>
          <p:cNvPr id="40" name="Group 39"/>
          <p:cNvGrpSpPr/>
          <p:nvPr/>
        </p:nvGrpSpPr>
        <p:grpSpPr>
          <a:xfrm>
            <a:off x="7951812" y="3713609"/>
            <a:ext cx="2016224" cy="2016224"/>
            <a:chOff x="7951812" y="3713609"/>
            <a:chExt cx="2016224" cy="2016224"/>
          </a:xfrm>
        </p:grpSpPr>
        <p:sp>
          <p:nvSpPr>
            <p:cNvPr id="57" name="TextBox 56"/>
            <p:cNvSpPr txBox="1"/>
            <p:nvPr/>
          </p:nvSpPr>
          <p:spPr bwMode="auto">
            <a:xfrm>
              <a:off x="7951812" y="3713609"/>
              <a:ext cx="2016224" cy="2016224"/>
            </a:xfrm>
            <a:prstGeom prst="rect">
              <a:avLst/>
            </a:prstGeom>
            <a:noFill/>
            <a:ln w="12700">
              <a:solidFill>
                <a:srgbClr val="FFFFFF"/>
              </a:solidFill>
              <a:miter lim="800000"/>
              <a:headEnd/>
              <a:tailEnd/>
            </a:ln>
          </p:spPr>
          <p:txBody>
            <a:bodyPr wrap="none" lIns="0" tIns="0" rIns="0" bIns="0" rtlCol="0" anchor="ctr">
              <a:noAutofit/>
            </a:bodyPr>
            <a:lstStyle/>
            <a:p>
              <a:endParaRPr lang="en-US" sz="2200" smtClean="0">
                <a:ln w="12700">
                  <a:noFill/>
                </a:ln>
                <a:solidFill>
                  <a:srgbClr val="FFFFFF"/>
                </a:solidFill>
              </a:endParaRPr>
            </a:p>
          </p:txBody>
        </p:sp>
        <p:sp>
          <p:nvSpPr>
            <p:cNvPr id="41" name="TextBox 40"/>
            <p:cNvSpPr txBox="1"/>
            <p:nvPr/>
          </p:nvSpPr>
          <p:spPr bwMode="auto">
            <a:xfrm>
              <a:off x="8311852" y="4073649"/>
              <a:ext cx="288032" cy="288032"/>
            </a:xfrm>
            <a:prstGeom prst="rect">
              <a:avLst/>
            </a:prstGeom>
            <a:noFill/>
            <a:ln w="12700">
              <a:solidFill>
                <a:srgbClr val="FFFFFF"/>
              </a:solidFill>
              <a:miter lim="800000"/>
              <a:headEnd/>
              <a:tailEnd/>
            </a:ln>
          </p:spPr>
          <p:txBody>
            <a:bodyPr wrap="none" lIns="0" tIns="0" rIns="0" bIns="0" rtlCol="0" anchor="ctr">
              <a:noAutofit/>
            </a:bodyPr>
            <a:lstStyle/>
            <a:p>
              <a:endParaRPr lang="en-US" sz="2200" smtClean="0">
                <a:ln w="12700">
                  <a:noFill/>
                </a:ln>
                <a:solidFill>
                  <a:srgbClr val="FFFFFF"/>
                </a:solidFill>
              </a:endParaRPr>
            </a:p>
          </p:txBody>
        </p:sp>
        <p:sp>
          <p:nvSpPr>
            <p:cNvPr id="42" name="TextBox 41"/>
            <p:cNvSpPr txBox="1"/>
            <p:nvPr/>
          </p:nvSpPr>
          <p:spPr bwMode="auto">
            <a:xfrm>
              <a:off x="9175948" y="4073649"/>
              <a:ext cx="288032" cy="288032"/>
            </a:xfrm>
            <a:prstGeom prst="rect">
              <a:avLst/>
            </a:prstGeom>
            <a:noFill/>
            <a:ln w="12700">
              <a:solidFill>
                <a:srgbClr val="FFFFFF"/>
              </a:solidFill>
              <a:miter lim="800000"/>
              <a:headEnd/>
              <a:tailEnd/>
            </a:ln>
          </p:spPr>
          <p:txBody>
            <a:bodyPr wrap="none" lIns="0" tIns="0" rIns="0" bIns="0" rtlCol="0" anchor="ctr">
              <a:noAutofit/>
            </a:bodyPr>
            <a:lstStyle/>
            <a:p>
              <a:endParaRPr lang="en-US" sz="2200" smtClean="0">
                <a:ln w="12700">
                  <a:noFill/>
                </a:ln>
                <a:solidFill>
                  <a:srgbClr val="FFFFFF"/>
                </a:solidFill>
              </a:endParaRPr>
            </a:p>
          </p:txBody>
        </p:sp>
        <p:sp>
          <p:nvSpPr>
            <p:cNvPr id="43" name="TextBox 42"/>
            <p:cNvSpPr txBox="1"/>
            <p:nvPr/>
          </p:nvSpPr>
          <p:spPr bwMode="auto">
            <a:xfrm>
              <a:off x="8311852" y="4937745"/>
              <a:ext cx="288032" cy="288032"/>
            </a:xfrm>
            <a:prstGeom prst="rect">
              <a:avLst/>
            </a:prstGeom>
            <a:noFill/>
            <a:ln w="12700">
              <a:solidFill>
                <a:srgbClr val="FFFFFF"/>
              </a:solidFill>
              <a:miter lim="800000"/>
              <a:headEnd/>
              <a:tailEnd/>
            </a:ln>
          </p:spPr>
          <p:txBody>
            <a:bodyPr wrap="none" lIns="0" tIns="0" rIns="0" bIns="0" rtlCol="0" anchor="ctr">
              <a:noAutofit/>
            </a:bodyPr>
            <a:lstStyle/>
            <a:p>
              <a:endParaRPr lang="en-US" sz="2200" smtClean="0">
                <a:ln w="12700">
                  <a:noFill/>
                </a:ln>
                <a:solidFill>
                  <a:srgbClr val="FFFFFF"/>
                </a:solidFill>
              </a:endParaRPr>
            </a:p>
          </p:txBody>
        </p:sp>
        <p:sp>
          <p:nvSpPr>
            <p:cNvPr id="44" name="TextBox 43"/>
            <p:cNvSpPr txBox="1"/>
            <p:nvPr/>
          </p:nvSpPr>
          <p:spPr bwMode="auto">
            <a:xfrm>
              <a:off x="8861849" y="3995472"/>
              <a:ext cx="55321" cy="440432"/>
            </a:xfrm>
            <a:prstGeom prst="rect">
              <a:avLst/>
            </a:prstGeom>
            <a:noFill/>
            <a:ln w="12700">
              <a:solidFill>
                <a:srgbClr val="FFFFFF"/>
              </a:solidFill>
              <a:miter lim="800000"/>
              <a:headEnd/>
              <a:tailEnd/>
            </a:ln>
          </p:spPr>
          <p:txBody>
            <a:bodyPr wrap="none" lIns="0" tIns="0" rIns="0" bIns="0" rtlCol="0" anchor="ctr">
              <a:noAutofit/>
            </a:bodyPr>
            <a:lstStyle/>
            <a:p>
              <a:endParaRPr lang="en-US" sz="2200" smtClean="0">
                <a:ln w="12700">
                  <a:noFill/>
                </a:ln>
                <a:solidFill>
                  <a:srgbClr val="FFFFFF"/>
                </a:solidFill>
              </a:endParaRPr>
            </a:p>
          </p:txBody>
        </p:sp>
        <p:cxnSp>
          <p:nvCxnSpPr>
            <p:cNvPr id="34" name="Straight Connector 33"/>
            <p:cNvCxnSpPr/>
            <p:nvPr/>
          </p:nvCxnSpPr>
          <p:spPr bwMode="auto">
            <a:xfrm flipH="1" flipV="1">
              <a:off x="8311852" y="4073649"/>
              <a:ext cx="288032" cy="288032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38" name="Right Triangle 37"/>
            <p:cNvSpPr/>
            <p:nvPr/>
          </p:nvSpPr>
          <p:spPr>
            <a:xfrm flipH="1" flipV="1">
              <a:off x="9175948" y="4073649"/>
              <a:ext cx="288032" cy="288032"/>
            </a:xfrm>
            <a:prstGeom prst="rtTriangle">
              <a:avLst/>
            </a:prstGeom>
            <a:solidFill>
              <a:srgbClr val="777777"/>
            </a:solidFill>
            <a:ln w="12700">
              <a:solidFill>
                <a:srgbClr val="FFFFFF"/>
              </a:solidFill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Right Triangle 59"/>
            <p:cNvSpPr/>
            <p:nvPr/>
          </p:nvSpPr>
          <p:spPr>
            <a:xfrm flipH="1" flipV="1">
              <a:off x="8311852" y="4937745"/>
              <a:ext cx="288032" cy="288032"/>
            </a:xfrm>
            <a:prstGeom prst="rtTriangle">
              <a:avLst/>
            </a:prstGeom>
            <a:solidFill>
              <a:srgbClr val="777777"/>
            </a:solidFill>
            <a:ln w="12700">
              <a:solidFill>
                <a:srgbClr val="FFFFFF"/>
              </a:solidFill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" name="Straight Connector 6"/>
            <p:cNvCxnSpPr/>
            <p:nvPr/>
          </p:nvCxnSpPr>
          <p:spPr bwMode="auto">
            <a:xfrm>
              <a:off x="7951812" y="4217665"/>
              <a:ext cx="1800200" cy="0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5" name="Straight Connector 24"/>
            <p:cNvCxnSpPr/>
            <p:nvPr/>
          </p:nvCxnSpPr>
          <p:spPr bwMode="auto">
            <a:xfrm>
              <a:off x="8455868" y="4217665"/>
              <a:ext cx="0" cy="1296144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7" name="Straight Connector 26"/>
            <p:cNvCxnSpPr/>
            <p:nvPr/>
          </p:nvCxnSpPr>
          <p:spPr bwMode="auto">
            <a:xfrm>
              <a:off x="9319964" y="4217665"/>
              <a:ext cx="0" cy="396044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1" name="Straight Connector 30"/>
            <p:cNvCxnSpPr/>
            <p:nvPr/>
          </p:nvCxnSpPr>
          <p:spPr bwMode="auto">
            <a:xfrm>
              <a:off x="8455868" y="5081761"/>
              <a:ext cx="432048" cy="0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3" name="Chord 22"/>
            <p:cNvSpPr/>
            <p:nvPr/>
          </p:nvSpPr>
          <p:spPr>
            <a:xfrm>
              <a:off x="8275868" y="5247043"/>
              <a:ext cx="360000" cy="360000"/>
            </a:xfrm>
            <a:prstGeom prst="chord">
              <a:avLst>
                <a:gd name="adj1" fmla="val 21589360"/>
                <a:gd name="adj2" fmla="val 10812776"/>
              </a:avLst>
            </a:prstGeom>
            <a:solidFill>
              <a:srgbClr val="EAEAEA"/>
            </a:solidFill>
            <a:ln w="19050"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Chord 45"/>
            <p:cNvSpPr/>
            <p:nvPr/>
          </p:nvSpPr>
          <p:spPr>
            <a:xfrm>
              <a:off x="9139964" y="4382947"/>
              <a:ext cx="360000" cy="360000"/>
            </a:xfrm>
            <a:prstGeom prst="chord">
              <a:avLst>
                <a:gd name="adj1" fmla="val 21589360"/>
                <a:gd name="adj2" fmla="val 10812776"/>
              </a:avLst>
            </a:prstGeom>
            <a:solidFill>
              <a:srgbClr val="EAEAEA"/>
            </a:solidFill>
            <a:ln w="19050"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Chord 46"/>
            <p:cNvSpPr/>
            <p:nvPr/>
          </p:nvSpPr>
          <p:spPr>
            <a:xfrm rot="16200000">
              <a:off x="9485246" y="4037665"/>
              <a:ext cx="360000" cy="360000"/>
            </a:xfrm>
            <a:prstGeom prst="chord">
              <a:avLst>
                <a:gd name="adj1" fmla="val 21589360"/>
                <a:gd name="adj2" fmla="val 10812776"/>
              </a:avLst>
            </a:prstGeom>
            <a:solidFill>
              <a:srgbClr val="EAEAEA"/>
            </a:solidFill>
            <a:ln w="19050"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Chord 47"/>
            <p:cNvSpPr/>
            <p:nvPr/>
          </p:nvSpPr>
          <p:spPr>
            <a:xfrm rot="16200000">
              <a:off x="8621150" y="4901781"/>
              <a:ext cx="360000" cy="360000"/>
            </a:xfrm>
            <a:prstGeom prst="chord">
              <a:avLst>
                <a:gd name="adj1" fmla="val 21589360"/>
                <a:gd name="adj2" fmla="val 10812776"/>
              </a:avLst>
            </a:prstGeom>
            <a:solidFill>
              <a:srgbClr val="EAEAEA"/>
            </a:solidFill>
            <a:ln w="19050"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TextBox 61"/>
            <p:cNvSpPr txBox="1"/>
            <p:nvPr/>
          </p:nvSpPr>
          <p:spPr bwMode="auto">
            <a:xfrm>
              <a:off x="8311852" y="3793950"/>
              <a:ext cx="288032" cy="14401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0" bIns="0" rtlCol="0" anchor="ctr">
              <a:noAutofit/>
            </a:bodyPr>
            <a:lstStyle/>
            <a:p>
              <a:r>
                <a:rPr lang="en-US" sz="1700" b="0" smtClean="0">
                  <a:ln w="12700">
                    <a:noFill/>
                  </a:ln>
                  <a:solidFill>
                    <a:srgbClr val="EAEAEA"/>
                  </a:solidFill>
                </a:rPr>
                <a:t>BS</a:t>
              </a:r>
            </a:p>
          </p:txBody>
        </p:sp>
        <p:sp>
          <p:nvSpPr>
            <p:cNvPr id="63" name="TextBox 62"/>
            <p:cNvSpPr txBox="1"/>
            <p:nvPr/>
          </p:nvSpPr>
          <p:spPr bwMode="auto">
            <a:xfrm>
              <a:off x="8703081" y="3785618"/>
              <a:ext cx="309298" cy="14401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0" bIns="0" rtlCol="0" anchor="ctr">
              <a:noAutofit/>
            </a:bodyPr>
            <a:lstStyle/>
            <a:p>
              <a:r>
                <a:rPr lang="el-GR" sz="1800" b="0" smtClean="0">
                  <a:ln w="12700">
                    <a:noFill/>
                  </a:ln>
                  <a:solidFill>
                    <a:srgbClr val="EAEAEA"/>
                  </a:solidFill>
                  <a:latin typeface="Cambria Math"/>
                  <a:ea typeface="Cambria Math"/>
                  <a:sym typeface="Symbol"/>
                </a:rPr>
                <a:t></a:t>
              </a:r>
              <a:r>
                <a:rPr lang="en-US" sz="1700" b="0" smtClean="0">
                  <a:ln w="12700">
                    <a:noFill/>
                  </a:ln>
                  <a:solidFill>
                    <a:srgbClr val="EAEAEA"/>
                  </a:solidFill>
                </a:rPr>
                <a:t>/2</a:t>
              </a:r>
            </a:p>
          </p:txBody>
        </p:sp>
        <p:sp>
          <p:nvSpPr>
            <p:cNvPr id="66" name="TextBox 65"/>
            <p:cNvSpPr txBox="1"/>
            <p:nvPr/>
          </p:nvSpPr>
          <p:spPr bwMode="auto">
            <a:xfrm>
              <a:off x="9197213" y="3793950"/>
              <a:ext cx="288033" cy="14401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0" bIns="0" rtlCol="0" anchor="ctr">
              <a:noAutofit/>
            </a:bodyPr>
            <a:lstStyle/>
            <a:p>
              <a:r>
                <a:rPr lang="en-US" sz="1700" b="0" smtClean="0">
                  <a:ln w="12700">
                    <a:noFill/>
                  </a:ln>
                  <a:solidFill>
                    <a:srgbClr val="EAEAEA"/>
                  </a:solidFill>
                </a:rPr>
                <a:t>PBS</a:t>
              </a:r>
            </a:p>
          </p:txBody>
        </p:sp>
        <p:sp>
          <p:nvSpPr>
            <p:cNvPr id="68" name="TextBox 67"/>
            <p:cNvSpPr txBox="1"/>
            <p:nvPr/>
          </p:nvSpPr>
          <p:spPr bwMode="auto">
            <a:xfrm rot="16200000">
              <a:off x="7962087" y="5009752"/>
              <a:ext cx="288033" cy="14401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0" bIns="0" rtlCol="0" anchor="ctr">
              <a:noAutofit/>
            </a:bodyPr>
            <a:lstStyle/>
            <a:p>
              <a:r>
                <a:rPr lang="en-US" sz="1700" b="0" smtClean="0">
                  <a:ln w="12700">
                    <a:noFill/>
                  </a:ln>
                  <a:solidFill>
                    <a:srgbClr val="EAEAEA"/>
                  </a:solidFill>
                </a:rPr>
                <a:t>PBS</a:t>
              </a:r>
            </a:p>
          </p:txBody>
        </p:sp>
      </p:grpSp>
      <p:grpSp>
        <p:nvGrpSpPr>
          <p:cNvPr id="69" name="Group 68"/>
          <p:cNvGrpSpPr/>
          <p:nvPr/>
        </p:nvGrpSpPr>
        <p:grpSpPr>
          <a:xfrm flipH="1">
            <a:off x="318964" y="3713609"/>
            <a:ext cx="2016224" cy="2016224"/>
            <a:chOff x="7951812" y="3713609"/>
            <a:chExt cx="2016224" cy="2016224"/>
          </a:xfrm>
        </p:grpSpPr>
        <p:sp>
          <p:nvSpPr>
            <p:cNvPr id="70" name="TextBox 69"/>
            <p:cNvSpPr txBox="1"/>
            <p:nvPr/>
          </p:nvSpPr>
          <p:spPr bwMode="auto">
            <a:xfrm>
              <a:off x="7951812" y="3713609"/>
              <a:ext cx="2016224" cy="2016224"/>
            </a:xfrm>
            <a:prstGeom prst="rect">
              <a:avLst/>
            </a:prstGeom>
            <a:noFill/>
            <a:ln w="12700">
              <a:solidFill>
                <a:srgbClr val="FFFFFF"/>
              </a:solidFill>
              <a:miter lim="800000"/>
              <a:headEnd/>
              <a:tailEnd/>
            </a:ln>
          </p:spPr>
          <p:txBody>
            <a:bodyPr wrap="none" lIns="0" tIns="0" rIns="0" bIns="0" rtlCol="0" anchor="ctr">
              <a:noAutofit/>
            </a:bodyPr>
            <a:lstStyle/>
            <a:p>
              <a:endParaRPr lang="en-US" sz="2200" smtClean="0">
                <a:ln w="12700">
                  <a:noFill/>
                </a:ln>
                <a:solidFill>
                  <a:srgbClr val="FFFFFF"/>
                </a:solidFill>
              </a:endParaRPr>
            </a:p>
          </p:txBody>
        </p:sp>
        <p:sp>
          <p:nvSpPr>
            <p:cNvPr id="71" name="TextBox 70"/>
            <p:cNvSpPr txBox="1"/>
            <p:nvPr/>
          </p:nvSpPr>
          <p:spPr bwMode="auto">
            <a:xfrm>
              <a:off x="8311852" y="4073649"/>
              <a:ext cx="288032" cy="288032"/>
            </a:xfrm>
            <a:prstGeom prst="rect">
              <a:avLst/>
            </a:prstGeom>
            <a:noFill/>
            <a:ln w="12700">
              <a:solidFill>
                <a:srgbClr val="FFFFFF"/>
              </a:solidFill>
              <a:miter lim="800000"/>
              <a:headEnd/>
              <a:tailEnd/>
            </a:ln>
          </p:spPr>
          <p:txBody>
            <a:bodyPr wrap="none" lIns="0" tIns="0" rIns="0" bIns="0" rtlCol="0" anchor="ctr">
              <a:noAutofit/>
            </a:bodyPr>
            <a:lstStyle/>
            <a:p>
              <a:endParaRPr lang="en-US" sz="2200" smtClean="0">
                <a:ln w="12700">
                  <a:noFill/>
                </a:ln>
                <a:solidFill>
                  <a:srgbClr val="FFFFFF"/>
                </a:solidFill>
              </a:endParaRPr>
            </a:p>
          </p:txBody>
        </p:sp>
        <p:sp>
          <p:nvSpPr>
            <p:cNvPr id="72" name="TextBox 71"/>
            <p:cNvSpPr txBox="1"/>
            <p:nvPr/>
          </p:nvSpPr>
          <p:spPr bwMode="auto">
            <a:xfrm>
              <a:off x="9175948" y="4073649"/>
              <a:ext cx="288032" cy="288032"/>
            </a:xfrm>
            <a:prstGeom prst="rect">
              <a:avLst/>
            </a:prstGeom>
            <a:noFill/>
            <a:ln w="12700">
              <a:solidFill>
                <a:srgbClr val="FFFFFF"/>
              </a:solidFill>
              <a:miter lim="800000"/>
              <a:headEnd/>
              <a:tailEnd/>
            </a:ln>
          </p:spPr>
          <p:txBody>
            <a:bodyPr wrap="none" lIns="0" tIns="0" rIns="0" bIns="0" rtlCol="0" anchor="ctr">
              <a:noAutofit/>
            </a:bodyPr>
            <a:lstStyle/>
            <a:p>
              <a:endParaRPr lang="en-US" sz="2200" smtClean="0">
                <a:ln w="12700">
                  <a:noFill/>
                </a:ln>
                <a:solidFill>
                  <a:srgbClr val="FFFFFF"/>
                </a:solidFill>
              </a:endParaRPr>
            </a:p>
          </p:txBody>
        </p:sp>
        <p:sp>
          <p:nvSpPr>
            <p:cNvPr id="74" name="TextBox 73"/>
            <p:cNvSpPr txBox="1"/>
            <p:nvPr/>
          </p:nvSpPr>
          <p:spPr bwMode="auto">
            <a:xfrm>
              <a:off x="8311852" y="4937745"/>
              <a:ext cx="288032" cy="288032"/>
            </a:xfrm>
            <a:prstGeom prst="rect">
              <a:avLst/>
            </a:prstGeom>
            <a:noFill/>
            <a:ln w="12700">
              <a:solidFill>
                <a:srgbClr val="FFFFFF"/>
              </a:solidFill>
              <a:miter lim="800000"/>
              <a:headEnd/>
              <a:tailEnd/>
            </a:ln>
          </p:spPr>
          <p:txBody>
            <a:bodyPr wrap="none" lIns="0" tIns="0" rIns="0" bIns="0" rtlCol="0" anchor="ctr">
              <a:noAutofit/>
            </a:bodyPr>
            <a:lstStyle/>
            <a:p>
              <a:endParaRPr lang="en-US" sz="2200" smtClean="0">
                <a:ln w="12700">
                  <a:noFill/>
                </a:ln>
                <a:solidFill>
                  <a:srgbClr val="FFFFFF"/>
                </a:solidFill>
              </a:endParaRPr>
            </a:p>
          </p:txBody>
        </p:sp>
        <p:sp>
          <p:nvSpPr>
            <p:cNvPr id="75" name="TextBox 74"/>
            <p:cNvSpPr txBox="1"/>
            <p:nvPr/>
          </p:nvSpPr>
          <p:spPr bwMode="auto">
            <a:xfrm>
              <a:off x="8861849" y="3995472"/>
              <a:ext cx="55321" cy="440432"/>
            </a:xfrm>
            <a:prstGeom prst="rect">
              <a:avLst/>
            </a:prstGeom>
            <a:noFill/>
            <a:ln w="12700">
              <a:solidFill>
                <a:srgbClr val="FFFFFF"/>
              </a:solidFill>
              <a:miter lim="800000"/>
              <a:headEnd/>
              <a:tailEnd/>
            </a:ln>
          </p:spPr>
          <p:txBody>
            <a:bodyPr wrap="none" lIns="0" tIns="0" rIns="0" bIns="0" rtlCol="0" anchor="ctr">
              <a:noAutofit/>
            </a:bodyPr>
            <a:lstStyle/>
            <a:p>
              <a:endParaRPr lang="en-US" sz="2200" smtClean="0">
                <a:ln w="12700">
                  <a:noFill/>
                </a:ln>
                <a:solidFill>
                  <a:srgbClr val="FFFFFF"/>
                </a:solidFill>
              </a:endParaRPr>
            </a:p>
          </p:txBody>
        </p:sp>
        <p:cxnSp>
          <p:nvCxnSpPr>
            <p:cNvPr id="76" name="Straight Connector 75"/>
            <p:cNvCxnSpPr/>
            <p:nvPr/>
          </p:nvCxnSpPr>
          <p:spPr bwMode="auto">
            <a:xfrm flipH="1" flipV="1">
              <a:off x="8311852" y="4073649"/>
              <a:ext cx="288032" cy="288032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77" name="Right Triangle 76"/>
            <p:cNvSpPr/>
            <p:nvPr/>
          </p:nvSpPr>
          <p:spPr>
            <a:xfrm flipH="1" flipV="1">
              <a:off x="9175948" y="4073649"/>
              <a:ext cx="288032" cy="288032"/>
            </a:xfrm>
            <a:prstGeom prst="rtTriangle">
              <a:avLst/>
            </a:prstGeom>
            <a:solidFill>
              <a:srgbClr val="777777"/>
            </a:solidFill>
            <a:ln w="12700">
              <a:solidFill>
                <a:srgbClr val="FFFFFF"/>
              </a:solidFill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Right Triangle 77"/>
            <p:cNvSpPr/>
            <p:nvPr/>
          </p:nvSpPr>
          <p:spPr>
            <a:xfrm flipH="1" flipV="1">
              <a:off x="8311852" y="4937745"/>
              <a:ext cx="288032" cy="288032"/>
            </a:xfrm>
            <a:prstGeom prst="rtTriangle">
              <a:avLst/>
            </a:prstGeom>
            <a:solidFill>
              <a:srgbClr val="777777"/>
            </a:solidFill>
            <a:ln w="12700">
              <a:solidFill>
                <a:srgbClr val="FFFFFF"/>
              </a:solidFill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9" name="Straight Connector 78"/>
            <p:cNvCxnSpPr/>
            <p:nvPr/>
          </p:nvCxnSpPr>
          <p:spPr bwMode="auto">
            <a:xfrm>
              <a:off x="7951812" y="4217665"/>
              <a:ext cx="1800200" cy="0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2" name="Straight Connector 81"/>
            <p:cNvCxnSpPr/>
            <p:nvPr/>
          </p:nvCxnSpPr>
          <p:spPr bwMode="auto">
            <a:xfrm>
              <a:off x="8455868" y="4217665"/>
              <a:ext cx="0" cy="1296144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3" name="Straight Connector 82"/>
            <p:cNvCxnSpPr/>
            <p:nvPr/>
          </p:nvCxnSpPr>
          <p:spPr bwMode="auto">
            <a:xfrm>
              <a:off x="9319964" y="4217665"/>
              <a:ext cx="0" cy="396044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4" name="Straight Connector 83"/>
            <p:cNvCxnSpPr/>
            <p:nvPr/>
          </p:nvCxnSpPr>
          <p:spPr bwMode="auto">
            <a:xfrm>
              <a:off x="8455868" y="5081761"/>
              <a:ext cx="432048" cy="0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86" name="Chord 85"/>
            <p:cNvSpPr/>
            <p:nvPr/>
          </p:nvSpPr>
          <p:spPr>
            <a:xfrm>
              <a:off x="8275868" y="5247043"/>
              <a:ext cx="360000" cy="360000"/>
            </a:xfrm>
            <a:prstGeom prst="chord">
              <a:avLst>
                <a:gd name="adj1" fmla="val 21589360"/>
                <a:gd name="adj2" fmla="val 10812776"/>
              </a:avLst>
            </a:prstGeom>
            <a:solidFill>
              <a:srgbClr val="EAEAEA"/>
            </a:solidFill>
            <a:ln w="19050"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Chord 86"/>
            <p:cNvSpPr/>
            <p:nvPr/>
          </p:nvSpPr>
          <p:spPr>
            <a:xfrm>
              <a:off x="9139964" y="4382947"/>
              <a:ext cx="360000" cy="360000"/>
            </a:xfrm>
            <a:prstGeom prst="chord">
              <a:avLst>
                <a:gd name="adj1" fmla="val 21589360"/>
                <a:gd name="adj2" fmla="val 10812776"/>
              </a:avLst>
            </a:prstGeom>
            <a:solidFill>
              <a:srgbClr val="EAEAEA"/>
            </a:solidFill>
            <a:ln w="19050"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Chord 88"/>
            <p:cNvSpPr/>
            <p:nvPr/>
          </p:nvSpPr>
          <p:spPr>
            <a:xfrm rot="16200000">
              <a:off x="9485246" y="4037665"/>
              <a:ext cx="360000" cy="360000"/>
            </a:xfrm>
            <a:prstGeom prst="chord">
              <a:avLst>
                <a:gd name="adj1" fmla="val 21589360"/>
                <a:gd name="adj2" fmla="val 10812776"/>
              </a:avLst>
            </a:prstGeom>
            <a:solidFill>
              <a:srgbClr val="EAEAEA"/>
            </a:solidFill>
            <a:ln w="19050"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Chord 89"/>
            <p:cNvSpPr/>
            <p:nvPr/>
          </p:nvSpPr>
          <p:spPr>
            <a:xfrm rot="16200000">
              <a:off x="8621150" y="4901781"/>
              <a:ext cx="360000" cy="360000"/>
            </a:xfrm>
            <a:prstGeom prst="chord">
              <a:avLst>
                <a:gd name="adj1" fmla="val 21589360"/>
                <a:gd name="adj2" fmla="val 10812776"/>
              </a:avLst>
            </a:prstGeom>
            <a:solidFill>
              <a:srgbClr val="EAEAEA"/>
            </a:solidFill>
            <a:ln w="19050"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TextBox 90"/>
            <p:cNvSpPr txBox="1"/>
            <p:nvPr/>
          </p:nvSpPr>
          <p:spPr bwMode="auto">
            <a:xfrm>
              <a:off x="8311852" y="3793950"/>
              <a:ext cx="288032" cy="14401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0" bIns="0" rtlCol="0" anchor="ctr">
              <a:noAutofit/>
            </a:bodyPr>
            <a:lstStyle/>
            <a:p>
              <a:r>
                <a:rPr lang="en-US" sz="1700" b="0" smtClean="0">
                  <a:ln w="12700">
                    <a:noFill/>
                  </a:ln>
                  <a:solidFill>
                    <a:srgbClr val="EAEAEA"/>
                  </a:solidFill>
                </a:rPr>
                <a:t>BS</a:t>
              </a:r>
            </a:p>
          </p:txBody>
        </p:sp>
        <p:sp>
          <p:nvSpPr>
            <p:cNvPr id="92" name="TextBox 91"/>
            <p:cNvSpPr txBox="1"/>
            <p:nvPr/>
          </p:nvSpPr>
          <p:spPr bwMode="auto">
            <a:xfrm>
              <a:off x="8703081" y="3785618"/>
              <a:ext cx="309298" cy="14401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0" bIns="0" rtlCol="0" anchor="ctr">
              <a:noAutofit/>
            </a:bodyPr>
            <a:lstStyle/>
            <a:p>
              <a:r>
                <a:rPr lang="el-GR" sz="1800" b="0" smtClean="0">
                  <a:ln w="12700">
                    <a:noFill/>
                  </a:ln>
                  <a:solidFill>
                    <a:srgbClr val="EAEAEA"/>
                  </a:solidFill>
                  <a:latin typeface="Cambria Math"/>
                  <a:ea typeface="Cambria Math"/>
                  <a:sym typeface="Symbol"/>
                </a:rPr>
                <a:t></a:t>
              </a:r>
              <a:r>
                <a:rPr lang="en-US" sz="1700" b="0" smtClean="0">
                  <a:ln w="12700">
                    <a:noFill/>
                  </a:ln>
                  <a:solidFill>
                    <a:srgbClr val="EAEAEA"/>
                  </a:solidFill>
                </a:rPr>
                <a:t>/2</a:t>
              </a:r>
            </a:p>
          </p:txBody>
        </p:sp>
        <p:sp>
          <p:nvSpPr>
            <p:cNvPr id="93" name="TextBox 92"/>
            <p:cNvSpPr txBox="1"/>
            <p:nvPr/>
          </p:nvSpPr>
          <p:spPr bwMode="auto">
            <a:xfrm>
              <a:off x="9197213" y="3793950"/>
              <a:ext cx="288033" cy="14401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0" bIns="0" rtlCol="0" anchor="ctr">
              <a:noAutofit/>
            </a:bodyPr>
            <a:lstStyle/>
            <a:p>
              <a:r>
                <a:rPr lang="en-US" sz="1700" b="0" smtClean="0">
                  <a:ln w="12700">
                    <a:noFill/>
                  </a:ln>
                  <a:solidFill>
                    <a:srgbClr val="EAEAEA"/>
                  </a:solidFill>
                </a:rPr>
                <a:t>PBS</a:t>
              </a:r>
            </a:p>
          </p:txBody>
        </p:sp>
        <p:sp>
          <p:nvSpPr>
            <p:cNvPr id="94" name="TextBox 93"/>
            <p:cNvSpPr txBox="1"/>
            <p:nvPr/>
          </p:nvSpPr>
          <p:spPr bwMode="auto">
            <a:xfrm rot="16200000">
              <a:off x="7962087" y="5009752"/>
              <a:ext cx="288033" cy="14401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0" bIns="0" rtlCol="0" anchor="ctr">
              <a:noAutofit/>
            </a:bodyPr>
            <a:lstStyle/>
            <a:p>
              <a:r>
                <a:rPr lang="en-US" sz="1700" b="0" smtClean="0">
                  <a:ln w="12700">
                    <a:noFill/>
                  </a:ln>
                  <a:solidFill>
                    <a:srgbClr val="EAEAEA"/>
                  </a:solidFill>
                </a:rPr>
                <a:t>PBS</a:t>
              </a: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solidFill>
                  <a:srgbClr val="FFFFFF"/>
                </a:solidFill>
              </a:rPr>
              <a:t>Faking violation of Bell inequality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Text Box 29"/>
          <p:cNvSpPr txBox="1">
            <a:spLocks noChangeArrowheads="1"/>
          </p:cNvSpPr>
          <p:nvPr/>
        </p:nvSpPr>
        <p:spPr bwMode="auto">
          <a:xfrm>
            <a:off x="152400" y="7292975"/>
            <a:ext cx="9991725" cy="381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1359" tIns="45680" rIns="91359" bIns="45680" anchor="b"/>
          <a:lstStyle/>
          <a:p>
            <a:pPr algn="l"/>
            <a:r>
              <a:rPr lang="da-DK" sz="1600" b="0" smtClean="0">
                <a:solidFill>
                  <a:srgbClr val="C0C0C0"/>
                </a:solidFill>
                <a:cs typeface="Arial" pitchFamily="34" charset="0"/>
              </a:rPr>
              <a:t>I. Gerhardt, </a:t>
            </a:r>
            <a:r>
              <a:rPr lang="da-DK" sz="1600" b="0">
                <a:solidFill>
                  <a:srgbClr val="C0C0C0"/>
                </a:solidFill>
                <a:cs typeface="Arial" pitchFamily="34" charset="0"/>
              </a:rPr>
              <a:t>Q. Liu </a:t>
            </a:r>
            <a:r>
              <a:rPr lang="da-DK" sz="1600" b="0" i="1">
                <a:solidFill>
                  <a:srgbClr val="C0C0C0"/>
                </a:solidFill>
                <a:cs typeface="Arial" pitchFamily="34" charset="0"/>
              </a:rPr>
              <a:t>et al.,</a:t>
            </a:r>
            <a:r>
              <a:rPr lang="da-DK" sz="1600" b="0">
                <a:solidFill>
                  <a:srgbClr val="C0C0C0"/>
                </a:solidFill>
                <a:cs typeface="Arial" pitchFamily="34" charset="0"/>
              </a:rPr>
              <a:t> Phys. Rev. Lett. </a:t>
            </a:r>
            <a:r>
              <a:rPr lang="da-DK" sz="1600">
                <a:solidFill>
                  <a:srgbClr val="C0C0C0"/>
                </a:solidFill>
                <a:cs typeface="Arial" pitchFamily="34" charset="0"/>
              </a:rPr>
              <a:t>107</a:t>
            </a:r>
            <a:r>
              <a:rPr lang="da-DK" sz="1600" b="0">
                <a:solidFill>
                  <a:srgbClr val="C0C0C0"/>
                </a:solidFill>
                <a:cs typeface="Arial" pitchFamily="34" charset="0"/>
              </a:rPr>
              <a:t>, 170404 (2011</a:t>
            </a:r>
            <a:r>
              <a:rPr lang="da-DK" sz="1600" b="0" smtClean="0">
                <a:solidFill>
                  <a:srgbClr val="C0C0C0"/>
                </a:solidFill>
                <a:cs typeface="Arial" pitchFamily="34" charset="0"/>
              </a:rPr>
              <a:t>);  N. Sultana, V. Makarov, </a:t>
            </a:r>
            <a:r>
              <a:rPr lang="da-DK" sz="1600" b="0" i="1" smtClean="0">
                <a:solidFill>
                  <a:srgbClr val="C0C0C0"/>
                </a:solidFill>
                <a:cs typeface="Arial" pitchFamily="34" charset="0"/>
              </a:rPr>
              <a:t>unpublished</a:t>
            </a:r>
            <a:endParaRPr lang="da-DK" sz="1600" b="0" i="1">
              <a:solidFill>
                <a:srgbClr val="C0C0C0"/>
              </a:solidFill>
              <a:cs typeface="Arial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9"/>
              <p:cNvSpPr txBox="1">
                <a:spLocks noChangeArrowheads="1"/>
              </p:cNvSpPr>
              <p:nvPr/>
            </p:nvSpPr>
            <p:spPr bwMode="auto">
              <a:xfrm>
                <a:off x="248399" y="1049313"/>
                <a:ext cx="9895725" cy="15841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lIns="0" tIns="0" rIns="0" bIns="0">
                <a:noAutofit/>
              </a:bodyPr>
              <a:lstStyle/>
              <a:p>
                <a:pPr algn="l">
                  <a:lnSpc>
                    <a:spcPct val="130000"/>
                  </a:lnSpc>
                  <a:tabLst>
                    <a:tab pos="3586163" algn="l"/>
                  </a:tabLst>
                </a:pPr>
                <a:r>
                  <a:rPr lang="nb-NO" sz="2500" smtClean="0">
                    <a:solidFill>
                      <a:srgbClr val="FFFFFF"/>
                    </a:solidFill>
                  </a:rPr>
                  <a:t>CHSH inequality: 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nb-NO" sz="2500" b="1" i="1" smtClean="0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500" b="1" i="1" smtClean="0">
                            <a:solidFill>
                              <a:srgbClr val="FFFFFF"/>
                            </a:solidFill>
                            <a:latin typeface="Cambria Math"/>
                          </a:rPr>
                          <m:t>𝑺</m:t>
                        </m:r>
                        <m:r>
                          <a:rPr lang="pt-BR" sz="2500" i="1">
                            <a:solidFill>
                              <a:srgbClr val="FFFFFF"/>
                            </a:solidFill>
                            <a:latin typeface="Cambria Math"/>
                          </a:rPr>
                          <m:t>=</m:t>
                        </m:r>
                        <m:sSub>
                          <m:sSubPr>
                            <m:ctrlPr>
                              <a:rPr lang="en-US" sz="2500" b="1" i="1" smtClean="0">
                                <a:solidFill>
                                  <a:srgbClr val="FFFF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500" b="1" i="1" smtClean="0">
                                <a:solidFill>
                                  <a:srgbClr val="FFFFFF"/>
                                </a:solidFill>
                                <a:latin typeface="Cambria Math"/>
                              </a:rPr>
                              <m:t>𝑬</m:t>
                            </m:r>
                          </m:e>
                          <m:sub>
                            <m:r>
                              <a:rPr lang="en-US" sz="2500" b="1" i="1" smtClean="0">
                                <a:solidFill>
                                  <a:srgbClr val="FFFFFF"/>
                                </a:solidFill>
                                <a:latin typeface="Cambria Math"/>
                              </a:rPr>
                              <m:t>𝑨𝑩</m:t>
                            </m:r>
                          </m:sub>
                        </m:sSub>
                        <m:r>
                          <a:rPr lang="en-US" sz="2500" b="1" i="1" smtClean="0">
                            <a:solidFill>
                              <a:srgbClr val="FFFFFF"/>
                            </a:solidFill>
                            <a:latin typeface="Cambria Math"/>
                          </a:rPr>
                          <m:t>+</m:t>
                        </m:r>
                        <m:sSub>
                          <m:sSubPr>
                            <m:ctrlPr>
                              <a:rPr lang="en-US" sz="2500" i="1">
                                <a:solidFill>
                                  <a:srgbClr val="FFFF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500" i="1">
                                <a:solidFill>
                                  <a:srgbClr val="FFFFFF"/>
                                </a:solidFill>
                                <a:latin typeface="Cambria Math"/>
                              </a:rPr>
                              <m:t>𝑬</m:t>
                            </m:r>
                          </m:e>
                          <m:sub>
                            <m:r>
                              <a:rPr lang="en-US" sz="2500" i="1">
                                <a:solidFill>
                                  <a:srgbClr val="FFFFFF"/>
                                </a:solidFill>
                                <a:latin typeface="Cambria Math"/>
                              </a:rPr>
                              <m:t>𝑨</m:t>
                            </m:r>
                            <m:r>
                              <a:rPr lang="en-US" sz="2500" i="1" smtClean="0">
                                <a:solidFill>
                                  <a:srgbClr val="FFFFFF"/>
                                </a:solidFill>
                                <a:latin typeface="Cambria Math"/>
                                <a:ea typeface="Cambria Math"/>
                              </a:rPr>
                              <m:t>´</m:t>
                            </m:r>
                            <m:r>
                              <a:rPr lang="en-US" sz="2500" i="1">
                                <a:solidFill>
                                  <a:srgbClr val="FFFFFF"/>
                                </a:solidFill>
                                <a:latin typeface="Cambria Math"/>
                              </a:rPr>
                              <m:t>𝑩</m:t>
                            </m:r>
                          </m:sub>
                        </m:sSub>
                        <m:r>
                          <a:rPr lang="en-US" sz="2500" b="1" i="1" smtClean="0">
                            <a:solidFill>
                              <a:srgbClr val="FFFFFF"/>
                            </a:solidFill>
                            <a:latin typeface="Cambria Math"/>
                          </a:rPr>
                          <m:t>+</m:t>
                        </m:r>
                        <m:sSub>
                          <m:sSubPr>
                            <m:ctrlPr>
                              <a:rPr lang="en-US" sz="2500" i="1">
                                <a:solidFill>
                                  <a:srgbClr val="FFFF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500" i="1">
                                <a:solidFill>
                                  <a:srgbClr val="FFFFFF"/>
                                </a:solidFill>
                                <a:latin typeface="Cambria Math"/>
                              </a:rPr>
                              <m:t>𝑬</m:t>
                            </m:r>
                          </m:e>
                          <m:sub>
                            <m:r>
                              <a:rPr lang="en-US" sz="2500" i="1">
                                <a:solidFill>
                                  <a:srgbClr val="FFFFFF"/>
                                </a:solidFill>
                                <a:latin typeface="Cambria Math"/>
                              </a:rPr>
                              <m:t>𝑨𝑩</m:t>
                            </m:r>
                            <m:r>
                              <a:rPr lang="en-US" sz="2500" i="1">
                                <a:solidFill>
                                  <a:srgbClr val="FFFFFF"/>
                                </a:solidFill>
                                <a:latin typeface="Cambria Math"/>
                                <a:ea typeface="Cambria Math"/>
                              </a:rPr>
                              <m:t>´</m:t>
                            </m:r>
                          </m:sub>
                        </m:sSub>
                        <m:r>
                          <a:rPr lang="en-US" sz="2500" b="1" i="1" smtClean="0">
                            <a:solidFill>
                              <a:srgbClr val="FFFFFF"/>
                            </a:solidFill>
                            <a:latin typeface="Cambria Math"/>
                          </a:rPr>
                          <m:t>−</m:t>
                        </m:r>
                        <m:sSub>
                          <m:sSubPr>
                            <m:ctrlPr>
                              <a:rPr lang="en-US" sz="2500" i="1">
                                <a:solidFill>
                                  <a:srgbClr val="FFFF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500" i="1">
                                <a:solidFill>
                                  <a:srgbClr val="FFFFFF"/>
                                </a:solidFill>
                                <a:latin typeface="Cambria Math"/>
                              </a:rPr>
                              <m:t>𝑬</m:t>
                            </m:r>
                          </m:e>
                          <m:sub>
                            <m:r>
                              <a:rPr lang="en-US" sz="2500" i="1">
                                <a:solidFill>
                                  <a:srgbClr val="FFFFFF"/>
                                </a:solidFill>
                                <a:latin typeface="Cambria Math"/>
                              </a:rPr>
                              <m:t>𝑨</m:t>
                            </m:r>
                            <m:r>
                              <a:rPr lang="en-US" sz="2500" i="1">
                                <a:solidFill>
                                  <a:srgbClr val="FFFFFF"/>
                                </a:solidFill>
                                <a:latin typeface="Cambria Math"/>
                                <a:ea typeface="Cambria Math"/>
                              </a:rPr>
                              <m:t>´</m:t>
                            </m:r>
                            <m:r>
                              <a:rPr lang="en-US" sz="2500" i="1">
                                <a:solidFill>
                                  <a:srgbClr val="FFFFFF"/>
                                </a:solidFill>
                                <a:latin typeface="Cambria Math"/>
                              </a:rPr>
                              <m:t>𝑩</m:t>
                            </m:r>
                            <m:r>
                              <a:rPr lang="en-US" sz="2500" i="1">
                                <a:solidFill>
                                  <a:srgbClr val="FFFFFF"/>
                                </a:solidFill>
                                <a:latin typeface="Cambria Math"/>
                                <a:ea typeface="Cambria Math"/>
                              </a:rPr>
                              <m:t>´</m:t>
                            </m:r>
                          </m:sub>
                        </m:sSub>
                      </m:e>
                    </m:d>
                    <m:r>
                      <a:rPr lang="nb-NO" sz="2500" b="1" i="1" smtClean="0">
                        <a:solidFill>
                          <a:srgbClr val="FFFFFF"/>
                        </a:solidFill>
                        <a:latin typeface="Cambria Math"/>
                        <a:ea typeface="Cambria Math"/>
                      </a:rPr>
                      <m:t>≤</m:t>
                    </m:r>
                    <m:r>
                      <a:rPr lang="en-US" sz="2500" b="1" i="1" smtClean="0">
                        <a:solidFill>
                          <a:srgbClr val="FFFFFF"/>
                        </a:solidFill>
                        <a:latin typeface="Cambria Math"/>
                        <a:ea typeface="Cambria Math"/>
                      </a:rPr>
                      <m:t>𝟐</m:t>
                    </m:r>
                  </m:oMath>
                </a14:m>
                <a:endParaRPr lang="en-US" sz="2500" smtClean="0">
                  <a:solidFill>
                    <a:srgbClr val="FFFFFF"/>
                  </a:solidFill>
                </a:endParaRPr>
              </a:p>
              <a:p>
                <a:pPr algn="l">
                  <a:lnSpc>
                    <a:spcPct val="130000"/>
                  </a:lnSpc>
                  <a:tabLst>
                    <a:tab pos="3411538" algn="l"/>
                    <a:tab pos="3586163" algn="l"/>
                  </a:tabLst>
                </a:pPr>
                <a:r>
                  <a:rPr lang="en-US" sz="2500" smtClean="0">
                    <a:solidFill>
                      <a:srgbClr val="FFFFFF"/>
                    </a:solidFill>
                  </a:rPr>
                  <a:t>	</a:t>
                </a:r>
                <a14:m>
                  <m:oMath xmlns:m="http://schemas.openxmlformats.org/officeDocument/2006/math">
                    <m:r>
                      <a:rPr lang="en-US" sz="2500" b="1" i="1" smtClean="0">
                        <a:solidFill>
                          <a:srgbClr val="FFFFFF"/>
                        </a:solidFill>
                        <a:latin typeface="Cambria Math"/>
                      </a:rPr>
                      <m:t>𝑬</m:t>
                    </m:r>
                    <m:r>
                      <a:rPr lang="en-US" sz="2500" b="1" i="1" smtClean="0">
                        <a:solidFill>
                          <a:srgbClr val="FFFFFF"/>
                        </a:solidFill>
                        <a:latin typeface="Cambria Math"/>
                        <a:ea typeface="Cambria Math"/>
                      </a:rPr>
                      <m:t>∈</m:t>
                    </m:r>
                    <m:d>
                      <m:dPr>
                        <m:begChr m:val="["/>
                        <m:endChr m:val="]"/>
                        <m:ctrlPr>
                          <a:rPr lang="en-US" sz="2500" b="1" i="1" smtClean="0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dPr>
                      <m:e>
                        <m:r>
                          <a:rPr lang="en-US" sz="2500" b="1" i="1" smtClean="0">
                            <a:solidFill>
                              <a:srgbClr val="FFFFFF"/>
                            </a:solidFill>
                            <a:latin typeface="Cambria Math"/>
                            <a:ea typeface="Cambria Math"/>
                          </a:rPr>
                          <m:t>−</m:t>
                        </m:r>
                        <m:r>
                          <a:rPr lang="en-US" sz="2500" b="1" i="1" smtClean="0">
                            <a:solidFill>
                              <a:srgbClr val="FFFFFF"/>
                            </a:solidFill>
                            <a:latin typeface="Cambria Math"/>
                            <a:ea typeface="Cambria Math"/>
                          </a:rPr>
                          <m:t>𝟏</m:t>
                        </m:r>
                        <m:r>
                          <a:rPr lang="en-US" sz="2500" b="1" i="1" smtClean="0">
                            <a:solidFill>
                              <a:srgbClr val="FFFFFF"/>
                            </a:solidFill>
                            <a:latin typeface="Cambria Math"/>
                            <a:ea typeface="Cambria Math"/>
                          </a:rPr>
                          <m:t>, </m:t>
                        </m:r>
                        <m:r>
                          <a:rPr lang="en-US" sz="2500" b="1" i="1" smtClean="0">
                            <a:solidFill>
                              <a:srgbClr val="FFFFFF"/>
                            </a:solidFill>
                            <a:latin typeface="Cambria Math"/>
                            <a:ea typeface="Cambria Math"/>
                          </a:rPr>
                          <m:t>𝟏</m:t>
                        </m:r>
                      </m:e>
                    </m:d>
                  </m:oMath>
                </a14:m>
                <a:endParaRPr lang="en-US" sz="2500" smtClean="0">
                  <a:solidFill>
                    <a:srgbClr val="FFFFFF"/>
                  </a:solidFill>
                </a:endParaRPr>
              </a:p>
              <a:p>
                <a:pPr algn="l">
                  <a:lnSpc>
                    <a:spcPct val="130000"/>
                  </a:lnSpc>
                  <a:tabLst>
                    <a:tab pos="3586163" algn="l"/>
                  </a:tabLst>
                </a:pPr>
                <a:r>
                  <a:rPr lang="nb-NO" sz="2500" smtClean="0">
                    <a:solidFill>
                      <a:srgbClr val="FFFFFF"/>
                    </a:solidFill>
                  </a:rPr>
                  <a:t>Entangled photons: 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nb-NO" sz="2500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500" i="1">
                            <a:solidFill>
                              <a:srgbClr val="FFFFFF"/>
                            </a:solidFill>
                            <a:latin typeface="Cambria Math"/>
                          </a:rPr>
                          <m:t>𝑺</m:t>
                        </m:r>
                      </m:e>
                    </m:d>
                    <m:r>
                      <a:rPr lang="nb-NO" sz="2500" i="1">
                        <a:solidFill>
                          <a:srgbClr val="FFFFFF"/>
                        </a:solidFill>
                        <a:latin typeface="Cambria Math"/>
                        <a:ea typeface="Cambria Math"/>
                      </a:rPr>
                      <m:t>≤</m:t>
                    </m:r>
                    <m:r>
                      <a:rPr lang="en-US" sz="2500" i="1">
                        <a:solidFill>
                          <a:srgbClr val="FFFFFF"/>
                        </a:solidFill>
                        <a:latin typeface="Cambria Math"/>
                        <a:ea typeface="Cambria Math"/>
                      </a:rPr>
                      <m:t>𝟐</m:t>
                    </m:r>
                    <m:rad>
                      <m:radPr>
                        <m:degHide m:val="on"/>
                        <m:ctrlPr>
                          <a:rPr lang="en-US" sz="2500" i="1" smtClean="0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radPr>
                      <m:deg/>
                      <m:e>
                        <m:r>
                          <a:rPr lang="en-US" sz="2500" b="1" i="1" smtClean="0">
                            <a:solidFill>
                              <a:srgbClr val="FFFFFF"/>
                            </a:solidFill>
                            <a:latin typeface="Cambria Math"/>
                            <a:ea typeface="Cambria Math"/>
                          </a:rPr>
                          <m:t>𝟐</m:t>
                        </m:r>
                      </m:e>
                    </m:rad>
                  </m:oMath>
                </a14:m>
                <a:endParaRPr lang="en-US" sz="2500">
                  <a:solidFill>
                    <a:srgbClr val="FFFFFF"/>
                  </a:solidFill>
                </a:endParaRPr>
              </a:p>
            </p:txBody>
          </p:sp>
        </mc:Choice>
        <mc:Fallback xmlns="">
          <p:sp>
            <p:nvSpPr>
              <p:cNvPr id="6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48399" y="1049313"/>
                <a:ext cx="9895725" cy="1584176"/>
              </a:xfrm>
              <a:prstGeom prst="rect">
                <a:avLst/>
              </a:prstGeom>
              <a:blipFill rotWithShape="1">
                <a:blip r:embed="rId2"/>
                <a:stretch>
                  <a:fillRect l="-1972" t="-1538" b="-5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9"/>
              <p:cNvSpPr txBox="1">
                <a:spLocks noChangeArrowheads="1"/>
              </p:cNvSpPr>
              <p:nvPr/>
            </p:nvSpPr>
            <p:spPr bwMode="auto">
              <a:xfrm>
                <a:off x="248399" y="6132405"/>
                <a:ext cx="10038601" cy="10081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lIns="0" tIns="0" rIns="0" bIns="0">
                <a:noAutofit/>
              </a:bodyPr>
              <a:lstStyle/>
              <a:p>
                <a:pPr algn="l">
                  <a:lnSpc>
                    <a:spcPct val="130000"/>
                  </a:lnSpc>
                  <a:tabLst>
                    <a:tab pos="3359150" algn="l"/>
                  </a:tabLst>
                </a:pPr>
                <a:r>
                  <a:rPr lang="nb-NO" sz="2500" smtClean="0">
                    <a:solidFill>
                      <a:srgbClr val="FFFFFF"/>
                    </a:solidFill>
                  </a:rPr>
                  <a:t>Passive basis choice:	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nb-NO" sz="2500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500" i="1">
                            <a:solidFill>
                              <a:srgbClr val="FFFFFF"/>
                            </a:solidFill>
                            <a:latin typeface="Cambria Math"/>
                          </a:rPr>
                          <m:t>𝑺</m:t>
                        </m:r>
                      </m:e>
                    </m:d>
                    <m:r>
                      <a:rPr lang="nb-NO" sz="2500" i="1">
                        <a:solidFill>
                          <a:srgbClr val="FFFFFF"/>
                        </a:solidFill>
                        <a:latin typeface="Cambria Math"/>
                        <a:ea typeface="Cambria Math"/>
                      </a:rPr>
                      <m:t>≤</m:t>
                    </m:r>
                    <m:r>
                      <a:rPr lang="en-US" sz="2500" b="1" i="1" smtClean="0">
                        <a:solidFill>
                          <a:srgbClr val="FFFFFF"/>
                        </a:solidFill>
                        <a:latin typeface="Cambria Math"/>
                        <a:ea typeface="Cambria Math"/>
                      </a:rPr>
                      <m:t>𝟒</m:t>
                    </m:r>
                    <m:r>
                      <a:rPr lang="en-US" sz="2500" b="1" i="1" smtClean="0">
                        <a:solidFill>
                          <a:srgbClr val="FFFFFF"/>
                        </a:solidFill>
                        <a:latin typeface="Cambria Math"/>
                        <a:ea typeface="Cambria Math"/>
                      </a:rPr>
                      <m:t>,  </m:t>
                    </m:r>
                    <m:r>
                      <m:rPr>
                        <m:nor/>
                      </m:rPr>
                      <a:rPr lang="en-US" sz="2500">
                        <a:solidFill>
                          <a:srgbClr val="FFFFFF"/>
                        </a:solidFill>
                        <a:latin typeface="Cambria Math" pitchFamily="18" charset="0"/>
                        <a:ea typeface="Cambria Math" pitchFamily="18" charset="0"/>
                      </a:rPr>
                      <m:t>click</m:t>
                    </m:r>
                    <m:r>
                      <m:rPr>
                        <m:nor/>
                      </m:rPr>
                      <a:rPr lang="en-US" sz="2500">
                        <a:solidFill>
                          <a:srgbClr val="FFFFFF"/>
                        </a:solidFill>
                        <a:latin typeface="Cambria Math" pitchFamily="18" charset="0"/>
                        <a:ea typeface="Cambria Math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500">
                        <a:solidFill>
                          <a:srgbClr val="FFFFFF"/>
                        </a:solidFill>
                        <a:latin typeface="Cambria Math" pitchFamily="18" charset="0"/>
                        <a:ea typeface="Cambria Math" pitchFamily="18" charset="0"/>
                      </a:rPr>
                      <m:t>probability</m:t>
                    </m:r>
                    <m:r>
                      <m:rPr>
                        <m:nor/>
                      </m:rPr>
                      <a:rPr lang="en-US" sz="2500" b="1" i="0" smtClean="0">
                        <a:solidFill>
                          <a:srgbClr val="FFFFFF"/>
                        </a:solidFill>
                        <a:latin typeface="Cambria Math" pitchFamily="18" charset="0"/>
                        <a:ea typeface="Cambria Math" pitchFamily="18" charset="0"/>
                      </a:rPr>
                      <m:t> =</m:t>
                    </m:r>
                  </m:oMath>
                </a14:m>
                <a:r>
                  <a:rPr lang="en-US" sz="2500" smtClean="0">
                    <a:solidFill>
                      <a:srgbClr val="FFFFFF"/>
                    </a:solidFill>
                    <a:latin typeface="Cambria Math" pitchFamily="18" charset="0"/>
                    <a:ea typeface="Cambria Math" pitchFamily="18" charset="0"/>
                  </a:rPr>
                  <a:t> 100</a:t>
                </a:r>
                <a14:m>
                  <m:oMath xmlns:m="http://schemas.openxmlformats.org/officeDocument/2006/math">
                    <m:r>
                      <a:rPr lang="en-CA" sz="2500" i="1">
                        <a:solidFill>
                          <a:srgbClr val="FFFFFF"/>
                        </a:solidFill>
                        <a:latin typeface="Cambria Math"/>
                        <a:ea typeface="Cambria Math"/>
                      </a:rPr>
                      <m:t>%</m:t>
                    </m:r>
                  </m:oMath>
                </a14:m>
                <a:endParaRPr lang="en-US" sz="2500" smtClean="0">
                  <a:solidFill>
                    <a:srgbClr val="FFFFFF"/>
                  </a:solidFill>
                  <a:latin typeface="Cambria Math" pitchFamily="18" charset="0"/>
                  <a:ea typeface="Cambria Math" pitchFamily="18" charset="0"/>
                </a:endParaRPr>
              </a:p>
              <a:p>
                <a:pPr algn="l">
                  <a:lnSpc>
                    <a:spcPct val="130000"/>
                  </a:lnSpc>
                  <a:tabLst>
                    <a:tab pos="3359150" algn="l"/>
                  </a:tabLst>
                </a:pPr>
                <a:r>
                  <a:rPr lang="nb-NO" sz="2500" smtClean="0">
                    <a:solidFill>
                      <a:srgbClr val="FFFFFF"/>
                    </a:solidFill>
                  </a:rPr>
                  <a:t>Active </a:t>
                </a:r>
                <a:r>
                  <a:rPr lang="nb-NO" sz="2500">
                    <a:solidFill>
                      <a:srgbClr val="FFFFFF"/>
                    </a:solidFill>
                  </a:rPr>
                  <a:t>basis choice:</a:t>
                </a:r>
                <a:r>
                  <a:rPr lang="nb-NO" sz="2500" smtClean="0">
                    <a:solidFill>
                      <a:srgbClr val="FFFFFF"/>
                    </a:solidFill>
                  </a:rPr>
                  <a:t>	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nb-NO" sz="2500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500" i="1">
                            <a:solidFill>
                              <a:srgbClr val="FFFFFF"/>
                            </a:solidFill>
                            <a:latin typeface="Cambria Math"/>
                          </a:rPr>
                          <m:t>𝑺</m:t>
                        </m:r>
                      </m:e>
                    </m:d>
                    <m:r>
                      <a:rPr lang="nb-NO" sz="2500" i="1" smtClean="0">
                        <a:solidFill>
                          <a:srgbClr val="FFFFFF"/>
                        </a:solidFill>
                        <a:latin typeface="Cambria Math"/>
                        <a:ea typeface="Cambria Math"/>
                      </a:rPr>
                      <m:t>≤</m:t>
                    </m:r>
                    <m:r>
                      <a:rPr lang="en-US" sz="2500" i="1">
                        <a:solidFill>
                          <a:srgbClr val="FFFFFF"/>
                        </a:solidFill>
                        <a:latin typeface="Cambria Math"/>
                        <a:ea typeface="Cambria Math"/>
                      </a:rPr>
                      <m:t>𝟐</m:t>
                    </m:r>
                    <m:rad>
                      <m:radPr>
                        <m:degHide m:val="on"/>
                        <m:ctrlPr>
                          <a:rPr lang="en-US" sz="2500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radPr>
                      <m:deg/>
                      <m:e>
                        <m:r>
                          <a:rPr lang="en-US" sz="2500" i="1">
                            <a:solidFill>
                              <a:srgbClr val="FFFFFF"/>
                            </a:solidFill>
                            <a:latin typeface="Cambria Math"/>
                            <a:ea typeface="Cambria Math"/>
                          </a:rPr>
                          <m:t>𝟐</m:t>
                        </m:r>
                      </m:e>
                    </m:rad>
                    <m:r>
                      <a:rPr lang="en-CA" sz="2500" b="1" i="1" smtClean="0">
                        <a:solidFill>
                          <a:srgbClr val="FFFFFF"/>
                        </a:solidFill>
                        <a:latin typeface="Cambria Math"/>
                        <a:ea typeface="Cambria Math"/>
                      </a:rPr>
                      <m:t> </m:t>
                    </m:r>
                    <m:d>
                      <m:dPr>
                        <m:ctrlPr>
                          <a:rPr lang="en-CA" sz="2500" b="1" i="1" smtClean="0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dPr>
                      <m:e>
                        <m:r>
                          <a:rPr lang="en-CA" sz="2500" i="1">
                            <a:solidFill>
                              <a:srgbClr val="FFFFFF"/>
                            </a:solidFill>
                            <a:latin typeface="Cambria Math"/>
                            <a:ea typeface="Cambria Math"/>
                          </a:rPr>
                          <m:t>𝟒</m:t>
                        </m:r>
                      </m:e>
                    </m:d>
                    <m:r>
                      <a:rPr lang="en-US" sz="2500" i="1">
                        <a:solidFill>
                          <a:srgbClr val="FFFFFF"/>
                        </a:solidFill>
                        <a:latin typeface="Cambria Math" pitchFamily="18" charset="0"/>
                        <a:ea typeface="Cambria Math" pitchFamily="18" charset="0"/>
                      </a:rPr>
                      <m:t>,</m:t>
                    </m:r>
                    <m:r>
                      <m:rPr>
                        <m:nor/>
                      </m:rPr>
                      <a:rPr lang="en-CA" sz="2500" b="1" i="0" smtClean="0">
                        <a:solidFill>
                          <a:srgbClr val="FFFFFF"/>
                        </a:solidFill>
                        <a:latin typeface="Cambria Math" pitchFamily="18" charset="0"/>
                        <a:ea typeface="Cambria Math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500">
                        <a:solidFill>
                          <a:srgbClr val="FFFFFF"/>
                        </a:solidFill>
                        <a:latin typeface="Cambria Math" pitchFamily="18" charset="0"/>
                        <a:ea typeface="Cambria Math" pitchFamily="18" charset="0"/>
                      </a:rPr>
                      <m:t>click</m:t>
                    </m:r>
                    <m:r>
                      <m:rPr>
                        <m:nor/>
                      </m:rPr>
                      <a:rPr lang="en-US" sz="2500">
                        <a:solidFill>
                          <a:srgbClr val="FFFFFF"/>
                        </a:solidFill>
                        <a:latin typeface="Cambria Math" pitchFamily="18" charset="0"/>
                        <a:ea typeface="Cambria Math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500">
                        <a:solidFill>
                          <a:srgbClr val="FFFFFF"/>
                        </a:solidFill>
                        <a:latin typeface="Cambria Math" pitchFamily="18" charset="0"/>
                        <a:ea typeface="Cambria Math" pitchFamily="18" charset="0"/>
                      </a:rPr>
                      <m:t>probability</m:t>
                    </m:r>
                    <m:r>
                      <m:rPr>
                        <m:nor/>
                      </m:rPr>
                      <a:rPr lang="en-US" sz="2500">
                        <a:solidFill>
                          <a:srgbClr val="FFFFFF"/>
                        </a:solidFill>
                        <a:latin typeface="Cambria Math" pitchFamily="18" charset="0"/>
                        <a:ea typeface="Cambria Math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CA" sz="2500" b="1" i="0" smtClean="0">
                        <a:solidFill>
                          <a:srgbClr val="FFFFFF"/>
                        </a:solidFill>
                        <a:latin typeface="Cambria Math" pitchFamily="18" charset="0"/>
                        <a:ea typeface="Cambria Math" pitchFamily="18" charset="0"/>
                      </a:rPr>
                      <m:t>=</m:t>
                    </m:r>
                  </m:oMath>
                </a14:m>
                <a:r>
                  <a:rPr lang="en-US" sz="2500" smtClean="0">
                    <a:solidFill>
                      <a:srgbClr val="FFFFFF"/>
                    </a:solidFill>
                    <a:latin typeface="Cambria Math" pitchFamily="18" charset="0"/>
                    <a:ea typeface="Cambria Math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CA" sz="2500" i="1">
                        <a:solidFill>
                          <a:srgbClr val="FFFFFF"/>
                        </a:solidFill>
                        <a:latin typeface="Cambria Math"/>
                        <a:ea typeface="Cambria Math"/>
                      </a:rPr>
                      <m:t>𝟔𝟔</m:t>
                    </m:r>
                    <m:r>
                      <a:rPr lang="en-CA" sz="2500" i="1">
                        <a:solidFill>
                          <a:srgbClr val="FFFFFF"/>
                        </a:solidFill>
                        <a:latin typeface="Cambria Math"/>
                        <a:ea typeface="Cambria Math"/>
                      </a:rPr>
                      <m:t>.</m:t>
                    </m:r>
                    <m:r>
                      <a:rPr lang="en-CA" sz="2500" i="1">
                        <a:solidFill>
                          <a:srgbClr val="FFFFFF"/>
                        </a:solidFill>
                        <a:latin typeface="Cambria Math"/>
                        <a:ea typeface="Cambria Math"/>
                      </a:rPr>
                      <m:t>𝟕</m:t>
                    </m:r>
                    <m:r>
                      <a:rPr lang="en-CA" sz="2500" i="1">
                        <a:solidFill>
                          <a:srgbClr val="FFFFFF"/>
                        </a:solidFill>
                        <a:latin typeface="Cambria Math"/>
                        <a:ea typeface="Cambria Math"/>
                      </a:rPr>
                      <m:t>%</m:t>
                    </m:r>
                  </m:oMath>
                </a14:m>
                <a:r>
                  <a:rPr lang="en-US" sz="2500" smtClean="0">
                    <a:solidFill>
                      <a:srgbClr val="FFFFFF"/>
                    </a:solidFill>
                    <a:latin typeface="Cambria Math" pitchFamily="18" charset="0"/>
                    <a:ea typeface="Cambria Math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CA" sz="2500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dPr>
                      <m:e>
                        <m:r>
                          <a:rPr lang="en-CA" sz="2500" b="1" i="1" smtClean="0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  <m:t>𝟓𝟎</m:t>
                        </m:r>
                        <m:r>
                          <a:rPr lang="en-CA" sz="2500" b="1" i="1" smtClean="0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  <m:t>%</m:t>
                        </m:r>
                      </m:e>
                    </m:d>
                  </m:oMath>
                </a14:m>
                <a:r>
                  <a:rPr lang="en-US" sz="2500" smtClean="0">
                    <a:solidFill>
                      <a:srgbClr val="FFFFFF"/>
                    </a:solidFill>
                    <a:latin typeface="Cambria Math" pitchFamily="18" charset="0"/>
                    <a:ea typeface="Cambria Math" pitchFamily="18" charset="0"/>
                  </a:rPr>
                  <a:t> </a:t>
                </a:r>
                <a:endParaRPr lang="en-US" sz="2500">
                  <a:solidFill>
                    <a:srgbClr val="FFFFFF"/>
                  </a:solidFill>
                  <a:latin typeface="Cambria Math" pitchFamily="18" charset="0"/>
                  <a:ea typeface="Cambria Math" pitchFamily="18" charset="0"/>
                </a:endParaRPr>
              </a:p>
            </p:txBody>
          </p:sp>
        </mc:Choice>
        <mc:Fallback xmlns="">
          <p:sp>
            <p:nvSpPr>
              <p:cNvPr id="8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48399" y="6132405"/>
                <a:ext cx="10038601" cy="1008112"/>
              </a:xfrm>
              <a:prstGeom prst="rect">
                <a:avLst/>
              </a:prstGeom>
              <a:blipFill rotWithShape="0">
                <a:blip r:embed="rId3"/>
                <a:stretch>
                  <a:fillRect l="-1943" t="-3030" b="-15758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4" name="Straight Arrow Connector 23"/>
          <p:cNvCxnSpPr/>
          <p:nvPr/>
        </p:nvCxnSpPr>
        <p:spPr bwMode="auto">
          <a:xfrm flipH="1">
            <a:off x="2335188" y="4217665"/>
            <a:ext cx="1080120" cy="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FF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cxnSp>
        <p:nvCxnSpPr>
          <p:cNvPr id="67" name="Straight Arrow Connector 66"/>
          <p:cNvCxnSpPr/>
          <p:nvPr/>
        </p:nvCxnSpPr>
        <p:spPr bwMode="auto">
          <a:xfrm>
            <a:off x="6871692" y="4217665"/>
            <a:ext cx="1080120" cy="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FF"/>
            </a:solidFill>
            <a:prstDash val="solid"/>
            <a:round/>
            <a:headEnd type="none" w="lg" len="lg"/>
            <a:tailEnd type="triangle" w="lg" len="lg"/>
          </a:ln>
          <a:effectLst/>
        </p:spPr>
      </p:cxnSp>
      <p:cxnSp>
        <p:nvCxnSpPr>
          <p:cNvPr id="80" name="Straight Arrow Connector 79"/>
          <p:cNvCxnSpPr>
            <a:endCxn id="61" idx="3"/>
          </p:cNvCxnSpPr>
          <p:nvPr/>
        </p:nvCxnSpPr>
        <p:spPr bwMode="auto">
          <a:xfrm flipH="1">
            <a:off x="4783460" y="4217665"/>
            <a:ext cx="288032" cy="0"/>
          </a:xfrm>
          <a:prstGeom prst="straightConnector1">
            <a:avLst/>
          </a:prstGeom>
          <a:solidFill>
            <a:schemeClr val="accent1"/>
          </a:solidFill>
          <a:ln w="19050" cap="sq" cmpd="sng" algn="ctr">
            <a:solidFill>
              <a:srgbClr val="FFFFFF"/>
            </a:solidFill>
            <a:prstDash val="solid"/>
            <a:round/>
            <a:headEnd type="none" w="med" len="med"/>
            <a:tailEnd type="arrow" w="lg" len="lg"/>
          </a:ln>
          <a:effectLst/>
        </p:spPr>
      </p:cxnSp>
      <p:cxnSp>
        <p:nvCxnSpPr>
          <p:cNvPr id="81" name="Straight Arrow Connector 80"/>
          <p:cNvCxnSpPr/>
          <p:nvPr/>
        </p:nvCxnSpPr>
        <p:spPr bwMode="auto">
          <a:xfrm>
            <a:off x="5215508" y="4217665"/>
            <a:ext cx="288032" cy="0"/>
          </a:xfrm>
          <a:prstGeom prst="straightConnector1">
            <a:avLst/>
          </a:prstGeom>
          <a:solidFill>
            <a:schemeClr val="accent1"/>
          </a:solidFill>
          <a:ln w="19050" cap="sq" cmpd="sng" algn="ctr">
            <a:solidFill>
              <a:srgbClr val="FFFFFF"/>
            </a:solidFill>
            <a:prstDash val="solid"/>
            <a:round/>
            <a:headEnd type="none" w="med" len="med"/>
            <a:tailEnd type="arrow" w="lg" len="lg"/>
          </a:ln>
          <a:effectLst/>
        </p:spPr>
      </p:cxnSp>
      <p:sp>
        <p:nvSpPr>
          <p:cNvPr id="61" name="TextBox 60"/>
          <p:cNvSpPr txBox="1"/>
          <p:nvPr/>
        </p:nvSpPr>
        <p:spPr bwMode="auto">
          <a:xfrm>
            <a:off x="3415308" y="3713609"/>
            <a:ext cx="1368152" cy="1008112"/>
          </a:xfrm>
          <a:prstGeom prst="rect">
            <a:avLst/>
          </a:prstGeom>
          <a:solidFill>
            <a:srgbClr val="000000"/>
          </a:solidFill>
          <a:ln w="12700">
            <a:solidFill>
              <a:srgbClr val="FFFFFF"/>
            </a:solidFill>
            <a:miter lim="800000"/>
            <a:headEnd/>
            <a:tailEnd/>
          </a:ln>
        </p:spPr>
        <p:txBody>
          <a:bodyPr wrap="none" lIns="0" tIns="0" rIns="0" bIns="0" rtlCol="0" anchor="ctr">
            <a:noAutofit/>
          </a:bodyPr>
          <a:lstStyle/>
          <a:p>
            <a:pPr>
              <a:lnSpc>
                <a:spcPct val="90000"/>
              </a:lnSpc>
            </a:pPr>
            <a:r>
              <a:rPr lang="en-US" sz="2000" smtClean="0">
                <a:ln w="12700">
                  <a:noFill/>
                </a:ln>
                <a:solidFill>
                  <a:srgbClr val="FFFFFF"/>
                </a:solidFill>
              </a:rPr>
              <a:t>Faked</a:t>
            </a:r>
          </a:p>
          <a:p>
            <a:pPr>
              <a:lnSpc>
                <a:spcPct val="90000"/>
              </a:lnSpc>
            </a:pPr>
            <a:r>
              <a:rPr lang="en-US" sz="2000" smtClean="0">
                <a:ln w="12700">
                  <a:noFill/>
                </a:ln>
                <a:solidFill>
                  <a:srgbClr val="FFFFFF"/>
                </a:solidFill>
              </a:rPr>
              <a:t>state</a:t>
            </a:r>
          </a:p>
          <a:p>
            <a:pPr>
              <a:lnSpc>
                <a:spcPct val="90000"/>
              </a:lnSpc>
            </a:pPr>
            <a:r>
              <a:rPr lang="en-US" sz="2000" smtClean="0">
                <a:ln w="12700">
                  <a:noFill/>
                </a:ln>
                <a:solidFill>
                  <a:srgbClr val="FFFFFF"/>
                </a:solidFill>
              </a:rPr>
              <a:t>generator</a:t>
            </a:r>
          </a:p>
        </p:txBody>
      </p:sp>
      <p:cxnSp>
        <p:nvCxnSpPr>
          <p:cNvPr id="85" name="Straight Connector 84"/>
          <p:cNvCxnSpPr/>
          <p:nvPr/>
        </p:nvCxnSpPr>
        <p:spPr bwMode="auto">
          <a:xfrm>
            <a:off x="5071492" y="4217665"/>
            <a:ext cx="0" cy="792088"/>
          </a:xfrm>
          <a:prstGeom prst="line">
            <a:avLst/>
          </a:prstGeom>
          <a:solidFill>
            <a:schemeClr val="accent1"/>
          </a:solidFill>
          <a:ln w="19050" cap="sq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8" name="Straight Connector 87"/>
          <p:cNvCxnSpPr/>
          <p:nvPr/>
        </p:nvCxnSpPr>
        <p:spPr bwMode="auto">
          <a:xfrm>
            <a:off x="5215508" y="4217665"/>
            <a:ext cx="0" cy="792088"/>
          </a:xfrm>
          <a:prstGeom prst="line">
            <a:avLst/>
          </a:prstGeom>
          <a:solidFill>
            <a:schemeClr val="accent1"/>
          </a:solidFill>
          <a:ln w="19050" cap="sq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9" name="TextBox 38"/>
          <p:cNvSpPr txBox="1"/>
          <p:nvPr/>
        </p:nvSpPr>
        <p:spPr bwMode="auto">
          <a:xfrm>
            <a:off x="5503540" y="3713609"/>
            <a:ext cx="1368152" cy="1008112"/>
          </a:xfrm>
          <a:prstGeom prst="rect">
            <a:avLst/>
          </a:prstGeom>
          <a:solidFill>
            <a:srgbClr val="000000"/>
          </a:solidFill>
          <a:ln w="12700">
            <a:solidFill>
              <a:srgbClr val="FFFFFF"/>
            </a:solidFill>
            <a:miter lim="800000"/>
            <a:headEnd/>
            <a:tailEnd/>
          </a:ln>
        </p:spPr>
        <p:txBody>
          <a:bodyPr wrap="none" lIns="0" tIns="0" rIns="0" bIns="0" rtlCol="0" anchor="ctr">
            <a:noAutofit/>
          </a:bodyPr>
          <a:lstStyle/>
          <a:p>
            <a:pPr>
              <a:lnSpc>
                <a:spcPct val="90000"/>
              </a:lnSpc>
            </a:pPr>
            <a:r>
              <a:rPr lang="en-US" sz="2000" smtClean="0">
                <a:ln w="12700">
                  <a:noFill/>
                </a:ln>
                <a:solidFill>
                  <a:srgbClr val="FFFFFF"/>
                </a:solidFill>
              </a:rPr>
              <a:t>Faked</a:t>
            </a:r>
          </a:p>
          <a:p>
            <a:pPr>
              <a:lnSpc>
                <a:spcPct val="90000"/>
              </a:lnSpc>
            </a:pPr>
            <a:r>
              <a:rPr lang="en-US" sz="2000" smtClean="0">
                <a:ln w="12700">
                  <a:noFill/>
                </a:ln>
                <a:solidFill>
                  <a:srgbClr val="FFFFFF"/>
                </a:solidFill>
              </a:rPr>
              <a:t>state</a:t>
            </a:r>
          </a:p>
          <a:p>
            <a:pPr>
              <a:lnSpc>
                <a:spcPct val="90000"/>
              </a:lnSpc>
            </a:pPr>
            <a:r>
              <a:rPr lang="en-US" sz="2000" smtClean="0">
                <a:ln w="12700">
                  <a:noFill/>
                </a:ln>
                <a:solidFill>
                  <a:srgbClr val="FFFFFF"/>
                </a:solidFill>
              </a:rPr>
              <a:t>generator</a:t>
            </a:r>
          </a:p>
        </p:txBody>
      </p:sp>
      <p:sp>
        <p:nvSpPr>
          <p:cNvPr id="51" name="TextBox 50"/>
          <p:cNvSpPr txBox="1"/>
          <p:nvPr/>
        </p:nvSpPr>
        <p:spPr bwMode="auto">
          <a:xfrm>
            <a:off x="7951812" y="2964493"/>
            <a:ext cx="2016224" cy="67710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rtlCol="0" anchor="ctr">
            <a:noAutofit/>
          </a:bodyPr>
          <a:lstStyle/>
          <a:p>
            <a:r>
              <a:rPr lang="en-US" sz="2200" smtClean="0">
                <a:ln w="12700">
                  <a:noFill/>
                </a:ln>
                <a:solidFill>
                  <a:srgbClr val="FFFFFF"/>
                </a:solidFill>
              </a:rPr>
              <a:t>Polarization</a:t>
            </a:r>
          </a:p>
          <a:p>
            <a:r>
              <a:rPr lang="en-US" sz="2200" smtClean="0">
                <a:ln w="12700">
                  <a:noFill/>
                </a:ln>
                <a:solidFill>
                  <a:srgbClr val="FFFFFF"/>
                </a:solidFill>
              </a:rPr>
              <a:t>analyser B</a:t>
            </a:r>
          </a:p>
        </p:txBody>
      </p:sp>
      <p:sp>
        <p:nvSpPr>
          <p:cNvPr id="59" name="TextBox 58"/>
          <p:cNvSpPr txBox="1"/>
          <p:nvPr/>
        </p:nvSpPr>
        <p:spPr bwMode="auto">
          <a:xfrm>
            <a:off x="318964" y="2964493"/>
            <a:ext cx="2016224" cy="67710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rtlCol="0" anchor="ctr">
            <a:noAutofit/>
          </a:bodyPr>
          <a:lstStyle/>
          <a:p>
            <a:r>
              <a:rPr lang="en-US" sz="2200" smtClean="0">
                <a:ln w="12700">
                  <a:noFill/>
                </a:ln>
                <a:solidFill>
                  <a:srgbClr val="FFFFFF"/>
                </a:solidFill>
              </a:rPr>
              <a:t>Polarization</a:t>
            </a:r>
          </a:p>
          <a:p>
            <a:r>
              <a:rPr lang="en-US" sz="2200" smtClean="0">
                <a:ln w="12700">
                  <a:noFill/>
                </a:ln>
                <a:solidFill>
                  <a:srgbClr val="FFFFFF"/>
                </a:solidFill>
              </a:rPr>
              <a:t>analyser A</a:t>
            </a:r>
          </a:p>
        </p:txBody>
      </p:sp>
      <p:sp>
        <p:nvSpPr>
          <p:cNvPr id="73" name="TextBox 72"/>
          <p:cNvSpPr txBox="1"/>
          <p:nvPr/>
        </p:nvSpPr>
        <p:spPr bwMode="auto">
          <a:xfrm>
            <a:off x="3757346" y="5009753"/>
            <a:ext cx="2772308" cy="504056"/>
          </a:xfrm>
          <a:prstGeom prst="rect">
            <a:avLst/>
          </a:prstGeom>
          <a:solidFill>
            <a:srgbClr val="000000"/>
          </a:solidFill>
          <a:ln w="12700">
            <a:solidFill>
              <a:srgbClr val="FFFFFF"/>
            </a:solidFill>
            <a:miter lim="800000"/>
            <a:headEnd/>
            <a:tailEnd/>
          </a:ln>
        </p:spPr>
        <p:txBody>
          <a:bodyPr wrap="none" lIns="0" tIns="0" rIns="0" bIns="0" rtlCol="0" anchor="ctr">
            <a:noAutofit/>
          </a:bodyPr>
          <a:lstStyle/>
          <a:p>
            <a:r>
              <a:rPr lang="en-US" sz="2200" smtClean="0">
                <a:ln w="12700">
                  <a:noFill/>
                </a:ln>
                <a:solidFill>
                  <a:srgbClr val="FFFFFF"/>
                </a:solidFill>
              </a:rPr>
              <a:t>Pattern generator</a:t>
            </a:r>
          </a:p>
        </p:txBody>
      </p:sp>
    </p:spTree>
    <p:extLst>
      <p:ext uri="{BB962C8B-B14F-4D97-AF65-F5344CB8AC3E}">
        <p14:creationId xmlns:p14="http://schemas.microsoft.com/office/powerpoint/2010/main" val="1849341999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tangle 59"/>
          <p:cNvSpPr>
            <a:spLocks noChangeArrowheads="1"/>
          </p:cNvSpPr>
          <p:nvPr/>
        </p:nvSpPr>
        <p:spPr bwMode="auto">
          <a:xfrm>
            <a:off x="0" y="0"/>
            <a:ext cx="10287000" cy="7715250"/>
          </a:xfrm>
          <a:prstGeom prst="rect">
            <a:avLst/>
          </a:prstGeom>
          <a:solidFill>
            <a:srgbClr val="000000"/>
          </a:solidFill>
          <a:ln w="19050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endParaRPr lang="zh-CN" altLang="zh-CN">
              <a:ea typeface="SimSun" pitchFamily="2" charset="-122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>
                <a:solidFill>
                  <a:srgbClr val="FFFFFF"/>
                </a:solidFill>
              </a:rPr>
              <a:t>Controlling superconducting nanowire</a:t>
            </a:r>
            <a:br>
              <a:rPr lang="nb-NO" smtClean="0">
                <a:solidFill>
                  <a:srgbClr val="FFFFFF"/>
                </a:solidFill>
              </a:rPr>
            </a:br>
            <a:r>
              <a:rPr lang="nb-NO" smtClean="0">
                <a:solidFill>
                  <a:srgbClr val="FFFFFF"/>
                </a:solidFill>
              </a:rPr>
              <a:t>single-photon detectors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Text Box 29"/>
          <p:cNvSpPr txBox="1">
            <a:spLocks noChangeArrowheads="1"/>
          </p:cNvSpPr>
          <p:nvPr/>
        </p:nvSpPr>
        <p:spPr bwMode="auto">
          <a:xfrm>
            <a:off x="152400" y="7292975"/>
            <a:ext cx="9991725" cy="381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1359" tIns="45680" rIns="91359" bIns="45680" anchor="b"/>
          <a:lstStyle/>
          <a:p>
            <a:pPr algn="l"/>
            <a:r>
              <a:rPr lang="en-US" sz="1600" b="0" smtClean="0">
                <a:solidFill>
                  <a:srgbClr val="C0C0C0"/>
                </a:solidFill>
                <a:cs typeface="Arial" pitchFamily="34" charset="0"/>
              </a:rPr>
              <a:t>L. Lydersen, M. K. Akhlaghi, A. H. Majedi, J. Skaar, V. </a:t>
            </a:r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Makarov, New J. Phys. </a:t>
            </a:r>
            <a:r>
              <a:rPr lang="en-US" sz="1600">
                <a:solidFill>
                  <a:srgbClr val="C0C0C0"/>
                </a:solidFill>
                <a:cs typeface="Arial" pitchFamily="34" charset="0"/>
              </a:rPr>
              <a:t>13</a:t>
            </a:r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, 113042 (2011</a:t>
            </a:r>
            <a:r>
              <a:rPr lang="en-US" sz="1600" b="0" smtClean="0">
                <a:solidFill>
                  <a:srgbClr val="C0C0C0"/>
                </a:solidFill>
                <a:cs typeface="Arial" pitchFamily="34" charset="0"/>
              </a:rPr>
              <a:t>)</a:t>
            </a:r>
          </a:p>
          <a:p>
            <a:pPr algn="l"/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M. G. Tanner, V. Makarov, R. H. Hadfield, arXiv:1305.5989</a:t>
            </a:r>
            <a:endParaRPr lang="en-US" sz="1600" b="0" smtClean="0">
              <a:solidFill>
                <a:srgbClr val="C0C0C0"/>
              </a:solidFill>
              <a:cs typeface="Arial" pitchFamily="34" charset="0"/>
            </a:endParaRPr>
          </a:p>
        </p:txBody>
      </p:sp>
      <p:sp>
        <p:nvSpPr>
          <p:cNvPr id="5" name="TextBox 11"/>
          <p:cNvSpPr txBox="1">
            <a:spLocks noChangeArrowheads="1"/>
          </p:cNvSpPr>
          <p:nvPr/>
        </p:nvSpPr>
        <p:spPr bwMode="auto">
          <a:xfrm>
            <a:off x="139848" y="2100753"/>
            <a:ext cx="2483372" cy="4983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lnSpc>
                <a:spcPct val="110000"/>
              </a:lnSpc>
            </a:pPr>
            <a:r>
              <a:rPr lang="nb-NO" sz="2600" smtClean="0">
                <a:solidFill>
                  <a:srgbClr val="FFFFFF"/>
                </a:solidFill>
              </a:rPr>
              <a:t>1. Blind (latch)</a:t>
            </a:r>
            <a:endParaRPr lang="en-US" sz="2600">
              <a:solidFill>
                <a:srgbClr val="FFFFFF"/>
              </a:solidFill>
            </a:endParaRPr>
          </a:p>
        </p:txBody>
      </p:sp>
      <p:sp>
        <p:nvSpPr>
          <p:cNvPr id="6" name="TextBox 11"/>
          <p:cNvSpPr txBox="1">
            <a:spLocks noChangeArrowheads="1"/>
          </p:cNvSpPr>
          <p:nvPr/>
        </p:nvSpPr>
        <p:spPr bwMode="auto">
          <a:xfrm>
            <a:off x="139848" y="4289673"/>
            <a:ext cx="1741182" cy="4983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lnSpc>
                <a:spcPct val="110000"/>
              </a:lnSpc>
            </a:pPr>
            <a:r>
              <a:rPr lang="nb-NO" sz="2600" smtClean="0">
                <a:solidFill>
                  <a:srgbClr val="FFFFFF"/>
                </a:solidFill>
              </a:rPr>
              <a:t>2. Control</a:t>
            </a:r>
            <a:endParaRPr lang="en-US" sz="2600">
              <a:solidFill>
                <a:srgbClr val="FFFFFF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2544" y="2100753"/>
            <a:ext cx="3601912" cy="3744416"/>
          </a:xfrm>
          <a:prstGeom prst="rect">
            <a:avLst/>
          </a:prstGeom>
        </p:spPr>
      </p:pic>
      <p:cxnSp>
        <p:nvCxnSpPr>
          <p:cNvPr id="10" name="Straight Connector 9"/>
          <p:cNvCxnSpPr/>
          <p:nvPr/>
        </p:nvCxnSpPr>
        <p:spPr bwMode="auto">
          <a:xfrm>
            <a:off x="4849109" y="4044969"/>
            <a:ext cx="0" cy="756000"/>
          </a:xfrm>
          <a:prstGeom prst="line">
            <a:avLst/>
          </a:prstGeom>
          <a:solidFill>
            <a:schemeClr val="accent1"/>
          </a:solidFill>
          <a:ln w="76200" cap="rnd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39" name="Group 38"/>
          <p:cNvGrpSpPr/>
          <p:nvPr/>
        </p:nvGrpSpPr>
        <p:grpSpPr>
          <a:xfrm>
            <a:off x="246956" y="3108865"/>
            <a:ext cx="2392881" cy="231052"/>
            <a:chOff x="246956" y="2993529"/>
            <a:chExt cx="2808312" cy="231052"/>
          </a:xfrm>
        </p:grpSpPr>
        <p:cxnSp>
          <p:nvCxnSpPr>
            <p:cNvPr id="9" name="Straight Connector 8"/>
            <p:cNvCxnSpPr/>
            <p:nvPr/>
          </p:nvCxnSpPr>
          <p:spPr bwMode="auto">
            <a:xfrm>
              <a:off x="246956" y="3224580"/>
              <a:ext cx="216024" cy="0"/>
            </a:xfrm>
            <a:prstGeom prst="line">
              <a:avLst/>
            </a:prstGeom>
            <a:solidFill>
              <a:schemeClr val="accent1"/>
            </a:solidFill>
            <a:ln w="19050" cap="sq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6" name="Straight Connector 15"/>
            <p:cNvCxnSpPr/>
            <p:nvPr/>
          </p:nvCxnSpPr>
          <p:spPr bwMode="auto">
            <a:xfrm flipV="1">
              <a:off x="2839244" y="3224580"/>
              <a:ext cx="216024" cy="1"/>
            </a:xfrm>
            <a:prstGeom prst="line">
              <a:avLst/>
            </a:prstGeom>
            <a:solidFill>
              <a:schemeClr val="accent1"/>
            </a:solidFill>
            <a:ln w="19050" cap="sq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7" name="Straight Connector 16"/>
            <p:cNvCxnSpPr/>
            <p:nvPr/>
          </p:nvCxnSpPr>
          <p:spPr bwMode="auto">
            <a:xfrm>
              <a:off x="462980" y="2993529"/>
              <a:ext cx="2376264" cy="0"/>
            </a:xfrm>
            <a:prstGeom prst="line">
              <a:avLst/>
            </a:prstGeom>
            <a:solidFill>
              <a:schemeClr val="accent1"/>
            </a:solidFill>
            <a:ln w="19050" cap="sq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8" name="Straight Connector 17"/>
            <p:cNvCxnSpPr/>
            <p:nvPr/>
          </p:nvCxnSpPr>
          <p:spPr bwMode="auto">
            <a:xfrm flipV="1">
              <a:off x="462980" y="2993529"/>
              <a:ext cx="0" cy="231050"/>
            </a:xfrm>
            <a:prstGeom prst="line">
              <a:avLst/>
            </a:prstGeom>
            <a:solidFill>
              <a:schemeClr val="accent1"/>
            </a:solidFill>
            <a:ln w="19050" cap="sq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5" name="Straight Connector 24"/>
            <p:cNvCxnSpPr/>
            <p:nvPr/>
          </p:nvCxnSpPr>
          <p:spPr bwMode="auto">
            <a:xfrm flipV="1">
              <a:off x="2839244" y="2993529"/>
              <a:ext cx="0" cy="231050"/>
            </a:xfrm>
            <a:prstGeom prst="line">
              <a:avLst/>
            </a:prstGeom>
            <a:solidFill>
              <a:schemeClr val="accent1"/>
            </a:solidFill>
            <a:ln w="19050" cap="sq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40" name="Group 39"/>
          <p:cNvGrpSpPr/>
          <p:nvPr/>
        </p:nvGrpSpPr>
        <p:grpSpPr>
          <a:xfrm>
            <a:off x="246956" y="4865737"/>
            <a:ext cx="2392881" cy="648072"/>
            <a:chOff x="246956" y="4577705"/>
            <a:chExt cx="2808312" cy="648072"/>
          </a:xfrm>
        </p:grpSpPr>
        <p:cxnSp>
          <p:nvCxnSpPr>
            <p:cNvPr id="30" name="Straight Connector 29"/>
            <p:cNvCxnSpPr/>
            <p:nvPr/>
          </p:nvCxnSpPr>
          <p:spPr bwMode="auto">
            <a:xfrm>
              <a:off x="246956" y="5225774"/>
              <a:ext cx="216024" cy="0"/>
            </a:xfrm>
            <a:prstGeom prst="line">
              <a:avLst/>
            </a:prstGeom>
            <a:solidFill>
              <a:schemeClr val="accent1"/>
            </a:solidFill>
            <a:ln w="19050" cap="sq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1" name="Straight Connector 30"/>
            <p:cNvCxnSpPr/>
            <p:nvPr/>
          </p:nvCxnSpPr>
          <p:spPr bwMode="auto">
            <a:xfrm flipV="1">
              <a:off x="923031" y="5225775"/>
              <a:ext cx="2132237" cy="2"/>
            </a:xfrm>
            <a:prstGeom prst="line">
              <a:avLst/>
            </a:prstGeom>
            <a:solidFill>
              <a:schemeClr val="accent1"/>
            </a:solidFill>
            <a:ln w="19050" cap="sq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2" name="Straight Connector 31"/>
            <p:cNvCxnSpPr/>
            <p:nvPr/>
          </p:nvCxnSpPr>
          <p:spPr bwMode="auto">
            <a:xfrm>
              <a:off x="462980" y="4577705"/>
              <a:ext cx="460051" cy="0"/>
            </a:xfrm>
            <a:prstGeom prst="line">
              <a:avLst/>
            </a:prstGeom>
            <a:solidFill>
              <a:schemeClr val="accent1"/>
            </a:solidFill>
            <a:ln w="19050" cap="sq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3" name="Straight Connector 32"/>
            <p:cNvCxnSpPr/>
            <p:nvPr/>
          </p:nvCxnSpPr>
          <p:spPr bwMode="auto">
            <a:xfrm flipV="1">
              <a:off x="462980" y="4577705"/>
              <a:ext cx="0" cy="648066"/>
            </a:xfrm>
            <a:prstGeom prst="line">
              <a:avLst/>
            </a:prstGeom>
            <a:solidFill>
              <a:schemeClr val="accent1"/>
            </a:solidFill>
            <a:ln w="19050" cap="sq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4" name="Straight Connector 33"/>
            <p:cNvCxnSpPr/>
            <p:nvPr/>
          </p:nvCxnSpPr>
          <p:spPr bwMode="auto">
            <a:xfrm flipV="1">
              <a:off x="923031" y="4577705"/>
              <a:ext cx="0" cy="648066"/>
            </a:xfrm>
            <a:prstGeom prst="line">
              <a:avLst/>
            </a:prstGeom>
            <a:solidFill>
              <a:schemeClr val="accent1"/>
            </a:solidFill>
            <a:ln w="19050" cap="sq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47" name="Group 46"/>
          <p:cNvGrpSpPr/>
          <p:nvPr/>
        </p:nvGrpSpPr>
        <p:grpSpPr>
          <a:xfrm>
            <a:off x="2637754" y="2501979"/>
            <a:ext cx="2355431" cy="2952328"/>
            <a:chOff x="2637754" y="2386643"/>
            <a:chExt cx="2355431" cy="2952328"/>
          </a:xfrm>
        </p:grpSpPr>
        <p:grpSp>
          <p:nvGrpSpPr>
            <p:cNvPr id="15" name="Group 14"/>
            <p:cNvGrpSpPr/>
            <p:nvPr/>
          </p:nvGrpSpPr>
          <p:grpSpPr>
            <a:xfrm>
              <a:off x="4705232" y="2386643"/>
              <a:ext cx="287953" cy="2952328"/>
              <a:chOff x="4705232" y="2386643"/>
              <a:chExt cx="287953" cy="2952328"/>
            </a:xfrm>
          </p:grpSpPr>
          <p:cxnSp>
            <p:nvCxnSpPr>
              <p:cNvPr id="12" name="Straight Connector 11"/>
              <p:cNvCxnSpPr/>
              <p:nvPr/>
            </p:nvCxnSpPr>
            <p:spPr bwMode="auto">
              <a:xfrm>
                <a:off x="4849154" y="2386643"/>
                <a:ext cx="0" cy="2952000"/>
              </a:xfrm>
              <a:prstGeom prst="line">
                <a:avLst/>
              </a:prstGeom>
              <a:solidFill>
                <a:schemeClr val="accent1"/>
              </a:solidFill>
              <a:ln w="76200" cap="rnd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3" name="Straight Connector 12"/>
              <p:cNvCxnSpPr/>
              <p:nvPr/>
            </p:nvCxnSpPr>
            <p:spPr bwMode="auto">
              <a:xfrm>
                <a:off x="4993185" y="3430971"/>
                <a:ext cx="0" cy="1908000"/>
              </a:xfrm>
              <a:prstGeom prst="line">
                <a:avLst/>
              </a:prstGeom>
              <a:solidFill>
                <a:schemeClr val="accent1"/>
              </a:solidFill>
              <a:ln w="76200" cap="rnd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4" name="Straight Connector 13"/>
              <p:cNvCxnSpPr/>
              <p:nvPr/>
            </p:nvCxnSpPr>
            <p:spPr bwMode="auto">
              <a:xfrm>
                <a:off x="4705232" y="2396580"/>
                <a:ext cx="0" cy="1656000"/>
              </a:xfrm>
              <a:prstGeom prst="line">
                <a:avLst/>
              </a:prstGeom>
              <a:solidFill>
                <a:schemeClr val="accent1"/>
              </a:solidFill>
              <a:ln w="76200" cap="rnd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44" name="Group 43"/>
            <p:cNvGrpSpPr/>
            <p:nvPr/>
          </p:nvGrpSpPr>
          <p:grpSpPr>
            <a:xfrm>
              <a:off x="2637754" y="4771603"/>
              <a:ext cx="487439" cy="487439"/>
              <a:chOff x="2636339" y="2784285"/>
              <a:chExt cx="487439" cy="487439"/>
            </a:xfrm>
          </p:grpSpPr>
          <p:sp>
            <p:nvSpPr>
              <p:cNvPr id="45" name="4-Point Star 44"/>
              <p:cNvSpPr/>
              <p:nvPr/>
            </p:nvSpPr>
            <p:spPr>
              <a:xfrm rot="2780334">
                <a:off x="2639837" y="2790222"/>
                <a:ext cx="487439" cy="475565"/>
              </a:xfrm>
              <a:prstGeom prst="star4">
                <a:avLst/>
              </a:prstGeom>
              <a:solidFill>
                <a:srgbClr val="FF0000"/>
              </a:solidFill>
              <a:ln w="28575">
                <a:solidFill>
                  <a:srgbClr val="FF0000"/>
                </a:solidFill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" name="4-Point Star 45"/>
              <p:cNvSpPr/>
              <p:nvPr/>
            </p:nvSpPr>
            <p:spPr>
              <a:xfrm>
                <a:off x="2636339" y="2791574"/>
                <a:ext cx="487439" cy="475565"/>
              </a:xfrm>
              <a:prstGeom prst="star4">
                <a:avLst/>
              </a:prstGeom>
              <a:solidFill>
                <a:srgbClr val="FF0000"/>
              </a:solidFill>
              <a:ln w="28575">
                <a:solidFill>
                  <a:srgbClr val="FF0000"/>
                </a:solidFill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cxnSp>
        <p:nvCxnSpPr>
          <p:cNvPr id="19" name="Straight Connector 18"/>
          <p:cNvCxnSpPr/>
          <p:nvPr/>
        </p:nvCxnSpPr>
        <p:spPr bwMode="auto">
          <a:xfrm flipV="1">
            <a:off x="7447756" y="5629145"/>
            <a:ext cx="661047" cy="328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00FF00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35" name="Straight Connector 34"/>
          <p:cNvCxnSpPr/>
          <p:nvPr/>
        </p:nvCxnSpPr>
        <p:spPr bwMode="auto">
          <a:xfrm>
            <a:off x="7447756" y="6257443"/>
            <a:ext cx="661047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6" name="Straight Connector 35"/>
          <p:cNvCxnSpPr/>
          <p:nvPr/>
        </p:nvCxnSpPr>
        <p:spPr bwMode="auto">
          <a:xfrm>
            <a:off x="7447756" y="6676211"/>
            <a:ext cx="661047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99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3" name="Freeform 10"/>
          <p:cNvSpPr>
            <a:spLocks noEditPoints="1"/>
          </p:cNvSpPr>
          <p:nvPr/>
        </p:nvSpPr>
        <p:spPr bwMode="auto">
          <a:xfrm>
            <a:off x="7600561" y="2100753"/>
            <a:ext cx="2417250" cy="2267354"/>
          </a:xfrm>
          <a:custGeom>
            <a:avLst/>
            <a:gdLst>
              <a:gd name="T0" fmla="*/ 0 w 1661"/>
              <a:gd name="T1" fmla="*/ 1558 h 1558"/>
              <a:gd name="T2" fmla="*/ 1661 w 1661"/>
              <a:gd name="T3" fmla="*/ 1558 h 1558"/>
              <a:gd name="T4" fmla="*/ 0 w 1661"/>
              <a:gd name="T5" fmla="*/ 1558 h 1558"/>
              <a:gd name="T6" fmla="*/ 0 w 1661"/>
              <a:gd name="T7" fmla="*/ 0 h 1558"/>
              <a:gd name="T8" fmla="*/ 207 w 1661"/>
              <a:gd name="T9" fmla="*/ 1558 h 1558"/>
              <a:gd name="T10" fmla="*/ 207 w 1661"/>
              <a:gd name="T11" fmla="*/ 1540 h 15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661" h="1558">
                <a:moveTo>
                  <a:pt x="0" y="1558"/>
                </a:moveTo>
                <a:lnTo>
                  <a:pt x="1661" y="1558"/>
                </a:lnTo>
                <a:moveTo>
                  <a:pt x="0" y="1558"/>
                </a:moveTo>
                <a:lnTo>
                  <a:pt x="0" y="0"/>
                </a:lnTo>
                <a:moveTo>
                  <a:pt x="207" y="1558"/>
                </a:moveTo>
                <a:lnTo>
                  <a:pt x="207" y="1540"/>
                </a:lnTo>
              </a:path>
            </a:pathLst>
          </a:custGeom>
          <a:noFill/>
          <a:ln w="12700" cap="flat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="0">
              <a:solidFill>
                <a:srgbClr val="FFFFFF"/>
              </a:solidFill>
            </a:endParaRPr>
          </a:p>
        </p:txBody>
      </p:sp>
      <p:sp>
        <p:nvSpPr>
          <p:cNvPr id="24" name="Rectangle 11"/>
          <p:cNvSpPr>
            <a:spLocks noChangeArrowheads="1"/>
          </p:cNvSpPr>
          <p:nvPr/>
        </p:nvSpPr>
        <p:spPr bwMode="auto">
          <a:xfrm>
            <a:off x="7838256" y="4404490"/>
            <a:ext cx="12824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smtClean="0">
                <a:ln>
                  <a:noFill/>
                </a:ln>
                <a:solidFill>
                  <a:srgbClr val="FFFFFF"/>
                </a:solidFill>
                <a:effectLst/>
                <a:cs typeface="Arial" pitchFamily="34" charset="0"/>
              </a:rPr>
              <a:t>0</a:t>
            </a:r>
          </a:p>
        </p:txBody>
      </p:sp>
      <p:sp>
        <p:nvSpPr>
          <p:cNvPr id="27" name="Rectangle 13"/>
          <p:cNvSpPr>
            <a:spLocks noChangeArrowheads="1"/>
          </p:cNvSpPr>
          <p:nvPr/>
        </p:nvSpPr>
        <p:spPr bwMode="auto">
          <a:xfrm>
            <a:off x="8383992" y="4404490"/>
            <a:ext cx="12824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smtClean="0">
                <a:ln>
                  <a:noFill/>
                </a:ln>
                <a:solidFill>
                  <a:srgbClr val="FFFFFF"/>
                </a:solidFill>
                <a:effectLst/>
                <a:cs typeface="Arial" pitchFamily="34" charset="0"/>
              </a:rPr>
              <a:t>1</a:t>
            </a:r>
          </a:p>
        </p:txBody>
      </p:sp>
      <p:sp>
        <p:nvSpPr>
          <p:cNvPr id="28" name="Rectangle 14"/>
          <p:cNvSpPr>
            <a:spLocks noChangeArrowheads="1"/>
          </p:cNvSpPr>
          <p:nvPr/>
        </p:nvSpPr>
        <p:spPr bwMode="auto">
          <a:xfrm>
            <a:off x="8513688" y="4404490"/>
            <a:ext cx="12824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smtClean="0">
                <a:ln>
                  <a:noFill/>
                </a:ln>
                <a:solidFill>
                  <a:srgbClr val="FFFFFF"/>
                </a:solidFill>
                <a:effectLst/>
                <a:cs typeface="Arial" pitchFamily="34" charset="0"/>
              </a:rPr>
              <a:t>0</a:t>
            </a:r>
          </a:p>
        </p:txBody>
      </p:sp>
      <p:sp>
        <p:nvSpPr>
          <p:cNvPr id="37" name="Rectangle 16"/>
          <p:cNvSpPr>
            <a:spLocks noChangeArrowheads="1"/>
          </p:cNvSpPr>
          <p:nvPr/>
        </p:nvSpPr>
        <p:spPr bwMode="auto">
          <a:xfrm>
            <a:off x="8987941" y="4404490"/>
            <a:ext cx="12824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smtClean="0">
                <a:ln>
                  <a:noFill/>
                </a:ln>
                <a:solidFill>
                  <a:srgbClr val="FFFFFF"/>
                </a:solidFill>
                <a:effectLst/>
                <a:cs typeface="Arial" pitchFamily="34" charset="0"/>
              </a:rPr>
              <a:t>2</a:t>
            </a:r>
          </a:p>
        </p:txBody>
      </p:sp>
      <p:sp>
        <p:nvSpPr>
          <p:cNvPr id="38" name="Rectangle 17"/>
          <p:cNvSpPr>
            <a:spLocks noChangeArrowheads="1"/>
          </p:cNvSpPr>
          <p:nvPr/>
        </p:nvSpPr>
        <p:spPr bwMode="auto">
          <a:xfrm>
            <a:off x="9117636" y="4404490"/>
            <a:ext cx="12824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smtClean="0">
                <a:ln>
                  <a:noFill/>
                </a:ln>
                <a:solidFill>
                  <a:srgbClr val="FFFFFF"/>
                </a:solidFill>
                <a:effectLst/>
                <a:cs typeface="Arial" pitchFamily="34" charset="0"/>
              </a:rPr>
              <a:t>0</a:t>
            </a:r>
          </a:p>
        </p:txBody>
      </p:sp>
      <p:sp>
        <p:nvSpPr>
          <p:cNvPr id="49" name="Rectangle 19"/>
          <p:cNvSpPr>
            <a:spLocks noChangeArrowheads="1"/>
          </p:cNvSpPr>
          <p:nvPr/>
        </p:nvSpPr>
        <p:spPr bwMode="auto">
          <a:xfrm>
            <a:off x="9591889" y="4404490"/>
            <a:ext cx="12824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smtClean="0">
                <a:ln>
                  <a:noFill/>
                </a:ln>
                <a:solidFill>
                  <a:srgbClr val="FFFFFF"/>
                </a:solidFill>
                <a:effectLst/>
                <a:cs typeface="Arial" pitchFamily="34" charset="0"/>
              </a:rPr>
              <a:t>3</a:t>
            </a:r>
          </a:p>
        </p:txBody>
      </p:sp>
      <p:sp>
        <p:nvSpPr>
          <p:cNvPr id="50" name="Rectangle 20"/>
          <p:cNvSpPr>
            <a:spLocks noChangeArrowheads="1"/>
          </p:cNvSpPr>
          <p:nvPr/>
        </p:nvSpPr>
        <p:spPr bwMode="auto">
          <a:xfrm>
            <a:off x="9721585" y="4404491"/>
            <a:ext cx="12824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smtClean="0">
                <a:ln>
                  <a:noFill/>
                </a:ln>
                <a:solidFill>
                  <a:srgbClr val="FFFFFF"/>
                </a:solidFill>
                <a:effectLst/>
                <a:cs typeface="Arial" pitchFamily="34" charset="0"/>
              </a:rPr>
              <a:t>0</a:t>
            </a:r>
          </a:p>
        </p:txBody>
      </p:sp>
      <p:sp>
        <p:nvSpPr>
          <p:cNvPr id="52" name="Rectangle 22"/>
          <p:cNvSpPr>
            <a:spLocks noChangeArrowheads="1"/>
          </p:cNvSpPr>
          <p:nvPr/>
        </p:nvSpPr>
        <p:spPr bwMode="auto">
          <a:xfrm>
            <a:off x="7375748" y="3921332"/>
            <a:ext cx="12824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smtClean="0">
                <a:ln>
                  <a:noFill/>
                </a:ln>
                <a:solidFill>
                  <a:srgbClr val="FFFFFF"/>
                </a:solidFill>
                <a:effectLst/>
                <a:cs typeface="Arial" pitchFamily="34" charset="0"/>
              </a:rPr>
              <a:t>0</a:t>
            </a:r>
          </a:p>
        </p:txBody>
      </p:sp>
      <p:sp>
        <p:nvSpPr>
          <p:cNvPr id="62" name="Freeform 32"/>
          <p:cNvSpPr>
            <a:spLocks noEditPoints="1"/>
          </p:cNvSpPr>
          <p:nvPr/>
        </p:nvSpPr>
        <p:spPr bwMode="auto">
          <a:xfrm>
            <a:off x="7600562" y="2353975"/>
            <a:ext cx="2420160" cy="1881701"/>
          </a:xfrm>
          <a:custGeom>
            <a:avLst/>
            <a:gdLst>
              <a:gd name="T0" fmla="*/ 1606 w 1663"/>
              <a:gd name="T1" fmla="*/ 1130 h 1293"/>
              <a:gd name="T2" fmla="*/ 1632 w 1663"/>
              <a:gd name="T3" fmla="*/ 1134 h 1293"/>
              <a:gd name="T4" fmla="*/ 1659 w 1663"/>
              <a:gd name="T5" fmla="*/ 1137 h 1293"/>
              <a:gd name="T6" fmla="*/ 1520 w 1663"/>
              <a:gd name="T7" fmla="*/ 1159 h 1293"/>
              <a:gd name="T8" fmla="*/ 1547 w 1663"/>
              <a:gd name="T9" fmla="*/ 1141 h 1293"/>
              <a:gd name="T10" fmla="*/ 1573 w 1663"/>
              <a:gd name="T11" fmla="*/ 1124 h 1293"/>
              <a:gd name="T12" fmla="*/ 1435 w 1663"/>
              <a:gd name="T13" fmla="*/ 1112 h 1293"/>
              <a:gd name="T14" fmla="*/ 1462 w 1663"/>
              <a:gd name="T15" fmla="*/ 1137 h 1293"/>
              <a:gd name="T16" fmla="*/ 1488 w 1663"/>
              <a:gd name="T17" fmla="*/ 1151 h 1293"/>
              <a:gd name="T18" fmla="*/ 1350 w 1663"/>
              <a:gd name="T19" fmla="*/ 1084 h 1293"/>
              <a:gd name="T20" fmla="*/ 1376 w 1663"/>
              <a:gd name="T21" fmla="*/ 1090 h 1293"/>
              <a:gd name="T22" fmla="*/ 1403 w 1663"/>
              <a:gd name="T23" fmla="*/ 1094 h 1293"/>
              <a:gd name="T24" fmla="*/ 1262 w 1663"/>
              <a:gd name="T25" fmla="*/ 1106 h 1293"/>
              <a:gd name="T26" fmla="*/ 1291 w 1663"/>
              <a:gd name="T27" fmla="*/ 1096 h 1293"/>
              <a:gd name="T28" fmla="*/ 1317 w 1663"/>
              <a:gd name="T29" fmla="*/ 1082 h 1293"/>
              <a:gd name="T30" fmla="*/ 1177 w 1663"/>
              <a:gd name="T31" fmla="*/ 1126 h 1293"/>
              <a:gd name="T32" fmla="*/ 1203 w 1663"/>
              <a:gd name="T33" fmla="*/ 1137 h 1293"/>
              <a:gd name="T34" fmla="*/ 1232 w 1663"/>
              <a:gd name="T35" fmla="*/ 1132 h 1293"/>
              <a:gd name="T36" fmla="*/ 1091 w 1663"/>
              <a:gd name="T37" fmla="*/ 1157 h 1293"/>
              <a:gd name="T38" fmla="*/ 1118 w 1663"/>
              <a:gd name="T39" fmla="*/ 1163 h 1293"/>
              <a:gd name="T40" fmla="*/ 1144 w 1663"/>
              <a:gd name="T41" fmla="*/ 1147 h 1293"/>
              <a:gd name="T42" fmla="*/ 1006 w 1663"/>
              <a:gd name="T43" fmla="*/ 1291 h 1293"/>
              <a:gd name="T44" fmla="*/ 1033 w 1663"/>
              <a:gd name="T45" fmla="*/ 1271 h 1293"/>
              <a:gd name="T46" fmla="*/ 1059 w 1663"/>
              <a:gd name="T47" fmla="*/ 1210 h 1293"/>
              <a:gd name="T48" fmla="*/ 1085 w 1663"/>
              <a:gd name="T49" fmla="*/ 1159 h 1293"/>
              <a:gd name="T50" fmla="*/ 947 w 1663"/>
              <a:gd name="T51" fmla="*/ 1157 h 1293"/>
              <a:gd name="T52" fmla="*/ 974 w 1663"/>
              <a:gd name="T53" fmla="*/ 1224 h 1293"/>
              <a:gd name="T54" fmla="*/ 1000 w 1663"/>
              <a:gd name="T55" fmla="*/ 1281 h 1293"/>
              <a:gd name="T56" fmla="*/ 862 w 1663"/>
              <a:gd name="T57" fmla="*/ 1226 h 1293"/>
              <a:gd name="T58" fmla="*/ 888 w 1663"/>
              <a:gd name="T59" fmla="*/ 1126 h 1293"/>
              <a:gd name="T60" fmla="*/ 915 w 1663"/>
              <a:gd name="T61" fmla="*/ 1092 h 1293"/>
              <a:gd name="T62" fmla="*/ 776 w 1663"/>
              <a:gd name="T63" fmla="*/ 1197 h 1293"/>
              <a:gd name="T64" fmla="*/ 803 w 1663"/>
              <a:gd name="T65" fmla="*/ 1250 h 1293"/>
              <a:gd name="T66" fmla="*/ 829 w 1663"/>
              <a:gd name="T67" fmla="*/ 1277 h 1293"/>
              <a:gd name="T68" fmla="*/ 691 w 1663"/>
              <a:gd name="T69" fmla="*/ 870 h 1293"/>
              <a:gd name="T70" fmla="*/ 717 w 1663"/>
              <a:gd name="T71" fmla="*/ 921 h 1293"/>
              <a:gd name="T72" fmla="*/ 744 w 1663"/>
              <a:gd name="T73" fmla="*/ 1037 h 1293"/>
              <a:gd name="T74" fmla="*/ 606 w 1663"/>
              <a:gd name="T75" fmla="*/ 765 h 1293"/>
              <a:gd name="T76" fmla="*/ 632 w 1663"/>
              <a:gd name="T77" fmla="*/ 799 h 1293"/>
              <a:gd name="T78" fmla="*/ 658 w 1663"/>
              <a:gd name="T79" fmla="*/ 838 h 1293"/>
              <a:gd name="T80" fmla="*/ 520 w 1663"/>
              <a:gd name="T81" fmla="*/ 633 h 1293"/>
              <a:gd name="T82" fmla="*/ 547 w 1663"/>
              <a:gd name="T83" fmla="*/ 681 h 1293"/>
              <a:gd name="T84" fmla="*/ 573 w 1663"/>
              <a:gd name="T85" fmla="*/ 728 h 1293"/>
              <a:gd name="T86" fmla="*/ 435 w 1663"/>
              <a:gd name="T87" fmla="*/ 462 h 1293"/>
              <a:gd name="T88" fmla="*/ 461 w 1663"/>
              <a:gd name="T89" fmla="*/ 504 h 1293"/>
              <a:gd name="T90" fmla="*/ 488 w 1663"/>
              <a:gd name="T91" fmla="*/ 645 h 1293"/>
              <a:gd name="T92" fmla="*/ 349 w 1663"/>
              <a:gd name="T93" fmla="*/ 246 h 1293"/>
              <a:gd name="T94" fmla="*/ 376 w 1663"/>
              <a:gd name="T95" fmla="*/ 326 h 1293"/>
              <a:gd name="T96" fmla="*/ 402 w 1663"/>
              <a:gd name="T97" fmla="*/ 405 h 1293"/>
              <a:gd name="T98" fmla="*/ 429 w 1663"/>
              <a:gd name="T99" fmla="*/ 458 h 1293"/>
              <a:gd name="T100" fmla="*/ 290 w 1663"/>
              <a:gd name="T101" fmla="*/ 55 h 1293"/>
              <a:gd name="T102" fmla="*/ 317 w 1663"/>
              <a:gd name="T103" fmla="*/ 155 h 1293"/>
              <a:gd name="T104" fmla="*/ 343 w 1663"/>
              <a:gd name="T105" fmla="*/ 230 h 1293"/>
              <a:gd name="T106" fmla="*/ 205 w 1663"/>
              <a:gd name="T107" fmla="*/ 998 h 1293"/>
              <a:gd name="T108" fmla="*/ 231 w 1663"/>
              <a:gd name="T109" fmla="*/ 519 h 1293"/>
              <a:gd name="T110" fmla="*/ 258 w 1663"/>
              <a:gd name="T111" fmla="*/ 65 h 1293"/>
              <a:gd name="T112" fmla="*/ 120 w 1663"/>
              <a:gd name="T113" fmla="*/ 1171 h 1293"/>
              <a:gd name="T114" fmla="*/ 146 w 1663"/>
              <a:gd name="T115" fmla="*/ 1171 h 1293"/>
              <a:gd name="T116" fmla="*/ 173 w 1663"/>
              <a:gd name="T117" fmla="*/ 1169 h 1293"/>
              <a:gd name="T118" fmla="*/ 34 w 1663"/>
              <a:gd name="T119" fmla="*/ 1175 h 1293"/>
              <a:gd name="T120" fmla="*/ 61 w 1663"/>
              <a:gd name="T121" fmla="*/ 1171 h 1293"/>
              <a:gd name="T122" fmla="*/ 87 w 1663"/>
              <a:gd name="T123" fmla="*/ 1173 h 1293"/>
              <a:gd name="T124" fmla="*/ 12 w 1663"/>
              <a:gd name="T125" fmla="*/ 1175 h 12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663" h="1293">
                <a:moveTo>
                  <a:pt x="1579" y="1124"/>
                </a:moveTo>
                <a:lnTo>
                  <a:pt x="1581" y="1124"/>
                </a:lnTo>
                <a:lnTo>
                  <a:pt x="1581" y="1126"/>
                </a:lnTo>
                <a:lnTo>
                  <a:pt x="1581" y="1126"/>
                </a:lnTo>
                <a:lnTo>
                  <a:pt x="1584" y="1124"/>
                </a:lnTo>
                <a:lnTo>
                  <a:pt x="1584" y="1126"/>
                </a:lnTo>
                <a:lnTo>
                  <a:pt x="1586" y="1128"/>
                </a:lnTo>
                <a:lnTo>
                  <a:pt x="1586" y="1128"/>
                </a:lnTo>
                <a:lnTo>
                  <a:pt x="1586" y="1126"/>
                </a:lnTo>
                <a:lnTo>
                  <a:pt x="1588" y="1128"/>
                </a:lnTo>
                <a:lnTo>
                  <a:pt x="1588" y="1128"/>
                </a:lnTo>
                <a:lnTo>
                  <a:pt x="1590" y="1128"/>
                </a:lnTo>
                <a:lnTo>
                  <a:pt x="1590" y="1126"/>
                </a:lnTo>
                <a:lnTo>
                  <a:pt x="1590" y="1128"/>
                </a:lnTo>
                <a:lnTo>
                  <a:pt x="1592" y="1126"/>
                </a:lnTo>
                <a:lnTo>
                  <a:pt x="1592" y="1128"/>
                </a:lnTo>
                <a:lnTo>
                  <a:pt x="1594" y="1126"/>
                </a:lnTo>
                <a:lnTo>
                  <a:pt x="1594" y="1126"/>
                </a:lnTo>
                <a:lnTo>
                  <a:pt x="1594" y="1128"/>
                </a:lnTo>
                <a:lnTo>
                  <a:pt x="1596" y="1126"/>
                </a:lnTo>
                <a:lnTo>
                  <a:pt x="1596" y="1128"/>
                </a:lnTo>
                <a:lnTo>
                  <a:pt x="1598" y="1126"/>
                </a:lnTo>
                <a:lnTo>
                  <a:pt x="1598" y="1126"/>
                </a:lnTo>
                <a:lnTo>
                  <a:pt x="1600" y="1128"/>
                </a:lnTo>
                <a:lnTo>
                  <a:pt x="1600" y="1128"/>
                </a:lnTo>
                <a:lnTo>
                  <a:pt x="1600" y="1128"/>
                </a:lnTo>
                <a:lnTo>
                  <a:pt x="1602" y="1128"/>
                </a:lnTo>
                <a:lnTo>
                  <a:pt x="1602" y="1130"/>
                </a:lnTo>
                <a:lnTo>
                  <a:pt x="1604" y="1130"/>
                </a:lnTo>
                <a:lnTo>
                  <a:pt x="1604" y="1130"/>
                </a:lnTo>
                <a:lnTo>
                  <a:pt x="1604" y="1132"/>
                </a:lnTo>
                <a:lnTo>
                  <a:pt x="1606" y="1130"/>
                </a:lnTo>
                <a:lnTo>
                  <a:pt x="1606" y="1132"/>
                </a:lnTo>
                <a:lnTo>
                  <a:pt x="1608" y="1132"/>
                </a:lnTo>
                <a:lnTo>
                  <a:pt x="1608" y="1132"/>
                </a:lnTo>
                <a:lnTo>
                  <a:pt x="1608" y="1130"/>
                </a:lnTo>
                <a:lnTo>
                  <a:pt x="1610" y="1132"/>
                </a:lnTo>
                <a:lnTo>
                  <a:pt x="1610" y="1134"/>
                </a:lnTo>
                <a:lnTo>
                  <a:pt x="1612" y="1132"/>
                </a:lnTo>
                <a:lnTo>
                  <a:pt x="1612" y="1134"/>
                </a:lnTo>
                <a:lnTo>
                  <a:pt x="1612" y="1132"/>
                </a:lnTo>
                <a:lnTo>
                  <a:pt x="1614" y="1132"/>
                </a:lnTo>
                <a:lnTo>
                  <a:pt x="1614" y="1134"/>
                </a:lnTo>
                <a:lnTo>
                  <a:pt x="1616" y="1134"/>
                </a:lnTo>
                <a:lnTo>
                  <a:pt x="1616" y="1134"/>
                </a:lnTo>
                <a:lnTo>
                  <a:pt x="1618" y="1134"/>
                </a:lnTo>
                <a:lnTo>
                  <a:pt x="1618" y="1134"/>
                </a:lnTo>
                <a:lnTo>
                  <a:pt x="1618" y="1137"/>
                </a:lnTo>
                <a:lnTo>
                  <a:pt x="1620" y="1134"/>
                </a:lnTo>
                <a:lnTo>
                  <a:pt x="1620" y="1134"/>
                </a:lnTo>
                <a:lnTo>
                  <a:pt x="1622" y="1137"/>
                </a:lnTo>
                <a:lnTo>
                  <a:pt x="1622" y="1137"/>
                </a:lnTo>
                <a:lnTo>
                  <a:pt x="1622" y="1137"/>
                </a:lnTo>
                <a:lnTo>
                  <a:pt x="1624" y="1134"/>
                </a:lnTo>
                <a:lnTo>
                  <a:pt x="1624" y="1137"/>
                </a:lnTo>
                <a:lnTo>
                  <a:pt x="1626" y="1137"/>
                </a:lnTo>
                <a:lnTo>
                  <a:pt x="1626" y="1137"/>
                </a:lnTo>
                <a:lnTo>
                  <a:pt x="1626" y="1137"/>
                </a:lnTo>
                <a:lnTo>
                  <a:pt x="1628" y="1137"/>
                </a:lnTo>
                <a:lnTo>
                  <a:pt x="1628" y="1137"/>
                </a:lnTo>
                <a:lnTo>
                  <a:pt x="1630" y="1137"/>
                </a:lnTo>
                <a:lnTo>
                  <a:pt x="1630" y="1137"/>
                </a:lnTo>
                <a:lnTo>
                  <a:pt x="1630" y="1134"/>
                </a:lnTo>
                <a:lnTo>
                  <a:pt x="1632" y="1134"/>
                </a:lnTo>
                <a:lnTo>
                  <a:pt x="1632" y="1134"/>
                </a:lnTo>
                <a:lnTo>
                  <a:pt x="1634" y="1134"/>
                </a:lnTo>
                <a:lnTo>
                  <a:pt x="1634" y="1132"/>
                </a:lnTo>
                <a:lnTo>
                  <a:pt x="1636" y="1134"/>
                </a:lnTo>
                <a:lnTo>
                  <a:pt x="1636" y="1132"/>
                </a:lnTo>
                <a:lnTo>
                  <a:pt x="1636" y="1130"/>
                </a:lnTo>
                <a:lnTo>
                  <a:pt x="1638" y="1132"/>
                </a:lnTo>
                <a:lnTo>
                  <a:pt x="1638" y="1132"/>
                </a:lnTo>
                <a:lnTo>
                  <a:pt x="1640" y="1130"/>
                </a:lnTo>
                <a:lnTo>
                  <a:pt x="1640" y="1132"/>
                </a:lnTo>
                <a:lnTo>
                  <a:pt x="1640" y="1132"/>
                </a:lnTo>
                <a:lnTo>
                  <a:pt x="1642" y="1134"/>
                </a:lnTo>
                <a:lnTo>
                  <a:pt x="1642" y="1132"/>
                </a:lnTo>
                <a:lnTo>
                  <a:pt x="1644" y="1134"/>
                </a:lnTo>
                <a:lnTo>
                  <a:pt x="1644" y="1137"/>
                </a:lnTo>
                <a:lnTo>
                  <a:pt x="1644" y="1134"/>
                </a:lnTo>
                <a:lnTo>
                  <a:pt x="1647" y="1137"/>
                </a:lnTo>
                <a:lnTo>
                  <a:pt x="1647" y="1137"/>
                </a:lnTo>
                <a:lnTo>
                  <a:pt x="1649" y="1137"/>
                </a:lnTo>
                <a:lnTo>
                  <a:pt x="1649" y="1137"/>
                </a:lnTo>
                <a:lnTo>
                  <a:pt x="1649" y="1137"/>
                </a:lnTo>
                <a:lnTo>
                  <a:pt x="1651" y="1137"/>
                </a:lnTo>
                <a:lnTo>
                  <a:pt x="1651" y="1139"/>
                </a:lnTo>
                <a:lnTo>
                  <a:pt x="1653" y="1137"/>
                </a:lnTo>
                <a:lnTo>
                  <a:pt x="1653" y="1139"/>
                </a:lnTo>
                <a:lnTo>
                  <a:pt x="1653" y="1139"/>
                </a:lnTo>
                <a:lnTo>
                  <a:pt x="1655" y="1137"/>
                </a:lnTo>
                <a:lnTo>
                  <a:pt x="1655" y="1137"/>
                </a:lnTo>
                <a:lnTo>
                  <a:pt x="1657" y="1139"/>
                </a:lnTo>
                <a:lnTo>
                  <a:pt x="1657" y="1134"/>
                </a:lnTo>
                <a:lnTo>
                  <a:pt x="1659" y="1137"/>
                </a:lnTo>
                <a:lnTo>
                  <a:pt x="1659" y="1137"/>
                </a:lnTo>
                <a:lnTo>
                  <a:pt x="1659" y="1137"/>
                </a:lnTo>
                <a:lnTo>
                  <a:pt x="1661" y="1139"/>
                </a:lnTo>
                <a:lnTo>
                  <a:pt x="1661" y="1139"/>
                </a:lnTo>
                <a:lnTo>
                  <a:pt x="1663" y="1137"/>
                </a:lnTo>
                <a:moveTo>
                  <a:pt x="1498" y="1157"/>
                </a:moveTo>
                <a:lnTo>
                  <a:pt x="1498" y="1157"/>
                </a:lnTo>
                <a:lnTo>
                  <a:pt x="1500" y="1157"/>
                </a:lnTo>
                <a:lnTo>
                  <a:pt x="1500" y="1157"/>
                </a:lnTo>
                <a:lnTo>
                  <a:pt x="1500" y="1159"/>
                </a:lnTo>
                <a:lnTo>
                  <a:pt x="1502" y="1159"/>
                </a:lnTo>
                <a:lnTo>
                  <a:pt x="1502" y="1159"/>
                </a:lnTo>
                <a:lnTo>
                  <a:pt x="1504" y="1159"/>
                </a:lnTo>
                <a:lnTo>
                  <a:pt x="1504" y="1157"/>
                </a:lnTo>
                <a:lnTo>
                  <a:pt x="1504" y="1161"/>
                </a:lnTo>
                <a:lnTo>
                  <a:pt x="1506" y="1159"/>
                </a:lnTo>
                <a:lnTo>
                  <a:pt x="1506" y="1159"/>
                </a:lnTo>
                <a:lnTo>
                  <a:pt x="1508" y="1159"/>
                </a:lnTo>
                <a:lnTo>
                  <a:pt x="1508" y="1159"/>
                </a:lnTo>
                <a:lnTo>
                  <a:pt x="1508" y="1159"/>
                </a:lnTo>
                <a:lnTo>
                  <a:pt x="1510" y="1157"/>
                </a:lnTo>
                <a:lnTo>
                  <a:pt x="1510" y="1159"/>
                </a:lnTo>
                <a:lnTo>
                  <a:pt x="1512" y="1159"/>
                </a:lnTo>
                <a:lnTo>
                  <a:pt x="1512" y="1159"/>
                </a:lnTo>
                <a:lnTo>
                  <a:pt x="1512" y="1159"/>
                </a:lnTo>
                <a:lnTo>
                  <a:pt x="1514" y="1159"/>
                </a:lnTo>
                <a:lnTo>
                  <a:pt x="1514" y="1159"/>
                </a:lnTo>
                <a:lnTo>
                  <a:pt x="1516" y="1161"/>
                </a:lnTo>
                <a:lnTo>
                  <a:pt x="1516" y="1159"/>
                </a:lnTo>
                <a:lnTo>
                  <a:pt x="1516" y="1159"/>
                </a:lnTo>
                <a:lnTo>
                  <a:pt x="1518" y="1159"/>
                </a:lnTo>
                <a:lnTo>
                  <a:pt x="1518" y="1159"/>
                </a:lnTo>
                <a:lnTo>
                  <a:pt x="1520" y="1159"/>
                </a:lnTo>
                <a:lnTo>
                  <a:pt x="1520" y="1159"/>
                </a:lnTo>
                <a:lnTo>
                  <a:pt x="1523" y="1159"/>
                </a:lnTo>
                <a:lnTo>
                  <a:pt x="1523" y="1159"/>
                </a:lnTo>
                <a:lnTo>
                  <a:pt x="1523" y="1159"/>
                </a:lnTo>
                <a:lnTo>
                  <a:pt x="1525" y="1157"/>
                </a:lnTo>
                <a:lnTo>
                  <a:pt x="1525" y="1157"/>
                </a:lnTo>
                <a:lnTo>
                  <a:pt x="1527" y="1157"/>
                </a:lnTo>
                <a:lnTo>
                  <a:pt x="1527" y="1155"/>
                </a:lnTo>
                <a:lnTo>
                  <a:pt x="1527" y="1155"/>
                </a:lnTo>
                <a:lnTo>
                  <a:pt x="1529" y="1153"/>
                </a:lnTo>
                <a:lnTo>
                  <a:pt x="1529" y="1153"/>
                </a:lnTo>
                <a:lnTo>
                  <a:pt x="1531" y="1153"/>
                </a:lnTo>
                <a:lnTo>
                  <a:pt x="1531" y="1151"/>
                </a:lnTo>
                <a:lnTo>
                  <a:pt x="1531" y="1149"/>
                </a:lnTo>
                <a:lnTo>
                  <a:pt x="1533" y="1149"/>
                </a:lnTo>
                <a:lnTo>
                  <a:pt x="1533" y="1149"/>
                </a:lnTo>
                <a:lnTo>
                  <a:pt x="1535" y="1147"/>
                </a:lnTo>
                <a:lnTo>
                  <a:pt x="1535" y="1145"/>
                </a:lnTo>
                <a:lnTo>
                  <a:pt x="1535" y="1147"/>
                </a:lnTo>
                <a:lnTo>
                  <a:pt x="1537" y="1145"/>
                </a:lnTo>
                <a:lnTo>
                  <a:pt x="1537" y="1145"/>
                </a:lnTo>
                <a:lnTo>
                  <a:pt x="1539" y="1143"/>
                </a:lnTo>
                <a:lnTo>
                  <a:pt x="1539" y="1143"/>
                </a:lnTo>
                <a:lnTo>
                  <a:pt x="1541" y="1145"/>
                </a:lnTo>
                <a:lnTo>
                  <a:pt x="1541" y="1143"/>
                </a:lnTo>
                <a:lnTo>
                  <a:pt x="1541" y="1143"/>
                </a:lnTo>
                <a:lnTo>
                  <a:pt x="1543" y="1141"/>
                </a:lnTo>
                <a:lnTo>
                  <a:pt x="1543" y="1141"/>
                </a:lnTo>
                <a:lnTo>
                  <a:pt x="1545" y="1141"/>
                </a:lnTo>
                <a:lnTo>
                  <a:pt x="1545" y="1141"/>
                </a:lnTo>
                <a:lnTo>
                  <a:pt x="1545" y="1141"/>
                </a:lnTo>
                <a:lnTo>
                  <a:pt x="1547" y="1141"/>
                </a:lnTo>
                <a:lnTo>
                  <a:pt x="1547" y="1141"/>
                </a:lnTo>
                <a:lnTo>
                  <a:pt x="1549" y="1139"/>
                </a:lnTo>
                <a:lnTo>
                  <a:pt x="1549" y="1139"/>
                </a:lnTo>
                <a:lnTo>
                  <a:pt x="1549" y="1139"/>
                </a:lnTo>
                <a:lnTo>
                  <a:pt x="1551" y="1139"/>
                </a:lnTo>
                <a:lnTo>
                  <a:pt x="1551" y="1137"/>
                </a:lnTo>
                <a:lnTo>
                  <a:pt x="1553" y="1137"/>
                </a:lnTo>
                <a:lnTo>
                  <a:pt x="1553" y="1134"/>
                </a:lnTo>
                <a:lnTo>
                  <a:pt x="1553" y="1134"/>
                </a:lnTo>
                <a:lnTo>
                  <a:pt x="1555" y="1134"/>
                </a:lnTo>
                <a:lnTo>
                  <a:pt x="1555" y="1132"/>
                </a:lnTo>
                <a:lnTo>
                  <a:pt x="1557" y="1132"/>
                </a:lnTo>
                <a:lnTo>
                  <a:pt x="1557" y="1130"/>
                </a:lnTo>
                <a:lnTo>
                  <a:pt x="1559" y="1130"/>
                </a:lnTo>
                <a:lnTo>
                  <a:pt x="1559" y="1128"/>
                </a:lnTo>
                <a:lnTo>
                  <a:pt x="1559" y="1128"/>
                </a:lnTo>
                <a:lnTo>
                  <a:pt x="1561" y="1128"/>
                </a:lnTo>
                <a:lnTo>
                  <a:pt x="1561" y="1128"/>
                </a:lnTo>
                <a:lnTo>
                  <a:pt x="1563" y="1128"/>
                </a:lnTo>
                <a:lnTo>
                  <a:pt x="1563" y="1128"/>
                </a:lnTo>
                <a:lnTo>
                  <a:pt x="1563" y="1126"/>
                </a:lnTo>
                <a:lnTo>
                  <a:pt x="1565" y="1128"/>
                </a:lnTo>
                <a:lnTo>
                  <a:pt x="1565" y="1128"/>
                </a:lnTo>
                <a:lnTo>
                  <a:pt x="1567" y="1126"/>
                </a:lnTo>
                <a:lnTo>
                  <a:pt x="1567" y="1126"/>
                </a:lnTo>
                <a:lnTo>
                  <a:pt x="1567" y="1126"/>
                </a:lnTo>
                <a:lnTo>
                  <a:pt x="1569" y="1124"/>
                </a:lnTo>
                <a:lnTo>
                  <a:pt x="1569" y="1126"/>
                </a:lnTo>
                <a:lnTo>
                  <a:pt x="1571" y="1124"/>
                </a:lnTo>
                <a:lnTo>
                  <a:pt x="1571" y="1122"/>
                </a:lnTo>
                <a:lnTo>
                  <a:pt x="1571" y="1122"/>
                </a:lnTo>
                <a:lnTo>
                  <a:pt x="1573" y="1124"/>
                </a:lnTo>
                <a:lnTo>
                  <a:pt x="1573" y="1122"/>
                </a:lnTo>
                <a:lnTo>
                  <a:pt x="1575" y="1124"/>
                </a:lnTo>
                <a:lnTo>
                  <a:pt x="1575" y="1122"/>
                </a:lnTo>
                <a:lnTo>
                  <a:pt x="1575" y="1124"/>
                </a:lnTo>
                <a:lnTo>
                  <a:pt x="1577" y="1122"/>
                </a:lnTo>
                <a:lnTo>
                  <a:pt x="1577" y="1122"/>
                </a:lnTo>
                <a:lnTo>
                  <a:pt x="1579" y="1124"/>
                </a:lnTo>
                <a:lnTo>
                  <a:pt x="1579" y="1124"/>
                </a:lnTo>
                <a:moveTo>
                  <a:pt x="1415" y="1098"/>
                </a:moveTo>
                <a:lnTo>
                  <a:pt x="1417" y="1098"/>
                </a:lnTo>
                <a:lnTo>
                  <a:pt x="1417" y="1100"/>
                </a:lnTo>
                <a:lnTo>
                  <a:pt x="1417" y="1098"/>
                </a:lnTo>
                <a:lnTo>
                  <a:pt x="1419" y="1102"/>
                </a:lnTo>
                <a:lnTo>
                  <a:pt x="1419" y="1102"/>
                </a:lnTo>
                <a:lnTo>
                  <a:pt x="1421" y="1104"/>
                </a:lnTo>
                <a:lnTo>
                  <a:pt x="1421" y="1104"/>
                </a:lnTo>
                <a:lnTo>
                  <a:pt x="1423" y="1104"/>
                </a:lnTo>
                <a:lnTo>
                  <a:pt x="1423" y="1104"/>
                </a:lnTo>
                <a:lnTo>
                  <a:pt x="1423" y="1104"/>
                </a:lnTo>
                <a:lnTo>
                  <a:pt x="1425" y="1102"/>
                </a:lnTo>
                <a:lnTo>
                  <a:pt x="1425" y="1104"/>
                </a:lnTo>
                <a:lnTo>
                  <a:pt x="1427" y="1104"/>
                </a:lnTo>
                <a:lnTo>
                  <a:pt x="1427" y="1104"/>
                </a:lnTo>
                <a:lnTo>
                  <a:pt x="1427" y="1106"/>
                </a:lnTo>
                <a:lnTo>
                  <a:pt x="1429" y="1106"/>
                </a:lnTo>
                <a:lnTo>
                  <a:pt x="1429" y="1106"/>
                </a:lnTo>
                <a:lnTo>
                  <a:pt x="1431" y="1110"/>
                </a:lnTo>
                <a:lnTo>
                  <a:pt x="1431" y="1108"/>
                </a:lnTo>
                <a:lnTo>
                  <a:pt x="1431" y="1108"/>
                </a:lnTo>
                <a:lnTo>
                  <a:pt x="1433" y="1112"/>
                </a:lnTo>
                <a:lnTo>
                  <a:pt x="1433" y="1112"/>
                </a:lnTo>
                <a:lnTo>
                  <a:pt x="1435" y="1112"/>
                </a:lnTo>
                <a:lnTo>
                  <a:pt x="1435" y="1114"/>
                </a:lnTo>
                <a:lnTo>
                  <a:pt x="1435" y="1114"/>
                </a:lnTo>
                <a:lnTo>
                  <a:pt x="1437" y="1116"/>
                </a:lnTo>
                <a:lnTo>
                  <a:pt x="1437" y="1116"/>
                </a:lnTo>
                <a:lnTo>
                  <a:pt x="1439" y="1118"/>
                </a:lnTo>
                <a:lnTo>
                  <a:pt x="1439" y="1120"/>
                </a:lnTo>
                <a:lnTo>
                  <a:pt x="1441" y="1120"/>
                </a:lnTo>
                <a:lnTo>
                  <a:pt x="1441" y="1120"/>
                </a:lnTo>
                <a:lnTo>
                  <a:pt x="1441" y="1122"/>
                </a:lnTo>
                <a:lnTo>
                  <a:pt x="1443" y="1122"/>
                </a:lnTo>
                <a:lnTo>
                  <a:pt x="1443" y="1120"/>
                </a:lnTo>
                <a:lnTo>
                  <a:pt x="1445" y="1124"/>
                </a:lnTo>
                <a:lnTo>
                  <a:pt x="1445" y="1122"/>
                </a:lnTo>
                <a:lnTo>
                  <a:pt x="1445" y="1124"/>
                </a:lnTo>
                <a:lnTo>
                  <a:pt x="1447" y="1124"/>
                </a:lnTo>
                <a:lnTo>
                  <a:pt x="1447" y="1124"/>
                </a:lnTo>
                <a:lnTo>
                  <a:pt x="1449" y="1126"/>
                </a:lnTo>
                <a:lnTo>
                  <a:pt x="1449" y="1126"/>
                </a:lnTo>
                <a:lnTo>
                  <a:pt x="1449" y="1128"/>
                </a:lnTo>
                <a:lnTo>
                  <a:pt x="1451" y="1126"/>
                </a:lnTo>
                <a:lnTo>
                  <a:pt x="1451" y="1126"/>
                </a:lnTo>
                <a:lnTo>
                  <a:pt x="1453" y="1128"/>
                </a:lnTo>
                <a:lnTo>
                  <a:pt x="1453" y="1130"/>
                </a:lnTo>
                <a:lnTo>
                  <a:pt x="1453" y="1130"/>
                </a:lnTo>
                <a:lnTo>
                  <a:pt x="1455" y="1130"/>
                </a:lnTo>
                <a:lnTo>
                  <a:pt x="1455" y="1132"/>
                </a:lnTo>
                <a:lnTo>
                  <a:pt x="1457" y="1134"/>
                </a:lnTo>
                <a:lnTo>
                  <a:pt x="1457" y="1132"/>
                </a:lnTo>
                <a:lnTo>
                  <a:pt x="1457" y="1137"/>
                </a:lnTo>
                <a:lnTo>
                  <a:pt x="1459" y="1137"/>
                </a:lnTo>
                <a:lnTo>
                  <a:pt x="1459" y="1137"/>
                </a:lnTo>
                <a:lnTo>
                  <a:pt x="1462" y="1137"/>
                </a:lnTo>
                <a:lnTo>
                  <a:pt x="1462" y="1139"/>
                </a:lnTo>
                <a:lnTo>
                  <a:pt x="1464" y="1139"/>
                </a:lnTo>
                <a:lnTo>
                  <a:pt x="1464" y="1137"/>
                </a:lnTo>
                <a:lnTo>
                  <a:pt x="1464" y="1139"/>
                </a:lnTo>
                <a:lnTo>
                  <a:pt x="1466" y="1139"/>
                </a:lnTo>
                <a:lnTo>
                  <a:pt x="1466" y="1139"/>
                </a:lnTo>
                <a:lnTo>
                  <a:pt x="1468" y="1141"/>
                </a:lnTo>
                <a:lnTo>
                  <a:pt x="1468" y="1139"/>
                </a:lnTo>
                <a:lnTo>
                  <a:pt x="1468" y="1141"/>
                </a:lnTo>
                <a:lnTo>
                  <a:pt x="1470" y="1141"/>
                </a:lnTo>
                <a:lnTo>
                  <a:pt x="1470" y="1141"/>
                </a:lnTo>
                <a:lnTo>
                  <a:pt x="1472" y="1141"/>
                </a:lnTo>
                <a:lnTo>
                  <a:pt x="1472" y="1141"/>
                </a:lnTo>
                <a:lnTo>
                  <a:pt x="1472" y="1143"/>
                </a:lnTo>
                <a:lnTo>
                  <a:pt x="1474" y="1145"/>
                </a:lnTo>
                <a:lnTo>
                  <a:pt x="1474" y="1145"/>
                </a:lnTo>
                <a:lnTo>
                  <a:pt x="1476" y="1145"/>
                </a:lnTo>
                <a:lnTo>
                  <a:pt x="1476" y="1147"/>
                </a:lnTo>
                <a:lnTo>
                  <a:pt x="1476" y="1147"/>
                </a:lnTo>
                <a:lnTo>
                  <a:pt x="1478" y="1147"/>
                </a:lnTo>
                <a:lnTo>
                  <a:pt x="1478" y="1149"/>
                </a:lnTo>
                <a:lnTo>
                  <a:pt x="1480" y="1149"/>
                </a:lnTo>
                <a:lnTo>
                  <a:pt x="1480" y="1149"/>
                </a:lnTo>
                <a:lnTo>
                  <a:pt x="1482" y="1151"/>
                </a:lnTo>
                <a:lnTo>
                  <a:pt x="1482" y="1151"/>
                </a:lnTo>
                <a:lnTo>
                  <a:pt x="1482" y="1151"/>
                </a:lnTo>
                <a:lnTo>
                  <a:pt x="1484" y="1151"/>
                </a:lnTo>
                <a:lnTo>
                  <a:pt x="1484" y="1153"/>
                </a:lnTo>
                <a:lnTo>
                  <a:pt x="1486" y="1153"/>
                </a:lnTo>
                <a:lnTo>
                  <a:pt x="1486" y="1153"/>
                </a:lnTo>
                <a:lnTo>
                  <a:pt x="1486" y="1151"/>
                </a:lnTo>
                <a:lnTo>
                  <a:pt x="1488" y="1151"/>
                </a:lnTo>
                <a:lnTo>
                  <a:pt x="1488" y="1151"/>
                </a:lnTo>
                <a:lnTo>
                  <a:pt x="1490" y="1151"/>
                </a:lnTo>
                <a:lnTo>
                  <a:pt x="1490" y="1153"/>
                </a:lnTo>
                <a:lnTo>
                  <a:pt x="1490" y="1151"/>
                </a:lnTo>
                <a:lnTo>
                  <a:pt x="1492" y="1151"/>
                </a:lnTo>
                <a:lnTo>
                  <a:pt x="1492" y="1151"/>
                </a:lnTo>
                <a:lnTo>
                  <a:pt x="1494" y="1151"/>
                </a:lnTo>
                <a:lnTo>
                  <a:pt x="1494" y="1153"/>
                </a:lnTo>
                <a:lnTo>
                  <a:pt x="1494" y="1153"/>
                </a:lnTo>
                <a:lnTo>
                  <a:pt x="1496" y="1155"/>
                </a:lnTo>
                <a:lnTo>
                  <a:pt x="1496" y="1155"/>
                </a:lnTo>
                <a:lnTo>
                  <a:pt x="1498" y="1157"/>
                </a:lnTo>
                <a:moveTo>
                  <a:pt x="1333" y="1084"/>
                </a:moveTo>
                <a:lnTo>
                  <a:pt x="1333" y="1084"/>
                </a:lnTo>
                <a:lnTo>
                  <a:pt x="1335" y="1084"/>
                </a:lnTo>
                <a:lnTo>
                  <a:pt x="1335" y="1084"/>
                </a:lnTo>
                <a:lnTo>
                  <a:pt x="1335" y="1084"/>
                </a:lnTo>
                <a:lnTo>
                  <a:pt x="1337" y="1084"/>
                </a:lnTo>
                <a:lnTo>
                  <a:pt x="1337" y="1084"/>
                </a:lnTo>
                <a:lnTo>
                  <a:pt x="1340" y="1084"/>
                </a:lnTo>
                <a:lnTo>
                  <a:pt x="1340" y="1084"/>
                </a:lnTo>
                <a:lnTo>
                  <a:pt x="1340" y="1086"/>
                </a:lnTo>
                <a:lnTo>
                  <a:pt x="1342" y="1086"/>
                </a:lnTo>
                <a:lnTo>
                  <a:pt x="1342" y="1084"/>
                </a:lnTo>
                <a:lnTo>
                  <a:pt x="1344" y="1084"/>
                </a:lnTo>
                <a:lnTo>
                  <a:pt x="1344" y="1086"/>
                </a:lnTo>
                <a:lnTo>
                  <a:pt x="1346" y="1084"/>
                </a:lnTo>
                <a:lnTo>
                  <a:pt x="1346" y="1084"/>
                </a:lnTo>
                <a:lnTo>
                  <a:pt x="1346" y="1086"/>
                </a:lnTo>
                <a:lnTo>
                  <a:pt x="1348" y="1084"/>
                </a:lnTo>
                <a:lnTo>
                  <a:pt x="1348" y="1084"/>
                </a:lnTo>
                <a:lnTo>
                  <a:pt x="1350" y="1084"/>
                </a:lnTo>
                <a:lnTo>
                  <a:pt x="1350" y="1084"/>
                </a:lnTo>
                <a:lnTo>
                  <a:pt x="1350" y="1084"/>
                </a:lnTo>
                <a:lnTo>
                  <a:pt x="1352" y="1084"/>
                </a:lnTo>
                <a:lnTo>
                  <a:pt x="1352" y="1084"/>
                </a:lnTo>
                <a:lnTo>
                  <a:pt x="1354" y="1086"/>
                </a:lnTo>
                <a:lnTo>
                  <a:pt x="1354" y="1084"/>
                </a:lnTo>
                <a:lnTo>
                  <a:pt x="1354" y="1086"/>
                </a:lnTo>
                <a:lnTo>
                  <a:pt x="1356" y="1088"/>
                </a:lnTo>
                <a:lnTo>
                  <a:pt x="1356" y="1088"/>
                </a:lnTo>
                <a:lnTo>
                  <a:pt x="1358" y="1088"/>
                </a:lnTo>
                <a:lnTo>
                  <a:pt x="1358" y="1088"/>
                </a:lnTo>
                <a:lnTo>
                  <a:pt x="1358" y="1088"/>
                </a:lnTo>
                <a:lnTo>
                  <a:pt x="1360" y="1088"/>
                </a:lnTo>
                <a:lnTo>
                  <a:pt x="1360" y="1088"/>
                </a:lnTo>
                <a:lnTo>
                  <a:pt x="1362" y="1088"/>
                </a:lnTo>
                <a:lnTo>
                  <a:pt x="1362" y="1086"/>
                </a:lnTo>
                <a:lnTo>
                  <a:pt x="1364" y="1088"/>
                </a:lnTo>
                <a:lnTo>
                  <a:pt x="1364" y="1088"/>
                </a:lnTo>
                <a:lnTo>
                  <a:pt x="1364" y="1088"/>
                </a:lnTo>
                <a:lnTo>
                  <a:pt x="1366" y="1086"/>
                </a:lnTo>
                <a:lnTo>
                  <a:pt x="1366" y="1088"/>
                </a:lnTo>
                <a:lnTo>
                  <a:pt x="1368" y="1088"/>
                </a:lnTo>
                <a:lnTo>
                  <a:pt x="1368" y="1086"/>
                </a:lnTo>
                <a:lnTo>
                  <a:pt x="1368" y="1088"/>
                </a:lnTo>
                <a:lnTo>
                  <a:pt x="1370" y="1086"/>
                </a:lnTo>
                <a:lnTo>
                  <a:pt x="1370" y="1086"/>
                </a:lnTo>
                <a:lnTo>
                  <a:pt x="1372" y="1088"/>
                </a:lnTo>
                <a:lnTo>
                  <a:pt x="1372" y="1086"/>
                </a:lnTo>
                <a:lnTo>
                  <a:pt x="1372" y="1088"/>
                </a:lnTo>
                <a:lnTo>
                  <a:pt x="1374" y="1090"/>
                </a:lnTo>
                <a:lnTo>
                  <a:pt x="1374" y="1088"/>
                </a:lnTo>
                <a:lnTo>
                  <a:pt x="1376" y="1090"/>
                </a:lnTo>
                <a:lnTo>
                  <a:pt x="1376" y="1090"/>
                </a:lnTo>
                <a:lnTo>
                  <a:pt x="1376" y="1092"/>
                </a:lnTo>
                <a:lnTo>
                  <a:pt x="1378" y="1092"/>
                </a:lnTo>
                <a:lnTo>
                  <a:pt x="1378" y="1094"/>
                </a:lnTo>
                <a:lnTo>
                  <a:pt x="1380" y="1092"/>
                </a:lnTo>
                <a:lnTo>
                  <a:pt x="1380" y="1092"/>
                </a:lnTo>
                <a:lnTo>
                  <a:pt x="1382" y="1092"/>
                </a:lnTo>
                <a:lnTo>
                  <a:pt x="1382" y="1092"/>
                </a:lnTo>
                <a:lnTo>
                  <a:pt x="1382" y="1092"/>
                </a:lnTo>
                <a:lnTo>
                  <a:pt x="1384" y="1092"/>
                </a:lnTo>
                <a:lnTo>
                  <a:pt x="1384" y="1090"/>
                </a:lnTo>
                <a:lnTo>
                  <a:pt x="1386" y="1090"/>
                </a:lnTo>
                <a:lnTo>
                  <a:pt x="1386" y="1090"/>
                </a:lnTo>
                <a:lnTo>
                  <a:pt x="1386" y="1090"/>
                </a:lnTo>
                <a:lnTo>
                  <a:pt x="1388" y="1092"/>
                </a:lnTo>
                <a:lnTo>
                  <a:pt x="1388" y="1090"/>
                </a:lnTo>
                <a:lnTo>
                  <a:pt x="1390" y="1092"/>
                </a:lnTo>
                <a:lnTo>
                  <a:pt x="1390" y="1090"/>
                </a:lnTo>
                <a:lnTo>
                  <a:pt x="1390" y="1090"/>
                </a:lnTo>
                <a:lnTo>
                  <a:pt x="1392" y="1092"/>
                </a:lnTo>
                <a:lnTo>
                  <a:pt x="1392" y="1090"/>
                </a:lnTo>
                <a:lnTo>
                  <a:pt x="1394" y="1094"/>
                </a:lnTo>
                <a:lnTo>
                  <a:pt x="1394" y="1092"/>
                </a:lnTo>
                <a:lnTo>
                  <a:pt x="1394" y="1092"/>
                </a:lnTo>
                <a:lnTo>
                  <a:pt x="1396" y="1094"/>
                </a:lnTo>
                <a:lnTo>
                  <a:pt x="1396" y="1094"/>
                </a:lnTo>
                <a:lnTo>
                  <a:pt x="1398" y="1094"/>
                </a:lnTo>
                <a:lnTo>
                  <a:pt x="1398" y="1094"/>
                </a:lnTo>
                <a:lnTo>
                  <a:pt x="1398" y="1094"/>
                </a:lnTo>
                <a:lnTo>
                  <a:pt x="1401" y="1096"/>
                </a:lnTo>
                <a:lnTo>
                  <a:pt x="1401" y="1094"/>
                </a:lnTo>
                <a:lnTo>
                  <a:pt x="1403" y="1094"/>
                </a:lnTo>
                <a:lnTo>
                  <a:pt x="1403" y="1094"/>
                </a:lnTo>
                <a:lnTo>
                  <a:pt x="1405" y="1092"/>
                </a:lnTo>
                <a:lnTo>
                  <a:pt x="1405" y="1094"/>
                </a:lnTo>
                <a:lnTo>
                  <a:pt x="1405" y="1094"/>
                </a:lnTo>
                <a:lnTo>
                  <a:pt x="1407" y="1094"/>
                </a:lnTo>
                <a:lnTo>
                  <a:pt x="1407" y="1094"/>
                </a:lnTo>
                <a:lnTo>
                  <a:pt x="1409" y="1094"/>
                </a:lnTo>
                <a:lnTo>
                  <a:pt x="1409" y="1092"/>
                </a:lnTo>
                <a:lnTo>
                  <a:pt x="1409" y="1094"/>
                </a:lnTo>
                <a:lnTo>
                  <a:pt x="1411" y="1094"/>
                </a:lnTo>
                <a:lnTo>
                  <a:pt x="1411" y="1094"/>
                </a:lnTo>
                <a:lnTo>
                  <a:pt x="1413" y="1094"/>
                </a:lnTo>
                <a:lnTo>
                  <a:pt x="1413" y="1096"/>
                </a:lnTo>
                <a:lnTo>
                  <a:pt x="1413" y="1096"/>
                </a:lnTo>
                <a:lnTo>
                  <a:pt x="1415" y="1096"/>
                </a:lnTo>
                <a:lnTo>
                  <a:pt x="1415" y="1098"/>
                </a:lnTo>
                <a:moveTo>
                  <a:pt x="1250" y="1116"/>
                </a:moveTo>
                <a:lnTo>
                  <a:pt x="1252" y="1116"/>
                </a:lnTo>
                <a:lnTo>
                  <a:pt x="1252" y="1116"/>
                </a:lnTo>
                <a:lnTo>
                  <a:pt x="1254" y="1116"/>
                </a:lnTo>
                <a:lnTo>
                  <a:pt x="1254" y="1112"/>
                </a:lnTo>
                <a:lnTo>
                  <a:pt x="1254" y="1112"/>
                </a:lnTo>
                <a:lnTo>
                  <a:pt x="1256" y="1112"/>
                </a:lnTo>
                <a:lnTo>
                  <a:pt x="1256" y="1112"/>
                </a:lnTo>
                <a:lnTo>
                  <a:pt x="1258" y="1110"/>
                </a:lnTo>
                <a:lnTo>
                  <a:pt x="1258" y="1110"/>
                </a:lnTo>
                <a:lnTo>
                  <a:pt x="1258" y="1110"/>
                </a:lnTo>
                <a:lnTo>
                  <a:pt x="1260" y="1108"/>
                </a:lnTo>
                <a:lnTo>
                  <a:pt x="1260" y="1108"/>
                </a:lnTo>
                <a:lnTo>
                  <a:pt x="1262" y="1108"/>
                </a:lnTo>
                <a:lnTo>
                  <a:pt x="1262" y="1106"/>
                </a:lnTo>
                <a:lnTo>
                  <a:pt x="1262" y="1106"/>
                </a:lnTo>
                <a:lnTo>
                  <a:pt x="1264" y="1106"/>
                </a:lnTo>
                <a:lnTo>
                  <a:pt x="1264" y="1106"/>
                </a:lnTo>
                <a:lnTo>
                  <a:pt x="1266" y="1106"/>
                </a:lnTo>
                <a:lnTo>
                  <a:pt x="1266" y="1104"/>
                </a:lnTo>
                <a:lnTo>
                  <a:pt x="1268" y="1104"/>
                </a:lnTo>
                <a:lnTo>
                  <a:pt x="1268" y="1104"/>
                </a:lnTo>
                <a:lnTo>
                  <a:pt x="1268" y="1104"/>
                </a:lnTo>
                <a:lnTo>
                  <a:pt x="1270" y="1104"/>
                </a:lnTo>
                <a:lnTo>
                  <a:pt x="1270" y="1104"/>
                </a:lnTo>
                <a:lnTo>
                  <a:pt x="1272" y="1102"/>
                </a:lnTo>
                <a:lnTo>
                  <a:pt x="1272" y="1100"/>
                </a:lnTo>
                <a:lnTo>
                  <a:pt x="1272" y="1104"/>
                </a:lnTo>
                <a:lnTo>
                  <a:pt x="1274" y="1100"/>
                </a:lnTo>
                <a:lnTo>
                  <a:pt x="1274" y="1100"/>
                </a:lnTo>
                <a:lnTo>
                  <a:pt x="1277" y="1100"/>
                </a:lnTo>
                <a:lnTo>
                  <a:pt x="1277" y="1100"/>
                </a:lnTo>
                <a:lnTo>
                  <a:pt x="1277" y="1100"/>
                </a:lnTo>
                <a:lnTo>
                  <a:pt x="1279" y="1100"/>
                </a:lnTo>
                <a:lnTo>
                  <a:pt x="1279" y="1098"/>
                </a:lnTo>
                <a:lnTo>
                  <a:pt x="1281" y="1098"/>
                </a:lnTo>
                <a:lnTo>
                  <a:pt x="1281" y="1098"/>
                </a:lnTo>
                <a:lnTo>
                  <a:pt x="1281" y="1096"/>
                </a:lnTo>
                <a:lnTo>
                  <a:pt x="1283" y="1098"/>
                </a:lnTo>
                <a:lnTo>
                  <a:pt x="1283" y="1096"/>
                </a:lnTo>
                <a:lnTo>
                  <a:pt x="1285" y="1096"/>
                </a:lnTo>
                <a:lnTo>
                  <a:pt x="1285" y="1096"/>
                </a:lnTo>
                <a:lnTo>
                  <a:pt x="1287" y="1094"/>
                </a:lnTo>
                <a:lnTo>
                  <a:pt x="1287" y="1094"/>
                </a:lnTo>
                <a:lnTo>
                  <a:pt x="1287" y="1094"/>
                </a:lnTo>
                <a:lnTo>
                  <a:pt x="1289" y="1094"/>
                </a:lnTo>
                <a:lnTo>
                  <a:pt x="1289" y="1096"/>
                </a:lnTo>
                <a:lnTo>
                  <a:pt x="1291" y="1096"/>
                </a:lnTo>
                <a:lnTo>
                  <a:pt x="1291" y="1096"/>
                </a:lnTo>
                <a:lnTo>
                  <a:pt x="1291" y="1096"/>
                </a:lnTo>
                <a:lnTo>
                  <a:pt x="1293" y="1096"/>
                </a:lnTo>
                <a:lnTo>
                  <a:pt x="1293" y="1098"/>
                </a:lnTo>
                <a:lnTo>
                  <a:pt x="1295" y="1098"/>
                </a:lnTo>
                <a:lnTo>
                  <a:pt x="1295" y="1098"/>
                </a:lnTo>
                <a:lnTo>
                  <a:pt x="1295" y="1098"/>
                </a:lnTo>
                <a:lnTo>
                  <a:pt x="1297" y="1098"/>
                </a:lnTo>
                <a:lnTo>
                  <a:pt x="1297" y="1096"/>
                </a:lnTo>
                <a:lnTo>
                  <a:pt x="1299" y="1096"/>
                </a:lnTo>
                <a:lnTo>
                  <a:pt x="1299" y="1096"/>
                </a:lnTo>
                <a:lnTo>
                  <a:pt x="1299" y="1094"/>
                </a:lnTo>
                <a:lnTo>
                  <a:pt x="1301" y="1094"/>
                </a:lnTo>
                <a:lnTo>
                  <a:pt x="1301" y="1092"/>
                </a:lnTo>
                <a:lnTo>
                  <a:pt x="1303" y="1092"/>
                </a:lnTo>
                <a:lnTo>
                  <a:pt x="1303" y="1088"/>
                </a:lnTo>
                <a:lnTo>
                  <a:pt x="1305" y="1088"/>
                </a:lnTo>
                <a:lnTo>
                  <a:pt x="1305" y="1088"/>
                </a:lnTo>
                <a:lnTo>
                  <a:pt x="1305" y="1086"/>
                </a:lnTo>
                <a:lnTo>
                  <a:pt x="1307" y="1086"/>
                </a:lnTo>
                <a:lnTo>
                  <a:pt x="1307" y="1086"/>
                </a:lnTo>
                <a:lnTo>
                  <a:pt x="1309" y="1084"/>
                </a:lnTo>
                <a:lnTo>
                  <a:pt x="1309" y="1084"/>
                </a:lnTo>
                <a:lnTo>
                  <a:pt x="1309" y="1084"/>
                </a:lnTo>
                <a:lnTo>
                  <a:pt x="1311" y="1084"/>
                </a:lnTo>
                <a:lnTo>
                  <a:pt x="1311" y="1084"/>
                </a:lnTo>
                <a:lnTo>
                  <a:pt x="1313" y="1084"/>
                </a:lnTo>
                <a:lnTo>
                  <a:pt x="1313" y="1084"/>
                </a:lnTo>
                <a:lnTo>
                  <a:pt x="1313" y="1084"/>
                </a:lnTo>
                <a:lnTo>
                  <a:pt x="1315" y="1084"/>
                </a:lnTo>
                <a:lnTo>
                  <a:pt x="1315" y="1084"/>
                </a:lnTo>
                <a:lnTo>
                  <a:pt x="1317" y="1082"/>
                </a:lnTo>
                <a:lnTo>
                  <a:pt x="1317" y="1082"/>
                </a:lnTo>
                <a:lnTo>
                  <a:pt x="1317" y="1082"/>
                </a:lnTo>
                <a:lnTo>
                  <a:pt x="1319" y="1082"/>
                </a:lnTo>
                <a:lnTo>
                  <a:pt x="1319" y="1082"/>
                </a:lnTo>
                <a:lnTo>
                  <a:pt x="1321" y="1084"/>
                </a:lnTo>
                <a:lnTo>
                  <a:pt x="1321" y="1082"/>
                </a:lnTo>
                <a:lnTo>
                  <a:pt x="1321" y="1082"/>
                </a:lnTo>
                <a:lnTo>
                  <a:pt x="1323" y="1082"/>
                </a:lnTo>
                <a:lnTo>
                  <a:pt x="1323" y="1080"/>
                </a:lnTo>
                <a:lnTo>
                  <a:pt x="1325" y="1082"/>
                </a:lnTo>
                <a:lnTo>
                  <a:pt x="1325" y="1082"/>
                </a:lnTo>
                <a:lnTo>
                  <a:pt x="1327" y="1082"/>
                </a:lnTo>
                <a:lnTo>
                  <a:pt x="1327" y="1082"/>
                </a:lnTo>
                <a:lnTo>
                  <a:pt x="1327" y="1082"/>
                </a:lnTo>
                <a:lnTo>
                  <a:pt x="1329" y="1084"/>
                </a:lnTo>
                <a:lnTo>
                  <a:pt x="1329" y="1084"/>
                </a:lnTo>
                <a:lnTo>
                  <a:pt x="1331" y="1082"/>
                </a:lnTo>
                <a:lnTo>
                  <a:pt x="1331" y="1084"/>
                </a:lnTo>
                <a:lnTo>
                  <a:pt x="1331" y="1082"/>
                </a:lnTo>
                <a:lnTo>
                  <a:pt x="1333" y="1084"/>
                </a:lnTo>
                <a:moveTo>
                  <a:pt x="1169" y="1124"/>
                </a:moveTo>
                <a:lnTo>
                  <a:pt x="1169" y="1124"/>
                </a:lnTo>
                <a:lnTo>
                  <a:pt x="1171" y="1124"/>
                </a:lnTo>
                <a:lnTo>
                  <a:pt x="1171" y="1124"/>
                </a:lnTo>
                <a:lnTo>
                  <a:pt x="1173" y="1124"/>
                </a:lnTo>
                <a:lnTo>
                  <a:pt x="1173" y="1126"/>
                </a:lnTo>
                <a:lnTo>
                  <a:pt x="1173" y="1124"/>
                </a:lnTo>
                <a:lnTo>
                  <a:pt x="1175" y="1126"/>
                </a:lnTo>
                <a:lnTo>
                  <a:pt x="1175" y="1126"/>
                </a:lnTo>
                <a:lnTo>
                  <a:pt x="1177" y="1124"/>
                </a:lnTo>
                <a:lnTo>
                  <a:pt x="1177" y="1126"/>
                </a:lnTo>
                <a:lnTo>
                  <a:pt x="1177" y="1126"/>
                </a:lnTo>
                <a:lnTo>
                  <a:pt x="1179" y="1126"/>
                </a:lnTo>
                <a:lnTo>
                  <a:pt x="1179" y="1126"/>
                </a:lnTo>
                <a:lnTo>
                  <a:pt x="1181" y="1126"/>
                </a:lnTo>
                <a:lnTo>
                  <a:pt x="1181" y="1128"/>
                </a:lnTo>
                <a:lnTo>
                  <a:pt x="1181" y="1128"/>
                </a:lnTo>
                <a:lnTo>
                  <a:pt x="1183" y="1128"/>
                </a:lnTo>
                <a:lnTo>
                  <a:pt x="1183" y="1128"/>
                </a:lnTo>
                <a:lnTo>
                  <a:pt x="1185" y="1130"/>
                </a:lnTo>
                <a:lnTo>
                  <a:pt x="1185" y="1128"/>
                </a:lnTo>
                <a:lnTo>
                  <a:pt x="1187" y="1130"/>
                </a:lnTo>
                <a:lnTo>
                  <a:pt x="1187" y="1132"/>
                </a:lnTo>
                <a:lnTo>
                  <a:pt x="1187" y="1132"/>
                </a:lnTo>
                <a:lnTo>
                  <a:pt x="1189" y="1132"/>
                </a:lnTo>
                <a:lnTo>
                  <a:pt x="1189" y="1132"/>
                </a:lnTo>
                <a:lnTo>
                  <a:pt x="1191" y="1134"/>
                </a:lnTo>
                <a:lnTo>
                  <a:pt x="1191" y="1134"/>
                </a:lnTo>
                <a:lnTo>
                  <a:pt x="1191" y="1134"/>
                </a:lnTo>
                <a:lnTo>
                  <a:pt x="1193" y="1134"/>
                </a:lnTo>
                <a:lnTo>
                  <a:pt x="1193" y="1134"/>
                </a:lnTo>
                <a:lnTo>
                  <a:pt x="1195" y="1134"/>
                </a:lnTo>
                <a:lnTo>
                  <a:pt x="1195" y="1134"/>
                </a:lnTo>
                <a:lnTo>
                  <a:pt x="1195" y="1137"/>
                </a:lnTo>
                <a:lnTo>
                  <a:pt x="1197" y="1134"/>
                </a:lnTo>
                <a:lnTo>
                  <a:pt x="1197" y="1134"/>
                </a:lnTo>
                <a:lnTo>
                  <a:pt x="1199" y="1134"/>
                </a:lnTo>
                <a:lnTo>
                  <a:pt x="1199" y="1134"/>
                </a:lnTo>
                <a:lnTo>
                  <a:pt x="1199" y="1134"/>
                </a:lnTo>
                <a:lnTo>
                  <a:pt x="1201" y="1137"/>
                </a:lnTo>
                <a:lnTo>
                  <a:pt x="1201" y="1137"/>
                </a:lnTo>
                <a:lnTo>
                  <a:pt x="1203" y="1134"/>
                </a:lnTo>
                <a:lnTo>
                  <a:pt x="1203" y="1137"/>
                </a:lnTo>
                <a:lnTo>
                  <a:pt x="1203" y="1137"/>
                </a:lnTo>
                <a:lnTo>
                  <a:pt x="1205" y="1139"/>
                </a:lnTo>
                <a:lnTo>
                  <a:pt x="1205" y="1139"/>
                </a:lnTo>
                <a:lnTo>
                  <a:pt x="1207" y="1139"/>
                </a:lnTo>
                <a:lnTo>
                  <a:pt x="1207" y="1139"/>
                </a:lnTo>
                <a:lnTo>
                  <a:pt x="1209" y="1143"/>
                </a:lnTo>
                <a:lnTo>
                  <a:pt x="1209" y="1141"/>
                </a:lnTo>
                <a:lnTo>
                  <a:pt x="1209" y="1143"/>
                </a:lnTo>
                <a:lnTo>
                  <a:pt x="1211" y="1143"/>
                </a:lnTo>
                <a:lnTo>
                  <a:pt x="1211" y="1145"/>
                </a:lnTo>
                <a:lnTo>
                  <a:pt x="1213" y="1143"/>
                </a:lnTo>
                <a:lnTo>
                  <a:pt x="1213" y="1145"/>
                </a:lnTo>
                <a:lnTo>
                  <a:pt x="1213" y="1145"/>
                </a:lnTo>
                <a:lnTo>
                  <a:pt x="1216" y="1145"/>
                </a:lnTo>
                <a:lnTo>
                  <a:pt x="1216" y="1143"/>
                </a:lnTo>
                <a:lnTo>
                  <a:pt x="1218" y="1145"/>
                </a:lnTo>
                <a:lnTo>
                  <a:pt x="1218" y="1143"/>
                </a:lnTo>
                <a:lnTo>
                  <a:pt x="1218" y="1143"/>
                </a:lnTo>
                <a:lnTo>
                  <a:pt x="1220" y="1141"/>
                </a:lnTo>
                <a:lnTo>
                  <a:pt x="1220" y="1141"/>
                </a:lnTo>
                <a:lnTo>
                  <a:pt x="1222" y="1141"/>
                </a:lnTo>
                <a:lnTo>
                  <a:pt x="1222" y="1139"/>
                </a:lnTo>
                <a:lnTo>
                  <a:pt x="1222" y="1139"/>
                </a:lnTo>
                <a:lnTo>
                  <a:pt x="1224" y="1137"/>
                </a:lnTo>
                <a:lnTo>
                  <a:pt x="1224" y="1139"/>
                </a:lnTo>
                <a:lnTo>
                  <a:pt x="1226" y="1137"/>
                </a:lnTo>
                <a:lnTo>
                  <a:pt x="1226" y="1134"/>
                </a:lnTo>
                <a:lnTo>
                  <a:pt x="1228" y="1134"/>
                </a:lnTo>
                <a:lnTo>
                  <a:pt x="1228" y="1134"/>
                </a:lnTo>
                <a:lnTo>
                  <a:pt x="1228" y="1132"/>
                </a:lnTo>
                <a:lnTo>
                  <a:pt x="1230" y="1130"/>
                </a:lnTo>
                <a:lnTo>
                  <a:pt x="1230" y="1132"/>
                </a:lnTo>
                <a:lnTo>
                  <a:pt x="1232" y="1132"/>
                </a:lnTo>
                <a:lnTo>
                  <a:pt x="1232" y="1130"/>
                </a:lnTo>
                <a:lnTo>
                  <a:pt x="1232" y="1130"/>
                </a:lnTo>
                <a:lnTo>
                  <a:pt x="1234" y="1128"/>
                </a:lnTo>
                <a:lnTo>
                  <a:pt x="1234" y="1130"/>
                </a:lnTo>
                <a:lnTo>
                  <a:pt x="1236" y="1128"/>
                </a:lnTo>
                <a:lnTo>
                  <a:pt x="1236" y="1128"/>
                </a:lnTo>
                <a:lnTo>
                  <a:pt x="1236" y="1126"/>
                </a:lnTo>
                <a:lnTo>
                  <a:pt x="1238" y="1126"/>
                </a:lnTo>
                <a:lnTo>
                  <a:pt x="1238" y="1126"/>
                </a:lnTo>
                <a:lnTo>
                  <a:pt x="1240" y="1126"/>
                </a:lnTo>
                <a:lnTo>
                  <a:pt x="1240" y="1126"/>
                </a:lnTo>
                <a:lnTo>
                  <a:pt x="1240" y="1124"/>
                </a:lnTo>
                <a:lnTo>
                  <a:pt x="1242" y="1124"/>
                </a:lnTo>
                <a:lnTo>
                  <a:pt x="1242" y="1122"/>
                </a:lnTo>
                <a:lnTo>
                  <a:pt x="1244" y="1122"/>
                </a:lnTo>
                <a:lnTo>
                  <a:pt x="1244" y="1122"/>
                </a:lnTo>
                <a:lnTo>
                  <a:pt x="1246" y="1120"/>
                </a:lnTo>
                <a:lnTo>
                  <a:pt x="1246" y="1120"/>
                </a:lnTo>
                <a:lnTo>
                  <a:pt x="1246" y="1120"/>
                </a:lnTo>
                <a:lnTo>
                  <a:pt x="1248" y="1120"/>
                </a:lnTo>
                <a:lnTo>
                  <a:pt x="1248" y="1118"/>
                </a:lnTo>
                <a:lnTo>
                  <a:pt x="1250" y="1116"/>
                </a:lnTo>
                <a:lnTo>
                  <a:pt x="1250" y="1116"/>
                </a:lnTo>
                <a:lnTo>
                  <a:pt x="1250" y="1116"/>
                </a:lnTo>
                <a:moveTo>
                  <a:pt x="1085" y="1159"/>
                </a:moveTo>
                <a:lnTo>
                  <a:pt x="1087" y="1157"/>
                </a:lnTo>
                <a:lnTo>
                  <a:pt x="1087" y="1157"/>
                </a:lnTo>
                <a:lnTo>
                  <a:pt x="1089" y="1157"/>
                </a:lnTo>
                <a:lnTo>
                  <a:pt x="1089" y="1159"/>
                </a:lnTo>
                <a:lnTo>
                  <a:pt x="1091" y="1159"/>
                </a:lnTo>
                <a:lnTo>
                  <a:pt x="1091" y="1157"/>
                </a:lnTo>
                <a:lnTo>
                  <a:pt x="1091" y="1157"/>
                </a:lnTo>
                <a:lnTo>
                  <a:pt x="1094" y="1159"/>
                </a:lnTo>
                <a:lnTo>
                  <a:pt x="1094" y="1157"/>
                </a:lnTo>
                <a:lnTo>
                  <a:pt x="1096" y="1159"/>
                </a:lnTo>
                <a:lnTo>
                  <a:pt x="1096" y="1159"/>
                </a:lnTo>
                <a:lnTo>
                  <a:pt x="1096" y="1159"/>
                </a:lnTo>
                <a:lnTo>
                  <a:pt x="1098" y="1159"/>
                </a:lnTo>
                <a:lnTo>
                  <a:pt x="1098" y="1161"/>
                </a:lnTo>
                <a:lnTo>
                  <a:pt x="1100" y="1159"/>
                </a:lnTo>
                <a:lnTo>
                  <a:pt x="1100" y="1159"/>
                </a:lnTo>
                <a:lnTo>
                  <a:pt x="1100" y="1161"/>
                </a:lnTo>
                <a:lnTo>
                  <a:pt x="1102" y="1163"/>
                </a:lnTo>
                <a:lnTo>
                  <a:pt x="1102" y="1161"/>
                </a:lnTo>
                <a:lnTo>
                  <a:pt x="1104" y="1163"/>
                </a:lnTo>
                <a:lnTo>
                  <a:pt x="1104" y="1161"/>
                </a:lnTo>
                <a:lnTo>
                  <a:pt x="1104" y="1161"/>
                </a:lnTo>
                <a:lnTo>
                  <a:pt x="1106" y="1163"/>
                </a:lnTo>
                <a:lnTo>
                  <a:pt x="1106" y="1163"/>
                </a:lnTo>
                <a:lnTo>
                  <a:pt x="1108" y="1163"/>
                </a:lnTo>
                <a:lnTo>
                  <a:pt x="1108" y="1163"/>
                </a:lnTo>
                <a:lnTo>
                  <a:pt x="1110" y="1163"/>
                </a:lnTo>
                <a:lnTo>
                  <a:pt x="1110" y="1161"/>
                </a:lnTo>
                <a:lnTo>
                  <a:pt x="1110" y="1161"/>
                </a:lnTo>
                <a:lnTo>
                  <a:pt x="1112" y="1161"/>
                </a:lnTo>
                <a:lnTo>
                  <a:pt x="1112" y="1161"/>
                </a:lnTo>
                <a:lnTo>
                  <a:pt x="1114" y="1159"/>
                </a:lnTo>
                <a:lnTo>
                  <a:pt x="1114" y="1159"/>
                </a:lnTo>
                <a:lnTo>
                  <a:pt x="1114" y="1161"/>
                </a:lnTo>
                <a:lnTo>
                  <a:pt x="1116" y="1159"/>
                </a:lnTo>
                <a:lnTo>
                  <a:pt x="1116" y="1161"/>
                </a:lnTo>
                <a:lnTo>
                  <a:pt x="1118" y="1161"/>
                </a:lnTo>
                <a:lnTo>
                  <a:pt x="1118" y="1161"/>
                </a:lnTo>
                <a:lnTo>
                  <a:pt x="1118" y="1163"/>
                </a:lnTo>
                <a:lnTo>
                  <a:pt x="1120" y="1161"/>
                </a:lnTo>
                <a:lnTo>
                  <a:pt x="1120" y="1161"/>
                </a:lnTo>
                <a:lnTo>
                  <a:pt x="1122" y="1161"/>
                </a:lnTo>
                <a:lnTo>
                  <a:pt x="1122" y="1161"/>
                </a:lnTo>
                <a:lnTo>
                  <a:pt x="1122" y="1161"/>
                </a:lnTo>
                <a:lnTo>
                  <a:pt x="1124" y="1163"/>
                </a:lnTo>
                <a:lnTo>
                  <a:pt x="1124" y="1163"/>
                </a:lnTo>
                <a:lnTo>
                  <a:pt x="1126" y="1161"/>
                </a:lnTo>
                <a:lnTo>
                  <a:pt x="1126" y="1161"/>
                </a:lnTo>
                <a:lnTo>
                  <a:pt x="1128" y="1163"/>
                </a:lnTo>
                <a:lnTo>
                  <a:pt x="1128" y="1161"/>
                </a:lnTo>
                <a:lnTo>
                  <a:pt x="1128" y="1159"/>
                </a:lnTo>
                <a:lnTo>
                  <a:pt x="1130" y="1161"/>
                </a:lnTo>
                <a:lnTo>
                  <a:pt x="1130" y="1159"/>
                </a:lnTo>
                <a:lnTo>
                  <a:pt x="1132" y="1157"/>
                </a:lnTo>
                <a:lnTo>
                  <a:pt x="1132" y="1157"/>
                </a:lnTo>
                <a:lnTo>
                  <a:pt x="1132" y="1155"/>
                </a:lnTo>
                <a:lnTo>
                  <a:pt x="1134" y="1155"/>
                </a:lnTo>
                <a:lnTo>
                  <a:pt x="1134" y="1155"/>
                </a:lnTo>
                <a:lnTo>
                  <a:pt x="1136" y="1153"/>
                </a:lnTo>
                <a:lnTo>
                  <a:pt x="1136" y="1151"/>
                </a:lnTo>
                <a:lnTo>
                  <a:pt x="1136" y="1153"/>
                </a:lnTo>
                <a:lnTo>
                  <a:pt x="1138" y="1151"/>
                </a:lnTo>
                <a:lnTo>
                  <a:pt x="1138" y="1149"/>
                </a:lnTo>
                <a:lnTo>
                  <a:pt x="1140" y="1151"/>
                </a:lnTo>
                <a:lnTo>
                  <a:pt x="1140" y="1151"/>
                </a:lnTo>
                <a:lnTo>
                  <a:pt x="1140" y="1147"/>
                </a:lnTo>
                <a:lnTo>
                  <a:pt x="1142" y="1149"/>
                </a:lnTo>
                <a:lnTo>
                  <a:pt x="1142" y="1149"/>
                </a:lnTo>
                <a:lnTo>
                  <a:pt x="1144" y="1149"/>
                </a:lnTo>
                <a:lnTo>
                  <a:pt x="1144" y="1149"/>
                </a:lnTo>
                <a:lnTo>
                  <a:pt x="1144" y="1147"/>
                </a:lnTo>
                <a:lnTo>
                  <a:pt x="1146" y="1149"/>
                </a:lnTo>
                <a:lnTo>
                  <a:pt x="1146" y="1149"/>
                </a:lnTo>
                <a:lnTo>
                  <a:pt x="1148" y="1149"/>
                </a:lnTo>
                <a:lnTo>
                  <a:pt x="1148" y="1149"/>
                </a:lnTo>
                <a:lnTo>
                  <a:pt x="1150" y="1149"/>
                </a:lnTo>
                <a:lnTo>
                  <a:pt x="1150" y="1147"/>
                </a:lnTo>
                <a:lnTo>
                  <a:pt x="1150" y="1147"/>
                </a:lnTo>
                <a:lnTo>
                  <a:pt x="1152" y="1145"/>
                </a:lnTo>
                <a:lnTo>
                  <a:pt x="1152" y="1145"/>
                </a:lnTo>
                <a:lnTo>
                  <a:pt x="1155" y="1145"/>
                </a:lnTo>
                <a:lnTo>
                  <a:pt x="1155" y="1143"/>
                </a:lnTo>
                <a:lnTo>
                  <a:pt x="1155" y="1141"/>
                </a:lnTo>
                <a:lnTo>
                  <a:pt x="1157" y="1139"/>
                </a:lnTo>
                <a:lnTo>
                  <a:pt x="1157" y="1137"/>
                </a:lnTo>
                <a:lnTo>
                  <a:pt x="1159" y="1137"/>
                </a:lnTo>
                <a:lnTo>
                  <a:pt x="1159" y="1134"/>
                </a:lnTo>
                <a:lnTo>
                  <a:pt x="1159" y="1132"/>
                </a:lnTo>
                <a:lnTo>
                  <a:pt x="1161" y="1132"/>
                </a:lnTo>
                <a:lnTo>
                  <a:pt x="1161" y="1130"/>
                </a:lnTo>
                <a:lnTo>
                  <a:pt x="1163" y="1130"/>
                </a:lnTo>
                <a:lnTo>
                  <a:pt x="1163" y="1128"/>
                </a:lnTo>
                <a:lnTo>
                  <a:pt x="1163" y="1126"/>
                </a:lnTo>
                <a:lnTo>
                  <a:pt x="1165" y="1126"/>
                </a:lnTo>
                <a:lnTo>
                  <a:pt x="1165" y="1126"/>
                </a:lnTo>
                <a:lnTo>
                  <a:pt x="1167" y="1126"/>
                </a:lnTo>
                <a:lnTo>
                  <a:pt x="1167" y="1126"/>
                </a:lnTo>
                <a:lnTo>
                  <a:pt x="1169" y="1126"/>
                </a:lnTo>
                <a:lnTo>
                  <a:pt x="1169" y="1124"/>
                </a:lnTo>
                <a:moveTo>
                  <a:pt x="1004" y="1285"/>
                </a:moveTo>
                <a:lnTo>
                  <a:pt x="1004" y="1285"/>
                </a:lnTo>
                <a:lnTo>
                  <a:pt x="1006" y="1287"/>
                </a:lnTo>
                <a:lnTo>
                  <a:pt x="1006" y="1291"/>
                </a:lnTo>
                <a:lnTo>
                  <a:pt x="1008" y="1291"/>
                </a:lnTo>
                <a:lnTo>
                  <a:pt x="1008" y="1289"/>
                </a:lnTo>
                <a:lnTo>
                  <a:pt x="1008" y="1291"/>
                </a:lnTo>
                <a:lnTo>
                  <a:pt x="1010" y="1291"/>
                </a:lnTo>
                <a:lnTo>
                  <a:pt x="1010" y="1291"/>
                </a:lnTo>
                <a:lnTo>
                  <a:pt x="1012" y="1291"/>
                </a:lnTo>
                <a:lnTo>
                  <a:pt x="1012" y="1293"/>
                </a:lnTo>
                <a:lnTo>
                  <a:pt x="1014" y="1291"/>
                </a:lnTo>
                <a:lnTo>
                  <a:pt x="1014" y="1291"/>
                </a:lnTo>
                <a:lnTo>
                  <a:pt x="1014" y="1293"/>
                </a:lnTo>
                <a:lnTo>
                  <a:pt x="1016" y="1291"/>
                </a:lnTo>
                <a:lnTo>
                  <a:pt x="1016" y="1291"/>
                </a:lnTo>
                <a:lnTo>
                  <a:pt x="1018" y="1289"/>
                </a:lnTo>
                <a:lnTo>
                  <a:pt x="1018" y="1289"/>
                </a:lnTo>
                <a:lnTo>
                  <a:pt x="1018" y="1289"/>
                </a:lnTo>
                <a:lnTo>
                  <a:pt x="1020" y="1289"/>
                </a:lnTo>
                <a:lnTo>
                  <a:pt x="1020" y="1287"/>
                </a:lnTo>
                <a:lnTo>
                  <a:pt x="1022" y="1289"/>
                </a:lnTo>
                <a:lnTo>
                  <a:pt x="1022" y="1287"/>
                </a:lnTo>
                <a:lnTo>
                  <a:pt x="1022" y="1285"/>
                </a:lnTo>
                <a:lnTo>
                  <a:pt x="1024" y="1285"/>
                </a:lnTo>
                <a:lnTo>
                  <a:pt x="1024" y="1283"/>
                </a:lnTo>
                <a:lnTo>
                  <a:pt x="1026" y="1283"/>
                </a:lnTo>
                <a:lnTo>
                  <a:pt x="1026" y="1279"/>
                </a:lnTo>
                <a:lnTo>
                  <a:pt x="1026" y="1281"/>
                </a:lnTo>
                <a:lnTo>
                  <a:pt x="1028" y="1279"/>
                </a:lnTo>
                <a:lnTo>
                  <a:pt x="1028" y="1275"/>
                </a:lnTo>
                <a:lnTo>
                  <a:pt x="1030" y="1277"/>
                </a:lnTo>
                <a:lnTo>
                  <a:pt x="1030" y="1273"/>
                </a:lnTo>
                <a:lnTo>
                  <a:pt x="1033" y="1273"/>
                </a:lnTo>
                <a:lnTo>
                  <a:pt x="1033" y="1269"/>
                </a:lnTo>
                <a:lnTo>
                  <a:pt x="1033" y="1271"/>
                </a:lnTo>
                <a:lnTo>
                  <a:pt x="1035" y="1267"/>
                </a:lnTo>
                <a:lnTo>
                  <a:pt x="1035" y="1267"/>
                </a:lnTo>
                <a:lnTo>
                  <a:pt x="1037" y="1265"/>
                </a:lnTo>
                <a:lnTo>
                  <a:pt x="1037" y="1263"/>
                </a:lnTo>
                <a:lnTo>
                  <a:pt x="1037" y="1260"/>
                </a:lnTo>
                <a:lnTo>
                  <a:pt x="1039" y="1260"/>
                </a:lnTo>
                <a:lnTo>
                  <a:pt x="1039" y="1258"/>
                </a:lnTo>
                <a:lnTo>
                  <a:pt x="1041" y="1256"/>
                </a:lnTo>
                <a:lnTo>
                  <a:pt x="1041" y="1254"/>
                </a:lnTo>
                <a:lnTo>
                  <a:pt x="1041" y="1252"/>
                </a:lnTo>
                <a:lnTo>
                  <a:pt x="1043" y="1250"/>
                </a:lnTo>
                <a:lnTo>
                  <a:pt x="1043" y="1250"/>
                </a:lnTo>
                <a:lnTo>
                  <a:pt x="1045" y="1248"/>
                </a:lnTo>
                <a:lnTo>
                  <a:pt x="1045" y="1246"/>
                </a:lnTo>
                <a:lnTo>
                  <a:pt x="1045" y="1246"/>
                </a:lnTo>
                <a:lnTo>
                  <a:pt x="1047" y="1244"/>
                </a:lnTo>
                <a:lnTo>
                  <a:pt x="1047" y="1242"/>
                </a:lnTo>
                <a:lnTo>
                  <a:pt x="1049" y="1240"/>
                </a:lnTo>
                <a:lnTo>
                  <a:pt x="1049" y="1238"/>
                </a:lnTo>
                <a:lnTo>
                  <a:pt x="1051" y="1236"/>
                </a:lnTo>
                <a:lnTo>
                  <a:pt x="1051" y="1232"/>
                </a:lnTo>
                <a:lnTo>
                  <a:pt x="1051" y="1232"/>
                </a:lnTo>
                <a:lnTo>
                  <a:pt x="1053" y="1228"/>
                </a:lnTo>
                <a:lnTo>
                  <a:pt x="1053" y="1228"/>
                </a:lnTo>
                <a:lnTo>
                  <a:pt x="1055" y="1224"/>
                </a:lnTo>
                <a:lnTo>
                  <a:pt x="1055" y="1224"/>
                </a:lnTo>
                <a:lnTo>
                  <a:pt x="1055" y="1220"/>
                </a:lnTo>
                <a:lnTo>
                  <a:pt x="1057" y="1218"/>
                </a:lnTo>
                <a:lnTo>
                  <a:pt x="1057" y="1216"/>
                </a:lnTo>
                <a:lnTo>
                  <a:pt x="1059" y="1214"/>
                </a:lnTo>
                <a:lnTo>
                  <a:pt x="1059" y="1212"/>
                </a:lnTo>
                <a:lnTo>
                  <a:pt x="1059" y="1210"/>
                </a:lnTo>
                <a:lnTo>
                  <a:pt x="1061" y="1208"/>
                </a:lnTo>
                <a:lnTo>
                  <a:pt x="1061" y="1206"/>
                </a:lnTo>
                <a:lnTo>
                  <a:pt x="1063" y="1204"/>
                </a:lnTo>
                <a:lnTo>
                  <a:pt x="1063" y="1202"/>
                </a:lnTo>
                <a:lnTo>
                  <a:pt x="1063" y="1200"/>
                </a:lnTo>
                <a:lnTo>
                  <a:pt x="1065" y="1197"/>
                </a:lnTo>
                <a:lnTo>
                  <a:pt x="1065" y="1195"/>
                </a:lnTo>
                <a:lnTo>
                  <a:pt x="1067" y="1195"/>
                </a:lnTo>
                <a:lnTo>
                  <a:pt x="1067" y="1191"/>
                </a:lnTo>
                <a:lnTo>
                  <a:pt x="1067" y="1191"/>
                </a:lnTo>
                <a:lnTo>
                  <a:pt x="1069" y="1189"/>
                </a:lnTo>
                <a:lnTo>
                  <a:pt x="1069" y="1185"/>
                </a:lnTo>
                <a:lnTo>
                  <a:pt x="1071" y="1183"/>
                </a:lnTo>
                <a:lnTo>
                  <a:pt x="1071" y="1181"/>
                </a:lnTo>
                <a:lnTo>
                  <a:pt x="1073" y="1179"/>
                </a:lnTo>
                <a:lnTo>
                  <a:pt x="1073" y="1177"/>
                </a:lnTo>
                <a:lnTo>
                  <a:pt x="1073" y="1173"/>
                </a:lnTo>
                <a:lnTo>
                  <a:pt x="1075" y="1171"/>
                </a:lnTo>
                <a:lnTo>
                  <a:pt x="1075" y="1169"/>
                </a:lnTo>
                <a:lnTo>
                  <a:pt x="1077" y="1167"/>
                </a:lnTo>
                <a:lnTo>
                  <a:pt x="1077" y="1167"/>
                </a:lnTo>
                <a:lnTo>
                  <a:pt x="1077" y="1165"/>
                </a:lnTo>
                <a:lnTo>
                  <a:pt x="1079" y="1163"/>
                </a:lnTo>
                <a:lnTo>
                  <a:pt x="1079" y="1163"/>
                </a:lnTo>
                <a:lnTo>
                  <a:pt x="1081" y="1159"/>
                </a:lnTo>
                <a:lnTo>
                  <a:pt x="1081" y="1159"/>
                </a:lnTo>
                <a:lnTo>
                  <a:pt x="1081" y="1157"/>
                </a:lnTo>
                <a:lnTo>
                  <a:pt x="1083" y="1157"/>
                </a:lnTo>
                <a:lnTo>
                  <a:pt x="1083" y="1159"/>
                </a:lnTo>
                <a:lnTo>
                  <a:pt x="1085" y="1157"/>
                </a:lnTo>
                <a:lnTo>
                  <a:pt x="1085" y="1157"/>
                </a:lnTo>
                <a:lnTo>
                  <a:pt x="1085" y="1159"/>
                </a:lnTo>
                <a:moveTo>
                  <a:pt x="923" y="1104"/>
                </a:moveTo>
                <a:lnTo>
                  <a:pt x="923" y="1102"/>
                </a:lnTo>
                <a:lnTo>
                  <a:pt x="923" y="1104"/>
                </a:lnTo>
                <a:lnTo>
                  <a:pt x="925" y="1106"/>
                </a:lnTo>
                <a:lnTo>
                  <a:pt x="925" y="1108"/>
                </a:lnTo>
                <a:lnTo>
                  <a:pt x="927" y="1108"/>
                </a:lnTo>
                <a:lnTo>
                  <a:pt x="927" y="1110"/>
                </a:lnTo>
                <a:lnTo>
                  <a:pt x="927" y="1112"/>
                </a:lnTo>
                <a:lnTo>
                  <a:pt x="929" y="1114"/>
                </a:lnTo>
                <a:lnTo>
                  <a:pt x="929" y="1114"/>
                </a:lnTo>
                <a:lnTo>
                  <a:pt x="931" y="1114"/>
                </a:lnTo>
                <a:lnTo>
                  <a:pt x="931" y="1118"/>
                </a:lnTo>
                <a:lnTo>
                  <a:pt x="933" y="1118"/>
                </a:lnTo>
                <a:lnTo>
                  <a:pt x="933" y="1120"/>
                </a:lnTo>
                <a:lnTo>
                  <a:pt x="933" y="1124"/>
                </a:lnTo>
                <a:lnTo>
                  <a:pt x="935" y="1124"/>
                </a:lnTo>
                <a:lnTo>
                  <a:pt x="935" y="1126"/>
                </a:lnTo>
                <a:lnTo>
                  <a:pt x="937" y="1128"/>
                </a:lnTo>
                <a:lnTo>
                  <a:pt x="937" y="1130"/>
                </a:lnTo>
                <a:lnTo>
                  <a:pt x="937" y="1132"/>
                </a:lnTo>
                <a:lnTo>
                  <a:pt x="939" y="1134"/>
                </a:lnTo>
                <a:lnTo>
                  <a:pt x="939" y="1137"/>
                </a:lnTo>
                <a:lnTo>
                  <a:pt x="941" y="1139"/>
                </a:lnTo>
                <a:lnTo>
                  <a:pt x="941" y="1141"/>
                </a:lnTo>
                <a:lnTo>
                  <a:pt x="941" y="1143"/>
                </a:lnTo>
                <a:lnTo>
                  <a:pt x="943" y="1145"/>
                </a:lnTo>
                <a:lnTo>
                  <a:pt x="943" y="1147"/>
                </a:lnTo>
                <a:lnTo>
                  <a:pt x="945" y="1149"/>
                </a:lnTo>
                <a:lnTo>
                  <a:pt x="945" y="1151"/>
                </a:lnTo>
                <a:lnTo>
                  <a:pt x="945" y="1155"/>
                </a:lnTo>
                <a:lnTo>
                  <a:pt x="947" y="1155"/>
                </a:lnTo>
                <a:lnTo>
                  <a:pt x="947" y="1157"/>
                </a:lnTo>
                <a:lnTo>
                  <a:pt x="949" y="1161"/>
                </a:lnTo>
                <a:lnTo>
                  <a:pt x="949" y="1163"/>
                </a:lnTo>
                <a:lnTo>
                  <a:pt x="949" y="1163"/>
                </a:lnTo>
                <a:lnTo>
                  <a:pt x="951" y="1167"/>
                </a:lnTo>
                <a:lnTo>
                  <a:pt x="951" y="1169"/>
                </a:lnTo>
                <a:lnTo>
                  <a:pt x="953" y="1171"/>
                </a:lnTo>
                <a:lnTo>
                  <a:pt x="953" y="1173"/>
                </a:lnTo>
                <a:lnTo>
                  <a:pt x="955" y="1175"/>
                </a:lnTo>
                <a:lnTo>
                  <a:pt x="955" y="1177"/>
                </a:lnTo>
                <a:lnTo>
                  <a:pt x="955" y="1181"/>
                </a:lnTo>
                <a:lnTo>
                  <a:pt x="957" y="1181"/>
                </a:lnTo>
                <a:lnTo>
                  <a:pt x="957" y="1185"/>
                </a:lnTo>
                <a:lnTo>
                  <a:pt x="959" y="1187"/>
                </a:lnTo>
                <a:lnTo>
                  <a:pt x="959" y="1187"/>
                </a:lnTo>
                <a:lnTo>
                  <a:pt x="959" y="1191"/>
                </a:lnTo>
                <a:lnTo>
                  <a:pt x="961" y="1193"/>
                </a:lnTo>
                <a:lnTo>
                  <a:pt x="961" y="1195"/>
                </a:lnTo>
                <a:lnTo>
                  <a:pt x="963" y="1197"/>
                </a:lnTo>
                <a:lnTo>
                  <a:pt x="963" y="1197"/>
                </a:lnTo>
                <a:lnTo>
                  <a:pt x="963" y="1202"/>
                </a:lnTo>
                <a:lnTo>
                  <a:pt x="965" y="1204"/>
                </a:lnTo>
                <a:lnTo>
                  <a:pt x="965" y="1204"/>
                </a:lnTo>
                <a:lnTo>
                  <a:pt x="967" y="1208"/>
                </a:lnTo>
                <a:lnTo>
                  <a:pt x="967" y="1210"/>
                </a:lnTo>
                <a:lnTo>
                  <a:pt x="967" y="1212"/>
                </a:lnTo>
                <a:lnTo>
                  <a:pt x="970" y="1212"/>
                </a:lnTo>
                <a:lnTo>
                  <a:pt x="970" y="1214"/>
                </a:lnTo>
                <a:lnTo>
                  <a:pt x="972" y="1216"/>
                </a:lnTo>
                <a:lnTo>
                  <a:pt x="972" y="1220"/>
                </a:lnTo>
                <a:lnTo>
                  <a:pt x="974" y="1220"/>
                </a:lnTo>
                <a:lnTo>
                  <a:pt x="974" y="1222"/>
                </a:lnTo>
                <a:lnTo>
                  <a:pt x="974" y="1224"/>
                </a:lnTo>
                <a:lnTo>
                  <a:pt x="976" y="1228"/>
                </a:lnTo>
                <a:lnTo>
                  <a:pt x="976" y="1230"/>
                </a:lnTo>
                <a:lnTo>
                  <a:pt x="978" y="1234"/>
                </a:lnTo>
                <a:lnTo>
                  <a:pt x="978" y="1234"/>
                </a:lnTo>
                <a:lnTo>
                  <a:pt x="978" y="1238"/>
                </a:lnTo>
                <a:lnTo>
                  <a:pt x="980" y="1240"/>
                </a:lnTo>
                <a:lnTo>
                  <a:pt x="980" y="1244"/>
                </a:lnTo>
                <a:lnTo>
                  <a:pt x="982" y="1244"/>
                </a:lnTo>
                <a:lnTo>
                  <a:pt x="982" y="1248"/>
                </a:lnTo>
                <a:lnTo>
                  <a:pt x="982" y="1248"/>
                </a:lnTo>
                <a:lnTo>
                  <a:pt x="984" y="1250"/>
                </a:lnTo>
                <a:lnTo>
                  <a:pt x="984" y="1254"/>
                </a:lnTo>
                <a:lnTo>
                  <a:pt x="986" y="1254"/>
                </a:lnTo>
                <a:lnTo>
                  <a:pt x="986" y="1256"/>
                </a:lnTo>
                <a:lnTo>
                  <a:pt x="986" y="1258"/>
                </a:lnTo>
                <a:lnTo>
                  <a:pt x="988" y="1258"/>
                </a:lnTo>
                <a:lnTo>
                  <a:pt x="988" y="1260"/>
                </a:lnTo>
                <a:lnTo>
                  <a:pt x="990" y="1263"/>
                </a:lnTo>
                <a:lnTo>
                  <a:pt x="990" y="1260"/>
                </a:lnTo>
                <a:lnTo>
                  <a:pt x="992" y="1263"/>
                </a:lnTo>
                <a:lnTo>
                  <a:pt x="992" y="1265"/>
                </a:lnTo>
                <a:lnTo>
                  <a:pt x="992" y="1265"/>
                </a:lnTo>
                <a:lnTo>
                  <a:pt x="994" y="1267"/>
                </a:lnTo>
                <a:lnTo>
                  <a:pt x="994" y="1269"/>
                </a:lnTo>
                <a:lnTo>
                  <a:pt x="996" y="1267"/>
                </a:lnTo>
                <a:lnTo>
                  <a:pt x="996" y="1271"/>
                </a:lnTo>
                <a:lnTo>
                  <a:pt x="996" y="1271"/>
                </a:lnTo>
                <a:lnTo>
                  <a:pt x="998" y="1273"/>
                </a:lnTo>
                <a:lnTo>
                  <a:pt x="998" y="1275"/>
                </a:lnTo>
                <a:lnTo>
                  <a:pt x="1000" y="1277"/>
                </a:lnTo>
                <a:lnTo>
                  <a:pt x="1000" y="1279"/>
                </a:lnTo>
                <a:lnTo>
                  <a:pt x="1000" y="1281"/>
                </a:lnTo>
                <a:lnTo>
                  <a:pt x="1002" y="1281"/>
                </a:lnTo>
                <a:lnTo>
                  <a:pt x="1002" y="1283"/>
                </a:lnTo>
                <a:lnTo>
                  <a:pt x="1004" y="1285"/>
                </a:lnTo>
                <a:lnTo>
                  <a:pt x="1004" y="1285"/>
                </a:lnTo>
                <a:moveTo>
                  <a:pt x="839" y="1275"/>
                </a:moveTo>
                <a:lnTo>
                  <a:pt x="841" y="1275"/>
                </a:lnTo>
                <a:lnTo>
                  <a:pt x="841" y="1275"/>
                </a:lnTo>
                <a:lnTo>
                  <a:pt x="841" y="1273"/>
                </a:lnTo>
                <a:lnTo>
                  <a:pt x="843" y="1271"/>
                </a:lnTo>
                <a:lnTo>
                  <a:pt x="843" y="1271"/>
                </a:lnTo>
                <a:lnTo>
                  <a:pt x="845" y="1269"/>
                </a:lnTo>
                <a:lnTo>
                  <a:pt x="845" y="1267"/>
                </a:lnTo>
                <a:lnTo>
                  <a:pt x="845" y="1267"/>
                </a:lnTo>
                <a:lnTo>
                  <a:pt x="848" y="1265"/>
                </a:lnTo>
                <a:lnTo>
                  <a:pt x="848" y="1263"/>
                </a:lnTo>
                <a:lnTo>
                  <a:pt x="850" y="1263"/>
                </a:lnTo>
                <a:lnTo>
                  <a:pt x="850" y="1258"/>
                </a:lnTo>
                <a:lnTo>
                  <a:pt x="850" y="1258"/>
                </a:lnTo>
                <a:lnTo>
                  <a:pt x="852" y="1254"/>
                </a:lnTo>
                <a:lnTo>
                  <a:pt x="852" y="1254"/>
                </a:lnTo>
                <a:lnTo>
                  <a:pt x="854" y="1252"/>
                </a:lnTo>
                <a:lnTo>
                  <a:pt x="854" y="1250"/>
                </a:lnTo>
                <a:lnTo>
                  <a:pt x="856" y="1248"/>
                </a:lnTo>
                <a:lnTo>
                  <a:pt x="856" y="1246"/>
                </a:lnTo>
                <a:lnTo>
                  <a:pt x="856" y="1244"/>
                </a:lnTo>
                <a:lnTo>
                  <a:pt x="858" y="1240"/>
                </a:lnTo>
                <a:lnTo>
                  <a:pt x="858" y="1238"/>
                </a:lnTo>
                <a:lnTo>
                  <a:pt x="860" y="1236"/>
                </a:lnTo>
                <a:lnTo>
                  <a:pt x="860" y="1234"/>
                </a:lnTo>
                <a:lnTo>
                  <a:pt x="860" y="1230"/>
                </a:lnTo>
                <a:lnTo>
                  <a:pt x="862" y="1226"/>
                </a:lnTo>
                <a:lnTo>
                  <a:pt x="862" y="1226"/>
                </a:lnTo>
                <a:lnTo>
                  <a:pt x="864" y="1222"/>
                </a:lnTo>
                <a:lnTo>
                  <a:pt x="864" y="1218"/>
                </a:lnTo>
                <a:lnTo>
                  <a:pt x="864" y="1216"/>
                </a:lnTo>
                <a:lnTo>
                  <a:pt x="866" y="1212"/>
                </a:lnTo>
                <a:lnTo>
                  <a:pt x="866" y="1208"/>
                </a:lnTo>
                <a:lnTo>
                  <a:pt x="868" y="1206"/>
                </a:lnTo>
                <a:lnTo>
                  <a:pt x="868" y="1202"/>
                </a:lnTo>
                <a:lnTo>
                  <a:pt x="868" y="1197"/>
                </a:lnTo>
                <a:lnTo>
                  <a:pt x="870" y="1195"/>
                </a:lnTo>
                <a:lnTo>
                  <a:pt x="870" y="1191"/>
                </a:lnTo>
                <a:lnTo>
                  <a:pt x="872" y="1187"/>
                </a:lnTo>
                <a:lnTo>
                  <a:pt x="872" y="1185"/>
                </a:lnTo>
                <a:lnTo>
                  <a:pt x="874" y="1183"/>
                </a:lnTo>
                <a:lnTo>
                  <a:pt x="874" y="1181"/>
                </a:lnTo>
                <a:lnTo>
                  <a:pt x="874" y="1177"/>
                </a:lnTo>
                <a:lnTo>
                  <a:pt x="876" y="1173"/>
                </a:lnTo>
                <a:lnTo>
                  <a:pt x="876" y="1171"/>
                </a:lnTo>
                <a:lnTo>
                  <a:pt x="878" y="1167"/>
                </a:lnTo>
                <a:lnTo>
                  <a:pt x="878" y="1165"/>
                </a:lnTo>
                <a:lnTo>
                  <a:pt x="878" y="1161"/>
                </a:lnTo>
                <a:lnTo>
                  <a:pt x="880" y="1157"/>
                </a:lnTo>
                <a:lnTo>
                  <a:pt x="880" y="1155"/>
                </a:lnTo>
                <a:lnTo>
                  <a:pt x="882" y="1151"/>
                </a:lnTo>
                <a:lnTo>
                  <a:pt x="882" y="1151"/>
                </a:lnTo>
                <a:lnTo>
                  <a:pt x="882" y="1145"/>
                </a:lnTo>
                <a:lnTo>
                  <a:pt x="884" y="1143"/>
                </a:lnTo>
                <a:lnTo>
                  <a:pt x="884" y="1139"/>
                </a:lnTo>
                <a:lnTo>
                  <a:pt x="886" y="1137"/>
                </a:lnTo>
                <a:lnTo>
                  <a:pt x="886" y="1134"/>
                </a:lnTo>
                <a:lnTo>
                  <a:pt x="886" y="1130"/>
                </a:lnTo>
                <a:lnTo>
                  <a:pt x="888" y="1128"/>
                </a:lnTo>
                <a:lnTo>
                  <a:pt x="888" y="1126"/>
                </a:lnTo>
                <a:lnTo>
                  <a:pt x="890" y="1122"/>
                </a:lnTo>
                <a:lnTo>
                  <a:pt x="890" y="1122"/>
                </a:lnTo>
                <a:lnTo>
                  <a:pt x="890" y="1118"/>
                </a:lnTo>
                <a:lnTo>
                  <a:pt x="892" y="1116"/>
                </a:lnTo>
                <a:lnTo>
                  <a:pt x="892" y="1114"/>
                </a:lnTo>
                <a:lnTo>
                  <a:pt x="894" y="1112"/>
                </a:lnTo>
                <a:lnTo>
                  <a:pt x="894" y="1110"/>
                </a:lnTo>
                <a:lnTo>
                  <a:pt x="896" y="1110"/>
                </a:lnTo>
                <a:lnTo>
                  <a:pt x="896" y="1106"/>
                </a:lnTo>
                <a:lnTo>
                  <a:pt x="896" y="1106"/>
                </a:lnTo>
                <a:lnTo>
                  <a:pt x="898" y="1102"/>
                </a:lnTo>
                <a:lnTo>
                  <a:pt x="898" y="1102"/>
                </a:lnTo>
                <a:lnTo>
                  <a:pt x="900" y="1100"/>
                </a:lnTo>
                <a:lnTo>
                  <a:pt x="900" y="1098"/>
                </a:lnTo>
                <a:lnTo>
                  <a:pt x="900" y="1098"/>
                </a:lnTo>
                <a:lnTo>
                  <a:pt x="902" y="1096"/>
                </a:lnTo>
                <a:lnTo>
                  <a:pt x="902" y="1094"/>
                </a:lnTo>
                <a:lnTo>
                  <a:pt x="904" y="1094"/>
                </a:lnTo>
                <a:lnTo>
                  <a:pt x="904" y="1092"/>
                </a:lnTo>
                <a:lnTo>
                  <a:pt x="904" y="1092"/>
                </a:lnTo>
                <a:lnTo>
                  <a:pt x="906" y="1092"/>
                </a:lnTo>
                <a:lnTo>
                  <a:pt x="906" y="1090"/>
                </a:lnTo>
                <a:lnTo>
                  <a:pt x="909" y="1088"/>
                </a:lnTo>
                <a:lnTo>
                  <a:pt x="909" y="1090"/>
                </a:lnTo>
                <a:lnTo>
                  <a:pt x="909" y="1088"/>
                </a:lnTo>
                <a:lnTo>
                  <a:pt x="911" y="1088"/>
                </a:lnTo>
                <a:lnTo>
                  <a:pt x="911" y="1088"/>
                </a:lnTo>
                <a:lnTo>
                  <a:pt x="913" y="1090"/>
                </a:lnTo>
                <a:lnTo>
                  <a:pt x="913" y="1090"/>
                </a:lnTo>
                <a:lnTo>
                  <a:pt x="915" y="1090"/>
                </a:lnTo>
                <a:lnTo>
                  <a:pt x="915" y="1092"/>
                </a:lnTo>
                <a:lnTo>
                  <a:pt x="915" y="1092"/>
                </a:lnTo>
                <a:lnTo>
                  <a:pt x="917" y="1092"/>
                </a:lnTo>
                <a:lnTo>
                  <a:pt x="917" y="1096"/>
                </a:lnTo>
                <a:lnTo>
                  <a:pt x="919" y="1098"/>
                </a:lnTo>
                <a:lnTo>
                  <a:pt x="919" y="1096"/>
                </a:lnTo>
                <a:lnTo>
                  <a:pt x="919" y="1100"/>
                </a:lnTo>
                <a:lnTo>
                  <a:pt x="921" y="1100"/>
                </a:lnTo>
                <a:lnTo>
                  <a:pt x="921" y="1100"/>
                </a:lnTo>
                <a:lnTo>
                  <a:pt x="923" y="1104"/>
                </a:lnTo>
                <a:moveTo>
                  <a:pt x="758" y="1110"/>
                </a:moveTo>
                <a:lnTo>
                  <a:pt x="758" y="1116"/>
                </a:lnTo>
                <a:lnTo>
                  <a:pt x="760" y="1118"/>
                </a:lnTo>
                <a:lnTo>
                  <a:pt x="760" y="1122"/>
                </a:lnTo>
                <a:lnTo>
                  <a:pt x="760" y="1128"/>
                </a:lnTo>
                <a:lnTo>
                  <a:pt x="762" y="1132"/>
                </a:lnTo>
                <a:lnTo>
                  <a:pt x="762" y="1134"/>
                </a:lnTo>
                <a:lnTo>
                  <a:pt x="764" y="1139"/>
                </a:lnTo>
                <a:lnTo>
                  <a:pt x="764" y="1143"/>
                </a:lnTo>
                <a:lnTo>
                  <a:pt x="764" y="1147"/>
                </a:lnTo>
                <a:lnTo>
                  <a:pt x="766" y="1149"/>
                </a:lnTo>
                <a:lnTo>
                  <a:pt x="766" y="1153"/>
                </a:lnTo>
                <a:lnTo>
                  <a:pt x="768" y="1157"/>
                </a:lnTo>
                <a:lnTo>
                  <a:pt x="768" y="1161"/>
                </a:lnTo>
                <a:lnTo>
                  <a:pt x="768" y="1165"/>
                </a:lnTo>
                <a:lnTo>
                  <a:pt x="770" y="1167"/>
                </a:lnTo>
                <a:lnTo>
                  <a:pt x="770" y="1171"/>
                </a:lnTo>
                <a:lnTo>
                  <a:pt x="772" y="1177"/>
                </a:lnTo>
                <a:lnTo>
                  <a:pt x="772" y="1179"/>
                </a:lnTo>
                <a:lnTo>
                  <a:pt x="772" y="1183"/>
                </a:lnTo>
                <a:lnTo>
                  <a:pt x="774" y="1187"/>
                </a:lnTo>
                <a:lnTo>
                  <a:pt x="774" y="1189"/>
                </a:lnTo>
                <a:lnTo>
                  <a:pt x="776" y="1193"/>
                </a:lnTo>
                <a:lnTo>
                  <a:pt x="776" y="1197"/>
                </a:lnTo>
                <a:lnTo>
                  <a:pt x="778" y="1197"/>
                </a:lnTo>
                <a:lnTo>
                  <a:pt x="778" y="1200"/>
                </a:lnTo>
                <a:lnTo>
                  <a:pt x="778" y="1204"/>
                </a:lnTo>
                <a:lnTo>
                  <a:pt x="780" y="1206"/>
                </a:lnTo>
                <a:lnTo>
                  <a:pt x="780" y="1206"/>
                </a:lnTo>
                <a:lnTo>
                  <a:pt x="782" y="1210"/>
                </a:lnTo>
                <a:lnTo>
                  <a:pt x="782" y="1212"/>
                </a:lnTo>
                <a:lnTo>
                  <a:pt x="782" y="1212"/>
                </a:lnTo>
                <a:lnTo>
                  <a:pt x="784" y="1216"/>
                </a:lnTo>
                <a:lnTo>
                  <a:pt x="784" y="1216"/>
                </a:lnTo>
                <a:lnTo>
                  <a:pt x="787" y="1220"/>
                </a:lnTo>
                <a:lnTo>
                  <a:pt x="787" y="1220"/>
                </a:lnTo>
                <a:lnTo>
                  <a:pt x="787" y="1222"/>
                </a:lnTo>
                <a:lnTo>
                  <a:pt x="789" y="1224"/>
                </a:lnTo>
                <a:lnTo>
                  <a:pt x="789" y="1226"/>
                </a:lnTo>
                <a:lnTo>
                  <a:pt x="791" y="1228"/>
                </a:lnTo>
                <a:lnTo>
                  <a:pt x="791" y="1228"/>
                </a:lnTo>
                <a:lnTo>
                  <a:pt x="791" y="1230"/>
                </a:lnTo>
                <a:lnTo>
                  <a:pt x="793" y="1234"/>
                </a:lnTo>
                <a:lnTo>
                  <a:pt x="793" y="1234"/>
                </a:lnTo>
                <a:lnTo>
                  <a:pt x="795" y="1238"/>
                </a:lnTo>
                <a:lnTo>
                  <a:pt x="795" y="1238"/>
                </a:lnTo>
                <a:lnTo>
                  <a:pt x="797" y="1240"/>
                </a:lnTo>
                <a:lnTo>
                  <a:pt x="797" y="1242"/>
                </a:lnTo>
                <a:lnTo>
                  <a:pt x="797" y="1242"/>
                </a:lnTo>
                <a:lnTo>
                  <a:pt x="799" y="1244"/>
                </a:lnTo>
                <a:lnTo>
                  <a:pt x="799" y="1246"/>
                </a:lnTo>
                <a:lnTo>
                  <a:pt x="801" y="1246"/>
                </a:lnTo>
                <a:lnTo>
                  <a:pt x="801" y="1246"/>
                </a:lnTo>
                <a:lnTo>
                  <a:pt x="801" y="1250"/>
                </a:lnTo>
                <a:lnTo>
                  <a:pt x="803" y="1250"/>
                </a:lnTo>
                <a:lnTo>
                  <a:pt x="803" y="1250"/>
                </a:lnTo>
                <a:lnTo>
                  <a:pt x="805" y="1252"/>
                </a:lnTo>
                <a:lnTo>
                  <a:pt x="805" y="1252"/>
                </a:lnTo>
                <a:lnTo>
                  <a:pt x="805" y="1254"/>
                </a:lnTo>
                <a:lnTo>
                  <a:pt x="807" y="1256"/>
                </a:lnTo>
                <a:lnTo>
                  <a:pt x="807" y="1256"/>
                </a:lnTo>
                <a:lnTo>
                  <a:pt x="809" y="1258"/>
                </a:lnTo>
                <a:lnTo>
                  <a:pt x="809" y="1260"/>
                </a:lnTo>
                <a:lnTo>
                  <a:pt x="809" y="1260"/>
                </a:lnTo>
                <a:lnTo>
                  <a:pt x="811" y="1263"/>
                </a:lnTo>
                <a:lnTo>
                  <a:pt x="811" y="1263"/>
                </a:lnTo>
                <a:lnTo>
                  <a:pt x="813" y="1265"/>
                </a:lnTo>
                <a:lnTo>
                  <a:pt x="813" y="1267"/>
                </a:lnTo>
                <a:lnTo>
                  <a:pt x="813" y="1267"/>
                </a:lnTo>
                <a:lnTo>
                  <a:pt x="815" y="1269"/>
                </a:lnTo>
                <a:lnTo>
                  <a:pt x="815" y="1267"/>
                </a:lnTo>
                <a:lnTo>
                  <a:pt x="817" y="1269"/>
                </a:lnTo>
                <a:lnTo>
                  <a:pt x="817" y="1271"/>
                </a:lnTo>
                <a:lnTo>
                  <a:pt x="819" y="1271"/>
                </a:lnTo>
                <a:lnTo>
                  <a:pt x="819" y="1271"/>
                </a:lnTo>
                <a:lnTo>
                  <a:pt x="819" y="1273"/>
                </a:lnTo>
                <a:lnTo>
                  <a:pt x="821" y="1271"/>
                </a:lnTo>
                <a:lnTo>
                  <a:pt x="821" y="1273"/>
                </a:lnTo>
                <a:lnTo>
                  <a:pt x="823" y="1273"/>
                </a:lnTo>
                <a:lnTo>
                  <a:pt x="823" y="1273"/>
                </a:lnTo>
                <a:lnTo>
                  <a:pt x="823" y="1273"/>
                </a:lnTo>
                <a:lnTo>
                  <a:pt x="825" y="1273"/>
                </a:lnTo>
                <a:lnTo>
                  <a:pt x="825" y="1273"/>
                </a:lnTo>
                <a:lnTo>
                  <a:pt x="827" y="1273"/>
                </a:lnTo>
                <a:lnTo>
                  <a:pt x="827" y="1275"/>
                </a:lnTo>
                <a:lnTo>
                  <a:pt x="827" y="1275"/>
                </a:lnTo>
                <a:lnTo>
                  <a:pt x="829" y="1275"/>
                </a:lnTo>
                <a:lnTo>
                  <a:pt x="829" y="1277"/>
                </a:lnTo>
                <a:lnTo>
                  <a:pt x="831" y="1275"/>
                </a:lnTo>
                <a:lnTo>
                  <a:pt x="831" y="1275"/>
                </a:lnTo>
                <a:lnTo>
                  <a:pt x="831" y="1277"/>
                </a:lnTo>
                <a:lnTo>
                  <a:pt x="833" y="1277"/>
                </a:lnTo>
                <a:lnTo>
                  <a:pt x="833" y="1277"/>
                </a:lnTo>
                <a:lnTo>
                  <a:pt x="835" y="1277"/>
                </a:lnTo>
                <a:lnTo>
                  <a:pt x="835" y="1277"/>
                </a:lnTo>
                <a:lnTo>
                  <a:pt x="837" y="1277"/>
                </a:lnTo>
                <a:lnTo>
                  <a:pt x="837" y="1277"/>
                </a:lnTo>
                <a:lnTo>
                  <a:pt x="837" y="1275"/>
                </a:lnTo>
                <a:lnTo>
                  <a:pt x="839" y="1277"/>
                </a:lnTo>
                <a:lnTo>
                  <a:pt x="839" y="1275"/>
                </a:lnTo>
                <a:moveTo>
                  <a:pt x="675" y="856"/>
                </a:moveTo>
                <a:lnTo>
                  <a:pt x="677" y="856"/>
                </a:lnTo>
                <a:lnTo>
                  <a:pt x="677" y="858"/>
                </a:lnTo>
                <a:lnTo>
                  <a:pt x="679" y="858"/>
                </a:lnTo>
                <a:lnTo>
                  <a:pt x="679" y="858"/>
                </a:lnTo>
                <a:lnTo>
                  <a:pt x="679" y="858"/>
                </a:lnTo>
                <a:lnTo>
                  <a:pt x="681" y="858"/>
                </a:lnTo>
                <a:lnTo>
                  <a:pt x="681" y="860"/>
                </a:lnTo>
                <a:lnTo>
                  <a:pt x="683" y="862"/>
                </a:lnTo>
                <a:lnTo>
                  <a:pt x="683" y="860"/>
                </a:lnTo>
                <a:lnTo>
                  <a:pt x="683" y="860"/>
                </a:lnTo>
                <a:lnTo>
                  <a:pt x="685" y="864"/>
                </a:lnTo>
                <a:lnTo>
                  <a:pt x="685" y="864"/>
                </a:lnTo>
                <a:lnTo>
                  <a:pt x="687" y="866"/>
                </a:lnTo>
                <a:lnTo>
                  <a:pt x="687" y="866"/>
                </a:lnTo>
                <a:lnTo>
                  <a:pt x="687" y="866"/>
                </a:lnTo>
                <a:lnTo>
                  <a:pt x="689" y="868"/>
                </a:lnTo>
                <a:lnTo>
                  <a:pt x="689" y="870"/>
                </a:lnTo>
                <a:lnTo>
                  <a:pt x="691" y="868"/>
                </a:lnTo>
                <a:lnTo>
                  <a:pt x="691" y="870"/>
                </a:lnTo>
                <a:lnTo>
                  <a:pt x="691" y="872"/>
                </a:lnTo>
                <a:lnTo>
                  <a:pt x="693" y="872"/>
                </a:lnTo>
                <a:lnTo>
                  <a:pt x="693" y="874"/>
                </a:lnTo>
                <a:lnTo>
                  <a:pt x="695" y="874"/>
                </a:lnTo>
                <a:lnTo>
                  <a:pt x="695" y="876"/>
                </a:lnTo>
                <a:lnTo>
                  <a:pt x="695" y="876"/>
                </a:lnTo>
                <a:lnTo>
                  <a:pt x="697" y="876"/>
                </a:lnTo>
                <a:lnTo>
                  <a:pt x="697" y="878"/>
                </a:lnTo>
                <a:lnTo>
                  <a:pt x="699" y="878"/>
                </a:lnTo>
                <a:lnTo>
                  <a:pt x="699" y="878"/>
                </a:lnTo>
                <a:lnTo>
                  <a:pt x="701" y="880"/>
                </a:lnTo>
                <a:lnTo>
                  <a:pt x="701" y="878"/>
                </a:lnTo>
                <a:lnTo>
                  <a:pt x="701" y="882"/>
                </a:lnTo>
                <a:lnTo>
                  <a:pt x="703" y="882"/>
                </a:lnTo>
                <a:lnTo>
                  <a:pt x="703" y="882"/>
                </a:lnTo>
                <a:lnTo>
                  <a:pt x="705" y="885"/>
                </a:lnTo>
                <a:lnTo>
                  <a:pt x="705" y="887"/>
                </a:lnTo>
                <a:lnTo>
                  <a:pt x="705" y="889"/>
                </a:lnTo>
                <a:lnTo>
                  <a:pt x="707" y="891"/>
                </a:lnTo>
                <a:lnTo>
                  <a:pt x="707" y="893"/>
                </a:lnTo>
                <a:lnTo>
                  <a:pt x="709" y="895"/>
                </a:lnTo>
                <a:lnTo>
                  <a:pt x="709" y="897"/>
                </a:lnTo>
                <a:lnTo>
                  <a:pt x="709" y="899"/>
                </a:lnTo>
                <a:lnTo>
                  <a:pt x="711" y="901"/>
                </a:lnTo>
                <a:lnTo>
                  <a:pt x="711" y="905"/>
                </a:lnTo>
                <a:lnTo>
                  <a:pt x="713" y="907"/>
                </a:lnTo>
                <a:lnTo>
                  <a:pt x="713" y="909"/>
                </a:lnTo>
                <a:lnTo>
                  <a:pt x="713" y="911"/>
                </a:lnTo>
                <a:lnTo>
                  <a:pt x="715" y="915"/>
                </a:lnTo>
                <a:lnTo>
                  <a:pt x="715" y="917"/>
                </a:lnTo>
                <a:lnTo>
                  <a:pt x="717" y="919"/>
                </a:lnTo>
                <a:lnTo>
                  <a:pt x="717" y="921"/>
                </a:lnTo>
                <a:lnTo>
                  <a:pt x="719" y="925"/>
                </a:lnTo>
                <a:lnTo>
                  <a:pt x="719" y="929"/>
                </a:lnTo>
                <a:lnTo>
                  <a:pt x="719" y="931"/>
                </a:lnTo>
                <a:lnTo>
                  <a:pt x="721" y="935"/>
                </a:lnTo>
                <a:lnTo>
                  <a:pt x="721" y="937"/>
                </a:lnTo>
                <a:lnTo>
                  <a:pt x="723" y="939"/>
                </a:lnTo>
                <a:lnTo>
                  <a:pt x="723" y="943"/>
                </a:lnTo>
                <a:lnTo>
                  <a:pt x="723" y="948"/>
                </a:lnTo>
                <a:lnTo>
                  <a:pt x="726" y="954"/>
                </a:lnTo>
                <a:lnTo>
                  <a:pt x="726" y="954"/>
                </a:lnTo>
                <a:lnTo>
                  <a:pt x="728" y="958"/>
                </a:lnTo>
                <a:lnTo>
                  <a:pt x="728" y="964"/>
                </a:lnTo>
                <a:lnTo>
                  <a:pt x="728" y="966"/>
                </a:lnTo>
                <a:lnTo>
                  <a:pt x="730" y="970"/>
                </a:lnTo>
                <a:lnTo>
                  <a:pt x="730" y="974"/>
                </a:lnTo>
                <a:lnTo>
                  <a:pt x="732" y="978"/>
                </a:lnTo>
                <a:lnTo>
                  <a:pt x="732" y="980"/>
                </a:lnTo>
                <a:lnTo>
                  <a:pt x="732" y="984"/>
                </a:lnTo>
                <a:lnTo>
                  <a:pt x="734" y="988"/>
                </a:lnTo>
                <a:lnTo>
                  <a:pt x="734" y="992"/>
                </a:lnTo>
                <a:lnTo>
                  <a:pt x="736" y="996"/>
                </a:lnTo>
                <a:lnTo>
                  <a:pt x="736" y="1000"/>
                </a:lnTo>
                <a:lnTo>
                  <a:pt x="738" y="1004"/>
                </a:lnTo>
                <a:lnTo>
                  <a:pt x="738" y="1006"/>
                </a:lnTo>
                <a:lnTo>
                  <a:pt x="738" y="1011"/>
                </a:lnTo>
                <a:lnTo>
                  <a:pt x="740" y="1015"/>
                </a:lnTo>
                <a:lnTo>
                  <a:pt x="740" y="1019"/>
                </a:lnTo>
                <a:lnTo>
                  <a:pt x="742" y="1023"/>
                </a:lnTo>
                <a:lnTo>
                  <a:pt x="742" y="1025"/>
                </a:lnTo>
                <a:lnTo>
                  <a:pt x="742" y="1029"/>
                </a:lnTo>
                <a:lnTo>
                  <a:pt x="744" y="1033"/>
                </a:lnTo>
                <a:lnTo>
                  <a:pt x="744" y="1037"/>
                </a:lnTo>
                <a:lnTo>
                  <a:pt x="746" y="1041"/>
                </a:lnTo>
                <a:lnTo>
                  <a:pt x="746" y="1045"/>
                </a:lnTo>
                <a:lnTo>
                  <a:pt x="746" y="1049"/>
                </a:lnTo>
                <a:lnTo>
                  <a:pt x="748" y="1053"/>
                </a:lnTo>
                <a:lnTo>
                  <a:pt x="748" y="1055"/>
                </a:lnTo>
                <a:lnTo>
                  <a:pt x="750" y="1063"/>
                </a:lnTo>
                <a:lnTo>
                  <a:pt x="750" y="1065"/>
                </a:lnTo>
                <a:lnTo>
                  <a:pt x="750" y="1071"/>
                </a:lnTo>
                <a:lnTo>
                  <a:pt x="752" y="1076"/>
                </a:lnTo>
                <a:lnTo>
                  <a:pt x="752" y="1082"/>
                </a:lnTo>
                <a:lnTo>
                  <a:pt x="754" y="1086"/>
                </a:lnTo>
                <a:lnTo>
                  <a:pt x="754" y="1090"/>
                </a:lnTo>
                <a:lnTo>
                  <a:pt x="754" y="1096"/>
                </a:lnTo>
                <a:lnTo>
                  <a:pt x="756" y="1102"/>
                </a:lnTo>
                <a:lnTo>
                  <a:pt x="756" y="1106"/>
                </a:lnTo>
                <a:lnTo>
                  <a:pt x="758" y="1110"/>
                </a:lnTo>
                <a:moveTo>
                  <a:pt x="593" y="752"/>
                </a:moveTo>
                <a:lnTo>
                  <a:pt x="593" y="750"/>
                </a:lnTo>
                <a:lnTo>
                  <a:pt x="595" y="752"/>
                </a:lnTo>
                <a:lnTo>
                  <a:pt x="595" y="752"/>
                </a:lnTo>
                <a:lnTo>
                  <a:pt x="595" y="754"/>
                </a:lnTo>
                <a:lnTo>
                  <a:pt x="597" y="756"/>
                </a:lnTo>
                <a:lnTo>
                  <a:pt x="597" y="756"/>
                </a:lnTo>
                <a:lnTo>
                  <a:pt x="599" y="756"/>
                </a:lnTo>
                <a:lnTo>
                  <a:pt x="599" y="756"/>
                </a:lnTo>
                <a:lnTo>
                  <a:pt x="602" y="759"/>
                </a:lnTo>
                <a:lnTo>
                  <a:pt x="602" y="759"/>
                </a:lnTo>
                <a:lnTo>
                  <a:pt x="602" y="761"/>
                </a:lnTo>
                <a:lnTo>
                  <a:pt x="604" y="763"/>
                </a:lnTo>
                <a:lnTo>
                  <a:pt x="604" y="763"/>
                </a:lnTo>
                <a:lnTo>
                  <a:pt x="606" y="765"/>
                </a:lnTo>
                <a:lnTo>
                  <a:pt x="606" y="765"/>
                </a:lnTo>
                <a:lnTo>
                  <a:pt x="606" y="767"/>
                </a:lnTo>
                <a:lnTo>
                  <a:pt x="608" y="767"/>
                </a:lnTo>
                <a:lnTo>
                  <a:pt x="608" y="769"/>
                </a:lnTo>
                <a:lnTo>
                  <a:pt x="610" y="769"/>
                </a:lnTo>
                <a:lnTo>
                  <a:pt x="610" y="771"/>
                </a:lnTo>
                <a:lnTo>
                  <a:pt x="610" y="771"/>
                </a:lnTo>
                <a:lnTo>
                  <a:pt x="612" y="773"/>
                </a:lnTo>
                <a:lnTo>
                  <a:pt x="612" y="773"/>
                </a:lnTo>
                <a:lnTo>
                  <a:pt x="614" y="773"/>
                </a:lnTo>
                <a:lnTo>
                  <a:pt x="614" y="773"/>
                </a:lnTo>
                <a:lnTo>
                  <a:pt x="614" y="775"/>
                </a:lnTo>
                <a:lnTo>
                  <a:pt x="616" y="775"/>
                </a:lnTo>
                <a:lnTo>
                  <a:pt x="616" y="777"/>
                </a:lnTo>
                <a:lnTo>
                  <a:pt x="618" y="777"/>
                </a:lnTo>
                <a:lnTo>
                  <a:pt x="618" y="779"/>
                </a:lnTo>
                <a:lnTo>
                  <a:pt x="618" y="779"/>
                </a:lnTo>
                <a:lnTo>
                  <a:pt x="620" y="781"/>
                </a:lnTo>
                <a:lnTo>
                  <a:pt x="620" y="781"/>
                </a:lnTo>
                <a:lnTo>
                  <a:pt x="622" y="783"/>
                </a:lnTo>
                <a:lnTo>
                  <a:pt x="622" y="783"/>
                </a:lnTo>
                <a:lnTo>
                  <a:pt x="624" y="785"/>
                </a:lnTo>
                <a:lnTo>
                  <a:pt x="624" y="787"/>
                </a:lnTo>
                <a:lnTo>
                  <a:pt x="624" y="787"/>
                </a:lnTo>
                <a:lnTo>
                  <a:pt x="626" y="789"/>
                </a:lnTo>
                <a:lnTo>
                  <a:pt x="626" y="789"/>
                </a:lnTo>
                <a:lnTo>
                  <a:pt x="628" y="791"/>
                </a:lnTo>
                <a:lnTo>
                  <a:pt x="628" y="793"/>
                </a:lnTo>
                <a:lnTo>
                  <a:pt x="628" y="795"/>
                </a:lnTo>
                <a:lnTo>
                  <a:pt x="630" y="795"/>
                </a:lnTo>
                <a:lnTo>
                  <a:pt x="630" y="797"/>
                </a:lnTo>
                <a:lnTo>
                  <a:pt x="632" y="799"/>
                </a:lnTo>
                <a:lnTo>
                  <a:pt x="632" y="799"/>
                </a:lnTo>
                <a:lnTo>
                  <a:pt x="632" y="801"/>
                </a:lnTo>
                <a:lnTo>
                  <a:pt x="634" y="801"/>
                </a:lnTo>
                <a:lnTo>
                  <a:pt x="634" y="803"/>
                </a:lnTo>
                <a:lnTo>
                  <a:pt x="636" y="805"/>
                </a:lnTo>
                <a:lnTo>
                  <a:pt x="636" y="805"/>
                </a:lnTo>
                <a:lnTo>
                  <a:pt x="636" y="807"/>
                </a:lnTo>
                <a:lnTo>
                  <a:pt x="638" y="807"/>
                </a:lnTo>
                <a:lnTo>
                  <a:pt x="638" y="809"/>
                </a:lnTo>
                <a:lnTo>
                  <a:pt x="640" y="811"/>
                </a:lnTo>
                <a:lnTo>
                  <a:pt x="640" y="811"/>
                </a:lnTo>
                <a:lnTo>
                  <a:pt x="642" y="813"/>
                </a:lnTo>
                <a:lnTo>
                  <a:pt x="642" y="815"/>
                </a:lnTo>
                <a:lnTo>
                  <a:pt x="642" y="815"/>
                </a:lnTo>
                <a:lnTo>
                  <a:pt x="644" y="817"/>
                </a:lnTo>
                <a:lnTo>
                  <a:pt x="644" y="817"/>
                </a:lnTo>
                <a:lnTo>
                  <a:pt x="646" y="819"/>
                </a:lnTo>
                <a:lnTo>
                  <a:pt x="646" y="822"/>
                </a:lnTo>
                <a:lnTo>
                  <a:pt x="646" y="824"/>
                </a:lnTo>
                <a:lnTo>
                  <a:pt x="648" y="822"/>
                </a:lnTo>
                <a:lnTo>
                  <a:pt x="648" y="826"/>
                </a:lnTo>
                <a:lnTo>
                  <a:pt x="650" y="826"/>
                </a:lnTo>
                <a:lnTo>
                  <a:pt x="650" y="828"/>
                </a:lnTo>
                <a:lnTo>
                  <a:pt x="650" y="828"/>
                </a:lnTo>
                <a:lnTo>
                  <a:pt x="652" y="830"/>
                </a:lnTo>
                <a:lnTo>
                  <a:pt x="652" y="830"/>
                </a:lnTo>
                <a:lnTo>
                  <a:pt x="654" y="832"/>
                </a:lnTo>
                <a:lnTo>
                  <a:pt x="654" y="832"/>
                </a:lnTo>
                <a:lnTo>
                  <a:pt x="654" y="834"/>
                </a:lnTo>
                <a:lnTo>
                  <a:pt x="656" y="836"/>
                </a:lnTo>
                <a:lnTo>
                  <a:pt x="656" y="834"/>
                </a:lnTo>
                <a:lnTo>
                  <a:pt x="658" y="836"/>
                </a:lnTo>
                <a:lnTo>
                  <a:pt x="658" y="838"/>
                </a:lnTo>
                <a:lnTo>
                  <a:pt x="660" y="838"/>
                </a:lnTo>
                <a:lnTo>
                  <a:pt x="660" y="838"/>
                </a:lnTo>
                <a:lnTo>
                  <a:pt x="660" y="840"/>
                </a:lnTo>
                <a:lnTo>
                  <a:pt x="663" y="840"/>
                </a:lnTo>
                <a:lnTo>
                  <a:pt x="663" y="842"/>
                </a:lnTo>
                <a:lnTo>
                  <a:pt x="665" y="842"/>
                </a:lnTo>
                <a:lnTo>
                  <a:pt x="665" y="842"/>
                </a:lnTo>
                <a:lnTo>
                  <a:pt x="665" y="844"/>
                </a:lnTo>
                <a:lnTo>
                  <a:pt x="667" y="844"/>
                </a:lnTo>
                <a:lnTo>
                  <a:pt x="667" y="846"/>
                </a:lnTo>
                <a:lnTo>
                  <a:pt x="669" y="848"/>
                </a:lnTo>
                <a:lnTo>
                  <a:pt x="669" y="846"/>
                </a:lnTo>
                <a:lnTo>
                  <a:pt x="669" y="848"/>
                </a:lnTo>
                <a:lnTo>
                  <a:pt x="671" y="850"/>
                </a:lnTo>
                <a:lnTo>
                  <a:pt x="671" y="852"/>
                </a:lnTo>
                <a:lnTo>
                  <a:pt x="673" y="852"/>
                </a:lnTo>
                <a:lnTo>
                  <a:pt x="673" y="854"/>
                </a:lnTo>
                <a:lnTo>
                  <a:pt x="673" y="854"/>
                </a:lnTo>
                <a:lnTo>
                  <a:pt x="675" y="856"/>
                </a:lnTo>
                <a:lnTo>
                  <a:pt x="675" y="856"/>
                </a:lnTo>
                <a:moveTo>
                  <a:pt x="510" y="620"/>
                </a:moveTo>
                <a:lnTo>
                  <a:pt x="512" y="622"/>
                </a:lnTo>
                <a:lnTo>
                  <a:pt x="512" y="622"/>
                </a:lnTo>
                <a:lnTo>
                  <a:pt x="514" y="624"/>
                </a:lnTo>
                <a:lnTo>
                  <a:pt x="514" y="624"/>
                </a:lnTo>
                <a:lnTo>
                  <a:pt x="514" y="626"/>
                </a:lnTo>
                <a:lnTo>
                  <a:pt x="516" y="628"/>
                </a:lnTo>
                <a:lnTo>
                  <a:pt x="516" y="628"/>
                </a:lnTo>
                <a:lnTo>
                  <a:pt x="518" y="628"/>
                </a:lnTo>
                <a:lnTo>
                  <a:pt x="518" y="630"/>
                </a:lnTo>
                <a:lnTo>
                  <a:pt x="518" y="633"/>
                </a:lnTo>
                <a:lnTo>
                  <a:pt x="520" y="633"/>
                </a:lnTo>
                <a:lnTo>
                  <a:pt x="520" y="635"/>
                </a:lnTo>
                <a:lnTo>
                  <a:pt x="522" y="635"/>
                </a:lnTo>
                <a:lnTo>
                  <a:pt x="522" y="637"/>
                </a:lnTo>
                <a:lnTo>
                  <a:pt x="524" y="637"/>
                </a:lnTo>
                <a:lnTo>
                  <a:pt x="524" y="637"/>
                </a:lnTo>
                <a:lnTo>
                  <a:pt x="524" y="639"/>
                </a:lnTo>
                <a:lnTo>
                  <a:pt x="526" y="639"/>
                </a:lnTo>
                <a:lnTo>
                  <a:pt x="526" y="641"/>
                </a:lnTo>
                <a:lnTo>
                  <a:pt x="528" y="641"/>
                </a:lnTo>
                <a:lnTo>
                  <a:pt x="528" y="641"/>
                </a:lnTo>
                <a:lnTo>
                  <a:pt x="528" y="643"/>
                </a:lnTo>
                <a:lnTo>
                  <a:pt x="530" y="643"/>
                </a:lnTo>
                <a:lnTo>
                  <a:pt x="530" y="643"/>
                </a:lnTo>
                <a:lnTo>
                  <a:pt x="532" y="645"/>
                </a:lnTo>
                <a:lnTo>
                  <a:pt x="532" y="645"/>
                </a:lnTo>
                <a:lnTo>
                  <a:pt x="532" y="647"/>
                </a:lnTo>
                <a:lnTo>
                  <a:pt x="534" y="649"/>
                </a:lnTo>
                <a:lnTo>
                  <a:pt x="534" y="649"/>
                </a:lnTo>
                <a:lnTo>
                  <a:pt x="536" y="651"/>
                </a:lnTo>
                <a:lnTo>
                  <a:pt x="536" y="653"/>
                </a:lnTo>
                <a:lnTo>
                  <a:pt x="536" y="655"/>
                </a:lnTo>
                <a:lnTo>
                  <a:pt x="538" y="657"/>
                </a:lnTo>
                <a:lnTo>
                  <a:pt x="538" y="659"/>
                </a:lnTo>
                <a:lnTo>
                  <a:pt x="541" y="663"/>
                </a:lnTo>
                <a:lnTo>
                  <a:pt x="541" y="665"/>
                </a:lnTo>
                <a:lnTo>
                  <a:pt x="543" y="667"/>
                </a:lnTo>
                <a:lnTo>
                  <a:pt x="543" y="671"/>
                </a:lnTo>
                <a:lnTo>
                  <a:pt x="543" y="673"/>
                </a:lnTo>
                <a:lnTo>
                  <a:pt x="545" y="675"/>
                </a:lnTo>
                <a:lnTo>
                  <a:pt x="545" y="679"/>
                </a:lnTo>
                <a:lnTo>
                  <a:pt x="547" y="681"/>
                </a:lnTo>
                <a:lnTo>
                  <a:pt x="547" y="681"/>
                </a:lnTo>
                <a:lnTo>
                  <a:pt x="547" y="683"/>
                </a:lnTo>
                <a:lnTo>
                  <a:pt x="549" y="687"/>
                </a:lnTo>
                <a:lnTo>
                  <a:pt x="549" y="687"/>
                </a:lnTo>
                <a:lnTo>
                  <a:pt x="551" y="691"/>
                </a:lnTo>
                <a:lnTo>
                  <a:pt x="551" y="689"/>
                </a:lnTo>
                <a:lnTo>
                  <a:pt x="551" y="693"/>
                </a:lnTo>
                <a:lnTo>
                  <a:pt x="553" y="696"/>
                </a:lnTo>
                <a:lnTo>
                  <a:pt x="553" y="696"/>
                </a:lnTo>
                <a:lnTo>
                  <a:pt x="555" y="698"/>
                </a:lnTo>
                <a:lnTo>
                  <a:pt x="555" y="698"/>
                </a:lnTo>
                <a:lnTo>
                  <a:pt x="555" y="698"/>
                </a:lnTo>
                <a:lnTo>
                  <a:pt x="557" y="698"/>
                </a:lnTo>
                <a:lnTo>
                  <a:pt x="557" y="702"/>
                </a:lnTo>
                <a:lnTo>
                  <a:pt x="559" y="702"/>
                </a:lnTo>
                <a:lnTo>
                  <a:pt x="559" y="702"/>
                </a:lnTo>
                <a:lnTo>
                  <a:pt x="559" y="704"/>
                </a:lnTo>
                <a:lnTo>
                  <a:pt x="561" y="704"/>
                </a:lnTo>
                <a:lnTo>
                  <a:pt x="561" y="706"/>
                </a:lnTo>
                <a:lnTo>
                  <a:pt x="563" y="706"/>
                </a:lnTo>
                <a:lnTo>
                  <a:pt x="563" y="710"/>
                </a:lnTo>
                <a:lnTo>
                  <a:pt x="565" y="710"/>
                </a:lnTo>
                <a:lnTo>
                  <a:pt x="565" y="712"/>
                </a:lnTo>
                <a:lnTo>
                  <a:pt x="565" y="714"/>
                </a:lnTo>
                <a:lnTo>
                  <a:pt x="567" y="716"/>
                </a:lnTo>
                <a:lnTo>
                  <a:pt x="567" y="718"/>
                </a:lnTo>
                <a:lnTo>
                  <a:pt x="569" y="720"/>
                </a:lnTo>
                <a:lnTo>
                  <a:pt x="569" y="722"/>
                </a:lnTo>
                <a:lnTo>
                  <a:pt x="569" y="724"/>
                </a:lnTo>
                <a:lnTo>
                  <a:pt x="571" y="726"/>
                </a:lnTo>
                <a:lnTo>
                  <a:pt x="571" y="726"/>
                </a:lnTo>
                <a:lnTo>
                  <a:pt x="573" y="726"/>
                </a:lnTo>
                <a:lnTo>
                  <a:pt x="573" y="728"/>
                </a:lnTo>
                <a:lnTo>
                  <a:pt x="573" y="728"/>
                </a:lnTo>
                <a:lnTo>
                  <a:pt x="575" y="730"/>
                </a:lnTo>
                <a:lnTo>
                  <a:pt x="575" y="730"/>
                </a:lnTo>
                <a:lnTo>
                  <a:pt x="577" y="730"/>
                </a:lnTo>
                <a:lnTo>
                  <a:pt x="577" y="732"/>
                </a:lnTo>
                <a:lnTo>
                  <a:pt x="577" y="732"/>
                </a:lnTo>
                <a:lnTo>
                  <a:pt x="579" y="734"/>
                </a:lnTo>
                <a:lnTo>
                  <a:pt x="579" y="734"/>
                </a:lnTo>
                <a:lnTo>
                  <a:pt x="581" y="736"/>
                </a:lnTo>
                <a:lnTo>
                  <a:pt x="581" y="738"/>
                </a:lnTo>
                <a:lnTo>
                  <a:pt x="583" y="740"/>
                </a:lnTo>
                <a:lnTo>
                  <a:pt x="583" y="740"/>
                </a:lnTo>
                <a:lnTo>
                  <a:pt x="583" y="742"/>
                </a:lnTo>
                <a:lnTo>
                  <a:pt x="585" y="742"/>
                </a:lnTo>
                <a:lnTo>
                  <a:pt x="585" y="744"/>
                </a:lnTo>
                <a:lnTo>
                  <a:pt x="587" y="746"/>
                </a:lnTo>
                <a:lnTo>
                  <a:pt x="587" y="746"/>
                </a:lnTo>
                <a:lnTo>
                  <a:pt x="587" y="746"/>
                </a:lnTo>
                <a:lnTo>
                  <a:pt x="589" y="750"/>
                </a:lnTo>
                <a:lnTo>
                  <a:pt x="589" y="748"/>
                </a:lnTo>
                <a:lnTo>
                  <a:pt x="591" y="748"/>
                </a:lnTo>
                <a:lnTo>
                  <a:pt x="591" y="750"/>
                </a:lnTo>
                <a:lnTo>
                  <a:pt x="591" y="752"/>
                </a:lnTo>
                <a:lnTo>
                  <a:pt x="593" y="752"/>
                </a:lnTo>
                <a:moveTo>
                  <a:pt x="429" y="458"/>
                </a:moveTo>
                <a:lnTo>
                  <a:pt x="429" y="462"/>
                </a:lnTo>
                <a:lnTo>
                  <a:pt x="431" y="460"/>
                </a:lnTo>
                <a:lnTo>
                  <a:pt x="431" y="462"/>
                </a:lnTo>
                <a:lnTo>
                  <a:pt x="433" y="462"/>
                </a:lnTo>
                <a:lnTo>
                  <a:pt x="433" y="462"/>
                </a:lnTo>
                <a:lnTo>
                  <a:pt x="433" y="464"/>
                </a:lnTo>
                <a:lnTo>
                  <a:pt x="435" y="462"/>
                </a:lnTo>
                <a:lnTo>
                  <a:pt x="435" y="464"/>
                </a:lnTo>
                <a:lnTo>
                  <a:pt x="437" y="464"/>
                </a:lnTo>
                <a:lnTo>
                  <a:pt x="437" y="466"/>
                </a:lnTo>
                <a:lnTo>
                  <a:pt x="437" y="466"/>
                </a:lnTo>
                <a:lnTo>
                  <a:pt x="439" y="466"/>
                </a:lnTo>
                <a:lnTo>
                  <a:pt x="439" y="466"/>
                </a:lnTo>
                <a:lnTo>
                  <a:pt x="441" y="470"/>
                </a:lnTo>
                <a:lnTo>
                  <a:pt x="441" y="470"/>
                </a:lnTo>
                <a:lnTo>
                  <a:pt x="441" y="470"/>
                </a:lnTo>
                <a:lnTo>
                  <a:pt x="443" y="472"/>
                </a:lnTo>
                <a:lnTo>
                  <a:pt x="443" y="474"/>
                </a:lnTo>
                <a:lnTo>
                  <a:pt x="445" y="474"/>
                </a:lnTo>
                <a:lnTo>
                  <a:pt x="445" y="478"/>
                </a:lnTo>
                <a:lnTo>
                  <a:pt x="447" y="480"/>
                </a:lnTo>
                <a:lnTo>
                  <a:pt x="447" y="480"/>
                </a:lnTo>
                <a:lnTo>
                  <a:pt x="447" y="484"/>
                </a:lnTo>
                <a:lnTo>
                  <a:pt x="449" y="486"/>
                </a:lnTo>
                <a:lnTo>
                  <a:pt x="449" y="486"/>
                </a:lnTo>
                <a:lnTo>
                  <a:pt x="451" y="488"/>
                </a:lnTo>
                <a:lnTo>
                  <a:pt x="451" y="490"/>
                </a:lnTo>
                <a:lnTo>
                  <a:pt x="451" y="492"/>
                </a:lnTo>
                <a:lnTo>
                  <a:pt x="453" y="494"/>
                </a:lnTo>
                <a:lnTo>
                  <a:pt x="453" y="496"/>
                </a:lnTo>
                <a:lnTo>
                  <a:pt x="455" y="496"/>
                </a:lnTo>
                <a:lnTo>
                  <a:pt x="455" y="498"/>
                </a:lnTo>
                <a:lnTo>
                  <a:pt x="455" y="498"/>
                </a:lnTo>
                <a:lnTo>
                  <a:pt x="457" y="502"/>
                </a:lnTo>
                <a:lnTo>
                  <a:pt x="457" y="500"/>
                </a:lnTo>
                <a:lnTo>
                  <a:pt x="459" y="502"/>
                </a:lnTo>
                <a:lnTo>
                  <a:pt x="459" y="504"/>
                </a:lnTo>
                <a:lnTo>
                  <a:pt x="459" y="502"/>
                </a:lnTo>
                <a:lnTo>
                  <a:pt x="461" y="504"/>
                </a:lnTo>
                <a:lnTo>
                  <a:pt x="461" y="504"/>
                </a:lnTo>
                <a:lnTo>
                  <a:pt x="463" y="506"/>
                </a:lnTo>
                <a:lnTo>
                  <a:pt x="463" y="509"/>
                </a:lnTo>
                <a:lnTo>
                  <a:pt x="465" y="511"/>
                </a:lnTo>
                <a:lnTo>
                  <a:pt x="465" y="511"/>
                </a:lnTo>
                <a:lnTo>
                  <a:pt x="465" y="511"/>
                </a:lnTo>
                <a:lnTo>
                  <a:pt x="467" y="515"/>
                </a:lnTo>
                <a:lnTo>
                  <a:pt x="467" y="515"/>
                </a:lnTo>
                <a:lnTo>
                  <a:pt x="469" y="517"/>
                </a:lnTo>
                <a:lnTo>
                  <a:pt x="469" y="521"/>
                </a:lnTo>
                <a:lnTo>
                  <a:pt x="469" y="523"/>
                </a:lnTo>
                <a:lnTo>
                  <a:pt x="471" y="527"/>
                </a:lnTo>
                <a:lnTo>
                  <a:pt x="471" y="529"/>
                </a:lnTo>
                <a:lnTo>
                  <a:pt x="473" y="531"/>
                </a:lnTo>
                <a:lnTo>
                  <a:pt x="473" y="539"/>
                </a:lnTo>
                <a:lnTo>
                  <a:pt x="473" y="541"/>
                </a:lnTo>
                <a:lnTo>
                  <a:pt x="475" y="547"/>
                </a:lnTo>
                <a:lnTo>
                  <a:pt x="475" y="557"/>
                </a:lnTo>
                <a:lnTo>
                  <a:pt x="477" y="559"/>
                </a:lnTo>
                <a:lnTo>
                  <a:pt x="477" y="567"/>
                </a:lnTo>
                <a:lnTo>
                  <a:pt x="477" y="578"/>
                </a:lnTo>
                <a:lnTo>
                  <a:pt x="480" y="582"/>
                </a:lnTo>
                <a:lnTo>
                  <a:pt x="480" y="590"/>
                </a:lnTo>
                <a:lnTo>
                  <a:pt x="482" y="602"/>
                </a:lnTo>
                <a:lnTo>
                  <a:pt x="482" y="594"/>
                </a:lnTo>
                <a:lnTo>
                  <a:pt x="484" y="626"/>
                </a:lnTo>
                <a:lnTo>
                  <a:pt x="484" y="633"/>
                </a:lnTo>
                <a:lnTo>
                  <a:pt x="484" y="622"/>
                </a:lnTo>
                <a:lnTo>
                  <a:pt x="486" y="635"/>
                </a:lnTo>
                <a:lnTo>
                  <a:pt x="486" y="637"/>
                </a:lnTo>
                <a:lnTo>
                  <a:pt x="488" y="637"/>
                </a:lnTo>
                <a:lnTo>
                  <a:pt x="488" y="645"/>
                </a:lnTo>
                <a:lnTo>
                  <a:pt x="488" y="645"/>
                </a:lnTo>
                <a:lnTo>
                  <a:pt x="490" y="643"/>
                </a:lnTo>
                <a:lnTo>
                  <a:pt x="490" y="647"/>
                </a:lnTo>
                <a:lnTo>
                  <a:pt x="492" y="643"/>
                </a:lnTo>
                <a:lnTo>
                  <a:pt x="492" y="643"/>
                </a:lnTo>
                <a:lnTo>
                  <a:pt x="492" y="643"/>
                </a:lnTo>
                <a:lnTo>
                  <a:pt x="494" y="641"/>
                </a:lnTo>
                <a:lnTo>
                  <a:pt x="494" y="639"/>
                </a:lnTo>
                <a:lnTo>
                  <a:pt x="496" y="637"/>
                </a:lnTo>
                <a:lnTo>
                  <a:pt x="496" y="635"/>
                </a:lnTo>
                <a:lnTo>
                  <a:pt x="496" y="633"/>
                </a:lnTo>
                <a:lnTo>
                  <a:pt x="498" y="630"/>
                </a:lnTo>
                <a:lnTo>
                  <a:pt x="498" y="628"/>
                </a:lnTo>
                <a:lnTo>
                  <a:pt x="500" y="626"/>
                </a:lnTo>
                <a:lnTo>
                  <a:pt x="500" y="626"/>
                </a:lnTo>
                <a:lnTo>
                  <a:pt x="500" y="622"/>
                </a:lnTo>
                <a:lnTo>
                  <a:pt x="502" y="622"/>
                </a:lnTo>
                <a:lnTo>
                  <a:pt x="502" y="622"/>
                </a:lnTo>
                <a:lnTo>
                  <a:pt x="504" y="620"/>
                </a:lnTo>
                <a:lnTo>
                  <a:pt x="504" y="620"/>
                </a:lnTo>
                <a:lnTo>
                  <a:pt x="506" y="618"/>
                </a:lnTo>
                <a:lnTo>
                  <a:pt x="506" y="616"/>
                </a:lnTo>
                <a:lnTo>
                  <a:pt x="506" y="618"/>
                </a:lnTo>
                <a:lnTo>
                  <a:pt x="508" y="616"/>
                </a:lnTo>
                <a:lnTo>
                  <a:pt x="508" y="618"/>
                </a:lnTo>
                <a:lnTo>
                  <a:pt x="510" y="620"/>
                </a:lnTo>
                <a:lnTo>
                  <a:pt x="510" y="620"/>
                </a:lnTo>
                <a:lnTo>
                  <a:pt x="510" y="620"/>
                </a:lnTo>
                <a:moveTo>
                  <a:pt x="347" y="238"/>
                </a:moveTo>
                <a:lnTo>
                  <a:pt x="347" y="240"/>
                </a:lnTo>
                <a:lnTo>
                  <a:pt x="347" y="242"/>
                </a:lnTo>
                <a:lnTo>
                  <a:pt x="349" y="246"/>
                </a:lnTo>
                <a:lnTo>
                  <a:pt x="349" y="246"/>
                </a:lnTo>
                <a:lnTo>
                  <a:pt x="351" y="248"/>
                </a:lnTo>
                <a:lnTo>
                  <a:pt x="351" y="252"/>
                </a:lnTo>
                <a:lnTo>
                  <a:pt x="351" y="254"/>
                </a:lnTo>
                <a:lnTo>
                  <a:pt x="353" y="257"/>
                </a:lnTo>
                <a:lnTo>
                  <a:pt x="353" y="259"/>
                </a:lnTo>
                <a:lnTo>
                  <a:pt x="356" y="261"/>
                </a:lnTo>
                <a:lnTo>
                  <a:pt x="356" y="265"/>
                </a:lnTo>
                <a:lnTo>
                  <a:pt x="356" y="269"/>
                </a:lnTo>
                <a:lnTo>
                  <a:pt x="358" y="271"/>
                </a:lnTo>
                <a:lnTo>
                  <a:pt x="358" y="273"/>
                </a:lnTo>
                <a:lnTo>
                  <a:pt x="360" y="275"/>
                </a:lnTo>
                <a:lnTo>
                  <a:pt x="360" y="279"/>
                </a:lnTo>
                <a:lnTo>
                  <a:pt x="360" y="283"/>
                </a:lnTo>
                <a:lnTo>
                  <a:pt x="362" y="285"/>
                </a:lnTo>
                <a:lnTo>
                  <a:pt x="362" y="287"/>
                </a:lnTo>
                <a:lnTo>
                  <a:pt x="364" y="291"/>
                </a:lnTo>
                <a:lnTo>
                  <a:pt x="364" y="293"/>
                </a:lnTo>
                <a:lnTo>
                  <a:pt x="364" y="295"/>
                </a:lnTo>
                <a:lnTo>
                  <a:pt x="366" y="297"/>
                </a:lnTo>
                <a:lnTo>
                  <a:pt x="366" y="299"/>
                </a:lnTo>
                <a:lnTo>
                  <a:pt x="368" y="303"/>
                </a:lnTo>
                <a:lnTo>
                  <a:pt x="368" y="303"/>
                </a:lnTo>
                <a:lnTo>
                  <a:pt x="370" y="307"/>
                </a:lnTo>
                <a:lnTo>
                  <a:pt x="370" y="309"/>
                </a:lnTo>
                <a:lnTo>
                  <a:pt x="370" y="309"/>
                </a:lnTo>
                <a:lnTo>
                  <a:pt x="372" y="313"/>
                </a:lnTo>
                <a:lnTo>
                  <a:pt x="372" y="315"/>
                </a:lnTo>
                <a:lnTo>
                  <a:pt x="374" y="317"/>
                </a:lnTo>
                <a:lnTo>
                  <a:pt x="374" y="320"/>
                </a:lnTo>
                <a:lnTo>
                  <a:pt x="374" y="324"/>
                </a:lnTo>
                <a:lnTo>
                  <a:pt x="376" y="326"/>
                </a:lnTo>
                <a:lnTo>
                  <a:pt x="376" y="330"/>
                </a:lnTo>
                <a:lnTo>
                  <a:pt x="378" y="332"/>
                </a:lnTo>
                <a:lnTo>
                  <a:pt x="378" y="336"/>
                </a:lnTo>
                <a:lnTo>
                  <a:pt x="378" y="338"/>
                </a:lnTo>
                <a:lnTo>
                  <a:pt x="380" y="340"/>
                </a:lnTo>
                <a:lnTo>
                  <a:pt x="380" y="342"/>
                </a:lnTo>
                <a:lnTo>
                  <a:pt x="382" y="346"/>
                </a:lnTo>
                <a:lnTo>
                  <a:pt x="382" y="350"/>
                </a:lnTo>
                <a:lnTo>
                  <a:pt x="382" y="350"/>
                </a:lnTo>
                <a:lnTo>
                  <a:pt x="384" y="354"/>
                </a:lnTo>
                <a:lnTo>
                  <a:pt x="384" y="356"/>
                </a:lnTo>
                <a:lnTo>
                  <a:pt x="386" y="358"/>
                </a:lnTo>
                <a:lnTo>
                  <a:pt x="386" y="360"/>
                </a:lnTo>
                <a:lnTo>
                  <a:pt x="388" y="364"/>
                </a:lnTo>
                <a:lnTo>
                  <a:pt x="388" y="364"/>
                </a:lnTo>
                <a:lnTo>
                  <a:pt x="388" y="368"/>
                </a:lnTo>
                <a:lnTo>
                  <a:pt x="390" y="370"/>
                </a:lnTo>
                <a:lnTo>
                  <a:pt x="390" y="374"/>
                </a:lnTo>
                <a:lnTo>
                  <a:pt x="392" y="376"/>
                </a:lnTo>
                <a:lnTo>
                  <a:pt x="392" y="378"/>
                </a:lnTo>
                <a:lnTo>
                  <a:pt x="392" y="383"/>
                </a:lnTo>
                <a:lnTo>
                  <a:pt x="394" y="383"/>
                </a:lnTo>
                <a:lnTo>
                  <a:pt x="394" y="385"/>
                </a:lnTo>
                <a:lnTo>
                  <a:pt x="396" y="389"/>
                </a:lnTo>
                <a:lnTo>
                  <a:pt x="396" y="391"/>
                </a:lnTo>
                <a:lnTo>
                  <a:pt x="396" y="393"/>
                </a:lnTo>
                <a:lnTo>
                  <a:pt x="398" y="395"/>
                </a:lnTo>
                <a:lnTo>
                  <a:pt x="398" y="397"/>
                </a:lnTo>
                <a:lnTo>
                  <a:pt x="400" y="401"/>
                </a:lnTo>
                <a:lnTo>
                  <a:pt x="400" y="403"/>
                </a:lnTo>
                <a:lnTo>
                  <a:pt x="400" y="403"/>
                </a:lnTo>
                <a:lnTo>
                  <a:pt x="402" y="405"/>
                </a:lnTo>
                <a:lnTo>
                  <a:pt x="402" y="409"/>
                </a:lnTo>
                <a:lnTo>
                  <a:pt x="404" y="411"/>
                </a:lnTo>
                <a:lnTo>
                  <a:pt x="404" y="411"/>
                </a:lnTo>
                <a:lnTo>
                  <a:pt x="406" y="413"/>
                </a:lnTo>
                <a:lnTo>
                  <a:pt x="406" y="413"/>
                </a:lnTo>
                <a:lnTo>
                  <a:pt x="406" y="417"/>
                </a:lnTo>
                <a:lnTo>
                  <a:pt x="408" y="417"/>
                </a:lnTo>
                <a:lnTo>
                  <a:pt x="408" y="419"/>
                </a:lnTo>
                <a:lnTo>
                  <a:pt x="410" y="419"/>
                </a:lnTo>
                <a:lnTo>
                  <a:pt x="410" y="421"/>
                </a:lnTo>
                <a:lnTo>
                  <a:pt x="410" y="423"/>
                </a:lnTo>
                <a:lnTo>
                  <a:pt x="412" y="425"/>
                </a:lnTo>
                <a:lnTo>
                  <a:pt x="412" y="427"/>
                </a:lnTo>
                <a:lnTo>
                  <a:pt x="414" y="429"/>
                </a:lnTo>
                <a:lnTo>
                  <a:pt x="414" y="431"/>
                </a:lnTo>
                <a:lnTo>
                  <a:pt x="414" y="433"/>
                </a:lnTo>
                <a:lnTo>
                  <a:pt x="416" y="435"/>
                </a:lnTo>
                <a:lnTo>
                  <a:pt x="416" y="435"/>
                </a:lnTo>
                <a:lnTo>
                  <a:pt x="419" y="439"/>
                </a:lnTo>
                <a:lnTo>
                  <a:pt x="419" y="441"/>
                </a:lnTo>
                <a:lnTo>
                  <a:pt x="419" y="441"/>
                </a:lnTo>
                <a:lnTo>
                  <a:pt x="421" y="446"/>
                </a:lnTo>
                <a:lnTo>
                  <a:pt x="421" y="446"/>
                </a:lnTo>
                <a:lnTo>
                  <a:pt x="423" y="448"/>
                </a:lnTo>
                <a:lnTo>
                  <a:pt x="423" y="452"/>
                </a:lnTo>
                <a:lnTo>
                  <a:pt x="425" y="454"/>
                </a:lnTo>
                <a:lnTo>
                  <a:pt x="425" y="454"/>
                </a:lnTo>
                <a:lnTo>
                  <a:pt x="425" y="454"/>
                </a:lnTo>
                <a:lnTo>
                  <a:pt x="427" y="458"/>
                </a:lnTo>
                <a:lnTo>
                  <a:pt x="427" y="458"/>
                </a:lnTo>
                <a:lnTo>
                  <a:pt x="429" y="458"/>
                </a:lnTo>
                <a:lnTo>
                  <a:pt x="429" y="458"/>
                </a:lnTo>
                <a:moveTo>
                  <a:pt x="264" y="17"/>
                </a:moveTo>
                <a:lnTo>
                  <a:pt x="264" y="15"/>
                </a:lnTo>
                <a:lnTo>
                  <a:pt x="266" y="11"/>
                </a:lnTo>
                <a:lnTo>
                  <a:pt x="266" y="9"/>
                </a:lnTo>
                <a:lnTo>
                  <a:pt x="268" y="7"/>
                </a:lnTo>
                <a:lnTo>
                  <a:pt x="268" y="5"/>
                </a:lnTo>
                <a:lnTo>
                  <a:pt x="270" y="2"/>
                </a:lnTo>
                <a:lnTo>
                  <a:pt x="270" y="2"/>
                </a:lnTo>
                <a:lnTo>
                  <a:pt x="270" y="5"/>
                </a:lnTo>
                <a:lnTo>
                  <a:pt x="272" y="2"/>
                </a:lnTo>
                <a:lnTo>
                  <a:pt x="272" y="0"/>
                </a:lnTo>
                <a:lnTo>
                  <a:pt x="274" y="2"/>
                </a:lnTo>
                <a:lnTo>
                  <a:pt x="274" y="7"/>
                </a:lnTo>
                <a:lnTo>
                  <a:pt x="274" y="7"/>
                </a:lnTo>
                <a:lnTo>
                  <a:pt x="276" y="9"/>
                </a:lnTo>
                <a:lnTo>
                  <a:pt x="276" y="11"/>
                </a:lnTo>
                <a:lnTo>
                  <a:pt x="278" y="13"/>
                </a:lnTo>
                <a:lnTo>
                  <a:pt x="278" y="17"/>
                </a:lnTo>
                <a:lnTo>
                  <a:pt x="278" y="19"/>
                </a:lnTo>
                <a:lnTo>
                  <a:pt x="280" y="19"/>
                </a:lnTo>
                <a:lnTo>
                  <a:pt x="280" y="23"/>
                </a:lnTo>
                <a:lnTo>
                  <a:pt x="282" y="25"/>
                </a:lnTo>
                <a:lnTo>
                  <a:pt x="282" y="27"/>
                </a:lnTo>
                <a:lnTo>
                  <a:pt x="282" y="31"/>
                </a:lnTo>
                <a:lnTo>
                  <a:pt x="284" y="31"/>
                </a:lnTo>
                <a:lnTo>
                  <a:pt x="284" y="35"/>
                </a:lnTo>
                <a:lnTo>
                  <a:pt x="286" y="37"/>
                </a:lnTo>
                <a:lnTo>
                  <a:pt x="286" y="41"/>
                </a:lnTo>
                <a:lnTo>
                  <a:pt x="288" y="45"/>
                </a:lnTo>
                <a:lnTo>
                  <a:pt x="288" y="47"/>
                </a:lnTo>
                <a:lnTo>
                  <a:pt x="288" y="49"/>
                </a:lnTo>
                <a:lnTo>
                  <a:pt x="290" y="55"/>
                </a:lnTo>
                <a:lnTo>
                  <a:pt x="290" y="57"/>
                </a:lnTo>
                <a:lnTo>
                  <a:pt x="292" y="61"/>
                </a:lnTo>
                <a:lnTo>
                  <a:pt x="292" y="68"/>
                </a:lnTo>
                <a:lnTo>
                  <a:pt x="292" y="70"/>
                </a:lnTo>
                <a:lnTo>
                  <a:pt x="295" y="74"/>
                </a:lnTo>
                <a:lnTo>
                  <a:pt x="295" y="78"/>
                </a:lnTo>
                <a:lnTo>
                  <a:pt x="297" y="82"/>
                </a:lnTo>
                <a:lnTo>
                  <a:pt x="297" y="86"/>
                </a:lnTo>
                <a:lnTo>
                  <a:pt x="297" y="88"/>
                </a:lnTo>
                <a:lnTo>
                  <a:pt x="299" y="90"/>
                </a:lnTo>
                <a:lnTo>
                  <a:pt x="299" y="96"/>
                </a:lnTo>
                <a:lnTo>
                  <a:pt x="301" y="98"/>
                </a:lnTo>
                <a:lnTo>
                  <a:pt x="301" y="100"/>
                </a:lnTo>
                <a:lnTo>
                  <a:pt x="301" y="102"/>
                </a:lnTo>
                <a:lnTo>
                  <a:pt x="303" y="106"/>
                </a:lnTo>
                <a:lnTo>
                  <a:pt x="303" y="110"/>
                </a:lnTo>
                <a:lnTo>
                  <a:pt x="305" y="110"/>
                </a:lnTo>
                <a:lnTo>
                  <a:pt x="305" y="114"/>
                </a:lnTo>
                <a:lnTo>
                  <a:pt x="305" y="118"/>
                </a:lnTo>
                <a:lnTo>
                  <a:pt x="307" y="120"/>
                </a:lnTo>
                <a:lnTo>
                  <a:pt x="307" y="124"/>
                </a:lnTo>
                <a:lnTo>
                  <a:pt x="309" y="126"/>
                </a:lnTo>
                <a:lnTo>
                  <a:pt x="309" y="131"/>
                </a:lnTo>
                <a:lnTo>
                  <a:pt x="311" y="133"/>
                </a:lnTo>
                <a:lnTo>
                  <a:pt x="311" y="137"/>
                </a:lnTo>
                <a:lnTo>
                  <a:pt x="311" y="139"/>
                </a:lnTo>
                <a:lnTo>
                  <a:pt x="313" y="143"/>
                </a:lnTo>
                <a:lnTo>
                  <a:pt x="313" y="145"/>
                </a:lnTo>
                <a:lnTo>
                  <a:pt x="315" y="147"/>
                </a:lnTo>
                <a:lnTo>
                  <a:pt x="315" y="149"/>
                </a:lnTo>
                <a:lnTo>
                  <a:pt x="315" y="153"/>
                </a:lnTo>
                <a:lnTo>
                  <a:pt x="317" y="155"/>
                </a:lnTo>
                <a:lnTo>
                  <a:pt x="317" y="159"/>
                </a:lnTo>
                <a:lnTo>
                  <a:pt x="319" y="161"/>
                </a:lnTo>
                <a:lnTo>
                  <a:pt x="319" y="163"/>
                </a:lnTo>
                <a:lnTo>
                  <a:pt x="319" y="165"/>
                </a:lnTo>
                <a:lnTo>
                  <a:pt x="321" y="169"/>
                </a:lnTo>
                <a:lnTo>
                  <a:pt x="321" y="171"/>
                </a:lnTo>
                <a:lnTo>
                  <a:pt x="323" y="171"/>
                </a:lnTo>
                <a:lnTo>
                  <a:pt x="323" y="175"/>
                </a:lnTo>
                <a:lnTo>
                  <a:pt x="323" y="177"/>
                </a:lnTo>
                <a:lnTo>
                  <a:pt x="325" y="181"/>
                </a:lnTo>
                <a:lnTo>
                  <a:pt x="325" y="181"/>
                </a:lnTo>
                <a:lnTo>
                  <a:pt x="327" y="185"/>
                </a:lnTo>
                <a:lnTo>
                  <a:pt x="327" y="185"/>
                </a:lnTo>
                <a:lnTo>
                  <a:pt x="329" y="189"/>
                </a:lnTo>
                <a:lnTo>
                  <a:pt x="329" y="191"/>
                </a:lnTo>
                <a:lnTo>
                  <a:pt x="329" y="194"/>
                </a:lnTo>
                <a:lnTo>
                  <a:pt x="331" y="198"/>
                </a:lnTo>
                <a:lnTo>
                  <a:pt x="331" y="198"/>
                </a:lnTo>
                <a:lnTo>
                  <a:pt x="333" y="202"/>
                </a:lnTo>
                <a:lnTo>
                  <a:pt x="333" y="204"/>
                </a:lnTo>
                <a:lnTo>
                  <a:pt x="333" y="206"/>
                </a:lnTo>
                <a:lnTo>
                  <a:pt x="335" y="210"/>
                </a:lnTo>
                <a:lnTo>
                  <a:pt x="335" y="210"/>
                </a:lnTo>
                <a:lnTo>
                  <a:pt x="337" y="214"/>
                </a:lnTo>
                <a:lnTo>
                  <a:pt x="337" y="214"/>
                </a:lnTo>
                <a:lnTo>
                  <a:pt x="337" y="216"/>
                </a:lnTo>
                <a:lnTo>
                  <a:pt x="339" y="218"/>
                </a:lnTo>
                <a:lnTo>
                  <a:pt x="339" y="220"/>
                </a:lnTo>
                <a:lnTo>
                  <a:pt x="341" y="224"/>
                </a:lnTo>
                <a:lnTo>
                  <a:pt x="341" y="224"/>
                </a:lnTo>
                <a:lnTo>
                  <a:pt x="341" y="226"/>
                </a:lnTo>
                <a:lnTo>
                  <a:pt x="343" y="230"/>
                </a:lnTo>
                <a:lnTo>
                  <a:pt x="343" y="232"/>
                </a:lnTo>
                <a:lnTo>
                  <a:pt x="345" y="232"/>
                </a:lnTo>
                <a:lnTo>
                  <a:pt x="345" y="236"/>
                </a:lnTo>
                <a:lnTo>
                  <a:pt x="347" y="238"/>
                </a:lnTo>
                <a:moveTo>
                  <a:pt x="183" y="1153"/>
                </a:moveTo>
                <a:lnTo>
                  <a:pt x="183" y="1151"/>
                </a:lnTo>
                <a:lnTo>
                  <a:pt x="183" y="1149"/>
                </a:lnTo>
                <a:lnTo>
                  <a:pt x="185" y="1147"/>
                </a:lnTo>
                <a:lnTo>
                  <a:pt x="185" y="1143"/>
                </a:lnTo>
                <a:lnTo>
                  <a:pt x="187" y="1141"/>
                </a:lnTo>
                <a:lnTo>
                  <a:pt x="187" y="1137"/>
                </a:lnTo>
                <a:lnTo>
                  <a:pt x="187" y="1137"/>
                </a:lnTo>
                <a:lnTo>
                  <a:pt x="189" y="1132"/>
                </a:lnTo>
                <a:lnTo>
                  <a:pt x="189" y="1128"/>
                </a:lnTo>
                <a:lnTo>
                  <a:pt x="191" y="1124"/>
                </a:lnTo>
                <a:lnTo>
                  <a:pt x="191" y="1120"/>
                </a:lnTo>
                <a:lnTo>
                  <a:pt x="193" y="1116"/>
                </a:lnTo>
                <a:lnTo>
                  <a:pt x="193" y="1110"/>
                </a:lnTo>
                <a:lnTo>
                  <a:pt x="193" y="1106"/>
                </a:lnTo>
                <a:lnTo>
                  <a:pt x="195" y="1100"/>
                </a:lnTo>
                <a:lnTo>
                  <a:pt x="195" y="1094"/>
                </a:lnTo>
                <a:lnTo>
                  <a:pt x="197" y="1088"/>
                </a:lnTo>
                <a:lnTo>
                  <a:pt x="197" y="1080"/>
                </a:lnTo>
                <a:lnTo>
                  <a:pt x="197" y="1071"/>
                </a:lnTo>
                <a:lnTo>
                  <a:pt x="199" y="1063"/>
                </a:lnTo>
                <a:lnTo>
                  <a:pt x="199" y="1055"/>
                </a:lnTo>
                <a:lnTo>
                  <a:pt x="201" y="1047"/>
                </a:lnTo>
                <a:lnTo>
                  <a:pt x="201" y="1037"/>
                </a:lnTo>
                <a:lnTo>
                  <a:pt x="201" y="1029"/>
                </a:lnTo>
                <a:lnTo>
                  <a:pt x="203" y="1019"/>
                </a:lnTo>
                <a:lnTo>
                  <a:pt x="203" y="1008"/>
                </a:lnTo>
                <a:lnTo>
                  <a:pt x="205" y="998"/>
                </a:lnTo>
                <a:lnTo>
                  <a:pt x="205" y="988"/>
                </a:lnTo>
                <a:lnTo>
                  <a:pt x="205" y="976"/>
                </a:lnTo>
                <a:lnTo>
                  <a:pt x="207" y="966"/>
                </a:lnTo>
                <a:lnTo>
                  <a:pt x="207" y="954"/>
                </a:lnTo>
                <a:lnTo>
                  <a:pt x="209" y="941"/>
                </a:lnTo>
                <a:lnTo>
                  <a:pt x="209" y="931"/>
                </a:lnTo>
                <a:lnTo>
                  <a:pt x="211" y="919"/>
                </a:lnTo>
                <a:lnTo>
                  <a:pt x="211" y="905"/>
                </a:lnTo>
                <a:lnTo>
                  <a:pt x="211" y="891"/>
                </a:lnTo>
                <a:lnTo>
                  <a:pt x="213" y="876"/>
                </a:lnTo>
                <a:lnTo>
                  <a:pt x="213" y="862"/>
                </a:lnTo>
                <a:lnTo>
                  <a:pt x="215" y="848"/>
                </a:lnTo>
                <a:lnTo>
                  <a:pt x="215" y="832"/>
                </a:lnTo>
                <a:lnTo>
                  <a:pt x="215" y="817"/>
                </a:lnTo>
                <a:lnTo>
                  <a:pt x="217" y="801"/>
                </a:lnTo>
                <a:lnTo>
                  <a:pt x="217" y="787"/>
                </a:lnTo>
                <a:lnTo>
                  <a:pt x="219" y="769"/>
                </a:lnTo>
                <a:lnTo>
                  <a:pt x="219" y="754"/>
                </a:lnTo>
                <a:lnTo>
                  <a:pt x="219" y="738"/>
                </a:lnTo>
                <a:lnTo>
                  <a:pt x="221" y="722"/>
                </a:lnTo>
                <a:lnTo>
                  <a:pt x="221" y="704"/>
                </a:lnTo>
                <a:lnTo>
                  <a:pt x="223" y="689"/>
                </a:lnTo>
                <a:lnTo>
                  <a:pt x="223" y="671"/>
                </a:lnTo>
                <a:lnTo>
                  <a:pt x="223" y="657"/>
                </a:lnTo>
                <a:lnTo>
                  <a:pt x="225" y="637"/>
                </a:lnTo>
                <a:lnTo>
                  <a:pt x="225" y="620"/>
                </a:lnTo>
                <a:lnTo>
                  <a:pt x="227" y="604"/>
                </a:lnTo>
                <a:lnTo>
                  <a:pt x="227" y="588"/>
                </a:lnTo>
                <a:lnTo>
                  <a:pt x="229" y="570"/>
                </a:lnTo>
                <a:lnTo>
                  <a:pt x="229" y="553"/>
                </a:lnTo>
                <a:lnTo>
                  <a:pt x="229" y="535"/>
                </a:lnTo>
                <a:lnTo>
                  <a:pt x="231" y="519"/>
                </a:lnTo>
                <a:lnTo>
                  <a:pt x="231" y="500"/>
                </a:lnTo>
                <a:lnTo>
                  <a:pt x="234" y="486"/>
                </a:lnTo>
                <a:lnTo>
                  <a:pt x="234" y="466"/>
                </a:lnTo>
                <a:lnTo>
                  <a:pt x="234" y="450"/>
                </a:lnTo>
                <a:lnTo>
                  <a:pt x="236" y="435"/>
                </a:lnTo>
                <a:lnTo>
                  <a:pt x="236" y="415"/>
                </a:lnTo>
                <a:lnTo>
                  <a:pt x="238" y="401"/>
                </a:lnTo>
                <a:lnTo>
                  <a:pt x="238" y="383"/>
                </a:lnTo>
                <a:lnTo>
                  <a:pt x="238" y="366"/>
                </a:lnTo>
                <a:lnTo>
                  <a:pt x="240" y="350"/>
                </a:lnTo>
                <a:lnTo>
                  <a:pt x="240" y="334"/>
                </a:lnTo>
                <a:lnTo>
                  <a:pt x="242" y="315"/>
                </a:lnTo>
                <a:lnTo>
                  <a:pt x="242" y="299"/>
                </a:lnTo>
                <a:lnTo>
                  <a:pt x="242" y="283"/>
                </a:lnTo>
                <a:lnTo>
                  <a:pt x="244" y="269"/>
                </a:lnTo>
                <a:lnTo>
                  <a:pt x="244" y="252"/>
                </a:lnTo>
                <a:lnTo>
                  <a:pt x="246" y="238"/>
                </a:lnTo>
                <a:lnTo>
                  <a:pt x="246" y="222"/>
                </a:lnTo>
                <a:lnTo>
                  <a:pt x="246" y="208"/>
                </a:lnTo>
                <a:lnTo>
                  <a:pt x="248" y="196"/>
                </a:lnTo>
                <a:lnTo>
                  <a:pt x="248" y="179"/>
                </a:lnTo>
                <a:lnTo>
                  <a:pt x="250" y="167"/>
                </a:lnTo>
                <a:lnTo>
                  <a:pt x="250" y="155"/>
                </a:lnTo>
                <a:lnTo>
                  <a:pt x="252" y="141"/>
                </a:lnTo>
                <a:lnTo>
                  <a:pt x="252" y="131"/>
                </a:lnTo>
                <a:lnTo>
                  <a:pt x="252" y="120"/>
                </a:lnTo>
                <a:lnTo>
                  <a:pt x="254" y="110"/>
                </a:lnTo>
                <a:lnTo>
                  <a:pt x="254" y="100"/>
                </a:lnTo>
                <a:lnTo>
                  <a:pt x="256" y="90"/>
                </a:lnTo>
                <a:lnTo>
                  <a:pt x="256" y="82"/>
                </a:lnTo>
                <a:lnTo>
                  <a:pt x="256" y="72"/>
                </a:lnTo>
                <a:lnTo>
                  <a:pt x="258" y="65"/>
                </a:lnTo>
                <a:lnTo>
                  <a:pt x="258" y="57"/>
                </a:lnTo>
                <a:lnTo>
                  <a:pt x="260" y="49"/>
                </a:lnTo>
                <a:lnTo>
                  <a:pt x="260" y="43"/>
                </a:lnTo>
                <a:lnTo>
                  <a:pt x="260" y="37"/>
                </a:lnTo>
                <a:lnTo>
                  <a:pt x="262" y="33"/>
                </a:lnTo>
                <a:lnTo>
                  <a:pt x="262" y="27"/>
                </a:lnTo>
                <a:lnTo>
                  <a:pt x="264" y="23"/>
                </a:lnTo>
                <a:lnTo>
                  <a:pt x="264" y="17"/>
                </a:lnTo>
                <a:moveTo>
                  <a:pt x="99" y="1173"/>
                </a:moveTo>
                <a:lnTo>
                  <a:pt x="101" y="1173"/>
                </a:lnTo>
                <a:lnTo>
                  <a:pt x="101" y="1173"/>
                </a:lnTo>
                <a:lnTo>
                  <a:pt x="101" y="1173"/>
                </a:lnTo>
                <a:lnTo>
                  <a:pt x="103" y="1173"/>
                </a:lnTo>
                <a:lnTo>
                  <a:pt x="103" y="1173"/>
                </a:lnTo>
                <a:lnTo>
                  <a:pt x="105" y="1175"/>
                </a:lnTo>
                <a:lnTo>
                  <a:pt x="105" y="1173"/>
                </a:lnTo>
                <a:lnTo>
                  <a:pt x="105" y="1173"/>
                </a:lnTo>
                <a:lnTo>
                  <a:pt x="107" y="1175"/>
                </a:lnTo>
                <a:lnTo>
                  <a:pt x="107" y="1175"/>
                </a:lnTo>
                <a:lnTo>
                  <a:pt x="109" y="1175"/>
                </a:lnTo>
                <a:lnTo>
                  <a:pt x="109" y="1175"/>
                </a:lnTo>
                <a:lnTo>
                  <a:pt x="109" y="1175"/>
                </a:lnTo>
                <a:lnTo>
                  <a:pt x="112" y="1173"/>
                </a:lnTo>
                <a:lnTo>
                  <a:pt x="112" y="1173"/>
                </a:lnTo>
                <a:lnTo>
                  <a:pt x="114" y="1173"/>
                </a:lnTo>
                <a:lnTo>
                  <a:pt x="114" y="1171"/>
                </a:lnTo>
                <a:lnTo>
                  <a:pt x="116" y="1175"/>
                </a:lnTo>
                <a:lnTo>
                  <a:pt x="116" y="1173"/>
                </a:lnTo>
                <a:lnTo>
                  <a:pt x="116" y="1175"/>
                </a:lnTo>
                <a:lnTo>
                  <a:pt x="118" y="1173"/>
                </a:lnTo>
                <a:lnTo>
                  <a:pt x="118" y="1173"/>
                </a:lnTo>
                <a:lnTo>
                  <a:pt x="120" y="1171"/>
                </a:lnTo>
                <a:lnTo>
                  <a:pt x="120" y="1173"/>
                </a:lnTo>
                <a:lnTo>
                  <a:pt x="120" y="1171"/>
                </a:lnTo>
                <a:lnTo>
                  <a:pt x="122" y="1171"/>
                </a:lnTo>
                <a:lnTo>
                  <a:pt x="122" y="1171"/>
                </a:lnTo>
                <a:lnTo>
                  <a:pt x="124" y="1171"/>
                </a:lnTo>
                <a:lnTo>
                  <a:pt x="124" y="1171"/>
                </a:lnTo>
                <a:lnTo>
                  <a:pt x="124" y="1171"/>
                </a:lnTo>
                <a:lnTo>
                  <a:pt x="126" y="1171"/>
                </a:lnTo>
                <a:lnTo>
                  <a:pt x="126" y="1173"/>
                </a:lnTo>
                <a:lnTo>
                  <a:pt x="128" y="1171"/>
                </a:lnTo>
                <a:lnTo>
                  <a:pt x="128" y="1171"/>
                </a:lnTo>
                <a:lnTo>
                  <a:pt x="128" y="1171"/>
                </a:lnTo>
                <a:lnTo>
                  <a:pt x="130" y="1171"/>
                </a:lnTo>
                <a:lnTo>
                  <a:pt x="130" y="1171"/>
                </a:lnTo>
                <a:lnTo>
                  <a:pt x="132" y="1171"/>
                </a:lnTo>
                <a:lnTo>
                  <a:pt x="132" y="1171"/>
                </a:lnTo>
                <a:lnTo>
                  <a:pt x="134" y="1171"/>
                </a:lnTo>
                <a:lnTo>
                  <a:pt x="134" y="1171"/>
                </a:lnTo>
                <a:lnTo>
                  <a:pt x="134" y="1169"/>
                </a:lnTo>
                <a:lnTo>
                  <a:pt x="136" y="1171"/>
                </a:lnTo>
                <a:lnTo>
                  <a:pt x="136" y="1169"/>
                </a:lnTo>
                <a:lnTo>
                  <a:pt x="138" y="1171"/>
                </a:lnTo>
                <a:lnTo>
                  <a:pt x="138" y="1171"/>
                </a:lnTo>
                <a:lnTo>
                  <a:pt x="138" y="1171"/>
                </a:lnTo>
                <a:lnTo>
                  <a:pt x="140" y="1171"/>
                </a:lnTo>
                <a:lnTo>
                  <a:pt x="140" y="1171"/>
                </a:lnTo>
                <a:lnTo>
                  <a:pt x="142" y="1169"/>
                </a:lnTo>
                <a:lnTo>
                  <a:pt x="142" y="1171"/>
                </a:lnTo>
                <a:lnTo>
                  <a:pt x="142" y="1171"/>
                </a:lnTo>
                <a:lnTo>
                  <a:pt x="144" y="1169"/>
                </a:lnTo>
                <a:lnTo>
                  <a:pt x="144" y="1171"/>
                </a:lnTo>
                <a:lnTo>
                  <a:pt x="146" y="1171"/>
                </a:lnTo>
                <a:lnTo>
                  <a:pt x="146" y="1171"/>
                </a:lnTo>
                <a:lnTo>
                  <a:pt x="146" y="1171"/>
                </a:lnTo>
                <a:lnTo>
                  <a:pt x="148" y="1171"/>
                </a:lnTo>
                <a:lnTo>
                  <a:pt x="148" y="1171"/>
                </a:lnTo>
                <a:lnTo>
                  <a:pt x="150" y="1171"/>
                </a:lnTo>
                <a:lnTo>
                  <a:pt x="150" y="1173"/>
                </a:lnTo>
                <a:lnTo>
                  <a:pt x="152" y="1173"/>
                </a:lnTo>
                <a:lnTo>
                  <a:pt x="152" y="1173"/>
                </a:lnTo>
                <a:lnTo>
                  <a:pt x="152" y="1173"/>
                </a:lnTo>
                <a:lnTo>
                  <a:pt x="154" y="1173"/>
                </a:lnTo>
                <a:lnTo>
                  <a:pt x="154" y="1173"/>
                </a:lnTo>
                <a:lnTo>
                  <a:pt x="156" y="1173"/>
                </a:lnTo>
                <a:lnTo>
                  <a:pt x="156" y="1173"/>
                </a:lnTo>
                <a:lnTo>
                  <a:pt x="156" y="1175"/>
                </a:lnTo>
                <a:lnTo>
                  <a:pt x="158" y="1171"/>
                </a:lnTo>
                <a:lnTo>
                  <a:pt x="158" y="1171"/>
                </a:lnTo>
                <a:lnTo>
                  <a:pt x="160" y="1173"/>
                </a:lnTo>
                <a:lnTo>
                  <a:pt x="160" y="1171"/>
                </a:lnTo>
                <a:lnTo>
                  <a:pt x="160" y="1171"/>
                </a:lnTo>
                <a:lnTo>
                  <a:pt x="162" y="1171"/>
                </a:lnTo>
                <a:lnTo>
                  <a:pt x="162" y="1169"/>
                </a:lnTo>
                <a:lnTo>
                  <a:pt x="164" y="1171"/>
                </a:lnTo>
                <a:lnTo>
                  <a:pt x="164" y="1171"/>
                </a:lnTo>
                <a:lnTo>
                  <a:pt x="164" y="1169"/>
                </a:lnTo>
                <a:lnTo>
                  <a:pt x="166" y="1169"/>
                </a:lnTo>
                <a:lnTo>
                  <a:pt x="166" y="1169"/>
                </a:lnTo>
                <a:lnTo>
                  <a:pt x="168" y="1169"/>
                </a:lnTo>
                <a:lnTo>
                  <a:pt x="168" y="1169"/>
                </a:lnTo>
                <a:lnTo>
                  <a:pt x="170" y="1171"/>
                </a:lnTo>
                <a:lnTo>
                  <a:pt x="170" y="1169"/>
                </a:lnTo>
                <a:lnTo>
                  <a:pt x="170" y="1169"/>
                </a:lnTo>
                <a:lnTo>
                  <a:pt x="173" y="1169"/>
                </a:lnTo>
                <a:lnTo>
                  <a:pt x="173" y="1169"/>
                </a:lnTo>
                <a:lnTo>
                  <a:pt x="175" y="1167"/>
                </a:lnTo>
                <a:lnTo>
                  <a:pt x="175" y="1167"/>
                </a:lnTo>
                <a:lnTo>
                  <a:pt x="175" y="1167"/>
                </a:lnTo>
                <a:lnTo>
                  <a:pt x="177" y="1165"/>
                </a:lnTo>
                <a:lnTo>
                  <a:pt x="177" y="1163"/>
                </a:lnTo>
                <a:lnTo>
                  <a:pt x="179" y="1163"/>
                </a:lnTo>
                <a:lnTo>
                  <a:pt x="179" y="1161"/>
                </a:lnTo>
                <a:lnTo>
                  <a:pt x="179" y="1161"/>
                </a:lnTo>
                <a:lnTo>
                  <a:pt x="181" y="1157"/>
                </a:lnTo>
                <a:lnTo>
                  <a:pt x="181" y="1157"/>
                </a:lnTo>
                <a:lnTo>
                  <a:pt x="183" y="1153"/>
                </a:lnTo>
                <a:moveTo>
                  <a:pt x="18" y="1175"/>
                </a:moveTo>
                <a:lnTo>
                  <a:pt x="18" y="1175"/>
                </a:lnTo>
                <a:lnTo>
                  <a:pt x="20" y="1175"/>
                </a:lnTo>
                <a:lnTo>
                  <a:pt x="20" y="1175"/>
                </a:lnTo>
                <a:lnTo>
                  <a:pt x="20" y="1175"/>
                </a:lnTo>
                <a:lnTo>
                  <a:pt x="22" y="1177"/>
                </a:lnTo>
                <a:lnTo>
                  <a:pt x="22" y="1177"/>
                </a:lnTo>
                <a:lnTo>
                  <a:pt x="24" y="1175"/>
                </a:lnTo>
                <a:lnTo>
                  <a:pt x="24" y="1177"/>
                </a:lnTo>
                <a:lnTo>
                  <a:pt x="24" y="1177"/>
                </a:lnTo>
                <a:lnTo>
                  <a:pt x="26" y="1177"/>
                </a:lnTo>
                <a:lnTo>
                  <a:pt x="26" y="1177"/>
                </a:lnTo>
                <a:lnTo>
                  <a:pt x="28" y="1175"/>
                </a:lnTo>
                <a:lnTo>
                  <a:pt x="28" y="1175"/>
                </a:lnTo>
                <a:lnTo>
                  <a:pt x="28" y="1177"/>
                </a:lnTo>
                <a:lnTo>
                  <a:pt x="30" y="1175"/>
                </a:lnTo>
                <a:lnTo>
                  <a:pt x="30" y="1177"/>
                </a:lnTo>
                <a:lnTo>
                  <a:pt x="32" y="1177"/>
                </a:lnTo>
                <a:lnTo>
                  <a:pt x="32" y="1175"/>
                </a:lnTo>
                <a:lnTo>
                  <a:pt x="34" y="1175"/>
                </a:lnTo>
                <a:lnTo>
                  <a:pt x="34" y="1175"/>
                </a:lnTo>
                <a:lnTo>
                  <a:pt x="34" y="1175"/>
                </a:lnTo>
                <a:lnTo>
                  <a:pt x="36" y="1177"/>
                </a:lnTo>
                <a:lnTo>
                  <a:pt x="36" y="1175"/>
                </a:lnTo>
                <a:lnTo>
                  <a:pt x="38" y="1175"/>
                </a:lnTo>
                <a:lnTo>
                  <a:pt x="38" y="1175"/>
                </a:lnTo>
                <a:lnTo>
                  <a:pt x="38" y="1173"/>
                </a:lnTo>
                <a:lnTo>
                  <a:pt x="40" y="1175"/>
                </a:lnTo>
                <a:lnTo>
                  <a:pt x="40" y="1175"/>
                </a:lnTo>
                <a:lnTo>
                  <a:pt x="42" y="1173"/>
                </a:lnTo>
                <a:lnTo>
                  <a:pt x="42" y="1173"/>
                </a:lnTo>
                <a:lnTo>
                  <a:pt x="42" y="1171"/>
                </a:lnTo>
                <a:lnTo>
                  <a:pt x="44" y="1171"/>
                </a:lnTo>
                <a:lnTo>
                  <a:pt x="44" y="1173"/>
                </a:lnTo>
                <a:lnTo>
                  <a:pt x="46" y="1171"/>
                </a:lnTo>
                <a:lnTo>
                  <a:pt x="46" y="1171"/>
                </a:lnTo>
                <a:lnTo>
                  <a:pt x="46" y="1171"/>
                </a:lnTo>
                <a:lnTo>
                  <a:pt x="49" y="1173"/>
                </a:lnTo>
                <a:lnTo>
                  <a:pt x="49" y="1171"/>
                </a:lnTo>
                <a:lnTo>
                  <a:pt x="51" y="1171"/>
                </a:lnTo>
                <a:lnTo>
                  <a:pt x="51" y="1171"/>
                </a:lnTo>
                <a:lnTo>
                  <a:pt x="51" y="1173"/>
                </a:lnTo>
                <a:lnTo>
                  <a:pt x="53" y="1171"/>
                </a:lnTo>
                <a:lnTo>
                  <a:pt x="53" y="1171"/>
                </a:lnTo>
                <a:lnTo>
                  <a:pt x="55" y="1173"/>
                </a:lnTo>
                <a:lnTo>
                  <a:pt x="55" y="1173"/>
                </a:lnTo>
                <a:lnTo>
                  <a:pt x="57" y="1171"/>
                </a:lnTo>
                <a:lnTo>
                  <a:pt x="57" y="1171"/>
                </a:lnTo>
                <a:lnTo>
                  <a:pt x="57" y="1171"/>
                </a:lnTo>
                <a:lnTo>
                  <a:pt x="59" y="1171"/>
                </a:lnTo>
                <a:lnTo>
                  <a:pt x="59" y="1171"/>
                </a:lnTo>
                <a:lnTo>
                  <a:pt x="61" y="1171"/>
                </a:lnTo>
                <a:lnTo>
                  <a:pt x="61" y="1171"/>
                </a:lnTo>
                <a:lnTo>
                  <a:pt x="61" y="1173"/>
                </a:lnTo>
                <a:lnTo>
                  <a:pt x="63" y="1171"/>
                </a:lnTo>
                <a:lnTo>
                  <a:pt x="63" y="1173"/>
                </a:lnTo>
                <a:lnTo>
                  <a:pt x="65" y="1173"/>
                </a:lnTo>
                <a:lnTo>
                  <a:pt x="65" y="1173"/>
                </a:lnTo>
                <a:lnTo>
                  <a:pt x="65" y="1175"/>
                </a:lnTo>
                <a:lnTo>
                  <a:pt x="67" y="1173"/>
                </a:lnTo>
                <a:lnTo>
                  <a:pt x="67" y="1173"/>
                </a:lnTo>
                <a:lnTo>
                  <a:pt x="69" y="1177"/>
                </a:lnTo>
                <a:lnTo>
                  <a:pt x="69" y="1173"/>
                </a:lnTo>
                <a:lnTo>
                  <a:pt x="69" y="1175"/>
                </a:lnTo>
                <a:lnTo>
                  <a:pt x="71" y="1175"/>
                </a:lnTo>
                <a:lnTo>
                  <a:pt x="71" y="1175"/>
                </a:lnTo>
                <a:lnTo>
                  <a:pt x="73" y="1175"/>
                </a:lnTo>
                <a:lnTo>
                  <a:pt x="73" y="1175"/>
                </a:lnTo>
                <a:lnTo>
                  <a:pt x="75" y="1173"/>
                </a:lnTo>
                <a:lnTo>
                  <a:pt x="75" y="1173"/>
                </a:lnTo>
                <a:lnTo>
                  <a:pt x="75" y="1173"/>
                </a:lnTo>
                <a:lnTo>
                  <a:pt x="77" y="1173"/>
                </a:lnTo>
                <a:lnTo>
                  <a:pt x="77" y="1171"/>
                </a:lnTo>
                <a:lnTo>
                  <a:pt x="79" y="1171"/>
                </a:lnTo>
                <a:lnTo>
                  <a:pt x="79" y="1171"/>
                </a:lnTo>
                <a:lnTo>
                  <a:pt x="79" y="1171"/>
                </a:lnTo>
                <a:lnTo>
                  <a:pt x="81" y="1173"/>
                </a:lnTo>
                <a:lnTo>
                  <a:pt x="81" y="1171"/>
                </a:lnTo>
                <a:lnTo>
                  <a:pt x="83" y="1171"/>
                </a:lnTo>
                <a:lnTo>
                  <a:pt x="83" y="1173"/>
                </a:lnTo>
                <a:lnTo>
                  <a:pt x="83" y="1169"/>
                </a:lnTo>
                <a:lnTo>
                  <a:pt x="85" y="1171"/>
                </a:lnTo>
                <a:lnTo>
                  <a:pt x="85" y="1171"/>
                </a:lnTo>
                <a:lnTo>
                  <a:pt x="87" y="1173"/>
                </a:lnTo>
                <a:lnTo>
                  <a:pt x="87" y="1173"/>
                </a:lnTo>
                <a:lnTo>
                  <a:pt x="87" y="1173"/>
                </a:lnTo>
                <a:lnTo>
                  <a:pt x="89" y="1173"/>
                </a:lnTo>
                <a:lnTo>
                  <a:pt x="89" y="1175"/>
                </a:lnTo>
                <a:lnTo>
                  <a:pt x="91" y="1175"/>
                </a:lnTo>
                <a:lnTo>
                  <a:pt x="91" y="1173"/>
                </a:lnTo>
                <a:lnTo>
                  <a:pt x="93" y="1175"/>
                </a:lnTo>
                <a:lnTo>
                  <a:pt x="93" y="1175"/>
                </a:lnTo>
                <a:lnTo>
                  <a:pt x="93" y="1175"/>
                </a:lnTo>
                <a:lnTo>
                  <a:pt x="95" y="1173"/>
                </a:lnTo>
                <a:lnTo>
                  <a:pt x="95" y="1173"/>
                </a:lnTo>
                <a:lnTo>
                  <a:pt x="97" y="1173"/>
                </a:lnTo>
                <a:lnTo>
                  <a:pt x="97" y="1173"/>
                </a:lnTo>
                <a:lnTo>
                  <a:pt x="97" y="1173"/>
                </a:lnTo>
                <a:lnTo>
                  <a:pt x="99" y="1175"/>
                </a:lnTo>
                <a:lnTo>
                  <a:pt x="99" y="1173"/>
                </a:lnTo>
                <a:moveTo>
                  <a:pt x="0" y="1171"/>
                </a:moveTo>
                <a:lnTo>
                  <a:pt x="2" y="1171"/>
                </a:lnTo>
                <a:lnTo>
                  <a:pt x="2" y="1173"/>
                </a:lnTo>
                <a:lnTo>
                  <a:pt x="2" y="1173"/>
                </a:lnTo>
                <a:lnTo>
                  <a:pt x="4" y="1173"/>
                </a:lnTo>
                <a:lnTo>
                  <a:pt x="4" y="1173"/>
                </a:lnTo>
                <a:lnTo>
                  <a:pt x="6" y="1175"/>
                </a:lnTo>
                <a:lnTo>
                  <a:pt x="6" y="1175"/>
                </a:lnTo>
                <a:lnTo>
                  <a:pt x="6" y="1175"/>
                </a:lnTo>
                <a:lnTo>
                  <a:pt x="8" y="1175"/>
                </a:lnTo>
                <a:lnTo>
                  <a:pt x="8" y="1175"/>
                </a:lnTo>
                <a:lnTo>
                  <a:pt x="10" y="1173"/>
                </a:lnTo>
                <a:lnTo>
                  <a:pt x="10" y="1175"/>
                </a:lnTo>
                <a:lnTo>
                  <a:pt x="10" y="1175"/>
                </a:lnTo>
                <a:lnTo>
                  <a:pt x="12" y="1175"/>
                </a:lnTo>
                <a:lnTo>
                  <a:pt x="12" y="1175"/>
                </a:lnTo>
                <a:lnTo>
                  <a:pt x="14" y="1175"/>
                </a:lnTo>
                <a:lnTo>
                  <a:pt x="14" y="1173"/>
                </a:lnTo>
                <a:lnTo>
                  <a:pt x="16" y="1175"/>
                </a:lnTo>
                <a:lnTo>
                  <a:pt x="16" y="1175"/>
                </a:lnTo>
                <a:lnTo>
                  <a:pt x="16" y="1173"/>
                </a:lnTo>
                <a:lnTo>
                  <a:pt x="18" y="1175"/>
                </a:lnTo>
              </a:path>
            </a:pathLst>
          </a:custGeom>
          <a:noFill/>
          <a:ln w="19050" cap="flat">
            <a:solidFill>
              <a:srgbClr val="00FF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="0">
              <a:solidFill>
                <a:srgbClr val="FFFFFF"/>
              </a:solidFill>
            </a:endParaRPr>
          </a:p>
        </p:txBody>
      </p:sp>
      <p:sp>
        <p:nvSpPr>
          <p:cNvPr id="146432" name="Freeform 34"/>
          <p:cNvSpPr>
            <a:spLocks noEditPoints="1"/>
          </p:cNvSpPr>
          <p:nvPr/>
        </p:nvSpPr>
        <p:spPr bwMode="auto">
          <a:xfrm>
            <a:off x="7600562" y="3620085"/>
            <a:ext cx="2420160" cy="601038"/>
          </a:xfrm>
          <a:custGeom>
            <a:avLst/>
            <a:gdLst>
              <a:gd name="T0" fmla="*/ 1606 w 1663"/>
              <a:gd name="T1" fmla="*/ 291 h 413"/>
              <a:gd name="T2" fmla="*/ 1632 w 1663"/>
              <a:gd name="T3" fmla="*/ 295 h 413"/>
              <a:gd name="T4" fmla="*/ 1659 w 1663"/>
              <a:gd name="T5" fmla="*/ 291 h 413"/>
              <a:gd name="T6" fmla="*/ 1520 w 1663"/>
              <a:gd name="T7" fmla="*/ 299 h 413"/>
              <a:gd name="T8" fmla="*/ 1547 w 1663"/>
              <a:gd name="T9" fmla="*/ 303 h 413"/>
              <a:gd name="T10" fmla="*/ 1573 w 1663"/>
              <a:gd name="T11" fmla="*/ 291 h 413"/>
              <a:gd name="T12" fmla="*/ 1435 w 1663"/>
              <a:gd name="T13" fmla="*/ 275 h 413"/>
              <a:gd name="T14" fmla="*/ 1462 w 1663"/>
              <a:gd name="T15" fmla="*/ 283 h 413"/>
              <a:gd name="T16" fmla="*/ 1488 w 1663"/>
              <a:gd name="T17" fmla="*/ 291 h 413"/>
              <a:gd name="T18" fmla="*/ 1350 w 1663"/>
              <a:gd name="T19" fmla="*/ 295 h 413"/>
              <a:gd name="T20" fmla="*/ 1376 w 1663"/>
              <a:gd name="T21" fmla="*/ 273 h 413"/>
              <a:gd name="T22" fmla="*/ 1403 w 1663"/>
              <a:gd name="T23" fmla="*/ 269 h 413"/>
              <a:gd name="T24" fmla="*/ 1262 w 1663"/>
              <a:gd name="T25" fmla="*/ 327 h 413"/>
              <a:gd name="T26" fmla="*/ 1291 w 1663"/>
              <a:gd name="T27" fmla="*/ 332 h 413"/>
              <a:gd name="T28" fmla="*/ 1317 w 1663"/>
              <a:gd name="T29" fmla="*/ 319 h 413"/>
              <a:gd name="T30" fmla="*/ 1177 w 1663"/>
              <a:gd name="T31" fmla="*/ 317 h 413"/>
              <a:gd name="T32" fmla="*/ 1203 w 1663"/>
              <a:gd name="T33" fmla="*/ 295 h 413"/>
              <a:gd name="T34" fmla="*/ 1232 w 1663"/>
              <a:gd name="T35" fmla="*/ 311 h 413"/>
              <a:gd name="T36" fmla="*/ 1091 w 1663"/>
              <a:gd name="T37" fmla="*/ 386 h 413"/>
              <a:gd name="T38" fmla="*/ 1118 w 1663"/>
              <a:gd name="T39" fmla="*/ 364 h 413"/>
              <a:gd name="T40" fmla="*/ 1144 w 1663"/>
              <a:gd name="T41" fmla="*/ 342 h 413"/>
              <a:gd name="T42" fmla="*/ 1006 w 1663"/>
              <a:gd name="T43" fmla="*/ 405 h 413"/>
              <a:gd name="T44" fmla="*/ 1033 w 1663"/>
              <a:gd name="T45" fmla="*/ 407 h 413"/>
              <a:gd name="T46" fmla="*/ 1059 w 1663"/>
              <a:gd name="T47" fmla="*/ 397 h 413"/>
              <a:gd name="T48" fmla="*/ 1085 w 1663"/>
              <a:gd name="T49" fmla="*/ 390 h 413"/>
              <a:gd name="T50" fmla="*/ 947 w 1663"/>
              <a:gd name="T51" fmla="*/ 360 h 413"/>
              <a:gd name="T52" fmla="*/ 974 w 1663"/>
              <a:gd name="T53" fmla="*/ 380 h 413"/>
              <a:gd name="T54" fmla="*/ 1000 w 1663"/>
              <a:gd name="T55" fmla="*/ 401 h 413"/>
              <a:gd name="T56" fmla="*/ 862 w 1663"/>
              <a:gd name="T57" fmla="*/ 368 h 413"/>
              <a:gd name="T58" fmla="*/ 888 w 1663"/>
              <a:gd name="T59" fmla="*/ 352 h 413"/>
              <a:gd name="T60" fmla="*/ 915 w 1663"/>
              <a:gd name="T61" fmla="*/ 344 h 413"/>
              <a:gd name="T62" fmla="*/ 776 w 1663"/>
              <a:gd name="T63" fmla="*/ 327 h 413"/>
              <a:gd name="T64" fmla="*/ 803 w 1663"/>
              <a:gd name="T65" fmla="*/ 346 h 413"/>
              <a:gd name="T66" fmla="*/ 829 w 1663"/>
              <a:gd name="T67" fmla="*/ 360 h 413"/>
              <a:gd name="T68" fmla="*/ 691 w 1663"/>
              <a:gd name="T69" fmla="*/ 285 h 413"/>
              <a:gd name="T70" fmla="*/ 717 w 1663"/>
              <a:gd name="T71" fmla="*/ 287 h 413"/>
              <a:gd name="T72" fmla="*/ 744 w 1663"/>
              <a:gd name="T73" fmla="*/ 291 h 413"/>
              <a:gd name="T74" fmla="*/ 606 w 1663"/>
              <a:gd name="T75" fmla="*/ 149 h 413"/>
              <a:gd name="T76" fmla="*/ 632 w 1663"/>
              <a:gd name="T77" fmla="*/ 246 h 413"/>
              <a:gd name="T78" fmla="*/ 658 w 1663"/>
              <a:gd name="T79" fmla="*/ 275 h 413"/>
              <a:gd name="T80" fmla="*/ 520 w 1663"/>
              <a:gd name="T81" fmla="*/ 17 h 413"/>
              <a:gd name="T82" fmla="*/ 547 w 1663"/>
              <a:gd name="T83" fmla="*/ 0 h 413"/>
              <a:gd name="T84" fmla="*/ 573 w 1663"/>
              <a:gd name="T85" fmla="*/ 31 h 413"/>
              <a:gd name="T86" fmla="*/ 435 w 1663"/>
              <a:gd name="T87" fmla="*/ 17 h 413"/>
              <a:gd name="T88" fmla="*/ 461 w 1663"/>
              <a:gd name="T89" fmla="*/ 17 h 413"/>
              <a:gd name="T90" fmla="*/ 488 w 1663"/>
              <a:gd name="T91" fmla="*/ 12 h 413"/>
              <a:gd name="T92" fmla="*/ 349 w 1663"/>
              <a:gd name="T93" fmla="*/ 35 h 413"/>
              <a:gd name="T94" fmla="*/ 376 w 1663"/>
              <a:gd name="T95" fmla="*/ 31 h 413"/>
              <a:gd name="T96" fmla="*/ 402 w 1663"/>
              <a:gd name="T97" fmla="*/ 23 h 413"/>
              <a:gd name="T98" fmla="*/ 429 w 1663"/>
              <a:gd name="T99" fmla="*/ 12 h 413"/>
              <a:gd name="T100" fmla="*/ 290 w 1663"/>
              <a:gd name="T101" fmla="*/ 57 h 413"/>
              <a:gd name="T102" fmla="*/ 317 w 1663"/>
              <a:gd name="T103" fmla="*/ 49 h 413"/>
              <a:gd name="T104" fmla="*/ 343 w 1663"/>
              <a:gd name="T105" fmla="*/ 37 h 413"/>
              <a:gd name="T106" fmla="*/ 205 w 1663"/>
              <a:gd name="T107" fmla="*/ 307 h 413"/>
              <a:gd name="T108" fmla="*/ 231 w 1663"/>
              <a:gd name="T109" fmla="*/ 254 h 413"/>
              <a:gd name="T110" fmla="*/ 258 w 1663"/>
              <a:gd name="T111" fmla="*/ 116 h 413"/>
              <a:gd name="T112" fmla="*/ 120 w 1663"/>
              <a:gd name="T113" fmla="*/ 305 h 413"/>
              <a:gd name="T114" fmla="*/ 146 w 1663"/>
              <a:gd name="T115" fmla="*/ 305 h 413"/>
              <a:gd name="T116" fmla="*/ 173 w 1663"/>
              <a:gd name="T117" fmla="*/ 301 h 413"/>
              <a:gd name="T118" fmla="*/ 34 w 1663"/>
              <a:gd name="T119" fmla="*/ 297 h 413"/>
              <a:gd name="T120" fmla="*/ 61 w 1663"/>
              <a:gd name="T121" fmla="*/ 301 h 413"/>
              <a:gd name="T122" fmla="*/ 87 w 1663"/>
              <a:gd name="T123" fmla="*/ 299 h 413"/>
              <a:gd name="T124" fmla="*/ 12 w 1663"/>
              <a:gd name="T125" fmla="*/ 293 h 4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663" h="413">
                <a:moveTo>
                  <a:pt x="1579" y="291"/>
                </a:moveTo>
                <a:lnTo>
                  <a:pt x="1581" y="289"/>
                </a:lnTo>
                <a:lnTo>
                  <a:pt x="1581" y="291"/>
                </a:lnTo>
                <a:lnTo>
                  <a:pt x="1581" y="291"/>
                </a:lnTo>
                <a:lnTo>
                  <a:pt x="1584" y="289"/>
                </a:lnTo>
                <a:lnTo>
                  <a:pt x="1584" y="289"/>
                </a:lnTo>
                <a:lnTo>
                  <a:pt x="1586" y="289"/>
                </a:lnTo>
                <a:lnTo>
                  <a:pt x="1586" y="291"/>
                </a:lnTo>
                <a:lnTo>
                  <a:pt x="1586" y="291"/>
                </a:lnTo>
                <a:lnTo>
                  <a:pt x="1588" y="289"/>
                </a:lnTo>
                <a:lnTo>
                  <a:pt x="1588" y="289"/>
                </a:lnTo>
                <a:lnTo>
                  <a:pt x="1590" y="289"/>
                </a:lnTo>
                <a:lnTo>
                  <a:pt x="1590" y="293"/>
                </a:lnTo>
                <a:lnTo>
                  <a:pt x="1590" y="291"/>
                </a:lnTo>
                <a:lnTo>
                  <a:pt x="1592" y="289"/>
                </a:lnTo>
                <a:lnTo>
                  <a:pt x="1592" y="291"/>
                </a:lnTo>
                <a:lnTo>
                  <a:pt x="1594" y="291"/>
                </a:lnTo>
                <a:lnTo>
                  <a:pt x="1594" y="291"/>
                </a:lnTo>
                <a:lnTo>
                  <a:pt x="1594" y="291"/>
                </a:lnTo>
                <a:lnTo>
                  <a:pt x="1596" y="291"/>
                </a:lnTo>
                <a:lnTo>
                  <a:pt x="1596" y="291"/>
                </a:lnTo>
                <a:lnTo>
                  <a:pt x="1598" y="291"/>
                </a:lnTo>
                <a:lnTo>
                  <a:pt x="1598" y="289"/>
                </a:lnTo>
                <a:lnTo>
                  <a:pt x="1600" y="291"/>
                </a:lnTo>
                <a:lnTo>
                  <a:pt x="1600" y="291"/>
                </a:lnTo>
                <a:lnTo>
                  <a:pt x="1600" y="291"/>
                </a:lnTo>
                <a:lnTo>
                  <a:pt x="1602" y="291"/>
                </a:lnTo>
                <a:lnTo>
                  <a:pt x="1602" y="289"/>
                </a:lnTo>
                <a:lnTo>
                  <a:pt x="1604" y="293"/>
                </a:lnTo>
                <a:lnTo>
                  <a:pt x="1604" y="289"/>
                </a:lnTo>
                <a:lnTo>
                  <a:pt x="1604" y="287"/>
                </a:lnTo>
                <a:lnTo>
                  <a:pt x="1606" y="291"/>
                </a:lnTo>
                <a:lnTo>
                  <a:pt x="1606" y="291"/>
                </a:lnTo>
                <a:lnTo>
                  <a:pt x="1608" y="289"/>
                </a:lnTo>
                <a:lnTo>
                  <a:pt x="1608" y="291"/>
                </a:lnTo>
                <a:lnTo>
                  <a:pt x="1608" y="291"/>
                </a:lnTo>
                <a:lnTo>
                  <a:pt x="1610" y="293"/>
                </a:lnTo>
                <a:lnTo>
                  <a:pt x="1610" y="293"/>
                </a:lnTo>
                <a:lnTo>
                  <a:pt x="1612" y="291"/>
                </a:lnTo>
                <a:lnTo>
                  <a:pt x="1612" y="293"/>
                </a:lnTo>
                <a:lnTo>
                  <a:pt x="1612" y="295"/>
                </a:lnTo>
                <a:lnTo>
                  <a:pt x="1614" y="293"/>
                </a:lnTo>
                <a:lnTo>
                  <a:pt x="1614" y="295"/>
                </a:lnTo>
                <a:lnTo>
                  <a:pt x="1616" y="297"/>
                </a:lnTo>
                <a:lnTo>
                  <a:pt x="1616" y="295"/>
                </a:lnTo>
                <a:lnTo>
                  <a:pt x="1618" y="297"/>
                </a:lnTo>
                <a:lnTo>
                  <a:pt x="1618" y="297"/>
                </a:lnTo>
                <a:lnTo>
                  <a:pt x="1618" y="297"/>
                </a:lnTo>
                <a:lnTo>
                  <a:pt x="1620" y="299"/>
                </a:lnTo>
                <a:lnTo>
                  <a:pt x="1620" y="297"/>
                </a:lnTo>
                <a:lnTo>
                  <a:pt x="1622" y="297"/>
                </a:lnTo>
                <a:lnTo>
                  <a:pt x="1622" y="297"/>
                </a:lnTo>
                <a:lnTo>
                  <a:pt x="1622" y="299"/>
                </a:lnTo>
                <a:lnTo>
                  <a:pt x="1624" y="297"/>
                </a:lnTo>
                <a:lnTo>
                  <a:pt x="1624" y="297"/>
                </a:lnTo>
                <a:lnTo>
                  <a:pt x="1626" y="297"/>
                </a:lnTo>
                <a:lnTo>
                  <a:pt x="1626" y="295"/>
                </a:lnTo>
                <a:lnTo>
                  <a:pt x="1626" y="297"/>
                </a:lnTo>
                <a:lnTo>
                  <a:pt x="1628" y="295"/>
                </a:lnTo>
                <a:lnTo>
                  <a:pt x="1628" y="295"/>
                </a:lnTo>
                <a:lnTo>
                  <a:pt x="1630" y="297"/>
                </a:lnTo>
                <a:lnTo>
                  <a:pt x="1630" y="291"/>
                </a:lnTo>
                <a:lnTo>
                  <a:pt x="1630" y="293"/>
                </a:lnTo>
                <a:lnTo>
                  <a:pt x="1632" y="295"/>
                </a:lnTo>
                <a:lnTo>
                  <a:pt x="1632" y="293"/>
                </a:lnTo>
                <a:lnTo>
                  <a:pt x="1634" y="291"/>
                </a:lnTo>
                <a:lnTo>
                  <a:pt x="1634" y="293"/>
                </a:lnTo>
                <a:lnTo>
                  <a:pt x="1636" y="293"/>
                </a:lnTo>
                <a:lnTo>
                  <a:pt x="1636" y="295"/>
                </a:lnTo>
                <a:lnTo>
                  <a:pt x="1636" y="293"/>
                </a:lnTo>
                <a:lnTo>
                  <a:pt x="1638" y="293"/>
                </a:lnTo>
                <a:lnTo>
                  <a:pt x="1638" y="295"/>
                </a:lnTo>
                <a:lnTo>
                  <a:pt x="1640" y="295"/>
                </a:lnTo>
                <a:lnTo>
                  <a:pt x="1640" y="291"/>
                </a:lnTo>
                <a:lnTo>
                  <a:pt x="1640" y="293"/>
                </a:lnTo>
                <a:lnTo>
                  <a:pt x="1642" y="293"/>
                </a:lnTo>
                <a:lnTo>
                  <a:pt x="1642" y="295"/>
                </a:lnTo>
                <a:lnTo>
                  <a:pt x="1644" y="295"/>
                </a:lnTo>
                <a:lnTo>
                  <a:pt x="1644" y="293"/>
                </a:lnTo>
                <a:lnTo>
                  <a:pt x="1644" y="295"/>
                </a:lnTo>
                <a:lnTo>
                  <a:pt x="1647" y="295"/>
                </a:lnTo>
                <a:lnTo>
                  <a:pt x="1647" y="295"/>
                </a:lnTo>
                <a:lnTo>
                  <a:pt x="1649" y="295"/>
                </a:lnTo>
                <a:lnTo>
                  <a:pt x="1649" y="295"/>
                </a:lnTo>
                <a:lnTo>
                  <a:pt x="1649" y="293"/>
                </a:lnTo>
                <a:lnTo>
                  <a:pt x="1651" y="293"/>
                </a:lnTo>
                <a:lnTo>
                  <a:pt x="1651" y="291"/>
                </a:lnTo>
                <a:lnTo>
                  <a:pt x="1653" y="295"/>
                </a:lnTo>
                <a:lnTo>
                  <a:pt x="1653" y="293"/>
                </a:lnTo>
                <a:lnTo>
                  <a:pt x="1653" y="293"/>
                </a:lnTo>
                <a:lnTo>
                  <a:pt x="1655" y="293"/>
                </a:lnTo>
                <a:lnTo>
                  <a:pt x="1655" y="291"/>
                </a:lnTo>
                <a:lnTo>
                  <a:pt x="1657" y="293"/>
                </a:lnTo>
                <a:lnTo>
                  <a:pt x="1657" y="291"/>
                </a:lnTo>
                <a:lnTo>
                  <a:pt x="1659" y="291"/>
                </a:lnTo>
                <a:lnTo>
                  <a:pt x="1659" y="291"/>
                </a:lnTo>
                <a:lnTo>
                  <a:pt x="1659" y="293"/>
                </a:lnTo>
                <a:lnTo>
                  <a:pt x="1661" y="289"/>
                </a:lnTo>
                <a:lnTo>
                  <a:pt x="1661" y="293"/>
                </a:lnTo>
                <a:lnTo>
                  <a:pt x="1663" y="293"/>
                </a:lnTo>
                <a:moveTo>
                  <a:pt x="1498" y="291"/>
                </a:moveTo>
                <a:lnTo>
                  <a:pt x="1498" y="293"/>
                </a:lnTo>
                <a:lnTo>
                  <a:pt x="1500" y="293"/>
                </a:lnTo>
                <a:lnTo>
                  <a:pt x="1500" y="293"/>
                </a:lnTo>
                <a:lnTo>
                  <a:pt x="1500" y="291"/>
                </a:lnTo>
                <a:lnTo>
                  <a:pt x="1502" y="291"/>
                </a:lnTo>
                <a:lnTo>
                  <a:pt x="1502" y="291"/>
                </a:lnTo>
                <a:lnTo>
                  <a:pt x="1504" y="295"/>
                </a:lnTo>
                <a:lnTo>
                  <a:pt x="1504" y="291"/>
                </a:lnTo>
                <a:lnTo>
                  <a:pt x="1504" y="291"/>
                </a:lnTo>
                <a:lnTo>
                  <a:pt x="1506" y="293"/>
                </a:lnTo>
                <a:lnTo>
                  <a:pt x="1506" y="291"/>
                </a:lnTo>
                <a:lnTo>
                  <a:pt x="1508" y="293"/>
                </a:lnTo>
                <a:lnTo>
                  <a:pt x="1508" y="293"/>
                </a:lnTo>
                <a:lnTo>
                  <a:pt x="1508" y="293"/>
                </a:lnTo>
                <a:lnTo>
                  <a:pt x="1510" y="293"/>
                </a:lnTo>
                <a:lnTo>
                  <a:pt x="1510" y="293"/>
                </a:lnTo>
                <a:lnTo>
                  <a:pt x="1512" y="295"/>
                </a:lnTo>
                <a:lnTo>
                  <a:pt x="1512" y="295"/>
                </a:lnTo>
                <a:lnTo>
                  <a:pt x="1512" y="295"/>
                </a:lnTo>
                <a:lnTo>
                  <a:pt x="1514" y="295"/>
                </a:lnTo>
                <a:lnTo>
                  <a:pt x="1514" y="295"/>
                </a:lnTo>
                <a:lnTo>
                  <a:pt x="1516" y="297"/>
                </a:lnTo>
                <a:lnTo>
                  <a:pt x="1516" y="297"/>
                </a:lnTo>
                <a:lnTo>
                  <a:pt x="1516" y="297"/>
                </a:lnTo>
                <a:lnTo>
                  <a:pt x="1518" y="297"/>
                </a:lnTo>
                <a:lnTo>
                  <a:pt x="1518" y="299"/>
                </a:lnTo>
                <a:lnTo>
                  <a:pt x="1520" y="299"/>
                </a:lnTo>
                <a:lnTo>
                  <a:pt x="1520" y="299"/>
                </a:lnTo>
                <a:lnTo>
                  <a:pt x="1523" y="297"/>
                </a:lnTo>
                <a:lnTo>
                  <a:pt x="1523" y="301"/>
                </a:lnTo>
                <a:lnTo>
                  <a:pt x="1523" y="301"/>
                </a:lnTo>
                <a:lnTo>
                  <a:pt x="1525" y="299"/>
                </a:lnTo>
                <a:lnTo>
                  <a:pt x="1525" y="301"/>
                </a:lnTo>
                <a:lnTo>
                  <a:pt x="1527" y="301"/>
                </a:lnTo>
                <a:lnTo>
                  <a:pt x="1527" y="301"/>
                </a:lnTo>
                <a:lnTo>
                  <a:pt x="1527" y="301"/>
                </a:lnTo>
                <a:lnTo>
                  <a:pt x="1529" y="301"/>
                </a:lnTo>
                <a:lnTo>
                  <a:pt x="1529" y="301"/>
                </a:lnTo>
                <a:lnTo>
                  <a:pt x="1531" y="301"/>
                </a:lnTo>
                <a:lnTo>
                  <a:pt x="1531" y="301"/>
                </a:lnTo>
                <a:lnTo>
                  <a:pt x="1531" y="301"/>
                </a:lnTo>
                <a:lnTo>
                  <a:pt x="1533" y="301"/>
                </a:lnTo>
                <a:lnTo>
                  <a:pt x="1533" y="303"/>
                </a:lnTo>
                <a:lnTo>
                  <a:pt x="1535" y="301"/>
                </a:lnTo>
                <a:lnTo>
                  <a:pt x="1535" y="301"/>
                </a:lnTo>
                <a:lnTo>
                  <a:pt x="1535" y="301"/>
                </a:lnTo>
                <a:lnTo>
                  <a:pt x="1537" y="301"/>
                </a:lnTo>
                <a:lnTo>
                  <a:pt x="1537" y="301"/>
                </a:lnTo>
                <a:lnTo>
                  <a:pt x="1539" y="299"/>
                </a:lnTo>
                <a:lnTo>
                  <a:pt x="1539" y="301"/>
                </a:lnTo>
                <a:lnTo>
                  <a:pt x="1541" y="301"/>
                </a:lnTo>
                <a:lnTo>
                  <a:pt x="1541" y="299"/>
                </a:lnTo>
                <a:lnTo>
                  <a:pt x="1541" y="301"/>
                </a:lnTo>
                <a:lnTo>
                  <a:pt x="1543" y="303"/>
                </a:lnTo>
                <a:lnTo>
                  <a:pt x="1543" y="301"/>
                </a:lnTo>
                <a:lnTo>
                  <a:pt x="1545" y="301"/>
                </a:lnTo>
                <a:lnTo>
                  <a:pt x="1545" y="301"/>
                </a:lnTo>
                <a:lnTo>
                  <a:pt x="1545" y="301"/>
                </a:lnTo>
                <a:lnTo>
                  <a:pt x="1547" y="303"/>
                </a:lnTo>
                <a:lnTo>
                  <a:pt x="1547" y="303"/>
                </a:lnTo>
                <a:lnTo>
                  <a:pt x="1549" y="303"/>
                </a:lnTo>
                <a:lnTo>
                  <a:pt x="1549" y="303"/>
                </a:lnTo>
                <a:lnTo>
                  <a:pt x="1549" y="303"/>
                </a:lnTo>
                <a:lnTo>
                  <a:pt x="1551" y="301"/>
                </a:lnTo>
                <a:lnTo>
                  <a:pt x="1551" y="303"/>
                </a:lnTo>
                <a:lnTo>
                  <a:pt x="1553" y="303"/>
                </a:lnTo>
                <a:lnTo>
                  <a:pt x="1553" y="301"/>
                </a:lnTo>
                <a:lnTo>
                  <a:pt x="1553" y="299"/>
                </a:lnTo>
                <a:lnTo>
                  <a:pt x="1555" y="301"/>
                </a:lnTo>
                <a:lnTo>
                  <a:pt x="1555" y="301"/>
                </a:lnTo>
                <a:lnTo>
                  <a:pt x="1557" y="301"/>
                </a:lnTo>
                <a:lnTo>
                  <a:pt x="1557" y="301"/>
                </a:lnTo>
                <a:lnTo>
                  <a:pt x="1559" y="299"/>
                </a:lnTo>
                <a:lnTo>
                  <a:pt x="1559" y="301"/>
                </a:lnTo>
                <a:lnTo>
                  <a:pt x="1559" y="301"/>
                </a:lnTo>
                <a:lnTo>
                  <a:pt x="1561" y="299"/>
                </a:lnTo>
                <a:lnTo>
                  <a:pt x="1561" y="299"/>
                </a:lnTo>
                <a:lnTo>
                  <a:pt x="1563" y="299"/>
                </a:lnTo>
                <a:lnTo>
                  <a:pt x="1563" y="299"/>
                </a:lnTo>
                <a:lnTo>
                  <a:pt x="1563" y="299"/>
                </a:lnTo>
                <a:lnTo>
                  <a:pt x="1565" y="297"/>
                </a:lnTo>
                <a:lnTo>
                  <a:pt x="1565" y="299"/>
                </a:lnTo>
                <a:lnTo>
                  <a:pt x="1567" y="295"/>
                </a:lnTo>
                <a:lnTo>
                  <a:pt x="1567" y="295"/>
                </a:lnTo>
                <a:lnTo>
                  <a:pt x="1567" y="295"/>
                </a:lnTo>
                <a:lnTo>
                  <a:pt x="1569" y="295"/>
                </a:lnTo>
                <a:lnTo>
                  <a:pt x="1569" y="295"/>
                </a:lnTo>
                <a:lnTo>
                  <a:pt x="1571" y="295"/>
                </a:lnTo>
                <a:lnTo>
                  <a:pt x="1571" y="293"/>
                </a:lnTo>
                <a:lnTo>
                  <a:pt x="1571" y="295"/>
                </a:lnTo>
                <a:lnTo>
                  <a:pt x="1573" y="291"/>
                </a:lnTo>
                <a:lnTo>
                  <a:pt x="1573" y="293"/>
                </a:lnTo>
                <a:lnTo>
                  <a:pt x="1575" y="293"/>
                </a:lnTo>
                <a:lnTo>
                  <a:pt x="1575" y="291"/>
                </a:lnTo>
                <a:lnTo>
                  <a:pt x="1575" y="293"/>
                </a:lnTo>
                <a:lnTo>
                  <a:pt x="1577" y="289"/>
                </a:lnTo>
                <a:lnTo>
                  <a:pt x="1577" y="291"/>
                </a:lnTo>
                <a:lnTo>
                  <a:pt x="1579" y="291"/>
                </a:lnTo>
                <a:lnTo>
                  <a:pt x="1579" y="291"/>
                </a:lnTo>
                <a:moveTo>
                  <a:pt x="1415" y="262"/>
                </a:moveTo>
                <a:lnTo>
                  <a:pt x="1417" y="264"/>
                </a:lnTo>
                <a:lnTo>
                  <a:pt x="1417" y="264"/>
                </a:lnTo>
                <a:lnTo>
                  <a:pt x="1417" y="264"/>
                </a:lnTo>
                <a:lnTo>
                  <a:pt x="1419" y="264"/>
                </a:lnTo>
                <a:lnTo>
                  <a:pt x="1419" y="267"/>
                </a:lnTo>
                <a:lnTo>
                  <a:pt x="1421" y="267"/>
                </a:lnTo>
                <a:lnTo>
                  <a:pt x="1421" y="267"/>
                </a:lnTo>
                <a:lnTo>
                  <a:pt x="1423" y="267"/>
                </a:lnTo>
                <a:lnTo>
                  <a:pt x="1423" y="271"/>
                </a:lnTo>
                <a:lnTo>
                  <a:pt x="1423" y="271"/>
                </a:lnTo>
                <a:lnTo>
                  <a:pt x="1425" y="273"/>
                </a:lnTo>
                <a:lnTo>
                  <a:pt x="1425" y="271"/>
                </a:lnTo>
                <a:lnTo>
                  <a:pt x="1427" y="273"/>
                </a:lnTo>
                <a:lnTo>
                  <a:pt x="1427" y="275"/>
                </a:lnTo>
                <a:lnTo>
                  <a:pt x="1427" y="275"/>
                </a:lnTo>
                <a:lnTo>
                  <a:pt x="1429" y="275"/>
                </a:lnTo>
                <a:lnTo>
                  <a:pt x="1429" y="277"/>
                </a:lnTo>
                <a:lnTo>
                  <a:pt x="1431" y="275"/>
                </a:lnTo>
                <a:lnTo>
                  <a:pt x="1431" y="277"/>
                </a:lnTo>
                <a:lnTo>
                  <a:pt x="1431" y="275"/>
                </a:lnTo>
                <a:lnTo>
                  <a:pt x="1433" y="275"/>
                </a:lnTo>
                <a:lnTo>
                  <a:pt x="1433" y="277"/>
                </a:lnTo>
                <a:lnTo>
                  <a:pt x="1435" y="275"/>
                </a:lnTo>
                <a:lnTo>
                  <a:pt x="1435" y="277"/>
                </a:lnTo>
                <a:lnTo>
                  <a:pt x="1435" y="277"/>
                </a:lnTo>
                <a:lnTo>
                  <a:pt x="1437" y="277"/>
                </a:lnTo>
                <a:lnTo>
                  <a:pt x="1437" y="277"/>
                </a:lnTo>
                <a:lnTo>
                  <a:pt x="1439" y="277"/>
                </a:lnTo>
                <a:lnTo>
                  <a:pt x="1439" y="277"/>
                </a:lnTo>
                <a:lnTo>
                  <a:pt x="1441" y="277"/>
                </a:lnTo>
                <a:lnTo>
                  <a:pt x="1441" y="279"/>
                </a:lnTo>
                <a:lnTo>
                  <a:pt x="1441" y="277"/>
                </a:lnTo>
                <a:lnTo>
                  <a:pt x="1443" y="279"/>
                </a:lnTo>
                <a:lnTo>
                  <a:pt x="1443" y="281"/>
                </a:lnTo>
                <a:lnTo>
                  <a:pt x="1445" y="279"/>
                </a:lnTo>
                <a:lnTo>
                  <a:pt x="1445" y="279"/>
                </a:lnTo>
                <a:lnTo>
                  <a:pt x="1445" y="279"/>
                </a:lnTo>
                <a:lnTo>
                  <a:pt x="1447" y="281"/>
                </a:lnTo>
                <a:lnTo>
                  <a:pt x="1447" y="279"/>
                </a:lnTo>
                <a:lnTo>
                  <a:pt x="1449" y="281"/>
                </a:lnTo>
                <a:lnTo>
                  <a:pt x="1449" y="283"/>
                </a:lnTo>
                <a:lnTo>
                  <a:pt x="1449" y="281"/>
                </a:lnTo>
                <a:lnTo>
                  <a:pt x="1451" y="281"/>
                </a:lnTo>
                <a:lnTo>
                  <a:pt x="1451" y="283"/>
                </a:lnTo>
                <a:lnTo>
                  <a:pt x="1453" y="283"/>
                </a:lnTo>
                <a:lnTo>
                  <a:pt x="1453" y="283"/>
                </a:lnTo>
                <a:lnTo>
                  <a:pt x="1453" y="283"/>
                </a:lnTo>
                <a:lnTo>
                  <a:pt x="1455" y="283"/>
                </a:lnTo>
                <a:lnTo>
                  <a:pt x="1455" y="283"/>
                </a:lnTo>
                <a:lnTo>
                  <a:pt x="1457" y="281"/>
                </a:lnTo>
                <a:lnTo>
                  <a:pt x="1457" y="283"/>
                </a:lnTo>
                <a:lnTo>
                  <a:pt x="1457" y="281"/>
                </a:lnTo>
                <a:lnTo>
                  <a:pt x="1459" y="285"/>
                </a:lnTo>
                <a:lnTo>
                  <a:pt x="1459" y="283"/>
                </a:lnTo>
                <a:lnTo>
                  <a:pt x="1462" y="283"/>
                </a:lnTo>
                <a:lnTo>
                  <a:pt x="1462" y="281"/>
                </a:lnTo>
                <a:lnTo>
                  <a:pt x="1464" y="283"/>
                </a:lnTo>
                <a:lnTo>
                  <a:pt x="1464" y="281"/>
                </a:lnTo>
                <a:lnTo>
                  <a:pt x="1464" y="281"/>
                </a:lnTo>
                <a:lnTo>
                  <a:pt x="1466" y="279"/>
                </a:lnTo>
                <a:lnTo>
                  <a:pt x="1466" y="283"/>
                </a:lnTo>
                <a:lnTo>
                  <a:pt x="1468" y="281"/>
                </a:lnTo>
                <a:lnTo>
                  <a:pt x="1468" y="281"/>
                </a:lnTo>
                <a:lnTo>
                  <a:pt x="1468" y="281"/>
                </a:lnTo>
                <a:lnTo>
                  <a:pt x="1470" y="281"/>
                </a:lnTo>
                <a:lnTo>
                  <a:pt x="1470" y="281"/>
                </a:lnTo>
                <a:lnTo>
                  <a:pt x="1472" y="279"/>
                </a:lnTo>
                <a:lnTo>
                  <a:pt x="1472" y="281"/>
                </a:lnTo>
                <a:lnTo>
                  <a:pt x="1472" y="283"/>
                </a:lnTo>
                <a:lnTo>
                  <a:pt x="1474" y="281"/>
                </a:lnTo>
                <a:lnTo>
                  <a:pt x="1474" y="281"/>
                </a:lnTo>
                <a:lnTo>
                  <a:pt x="1476" y="281"/>
                </a:lnTo>
                <a:lnTo>
                  <a:pt x="1476" y="283"/>
                </a:lnTo>
                <a:lnTo>
                  <a:pt x="1476" y="283"/>
                </a:lnTo>
                <a:lnTo>
                  <a:pt x="1478" y="283"/>
                </a:lnTo>
                <a:lnTo>
                  <a:pt x="1478" y="285"/>
                </a:lnTo>
                <a:lnTo>
                  <a:pt x="1480" y="285"/>
                </a:lnTo>
                <a:lnTo>
                  <a:pt x="1480" y="287"/>
                </a:lnTo>
                <a:lnTo>
                  <a:pt x="1482" y="287"/>
                </a:lnTo>
                <a:lnTo>
                  <a:pt x="1482" y="289"/>
                </a:lnTo>
                <a:lnTo>
                  <a:pt x="1482" y="287"/>
                </a:lnTo>
                <a:lnTo>
                  <a:pt x="1484" y="289"/>
                </a:lnTo>
                <a:lnTo>
                  <a:pt x="1484" y="289"/>
                </a:lnTo>
                <a:lnTo>
                  <a:pt x="1486" y="291"/>
                </a:lnTo>
                <a:lnTo>
                  <a:pt x="1486" y="291"/>
                </a:lnTo>
                <a:lnTo>
                  <a:pt x="1486" y="291"/>
                </a:lnTo>
                <a:lnTo>
                  <a:pt x="1488" y="291"/>
                </a:lnTo>
                <a:lnTo>
                  <a:pt x="1488" y="291"/>
                </a:lnTo>
                <a:lnTo>
                  <a:pt x="1490" y="293"/>
                </a:lnTo>
                <a:lnTo>
                  <a:pt x="1490" y="293"/>
                </a:lnTo>
                <a:lnTo>
                  <a:pt x="1490" y="291"/>
                </a:lnTo>
                <a:lnTo>
                  <a:pt x="1492" y="293"/>
                </a:lnTo>
                <a:lnTo>
                  <a:pt x="1492" y="293"/>
                </a:lnTo>
                <a:lnTo>
                  <a:pt x="1494" y="293"/>
                </a:lnTo>
                <a:lnTo>
                  <a:pt x="1494" y="291"/>
                </a:lnTo>
                <a:lnTo>
                  <a:pt x="1494" y="295"/>
                </a:lnTo>
                <a:lnTo>
                  <a:pt x="1496" y="293"/>
                </a:lnTo>
                <a:lnTo>
                  <a:pt x="1496" y="291"/>
                </a:lnTo>
                <a:lnTo>
                  <a:pt x="1498" y="291"/>
                </a:lnTo>
                <a:moveTo>
                  <a:pt x="1333" y="311"/>
                </a:moveTo>
                <a:lnTo>
                  <a:pt x="1333" y="311"/>
                </a:lnTo>
                <a:lnTo>
                  <a:pt x="1335" y="311"/>
                </a:lnTo>
                <a:lnTo>
                  <a:pt x="1335" y="309"/>
                </a:lnTo>
                <a:lnTo>
                  <a:pt x="1335" y="309"/>
                </a:lnTo>
                <a:lnTo>
                  <a:pt x="1337" y="309"/>
                </a:lnTo>
                <a:lnTo>
                  <a:pt x="1337" y="307"/>
                </a:lnTo>
                <a:lnTo>
                  <a:pt x="1340" y="307"/>
                </a:lnTo>
                <a:lnTo>
                  <a:pt x="1340" y="307"/>
                </a:lnTo>
                <a:lnTo>
                  <a:pt x="1340" y="307"/>
                </a:lnTo>
                <a:lnTo>
                  <a:pt x="1342" y="305"/>
                </a:lnTo>
                <a:lnTo>
                  <a:pt x="1342" y="305"/>
                </a:lnTo>
                <a:lnTo>
                  <a:pt x="1344" y="303"/>
                </a:lnTo>
                <a:lnTo>
                  <a:pt x="1344" y="303"/>
                </a:lnTo>
                <a:lnTo>
                  <a:pt x="1346" y="301"/>
                </a:lnTo>
                <a:lnTo>
                  <a:pt x="1346" y="299"/>
                </a:lnTo>
                <a:lnTo>
                  <a:pt x="1346" y="301"/>
                </a:lnTo>
                <a:lnTo>
                  <a:pt x="1348" y="299"/>
                </a:lnTo>
                <a:lnTo>
                  <a:pt x="1348" y="297"/>
                </a:lnTo>
                <a:lnTo>
                  <a:pt x="1350" y="295"/>
                </a:lnTo>
                <a:lnTo>
                  <a:pt x="1350" y="297"/>
                </a:lnTo>
                <a:lnTo>
                  <a:pt x="1350" y="295"/>
                </a:lnTo>
                <a:lnTo>
                  <a:pt x="1352" y="293"/>
                </a:lnTo>
                <a:lnTo>
                  <a:pt x="1352" y="293"/>
                </a:lnTo>
                <a:lnTo>
                  <a:pt x="1354" y="295"/>
                </a:lnTo>
                <a:lnTo>
                  <a:pt x="1354" y="293"/>
                </a:lnTo>
                <a:lnTo>
                  <a:pt x="1354" y="291"/>
                </a:lnTo>
                <a:lnTo>
                  <a:pt x="1356" y="293"/>
                </a:lnTo>
                <a:lnTo>
                  <a:pt x="1356" y="291"/>
                </a:lnTo>
                <a:lnTo>
                  <a:pt x="1358" y="291"/>
                </a:lnTo>
                <a:lnTo>
                  <a:pt x="1358" y="289"/>
                </a:lnTo>
                <a:lnTo>
                  <a:pt x="1358" y="287"/>
                </a:lnTo>
                <a:lnTo>
                  <a:pt x="1360" y="287"/>
                </a:lnTo>
                <a:lnTo>
                  <a:pt x="1360" y="285"/>
                </a:lnTo>
                <a:lnTo>
                  <a:pt x="1362" y="283"/>
                </a:lnTo>
                <a:lnTo>
                  <a:pt x="1362" y="281"/>
                </a:lnTo>
                <a:lnTo>
                  <a:pt x="1364" y="281"/>
                </a:lnTo>
                <a:lnTo>
                  <a:pt x="1364" y="281"/>
                </a:lnTo>
                <a:lnTo>
                  <a:pt x="1364" y="279"/>
                </a:lnTo>
                <a:lnTo>
                  <a:pt x="1366" y="279"/>
                </a:lnTo>
                <a:lnTo>
                  <a:pt x="1366" y="279"/>
                </a:lnTo>
                <a:lnTo>
                  <a:pt x="1368" y="277"/>
                </a:lnTo>
                <a:lnTo>
                  <a:pt x="1368" y="275"/>
                </a:lnTo>
                <a:lnTo>
                  <a:pt x="1368" y="277"/>
                </a:lnTo>
                <a:lnTo>
                  <a:pt x="1370" y="275"/>
                </a:lnTo>
                <a:lnTo>
                  <a:pt x="1370" y="277"/>
                </a:lnTo>
                <a:lnTo>
                  <a:pt x="1372" y="275"/>
                </a:lnTo>
                <a:lnTo>
                  <a:pt x="1372" y="275"/>
                </a:lnTo>
                <a:lnTo>
                  <a:pt x="1372" y="275"/>
                </a:lnTo>
                <a:lnTo>
                  <a:pt x="1374" y="275"/>
                </a:lnTo>
                <a:lnTo>
                  <a:pt x="1374" y="275"/>
                </a:lnTo>
                <a:lnTo>
                  <a:pt x="1376" y="273"/>
                </a:lnTo>
                <a:lnTo>
                  <a:pt x="1376" y="275"/>
                </a:lnTo>
                <a:lnTo>
                  <a:pt x="1376" y="275"/>
                </a:lnTo>
                <a:lnTo>
                  <a:pt x="1378" y="271"/>
                </a:lnTo>
                <a:lnTo>
                  <a:pt x="1378" y="271"/>
                </a:lnTo>
                <a:lnTo>
                  <a:pt x="1380" y="273"/>
                </a:lnTo>
                <a:lnTo>
                  <a:pt x="1380" y="271"/>
                </a:lnTo>
                <a:lnTo>
                  <a:pt x="1382" y="271"/>
                </a:lnTo>
                <a:lnTo>
                  <a:pt x="1382" y="271"/>
                </a:lnTo>
                <a:lnTo>
                  <a:pt x="1382" y="271"/>
                </a:lnTo>
                <a:lnTo>
                  <a:pt x="1384" y="273"/>
                </a:lnTo>
                <a:lnTo>
                  <a:pt x="1384" y="271"/>
                </a:lnTo>
                <a:lnTo>
                  <a:pt x="1386" y="271"/>
                </a:lnTo>
                <a:lnTo>
                  <a:pt x="1386" y="271"/>
                </a:lnTo>
                <a:lnTo>
                  <a:pt x="1386" y="271"/>
                </a:lnTo>
                <a:lnTo>
                  <a:pt x="1388" y="269"/>
                </a:lnTo>
                <a:lnTo>
                  <a:pt x="1388" y="271"/>
                </a:lnTo>
                <a:lnTo>
                  <a:pt x="1390" y="271"/>
                </a:lnTo>
                <a:lnTo>
                  <a:pt x="1390" y="271"/>
                </a:lnTo>
                <a:lnTo>
                  <a:pt x="1390" y="271"/>
                </a:lnTo>
                <a:lnTo>
                  <a:pt x="1392" y="269"/>
                </a:lnTo>
                <a:lnTo>
                  <a:pt x="1392" y="269"/>
                </a:lnTo>
                <a:lnTo>
                  <a:pt x="1394" y="273"/>
                </a:lnTo>
                <a:lnTo>
                  <a:pt x="1394" y="269"/>
                </a:lnTo>
                <a:lnTo>
                  <a:pt x="1394" y="271"/>
                </a:lnTo>
                <a:lnTo>
                  <a:pt x="1396" y="269"/>
                </a:lnTo>
                <a:lnTo>
                  <a:pt x="1396" y="271"/>
                </a:lnTo>
                <a:lnTo>
                  <a:pt x="1398" y="269"/>
                </a:lnTo>
                <a:lnTo>
                  <a:pt x="1398" y="269"/>
                </a:lnTo>
                <a:lnTo>
                  <a:pt x="1398" y="269"/>
                </a:lnTo>
                <a:lnTo>
                  <a:pt x="1401" y="269"/>
                </a:lnTo>
                <a:lnTo>
                  <a:pt x="1401" y="269"/>
                </a:lnTo>
                <a:lnTo>
                  <a:pt x="1403" y="269"/>
                </a:lnTo>
                <a:lnTo>
                  <a:pt x="1403" y="269"/>
                </a:lnTo>
                <a:lnTo>
                  <a:pt x="1405" y="264"/>
                </a:lnTo>
                <a:lnTo>
                  <a:pt x="1405" y="264"/>
                </a:lnTo>
                <a:lnTo>
                  <a:pt x="1405" y="264"/>
                </a:lnTo>
                <a:lnTo>
                  <a:pt x="1407" y="264"/>
                </a:lnTo>
                <a:lnTo>
                  <a:pt x="1407" y="264"/>
                </a:lnTo>
                <a:lnTo>
                  <a:pt x="1409" y="262"/>
                </a:lnTo>
                <a:lnTo>
                  <a:pt x="1409" y="262"/>
                </a:lnTo>
                <a:lnTo>
                  <a:pt x="1409" y="262"/>
                </a:lnTo>
                <a:lnTo>
                  <a:pt x="1411" y="262"/>
                </a:lnTo>
                <a:lnTo>
                  <a:pt x="1411" y="260"/>
                </a:lnTo>
                <a:lnTo>
                  <a:pt x="1413" y="262"/>
                </a:lnTo>
                <a:lnTo>
                  <a:pt x="1413" y="262"/>
                </a:lnTo>
                <a:lnTo>
                  <a:pt x="1413" y="262"/>
                </a:lnTo>
                <a:lnTo>
                  <a:pt x="1415" y="262"/>
                </a:lnTo>
                <a:lnTo>
                  <a:pt x="1415" y="262"/>
                </a:lnTo>
                <a:moveTo>
                  <a:pt x="1250" y="321"/>
                </a:moveTo>
                <a:lnTo>
                  <a:pt x="1252" y="323"/>
                </a:lnTo>
                <a:lnTo>
                  <a:pt x="1252" y="323"/>
                </a:lnTo>
                <a:lnTo>
                  <a:pt x="1254" y="323"/>
                </a:lnTo>
                <a:lnTo>
                  <a:pt x="1254" y="323"/>
                </a:lnTo>
                <a:lnTo>
                  <a:pt x="1254" y="325"/>
                </a:lnTo>
                <a:lnTo>
                  <a:pt x="1256" y="325"/>
                </a:lnTo>
                <a:lnTo>
                  <a:pt x="1256" y="325"/>
                </a:lnTo>
                <a:lnTo>
                  <a:pt x="1258" y="323"/>
                </a:lnTo>
                <a:lnTo>
                  <a:pt x="1258" y="327"/>
                </a:lnTo>
                <a:lnTo>
                  <a:pt x="1258" y="325"/>
                </a:lnTo>
                <a:lnTo>
                  <a:pt x="1260" y="325"/>
                </a:lnTo>
                <a:lnTo>
                  <a:pt x="1260" y="325"/>
                </a:lnTo>
                <a:lnTo>
                  <a:pt x="1262" y="323"/>
                </a:lnTo>
                <a:lnTo>
                  <a:pt x="1262" y="323"/>
                </a:lnTo>
                <a:lnTo>
                  <a:pt x="1262" y="327"/>
                </a:lnTo>
                <a:lnTo>
                  <a:pt x="1264" y="325"/>
                </a:lnTo>
                <a:lnTo>
                  <a:pt x="1264" y="325"/>
                </a:lnTo>
                <a:lnTo>
                  <a:pt x="1266" y="327"/>
                </a:lnTo>
                <a:lnTo>
                  <a:pt x="1266" y="325"/>
                </a:lnTo>
                <a:lnTo>
                  <a:pt x="1268" y="327"/>
                </a:lnTo>
                <a:lnTo>
                  <a:pt x="1268" y="330"/>
                </a:lnTo>
                <a:lnTo>
                  <a:pt x="1268" y="327"/>
                </a:lnTo>
                <a:lnTo>
                  <a:pt x="1270" y="330"/>
                </a:lnTo>
                <a:lnTo>
                  <a:pt x="1270" y="332"/>
                </a:lnTo>
                <a:lnTo>
                  <a:pt x="1272" y="327"/>
                </a:lnTo>
                <a:lnTo>
                  <a:pt x="1272" y="332"/>
                </a:lnTo>
                <a:lnTo>
                  <a:pt x="1272" y="332"/>
                </a:lnTo>
                <a:lnTo>
                  <a:pt x="1274" y="332"/>
                </a:lnTo>
                <a:lnTo>
                  <a:pt x="1274" y="332"/>
                </a:lnTo>
                <a:lnTo>
                  <a:pt x="1277" y="332"/>
                </a:lnTo>
                <a:lnTo>
                  <a:pt x="1277" y="334"/>
                </a:lnTo>
                <a:lnTo>
                  <a:pt x="1277" y="336"/>
                </a:lnTo>
                <a:lnTo>
                  <a:pt x="1279" y="332"/>
                </a:lnTo>
                <a:lnTo>
                  <a:pt x="1279" y="332"/>
                </a:lnTo>
                <a:lnTo>
                  <a:pt x="1281" y="334"/>
                </a:lnTo>
                <a:lnTo>
                  <a:pt x="1281" y="332"/>
                </a:lnTo>
                <a:lnTo>
                  <a:pt x="1281" y="332"/>
                </a:lnTo>
                <a:lnTo>
                  <a:pt x="1283" y="332"/>
                </a:lnTo>
                <a:lnTo>
                  <a:pt x="1283" y="332"/>
                </a:lnTo>
                <a:lnTo>
                  <a:pt x="1285" y="334"/>
                </a:lnTo>
                <a:lnTo>
                  <a:pt x="1285" y="332"/>
                </a:lnTo>
                <a:lnTo>
                  <a:pt x="1287" y="332"/>
                </a:lnTo>
                <a:lnTo>
                  <a:pt x="1287" y="334"/>
                </a:lnTo>
                <a:lnTo>
                  <a:pt x="1287" y="334"/>
                </a:lnTo>
                <a:lnTo>
                  <a:pt x="1289" y="330"/>
                </a:lnTo>
                <a:lnTo>
                  <a:pt x="1289" y="332"/>
                </a:lnTo>
                <a:lnTo>
                  <a:pt x="1291" y="332"/>
                </a:lnTo>
                <a:lnTo>
                  <a:pt x="1291" y="332"/>
                </a:lnTo>
                <a:lnTo>
                  <a:pt x="1291" y="330"/>
                </a:lnTo>
                <a:lnTo>
                  <a:pt x="1293" y="332"/>
                </a:lnTo>
                <a:lnTo>
                  <a:pt x="1293" y="330"/>
                </a:lnTo>
                <a:lnTo>
                  <a:pt x="1295" y="330"/>
                </a:lnTo>
                <a:lnTo>
                  <a:pt x="1295" y="330"/>
                </a:lnTo>
                <a:lnTo>
                  <a:pt x="1295" y="330"/>
                </a:lnTo>
                <a:lnTo>
                  <a:pt x="1297" y="330"/>
                </a:lnTo>
                <a:lnTo>
                  <a:pt x="1297" y="327"/>
                </a:lnTo>
                <a:lnTo>
                  <a:pt x="1299" y="327"/>
                </a:lnTo>
                <a:lnTo>
                  <a:pt x="1299" y="325"/>
                </a:lnTo>
                <a:lnTo>
                  <a:pt x="1299" y="327"/>
                </a:lnTo>
                <a:lnTo>
                  <a:pt x="1301" y="327"/>
                </a:lnTo>
                <a:lnTo>
                  <a:pt x="1301" y="325"/>
                </a:lnTo>
                <a:lnTo>
                  <a:pt x="1303" y="323"/>
                </a:lnTo>
                <a:lnTo>
                  <a:pt x="1303" y="325"/>
                </a:lnTo>
                <a:lnTo>
                  <a:pt x="1305" y="323"/>
                </a:lnTo>
                <a:lnTo>
                  <a:pt x="1305" y="323"/>
                </a:lnTo>
                <a:lnTo>
                  <a:pt x="1305" y="321"/>
                </a:lnTo>
                <a:lnTo>
                  <a:pt x="1307" y="321"/>
                </a:lnTo>
                <a:lnTo>
                  <a:pt x="1307" y="323"/>
                </a:lnTo>
                <a:lnTo>
                  <a:pt x="1309" y="323"/>
                </a:lnTo>
                <a:lnTo>
                  <a:pt x="1309" y="321"/>
                </a:lnTo>
                <a:lnTo>
                  <a:pt x="1309" y="323"/>
                </a:lnTo>
                <a:lnTo>
                  <a:pt x="1311" y="323"/>
                </a:lnTo>
                <a:lnTo>
                  <a:pt x="1311" y="321"/>
                </a:lnTo>
                <a:lnTo>
                  <a:pt x="1313" y="321"/>
                </a:lnTo>
                <a:lnTo>
                  <a:pt x="1313" y="323"/>
                </a:lnTo>
                <a:lnTo>
                  <a:pt x="1313" y="321"/>
                </a:lnTo>
                <a:lnTo>
                  <a:pt x="1315" y="321"/>
                </a:lnTo>
                <a:lnTo>
                  <a:pt x="1315" y="321"/>
                </a:lnTo>
                <a:lnTo>
                  <a:pt x="1317" y="319"/>
                </a:lnTo>
                <a:lnTo>
                  <a:pt x="1317" y="319"/>
                </a:lnTo>
                <a:lnTo>
                  <a:pt x="1317" y="319"/>
                </a:lnTo>
                <a:lnTo>
                  <a:pt x="1319" y="317"/>
                </a:lnTo>
                <a:lnTo>
                  <a:pt x="1319" y="319"/>
                </a:lnTo>
                <a:lnTo>
                  <a:pt x="1321" y="319"/>
                </a:lnTo>
                <a:lnTo>
                  <a:pt x="1321" y="317"/>
                </a:lnTo>
                <a:lnTo>
                  <a:pt x="1321" y="315"/>
                </a:lnTo>
                <a:lnTo>
                  <a:pt x="1323" y="317"/>
                </a:lnTo>
                <a:lnTo>
                  <a:pt x="1323" y="315"/>
                </a:lnTo>
                <a:lnTo>
                  <a:pt x="1325" y="315"/>
                </a:lnTo>
                <a:lnTo>
                  <a:pt x="1325" y="315"/>
                </a:lnTo>
                <a:lnTo>
                  <a:pt x="1327" y="315"/>
                </a:lnTo>
                <a:lnTo>
                  <a:pt x="1327" y="315"/>
                </a:lnTo>
                <a:lnTo>
                  <a:pt x="1327" y="315"/>
                </a:lnTo>
                <a:lnTo>
                  <a:pt x="1329" y="311"/>
                </a:lnTo>
                <a:lnTo>
                  <a:pt x="1329" y="313"/>
                </a:lnTo>
                <a:lnTo>
                  <a:pt x="1331" y="313"/>
                </a:lnTo>
                <a:lnTo>
                  <a:pt x="1331" y="311"/>
                </a:lnTo>
                <a:lnTo>
                  <a:pt x="1331" y="313"/>
                </a:lnTo>
                <a:lnTo>
                  <a:pt x="1333" y="311"/>
                </a:lnTo>
                <a:moveTo>
                  <a:pt x="1169" y="323"/>
                </a:moveTo>
                <a:lnTo>
                  <a:pt x="1169" y="323"/>
                </a:lnTo>
                <a:lnTo>
                  <a:pt x="1171" y="323"/>
                </a:lnTo>
                <a:lnTo>
                  <a:pt x="1171" y="323"/>
                </a:lnTo>
                <a:lnTo>
                  <a:pt x="1173" y="319"/>
                </a:lnTo>
                <a:lnTo>
                  <a:pt x="1173" y="319"/>
                </a:lnTo>
                <a:lnTo>
                  <a:pt x="1173" y="321"/>
                </a:lnTo>
                <a:lnTo>
                  <a:pt x="1175" y="317"/>
                </a:lnTo>
                <a:lnTo>
                  <a:pt x="1175" y="317"/>
                </a:lnTo>
                <a:lnTo>
                  <a:pt x="1177" y="315"/>
                </a:lnTo>
                <a:lnTo>
                  <a:pt x="1177" y="315"/>
                </a:lnTo>
                <a:lnTo>
                  <a:pt x="1177" y="317"/>
                </a:lnTo>
                <a:lnTo>
                  <a:pt x="1179" y="311"/>
                </a:lnTo>
                <a:lnTo>
                  <a:pt x="1179" y="311"/>
                </a:lnTo>
                <a:lnTo>
                  <a:pt x="1181" y="311"/>
                </a:lnTo>
                <a:lnTo>
                  <a:pt x="1181" y="309"/>
                </a:lnTo>
                <a:lnTo>
                  <a:pt x="1181" y="311"/>
                </a:lnTo>
                <a:lnTo>
                  <a:pt x="1183" y="311"/>
                </a:lnTo>
                <a:lnTo>
                  <a:pt x="1183" y="309"/>
                </a:lnTo>
                <a:lnTo>
                  <a:pt x="1185" y="309"/>
                </a:lnTo>
                <a:lnTo>
                  <a:pt x="1185" y="307"/>
                </a:lnTo>
                <a:lnTo>
                  <a:pt x="1187" y="307"/>
                </a:lnTo>
                <a:lnTo>
                  <a:pt x="1187" y="309"/>
                </a:lnTo>
                <a:lnTo>
                  <a:pt x="1187" y="307"/>
                </a:lnTo>
                <a:lnTo>
                  <a:pt x="1189" y="305"/>
                </a:lnTo>
                <a:lnTo>
                  <a:pt x="1189" y="305"/>
                </a:lnTo>
                <a:lnTo>
                  <a:pt x="1191" y="303"/>
                </a:lnTo>
                <a:lnTo>
                  <a:pt x="1191" y="305"/>
                </a:lnTo>
                <a:lnTo>
                  <a:pt x="1191" y="305"/>
                </a:lnTo>
                <a:lnTo>
                  <a:pt x="1193" y="303"/>
                </a:lnTo>
                <a:lnTo>
                  <a:pt x="1193" y="301"/>
                </a:lnTo>
                <a:lnTo>
                  <a:pt x="1195" y="303"/>
                </a:lnTo>
                <a:lnTo>
                  <a:pt x="1195" y="299"/>
                </a:lnTo>
                <a:lnTo>
                  <a:pt x="1195" y="299"/>
                </a:lnTo>
                <a:lnTo>
                  <a:pt x="1197" y="299"/>
                </a:lnTo>
                <a:lnTo>
                  <a:pt x="1197" y="299"/>
                </a:lnTo>
                <a:lnTo>
                  <a:pt x="1199" y="297"/>
                </a:lnTo>
                <a:lnTo>
                  <a:pt x="1199" y="297"/>
                </a:lnTo>
                <a:lnTo>
                  <a:pt x="1199" y="297"/>
                </a:lnTo>
                <a:lnTo>
                  <a:pt x="1201" y="297"/>
                </a:lnTo>
                <a:lnTo>
                  <a:pt x="1201" y="295"/>
                </a:lnTo>
                <a:lnTo>
                  <a:pt x="1203" y="295"/>
                </a:lnTo>
                <a:lnTo>
                  <a:pt x="1203" y="295"/>
                </a:lnTo>
                <a:lnTo>
                  <a:pt x="1203" y="295"/>
                </a:lnTo>
                <a:lnTo>
                  <a:pt x="1205" y="295"/>
                </a:lnTo>
                <a:lnTo>
                  <a:pt x="1205" y="297"/>
                </a:lnTo>
                <a:lnTo>
                  <a:pt x="1207" y="297"/>
                </a:lnTo>
                <a:lnTo>
                  <a:pt x="1207" y="299"/>
                </a:lnTo>
                <a:lnTo>
                  <a:pt x="1209" y="297"/>
                </a:lnTo>
                <a:lnTo>
                  <a:pt x="1209" y="297"/>
                </a:lnTo>
                <a:lnTo>
                  <a:pt x="1209" y="301"/>
                </a:lnTo>
                <a:lnTo>
                  <a:pt x="1211" y="299"/>
                </a:lnTo>
                <a:lnTo>
                  <a:pt x="1211" y="299"/>
                </a:lnTo>
                <a:lnTo>
                  <a:pt x="1213" y="299"/>
                </a:lnTo>
                <a:lnTo>
                  <a:pt x="1213" y="299"/>
                </a:lnTo>
                <a:lnTo>
                  <a:pt x="1213" y="301"/>
                </a:lnTo>
                <a:lnTo>
                  <a:pt x="1216" y="301"/>
                </a:lnTo>
                <a:lnTo>
                  <a:pt x="1216" y="301"/>
                </a:lnTo>
                <a:lnTo>
                  <a:pt x="1218" y="303"/>
                </a:lnTo>
                <a:lnTo>
                  <a:pt x="1218" y="303"/>
                </a:lnTo>
                <a:lnTo>
                  <a:pt x="1218" y="303"/>
                </a:lnTo>
                <a:lnTo>
                  <a:pt x="1220" y="303"/>
                </a:lnTo>
                <a:lnTo>
                  <a:pt x="1220" y="305"/>
                </a:lnTo>
                <a:lnTo>
                  <a:pt x="1222" y="305"/>
                </a:lnTo>
                <a:lnTo>
                  <a:pt x="1222" y="305"/>
                </a:lnTo>
                <a:lnTo>
                  <a:pt x="1222" y="307"/>
                </a:lnTo>
                <a:lnTo>
                  <a:pt x="1224" y="309"/>
                </a:lnTo>
                <a:lnTo>
                  <a:pt x="1224" y="307"/>
                </a:lnTo>
                <a:lnTo>
                  <a:pt x="1226" y="307"/>
                </a:lnTo>
                <a:lnTo>
                  <a:pt x="1226" y="307"/>
                </a:lnTo>
                <a:lnTo>
                  <a:pt x="1228" y="309"/>
                </a:lnTo>
                <a:lnTo>
                  <a:pt x="1228" y="309"/>
                </a:lnTo>
                <a:lnTo>
                  <a:pt x="1228" y="309"/>
                </a:lnTo>
                <a:lnTo>
                  <a:pt x="1230" y="309"/>
                </a:lnTo>
                <a:lnTo>
                  <a:pt x="1230" y="311"/>
                </a:lnTo>
                <a:lnTo>
                  <a:pt x="1232" y="311"/>
                </a:lnTo>
                <a:lnTo>
                  <a:pt x="1232" y="311"/>
                </a:lnTo>
                <a:lnTo>
                  <a:pt x="1232" y="311"/>
                </a:lnTo>
                <a:lnTo>
                  <a:pt x="1234" y="315"/>
                </a:lnTo>
                <a:lnTo>
                  <a:pt x="1234" y="315"/>
                </a:lnTo>
                <a:lnTo>
                  <a:pt x="1236" y="313"/>
                </a:lnTo>
                <a:lnTo>
                  <a:pt x="1236" y="313"/>
                </a:lnTo>
                <a:lnTo>
                  <a:pt x="1236" y="315"/>
                </a:lnTo>
                <a:lnTo>
                  <a:pt x="1238" y="315"/>
                </a:lnTo>
                <a:lnTo>
                  <a:pt x="1238" y="315"/>
                </a:lnTo>
                <a:lnTo>
                  <a:pt x="1240" y="315"/>
                </a:lnTo>
                <a:lnTo>
                  <a:pt x="1240" y="319"/>
                </a:lnTo>
                <a:lnTo>
                  <a:pt x="1240" y="317"/>
                </a:lnTo>
                <a:lnTo>
                  <a:pt x="1242" y="317"/>
                </a:lnTo>
                <a:lnTo>
                  <a:pt x="1242" y="317"/>
                </a:lnTo>
                <a:lnTo>
                  <a:pt x="1244" y="319"/>
                </a:lnTo>
                <a:lnTo>
                  <a:pt x="1244" y="319"/>
                </a:lnTo>
                <a:lnTo>
                  <a:pt x="1246" y="317"/>
                </a:lnTo>
                <a:lnTo>
                  <a:pt x="1246" y="319"/>
                </a:lnTo>
                <a:lnTo>
                  <a:pt x="1246" y="319"/>
                </a:lnTo>
                <a:lnTo>
                  <a:pt x="1248" y="321"/>
                </a:lnTo>
                <a:lnTo>
                  <a:pt x="1248" y="317"/>
                </a:lnTo>
                <a:lnTo>
                  <a:pt x="1250" y="321"/>
                </a:lnTo>
                <a:lnTo>
                  <a:pt x="1250" y="323"/>
                </a:lnTo>
                <a:lnTo>
                  <a:pt x="1250" y="321"/>
                </a:lnTo>
                <a:moveTo>
                  <a:pt x="1085" y="390"/>
                </a:moveTo>
                <a:lnTo>
                  <a:pt x="1087" y="393"/>
                </a:lnTo>
                <a:lnTo>
                  <a:pt x="1087" y="390"/>
                </a:lnTo>
                <a:lnTo>
                  <a:pt x="1089" y="388"/>
                </a:lnTo>
                <a:lnTo>
                  <a:pt x="1089" y="388"/>
                </a:lnTo>
                <a:lnTo>
                  <a:pt x="1091" y="388"/>
                </a:lnTo>
                <a:lnTo>
                  <a:pt x="1091" y="388"/>
                </a:lnTo>
                <a:lnTo>
                  <a:pt x="1091" y="386"/>
                </a:lnTo>
                <a:lnTo>
                  <a:pt x="1094" y="384"/>
                </a:lnTo>
                <a:lnTo>
                  <a:pt x="1094" y="384"/>
                </a:lnTo>
                <a:lnTo>
                  <a:pt x="1096" y="384"/>
                </a:lnTo>
                <a:lnTo>
                  <a:pt x="1096" y="382"/>
                </a:lnTo>
                <a:lnTo>
                  <a:pt x="1096" y="382"/>
                </a:lnTo>
                <a:lnTo>
                  <a:pt x="1098" y="382"/>
                </a:lnTo>
                <a:lnTo>
                  <a:pt x="1098" y="380"/>
                </a:lnTo>
                <a:lnTo>
                  <a:pt x="1100" y="380"/>
                </a:lnTo>
                <a:lnTo>
                  <a:pt x="1100" y="378"/>
                </a:lnTo>
                <a:lnTo>
                  <a:pt x="1100" y="380"/>
                </a:lnTo>
                <a:lnTo>
                  <a:pt x="1102" y="380"/>
                </a:lnTo>
                <a:lnTo>
                  <a:pt x="1102" y="378"/>
                </a:lnTo>
                <a:lnTo>
                  <a:pt x="1104" y="378"/>
                </a:lnTo>
                <a:lnTo>
                  <a:pt x="1104" y="376"/>
                </a:lnTo>
                <a:lnTo>
                  <a:pt x="1104" y="378"/>
                </a:lnTo>
                <a:lnTo>
                  <a:pt x="1106" y="374"/>
                </a:lnTo>
                <a:lnTo>
                  <a:pt x="1106" y="376"/>
                </a:lnTo>
                <a:lnTo>
                  <a:pt x="1108" y="374"/>
                </a:lnTo>
                <a:lnTo>
                  <a:pt x="1108" y="374"/>
                </a:lnTo>
                <a:lnTo>
                  <a:pt x="1110" y="374"/>
                </a:lnTo>
                <a:lnTo>
                  <a:pt x="1110" y="374"/>
                </a:lnTo>
                <a:lnTo>
                  <a:pt x="1110" y="374"/>
                </a:lnTo>
                <a:lnTo>
                  <a:pt x="1112" y="374"/>
                </a:lnTo>
                <a:lnTo>
                  <a:pt x="1112" y="372"/>
                </a:lnTo>
                <a:lnTo>
                  <a:pt x="1114" y="370"/>
                </a:lnTo>
                <a:lnTo>
                  <a:pt x="1114" y="372"/>
                </a:lnTo>
                <a:lnTo>
                  <a:pt x="1114" y="370"/>
                </a:lnTo>
                <a:lnTo>
                  <a:pt x="1116" y="368"/>
                </a:lnTo>
                <a:lnTo>
                  <a:pt x="1116" y="366"/>
                </a:lnTo>
                <a:lnTo>
                  <a:pt x="1118" y="368"/>
                </a:lnTo>
                <a:lnTo>
                  <a:pt x="1118" y="366"/>
                </a:lnTo>
                <a:lnTo>
                  <a:pt x="1118" y="364"/>
                </a:lnTo>
                <a:lnTo>
                  <a:pt x="1120" y="364"/>
                </a:lnTo>
                <a:lnTo>
                  <a:pt x="1120" y="362"/>
                </a:lnTo>
                <a:lnTo>
                  <a:pt x="1122" y="362"/>
                </a:lnTo>
                <a:lnTo>
                  <a:pt x="1122" y="362"/>
                </a:lnTo>
                <a:lnTo>
                  <a:pt x="1122" y="362"/>
                </a:lnTo>
                <a:lnTo>
                  <a:pt x="1124" y="362"/>
                </a:lnTo>
                <a:lnTo>
                  <a:pt x="1124" y="360"/>
                </a:lnTo>
                <a:lnTo>
                  <a:pt x="1126" y="358"/>
                </a:lnTo>
                <a:lnTo>
                  <a:pt x="1126" y="360"/>
                </a:lnTo>
                <a:lnTo>
                  <a:pt x="1128" y="358"/>
                </a:lnTo>
                <a:lnTo>
                  <a:pt x="1128" y="358"/>
                </a:lnTo>
                <a:lnTo>
                  <a:pt x="1128" y="358"/>
                </a:lnTo>
                <a:lnTo>
                  <a:pt x="1130" y="356"/>
                </a:lnTo>
                <a:lnTo>
                  <a:pt x="1130" y="356"/>
                </a:lnTo>
                <a:lnTo>
                  <a:pt x="1132" y="354"/>
                </a:lnTo>
                <a:lnTo>
                  <a:pt x="1132" y="354"/>
                </a:lnTo>
                <a:lnTo>
                  <a:pt x="1132" y="354"/>
                </a:lnTo>
                <a:lnTo>
                  <a:pt x="1134" y="354"/>
                </a:lnTo>
                <a:lnTo>
                  <a:pt x="1134" y="354"/>
                </a:lnTo>
                <a:lnTo>
                  <a:pt x="1136" y="350"/>
                </a:lnTo>
                <a:lnTo>
                  <a:pt x="1136" y="348"/>
                </a:lnTo>
                <a:lnTo>
                  <a:pt x="1136" y="350"/>
                </a:lnTo>
                <a:lnTo>
                  <a:pt x="1138" y="348"/>
                </a:lnTo>
                <a:lnTo>
                  <a:pt x="1138" y="346"/>
                </a:lnTo>
                <a:lnTo>
                  <a:pt x="1140" y="346"/>
                </a:lnTo>
                <a:lnTo>
                  <a:pt x="1140" y="346"/>
                </a:lnTo>
                <a:lnTo>
                  <a:pt x="1140" y="346"/>
                </a:lnTo>
                <a:lnTo>
                  <a:pt x="1142" y="342"/>
                </a:lnTo>
                <a:lnTo>
                  <a:pt x="1142" y="344"/>
                </a:lnTo>
                <a:lnTo>
                  <a:pt x="1144" y="344"/>
                </a:lnTo>
                <a:lnTo>
                  <a:pt x="1144" y="342"/>
                </a:lnTo>
                <a:lnTo>
                  <a:pt x="1144" y="342"/>
                </a:lnTo>
                <a:lnTo>
                  <a:pt x="1146" y="340"/>
                </a:lnTo>
                <a:lnTo>
                  <a:pt x="1146" y="338"/>
                </a:lnTo>
                <a:lnTo>
                  <a:pt x="1148" y="342"/>
                </a:lnTo>
                <a:lnTo>
                  <a:pt x="1148" y="336"/>
                </a:lnTo>
                <a:lnTo>
                  <a:pt x="1150" y="338"/>
                </a:lnTo>
                <a:lnTo>
                  <a:pt x="1150" y="340"/>
                </a:lnTo>
                <a:lnTo>
                  <a:pt x="1150" y="336"/>
                </a:lnTo>
                <a:lnTo>
                  <a:pt x="1152" y="336"/>
                </a:lnTo>
                <a:lnTo>
                  <a:pt x="1152" y="336"/>
                </a:lnTo>
                <a:lnTo>
                  <a:pt x="1155" y="336"/>
                </a:lnTo>
                <a:lnTo>
                  <a:pt x="1155" y="336"/>
                </a:lnTo>
                <a:lnTo>
                  <a:pt x="1155" y="334"/>
                </a:lnTo>
                <a:lnTo>
                  <a:pt x="1157" y="332"/>
                </a:lnTo>
                <a:lnTo>
                  <a:pt x="1157" y="334"/>
                </a:lnTo>
                <a:lnTo>
                  <a:pt x="1159" y="332"/>
                </a:lnTo>
                <a:lnTo>
                  <a:pt x="1159" y="330"/>
                </a:lnTo>
                <a:lnTo>
                  <a:pt x="1159" y="330"/>
                </a:lnTo>
                <a:lnTo>
                  <a:pt x="1161" y="330"/>
                </a:lnTo>
                <a:lnTo>
                  <a:pt x="1161" y="330"/>
                </a:lnTo>
                <a:lnTo>
                  <a:pt x="1163" y="325"/>
                </a:lnTo>
                <a:lnTo>
                  <a:pt x="1163" y="325"/>
                </a:lnTo>
                <a:lnTo>
                  <a:pt x="1163" y="330"/>
                </a:lnTo>
                <a:lnTo>
                  <a:pt x="1165" y="325"/>
                </a:lnTo>
                <a:lnTo>
                  <a:pt x="1165" y="325"/>
                </a:lnTo>
                <a:lnTo>
                  <a:pt x="1167" y="327"/>
                </a:lnTo>
                <a:lnTo>
                  <a:pt x="1167" y="323"/>
                </a:lnTo>
                <a:lnTo>
                  <a:pt x="1169" y="325"/>
                </a:lnTo>
                <a:lnTo>
                  <a:pt x="1169" y="323"/>
                </a:lnTo>
                <a:moveTo>
                  <a:pt x="1004" y="403"/>
                </a:moveTo>
                <a:lnTo>
                  <a:pt x="1004" y="405"/>
                </a:lnTo>
                <a:lnTo>
                  <a:pt x="1006" y="405"/>
                </a:lnTo>
                <a:lnTo>
                  <a:pt x="1006" y="405"/>
                </a:lnTo>
                <a:lnTo>
                  <a:pt x="1008" y="407"/>
                </a:lnTo>
                <a:lnTo>
                  <a:pt x="1008" y="405"/>
                </a:lnTo>
                <a:lnTo>
                  <a:pt x="1008" y="405"/>
                </a:lnTo>
                <a:lnTo>
                  <a:pt x="1010" y="407"/>
                </a:lnTo>
                <a:lnTo>
                  <a:pt x="1010" y="409"/>
                </a:lnTo>
                <a:lnTo>
                  <a:pt x="1012" y="409"/>
                </a:lnTo>
                <a:lnTo>
                  <a:pt x="1012" y="407"/>
                </a:lnTo>
                <a:lnTo>
                  <a:pt x="1014" y="407"/>
                </a:lnTo>
                <a:lnTo>
                  <a:pt x="1014" y="409"/>
                </a:lnTo>
                <a:lnTo>
                  <a:pt x="1014" y="409"/>
                </a:lnTo>
                <a:lnTo>
                  <a:pt x="1016" y="409"/>
                </a:lnTo>
                <a:lnTo>
                  <a:pt x="1016" y="411"/>
                </a:lnTo>
                <a:lnTo>
                  <a:pt x="1018" y="407"/>
                </a:lnTo>
                <a:lnTo>
                  <a:pt x="1018" y="409"/>
                </a:lnTo>
                <a:lnTo>
                  <a:pt x="1018" y="411"/>
                </a:lnTo>
                <a:lnTo>
                  <a:pt x="1020" y="409"/>
                </a:lnTo>
                <a:lnTo>
                  <a:pt x="1020" y="413"/>
                </a:lnTo>
                <a:lnTo>
                  <a:pt x="1022" y="413"/>
                </a:lnTo>
                <a:lnTo>
                  <a:pt x="1022" y="409"/>
                </a:lnTo>
                <a:lnTo>
                  <a:pt x="1022" y="411"/>
                </a:lnTo>
                <a:lnTo>
                  <a:pt x="1024" y="413"/>
                </a:lnTo>
                <a:lnTo>
                  <a:pt x="1024" y="409"/>
                </a:lnTo>
                <a:lnTo>
                  <a:pt x="1026" y="411"/>
                </a:lnTo>
                <a:lnTo>
                  <a:pt x="1026" y="409"/>
                </a:lnTo>
                <a:lnTo>
                  <a:pt x="1026" y="409"/>
                </a:lnTo>
                <a:lnTo>
                  <a:pt x="1028" y="411"/>
                </a:lnTo>
                <a:lnTo>
                  <a:pt x="1028" y="407"/>
                </a:lnTo>
                <a:lnTo>
                  <a:pt x="1030" y="409"/>
                </a:lnTo>
                <a:lnTo>
                  <a:pt x="1030" y="409"/>
                </a:lnTo>
                <a:lnTo>
                  <a:pt x="1033" y="409"/>
                </a:lnTo>
                <a:lnTo>
                  <a:pt x="1033" y="407"/>
                </a:lnTo>
                <a:lnTo>
                  <a:pt x="1033" y="407"/>
                </a:lnTo>
                <a:lnTo>
                  <a:pt x="1035" y="407"/>
                </a:lnTo>
                <a:lnTo>
                  <a:pt x="1035" y="407"/>
                </a:lnTo>
                <a:lnTo>
                  <a:pt x="1037" y="407"/>
                </a:lnTo>
                <a:lnTo>
                  <a:pt x="1037" y="407"/>
                </a:lnTo>
                <a:lnTo>
                  <a:pt x="1037" y="405"/>
                </a:lnTo>
                <a:lnTo>
                  <a:pt x="1039" y="407"/>
                </a:lnTo>
                <a:lnTo>
                  <a:pt x="1039" y="403"/>
                </a:lnTo>
                <a:lnTo>
                  <a:pt x="1041" y="403"/>
                </a:lnTo>
                <a:lnTo>
                  <a:pt x="1041" y="405"/>
                </a:lnTo>
                <a:lnTo>
                  <a:pt x="1041" y="403"/>
                </a:lnTo>
                <a:lnTo>
                  <a:pt x="1043" y="401"/>
                </a:lnTo>
                <a:lnTo>
                  <a:pt x="1043" y="401"/>
                </a:lnTo>
                <a:lnTo>
                  <a:pt x="1045" y="403"/>
                </a:lnTo>
                <a:lnTo>
                  <a:pt x="1045" y="401"/>
                </a:lnTo>
                <a:lnTo>
                  <a:pt x="1045" y="401"/>
                </a:lnTo>
                <a:lnTo>
                  <a:pt x="1047" y="401"/>
                </a:lnTo>
                <a:lnTo>
                  <a:pt x="1047" y="401"/>
                </a:lnTo>
                <a:lnTo>
                  <a:pt x="1049" y="401"/>
                </a:lnTo>
                <a:lnTo>
                  <a:pt x="1049" y="399"/>
                </a:lnTo>
                <a:lnTo>
                  <a:pt x="1051" y="401"/>
                </a:lnTo>
                <a:lnTo>
                  <a:pt x="1051" y="401"/>
                </a:lnTo>
                <a:lnTo>
                  <a:pt x="1051" y="401"/>
                </a:lnTo>
                <a:lnTo>
                  <a:pt x="1053" y="397"/>
                </a:lnTo>
                <a:lnTo>
                  <a:pt x="1053" y="397"/>
                </a:lnTo>
                <a:lnTo>
                  <a:pt x="1055" y="399"/>
                </a:lnTo>
                <a:lnTo>
                  <a:pt x="1055" y="399"/>
                </a:lnTo>
                <a:lnTo>
                  <a:pt x="1055" y="399"/>
                </a:lnTo>
                <a:lnTo>
                  <a:pt x="1057" y="399"/>
                </a:lnTo>
                <a:lnTo>
                  <a:pt x="1057" y="399"/>
                </a:lnTo>
                <a:lnTo>
                  <a:pt x="1059" y="399"/>
                </a:lnTo>
                <a:lnTo>
                  <a:pt x="1059" y="397"/>
                </a:lnTo>
                <a:lnTo>
                  <a:pt x="1059" y="397"/>
                </a:lnTo>
                <a:lnTo>
                  <a:pt x="1061" y="399"/>
                </a:lnTo>
                <a:lnTo>
                  <a:pt x="1061" y="399"/>
                </a:lnTo>
                <a:lnTo>
                  <a:pt x="1063" y="397"/>
                </a:lnTo>
                <a:lnTo>
                  <a:pt x="1063" y="399"/>
                </a:lnTo>
                <a:lnTo>
                  <a:pt x="1063" y="399"/>
                </a:lnTo>
                <a:lnTo>
                  <a:pt x="1065" y="397"/>
                </a:lnTo>
                <a:lnTo>
                  <a:pt x="1065" y="399"/>
                </a:lnTo>
                <a:lnTo>
                  <a:pt x="1067" y="397"/>
                </a:lnTo>
                <a:lnTo>
                  <a:pt x="1067" y="399"/>
                </a:lnTo>
                <a:lnTo>
                  <a:pt x="1067" y="399"/>
                </a:lnTo>
                <a:lnTo>
                  <a:pt x="1069" y="397"/>
                </a:lnTo>
                <a:lnTo>
                  <a:pt x="1069" y="397"/>
                </a:lnTo>
                <a:lnTo>
                  <a:pt x="1071" y="399"/>
                </a:lnTo>
                <a:lnTo>
                  <a:pt x="1071" y="395"/>
                </a:lnTo>
                <a:lnTo>
                  <a:pt x="1073" y="397"/>
                </a:lnTo>
                <a:lnTo>
                  <a:pt x="1073" y="397"/>
                </a:lnTo>
                <a:lnTo>
                  <a:pt x="1073" y="395"/>
                </a:lnTo>
                <a:lnTo>
                  <a:pt x="1075" y="397"/>
                </a:lnTo>
                <a:lnTo>
                  <a:pt x="1075" y="397"/>
                </a:lnTo>
                <a:lnTo>
                  <a:pt x="1077" y="395"/>
                </a:lnTo>
                <a:lnTo>
                  <a:pt x="1077" y="397"/>
                </a:lnTo>
                <a:lnTo>
                  <a:pt x="1077" y="397"/>
                </a:lnTo>
                <a:lnTo>
                  <a:pt x="1079" y="393"/>
                </a:lnTo>
                <a:lnTo>
                  <a:pt x="1079" y="397"/>
                </a:lnTo>
                <a:lnTo>
                  <a:pt x="1081" y="397"/>
                </a:lnTo>
                <a:lnTo>
                  <a:pt x="1081" y="395"/>
                </a:lnTo>
                <a:lnTo>
                  <a:pt x="1081" y="395"/>
                </a:lnTo>
                <a:lnTo>
                  <a:pt x="1083" y="395"/>
                </a:lnTo>
                <a:lnTo>
                  <a:pt x="1083" y="395"/>
                </a:lnTo>
                <a:lnTo>
                  <a:pt x="1085" y="395"/>
                </a:lnTo>
                <a:lnTo>
                  <a:pt x="1085" y="393"/>
                </a:lnTo>
                <a:lnTo>
                  <a:pt x="1085" y="390"/>
                </a:lnTo>
                <a:moveTo>
                  <a:pt x="923" y="350"/>
                </a:moveTo>
                <a:lnTo>
                  <a:pt x="923" y="350"/>
                </a:lnTo>
                <a:lnTo>
                  <a:pt x="923" y="350"/>
                </a:lnTo>
                <a:lnTo>
                  <a:pt x="925" y="352"/>
                </a:lnTo>
                <a:lnTo>
                  <a:pt x="925" y="354"/>
                </a:lnTo>
                <a:lnTo>
                  <a:pt x="927" y="352"/>
                </a:lnTo>
                <a:lnTo>
                  <a:pt x="927" y="350"/>
                </a:lnTo>
                <a:lnTo>
                  <a:pt x="927" y="354"/>
                </a:lnTo>
                <a:lnTo>
                  <a:pt x="929" y="352"/>
                </a:lnTo>
                <a:lnTo>
                  <a:pt x="929" y="352"/>
                </a:lnTo>
                <a:lnTo>
                  <a:pt x="931" y="350"/>
                </a:lnTo>
                <a:lnTo>
                  <a:pt x="931" y="352"/>
                </a:lnTo>
                <a:lnTo>
                  <a:pt x="933" y="352"/>
                </a:lnTo>
                <a:lnTo>
                  <a:pt x="933" y="352"/>
                </a:lnTo>
                <a:lnTo>
                  <a:pt x="933" y="354"/>
                </a:lnTo>
                <a:lnTo>
                  <a:pt x="935" y="354"/>
                </a:lnTo>
                <a:lnTo>
                  <a:pt x="935" y="354"/>
                </a:lnTo>
                <a:lnTo>
                  <a:pt x="937" y="354"/>
                </a:lnTo>
                <a:lnTo>
                  <a:pt x="937" y="354"/>
                </a:lnTo>
                <a:lnTo>
                  <a:pt x="937" y="354"/>
                </a:lnTo>
                <a:lnTo>
                  <a:pt x="939" y="356"/>
                </a:lnTo>
                <a:lnTo>
                  <a:pt x="939" y="354"/>
                </a:lnTo>
                <a:lnTo>
                  <a:pt x="941" y="356"/>
                </a:lnTo>
                <a:lnTo>
                  <a:pt x="941" y="358"/>
                </a:lnTo>
                <a:lnTo>
                  <a:pt x="941" y="358"/>
                </a:lnTo>
                <a:lnTo>
                  <a:pt x="943" y="358"/>
                </a:lnTo>
                <a:lnTo>
                  <a:pt x="943" y="360"/>
                </a:lnTo>
                <a:lnTo>
                  <a:pt x="945" y="360"/>
                </a:lnTo>
                <a:lnTo>
                  <a:pt x="945" y="362"/>
                </a:lnTo>
                <a:lnTo>
                  <a:pt x="945" y="360"/>
                </a:lnTo>
                <a:lnTo>
                  <a:pt x="947" y="362"/>
                </a:lnTo>
                <a:lnTo>
                  <a:pt x="947" y="360"/>
                </a:lnTo>
                <a:lnTo>
                  <a:pt x="949" y="362"/>
                </a:lnTo>
                <a:lnTo>
                  <a:pt x="949" y="362"/>
                </a:lnTo>
                <a:lnTo>
                  <a:pt x="949" y="362"/>
                </a:lnTo>
                <a:lnTo>
                  <a:pt x="951" y="364"/>
                </a:lnTo>
                <a:lnTo>
                  <a:pt x="951" y="366"/>
                </a:lnTo>
                <a:lnTo>
                  <a:pt x="953" y="362"/>
                </a:lnTo>
                <a:lnTo>
                  <a:pt x="953" y="364"/>
                </a:lnTo>
                <a:lnTo>
                  <a:pt x="955" y="364"/>
                </a:lnTo>
                <a:lnTo>
                  <a:pt x="955" y="364"/>
                </a:lnTo>
                <a:lnTo>
                  <a:pt x="955" y="364"/>
                </a:lnTo>
                <a:lnTo>
                  <a:pt x="957" y="366"/>
                </a:lnTo>
                <a:lnTo>
                  <a:pt x="957" y="364"/>
                </a:lnTo>
                <a:lnTo>
                  <a:pt x="959" y="366"/>
                </a:lnTo>
                <a:lnTo>
                  <a:pt x="959" y="364"/>
                </a:lnTo>
                <a:lnTo>
                  <a:pt x="959" y="364"/>
                </a:lnTo>
                <a:lnTo>
                  <a:pt x="961" y="366"/>
                </a:lnTo>
                <a:lnTo>
                  <a:pt x="961" y="366"/>
                </a:lnTo>
                <a:lnTo>
                  <a:pt x="963" y="366"/>
                </a:lnTo>
                <a:lnTo>
                  <a:pt x="963" y="368"/>
                </a:lnTo>
                <a:lnTo>
                  <a:pt x="963" y="368"/>
                </a:lnTo>
                <a:lnTo>
                  <a:pt x="965" y="370"/>
                </a:lnTo>
                <a:lnTo>
                  <a:pt x="965" y="370"/>
                </a:lnTo>
                <a:lnTo>
                  <a:pt x="967" y="370"/>
                </a:lnTo>
                <a:lnTo>
                  <a:pt x="967" y="370"/>
                </a:lnTo>
                <a:lnTo>
                  <a:pt x="967" y="372"/>
                </a:lnTo>
                <a:lnTo>
                  <a:pt x="970" y="372"/>
                </a:lnTo>
                <a:lnTo>
                  <a:pt x="970" y="372"/>
                </a:lnTo>
                <a:lnTo>
                  <a:pt x="972" y="376"/>
                </a:lnTo>
                <a:lnTo>
                  <a:pt x="972" y="376"/>
                </a:lnTo>
                <a:lnTo>
                  <a:pt x="974" y="376"/>
                </a:lnTo>
                <a:lnTo>
                  <a:pt x="974" y="378"/>
                </a:lnTo>
                <a:lnTo>
                  <a:pt x="974" y="380"/>
                </a:lnTo>
                <a:lnTo>
                  <a:pt x="976" y="380"/>
                </a:lnTo>
                <a:lnTo>
                  <a:pt x="976" y="380"/>
                </a:lnTo>
                <a:lnTo>
                  <a:pt x="978" y="382"/>
                </a:lnTo>
                <a:lnTo>
                  <a:pt x="978" y="384"/>
                </a:lnTo>
                <a:lnTo>
                  <a:pt x="978" y="386"/>
                </a:lnTo>
                <a:lnTo>
                  <a:pt x="980" y="384"/>
                </a:lnTo>
                <a:lnTo>
                  <a:pt x="980" y="384"/>
                </a:lnTo>
                <a:lnTo>
                  <a:pt x="982" y="386"/>
                </a:lnTo>
                <a:lnTo>
                  <a:pt x="982" y="386"/>
                </a:lnTo>
                <a:lnTo>
                  <a:pt x="982" y="388"/>
                </a:lnTo>
                <a:lnTo>
                  <a:pt x="984" y="386"/>
                </a:lnTo>
                <a:lnTo>
                  <a:pt x="984" y="388"/>
                </a:lnTo>
                <a:lnTo>
                  <a:pt x="986" y="388"/>
                </a:lnTo>
                <a:lnTo>
                  <a:pt x="986" y="386"/>
                </a:lnTo>
                <a:lnTo>
                  <a:pt x="986" y="388"/>
                </a:lnTo>
                <a:lnTo>
                  <a:pt x="988" y="388"/>
                </a:lnTo>
                <a:lnTo>
                  <a:pt x="988" y="388"/>
                </a:lnTo>
                <a:lnTo>
                  <a:pt x="990" y="388"/>
                </a:lnTo>
                <a:lnTo>
                  <a:pt x="990" y="388"/>
                </a:lnTo>
                <a:lnTo>
                  <a:pt x="992" y="390"/>
                </a:lnTo>
                <a:lnTo>
                  <a:pt x="992" y="393"/>
                </a:lnTo>
                <a:lnTo>
                  <a:pt x="992" y="390"/>
                </a:lnTo>
                <a:lnTo>
                  <a:pt x="994" y="393"/>
                </a:lnTo>
                <a:lnTo>
                  <a:pt x="994" y="390"/>
                </a:lnTo>
                <a:lnTo>
                  <a:pt x="996" y="395"/>
                </a:lnTo>
                <a:lnTo>
                  <a:pt x="996" y="395"/>
                </a:lnTo>
                <a:lnTo>
                  <a:pt x="996" y="395"/>
                </a:lnTo>
                <a:lnTo>
                  <a:pt x="998" y="397"/>
                </a:lnTo>
                <a:lnTo>
                  <a:pt x="998" y="397"/>
                </a:lnTo>
                <a:lnTo>
                  <a:pt x="1000" y="397"/>
                </a:lnTo>
                <a:lnTo>
                  <a:pt x="1000" y="401"/>
                </a:lnTo>
                <a:lnTo>
                  <a:pt x="1000" y="401"/>
                </a:lnTo>
                <a:lnTo>
                  <a:pt x="1002" y="403"/>
                </a:lnTo>
                <a:lnTo>
                  <a:pt x="1002" y="403"/>
                </a:lnTo>
                <a:lnTo>
                  <a:pt x="1004" y="403"/>
                </a:lnTo>
                <a:lnTo>
                  <a:pt x="1004" y="403"/>
                </a:lnTo>
                <a:moveTo>
                  <a:pt x="839" y="368"/>
                </a:moveTo>
                <a:lnTo>
                  <a:pt x="841" y="368"/>
                </a:lnTo>
                <a:lnTo>
                  <a:pt x="841" y="368"/>
                </a:lnTo>
                <a:lnTo>
                  <a:pt x="841" y="368"/>
                </a:lnTo>
                <a:lnTo>
                  <a:pt x="843" y="368"/>
                </a:lnTo>
                <a:lnTo>
                  <a:pt x="843" y="368"/>
                </a:lnTo>
                <a:lnTo>
                  <a:pt x="845" y="368"/>
                </a:lnTo>
                <a:lnTo>
                  <a:pt x="845" y="368"/>
                </a:lnTo>
                <a:lnTo>
                  <a:pt x="845" y="368"/>
                </a:lnTo>
                <a:lnTo>
                  <a:pt x="848" y="368"/>
                </a:lnTo>
                <a:lnTo>
                  <a:pt x="848" y="370"/>
                </a:lnTo>
                <a:lnTo>
                  <a:pt x="850" y="366"/>
                </a:lnTo>
                <a:lnTo>
                  <a:pt x="850" y="368"/>
                </a:lnTo>
                <a:lnTo>
                  <a:pt x="850" y="366"/>
                </a:lnTo>
                <a:lnTo>
                  <a:pt x="852" y="368"/>
                </a:lnTo>
                <a:lnTo>
                  <a:pt x="852" y="368"/>
                </a:lnTo>
                <a:lnTo>
                  <a:pt x="854" y="368"/>
                </a:lnTo>
                <a:lnTo>
                  <a:pt x="854" y="368"/>
                </a:lnTo>
                <a:lnTo>
                  <a:pt x="856" y="370"/>
                </a:lnTo>
                <a:lnTo>
                  <a:pt x="856" y="366"/>
                </a:lnTo>
                <a:lnTo>
                  <a:pt x="856" y="368"/>
                </a:lnTo>
                <a:lnTo>
                  <a:pt x="858" y="368"/>
                </a:lnTo>
                <a:lnTo>
                  <a:pt x="858" y="370"/>
                </a:lnTo>
                <a:lnTo>
                  <a:pt x="860" y="370"/>
                </a:lnTo>
                <a:lnTo>
                  <a:pt x="860" y="368"/>
                </a:lnTo>
                <a:lnTo>
                  <a:pt x="860" y="368"/>
                </a:lnTo>
                <a:lnTo>
                  <a:pt x="862" y="370"/>
                </a:lnTo>
                <a:lnTo>
                  <a:pt x="862" y="368"/>
                </a:lnTo>
                <a:lnTo>
                  <a:pt x="864" y="366"/>
                </a:lnTo>
                <a:lnTo>
                  <a:pt x="864" y="366"/>
                </a:lnTo>
                <a:lnTo>
                  <a:pt x="864" y="366"/>
                </a:lnTo>
                <a:lnTo>
                  <a:pt x="866" y="364"/>
                </a:lnTo>
                <a:lnTo>
                  <a:pt x="866" y="364"/>
                </a:lnTo>
                <a:lnTo>
                  <a:pt x="868" y="360"/>
                </a:lnTo>
                <a:lnTo>
                  <a:pt x="868" y="360"/>
                </a:lnTo>
                <a:lnTo>
                  <a:pt x="868" y="362"/>
                </a:lnTo>
                <a:lnTo>
                  <a:pt x="870" y="358"/>
                </a:lnTo>
                <a:lnTo>
                  <a:pt x="870" y="358"/>
                </a:lnTo>
                <a:lnTo>
                  <a:pt x="872" y="356"/>
                </a:lnTo>
                <a:lnTo>
                  <a:pt x="872" y="356"/>
                </a:lnTo>
                <a:lnTo>
                  <a:pt x="874" y="356"/>
                </a:lnTo>
                <a:lnTo>
                  <a:pt x="874" y="356"/>
                </a:lnTo>
                <a:lnTo>
                  <a:pt x="874" y="354"/>
                </a:lnTo>
                <a:lnTo>
                  <a:pt x="876" y="356"/>
                </a:lnTo>
                <a:lnTo>
                  <a:pt x="876" y="354"/>
                </a:lnTo>
                <a:lnTo>
                  <a:pt x="878" y="354"/>
                </a:lnTo>
                <a:lnTo>
                  <a:pt x="878" y="354"/>
                </a:lnTo>
                <a:lnTo>
                  <a:pt x="878" y="354"/>
                </a:lnTo>
                <a:lnTo>
                  <a:pt x="880" y="352"/>
                </a:lnTo>
                <a:lnTo>
                  <a:pt x="880" y="356"/>
                </a:lnTo>
                <a:lnTo>
                  <a:pt x="882" y="354"/>
                </a:lnTo>
                <a:lnTo>
                  <a:pt x="882" y="352"/>
                </a:lnTo>
                <a:lnTo>
                  <a:pt x="882" y="352"/>
                </a:lnTo>
                <a:lnTo>
                  <a:pt x="884" y="354"/>
                </a:lnTo>
                <a:lnTo>
                  <a:pt x="884" y="354"/>
                </a:lnTo>
                <a:lnTo>
                  <a:pt x="886" y="354"/>
                </a:lnTo>
                <a:lnTo>
                  <a:pt x="886" y="354"/>
                </a:lnTo>
                <a:lnTo>
                  <a:pt x="886" y="352"/>
                </a:lnTo>
                <a:lnTo>
                  <a:pt x="888" y="352"/>
                </a:lnTo>
                <a:lnTo>
                  <a:pt x="888" y="352"/>
                </a:lnTo>
                <a:lnTo>
                  <a:pt x="890" y="350"/>
                </a:lnTo>
                <a:lnTo>
                  <a:pt x="890" y="350"/>
                </a:lnTo>
                <a:lnTo>
                  <a:pt x="890" y="352"/>
                </a:lnTo>
                <a:lnTo>
                  <a:pt x="892" y="348"/>
                </a:lnTo>
                <a:lnTo>
                  <a:pt x="892" y="348"/>
                </a:lnTo>
                <a:lnTo>
                  <a:pt x="894" y="348"/>
                </a:lnTo>
                <a:lnTo>
                  <a:pt x="894" y="348"/>
                </a:lnTo>
                <a:lnTo>
                  <a:pt x="896" y="346"/>
                </a:lnTo>
                <a:lnTo>
                  <a:pt x="896" y="344"/>
                </a:lnTo>
                <a:lnTo>
                  <a:pt x="896" y="344"/>
                </a:lnTo>
                <a:lnTo>
                  <a:pt x="898" y="342"/>
                </a:lnTo>
                <a:lnTo>
                  <a:pt x="898" y="344"/>
                </a:lnTo>
                <a:lnTo>
                  <a:pt x="900" y="342"/>
                </a:lnTo>
                <a:lnTo>
                  <a:pt x="900" y="338"/>
                </a:lnTo>
                <a:lnTo>
                  <a:pt x="900" y="340"/>
                </a:lnTo>
                <a:lnTo>
                  <a:pt x="902" y="340"/>
                </a:lnTo>
                <a:lnTo>
                  <a:pt x="902" y="338"/>
                </a:lnTo>
                <a:lnTo>
                  <a:pt x="904" y="338"/>
                </a:lnTo>
                <a:lnTo>
                  <a:pt x="904" y="338"/>
                </a:lnTo>
                <a:lnTo>
                  <a:pt x="904" y="338"/>
                </a:lnTo>
                <a:lnTo>
                  <a:pt x="906" y="338"/>
                </a:lnTo>
                <a:lnTo>
                  <a:pt x="906" y="338"/>
                </a:lnTo>
                <a:lnTo>
                  <a:pt x="909" y="338"/>
                </a:lnTo>
                <a:lnTo>
                  <a:pt x="909" y="338"/>
                </a:lnTo>
                <a:lnTo>
                  <a:pt x="909" y="338"/>
                </a:lnTo>
                <a:lnTo>
                  <a:pt x="911" y="338"/>
                </a:lnTo>
                <a:lnTo>
                  <a:pt x="911" y="340"/>
                </a:lnTo>
                <a:lnTo>
                  <a:pt x="913" y="340"/>
                </a:lnTo>
                <a:lnTo>
                  <a:pt x="913" y="340"/>
                </a:lnTo>
                <a:lnTo>
                  <a:pt x="915" y="340"/>
                </a:lnTo>
                <a:lnTo>
                  <a:pt x="915" y="344"/>
                </a:lnTo>
                <a:lnTo>
                  <a:pt x="915" y="344"/>
                </a:lnTo>
                <a:lnTo>
                  <a:pt x="917" y="344"/>
                </a:lnTo>
                <a:lnTo>
                  <a:pt x="917" y="346"/>
                </a:lnTo>
                <a:lnTo>
                  <a:pt x="919" y="346"/>
                </a:lnTo>
                <a:lnTo>
                  <a:pt x="919" y="348"/>
                </a:lnTo>
                <a:lnTo>
                  <a:pt x="919" y="350"/>
                </a:lnTo>
                <a:lnTo>
                  <a:pt x="921" y="348"/>
                </a:lnTo>
                <a:lnTo>
                  <a:pt x="921" y="348"/>
                </a:lnTo>
                <a:lnTo>
                  <a:pt x="923" y="350"/>
                </a:lnTo>
                <a:moveTo>
                  <a:pt x="758" y="307"/>
                </a:moveTo>
                <a:lnTo>
                  <a:pt x="758" y="309"/>
                </a:lnTo>
                <a:lnTo>
                  <a:pt x="760" y="311"/>
                </a:lnTo>
                <a:lnTo>
                  <a:pt x="760" y="309"/>
                </a:lnTo>
                <a:lnTo>
                  <a:pt x="760" y="313"/>
                </a:lnTo>
                <a:lnTo>
                  <a:pt x="762" y="311"/>
                </a:lnTo>
                <a:lnTo>
                  <a:pt x="762" y="313"/>
                </a:lnTo>
                <a:lnTo>
                  <a:pt x="764" y="313"/>
                </a:lnTo>
                <a:lnTo>
                  <a:pt x="764" y="313"/>
                </a:lnTo>
                <a:lnTo>
                  <a:pt x="764" y="315"/>
                </a:lnTo>
                <a:lnTo>
                  <a:pt x="766" y="317"/>
                </a:lnTo>
                <a:lnTo>
                  <a:pt x="766" y="317"/>
                </a:lnTo>
                <a:lnTo>
                  <a:pt x="768" y="319"/>
                </a:lnTo>
                <a:lnTo>
                  <a:pt x="768" y="319"/>
                </a:lnTo>
                <a:lnTo>
                  <a:pt x="768" y="319"/>
                </a:lnTo>
                <a:lnTo>
                  <a:pt x="770" y="319"/>
                </a:lnTo>
                <a:lnTo>
                  <a:pt x="770" y="321"/>
                </a:lnTo>
                <a:lnTo>
                  <a:pt x="772" y="323"/>
                </a:lnTo>
                <a:lnTo>
                  <a:pt x="772" y="325"/>
                </a:lnTo>
                <a:lnTo>
                  <a:pt x="772" y="323"/>
                </a:lnTo>
                <a:lnTo>
                  <a:pt x="774" y="325"/>
                </a:lnTo>
                <a:lnTo>
                  <a:pt x="774" y="327"/>
                </a:lnTo>
                <a:lnTo>
                  <a:pt x="776" y="330"/>
                </a:lnTo>
                <a:lnTo>
                  <a:pt x="776" y="327"/>
                </a:lnTo>
                <a:lnTo>
                  <a:pt x="778" y="330"/>
                </a:lnTo>
                <a:lnTo>
                  <a:pt x="778" y="327"/>
                </a:lnTo>
                <a:lnTo>
                  <a:pt x="778" y="332"/>
                </a:lnTo>
                <a:lnTo>
                  <a:pt x="780" y="330"/>
                </a:lnTo>
                <a:lnTo>
                  <a:pt x="780" y="332"/>
                </a:lnTo>
                <a:lnTo>
                  <a:pt x="782" y="334"/>
                </a:lnTo>
                <a:lnTo>
                  <a:pt x="782" y="330"/>
                </a:lnTo>
                <a:lnTo>
                  <a:pt x="782" y="332"/>
                </a:lnTo>
                <a:lnTo>
                  <a:pt x="784" y="334"/>
                </a:lnTo>
                <a:lnTo>
                  <a:pt x="784" y="332"/>
                </a:lnTo>
                <a:lnTo>
                  <a:pt x="787" y="332"/>
                </a:lnTo>
                <a:lnTo>
                  <a:pt x="787" y="334"/>
                </a:lnTo>
                <a:lnTo>
                  <a:pt x="787" y="334"/>
                </a:lnTo>
                <a:lnTo>
                  <a:pt x="789" y="336"/>
                </a:lnTo>
                <a:lnTo>
                  <a:pt x="789" y="334"/>
                </a:lnTo>
                <a:lnTo>
                  <a:pt x="791" y="334"/>
                </a:lnTo>
                <a:lnTo>
                  <a:pt x="791" y="336"/>
                </a:lnTo>
                <a:lnTo>
                  <a:pt x="791" y="336"/>
                </a:lnTo>
                <a:lnTo>
                  <a:pt x="793" y="338"/>
                </a:lnTo>
                <a:lnTo>
                  <a:pt x="793" y="338"/>
                </a:lnTo>
                <a:lnTo>
                  <a:pt x="795" y="340"/>
                </a:lnTo>
                <a:lnTo>
                  <a:pt x="795" y="342"/>
                </a:lnTo>
                <a:lnTo>
                  <a:pt x="797" y="340"/>
                </a:lnTo>
                <a:lnTo>
                  <a:pt x="797" y="342"/>
                </a:lnTo>
                <a:lnTo>
                  <a:pt x="797" y="340"/>
                </a:lnTo>
                <a:lnTo>
                  <a:pt x="799" y="342"/>
                </a:lnTo>
                <a:lnTo>
                  <a:pt x="799" y="344"/>
                </a:lnTo>
                <a:lnTo>
                  <a:pt x="801" y="344"/>
                </a:lnTo>
                <a:lnTo>
                  <a:pt x="801" y="344"/>
                </a:lnTo>
                <a:lnTo>
                  <a:pt x="801" y="346"/>
                </a:lnTo>
                <a:lnTo>
                  <a:pt x="803" y="348"/>
                </a:lnTo>
                <a:lnTo>
                  <a:pt x="803" y="346"/>
                </a:lnTo>
                <a:lnTo>
                  <a:pt x="805" y="348"/>
                </a:lnTo>
                <a:lnTo>
                  <a:pt x="805" y="348"/>
                </a:lnTo>
                <a:lnTo>
                  <a:pt x="805" y="348"/>
                </a:lnTo>
                <a:lnTo>
                  <a:pt x="807" y="348"/>
                </a:lnTo>
                <a:lnTo>
                  <a:pt x="807" y="352"/>
                </a:lnTo>
                <a:lnTo>
                  <a:pt x="809" y="350"/>
                </a:lnTo>
                <a:lnTo>
                  <a:pt x="809" y="352"/>
                </a:lnTo>
                <a:lnTo>
                  <a:pt x="809" y="352"/>
                </a:lnTo>
                <a:lnTo>
                  <a:pt x="811" y="352"/>
                </a:lnTo>
                <a:lnTo>
                  <a:pt x="811" y="352"/>
                </a:lnTo>
                <a:lnTo>
                  <a:pt x="813" y="354"/>
                </a:lnTo>
                <a:lnTo>
                  <a:pt x="813" y="350"/>
                </a:lnTo>
                <a:lnTo>
                  <a:pt x="813" y="352"/>
                </a:lnTo>
                <a:lnTo>
                  <a:pt x="815" y="352"/>
                </a:lnTo>
                <a:lnTo>
                  <a:pt x="815" y="354"/>
                </a:lnTo>
                <a:lnTo>
                  <a:pt x="817" y="352"/>
                </a:lnTo>
                <a:lnTo>
                  <a:pt x="817" y="354"/>
                </a:lnTo>
                <a:lnTo>
                  <a:pt x="819" y="352"/>
                </a:lnTo>
                <a:lnTo>
                  <a:pt x="819" y="352"/>
                </a:lnTo>
                <a:lnTo>
                  <a:pt x="819" y="352"/>
                </a:lnTo>
                <a:lnTo>
                  <a:pt x="821" y="354"/>
                </a:lnTo>
                <a:lnTo>
                  <a:pt x="821" y="352"/>
                </a:lnTo>
                <a:lnTo>
                  <a:pt x="823" y="354"/>
                </a:lnTo>
                <a:lnTo>
                  <a:pt x="823" y="352"/>
                </a:lnTo>
                <a:lnTo>
                  <a:pt x="823" y="352"/>
                </a:lnTo>
                <a:lnTo>
                  <a:pt x="825" y="356"/>
                </a:lnTo>
                <a:lnTo>
                  <a:pt x="825" y="354"/>
                </a:lnTo>
                <a:lnTo>
                  <a:pt x="827" y="354"/>
                </a:lnTo>
                <a:lnTo>
                  <a:pt x="827" y="356"/>
                </a:lnTo>
                <a:lnTo>
                  <a:pt x="827" y="358"/>
                </a:lnTo>
                <a:lnTo>
                  <a:pt x="829" y="360"/>
                </a:lnTo>
                <a:lnTo>
                  <a:pt x="829" y="360"/>
                </a:lnTo>
                <a:lnTo>
                  <a:pt x="831" y="362"/>
                </a:lnTo>
                <a:lnTo>
                  <a:pt x="831" y="362"/>
                </a:lnTo>
                <a:lnTo>
                  <a:pt x="831" y="362"/>
                </a:lnTo>
                <a:lnTo>
                  <a:pt x="833" y="364"/>
                </a:lnTo>
                <a:lnTo>
                  <a:pt x="833" y="364"/>
                </a:lnTo>
                <a:lnTo>
                  <a:pt x="835" y="366"/>
                </a:lnTo>
                <a:lnTo>
                  <a:pt x="835" y="366"/>
                </a:lnTo>
                <a:lnTo>
                  <a:pt x="837" y="366"/>
                </a:lnTo>
                <a:lnTo>
                  <a:pt x="837" y="368"/>
                </a:lnTo>
                <a:lnTo>
                  <a:pt x="837" y="368"/>
                </a:lnTo>
                <a:lnTo>
                  <a:pt x="839" y="370"/>
                </a:lnTo>
                <a:lnTo>
                  <a:pt x="839" y="368"/>
                </a:lnTo>
                <a:moveTo>
                  <a:pt x="675" y="279"/>
                </a:moveTo>
                <a:lnTo>
                  <a:pt x="677" y="279"/>
                </a:lnTo>
                <a:lnTo>
                  <a:pt x="677" y="279"/>
                </a:lnTo>
                <a:lnTo>
                  <a:pt x="679" y="279"/>
                </a:lnTo>
                <a:lnTo>
                  <a:pt x="679" y="279"/>
                </a:lnTo>
                <a:lnTo>
                  <a:pt x="679" y="279"/>
                </a:lnTo>
                <a:lnTo>
                  <a:pt x="681" y="279"/>
                </a:lnTo>
                <a:lnTo>
                  <a:pt x="681" y="279"/>
                </a:lnTo>
                <a:lnTo>
                  <a:pt x="683" y="279"/>
                </a:lnTo>
                <a:lnTo>
                  <a:pt x="683" y="279"/>
                </a:lnTo>
                <a:lnTo>
                  <a:pt x="683" y="279"/>
                </a:lnTo>
                <a:lnTo>
                  <a:pt x="685" y="281"/>
                </a:lnTo>
                <a:lnTo>
                  <a:pt x="685" y="281"/>
                </a:lnTo>
                <a:lnTo>
                  <a:pt x="687" y="281"/>
                </a:lnTo>
                <a:lnTo>
                  <a:pt x="687" y="281"/>
                </a:lnTo>
                <a:lnTo>
                  <a:pt x="687" y="281"/>
                </a:lnTo>
                <a:lnTo>
                  <a:pt x="689" y="283"/>
                </a:lnTo>
                <a:lnTo>
                  <a:pt x="689" y="285"/>
                </a:lnTo>
                <a:lnTo>
                  <a:pt x="691" y="283"/>
                </a:lnTo>
                <a:lnTo>
                  <a:pt x="691" y="285"/>
                </a:lnTo>
                <a:lnTo>
                  <a:pt x="691" y="287"/>
                </a:lnTo>
                <a:lnTo>
                  <a:pt x="693" y="287"/>
                </a:lnTo>
                <a:lnTo>
                  <a:pt x="693" y="285"/>
                </a:lnTo>
                <a:lnTo>
                  <a:pt x="695" y="287"/>
                </a:lnTo>
                <a:lnTo>
                  <a:pt x="695" y="291"/>
                </a:lnTo>
                <a:lnTo>
                  <a:pt x="695" y="289"/>
                </a:lnTo>
                <a:lnTo>
                  <a:pt x="697" y="289"/>
                </a:lnTo>
                <a:lnTo>
                  <a:pt x="697" y="289"/>
                </a:lnTo>
                <a:lnTo>
                  <a:pt x="699" y="289"/>
                </a:lnTo>
                <a:lnTo>
                  <a:pt x="699" y="289"/>
                </a:lnTo>
                <a:lnTo>
                  <a:pt x="701" y="287"/>
                </a:lnTo>
                <a:lnTo>
                  <a:pt x="701" y="287"/>
                </a:lnTo>
                <a:lnTo>
                  <a:pt x="701" y="289"/>
                </a:lnTo>
                <a:lnTo>
                  <a:pt x="703" y="287"/>
                </a:lnTo>
                <a:lnTo>
                  <a:pt x="703" y="285"/>
                </a:lnTo>
                <a:lnTo>
                  <a:pt x="705" y="285"/>
                </a:lnTo>
                <a:lnTo>
                  <a:pt x="705" y="287"/>
                </a:lnTo>
                <a:lnTo>
                  <a:pt x="705" y="287"/>
                </a:lnTo>
                <a:lnTo>
                  <a:pt x="707" y="285"/>
                </a:lnTo>
                <a:lnTo>
                  <a:pt x="707" y="285"/>
                </a:lnTo>
                <a:lnTo>
                  <a:pt x="709" y="289"/>
                </a:lnTo>
                <a:lnTo>
                  <a:pt x="709" y="289"/>
                </a:lnTo>
                <a:lnTo>
                  <a:pt x="709" y="285"/>
                </a:lnTo>
                <a:lnTo>
                  <a:pt x="711" y="289"/>
                </a:lnTo>
                <a:lnTo>
                  <a:pt x="711" y="287"/>
                </a:lnTo>
                <a:lnTo>
                  <a:pt x="713" y="289"/>
                </a:lnTo>
                <a:lnTo>
                  <a:pt x="713" y="287"/>
                </a:lnTo>
                <a:lnTo>
                  <a:pt x="713" y="287"/>
                </a:lnTo>
                <a:lnTo>
                  <a:pt x="715" y="289"/>
                </a:lnTo>
                <a:lnTo>
                  <a:pt x="715" y="289"/>
                </a:lnTo>
                <a:lnTo>
                  <a:pt x="717" y="289"/>
                </a:lnTo>
                <a:lnTo>
                  <a:pt x="717" y="287"/>
                </a:lnTo>
                <a:lnTo>
                  <a:pt x="719" y="289"/>
                </a:lnTo>
                <a:lnTo>
                  <a:pt x="719" y="289"/>
                </a:lnTo>
                <a:lnTo>
                  <a:pt x="719" y="287"/>
                </a:lnTo>
                <a:lnTo>
                  <a:pt x="721" y="285"/>
                </a:lnTo>
                <a:lnTo>
                  <a:pt x="721" y="287"/>
                </a:lnTo>
                <a:lnTo>
                  <a:pt x="723" y="285"/>
                </a:lnTo>
                <a:lnTo>
                  <a:pt x="723" y="283"/>
                </a:lnTo>
                <a:lnTo>
                  <a:pt x="723" y="285"/>
                </a:lnTo>
                <a:lnTo>
                  <a:pt x="726" y="283"/>
                </a:lnTo>
                <a:lnTo>
                  <a:pt x="726" y="285"/>
                </a:lnTo>
                <a:lnTo>
                  <a:pt x="728" y="281"/>
                </a:lnTo>
                <a:lnTo>
                  <a:pt x="728" y="281"/>
                </a:lnTo>
                <a:lnTo>
                  <a:pt x="728" y="283"/>
                </a:lnTo>
                <a:lnTo>
                  <a:pt x="730" y="281"/>
                </a:lnTo>
                <a:lnTo>
                  <a:pt x="730" y="281"/>
                </a:lnTo>
                <a:lnTo>
                  <a:pt x="732" y="279"/>
                </a:lnTo>
                <a:lnTo>
                  <a:pt x="732" y="281"/>
                </a:lnTo>
                <a:lnTo>
                  <a:pt x="732" y="283"/>
                </a:lnTo>
                <a:lnTo>
                  <a:pt x="734" y="281"/>
                </a:lnTo>
                <a:lnTo>
                  <a:pt x="734" y="283"/>
                </a:lnTo>
                <a:lnTo>
                  <a:pt x="736" y="281"/>
                </a:lnTo>
                <a:lnTo>
                  <a:pt x="736" y="283"/>
                </a:lnTo>
                <a:lnTo>
                  <a:pt x="738" y="283"/>
                </a:lnTo>
                <a:lnTo>
                  <a:pt x="738" y="283"/>
                </a:lnTo>
                <a:lnTo>
                  <a:pt x="738" y="283"/>
                </a:lnTo>
                <a:lnTo>
                  <a:pt x="740" y="287"/>
                </a:lnTo>
                <a:lnTo>
                  <a:pt x="740" y="283"/>
                </a:lnTo>
                <a:lnTo>
                  <a:pt x="742" y="285"/>
                </a:lnTo>
                <a:lnTo>
                  <a:pt x="742" y="287"/>
                </a:lnTo>
                <a:lnTo>
                  <a:pt x="742" y="287"/>
                </a:lnTo>
                <a:lnTo>
                  <a:pt x="744" y="287"/>
                </a:lnTo>
                <a:lnTo>
                  <a:pt x="744" y="291"/>
                </a:lnTo>
                <a:lnTo>
                  <a:pt x="746" y="291"/>
                </a:lnTo>
                <a:lnTo>
                  <a:pt x="746" y="291"/>
                </a:lnTo>
                <a:lnTo>
                  <a:pt x="746" y="295"/>
                </a:lnTo>
                <a:lnTo>
                  <a:pt x="748" y="295"/>
                </a:lnTo>
                <a:lnTo>
                  <a:pt x="748" y="297"/>
                </a:lnTo>
                <a:lnTo>
                  <a:pt x="750" y="299"/>
                </a:lnTo>
                <a:lnTo>
                  <a:pt x="750" y="297"/>
                </a:lnTo>
                <a:lnTo>
                  <a:pt x="750" y="299"/>
                </a:lnTo>
                <a:lnTo>
                  <a:pt x="752" y="301"/>
                </a:lnTo>
                <a:lnTo>
                  <a:pt x="752" y="303"/>
                </a:lnTo>
                <a:lnTo>
                  <a:pt x="754" y="305"/>
                </a:lnTo>
                <a:lnTo>
                  <a:pt x="754" y="303"/>
                </a:lnTo>
                <a:lnTo>
                  <a:pt x="754" y="307"/>
                </a:lnTo>
                <a:lnTo>
                  <a:pt x="756" y="307"/>
                </a:lnTo>
                <a:lnTo>
                  <a:pt x="756" y="307"/>
                </a:lnTo>
                <a:lnTo>
                  <a:pt x="758" y="307"/>
                </a:lnTo>
                <a:moveTo>
                  <a:pt x="593" y="96"/>
                </a:moveTo>
                <a:lnTo>
                  <a:pt x="593" y="98"/>
                </a:lnTo>
                <a:lnTo>
                  <a:pt x="595" y="102"/>
                </a:lnTo>
                <a:lnTo>
                  <a:pt x="595" y="106"/>
                </a:lnTo>
                <a:lnTo>
                  <a:pt x="595" y="110"/>
                </a:lnTo>
                <a:lnTo>
                  <a:pt x="597" y="114"/>
                </a:lnTo>
                <a:lnTo>
                  <a:pt x="597" y="116"/>
                </a:lnTo>
                <a:lnTo>
                  <a:pt x="599" y="120"/>
                </a:lnTo>
                <a:lnTo>
                  <a:pt x="599" y="124"/>
                </a:lnTo>
                <a:lnTo>
                  <a:pt x="602" y="126"/>
                </a:lnTo>
                <a:lnTo>
                  <a:pt x="602" y="130"/>
                </a:lnTo>
                <a:lnTo>
                  <a:pt x="602" y="136"/>
                </a:lnTo>
                <a:lnTo>
                  <a:pt x="604" y="138"/>
                </a:lnTo>
                <a:lnTo>
                  <a:pt x="604" y="141"/>
                </a:lnTo>
                <a:lnTo>
                  <a:pt x="606" y="147"/>
                </a:lnTo>
                <a:lnTo>
                  <a:pt x="606" y="149"/>
                </a:lnTo>
                <a:lnTo>
                  <a:pt x="606" y="153"/>
                </a:lnTo>
                <a:lnTo>
                  <a:pt x="608" y="155"/>
                </a:lnTo>
                <a:lnTo>
                  <a:pt x="608" y="157"/>
                </a:lnTo>
                <a:lnTo>
                  <a:pt x="610" y="161"/>
                </a:lnTo>
                <a:lnTo>
                  <a:pt x="610" y="165"/>
                </a:lnTo>
                <a:lnTo>
                  <a:pt x="610" y="167"/>
                </a:lnTo>
                <a:lnTo>
                  <a:pt x="612" y="171"/>
                </a:lnTo>
                <a:lnTo>
                  <a:pt x="612" y="175"/>
                </a:lnTo>
                <a:lnTo>
                  <a:pt x="614" y="177"/>
                </a:lnTo>
                <a:lnTo>
                  <a:pt x="614" y="179"/>
                </a:lnTo>
                <a:lnTo>
                  <a:pt x="614" y="183"/>
                </a:lnTo>
                <a:lnTo>
                  <a:pt x="616" y="189"/>
                </a:lnTo>
                <a:lnTo>
                  <a:pt x="616" y="191"/>
                </a:lnTo>
                <a:lnTo>
                  <a:pt x="618" y="195"/>
                </a:lnTo>
                <a:lnTo>
                  <a:pt x="618" y="195"/>
                </a:lnTo>
                <a:lnTo>
                  <a:pt x="618" y="199"/>
                </a:lnTo>
                <a:lnTo>
                  <a:pt x="620" y="206"/>
                </a:lnTo>
                <a:lnTo>
                  <a:pt x="620" y="206"/>
                </a:lnTo>
                <a:lnTo>
                  <a:pt x="622" y="208"/>
                </a:lnTo>
                <a:lnTo>
                  <a:pt x="622" y="214"/>
                </a:lnTo>
                <a:lnTo>
                  <a:pt x="624" y="218"/>
                </a:lnTo>
                <a:lnTo>
                  <a:pt x="624" y="220"/>
                </a:lnTo>
                <a:lnTo>
                  <a:pt x="624" y="222"/>
                </a:lnTo>
                <a:lnTo>
                  <a:pt x="626" y="226"/>
                </a:lnTo>
                <a:lnTo>
                  <a:pt x="626" y="228"/>
                </a:lnTo>
                <a:lnTo>
                  <a:pt x="628" y="230"/>
                </a:lnTo>
                <a:lnTo>
                  <a:pt x="628" y="234"/>
                </a:lnTo>
                <a:lnTo>
                  <a:pt x="628" y="236"/>
                </a:lnTo>
                <a:lnTo>
                  <a:pt x="630" y="238"/>
                </a:lnTo>
                <a:lnTo>
                  <a:pt x="630" y="240"/>
                </a:lnTo>
                <a:lnTo>
                  <a:pt x="632" y="244"/>
                </a:lnTo>
                <a:lnTo>
                  <a:pt x="632" y="246"/>
                </a:lnTo>
                <a:lnTo>
                  <a:pt x="632" y="246"/>
                </a:lnTo>
                <a:lnTo>
                  <a:pt x="634" y="250"/>
                </a:lnTo>
                <a:lnTo>
                  <a:pt x="634" y="250"/>
                </a:lnTo>
                <a:lnTo>
                  <a:pt x="636" y="252"/>
                </a:lnTo>
                <a:lnTo>
                  <a:pt x="636" y="254"/>
                </a:lnTo>
                <a:lnTo>
                  <a:pt x="636" y="254"/>
                </a:lnTo>
                <a:lnTo>
                  <a:pt x="638" y="256"/>
                </a:lnTo>
                <a:lnTo>
                  <a:pt x="638" y="258"/>
                </a:lnTo>
                <a:lnTo>
                  <a:pt x="640" y="258"/>
                </a:lnTo>
                <a:lnTo>
                  <a:pt x="640" y="260"/>
                </a:lnTo>
                <a:lnTo>
                  <a:pt x="642" y="260"/>
                </a:lnTo>
                <a:lnTo>
                  <a:pt x="642" y="262"/>
                </a:lnTo>
                <a:lnTo>
                  <a:pt x="642" y="264"/>
                </a:lnTo>
                <a:lnTo>
                  <a:pt x="644" y="262"/>
                </a:lnTo>
                <a:lnTo>
                  <a:pt x="644" y="262"/>
                </a:lnTo>
                <a:lnTo>
                  <a:pt x="646" y="267"/>
                </a:lnTo>
                <a:lnTo>
                  <a:pt x="646" y="267"/>
                </a:lnTo>
                <a:lnTo>
                  <a:pt x="646" y="269"/>
                </a:lnTo>
                <a:lnTo>
                  <a:pt x="648" y="269"/>
                </a:lnTo>
                <a:lnTo>
                  <a:pt x="648" y="269"/>
                </a:lnTo>
                <a:lnTo>
                  <a:pt x="650" y="271"/>
                </a:lnTo>
                <a:lnTo>
                  <a:pt x="650" y="271"/>
                </a:lnTo>
                <a:lnTo>
                  <a:pt x="650" y="273"/>
                </a:lnTo>
                <a:lnTo>
                  <a:pt x="652" y="275"/>
                </a:lnTo>
                <a:lnTo>
                  <a:pt x="652" y="275"/>
                </a:lnTo>
                <a:lnTo>
                  <a:pt x="654" y="275"/>
                </a:lnTo>
                <a:lnTo>
                  <a:pt x="654" y="277"/>
                </a:lnTo>
                <a:lnTo>
                  <a:pt x="654" y="277"/>
                </a:lnTo>
                <a:lnTo>
                  <a:pt x="656" y="277"/>
                </a:lnTo>
                <a:lnTo>
                  <a:pt x="656" y="277"/>
                </a:lnTo>
                <a:lnTo>
                  <a:pt x="658" y="277"/>
                </a:lnTo>
                <a:lnTo>
                  <a:pt x="658" y="275"/>
                </a:lnTo>
                <a:lnTo>
                  <a:pt x="660" y="277"/>
                </a:lnTo>
                <a:lnTo>
                  <a:pt x="660" y="277"/>
                </a:lnTo>
                <a:lnTo>
                  <a:pt x="660" y="277"/>
                </a:lnTo>
                <a:lnTo>
                  <a:pt x="663" y="279"/>
                </a:lnTo>
                <a:lnTo>
                  <a:pt x="663" y="277"/>
                </a:lnTo>
                <a:lnTo>
                  <a:pt x="665" y="277"/>
                </a:lnTo>
                <a:lnTo>
                  <a:pt x="665" y="279"/>
                </a:lnTo>
                <a:lnTo>
                  <a:pt x="665" y="277"/>
                </a:lnTo>
                <a:lnTo>
                  <a:pt x="667" y="279"/>
                </a:lnTo>
                <a:lnTo>
                  <a:pt x="667" y="279"/>
                </a:lnTo>
                <a:lnTo>
                  <a:pt x="669" y="277"/>
                </a:lnTo>
                <a:lnTo>
                  <a:pt x="669" y="279"/>
                </a:lnTo>
                <a:lnTo>
                  <a:pt x="669" y="279"/>
                </a:lnTo>
                <a:lnTo>
                  <a:pt x="671" y="279"/>
                </a:lnTo>
                <a:lnTo>
                  <a:pt x="671" y="279"/>
                </a:lnTo>
                <a:lnTo>
                  <a:pt x="673" y="281"/>
                </a:lnTo>
                <a:lnTo>
                  <a:pt x="673" y="281"/>
                </a:lnTo>
                <a:lnTo>
                  <a:pt x="673" y="277"/>
                </a:lnTo>
                <a:lnTo>
                  <a:pt x="675" y="279"/>
                </a:lnTo>
                <a:lnTo>
                  <a:pt x="675" y="279"/>
                </a:lnTo>
                <a:moveTo>
                  <a:pt x="510" y="15"/>
                </a:moveTo>
                <a:lnTo>
                  <a:pt x="512" y="15"/>
                </a:lnTo>
                <a:lnTo>
                  <a:pt x="512" y="17"/>
                </a:lnTo>
                <a:lnTo>
                  <a:pt x="514" y="17"/>
                </a:lnTo>
                <a:lnTo>
                  <a:pt x="514" y="15"/>
                </a:lnTo>
                <a:lnTo>
                  <a:pt x="514" y="17"/>
                </a:lnTo>
                <a:lnTo>
                  <a:pt x="516" y="15"/>
                </a:lnTo>
                <a:lnTo>
                  <a:pt x="516" y="15"/>
                </a:lnTo>
                <a:lnTo>
                  <a:pt x="518" y="17"/>
                </a:lnTo>
                <a:lnTo>
                  <a:pt x="518" y="19"/>
                </a:lnTo>
                <a:lnTo>
                  <a:pt x="518" y="15"/>
                </a:lnTo>
                <a:lnTo>
                  <a:pt x="520" y="17"/>
                </a:lnTo>
                <a:lnTo>
                  <a:pt x="520" y="17"/>
                </a:lnTo>
                <a:lnTo>
                  <a:pt x="522" y="17"/>
                </a:lnTo>
                <a:lnTo>
                  <a:pt x="522" y="21"/>
                </a:lnTo>
                <a:lnTo>
                  <a:pt x="524" y="17"/>
                </a:lnTo>
                <a:lnTo>
                  <a:pt x="524" y="17"/>
                </a:lnTo>
                <a:lnTo>
                  <a:pt x="524" y="17"/>
                </a:lnTo>
                <a:lnTo>
                  <a:pt x="526" y="19"/>
                </a:lnTo>
                <a:lnTo>
                  <a:pt x="526" y="19"/>
                </a:lnTo>
                <a:lnTo>
                  <a:pt x="528" y="17"/>
                </a:lnTo>
                <a:lnTo>
                  <a:pt x="528" y="15"/>
                </a:lnTo>
                <a:lnTo>
                  <a:pt x="528" y="17"/>
                </a:lnTo>
                <a:lnTo>
                  <a:pt x="530" y="19"/>
                </a:lnTo>
                <a:lnTo>
                  <a:pt x="530" y="15"/>
                </a:lnTo>
                <a:lnTo>
                  <a:pt x="532" y="15"/>
                </a:lnTo>
                <a:lnTo>
                  <a:pt x="532" y="15"/>
                </a:lnTo>
                <a:lnTo>
                  <a:pt x="532" y="12"/>
                </a:lnTo>
                <a:lnTo>
                  <a:pt x="534" y="10"/>
                </a:lnTo>
                <a:lnTo>
                  <a:pt x="534" y="10"/>
                </a:lnTo>
                <a:lnTo>
                  <a:pt x="536" y="8"/>
                </a:lnTo>
                <a:lnTo>
                  <a:pt x="536" y="8"/>
                </a:lnTo>
                <a:lnTo>
                  <a:pt x="536" y="8"/>
                </a:lnTo>
                <a:lnTo>
                  <a:pt x="538" y="6"/>
                </a:lnTo>
                <a:lnTo>
                  <a:pt x="538" y="8"/>
                </a:lnTo>
                <a:lnTo>
                  <a:pt x="541" y="6"/>
                </a:lnTo>
                <a:lnTo>
                  <a:pt x="541" y="4"/>
                </a:lnTo>
                <a:lnTo>
                  <a:pt x="543" y="4"/>
                </a:lnTo>
                <a:lnTo>
                  <a:pt x="543" y="6"/>
                </a:lnTo>
                <a:lnTo>
                  <a:pt x="543" y="4"/>
                </a:lnTo>
                <a:lnTo>
                  <a:pt x="545" y="2"/>
                </a:lnTo>
                <a:lnTo>
                  <a:pt x="545" y="4"/>
                </a:lnTo>
                <a:lnTo>
                  <a:pt x="547" y="2"/>
                </a:lnTo>
                <a:lnTo>
                  <a:pt x="547" y="0"/>
                </a:lnTo>
                <a:lnTo>
                  <a:pt x="547" y="2"/>
                </a:lnTo>
                <a:lnTo>
                  <a:pt x="549" y="2"/>
                </a:lnTo>
                <a:lnTo>
                  <a:pt x="549" y="2"/>
                </a:lnTo>
                <a:lnTo>
                  <a:pt x="551" y="2"/>
                </a:lnTo>
                <a:lnTo>
                  <a:pt x="551" y="2"/>
                </a:lnTo>
                <a:lnTo>
                  <a:pt x="551" y="2"/>
                </a:lnTo>
                <a:lnTo>
                  <a:pt x="553" y="0"/>
                </a:lnTo>
                <a:lnTo>
                  <a:pt x="553" y="2"/>
                </a:lnTo>
                <a:lnTo>
                  <a:pt x="555" y="2"/>
                </a:lnTo>
                <a:lnTo>
                  <a:pt x="555" y="0"/>
                </a:lnTo>
                <a:lnTo>
                  <a:pt x="555" y="2"/>
                </a:lnTo>
                <a:lnTo>
                  <a:pt x="557" y="2"/>
                </a:lnTo>
                <a:lnTo>
                  <a:pt x="557" y="4"/>
                </a:lnTo>
                <a:lnTo>
                  <a:pt x="559" y="4"/>
                </a:lnTo>
                <a:lnTo>
                  <a:pt x="559" y="4"/>
                </a:lnTo>
                <a:lnTo>
                  <a:pt x="559" y="6"/>
                </a:lnTo>
                <a:lnTo>
                  <a:pt x="561" y="6"/>
                </a:lnTo>
                <a:lnTo>
                  <a:pt x="561" y="8"/>
                </a:lnTo>
                <a:lnTo>
                  <a:pt x="563" y="10"/>
                </a:lnTo>
                <a:lnTo>
                  <a:pt x="563" y="10"/>
                </a:lnTo>
                <a:lnTo>
                  <a:pt x="565" y="12"/>
                </a:lnTo>
                <a:lnTo>
                  <a:pt x="565" y="15"/>
                </a:lnTo>
                <a:lnTo>
                  <a:pt x="565" y="17"/>
                </a:lnTo>
                <a:lnTo>
                  <a:pt x="567" y="19"/>
                </a:lnTo>
                <a:lnTo>
                  <a:pt x="567" y="19"/>
                </a:lnTo>
                <a:lnTo>
                  <a:pt x="569" y="21"/>
                </a:lnTo>
                <a:lnTo>
                  <a:pt x="569" y="23"/>
                </a:lnTo>
                <a:lnTo>
                  <a:pt x="569" y="25"/>
                </a:lnTo>
                <a:lnTo>
                  <a:pt x="571" y="27"/>
                </a:lnTo>
                <a:lnTo>
                  <a:pt x="571" y="29"/>
                </a:lnTo>
                <a:lnTo>
                  <a:pt x="573" y="29"/>
                </a:lnTo>
                <a:lnTo>
                  <a:pt x="573" y="31"/>
                </a:lnTo>
                <a:lnTo>
                  <a:pt x="573" y="33"/>
                </a:lnTo>
                <a:lnTo>
                  <a:pt x="575" y="33"/>
                </a:lnTo>
                <a:lnTo>
                  <a:pt x="575" y="37"/>
                </a:lnTo>
                <a:lnTo>
                  <a:pt x="577" y="39"/>
                </a:lnTo>
                <a:lnTo>
                  <a:pt x="577" y="39"/>
                </a:lnTo>
                <a:lnTo>
                  <a:pt x="577" y="41"/>
                </a:lnTo>
                <a:lnTo>
                  <a:pt x="579" y="43"/>
                </a:lnTo>
                <a:lnTo>
                  <a:pt x="579" y="45"/>
                </a:lnTo>
                <a:lnTo>
                  <a:pt x="581" y="47"/>
                </a:lnTo>
                <a:lnTo>
                  <a:pt x="581" y="49"/>
                </a:lnTo>
                <a:lnTo>
                  <a:pt x="583" y="53"/>
                </a:lnTo>
                <a:lnTo>
                  <a:pt x="583" y="55"/>
                </a:lnTo>
                <a:lnTo>
                  <a:pt x="583" y="57"/>
                </a:lnTo>
                <a:lnTo>
                  <a:pt x="585" y="61"/>
                </a:lnTo>
                <a:lnTo>
                  <a:pt x="585" y="65"/>
                </a:lnTo>
                <a:lnTo>
                  <a:pt x="587" y="65"/>
                </a:lnTo>
                <a:lnTo>
                  <a:pt x="587" y="71"/>
                </a:lnTo>
                <a:lnTo>
                  <a:pt x="587" y="71"/>
                </a:lnTo>
                <a:lnTo>
                  <a:pt x="589" y="80"/>
                </a:lnTo>
                <a:lnTo>
                  <a:pt x="589" y="84"/>
                </a:lnTo>
                <a:lnTo>
                  <a:pt x="591" y="84"/>
                </a:lnTo>
                <a:lnTo>
                  <a:pt x="591" y="86"/>
                </a:lnTo>
                <a:lnTo>
                  <a:pt x="591" y="94"/>
                </a:lnTo>
                <a:lnTo>
                  <a:pt x="593" y="96"/>
                </a:lnTo>
                <a:moveTo>
                  <a:pt x="429" y="12"/>
                </a:moveTo>
                <a:lnTo>
                  <a:pt x="429" y="15"/>
                </a:lnTo>
                <a:lnTo>
                  <a:pt x="431" y="17"/>
                </a:lnTo>
                <a:lnTo>
                  <a:pt x="431" y="12"/>
                </a:lnTo>
                <a:lnTo>
                  <a:pt x="433" y="15"/>
                </a:lnTo>
                <a:lnTo>
                  <a:pt x="433" y="17"/>
                </a:lnTo>
                <a:lnTo>
                  <a:pt x="433" y="15"/>
                </a:lnTo>
                <a:lnTo>
                  <a:pt x="435" y="17"/>
                </a:lnTo>
                <a:lnTo>
                  <a:pt x="435" y="17"/>
                </a:lnTo>
                <a:lnTo>
                  <a:pt x="437" y="17"/>
                </a:lnTo>
                <a:lnTo>
                  <a:pt x="437" y="19"/>
                </a:lnTo>
                <a:lnTo>
                  <a:pt x="437" y="17"/>
                </a:lnTo>
                <a:lnTo>
                  <a:pt x="439" y="19"/>
                </a:lnTo>
                <a:lnTo>
                  <a:pt x="439" y="19"/>
                </a:lnTo>
                <a:lnTo>
                  <a:pt x="441" y="19"/>
                </a:lnTo>
                <a:lnTo>
                  <a:pt x="441" y="21"/>
                </a:lnTo>
                <a:lnTo>
                  <a:pt x="441" y="21"/>
                </a:lnTo>
                <a:lnTo>
                  <a:pt x="443" y="21"/>
                </a:lnTo>
                <a:lnTo>
                  <a:pt x="443" y="21"/>
                </a:lnTo>
                <a:lnTo>
                  <a:pt x="445" y="21"/>
                </a:lnTo>
                <a:lnTo>
                  <a:pt x="445" y="21"/>
                </a:lnTo>
                <a:lnTo>
                  <a:pt x="447" y="19"/>
                </a:lnTo>
                <a:lnTo>
                  <a:pt x="447" y="21"/>
                </a:lnTo>
                <a:lnTo>
                  <a:pt x="447" y="21"/>
                </a:lnTo>
                <a:lnTo>
                  <a:pt x="449" y="17"/>
                </a:lnTo>
                <a:lnTo>
                  <a:pt x="449" y="19"/>
                </a:lnTo>
                <a:lnTo>
                  <a:pt x="451" y="19"/>
                </a:lnTo>
                <a:lnTo>
                  <a:pt x="451" y="17"/>
                </a:lnTo>
                <a:lnTo>
                  <a:pt x="451" y="17"/>
                </a:lnTo>
                <a:lnTo>
                  <a:pt x="453" y="19"/>
                </a:lnTo>
                <a:lnTo>
                  <a:pt x="453" y="15"/>
                </a:lnTo>
                <a:lnTo>
                  <a:pt x="455" y="15"/>
                </a:lnTo>
                <a:lnTo>
                  <a:pt x="455" y="15"/>
                </a:lnTo>
                <a:lnTo>
                  <a:pt x="455" y="15"/>
                </a:lnTo>
                <a:lnTo>
                  <a:pt x="457" y="17"/>
                </a:lnTo>
                <a:lnTo>
                  <a:pt x="457" y="15"/>
                </a:lnTo>
                <a:lnTo>
                  <a:pt x="459" y="15"/>
                </a:lnTo>
                <a:lnTo>
                  <a:pt x="459" y="19"/>
                </a:lnTo>
                <a:lnTo>
                  <a:pt x="459" y="17"/>
                </a:lnTo>
                <a:lnTo>
                  <a:pt x="461" y="17"/>
                </a:lnTo>
                <a:lnTo>
                  <a:pt x="461" y="15"/>
                </a:lnTo>
                <a:lnTo>
                  <a:pt x="463" y="19"/>
                </a:lnTo>
                <a:lnTo>
                  <a:pt x="463" y="17"/>
                </a:lnTo>
                <a:lnTo>
                  <a:pt x="465" y="17"/>
                </a:lnTo>
                <a:lnTo>
                  <a:pt x="465" y="17"/>
                </a:lnTo>
                <a:lnTo>
                  <a:pt x="465" y="17"/>
                </a:lnTo>
                <a:lnTo>
                  <a:pt x="467" y="17"/>
                </a:lnTo>
                <a:lnTo>
                  <a:pt x="467" y="15"/>
                </a:lnTo>
                <a:lnTo>
                  <a:pt x="469" y="17"/>
                </a:lnTo>
                <a:lnTo>
                  <a:pt x="469" y="15"/>
                </a:lnTo>
                <a:lnTo>
                  <a:pt x="469" y="17"/>
                </a:lnTo>
                <a:lnTo>
                  <a:pt x="471" y="15"/>
                </a:lnTo>
                <a:lnTo>
                  <a:pt x="471" y="15"/>
                </a:lnTo>
                <a:lnTo>
                  <a:pt x="473" y="15"/>
                </a:lnTo>
                <a:lnTo>
                  <a:pt x="473" y="17"/>
                </a:lnTo>
                <a:lnTo>
                  <a:pt x="473" y="15"/>
                </a:lnTo>
                <a:lnTo>
                  <a:pt x="475" y="15"/>
                </a:lnTo>
                <a:lnTo>
                  <a:pt x="475" y="17"/>
                </a:lnTo>
                <a:lnTo>
                  <a:pt x="477" y="15"/>
                </a:lnTo>
                <a:lnTo>
                  <a:pt x="477" y="12"/>
                </a:lnTo>
                <a:lnTo>
                  <a:pt x="477" y="15"/>
                </a:lnTo>
                <a:lnTo>
                  <a:pt x="480" y="15"/>
                </a:lnTo>
                <a:lnTo>
                  <a:pt x="480" y="15"/>
                </a:lnTo>
                <a:lnTo>
                  <a:pt x="482" y="15"/>
                </a:lnTo>
                <a:lnTo>
                  <a:pt x="482" y="15"/>
                </a:lnTo>
                <a:lnTo>
                  <a:pt x="484" y="15"/>
                </a:lnTo>
                <a:lnTo>
                  <a:pt x="484" y="15"/>
                </a:lnTo>
                <a:lnTo>
                  <a:pt x="484" y="12"/>
                </a:lnTo>
                <a:lnTo>
                  <a:pt x="486" y="15"/>
                </a:lnTo>
                <a:lnTo>
                  <a:pt x="486" y="15"/>
                </a:lnTo>
                <a:lnTo>
                  <a:pt x="488" y="12"/>
                </a:lnTo>
                <a:lnTo>
                  <a:pt x="488" y="12"/>
                </a:lnTo>
                <a:lnTo>
                  <a:pt x="488" y="12"/>
                </a:lnTo>
                <a:lnTo>
                  <a:pt x="490" y="12"/>
                </a:lnTo>
                <a:lnTo>
                  <a:pt x="490" y="12"/>
                </a:lnTo>
                <a:lnTo>
                  <a:pt x="492" y="12"/>
                </a:lnTo>
                <a:lnTo>
                  <a:pt x="492" y="10"/>
                </a:lnTo>
                <a:lnTo>
                  <a:pt x="492" y="15"/>
                </a:lnTo>
                <a:lnTo>
                  <a:pt x="494" y="10"/>
                </a:lnTo>
                <a:lnTo>
                  <a:pt x="494" y="12"/>
                </a:lnTo>
                <a:lnTo>
                  <a:pt x="496" y="12"/>
                </a:lnTo>
                <a:lnTo>
                  <a:pt x="496" y="12"/>
                </a:lnTo>
                <a:lnTo>
                  <a:pt x="496" y="12"/>
                </a:lnTo>
                <a:lnTo>
                  <a:pt x="498" y="15"/>
                </a:lnTo>
                <a:lnTo>
                  <a:pt x="498" y="12"/>
                </a:lnTo>
                <a:lnTo>
                  <a:pt x="500" y="15"/>
                </a:lnTo>
                <a:lnTo>
                  <a:pt x="500" y="15"/>
                </a:lnTo>
                <a:lnTo>
                  <a:pt x="500" y="12"/>
                </a:lnTo>
                <a:lnTo>
                  <a:pt x="502" y="15"/>
                </a:lnTo>
                <a:lnTo>
                  <a:pt x="502" y="12"/>
                </a:lnTo>
                <a:lnTo>
                  <a:pt x="504" y="12"/>
                </a:lnTo>
                <a:lnTo>
                  <a:pt x="504" y="15"/>
                </a:lnTo>
                <a:lnTo>
                  <a:pt x="506" y="12"/>
                </a:lnTo>
                <a:lnTo>
                  <a:pt x="506" y="15"/>
                </a:lnTo>
                <a:lnTo>
                  <a:pt x="506" y="15"/>
                </a:lnTo>
                <a:lnTo>
                  <a:pt x="508" y="12"/>
                </a:lnTo>
                <a:lnTo>
                  <a:pt x="508" y="12"/>
                </a:lnTo>
                <a:lnTo>
                  <a:pt x="510" y="15"/>
                </a:lnTo>
                <a:lnTo>
                  <a:pt x="510" y="15"/>
                </a:lnTo>
                <a:lnTo>
                  <a:pt x="510" y="15"/>
                </a:lnTo>
                <a:moveTo>
                  <a:pt x="347" y="37"/>
                </a:moveTo>
                <a:lnTo>
                  <a:pt x="347" y="37"/>
                </a:lnTo>
                <a:lnTo>
                  <a:pt x="347" y="35"/>
                </a:lnTo>
                <a:lnTo>
                  <a:pt x="349" y="35"/>
                </a:lnTo>
                <a:lnTo>
                  <a:pt x="349" y="35"/>
                </a:lnTo>
                <a:lnTo>
                  <a:pt x="351" y="35"/>
                </a:lnTo>
                <a:lnTo>
                  <a:pt x="351" y="33"/>
                </a:lnTo>
                <a:lnTo>
                  <a:pt x="351" y="33"/>
                </a:lnTo>
                <a:lnTo>
                  <a:pt x="353" y="35"/>
                </a:lnTo>
                <a:lnTo>
                  <a:pt x="353" y="35"/>
                </a:lnTo>
                <a:lnTo>
                  <a:pt x="356" y="33"/>
                </a:lnTo>
                <a:lnTo>
                  <a:pt x="356" y="35"/>
                </a:lnTo>
                <a:lnTo>
                  <a:pt x="356" y="35"/>
                </a:lnTo>
                <a:lnTo>
                  <a:pt x="358" y="33"/>
                </a:lnTo>
                <a:lnTo>
                  <a:pt x="358" y="35"/>
                </a:lnTo>
                <a:lnTo>
                  <a:pt x="360" y="35"/>
                </a:lnTo>
                <a:lnTo>
                  <a:pt x="360" y="35"/>
                </a:lnTo>
                <a:lnTo>
                  <a:pt x="360" y="35"/>
                </a:lnTo>
                <a:lnTo>
                  <a:pt x="362" y="37"/>
                </a:lnTo>
                <a:lnTo>
                  <a:pt x="362" y="35"/>
                </a:lnTo>
                <a:lnTo>
                  <a:pt x="364" y="35"/>
                </a:lnTo>
                <a:lnTo>
                  <a:pt x="364" y="35"/>
                </a:lnTo>
                <a:lnTo>
                  <a:pt x="364" y="35"/>
                </a:lnTo>
                <a:lnTo>
                  <a:pt x="366" y="35"/>
                </a:lnTo>
                <a:lnTo>
                  <a:pt x="366" y="35"/>
                </a:lnTo>
                <a:lnTo>
                  <a:pt x="368" y="35"/>
                </a:lnTo>
                <a:lnTo>
                  <a:pt x="368" y="33"/>
                </a:lnTo>
                <a:lnTo>
                  <a:pt x="370" y="33"/>
                </a:lnTo>
                <a:lnTo>
                  <a:pt x="370" y="33"/>
                </a:lnTo>
                <a:lnTo>
                  <a:pt x="370" y="35"/>
                </a:lnTo>
                <a:lnTo>
                  <a:pt x="372" y="33"/>
                </a:lnTo>
                <a:lnTo>
                  <a:pt x="372" y="33"/>
                </a:lnTo>
                <a:lnTo>
                  <a:pt x="374" y="33"/>
                </a:lnTo>
                <a:lnTo>
                  <a:pt x="374" y="33"/>
                </a:lnTo>
                <a:lnTo>
                  <a:pt x="374" y="33"/>
                </a:lnTo>
                <a:lnTo>
                  <a:pt x="376" y="31"/>
                </a:lnTo>
                <a:lnTo>
                  <a:pt x="376" y="33"/>
                </a:lnTo>
                <a:lnTo>
                  <a:pt x="378" y="31"/>
                </a:lnTo>
                <a:lnTo>
                  <a:pt x="378" y="31"/>
                </a:lnTo>
                <a:lnTo>
                  <a:pt x="378" y="31"/>
                </a:lnTo>
                <a:lnTo>
                  <a:pt x="380" y="31"/>
                </a:lnTo>
                <a:lnTo>
                  <a:pt x="380" y="31"/>
                </a:lnTo>
                <a:lnTo>
                  <a:pt x="382" y="27"/>
                </a:lnTo>
                <a:lnTo>
                  <a:pt x="382" y="29"/>
                </a:lnTo>
                <a:lnTo>
                  <a:pt x="382" y="27"/>
                </a:lnTo>
                <a:lnTo>
                  <a:pt x="384" y="27"/>
                </a:lnTo>
                <a:lnTo>
                  <a:pt x="384" y="27"/>
                </a:lnTo>
                <a:lnTo>
                  <a:pt x="386" y="25"/>
                </a:lnTo>
                <a:lnTo>
                  <a:pt x="386" y="25"/>
                </a:lnTo>
                <a:lnTo>
                  <a:pt x="388" y="25"/>
                </a:lnTo>
                <a:lnTo>
                  <a:pt x="388" y="23"/>
                </a:lnTo>
                <a:lnTo>
                  <a:pt x="388" y="25"/>
                </a:lnTo>
                <a:lnTo>
                  <a:pt x="390" y="23"/>
                </a:lnTo>
                <a:lnTo>
                  <a:pt x="390" y="23"/>
                </a:lnTo>
                <a:lnTo>
                  <a:pt x="392" y="23"/>
                </a:lnTo>
                <a:lnTo>
                  <a:pt x="392" y="23"/>
                </a:lnTo>
                <a:lnTo>
                  <a:pt x="392" y="25"/>
                </a:lnTo>
                <a:lnTo>
                  <a:pt x="394" y="23"/>
                </a:lnTo>
                <a:lnTo>
                  <a:pt x="394" y="23"/>
                </a:lnTo>
                <a:lnTo>
                  <a:pt x="396" y="23"/>
                </a:lnTo>
                <a:lnTo>
                  <a:pt x="396" y="23"/>
                </a:lnTo>
                <a:lnTo>
                  <a:pt x="396" y="25"/>
                </a:lnTo>
                <a:lnTo>
                  <a:pt x="398" y="23"/>
                </a:lnTo>
                <a:lnTo>
                  <a:pt x="398" y="23"/>
                </a:lnTo>
                <a:lnTo>
                  <a:pt x="400" y="25"/>
                </a:lnTo>
                <a:lnTo>
                  <a:pt x="400" y="23"/>
                </a:lnTo>
                <a:lnTo>
                  <a:pt x="400" y="23"/>
                </a:lnTo>
                <a:lnTo>
                  <a:pt x="402" y="23"/>
                </a:lnTo>
                <a:lnTo>
                  <a:pt x="402" y="23"/>
                </a:lnTo>
                <a:lnTo>
                  <a:pt x="404" y="23"/>
                </a:lnTo>
                <a:lnTo>
                  <a:pt x="404" y="23"/>
                </a:lnTo>
                <a:lnTo>
                  <a:pt x="406" y="23"/>
                </a:lnTo>
                <a:lnTo>
                  <a:pt x="406" y="23"/>
                </a:lnTo>
                <a:lnTo>
                  <a:pt x="406" y="23"/>
                </a:lnTo>
                <a:lnTo>
                  <a:pt x="408" y="23"/>
                </a:lnTo>
                <a:lnTo>
                  <a:pt x="408" y="23"/>
                </a:lnTo>
                <a:lnTo>
                  <a:pt x="410" y="21"/>
                </a:lnTo>
                <a:lnTo>
                  <a:pt x="410" y="21"/>
                </a:lnTo>
                <a:lnTo>
                  <a:pt x="410" y="21"/>
                </a:lnTo>
                <a:lnTo>
                  <a:pt x="412" y="19"/>
                </a:lnTo>
                <a:lnTo>
                  <a:pt x="412" y="21"/>
                </a:lnTo>
                <a:lnTo>
                  <a:pt x="414" y="21"/>
                </a:lnTo>
                <a:lnTo>
                  <a:pt x="414" y="21"/>
                </a:lnTo>
                <a:lnTo>
                  <a:pt x="414" y="17"/>
                </a:lnTo>
                <a:lnTo>
                  <a:pt x="416" y="19"/>
                </a:lnTo>
                <a:lnTo>
                  <a:pt x="416" y="17"/>
                </a:lnTo>
                <a:lnTo>
                  <a:pt x="419" y="19"/>
                </a:lnTo>
                <a:lnTo>
                  <a:pt x="419" y="17"/>
                </a:lnTo>
                <a:lnTo>
                  <a:pt x="419" y="17"/>
                </a:lnTo>
                <a:lnTo>
                  <a:pt x="421" y="17"/>
                </a:lnTo>
                <a:lnTo>
                  <a:pt x="421" y="15"/>
                </a:lnTo>
                <a:lnTo>
                  <a:pt x="423" y="15"/>
                </a:lnTo>
                <a:lnTo>
                  <a:pt x="423" y="17"/>
                </a:lnTo>
                <a:lnTo>
                  <a:pt x="425" y="15"/>
                </a:lnTo>
                <a:lnTo>
                  <a:pt x="425" y="17"/>
                </a:lnTo>
                <a:lnTo>
                  <a:pt x="425" y="15"/>
                </a:lnTo>
                <a:lnTo>
                  <a:pt x="427" y="15"/>
                </a:lnTo>
                <a:lnTo>
                  <a:pt x="427" y="15"/>
                </a:lnTo>
                <a:lnTo>
                  <a:pt x="429" y="12"/>
                </a:lnTo>
                <a:lnTo>
                  <a:pt x="429" y="12"/>
                </a:lnTo>
                <a:moveTo>
                  <a:pt x="264" y="92"/>
                </a:moveTo>
                <a:lnTo>
                  <a:pt x="264" y="88"/>
                </a:lnTo>
                <a:lnTo>
                  <a:pt x="266" y="86"/>
                </a:lnTo>
                <a:lnTo>
                  <a:pt x="266" y="84"/>
                </a:lnTo>
                <a:lnTo>
                  <a:pt x="268" y="82"/>
                </a:lnTo>
                <a:lnTo>
                  <a:pt x="268" y="80"/>
                </a:lnTo>
                <a:lnTo>
                  <a:pt x="270" y="78"/>
                </a:lnTo>
                <a:lnTo>
                  <a:pt x="270" y="75"/>
                </a:lnTo>
                <a:lnTo>
                  <a:pt x="270" y="75"/>
                </a:lnTo>
                <a:lnTo>
                  <a:pt x="272" y="71"/>
                </a:lnTo>
                <a:lnTo>
                  <a:pt x="272" y="71"/>
                </a:lnTo>
                <a:lnTo>
                  <a:pt x="274" y="71"/>
                </a:lnTo>
                <a:lnTo>
                  <a:pt x="274" y="69"/>
                </a:lnTo>
                <a:lnTo>
                  <a:pt x="274" y="69"/>
                </a:lnTo>
                <a:lnTo>
                  <a:pt x="276" y="69"/>
                </a:lnTo>
                <a:lnTo>
                  <a:pt x="276" y="69"/>
                </a:lnTo>
                <a:lnTo>
                  <a:pt x="278" y="69"/>
                </a:lnTo>
                <a:lnTo>
                  <a:pt x="278" y="67"/>
                </a:lnTo>
                <a:lnTo>
                  <a:pt x="278" y="67"/>
                </a:lnTo>
                <a:lnTo>
                  <a:pt x="280" y="69"/>
                </a:lnTo>
                <a:lnTo>
                  <a:pt x="280" y="65"/>
                </a:lnTo>
                <a:lnTo>
                  <a:pt x="282" y="67"/>
                </a:lnTo>
                <a:lnTo>
                  <a:pt x="282" y="65"/>
                </a:lnTo>
                <a:lnTo>
                  <a:pt x="282" y="65"/>
                </a:lnTo>
                <a:lnTo>
                  <a:pt x="284" y="65"/>
                </a:lnTo>
                <a:lnTo>
                  <a:pt x="284" y="61"/>
                </a:lnTo>
                <a:lnTo>
                  <a:pt x="286" y="61"/>
                </a:lnTo>
                <a:lnTo>
                  <a:pt x="286" y="61"/>
                </a:lnTo>
                <a:lnTo>
                  <a:pt x="288" y="59"/>
                </a:lnTo>
                <a:lnTo>
                  <a:pt x="288" y="59"/>
                </a:lnTo>
                <a:lnTo>
                  <a:pt x="288" y="57"/>
                </a:lnTo>
                <a:lnTo>
                  <a:pt x="290" y="57"/>
                </a:lnTo>
                <a:lnTo>
                  <a:pt x="290" y="53"/>
                </a:lnTo>
                <a:lnTo>
                  <a:pt x="292" y="53"/>
                </a:lnTo>
                <a:lnTo>
                  <a:pt x="292" y="51"/>
                </a:lnTo>
                <a:lnTo>
                  <a:pt x="292" y="53"/>
                </a:lnTo>
                <a:lnTo>
                  <a:pt x="295" y="51"/>
                </a:lnTo>
                <a:lnTo>
                  <a:pt x="295" y="51"/>
                </a:lnTo>
                <a:lnTo>
                  <a:pt x="297" y="49"/>
                </a:lnTo>
                <a:lnTo>
                  <a:pt x="297" y="49"/>
                </a:lnTo>
                <a:lnTo>
                  <a:pt x="297" y="49"/>
                </a:lnTo>
                <a:lnTo>
                  <a:pt x="299" y="47"/>
                </a:lnTo>
                <a:lnTo>
                  <a:pt x="299" y="47"/>
                </a:lnTo>
                <a:lnTo>
                  <a:pt x="301" y="47"/>
                </a:lnTo>
                <a:lnTo>
                  <a:pt x="301" y="47"/>
                </a:lnTo>
                <a:lnTo>
                  <a:pt x="301" y="47"/>
                </a:lnTo>
                <a:lnTo>
                  <a:pt x="303" y="45"/>
                </a:lnTo>
                <a:lnTo>
                  <a:pt x="303" y="49"/>
                </a:lnTo>
                <a:lnTo>
                  <a:pt x="305" y="49"/>
                </a:lnTo>
                <a:lnTo>
                  <a:pt x="305" y="47"/>
                </a:lnTo>
                <a:lnTo>
                  <a:pt x="305" y="47"/>
                </a:lnTo>
                <a:lnTo>
                  <a:pt x="307" y="51"/>
                </a:lnTo>
                <a:lnTo>
                  <a:pt x="307" y="51"/>
                </a:lnTo>
                <a:lnTo>
                  <a:pt x="309" y="49"/>
                </a:lnTo>
                <a:lnTo>
                  <a:pt x="309" y="51"/>
                </a:lnTo>
                <a:lnTo>
                  <a:pt x="311" y="49"/>
                </a:lnTo>
                <a:lnTo>
                  <a:pt x="311" y="51"/>
                </a:lnTo>
                <a:lnTo>
                  <a:pt x="311" y="49"/>
                </a:lnTo>
                <a:lnTo>
                  <a:pt x="313" y="49"/>
                </a:lnTo>
                <a:lnTo>
                  <a:pt x="313" y="49"/>
                </a:lnTo>
                <a:lnTo>
                  <a:pt x="315" y="49"/>
                </a:lnTo>
                <a:lnTo>
                  <a:pt x="315" y="47"/>
                </a:lnTo>
                <a:lnTo>
                  <a:pt x="315" y="49"/>
                </a:lnTo>
                <a:lnTo>
                  <a:pt x="317" y="49"/>
                </a:lnTo>
                <a:lnTo>
                  <a:pt x="317" y="49"/>
                </a:lnTo>
                <a:lnTo>
                  <a:pt x="319" y="47"/>
                </a:lnTo>
                <a:lnTo>
                  <a:pt x="319" y="47"/>
                </a:lnTo>
                <a:lnTo>
                  <a:pt x="319" y="47"/>
                </a:lnTo>
                <a:lnTo>
                  <a:pt x="321" y="47"/>
                </a:lnTo>
                <a:lnTo>
                  <a:pt x="321" y="45"/>
                </a:lnTo>
                <a:lnTo>
                  <a:pt x="323" y="43"/>
                </a:lnTo>
                <a:lnTo>
                  <a:pt x="323" y="45"/>
                </a:lnTo>
                <a:lnTo>
                  <a:pt x="323" y="43"/>
                </a:lnTo>
                <a:lnTo>
                  <a:pt x="325" y="39"/>
                </a:lnTo>
                <a:lnTo>
                  <a:pt x="325" y="41"/>
                </a:lnTo>
                <a:lnTo>
                  <a:pt x="327" y="41"/>
                </a:lnTo>
                <a:lnTo>
                  <a:pt x="327" y="39"/>
                </a:lnTo>
                <a:lnTo>
                  <a:pt x="329" y="39"/>
                </a:lnTo>
                <a:lnTo>
                  <a:pt x="329" y="39"/>
                </a:lnTo>
                <a:lnTo>
                  <a:pt x="329" y="37"/>
                </a:lnTo>
                <a:lnTo>
                  <a:pt x="331" y="41"/>
                </a:lnTo>
                <a:lnTo>
                  <a:pt x="331" y="37"/>
                </a:lnTo>
                <a:lnTo>
                  <a:pt x="333" y="39"/>
                </a:lnTo>
                <a:lnTo>
                  <a:pt x="333" y="39"/>
                </a:lnTo>
                <a:lnTo>
                  <a:pt x="333" y="39"/>
                </a:lnTo>
                <a:lnTo>
                  <a:pt x="335" y="39"/>
                </a:lnTo>
                <a:lnTo>
                  <a:pt x="335" y="39"/>
                </a:lnTo>
                <a:lnTo>
                  <a:pt x="337" y="39"/>
                </a:lnTo>
                <a:lnTo>
                  <a:pt x="337" y="41"/>
                </a:lnTo>
                <a:lnTo>
                  <a:pt x="337" y="39"/>
                </a:lnTo>
                <a:lnTo>
                  <a:pt x="339" y="39"/>
                </a:lnTo>
                <a:lnTo>
                  <a:pt x="339" y="39"/>
                </a:lnTo>
                <a:lnTo>
                  <a:pt x="341" y="39"/>
                </a:lnTo>
                <a:lnTo>
                  <a:pt x="341" y="39"/>
                </a:lnTo>
                <a:lnTo>
                  <a:pt x="341" y="37"/>
                </a:lnTo>
                <a:lnTo>
                  <a:pt x="343" y="37"/>
                </a:lnTo>
                <a:lnTo>
                  <a:pt x="343" y="39"/>
                </a:lnTo>
                <a:lnTo>
                  <a:pt x="345" y="37"/>
                </a:lnTo>
                <a:lnTo>
                  <a:pt x="345" y="37"/>
                </a:lnTo>
                <a:lnTo>
                  <a:pt x="347" y="37"/>
                </a:lnTo>
                <a:moveTo>
                  <a:pt x="183" y="299"/>
                </a:moveTo>
                <a:lnTo>
                  <a:pt x="183" y="301"/>
                </a:lnTo>
                <a:lnTo>
                  <a:pt x="183" y="301"/>
                </a:lnTo>
                <a:lnTo>
                  <a:pt x="185" y="303"/>
                </a:lnTo>
                <a:lnTo>
                  <a:pt x="185" y="299"/>
                </a:lnTo>
                <a:lnTo>
                  <a:pt x="187" y="301"/>
                </a:lnTo>
                <a:lnTo>
                  <a:pt x="187" y="303"/>
                </a:lnTo>
                <a:lnTo>
                  <a:pt x="187" y="301"/>
                </a:lnTo>
                <a:lnTo>
                  <a:pt x="189" y="301"/>
                </a:lnTo>
                <a:lnTo>
                  <a:pt x="189" y="301"/>
                </a:lnTo>
                <a:lnTo>
                  <a:pt x="191" y="303"/>
                </a:lnTo>
                <a:lnTo>
                  <a:pt x="191" y="301"/>
                </a:lnTo>
                <a:lnTo>
                  <a:pt x="193" y="303"/>
                </a:lnTo>
                <a:lnTo>
                  <a:pt x="193" y="301"/>
                </a:lnTo>
                <a:lnTo>
                  <a:pt x="193" y="303"/>
                </a:lnTo>
                <a:lnTo>
                  <a:pt x="195" y="305"/>
                </a:lnTo>
                <a:lnTo>
                  <a:pt x="195" y="303"/>
                </a:lnTo>
                <a:lnTo>
                  <a:pt x="197" y="305"/>
                </a:lnTo>
                <a:lnTo>
                  <a:pt x="197" y="305"/>
                </a:lnTo>
                <a:lnTo>
                  <a:pt x="197" y="305"/>
                </a:lnTo>
                <a:lnTo>
                  <a:pt x="199" y="305"/>
                </a:lnTo>
                <a:lnTo>
                  <a:pt x="199" y="305"/>
                </a:lnTo>
                <a:lnTo>
                  <a:pt x="201" y="307"/>
                </a:lnTo>
                <a:lnTo>
                  <a:pt x="201" y="307"/>
                </a:lnTo>
                <a:lnTo>
                  <a:pt x="201" y="303"/>
                </a:lnTo>
                <a:lnTo>
                  <a:pt x="203" y="305"/>
                </a:lnTo>
                <a:lnTo>
                  <a:pt x="203" y="309"/>
                </a:lnTo>
                <a:lnTo>
                  <a:pt x="205" y="307"/>
                </a:lnTo>
                <a:lnTo>
                  <a:pt x="205" y="309"/>
                </a:lnTo>
                <a:lnTo>
                  <a:pt x="205" y="305"/>
                </a:lnTo>
                <a:lnTo>
                  <a:pt x="207" y="305"/>
                </a:lnTo>
                <a:lnTo>
                  <a:pt x="207" y="309"/>
                </a:lnTo>
                <a:lnTo>
                  <a:pt x="209" y="305"/>
                </a:lnTo>
                <a:lnTo>
                  <a:pt x="209" y="305"/>
                </a:lnTo>
                <a:lnTo>
                  <a:pt x="211" y="309"/>
                </a:lnTo>
                <a:lnTo>
                  <a:pt x="211" y="307"/>
                </a:lnTo>
                <a:lnTo>
                  <a:pt x="211" y="307"/>
                </a:lnTo>
                <a:lnTo>
                  <a:pt x="213" y="307"/>
                </a:lnTo>
                <a:lnTo>
                  <a:pt x="213" y="307"/>
                </a:lnTo>
                <a:lnTo>
                  <a:pt x="215" y="307"/>
                </a:lnTo>
                <a:lnTo>
                  <a:pt x="215" y="307"/>
                </a:lnTo>
                <a:lnTo>
                  <a:pt x="215" y="303"/>
                </a:lnTo>
                <a:lnTo>
                  <a:pt x="217" y="307"/>
                </a:lnTo>
                <a:lnTo>
                  <a:pt x="217" y="305"/>
                </a:lnTo>
                <a:lnTo>
                  <a:pt x="219" y="303"/>
                </a:lnTo>
                <a:lnTo>
                  <a:pt x="219" y="303"/>
                </a:lnTo>
                <a:lnTo>
                  <a:pt x="219" y="305"/>
                </a:lnTo>
                <a:lnTo>
                  <a:pt x="221" y="303"/>
                </a:lnTo>
                <a:lnTo>
                  <a:pt x="221" y="299"/>
                </a:lnTo>
                <a:lnTo>
                  <a:pt x="223" y="299"/>
                </a:lnTo>
                <a:lnTo>
                  <a:pt x="223" y="299"/>
                </a:lnTo>
                <a:lnTo>
                  <a:pt x="223" y="297"/>
                </a:lnTo>
                <a:lnTo>
                  <a:pt x="225" y="291"/>
                </a:lnTo>
                <a:lnTo>
                  <a:pt x="225" y="289"/>
                </a:lnTo>
                <a:lnTo>
                  <a:pt x="227" y="285"/>
                </a:lnTo>
                <a:lnTo>
                  <a:pt x="227" y="279"/>
                </a:lnTo>
                <a:lnTo>
                  <a:pt x="229" y="273"/>
                </a:lnTo>
                <a:lnTo>
                  <a:pt x="229" y="269"/>
                </a:lnTo>
                <a:lnTo>
                  <a:pt x="229" y="260"/>
                </a:lnTo>
                <a:lnTo>
                  <a:pt x="231" y="254"/>
                </a:lnTo>
                <a:lnTo>
                  <a:pt x="231" y="246"/>
                </a:lnTo>
                <a:lnTo>
                  <a:pt x="234" y="240"/>
                </a:lnTo>
                <a:lnTo>
                  <a:pt x="234" y="232"/>
                </a:lnTo>
                <a:lnTo>
                  <a:pt x="234" y="226"/>
                </a:lnTo>
                <a:lnTo>
                  <a:pt x="236" y="218"/>
                </a:lnTo>
                <a:lnTo>
                  <a:pt x="236" y="212"/>
                </a:lnTo>
                <a:lnTo>
                  <a:pt x="238" y="206"/>
                </a:lnTo>
                <a:lnTo>
                  <a:pt x="238" y="197"/>
                </a:lnTo>
                <a:lnTo>
                  <a:pt x="238" y="193"/>
                </a:lnTo>
                <a:lnTo>
                  <a:pt x="240" y="187"/>
                </a:lnTo>
                <a:lnTo>
                  <a:pt x="240" y="185"/>
                </a:lnTo>
                <a:lnTo>
                  <a:pt x="242" y="179"/>
                </a:lnTo>
                <a:lnTo>
                  <a:pt x="242" y="173"/>
                </a:lnTo>
                <a:lnTo>
                  <a:pt x="242" y="169"/>
                </a:lnTo>
                <a:lnTo>
                  <a:pt x="244" y="165"/>
                </a:lnTo>
                <a:lnTo>
                  <a:pt x="244" y="159"/>
                </a:lnTo>
                <a:lnTo>
                  <a:pt x="246" y="159"/>
                </a:lnTo>
                <a:lnTo>
                  <a:pt x="246" y="155"/>
                </a:lnTo>
                <a:lnTo>
                  <a:pt x="246" y="151"/>
                </a:lnTo>
                <a:lnTo>
                  <a:pt x="248" y="149"/>
                </a:lnTo>
                <a:lnTo>
                  <a:pt x="248" y="145"/>
                </a:lnTo>
                <a:lnTo>
                  <a:pt x="250" y="141"/>
                </a:lnTo>
                <a:lnTo>
                  <a:pt x="250" y="141"/>
                </a:lnTo>
                <a:lnTo>
                  <a:pt x="252" y="136"/>
                </a:lnTo>
                <a:lnTo>
                  <a:pt x="252" y="134"/>
                </a:lnTo>
                <a:lnTo>
                  <a:pt x="252" y="132"/>
                </a:lnTo>
                <a:lnTo>
                  <a:pt x="254" y="128"/>
                </a:lnTo>
                <a:lnTo>
                  <a:pt x="254" y="128"/>
                </a:lnTo>
                <a:lnTo>
                  <a:pt x="256" y="124"/>
                </a:lnTo>
                <a:lnTo>
                  <a:pt x="256" y="120"/>
                </a:lnTo>
                <a:lnTo>
                  <a:pt x="256" y="120"/>
                </a:lnTo>
                <a:lnTo>
                  <a:pt x="258" y="116"/>
                </a:lnTo>
                <a:lnTo>
                  <a:pt x="258" y="112"/>
                </a:lnTo>
                <a:lnTo>
                  <a:pt x="260" y="110"/>
                </a:lnTo>
                <a:lnTo>
                  <a:pt x="260" y="106"/>
                </a:lnTo>
                <a:lnTo>
                  <a:pt x="260" y="104"/>
                </a:lnTo>
                <a:lnTo>
                  <a:pt x="262" y="102"/>
                </a:lnTo>
                <a:lnTo>
                  <a:pt x="262" y="96"/>
                </a:lnTo>
                <a:lnTo>
                  <a:pt x="264" y="94"/>
                </a:lnTo>
                <a:lnTo>
                  <a:pt x="264" y="92"/>
                </a:lnTo>
                <a:moveTo>
                  <a:pt x="99" y="303"/>
                </a:moveTo>
                <a:lnTo>
                  <a:pt x="101" y="303"/>
                </a:lnTo>
                <a:lnTo>
                  <a:pt x="101" y="303"/>
                </a:lnTo>
                <a:lnTo>
                  <a:pt x="101" y="303"/>
                </a:lnTo>
                <a:lnTo>
                  <a:pt x="103" y="303"/>
                </a:lnTo>
                <a:lnTo>
                  <a:pt x="103" y="305"/>
                </a:lnTo>
                <a:lnTo>
                  <a:pt x="105" y="303"/>
                </a:lnTo>
                <a:lnTo>
                  <a:pt x="105" y="303"/>
                </a:lnTo>
                <a:lnTo>
                  <a:pt x="105" y="305"/>
                </a:lnTo>
                <a:lnTo>
                  <a:pt x="107" y="303"/>
                </a:lnTo>
                <a:lnTo>
                  <a:pt x="107" y="305"/>
                </a:lnTo>
                <a:lnTo>
                  <a:pt x="109" y="305"/>
                </a:lnTo>
                <a:lnTo>
                  <a:pt x="109" y="303"/>
                </a:lnTo>
                <a:lnTo>
                  <a:pt x="109" y="303"/>
                </a:lnTo>
                <a:lnTo>
                  <a:pt x="112" y="305"/>
                </a:lnTo>
                <a:lnTo>
                  <a:pt x="112" y="303"/>
                </a:lnTo>
                <a:lnTo>
                  <a:pt x="114" y="305"/>
                </a:lnTo>
                <a:lnTo>
                  <a:pt x="114" y="305"/>
                </a:lnTo>
                <a:lnTo>
                  <a:pt x="116" y="303"/>
                </a:lnTo>
                <a:lnTo>
                  <a:pt x="116" y="303"/>
                </a:lnTo>
                <a:lnTo>
                  <a:pt x="116" y="305"/>
                </a:lnTo>
                <a:lnTo>
                  <a:pt x="118" y="305"/>
                </a:lnTo>
                <a:lnTo>
                  <a:pt x="118" y="303"/>
                </a:lnTo>
                <a:lnTo>
                  <a:pt x="120" y="305"/>
                </a:lnTo>
                <a:lnTo>
                  <a:pt x="120" y="305"/>
                </a:lnTo>
                <a:lnTo>
                  <a:pt x="120" y="305"/>
                </a:lnTo>
                <a:lnTo>
                  <a:pt x="122" y="305"/>
                </a:lnTo>
                <a:lnTo>
                  <a:pt x="122" y="305"/>
                </a:lnTo>
                <a:lnTo>
                  <a:pt x="124" y="305"/>
                </a:lnTo>
                <a:lnTo>
                  <a:pt x="124" y="305"/>
                </a:lnTo>
                <a:lnTo>
                  <a:pt x="124" y="307"/>
                </a:lnTo>
                <a:lnTo>
                  <a:pt x="126" y="305"/>
                </a:lnTo>
                <a:lnTo>
                  <a:pt x="126" y="305"/>
                </a:lnTo>
                <a:lnTo>
                  <a:pt x="128" y="307"/>
                </a:lnTo>
                <a:lnTo>
                  <a:pt x="128" y="307"/>
                </a:lnTo>
                <a:lnTo>
                  <a:pt x="128" y="305"/>
                </a:lnTo>
                <a:lnTo>
                  <a:pt x="130" y="307"/>
                </a:lnTo>
                <a:lnTo>
                  <a:pt x="130" y="307"/>
                </a:lnTo>
                <a:lnTo>
                  <a:pt x="132" y="309"/>
                </a:lnTo>
                <a:lnTo>
                  <a:pt x="132" y="307"/>
                </a:lnTo>
                <a:lnTo>
                  <a:pt x="134" y="309"/>
                </a:lnTo>
                <a:lnTo>
                  <a:pt x="134" y="309"/>
                </a:lnTo>
                <a:lnTo>
                  <a:pt x="134" y="309"/>
                </a:lnTo>
                <a:lnTo>
                  <a:pt x="136" y="309"/>
                </a:lnTo>
                <a:lnTo>
                  <a:pt x="136" y="309"/>
                </a:lnTo>
                <a:lnTo>
                  <a:pt x="138" y="311"/>
                </a:lnTo>
                <a:lnTo>
                  <a:pt x="138" y="309"/>
                </a:lnTo>
                <a:lnTo>
                  <a:pt x="138" y="307"/>
                </a:lnTo>
                <a:lnTo>
                  <a:pt x="140" y="307"/>
                </a:lnTo>
                <a:lnTo>
                  <a:pt x="140" y="307"/>
                </a:lnTo>
                <a:lnTo>
                  <a:pt x="142" y="307"/>
                </a:lnTo>
                <a:lnTo>
                  <a:pt x="142" y="307"/>
                </a:lnTo>
                <a:lnTo>
                  <a:pt x="142" y="307"/>
                </a:lnTo>
                <a:lnTo>
                  <a:pt x="144" y="307"/>
                </a:lnTo>
                <a:lnTo>
                  <a:pt x="144" y="307"/>
                </a:lnTo>
                <a:lnTo>
                  <a:pt x="146" y="305"/>
                </a:lnTo>
                <a:lnTo>
                  <a:pt x="146" y="305"/>
                </a:lnTo>
                <a:lnTo>
                  <a:pt x="146" y="307"/>
                </a:lnTo>
                <a:lnTo>
                  <a:pt x="148" y="305"/>
                </a:lnTo>
                <a:lnTo>
                  <a:pt x="148" y="305"/>
                </a:lnTo>
                <a:lnTo>
                  <a:pt x="150" y="305"/>
                </a:lnTo>
                <a:lnTo>
                  <a:pt x="150" y="303"/>
                </a:lnTo>
                <a:lnTo>
                  <a:pt x="152" y="301"/>
                </a:lnTo>
                <a:lnTo>
                  <a:pt x="152" y="303"/>
                </a:lnTo>
                <a:lnTo>
                  <a:pt x="152" y="305"/>
                </a:lnTo>
                <a:lnTo>
                  <a:pt x="154" y="303"/>
                </a:lnTo>
                <a:lnTo>
                  <a:pt x="154" y="303"/>
                </a:lnTo>
                <a:lnTo>
                  <a:pt x="156" y="301"/>
                </a:lnTo>
                <a:lnTo>
                  <a:pt x="156" y="303"/>
                </a:lnTo>
                <a:lnTo>
                  <a:pt x="156" y="301"/>
                </a:lnTo>
                <a:lnTo>
                  <a:pt x="158" y="301"/>
                </a:lnTo>
                <a:lnTo>
                  <a:pt x="158" y="303"/>
                </a:lnTo>
                <a:lnTo>
                  <a:pt x="160" y="301"/>
                </a:lnTo>
                <a:lnTo>
                  <a:pt x="160" y="301"/>
                </a:lnTo>
                <a:lnTo>
                  <a:pt x="160" y="301"/>
                </a:lnTo>
                <a:lnTo>
                  <a:pt x="162" y="301"/>
                </a:lnTo>
                <a:lnTo>
                  <a:pt x="162" y="301"/>
                </a:lnTo>
                <a:lnTo>
                  <a:pt x="164" y="301"/>
                </a:lnTo>
                <a:lnTo>
                  <a:pt x="164" y="301"/>
                </a:lnTo>
                <a:lnTo>
                  <a:pt x="164" y="301"/>
                </a:lnTo>
                <a:lnTo>
                  <a:pt x="166" y="301"/>
                </a:lnTo>
                <a:lnTo>
                  <a:pt x="166" y="301"/>
                </a:lnTo>
                <a:lnTo>
                  <a:pt x="168" y="301"/>
                </a:lnTo>
                <a:lnTo>
                  <a:pt x="168" y="301"/>
                </a:lnTo>
                <a:lnTo>
                  <a:pt x="170" y="303"/>
                </a:lnTo>
                <a:lnTo>
                  <a:pt x="170" y="303"/>
                </a:lnTo>
                <a:lnTo>
                  <a:pt x="170" y="303"/>
                </a:lnTo>
                <a:lnTo>
                  <a:pt x="173" y="301"/>
                </a:lnTo>
                <a:lnTo>
                  <a:pt x="173" y="303"/>
                </a:lnTo>
                <a:lnTo>
                  <a:pt x="175" y="303"/>
                </a:lnTo>
                <a:lnTo>
                  <a:pt x="175" y="305"/>
                </a:lnTo>
                <a:lnTo>
                  <a:pt x="175" y="303"/>
                </a:lnTo>
                <a:lnTo>
                  <a:pt x="177" y="303"/>
                </a:lnTo>
                <a:lnTo>
                  <a:pt x="177" y="303"/>
                </a:lnTo>
                <a:lnTo>
                  <a:pt x="179" y="301"/>
                </a:lnTo>
                <a:lnTo>
                  <a:pt x="179" y="303"/>
                </a:lnTo>
                <a:lnTo>
                  <a:pt x="179" y="303"/>
                </a:lnTo>
                <a:lnTo>
                  <a:pt x="181" y="301"/>
                </a:lnTo>
                <a:lnTo>
                  <a:pt x="181" y="301"/>
                </a:lnTo>
                <a:lnTo>
                  <a:pt x="183" y="299"/>
                </a:lnTo>
                <a:moveTo>
                  <a:pt x="18" y="295"/>
                </a:moveTo>
                <a:lnTo>
                  <a:pt x="18" y="295"/>
                </a:lnTo>
                <a:lnTo>
                  <a:pt x="20" y="293"/>
                </a:lnTo>
                <a:lnTo>
                  <a:pt x="20" y="295"/>
                </a:lnTo>
                <a:lnTo>
                  <a:pt x="20" y="293"/>
                </a:lnTo>
                <a:lnTo>
                  <a:pt x="22" y="293"/>
                </a:lnTo>
                <a:lnTo>
                  <a:pt x="22" y="293"/>
                </a:lnTo>
                <a:lnTo>
                  <a:pt x="24" y="293"/>
                </a:lnTo>
                <a:lnTo>
                  <a:pt x="24" y="295"/>
                </a:lnTo>
                <a:lnTo>
                  <a:pt x="24" y="295"/>
                </a:lnTo>
                <a:lnTo>
                  <a:pt x="26" y="291"/>
                </a:lnTo>
                <a:lnTo>
                  <a:pt x="26" y="293"/>
                </a:lnTo>
                <a:lnTo>
                  <a:pt x="28" y="293"/>
                </a:lnTo>
                <a:lnTo>
                  <a:pt x="28" y="295"/>
                </a:lnTo>
                <a:lnTo>
                  <a:pt x="28" y="293"/>
                </a:lnTo>
                <a:lnTo>
                  <a:pt x="30" y="295"/>
                </a:lnTo>
                <a:lnTo>
                  <a:pt x="30" y="297"/>
                </a:lnTo>
                <a:lnTo>
                  <a:pt x="32" y="295"/>
                </a:lnTo>
                <a:lnTo>
                  <a:pt x="32" y="295"/>
                </a:lnTo>
                <a:lnTo>
                  <a:pt x="34" y="297"/>
                </a:lnTo>
                <a:lnTo>
                  <a:pt x="34" y="297"/>
                </a:lnTo>
                <a:lnTo>
                  <a:pt x="34" y="299"/>
                </a:lnTo>
                <a:lnTo>
                  <a:pt x="36" y="299"/>
                </a:lnTo>
                <a:lnTo>
                  <a:pt x="36" y="297"/>
                </a:lnTo>
                <a:lnTo>
                  <a:pt x="38" y="299"/>
                </a:lnTo>
                <a:lnTo>
                  <a:pt x="38" y="301"/>
                </a:lnTo>
                <a:lnTo>
                  <a:pt x="38" y="299"/>
                </a:lnTo>
                <a:lnTo>
                  <a:pt x="40" y="301"/>
                </a:lnTo>
                <a:lnTo>
                  <a:pt x="40" y="303"/>
                </a:lnTo>
                <a:lnTo>
                  <a:pt x="42" y="301"/>
                </a:lnTo>
                <a:lnTo>
                  <a:pt x="42" y="303"/>
                </a:lnTo>
                <a:lnTo>
                  <a:pt x="42" y="303"/>
                </a:lnTo>
                <a:lnTo>
                  <a:pt x="44" y="303"/>
                </a:lnTo>
                <a:lnTo>
                  <a:pt x="44" y="305"/>
                </a:lnTo>
                <a:lnTo>
                  <a:pt x="46" y="305"/>
                </a:lnTo>
                <a:lnTo>
                  <a:pt x="46" y="303"/>
                </a:lnTo>
                <a:lnTo>
                  <a:pt x="46" y="305"/>
                </a:lnTo>
                <a:lnTo>
                  <a:pt x="49" y="305"/>
                </a:lnTo>
                <a:lnTo>
                  <a:pt x="49" y="303"/>
                </a:lnTo>
                <a:lnTo>
                  <a:pt x="51" y="305"/>
                </a:lnTo>
                <a:lnTo>
                  <a:pt x="51" y="303"/>
                </a:lnTo>
                <a:lnTo>
                  <a:pt x="51" y="305"/>
                </a:lnTo>
                <a:lnTo>
                  <a:pt x="53" y="303"/>
                </a:lnTo>
                <a:lnTo>
                  <a:pt x="53" y="301"/>
                </a:lnTo>
                <a:lnTo>
                  <a:pt x="55" y="303"/>
                </a:lnTo>
                <a:lnTo>
                  <a:pt x="55" y="301"/>
                </a:lnTo>
                <a:lnTo>
                  <a:pt x="57" y="301"/>
                </a:lnTo>
                <a:lnTo>
                  <a:pt x="57" y="301"/>
                </a:lnTo>
                <a:lnTo>
                  <a:pt x="57" y="303"/>
                </a:lnTo>
                <a:lnTo>
                  <a:pt x="59" y="301"/>
                </a:lnTo>
                <a:lnTo>
                  <a:pt x="59" y="301"/>
                </a:lnTo>
                <a:lnTo>
                  <a:pt x="61" y="301"/>
                </a:lnTo>
                <a:lnTo>
                  <a:pt x="61" y="301"/>
                </a:lnTo>
                <a:lnTo>
                  <a:pt x="61" y="303"/>
                </a:lnTo>
                <a:lnTo>
                  <a:pt x="63" y="299"/>
                </a:lnTo>
                <a:lnTo>
                  <a:pt x="63" y="303"/>
                </a:lnTo>
                <a:lnTo>
                  <a:pt x="65" y="301"/>
                </a:lnTo>
                <a:lnTo>
                  <a:pt x="65" y="303"/>
                </a:lnTo>
                <a:lnTo>
                  <a:pt x="65" y="299"/>
                </a:lnTo>
                <a:lnTo>
                  <a:pt x="67" y="301"/>
                </a:lnTo>
                <a:lnTo>
                  <a:pt x="67" y="301"/>
                </a:lnTo>
                <a:lnTo>
                  <a:pt x="69" y="301"/>
                </a:lnTo>
                <a:lnTo>
                  <a:pt x="69" y="301"/>
                </a:lnTo>
                <a:lnTo>
                  <a:pt x="69" y="303"/>
                </a:lnTo>
                <a:lnTo>
                  <a:pt x="71" y="301"/>
                </a:lnTo>
                <a:lnTo>
                  <a:pt x="71" y="299"/>
                </a:lnTo>
                <a:lnTo>
                  <a:pt x="73" y="299"/>
                </a:lnTo>
                <a:lnTo>
                  <a:pt x="73" y="301"/>
                </a:lnTo>
                <a:lnTo>
                  <a:pt x="75" y="299"/>
                </a:lnTo>
                <a:lnTo>
                  <a:pt x="75" y="301"/>
                </a:lnTo>
                <a:lnTo>
                  <a:pt x="75" y="299"/>
                </a:lnTo>
                <a:lnTo>
                  <a:pt x="77" y="299"/>
                </a:lnTo>
                <a:lnTo>
                  <a:pt x="77" y="301"/>
                </a:lnTo>
                <a:lnTo>
                  <a:pt x="79" y="299"/>
                </a:lnTo>
                <a:lnTo>
                  <a:pt x="79" y="299"/>
                </a:lnTo>
                <a:lnTo>
                  <a:pt x="79" y="299"/>
                </a:lnTo>
                <a:lnTo>
                  <a:pt x="81" y="299"/>
                </a:lnTo>
                <a:lnTo>
                  <a:pt x="81" y="299"/>
                </a:lnTo>
                <a:lnTo>
                  <a:pt x="83" y="297"/>
                </a:lnTo>
                <a:lnTo>
                  <a:pt x="83" y="297"/>
                </a:lnTo>
                <a:lnTo>
                  <a:pt x="83" y="297"/>
                </a:lnTo>
                <a:lnTo>
                  <a:pt x="85" y="299"/>
                </a:lnTo>
                <a:lnTo>
                  <a:pt x="85" y="299"/>
                </a:lnTo>
                <a:lnTo>
                  <a:pt x="87" y="299"/>
                </a:lnTo>
                <a:lnTo>
                  <a:pt x="87" y="299"/>
                </a:lnTo>
                <a:lnTo>
                  <a:pt x="87" y="301"/>
                </a:lnTo>
                <a:lnTo>
                  <a:pt x="89" y="299"/>
                </a:lnTo>
                <a:lnTo>
                  <a:pt x="89" y="301"/>
                </a:lnTo>
                <a:lnTo>
                  <a:pt x="91" y="303"/>
                </a:lnTo>
                <a:lnTo>
                  <a:pt x="91" y="301"/>
                </a:lnTo>
                <a:lnTo>
                  <a:pt x="93" y="301"/>
                </a:lnTo>
                <a:lnTo>
                  <a:pt x="93" y="301"/>
                </a:lnTo>
                <a:lnTo>
                  <a:pt x="93" y="301"/>
                </a:lnTo>
                <a:lnTo>
                  <a:pt x="95" y="303"/>
                </a:lnTo>
                <a:lnTo>
                  <a:pt x="95" y="301"/>
                </a:lnTo>
                <a:lnTo>
                  <a:pt x="97" y="303"/>
                </a:lnTo>
                <a:lnTo>
                  <a:pt x="97" y="305"/>
                </a:lnTo>
                <a:lnTo>
                  <a:pt x="97" y="303"/>
                </a:lnTo>
                <a:lnTo>
                  <a:pt x="99" y="303"/>
                </a:lnTo>
                <a:lnTo>
                  <a:pt x="99" y="303"/>
                </a:lnTo>
                <a:moveTo>
                  <a:pt x="0" y="301"/>
                </a:moveTo>
                <a:lnTo>
                  <a:pt x="2" y="299"/>
                </a:lnTo>
                <a:lnTo>
                  <a:pt x="2" y="299"/>
                </a:lnTo>
                <a:lnTo>
                  <a:pt x="2" y="295"/>
                </a:lnTo>
                <a:lnTo>
                  <a:pt x="4" y="297"/>
                </a:lnTo>
                <a:lnTo>
                  <a:pt x="4" y="297"/>
                </a:lnTo>
                <a:lnTo>
                  <a:pt x="6" y="297"/>
                </a:lnTo>
                <a:lnTo>
                  <a:pt x="6" y="295"/>
                </a:lnTo>
                <a:lnTo>
                  <a:pt x="6" y="297"/>
                </a:lnTo>
                <a:lnTo>
                  <a:pt x="8" y="297"/>
                </a:lnTo>
                <a:lnTo>
                  <a:pt x="8" y="297"/>
                </a:lnTo>
                <a:lnTo>
                  <a:pt x="10" y="293"/>
                </a:lnTo>
                <a:lnTo>
                  <a:pt x="10" y="295"/>
                </a:lnTo>
                <a:lnTo>
                  <a:pt x="10" y="295"/>
                </a:lnTo>
                <a:lnTo>
                  <a:pt x="12" y="297"/>
                </a:lnTo>
                <a:lnTo>
                  <a:pt x="12" y="293"/>
                </a:lnTo>
                <a:lnTo>
                  <a:pt x="14" y="295"/>
                </a:lnTo>
                <a:lnTo>
                  <a:pt x="14" y="295"/>
                </a:lnTo>
                <a:lnTo>
                  <a:pt x="16" y="295"/>
                </a:lnTo>
                <a:lnTo>
                  <a:pt x="16" y="295"/>
                </a:lnTo>
                <a:lnTo>
                  <a:pt x="16" y="295"/>
                </a:lnTo>
                <a:lnTo>
                  <a:pt x="18" y="295"/>
                </a:lnTo>
              </a:path>
            </a:pathLst>
          </a:custGeom>
          <a:noFill/>
          <a:ln w="28575" cap="flat">
            <a:solidFill>
              <a:srgbClr val="FF99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="0">
              <a:solidFill>
                <a:srgbClr val="FFFFFF"/>
              </a:solidFill>
            </a:endParaRPr>
          </a:p>
        </p:txBody>
      </p:sp>
      <p:sp>
        <p:nvSpPr>
          <p:cNvPr id="63" name="Freeform 33"/>
          <p:cNvSpPr>
            <a:spLocks noEditPoints="1"/>
          </p:cNvSpPr>
          <p:nvPr/>
        </p:nvSpPr>
        <p:spPr bwMode="auto">
          <a:xfrm>
            <a:off x="7600561" y="3375595"/>
            <a:ext cx="2420160" cy="937212"/>
          </a:xfrm>
          <a:custGeom>
            <a:avLst/>
            <a:gdLst>
              <a:gd name="T0" fmla="*/ 1606 w 1663"/>
              <a:gd name="T1" fmla="*/ 451 h 644"/>
              <a:gd name="T2" fmla="*/ 1632 w 1663"/>
              <a:gd name="T3" fmla="*/ 465 h 644"/>
              <a:gd name="T4" fmla="*/ 1659 w 1663"/>
              <a:gd name="T5" fmla="*/ 463 h 644"/>
              <a:gd name="T6" fmla="*/ 1520 w 1663"/>
              <a:gd name="T7" fmla="*/ 467 h 644"/>
              <a:gd name="T8" fmla="*/ 1547 w 1663"/>
              <a:gd name="T9" fmla="*/ 453 h 644"/>
              <a:gd name="T10" fmla="*/ 1573 w 1663"/>
              <a:gd name="T11" fmla="*/ 445 h 644"/>
              <a:gd name="T12" fmla="*/ 1435 w 1663"/>
              <a:gd name="T13" fmla="*/ 449 h 644"/>
              <a:gd name="T14" fmla="*/ 1462 w 1663"/>
              <a:gd name="T15" fmla="*/ 451 h 644"/>
              <a:gd name="T16" fmla="*/ 1488 w 1663"/>
              <a:gd name="T17" fmla="*/ 447 h 644"/>
              <a:gd name="T18" fmla="*/ 1350 w 1663"/>
              <a:gd name="T19" fmla="*/ 449 h 644"/>
              <a:gd name="T20" fmla="*/ 1376 w 1663"/>
              <a:gd name="T21" fmla="*/ 414 h 644"/>
              <a:gd name="T22" fmla="*/ 1403 w 1663"/>
              <a:gd name="T23" fmla="*/ 408 h 644"/>
              <a:gd name="T24" fmla="*/ 1262 w 1663"/>
              <a:gd name="T25" fmla="*/ 512 h 644"/>
              <a:gd name="T26" fmla="*/ 1291 w 1663"/>
              <a:gd name="T27" fmla="*/ 514 h 644"/>
              <a:gd name="T28" fmla="*/ 1317 w 1663"/>
              <a:gd name="T29" fmla="*/ 481 h 644"/>
              <a:gd name="T30" fmla="*/ 1177 w 1663"/>
              <a:gd name="T31" fmla="*/ 481 h 644"/>
              <a:gd name="T32" fmla="*/ 1203 w 1663"/>
              <a:gd name="T33" fmla="*/ 471 h 644"/>
              <a:gd name="T34" fmla="*/ 1232 w 1663"/>
              <a:gd name="T35" fmla="*/ 487 h 644"/>
              <a:gd name="T36" fmla="*/ 1091 w 1663"/>
              <a:gd name="T37" fmla="*/ 595 h 644"/>
              <a:gd name="T38" fmla="*/ 1118 w 1663"/>
              <a:gd name="T39" fmla="*/ 558 h 644"/>
              <a:gd name="T40" fmla="*/ 1144 w 1663"/>
              <a:gd name="T41" fmla="*/ 508 h 644"/>
              <a:gd name="T42" fmla="*/ 1006 w 1663"/>
              <a:gd name="T43" fmla="*/ 640 h 644"/>
              <a:gd name="T44" fmla="*/ 1033 w 1663"/>
              <a:gd name="T45" fmla="*/ 615 h 644"/>
              <a:gd name="T46" fmla="*/ 1059 w 1663"/>
              <a:gd name="T47" fmla="*/ 597 h 644"/>
              <a:gd name="T48" fmla="*/ 1085 w 1663"/>
              <a:gd name="T49" fmla="*/ 597 h 644"/>
              <a:gd name="T50" fmla="*/ 947 w 1663"/>
              <a:gd name="T51" fmla="*/ 573 h 644"/>
              <a:gd name="T52" fmla="*/ 974 w 1663"/>
              <a:gd name="T53" fmla="*/ 611 h 644"/>
              <a:gd name="T54" fmla="*/ 1000 w 1663"/>
              <a:gd name="T55" fmla="*/ 642 h 644"/>
              <a:gd name="T56" fmla="*/ 862 w 1663"/>
              <a:gd name="T57" fmla="*/ 550 h 644"/>
              <a:gd name="T58" fmla="*/ 888 w 1663"/>
              <a:gd name="T59" fmla="*/ 514 h 644"/>
              <a:gd name="T60" fmla="*/ 915 w 1663"/>
              <a:gd name="T61" fmla="*/ 548 h 644"/>
              <a:gd name="T62" fmla="*/ 776 w 1663"/>
              <a:gd name="T63" fmla="*/ 514 h 644"/>
              <a:gd name="T64" fmla="*/ 803 w 1663"/>
              <a:gd name="T65" fmla="*/ 538 h 644"/>
              <a:gd name="T66" fmla="*/ 829 w 1663"/>
              <a:gd name="T67" fmla="*/ 575 h 644"/>
              <a:gd name="T68" fmla="*/ 691 w 1663"/>
              <a:gd name="T69" fmla="*/ 424 h 644"/>
              <a:gd name="T70" fmla="*/ 717 w 1663"/>
              <a:gd name="T71" fmla="*/ 418 h 644"/>
              <a:gd name="T72" fmla="*/ 744 w 1663"/>
              <a:gd name="T73" fmla="*/ 485 h 644"/>
              <a:gd name="T74" fmla="*/ 606 w 1663"/>
              <a:gd name="T75" fmla="*/ 262 h 644"/>
              <a:gd name="T76" fmla="*/ 632 w 1663"/>
              <a:gd name="T77" fmla="*/ 414 h 644"/>
              <a:gd name="T78" fmla="*/ 658 w 1663"/>
              <a:gd name="T79" fmla="*/ 414 h 644"/>
              <a:gd name="T80" fmla="*/ 520 w 1663"/>
              <a:gd name="T81" fmla="*/ 8 h 644"/>
              <a:gd name="T82" fmla="*/ 547 w 1663"/>
              <a:gd name="T83" fmla="*/ 6 h 644"/>
              <a:gd name="T84" fmla="*/ 573 w 1663"/>
              <a:gd name="T85" fmla="*/ 38 h 644"/>
              <a:gd name="T86" fmla="*/ 435 w 1663"/>
              <a:gd name="T87" fmla="*/ 20 h 644"/>
              <a:gd name="T88" fmla="*/ 461 w 1663"/>
              <a:gd name="T89" fmla="*/ 14 h 644"/>
              <a:gd name="T90" fmla="*/ 488 w 1663"/>
              <a:gd name="T91" fmla="*/ 10 h 644"/>
              <a:gd name="T92" fmla="*/ 349 w 1663"/>
              <a:gd name="T93" fmla="*/ 22 h 644"/>
              <a:gd name="T94" fmla="*/ 376 w 1663"/>
              <a:gd name="T95" fmla="*/ 16 h 644"/>
              <a:gd name="T96" fmla="*/ 402 w 1663"/>
              <a:gd name="T97" fmla="*/ 12 h 644"/>
              <a:gd name="T98" fmla="*/ 429 w 1663"/>
              <a:gd name="T99" fmla="*/ 16 h 644"/>
              <a:gd name="T100" fmla="*/ 290 w 1663"/>
              <a:gd name="T101" fmla="*/ 44 h 644"/>
              <a:gd name="T102" fmla="*/ 317 w 1663"/>
              <a:gd name="T103" fmla="*/ 24 h 644"/>
              <a:gd name="T104" fmla="*/ 343 w 1663"/>
              <a:gd name="T105" fmla="*/ 26 h 644"/>
              <a:gd name="T106" fmla="*/ 205 w 1663"/>
              <a:gd name="T107" fmla="*/ 469 h 644"/>
              <a:gd name="T108" fmla="*/ 231 w 1663"/>
              <a:gd name="T109" fmla="*/ 103 h 644"/>
              <a:gd name="T110" fmla="*/ 258 w 1663"/>
              <a:gd name="T111" fmla="*/ 42 h 644"/>
              <a:gd name="T112" fmla="*/ 120 w 1663"/>
              <a:gd name="T113" fmla="*/ 473 h 644"/>
              <a:gd name="T114" fmla="*/ 146 w 1663"/>
              <a:gd name="T115" fmla="*/ 473 h 644"/>
              <a:gd name="T116" fmla="*/ 173 w 1663"/>
              <a:gd name="T117" fmla="*/ 473 h 644"/>
              <a:gd name="T118" fmla="*/ 34 w 1663"/>
              <a:gd name="T119" fmla="*/ 467 h 644"/>
              <a:gd name="T120" fmla="*/ 61 w 1663"/>
              <a:gd name="T121" fmla="*/ 473 h 644"/>
              <a:gd name="T122" fmla="*/ 87 w 1663"/>
              <a:gd name="T123" fmla="*/ 471 h 644"/>
              <a:gd name="T124" fmla="*/ 12 w 1663"/>
              <a:gd name="T125" fmla="*/ 465 h 6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663" h="644">
                <a:moveTo>
                  <a:pt x="1579" y="447"/>
                </a:moveTo>
                <a:lnTo>
                  <a:pt x="1581" y="447"/>
                </a:lnTo>
                <a:lnTo>
                  <a:pt x="1581" y="445"/>
                </a:lnTo>
                <a:lnTo>
                  <a:pt x="1581" y="447"/>
                </a:lnTo>
                <a:lnTo>
                  <a:pt x="1584" y="447"/>
                </a:lnTo>
                <a:lnTo>
                  <a:pt x="1584" y="447"/>
                </a:lnTo>
                <a:lnTo>
                  <a:pt x="1586" y="447"/>
                </a:lnTo>
                <a:lnTo>
                  <a:pt x="1586" y="447"/>
                </a:lnTo>
                <a:lnTo>
                  <a:pt x="1586" y="445"/>
                </a:lnTo>
                <a:lnTo>
                  <a:pt x="1588" y="449"/>
                </a:lnTo>
                <a:lnTo>
                  <a:pt x="1588" y="447"/>
                </a:lnTo>
                <a:lnTo>
                  <a:pt x="1590" y="445"/>
                </a:lnTo>
                <a:lnTo>
                  <a:pt x="1590" y="445"/>
                </a:lnTo>
                <a:lnTo>
                  <a:pt x="1590" y="445"/>
                </a:lnTo>
                <a:lnTo>
                  <a:pt x="1592" y="447"/>
                </a:lnTo>
                <a:lnTo>
                  <a:pt x="1592" y="447"/>
                </a:lnTo>
                <a:lnTo>
                  <a:pt x="1594" y="443"/>
                </a:lnTo>
                <a:lnTo>
                  <a:pt x="1594" y="447"/>
                </a:lnTo>
                <a:lnTo>
                  <a:pt x="1594" y="447"/>
                </a:lnTo>
                <a:lnTo>
                  <a:pt x="1596" y="447"/>
                </a:lnTo>
                <a:lnTo>
                  <a:pt x="1596" y="447"/>
                </a:lnTo>
                <a:lnTo>
                  <a:pt x="1598" y="449"/>
                </a:lnTo>
                <a:lnTo>
                  <a:pt x="1598" y="449"/>
                </a:lnTo>
                <a:lnTo>
                  <a:pt x="1600" y="451"/>
                </a:lnTo>
                <a:lnTo>
                  <a:pt x="1600" y="449"/>
                </a:lnTo>
                <a:lnTo>
                  <a:pt x="1600" y="449"/>
                </a:lnTo>
                <a:lnTo>
                  <a:pt x="1602" y="449"/>
                </a:lnTo>
                <a:lnTo>
                  <a:pt x="1602" y="449"/>
                </a:lnTo>
                <a:lnTo>
                  <a:pt x="1604" y="451"/>
                </a:lnTo>
                <a:lnTo>
                  <a:pt x="1604" y="451"/>
                </a:lnTo>
                <a:lnTo>
                  <a:pt x="1604" y="449"/>
                </a:lnTo>
                <a:lnTo>
                  <a:pt x="1606" y="451"/>
                </a:lnTo>
                <a:lnTo>
                  <a:pt x="1606" y="451"/>
                </a:lnTo>
                <a:lnTo>
                  <a:pt x="1608" y="449"/>
                </a:lnTo>
                <a:lnTo>
                  <a:pt x="1608" y="449"/>
                </a:lnTo>
                <a:lnTo>
                  <a:pt x="1608" y="451"/>
                </a:lnTo>
                <a:lnTo>
                  <a:pt x="1610" y="449"/>
                </a:lnTo>
                <a:lnTo>
                  <a:pt x="1610" y="451"/>
                </a:lnTo>
                <a:lnTo>
                  <a:pt x="1612" y="451"/>
                </a:lnTo>
                <a:lnTo>
                  <a:pt x="1612" y="451"/>
                </a:lnTo>
                <a:lnTo>
                  <a:pt x="1612" y="451"/>
                </a:lnTo>
                <a:lnTo>
                  <a:pt x="1614" y="451"/>
                </a:lnTo>
                <a:lnTo>
                  <a:pt x="1614" y="451"/>
                </a:lnTo>
                <a:lnTo>
                  <a:pt x="1616" y="453"/>
                </a:lnTo>
                <a:lnTo>
                  <a:pt x="1616" y="453"/>
                </a:lnTo>
                <a:lnTo>
                  <a:pt x="1618" y="453"/>
                </a:lnTo>
                <a:lnTo>
                  <a:pt x="1618" y="455"/>
                </a:lnTo>
                <a:lnTo>
                  <a:pt x="1618" y="457"/>
                </a:lnTo>
                <a:lnTo>
                  <a:pt x="1620" y="457"/>
                </a:lnTo>
                <a:lnTo>
                  <a:pt x="1620" y="459"/>
                </a:lnTo>
                <a:lnTo>
                  <a:pt x="1622" y="459"/>
                </a:lnTo>
                <a:lnTo>
                  <a:pt x="1622" y="461"/>
                </a:lnTo>
                <a:lnTo>
                  <a:pt x="1622" y="461"/>
                </a:lnTo>
                <a:lnTo>
                  <a:pt x="1624" y="461"/>
                </a:lnTo>
                <a:lnTo>
                  <a:pt x="1624" y="463"/>
                </a:lnTo>
                <a:lnTo>
                  <a:pt x="1626" y="465"/>
                </a:lnTo>
                <a:lnTo>
                  <a:pt x="1626" y="465"/>
                </a:lnTo>
                <a:lnTo>
                  <a:pt x="1626" y="463"/>
                </a:lnTo>
                <a:lnTo>
                  <a:pt x="1628" y="465"/>
                </a:lnTo>
                <a:lnTo>
                  <a:pt x="1628" y="465"/>
                </a:lnTo>
                <a:lnTo>
                  <a:pt x="1630" y="465"/>
                </a:lnTo>
                <a:lnTo>
                  <a:pt x="1630" y="463"/>
                </a:lnTo>
                <a:lnTo>
                  <a:pt x="1630" y="465"/>
                </a:lnTo>
                <a:lnTo>
                  <a:pt x="1632" y="465"/>
                </a:lnTo>
                <a:lnTo>
                  <a:pt x="1632" y="465"/>
                </a:lnTo>
                <a:lnTo>
                  <a:pt x="1634" y="463"/>
                </a:lnTo>
                <a:lnTo>
                  <a:pt x="1634" y="465"/>
                </a:lnTo>
                <a:lnTo>
                  <a:pt x="1636" y="467"/>
                </a:lnTo>
                <a:lnTo>
                  <a:pt x="1636" y="465"/>
                </a:lnTo>
                <a:lnTo>
                  <a:pt x="1636" y="465"/>
                </a:lnTo>
                <a:lnTo>
                  <a:pt x="1638" y="465"/>
                </a:lnTo>
                <a:lnTo>
                  <a:pt x="1638" y="465"/>
                </a:lnTo>
                <a:lnTo>
                  <a:pt x="1640" y="463"/>
                </a:lnTo>
                <a:lnTo>
                  <a:pt x="1640" y="465"/>
                </a:lnTo>
                <a:lnTo>
                  <a:pt x="1640" y="463"/>
                </a:lnTo>
                <a:lnTo>
                  <a:pt x="1642" y="465"/>
                </a:lnTo>
                <a:lnTo>
                  <a:pt x="1642" y="465"/>
                </a:lnTo>
                <a:lnTo>
                  <a:pt x="1644" y="465"/>
                </a:lnTo>
                <a:lnTo>
                  <a:pt x="1644" y="463"/>
                </a:lnTo>
                <a:lnTo>
                  <a:pt x="1644" y="465"/>
                </a:lnTo>
                <a:lnTo>
                  <a:pt x="1647" y="463"/>
                </a:lnTo>
                <a:lnTo>
                  <a:pt x="1647" y="463"/>
                </a:lnTo>
                <a:lnTo>
                  <a:pt x="1649" y="463"/>
                </a:lnTo>
                <a:lnTo>
                  <a:pt x="1649" y="461"/>
                </a:lnTo>
                <a:lnTo>
                  <a:pt x="1649" y="463"/>
                </a:lnTo>
                <a:lnTo>
                  <a:pt x="1651" y="463"/>
                </a:lnTo>
                <a:lnTo>
                  <a:pt x="1651" y="461"/>
                </a:lnTo>
                <a:lnTo>
                  <a:pt x="1653" y="463"/>
                </a:lnTo>
                <a:lnTo>
                  <a:pt x="1653" y="461"/>
                </a:lnTo>
                <a:lnTo>
                  <a:pt x="1653" y="461"/>
                </a:lnTo>
                <a:lnTo>
                  <a:pt x="1655" y="461"/>
                </a:lnTo>
                <a:lnTo>
                  <a:pt x="1655" y="463"/>
                </a:lnTo>
                <a:lnTo>
                  <a:pt x="1657" y="463"/>
                </a:lnTo>
                <a:lnTo>
                  <a:pt x="1657" y="461"/>
                </a:lnTo>
                <a:lnTo>
                  <a:pt x="1659" y="463"/>
                </a:lnTo>
                <a:lnTo>
                  <a:pt x="1659" y="463"/>
                </a:lnTo>
                <a:lnTo>
                  <a:pt x="1659" y="465"/>
                </a:lnTo>
                <a:lnTo>
                  <a:pt x="1661" y="463"/>
                </a:lnTo>
                <a:lnTo>
                  <a:pt x="1661" y="465"/>
                </a:lnTo>
                <a:lnTo>
                  <a:pt x="1663" y="463"/>
                </a:lnTo>
                <a:moveTo>
                  <a:pt x="1498" y="453"/>
                </a:moveTo>
                <a:lnTo>
                  <a:pt x="1498" y="451"/>
                </a:lnTo>
                <a:lnTo>
                  <a:pt x="1500" y="453"/>
                </a:lnTo>
                <a:lnTo>
                  <a:pt x="1500" y="453"/>
                </a:lnTo>
                <a:lnTo>
                  <a:pt x="1500" y="453"/>
                </a:lnTo>
                <a:lnTo>
                  <a:pt x="1502" y="451"/>
                </a:lnTo>
                <a:lnTo>
                  <a:pt x="1502" y="453"/>
                </a:lnTo>
                <a:lnTo>
                  <a:pt x="1504" y="451"/>
                </a:lnTo>
                <a:lnTo>
                  <a:pt x="1504" y="453"/>
                </a:lnTo>
                <a:lnTo>
                  <a:pt x="1504" y="451"/>
                </a:lnTo>
                <a:lnTo>
                  <a:pt x="1506" y="451"/>
                </a:lnTo>
                <a:lnTo>
                  <a:pt x="1506" y="453"/>
                </a:lnTo>
                <a:lnTo>
                  <a:pt x="1508" y="451"/>
                </a:lnTo>
                <a:lnTo>
                  <a:pt x="1508" y="453"/>
                </a:lnTo>
                <a:lnTo>
                  <a:pt x="1508" y="451"/>
                </a:lnTo>
                <a:lnTo>
                  <a:pt x="1510" y="453"/>
                </a:lnTo>
                <a:lnTo>
                  <a:pt x="1510" y="453"/>
                </a:lnTo>
                <a:lnTo>
                  <a:pt x="1512" y="455"/>
                </a:lnTo>
                <a:lnTo>
                  <a:pt x="1512" y="459"/>
                </a:lnTo>
                <a:lnTo>
                  <a:pt x="1512" y="457"/>
                </a:lnTo>
                <a:lnTo>
                  <a:pt x="1514" y="459"/>
                </a:lnTo>
                <a:lnTo>
                  <a:pt x="1514" y="461"/>
                </a:lnTo>
                <a:lnTo>
                  <a:pt x="1516" y="461"/>
                </a:lnTo>
                <a:lnTo>
                  <a:pt x="1516" y="463"/>
                </a:lnTo>
                <a:lnTo>
                  <a:pt x="1516" y="463"/>
                </a:lnTo>
                <a:lnTo>
                  <a:pt x="1518" y="465"/>
                </a:lnTo>
                <a:lnTo>
                  <a:pt x="1518" y="467"/>
                </a:lnTo>
                <a:lnTo>
                  <a:pt x="1520" y="467"/>
                </a:lnTo>
                <a:lnTo>
                  <a:pt x="1520" y="465"/>
                </a:lnTo>
                <a:lnTo>
                  <a:pt x="1523" y="467"/>
                </a:lnTo>
                <a:lnTo>
                  <a:pt x="1523" y="467"/>
                </a:lnTo>
                <a:lnTo>
                  <a:pt x="1523" y="467"/>
                </a:lnTo>
                <a:lnTo>
                  <a:pt x="1525" y="467"/>
                </a:lnTo>
                <a:lnTo>
                  <a:pt x="1525" y="465"/>
                </a:lnTo>
                <a:lnTo>
                  <a:pt x="1527" y="467"/>
                </a:lnTo>
                <a:lnTo>
                  <a:pt x="1527" y="465"/>
                </a:lnTo>
                <a:lnTo>
                  <a:pt x="1527" y="467"/>
                </a:lnTo>
                <a:lnTo>
                  <a:pt x="1529" y="465"/>
                </a:lnTo>
                <a:lnTo>
                  <a:pt x="1529" y="465"/>
                </a:lnTo>
                <a:lnTo>
                  <a:pt x="1531" y="465"/>
                </a:lnTo>
                <a:lnTo>
                  <a:pt x="1531" y="461"/>
                </a:lnTo>
                <a:lnTo>
                  <a:pt x="1531" y="461"/>
                </a:lnTo>
                <a:lnTo>
                  <a:pt x="1533" y="461"/>
                </a:lnTo>
                <a:lnTo>
                  <a:pt x="1533" y="459"/>
                </a:lnTo>
                <a:lnTo>
                  <a:pt x="1535" y="457"/>
                </a:lnTo>
                <a:lnTo>
                  <a:pt x="1535" y="459"/>
                </a:lnTo>
                <a:lnTo>
                  <a:pt x="1535" y="457"/>
                </a:lnTo>
                <a:lnTo>
                  <a:pt x="1537" y="457"/>
                </a:lnTo>
                <a:lnTo>
                  <a:pt x="1537" y="455"/>
                </a:lnTo>
                <a:lnTo>
                  <a:pt x="1539" y="455"/>
                </a:lnTo>
                <a:lnTo>
                  <a:pt x="1539" y="457"/>
                </a:lnTo>
                <a:lnTo>
                  <a:pt x="1541" y="457"/>
                </a:lnTo>
                <a:lnTo>
                  <a:pt x="1541" y="455"/>
                </a:lnTo>
                <a:lnTo>
                  <a:pt x="1541" y="455"/>
                </a:lnTo>
                <a:lnTo>
                  <a:pt x="1543" y="455"/>
                </a:lnTo>
                <a:lnTo>
                  <a:pt x="1543" y="453"/>
                </a:lnTo>
                <a:lnTo>
                  <a:pt x="1545" y="455"/>
                </a:lnTo>
                <a:lnTo>
                  <a:pt x="1545" y="453"/>
                </a:lnTo>
                <a:lnTo>
                  <a:pt x="1545" y="453"/>
                </a:lnTo>
                <a:lnTo>
                  <a:pt x="1547" y="453"/>
                </a:lnTo>
                <a:lnTo>
                  <a:pt x="1547" y="451"/>
                </a:lnTo>
                <a:lnTo>
                  <a:pt x="1549" y="451"/>
                </a:lnTo>
                <a:lnTo>
                  <a:pt x="1549" y="451"/>
                </a:lnTo>
                <a:lnTo>
                  <a:pt x="1549" y="449"/>
                </a:lnTo>
                <a:lnTo>
                  <a:pt x="1551" y="451"/>
                </a:lnTo>
                <a:lnTo>
                  <a:pt x="1551" y="449"/>
                </a:lnTo>
                <a:lnTo>
                  <a:pt x="1553" y="449"/>
                </a:lnTo>
                <a:lnTo>
                  <a:pt x="1553" y="449"/>
                </a:lnTo>
                <a:lnTo>
                  <a:pt x="1553" y="447"/>
                </a:lnTo>
                <a:lnTo>
                  <a:pt x="1555" y="447"/>
                </a:lnTo>
                <a:lnTo>
                  <a:pt x="1555" y="451"/>
                </a:lnTo>
                <a:lnTo>
                  <a:pt x="1557" y="447"/>
                </a:lnTo>
                <a:lnTo>
                  <a:pt x="1557" y="451"/>
                </a:lnTo>
                <a:lnTo>
                  <a:pt x="1559" y="449"/>
                </a:lnTo>
                <a:lnTo>
                  <a:pt x="1559" y="447"/>
                </a:lnTo>
                <a:lnTo>
                  <a:pt x="1559" y="447"/>
                </a:lnTo>
                <a:lnTo>
                  <a:pt x="1561" y="447"/>
                </a:lnTo>
                <a:lnTo>
                  <a:pt x="1561" y="445"/>
                </a:lnTo>
                <a:lnTo>
                  <a:pt x="1563" y="447"/>
                </a:lnTo>
                <a:lnTo>
                  <a:pt x="1563" y="447"/>
                </a:lnTo>
                <a:lnTo>
                  <a:pt x="1563" y="447"/>
                </a:lnTo>
                <a:lnTo>
                  <a:pt x="1565" y="445"/>
                </a:lnTo>
                <a:lnTo>
                  <a:pt x="1565" y="447"/>
                </a:lnTo>
                <a:lnTo>
                  <a:pt x="1567" y="445"/>
                </a:lnTo>
                <a:lnTo>
                  <a:pt x="1567" y="445"/>
                </a:lnTo>
                <a:lnTo>
                  <a:pt x="1567" y="445"/>
                </a:lnTo>
                <a:lnTo>
                  <a:pt x="1569" y="443"/>
                </a:lnTo>
                <a:lnTo>
                  <a:pt x="1569" y="443"/>
                </a:lnTo>
                <a:lnTo>
                  <a:pt x="1571" y="445"/>
                </a:lnTo>
                <a:lnTo>
                  <a:pt x="1571" y="445"/>
                </a:lnTo>
                <a:lnTo>
                  <a:pt x="1571" y="445"/>
                </a:lnTo>
                <a:lnTo>
                  <a:pt x="1573" y="445"/>
                </a:lnTo>
                <a:lnTo>
                  <a:pt x="1573" y="443"/>
                </a:lnTo>
                <a:lnTo>
                  <a:pt x="1575" y="445"/>
                </a:lnTo>
                <a:lnTo>
                  <a:pt x="1575" y="447"/>
                </a:lnTo>
                <a:lnTo>
                  <a:pt x="1575" y="445"/>
                </a:lnTo>
                <a:lnTo>
                  <a:pt x="1577" y="447"/>
                </a:lnTo>
                <a:lnTo>
                  <a:pt x="1577" y="447"/>
                </a:lnTo>
                <a:lnTo>
                  <a:pt x="1579" y="447"/>
                </a:lnTo>
                <a:lnTo>
                  <a:pt x="1579" y="447"/>
                </a:lnTo>
                <a:moveTo>
                  <a:pt x="1415" y="426"/>
                </a:moveTo>
                <a:lnTo>
                  <a:pt x="1417" y="426"/>
                </a:lnTo>
                <a:lnTo>
                  <a:pt x="1417" y="428"/>
                </a:lnTo>
                <a:lnTo>
                  <a:pt x="1417" y="430"/>
                </a:lnTo>
                <a:lnTo>
                  <a:pt x="1419" y="428"/>
                </a:lnTo>
                <a:lnTo>
                  <a:pt x="1419" y="430"/>
                </a:lnTo>
                <a:lnTo>
                  <a:pt x="1421" y="430"/>
                </a:lnTo>
                <a:lnTo>
                  <a:pt x="1421" y="430"/>
                </a:lnTo>
                <a:lnTo>
                  <a:pt x="1423" y="432"/>
                </a:lnTo>
                <a:lnTo>
                  <a:pt x="1423" y="432"/>
                </a:lnTo>
                <a:lnTo>
                  <a:pt x="1423" y="432"/>
                </a:lnTo>
                <a:lnTo>
                  <a:pt x="1425" y="435"/>
                </a:lnTo>
                <a:lnTo>
                  <a:pt x="1425" y="437"/>
                </a:lnTo>
                <a:lnTo>
                  <a:pt x="1427" y="437"/>
                </a:lnTo>
                <a:lnTo>
                  <a:pt x="1427" y="439"/>
                </a:lnTo>
                <a:lnTo>
                  <a:pt x="1427" y="441"/>
                </a:lnTo>
                <a:lnTo>
                  <a:pt x="1429" y="441"/>
                </a:lnTo>
                <a:lnTo>
                  <a:pt x="1429" y="445"/>
                </a:lnTo>
                <a:lnTo>
                  <a:pt x="1431" y="443"/>
                </a:lnTo>
                <a:lnTo>
                  <a:pt x="1431" y="447"/>
                </a:lnTo>
                <a:lnTo>
                  <a:pt x="1431" y="447"/>
                </a:lnTo>
                <a:lnTo>
                  <a:pt x="1433" y="447"/>
                </a:lnTo>
                <a:lnTo>
                  <a:pt x="1433" y="449"/>
                </a:lnTo>
                <a:lnTo>
                  <a:pt x="1435" y="449"/>
                </a:lnTo>
                <a:lnTo>
                  <a:pt x="1435" y="449"/>
                </a:lnTo>
                <a:lnTo>
                  <a:pt x="1435" y="451"/>
                </a:lnTo>
                <a:lnTo>
                  <a:pt x="1437" y="451"/>
                </a:lnTo>
                <a:lnTo>
                  <a:pt x="1437" y="449"/>
                </a:lnTo>
                <a:lnTo>
                  <a:pt x="1439" y="451"/>
                </a:lnTo>
                <a:lnTo>
                  <a:pt x="1439" y="453"/>
                </a:lnTo>
                <a:lnTo>
                  <a:pt x="1441" y="453"/>
                </a:lnTo>
                <a:lnTo>
                  <a:pt x="1441" y="451"/>
                </a:lnTo>
                <a:lnTo>
                  <a:pt x="1441" y="451"/>
                </a:lnTo>
                <a:lnTo>
                  <a:pt x="1443" y="451"/>
                </a:lnTo>
                <a:lnTo>
                  <a:pt x="1443" y="451"/>
                </a:lnTo>
                <a:lnTo>
                  <a:pt x="1445" y="451"/>
                </a:lnTo>
                <a:lnTo>
                  <a:pt x="1445" y="451"/>
                </a:lnTo>
                <a:lnTo>
                  <a:pt x="1445" y="451"/>
                </a:lnTo>
                <a:lnTo>
                  <a:pt x="1447" y="453"/>
                </a:lnTo>
                <a:lnTo>
                  <a:pt x="1447" y="453"/>
                </a:lnTo>
                <a:lnTo>
                  <a:pt x="1449" y="453"/>
                </a:lnTo>
                <a:lnTo>
                  <a:pt x="1449" y="451"/>
                </a:lnTo>
                <a:lnTo>
                  <a:pt x="1449" y="453"/>
                </a:lnTo>
                <a:lnTo>
                  <a:pt x="1451" y="451"/>
                </a:lnTo>
                <a:lnTo>
                  <a:pt x="1451" y="453"/>
                </a:lnTo>
                <a:lnTo>
                  <a:pt x="1453" y="451"/>
                </a:lnTo>
                <a:lnTo>
                  <a:pt x="1453" y="449"/>
                </a:lnTo>
                <a:lnTo>
                  <a:pt x="1453" y="449"/>
                </a:lnTo>
                <a:lnTo>
                  <a:pt x="1455" y="449"/>
                </a:lnTo>
                <a:lnTo>
                  <a:pt x="1455" y="449"/>
                </a:lnTo>
                <a:lnTo>
                  <a:pt x="1457" y="449"/>
                </a:lnTo>
                <a:lnTo>
                  <a:pt x="1457" y="447"/>
                </a:lnTo>
                <a:lnTo>
                  <a:pt x="1457" y="449"/>
                </a:lnTo>
                <a:lnTo>
                  <a:pt x="1459" y="449"/>
                </a:lnTo>
                <a:lnTo>
                  <a:pt x="1459" y="449"/>
                </a:lnTo>
                <a:lnTo>
                  <a:pt x="1462" y="451"/>
                </a:lnTo>
                <a:lnTo>
                  <a:pt x="1462" y="449"/>
                </a:lnTo>
                <a:lnTo>
                  <a:pt x="1464" y="449"/>
                </a:lnTo>
                <a:lnTo>
                  <a:pt x="1464" y="451"/>
                </a:lnTo>
                <a:lnTo>
                  <a:pt x="1464" y="449"/>
                </a:lnTo>
                <a:lnTo>
                  <a:pt x="1466" y="449"/>
                </a:lnTo>
                <a:lnTo>
                  <a:pt x="1466" y="451"/>
                </a:lnTo>
                <a:lnTo>
                  <a:pt x="1468" y="449"/>
                </a:lnTo>
                <a:lnTo>
                  <a:pt x="1468" y="451"/>
                </a:lnTo>
                <a:lnTo>
                  <a:pt x="1468" y="449"/>
                </a:lnTo>
                <a:lnTo>
                  <a:pt x="1470" y="449"/>
                </a:lnTo>
                <a:lnTo>
                  <a:pt x="1470" y="447"/>
                </a:lnTo>
                <a:lnTo>
                  <a:pt x="1472" y="447"/>
                </a:lnTo>
                <a:lnTo>
                  <a:pt x="1472" y="447"/>
                </a:lnTo>
                <a:lnTo>
                  <a:pt x="1472" y="449"/>
                </a:lnTo>
                <a:lnTo>
                  <a:pt x="1474" y="449"/>
                </a:lnTo>
                <a:lnTo>
                  <a:pt x="1474" y="449"/>
                </a:lnTo>
                <a:lnTo>
                  <a:pt x="1476" y="447"/>
                </a:lnTo>
                <a:lnTo>
                  <a:pt x="1476" y="447"/>
                </a:lnTo>
                <a:lnTo>
                  <a:pt x="1476" y="449"/>
                </a:lnTo>
                <a:lnTo>
                  <a:pt x="1478" y="447"/>
                </a:lnTo>
                <a:lnTo>
                  <a:pt x="1478" y="449"/>
                </a:lnTo>
                <a:lnTo>
                  <a:pt x="1480" y="449"/>
                </a:lnTo>
                <a:lnTo>
                  <a:pt x="1480" y="447"/>
                </a:lnTo>
                <a:lnTo>
                  <a:pt x="1482" y="445"/>
                </a:lnTo>
                <a:lnTo>
                  <a:pt x="1482" y="447"/>
                </a:lnTo>
                <a:lnTo>
                  <a:pt x="1482" y="449"/>
                </a:lnTo>
                <a:lnTo>
                  <a:pt x="1484" y="447"/>
                </a:lnTo>
                <a:lnTo>
                  <a:pt x="1484" y="447"/>
                </a:lnTo>
                <a:lnTo>
                  <a:pt x="1486" y="447"/>
                </a:lnTo>
                <a:lnTo>
                  <a:pt x="1486" y="449"/>
                </a:lnTo>
                <a:lnTo>
                  <a:pt x="1486" y="451"/>
                </a:lnTo>
                <a:lnTo>
                  <a:pt x="1488" y="447"/>
                </a:lnTo>
                <a:lnTo>
                  <a:pt x="1488" y="449"/>
                </a:lnTo>
                <a:lnTo>
                  <a:pt x="1490" y="453"/>
                </a:lnTo>
                <a:lnTo>
                  <a:pt x="1490" y="451"/>
                </a:lnTo>
                <a:lnTo>
                  <a:pt x="1490" y="451"/>
                </a:lnTo>
                <a:lnTo>
                  <a:pt x="1492" y="453"/>
                </a:lnTo>
                <a:lnTo>
                  <a:pt x="1492" y="453"/>
                </a:lnTo>
                <a:lnTo>
                  <a:pt x="1494" y="451"/>
                </a:lnTo>
                <a:lnTo>
                  <a:pt x="1494" y="453"/>
                </a:lnTo>
                <a:lnTo>
                  <a:pt x="1494" y="453"/>
                </a:lnTo>
                <a:lnTo>
                  <a:pt x="1496" y="453"/>
                </a:lnTo>
                <a:lnTo>
                  <a:pt x="1496" y="453"/>
                </a:lnTo>
                <a:lnTo>
                  <a:pt x="1498" y="453"/>
                </a:lnTo>
                <a:moveTo>
                  <a:pt x="1333" y="465"/>
                </a:moveTo>
                <a:lnTo>
                  <a:pt x="1333" y="465"/>
                </a:lnTo>
                <a:lnTo>
                  <a:pt x="1335" y="461"/>
                </a:lnTo>
                <a:lnTo>
                  <a:pt x="1335" y="461"/>
                </a:lnTo>
                <a:lnTo>
                  <a:pt x="1335" y="461"/>
                </a:lnTo>
                <a:lnTo>
                  <a:pt x="1337" y="459"/>
                </a:lnTo>
                <a:lnTo>
                  <a:pt x="1337" y="459"/>
                </a:lnTo>
                <a:lnTo>
                  <a:pt x="1340" y="457"/>
                </a:lnTo>
                <a:lnTo>
                  <a:pt x="1340" y="459"/>
                </a:lnTo>
                <a:lnTo>
                  <a:pt x="1340" y="455"/>
                </a:lnTo>
                <a:lnTo>
                  <a:pt x="1342" y="453"/>
                </a:lnTo>
                <a:lnTo>
                  <a:pt x="1342" y="455"/>
                </a:lnTo>
                <a:lnTo>
                  <a:pt x="1344" y="453"/>
                </a:lnTo>
                <a:lnTo>
                  <a:pt x="1344" y="453"/>
                </a:lnTo>
                <a:lnTo>
                  <a:pt x="1346" y="451"/>
                </a:lnTo>
                <a:lnTo>
                  <a:pt x="1346" y="451"/>
                </a:lnTo>
                <a:lnTo>
                  <a:pt x="1346" y="451"/>
                </a:lnTo>
                <a:lnTo>
                  <a:pt x="1348" y="449"/>
                </a:lnTo>
                <a:lnTo>
                  <a:pt x="1348" y="447"/>
                </a:lnTo>
                <a:lnTo>
                  <a:pt x="1350" y="449"/>
                </a:lnTo>
                <a:lnTo>
                  <a:pt x="1350" y="445"/>
                </a:lnTo>
                <a:lnTo>
                  <a:pt x="1350" y="445"/>
                </a:lnTo>
                <a:lnTo>
                  <a:pt x="1352" y="443"/>
                </a:lnTo>
                <a:lnTo>
                  <a:pt x="1352" y="443"/>
                </a:lnTo>
                <a:lnTo>
                  <a:pt x="1354" y="443"/>
                </a:lnTo>
                <a:lnTo>
                  <a:pt x="1354" y="443"/>
                </a:lnTo>
                <a:lnTo>
                  <a:pt x="1354" y="437"/>
                </a:lnTo>
                <a:lnTo>
                  <a:pt x="1356" y="437"/>
                </a:lnTo>
                <a:lnTo>
                  <a:pt x="1356" y="437"/>
                </a:lnTo>
                <a:lnTo>
                  <a:pt x="1358" y="435"/>
                </a:lnTo>
                <a:lnTo>
                  <a:pt x="1358" y="430"/>
                </a:lnTo>
                <a:lnTo>
                  <a:pt x="1358" y="430"/>
                </a:lnTo>
                <a:lnTo>
                  <a:pt x="1360" y="428"/>
                </a:lnTo>
                <a:lnTo>
                  <a:pt x="1360" y="426"/>
                </a:lnTo>
                <a:lnTo>
                  <a:pt x="1362" y="424"/>
                </a:lnTo>
                <a:lnTo>
                  <a:pt x="1362" y="424"/>
                </a:lnTo>
                <a:lnTo>
                  <a:pt x="1364" y="424"/>
                </a:lnTo>
                <a:lnTo>
                  <a:pt x="1364" y="420"/>
                </a:lnTo>
                <a:lnTo>
                  <a:pt x="1364" y="418"/>
                </a:lnTo>
                <a:lnTo>
                  <a:pt x="1366" y="420"/>
                </a:lnTo>
                <a:lnTo>
                  <a:pt x="1366" y="420"/>
                </a:lnTo>
                <a:lnTo>
                  <a:pt x="1368" y="418"/>
                </a:lnTo>
                <a:lnTo>
                  <a:pt x="1368" y="418"/>
                </a:lnTo>
                <a:lnTo>
                  <a:pt x="1368" y="418"/>
                </a:lnTo>
                <a:lnTo>
                  <a:pt x="1370" y="416"/>
                </a:lnTo>
                <a:lnTo>
                  <a:pt x="1370" y="418"/>
                </a:lnTo>
                <a:lnTo>
                  <a:pt x="1372" y="416"/>
                </a:lnTo>
                <a:lnTo>
                  <a:pt x="1372" y="416"/>
                </a:lnTo>
                <a:lnTo>
                  <a:pt x="1372" y="416"/>
                </a:lnTo>
                <a:lnTo>
                  <a:pt x="1374" y="416"/>
                </a:lnTo>
                <a:lnTo>
                  <a:pt x="1374" y="412"/>
                </a:lnTo>
                <a:lnTo>
                  <a:pt x="1376" y="414"/>
                </a:lnTo>
                <a:lnTo>
                  <a:pt x="1376" y="412"/>
                </a:lnTo>
                <a:lnTo>
                  <a:pt x="1376" y="412"/>
                </a:lnTo>
                <a:lnTo>
                  <a:pt x="1378" y="412"/>
                </a:lnTo>
                <a:lnTo>
                  <a:pt x="1378" y="410"/>
                </a:lnTo>
                <a:lnTo>
                  <a:pt x="1380" y="410"/>
                </a:lnTo>
                <a:lnTo>
                  <a:pt x="1380" y="408"/>
                </a:lnTo>
                <a:lnTo>
                  <a:pt x="1382" y="406"/>
                </a:lnTo>
                <a:lnTo>
                  <a:pt x="1382" y="406"/>
                </a:lnTo>
                <a:lnTo>
                  <a:pt x="1382" y="404"/>
                </a:lnTo>
                <a:lnTo>
                  <a:pt x="1384" y="404"/>
                </a:lnTo>
                <a:lnTo>
                  <a:pt x="1384" y="402"/>
                </a:lnTo>
                <a:lnTo>
                  <a:pt x="1386" y="404"/>
                </a:lnTo>
                <a:lnTo>
                  <a:pt x="1386" y="402"/>
                </a:lnTo>
                <a:lnTo>
                  <a:pt x="1386" y="400"/>
                </a:lnTo>
                <a:lnTo>
                  <a:pt x="1388" y="402"/>
                </a:lnTo>
                <a:lnTo>
                  <a:pt x="1388" y="400"/>
                </a:lnTo>
                <a:lnTo>
                  <a:pt x="1390" y="400"/>
                </a:lnTo>
                <a:lnTo>
                  <a:pt x="1390" y="400"/>
                </a:lnTo>
                <a:lnTo>
                  <a:pt x="1390" y="400"/>
                </a:lnTo>
                <a:lnTo>
                  <a:pt x="1392" y="400"/>
                </a:lnTo>
                <a:lnTo>
                  <a:pt x="1392" y="400"/>
                </a:lnTo>
                <a:lnTo>
                  <a:pt x="1394" y="402"/>
                </a:lnTo>
                <a:lnTo>
                  <a:pt x="1394" y="400"/>
                </a:lnTo>
                <a:lnTo>
                  <a:pt x="1394" y="400"/>
                </a:lnTo>
                <a:lnTo>
                  <a:pt x="1396" y="402"/>
                </a:lnTo>
                <a:lnTo>
                  <a:pt x="1396" y="402"/>
                </a:lnTo>
                <a:lnTo>
                  <a:pt x="1398" y="404"/>
                </a:lnTo>
                <a:lnTo>
                  <a:pt x="1398" y="404"/>
                </a:lnTo>
                <a:lnTo>
                  <a:pt x="1398" y="406"/>
                </a:lnTo>
                <a:lnTo>
                  <a:pt x="1401" y="408"/>
                </a:lnTo>
                <a:lnTo>
                  <a:pt x="1401" y="406"/>
                </a:lnTo>
                <a:lnTo>
                  <a:pt x="1403" y="408"/>
                </a:lnTo>
                <a:lnTo>
                  <a:pt x="1403" y="412"/>
                </a:lnTo>
                <a:lnTo>
                  <a:pt x="1405" y="412"/>
                </a:lnTo>
                <a:lnTo>
                  <a:pt x="1405" y="414"/>
                </a:lnTo>
                <a:lnTo>
                  <a:pt x="1405" y="414"/>
                </a:lnTo>
                <a:lnTo>
                  <a:pt x="1407" y="418"/>
                </a:lnTo>
                <a:lnTo>
                  <a:pt x="1407" y="418"/>
                </a:lnTo>
                <a:lnTo>
                  <a:pt x="1409" y="420"/>
                </a:lnTo>
                <a:lnTo>
                  <a:pt x="1409" y="420"/>
                </a:lnTo>
                <a:lnTo>
                  <a:pt x="1409" y="422"/>
                </a:lnTo>
                <a:lnTo>
                  <a:pt x="1411" y="422"/>
                </a:lnTo>
                <a:lnTo>
                  <a:pt x="1411" y="422"/>
                </a:lnTo>
                <a:lnTo>
                  <a:pt x="1413" y="422"/>
                </a:lnTo>
                <a:lnTo>
                  <a:pt x="1413" y="426"/>
                </a:lnTo>
                <a:lnTo>
                  <a:pt x="1413" y="426"/>
                </a:lnTo>
                <a:lnTo>
                  <a:pt x="1415" y="426"/>
                </a:lnTo>
                <a:lnTo>
                  <a:pt x="1415" y="426"/>
                </a:lnTo>
                <a:moveTo>
                  <a:pt x="1250" y="506"/>
                </a:moveTo>
                <a:lnTo>
                  <a:pt x="1252" y="508"/>
                </a:lnTo>
                <a:lnTo>
                  <a:pt x="1252" y="506"/>
                </a:lnTo>
                <a:lnTo>
                  <a:pt x="1254" y="508"/>
                </a:lnTo>
                <a:lnTo>
                  <a:pt x="1254" y="506"/>
                </a:lnTo>
                <a:lnTo>
                  <a:pt x="1254" y="508"/>
                </a:lnTo>
                <a:lnTo>
                  <a:pt x="1256" y="508"/>
                </a:lnTo>
                <a:lnTo>
                  <a:pt x="1256" y="506"/>
                </a:lnTo>
                <a:lnTo>
                  <a:pt x="1258" y="510"/>
                </a:lnTo>
                <a:lnTo>
                  <a:pt x="1258" y="510"/>
                </a:lnTo>
                <a:lnTo>
                  <a:pt x="1258" y="508"/>
                </a:lnTo>
                <a:lnTo>
                  <a:pt x="1260" y="512"/>
                </a:lnTo>
                <a:lnTo>
                  <a:pt x="1260" y="512"/>
                </a:lnTo>
                <a:lnTo>
                  <a:pt x="1262" y="512"/>
                </a:lnTo>
                <a:lnTo>
                  <a:pt x="1262" y="512"/>
                </a:lnTo>
                <a:lnTo>
                  <a:pt x="1262" y="512"/>
                </a:lnTo>
                <a:lnTo>
                  <a:pt x="1264" y="512"/>
                </a:lnTo>
                <a:lnTo>
                  <a:pt x="1264" y="514"/>
                </a:lnTo>
                <a:lnTo>
                  <a:pt x="1266" y="512"/>
                </a:lnTo>
                <a:lnTo>
                  <a:pt x="1266" y="516"/>
                </a:lnTo>
                <a:lnTo>
                  <a:pt x="1268" y="516"/>
                </a:lnTo>
                <a:lnTo>
                  <a:pt x="1268" y="514"/>
                </a:lnTo>
                <a:lnTo>
                  <a:pt x="1268" y="514"/>
                </a:lnTo>
                <a:lnTo>
                  <a:pt x="1270" y="516"/>
                </a:lnTo>
                <a:lnTo>
                  <a:pt x="1270" y="516"/>
                </a:lnTo>
                <a:lnTo>
                  <a:pt x="1272" y="516"/>
                </a:lnTo>
                <a:lnTo>
                  <a:pt x="1272" y="518"/>
                </a:lnTo>
                <a:lnTo>
                  <a:pt x="1272" y="518"/>
                </a:lnTo>
                <a:lnTo>
                  <a:pt x="1274" y="516"/>
                </a:lnTo>
                <a:lnTo>
                  <a:pt x="1274" y="516"/>
                </a:lnTo>
                <a:lnTo>
                  <a:pt x="1277" y="516"/>
                </a:lnTo>
                <a:lnTo>
                  <a:pt x="1277" y="518"/>
                </a:lnTo>
                <a:lnTo>
                  <a:pt x="1277" y="516"/>
                </a:lnTo>
                <a:lnTo>
                  <a:pt x="1279" y="516"/>
                </a:lnTo>
                <a:lnTo>
                  <a:pt x="1279" y="516"/>
                </a:lnTo>
                <a:lnTo>
                  <a:pt x="1281" y="516"/>
                </a:lnTo>
                <a:lnTo>
                  <a:pt x="1281" y="518"/>
                </a:lnTo>
                <a:lnTo>
                  <a:pt x="1281" y="516"/>
                </a:lnTo>
                <a:lnTo>
                  <a:pt x="1283" y="516"/>
                </a:lnTo>
                <a:lnTo>
                  <a:pt x="1283" y="514"/>
                </a:lnTo>
                <a:lnTo>
                  <a:pt x="1285" y="518"/>
                </a:lnTo>
                <a:lnTo>
                  <a:pt x="1285" y="514"/>
                </a:lnTo>
                <a:lnTo>
                  <a:pt x="1287" y="514"/>
                </a:lnTo>
                <a:lnTo>
                  <a:pt x="1287" y="516"/>
                </a:lnTo>
                <a:lnTo>
                  <a:pt x="1287" y="514"/>
                </a:lnTo>
                <a:lnTo>
                  <a:pt x="1289" y="514"/>
                </a:lnTo>
                <a:lnTo>
                  <a:pt x="1289" y="514"/>
                </a:lnTo>
                <a:lnTo>
                  <a:pt x="1291" y="514"/>
                </a:lnTo>
                <a:lnTo>
                  <a:pt x="1291" y="512"/>
                </a:lnTo>
                <a:lnTo>
                  <a:pt x="1291" y="510"/>
                </a:lnTo>
                <a:lnTo>
                  <a:pt x="1293" y="508"/>
                </a:lnTo>
                <a:lnTo>
                  <a:pt x="1293" y="508"/>
                </a:lnTo>
                <a:lnTo>
                  <a:pt x="1295" y="508"/>
                </a:lnTo>
                <a:lnTo>
                  <a:pt x="1295" y="502"/>
                </a:lnTo>
                <a:lnTo>
                  <a:pt x="1295" y="502"/>
                </a:lnTo>
                <a:lnTo>
                  <a:pt x="1297" y="502"/>
                </a:lnTo>
                <a:lnTo>
                  <a:pt x="1297" y="502"/>
                </a:lnTo>
                <a:lnTo>
                  <a:pt x="1299" y="500"/>
                </a:lnTo>
                <a:lnTo>
                  <a:pt x="1299" y="498"/>
                </a:lnTo>
                <a:lnTo>
                  <a:pt x="1299" y="498"/>
                </a:lnTo>
                <a:lnTo>
                  <a:pt x="1301" y="498"/>
                </a:lnTo>
                <a:lnTo>
                  <a:pt x="1301" y="498"/>
                </a:lnTo>
                <a:lnTo>
                  <a:pt x="1303" y="493"/>
                </a:lnTo>
                <a:lnTo>
                  <a:pt x="1303" y="495"/>
                </a:lnTo>
                <a:lnTo>
                  <a:pt x="1305" y="493"/>
                </a:lnTo>
                <a:lnTo>
                  <a:pt x="1305" y="491"/>
                </a:lnTo>
                <a:lnTo>
                  <a:pt x="1305" y="491"/>
                </a:lnTo>
                <a:lnTo>
                  <a:pt x="1307" y="489"/>
                </a:lnTo>
                <a:lnTo>
                  <a:pt x="1307" y="487"/>
                </a:lnTo>
                <a:lnTo>
                  <a:pt x="1309" y="487"/>
                </a:lnTo>
                <a:lnTo>
                  <a:pt x="1309" y="485"/>
                </a:lnTo>
                <a:lnTo>
                  <a:pt x="1309" y="485"/>
                </a:lnTo>
                <a:lnTo>
                  <a:pt x="1311" y="485"/>
                </a:lnTo>
                <a:lnTo>
                  <a:pt x="1311" y="483"/>
                </a:lnTo>
                <a:lnTo>
                  <a:pt x="1313" y="483"/>
                </a:lnTo>
                <a:lnTo>
                  <a:pt x="1313" y="483"/>
                </a:lnTo>
                <a:lnTo>
                  <a:pt x="1313" y="481"/>
                </a:lnTo>
                <a:lnTo>
                  <a:pt x="1315" y="483"/>
                </a:lnTo>
                <a:lnTo>
                  <a:pt x="1315" y="481"/>
                </a:lnTo>
                <a:lnTo>
                  <a:pt x="1317" y="481"/>
                </a:lnTo>
                <a:lnTo>
                  <a:pt x="1317" y="479"/>
                </a:lnTo>
                <a:lnTo>
                  <a:pt x="1317" y="479"/>
                </a:lnTo>
                <a:lnTo>
                  <a:pt x="1319" y="477"/>
                </a:lnTo>
                <a:lnTo>
                  <a:pt x="1319" y="477"/>
                </a:lnTo>
                <a:lnTo>
                  <a:pt x="1321" y="475"/>
                </a:lnTo>
                <a:lnTo>
                  <a:pt x="1321" y="473"/>
                </a:lnTo>
                <a:lnTo>
                  <a:pt x="1321" y="473"/>
                </a:lnTo>
                <a:lnTo>
                  <a:pt x="1323" y="475"/>
                </a:lnTo>
                <a:lnTo>
                  <a:pt x="1323" y="473"/>
                </a:lnTo>
                <a:lnTo>
                  <a:pt x="1325" y="471"/>
                </a:lnTo>
                <a:lnTo>
                  <a:pt x="1325" y="471"/>
                </a:lnTo>
                <a:lnTo>
                  <a:pt x="1327" y="471"/>
                </a:lnTo>
                <a:lnTo>
                  <a:pt x="1327" y="471"/>
                </a:lnTo>
                <a:lnTo>
                  <a:pt x="1327" y="471"/>
                </a:lnTo>
                <a:lnTo>
                  <a:pt x="1329" y="467"/>
                </a:lnTo>
                <a:lnTo>
                  <a:pt x="1329" y="469"/>
                </a:lnTo>
                <a:lnTo>
                  <a:pt x="1331" y="467"/>
                </a:lnTo>
                <a:lnTo>
                  <a:pt x="1331" y="467"/>
                </a:lnTo>
                <a:lnTo>
                  <a:pt x="1331" y="465"/>
                </a:lnTo>
                <a:lnTo>
                  <a:pt x="1333" y="465"/>
                </a:lnTo>
                <a:moveTo>
                  <a:pt x="1169" y="489"/>
                </a:moveTo>
                <a:lnTo>
                  <a:pt x="1169" y="489"/>
                </a:lnTo>
                <a:lnTo>
                  <a:pt x="1171" y="487"/>
                </a:lnTo>
                <a:lnTo>
                  <a:pt x="1171" y="489"/>
                </a:lnTo>
                <a:lnTo>
                  <a:pt x="1173" y="487"/>
                </a:lnTo>
                <a:lnTo>
                  <a:pt x="1173" y="485"/>
                </a:lnTo>
                <a:lnTo>
                  <a:pt x="1173" y="485"/>
                </a:lnTo>
                <a:lnTo>
                  <a:pt x="1175" y="485"/>
                </a:lnTo>
                <a:lnTo>
                  <a:pt x="1175" y="483"/>
                </a:lnTo>
                <a:lnTo>
                  <a:pt x="1177" y="485"/>
                </a:lnTo>
                <a:lnTo>
                  <a:pt x="1177" y="483"/>
                </a:lnTo>
                <a:lnTo>
                  <a:pt x="1177" y="481"/>
                </a:lnTo>
                <a:lnTo>
                  <a:pt x="1179" y="481"/>
                </a:lnTo>
                <a:lnTo>
                  <a:pt x="1179" y="483"/>
                </a:lnTo>
                <a:lnTo>
                  <a:pt x="1181" y="481"/>
                </a:lnTo>
                <a:lnTo>
                  <a:pt x="1181" y="481"/>
                </a:lnTo>
                <a:lnTo>
                  <a:pt x="1181" y="481"/>
                </a:lnTo>
                <a:lnTo>
                  <a:pt x="1183" y="479"/>
                </a:lnTo>
                <a:lnTo>
                  <a:pt x="1183" y="481"/>
                </a:lnTo>
                <a:lnTo>
                  <a:pt x="1185" y="479"/>
                </a:lnTo>
                <a:lnTo>
                  <a:pt x="1185" y="477"/>
                </a:lnTo>
                <a:lnTo>
                  <a:pt x="1187" y="479"/>
                </a:lnTo>
                <a:lnTo>
                  <a:pt x="1187" y="477"/>
                </a:lnTo>
                <a:lnTo>
                  <a:pt x="1187" y="475"/>
                </a:lnTo>
                <a:lnTo>
                  <a:pt x="1189" y="475"/>
                </a:lnTo>
                <a:lnTo>
                  <a:pt x="1189" y="475"/>
                </a:lnTo>
                <a:lnTo>
                  <a:pt x="1191" y="475"/>
                </a:lnTo>
                <a:lnTo>
                  <a:pt x="1191" y="473"/>
                </a:lnTo>
                <a:lnTo>
                  <a:pt x="1191" y="471"/>
                </a:lnTo>
                <a:lnTo>
                  <a:pt x="1193" y="471"/>
                </a:lnTo>
                <a:lnTo>
                  <a:pt x="1193" y="473"/>
                </a:lnTo>
                <a:lnTo>
                  <a:pt x="1195" y="471"/>
                </a:lnTo>
                <a:lnTo>
                  <a:pt x="1195" y="469"/>
                </a:lnTo>
                <a:lnTo>
                  <a:pt x="1195" y="469"/>
                </a:lnTo>
                <a:lnTo>
                  <a:pt x="1197" y="469"/>
                </a:lnTo>
                <a:lnTo>
                  <a:pt x="1197" y="471"/>
                </a:lnTo>
                <a:lnTo>
                  <a:pt x="1199" y="469"/>
                </a:lnTo>
                <a:lnTo>
                  <a:pt x="1199" y="471"/>
                </a:lnTo>
                <a:lnTo>
                  <a:pt x="1199" y="473"/>
                </a:lnTo>
                <a:lnTo>
                  <a:pt x="1201" y="471"/>
                </a:lnTo>
                <a:lnTo>
                  <a:pt x="1201" y="471"/>
                </a:lnTo>
                <a:lnTo>
                  <a:pt x="1203" y="469"/>
                </a:lnTo>
                <a:lnTo>
                  <a:pt x="1203" y="469"/>
                </a:lnTo>
                <a:lnTo>
                  <a:pt x="1203" y="471"/>
                </a:lnTo>
                <a:lnTo>
                  <a:pt x="1205" y="471"/>
                </a:lnTo>
                <a:lnTo>
                  <a:pt x="1205" y="469"/>
                </a:lnTo>
                <a:lnTo>
                  <a:pt x="1207" y="471"/>
                </a:lnTo>
                <a:lnTo>
                  <a:pt x="1207" y="471"/>
                </a:lnTo>
                <a:lnTo>
                  <a:pt x="1209" y="469"/>
                </a:lnTo>
                <a:lnTo>
                  <a:pt x="1209" y="471"/>
                </a:lnTo>
                <a:lnTo>
                  <a:pt x="1209" y="471"/>
                </a:lnTo>
                <a:lnTo>
                  <a:pt x="1211" y="473"/>
                </a:lnTo>
                <a:lnTo>
                  <a:pt x="1211" y="473"/>
                </a:lnTo>
                <a:lnTo>
                  <a:pt x="1213" y="471"/>
                </a:lnTo>
                <a:lnTo>
                  <a:pt x="1213" y="473"/>
                </a:lnTo>
                <a:lnTo>
                  <a:pt x="1213" y="475"/>
                </a:lnTo>
                <a:lnTo>
                  <a:pt x="1216" y="473"/>
                </a:lnTo>
                <a:lnTo>
                  <a:pt x="1216" y="475"/>
                </a:lnTo>
                <a:lnTo>
                  <a:pt x="1218" y="477"/>
                </a:lnTo>
                <a:lnTo>
                  <a:pt x="1218" y="475"/>
                </a:lnTo>
                <a:lnTo>
                  <a:pt x="1218" y="475"/>
                </a:lnTo>
                <a:lnTo>
                  <a:pt x="1220" y="477"/>
                </a:lnTo>
                <a:lnTo>
                  <a:pt x="1220" y="477"/>
                </a:lnTo>
                <a:lnTo>
                  <a:pt x="1222" y="479"/>
                </a:lnTo>
                <a:lnTo>
                  <a:pt x="1222" y="479"/>
                </a:lnTo>
                <a:lnTo>
                  <a:pt x="1222" y="477"/>
                </a:lnTo>
                <a:lnTo>
                  <a:pt x="1224" y="481"/>
                </a:lnTo>
                <a:lnTo>
                  <a:pt x="1224" y="481"/>
                </a:lnTo>
                <a:lnTo>
                  <a:pt x="1226" y="479"/>
                </a:lnTo>
                <a:lnTo>
                  <a:pt x="1226" y="481"/>
                </a:lnTo>
                <a:lnTo>
                  <a:pt x="1228" y="483"/>
                </a:lnTo>
                <a:lnTo>
                  <a:pt x="1228" y="483"/>
                </a:lnTo>
                <a:lnTo>
                  <a:pt x="1228" y="483"/>
                </a:lnTo>
                <a:lnTo>
                  <a:pt x="1230" y="485"/>
                </a:lnTo>
                <a:lnTo>
                  <a:pt x="1230" y="485"/>
                </a:lnTo>
                <a:lnTo>
                  <a:pt x="1232" y="487"/>
                </a:lnTo>
                <a:lnTo>
                  <a:pt x="1232" y="485"/>
                </a:lnTo>
                <a:lnTo>
                  <a:pt x="1232" y="485"/>
                </a:lnTo>
                <a:lnTo>
                  <a:pt x="1234" y="487"/>
                </a:lnTo>
                <a:lnTo>
                  <a:pt x="1234" y="485"/>
                </a:lnTo>
                <a:lnTo>
                  <a:pt x="1236" y="487"/>
                </a:lnTo>
                <a:lnTo>
                  <a:pt x="1236" y="487"/>
                </a:lnTo>
                <a:lnTo>
                  <a:pt x="1236" y="489"/>
                </a:lnTo>
                <a:lnTo>
                  <a:pt x="1238" y="489"/>
                </a:lnTo>
                <a:lnTo>
                  <a:pt x="1238" y="489"/>
                </a:lnTo>
                <a:lnTo>
                  <a:pt x="1240" y="491"/>
                </a:lnTo>
                <a:lnTo>
                  <a:pt x="1240" y="491"/>
                </a:lnTo>
                <a:lnTo>
                  <a:pt x="1240" y="493"/>
                </a:lnTo>
                <a:lnTo>
                  <a:pt x="1242" y="493"/>
                </a:lnTo>
                <a:lnTo>
                  <a:pt x="1242" y="493"/>
                </a:lnTo>
                <a:lnTo>
                  <a:pt x="1244" y="498"/>
                </a:lnTo>
                <a:lnTo>
                  <a:pt x="1244" y="498"/>
                </a:lnTo>
                <a:lnTo>
                  <a:pt x="1246" y="498"/>
                </a:lnTo>
                <a:lnTo>
                  <a:pt x="1246" y="500"/>
                </a:lnTo>
                <a:lnTo>
                  <a:pt x="1246" y="500"/>
                </a:lnTo>
                <a:lnTo>
                  <a:pt x="1248" y="504"/>
                </a:lnTo>
                <a:lnTo>
                  <a:pt x="1248" y="502"/>
                </a:lnTo>
                <a:lnTo>
                  <a:pt x="1250" y="502"/>
                </a:lnTo>
                <a:lnTo>
                  <a:pt x="1250" y="504"/>
                </a:lnTo>
                <a:lnTo>
                  <a:pt x="1250" y="506"/>
                </a:lnTo>
                <a:moveTo>
                  <a:pt x="1085" y="597"/>
                </a:moveTo>
                <a:lnTo>
                  <a:pt x="1087" y="597"/>
                </a:lnTo>
                <a:lnTo>
                  <a:pt x="1087" y="597"/>
                </a:lnTo>
                <a:lnTo>
                  <a:pt x="1089" y="595"/>
                </a:lnTo>
                <a:lnTo>
                  <a:pt x="1089" y="595"/>
                </a:lnTo>
                <a:lnTo>
                  <a:pt x="1091" y="597"/>
                </a:lnTo>
                <a:lnTo>
                  <a:pt x="1091" y="595"/>
                </a:lnTo>
                <a:lnTo>
                  <a:pt x="1091" y="595"/>
                </a:lnTo>
                <a:lnTo>
                  <a:pt x="1094" y="595"/>
                </a:lnTo>
                <a:lnTo>
                  <a:pt x="1094" y="595"/>
                </a:lnTo>
                <a:lnTo>
                  <a:pt x="1096" y="593"/>
                </a:lnTo>
                <a:lnTo>
                  <a:pt x="1096" y="595"/>
                </a:lnTo>
                <a:lnTo>
                  <a:pt x="1096" y="593"/>
                </a:lnTo>
                <a:lnTo>
                  <a:pt x="1098" y="593"/>
                </a:lnTo>
                <a:lnTo>
                  <a:pt x="1098" y="595"/>
                </a:lnTo>
                <a:lnTo>
                  <a:pt x="1100" y="591"/>
                </a:lnTo>
                <a:lnTo>
                  <a:pt x="1100" y="593"/>
                </a:lnTo>
                <a:lnTo>
                  <a:pt x="1100" y="591"/>
                </a:lnTo>
                <a:lnTo>
                  <a:pt x="1102" y="589"/>
                </a:lnTo>
                <a:lnTo>
                  <a:pt x="1102" y="589"/>
                </a:lnTo>
                <a:lnTo>
                  <a:pt x="1104" y="587"/>
                </a:lnTo>
                <a:lnTo>
                  <a:pt x="1104" y="587"/>
                </a:lnTo>
                <a:lnTo>
                  <a:pt x="1104" y="585"/>
                </a:lnTo>
                <a:lnTo>
                  <a:pt x="1106" y="583"/>
                </a:lnTo>
                <a:lnTo>
                  <a:pt x="1106" y="583"/>
                </a:lnTo>
                <a:lnTo>
                  <a:pt x="1108" y="581"/>
                </a:lnTo>
                <a:lnTo>
                  <a:pt x="1108" y="579"/>
                </a:lnTo>
                <a:lnTo>
                  <a:pt x="1110" y="577"/>
                </a:lnTo>
                <a:lnTo>
                  <a:pt x="1110" y="577"/>
                </a:lnTo>
                <a:lnTo>
                  <a:pt x="1110" y="575"/>
                </a:lnTo>
                <a:lnTo>
                  <a:pt x="1112" y="575"/>
                </a:lnTo>
                <a:lnTo>
                  <a:pt x="1112" y="571"/>
                </a:lnTo>
                <a:lnTo>
                  <a:pt x="1114" y="569"/>
                </a:lnTo>
                <a:lnTo>
                  <a:pt x="1114" y="567"/>
                </a:lnTo>
                <a:lnTo>
                  <a:pt x="1114" y="567"/>
                </a:lnTo>
                <a:lnTo>
                  <a:pt x="1116" y="563"/>
                </a:lnTo>
                <a:lnTo>
                  <a:pt x="1116" y="563"/>
                </a:lnTo>
                <a:lnTo>
                  <a:pt x="1118" y="561"/>
                </a:lnTo>
                <a:lnTo>
                  <a:pt x="1118" y="558"/>
                </a:lnTo>
                <a:lnTo>
                  <a:pt x="1118" y="558"/>
                </a:lnTo>
                <a:lnTo>
                  <a:pt x="1120" y="554"/>
                </a:lnTo>
                <a:lnTo>
                  <a:pt x="1120" y="552"/>
                </a:lnTo>
                <a:lnTo>
                  <a:pt x="1122" y="552"/>
                </a:lnTo>
                <a:lnTo>
                  <a:pt x="1122" y="548"/>
                </a:lnTo>
                <a:lnTo>
                  <a:pt x="1122" y="546"/>
                </a:lnTo>
                <a:lnTo>
                  <a:pt x="1124" y="546"/>
                </a:lnTo>
                <a:lnTo>
                  <a:pt x="1124" y="542"/>
                </a:lnTo>
                <a:lnTo>
                  <a:pt x="1126" y="542"/>
                </a:lnTo>
                <a:lnTo>
                  <a:pt x="1126" y="538"/>
                </a:lnTo>
                <a:lnTo>
                  <a:pt x="1128" y="538"/>
                </a:lnTo>
                <a:lnTo>
                  <a:pt x="1128" y="536"/>
                </a:lnTo>
                <a:lnTo>
                  <a:pt x="1128" y="534"/>
                </a:lnTo>
                <a:lnTo>
                  <a:pt x="1130" y="532"/>
                </a:lnTo>
                <a:lnTo>
                  <a:pt x="1130" y="530"/>
                </a:lnTo>
                <a:lnTo>
                  <a:pt x="1132" y="528"/>
                </a:lnTo>
                <a:lnTo>
                  <a:pt x="1132" y="526"/>
                </a:lnTo>
                <a:lnTo>
                  <a:pt x="1132" y="524"/>
                </a:lnTo>
                <a:lnTo>
                  <a:pt x="1134" y="524"/>
                </a:lnTo>
                <a:lnTo>
                  <a:pt x="1134" y="522"/>
                </a:lnTo>
                <a:lnTo>
                  <a:pt x="1136" y="522"/>
                </a:lnTo>
                <a:lnTo>
                  <a:pt x="1136" y="520"/>
                </a:lnTo>
                <a:lnTo>
                  <a:pt x="1136" y="520"/>
                </a:lnTo>
                <a:lnTo>
                  <a:pt x="1138" y="518"/>
                </a:lnTo>
                <a:lnTo>
                  <a:pt x="1138" y="514"/>
                </a:lnTo>
                <a:lnTo>
                  <a:pt x="1140" y="518"/>
                </a:lnTo>
                <a:lnTo>
                  <a:pt x="1140" y="516"/>
                </a:lnTo>
                <a:lnTo>
                  <a:pt x="1140" y="512"/>
                </a:lnTo>
                <a:lnTo>
                  <a:pt x="1142" y="514"/>
                </a:lnTo>
                <a:lnTo>
                  <a:pt x="1142" y="512"/>
                </a:lnTo>
                <a:lnTo>
                  <a:pt x="1144" y="510"/>
                </a:lnTo>
                <a:lnTo>
                  <a:pt x="1144" y="510"/>
                </a:lnTo>
                <a:lnTo>
                  <a:pt x="1144" y="508"/>
                </a:lnTo>
                <a:lnTo>
                  <a:pt x="1146" y="508"/>
                </a:lnTo>
                <a:lnTo>
                  <a:pt x="1146" y="506"/>
                </a:lnTo>
                <a:lnTo>
                  <a:pt x="1148" y="506"/>
                </a:lnTo>
                <a:lnTo>
                  <a:pt x="1148" y="502"/>
                </a:lnTo>
                <a:lnTo>
                  <a:pt x="1150" y="502"/>
                </a:lnTo>
                <a:lnTo>
                  <a:pt x="1150" y="502"/>
                </a:lnTo>
                <a:lnTo>
                  <a:pt x="1150" y="498"/>
                </a:lnTo>
                <a:lnTo>
                  <a:pt x="1152" y="498"/>
                </a:lnTo>
                <a:lnTo>
                  <a:pt x="1152" y="500"/>
                </a:lnTo>
                <a:lnTo>
                  <a:pt x="1155" y="495"/>
                </a:lnTo>
                <a:lnTo>
                  <a:pt x="1155" y="495"/>
                </a:lnTo>
                <a:lnTo>
                  <a:pt x="1155" y="495"/>
                </a:lnTo>
                <a:lnTo>
                  <a:pt x="1157" y="495"/>
                </a:lnTo>
                <a:lnTo>
                  <a:pt x="1157" y="495"/>
                </a:lnTo>
                <a:lnTo>
                  <a:pt x="1159" y="493"/>
                </a:lnTo>
                <a:lnTo>
                  <a:pt x="1159" y="493"/>
                </a:lnTo>
                <a:lnTo>
                  <a:pt x="1159" y="493"/>
                </a:lnTo>
                <a:lnTo>
                  <a:pt x="1161" y="493"/>
                </a:lnTo>
                <a:lnTo>
                  <a:pt x="1161" y="493"/>
                </a:lnTo>
                <a:lnTo>
                  <a:pt x="1163" y="493"/>
                </a:lnTo>
                <a:lnTo>
                  <a:pt x="1163" y="491"/>
                </a:lnTo>
                <a:lnTo>
                  <a:pt x="1163" y="491"/>
                </a:lnTo>
                <a:lnTo>
                  <a:pt x="1165" y="491"/>
                </a:lnTo>
                <a:lnTo>
                  <a:pt x="1165" y="491"/>
                </a:lnTo>
                <a:lnTo>
                  <a:pt x="1167" y="489"/>
                </a:lnTo>
                <a:lnTo>
                  <a:pt x="1167" y="491"/>
                </a:lnTo>
                <a:lnTo>
                  <a:pt x="1169" y="489"/>
                </a:lnTo>
                <a:lnTo>
                  <a:pt x="1169" y="489"/>
                </a:lnTo>
                <a:moveTo>
                  <a:pt x="1004" y="642"/>
                </a:moveTo>
                <a:lnTo>
                  <a:pt x="1004" y="642"/>
                </a:lnTo>
                <a:lnTo>
                  <a:pt x="1006" y="642"/>
                </a:lnTo>
                <a:lnTo>
                  <a:pt x="1006" y="640"/>
                </a:lnTo>
                <a:lnTo>
                  <a:pt x="1008" y="642"/>
                </a:lnTo>
                <a:lnTo>
                  <a:pt x="1008" y="640"/>
                </a:lnTo>
                <a:lnTo>
                  <a:pt x="1008" y="638"/>
                </a:lnTo>
                <a:lnTo>
                  <a:pt x="1010" y="640"/>
                </a:lnTo>
                <a:lnTo>
                  <a:pt x="1010" y="638"/>
                </a:lnTo>
                <a:lnTo>
                  <a:pt x="1012" y="638"/>
                </a:lnTo>
                <a:lnTo>
                  <a:pt x="1012" y="638"/>
                </a:lnTo>
                <a:lnTo>
                  <a:pt x="1014" y="636"/>
                </a:lnTo>
                <a:lnTo>
                  <a:pt x="1014" y="636"/>
                </a:lnTo>
                <a:lnTo>
                  <a:pt x="1014" y="634"/>
                </a:lnTo>
                <a:lnTo>
                  <a:pt x="1016" y="634"/>
                </a:lnTo>
                <a:lnTo>
                  <a:pt x="1016" y="632"/>
                </a:lnTo>
                <a:lnTo>
                  <a:pt x="1018" y="634"/>
                </a:lnTo>
                <a:lnTo>
                  <a:pt x="1018" y="632"/>
                </a:lnTo>
                <a:lnTo>
                  <a:pt x="1018" y="630"/>
                </a:lnTo>
                <a:lnTo>
                  <a:pt x="1020" y="630"/>
                </a:lnTo>
                <a:lnTo>
                  <a:pt x="1020" y="630"/>
                </a:lnTo>
                <a:lnTo>
                  <a:pt x="1022" y="628"/>
                </a:lnTo>
                <a:lnTo>
                  <a:pt x="1022" y="630"/>
                </a:lnTo>
                <a:lnTo>
                  <a:pt x="1022" y="626"/>
                </a:lnTo>
                <a:lnTo>
                  <a:pt x="1024" y="628"/>
                </a:lnTo>
                <a:lnTo>
                  <a:pt x="1024" y="624"/>
                </a:lnTo>
                <a:lnTo>
                  <a:pt x="1026" y="624"/>
                </a:lnTo>
                <a:lnTo>
                  <a:pt x="1026" y="624"/>
                </a:lnTo>
                <a:lnTo>
                  <a:pt x="1026" y="621"/>
                </a:lnTo>
                <a:lnTo>
                  <a:pt x="1028" y="619"/>
                </a:lnTo>
                <a:lnTo>
                  <a:pt x="1028" y="619"/>
                </a:lnTo>
                <a:lnTo>
                  <a:pt x="1030" y="617"/>
                </a:lnTo>
                <a:lnTo>
                  <a:pt x="1030" y="617"/>
                </a:lnTo>
                <a:lnTo>
                  <a:pt x="1033" y="617"/>
                </a:lnTo>
                <a:lnTo>
                  <a:pt x="1033" y="613"/>
                </a:lnTo>
                <a:lnTo>
                  <a:pt x="1033" y="615"/>
                </a:lnTo>
                <a:lnTo>
                  <a:pt x="1035" y="611"/>
                </a:lnTo>
                <a:lnTo>
                  <a:pt x="1035" y="611"/>
                </a:lnTo>
                <a:lnTo>
                  <a:pt x="1037" y="613"/>
                </a:lnTo>
                <a:lnTo>
                  <a:pt x="1037" y="609"/>
                </a:lnTo>
                <a:lnTo>
                  <a:pt x="1037" y="609"/>
                </a:lnTo>
                <a:lnTo>
                  <a:pt x="1039" y="609"/>
                </a:lnTo>
                <a:lnTo>
                  <a:pt x="1039" y="605"/>
                </a:lnTo>
                <a:lnTo>
                  <a:pt x="1041" y="607"/>
                </a:lnTo>
                <a:lnTo>
                  <a:pt x="1041" y="607"/>
                </a:lnTo>
                <a:lnTo>
                  <a:pt x="1041" y="603"/>
                </a:lnTo>
                <a:lnTo>
                  <a:pt x="1043" y="605"/>
                </a:lnTo>
                <a:lnTo>
                  <a:pt x="1043" y="603"/>
                </a:lnTo>
                <a:lnTo>
                  <a:pt x="1045" y="603"/>
                </a:lnTo>
                <a:lnTo>
                  <a:pt x="1045" y="603"/>
                </a:lnTo>
                <a:lnTo>
                  <a:pt x="1045" y="599"/>
                </a:lnTo>
                <a:lnTo>
                  <a:pt x="1047" y="601"/>
                </a:lnTo>
                <a:lnTo>
                  <a:pt x="1047" y="601"/>
                </a:lnTo>
                <a:lnTo>
                  <a:pt x="1049" y="597"/>
                </a:lnTo>
                <a:lnTo>
                  <a:pt x="1049" y="597"/>
                </a:lnTo>
                <a:lnTo>
                  <a:pt x="1051" y="599"/>
                </a:lnTo>
                <a:lnTo>
                  <a:pt x="1051" y="599"/>
                </a:lnTo>
                <a:lnTo>
                  <a:pt x="1051" y="597"/>
                </a:lnTo>
                <a:lnTo>
                  <a:pt x="1053" y="597"/>
                </a:lnTo>
                <a:lnTo>
                  <a:pt x="1053" y="597"/>
                </a:lnTo>
                <a:lnTo>
                  <a:pt x="1055" y="599"/>
                </a:lnTo>
                <a:lnTo>
                  <a:pt x="1055" y="597"/>
                </a:lnTo>
                <a:lnTo>
                  <a:pt x="1055" y="597"/>
                </a:lnTo>
                <a:lnTo>
                  <a:pt x="1057" y="597"/>
                </a:lnTo>
                <a:lnTo>
                  <a:pt x="1057" y="597"/>
                </a:lnTo>
                <a:lnTo>
                  <a:pt x="1059" y="597"/>
                </a:lnTo>
                <a:lnTo>
                  <a:pt x="1059" y="597"/>
                </a:lnTo>
                <a:lnTo>
                  <a:pt x="1059" y="597"/>
                </a:lnTo>
                <a:lnTo>
                  <a:pt x="1061" y="599"/>
                </a:lnTo>
                <a:lnTo>
                  <a:pt x="1061" y="597"/>
                </a:lnTo>
                <a:lnTo>
                  <a:pt x="1063" y="597"/>
                </a:lnTo>
                <a:lnTo>
                  <a:pt x="1063" y="597"/>
                </a:lnTo>
                <a:lnTo>
                  <a:pt x="1063" y="597"/>
                </a:lnTo>
                <a:lnTo>
                  <a:pt x="1065" y="599"/>
                </a:lnTo>
                <a:lnTo>
                  <a:pt x="1065" y="599"/>
                </a:lnTo>
                <a:lnTo>
                  <a:pt x="1067" y="597"/>
                </a:lnTo>
                <a:lnTo>
                  <a:pt x="1067" y="599"/>
                </a:lnTo>
                <a:lnTo>
                  <a:pt x="1067" y="597"/>
                </a:lnTo>
                <a:lnTo>
                  <a:pt x="1069" y="597"/>
                </a:lnTo>
                <a:lnTo>
                  <a:pt x="1069" y="597"/>
                </a:lnTo>
                <a:lnTo>
                  <a:pt x="1071" y="599"/>
                </a:lnTo>
                <a:lnTo>
                  <a:pt x="1071" y="597"/>
                </a:lnTo>
                <a:lnTo>
                  <a:pt x="1073" y="595"/>
                </a:lnTo>
                <a:lnTo>
                  <a:pt x="1073" y="599"/>
                </a:lnTo>
                <a:lnTo>
                  <a:pt x="1073" y="597"/>
                </a:lnTo>
                <a:lnTo>
                  <a:pt x="1075" y="597"/>
                </a:lnTo>
                <a:lnTo>
                  <a:pt x="1075" y="597"/>
                </a:lnTo>
                <a:lnTo>
                  <a:pt x="1077" y="597"/>
                </a:lnTo>
                <a:lnTo>
                  <a:pt x="1077" y="597"/>
                </a:lnTo>
                <a:lnTo>
                  <a:pt x="1077" y="597"/>
                </a:lnTo>
                <a:lnTo>
                  <a:pt x="1079" y="599"/>
                </a:lnTo>
                <a:lnTo>
                  <a:pt x="1079" y="597"/>
                </a:lnTo>
                <a:lnTo>
                  <a:pt x="1081" y="599"/>
                </a:lnTo>
                <a:lnTo>
                  <a:pt x="1081" y="599"/>
                </a:lnTo>
                <a:lnTo>
                  <a:pt x="1081" y="599"/>
                </a:lnTo>
                <a:lnTo>
                  <a:pt x="1083" y="599"/>
                </a:lnTo>
                <a:lnTo>
                  <a:pt x="1083" y="597"/>
                </a:lnTo>
                <a:lnTo>
                  <a:pt x="1085" y="599"/>
                </a:lnTo>
                <a:lnTo>
                  <a:pt x="1085" y="599"/>
                </a:lnTo>
                <a:lnTo>
                  <a:pt x="1085" y="597"/>
                </a:lnTo>
                <a:moveTo>
                  <a:pt x="923" y="561"/>
                </a:moveTo>
                <a:lnTo>
                  <a:pt x="923" y="558"/>
                </a:lnTo>
                <a:lnTo>
                  <a:pt x="923" y="558"/>
                </a:lnTo>
                <a:lnTo>
                  <a:pt x="925" y="561"/>
                </a:lnTo>
                <a:lnTo>
                  <a:pt x="925" y="563"/>
                </a:lnTo>
                <a:lnTo>
                  <a:pt x="927" y="561"/>
                </a:lnTo>
                <a:lnTo>
                  <a:pt x="927" y="561"/>
                </a:lnTo>
                <a:lnTo>
                  <a:pt x="927" y="563"/>
                </a:lnTo>
                <a:lnTo>
                  <a:pt x="929" y="563"/>
                </a:lnTo>
                <a:lnTo>
                  <a:pt x="929" y="563"/>
                </a:lnTo>
                <a:lnTo>
                  <a:pt x="931" y="563"/>
                </a:lnTo>
                <a:lnTo>
                  <a:pt x="931" y="565"/>
                </a:lnTo>
                <a:lnTo>
                  <a:pt x="933" y="563"/>
                </a:lnTo>
                <a:lnTo>
                  <a:pt x="933" y="565"/>
                </a:lnTo>
                <a:lnTo>
                  <a:pt x="933" y="565"/>
                </a:lnTo>
                <a:lnTo>
                  <a:pt x="935" y="565"/>
                </a:lnTo>
                <a:lnTo>
                  <a:pt x="935" y="565"/>
                </a:lnTo>
                <a:lnTo>
                  <a:pt x="937" y="567"/>
                </a:lnTo>
                <a:lnTo>
                  <a:pt x="937" y="565"/>
                </a:lnTo>
                <a:lnTo>
                  <a:pt x="937" y="567"/>
                </a:lnTo>
                <a:lnTo>
                  <a:pt x="939" y="567"/>
                </a:lnTo>
                <a:lnTo>
                  <a:pt x="939" y="567"/>
                </a:lnTo>
                <a:lnTo>
                  <a:pt x="941" y="567"/>
                </a:lnTo>
                <a:lnTo>
                  <a:pt x="941" y="569"/>
                </a:lnTo>
                <a:lnTo>
                  <a:pt x="941" y="567"/>
                </a:lnTo>
                <a:lnTo>
                  <a:pt x="943" y="569"/>
                </a:lnTo>
                <a:lnTo>
                  <a:pt x="943" y="567"/>
                </a:lnTo>
                <a:lnTo>
                  <a:pt x="945" y="569"/>
                </a:lnTo>
                <a:lnTo>
                  <a:pt x="945" y="571"/>
                </a:lnTo>
                <a:lnTo>
                  <a:pt x="945" y="571"/>
                </a:lnTo>
                <a:lnTo>
                  <a:pt x="947" y="569"/>
                </a:lnTo>
                <a:lnTo>
                  <a:pt x="947" y="573"/>
                </a:lnTo>
                <a:lnTo>
                  <a:pt x="949" y="573"/>
                </a:lnTo>
                <a:lnTo>
                  <a:pt x="949" y="571"/>
                </a:lnTo>
                <a:lnTo>
                  <a:pt x="949" y="575"/>
                </a:lnTo>
                <a:lnTo>
                  <a:pt x="951" y="577"/>
                </a:lnTo>
                <a:lnTo>
                  <a:pt x="951" y="577"/>
                </a:lnTo>
                <a:lnTo>
                  <a:pt x="953" y="579"/>
                </a:lnTo>
                <a:lnTo>
                  <a:pt x="953" y="579"/>
                </a:lnTo>
                <a:lnTo>
                  <a:pt x="955" y="581"/>
                </a:lnTo>
                <a:lnTo>
                  <a:pt x="955" y="581"/>
                </a:lnTo>
                <a:lnTo>
                  <a:pt x="955" y="583"/>
                </a:lnTo>
                <a:lnTo>
                  <a:pt x="957" y="585"/>
                </a:lnTo>
                <a:lnTo>
                  <a:pt x="957" y="585"/>
                </a:lnTo>
                <a:lnTo>
                  <a:pt x="959" y="587"/>
                </a:lnTo>
                <a:lnTo>
                  <a:pt x="959" y="587"/>
                </a:lnTo>
                <a:lnTo>
                  <a:pt x="959" y="589"/>
                </a:lnTo>
                <a:lnTo>
                  <a:pt x="961" y="593"/>
                </a:lnTo>
                <a:lnTo>
                  <a:pt x="961" y="589"/>
                </a:lnTo>
                <a:lnTo>
                  <a:pt x="963" y="593"/>
                </a:lnTo>
                <a:lnTo>
                  <a:pt x="963" y="593"/>
                </a:lnTo>
                <a:lnTo>
                  <a:pt x="963" y="595"/>
                </a:lnTo>
                <a:lnTo>
                  <a:pt x="965" y="597"/>
                </a:lnTo>
                <a:lnTo>
                  <a:pt x="965" y="599"/>
                </a:lnTo>
                <a:lnTo>
                  <a:pt x="967" y="599"/>
                </a:lnTo>
                <a:lnTo>
                  <a:pt x="967" y="601"/>
                </a:lnTo>
                <a:lnTo>
                  <a:pt x="967" y="601"/>
                </a:lnTo>
                <a:lnTo>
                  <a:pt x="970" y="605"/>
                </a:lnTo>
                <a:lnTo>
                  <a:pt x="970" y="605"/>
                </a:lnTo>
                <a:lnTo>
                  <a:pt x="972" y="605"/>
                </a:lnTo>
                <a:lnTo>
                  <a:pt x="972" y="607"/>
                </a:lnTo>
                <a:lnTo>
                  <a:pt x="974" y="607"/>
                </a:lnTo>
                <a:lnTo>
                  <a:pt x="974" y="611"/>
                </a:lnTo>
                <a:lnTo>
                  <a:pt x="974" y="611"/>
                </a:lnTo>
                <a:lnTo>
                  <a:pt x="976" y="609"/>
                </a:lnTo>
                <a:lnTo>
                  <a:pt x="976" y="613"/>
                </a:lnTo>
                <a:lnTo>
                  <a:pt x="978" y="613"/>
                </a:lnTo>
                <a:lnTo>
                  <a:pt x="978" y="615"/>
                </a:lnTo>
                <a:lnTo>
                  <a:pt x="978" y="615"/>
                </a:lnTo>
                <a:lnTo>
                  <a:pt x="980" y="617"/>
                </a:lnTo>
                <a:lnTo>
                  <a:pt x="980" y="617"/>
                </a:lnTo>
                <a:lnTo>
                  <a:pt x="982" y="619"/>
                </a:lnTo>
                <a:lnTo>
                  <a:pt x="982" y="619"/>
                </a:lnTo>
                <a:lnTo>
                  <a:pt x="982" y="621"/>
                </a:lnTo>
                <a:lnTo>
                  <a:pt x="984" y="621"/>
                </a:lnTo>
                <a:lnTo>
                  <a:pt x="984" y="624"/>
                </a:lnTo>
                <a:lnTo>
                  <a:pt x="986" y="624"/>
                </a:lnTo>
                <a:lnTo>
                  <a:pt x="986" y="624"/>
                </a:lnTo>
                <a:lnTo>
                  <a:pt x="986" y="624"/>
                </a:lnTo>
                <a:lnTo>
                  <a:pt x="988" y="628"/>
                </a:lnTo>
                <a:lnTo>
                  <a:pt x="988" y="626"/>
                </a:lnTo>
                <a:lnTo>
                  <a:pt x="990" y="626"/>
                </a:lnTo>
                <a:lnTo>
                  <a:pt x="990" y="630"/>
                </a:lnTo>
                <a:lnTo>
                  <a:pt x="992" y="630"/>
                </a:lnTo>
                <a:lnTo>
                  <a:pt x="992" y="630"/>
                </a:lnTo>
                <a:lnTo>
                  <a:pt x="992" y="632"/>
                </a:lnTo>
                <a:lnTo>
                  <a:pt x="994" y="632"/>
                </a:lnTo>
                <a:lnTo>
                  <a:pt x="994" y="636"/>
                </a:lnTo>
                <a:lnTo>
                  <a:pt x="996" y="636"/>
                </a:lnTo>
                <a:lnTo>
                  <a:pt x="996" y="636"/>
                </a:lnTo>
                <a:lnTo>
                  <a:pt x="996" y="638"/>
                </a:lnTo>
                <a:lnTo>
                  <a:pt x="998" y="638"/>
                </a:lnTo>
                <a:lnTo>
                  <a:pt x="998" y="638"/>
                </a:lnTo>
                <a:lnTo>
                  <a:pt x="1000" y="640"/>
                </a:lnTo>
                <a:lnTo>
                  <a:pt x="1000" y="640"/>
                </a:lnTo>
                <a:lnTo>
                  <a:pt x="1000" y="642"/>
                </a:lnTo>
                <a:lnTo>
                  <a:pt x="1002" y="642"/>
                </a:lnTo>
                <a:lnTo>
                  <a:pt x="1002" y="642"/>
                </a:lnTo>
                <a:lnTo>
                  <a:pt x="1004" y="644"/>
                </a:lnTo>
                <a:lnTo>
                  <a:pt x="1004" y="642"/>
                </a:lnTo>
                <a:moveTo>
                  <a:pt x="839" y="571"/>
                </a:moveTo>
                <a:lnTo>
                  <a:pt x="841" y="569"/>
                </a:lnTo>
                <a:lnTo>
                  <a:pt x="841" y="571"/>
                </a:lnTo>
                <a:lnTo>
                  <a:pt x="841" y="569"/>
                </a:lnTo>
                <a:lnTo>
                  <a:pt x="843" y="569"/>
                </a:lnTo>
                <a:lnTo>
                  <a:pt x="843" y="569"/>
                </a:lnTo>
                <a:lnTo>
                  <a:pt x="845" y="569"/>
                </a:lnTo>
                <a:lnTo>
                  <a:pt x="845" y="571"/>
                </a:lnTo>
                <a:lnTo>
                  <a:pt x="845" y="569"/>
                </a:lnTo>
                <a:lnTo>
                  <a:pt x="848" y="571"/>
                </a:lnTo>
                <a:lnTo>
                  <a:pt x="848" y="571"/>
                </a:lnTo>
                <a:lnTo>
                  <a:pt x="850" y="567"/>
                </a:lnTo>
                <a:lnTo>
                  <a:pt x="850" y="569"/>
                </a:lnTo>
                <a:lnTo>
                  <a:pt x="850" y="569"/>
                </a:lnTo>
                <a:lnTo>
                  <a:pt x="852" y="569"/>
                </a:lnTo>
                <a:lnTo>
                  <a:pt x="852" y="569"/>
                </a:lnTo>
                <a:lnTo>
                  <a:pt x="854" y="565"/>
                </a:lnTo>
                <a:lnTo>
                  <a:pt x="854" y="567"/>
                </a:lnTo>
                <a:lnTo>
                  <a:pt x="856" y="565"/>
                </a:lnTo>
                <a:lnTo>
                  <a:pt x="856" y="563"/>
                </a:lnTo>
                <a:lnTo>
                  <a:pt x="856" y="563"/>
                </a:lnTo>
                <a:lnTo>
                  <a:pt x="858" y="561"/>
                </a:lnTo>
                <a:lnTo>
                  <a:pt x="858" y="561"/>
                </a:lnTo>
                <a:lnTo>
                  <a:pt x="860" y="561"/>
                </a:lnTo>
                <a:lnTo>
                  <a:pt x="860" y="556"/>
                </a:lnTo>
                <a:lnTo>
                  <a:pt x="860" y="556"/>
                </a:lnTo>
                <a:lnTo>
                  <a:pt x="862" y="552"/>
                </a:lnTo>
                <a:lnTo>
                  <a:pt x="862" y="550"/>
                </a:lnTo>
                <a:lnTo>
                  <a:pt x="864" y="550"/>
                </a:lnTo>
                <a:lnTo>
                  <a:pt x="864" y="548"/>
                </a:lnTo>
                <a:lnTo>
                  <a:pt x="864" y="546"/>
                </a:lnTo>
                <a:lnTo>
                  <a:pt x="866" y="546"/>
                </a:lnTo>
                <a:lnTo>
                  <a:pt x="866" y="544"/>
                </a:lnTo>
                <a:lnTo>
                  <a:pt x="868" y="542"/>
                </a:lnTo>
                <a:lnTo>
                  <a:pt x="868" y="542"/>
                </a:lnTo>
                <a:lnTo>
                  <a:pt x="868" y="540"/>
                </a:lnTo>
                <a:lnTo>
                  <a:pt x="870" y="538"/>
                </a:lnTo>
                <a:lnTo>
                  <a:pt x="870" y="538"/>
                </a:lnTo>
                <a:lnTo>
                  <a:pt x="872" y="536"/>
                </a:lnTo>
                <a:lnTo>
                  <a:pt x="872" y="536"/>
                </a:lnTo>
                <a:lnTo>
                  <a:pt x="874" y="532"/>
                </a:lnTo>
                <a:lnTo>
                  <a:pt x="874" y="534"/>
                </a:lnTo>
                <a:lnTo>
                  <a:pt x="874" y="532"/>
                </a:lnTo>
                <a:lnTo>
                  <a:pt x="876" y="528"/>
                </a:lnTo>
                <a:lnTo>
                  <a:pt x="876" y="528"/>
                </a:lnTo>
                <a:lnTo>
                  <a:pt x="878" y="528"/>
                </a:lnTo>
                <a:lnTo>
                  <a:pt x="878" y="526"/>
                </a:lnTo>
                <a:lnTo>
                  <a:pt x="878" y="524"/>
                </a:lnTo>
                <a:lnTo>
                  <a:pt x="880" y="524"/>
                </a:lnTo>
                <a:lnTo>
                  <a:pt x="880" y="520"/>
                </a:lnTo>
                <a:lnTo>
                  <a:pt x="882" y="522"/>
                </a:lnTo>
                <a:lnTo>
                  <a:pt x="882" y="520"/>
                </a:lnTo>
                <a:lnTo>
                  <a:pt x="882" y="518"/>
                </a:lnTo>
                <a:lnTo>
                  <a:pt x="884" y="518"/>
                </a:lnTo>
                <a:lnTo>
                  <a:pt x="884" y="518"/>
                </a:lnTo>
                <a:lnTo>
                  <a:pt x="886" y="514"/>
                </a:lnTo>
                <a:lnTo>
                  <a:pt x="886" y="516"/>
                </a:lnTo>
                <a:lnTo>
                  <a:pt x="886" y="514"/>
                </a:lnTo>
                <a:lnTo>
                  <a:pt x="888" y="514"/>
                </a:lnTo>
                <a:lnTo>
                  <a:pt x="888" y="514"/>
                </a:lnTo>
                <a:lnTo>
                  <a:pt x="890" y="512"/>
                </a:lnTo>
                <a:lnTo>
                  <a:pt x="890" y="512"/>
                </a:lnTo>
                <a:lnTo>
                  <a:pt x="890" y="514"/>
                </a:lnTo>
                <a:lnTo>
                  <a:pt x="892" y="512"/>
                </a:lnTo>
                <a:lnTo>
                  <a:pt x="892" y="514"/>
                </a:lnTo>
                <a:lnTo>
                  <a:pt x="894" y="514"/>
                </a:lnTo>
                <a:lnTo>
                  <a:pt x="894" y="514"/>
                </a:lnTo>
                <a:lnTo>
                  <a:pt x="896" y="516"/>
                </a:lnTo>
                <a:lnTo>
                  <a:pt x="896" y="516"/>
                </a:lnTo>
                <a:lnTo>
                  <a:pt x="896" y="518"/>
                </a:lnTo>
                <a:lnTo>
                  <a:pt x="898" y="520"/>
                </a:lnTo>
                <a:lnTo>
                  <a:pt x="898" y="522"/>
                </a:lnTo>
                <a:lnTo>
                  <a:pt x="900" y="522"/>
                </a:lnTo>
                <a:lnTo>
                  <a:pt x="900" y="522"/>
                </a:lnTo>
                <a:lnTo>
                  <a:pt x="900" y="526"/>
                </a:lnTo>
                <a:lnTo>
                  <a:pt x="902" y="524"/>
                </a:lnTo>
                <a:lnTo>
                  <a:pt x="902" y="528"/>
                </a:lnTo>
                <a:lnTo>
                  <a:pt x="904" y="528"/>
                </a:lnTo>
                <a:lnTo>
                  <a:pt x="904" y="530"/>
                </a:lnTo>
                <a:lnTo>
                  <a:pt x="904" y="532"/>
                </a:lnTo>
                <a:lnTo>
                  <a:pt x="906" y="534"/>
                </a:lnTo>
                <a:lnTo>
                  <a:pt x="906" y="534"/>
                </a:lnTo>
                <a:lnTo>
                  <a:pt x="909" y="538"/>
                </a:lnTo>
                <a:lnTo>
                  <a:pt x="909" y="538"/>
                </a:lnTo>
                <a:lnTo>
                  <a:pt x="909" y="540"/>
                </a:lnTo>
                <a:lnTo>
                  <a:pt x="911" y="542"/>
                </a:lnTo>
                <a:lnTo>
                  <a:pt x="911" y="542"/>
                </a:lnTo>
                <a:lnTo>
                  <a:pt x="913" y="544"/>
                </a:lnTo>
                <a:lnTo>
                  <a:pt x="913" y="544"/>
                </a:lnTo>
                <a:lnTo>
                  <a:pt x="915" y="546"/>
                </a:lnTo>
                <a:lnTo>
                  <a:pt x="915" y="548"/>
                </a:lnTo>
                <a:lnTo>
                  <a:pt x="915" y="548"/>
                </a:lnTo>
                <a:lnTo>
                  <a:pt x="917" y="550"/>
                </a:lnTo>
                <a:lnTo>
                  <a:pt x="917" y="554"/>
                </a:lnTo>
                <a:lnTo>
                  <a:pt x="919" y="554"/>
                </a:lnTo>
                <a:lnTo>
                  <a:pt x="919" y="554"/>
                </a:lnTo>
                <a:lnTo>
                  <a:pt x="919" y="554"/>
                </a:lnTo>
                <a:lnTo>
                  <a:pt x="921" y="558"/>
                </a:lnTo>
                <a:lnTo>
                  <a:pt x="921" y="558"/>
                </a:lnTo>
                <a:lnTo>
                  <a:pt x="923" y="561"/>
                </a:lnTo>
                <a:moveTo>
                  <a:pt x="758" y="502"/>
                </a:moveTo>
                <a:lnTo>
                  <a:pt x="758" y="504"/>
                </a:lnTo>
                <a:lnTo>
                  <a:pt x="760" y="506"/>
                </a:lnTo>
                <a:lnTo>
                  <a:pt x="760" y="504"/>
                </a:lnTo>
                <a:lnTo>
                  <a:pt x="760" y="506"/>
                </a:lnTo>
                <a:lnTo>
                  <a:pt x="762" y="510"/>
                </a:lnTo>
                <a:lnTo>
                  <a:pt x="762" y="506"/>
                </a:lnTo>
                <a:lnTo>
                  <a:pt x="764" y="510"/>
                </a:lnTo>
                <a:lnTo>
                  <a:pt x="764" y="510"/>
                </a:lnTo>
                <a:lnTo>
                  <a:pt x="764" y="510"/>
                </a:lnTo>
                <a:lnTo>
                  <a:pt x="766" y="512"/>
                </a:lnTo>
                <a:lnTo>
                  <a:pt x="766" y="510"/>
                </a:lnTo>
                <a:lnTo>
                  <a:pt x="768" y="510"/>
                </a:lnTo>
                <a:lnTo>
                  <a:pt x="768" y="512"/>
                </a:lnTo>
                <a:lnTo>
                  <a:pt x="768" y="514"/>
                </a:lnTo>
                <a:lnTo>
                  <a:pt x="770" y="512"/>
                </a:lnTo>
                <a:lnTo>
                  <a:pt x="770" y="510"/>
                </a:lnTo>
                <a:lnTo>
                  <a:pt x="772" y="514"/>
                </a:lnTo>
                <a:lnTo>
                  <a:pt x="772" y="512"/>
                </a:lnTo>
                <a:lnTo>
                  <a:pt x="772" y="512"/>
                </a:lnTo>
                <a:lnTo>
                  <a:pt x="774" y="512"/>
                </a:lnTo>
                <a:lnTo>
                  <a:pt x="774" y="514"/>
                </a:lnTo>
                <a:lnTo>
                  <a:pt x="776" y="512"/>
                </a:lnTo>
                <a:lnTo>
                  <a:pt x="776" y="514"/>
                </a:lnTo>
                <a:lnTo>
                  <a:pt x="778" y="514"/>
                </a:lnTo>
                <a:lnTo>
                  <a:pt x="778" y="512"/>
                </a:lnTo>
                <a:lnTo>
                  <a:pt x="778" y="518"/>
                </a:lnTo>
                <a:lnTo>
                  <a:pt x="780" y="520"/>
                </a:lnTo>
                <a:lnTo>
                  <a:pt x="780" y="518"/>
                </a:lnTo>
                <a:lnTo>
                  <a:pt x="782" y="524"/>
                </a:lnTo>
                <a:lnTo>
                  <a:pt x="782" y="524"/>
                </a:lnTo>
                <a:lnTo>
                  <a:pt x="782" y="526"/>
                </a:lnTo>
                <a:lnTo>
                  <a:pt x="784" y="528"/>
                </a:lnTo>
                <a:lnTo>
                  <a:pt x="784" y="532"/>
                </a:lnTo>
                <a:lnTo>
                  <a:pt x="787" y="532"/>
                </a:lnTo>
                <a:lnTo>
                  <a:pt x="787" y="536"/>
                </a:lnTo>
                <a:lnTo>
                  <a:pt x="787" y="536"/>
                </a:lnTo>
                <a:lnTo>
                  <a:pt x="789" y="542"/>
                </a:lnTo>
                <a:lnTo>
                  <a:pt x="789" y="542"/>
                </a:lnTo>
                <a:lnTo>
                  <a:pt x="791" y="544"/>
                </a:lnTo>
                <a:lnTo>
                  <a:pt x="791" y="544"/>
                </a:lnTo>
                <a:lnTo>
                  <a:pt x="791" y="548"/>
                </a:lnTo>
                <a:lnTo>
                  <a:pt x="793" y="546"/>
                </a:lnTo>
                <a:lnTo>
                  <a:pt x="793" y="546"/>
                </a:lnTo>
                <a:lnTo>
                  <a:pt x="795" y="548"/>
                </a:lnTo>
                <a:lnTo>
                  <a:pt x="795" y="548"/>
                </a:lnTo>
                <a:lnTo>
                  <a:pt x="797" y="546"/>
                </a:lnTo>
                <a:lnTo>
                  <a:pt x="797" y="546"/>
                </a:lnTo>
                <a:lnTo>
                  <a:pt x="797" y="544"/>
                </a:lnTo>
                <a:lnTo>
                  <a:pt x="799" y="544"/>
                </a:lnTo>
                <a:lnTo>
                  <a:pt x="799" y="540"/>
                </a:lnTo>
                <a:lnTo>
                  <a:pt x="801" y="540"/>
                </a:lnTo>
                <a:lnTo>
                  <a:pt x="801" y="538"/>
                </a:lnTo>
                <a:lnTo>
                  <a:pt x="801" y="538"/>
                </a:lnTo>
                <a:lnTo>
                  <a:pt x="803" y="538"/>
                </a:lnTo>
                <a:lnTo>
                  <a:pt x="803" y="538"/>
                </a:lnTo>
                <a:lnTo>
                  <a:pt x="805" y="538"/>
                </a:lnTo>
                <a:lnTo>
                  <a:pt x="805" y="536"/>
                </a:lnTo>
                <a:lnTo>
                  <a:pt x="805" y="538"/>
                </a:lnTo>
                <a:lnTo>
                  <a:pt x="807" y="538"/>
                </a:lnTo>
                <a:lnTo>
                  <a:pt x="807" y="538"/>
                </a:lnTo>
                <a:lnTo>
                  <a:pt x="809" y="540"/>
                </a:lnTo>
                <a:lnTo>
                  <a:pt x="809" y="542"/>
                </a:lnTo>
                <a:lnTo>
                  <a:pt x="809" y="542"/>
                </a:lnTo>
                <a:lnTo>
                  <a:pt x="811" y="544"/>
                </a:lnTo>
                <a:lnTo>
                  <a:pt x="811" y="546"/>
                </a:lnTo>
                <a:lnTo>
                  <a:pt x="813" y="548"/>
                </a:lnTo>
                <a:lnTo>
                  <a:pt x="813" y="550"/>
                </a:lnTo>
                <a:lnTo>
                  <a:pt x="813" y="552"/>
                </a:lnTo>
                <a:lnTo>
                  <a:pt x="815" y="554"/>
                </a:lnTo>
                <a:lnTo>
                  <a:pt x="815" y="556"/>
                </a:lnTo>
                <a:lnTo>
                  <a:pt x="817" y="558"/>
                </a:lnTo>
                <a:lnTo>
                  <a:pt x="817" y="561"/>
                </a:lnTo>
                <a:lnTo>
                  <a:pt x="819" y="561"/>
                </a:lnTo>
                <a:lnTo>
                  <a:pt x="819" y="565"/>
                </a:lnTo>
                <a:lnTo>
                  <a:pt x="819" y="565"/>
                </a:lnTo>
                <a:lnTo>
                  <a:pt x="821" y="567"/>
                </a:lnTo>
                <a:lnTo>
                  <a:pt x="821" y="569"/>
                </a:lnTo>
                <a:lnTo>
                  <a:pt x="823" y="569"/>
                </a:lnTo>
                <a:lnTo>
                  <a:pt x="823" y="571"/>
                </a:lnTo>
                <a:lnTo>
                  <a:pt x="823" y="571"/>
                </a:lnTo>
                <a:lnTo>
                  <a:pt x="825" y="573"/>
                </a:lnTo>
                <a:lnTo>
                  <a:pt x="825" y="573"/>
                </a:lnTo>
                <a:lnTo>
                  <a:pt x="827" y="573"/>
                </a:lnTo>
                <a:lnTo>
                  <a:pt x="827" y="573"/>
                </a:lnTo>
                <a:lnTo>
                  <a:pt x="827" y="575"/>
                </a:lnTo>
                <a:lnTo>
                  <a:pt x="829" y="575"/>
                </a:lnTo>
                <a:lnTo>
                  <a:pt x="829" y="575"/>
                </a:lnTo>
                <a:lnTo>
                  <a:pt x="831" y="575"/>
                </a:lnTo>
                <a:lnTo>
                  <a:pt x="831" y="575"/>
                </a:lnTo>
                <a:lnTo>
                  <a:pt x="831" y="575"/>
                </a:lnTo>
                <a:lnTo>
                  <a:pt x="833" y="571"/>
                </a:lnTo>
                <a:lnTo>
                  <a:pt x="833" y="573"/>
                </a:lnTo>
                <a:lnTo>
                  <a:pt x="835" y="573"/>
                </a:lnTo>
                <a:lnTo>
                  <a:pt x="835" y="571"/>
                </a:lnTo>
                <a:lnTo>
                  <a:pt x="837" y="573"/>
                </a:lnTo>
                <a:lnTo>
                  <a:pt x="837" y="569"/>
                </a:lnTo>
                <a:lnTo>
                  <a:pt x="837" y="571"/>
                </a:lnTo>
                <a:lnTo>
                  <a:pt x="839" y="571"/>
                </a:lnTo>
                <a:lnTo>
                  <a:pt x="839" y="571"/>
                </a:lnTo>
                <a:moveTo>
                  <a:pt x="675" y="416"/>
                </a:moveTo>
                <a:lnTo>
                  <a:pt x="677" y="416"/>
                </a:lnTo>
                <a:lnTo>
                  <a:pt x="677" y="418"/>
                </a:lnTo>
                <a:lnTo>
                  <a:pt x="679" y="416"/>
                </a:lnTo>
                <a:lnTo>
                  <a:pt x="679" y="418"/>
                </a:lnTo>
                <a:lnTo>
                  <a:pt x="679" y="420"/>
                </a:lnTo>
                <a:lnTo>
                  <a:pt x="681" y="418"/>
                </a:lnTo>
                <a:lnTo>
                  <a:pt x="681" y="418"/>
                </a:lnTo>
                <a:lnTo>
                  <a:pt x="683" y="422"/>
                </a:lnTo>
                <a:lnTo>
                  <a:pt x="683" y="422"/>
                </a:lnTo>
                <a:lnTo>
                  <a:pt x="683" y="422"/>
                </a:lnTo>
                <a:lnTo>
                  <a:pt x="685" y="422"/>
                </a:lnTo>
                <a:lnTo>
                  <a:pt x="685" y="422"/>
                </a:lnTo>
                <a:lnTo>
                  <a:pt x="687" y="422"/>
                </a:lnTo>
                <a:lnTo>
                  <a:pt x="687" y="424"/>
                </a:lnTo>
                <a:lnTo>
                  <a:pt x="687" y="424"/>
                </a:lnTo>
                <a:lnTo>
                  <a:pt x="689" y="422"/>
                </a:lnTo>
                <a:lnTo>
                  <a:pt x="689" y="424"/>
                </a:lnTo>
                <a:lnTo>
                  <a:pt x="691" y="422"/>
                </a:lnTo>
                <a:lnTo>
                  <a:pt x="691" y="424"/>
                </a:lnTo>
                <a:lnTo>
                  <a:pt x="691" y="422"/>
                </a:lnTo>
                <a:lnTo>
                  <a:pt x="693" y="422"/>
                </a:lnTo>
                <a:lnTo>
                  <a:pt x="693" y="422"/>
                </a:lnTo>
                <a:lnTo>
                  <a:pt x="695" y="420"/>
                </a:lnTo>
                <a:lnTo>
                  <a:pt x="695" y="422"/>
                </a:lnTo>
                <a:lnTo>
                  <a:pt x="695" y="420"/>
                </a:lnTo>
                <a:lnTo>
                  <a:pt x="697" y="420"/>
                </a:lnTo>
                <a:lnTo>
                  <a:pt x="697" y="420"/>
                </a:lnTo>
                <a:lnTo>
                  <a:pt x="699" y="418"/>
                </a:lnTo>
                <a:lnTo>
                  <a:pt x="699" y="420"/>
                </a:lnTo>
                <a:lnTo>
                  <a:pt x="701" y="418"/>
                </a:lnTo>
                <a:lnTo>
                  <a:pt x="701" y="418"/>
                </a:lnTo>
                <a:lnTo>
                  <a:pt x="701" y="420"/>
                </a:lnTo>
                <a:lnTo>
                  <a:pt x="703" y="416"/>
                </a:lnTo>
                <a:lnTo>
                  <a:pt x="703" y="418"/>
                </a:lnTo>
                <a:lnTo>
                  <a:pt x="705" y="416"/>
                </a:lnTo>
                <a:lnTo>
                  <a:pt x="705" y="418"/>
                </a:lnTo>
                <a:lnTo>
                  <a:pt x="705" y="416"/>
                </a:lnTo>
                <a:lnTo>
                  <a:pt x="707" y="416"/>
                </a:lnTo>
                <a:lnTo>
                  <a:pt x="707" y="416"/>
                </a:lnTo>
                <a:lnTo>
                  <a:pt x="709" y="416"/>
                </a:lnTo>
                <a:lnTo>
                  <a:pt x="709" y="414"/>
                </a:lnTo>
                <a:lnTo>
                  <a:pt x="709" y="414"/>
                </a:lnTo>
                <a:lnTo>
                  <a:pt x="711" y="414"/>
                </a:lnTo>
                <a:lnTo>
                  <a:pt x="711" y="416"/>
                </a:lnTo>
                <a:lnTo>
                  <a:pt x="713" y="418"/>
                </a:lnTo>
                <a:lnTo>
                  <a:pt x="713" y="416"/>
                </a:lnTo>
                <a:lnTo>
                  <a:pt x="713" y="416"/>
                </a:lnTo>
                <a:lnTo>
                  <a:pt x="715" y="416"/>
                </a:lnTo>
                <a:lnTo>
                  <a:pt x="715" y="418"/>
                </a:lnTo>
                <a:lnTo>
                  <a:pt x="717" y="418"/>
                </a:lnTo>
                <a:lnTo>
                  <a:pt x="717" y="418"/>
                </a:lnTo>
                <a:lnTo>
                  <a:pt x="719" y="420"/>
                </a:lnTo>
                <a:lnTo>
                  <a:pt x="719" y="422"/>
                </a:lnTo>
                <a:lnTo>
                  <a:pt x="719" y="422"/>
                </a:lnTo>
                <a:lnTo>
                  <a:pt x="721" y="424"/>
                </a:lnTo>
                <a:lnTo>
                  <a:pt x="721" y="428"/>
                </a:lnTo>
                <a:lnTo>
                  <a:pt x="723" y="428"/>
                </a:lnTo>
                <a:lnTo>
                  <a:pt x="723" y="430"/>
                </a:lnTo>
                <a:lnTo>
                  <a:pt x="723" y="432"/>
                </a:lnTo>
                <a:lnTo>
                  <a:pt x="726" y="437"/>
                </a:lnTo>
                <a:lnTo>
                  <a:pt x="726" y="439"/>
                </a:lnTo>
                <a:lnTo>
                  <a:pt x="728" y="443"/>
                </a:lnTo>
                <a:lnTo>
                  <a:pt x="728" y="445"/>
                </a:lnTo>
                <a:lnTo>
                  <a:pt x="728" y="449"/>
                </a:lnTo>
                <a:lnTo>
                  <a:pt x="730" y="451"/>
                </a:lnTo>
                <a:lnTo>
                  <a:pt x="730" y="453"/>
                </a:lnTo>
                <a:lnTo>
                  <a:pt x="732" y="455"/>
                </a:lnTo>
                <a:lnTo>
                  <a:pt x="732" y="459"/>
                </a:lnTo>
                <a:lnTo>
                  <a:pt x="732" y="461"/>
                </a:lnTo>
                <a:lnTo>
                  <a:pt x="734" y="463"/>
                </a:lnTo>
                <a:lnTo>
                  <a:pt x="734" y="465"/>
                </a:lnTo>
                <a:lnTo>
                  <a:pt x="736" y="469"/>
                </a:lnTo>
                <a:lnTo>
                  <a:pt x="736" y="469"/>
                </a:lnTo>
                <a:lnTo>
                  <a:pt x="738" y="471"/>
                </a:lnTo>
                <a:lnTo>
                  <a:pt x="738" y="473"/>
                </a:lnTo>
                <a:lnTo>
                  <a:pt x="738" y="475"/>
                </a:lnTo>
                <a:lnTo>
                  <a:pt x="740" y="477"/>
                </a:lnTo>
                <a:lnTo>
                  <a:pt x="740" y="479"/>
                </a:lnTo>
                <a:lnTo>
                  <a:pt x="742" y="479"/>
                </a:lnTo>
                <a:lnTo>
                  <a:pt x="742" y="481"/>
                </a:lnTo>
                <a:lnTo>
                  <a:pt x="742" y="481"/>
                </a:lnTo>
                <a:lnTo>
                  <a:pt x="744" y="483"/>
                </a:lnTo>
                <a:lnTo>
                  <a:pt x="744" y="485"/>
                </a:lnTo>
                <a:lnTo>
                  <a:pt x="746" y="485"/>
                </a:lnTo>
                <a:lnTo>
                  <a:pt x="746" y="487"/>
                </a:lnTo>
                <a:lnTo>
                  <a:pt x="746" y="489"/>
                </a:lnTo>
                <a:lnTo>
                  <a:pt x="748" y="489"/>
                </a:lnTo>
                <a:lnTo>
                  <a:pt x="748" y="491"/>
                </a:lnTo>
                <a:lnTo>
                  <a:pt x="750" y="493"/>
                </a:lnTo>
                <a:lnTo>
                  <a:pt x="750" y="493"/>
                </a:lnTo>
                <a:lnTo>
                  <a:pt x="750" y="495"/>
                </a:lnTo>
                <a:lnTo>
                  <a:pt x="752" y="495"/>
                </a:lnTo>
                <a:lnTo>
                  <a:pt x="752" y="495"/>
                </a:lnTo>
                <a:lnTo>
                  <a:pt x="754" y="498"/>
                </a:lnTo>
                <a:lnTo>
                  <a:pt x="754" y="500"/>
                </a:lnTo>
                <a:lnTo>
                  <a:pt x="754" y="502"/>
                </a:lnTo>
                <a:lnTo>
                  <a:pt x="756" y="502"/>
                </a:lnTo>
                <a:lnTo>
                  <a:pt x="756" y="504"/>
                </a:lnTo>
                <a:lnTo>
                  <a:pt x="758" y="502"/>
                </a:lnTo>
                <a:moveTo>
                  <a:pt x="593" y="144"/>
                </a:moveTo>
                <a:lnTo>
                  <a:pt x="593" y="150"/>
                </a:lnTo>
                <a:lnTo>
                  <a:pt x="595" y="158"/>
                </a:lnTo>
                <a:lnTo>
                  <a:pt x="595" y="164"/>
                </a:lnTo>
                <a:lnTo>
                  <a:pt x="595" y="172"/>
                </a:lnTo>
                <a:lnTo>
                  <a:pt x="597" y="180"/>
                </a:lnTo>
                <a:lnTo>
                  <a:pt x="597" y="187"/>
                </a:lnTo>
                <a:lnTo>
                  <a:pt x="599" y="197"/>
                </a:lnTo>
                <a:lnTo>
                  <a:pt x="599" y="205"/>
                </a:lnTo>
                <a:lnTo>
                  <a:pt x="602" y="213"/>
                </a:lnTo>
                <a:lnTo>
                  <a:pt x="602" y="221"/>
                </a:lnTo>
                <a:lnTo>
                  <a:pt x="602" y="229"/>
                </a:lnTo>
                <a:lnTo>
                  <a:pt x="604" y="237"/>
                </a:lnTo>
                <a:lnTo>
                  <a:pt x="604" y="246"/>
                </a:lnTo>
                <a:lnTo>
                  <a:pt x="606" y="254"/>
                </a:lnTo>
                <a:lnTo>
                  <a:pt x="606" y="262"/>
                </a:lnTo>
                <a:lnTo>
                  <a:pt x="606" y="270"/>
                </a:lnTo>
                <a:lnTo>
                  <a:pt x="608" y="276"/>
                </a:lnTo>
                <a:lnTo>
                  <a:pt x="608" y="284"/>
                </a:lnTo>
                <a:lnTo>
                  <a:pt x="610" y="294"/>
                </a:lnTo>
                <a:lnTo>
                  <a:pt x="610" y="298"/>
                </a:lnTo>
                <a:lnTo>
                  <a:pt x="610" y="306"/>
                </a:lnTo>
                <a:lnTo>
                  <a:pt x="612" y="313"/>
                </a:lnTo>
                <a:lnTo>
                  <a:pt x="612" y="319"/>
                </a:lnTo>
                <a:lnTo>
                  <a:pt x="614" y="325"/>
                </a:lnTo>
                <a:lnTo>
                  <a:pt x="614" y="335"/>
                </a:lnTo>
                <a:lnTo>
                  <a:pt x="614" y="337"/>
                </a:lnTo>
                <a:lnTo>
                  <a:pt x="616" y="347"/>
                </a:lnTo>
                <a:lnTo>
                  <a:pt x="616" y="351"/>
                </a:lnTo>
                <a:lnTo>
                  <a:pt x="618" y="355"/>
                </a:lnTo>
                <a:lnTo>
                  <a:pt x="618" y="363"/>
                </a:lnTo>
                <a:lnTo>
                  <a:pt x="618" y="367"/>
                </a:lnTo>
                <a:lnTo>
                  <a:pt x="620" y="372"/>
                </a:lnTo>
                <a:lnTo>
                  <a:pt x="620" y="376"/>
                </a:lnTo>
                <a:lnTo>
                  <a:pt x="622" y="382"/>
                </a:lnTo>
                <a:lnTo>
                  <a:pt x="622" y="384"/>
                </a:lnTo>
                <a:lnTo>
                  <a:pt x="624" y="390"/>
                </a:lnTo>
                <a:lnTo>
                  <a:pt x="624" y="392"/>
                </a:lnTo>
                <a:lnTo>
                  <a:pt x="624" y="396"/>
                </a:lnTo>
                <a:lnTo>
                  <a:pt x="626" y="400"/>
                </a:lnTo>
                <a:lnTo>
                  <a:pt x="626" y="402"/>
                </a:lnTo>
                <a:lnTo>
                  <a:pt x="628" y="404"/>
                </a:lnTo>
                <a:lnTo>
                  <a:pt x="628" y="406"/>
                </a:lnTo>
                <a:lnTo>
                  <a:pt x="628" y="410"/>
                </a:lnTo>
                <a:lnTo>
                  <a:pt x="630" y="410"/>
                </a:lnTo>
                <a:lnTo>
                  <a:pt x="630" y="414"/>
                </a:lnTo>
                <a:lnTo>
                  <a:pt x="632" y="414"/>
                </a:lnTo>
                <a:lnTo>
                  <a:pt x="632" y="414"/>
                </a:lnTo>
                <a:lnTo>
                  <a:pt x="632" y="414"/>
                </a:lnTo>
                <a:lnTo>
                  <a:pt x="634" y="416"/>
                </a:lnTo>
                <a:lnTo>
                  <a:pt x="634" y="418"/>
                </a:lnTo>
                <a:lnTo>
                  <a:pt x="636" y="420"/>
                </a:lnTo>
                <a:lnTo>
                  <a:pt x="636" y="418"/>
                </a:lnTo>
                <a:lnTo>
                  <a:pt x="636" y="420"/>
                </a:lnTo>
                <a:lnTo>
                  <a:pt x="638" y="420"/>
                </a:lnTo>
                <a:lnTo>
                  <a:pt x="638" y="420"/>
                </a:lnTo>
                <a:lnTo>
                  <a:pt x="640" y="422"/>
                </a:lnTo>
                <a:lnTo>
                  <a:pt x="640" y="422"/>
                </a:lnTo>
                <a:lnTo>
                  <a:pt x="642" y="420"/>
                </a:lnTo>
                <a:lnTo>
                  <a:pt x="642" y="422"/>
                </a:lnTo>
                <a:lnTo>
                  <a:pt x="642" y="420"/>
                </a:lnTo>
                <a:lnTo>
                  <a:pt x="644" y="420"/>
                </a:lnTo>
                <a:lnTo>
                  <a:pt x="644" y="420"/>
                </a:lnTo>
                <a:lnTo>
                  <a:pt x="646" y="420"/>
                </a:lnTo>
                <a:lnTo>
                  <a:pt x="646" y="422"/>
                </a:lnTo>
                <a:lnTo>
                  <a:pt x="646" y="420"/>
                </a:lnTo>
                <a:lnTo>
                  <a:pt x="648" y="418"/>
                </a:lnTo>
                <a:lnTo>
                  <a:pt x="648" y="420"/>
                </a:lnTo>
                <a:lnTo>
                  <a:pt x="650" y="418"/>
                </a:lnTo>
                <a:lnTo>
                  <a:pt x="650" y="418"/>
                </a:lnTo>
                <a:lnTo>
                  <a:pt x="650" y="416"/>
                </a:lnTo>
                <a:lnTo>
                  <a:pt x="652" y="420"/>
                </a:lnTo>
                <a:lnTo>
                  <a:pt x="652" y="418"/>
                </a:lnTo>
                <a:lnTo>
                  <a:pt x="654" y="418"/>
                </a:lnTo>
                <a:lnTo>
                  <a:pt x="654" y="416"/>
                </a:lnTo>
                <a:lnTo>
                  <a:pt x="654" y="416"/>
                </a:lnTo>
                <a:lnTo>
                  <a:pt x="656" y="416"/>
                </a:lnTo>
                <a:lnTo>
                  <a:pt x="656" y="416"/>
                </a:lnTo>
                <a:lnTo>
                  <a:pt x="658" y="416"/>
                </a:lnTo>
                <a:lnTo>
                  <a:pt x="658" y="414"/>
                </a:lnTo>
                <a:lnTo>
                  <a:pt x="660" y="414"/>
                </a:lnTo>
                <a:lnTo>
                  <a:pt x="660" y="412"/>
                </a:lnTo>
                <a:lnTo>
                  <a:pt x="660" y="412"/>
                </a:lnTo>
                <a:lnTo>
                  <a:pt x="663" y="412"/>
                </a:lnTo>
                <a:lnTo>
                  <a:pt x="663" y="412"/>
                </a:lnTo>
                <a:lnTo>
                  <a:pt x="665" y="412"/>
                </a:lnTo>
                <a:lnTo>
                  <a:pt x="665" y="412"/>
                </a:lnTo>
                <a:lnTo>
                  <a:pt x="665" y="412"/>
                </a:lnTo>
                <a:lnTo>
                  <a:pt x="667" y="412"/>
                </a:lnTo>
                <a:lnTo>
                  <a:pt x="667" y="412"/>
                </a:lnTo>
                <a:lnTo>
                  <a:pt x="669" y="412"/>
                </a:lnTo>
                <a:lnTo>
                  <a:pt x="669" y="412"/>
                </a:lnTo>
                <a:lnTo>
                  <a:pt x="669" y="414"/>
                </a:lnTo>
                <a:lnTo>
                  <a:pt x="671" y="414"/>
                </a:lnTo>
                <a:lnTo>
                  <a:pt x="671" y="414"/>
                </a:lnTo>
                <a:lnTo>
                  <a:pt x="673" y="416"/>
                </a:lnTo>
                <a:lnTo>
                  <a:pt x="673" y="414"/>
                </a:lnTo>
                <a:lnTo>
                  <a:pt x="673" y="414"/>
                </a:lnTo>
                <a:lnTo>
                  <a:pt x="675" y="414"/>
                </a:lnTo>
                <a:lnTo>
                  <a:pt x="675" y="416"/>
                </a:lnTo>
                <a:moveTo>
                  <a:pt x="510" y="8"/>
                </a:moveTo>
                <a:lnTo>
                  <a:pt x="512" y="10"/>
                </a:lnTo>
                <a:lnTo>
                  <a:pt x="512" y="10"/>
                </a:lnTo>
                <a:lnTo>
                  <a:pt x="514" y="10"/>
                </a:lnTo>
                <a:lnTo>
                  <a:pt x="514" y="10"/>
                </a:lnTo>
                <a:lnTo>
                  <a:pt x="514" y="10"/>
                </a:lnTo>
                <a:lnTo>
                  <a:pt x="516" y="10"/>
                </a:lnTo>
                <a:lnTo>
                  <a:pt x="516" y="10"/>
                </a:lnTo>
                <a:lnTo>
                  <a:pt x="518" y="10"/>
                </a:lnTo>
                <a:lnTo>
                  <a:pt x="518" y="10"/>
                </a:lnTo>
                <a:lnTo>
                  <a:pt x="518" y="10"/>
                </a:lnTo>
                <a:lnTo>
                  <a:pt x="520" y="8"/>
                </a:lnTo>
                <a:lnTo>
                  <a:pt x="520" y="8"/>
                </a:lnTo>
                <a:lnTo>
                  <a:pt x="522" y="8"/>
                </a:lnTo>
                <a:lnTo>
                  <a:pt x="522" y="10"/>
                </a:lnTo>
                <a:lnTo>
                  <a:pt x="524" y="8"/>
                </a:lnTo>
                <a:lnTo>
                  <a:pt x="524" y="6"/>
                </a:lnTo>
                <a:lnTo>
                  <a:pt x="524" y="6"/>
                </a:lnTo>
                <a:lnTo>
                  <a:pt x="526" y="6"/>
                </a:lnTo>
                <a:lnTo>
                  <a:pt x="526" y="6"/>
                </a:lnTo>
                <a:lnTo>
                  <a:pt x="528" y="4"/>
                </a:lnTo>
                <a:lnTo>
                  <a:pt x="528" y="4"/>
                </a:lnTo>
                <a:lnTo>
                  <a:pt x="528" y="4"/>
                </a:lnTo>
                <a:lnTo>
                  <a:pt x="530" y="2"/>
                </a:lnTo>
                <a:lnTo>
                  <a:pt x="530" y="0"/>
                </a:lnTo>
                <a:lnTo>
                  <a:pt x="532" y="2"/>
                </a:lnTo>
                <a:lnTo>
                  <a:pt x="532" y="2"/>
                </a:lnTo>
                <a:lnTo>
                  <a:pt x="532" y="0"/>
                </a:lnTo>
                <a:lnTo>
                  <a:pt x="534" y="2"/>
                </a:lnTo>
                <a:lnTo>
                  <a:pt x="534" y="2"/>
                </a:lnTo>
                <a:lnTo>
                  <a:pt x="536" y="2"/>
                </a:lnTo>
                <a:lnTo>
                  <a:pt x="536" y="2"/>
                </a:lnTo>
                <a:lnTo>
                  <a:pt x="536" y="2"/>
                </a:lnTo>
                <a:lnTo>
                  <a:pt x="538" y="2"/>
                </a:lnTo>
                <a:lnTo>
                  <a:pt x="538" y="2"/>
                </a:lnTo>
                <a:lnTo>
                  <a:pt x="541" y="2"/>
                </a:lnTo>
                <a:lnTo>
                  <a:pt x="541" y="2"/>
                </a:lnTo>
                <a:lnTo>
                  <a:pt x="543" y="2"/>
                </a:lnTo>
                <a:lnTo>
                  <a:pt x="543" y="4"/>
                </a:lnTo>
                <a:lnTo>
                  <a:pt x="543" y="2"/>
                </a:lnTo>
                <a:lnTo>
                  <a:pt x="545" y="6"/>
                </a:lnTo>
                <a:lnTo>
                  <a:pt x="545" y="6"/>
                </a:lnTo>
                <a:lnTo>
                  <a:pt x="547" y="8"/>
                </a:lnTo>
                <a:lnTo>
                  <a:pt x="547" y="6"/>
                </a:lnTo>
                <a:lnTo>
                  <a:pt x="547" y="8"/>
                </a:lnTo>
                <a:lnTo>
                  <a:pt x="549" y="6"/>
                </a:lnTo>
                <a:lnTo>
                  <a:pt x="549" y="8"/>
                </a:lnTo>
                <a:lnTo>
                  <a:pt x="551" y="8"/>
                </a:lnTo>
                <a:lnTo>
                  <a:pt x="551" y="10"/>
                </a:lnTo>
                <a:lnTo>
                  <a:pt x="551" y="10"/>
                </a:lnTo>
                <a:lnTo>
                  <a:pt x="553" y="10"/>
                </a:lnTo>
                <a:lnTo>
                  <a:pt x="553" y="10"/>
                </a:lnTo>
                <a:lnTo>
                  <a:pt x="555" y="12"/>
                </a:lnTo>
                <a:lnTo>
                  <a:pt x="555" y="14"/>
                </a:lnTo>
                <a:lnTo>
                  <a:pt x="555" y="14"/>
                </a:lnTo>
                <a:lnTo>
                  <a:pt x="557" y="14"/>
                </a:lnTo>
                <a:lnTo>
                  <a:pt x="557" y="14"/>
                </a:lnTo>
                <a:lnTo>
                  <a:pt x="559" y="16"/>
                </a:lnTo>
                <a:lnTo>
                  <a:pt x="559" y="16"/>
                </a:lnTo>
                <a:lnTo>
                  <a:pt x="559" y="18"/>
                </a:lnTo>
                <a:lnTo>
                  <a:pt x="561" y="18"/>
                </a:lnTo>
                <a:lnTo>
                  <a:pt x="561" y="18"/>
                </a:lnTo>
                <a:lnTo>
                  <a:pt x="563" y="22"/>
                </a:lnTo>
                <a:lnTo>
                  <a:pt x="563" y="20"/>
                </a:lnTo>
                <a:lnTo>
                  <a:pt x="565" y="22"/>
                </a:lnTo>
                <a:lnTo>
                  <a:pt x="565" y="22"/>
                </a:lnTo>
                <a:lnTo>
                  <a:pt x="565" y="22"/>
                </a:lnTo>
                <a:lnTo>
                  <a:pt x="567" y="24"/>
                </a:lnTo>
                <a:lnTo>
                  <a:pt x="567" y="28"/>
                </a:lnTo>
                <a:lnTo>
                  <a:pt x="569" y="28"/>
                </a:lnTo>
                <a:lnTo>
                  <a:pt x="569" y="30"/>
                </a:lnTo>
                <a:lnTo>
                  <a:pt x="569" y="32"/>
                </a:lnTo>
                <a:lnTo>
                  <a:pt x="571" y="34"/>
                </a:lnTo>
                <a:lnTo>
                  <a:pt x="571" y="38"/>
                </a:lnTo>
                <a:lnTo>
                  <a:pt x="573" y="38"/>
                </a:lnTo>
                <a:lnTo>
                  <a:pt x="573" y="38"/>
                </a:lnTo>
                <a:lnTo>
                  <a:pt x="573" y="44"/>
                </a:lnTo>
                <a:lnTo>
                  <a:pt x="575" y="44"/>
                </a:lnTo>
                <a:lnTo>
                  <a:pt x="575" y="46"/>
                </a:lnTo>
                <a:lnTo>
                  <a:pt x="577" y="50"/>
                </a:lnTo>
                <a:lnTo>
                  <a:pt x="577" y="52"/>
                </a:lnTo>
                <a:lnTo>
                  <a:pt x="577" y="54"/>
                </a:lnTo>
                <a:lnTo>
                  <a:pt x="579" y="59"/>
                </a:lnTo>
                <a:lnTo>
                  <a:pt x="579" y="65"/>
                </a:lnTo>
                <a:lnTo>
                  <a:pt x="581" y="69"/>
                </a:lnTo>
                <a:lnTo>
                  <a:pt x="581" y="71"/>
                </a:lnTo>
                <a:lnTo>
                  <a:pt x="583" y="77"/>
                </a:lnTo>
                <a:lnTo>
                  <a:pt x="583" y="79"/>
                </a:lnTo>
                <a:lnTo>
                  <a:pt x="583" y="85"/>
                </a:lnTo>
                <a:lnTo>
                  <a:pt x="585" y="87"/>
                </a:lnTo>
                <a:lnTo>
                  <a:pt x="585" y="95"/>
                </a:lnTo>
                <a:lnTo>
                  <a:pt x="587" y="97"/>
                </a:lnTo>
                <a:lnTo>
                  <a:pt x="587" y="103"/>
                </a:lnTo>
                <a:lnTo>
                  <a:pt x="587" y="109"/>
                </a:lnTo>
                <a:lnTo>
                  <a:pt x="589" y="113"/>
                </a:lnTo>
                <a:lnTo>
                  <a:pt x="589" y="120"/>
                </a:lnTo>
                <a:lnTo>
                  <a:pt x="591" y="126"/>
                </a:lnTo>
                <a:lnTo>
                  <a:pt x="591" y="130"/>
                </a:lnTo>
                <a:lnTo>
                  <a:pt x="591" y="138"/>
                </a:lnTo>
                <a:lnTo>
                  <a:pt x="593" y="144"/>
                </a:lnTo>
                <a:moveTo>
                  <a:pt x="429" y="16"/>
                </a:moveTo>
                <a:lnTo>
                  <a:pt x="429" y="18"/>
                </a:lnTo>
                <a:lnTo>
                  <a:pt x="431" y="20"/>
                </a:lnTo>
                <a:lnTo>
                  <a:pt x="431" y="18"/>
                </a:lnTo>
                <a:lnTo>
                  <a:pt x="433" y="18"/>
                </a:lnTo>
                <a:lnTo>
                  <a:pt x="433" y="20"/>
                </a:lnTo>
                <a:lnTo>
                  <a:pt x="433" y="20"/>
                </a:lnTo>
                <a:lnTo>
                  <a:pt x="435" y="20"/>
                </a:lnTo>
                <a:lnTo>
                  <a:pt x="435" y="20"/>
                </a:lnTo>
                <a:lnTo>
                  <a:pt x="437" y="22"/>
                </a:lnTo>
                <a:lnTo>
                  <a:pt x="437" y="20"/>
                </a:lnTo>
                <a:lnTo>
                  <a:pt x="437" y="20"/>
                </a:lnTo>
                <a:lnTo>
                  <a:pt x="439" y="18"/>
                </a:lnTo>
                <a:lnTo>
                  <a:pt x="439" y="20"/>
                </a:lnTo>
                <a:lnTo>
                  <a:pt x="441" y="20"/>
                </a:lnTo>
                <a:lnTo>
                  <a:pt x="441" y="20"/>
                </a:lnTo>
                <a:lnTo>
                  <a:pt x="441" y="20"/>
                </a:lnTo>
                <a:lnTo>
                  <a:pt x="443" y="20"/>
                </a:lnTo>
                <a:lnTo>
                  <a:pt x="443" y="20"/>
                </a:lnTo>
                <a:lnTo>
                  <a:pt x="445" y="20"/>
                </a:lnTo>
                <a:lnTo>
                  <a:pt x="445" y="16"/>
                </a:lnTo>
                <a:lnTo>
                  <a:pt x="447" y="16"/>
                </a:lnTo>
                <a:lnTo>
                  <a:pt x="447" y="18"/>
                </a:lnTo>
                <a:lnTo>
                  <a:pt x="447" y="16"/>
                </a:lnTo>
                <a:lnTo>
                  <a:pt x="449" y="16"/>
                </a:lnTo>
                <a:lnTo>
                  <a:pt x="449" y="18"/>
                </a:lnTo>
                <a:lnTo>
                  <a:pt x="451" y="16"/>
                </a:lnTo>
                <a:lnTo>
                  <a:pt x="451" y="16"/>
                </a:lnTo>
                <a:lnTo>
                  <a:pt x="451" y="16"/>
                </a:lnTo>
                <a:lnTo>
                  <a:pt x="453" y="16"/>
                </a:lnTo>
                <a:lnTo>
                  <a:pt x="453" y="16"/>
                </a:lnTo>
                <a:lnTo>
                  <a:pt x="455" y="18"/>
                </a:lnTo>
                <a:lnTo>
                  <a:pt x="455" y="18"/>
                </a:lnTo>
                <a:lnTo>
                  <a:pt x="455" y="16"/>
                </a:lnTo>
                <a:lnTo>
                  <a:pt x="457" y="16"/>
                </a:lnTo>
                <a:lnTo>
                  <a:pt x="457" y="18"/>
                </a:lnTo>
                <a:lnTo>
                  <a:pt x="459" y="18"/>
                </a:lnTo>
                <a:lnTo>
                  <a:pt x="459" y="18"/>
                </a:lnTo>
                <a:lnTo>
                  <a:pt x="459" y="16"/>
                </a:lnTo>
                <a:lnTo>
                  <a:pt x="461" y="14"/>
                </a:lnTo>
                <a:lnTo>
                  <a:pt x="461" y="14"/>
                </a:lnTo>
                <a:lnTo>
                  <a:pt x="463" y="16"/>
                </a:lnTo>
                <a:lnTo>
                  <a:pt x="463" y="12"/>
                </a:lnTo>
                <a:lnTo>
                  <a:pt x="465" y="14"/>
                </a:lnTo>
                <a:lnTo>
                  <a:pt x="465" y="14"/>
                </a:lnTo>
                <a:lnTo>
                  <a:pt x="465" y="14"/>
                </a:lnTo>
                <a:lnTo>
                  <a:pt x="467" y="12"/>
                </a:lnTo>
                <a:lnTo>
                  <a:pt x="467" y="12"/>
                </a:lnTo>
                <a:lnTo>
                  <a:pt x="469" y="10"/>
                </a:lnTo>
                <a:lnTo>
                  <a:pt x="469" y="10"/>
                </a:lnTo>
                <a:lnTo>
                  <a:pt x="469" y="8"/>
                </a:lnTo>
                <a:lnTo>
                  <a:pt x="471" y="10"/>
                </a:lnTo>
                <a:lnTo>
                  <a:pt x="471" y="10"/>
                </a:lnTo>
                <a:lnTo>
                  <a:pt x="473" y="10"/>
                </a:lnTo>
                <a:lnTo>
                  <a:pt x="473" y="10"/>
                </a:lnTo>
                <a:lnTo>
                  <a:pt x="473" y="10"/>
                </a:lnTo>
                <a:lnTo>
                  <a:pt x="475" y="10"/>
                </a:lnTo>
                <a:lnTo>
                  <a:pt x="475" y="12"/>
                </a:lnTo>
                <a:lnTo>
                  <a:pt x="477" y="10"/>
                </a:lnTo>
                <a:lnTo>
                  <a:pt x="477" y="10"/>
                </a:lnTo>
                <a:lnTo>
                  <a:pt x="477" y="12"/>
                </a:lnTo>
                <a:lnTo>
                  <a:pt x="480" y="12"/>
                </a:lnTo>
                <a:lnTo>
                  <a:pt x="480" y="10"/>
                </a:lnTo>
                <a:lnTo>
                  <a:pt x="482" y="12"/>
                </a:lnTo>
                <a:lnTo>
                  <a:pt x="482" y="10"/>
                </a:lnTo>
                <a:lnTo>
                  <a:pt x="484" y="10"/>
                </a:lnTo>
                <a:lnTo>
                  <a:pt x="484" y="12"/>
                </a:lnTo>
                <a:lnTo>
                  <a:pt x="484" y="10"/>
                </a:lnTo>
                <a:lnTo>
                  <a:pt x="486" y="10"/>
                </a:lnTo>
                <a:lnTo>
                  <a:pt x="486" y="14"/>
                </a:lnTo>
                <a:lnTo>
                  <a:pt x="488" y="10"/>
                </a:lnTo>
                <a:lnTo>
                  <a:pt x="488" y="10"/>
                </a:lnTo>
                <a:lnTo>
                  <a:pt x="488" y="12"/>
                </a:lnTo>
                <a:lnTo>
                  <a:pt x="490" y="10"/>
                </a:lnTo>
                <a:lnTo>
                  <a:pt x="490" y="12"/>
                </a:lnTo>
                <a:lnTo>
                  <a:pt x="492" y="10"/>
                </a:lnTo>
                <a:lnTo>
                  <a:pt x="492" y="12"/>
                </a:lnTo>
                <a:lnTo>
                  <a:pt x="492" y="10"/>
                </a:lnTo>
                <a:lnTo>
                  <a:pt x="494" y="12"/>
                </a:lnTo>
                <a:lnTo>
                  <a:pt x="494" y="12"/>
                </a:lnTo>
                <a:lnTo>
                  <a:pt x="496" y="12"/>
                </a:lnTo>
                <a:lnTo>
                  <a:pt x="496" y="12"/>
                </a:lnTo>
                <a:lnTo>
                  <a:pt x="496" y="12"/>
                </a:lnTo>
                <a:lnTo>
                  <a:pt x="498" y="12"/>
                </a:lnTo>
                <a:lnTo>
                  <a:pt x="498" y="12"/>
                </a:lnTo>
                <a:lnTo>
                  <a:pt x="500" y="12"/>
                </a:lnTo>
                <a:lnTo>
                  <a:pt x="500" y="12"/>
                </a:lnTo>
                <a:lnTo>
                  <a:pt x="500" y="12"/>
                </a:lnTo>
                <a:lnTo>
                  <a:pt x="502" y="10"/>
                </a:lnTo>
                <a:lnTo>
                  <a:pt x="502" y="12"/>
                </a:lnTo>
                <a:lnTo>
                  <a:pt x="504" y="12"/>
                </a:lnTo>
                <a:lnTo>
                  <a:pt x="504" y="12"/>
                </a:lnTo>
                <a:lnTo>
                  <a:pt x="506" y="14"/>
                </a:lnTo>
                <a:lnTo>
                  <a:pt x="506" y="12"/>
                </a:lnTo>
                <a:lnTo>
                  <a:pt x="506" y="10"/>
                </a:lnTo>
                <a:lnTo>
                  <a:pt x="508" y="12"/>
                </a:lnTo>
                <a:lnTo>
                  <a:pt x="508" y="10"/>
                </a:lnTo>
                <a:lnTo>
                  <a:pt x="510" y="10"/>
                </a:lnTo>
                <a:lnTo>
                  <a:pt x="510" y="12"/>
                </a:lnTo>
                <a:lnTo>
                  <a:pt x="510" y="8"/>
                </a:lnTo>
                <a:moveTo>
                  <a:pt x="347" y="24"/>
                </a:moveTo>
                <a:lnTo>
                  <a:pt x="347" y="24"/>
                </a:lnTo>
                <a:lnTo>
                  <a:pt x="347" y="22"/>
                </a:lnTo>
                <a:lnTo>
                  <a:pt x="349" y="22"/>
                </a:lnTo>
                <a:lnTo>
                  <a:pt x="349" y="22"/>
                </a:lnTo>
                <a:lnTo>
                  <a:pt x="351" y="24"/>
                </a:lnTo>
                <a:lnTo>
                  <a:pt x="351" y="22"/>
                </a:lnTo>
                <a:lnTo>
                  <a:pt x="351" y="24"/>
                </a:lnTo>
                <a:lnTo>
                  <a:pt x="353" y="26"/>
                </a:lnTo>
                <a:lnTo>
                  <a:pt x="353" y="26"/>
                </a:lnTo>
                <a:lnTo>
                  <a:pt x="356" y="24"/>
                </a:lnTo>
                <a:lnTo>
                  <a:pt x="356" y="24"/>
                </a:lnTo>
                <a:lnTo>
                  <a:pt x="356" y="26"/>
                </a:lnTo>
                <a:lnTo>
                  <a:pt x="358" y="26"/>
                </a:lnTo>
                <a:lnTo>
                  <a:pt x="358" y="26"/>
                </a:lnTo>
                <a:lnTo>
                  <a:pt x="360" y="26"/>
                </a:lnTo>
                <a:lnTo>
                  <a:pt x="360" y="26"/>
                </a:lnTo>
                <a:lnTo>
                  <a:pt x="360" y="28"/>
                </a:lnTo>
                <a:lnTo>
                  <a:pt x="362" y="28"/>
                </a:lnTo>
                <a:lnTo>
                  <a:pt x="362" y="26"/>
                </a:lnTo>
                <a:lnTo>
                  <a:pt x="364" y="26"/>
                </a:lnTo>
                <a:lnTo>
                  <a:pt x="364" y="26"/>
                </a:lnTo>
                <a:lnTo>
                  <a:pt x="364" y="26"/>
                </a:lnTo>
                <a:lnTo>
                  <a:pt x="366" y="24"/>
                </a:lnTo>
                <a:lnTo>
                  <a:pt x="366" y="24"/>
                </a:lnTo>
                <a:lnTo>
                  <a:pt x="368" y="24"/>
                </a:lnTo>
                <a:lnTo>
                  <a:pt x="368" y="22"/>
                </a:lnTo>
                <a:lnTo>
                  <a:pt x="370" y="22"/>
                </a:lnTo>
                <a:lnTo>
                  <a:pt x="370" y="24"/>
                </a:lnTo>
                <a:lnTo>
                  <a:pt x="370" y="20"/>
                </a:lnTo>
                <a:lnTo>
                  <a:pt x="372" y="22"/>
                </a:lnTo>
                <a:lnTo>
                  <a:pt x="372" y="20"/>
                </a:lnTo>
                <a:lnTo>
                  <a:pt x="374" y="20"/>
                </a:lnTo>
                <a:lnTo>
                  <a:pt x="374" y="18"/>
                </a:lnTo>
                <a:lnTo>
                  <a:pt x="374" y="18"/>
                </a:lnTo>
                <a:lnTo>
                  <a:pt x="376" y="16"/>
                </a:lnTo>
                <a:lnTo>
                  <a:pt x="376" y="20"/>
                </a:lnTo>
                <a:lnTo>
                  <a:pt x="378" y="18"/>
                </a:lnTo>
                <a:lnTo>
                  <a:pt x="378" y="16"/>
                </a:lnTo>
                <a:lnTo>
                  <a:pt x="378" y="18"/>
                </a:lnTo>
                <a:lnTo>
                  <a:pt x="380" y="18"/>
                </a:lnTo>
                <a:lnTo>
                  <a:pt x="380" y="16"/>
                </a:lnTo>
                <a:lnTo>
                  <a:pt x="382" y="18"/>
                </a:lnTo>
                <a:lnTo>
                  <a:pt x="382" y="14"/>
                </a:lnTo>
                <a:lnTo>
                  <a:pt x="382" y="18"/>
                </a:lnTo>
                <a:lnTo>
                  <a:pt x="384" y="18"/>
                </a:lnTo>
                <a:lnTo>
                  <a:pt x="384" y="16"/>
                </a:lnTo>
                <a:lnTo>
                  <a:pt x="386" y="16"/>
                </a:lnTo>
                <a:lnTo>
                  <a:pt x="386" y="16"/>
                </a:lnTo>
                <a:lnTo>
                  <a:pt x="388" y="16"/>
                </a:lnTo>
                <a:lnTo>
                  <a:pt x="388" y="16"/>
                </a:lnTo>
                <a:lnTo>
                  <a:pt x="388" y="16"/>
                </a:lnTo>
                <a:lnTo>
                  <a:pt x="390" y="16"/>
                </a:lnTo>
                <a:lnTo>
                  <a:pt x="390" y="16"/>
                </a:lnTo>
                <a:lnTo>
                  <a:pt x="392" y="14"/>
                </a:lnTo>
                <a:lnTo>
                  <a:pt x="392" y="16"/>
                </a:lnTo>
                <a:lnTo>
                  <a:pt x="392" y="16"/>
                </a:lnTo>
                <a:lnTo>
                  <a:pt x="394" y="14"/>
                </a:lnTo>
                <a:lnTo>
                  <a:pt x="394" y="14"/>
                </a:lnTo>
                <a:lnTo>
                  <a:pt x="396" y="14"/>
                </a:lnTo>
                <a:lnTo>
                  <a:pt x="396" y="16"/>
                </a:lnTo>
                <a:lnTo>
                  <a:pt x="396" y="16"/>
                </a:lnTo>
                <a:lnTo>
                  <a:pt x="398" y="16"/>
                </a:lnTo>
                <a:lnTo>
                  <a:pt x="398" y="14"/>
                </a:lnTo>
                <a:lnTo>
                  <a:pt x="400" y="16"/>
                </a:lnTo>
                <a:lnTo>
                  <a:pt x="400" y="12"/>
                </a:lnTo>
                <a:lnTo>
                  <a:pt x="400" y="12"/>
                </a:lnTo>
                <a:lnTo>
                  <a:pt x="402" y="12"/>
                </a:lnTo>
                <a:lnTo>
                  <a:pt x="402" y="14"/>
                </a:lnTo>
                <a:lnTo>
                  <a:pt x="404" y="14"/>
                </a:lnTo>
                <a:lnTo>
                  <a:pt x="404" y="12"/>
                </a:lnTo>
                <a:lnTo>
                  <a:pt x="406" y="12"/>
                </a:lnTo>
                <a:lnTo>
                  <a:pt x="406" y="12"/>
                </a:lnTo>
                <a:lnTo>
                  <a:pt x="406" y="12"/>
                </a:lnTo>
                <a:lnTo>
                  <a:pt x="408" y="8"/>
                </a:lnTo>
                <a:lnTo>
                  <a:pt x="408" y="14"/>
                </a:lnTo>
                <a:lnTo>
                  <a:pt x="410" y="14"/>
                </a:lnTo>
                <a:lnTo>
                  <a:pt x="410" y="12"/>
                </a:lnTo>
                <a:lnTo>
                  <a:pt x="410" y="12"/>
                </a:lnTo>
                <a:lnTo>
                  <a:pt x="412" y="14"/>
                </a:lnTo>
                <a:lnTo>
                  <a:pt x="412" y="16"/>
                </a:lnTo>
                <a:lnTo>
                  <a:pt x="414" y="16"/>
                </a:lnTo>
                <a:lnTo>
                  <a:pt x="414" y="16"/>
                </a:lnTo>
                <a:lnTo>
                  <a:pt x="414" y="16"/>
                </a:lnTo>
                <a:lnTo>
                  <a:pt x="416" y="18"/>
                </a:lnTo>
                <a:lnTo>
                  <a:pt x="416" y="18"/>
                </a:lnTo>
                <a:lnTo>
                  <a:pt x="419" y="20"/>
                </a:lnTo>
                <a:lnTo>
                  <a:pt x="419" y="18"/>
                </a:lnTo>
                <a:lnTo>
                  <a:pt x="419" y="18"/>
                </a:lnTo>
                <a:lnTo>
                  <a:pt x="421" y="18"/>
                </a:lnTo>
                <a:lnTo>
                  <a:pt x="421" y="20"/>
                </a:lnTo>
                <a:lnTo>
                  <a:pt x="423" y="18"/>
                </a:lnTo>
                <a:lnTo>
                  <a:pt x="423" y="18"/>
                </a:lnTo>
                <a:lnTo>
                  <a:pt x="425" y="20"/>
                </a:lnTo>
                <a:lnTo>
                  <a:pt x="425" y="18"/>
                </a:lnTo>
                <a:lnTo>
                  <a:pt x="425" y="20"/>
                </a:lnTo>
                <a:lnTo>
                  <a:pt x="427" y="18"/>
                </a:lnTo>
                <a:lnTo>
                  <a:pt x="427" y="18"/>
                </a:lnTo>
                <a:lnTo>
                  <a:pt x="429" y="18"/>
                </a:lnTo>
                <a:lnTo>
                  <a:pt x="429" y="16"/>
                </a:lnTo>
                <a:moveTo>
                  <a:pt x="264" y="54"/>
                </a:moveTo>
                <a:lnTo>
                  <a:pt x="264" y="50"/>
                </a:lnTo>
                <a:lnTo>
                  <a:pt x="266" y="57"/>
                </a:lnTo>
                <a:lnTo>
                  <a:pt x="266" y="57"/>
                </a:lnTo>
                <a:lnTo>
                  <a:pt x="268" y="54"/>
                </a:lnTo>
                <a:lnTo>
                  <a:pt x="268" y="54"/>
                </a:lnTo>
                <a:lnTo>
                  <a:pt x="270" y="57"/>
                </a:lnTo>
                <a:lnTo>
                  <a:pt x="270" y="59"/>
                </a:lnTo>
                <a:lnTo>
                  <a:pt x="270" y="57"/>
                </a:lnTo>
                <a:lnTo>
                  <a:pt x="272" y="61"/>
                </a:lnTo>
                <a:lnTo>
                  <a:pt x="272" y="59"/>
                </a:lnTo>
                <a:lnTo>
                  <a:pt x="274" y="57"/>
                </a:lnTo>
                <a:lnTo>
                  <a:pt x="274" y="59"/>
                </a:lnTo>
                <a:lnTo>
                  <a:pt x="274" y="57"/>
                </a:lnTo>
                <a:lnTo>
                  <a:pt x="276" y="57"/>
                </a:lnTo>
                <a:lnTo>
                  <a:pt x="276" y="54"/>
                </a:lnTo>
                <a:lnTo>
                  <a:pt x="278" y="54"/>
                </a:lnTo>
                <a:lnTo>
                  <a:pt x="278" y="52"/>
                </a:lnTo>
                <a:lnTo>
                  <a:pt x="278" y="52"/>
                </a:lnTo>
                <a:lnTo>
                  <a:pt x="280" y="52"/>
                </a:lnTo>
                <a:lnTo>
                  <a:pt x="280" y="50"/>
                </a:lnTo>
                <a:lnTo>
                  <a:pt x="282" y="50"/>
                </a:lnTo>
                <a:lnTo>
                  <a:pt x="282" y="48"/>
                </a:lnTo>
                <a:lnTo>
                  <a:pt x="282" y="48"/>
                </a:lnTo>
                <a:lnTo>
                  <a:pt x="284" y="46"/>
                </a:lnTo>
                <a:lnTo>
                  <a:pt x="284" y="44"/>
                </a:lnTo>
                <a:lnTo>
                  <a:pt x="286" y="46"/>
                </a:lnTo>
                <a:lnTo>
                  <a:pt x="286" y="44"/>
                </a:lnTo>
                <a:lnTo>
                  <a:pt x="288" y="44"/>
                </a:lnTo>
                <a:lnTo>
                  <a:pt x="288" y="44"/>
                </a:lnTo>
                <a:lnTo>
                  <a:pt x="288" y="42"/>
                </a:lnTo>
                <a:lnTo>
                  <a:pt x="290" y="44"/>
                </a:lnTo>
                <a:lnTo>
                  <a:pt x="290" y="44"/>
                </a:lnTo>
                <a:lnTo>
                  <a:pt x="292" y="42"/>
                </a:lnTo>
                <a:lnTo>
                  <a:pt x="292" y="42"/>
                </a:lnTo>
                <a:lnTo>
                  <a:pt x="292" y="44"/>
                </a:lnTo>
                <a:lnTo>
                  <a:pt x="295" y="42"/>
                </a:lnTo>
                <a:lnTo>
                  <a:pt x="295" y="40"/>
                </a:lnTo>
                <a:lnTo>
                  <a:pt x="297" y="42"/>
                </a:lnTo>
                <a:lnTo>
                  <a:pt x="297" y="40"/>
                </a:lnTo>
                <a:lnTo>
                  <a:pt x="297" y="42"/>
                </a:lnTo>
                <a:lnTo>
                  <a:pt x="299" y="40"/>
                </a:lnTo>
                <a:lnTo>
                  <a:pt x="299" y="42"/>
                </a:lnTo>
                <a:lnTo>
                  <a:pt x="301" y="40"/>
                </a:lnTo>
                <a:lnTo>
                  <a:pt x="301" y="40"/>
                </a:lnTo>
                <a:lnTo>
                  <a:pt x="301" y="38"/>
                </a:lnTo>
                <a:lnTo>
                  <a:pt x="303" y="38"/>
                </a:lnTo>
                <a:lnTo>
                  <a:pt x="303" y="38"/>
                </a:lnTo>
                <a:lnTo>
                  <a:pt x="305" y="36"/>
                </a:lnTo>
                <a:lnTo>
                  <a:pt x="305" y="34"/>
                </a:lnTo>
                <a:lnTo>
                  <a:pt x="305" y="34"/>
                </a:lnTo>
                <a:lnTo>
                  <a:pt x="307" y="32"/>
                </a:lnTo>
                <a:lnTo>
                  <a:pt x="307" y="30"/>
                </a:lnTo>
                <a:lnTo>
                  <a:pt x="309" y="30"/>
                </a:lnTo>
                <a:lnTo>
                  <a:pt x="309" y="30"/>
                </a:lnTo>
                <a:lnTo>
                  <a:pt x="311" y="28"/>
                </a:lnTo>
                <a:lnTo>
                  <a:pt x="311" y="28"/>
                </a:lnTo>
                <a:lnTo>
                  <a:pt x="311" y="26"/>
                </a:lnTo>
                <a:lnTo>
                  <a:pt x="313" y="26"/>
                </a:lnTo>
                <a:lnTo>
                  <a:pt x="313" y="28"/>
                </a:lnTo>
                <a:lnTo>
                  <a:pt x="315" y="24"/>
                </a:lnTo>
                <a:lnTo>
                  <a:pt x="315" y="24"/>
                </a:lnTo>
                <a:lnTo>
                  <a:pt x="315" y="26"/>
                </a:lnTo>
                <a:lnTo>
                  <a:pt x="317" y="24"/>
                </a:lnTo>
                <a:lnTo>
                  <a:pt x="317" y="26"/>
                </a:lnTo>
                <a:lnTo>
                  <a:pt x="319" y="24"/>
                </a:lnTo>
                <a:lnTo>
                  <a:pt x="319" y="24"/>
                </a:lnTo>
                <a:lnTo>
                  <a:pt x="319" y="24"/>
                </a:lnTo>
                <a:lnTo>
                  <a:pt x="321" y="24"/>
                </a:lnTo>
                <a:lnTo>
                  <a:pt x="321" y="24"/>
                </a:lnTo>
                <a:lnTo>
                  <a:pt x="323" y="22"/>
                </a:lnTo>
                <a:lnTo>
                  <a:pt x="323" y="22"/>
                </a:lnTo>
                <a:lnTo>
                  <a:pt x="323" y="22"/>
                </a:lnTo>
                <a:lnTo>
                  <a:pt x="325" y="22"/>
                </a:lnTo>
                <a:lnTo>
                  <a:pt x="325" y="22"/>
                </a:lnTo>
                <a:lnTo>
                  <a:pt x="327" y="22"/>
                </a:lnTo>
                <a:lnTo>
                  <a:pt x="327" y="22"/>
                </a:lnTo>
                <a:lnTo>
                  <a:pt x="329" y="22"/>
                </a:lnTo>
                <a:lnTo>
                  <a:pt x="329" y="22"/>
                </a:lnTo>
                <a:lnTo>
                  <a:pt x="329" y="24"/>
                </a:lnTo>
                <a:lnTo>
                  <a:pt x="331" y="26"/>
                </a:lnTo>
                <a:lnTo>
                  <a:pt x="331" y="24"/>
                </a:lnTo>
                <a:lnTo>
                  <a:pt x="333" y="24"/>
                </a:lnTo>
                <a:lnTo>
                  <a:pt x="333" y="26"/>
                </a:lnTo>
                <a:lnTo>
                  <a:pt x="333" y="24"/>
                </a:lnTo>
                <a:lnTo>
                  <a:pt x="335" y="26"/>
                </a:lnTo>
                <a:lnTo>
                  <a:pt x="335" y="26"/>
                </a:lnTo>
                <a:lnTo>
                  <a:pt x="337" y="24"/>
                </a:lnTo>
                <a:lnTo>
                  <a:pt x="337" y="28"/>
                </a:lnTo>
                <a:lnTo>
                  <a:pt x="337" y="26"/>
                </a:lnTo>
                <a:lnTo>
                  <a:pt x="339" y="24"/>
                </a:lnTo>
                <a:lnTo>
                  <a:pt x="339" y="26"/>
                </a:lnTo>
                <a:lnTo>
                  <a:pt x="341" y="24"/>
                </a:lnTo>
                <a:lnTo>
                  <a:pt x="341" y="24"/>
                </a:lnTo>
                <a:lnTo>
                  <a:pt x="341" y="26"/>
                </a:lnTo>
                <a:lnTo>
                  <a:pt x="343" y="26"/>
                </a:lnTo>
                <a:lnTo>
                  <a:pt x="343" y="24"/>
                </a:lnTo>
                <a:lnTo>
                  <a:pt x="345" y="22"/>
                </a:lnTo>
                <a:lnTo>
                  <a:pt x="345" y="24"/>
                </a:lnTo>
                <a:lnTo>
                  <a:pt x="347" y="24"/>
                </a:lnTo>
                <a:moveTo>
                  <a:pt x="183" y="473"/>
                </a:moveTo>
                <a:lnTo>
                  <a:pt x="183" y="471"/>
                </a:lnTo>
                <a:lnTo>
                  <a:pt x="183" y="473"/>
                </a:lnTo>
                <a:lnTo>
                  <a:pt x="185" y="471"/>
                </a:lnTo>
                <a:lnTo>
                  <a:pt x="185" y="473"/>
                </a:lnTo>
                <a:lnTo>
                  <a:pt x="187" y="471"/>
                </a:lnTo>
                <a:lnTo>
                  <a:pt x="187" y="473"/>
                </a:lnTo>
                <a:lnTo>
                  <a:pt x="187" y="471"/>
                </a:lnTo>
                <a:lnTo>
                  <a:pt x="189" y="473"/>
                </a:lnTo>
                <a:lnTo>
                  <a:pt x="189" y="471"/>
                </a:lnTo>
                <a:lnTo>
                  <a:pt x="191" y="471"/>
                </a:lnTo>
                <a:lnTo>
                  <a:pt x="191" y="471"/>
                </a:lnTo>
                <a:lnTo>
                  <a:pt x="193" y="471"/>
                </a:lnTo>
                <a:lnTo>
                  <a:pt x="193" y="471"/>
                </a:lnTo>
                <a:lnTo>
                  <a:pt x="193" y="469"/>
                </a:lnTo>
                <a:lnTo>
                  <a:pt x="195" y="471"/>
                </a:lnTo>
                <a:lnTo>
                  <a:pt x="195" y="469"/>
                </a:lnTo>
                <a:lnTo>
                  <a:pt x="197" y="469"/>
                </a:lnTo>
                <a:lnTo>
                  <a:pt x="197" y="471"/>
                </a:lnTo>
                <a:lnTo>
                  <a:pt x="197" y="471"/>
                </a:lnTo>
                <a:lnTo>
                  <a:pt x="199" y="469"/>
                </a:lnTo>
                <a:lnTo>
                  <a:pt x="199" y="469"/>
                </a:lnTo>
                <a:lnTo>
                  <a:pt x="201" y="471"/>
                </a:lnTo>
                <a:lnTo>
                  <a:pt x="201" y="471"/>
                </a:lnTo>
                <a:lnTo>
                  <a:pt x="201" y="471"/>
                </a:lnTo>
                <a:lnTo>
                  <a:pt x="203" y="471"/>
                </a:lnTo>
                <a:lnTo>
                  <a:pt x="203" y="469"/>
                </a:lnTo>
                <a:lnTo>
                  <a:pt x="205" y="469"/>
                </a:lnTo>
                <a:lnTo>
                  <a:pt x="205" y="467"/>
                </a:lnTo>
                <a:lnTo>
                  <a:pt x="205" y="463"/>
                </a:lnTo>
                <a:lnTo>
                  <a:pt x="207" y="459"/>
                </a:lnTo>
                <a:lnTo>
                  <a:pt x="207" y="453"/>
                </a:lnTo>
                <a:lnTo>
                  <a:pt x="209" y="445"/>
                </a:lnTo>
                <a:lnTo>
                  <a:pt x="209" y="439"/>
                </a:lnTo>
                <a:lnTo>
                  <a:pt x="211" y="426"/>
                </a:lnTo>
                <a:lnTo>
                  <a:pt x="211" y="414"/>
                </a:lnTo>
                <a:lnTo>
                  <a:pt x="211" y="400"/>
                </a:lnTo>
                <a:lnTo>
                  <a:pt x="213" y="386"/>
                </a:lnTo>
                <a:lnTo>
                  <a:pt x="213" y="372"/>
                </a:lnTo>
                <a:lnTo>
                  <a:pt x="215" y="355"/>
                </a:lnTo>
                <a:lnTo>
                  <a:pt x="215" y="339"/>
                </a:lnTo>
                <a:lnTo>
                  <a:pt x="215" y="319"/>
                </a:lnTo>
                <a:lnTo>
                  <a:pt x="217" y="302"/>
                </a:lnTo>
                <a:lnTo>
                  <a:pt x="217" y="286"/>
                </a:lnTo>
                <a:lnTo>
                  <a:pt x="219" y="268"/>
                </a:lnTo>
                <a:lnTo>
                  <a:pt x="219" y="250"/>
                </a:lnTo>
                <a:lnTo>
                  <a:pt x="219" y="235"/>
                </a:lnTo>
                <a:lnTo>
                  <a:pt x="221" y="221"/>
                </a:lnTo>
                <a:lnTo>
                  <a:pt x="221" y="205"/>
                </a:lnTo>
                <a:lnTo>
                  <a:pt x="223" y="193"/>
                </a:lnTo>
                <a:lnTo>
                  <a:pt x="223" y="180"/>
                </a:lnTo>
                <a:lnTo>
                  <a:pt x="223" y="168"/>
                </a:lnTo>
                <a:lnTo>
                  <a:pt x="225" y="156"/>
                </a:lnTo>
                <a:lnTo>
                  <a:pt x="225" y="148"/>
                </a:lnTo>
                <a:lnTo>
                  <a:pt x="227" y="138"/>
                </a:lnTo>
                <a:lnTo>
                  <a:pt x="227" y="130"/>
                </a:lnTo>
                <a:lnTo>
                  <a:pt x="229" y="124"/>
                </a:lnTo>
                <a:lnTo>
                  <a:pt x="229" y="115"/>
                </a:lnTo>
                <a:lnTo>
                  <a:pt x="229" y="111"/>
                </a:lnTo>
                <a:lnTo>
                  <a:pt x="231" y="103"/>
                </a:lnTo>
                <a:lnTo>
                  <a:pt x="231" y="101"/>
                </a:lnTo>
                <a:lnTo>
                  <a:pt x="234" y="95"/>
                </a:lnTo>
                <a:lnTo>
                  <a:pt x="234" y="93"/>
                </a:lnTo>
                <a:lnTo>
                  <a:pt x="234" y="87"/>
                </a:lnTo>
                <a:lnTo>
                  <a:pt x="236" y="85"/>
                </a:lnTo>
                <a:lnTo>
                  <a:pt x="236" y="83"/>
                </a:lnTo>
                <a:lnTo>
                  <a:pt x="238" y="81"/>
                </a:lnTo>
                <a:lnTo>
                  <a:pt x="238" y="79"/>
                </a:lnTo>
                <a:lnTo>
                  <a:pt x="238" y="75"/>
                </a:lnTo>
                <a:lnTo>
                  <a:pt x="240" y="75"/>
                </a:lnTo>
                <a:lnTo>
                  <a:pt x="240" y="73"/>
                </a:lnTo>
                <a:lnTo>
                  <a:pt x="242" y="71"/>
                </a:lnTo>
                <a:lnTo>
                  <a:pt x="242" y="67"/>
                </a:lnTo>
                <a:lnTo>
                  <a:pt x="242" y="67"/>
                </a:lnTo>
                <a:lnTo>
                  <a:pt x="244" y="65"/>
                </a:lnTo>
                <a:lnTo>
                  <a:pt x="244" y="61"/>
                </a:lnTo>
                <a:lnTo>
                  <a:pt x="246" y="59"/>
                </a:lnTo>
                <a:lnTo>
                  <a:pt x="246" y="57"/>
                </a:lnTo>
                <a:lnTo>
                  <a:pt x="246" y="54"/>
                </a:lnTo>
                <a:lnTo>
                  <a:pt x="248" y="52"/>
                </a:lnTo>
                <a:lnTo>
                  <a:pt x="248" y="52"/>
                </a:lnTo>
                <a:lnTo>
                  <a:pt x="250" y="48"/>
                </a:lnTo>
                <a:lnTo>
                  <a:pt x="250" y="46"/>
                </a:lnTo>
                <a:lnTo>
                  <a:pt x="252" y="46"/>
                </a:lnTo>
                <a:lnTo>
                  <a:pt x="252" y="44"/>
                </a:lnTo>
                <a:lnTo>
                  <a:pt x="252" y="44"/>
                </a:lnTo>
                <a:lnTo>
                  <a:pt x="254" y="44"/>
                </a:lnTo>
                <a:lnTo>
                  <a:pt x="254" y="42"/>
                </a:lnTo>
                <a:lnTo>
                  <a:pt x="256" y="42"/>
                </a:lnTo>
                <a:lnTo>
                  <a:pt x="256" y="42"/>
                </a:lnTo>
                <a:lnTo>
                  <a:pt x="256" y="42"/>
                </a:lnTo>
                <a:lnTo>
                  <a:pt x="258" y="42"/>
                </a:lnTo>
                <a:lnTo>
                  <a:pt x="258" y="44"/>
                </a:lnTo>
                <a:lnTo>
                  <a:pt x="260" y="46"/>
                </a:lnTo>
                <a:lnTo>
                  <a:pt x="260" y="46"/>
                </a:lnTo>
                <a:lnTo>
                  <a:pt x="260" y="48"/>
                </a:lnTo>
                <a:lnTo>
                  <a:pt x="262" y="48"/>
                </a:lnTo>
                <a:lnTo>
                  <a:pt x="262" y="48"/>
                </a:lnTo>
                <a:lnTo>
                  <a:pt x="264" y="50"/>
                </a:lnTo>
                <a:lnTo>
                  <a:pt x="264" y="54"/>
                </a:lnTo>
                <a:moveTo>
                  <a:pt x="99" y="475"/>
                </a:moveTo>
                <a:lnTo>
                  <a:pt x="101" y="479"/>
                </a:lnTo>
                <a:lnTo>
                  <a:pt x="101" y="477"/>
                </a:lnTo>
                <a:lnTo>
                  <a:pt x="101" y="477"/>
                </a:lnTo>
                <a:lnTo>
                  <a:pt x="103" y="477"/>
                </a:lnTo>
                <a:lnTo>
                  <a:pt x="103" y="477"/>
                </a:lnTo>
                <a:lnTo>
                  <a:pt x="105" y="477"/>
                </a:lnTo>
                <a:lnTo>
                  <a:pt x="105" y="477"/>
                </a:lnTo>
                <a:lnTo>
                  <a:pt x="105" y="477"/>
                </a:lnTo>
                <a:lnTo>
                  <a:pt x="107" y="479"/>
                </a:lnTo>
                <a:lnTo>
                  <a:pt x="107" y="477"/>
                </a:lnTo>
                <a:lnTo>
                  <a:pt x="109" y="477"/>
                </a:lnTo>
                <a:lnTo>
                  <a:pt x="109" y="475"/>
                </a:lnTo>
                <a:lnTo>
                  <a:pt x="109" y="475"/>
                </a:lnTo>
                <a:lnTo>
                  <a:pt x="112" y="477"/>
                </a:lnTo>
                <a:lnTo>
                  <a:pt x="112" y="475"/>
                </a:lnTo>
                <a:lnTo>
                  <a:pt x="114" y="473"/>
                </a:lnTo>
                <a:lnTo>
                  <a:pt x="114" y="475"/>
                </a:lnTo>
                <a:lnTo>
                  <a:pt x="116" y="473"/>
                </a:lnTo>
                <a:lnTo>
                  <a:pt x="116" y="473"/>
                </a:lnTo>
                <a:lnTo>
                  <a:pt x="116" y="475"/>
                </a:lnTo>
                <a:lnTo>
                  <a:pt x="118" y="473"/>
                </a:lnTo>
                <a:lnTo>
                  <a:pt x="118" y="471"/>
                </a:lnTo>
                <a:lnTo>
                  <a:pt x="120" y="473"/>
                </a:lnTo>
                <a:lnTo>
                  <a:pt x="120" y="471"/>
                </a:lnTo>
                <a:lnTo>
                  <a:pt x="120" y="473"/>
                </a:lnTo>
                <a:lnTo>
                  <a:pt x="122" y="473"/>
                </a:lnTo>
                <a:lnTo>
                  <a:pt x="122" y="473"/>
                </a:lnTo>
                <a:lnTo>
                  <a:pt x="124" y="473"/>
                </a:lnTo>
                <a:lnTo>
                  <a:pt x="124" y="475"/>
                </a:lnTo>
                <a:lnTo>
                  <a:pt x="124" y="475"/>
                </a:lnTo>
                <a:lnTo>
                  <a:pt x="126" y="473"/>
                </a:lnTo>
                <a:lnTo>
                  <a:pt x="126" y="473"/>
                </a:lnTo>
                <a:lnTo>
                  <a:pt x="128" y="477"/>
                </a:lnTo>
                <a:lnTo>
                  <a:pt x="128" y="475"/>
                </a:lnTo>
                <a:lnTo>
                  <a:pt x="128" y="473"/>
                </a:lnTo>
                <a:lnTo>
                  <a:pt x="130" y="473"/>
                </a:lnTo>
                <a:lnTo>
                  <a:pt x="130" y="473"/>
                </a:lnTo>
                <a:lnTo>
                  <a:pt x="132" y="475"/>
                </a:lnTo>
                <a:lnTo>
                  <a:pt x="132" y="473"/>
                </a:lnTo>
                <a:lnTo>
                  <a:pt x="134" y="471"/>
                </a:lnTo>
                <a:lnTo>
                  <a:pt x="134" y="473"/>
                </a:lnTo>
                <a:lnTo>
                  <a:pt x="134" y="473"/>
                </a:lnTo>
                <a:lnTo>
                  <a:pt x="136" y="471"/>
                </a:lnTo>
                <a:lnTo>
                  <a:pt x="136" y="471"/>
                </a:lnTo>
                <a:lnTo>
                  <a:pt x="138" y="473"/>
                </a:lnTo>
                <a:lnTo>
                  <a:pt x="138" y="471"/>
                </a:lnTo>
                <a:lnTo>
                  <a:pt x="138" y="471"/>
                </a:lnTo>
                <a:lnTo>
                  <a:pt x="140" y="471"/>
                </a:lnTo>
                <a:lnTo>
                  <a:pt x="140" y="471"/>
                </a:lnTo>
                <a:lnTo>
                  <a:pt x="142" y="471"/>
                </a:lnTo>
                <a:lnTo>
                  <a:pt x="142" y="471"/>
                </a:lnTo>
                <a:lnTo>
                  <a:pt x="142" y="471"/>
                </a:lnTo>
                <a:lnTo>
                  <a:pt x="144" y="471"/>
                </a:lnTo>
                <a:lnTo>
                  <a:pt x="144" y="471"/>
                </a:lnTo>
                <a:lnTo>
                  <a:pt x="146" y="473"/>
                </a:lnTo>
                <a:lnTo>
                  <a:pt x="146" y="471"/>
                </a:lnTo>
                <a:lnTo>
                  <a:pt x="146" y="473"/>
                </a:lnTo>
                <a:lnTo>
                  <a:pt x="148" y="473"/>
                </a:lnTo>
                <a:lnTo>
                  <a:pt x="148" y="473"/>
                </a:lnTo>
                <a:lnTo>
                  <a:pt x="150" y="473"/>
                </a:lnTo>
                <a:lnTo>
                  <a:pt x="150" y="473"/>
                </a:lnTo>
                <a:lnTo>
                  <a:pt x="152" y="471"/>
                </a:lnTo>
                <a:lnTo>
                  <a:pt x="152" y="471"/>
                </a:lnTo>
                <a:lnTo>
                  <a:pt x="152" y="471"/>
                </a:lnTo>
                <a:lnTo>
                  <a:pt x="154" y="471"/>
                </a:lnTo>
                <a:lnTo>
                  <a:pt x="154" y="471"/>
                </a:lnTo>
                <a:lnTo>
                  <a:pt x="156" y="471"/>
                </a:lnTo>
                <a:lnTo>
                  <a:pt x="156" y="471"/>
                </a:lnTo>
                <a:lnTo>
                  <a:pt x="156" y="469"/>
                </a:lnTo>
                <a:lnTo>
                  <a:pt x="158" y="471"/>
                </a:lnTo>
                <a:lnTo>
                  <a:pt x="158" y="471"/>
                </a:lnTo>
                <a:lnTo>
                  <a:pt x="160" y="469"/>
                </a:lnTo>
                <a:lnTo>
                  <a:pt x="160" y="471"/>
                </a:lnTo>
                <a:lnTo>
                  <a:pt x="160" y="471"/>
                </a:lnTo>
                <a:lnTo>
                  <a:pt x="162" y="471"/>
                </a:lnTo>
                <a:lnTo>
                  <a:pt x="162" y="469"/>
                </a:lnTo>
                <a:lnTo>
                  <a:pt x="164" y="471"/>
                </a:lnTo>
                <a:lnTo>
                  <a:pt x="164" y="469"/>
                </a:lnTo>
                <a:lnTo>
                  <a:pt x="164" y="469"/>
                </a:lnTo>
                <a:lnTo>
                  <a:pt x="166" y="471"/>
                </a:lnTo>
                <a:lnTo>
                  <a:pt x="166" y="471"/>
                </a:lnTo>
                <a:lnTo>
                  <a:pt x="168" y="473"/>
                </a:lnTo>
                <a:lnTo>
                  <a:pt x="168" y="471"/>
                </a:lnTo>
                <a:lnTo>
                  <a:pt x="170" y="471"/>
                </a:lnTo>
                <a:lnTo>
                  <a:pt x="170" y="471"/>
                </a:lnTo>
                <a:lnTo>
                  <a:pt x="170" y="471"/>
                </a:lnTo>
                <a:lnTo>
                  <a:pt x="173" y="473"/>
                </a:lnTo>
                <a:lnTo>
                  <a:pt x="173" y="473"/>
                </a:lnTo>
                <a:lnTo>
                  <a:pt x="175" y="475"/>
                </a:lnTo>
                <a:lnTo>
                  <a:pt x="175" y="473"/>
                </a:lnTo>
                <a:lnTo>
                  <a:pt x="175" y="473"/>
                </a:lnTo>
                <a:lnTo>
                  <a:pt x="177" y="471"/>
                </a:lnTo>
                <a:lnTo>
                  <a:pt x="177" y="473"/>
                </a:lnTo>
                <a:lnTo>
                  <a:pt x="179" y="473"/>
                </a:lnTo>
                <a:lnTo>
                  <a:pt x="179" y="473"/>
                </a:lnTo>
                <a:lnTo>
                  <a:pt x="179" y="473"/>
                </a:lnTo>
                <a:lnTo>
                  <a:pt x="181" y="473"/>
                </a:lnTo>
                <a:lnTo>
                  <a:pt x="181" y="473"/>
                </a:lnTo>
                <a:lnTo>
                  <a:pt x="183" y="473"/>
                </a:lnTo>
                <a:moveTo>
                  <a:pt x="18" y="469"/>
                </a:moveTo>
                <a:lnTo>
                  <a:pt x="18" y="465"/>
                </a:lnTo>
                <a:lnTo>
                  <a:pt x="20" y="465"/>
                </a:lnTo>
                <a:lnTo>
                  <a:pt x="20" y="467"/>
                </a:lnTo>
                <a:lnTo>
                  <a:pt x="20" y="463"/>
                </a:lnTo>
                <a:lnTo>
                  <a:pt x="22" y="467"/>
                </a:lnTo>
                <a:lnTo>
                  <a:pt x="22" y="465"/>
                </a:lnTo>
                <a:lnTo>
                  <a:pt x="24" y="467"/>
                </a:lnTo>
                <a:lnTo>
                  <a:pt x="24" y="467"/>
                </a:lnTo>
                <a:lnTo>
                  <a:pt x="24" y="467"/>
                </a:lnTo>
                <a:lnTo>
                  <a:pt x="26" y="467"/>
                </a:lnTo>
                <a:lnTo>
                  <a:pt x="26" y="467"/>
                </a:lnTo>
                <a:lnTo>
                  <a:pt x="28" y="469"/>
                </a:lnTo>
                <a:lnTo>
                  <a:pt x="28" y="469"/>
                </a:lnTo>
                <a:lnTo>
                  <a:pt x="28" y="469"/>
                </a:lnTo>
                <a:lnTo>
                  <a:pt x="30" y="469"/>
                </a:lnTo>
                <a:lnTo>
                  <a:pt x="30" y="469"/>
                </a:lnTo>
                <a:lnTo>
                  <a:pt x="32" y="471"/>
                </a:lnTo>
                <a:lnTo>
                  <a:pt x="32" y="471"/>
                </a:lnTo>
                <a:lnTo>
                  <a:pt x="34" y="467"/>
                </a:lnTo>
                <a:lnTo>
                  <a:pt x="34" y="469"/>
                </a:lnTo>
                <a:lnTo>
                  <a:pt x="34" y="469"/>
                </a:lnTo>
                <a:lnTo>
                  <a:pt x="36" y="469"/>
                </a:lnTo>
                <a:lnTo>
                  <a:pt x="36" y="469"/>
                </a:lnTo>
                <a:lnTo>
                  <a:pt x="38" y="471"/>
                </a:lnTo>
                <a:lnTo>
                  <a:pt x="38" y="471"/>
                </a:lnTo>
                <a:lnTo>
                  <a:pt x="38" y="469"/>
                </a:lnTo>
                <a:lnTo>
                  <a:pt x="40" y="469"/>
                </a:lnTo>
                <a:lnTo>
                  <a:pt x="40" y="473"/>
                </a:lnTo>
                <a:lnTo>
                  <a:pt x="42" y="471"/>
                </a:lnTo>
                <a:lnTo>
                  <a:pt x="42" y="469"/>
                </a:lnTo>
                <a:lnTo>
                  <a:pt x="42" y="469"/>
                </a:lnTo>
                <a:lnTo>
                  <a:pt x="44" y="471"/>
                </a:lnTo>
                <a:lnTo>
                  <a:pt x="44" y="471"/>
                </a:lnTo>
                <a:lnTo>
                  <a:pt x="46" y="469"/>
                </a:lnTo>
                <a:lnTo>
                  <a:pt x="46" y="469"/>
                </a:lnTo>
                <a:lnTo>
                  <a:pt x="46" y="469"/>
                </a:lnTo>
                <a:lnTo>
                  <a:pt x="49" y="473"/>
                </a:lnTo>
                <a:lnTo>
                  <a:pt x="49" y="471"/>
                </a:lnTo>
                <a:lnTo>
                  <a:pt x="51" y="471"/>
                </a:lnTo>
                <a:lnTo>
                  <a:pt x="51" y="473"/>
                </a:lnTo>
                <a:lnTo>
                  <a:pt x="51" y="469"/>
                </a:lnTo>
                <a:lnTo>
                  <a:pt x="53" y="471"/>
                </a:lnTo>
                <a:lnTo>
                  <a:pt x="53" y="469"/>
                </a:lnTo>
                <a:lnTo>
                  <a:pt x="55" y="469"/>
                </a:lnTo>
                <a:lnTo>
                  <a:pt x="55" y="469"/>
                </a:lnTo>
                <a:lnTo>
                  <a:pt x="57" y="473"/>
                </a:lnTo>
                <a:lnTo>
                  <a:pt x="57" y="469"/>
                </a:lnTo>
                <a:lnTo>
                  <a:pt x="57" y="473"/>
                </a:lnTo>
                <a:lnTo>
                  <a:pt x="59" y="471"/>
                </a:lnTo>
                <a:lnTo>
                  <a:pt x="59" y="471"/>
                </a:lnTo>
                <a:lnTo>
                  <a:pt x="61" y="473"/>
                </a:lnTo>
                <a:lnTo>
                  <a:pt x="61" y="473"/>
                </a:lnTo>
                <a:lnTo>
                  <a:pt x="61" y="473"/>
                </a:lnTo>
                <a:lnTo>
                  <a:pt x="63" y="473"/>
                </a:lnTo>
                <a:lnTo>
                  <a:pt x="63" y="473"/>
                </a:lnTo>
                <a:lnTo>
                  <a:pt x="65" y="475"/>
                </a:lnTo>
                <a:lnTo>
                  <a:pt x="65" y="473"/>
                </a:lnTo>
                <a:lnTo>
                  <a:pt x="65" y="473"/>
                </a:lnTo>
                <a:lnTo>
                  <a:pt x="67" y="473"/>
                </a:lnTo>
                <a:lnTo>
                  <a:pt x="67" y="473"/>
                </a:lnTo>
                <a:lnTo>
                  <a:pt x="69" y="473"/>
                </a:lnTo>
                <a:lnTo>
                  <a:pt x="69" y="473"/>
                </a:lnTo>
                <a:lnTo>
                  <a:pt x="69" y="469"/>
                </a:lnTo>
                <a:lnTo>
                  <a:pt x="71" y="469"/>
                </a:lnTo>
                <a:lnTo>
                  <a:pt x="71" y="471"/>
                </a:lnTo>
                <a:lnTo>
                  <a:pt x="73" y="469"/>
                </a:lnTo>
                <a:lnTo>
                  <a:pt x="73" y="471"/>
                </a:lnTo>
                <a:lnTo>
                  <a:pt x="75" y="471"/>
                </a:lnTo>
                <a:lnTo>
                  <a:pt x="75" y="471"/>
                </a:lnTo>
                <a:lnTo>
                  <a:pt x="75" y="469"/>
                </a:lnTo>
                <a:lnTo>
                  <a:pt x="77" y="469"/>
                </a:lnTo>
                <a:lnTo>
                  <a:pt x="77" y="469"/>
                </a:lnTo>
                <a:lnTo>
                  <a:pt x="79" y="469"/>
                </a:lnTo>
                <a:lnTo>
                  <a:pt x="79" y="469"/>
                </a:lnTo>
                <a:lnTo>
                  <a:pt x="79" y="469"/>
                </a:lnTo>
                <a:lnTo>
                  <a:pt x="81" y="471"/>
                </a:lnTo>
                <a:lnTo>
                  <a:pt x="81" y="469"/>
                </a:lnTo>
                <a:lnTo>
                  <a:pt x="83" y="469"/>
                </a:lnTo>
                <a:lnTo>
                  <a:pt x="83" y="469"/>
                </a:lnTo>
                <a:lnTo>
                  <a:pt x="83" y="471"/>
                </a:lnTo>
                <a:lnTo>
                  <a:pt x="85" y="471"/>
                </a:lnTo>
                <a:lnTo>
                  <a:pt x="85" y="469"/>
                </a:lnTo>
                <a:lnTo>
                  <a:pt x="87" y="471"/>
                </a:lnTo>
                <a:lnTo>
                  <a:pt x="87" y="471"/>
                </a:lnTo>
                <a:lnTo>
                  <a:pt x="87" y="471"/>
                </a:lnTo>
                <a:lnTo>
                  <a:pt x="89" y="473"/>
                </a:lnTo>
                <a:lnTo>
                  <a:pt x="89" y="471"/>
                </a:lnTo>
                <a:lnTo>
                  <a:pt x="91" y="473"/>
                </a:lnTo>
                <a:lnTo>
                  <a:pt x="91" y="473"/>
                </a:lnTo>
                <a:lnTo>
                  <a:pt x="93" y="473"/>
                </a:lnTo>
                <a:lnTo>
                  <a:pt x="93" y="473"/>
                </a:lnTo>
                <a:lnTo>
                  <a:pt x="93" y="473"/>
                </a:lnTo>
                <a:lnTo>
                  <a:pt x="95" y="475"/>
                </a:lnTo>
                <a:lnTo>
                  <a:pt x="95" y="475"/>
                </a:lnTo>
                <a:lnTo>
                  <a:pt x="97" y="475"/>
                </a:lnTo>
                <a:lnTo>
                  <a:pt x="97" y="477"/>
                </a:lnTo>
                <a:lnTo>
                  <a:pt x="97" y="477"/>
                </a:lnTo>
                <a:lnTo>
                  <a:pt x="99" y="477"/>
                </a:lnTo>
                <a:lnTo>
                  <a:pt x="99" y="475"/>
                </a:lnTo>
                <a:moveTo>
                  <a:pt x="0" y="469"/>
                </a:moveTo>
                <a:lnTo>
                  <a:pt x="2" y="467"/>
                </a:lnTo>
                <a:lnTo>
                  <a:pt x="2" y="467"/>
                </a:lnTo>
                <a:lnTo>
                  <a:pt x="2" y="467"/>
                </a:lnTo>
                <a:lnTo>
                  <a:pt x="4" y="467"/>
                </a:lnTo>
                <a:lnTo>
                  <a:pt x="4" y="467"/>
                </a:lnTo>
                <a:lnTo>
                  <a:pt x="6" y="465"/>
                </a:lnTo>
                <a:lnTo>
                  <a:pt x="6" y="465"/>
                </a:lnTo>
                <a:lnTo>
                  <a:pt x="6" y="467"/>
                </a:lnTo>
                <a:lnTo>
                  <a:pt x="8" y="467"/>
                </a:lnTo>
                <a:lnTo>
                  <a:pt x="8" y="465"/>
                </a:lnTo>
                <a:lnTo>
                  <a:pt x="10" y="465"/>
                </a:lnTo>
                <a:lnTo>
                  <a:pt x="10" y="465"/>
                </a:lnTo>
                <a:lnTo>
                  <a:pt x="10" y="467"/>
                </a:lnTo>
                <a:lnTo>
                  <a:pt x="12" y="465"/>
                </a:lnTo>
                <a:lnTo>
                  <a:pt x="12" y="465"/>
                </a:lnTo>
                <a:lnTo>
                  <a:pt x="14" y="465"/>
                </a:lnTo>
                <a:lnTo>
                  <a:pt x="14" y="463"/>
                </a:lnTo>
                <a:lnTo>
                  <a:pt x="16" y="467"/>
                </a:lnTo>
                <a:lnTo>
                  <a:pt x="16" y="465"/>
                </a:lnTo>
                <a:lnTo>
                  <a:pt x="16" y="465"/>
                </a:lnTo>
                <a:lnTo>
                  <a:pt x="18" y="469"/>
                </a:lnTo>
              </a:path>
            </a:pathLst>
          </a:custGeom>
          <a:noFill/>
          <a:ln w="28575" cap="flat">
            <a:solidFill>
              <a:srgbClr val="FF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="0">
              <a:solidFill>
                <a:srgbClr val="FFFFFF"/>
              </a:solidFill>
            </a:endParaRPr>
          </a:p>
        </p:txBody>
      </p:sp>
      <p:sp>
        <p:nvSpPr>
          <p:cNvPr id="81" name="TextBox 11"/>
          <p:cNvSpPr txBox="1">
            <a:spLocks noChangeArrowheads="1"/>
          </p:cNvSpPr>
          <p:nvPr/>
        </p:nvSpPr>
        <p:spPr bwMode="auto">
          <a:xfrm>
            <a:off x="8195041" y="4654370"/>
            <a:ext cx="1218795" cy="40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10000"/>
              </a:lnSpc>
            </a:pPr>
            <a:r>
              <a:rPr lang="nb-NO" sz="2000" smtClean="0">
                <a:solidFill>
                  <a:srgbClr val="FFFFFF"/>
                </a:solidFill>
              </a:rPr>
              <a:t>Time, ns</a:t>
            </a:r>
            <a:endParaRPr lang="en-US" sz="2000">
              <a:solidFill>
                <a:srgbClr val="FFFFFF"/>
              </a:solidFill>
            </a:endParaRPr>
          </a:p>
        </p:txBody>
      </p:sp>
      <p:sp>
        <p:nvSpPr>
          <p:cNvPr id="82" name="TextBox 11"/>
          <p:cNvSpPr txBox="1">
            <a:spLocks noChangeArrowheads="1"/>
          </p:cNvSpPr>
          <p:nvPr/>
        </p:nvSpPr>
        <p:spPr bwMode="auto">
          <a:xfrm>
            <a:off x="7170178" y="1409353"/>
            <a:ext cx="2335896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nb-NO" sz="2000" smtClean="0">
                <a:solidFill>
                  <a:srgbClr val="FFFFFF"/>
                </a:solidFill>
              </a:rPr>
              <a:t>Comparator input</a:t>
            </a:r>
            <a:br>
              <a:rPr lang="nb-NO" sz="2000" smtClean="0">
                <a:solidFill>
                  <a:srgbClr val="FFFFFF"/>
                </a:solidFill>
              </a:rPr>
            </a:br>
            <a:r>
              <a:rPr lang="nb-NO" sz="2000" smtClean="0">
                <a:solidFill>
                  <a:srgbClr val="FFFFFF"/>
                </a:solidFill>
              </a:rPr>
              <a:t>voltage, a.u.</a:t>
            </a:r>
            <a:endParaRPr lang="en-US" sz="2000">
              <a:solidFill>
                <a:srgbClr val="FFFFFF"/>
              </a:solidFill>
            </a:endParaRPr>
          </a:p>
        </p:txBody>
      </p:sp>
      <p:sp>
        <p:nvSpPr>
          <p:cNvPr id="83" name="TextBox 11"/>
          <p:cNvSpPr txBox="1">
            <a:spLocks noChangeArrowheads="1"/>
          </p:cNvSpPr>
          <p:nvPr/>
        </p:nvSpPr>
        <p:spPr bwMode="auto">
          <a:xfrm>
            <a:off x="8148053" y="5271025"/>
            <a:ext cx="1963999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nb-NO" sz="2000" smtClean="0">
                <a:solidFill>
                  <a:srgbClr val="FFFFFF"/>
                </a:solidFill>
              </a:rPr>
              <a:t>Normal single-</a:t>
            </a:r>
            <a:br>
              <a:rPr lang="nb-NO" sz="2000" smtClean="0">
                <a:solidFill>
                  <a:srgbClr val="FFFFFF"/>
                </a:solidFill>
              </a:rPr>
            </a:br>
            <a:r>
              <a:rPr lang="nb-NO" sz="2000" smtClean="0">
                <a:solidFill>
                  <a:srgbClr val="FFFFFF"/>
                </a:solidFill>
              </a:rPr>
              <a:t>photon click</a:t>
            </a:r>
            <a:endParaRPr lang="en-US" sz="2000">
              <a:solidFill>
                <a:srgbClr val="FFFFFF"/>
              </a:solidFill>
            </a:endParaRPr>
          </a:p>
        </p:txBody>
      </p:sp>
      <p:sp>
        <p:nvSpPr>
          <p:cNvPr id="84" name="TextBox 11"/>
          <p:cNvSpPr txBox="1">
            <a:spLocks noChangeArrowheads="1"/>
          </p:cNvSpPr>
          <p:nvPr/>
        </p:nvSpPr>
        <p:spPr bwMode="auto">
          <a:xfrm>
            <a:off x="8148053" y="6050919"/>
            <a:ext cx="17508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nb-NO" sz="2000" smtClean="0">
                <a:solidFill>
                  <a:srgbClr val="FFFFFF"/>
                </a:solidFill>
              </a:rPr>
              <a:t>14 mW pulse</a:t>
            </a:r>
            <a:endParaRPr lang="en-US" sz="2000">
              <a:solidFill>
                <a:srgbClr val="FFFFFF"/>
              </a:solidFill>
            </a:endParaRPr>
          </a:p>
        </p:txBody>
      </p:sp>
      <p:sp>
        <p:nvSpPr>
          <p:cNvPr id="85" name="TextBox 11"/>
          <p:cNvSpPr txBox="1">
            <a:spLocks noChangeArrowheads="1"/>
          </p:cNvSpPr>
          <p:nvPr/>
        </p:nvSpPr>
        <p:spPr bwMode="auto">
          <a:xfrm>
            <a:off x="8145228" y="6481851"/>
            <a:ext cx="160813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nb-NO" sz="2000" smtClean="0">
                <a:solidFill>
                  <a:srgbClr val="FFFFFF"/>
                </a:solidFill>
              </a:rPr>
              <a:t>7 mW pulse</a:t>
            </a:r>
            <a:endParaRPr lang="en-US" sz="2000">
              <a:solidFill>
                <a:srgbClr val="FFFFFF"/>
              </a:solidFill>
            </a:endParaRPr>
          </a:p>
        </p:txBody>
      </p:sp>
      <p:grpSp>
        <p:nvGrpSpPr>
          <p:cNvPr id="146451" name="Group 146450"/>
          <p:cNvGrpSpPr/>
          <p:nvPr/>
        </p:nvGrpSpPr>
        <p:grpSpPr>
          <a:xfrm>
            <a:off x="2636339" y="2742888"/>
            <a:ext cx="2212770" cy="2194857"/>
            <a:chOff x="2636339" y="2670880"/>
            <a:chExt cx="2212770" cy="2194857"/>
          </a:xfrm>
        </p:grpSpPr>
        <p:grpSp>
          <p:nvGrpSpPr>
            <p:cNvPr id="43" name="Group 42"/>
            <p:cNvGrpSpPr/>
            <p:nvPr/>
          </p:nvGrpSpPr>
          <p:grpSpPr>
            <a:xfrm>
              <a:off x="2636339" y="2670880"/>
              <a:ext cx="487439" cy="487439"/>
              <a:chOff x="2636339" y="2627552"/>
              <a:chExt cx="487439" cy="487439"/>
            </a:xfrm>
          </p:grpSpPr>
          <p:sp>
            <p:nvSpPr>
              <p:cNvPr id="41" name="4-Point Star 40"/>
              <p:cNvSpPr/>
              <p:nvPr/>
            </p:nvSpPr>
            <p:spPr>
              <a:xfrm rot="2780334">
                <a:off x="2639837" y="2633489"/>
                <a:ext cx="487439" cy="475565"/>
              </a:xfrm>
              <a:prstGeom prst="star4">
                <a:avLst/>
              </a:prstGeom>
              <a:solidFill>
                <a:srgbClr val="FF0000"/>
              </a:solidFill>
              <a:ln w="28575">
                <a:solidFill>
                  <a:srgbClr val="FF0000"/>
                </a:solidFill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4-Point Star 41"/>
              <p:cNvSpPr/>
              <p:nvPr/>
            </p:nvSpPr>
            <p:spPr>
              <a:xfrm>
                <a:off x="2636339" y="2633695"/>
                <a:ext cx="487439" cy="475565"/>
              </a:xfrm>
              <a:prstGeom prst="star4">
                <a:avLst/>
              </a:prstGeom>
              <a:solidFill>
                <a:srgbClr val="FF0000"/>
              </a:solidFill>
              <a:ln w="28575">
                <a:solidFill>
                  <a:srgbClr val="FF0000"/>
                </a:solidFill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86" name="Straight Connector 85"/>
            <p:cNvCxnSpPr/>
            <p:nvPr/>
          </p:nvCxnSpPr>
          <p:spPr bwMode="auto">
            <a:xfrm>
              <a:off x="4849109" y="3857625"/>
              <a:ext cx="0" cy="1008112"/>
            </a:xfrm>
            <a:prstGeom prst="line">
              <a:avLst/>
            </a:prstGeom>
            <a:solidFill>
              <a:schemeClr val="accent1"/>
            </a:solidFill>
            <a:ln w="76200" cap="rnd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58" name="Group 57"/>
          <p:cNvGrpSpPr/>
          <p:nvPr/>
        </p:nvGrpSpPr>
        <p:grpSpPr>
          <a:xfrm>
            <a:off x="7901808" y="4370083"/>
            <a:ext cx="1813301" cy="50742"/>
            <a:chOff x="7901808" y="4298075"/>
            <a:chExt cx="1813301" cy="26195"/>
          </a:xfrm>
        </p:grpSpPr>
        <p:sp>
          <p:nvSpPr>
            <p:cNvPr id="26" name="Line 12"/>
            <p:cNvSpPr>
              <a:spLocks noChangeShapeType="1"/>
            </p:cNvSpPr>
            <p:nvPr/>
          </p:nvSpPr>
          <p:spPr bwMode="auto">
            <a:xfrm flipV="1">
              <a:off x="8508666" y="4298075"/>
              <a:ext cx="0" cy="26195"/>
            </a:xfrm>
            <a:prstGeom prst="line">
              <a:avLst/>
            </a:prstGeom>
            <a:noFill/>
            <a:ln w="12700" cap="flat">
              <a:solidFill>
                <a:srgbClr val="DDDDD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b="0">
                <a:solidFill>
                  <a:srgbClr val="FFFFFF"/>
                </a:solidFill>
              </a:endParaRPr>
            </a:p>
          </p:txBody>
        </p:sp>
        <p:sp>
          <p:nvSpPr>
            <p:cNvPr id="29" name="Line 15"/>
            <p:cNvSpPr>
              <a:spLocks noChangeShapeType="1"/>
            </p:cNvSpPr>
            <p:nvPr/>
          </p:nvSpPr>
          <p:spPr bwMode="auto">
            <a:xfrm flipV="1">
              <a:off x="9112615" y="4298075"/>
              <a:ext cx="0" cy="26195"/>
            </a:xfrm>
            <a:prstGeom prst="line">
              <a:avLst/>
            </a:prstGeom>
            <a:noFill/>
            <a:ln w="12700" cap="flat">
              <a:solidFill>
                <a:srgbClr val="DDDDD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b="0">
                <a:solidFill>
                  <a:srgbClr val="FFFFFF"/>
                </a:solidFill>
              </a:endParaRPr>
            </a:p>
          </p:txBody>
        </p:sp>
        <p:sp>
          <p:nvSpPr>
            <p:cNvPr id="48" name="Line 18"/>
            <p:cNvSpPr>
              <a:spLocks noChangeShapeType="1"/>
            </p:cNvSpPr>
            <p:nvPr/>
          </p:nvSpPr>
          <p:spPr bwMode="auto">
            <a:xfrm flipV="1">
              <a:off x="9715109" y="4298075"/>
              <a:ext cx="0" cy="26195"/>
            </a:xfrm>
            <a:prstGeom prst="line">
              <a:avLst/>
            </a:prstGeom>
            <a:noFill/>
            <a:ln w="12700" cap="flat">
              <a:solidFill>
                <a:srgbClr val="DDDDD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b="0">
                <a:solidFill>
                  <a:srgbClr val="FFFFFF"/>
                </a:solidFill>
              </a:endParaRPr>
            </a:p>
          </p:txBody>
        </p:sp>
        <p:cxnSp>
          <p:nvCxnSpPr>
            <p:cNvPr id="11" name="Straight Connector 10"/>
            <p:cNvCxnSpPr/>
            <p:nvPr/>
          </p:nvCxnSpPr>
          <p:spPr bwMode="auto">
            <a:xfrm flipV="1">
              <a:off x="7901808" y="4298075"/>
              <a:ext cx="0" cy="26195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rgbClr val="DDDDDD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cxnSp>
        <p:nvCxnSpPr>
          <p:cNvPr id="55" name="Straight Connector 54"/>
          <p:cNvCxnSpPr>
            <a:stCxn id="23" idx="0"/>
            <a:endCxn id="23" idx="1"/>
          </p:cNvCxnSpPr>
          <p:nvPr/>
        </p:nvCxnSpPr>
        <p:spPr bwMode="auto">
          <a:xfrm>
            <a:off x="7600561" y="4368107"/>
            <a:ext cx="241725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DDDDDD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7" name="Straight Connector 56"/>
          <p:cNvCxnSpPr>
            <a:stCxn id="23" idx="0"/>
          </p:cNvCxnSpPr>
          <p:nvPr/>
        </p:nvCxnSpPr>
        <p:spPr bwMode="auto">
          <a:xfrm flipV="1">
            <a:off x="7600561" y="2100753"/>
            <a:ext cx="0" cy="2267354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DDDDDD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1" name="Line 21"/>
          <p:cNvSpPr>
            <a:spLocks noChangeShapeType="1"/>
          </p:cNvSpPr>
          <p:nvPr/>
        </p:nvSpPr>
        <p:spPr bwMode="auto">
          <a:xfrm flipV="1">
            <a:off x="7544883" y="4045743"/>
            <a:ext cx="52341" cy="0"/>
          </a:xfrm>
          <a:prstGeom prst="line">
            <a:avLst/>
          </a:prstGeom>
          <a:noFill/>
          <a:ln w="12700" cap="flat">
            <a:solidFill>
              <a:srgbClr val="DDDDDD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b="0">
              <a:solidFill>
                <a:srgbClr val="FFFFFF"/>
              </a:solidFill>
            </a:endParaRPr>
          </a:p>
        </p:txBody>
      </p:sp>
      <p:cxnSp>
        <p:nvCxnSpPr>
          <p:cNvPr id="64" name="Straight Connector 63"/>
          <p:cNvCxnSpPr/>
          <p:nvPr/>
        </p:nvCxnSpPr>
        <p:spPr bwMode="auto">
          <a:xfrm flipH="1">
            <a:off x="4848501" y="4361681"/>
            <a:ext cx="0" cy="72008"/>
          </a:xfrm>
          <a:prstGeom prst="line">
            <a:avLst/>
          </a:prstGeom>
          <a:solidFill>
            <a:schemeClr val="accent1"/>
          </a:solidFill>
          <a:ln w="76200" cap="rnd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6" name="Straight Connector 65"/>
          <p:cNvCxnSpPr/>
          <p:nvPr/>
        </p:nvCxnSpPr>
        <p:spPr bwMode="auto">
          <a:xfrm flipH="1">
            <a:off x="4848501" y="4361681"/>
            <a:ext cx="0" cy="72008"/>
          </a:xfrm>
          <a:prstGeom prst="line">
            <a:avLst/>
          </a:prstGeom>
          <a:solidFill>
            <a:schemeClr val="accent1"/>
          </a:solidFill>
          <a:ln w="76200" cap="rnd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1" name="Arc 20"/>
          <p:cNvSpPr/>
          <p:nvPr/>
        </p:nvSpPr>
        <p:spPr bwMode="auto">
          <a:xfrm rot="19573838">
            <a:off x="1645078" y="4275170"/>
            <a:ext cx="7152210" cy="1193905"/>
          </a:xfrm>
          <a:prstGeom prst="arc">
            <a:avLst>
              <a:gd name="adj1" fmla="val 16200000"/>
              <a:gd name="adj2" fmla="val 21402211"/>
            </a:avLst>
          </a:prstGeom>
          <a:noFill/>
          <a:ln w="12700" cap="flat" cmpd="sng" algn="ctr">
            <a:solidFill>
              <a:srgbClr val="00FF00"/>
            </a:solidFill>
            <a:prstDash val="solid"/>
            <a:round/>
            <a:headEnd type="none" w="med" len="med"/>
            <a:tailEnd type="arrow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8011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1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1"/>
                                            </p:cond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9"/>
                                            </p:cond>
                                          </p:stCondLst>
                                        </p:cTn>
                                        <p:tgtEl>
                                          <p:spTgt spid="146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26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0" y="0"/>
            <a:ext cx="10287000" cy="7715250"/>
          </a:xfrm>
          <a:prstGeom prst="rect">
            <a:avLst/>
          </a:prstGeom>
          <a:solidFill>
            <a:srgbClr val="000000"/>
          </a:solidFill>
          <a:ln w="19050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endParaRPr lang="zh-CN" altLang="zh-CN">
              <a:ea typeface="SimSun" pitchFamily="2" charset="-122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solidFill>
                  <a:srgbClr val="FFFFFF"/>
                </a:solidFill>
              </a:rPr>
              <a:t>Countermeasures to detector attacks</a:t>
            </a:r>
            <a:endParaRPr lang="en-US">
              <a:solidFill>
                <a:srgbClr val="FFFFFF"/>
              </a:solidFill>
            </a:endParaRPr>
          </a:p>
        </p:txBody>
      </p:sp>
      <p:grpSp>
        <p:nvGrpSpPr>
          <p:cNvPr id="5" name="Group 4"/>
          <p:cNvGrpSpPr>
            <a:grpSpLocks noChangeAspect="1"/>
          </p:cNvGrpSpPr>
          <p:nvPr/>
        </p:nvGrpSpPr>
        <p:grpSpPr>
          <a:xfrm>
            <a:off x="2407120" y="3466205"/>
            <a:ext cx="7653380" cy="4056467"/>
            <a:chOff x="2263181" y="4361674"/>
            <a:chExt cx="6173826" cy="3264374"/>
          </a:xfrm>
        </p:grpSpPr>
        <p:grpSp>
          <p:nvGrpSpPr>
            <p:cNvPr id="10" name="Group 9"/>
            <p:cNvGrpSpPr/>
            <p:nvPr/>
          </p:nvGrpSpPr>
          <p:grpSpPr>
            <a:xfrm>
              <a:off x="2263181" y="4361674"/>
              <a:ext cx="6173826" cy="3264374"/>
              <a:chOff x="-1553244" y="4121638"/>
              <a:chExt cx="6173824" cy="3264379"/>
            </a:xfrm>
          </p:grpSpPr>
          <p:pic>
            <p:nvPicPr>
              <p:cNvPr id="146434" name="Picture 2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1553244" y="4121638"/>
                <a:ext cx="6173824" cy="32092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9" name="Rectangle 8"/>
              <p:cNvSpPr/>
              <p:nvPr/>
            </p:nvSpPr>
            <p:spPr>
              <a:xfrm>
                <a:off x="2839244" y="5726284"/>
                <a:ext cx="1781336" cy="1659733"/>
              </a:xfrm>
              <a:prstGeom prst="rect">
                <a:avLst/>
              </a:prstGeom>
              <a:solidFill>
                <a:srgbClr val="000000"/>
              </a:solidFill>
              <a:ln w="19050">
                <a:noFill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1" name="Rectangle 160"/>
            <p:cNvSpPr>
              <a:spLocks noChangeArrowheads="1"/>
            </p:cNvSpPr>
            <p:nvPr/>
          </p:nvSpPr>
          <p:spPr bwMode="auto">
            <a:xfrm>
              <a:off x="7356968" y="4404836"/>
              <a:ext cx="418384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700" b="1" i="0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pitchFamily="34" charset="0"/>
                  <a:cs typeface="Arial" pitchFamily="34" charset="0"/>
                </a:rPr>
                <a:t>/ Eve</a:t>
              </a:r>
              <a:endParaRPr kumimoji="0" lang="en-US" sz="1700" b="0" i="0" u="none" strike="noStrike" cap="none" normalizeH="0" baseline="0" smtClean="0">
                <a:ln>
                  <a:noFill/>
                </a:ln>
                <a:solidFill>
                  <a:srgbClr val="FFFFFF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4" name="Title 1"/>
          <p:cNvSpPr txBox="1">
            <a:spLocks/>
          </p:cNvSpPr>
          <p:nvPr/>
        </p:nvSpPr>
        <p:spPr>
          <a:xfrm>
            <a:off x="2407120" y="833205"/>
            <a:ext cx="7647470" cy="6882045"/>
          </a:xfrm>
          <a:prstGeom prst="rect">
            <a:avLst/>
          </a:prstGeom>
        </p:spPr>
        <p:txBody>
          <a:bodyPr lIns="0" tIns="50400" rIns="0" bIns="50400"/>
          <a:lstStyle/>
          <a:p>
            <a:pPr marL="342900" lvl="0" indent="-342900" algn="l">
              <a:buClr>
                <a:srgbClr val="3333FF"/>
              </a:buClr>
              <a:buFont typeface="Wingdings" pitchFamily="2" charset="2"/>
              <a:buChar char=""/>
            </a:pPr>
            <a:r>
              <a:rPr lang="en-CA" sz="2000" smtClean="0">
                <a:solidFill>
                  <a:srgbClr val="FFFFFF"/>
                </a:solidFill>
              </a:rPr>
              <a:t>Software patch to randomly vary detector sensitivity</a:t>
            </a:r>
            <a:endParaRPr lang="en-US" sz="2000" smtClean="0">
              <a:solidFill>
                <a:srgbClr val="FFFFFF"/>
              </a:solidFill>
            </a:endParaRPr>
          </a:p>
          <a:p>
            <a:pPr lvl="0" algn="r">
              <a:spcBef>
                <a:spcPts val="600"/>
              </a:spcBef>
              <a:buClr>
                <a:srgbClr val="0000FF"/>
              </a:buClr>
            </a:pPr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M. Legre, G. </a:t>
            </a:r>
            <a:r>
              <a:rPr lang="en-US" sz="1600" b="0" smtClean="0">
                <a:solidFill>
                  <a:srgbClr val="C0C0C0"/>
                </a:solidFill>
                <a:cs typeface="Arial" pitchFamily="34" charset="0"/>
              </a:rPr>
              <a:t>Ribordy</a:t>
            </a:r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, intl. patent appl. </a:t>
            </a:r>
            <a:r>
              <a:rPr lang="en-US" sz="1600" b="0" smtClean="0">
                <a:solidFill>
                  <a:srgbClr val="C0C0C0"/>
                </a:solidFill>
                <a:cs typeface="Arial" pitchFamily="34" charset="0"/>
              </a:rPr>
              <a:t>WO 2012/046135 A2 (filed in 2010)</a:t>
            </a:r>
            <a:endParaRPr lang="en-CA" sz="2600">
              <a:solidFill>
                <a:srgbClr val="FFFFFF"/>
              </a:solidFill>
            </a:endParaRPr>
          </a:p>
          <a:p>
            <a:pPr marL="266700" lvl="0" indent="-266700" algn="l">
              <a:lnSpc>
                <a:spcPct val="110000"/>
              </a:lnSpc>
              <a:buClr>
                <a:srgbClr val="3333FF"/>
              </a:buClr>
              <a:buFont typeface="Arial" pitchFamily="34" charset="0"/>
              <a:buChar char="●"/>
            </a:pPr>
            <a:endParaRPr lang="en-US" sz="400" smtClean="0">
              <a:solidFill>
                <a:srgbClr val="FFFFFF"/>
              </a:solidFill>
            </a:endParaRPr>
          </a:p>
          <a:p>
            <a:pPr marL="342900" lvl="0" indent="-342900" algn="l">
              <a:buClr>
                <a:srgbClr val="3333FF"/>
              </a:buClr>
              <a:buFont typeface="Wingdings" pitchFamily="2" charset="2"/>
              <a:buChar char=""/>
            </a:pPr>
            <a:r>
              <a:rPr lang="en-US" sz="2000" smtClean="0">
                <a:solidFill>
                  <a:srgbClr val="FFFFFF"/>
                </a:solidFill>
              </a:rPr>
              <a:t>Monitoring extra electrical parameters in detector</a:t>
            </a:r>
          </a:p>
          <a:p>
            <a:pPr lvl="0" algn="r">
              <a:spcBef>
                <a:spcPts val="600"/>
              </a:spcBef>
              <a:buClr>
                <a:srgbClr val="0000FF"/>
              </a:buClr>
            </a:pPr>
            <a:r>
              <a:rPr lang="en-US" sz="1600" b="0" smtClean="0">
                <a:solidFill>
                  <a:srgbClr val="C0C0C0"/>
                </a:solidFill>
                <a:cs typeface="Arial" pitchFamily="34" charset="0"/>
              </a:rPr>
              <a:t>Z</a:t>
            </a:r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. L. Yuan, J. F. Dynes, A. J. Shields, Appl. Phys. Lett. </a:t>
            </a:r>
            <a:r>
              <a:rPr lang="en-US" sz="1600">
                <a:solidFill>
                  <a:srgbClr val="C0C0C0"/>
                </a:solidFill>
                <a:cs typeface="Arial" pitchFamily="34" charset="0"/>
              </a:rPr>
              <a:t>98</a:t>
            </a:r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, 231104 (2011)</a:t>
            </a:r>
            <a:endParaRPr lang="en-CA" sz="2600" smtClean="0">
              <a:solidFill>
                <a:srgbClr val="FFFFFF"/>
              </a:solidFill>
            </a:endParaRPr>
          </a:p>
          <a:p>
            <a:pPr lvl="0" algn="l">
              <a:lnSpc>
                <a:spcPct val="50000"/>
              </a:lnSpc>
              <a:buClr>
                <a:srgbClr val="3333FF"/>
              </a:buClr>
            </a:pPr>
            <a:r>
              <a:rPr lang="en-US" sz="2000" smtClean="0">
                <a:solidFill>
                  <a:srgbClr val="FFFFFF"/>
                </a:solidFill>
              </a:rPr>
              <a:t>     ...</a:t>
            </a:r>
            <a:endParaRPr lang="en-US" sz="2000">
              <a:solidFill>
                <a:srgbClr val="FFFFFF"/>
              </a:solidFill>
            </a:endParaRPr>
          </a:p>
          <a:p>
            <a:pPr marL="266700" lvl="0" indent="-266700" algn="l">
              <a:lnSpc>
                <a:spcPct val="110000"/>
              </a:lnSpc>
              <a:buClr>
                <a:srgbClr val="3333FF"/>
              </a:buClr>
              <a:buFont typeface="Arial" pitchFamily="34" charset="0"/>
              <a:buChar char="●"/>
            </a:pPr>
            <a:endParaRPr lang="en-CA" sz="1400" smtClean="0">
              <a:solidFill>
                <a:srgbClr val="FFFFFF"/>
              </a:solidFill>
            </a:endParaRPr>
          </a:p>
          <a:p>
            <a:pPr marL="342900" lvl="0" indent="-342900" algn="l">
              <a:lnSpc>
                <a:spcPct val="110000"/>
              </a:lnSpc>
              <a:buClr>
                <a:srgbClr val="00FF00"/>
              </a:buClr>
              <a:buFont typeface="Wingdings" pitchFamily="2" charset="2"/>
              <a:buChar char=""/>
            </a:pPr>
            <a:r>
              <a:rPr lang="en-CA" sz="2000" smtClean="0">
                <a:solidFill>
                  <a:srgbClr val="FFFFFF"/>
                </a:solidFill>
              </a:rPr>
              <a:t>Measurement-device-independent QKD</a:t>
            </a:r>
          </a:p>
          <a:p>
            <a:pPr lvl="0" algn="r">
              <a:spcBef>
                <a:spcPts val="600"/>
              </a:spcBef>
            </a:pPr>
            <a:r>
              <a:rPr lang="en-US" sz="1600" b="0" smtClean="0">
                <a:solidFill>
                  <a:srgbClr val="C0C0C0"/>
                </a:solidFill>
                <a:cs typeface="Arial" pitchFamily="34" charset="0"/>
              </a:rPr>
              <a:t>H.-K. Lo, M. Curty, B. Qi, Phys</a:t>
            </a:r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. Rev. </a:t>
            </a:r>
            <a:r>
              <a:rPr lang="en-US" sz="1600" b="0" smtClean="0">
                <a:solidFill>
                  <a:srgbClr val="C0C0C0"/>
                </a:solidFill>
                <a:cs typeface="Arial" pitchFamily="34" charset="0"/>
              </a:rPr>
              <a:t>Lett. </a:t>
            </a:r>
            <a:r>
              <a:rPr lang="en-US" sz="1600" smtClean="0">
                <a:solidFill>
                  <a:srgbClr val="C0C0C0"/>
                </a:solidFill>
                <a:cs typeface="Arial" pitchFamily="34" charset="0"/>
              </a:rPr>
              <a:t>108</a:t>
            </a:r>
            <a:r>
              <a:rPr lang="en-US" sz="1600" b="0" smtClean="0">
                <a:solidFill>
                  <a:srgbClr val="C0C0C0"/>
                </a:solidFill>
                <a:cs typeface="Arial" pitchFamily="34" charset="0"/>
              </a:rPr>
              <a:t>, 130503 </a:t>
            </a:r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(</a:t>
            </a:r>
            <a:r>
              <a:rPr lang="en-US" sz="1600" b="0" smtClean="0">
                <a:solidFill>
                  <a:srgbClr val="C0C0C0"/>
                </a:solidFill>
                <a:cs typeface="Arial" pitchFamily="34" charset="0"/>
              </a:rPr>
              <a:t>2012)</a:t>
            </a:r>
            <a:endParaRPr lang="en-US" sz="1600" b="0">
              <a:solidFill>
                <a:srgbClr val="C0C0C0"/>
              </a:solidFill>
              <a:cs typeface="Arial" pitchFamily="34" charset="0"/>
            </a:endParaRPr>
          </a:p>
          <a:p>
            <a:pPr lvl="0" algn="l">
              <a:lnSpc>
                <a:spcPct val="110000"/>
              </a:lnSpc>
              <a:buClr>
                <a:srgbClr val="3333FF"/>
              </a:buClr>
            </a:pPr>
            <a:endParaRPr lang="en-CA" sz="2200" smtClean="0">
              <a:solidFill>
                <a:srgbClr val="FFFFFF"/>
              </a:solidFill>
            </a:endParaRPr>
          </a:p>
          <a:p>
            <a:pPr lvl="0" algn="l">
              <a:lnSpc>
                <a:spcPct val="110000"/>
              </a:lnSpc>
              <a:buClr>
                <a:srgbClr val="3333FF"/>
              </a:buClr>
            </a:pPr>
            <a:endParaRPr lang="en-CA" sz="2900" smtClean="0">
              <a:solidFill>
                <a:srgbClr val="FFFFFF"/>
              </a:solidFill>
            </a:endParaRPr>
          </a:p>
          <a:p>
            <a:pPr lvl="0" algn="l">
              <a:lnSpc>
                <a:spcPct val="110000"/>
              </a:lnSpc>
              <a:buClr>
                <a:srgbClr val="3333FF"/>
              </a:buClr>
            </a:pPr>
            <a:endParaRPr lang="en-CA" sz="2200">
              <a:solidFill>
                <a:srgbClr val="FFFFFF"/>
              </a:solidFill>
            </a:endParaRPr>
          </a:p>
          <a:p>
            <a:pPr lvl="0" algn="l">
              <a:lnSpc>
                <a:spcPct val="110000"/>
              </a:lnSpc>
              <a:buClr>
                <a:srgbClr val="3333FF"/>
              </a:buClr>
            </a:pPr>
            <a:endParaRPr lang="en-CA" sz="2200">
              <a:solidFill>
                <a:srgbClr val="FFFFFF"/>
              </a:solidFill>
            </a:endParaRPr>
          </a:p>
          <a:p>
            <a:pPr lvl="0" algn="l">
              <a:lnSpc>
                <a:spcPct val="110000"/>
              </a:lnSpc>
              <a:buClr>
                <a:srgbClr val="3333FF"/>
              </a:buClr>
            </a:pPr>
            <a:endParaRPr lang="en-CA" sz="2200" smtClean="0">
              <a:solidFill>
                <a:srgbClr val="FFFFFF"/>
              </a:solidFill>
            </a:endParaRPr>
          </a:p>
          <a:p>
            <a:pPr lvl="0" algn="l">
              <a:lnSpc>
                <a:spcPct val="110000"/>
              </a:lnSpc>
              <a:buClr>
                <a:srgbClr val="3333FF"/>
              </a:buClr>
            </a:pPr>
            <a:endParaRPr lang="en-CA" sz="2200">
              <a:solidFill>
                <a:srgbClr val="FFFFFF"/>
              </a:solidFill>
            </a:endParaRPr>
          </a:p>
          <a:p>
            <a:pPr lvl="0" algn="l">
              <a:lnSpc>
                <a:spcPct val="110000"/>
              </a:lnSpc>
              <a:buClr>
                <a:srgbClr val="3333FF"/>
              </a:buClr>
            </a:pPr>
            <a:endParaRPr lang="en-CA" sz="2200" smtClean="0">
              <a:solidFill>
                <a:srgbClr val="FFFFFF"/>
              </a:solidFill>
            </a:endParaRPr>
          </a:p>
          <a:p>
            <a:pPr lvl="0" algn="l">
              <a:lnSpc>
                <a:spcPct val="110000"/>
              </a:lnSpc>
              <a:buClr>
                <a:srgbClr val="3333FF"/>
              </a:buClr>
            </a:pPr>
            <a:endParaRPr lang="en-CA" sz="1200" smtClean="0">
              <a:solidFill>
                <a:srgbClr val="FFFFFF"/>
              </a:solidFill>
            </a:endParaRPr>
          </a:p>
          <a:p>
            <a:pPr lvl="0" algn="l">
              <a:lnSpc>
                <a:spcPct val="110000"/>
              </a:lnSpc>
              <a:buClr>
                <a:srgbClr val="3333FF"/>
              </a:buClr>
            </a:pPr>
            <a:endParaRPr lang="en-CA" sz="2200" smtClean="0">
              <a:solidFill>
                <a:srgbClr val="FFFFFF"/>
              </a:solidFill>
            </a:endParaRPr>
          </a:p>
          <a:p>
            <a:pPr lvl="0" algn="r">
              <a:lnSpc>
                <a:spcPct val="110000"/>
              </a:lnSpc>
              <a:buClr>
                <a:srgbClr val="3333FF"/>
              </a:buClr>
              <a:tabLst>
                <a:tab pos="5648325" algn="l"/>
              </a:tabLst>
            </a:pPr>
            <a:r>
              <a:rPr lang="en-CA" sz="2200" smtClean="0">
                <a:solidFill>
                  <a:srgbClr val="FFFFFF"/>
                </a:solidFill>
              </a:rPr>
              <a:t>	</a:t>
            </a:r>
            <a:r>
              <a:rPr lang="en-CA" sz="2000" smtClean="0">
                <a:solidFill>
                  <a:srgbClr val="FFFFFF"/>
                </a:solidFill>
              </a:rPr>
              <a:t>Demonstration</a:t>
            </a:r>
          </a:p>
          <a:p>
            <a:pPr lvl="0" algn="r">
              <a:lnSpc>
                <a:spcPct val="110000"/>
              </a:lnSpc>
              <a:buClr>
                <a:srgbClr val="3333FF"/>
              </a:buClr>
              <a:tabLst>
                <a:tab pos="5648325" algn="l"/>
              </a:tabLst>
            </a:pPr>
            <a:r>
              <a:rPr lang="en-CA" sz="2000">
                <a:solidFill>
                  <a:srgbClr val="FFFFFF"/>
                </a:solidFill>
              </a:rPr>
              <a:t>	</a:t>
            </a:r>
            <a:r>
              <a:rPr lang="en-CA" sz="2000" smtClean="0">
                <a:solidFill>
                  <a:srgbClr val="FFFFFF"/>
                </a:solidFill>
              </a:rPr>
              <a:t>in Calgary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246820" y="833205"/>
            <a:ext cx="4032560" cy="2820845"/>
          </a:xfrm>
          <a:prstGeom prst="rect">
            <a:avLst/>
          </a:prstGeom>
        </p:spPr>
        <p:txBody>
          <a:bodyPr lIns="0" tIns="50400" rIns="0" bIns="50400"/>
          <a:lstStyle/>
          <a:p>
            <a:pPr lvl="0" algn="l">
              <a:lnSpc>
                <a:spcPct val="110000"/>
              </a:lnSpc>
              <a:buClr>
                <a:srgbClr val="3333FF"/>
              </a:buClr>
            </a:pPr>
            <a:r>
              <a:rPr lang="en-CA" sz="2200" smtClean="0">
                <a:solidFill>
                  <a:srgbClr val="FFFFFF"/>
                </a:solidFill>
              </a:rPr>
              <a:t>Band-aid</a:t>
            </a:r>
          </a:p>
          <a:p>
            <a:pPr marL="266700" lvl="0" indent="-266700" algn="l">
              <a:lnSpc>
                <a:spcPct val="110000"/>
              </a:lnSpc>
              <a:buClr>
                <a:srgbClr val="3333FF"/>
              </a:buClr>
              <a:buFont typeface="Arial" pitchFamily="34" charset="0"/>
              <a:buChar char="●"/>
            </a:pPr>
            <a:endParaRPr lang="en-CA" sz="1200" smtClean="0">
              <a:solidFill>
                <a:srgbClr val="FFFFFF"/>
              </a:solidFill>
            </a:endParaRPr>
          </a:p>
          <a:p>
            <a:pPr marL="266700" lvl="0" indent="-266700" algn="l">
              <a:lnSpc>
                <a:spcPct val="110000"/>
              </a:lnSpc>
              <a:buClr>
                <a:srgbClr val="3333FF"/>
              </a:buClr>
              <a:buFont typeface="Arial" pitchFamily="34" charset="0"/>
              <a:buChar char="●"/>
            </a:pPr>
            <a:endParaRPr lang="en-CA" sz="1200" smtClean="0">
              <a:solidFill>
                <a:srgbClr val="FFFFFF"/>
              </a:solidFill>
            </a:endParaRPr>
          </a:p>
          <a:p>
            <a:pPr marL="266700" lvl="0" indent="-266700" algn="l">
              <a:lnSpc>
                <a:spcPct val="110000"/>
              </a:lnSpc>
              <a:buClr>
                <a:srgbClr val="3333FF"/>
              </a:buClr>
              <a:buFont typeface="Arial" pitchFamily="34" charset="0"/>
              <a:buChar char="●"/>
            </a:pPr>
            <a:endParaRPr lang="en-CA" sz="1200" smtClean="0">
              <a:solidFill>
                <a:srgbClr val="FFFFFF"/>
              </a:solidFill>
            </a:endParaRPr>
          </a:p>
          <a:p>
            <a:pPr marL="266700" lvl="0" indent="-266700" algn="l">
              <a:lnSpc>
                <a:spcPct val="110000"/>
              </a:lnSpc>
              <a:buClr>
                <a:srgbClr val="3333FF"/>
              </a:buClr>
              <a:buFont typeface="Arial" pitchFamily="34" charset="0"/>
              <a:buChar char="●"/>
            </a:pPr>
            <a:endParaRPr lang="en-CA" sz="1200">
              <a:solidFill>
                <a:srgbClr val="FFFFFF"/>
              </a:solidFill>
            </a:endParaRPr>
          </a:p>
          <a:p>
            <a:pPr marL="266700" lvl="0" indent="-266700" algn="l">
              <a:lnSpc>
                <a:spcPct val="110000"/>
              </a:lnSpc>
              <a:buClr>
                <a:srgbClr val="3333FF"/>
              </a:buClr>
              <a:buFont typeface="Arial" pitchFamily="34" charset="0"/>
              <a:buChar char="●"/>
            </a:pPr>
            <a:endParaRPr lang="en-CA" sz="1200" smtClean="0">
              <a:solidFill>
                <a:srgbClr val="FFFFFF"/>
              </a:solidFill>
            </a:endParaRPr>
          </a:p>
          <a:p>
            <a:pPr marL="266700" lvl="0" indent="-266700" algn="l">
              <a:lnSpc>
                <a:spcPct val="110000"/>
              </a:lnSpc>
              <a:buClr>
                <a:srgbClr val="3333FF"/>
              </a:buClr>
              <a:buFont typeface="Arial" pitchFamily="34" charset="0"/>
              <a:buChar char="●"/>
            </a:pPr>
            <a:endParaRPr lang="en-CA" sz="1300" smtClean="0">
              <a:solidFill>
                <a:srgbClr val="FFFFFF"/>
              </a:solidFill>
            </a:endParaRPr>
          </a:p>
          <a:p>
            <a:pPr marL="266700" lvl="0" indent="-266700" algn="l">
              <a:lnSpc>
                <a:spcPct val="110000"/>
              </a:lnSpc>
              <a:buClr>
                <a:srgbClr val="3333FF"/>
              </a:buClr>
              <a:buFont typeface="Arial" pitchFamily="34" charset="0"/>
              <a:buChar char="●"/>
            </a:pPr>
            <a:endParaRPr lang="en-CA" sz="600">
              <a:solidFill>
                <a:srgbClr val="FFFFFF"/>
              </a:solidFill>
            </a:endParaRPr>
          </a:p>
          <a:p>
            <a:pPr lvl="0" algn="l">
              <a:lnSpc>
                <a:spcPct val="110000"/>
              </a:lnSpc>
              <a:buClr>
                <a:srgbClr val="3333FF"/>
              </a:buClr>
            </a:pPr>
            <a:r>
              <a:rPr lang="en-CA" sz="2200" smtClean="0">
                <a:solidFill>
                  <a:srgbClr val="FFFFFF"/>
                </a:solidFill>
              </a:rPr>
              <a:t>Integrated into</a:t>
            </a:r>
          </a:p>
          <a:p>
            <a:pPr lvl="0" algn="l">
              <a:lnSpc>
                <a:spcPct val="110000"/>
              </a:lnSpc>
              <a:buClr>
                <a:srgbClr val="3333FF"/>
              </a:buClr>
            </a:pPr>
            <a:r>
              <a:rPr lang="en-CA" sz="2200" smtClean="0">
                <a:solidFill>
                  <a:srgbClr val="FFFFFF"/>
                </a:solidFill>
              </a:rPr>
              <a:t>security model</a:t>
            </a:r>
          </a:p>
        </p:txBody>
      </p:sp>
      <p:sp>
        <p:nvSpPr>
          <p:cNvPr id="7" name="Smiley Face 6"/>
          <p:cNvSpPr/>
          <p:nvPr/>
        </p:nvSpPr>
        <p:spPr bwMode="auto">
          <a:xfrm>
            <a:off x="254190" y="3392811"/>
            <a:ext cx="720100" cy="720000"/>
          </a:xfrm>
          <a:prstGeom prst="smileyFace">
            <a:avLst/>
          </a:prstGeom>
          <a:noFill/>
          <a:ln w="28575" cap="sq" cmpd="sng" algn="ctr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miley Face 12"/>
          <p:cNvSpPr/>
          <p:nvPr/>
        </p:nvSpPr>
        <p:spPr bwMode="auto">
          <a:xfrm>
            <a:off x="254190" y="1335243"/>
            <a:ext cx="720100" cy="722132"/>
          </a:xfrm>
          <a:prstGeom prst="smileyFace">
            <a:avLst>
              <a:gd name="adj" fmla="val 848"/>
            </a:avLst>
          </a:prstGeom>
          <a:noFill/>
          <a:ln w="28575" cap="sq" cmpd="sng" algn="ctr">
            <a:solidFill>
              <a:srgbClr val="3333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 Box 4"/>
          <p:cNvSpPr txBox="1">
            <a:spLocks noChangeArrowheads="1"/>
          </p:cNvSpPr>
          <p:nvPr/>
        </p:nvSpPr>
        <p:spPr bwMode="auto">
          <a:xfrm>
            <a:off x="152400" y="7292975"/>
            <a:ext cx="9979025" cy="381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A. Rubenok </a:t>
            </a:r>
            <a:r>
              <a:rPr lang="en-US" sz="1600" b="0" i="1">
                <a:solidFill>
                  <a:srgbClr val="C0C0C0"/>
                </a:solidFill>
                <a:cs typeface="Arial" pitchFamily="34" charset="0"/>
              </a:rPr>
              <a:t>et al.</a:t>
            </a:r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, arXiv:1204.0738v2</a:t>
            </a:r>
          </a:p>
        </p:txBody>
      </p:sp>
    </p:spTree>
    <p:extLst>
      <p:ext uri="{BB962C8B-B14F-4D97-AF65-F5344CB8AC3E}">
        <p14:creationId xmlns:p14="http://schemas.microsoft.com/office/powerpoint/2010/main" val="465161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0"/>
            <a:ext cx="10287000" cy="7715250"/>
          </a:xfrm>
          <a:prstGeom prst="rect">
            <a:avLst/>
          </a:prstGeom>
          <a:solidFill>
            <a:srgbClr val="000000"/>
          </a:solidFill>
          <a:ln w="19050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endParaRPr lang="zh-CN" altLang="zh-CN">
              <a:ea typeface="SimSun" pitchFamily="2" charset="-122"/>
            </a:endParaRPr>
          </a:p>
        </p:txBody>
      </p:sp>
      <p:sp>
        <p:nvSpPr>
          <p:cNvPr id="27650" name="Title 1"/>
          <p:cNvSpPr>
            <a:spLocks noGrp="1"/>
          </p:cNvSpPr>
          <p:nvPr>
            <p:ph type="title"/>
          </p:nvPr>
        </p:nvSpPr>
        <p:spPr>
          <a:xfrm>
            <a:off x="1461928" y="68400"/>
            <a:ext cx="8825072" cy="936625"/>
          </a:xfrm>
        </p:spPr>
        <p:txBody>
          <a:bodyPr/>
          <a:lstStyle/>
          <a:p>
            <a:r>
              <a:rPr lang="en-US" smtClean="0">
                <a:solidFill>
                  <a:srgbClr val="FFFFFF"/>
                </a:solidFill>
              </a:rPr>
              <a:t>Responsible disclosure is important</a:t>
            </a:r>
          </a:p>
        </p:txBody>
      </p:sp>
      <p:sp>
        <p:nvSpPr>
          <p:cNvPr id="27651" name="Content Placeholder 2"/>
          <p:cNvSpPr>
            <a:spLocks noGrp="1"/>
          </p:cNvSpPr>
          <p:nvPr>
            <p:ph idx="1"/>
          </p:nvPr>
        </p:nvSpPr>
        <p:spPr>
          <a:xfrm>
            <a:off x="1883286" y="1461083"/>
            <a:ext cx="7992194" cy="5738812"/>
          </a:xfrm>
        </p:spPr>
        <p:txBody>
          <a:bodyPr/>
          <a:lstStyle/>
          <a:p>
            <a:pPr marL="0" indent="0">
              <a:lnSpc>
                <a:spcPct val="120000"/>
              </a:lnSpc>
              <a:buNone/>
              <a:tabLst>
                <a:tab pos="7802563" algn="l"/>
              </a:tabLst>
            </a:pPr>
            <a:r>
              <a:rPr lang="nb-NO" sz="2600" smtClean="0">
                <a:solidFill>
                  <a:srgbClr val="FFFFFF"/>
                </a:solidFill>
              </a:rPr>
              <a:t>Example: hacking commercial systems</a:t>
            </a:r>
          </a:p>
          <a:p>
            <a:pPr marL="0" indent="0">
              <a:lnSpc>
                <a:spcPct val="120000"/>
              </a:lnSpc>
              <a:buNone/>
              <a:tabLst>
                <a:tab pos="7802563" algn="l"/>
              </a:tabLst>
            </a:pPr>
            <a:endParaRPr lang="en-US" sz="3600" smtClean="0">
              <a:solidFill>
                <a:srgbClr val="FFFFFF"/>
              </a:solidFill>
            </a:endParaRPr>
          </a:p>
          <a:p>
            <a:pPr marL="0" indent="0">
              <a:lnSpc>
                <a:spcPct val="120000"/>
              </a:lnSpc>
              <a:buClr>
                <a:srgbClr val="3333FF"/>
              </a:buClr>
              <a:buNone/>
              <a:tabLst>
                <a:tab pos="7802563" algn="l"/>
              </a:tabLst>
            </a:pPr>
            <a:r>
              <a:rPr lang="en-US" sz="2200" smtClean="0">
                <a:solidFill>
                  <a:srgbClr val="FFFFFF"/>
                </a:solidFill>
              </a:rPr>
              <a:t>ID Quantique got a detailed vulnerability report</a:t>
            </a:r>
            <a:endParaRPr lang="en-US" sz="2200" smtClean="0">
              <a:solidFill>
                <a:srgbClr val="3333FF"/>
              </a:solidFill>
            </a:endParaRPr>
          </a:p>
          <a:p>
            <a:pPr lvl="1">
              <a:lnSpc>
                <a:spcPct val="120000"/>
              </a:lnSpc>
              <a:buClr>
                <a:srgbClr val="3333FF"/>
              </a:buClr>
              <a:buFont typeface="Arial" pitchFamily="34" charset="0"/>
              <a:buChar char="–"/>
              <a:tabLst>
                <a:tab pos="7802563" algn="l"/>
              </a:tabLst>
            </a:pPr>
            <a:r>
              <a:rPr lang="en-US" sz="2000" smtClean="0">
                <a:solidFill>
                  <a:srgbClr val="FFFFFF"/>
                </a:solidFill>
              </a:rPr>
              <a:t>reaction: requested time, developed a patch</a:t>
            </a:r>
          </a:p>
          <a:p>
            <a:pPr>
              <a:lnSpc>
                <a:spcPct val="120000"/>
              </a:lnSpc>
              <a:tabLst>
                <a:tab pos="7802563" algn="l"/>
              </a:tabLst>
            </a:pPr>
            <a:endParaRPr lang="en-US" sz="2500" smtClean="0">
              <a:solidFill>
                <a:srgbClr val="FFFFFF"/>
              </a:solidFill>
            </a:endParaRPr>
          </a:p>
          <a:p>
            <a:pPr marL="0" indent="0">
              <a:lnSpc>
                <a:spcPct val="120000"/>
              </a:lnSpc>
              <a:buClr>
                <a:srgbClr val="3333FF"/>
              </a:buClr>
              <a:buNone/>
              <a:tabLst>
                <a:tab pos="7802563" algn="l"/>
              </a:tabLst>
            </a:pPr>
            <a:r>
              <a:rPr lang="en-US" sz="2200" smtClean="0">
                <a:solidFill>
                  <a:srgbClr val="FFFFFF"/>
                </a:solidFill>
              </a:rPr>
              <a:t>MagiQ Technologies got a detailed vulnerability report</a:t>
            </a:r>
            <a:endParaRPr lang="en-US" sz="2200" smtClean="0">
              <a:solidFill>
                <a:srgbClr val="3333FF"/>
              </a:solidFill>
            </a:endParaRPr>
          </a:p>
          <a:p>
            <a:pPr lvl="1">
              <a:lnSpc>
                <a:spcPct val="120000"/>
              </a:lnSpc>
              <a:buClr>
                <a:srgbClr val="3333FF"/>
              </a:buClr>
              <a:buFont typeface="Arial" pitchFamily="34" charset="0"/>
              <a:buChar char="–"/>
              <a:tabLst>
                <a:tab pos="7802563" algn="l"/>
              </a:tabLst>
            </a:pPr>
            <a:r>
              <a:rPr lang="en-US" sz="2000" smtClean="0">
                <a:solidFill>
                  <a:srgbClr val="FFFFFF"/>
                </a:solidFill>
              </a:rPr>
              <a:t>reaction: informed us that QPN 5505 is discontinued</a:t>
            </a:r>
          </a:p>
          <a:p>
            <a:pPr>
              <a:lnSpc>
                <a:spcPct val="120000"/>
              </a:lnSpc>
              <a:buClr>
                <a:srgbClr val="00FF00"/>
              </a:buClr>
              <a:tabLst>
                <a:tab pos="7802563" algn="l"/>
              </a:tabLst>
            </a:pPr>
            <a:endParaRPr lang="en-US" sz="900" smtClean="0">
              <a:solidFill>
                <a:srgbClr val="FFFFFF"/>
              </a:solidFill>
            </a:endParaRPr>
          </a:p>
          <a:p>
            <a:pPr marL="0" indent="0">
              <a:lnSpc>
                <a:spcPct val="120000"/>
              </a:lnSpc>
              <a:buClr>
                <a:srgbClr val="00FF00"/>
              </a:buClr>
              <a:buNone/>
              <a:tabLst>
                <a:tab pos="7802563" algn="l"/>
              </a:tabLst>
            </a:pPr>
            <a:r>
              <a:rPr lang="en-US" sz="2200" smtClean="0">
                <a:solidFill>
                  <a:srgbClr val="FFFFFF"/>
                </a:solidFill>
              </a:rPr>
              <a:t>Results presented orally at a scientific conference</a:t>
            </a:r>
            <a:endParaRPr lang="en-US" sz="2200" smtClean="0">
              <a:solidFill>
                <a:srgbClr val="00FF00"/>
              </a:solidFill>
            </a:endParaRPr>
          </a:p>
          <a:p>
            <a:pPr marL="493713" lvl="1" indent="0">
              <a:lnSpc>
                <a:spcPct val="120000"/>
              </a:lnSpc>
              <a:buClr>
                <a:srgbClr val="3333FF"/>
              </a:buClr>
              <a:buNone/>
              <a:tabLst>
                <a:tab pos="7802563" algn="l"/>
              </a:tabLst>
            </a:pPr>
            <a:endParaRPr lang="en-US" sz="1450">
              <a:solidFill>
                <a:srgbClr val="FFFFFF"/>
              </a:solidFill>
            </a:endParaRPr>
          </a:p>
          <a:p>
            <a:pPr marL="0" indent="0">
              <a:lnSpc>
                <a:spcPct val="120000"/>
              </a:lnSpc>
              <a:buClr>
                <a:srgbClr val="FF0000"/>
              </a:buClr>
              <a:buNone/>
              <a:tabLst>
                <a:tab pos="7531100" algn="l"/>
              </a:tabLst>
            </a:pPr>
            <a:r>
              <a:rPr lang="en-US" sz="2200" smtClean="0">
                <a:solidFill>
                  <a:srgbClr val="FFFFFF"/>
                </a:solidFill>
              </a:rPr>
              <a:t>Public disclosure in a journal paper</a:t>
            </a:r>
          </a:p>
          <a:p>
            <a:pPr marL="0" indent="0">
              <a:lnSpc>
                <a:spcPct val="120000"/>
              </a:lnSpc>
              <a:buClr>
                <a:srgbClr val="FF0000"/>
              </a:buClr>
              <a:buNone/>
              <a:tabLst>
                <a:tab pos="7531100" algn="l"/>
              </a:tabLst>
            </a:pPr>
            <a:endParaRPr lang="en-US" sz="200" smtClean="0">
              <a:solidFill>
                <a:srgbClr val="FFFFFF"/>
              </a:solidFill>
            </a:endParaRPr>
          </a:p>
          <a:p>
            <a:pPr lvl="1">
              <a:lnSpc>
                <a:spcPct val="120000"/>
              </a:lnSpc>
              <a:buClr>
                <a:srgbClr val="000000"/>
              </a:buClr>
              <a:buFont typeface="Arial" pitchFamily="34" charset="0"/>
              <a:buChar char="–"/>
              <a:tabLst>
                <a:tab pos="7802563" algn="l"/>
              </a:tabLst>
            </a:pPr>
            <a:r>
              <a:rPr lang="en-US" sz="1600" b="0" kern="1200">
                <a:solidFill>
                  <a:srgbClr val="C0C0C0"/>
                </a:solidFill>
                <a:latin typeface="Arial" pitchFamily="34" charset="0"/>
                <a:ea typeface="+mn-ea"/>
                <a:cs typeface="Arial" pitchFamily="34" charset="0"/>
              </a:rPr>
              <a:t>L. Lydersen </a:t>
            </a:r>
            <a:r>
              <a:rPr lang="en-US" sz="1600" b="0" i="1" kern="1200">
                <a:solidFill>
                  <a:srgbClr val="C0C0C0"/>
                </a:solidFill>
                <a:latin typeface="Arial" pitchFamily="34" charset="0"/>
                <a:ea typeface="+mn-ea"/>
                <a:cs typeface="Arial" pitchFamily="34" charset="0"/>
              </a:rPr>
              <a:t>et al.</a:t>
            </a:r>
            <a:r>
              <a:rPr lang="en-US" sz="1600" b="0" kern="1200">
                <a:solidFill>
                  <a:srgbClr val="C0C0C0"/>
                </a:solidFill>
                <a:latin typeface="Arial" pitchFamily="34" charset="0"/>
                <a:ea typeface="+mn-ea"/>
                <a:cs typeface="Arial" pitchFamily="34" charset="0"/>
              </a:rPr>
              <a:t>, Nat. Photonics </a:t>
            </a:r>
            <a:r>
              <a:rPr lang="en-US" sz="1600" kern="1200">
                <a:solidFill>
                  <a:srgbClr val="C0C0C0"/>
                </a:solidFill>
                <a:latin typeface="Arial" pitchFamily="34" charset="0"/>
                <a:ea typeface="+mn-ea"/>
                <a:cs typeface="Arial" pitchFamily="34" charset="0"/>
              </a:rPr>
              <a:t>4</a:t>
            </a:r>
            <a:r>
              <a:rPr lang="en-US" sz="1600" b="0" kern="1200">
                <a:solidFill>
                  <a:srgbClr val="C0C0C0"/>
                </a:solidFill>
                <a:latin typeface="Arial" pitchFamily="34" charset="0"/>
                <a:ea typeface="+mn-ea"/>
                <a:cs typeface="Arial" pitchFamily="34" charset="0"/>
              </a:rPr>
              <a:t>, 686 (2010)</a:t>
            </a:r>
            <a:endParaRPr lang="en-US" sz="2000">
              <a:solidFill>
                <a:srgbClr val="FFFFFF"/>
              </a:solidFill>
            </a:endParaRPr>
          </a:p>
        </p:txBody>
      </p:sp>
      <p:grpSp>
        <p:nvGrpSpPr>
          <p:cNvPr id="27657" name="Group 27656"/>
          <p:cNvGrpSpPr/>
          <p:nvPr/>
        </p:nvGrpSpPr>
        <p:grpSpPr>
          <a:xfrm>
            <a:off x="996593" y="3118230"/>
            <a:ext cx="906547" cy="3295212"/>
            <a:chOff x="1046739" y="2600763"/>
            <a:chExt cx="640377" cy="3351409"/>
          </a:xfrm>
        </p:grpSpPr>
        <p:cxnSp>
          <p:nvCxnSpPr>
            <p:cNvPr id="33" name="Straight Arrow Connector 32"/>
            <p:cNvCxnSpPr/>
            <p:nvPr/>
          </p:nvCxnSpPr>
          <p:spPr bwMode="auto">
            <a:xfrm flipH="1">
              <a:off x="1046739" y="2600763"/>
              <a:ext cx="640377" cy="0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rgbClr val="3333FF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8" name="Straight Arrow Connector 37"/>
            <p:cNvCxnSpPr/>
            <p:nvPr/>
          </p:nvCxnSpPr>
          <p:spPr bwMode="auto">
            <a:xfrm flipH="1">
              <a:off x="1046739" y="4052754"/>
              <a:ext cx="640377" cy="0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rgbClr val="3333FF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9" name="Straight Arrow Connector 38"/>
            <p:cNvCxnSpPr/>
            <p:nvPr/>
          </p:nvCxnSpPr>
          <p:spPr bwMode="auto">
            <a:xfrm flipH="1">
              <a:off x="1046739" y="5157048"/>
              <a:ext cx="640377" cy="0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rgbClr val="00FF00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0" name="Straight Arrow Connector 39"/>
            <p:cNvCxnSpPr/>
            <p:nvPr/>
          </p:nvCxnSpPr>
          <p:spPr bwMode="auto">
            <a:xfrm flipH="1">
              <a:off x="1046739" y="5952172"/>
              <a:ext cx="640377" cy="0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rgbClr val="FF0000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60" name="Rectangle 59"/>
          <p:cNvSpPr/>
          <p:nvPr/>
        </p:nvSpPr>
        <p:spPr>
          <a:xfrm>
            <a:off x="0" y="0"/>
            <a:ext cx="895028" cy="7715250"/>
          </a:xfrm>
          <a:prstGeom prst="rect">
            <a:avLst/>
          </a:prstGeom>
          <a:gradFill flip="none" rotWithShape="1">
            <a:gsLst>
              <a:gs pos="0">
                <a:srgbClr val="CC00CC">
                  <a:shade val="30000"/>
                  <a:satMod val="115000"/>
                </a:srgbClr>
              </a:gs>
              <a:gs pos="53000">
                <a:srgbClr val="CC00CC">
                  <a:shade val="67500"/>
                  <a:satMod val="115000"/>
                </a:srgbClr>
              </a:gs>
              <a:gs pos="100000">
                <a:srgbClr val="CC00CC">
                  <a:shade val="100000"/>
                  <a:satMod val="115000"/>
                </a:srgbClr>
              </a:gs>
            </a:gsLst>
            <a:lin ang="0" scaled="1"/>
            <a:tileRect/>
          </a:gradFill>
          <a:ln w="28575"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/>
          <p:cNvCxnSpPr/>
          <p:nvPr/>
        </p:nvCxnSpPr>
        <p:spPr bwMode="auto">
          <a:xfrm>
            <a:off x="0" y="3857625"/>
            <a:ext cx="900023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9" name="Straight Connector 28"/>
          <p:cNvCxnSpPr/>
          <p:nvPr/>
        </p:nvCxnSpPr>
        <p:spPr bwMode="auto">
          <a:xfrm>
            <a:off x="0" y="7715250"/>
            <a:ext cx="895028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" name="Straight Connector 8"/>
          <p:cNvCxnSpPr/>
          <p:nvPr/>
        </p:nvCxnSpPr>
        <p:spPr bwMode="auto">
          <a:xfrm>
            <a:off x="0" y="0"/>
            <a:ext cx="895028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27691" name="Group 27690"/>
          <p:cNvGrpSpPr/>
          <p:nvPr/>
        </p:nvGrpSpPr>
        <p:grpSpPr>
          <a:xfrm>
            <a:off x="793591" y="321469"/>
            <a:ext cx="101437" cy="7072315"/>
            <a:chOff x="823020" y="321469"/>
            <a:chExt cx="72008" cy="7072315"/>
          </a:xfrm>
        </p:grpSpPr>
        <p:cxnSp>
          <p:nvCxnSpPr>
            <p:cNvPr id="46" name="Straight Connector 45"/>
            <p:cNvCxnSpPr/>
            <p:nvPr/>
          </p:nvCxnSpPr>
          <p:spPr bwMode="auto">
            <a:xfrm>
              <a:off x="823020" y="4179094"/>
              <a:ext cx="72008" cy="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0" name="Straight Connector 49"/>
            <p:cNvCxnSpPr/>
            <p:nvPr/>
          </p:nvCxnSpPr>
          <p:spPr bwMode="auto">
            <a:xfrm>
              <a:off x="823020" y="4500563"/>
              <a:ext cx="72008" cy="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1" name="Straight Connector 50"/>
            <p:cNvCxnSpPr/>
            <p:nvPr/>
          </p:nvCxnSpPr>
          <p:spPr bwMode="auto">
            <a:xfrm>
              <a:off x="823020" y="4822032"/>
              <a:ext cx="72008" cy="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2" name="Straight Connector 51"/>
            <p:cNvCxnSpPr/>
            <p:nvPr/>
          </p:nvCxnSpPr>
          <p:spPr bwMode="auto">
            <a:xfrm>
              <a:off x="823020" y="5143501"/>
              <a:ext cx="72008" cy="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3" name="Straight Connector 52"/>
            <p:cNvCxnSpPr/>
            <p:nvPr/>
          </p:nvCxnSpPr>
          <p:spPr bwMode="auto">
            <a:xfrm>
              <a:off x="823020" y="5464970"/>
              <a:ext cx="72008" cy="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4" name="Straight Connector 53"/>
            <p:cNvCxnSpPr/>
            <p:nvPr/>
          </p:nvCxnSpPr>
          <p:spPr bwMode="auto">
            <a:xfrm>
              <a:off x="823020" y="5786439"/>
              <a:ext cx="72008" cy="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5" name="Straight Connector 54"/>
            <p:cNvCxnSpPr/>
            <p:nvPr/>
          </p:nvCxnSpPr>
          <p:spPr bwMode="auto">
            <a:xfrm>
              <a:off x="823020" y="6107908"/>
              <a:ext cx="72008" cy="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6" name="Straight Connector 55"/>
            <p:cNvCxnSpPr/>
            <p:nvPr/>
          </p:nvCxnSpPr>
          <p:spPr bwMode="auto">
            <a:xfrm>
              <a:off x="823020" y="6429377"/>
              <a:ext cx="72008" cy="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7" name="Straight Connector 56"/>
            <p:cNvCxnSpPr/>
            <p:nvPr/>
          </p:nvCxnSpPr>
          <p:spPr bwMode="auto">
            <a:xfrm>
              <a:off x="823020" y="6750846"/>
              <a:ext cx="72008" cy="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8" name="Straight Connector 57"/>
            <p:cNvCxnSpPr/>
            <p:nvPr/>
          </p:nvCxnSpPr>
          <p:spPr bwMode="auto">
            <a:xfrm>
              <a:off x="823020" y="7072315"/>
              <a:ext cx="72008" cy="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9" name="Straight Connector 58"/>
            <p:cNvCxnSpPr/>
            <p:nvPr/>
          </p:nvCxnSpPr>
          <p:spPr bwMode="auto">
            <a:xfrm>
              <a:off x="823020" y="7393784"/>
              <a:ext cx="72008" cy="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3" name="Straight Connector 72"/>
            <p:cNvCxnSpPr/>
            <p:nvPr/>
          </p:nvCxnSpPr>
          <p:spPr bwMode="auto">
            <a:xfrm>
              <a:off x="823020" y="321469"/>
              <a:ext cx="72008" cy="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9" name="Straight Connector 78"/>
            <p:cNvCxnSpPr/>
            <p:nvPr/>
          </p:nvCxnSpPr>
          <p:spPr bwMode="auto">
            <a:xfrm>
              <a:off x="823020" y="642938"/>
              <a:ext cx="72008" cy="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0" name="Straight Connector 79"/>
            <p:cNvCxnSpPr/>
            <p:nvPr/>
          </p:nvCxnSpPr>
          <p:spPr bwMode="auto">
            <a:xfrm>
              <a:off x="823020" y="964407"/>
              <a:ext cx="72008" cy="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1" name="Straight Connector 80"/>
            <p:cNvCxnSpPr/>
            <p:nvPr/>
          </p:nvCxnSpPr>
          <p:spPr bwMode="auto">
            <a:xfrm>
              <a:off x="823020" y="1285876"/>
              <a:ext cx="72008" cy="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2" name="Straight Connector 81"/>
            <p:cNvCxnSpPr/>
            <p:nvPr/>
          </p:nvCxnSpPr>
          <p:spPr bwMode="auto">
            <a:xfrm>
              <a:off x="823020" y="1607345"/>
              <a:ext cx="72008" cy="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3" name="Straight Connector 82"/>
            <p:cNvCxnSpPr/>
            <p:nvPr/>
          </p:nvCxnSpPr>
          <p:spPr bwMode="auto">
            <a:xfrm>
              <a:off x="823020" y="1928814"/>
              <a:ext cx="72008" cy="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4" name="Straight Connector 83"/>
            <p:cNvCxnSpPr/>
            <p:nvPr/>
          </p:nvCxnSpPr>
          <p:spPr bwMode="auto">
            <a:xfrm>
              <a:off x="823020" y="2250283"/>
              <a:ext cx="72008" cy="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5" name="Straight Connector 84"/>
            <p:cNvCxnSpPr/>
            <p:nvPr/>
          </p:nvCxnSpPr>
          <p:spPr bwMode="auto">
            <a:xfrm>
              <a:off x="823020" y="2571752"/>
              <a:ext cx="72008" cy="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6" name="Straight Connector 85"/>
            <p:cNvCxnSpPr/>
            <p:nvPr/>
          </p:nvCxnSpPr>
          <p:spPr bwMode="auto">
            <a:xfrm>
              <a:off x="823020" y="2893221"/>
              <a:ext cx="72008" cy="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7" name="Straight Connector 86"/>
            <p:cNvCxnSpPr/>
            <p:nvPr/>
          </p:nvCxnSpPr>
          <p:spPr bwMode="auto">
            <a:xfrm>
              <a:off x="823020" y="3214690"/>
              <a:ext cx="72008" cy="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8" name="Straight Connector 87"/>
            <p:cNvCxnSpPr/>
            <p:nvPr/>
          </p:nvCxnSpPr>
          <p:spPr bwMode="auto">
            <a:xfrm>
              <a:off x="823020" y="3536159"/>
              <a:ext cx="72008" cy="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89" name="TextBox 13"/>
          <p:cNvSpPr txBox="1">
            <a:spLocks noChangeArrowheads="1"/>
          </p:cNvSpPr>
          <p:nvPr/>
        </p:nvSpPr>
        <p:spPr bwMode="auto">
          <a:xfrm>
            <a:off x="-1" y="-41081"/>
            <a:ext cx="861754" cy="4578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02860" tIns="51429" rIns="102860" bIns="51429">
            <a:spAutoFit/>
          </a:bodyPr>
          <a:lstStyle/>
          <a:p>
            <a:pPr algn="l"/>
            <a:r>
              <a:rPr lang="en-US" altLang="zh-CN" sz="2300" smtClean="0">
                <a:solidFill>
                  <a:srgbClr val="000000"/>
                </a:solidFill>
                <a:ea typeface="SimSun" pitchFamily="2" charset="-122"/>
              </a:rPr>
              <a:t>2009</a:t>
            </a:r>
            <a:endParaRPr lang="en-SG" altLang="zh-CN" sz="2300">
              <a:solidFill>
                <a:srgbClr val="000000"/>
              </a:solidFill>
              <a:ea typeface="SimSun" pitchFamily="2" charset="-122"/>
            </a:endParaRPr>
          </a:p>
        </p:txBody>
      </p:sp>
      <p:sp>
        <p:nvSpPr>
          <p:cNvPr id="90" name="TextBox 13"/>
          <p:cNvSpPr txBox="1">
            <a:spLocks noChangeArrowheads="1"/>
          </p:cNvSpPr>
          <p:nvPr/>
        </p:nvSpPr>
        <p:spPr bwMode="auto">
          <a:xfrm>
            <a:off x="110" y="3811364"/>
            <a:ext cx="861754" cy="4578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02860" tIns="51429" rIns="102860" bIns="51429">
            <a:spAutoFit/>
          </a:bodyPr>
          <a:lstStyle/>
          <a:p>
            <a:pPr algn="l"/>
            <a:r>
              <a:rPr lang="en-US" altLang="zh-CN" sz="2300" smtClean="0">
                <a:solidFill>
                  <a:srgbClr val="000000"/>
                </a:solidFill>
                <a:ea typeface="SimSun" pitchFamily="2" charset="-122"/>
              </a:rPr>
              <a:t>2010</a:t>
            </a:r>
            <a:endParaRPr lang="en-SG" altLang="zh-CN" sz="2300">
              <a:solidFill>
                <a:srgbClr val="000000"/>
              </a:solidFill>
              <a:ea typeface="SimSun" pitchFamily="2" charset="-122"/>
            </a:endParaRPr>
          </a:p>
        </p:txBody>
      </p:sp>
      <p:grpSp>
        <p:nvGrpSpPr>
          <p:cNvPr id="91" name="Group 90"/>
          <p:cNvGrpSpPr/>
          <p:nvPr/>
        </p:nvGrpSpPr>
        <p:grpSpPr>
          <a:xfrm flipH="1">
            <a:off x="915576" y="3118037"/>
            <a:ext cx="4905" cy="3294500"/>
            <a:chOff x="1046739" y="2600763"/>
            <a:chExt cx="640377" cy="3351409"/>
          </a:xfrm>
        </p:grpSpPr>
        <p:cxnSp>
          <p:nvCxnSpPr>
            <p:cNvPr id="92" name="Straight Arrow Connector 91"/>
            <p:cNvCxnSpPr/>
            <p:nvPr/>
          </p:nvCxnSpPr>
          <p:spPr bwMode="auto">
            <a:xfrm flipH="1">
              <a:off x="1046739" y="2600763"/>
              <a:ext cx="640377" cy="0"/>
            </a:xfrm>
            <a:prstGeom prst="straightConnector1">
              <a:avLst/>
            </a:prstGeom>
            <a:solidFill>
              <a:schemeClr val="accent1"/>
            </a:solidFill>
            <a:ln w="177800" cap="rnd" cmpd="sng" algn="ctr">
              <a:solidFill>
                <a:srgbClr val="3333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3" name="Straight Arrow Connector 92"/>
            <p:cNvCxnSpPr/>
            <p:nvPr/>
          </p:nvCxnSpPr>
          <p:spPr bwMode="auto">
            <a:xfrm flipH="1">
              <a:off x="1046739" y="4052754"/>
              <a:ext cx="640377" cy="0"/>
            </a:xfrm>
            <a:prstGeom prst="straightConnector1">
              <a:avLst/>
            </a:prstGeom>
            <a:solidFill>
              <a:schemeClr val="accent1"/>
            </a:solidFill>
            <a:ln w="177800" cap="rnd" cmpd="sng" algn="ctr">
              <a:solidFill>
                <a:srgbClr val="3333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4" name="Straight Arrow Connector 93"/>
            <p:cNvCxnSpPr/>
            <p:nvPr/>
          </p:nvCxnSpPr>
          <p:spPr bwMode="auto">
            <a:xfrm flipH="1">
              <a:off x="1046739" y="5157048"/>
              <a:ext cx="640377" cy="0"/>
            </a:xfrm>
            <a:prstGeom prst="straightConnector1">
              <a:avLst/>
            </a:prstGeom>
            <a:solidFill>
              <a:schemeClr val="accent1"/>
            </a:solidFill>
            <a:ln w="177800" cap="rnd" cmpd="sng" algn="ctr">
              <a:solidFill>
                <a:srgbClr val="00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5" name="Straight Arrow Connector 94"/>
            <p:cNvCxnSpPr/>
            <p:nvPr/>
          </p:nvCxnSpPr>
          <p:spPr bwMode="auto">
            <a:xfrm flipH="1">
              <a:off x="1046739" y="5952172"/>
              <a:ext cx="640377" cy="0"/>
            </a:xfrm>
            <a:prstGeom prst="straightConnector1">
              <a:avLst/>
            </a:prstGeom>
            <a:solidFill>
              <a:schemeClr val="accent1"/>
            </a:solidFill>
            <a:ln w="177800" cap="rnd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44" name="Title 1"/>
          <p:cNvSpPr txBox="1">
            <a:spLocks/>
          </p:cNvSpPr>
          <p:nvPr/>
        </p:nvSpPr>
        <p:spPr>
          <a:xfrm>
            <a:off x="2782111" y="3700309"/>
            <a:ext cx="7504888" cy="392802"/>
          </a:xfrm>
          <a:prstGeom prst="rect">
            <a:avLst/>
          </a:prstGeom>
        </p:spPr>
        <p:txBody>
          <a:bodyPr lIns="0" tIns="50400" rIns="0" bIns="50400"/>
          <a:lstStyle/>
          <a:p>
            <a:pPr lvl="0" algn="l">
              <a:lnSpc>
                <a:spcPct val="110000"/>
              </a:lnSpc>
              <a:spcBef>
                <a:spcPts val="600"/>
              </a:spcBef>
              <a:buClr>
                <a:srgbClr val="0000FF"/>
              </a:buClr>
            </a:pPr>
            <a:r>
              <a:rPr lang="en-US" sz="1600" b="0" smtClean="0">
                <a:solidFill>
                  <a:srgbClr val="C0C0C0"/>
                </a:solidFill>
                <a:cs typeface="Arial" pitchFamily="34" charset="0"/>
              </a:rPr>
              <a:t>M</a:t>
            </a:r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. Legre, G. </a:t>
            </a:r>
            <a:r>
              <a:rPr lang="en-US" sz="1600" b="0" smtClean="0">
                <a:solidFill>
                  <a:srgbClr val="C0C0C0"/>
                </a:solidFill>
                <a:cs typeface="Arial" pitchFamily="34" charset="0"/>
              </a:rPr>
              <a:t>Ribordy</a:t>
            </a:r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, intl. patent appl. </a:t>
            </a:r>
            <a:r>
              <a:rPr lang="en-US" sz="1600" b="0" smtClean="0">
                <a:solidFill>
                  <a:srgbClr val="C0C0C0"/>
                </a:solidFill>
                <a:cs typeface="Arial" pitchFamily="34" charset="0"/>
              </a:rPr>
              <a:t>WO 2012/046135 A2 (filed in 2010)</a:t>
            </a:r>
            <a:endParaRPr lang="en-CA" sz="260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4"/>
          <p:cNvSpPr>
            <a:spLocks noChangeArrowheads="1"/>
          </p:cNvSpPr>
          <p:nvPr/>
        </p:nvSpPr>
        <p:spPr bwMode="auto">
          <a:xfrm>
            <a:off x="0" y="0"/>
            <a:ext cx="10287000" cy="7715250"/>
          </a:xfrm>
          <a:prstGeom prst="rect">
            <a:avLst/>
          </a:prstGeom>
          <a:solidFill>
            <a:srgbClr val="000000"/>
          </a:solidFill>
          <a:ln w="19050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endParaRPr lang="zh-CN" altLang="zh-CN">
              <a:ea typeface="SimSun" pitchFamily="2" charset="-122"/>
            </a:endParaRPr>
          </a:p>
        </p:txBody>
      </p:sp>
      <p:pic>
        <p:nvPicPr>
          <p:cNvPr id="30723" name="Picture 2" descr="a299-3-4-forpres.jpg"/>
          <p:cNvPicPr>
            <a:picLocks noChangeAspect="1"/>
          </p:cNvPicPr>
          <p:nvPr/>
        </p:nvPicPr>
        <p:blipFill>
          <a:blip r:embed="rId2" cstate="print"/>
          <a:srcRect l="21942" t="2052" r="21265" b="1163"/>
          <a:stretch>
            <a:fillRect/>
          </a:stretch>
        </p:blipFill>
        <p:spPr bwMode="auto">
          <a:xfrm>
            <a:off x="7216775" y="0"/>
            <a:ext cx="3070225" cy="7715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solidFill>
                  <a:srgbClr val="B2B2B2"/>
                </a:solidFill>
              </a:rPr>
              <a:t>Can we eavesdrop on commercial</a:t>
            </a:r>
            <a:br>
              <a:rPr lang="en-US" smtClean="0">
                <a:solidFill>
                  <a:srgbClr val="B2B2B2"/>
                </a:solidFill>
              </a:rPr>
            </a:br>
            <a:r>
              <a:rPr lang="en-US" smtClean="0">
                <a:solidFill>
                  <a:srgbClr val="B2B2B2"/>
                </a:solidFill>
              </a:rPr>
              <a:t>systems?</a:t>
            </a: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247650" y="1234425"/>
            <a:ext cx="10039350" cy="865187"/>
          </a:xfrm>
          <a:prstGeom prst="rect">
            <a:avLst/>
          </a:prstGeom>
        </p:spPr>
        <p:txBody>
          <a:bodyPr lIns="0" tIns="50400" rIns="0" bIns="50400"/>
          <a:lstStyle/>
          <a:p>
            <a:pPr algn="l" defTabSz="987425">
              <a:defRPr/>
            </a:pPr>
            <a:r>
              <a:rPr lang="en-US" sz="3000" b="0" kern="0" smtClean="0">
                <a:solidFill>
                  <a:srgbClr val="B2B2B2"/>
                </a:solidFill>
                <a:latin typeface="+mj-lt"/>
                <a:ea typeface="+mj-ea"/>
                <a:cs typeface="+mj-cs"/>
              </a:rPr>
              <a:t>ID </a:t>
            </a:r>
            <a:r>
              <a:rPr lang="en-US" sz="3000" b="0" kern="0">
                <a:solidFill>
                  <a:srgbClr val="B2B2B2"/>
                </a:solidFill>
                <a:latin typeface="+mj-lt"/>
                <a:ea typeface="+mj-ea"/>
                <a:cs typeface="+mj-cs"/>
              </a:rPr>
              <a:t>Quantique’s Cerberis:</a:t>
            </a:r>
          </a:p>
          <a:p>
            <a:pPr algn="l" defTabSz="987425">
              <a:defRPr/>
            </a:pPr>
            <a:r>
              <a:rPr lang="en-US" sz="3000" kern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Dual key agreement</a:t>
            </a:r>
          </a:p>
        </p:txBody>
      </p:sp>
      <p:sp>
        <p:nvSpPr>
          <p:cNvPr id="43" name="TextBox 46"/>
          <p:cNvSpPr txBox="1">
            <a:spLocks noChangeArrowheads="1"/>
          </p:cNvSpPr>
          <p:nvPr/>
        </p:nvSpPr>
        <p:spPr bwMode="auto">
          <a:xfrm rot="-5400000">
            <a:off x="9331646" y="6759896"/>
            <a:ext cx="1699504" cy="2112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tIns="36000" bIns="36000" anchor="ctr" anchorCtr="0">
            <a:spAutoFit/>
          </a:bodyPr>
          <a:lstStyle/>
          <a:p>
            <a:pPr algn="l"/>
            <a:r>
              <a:rPr lang="en-US" sz="900" b="0">
                <a:solidFill>
                  <a:srgbClr val="000000"/>
                </a:solidFill>
              </a:rPr>
              <a:t>Photo ©</a:t>
            </a:r>
            <a:r>
              <a:rPr lang="en-US" sz="200" b="0">
                <a:solidFill>
                  <a:srgbClr val="000000"/>
                </a:solidFill>
              </a:rPr>
              <a:t> </a:t>
            </a:r>
            <a:r>
              <a:rPr lang="en-US" sz="900" b="0">
                <a:solidFill>
                  <a:srgbClr val="000000"/>
                </a:solidFill>
              </a:rPr>
              <a:t>2010 Vadim Makarov</a:t>
            </a:r>
          </a:p>
        </p:txBody>
      </p:sp>
      <p:grpSp>
        <p:nvGrpSpPr>
          <p:cNvPr id="2" name="Group 49"/>
          <p:cNvGrpSpPr/>
          <p:nvPr/>
        </p:nvGrpSpPr>
        <p:grpSpPr>
          <a:xfrm>
            <a:off x="145131" y="2736319"/>
            <a:ext cx="6696744" cy="4072518"/>
            <a:chOff x="174948" y="2521411"/>
            <a:chExt cx="6696744" cy="4072518"/>
          </a:xfrm>
        </p:grpSpPr>
        <p:sp>
          <p:nvSpPr>
            <p:cNvPr id="6" name="TextBox 168"/>
            <p:cNvSpPr txBox="1">
              <a:spLocks noChangeArrowheads="1"/>
            </p:cNvSpPr>
            <p:nvPr/>
          </p:nvSpPr>
          <p:spPr bwMode="auto">
            <a:xfrm>
              <a:off x="1543100" y="2561481"/>
              <a:ext cx="935931" cy="720725"/>
            </a:xfrm>
            <a:prstGeom prst="rect">
              <a:avLst/>
            </a:prstGeom>
            <a:noFill/>
            <a:ln w="12700">
              <a:solidFill>
                <a:srgbClr val="FFFFFF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r>
                <a:rPr lang="en-US" smtClean="0">
                  <a:ln w="12700">
                    <a:noFill/>
                  </a:ln>
                  <a:solidFill>
                    <a:srgbClr val="FFFFFF"/>
                  </a:solidFill>
                </a:rPr>
                <a:t>QKD</a:t>
              </a:r>
              <a:endParaRPr lang="en-US">
                <a:ln w="12700">
                  <a:noFill/>
                </a:ln>
                <a:solidFill>
                  <a:srgbClr val="FFFFFF"/>
                </a:solidFill>
              </a:endParaRPr>
            </a:p>
          </p:txBody>
        </p:sp>
        <p:sp>
          <p:nvSpPr>
            <p:cNvPr id="7" name="TextBox 168"/>
            <p:cNvSpPr txBox="1">
              <a:spLocks noChangeArrowheads="1"/>
            </p:cNvSpPr>
            <p:nvPr/>
          </p:nvSpPr>
          <p:spPr bwMode="auto">
            <a:xfrm>
              <a:off x="4567436" y="2561481"/>
              <a:ext cx="935931" cy="720725"/>
            </a:xfrm>
            <a:prstGeom prst="rect">
              <a:avLst/>
            </a:prstGeom>
            <a:noFill/>
            <a:ln w="12700">
              <a:solidFill>
                <a:srgbClr val="FFFFFF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r>
                <a:rPr lang="en-US" smtClean="0">
                  <a:ln w="12700">
                    <a:noFill/>
                  </a:ln>
                  <a:solidFill>
                    <a:srgbClr val="FFFFFF"/>
                  </a:solidFill>
                </a:rPr>
                <a:t>QKD</a:t>
              </a:r>
              <a:endParaRPr lang="en-US">
                <a:ln w="12700">
                  <a:noFill/>
                </a:ln>
                <a:solidFill>
                  <a:srgbClr val="FFFFFF"/>
                </a:solidFill>
              </a:endParaRPr>
            </a:p>
          </p:txBody>
        </p:sp>
        <p:sp>
          <p:nvSpPr>
            <p:cNvPr id="8" name="TextBox 168"/>
            <p:cNvSpPr txBox="1">
              <a:spLocks noChangeArrowheads="1"/>
            </p:cNvSpPr>
            <p:nvPr/>
          </p:nvSpPr>
          <p:spPr bwMode="auto">
            <a:xfrm>
              <a:off x="1543100" y="3712964"/>
              <a:ext cx="935931" cy="720725"/>
            </a:xfrm>
            <a:prstGeom prst="rect">
              <a:avLst/>
            </a:prstGeom>
            <a:noFill/>
            <a:ln w="12700">
              <a:solidFill>
                <a:srgbClr val="FFFFFF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r>
                <a:rPr lang="en-US" smtClean="0">
                  <a:ln w="12700">
                    <a:noFill/>
                  </a:ln>
                  <a:solidFill>
                    <a:srgbClr val="FFFFFF"/>
                  </a:solidFill>
                </a:rPr>
                <a:t>PKI</a:t>
              </a:r>
              <a:endParaRPr lang="en-US">
                <a:ln w="12700">
                  <a:noFill/>
                </a:ln>
                <a:solidFill>
                  <a:srgbClr val="FFFFFF"/>
                </a:solidFill>
              </a:endParaRPr>
            </a:p>
          </p:txBody>
        </p:sp>
        <p:sp>
          <p:nvSpPr>
            <p:cNvPr id="9" name="TextBox 168"/>
            <p:cNvSpPr txBox="1">
              <a:spLocks noChangeArrowheads="1"/>
            </p:cNvSpPr>
            <p:nvPr/>
          </p:nvSpPr>
          <p:spPr bwMode="auto">
            <a:xfrm>
              <a:off x="4567436" y="3712964"/>
              <a:ext cx="935931" cy="720725"/>
            </a:xfrm>
            <a:prstGeom prst="rect">
              <a:avLst/>
            </a:prstGeom>
            <a:noFill/>
            <a:ln w="12700">
              <a:solidFill>
                <a:srgbClr val="FFFFFF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r>
                <a:rPr lang="en-US" smtClean="0">
                  <a:ln w="12700">
                    <a:noFill/>
                  </a:ln>
                  <a:solidFill>
                    <a:srgbClr val="FFFFFF"/>
                  </a:solidFill>
                </a:rPr>
                <a:t>PKI</a:t>
              </a:r>
              <a:endParaRPr lang="en-US">
                <a:ln w="12700">
                  <a:noFill/>
                </a:ln>
                <a:solidFill>
                  <a:srgbClr val="FFFFFF"/>
                </a:solidFill>
              </a:endParaRPr>
            </a:p>
          </p:txBody>
        </p:sp>
        <p:sp>
          <p:nvSpPr>
            <p:cNvPr id="10" name="Oval 9"/>
            <p:cNvSpPr/>
            <p:nvPr/>
          </p:nvSpPr>
          <p:spPr bwMode="auto">
            <a:xfrm>
              <a:off x="967036" y="3929633"/>
              <a:ext cx="288032" cy="288032"/>
            </a:xfrm>
            <a:prstGeom prst="ellipse">
              <a:avLst/>
            </a:prstGeom>
            <a:noFill/>
            <a:ln w="19050">
              <a:solidFill>
                <a:srgbClr val="FFFFFF"/>
              </a:solidFill>
              <a:miter lim="800000"/>
              <a:headEnd/>
              <a:tailEnd/>
            </a:ln>
          </p:spPr>
          <p:txBody>
            <a:bodyPr wrap="none" lIns="0" tIns="0" rIns="0" bIns="0" rtlCol="0" anchor="ctr"/>
            <a:lstStyle/>
            <a:p>
              <a:pPr algn="ctr"/>
              <a:endParaRPr lang="en-US"/>
            </a:p>
          </p:txBody>
        </p:sp>
        <p:cxnSp>
          <p:nvCxnSpPr>
            <p:cNvPr id="12" name="Straight Connector 11"/>
            <p:cNvCxnSpPr>
              <a:stCxn id="10" idx="2"/>
              <a:endCxn id="10" idx="6"/>
            </p:cNvCxnSpPr>
            <p:nvPr/>
          </p:nvCxnSpPr>
          <p:spPr bwMode="auto">
            <a:xfrm rot="10800000" flipH="1">
              <a:off x="967036" y="4073649"/>
              <a:ext cx="288032" cy="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4" name="Straight Connector 13"/>
            <p:cNvCxnSpPr>
              <a:stCxn id="10" idx="4"/>
              <a:endCxn id="10" idx="0"/>
            </p:cNvCxnSpPr>
            <p:nvPr/>
          </p:nvCxnSpPr>
          <p:spPr bwMode="auto">
            <a:xfrm rot="5400000" flipH="1">
              <a:off x="967036" y="4073649"/>
              <a:ext cx="288032" cy="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5" name="Oval 14"/>
            <p:cNvSpPr/>
            <p:nvPr/>
          </p:nvSpPr>
          <p:spPr bwMode="auto">
            <a:xfrm>
              <a:off x="5791573" y="3929633"/>
              <a:ext cx="288032" cy="288032"/>
            </a:xfrm>
            <a:prstGeom prst="ellipse">
              <a:avLst/>
            </a:prstGeom>
            <a:noFill/>
            <a:ln w="19050">
              <a:solidFill>
                <a:srgbClr val="FFFFFF"/>
              </a:solidFill>
              <a:miter lim="800000"/>
              <a:headEnd/>
              <a:tailEnd/>
            </a:ln>
          </p:spPr>
          <p:txBody>
            <a:bodyPr wrap="none" lIns="0" tIns="0" rIns="0" bIns="0" rtlCol="0" anchor="ctr"/>
            <a:lstStyle/>
            <a:p>
              <a:pPr algn="ctr"/>
              <a:endParaRPr lang="en-US"/>
            </a:p>
          </p:txBody>
        </p:sp>
        <p:cxnSp>
          <p:nvCxnSpPr>
            <p:cNvPr id="16" name="Straight Connector 15"/>
            <p:cNvCxnSpPr>
              <a:stCxn id="15" idx="2"/>
              <a:endCxn id="15" idx="6"/>
            </p:cNvCxnSpPr>
            <p:nvPr/>
          </p:nvCxnSpPr>
          <p:spPr bwMode="auto">
            <a:xfrm rot="10800000" flipH="1">
              <a:off x="5791573" y="4073649"/>
              <a:ext cx="288032" cy="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7" name="Straight Connector 16"/>
            <p:cNvCxnSpPr>
              <a:stCxn id="15" idx="4"/>
              <a:endCxn id="15" idx="0"/>
            </p:cNvCxnSpPr>
            <p:nvPr/>
          </p:nvCxnSpPr>
          <p:spPr bwMode="auto">
            <a:xfrm rot="5400000" flipH="1">
              <a:off x="5791573" y="4073649"/>
              <a:ext cx="288032" cy="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6" name="Straight Connector 25"/>
            <p:cNvCxnSpPr>
              <a:stCxn id="6" idx="1"/>
            </p:cNvCxnSpPr>
            <p:nvPr/>
          </p:nvCxnSpPr>
          <p:spPr bwMode="auto">
            <a:xfrm rot="10800000">
              <a:off x="1111052" y="2921844"/>
              <a:ext cx="432048" cy="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2" name="Straight Arrow Connector 31"/>
            <p:cNvCxnSpPr>
              <a:endCxn id="10" idx="0"/>
            </p:cNvCxnSpPr>
            <p:nvPr/>
          </p:nvCxnSpPr>
          <p:spPr bwMode="auto">
            <a:xfrm rot="5400000">
              <a:off x="607790" y="3426371"/>
              <a:ext cx="1008112" cy="0"/>
            </a:xfrm>
            <a:prstGeom prst="straightConnector1">
              <a:avLst/>
            </a:prstGeom>
            <a:solidFill>
              <a:schemeClr val="accent1"/>
            </a:solidFill>
            <a:ln w="19050" cap="rnd" cmpd="sng" algn="ctr">
              <a:solidFill>
                <a:srgbClr val="FFFFFF"/>
              </a:solidFill>
              <a:prstDash val="solid"/>
              <a:round/>
              <a:headEnd type="none" w="med" len="med"/>
              <a:tailEnd type="arrow" w="lg" len="lg"/>
            </a:ln>
            <a:effectLst/>
          </p:spPr>
        </p:cxnSp>
        <p:cxnSp>
          <p:nvCxnSpPr>
            <p:cNvPr id="22" name="Straight Arrow Connector 21"/>
            <p:cNvCxnSpPr>
              <a:stCxn id="8" idx="1"/>
              <a:endCxn id="10" idx="6"/>
            </p:cNvCxnSpPr>
            <p:nvPr/>
          </p:nvCxnSpPr>
          <p:spPr bwMode="auto">
            <a:xfrm rot="10800000" flipV="1">
              <a:off x="1255068" y="4073327"/>
              <a:ext cx="288032" cy="322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arrow" w="lg" len="lg"/>
            </a:ln>
            <a:effectLst/>
          </p:spPr>
        </p:cxnSp>
        <p:cxnSp>
          <p:nvCxnSpPr>
            <p:cNvPr id="24" name="Straight Arrow Connector 23"/>
            <p:cNvCxnSpPr>
              <a:stCxn id="6" idx="3"/>
              <a:endCxn id="7" idx="1"/>
            </p:cNvCxnSpPr>
            <p:nvPr/>
          </p:nvCxnSpPr>
          <p:spPr bwMode="auto">
            <a:xfrm>
              <a:off x="2479031" y="2921844"/>
              <a:ext cx="2088405" cy="1588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FF00FF"/>
              </a:solidFill>
              <a:prstDash val="solid"/>
              <a:round/>
              <a:headEnd type="triangle" w="lg" len="lg"/>
              <a:tailEnd type="triangle" w="lg" len="lg"/>
            </a:ln>
            <a:effectLst/>
          </p:spPr>
        </p:cxnSp>
        <p:cxnSp>
          <p:nvCxnSpPr>
            <p:cNvPr id="27" name="Straight Arrow Connector 26"/>
            <p:cNvCxnSpPr>
              <a:stCxn id="8" idx="3"/>
              <a:endCxn id="9" idx="1"/>
            </p:cNvCxnSpPr>
            <p:nvPr/>
          </p:nvCxnSpPr>
          <p:spPr bwMode="auto">
            <a:xfrm>
              <a:off x="2479031" y="4073327"/>
              <a:ext cx="2088405" cy="1588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3333FF"/>
              </a:solidFill>
              <a:prstDash val="solid"/>
              <a:round/>
              <a:headEnd type="triangle" w="lg" len="lg"/>
              <a:tailEnd type="triangle" w="lg" len="lg"/>
            </a:ln>
            <a:effectLst/>
          </p:spPr>
        </p:cxnSp>
        <p:cxnSp>
          <p:nvCxnSpPr>
            <p:cNvPr id="30" name="Straight Connector 29"/>
            <p:cNvCxnSpPr>
              <a:stCxn id="7" idx="3"/>
            </p:cNvCxnSpPr>
            <p:nvPr/>
          </p:nvCxnSpPr>
          <p:spPr bwMode="auto">
            <a:xfrm flipV="1">
              <a:off x="5503367" y="2921521"/>
              <a:ext cx="432221" cy="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1" name="Straight Arrow Connector 30"/>
            <p:cNvCxnSpPr>
              <a:endCxn id="15" idx="0"/>
            </p:cNvCxnSpPr>
            <p:nvPr/>
          </p:nvCxnSpPr>
          <p:spPr bwMode="auto">
            <a:xfrm rot="16200000" flipH="1">
              <a:off x="5431532" y="3425576"/>
              <a:ext cx="1008112" cy="0"/>
            </a:xfrm>
            <a:prstGeom prst="straightConnector1">
              <a:avLst/>
            </a:prstGeom>
            <a:solidFill>
              <a:schemeClr val="accent1"/>
            </a:solidFill>
            <a:ln w="19050" cap="rnd" cmpd="sng" algn="ctr">
              <a:solidFill>
                <a:srgbClr val="FFFFFF"/>
              </a:solidFill>
              <a:prstDash val="solid"/>
              <a:round/>
              <a:headEnd type="none" w="med" len="med"/>
              <a:tailEnd type="arrow" w="lg" len="lg"/>
            </a:ln>
            <a:effectLst/>
          </p:spPr>
        </p:cxnSp>
        <p:cxnSp>
          <p:nvCxnSpPr>
            <p:cNvPr id="42" name="Straight Arrow Connector 41"/>
            <p:cNvCxnSpPr>
              <a:stCxn id="9" idx="3"/>
              <a:endCxn id="15" idx="2"/>
            </p:cNvCxnSpPr>
            <p:nvPr/>
          </p:nvCxnSpPr>
          <p:spPr bwMode="auto">
            <a:xfrm>
              <a:off x="5503367" y="4073327"/>
              <a:ext cx="288206" cy="322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arrow" w="lg" len="lg"/>
            </a:ln>
            <a:effectLst/>
          </p:spPr>
        </p:cxnSp>
        <p:sp>
          <p:nvSpPr>
            <p:cNvPr id="45" name="TextBox 168"/>
            <p:cNvSpPr txBox="1">
              <a:spLocks noChangeArrowheads="1"/>
            </p:cNvSpPr>
            <p:nvPr/>
          </p:nvSpPr>
          <p:spPr bwMode="auto">
            <a:xfrm>
              <a:off x="1111052" y="5441156"/>
              <a:ext cx="1368152" cy="936749"/>
            </a:xfrm>
            <a:prstGeom prst="rect">
              <a:avLst/>
            </a:prstGeom>
            <a:noFill/>
            <a:ln w="12700">
              <a:solidFill>
                <a:srgbClr val="FFFFFF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r>
                <a:rPr lang="en-US" sz="1800" smtClean="0">
                  <a:ln w="12700">
                    <a:noFill/>
                  </a:ln>
                  <a:solidFill>
                    <a:srgbClr val="FFFFFF"/>
                  </a:solidFill>
                </a:rPr>
                <a:t>Symmetric</a:t>
              </a:r>
            </a:p>
            <a:p>
              <a:r>
                <a:rPr lang="en-US" sz="1800" smtClean="0">
                  <a:ln w="12700">
                    <a:noFill/>
                  </a:ln>
                  <a:solidFill>
                    <a:srgbClr val="FFFFFF"/>
                  </a:solidFill>
                </a:rPr>
                <a:t>cipher</a:t>
              </a:r>
              <a:endParaRPr lang="en-US" sz="1800">
                <a:ln w="12700">
                  <a:noFill/>
                </a:ln>
                <a:solidFill>
                  <a:srgbClr val="FFFFFF"/>
                </a:solidFill>
              </a:endParaRPr>
            </a:p>
          </p:txBody>
        </p:sp>
        <p:sp>
          <p:nvSpPr>
            <p:cNvPr id="46" name="TextBox 168"/>
            <p:cNvSpPr txBox="1">
              <a:spLocks noChangeArrowheads="1"/>
            </p:cNvSpPr>
            <p:nvPr/>
          </p:nvSpPr>
          <p:spPr bwMode="auto">
            <a:xfrm>
              <a:off x="4567436" y="5441156"/>
              <a:ext cx="1368152" cy="936749"/>
            </a:xfrm>
            <a:prstGeom prst="rect">
              <a:avLst/>
            </a:prstGeom>
            <a:noFill/>
            <a:ln w="12700">
              <a:solidFill>
                <a:srgbClr val="FFFFFF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lvl="0"/>
              <a:r>
                <a:rPr lang="en-US" sz="1800" smtClean="0">
                  <a:ln w="12700">
                    <a:noFill/>
                  </a:ln>
                  <a:solidFill>
                    <a:srgbClr val="FFFFFF"/>
                  </a:solidFill>
                </a:rPr>
                <a:t>Symmetric</a:t>
              </a:r>
            </a:p>
            <a:p>
              <a:pPr lvl="0"/>
              <a:r>
                <a:rPr lang="en-US" sz="1800" smtClean="0">
                  <a:ln w="12700">
                    <a:noFill/>
                  </a:ln>
                  <a:solidFill>
                    <a:srgbClr val="FFFFFF"/>
                  </a:solidFill>
                </a:rPr>
                <a:t>cipher</a:t>
              </a:r>
              <a:endParaRPr lang="en-US" sz="1800">
                <a:ln w="12700">
                  <a:noFill/>
                </a:ln>
                <a:solidFill>
                  <a:srgbClr val="FFFFFF"/>
                </a:solidFill>
              </a:endParaRPr>
            </a:p>
          </p:txBody>
        </p:sp>
        <p:cxnSp>
          <p:nvCxnSpPr>
            <p:cNvPr id="47" name="Straight Arrow Connector 46"/>
            <p:cNvCxnSpPr/>
            <p:nvPr/>
          </p:nvCxnSpPr>
          <p:spPr bwMode="auto">
            <a:xfrm>
              <a:off x="2479204" y="5801841"/>
              <a:ext cx="2088232" cy="1588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3333FF"/>
              </a:solidFill>
              <a:prstDash val="solid"/>
              <a:round/>
              <a:headEnd type="none" w="lg" len="lg"/>
              <a:tailEnd type="triangle" w="lg" len="lg"/>
            </a:ln>
            <a:effectLst/>
          </p:spPr>
        </p:cxnSp>
        <p:cxnSp>
          <p:nvCxnSpPr>
            <p:cNvPr id="56" name="Straight Arrow Connector 55"/>
            <p:cNvCxnSpPr/>
            <p:nvPr/>
          </p:nvCxnSpPr>
          <p:spPr bwMode="auto">
            <a:xfrm flipV="1">
              <a:off x="606996" y="5801519"/>
              <a:ext cx="504056" cy="322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arrow" w="lg" len="lg"/>
            </a:ln>
            <a:effectLst/>
          </p:spPr>
        </p:cxnSp>
        <p:cxnSp>
          <p:nvCxnSpPr>
            <p:cNvPr id="66" name="Elbow Connector 65"/>
            <p:cNvCxnSpPr>
              <a:stCxn id="10" idx="4"/>
              <a:endCxn id="45" idx="0"/>
            </p:cNvCxnSpPr>
            <p:nvPr/>
          </p:nvCxnSpPr>
          <p:spPr bwMode="auto">
            <a:xfrm rot="16200000" flipH="1">
              <a:off x="841345" y="4487372"/>
              <a:ext cx="1223491" cy="684076"/>
            </a:xfrm>
            <a:prstGeom prst="bentConnector3">
              <a:avLst>
                <a:gd name="adj1" fmla="val 61298"/>
              </a:avLst>
            </a:prstGeom>
            <a:solidFill>
              <a:schemeClr val="accent1"/>
            </a:solidFill>
            <a:ln w="1905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arrow" w="lg" len="lg"/>
            </a:ln>
            <a:effectLst/>
          </p:spPr>
        </p:cxnSp>
        <p:cxnSp>
          <p:nvCxnSpPr>
            <p:cNvPr id="70" name="Elbow Connector 69"/>
            <p:cNvCxnSpPr>
              <a:stCxn id="15" idx="4"/>
              <a:endCxn id="46" idx="0"/>
            </p:cNvCxnSpPr>
            <p:nvPr/>
          </p:nvCxnSpPr>
          <p:spPr bwMode="auto">
            <a:xfrm rot="5400000">
              <a:off x="4981806" y="4487372"/>
              <a:ext cx="1223491" cy="684077"/>
            </a:xfrm>
            <a:prstGeom prst="bentConnector3">
              <a:avLst>
                <a:gd name="adj1" fmla="val 61298"/>
              </a:avLst>
            </a:prstGeom>
            <a:solidFill>
              <a:schemeClr val="accent1"/>
            </a:solidFill>
            <a:ln w="1905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arrow" w="lg" len="lg"/>
            </a:ln>
            <a:effectLst/>
          </p:spPr>
        </p:cxnSp>
        <p:sp>
          <p:nvSpPr>
            <p:cNvPr id="73" name="Folded Corner 72"/>
            <p:cNvSpPr/>
            <p:nvPr/>
          </p:nvSpPr>
          <p:spPr bwMode="auto">
            <a:xfrm>
              <a:off x="174948" y="5441801"/>
              <a:ext cx="360040" cy="432048"/>
            </a:xfrm>
            <a:prstGeom prst="foldedCorner">
              <a:avLst>
                <a:gd name="adj" fmla="val 40072"/>
              </a:avLst>
            </a:prstGeom>
            <a:solidFill>
              <a:srgbClr val="FF2200"/>
            </a:solidFill>
            <a:ln w="3175">
              <a:solidFill>
                <a:srgbClr val="FFFFFF"/>
              </a:solidFill>
              <a:miter lim="800000"/>
              <a:headEnd/>
              <a:tailEnd/>
            </a:ln>
          </p:spPr>
          <p:txBody>
            <a:bodyPr wrap="none" lIns="0" tIns="0" rIns="0" bIns="0" rtlCol="0" anchor="ctr"/>
            <a:lstStyle/>
            <a:p>
              <a:pPr algn="ctr"/>
              <a:endParaRPr lang="en-US"/>
            </a:p>
          </p:txBody>
        </p:sp>
        <p:sp>
          <p:nvSpPr>
            <p:cNvPr id="74" name="Folded Corner 73"/>
            <p:cNvSpPr/>
            <p:nvPr/>
          </p:nvSpPr>
          <p:spPr bwMode="auto">
            <a:xfrm>
              <a:off x="6511652" y="5441801"/>
              <a:ext cx="360040" cy="432048"/>
            </a:xfrm>
            <a:prstGeom prst="foldedCorner">
              <a:avLst>
                <a:gd name="adj" fmla="val 40072"/>
              </a:avLst>
            </a:prstGeom>
            <a:solidFill>
              <a:srgbClr val="FF2200"/>
            </a:solidFill>
            <a:ln w="3175">
              <a:solidFill>
                <a:srgbClr val="FFFFFF"/>
              </a:solidFill>
              <a:miter lim="800000"/>
              <a:headEnd/>
              <a:tailEnd/>
            </a:ln>
          </p:spPr>
          <p:txBody>
            <a:bodyPr wrap="none" lIns="0" tIns="0" rIns="0" bIns="0" rtlCol="0" anchor="ctr"/>
            <a:lstStyle/>
            <a:p>
              <a:pPr algn="ctr"/>
              <a:endParaRPr lang="en-US"/>
            </a:p>
          </p:txBody>
        </p:sp>
        <p:sp>
          <p:nvSpPr>
            <p:cNvPr id="79" name="Rectangle 78"/>
            <p:cNvSpPr/>
            <p:nvPr/>
          </p:nvSpPr>
          <p:spPr bwMode="auto">
            <a:xfrm>
              <a:off x="823020" y="3497585"/>
              <a:ext cx="5400600" cy="3096344"/>
            </a:xfrm>
            <a:prstGeom prst="rect">
              <a:avLst/>
            </a:prstGeom>
            <a:noFill/>
            <a:ln w="3175">
              <a:solidFill>
                <a:srgbClr val="00FF00"/>
              </a:solidFill>
              <a:prstDash val="dash"/>
              <a:miter lim="800000"/>
              <a:headEnd/>
              <a:tailEnd/>
            </a:ln>
          </p:spPr>
          <p:txBody>
            <a:bodyPr wrap="none" lIns="0" tIns="0" rIns="0" bIns="0" rtlCol="0" anchor="ctr"/>
            <a:lstStyle/>
            <a:p>
              <a:pPr algn="ctr"/>
              <a:endParaRPr lang="en-US"/>
            </a:p>
          </p:txBody>
        </p:sp>
        <p:sp>
          <p:nvSpPr>
            <p:cNvPr id="88" name="TextBox 87"/>
            <p:cNvSpPr txBox="1"/>
            <p:nvPr/>
          </p:nvSpPr>
          <p:spPr bwMode="auto">
            <a:xfrm>
              <a:off x="2695228" y="3673539"/>
              <a:ext cx="1696172" cy="40011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square" rtlCol="0" anchor="ctr">
              <a:spAutoFit/>
            </a:bodyPr>
            <a:lstStyle/>
            <a:p>
              <a:r>
                <a:rPr lang="en-US" sz="2000" b="0" smtClean="0">
                  <a:ln w="12700">
                    <a:noFill/>
                  </a:ln>
                  <a:solidFill>
                    <a:srgbClr val="3333FF"/>
                  </a:solidFill>
                </a:rPr>
                <a:t>RSA-2048</a:t>
              </a:r>
            </a:p>
          </p:txBody>
        </p:sp>
        <p:sp>
          <p:nvSpPr>
            <p:cNvPr id="89" name="TextBox 88"/>
            <p:cNvSpPr txBox="1"/>
            <p:nvPr/>
          </p:nvSpPr>
          <p:spPr bwMode="auto">
            <a:xfrm>
              <a:off x="2695228" y="2521411"/>
              <a:ext cx="1696172" cy="40011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square" rtlCol="0" anchor="ctr">
              <a:spAutoFit/>
            </a:bodyPr>
            <a:lstStyle/>
            <a:p>
              <a:r>
                <a:rPr lang="en-US" sz="2000" b="0" smtClean="0">
                  <a:ln w="12700">
                    <a:noFill/>
                  </a:ln>
                  <a:solidFill>
                    <a:srgbClr val="FF00FF"/>
                  </a:solidFill>
                </a:rPr>
                <a:t>BB84</a:t>
              </a:r>
            </a:p>
          </p:txBody>
        </p:sp>
        <p:sp>
          <p:nvSpPr>
            <p:cNvPr id="90" name="TextBox 89"/>
            <p:cNvSpPr txBox="1"/>
            <p:nvPr/>
          </p:nvSpPr>
          <p:spPr bwMode="auto">
            <a:xfrm>
              <a:off x="2551212" y="5401731"/>
              <a:ext cx="1944216" cy="40011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square" rtlCol="0" anchor="ctr">
              <a:spAutoFit/>
            </a:bodyPr>
            <a:lstStyle/>
            <a:p>
              <a:r>
                <a:rPr lang="en-US" sz="2000" b="0" smtClean="0">
                  <a:ln w="12700">
                    <a:noFill/>
                  </a:ln>
                  <a:solidFill>
                    <a:srgbClr val="3333FF"/>
                  </a:solidFill>
                </a:rPr>
                <a:t>AES-256</a:t>
              </a:r>
            </a:p>
          </p:txBody>
        </p:sp>
        <p:cxnSp>
          <p:nvCxnSpPr>
            <p:cNvPr id="38" name="Straight Arrow Connector 37"/>
            <p:cNvCxnSpPr/>
            <p:nvPr/>
          </p:nvCxnSpPr>
          <p:spPr bwMode="auto">
            <a:xfrm flipH="1" flipV="1">
              <a:off x="606996" y="6017543"/>
              <a:ext cx="504056" cy="322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arrow" w="lg" len="lg"/>
            </a:ln>
            <a:effectLst/>
          </p:spPr>
        </p:cxnSp>
        <p:sp>
          <p:nvSpPr>
            <p:cNvPr id="39" name="Folded Corner 38"/>
            <p:cNvSpPr/>
            <p:nvPr/>
          </p:nvSpPr>
          <p:spPr bwMode="auto">
            <a:xfrm>
              <a:off x="174948" y="5945857"/>
              <a:ext cx="360040" cy="432048"/>
            </a:xfrm>
            <a:prstGeom prst="foldedCorner">
              <a:avLst>
                <a:gd name="adj" fmla="val 40072"/>
              </a:avLst>
            </a:prstGeom>
            <a:solidFill>
              <a:srgbClr val="FF0022"/>
            </a:solidFill>
            <a:ln w="3175">
              <a:solidFill>
                <a:srgbClr val="FFFFFF"/>
              </a:solidFill>
              <a:miter lim="800000"/>
              <a:headEnd/>
              <a:tailEnd/>
            </a:ln>
          </p:spPr>
          <p:txBody>
            <a:bodyPr wrap="none" lIns="0" tIns="0" rIns="0" bIns="0" rtlCol="0" anchor="ctr"/>
            <a:lstStyle/>
            <a:p>
              <a:pPr algn="ctr"/>
              <a:endParaRPr lang="en-US"/>
            </a:p>
          </p:txBody>
        </p:sp>
        <p:cxnSp>
          <p:nvCxnSpPr>
            <p:cNvPr id="49" name="Straight Arrow Connector 48"/>
            <p:cNvCxnSpPr/>
            <p:nvPr/>
          </p:nvCxnSpPr>
          <p:spPr bwMode="auto">
            <a:xfrm flipH="1">
              <a:off x="2479204" y="6016277"/>
              <a:ext cx="2088232" cy="1588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3333FF"/>
              </a:solidFill>
              <a:prstDash val="solid"/>
              <a:round/>
              <a:headEnd type="none" w="lg" len="lg"/>
              <a:tailEnd type="triangle" w="lg" len="lg"/>
            </a:ln>
            <a:effectLst/>
          </p:spPr>
        </p:cxnSp>
        <p:cxnSp>
          <p:nvCxnSpPr>
            <p:cNvPr id="51" name="Straight Arrow Connector 50"/>
            <p:cNvCxnSpPr/>
            <p:nvPr/>
          </p:nvCxnSpPr>
          <p:spPr bwMode="auto">
            <a:xfrm flipV="1">
              <a:off x="5935588" y="5801841"/>
              <a:ext cx="504056" cy="322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arrow" w="lg" len="lg"/>
            </a:ln>
            <a:effectLst/>
          </p:spPr>
        </p:cxnSp>
        <p:cxnSp>
          <p:nvCxnSpPr>
            <p:cNvPr id="52" name="Straight Arrow Connector 51"/>
            <p:cNvCxnSpPr/>
            <p:nvPr/>
          </p:nvCxnSpPr>
          <p:spPr bwMode="auto">
            <a:xfrm flipH="1" flipV="1">
              <a:off x="5935588" y="6017865"/>
              <a:ext cx="504056" cy="322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arrow" w="lg" len="lg"/>
            </a:ln>
            <a:effectLst/>
          </p:spPr>
        </p:cxnSp>
        <p:sp>
          <p:nvSpPr>
            <p:cNvPr id="53" name="Folded Corner 52"/>
            <p:cNvSpPr/>
            <p:nvPr/>
          </p:nvSpPr>
          <p:spPr bwMode="auto">
            <a:xfrm>
              <a:off x="6511652" y="5945857"/>
              <a:ext cx="360040" cy="432048"/>
            </a:xfrm>
            <a:prstGeom prst="foldedCorner">
              <a:avLst>
                <a:gd name="adj" fmla="val 40072"/>
              </a:avLst>
            </a:prstGeom>
            <a:solidFill>
              <a:srgbClr val="FF0022"/>
            </a:solidFill>
            <a:ln w="3175">
              <a:solidFill>
                <a:srgbClr val="FFFFFF"/>
              </a:solidFill>
              <a:miter lim="800000"/>
              <a:headEnd/>
              <a:tailEnd/>
            </a:ln>
          </p:spPr>
          <p:txBody>
            <a:bodyPr wrap="none" lIns="0" tIns="0" rIns="0" bIns="0" rtlCol="0" anchor="ctr"/>
            <a:lstStyle/>
            <a:p>
              <a:pPr algn="ctr"/>
              <a:endParaRPr lang="en-US"/>
            </a:p>
          </p:txBody>
        </p:sp>
        <p:sp>
          <p:nvSpPr>
            <p:cNvPr id="44" name="TextBox 43"/>
            <p:cNvSpPr txBox="1"/>
            <p:nvPr/>
          </p:nvSpPr>
          <p:spPr bwMode="auto">
            <a:xfrm>
              <a:off x="1831132" y="4844471"/>
              <a:ext cx="864096" cy="40011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square" rtlCol="0" anchor="ctr">
              <a:spAutoFit/>
            </a:bodyPr>
            <a:lstStyle/>
            <a:p>
              <a:pPr algn="l"/>
              <a:r>
                <a:rPr lang="en-US" sz="2000" b="0" smtClean="0">
                  <a:ln w="12700">
                    <a:noFill/>
                  </a:ln>
                  <a:solidFill>
                    <a:srgbClr val="FFFFFF"/>
                  </a:solidFill>
                </a:rPr>
                <a:t>Key</a:t>
              </a:r>
            </a:p>
          </p:txBody>
        </p:sp>
        <p:sp>
          <p:nvSpPr>
            <p:cNvPr id="48" name="TextBox 47"/>
            <p:cNvSpPr txBox="1"/>
            <p:nvPr/>
          </p:nvSpPr>
          <p:spPr bwMode="auto">
            <a:xfrm>
              <a:off x="4340779" y="4844471"/>
              <a:ext cx="864096" cy="40011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square" rtlCol="0" anchor="ctr">
              <a:spAutoFit/>
            </a:bodyPr>
            <a:lstStyle/>
            <a:p>
              <a:pPr algn="r"/>
              <a:r>
                <a:rPr lang="en-US" sz="2000" b="0" smtClean="0">
                  <a:ln w="12700">
                    <a:noFill/>
                  </a:ln>
                  <a:solidFill>
                    <a:srgbClr val="FFFFFF"/>
                  </a:solidFill>
                </a:rPr>
                <a:t>Key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0" y="0"/>
            <a:ext cx="10287000" cy="7715250"/>
          </a:xfrm>
          <a:prstGeom prst="rect">
            <a:avLst/>
          </a:prstGeom>
          <a:solidFill>
            <a:srgbClr val="000000"/>
          </a:solidFill>
          <a:ln w="19050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endParaRPr lang="zh-CN" altLang="zh-CN">
              <a:ea typeface="SimSun" pitchFamily="2" charset="-122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>
                <a:solidFill>
                  <a:srgbClr val="FFFFFF"/>
                </a:solidFill>
              </a:rPr>
              <a:t>Some other topics in experimental quantum cryptography...</a:t>
            </a:r>
            <a:endParaRPr lang="en-CA">
              <a:solidFill>
                <a:srgbClr val="FFFF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en-CA" smtClean="0">
                <a:solidFill>
                  <a:srgbClr val="FFFFFF"/>
                </a:solidFill>
              </a:rPr>
              <a:t>Continuous-variable QKD</a:t>
            </a:r>
          </a:p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en-CA" smtClean="0">
                <a:solidFill>
                  <a:srgbClr val="FFFFFF"/>
                </a:solidFill>
              </a:rPr>
              <a:t>Differential-phase-shift-keying protocols</a:t>
            </a:r>
          </a:p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en-CA">
                <a:solidFill>
                  <a:srgbClr val="FFFFFF"/>
                </a:solidFill>
              </a:rPr>
              <a:t>Quantum </a:t>
            </a:r>
            <a:r>
              <a:rPr lang="en-CA" smtClean="0">
                <a:solidFill>
                  <a:srgbClr val="FFFFFF"/>
                </a:solidFill>
              </a:rPr>
              <a:t>repeaters</a:t>
            </a:r>
            <a:endParaRPr lang="en-CA">
              <a:solidFill>
                <a:srgbClr val="FFFFFF"/>
              </a:solidFill>
            </a:endParaRPr>
          </a:p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en-CA" smtClean="0">
                <a:solidFill>
                  <a:srgbClr val="FFFFFF"/>
                </a:solidFill>
              </a:rPr>
              <a:t>Device-independent QKD</a:t>
            </a:r>
            <a:endParaRPr lang="en-CA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5729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Rectangle 4"/>
          <p:cNvSpPr>
            <a:spLocks noChangeArrowheads="1"/>
          </p:cNvSpPr>
          <p:nvPr/>
        </p:nvSpPr>
        <p:spPr bwMode="auto">
          <a:xfrm>
            <a:off x="0" y="0"/>
            <a:ext cx="10287000" cy="7715250"/>
          </a:xfrm>
          <a:prstGeom prst="rect">
            <a:avLst/>
          </a:prstGeom>
          <a:solidFill>
            <a:srgbClr val="000000"/>
          </a:solidFill>
          <a:ln w="19050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endParaRPr lang="zh-CN" altLang="zh-CN">
              <a:ea typeface="SimSun" pitchFamily="2" charset="-122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750890" y="905297"/>
            <a:ext cx="9303700" cy="6809953"/>
          </a:xfrm>
          <a:prstGeom prst="rect">
            <a:avLst/>
          </a:prstGeom>
        </p:spPr>
        <p:txBody>
          <a:bodyPr lIns="0" tIns="50400" rIns="0" bIns="50400"/>
          <a:lstStyle/>
          <a:p>
            <a:pPr lvl="0" algn="l">
              <a:lnSpc>
                <a:spcPct val="110000"/>
              </a:lnSpc>
              <a:buClr>
                <a:srgbClr val="FF0000"/>
              </a:buClr>
            </a:pPr>
            <a:r>
              <a:rPr lang="en-CA" sz="3000" smtClean="0">
                <a:solidFill>
                  <a:srgbClr val="FFFFFF"/>
                </a:solidFill>
              </a:rPr>
              <a:t>Quantum cryptography is a viable complement to aging classical cryptography methods</a:t>
            </a:r>
          </a:p>
          <a:p>
            <a:pPr marL="342900" lvl="0" indent="-342900" algn="l">
              <a:lnSpc>
                <a:spcPct val="110000"/>
              </a:lnSpc>
              <a:buClr>
                <a:srgbClr val="FF0000"/>
              </a:buClr>
              <a:buFont typeface="Webdings" pitchFamily="18" charset="2"/>
              <a:buChar char=""/>
            </a:pPr>
            <a:endParaRPr lang="en-CA" sz="3000" smtClean="0">
              <a:solidFill>
                <a:srgbClr val="FFFFFF"/>
              </a:solidFill>
            </a:endParaRPr>
          </a:p>
          <a:p>
            <a:pPr marL="342900" lvl="0" indent="-342900" algn="l">
              <a:lnSpc>
                <a:spcPct val="110000"/>
              </a:lnSpc>
              <a:buClr>
                <a:srgbClr val="FF0000"/>
              </a:buClr>
              <a:buFont typeface="Webdings" pitchFamily="18" charset="2"/>
              <a:buChar char=""/>
            </a:pPr>
            <a:endParaRPr lang="en-CA" sz="1500">
              <a:solidFill>
                <a:srgbClr val="FFFFFF"/>
              </a:solidFill>
            </a:endParaRPr>
          </a:p>
          <a:p>
            <a:pPr lvl="0" algn="l">
              <a:lnSpc>
                <a:spcPct val="110000"/>
              </a:lnSpc>
              <a:buClr>
                <a:srgbClr val="FF0000"/>
              </a:buClr>
            </a:pPr>
            <a:r>
              <a:rPr lang="en-CA" sz="3000" smtClean="0">
                <a:solidFill>
                  <a:srgbClr val="FFFFFF"/>
                </a:solidFill>
              </a:rPr>
              <a:t>Quantum cryptography has implementation imperfections, too, and the research community handles this problem successfully</a:t>
            </a:r>
          </a:p>
        </p:txBody>
      </p:sp>
    </p:spTree>
    <p:extLst>
      <p:ext uri="{BB962C8B-B14F-4D97-AF65-F5344CB8AC3E}">
        <p14:creationId xmlns:p14="http://schemas.microsoft.com/office/powerpoint/2010/main" val="1007976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250" name="Group 4"/>
          <p:cNvGrpSpPr>
            <a:grpSpLocks/>
          </p:cNvGrpSpPr>
          <p:nvPr/>
        </p:nvGrpSpPr>
        <p:grpSpPr bwMode="auto">
          <a:xfrm>
            <a:off x="0" y="0"/>
            <a:ext cx="10287000" cy="7715250"/>
            <a:chOff x="0" y="0"/>
            <a:chExt cx="10287000" cy="7715250"/>
          </a:xfrm>
        </p:grpSpPr>
        <p:sp>
          <p:nvSpPr>
            <p:cNvPr id="53251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10287000" cy="7715250"/>
            </a:xfrm>
            <a:prstGeom prst="rect">
              <a:avLst/>
            </a:prstGeom>
            <a:solidFill>
              <a:srgbClr val="000000"/>
            </a:solidFill>
            <a:ln w="19050">
              <a:noFill/>
              <a:miter lim="800000"/>
              <a:headEnd/>
              <a:tailEnd/>
            </a:ln>
          </p:spPr>
          <p:txBody>
            <a:bodyPr wrap="none" lIns="0" tIns="0" rIns="0" bIns="0" anchor="ctr"/>
            <a:lstStyle/>
            <a:p>
              <a:endParaRPr lang="zh-CN" altLang="zh-CN">
                <a:ea typeface="SimSun" pitchFamily="2" charset="-122"/>
              </a:endParaRPr>
            </a:p>
          </p:txBody>
        </p:sp>
        <p:pic>
          <p:nvPicPr>
            <p:cNvPr id="53252" name="Picture 2" descr="jolly-phi.gif"/>
            <p:cNvPicPr>
              <a:picLocks noChangeAspect="1"/>
            </p:cNvPicPr>
            <p:nvPr/>
          </p:nvPicPr>
          <p:blipFill>
            <a:blip r:embed="rId2" cstate="print"/>
            <a:srcRect l="10001" r="10001"/>
            <a:stretch>
              <a:fillRect/>
            </a:stretch>
          </p:blipFill>
          <p:spPr bwMode="auto">
            <a:xfrm>
              <a:off x="0" y="257175"/>
              <a:ext cx="10287000" cy="7200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6" name="Title 1"/>
          <p:cNvSpPr txBox="1">
            <a:spLocks/>
          </p:cNvSpPr>
          <p:nvPr/>
        </p:nvSpPr>
        <p:spPr>
          <a:xfrm>
            <a:off x="5071490" y="473067"/>
            <a:ext cx="5215510" cy="6552998"/>
          </a:xfrm>
          <a:prstGeom prst="rect">
            <a:avLst/>
          </a:prstGeom>
        </p:spPr>
        <p:txBody>
          <a:bodyPr lIns="0" tIns="50400" rIns="0" bIns="50400"/>
          <a:lstStyle/>
          <a:p>
            <a:pPr algn="l">
              <a:lnSpc>
                <a:spcPct val="110000"/>
              </a:lnSpc>
              <a:buClr>
                <a:srgbClr val="3333FF"/>
              </a:buClr>
            </a:pPr>
            <a:endParaRPr lang="en-CA" sz="1900">
              <a:solidFill>
                <a:srgbClr val="000000"/>
              </a:solidFill>
            </a:endParaRPr>
          </a:p>
          <a:p>
            <a:pPr lvl="0" algn="l">
              <a:lnSpc>
                <a:spcPct val="110000"/>
              </a:lnSpc>
              <a:buClr>
                <a:srgbClr val="3333FF"/>
              </a:buClr>
            </a:pPr>
            <a:endParaRPr lang="en-CA" sz="1900">
              <a:solidFill>
                <a:srgbClr val="000000"/>
              </a:solidFill>
            </a:endParaRPr>
          </a:p>
          <a:p>
            <a:pPr lvl="0" algn="l">
              <a:lnSpc>
                <a:spcPct val="110000"/>
              </a:lnSpc>
              <a:buClr>
                <a:srgbClr val="3333FF"/>
              </a:buClr>
            </a:pPr>
            <a:endParaRPr lang="en-CA" sz="1900" smtClean="0">
              <a:solidFill>
                <a:srgbClr val="000000"/>
              </a:solidFill>
            </a:endParaRPr>
          </a:p>
          <a:p>
            <a:pPr lvl="0" algn="l">
              <a:lnSpc>
                <a:spcPct val="110000"/>
              </a:lnSpc>
              <a:buClr>
                <a:srgbClr val="3333FF"/>
              </a:buClr>
            </a:pPr>
            <a:endParaRPr lang="en-CA" sz="2500" smtClean="0">
              <a:solidFill>
                <a:srgbClr val="000000"/>
              </a:solidFill>
            </a:endParaRPr>
          </a:p>
          <a:p>
            <a:pPr algn="l">
              <a:lnSpc>
                <a:spcPct val="110000"/>
              </a:lnSpc>
              <a:buClr>
                <a:srgbClr val="3333FF"/>
              </a:buClr>
            </a:pPr>
            <a:endParaRPr lang="en-CA" sz="1900">
              <a:solidFill>
                <a:srgbClr val="000000"/>
              </a:solidFill>
            </a:endParaRPr>
          </a:p>
          <a:p>
            <a:pPr lvl="0" algn="l">
              <a:lnSpc>
                <a:spcPct val="110000"/>
              </a:lnSpc>
              <a:buClr>
                <a:srgbClr val="3333FF"/>
              </a:buClr>
            </a:pPr>
            <a:endParaRPr lang="en-CA" sz="2500">
              <a:solidFill>
                <a:srgbClr val="000000"/>
              </a:solidFill>
            </a:endParaRPr>
          </a:p>
          <a:p>
            <a:pPr lvl="0" algn="l">
              <a:lnSpc>
                <a:spcPct val="110000"/>
              </a:lnSpc>
              <a:buClr>
                <a:srgbClr val="3333FF"/>
              </a:buClr>
            </a:pPr>
            <a:endParaRPr lang="en-CA" sz="1900" smtClean="0">
              <a:solidFill>
                <a:srgbClr val="000000"/>
              </a:solidFill>
            </a:endParaRPr>
          </a:p>
          <a:p>
            <a:pPr lvl="0" algn="l">
              <a:lnSpc>
                <a:spcPct val="110000"/>
              </a:lnSpc>
              <a:buClr>
                <a:srgbClr val="3333FF"/>
              </a:buClr>
            </a:pPr>
            <a:endParaRPr lang="en-CA" sz="1900" smtClean="0">
              <a:solidFill>
                <a:srgbClr val="000000"/>
              </a:solidFill>
            </a:endParaRPr>
          </a:p>
          <a:p>
            <a:pPr lvl="0" algn="l">
              <a:lnSpc>
                <a:spcPct val="110000"/>
              </a:lnSpc>
              <a:buClr>
                <a:srgbClr val="3333FF"/>
              </a:buClr>
            </a:pPr>
            <a:endParaRPr lang="en-CA" sz="1900" smtClean="0">
              <a:solidFill>
                <a:srgbClr val="000000"/>
              </a:solidFill>
            </a:endParaRPr>
          </a:p>
          <a:p>
            <a:pPr lvl="0" algn="l">
              <a:lnSpc>
                <a:spcPct val="110000"/>
              </a:lnSpc>
              <a:buClr>
                <a:srgbClr val="3333FF"/>
              </a:buClr>
            </a:pPr>
            <a:endParaRPr lang="en-CA" sz="1900" smtClean="0">
              <a:solidFill>
                <a:srgbClr val="000000"/>
              </a:solidFill>
            </a:endParaRPr>
          </a:p>
          <a:p>
            <a:pPr lvl="0" algn="l">
              <a:lnSpc>
                <a:spcPct val="110000"/>
              </a:lnSpc>
              <a:buClr>
                <a:srgbClr val="3333FF"/>
              </a:buClr>
            </a:pPr>
            <a:endParaRPr lang="en-CA" sz="2500" smtClean="0">
              <a:solidFill>
                <a:srgbClr val="000000"/>
              </a:solidFill>
            </a:endParaRPr>
          </a:p>
          <a:p>
            <a:pPr lvl="0" algn="l">
              <a:lnSpc>
                <a:spcPct val="110000"/>
              </a:lnSpc>
              <a:buClr>
                <a:srgbClr val="3333FF"/>
              </a:buClr>
            </a:pPr>
            <a:endParaRPr lang="en-CA" sz="1900" smtClean="0">
              <a:solidFill>
                <a:srgbClr val="000000"/>
              </a:solidFill>
            </a:endParaRPr>
          </a:p>
          <a:p>
            <a:pPr lvl="0" algn="l">
              <a:lnSpc>
                <a:spcPct val="110000"/>
              </a:lnSpc>
              <a:buClr>
                <a:srgbClr val="3333FF"/>
              </a:buClr>
            </a:pPr>
            <a:endParaRPr lang="en-CA" sz="2500" smtClean="0">
              <a:solidFill>
                <a:srgbClr val="000000"/>
              </a:solidFill>
            </a:endParaRPr>
          </a:p>
          <a:p>
            <a:pPr lvl="0" algn="l">
              <a:lnSpc>
                <a:spcPct val="110000"/>
              </a:lnSpc>
              <a:buClr>
                <a:srgbClr val="3333FF"/>
              </a:buClr>
            </a:pPr>
            <a:endParaRPr lang="en-CA" sz="1900" smtClean="0">
              <a:solidFill>
                <a:srgbClr val="000000"/>
              </a:solidFill>
            </a:endParaRPr>
          </a:p>
          <a:p>
            <a:pPr lvl="0" algn="l">
              <a:lnSpc>
                <a:spcPct val="110000"/>
              </a:lnSpc>
              <a:buClr>
                <a:srgbClr val="3333FF"/>
              </a:buClr>
            </a:pPr>
            <a:endParaRPr lang="en-CA" sz="1900" smtClean="0">
              <a:solidFill>
                <a:srgbClr val="000000"/>
              </a:solidFill>
            </a:endParaRPr>
          </a:p>
          <a:p>
            <a:pPr lvl="0" algn="l">
              <a:lnSpc>
                <a:spcPct val="110000"/>
              </a:lnSpc>
              <a:buClr>
                <a:srgbClr val="3333FF"/>
              </a:buClr>
            </a:pPr>
            <a:endParaRPr lang="en-CA" sz="1900" smtClean="0">
              <a:solidFill>
                <a:srgbClr val="000000"/>
              </a:solidFill>
            </a:endParaRPr>
          </a:p>
          <a:p>
            <a:pPr lvl="0" algn="l">
              <a:lnSpc>
                <a:spcPct val="110000"/>
              </a:lnSpc>
              <a:buClr>
                <a:srgbClr val="3333FF"/>
              </a:buClr>
            </a:pPr>
            <a:endParaRPr lang="en-CA" sz="2500">
              <a:solidFill>
                <a:srgbClr val="000000"/>
              </a:solidFill>
            </a:endParaRPr>
          </a:p>
          <a:p>
            <a:pPr algn="l">
              <a:lnSpc>
                <a:spcPct val="110000"/>
              </a:lnSpc>
              <a:buClr>
                <a:srgbClr val="3333FF"/>
              </a:buClr>
            </a:pPr>
            <a:r>
              <a:rPr lang="en-CA" sz="1900" smtClean="0">
                <a:solidFill>
                  <a:srgbClr val="000000"/>
                </a:solidFill>
              </a:rPr>
              <a:t>Vadim </a:t>
            </a:r>
            <a:r>
              <a:rPr lang="en-CA" sz="1900">
                <a:solidFill>
                  <a:srgbClr val="000000"/>
                </a:solidFill>
              </a:rPr>
              <a:t>Makarov	</a:t>
            </a:r>
            <a:r>
              <a:rPr lang="en-CA" sz="1900">
                <a:solidFill>
                  <a:srgbClr val="FFFFFF"/>
                </a:solidFill>
              </a:rPr>
              <a:t>	</a:t>
            </a:r>
            <a:r>
              <a:rPr lang="en-CA" sz="1900" smtClean="0">
                <a:solidFill>
                  <a:srgbClr val="FFFFFF"/>
                </a:solidFill>
              </a:rPr>
              <a:t>  </a:t>
            </a:r>
            <a:r>
              <a:rPr lang="en-CA" sz="1900" smtClean="0">
                <a:solidFill>
                  <a:srgbClr val="FF0000"/>
                </a:solidFill>
              </a:rPr>
              <a:t>www.vad1.com/lab</a:t>
            </a:r>
            <a:endParaRPr lang="en-CA" sz="19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9948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7"/>
          <p:cNvPicPr>
            <a:picLocks noChangeAspect="1" noChangeArrowheads="1"/>
          </p:cNvPicPr>
          <p:nvPr/>
        </p:nvPicPr>
        <p:blipFill>
          <a:blip r:embed="rId2" cstate="print"/>
          <a:srcRect r="1583"/>
          <a:stretch>
            <a:fillRect/>
          </a:stretch>
        </p:blipFill>
        <p:spPr bwMode="auto">
          <a:xfrm>
            <a:off x="5647556" y="4749732"/>
            <a:ext cx="4639444" cy="282264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67" name="Rectangle 8"/>
          <p:cNvSpPr>
            <a:spLocks noChangeArrowheads="1"/>
          </p:cNvSpPr>
          <p:nvPr/>
        </p:nvSpPr>
        <p:spPr bwMode="auto">
          <a:xfrm>
            <a:off x="6500813" y="4217665"/>
            <a:ext cx="3857625" cy="460249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101230" tIns="52639" rIns="101230" bIns="52639">
            <a:spAutoFit/>
          </a:bodyPr>
          <a:lstStyle/>
          <a:p>
            <a:pPr algn="l" defTabSz="512763" eaLnBrk="1" hangingPunct="1">
              <a:buClr>
                <a:srgbClr val="000000"/>
              </a:buClr>
              <a:buSzPct val="100000"/>
              <a:tabLst>
                <a:tab pos="384175" algn="l"/>
                <a:tab pos="1412875" algn="l"/>
                <a:tab pos="2441575" algn="l"/>
                <a:tab pos="3470275" algn="l"/>
                <a:tab pos="4498975" algn="l"/>
                <a:tab pos="5527675" algn="l"/>
                <a:tab pos="6556375" algn="l"/>
                <a:tab pos="7585075" algn="l"/>
                <a:tab pos="8612188" algn="l"/>
                <a:tab pos="9640888" algn="l"/>
                <a:tab pos="10669588" algn="l"/>
                <a:tab pos="11698288" algn="l"/>
              </a:tabLst>
            </a:pPr>
            <a:r>
              <a:rPr lang="nb-NO" sz="2300">
                <a:solidFill>
                  <a:srgbClr val="050607"/>
                </a:solidFill>
                <a:cs typeface="Arial" pitchFamily="34" charset="0"/>
              </a:rPr>
              <a:t>Security </a:t>
            </a:r>
            <a:r>
              <a:rPr lang="nb-NO" sz="2300" smtClean="0">
                <a:solidFill>
                  <a:srgbClr val="050607"/>
                </a:solidFill>
                <a:cs typeface="Arial" pitchFamily="34" charset="0"/>
              </a:rPr>
              <a:t>proof:</a:t>
            </a:r>
            <a:endParaRPr lang="nb-NO" sz="2300">
              <a:solidFill>
                <a:srgbClr val="050607"/>
              </a:solidFill>
              <a:cs typeface="Arial" pitchFamily="34" charset="0"/>
            </a:endParaRPr>
          </a:p>
        </p:txBody>
      </p:sp>
      <p:sp>
        <p:nvSpPr>
          <p:cNvPr id="2253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Dealing with errors</a:t>
            </a:r>
          </a:p>
        </p:txBody>
      </p:sp>
      <p:sp>
        <p:nvSpPr>
          <p:cNvPr id="22533" name="Rectangle 4"/>
          <p:cNvSpPr>
            <a:spLocks noChangeArrowheads="1"/>
          </p:cNvSpPr>
          <p:nvPr/>
        </p:nvSpPr>
        <p:spPr bwMode="auto">
          <a:xfrm>
            <a:off x="340048" y="1028700"/>
            <a:ext cx="6747668" cy="843939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101240" tIns="74473" rIns="101240" bIns="52644">
            <a:spAutoFit/>
          </a:bodyPr>
          <a:lstStyle/>
          <a:p>
            <a:pPr algn="l" defTabSz="512763" eaLnBrk="1" hangingPunct="1">
              <a:lnSpc>
                <a:spcPct val="93000"/>
              </a:lnSpc>
              <a:buClr>
                <a:srgbClr val="000000"/>
              </a:buClr>
              <a:buSzPct val="100000"/>
              <a:tabLst>
                <a:tab pos="812800" algn="l"/>
                <a:tab pos="1627188" algn="l"/>
                <a:tab pos="2441575" algn="l"/>
                <a:tab pos="3255963" algn="l"/>
                <a:tab pos="4070350" algn="l"/>
                <a:tab pos="4884738" algn="l"/>
                <a:tab pos="5699125" algn="l"/>
              </a:tabLst>
            </a:pPr>
            <a:r>
              <a:rPr lang="nb-NO" sz="2500">
                <a:solidFill>
                  <a:srgbClr val="050607"/>
                </a:solidFill>
              </a:rPr>
              <a:t>Errors due to imperfections and </a:t>
            </a:r>
            <a:r>
              <a:rPr lang="nb-NO" sz="2500" smtClean="0">
                <a:solidFill>
                  <a:srgbClr val="050607"/>
                </a:solidFill>
              </a:rPr>
              <a:t>Eve.</a:t>
            </a:r>
            <a:endParaRPr lang="nb-NO" sz="2500">
              <a:solidFill>
                <a:srgbClr val="050607"/>
              </a:solidFill>
            </a:endParaRPr>
          </a:p>
          <a:p>
            <a:pPr algn="l" defTabSz="512763" eaLnBrk="1" hangingPunct="1">
              <a:lnSpc>
                <a:spcPct val="93000"/>
              </a:lnSpc>
              <a:buClr>
                <a:srgbClr val="000000"/>
              </a:buClr>
              <a:buSzPct val="100000"/>
              <a:tabLst>
                <a:tab pos="812800" algn="l"/>
                <a:tab pos="1627188" algn="l"/>
                <a:tab pos="2441575" algn="l"/>
                <a:tab pos="3255963" algn="l"/>
                <a:tab pos="4070350" algn="l"/>
                <a:tab pos="4884738" algn="l"/>
                <a:tab pos="5699125" algn="l"/>
              </a:tabLst>
            </a:pPr>
            <a:r>
              <a:rPr lang="nb-NO" sz="2500">
                <a:solidFill>
                  <a:srgbClr val="050607"/>
                </a:solidFill>
              </a:rPr>
              <a:t>Must assume that all errors are due to Eve!</a:t>
            </a:r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340048" y="2041525"/>
            <a:ext cx="7755780" cy="8429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101240" tIns="74473" rIns="101240" bIns="52644">
            <a:spAutoFit/>
          </a:bodyPr>
          <a:lstStyle/>
          <a:p>
            <a:pPr marL="382588" indent="-382588" algn="l" defTabSz="512763" eaLnBrk="1" hangingPunct="1">
              <a:lnSpc>
                <a:spcPct val="93000"/>
              </a:lnSpc>
              <a:buClr>
                <a:srgbClr val="050607"/>
              </a:buClr>
              <a:buSzPct val="100000"/>
              <a:buFont typeface="Arial" pitchFamily="34" charset="0"/>
              <a:buChar char="-"/>
              <a:tabLst>
                <a:tab pos="812800" algn="l"/>
                <a:tab pos="1627188" algn="l"/>
                <a:tab pos="2441575" algn="l"/>
                <a:tab pos="3255963" algn="l"/>
                <a:tab pos="4070350" algn="l"/>
                <a:tab pos="4884738" algn="l"/>
                <a:tab pos="5699125" algn="l"/>
                <a:tab pos="6513513" algn="l"/>
              </a:tabLst>
            </a:pPr>
            <a:r>
              <a:rPr lang="nb-NO" sz="2500">
                <a:solidFill>
                  <a:srgbClr val="050607"/>
                </a:solidFill>
              </a:rPr>
              <a:t>Error correction: standard classical protocols</a:t>
            </a:r>
          </a:p>
          <a:p>
            <a:pPr marL="382588" indent="-382588" algn="l" defTabSz="512763" eaLnBrk="1" hangingPunct="1">
              <a:lnSpc>
                <a:spcPct val="93000"/>
              </a:lnSpc>
              <a:buClr>
                <a:srgbClr val="050607"/>
              </a:buClr>
              <a:buSzPct val="100000"/>
              <a:buFont typeface="Arial" pitchFamily="34" charset="0"/>
              <a:buChar char="-"/>
              <a:tabLst>
                <a:tab pos="812800" algn="l"/>
                <a:tab pos="1627188" algn="l"/>
                <a:tab pos="2441575" algn="l"/>
                <a:tab pos="3255963" algn="l"/>
                <a:tab pos="4070350" algn="l"/>
                <a:tab pos="4884738" algn="l"/>
                <a:tab pos="5699125" algn="l"/>
                <a:tab pos="6513513" algn="l"/>
              </a:tabLst>
            </a:pPr>
            <a:r>
              <a:rPr lang="nb-NO" sz="2500">
                <a:solidFill>
                  <a:srgbClr val="050607"/>
                </a:solidFill>
              </a:rPr>
              <a:t>Privacy amplification:</a:t>
            </a:r>
          </a:p>
        </p:txBody>
      </p:sp>
      <p:graphicFrame>
        <p:nvGraphicFramePr>
          <p:cNvPr id="6" name="Group 6"/>
          <p:cNvGraphicFramePr>
            <a:graphicFrameLocks noGrp="1"/>
          </p:cNvGraphicFramePr>
          <p:nvPr/>
        </p:nvGraphicFramePr>
        <p:xfrm>
          <a:off x="2118048" y="3910013"/>
          <a:ext cx="2694981" cy="1262580"/>
        </p:xfrm>
        <a:graphic>
          <a:graphicData uri="http://schemas.openxmlformats.org/drawingml/2006/table">
            <a:tbl>
              <a:tblPr/>
              <a:tblGrid>
                <a:gridCol w="383977"/>
                <a:gridCol w="385763"/>
                <a:gridCol w="383976"/>
                <a:gridCol w="387549"/>
                <a:gridCol w="383976"/>
                <a:gridCol w="385763"/>
                <a:gridCol w="383977"/>
              </a:tblGrid>
              <a:tr h="315645"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</a:tabLst>
                      </a:pPr>
                      <a:r>
                        <a:rPr kumimoji="0" lang="nb-NO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</a:p>
                  </a:txBody>
                  <a:tcPr marL="101250" marR="101250" marT="64557" marB="5265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</a:tabLst>
                      </a:pPr>
                      <a:r>
                        <a:rPr kumimoji="0" lang="nb-NO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</a:t>
                      </a:r>
                    </a:p>
                  </a:txBody>
                  <a:tcPr marL="101250" marR="101250" marT="64557" marB="5265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</a:tabLst>
                      </a:pPr>
                      <a:r>
                        <a:rPr kumimoji="0" lang="nb-NO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</a:p>
                  </a:txBody>
                  <a:tcPr marL="101250" marR="101250" marT="64557" marB="5265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</a:tabLst>
                      </a:pPr>
                      <a:r>
                        <a:rPr kumimoji="0" lang="nb-NO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</a:p>
                  </a:txBody>
                  <a:tcPr marL="101250" marR="101250" marT="64557" marB="5265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</a:tabLst>
                      </a:pPr>
                      <a:r>
                        <a:rPr kumimoji="0" lang="nb-NO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</a:p>
                  </a:txBody>
                  <a:tcPr marL="101250" marR="101250" marT="64557" marB="5265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</a:tabLst>
                      </a:pPr>
                      <a:r>
                        <a:rPr kumimoji="0" lang="nb-NO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</a:t>
                      </a:r>
                    </a:p>
                  </a:txBody>
                  <a:tcPr marL="101250" marR="101250" marT="64557" marB="5265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</a:tabLst>
                      </a:pPr>
                      <a:r>
                        <a:rPr kumimoji="0" lang="nb-NO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</a:t>
                      </a:r>
                    </a:p>
                  </a:txBody>
                  <a:tcPr marL="101250" marR="101250" marT="64557" marB="5265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15645"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</a:tabLst>
                      </a:pPr>
                      <a:r>
                        <a:rPr kumimoji="0" lang="nb-NO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</a:p>
                  </a:txBody>
                  <a:tcPr marL="101250" marR="101250" marT="64557" marB="5265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</a:tabLst>
                      </a:pPr>
                      <a:r>
                        <a:rPr kumimoji="0" lang="nb-NO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 </a:t>
                      </a:r>
                    </a:p>
                  </a:txBody>
                  <a:tcPr marL="101250" marR="101250" marT="64557" marB="5265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</a:tabLst>
                      </a:pPr>
                      <a:r>
                        <a:rPr kumimoji="0" lang="nb-NO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</a:t>
                      </a:r>
                    </a:p>
                  </a:txBody>
                  <a:tcPr marL="101250" marR="101250" marT="64557" marB="5265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</a:tabLst>
                      </a:pPr>
                      <a:r>
                        <a:rPr kumimoji="0" lang="nb-NO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</a:t>
                      </a:r>
                    </a:p>
                  </a:txBody>
                  <a:tcPr marL="101250" marR="101250" marT="64557" marB="5265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</a:tabLst>
                      </a:pPr>
                      <a:r>
                        <a:rPr kumimoji="0" lang="nb-NO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</a:t>
                      </a:r>
                    </a:p>
                  </a:txBody>
                  <a:tcPr marL="101250" marR="101250" marT="64557" marB="5265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</a:tabLst>
                      </a:pPr>
                      <a:r>
                        <a:rPr kumimoji="0" lang="nb-NO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</a:p>
                  </a:txBody>
                  <a:tcPr marL="101250" marR="101250" marT="64557" marB="5265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</a:tabLst>
                      </a:pPr>
                      <a:r>
                        <a:rPr kumimoji="0" lang="nb-NO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</a:p>
                  </a:txBody>
                  <a:tcPr marL="101250" marR="101250" marT="64557" marB="5265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15645"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</a:tabLst>
                      </a:pPr>
                      <a:r>
                        <a:rPr kumimoji="0" lang="nb-NO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</a:t>
                      </a:r>
                    </a:p>
                  </a:txBody>
                  <a:tcPr marL="101250" marR="101250" marT="64557" marB="5265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</a:tabLst>
                      </a:pPr>
                      <a:r>
                        <a:rPr kumimoji="0" lang="nb-NO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</a:t>
                      </a:r>
                    </a:p>
                  </a:txBody>
                  <a:tcPr marL="101250" marR="101250" marT="64557" marB="5265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</a:tabLst>
                      </a:pPr>
                      <a:r>
                        <a:rPr kumimoji="0" lang="nb-NO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</a:p>
                  </a:txBody>
                  <a:tcPr marL="101250" marR="101250" marT="64557" marB="5265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</a:tabLst>
                      </a:pPr>
                      <a:r>
                        <a:rPr kumimoji="0" lang="nb-NO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</a:t>
                      </a:r>
                    </a:p>
                  </a:txBody>
                  <a:tcPr marL="101250" marR="101250" marT="64557" marB="5265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</a:tabLst>
                      </a:pPr>
                      <a:r>
                        <a:rPr kumimoji="0" lang="nb-NO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</a:t>
                      </a:r>
                    </a:p>
                  </a:txBody>
                  <a:tcPr marL="101250" marR="101250" marT="64557" marB="5265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</a:tabLst>
                      </a:pPr>
                      <a:r>
                        <a:rPr kumimoji="0" lang="nb-NO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</a:t>
                      </a:r>
                    </a:p>
                  </a:txBody>
                  <a:tcPr marL="101250" marR="101250" marT="64557" marB="5265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</a:tabLst>
                      </a:pPr>
                      <a:r>
                        <a:rPr kumimoji="0" lang="nb-NO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</a:p>
                  </a:txBody>
                  <a:tcPr marL="101250" marR="101250" marT="64557" marB="5265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15645"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</a:tabLst>
                      </a:pPr>
                      <a:r>
                        <a:rPr kumimoji="0" lang="nb-NO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</a:t>
                      </a:r>
                    </a:p>
                  </a:txBody>
                  <a:tcPr marL="101250" marR="101250" marT="64557" marB="5265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</a:tabLst>
                      </a:pPr>
                      <a:r>
                        <a:rPr kumimoji="0" lang="nb-NO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</a:p>
                  </a:txBody>
                  <a:tcPr marL="101250" marR="101250" marT="64557" marB="5265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</a:tabLst>
                      </a:pPr>
                      <a:r>
                        <a:rPr kumimoji="0" lang="nb-NO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</a:p>
                  </a:txBody>
                  <a:tcPr marL="101250" marR="101250" marT="64557" marB="5265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</a:tabLst>
                      </a:pPr>
                      <a:r>
                        <a:rPr kumimoji="0" lang="nb-NO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</a:p>
                  </a:txBody>
                  <a:tcPr marL="101250" marR="101250" marT="64557" marB="5265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</a:tabLst>
                      </a:pPr>
                      <a:r>
                        <a:rPr kumimoji="0" lang="nb-NO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</a:t>
                      </a:r>
                    </a:p>
                  </a:txBody>
                  <a:tcPr marL="101250" marR="101250" marT="64557" marB="5265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</a:tabLst>
                      </a:pPr>
                      <a:r>
                        <a:rPr kumimoji="0" lang="nb-NO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</a:t>
                      </a:r>
                    </a:p>
                  </a:txBody>
                  <a:tcPr marL="101250" marR="101250" marT="64557" marB="5265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</a:tabLst>
                      </a:pPr>
                      <a:r>
                        <a:rPr kumimoji="0" lang="nb-NO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</a:t>
                      </a:r>
                    </a:p>
                  </a:txBody>
                  <a:tcPr marL="101250" marR="101250" marT="64557" marB="5265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7" name="Group 35"/>
          <p:cNvGraphicFramePr>
            <a:graphicFrameLocks noGrp="1"/>
          </p:cNvGraphicFramePr>
          <p:nvPr/>
        </p:nvGraphicFramePr>
        <p:xfrm>
          <a:off x="5075560" y="3884613"/>
          <a:ext cx="296466" cy="2209515"/>
        </p:xfrm>
        <a:graphic>
          <a:graphicData uri="http://schemas.openxmlformats.org/drawingml/2006/table">
            <a:tbl>
              <a:tblPr/>
              <a:tblGrid>
                <a:gridCol w="296466"/>
              </a:tblGrid>
              <a:tr h="315645"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/>
                      </a:pPr>
                      <a:r>
                        <a:rPr kumimoji="0" lang="nb-NO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</a:p>
                  </a:txBody>
                  <a:tcPr marL="101250" marR="101250" marT="64557" marB="5265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15645"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/>
                      </a:pPr>
                      <a:r>
                        <a:rPr kumimoji="0" lang="nb-NO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</a:p>
                  </a:txBody>
                  <a:tcPr marL="101250" marR="101250" marT="64557" marB="5265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15645"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/>
                      </a:pPr>
                      <a:r>
                        <a:rPr kumimoji="0" lang="nb-NO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</a:t>
                      </a:r>
                    </a:p>
                  </a:txBody>
                  <a:tcPr marL="101250" marR="101250" marT="64557" marB="5265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15645"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/>
                      </a:pPr>
                      <a:r>
                        <a:rPr kumimoji="0" lang="nb-NO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</a:t>
                      </a:r>
                    </a:p>
                  </a:txBody>
                  <a:tcPr marL="101250" marR="101250" marT="64557" marB="5265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15645"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/>
                      </a:pPr>
                      <a:r>
                        <a:rPr kumimoji="0" lang="nb-NO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</a:p>
                  </a:txBody>
                  <a:tcPr marL="101250" marR="101250" marT="64557" marB="5265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15645"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/>
                      </a:pPr>
                      <a:r>
                        <a:rPr kumimoji="0" lang="nb-NO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</a:t>
                      </a:r>
                    </a:p>
                  </a:txBody>
                  <a:tcPr marL="101250" marR="101250" marT="64557" marB="5265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15645"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/>
                      </a:pPr>
                      <a:r>
                        <a:rPr kumimoji="0" lang="nb-NO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</a:p>
                  </a:txBody>
                  <a:tcPr marL="101250" marR="101250" marT="64557" marB="5265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8" name="Freeform 43"/>
          <p:cNvSpPr>
            <a:spLocks noChangeArrowheads="1"/>
          </p:cNvSpPr>
          <p:nvPr/>
        </p:nvSpPr>
        <p:spPr bwMode="auto">
          <a:xfrm>
            <a:off x="5005710" y="3870325"/>
            <a:ext cx="1588" cy="2187575"/>
          </a:xfrm>
          <a:custGeom>
            <a:avLst/>
            <a:gdLst>
              <a:gd name="T0" fmla="*/ 0 w 1"/>
              <a:gd name="T1" fmla="*/ 0 h 5403"/>
              <a:gd name="T2" fmla="*/ 0 w 1"/>
              <a:gd name="T3" fmla="*/ 885544859 h 5403"/>
              <a:gd name="T4" fmla="*/ 0 60000 65536"/>
              <a:gd name="T5" fmla="*/ 0 60000 65536"/>
              <a:gd name="T6" fmla="*/ 0 w 1"/>
              <a:gd name="T7" fmla="*/ 0 h 5403"/>
              <a:gd name="T8" fmla="*/ 1 w 1"/>
              <a:gd name="T9" fmla="*/ 5403 h 5403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" h="5403">
                <a:moveTo>
                  <a:pt x="0" y="0"/>
                </a:moveTo>
                <a:lnTo>
                  <a:pt x="0" y="5402"/>
                </a:lnTo>
              </a:path>
            </a:pathLst>
          </a:custGeom>
          <a:noFill/>
          <a:ln w="9360">
            <a:solidFill>
              <a:srgbClr val="375974"/>
            </a:solidFill>
            <a:miter lim="800000"/>
            <a:headEnd/>
            <a:tailEnd/>
          </a:ln>
        </p:spPr>
        <p:txBody>
          <a:bodyPr lIns="102860" tIns="51429" rIns="102860" bIns="51429"/>
          <a:lstStyle/>
          <a:p>
            <a:endParaRPr lang="en-US"/>
          </a:p>
        </p:txBody>
      </p:sp>
      <p:sp>
        <p:nvSpPr>
          <p:cNvPr id="9" name="Freeform 44"/>
          <p:cNvSpPr>
            <a:spLocks noChangeArrowheads="1"/>
          </p:cNvSpPr>
          <p:nvPr/>
        </p:nvSpPr>
        <p:spPr bwMode="auto">
          <a:xfrm>
            <a:off x="5005710" y="3870325"/>
            <a:ext cx="163513" cy="1588"/>
          </a:xfrm>
          <a:custGeom>
            <a:avLst/>
            <a:gdLst>
              <a:gd name="T0" fmla="*/ 0 w 403"/>
              <a:gd name="T1" fmla="*/ 0 h 1"/>
              <a:gd name="T2" fmla="*/ 66178950 w 403"/>
              <a:gd name="T3" fmla="*/ 0 h 1"/>
              <a:gd name="T4" fmla="*/ 0 60000 65536"/>
              <a:gd name="T5" fmla="*/ 0 60000 65536"/>
              <a:gd name="T6" fmla="*/ 0 w 403"/>
              <a:gd name="T7" fmla="*/ 0 h 1"/>
              <a:gd name="T8" fmla="*/ 403 w 403"/>
              <a:gd name="T9" fmla="*/ 1 h 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403" h="1">
                <a:moveTo>
                  <a:pt x="0" y="0"/>
                </a:moveTo>
                <a:lnTo>
                  <a:pt x="402" y="0"/>
                </a:lnTo>
              </a:path>
            </a:pathLst>
          </a:custGeom>
          <a:noFill/>
          <a:ln w="9360">
            <a:solidFill>
              <a:srgbClr val="375974"/>
            </a:solidFill>
            <a:miter lim="800000"/>
            <a:headEnd/>
            <a:tailEnd/>
          </a:ln>
        </p:spPr>
        <p:txBody>
          <a:bodyPr lIns="102860" tIns="51429" rIns="102860" bIns="51429"/>
          <a:lstStyle/>
          <a:p>
            <a:endParaRPr lang="en-US"/>
          </a:p>
        </p:txBody>
      </p:sp>
      <p:sp>
        <p:nvSpPr>
          <p:cNvPr id="10" name="Freeform 45"/>
          <p:cNvSpPr>
            <a:spLocks noChangeArrowheads="1"/>
          </p:cNvSpPr>
          <p:nvPr/>
        </p:nvSpPr>
        <p:spPr bwMode="auto">
          <a:xfrm>
            <a:off x="5005710" y="6057900"/>
            <a:ext cx="163513" cy="1588"/>
          </a:xfrm>
          <a:custGeom>
            <a:avLst/>
            <a:gdLst>
              <a:gd name="T0" fmla="*/ 0 w 403"/>
              <a:gd name="T1" fmla="*/ 0 h 1"/>
              <a:gd name="T2" fmla="*/ 66178950 w 403"/>
              <a:gd name="T3" fmla="*/ 0 h 1"/>
              <a:gd name="T4" fmla="*/ 0 60000 65536"/>
              <a:gd name="T5" fmla="*/ 0 60000 65536"/>
              <a:gd name="T6" fmla="*/ 0 w 403"/>
              <a:gd name="T7" fmla="*/ 0 h 1"/>
              <a:gd name="T8" fmla="*/ 403 w 403"/>
              <a:gd name="T9" fmla="*/ 1 h 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403" h="1">
                <a:moveTo>
                  <a:pt x="0" y="0"/>
                </a:moveTo>
                <a:lnTo>
                  <a:pt x="402" y="0"/>
                </a:lnTo>
              </a:path>
            </a:pathLst>
          </a:custGeom>
          <a:noFill/>
          <a:ln w="9360">
            <a:solidFill>
              <a:srgbClr val="375974"/>
            </a:solidFill>
            <a:miter lim="800000"/>
            <a:headEnd/>
            <a:tailEnd/>
          </a:ln>
        </p:spPr>
        <p:txBody>
          <a:bodyPr lIns="102860" tIns="51429" rIns="102860" bIns="51429"/>
          <a:lstStyle/>
          <a:p>
            <a:endParaRPr lang="en-US"/>
          </a:p>
        </p:txBody>
      </p:sp>
      <p:sp>
        <p:nvSpPr>
          <p:cNvPr id="11" name="Freeform 46"/>
          <p:cNvSpPr>
            <a:spLocks noChangeArrowheads="1"/>
          </p:cNvSpPr>
          <p:nvPr/>
        </p:nvSpPr>
        <p:spPr bwMode="auto">
          <a:xfrm>
            <a:off x="5451798" y="3870325"/>
            <a:ext cx="3175" cy="2187575"/>
          </a:xfrm>
          <a:custGeom>
            <a:avLst/>
            <a:gdLst>
              <a:gd name="T0" fmla="*/ 0 w 1"/>
              <a:gd name="T1" fmla="*/ 0 h 5403"/>
              <a:gd name="T2" fmla="*/ 0 w 1"/>
              <a:gd name="T3" fmla="*/ 885544859 h 5403"/>
              <a:gd name="T4" fmla="*/ 0 60000 65536"/>
              <a:gd name="T5" fmla="*/ 0 60000 65536"/>
              <a:gd name="T6" fmla="*/ 0 w 1"/>
              <a:gd name="T7" fmla="*/ 0 h 5403"/>
              <a:gd name="T8" fmla="*/ 1 w 1"/>
              <a:gd name="T9" fmla="*/ 5403 h 5403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" h="5403">
                <a:moveTo>
                  <a:pt x="0" y="0"/>
                </a:moveTo>
                <a:lnTo>
                  <a:pt x="0" y="5402"/>
                </a:lnTo>
              </a:path>
            </a:pathLst>
          </a:custGeom>
          <a:noFill/>
          <a:ln w="9360">
            <a:solidFill>
              <a:srgbClr val="375974"/>
            </a:solidFill>
            <a:miter lim="800000"/>
            <a:headEnd/>
            <a:tailEnd/>
          </a:ln>
        </p:spPr>
        <p:txBody>
          <a:bodyPr lIns="102860" tIns="51429" rIns="102860" bIns="51429"/>
          <a:lstStyle/>
          <a:p>
            <a:endParaRPr lang="en-US"/>
          </a:p>
        </p:txBody>
      </p:sp>
      <p:sp>
        <p:nvSpPr>
          <p:cNvPr id="12" name="Freeform 47"/>
          <p:cNvSpPr>
            <a:spLocks noChangeArrowheads="1"/>
          </p:cNvSpPr>
          <p:nvPr/>
        </p:nvSpPr>
        <p:spPr bwMode="auto">
          <a:xfrm>
            <a:off x="5289873" y="3870325"/>
            <a:ext cx="161925" cy="1588"/>
          </a:xfrm>
          <a:custGeom>
            <a:avLst/>
            <a:gdLst>
              <a:gd name="T0" fmla="*/ 65060826 w 402"/>
              <a:gd name="T1" fmla="*/ 0 h 1"/>
              <a:gd name="T2" fmla="*/ 0 w 402"/>
              <a:gd name="T3" fmla="*/ 0 h 1"/>
              <a:gd name="T4" fmla="*/ 0 60000 65536"/>
              <a:gd name="T5" fmla="*/ 0 60000 65536"/>
              <a:gd name="T6" fmla="*/ 0 w 402"/>
              <a:gd name="T7" fmla="*/ 0 h 1"/>
              <a:gd name="T8" fmla="*/ 402 w 402"/>
              <a:gd name="T9" fmla="*/ 1 h 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402" h="1">
                <a:moveTo>
                  <a:pt x="401" y="0"/>
                </a:moveTo>
                <a:lnTo>
                  <a:pt x="0" y="0"/>
                </a:lnTo>
              </a:path>
            </a:pathLst>
          </a:custGeom>
          <a:noFill/>
          <a:ln w="9360">
            <a:solidFill>
              <a:srgbClr val="375974"/>
            </a:solidFill>
            <a:miter lim="800000"/>
            <a:headEnd/>
            <a:tailEnd/>
          </a:ln>
        </p:spPr>
        <p:txBody>
          <a:bodyPr lIns="102860" tIns="51429" rIns="102860" bIns="51429"/>
          <a:lstStyle/>
          <a:p>
            <a:endParaRPr lang="en-US"/>
          </a:p>
        </p:txBody>
      </p:sp>
      <p:sp>
        <p:nvSpPr>
          <p:cNvPr id="13" name="Freeform 48"/>
          <p:cNvSpPr>
            <a:spLocks noChangeArrowheads="1"/>
          </p:cNvSpPr>
          <p:nvPr/>
        </p:nvSpPr>
        <p:spPr bwMode="auto">
          <a:xfrm>
            <a:off x="5289873" y="6057900"/>
            <a:ext cx="161925" cy="1588"/>
          </a:xfrm>
          <a:custGeom>
            <a:avLst/>
            <a:gdLst>
              <a:gd name="T0" fmla="*/ 65060826 w 402"/>
              <a:gd name="T1" fmla="*/ 0 h 1"/>
              <a:gd name="T2" fmla="*/ 0 w 402"/>
              <a:gd name="T3" fmla="*/ 0 h 1"/>
              <a:gd name="T4" fmla="*/ 0 60000 65536"/>
              <a:gd name="T5" fmla="*/ 0 60000 65536"/>
              <a:gd name="T6" fmla="*/ 0 w 402"/>
              <a:gd name="T7" fmla="*/ 0 h 1"/>
              <a:gd name="T8" fmla="*/ 402 w 402"/>
              <a:gd name="T9" fmla="*/ 1 h 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402" h="1">
                <a:moveTo>
                  <a:pt x="401" y="0"/>
                </a:moveTo>
                <a:lnTo>
                  <a:pt x="0" y="0"/>
                </a:lnTo>
              </a:path>
            </a:pathLst>
          </a:custGeom>
          <a:noFill/>
          <a:ln w="9360">
            <a:solidFill>
              <a:srgbClr val="375974"/>
            </a:solidFill>
            <a:miter lim="800000"/>
            <a:headEnd/>
            <a:tailEnd/>
          </a:ln>
        </p:spPr>
        <p:txBody>
          <a:bodyPr lIns="102860" tIns="51429" rIns="102860" bIns="51429"/>
          <a:lstStyle/>
          <a:p>
            <a:endParaRPr lang="en-US"/>
          </a:p>
        </p:txBody>
      </p:sp>
      <p:grpSp>
        <p:nvGrpSpPr>
          <p:cNvPr id="2" name="Group 49"/>
          <p:cNvGrpSpPr>
            <a:grpSpLocks/>
          </p:cNvGrpSpPr>
          <p:nvPr/>
        </p:nvGrpSpPr>
        <p:grpSpPr bwMode="auto">
          <a:xfrm>
            <a:off x="2089473" y="3870325"/>
            <a:ext cx="160337" cy="1292225"/>
            <a:chOff x="2312" y="2322"/>
            <a:chExt cx="90" cy="724"/>
          </a:xfrm>
        </p:grpSpPr>
        <p:sp>
          <p:nvSpPr>
            <p:cNvPr id="22601" name="Line 50"/>
            <p:cNvSpPr>
              <a:spLocks noChangeShapeType="1"/>
            </p:cNvSpPr>
            <p:nvPr/>
          </p:nvSpPr>
          <p:spPr bwMode="auto">
            <a:xfrm>
              <a:off x="2312" y="2322"/>
              <a:ext cx="1" cy="725"/>
            </a:xfrm>
            <a:prstGeom prst="line">
              <a:avLst/>
            </a:prstGeom>
            <a:noFill/>
            <a:ln w="9360">
              <a:solidFill>
                <a:srgbClr val="37597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602" name="Line 51"/>
            <p:cNvSpPr>
              <a:spLocks noChangeShapeType="1"/>
            </p:cNvSpPr>
            <p:nvPr/>
          </p:nvSpPr>
          <p:spPr bwMode="auto">
            <a:xfrm>
              <a:off x="2312" y="2322"/>
              <a:ext cx="91" cy="1"/>
            </a:xfrm>
            <a:prstGeom prst="line">
              <a:avLst/>
            </a:prstGeom>
            <a:noFill/>
            <a:ln w="9360">
              <a:solidFill>
                <a:srgbClr val="37597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603" name="Line 52"/>
            <p:cNvSpPr>
              <a:spLocks noChangeShapeType="1"/>
            </p:cNvSpPr>
            <p:nvPr/>
          </p:nvSpPr>
          <p:spPr bwMode="auto">
            <a:xfrm>
              <a:off x="2312" y="3047"/>
              <a:ext cx="91" cy="1"/>
            </a:xfrm>
            <a:prstGeom prst="line">
              <a:avLst/>
            </a:prstGeom>
            <a:noFill/>
            <a:ln w="9360">
              <a:solidFill>
                <a:srgbClr val="37597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" name="Group 53"/>
          <p:cNvGrpSpPr>
            <a:grpSpLocks/>
          </p:cNvGrpSpPr>
          <p:nvPr/>
        </p:nvGrpSpPr>
        <p:grpSpPr bwMode="auto">
          <a:xfrm>
            <a:off x="4559623" y="3870325"/>
            <a:ext cx="160337" cy="1292225"/>
            <a:chOff x="3695" y="2322"/>
            <a:chExt cx="90" cy="724"/>
          </a:xfrm>
        </p:grpSpPr>
        <p:sp>
          <p:nvSpPr>
            <p:cNvPr id="22598" name="Line 54"/>
            <p:cNvSpPr>
              <a:spLocks noChangeShapeType="1"/>
            </p:cNvSpPr>
            <p:nvPr/>
          </p:nvSpPr>
          <p:spPr bwMode="auto">
            <a:xfrm>
              <a:off x="3786" y="2322"/>
              <a:ext cx="1" cy="725"/>
            </a:xfrm>
            <a:prstGeom prst="line">
              <a:avLst/>
            </a:prstGeom>
            <a:noFill/>
            <a:ln w="9360">
              <a:solidFill>
                <a:srgbClr val="37597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599" name="Line 55"/>
            <p:cNvSpPr>
              <a:spLocks noChangeShapeType="1"/>
            </p:cNvSpPr>
            <p:nvPr/>
          </p:nvSpPr>
          <p:spPr bwMode="auto">
            <a:xfrm flipH="1">
              <a:off x="3694" y="2322"/>
              <a:ext cx="93" cy="1"/>
            </a:xfrm>
            <a:prstGeom prst="line">
              <a:avLst/>
            </a:prstGeom>
            <a:noFill/>
            <a:ln w="9360">
              <a:solidFill>
                <a:srgbClr val="37597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600" name="Line 56"/>
            <p:cNvSpPr>
              <a:spLocks noChangeShapeType="1"/>
            </p:cNvSpPr>
            <p:nvPr/>
          </p:nvSpPr>
          <p:spPr bwMode="auto">
            <a:xfrm flipH="1">
              <a:off x="3694" y="3047"/>
              <a:ext cx="93" cy="1"/>
            </a:xfrm>
            <a:prstGeom prst="line">
              <a:avLst/>
            </a:prstGeom>
            <a:noFill/>
            <a:ln w="9360">
              <a:solidFill>
                <a:srgbClr val="37597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2" name="Text Box 57"/>
          <p:cNvSpPr txBox="1">
            <a:spLocks noChangeArrowheads="1"/>
          </p:cNvSpPr>
          <p:nvPr/>
        </p:nvSpPr>
        <p:spPr bwMode="auto">
          <a:xfrm>
            <a:off x="4889823" y="3224213"/>
            <a:ext cx="1500187" cy="4730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101240" tIns="76456" rIns="101240" bIns="52644">
            <a:spAutoFit/>
          </a:bodyPr>
          <a:lstStyle/>
          <a:p>
            <a:pPr algn="l" defTabSz="512763" eaLnBrk="1" hangingPunct="1">
              <a:lnSpc>
                <a:spcPct val="93000"/>
              </a:lnSpc>
              <a:spcBef>
                <a:spcPts val="1263"/>
              </a:spcBef>
              <a:buClr>
                <a:srgbClr val="000000"/>
              </a:buClr>
              <a:buSzPct val="100000"/>
              <a:tabLst>
                <a:tab pos="812800" algn="l"/>
              </a:tabLst>
            </a:pPr>
            <a:r>
              <a:rPr lang="nb-NO">
                <a:solidFill>
                  <a:srgbClr val="000000"/>
                </a:solidFill>
                <a:cs typeface="Arial" pitchFamily="34" charset="0"/>
              </a:rPr>
              <a:t>raw key</a:t>
            </a:r>
          </a:p>
        </p:txBody>
      </p:sp>
      <p:sp>
        <p:nvSpPr>
          <p:cNvPr id="23" name="Text Box 58"/>
          <p:cNvSpPr txBox="1">
            <a:spLocks noChangeArrowheads="1"/>
          </p:cNvSpPr>
          <p:nvPr/>
        </p:nvSpPr>
        <p:spPr bwMode="auto">
          <a:xfrm>
            <a:off x="2022318" y="3224213"/>
            <a:ext cx="2632075" cy="4730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101240" tIns="76456" rIns="101240" bIns="52644">
            <a:spAutoFit/>
          </a:bodyPr>
          <a:lstStyle/>
          <a:p>
            <a:pPr defTabSz="512763" eaLnBrk="1" hangingPunct="1">
              <a:lnSpc>
                <a:spcPct val="93000"/>
              </a:lnSpc>
              <a:spcBef>
                <a:spcPts val="1263"/>
              </a:spcBef>
              <a:buClr>
                <a:srgbClr val="000000"/>
              </a:buClr>
              <a:buSzPct val="100000"/>
              <a:tabLst>
                <a:tab pos="812800" algn="l"/>
                <a:tab pos="1627188" algn="l"/>
                <a:tab pos="2441575" algn="l"/>
              </a:tabLst>
            </a:pPr>
            <a:r>
              <a:rPr lang="nb-NO">
                <a:solidFill>
                  <a:srgbClr val="000000"/>
                </a:solidFill>
                <a:cs typeface="Arial" pitchFamily="34" charset="0"/>
              </a:rPr>
              <a:t>random matrix</a:t>
            </a:r>
          </a:p>
        </p:txBody>
      </p:sp>
      <p:sp>
        <p:nvSpPr>
          <p:cNvPr id="24" name="Text Box 59"/>
          <p:cNvSpPr txBox="1">
            <a:spLocks noChangeArrowheads="1"/>
          </p:cNvSpPr>
          <p:nvPr/>
        </p:nvSpPr>
        <p:spPr bwMode="auto">
          <a:xfrm>
            <a:off x="1606542" y="4296404"/>
            <a:ext cx="406400" cy="47466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101240" tIns="76456" rIns="101240" bIns="52644">
            <a:spAutoFit/>
          </a:bodyPr>
          <a:lstStyle/>
          <a:p>
            <a:pPr algn="l" defTabSz="512763" eaLnBrk="1" hangingPunct="1">
              <a:lnSpc>
                <a:spcPct val="93000"/>
              </a:lnSpc>
              <a:spcBef>
                <a:spcPts val="1263"/>
              </a:spcBef>
              <a:buClr>
                <a:srgbClr val="000000"/>
              </a:buClr>
              <a:buSzPct val="100000"/>
            </a:pPr>
            <a:r>
              <a:rPr lang="nb-NO">
                <a:solidFill>
                  <a:srgbClr val="000000"/>
                </a:solidFill>
                <a:cs typeface="Arial" pitchFamily="34" charset="0"/>
              </a:rPr>
              <a:t>=</a:t>
            </a:r>
          </a:p>
        </p:txBody>
      </p:sp>
      <p:grpSp>
        <p:nvGrpSpPr>
          <p:cNvPr id="4" name="Group 60"/>
          <p:cNvGrpSpPr>
            <a:grpSpLocks/>
          </p:cNvGrpSpPr>
          <p:nvPr/>
        </p:nvGrpSpPr>
        <p:grpSpPr bwMode="auto">
          <a:xfrm>
            <a:off x="1076648" y="3870325"/>
            <a:ext cx="444500" cy="1335088"/>
            <a:chOff x="1745" y="2322"/>
            <a:chExt cx="249" cy="748"/>
          </a:xfrm>
        </p:grpSpPr>
        <p:sp>
          <p:nvSpPr>
            <p:cNvPr id="22592" name="Line 61"/>
            <p:cNvSpPr>
              <a:spLocks noChangeShapeType="1"/>
            </p:cNvSpPr>
            <p:nvPr/>
          </p:nvSpPr>
          <p:spPr bwMode="auto">
            <a:xfrm>
              <a:off x="1745" y="2322"/>
              <a:ext cx="1" cy="749"/>
            </a:xfrm>
            <a:prstGeom prst="line">
              <a:avLst/>
            </a:prstGeom>
            <a:noFill/>
            <a:ln w="9360">
              <a:solidFill>
                <a:srgbClr val="37597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593" name="Line 62"/>
            <p:cNvSpPr>
              <a:spLocks noChangeShapeType="1"/>
            </p:cNvSpPr>
            <p:nvPr/>
          </p:nvSpPr>
          <p:spPr bwMode="auto">
            <a:xfrm>
              <a:off x="1745" y="2322"/>
              <a:ext cx="91" cy="1"/>
            </a:xfrm>
            <a:prstGeom prst="line">
              <a:avLst/>
            </a:prstGeom>
            <a:noFill/>
            <a:ln w="9360">
              <a:solidFill>
                <a:srgbClr val="37597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594" name="Line 63"/>
            <p:cNvSpPr>
              <a:spLocks noChangeShapeType="1"/>
            </p:cNvSpPr>
            <p:nvPr/>
          </p:nvSpPr>
          <p:spPr bwMode="auto">
            <a:xfrm>
              <a:off x="1745" y="3071"/>
              <a:ext cx="91" cy="1"/>
            </a:xfrm>
            <a:prstGeom prst="line">
              <a:avLst/>
            </a:prstGeom>
            <a:noFill/>
            <a:ln w="9360">
              <a:solidFill>
                <a:srgbClr val="37597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595" name="Line 64"/>
            <p:cNvSpPr>
              <a:spLocks noChangeShapeType="1"/>
            </p:cNvSpPr>
            <p:nvPr/>
          </p:nvSpPr>
          <p:spPr bwMode="auto">
            <a:xfrm>
              <a:off x="1995" y="2322"/>
              <a:ext cx="1" cy="749"/>
            </a:xfrm>
            <a:prstGeom prst="line">
              <a:avLst/>
            </a:prstGeom>
            <a:noFill/>
            <a:ln w="9360">
              <a:solidFill>
                <a:srgbClr val="37597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596" name="Line 65"/>
            <p:cNvSpPr>
              <a:spLocks noChangeShapeType="1"/>
            </p:cNvSpPr>
            <p:nvPr/>
          </p:nvSpPr>
          <p:spPr bwMode="auto">
            <a:xfrm flipH="1">
              <a:off x="1903" y="2322"/>
              <a:ext cx="93" cy="1"/>
            </a:xfrm>
            <a:prstGeom prst="line">
              <a:avLst/>
            </a:prstGeom>
            <a:noFill/>
            <a:ln w="9360">
              <a:solidFill>
                <a:srgbClr val="37597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597" name="Line 66"/>
            <p:cNvSpPr>
              <a:spLocks noChangeShapeType="1"/>
            </p:cNvSpPr>
            <p:nvPr/>
          </p:nvSpPr>
          <p:spPr bwMode="auto">
            <a:xfrm flipH="1">
              <a:off x="1903" y="3071"/>
              <a:ext cx="93" cy="1"/>
            </a:xfrm>
            <a:prstGeom prst="line">
              <a:avLst/>
            </a:prstGeom>
            <a:noFill/>
            <a:ln w="9360">
              <a:solidFill>
                <a:srgbClr val="37597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aphicFrame>
        <p:nvGraphicFramePr>
          <p:cNvPr id="32" name="Group 67"/>
          <p:cNvGraphicFramePr>
            <a:graphicFrameLocks noGrp="1"/>
          </p:cNvGraphicFramePr>
          <p:nvPr/>
        </p:nvGraphicFramePr>
        <p:xfrm>
          <a:off x="1160785" y="3938588"/>
          <a:ext cx="283965" cy="1262580"/>
        </p:xfrm>
        <a:graphic>
          <a:graphicData uri="http://schemas.openxmlformats.org/drawingml/2006/table">
            <a:tbl>
              <a:tblPr/>
              <a:tblGrid>
                <a:gridCol w="283965"/>
              </a:tblGrid>
              <a:tr h="315645"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/>
                      </a:pPr>
                      <a:r>
                        <a:rPr kumimoji="0" lang="nb-NO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</a:t>
                      </a:r>
                    </a:p>
                  </a:txBody>
                  <a:tcPr marL="101250" marR="101250" marT="64557" marB="5265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15645"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/>
                      </a:pPr>
                      <a:r>
                        <a:rPr kumimoji="0" lang="nb-NO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</a:p>
                  </a:txBody>
                  <a:tcPr marL="101250" marR="101250" marT="64557" marB="5265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15645"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/>
                      </a:pPr>
                      <a:r>
                        <a:rPr kumimoji="0" lang="nb-NO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</a:p>
                  </a:txBody>
                  <a:tcPr marL="101250" marR="101250" marT="64557" marB="5265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15645"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/>
                      </a:pPr>
                      <a:r>
                        <a:rPr kumimoji="0" lang="nb-NO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</a:p>
                  </a:txBody>
                  <a:tcPr marL="101250" marR="101250" marT="64557" marB="5265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34" name="Text Box 73"/>
          <p:cNvSpPr txBox="1">
            <a:spLocks noChangeArrowheads="1"/>
          </p:cNvSpPr>
          <p:nvPr/>
        </p:nvSpPr>
        <p:spPr bwMode="auto">
          <a:xfrm>
            <a:off x="81674" y="3214688"/>
            <a:ext cx="1800200" cy="47385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101240" tIns="76456" rIns="101240" bIns="52644">
            <a:spAutoFit/>
          </a:bodyPr>
          <a:lstStyle/>
          <a:p>
            <a:pPr algn="l" defTabSz="512763" eaLnBrk="1" hangingPunct="1">
              <a:lnSpc>
                <a:spcPct val="93000"/>
              </a:lnSpc>
              <a:spcBef>
                <a:spcPts val="1263"/>
              </a:spcBef>
              <a:buClr>
                <a:srgbClr val="000000"/>
              </a:buClr>
              <a:buSzPct val="100000"/>
            </a:pPr>
            <a:r>
              <a:rPr lang="nb-NO">
                <a:solidFill>
                  <a:srgbClr val="000000"/>
                </a:solidFill>
                <a:cs typeface="Arial" pitchFamily="34" charset="0"/>
              </a:rPr>
              <a:t>secure key</a:t>
            </a:r>
          </a:p>
        </p:txBody>
      </p:sp>
      <p:sp>
        <p:nvSpPr>
          <p:cNvPr id="68" name="TextBox 67"/>
          <p:cNvSpPr txBox="1">
            <a:spLocks noChangeArrowheads="1"/>
          </p:cNvSpPr>
          <p:nvPr/>
        </p:nvSpPr>
        <p:spPr bwMode="auto">
          <a:xfrm>
            <a:off x="7670172" y="7218512"/>
            <a:ext cx="1235075" cy="369887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/>
              <a:t>Error rate</a:t>
            </a:r>
          </a:p>
        </p:txBody>
      </p:sp>
      <p:sp>
        <p:nvSpPr>
          <p:cNvPr id="69" name="TextBox 68"/>
          <p:cNvSpPr txBox="1">
            <a:spLocks noChangeArrowheads="1"/>
          </p:cNvSpPr>
          <p:nvPr/>
        </p:nvSpPr>
        <p:spPr bwMode="auto">
          <a:xfrm rot="-5400000">
            <a:off x="4649398" y="5826786"/>
            <a:ext cx="2978701" cy="375246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>
            <a:noAutofit/>
          </a:bodyPr>
          <a:lstStyle/>
          <a:p>
            <a:r>
              <a:rPr lang="en-US" sz="1700"/>
              <a:t>Secure key generation rate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/>
      <p:bldP spid="5" grpId="0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22" grpId="0"/>
      <p:bldP spid="23" grpId="0"/>
      <p:bldP spid="24" grpId="0"/>
      <p:bldP spid="34" grpId="0"/>
      <p:bldP spid="68" grpId="0" animBg="1"/>
      <p:bldP spid="6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4"/>
          <p:cNvSpPr>
            <a:spLocks noChangeArrowheads="1"/>
          </p:cNvSpPr>
          <p:nvPr/>
        </p:nvSpPr>
        <p:spPr bwMode="auto">
          <a:xfrm>
            <a:off x="0" y="0"/>
            <a:ext cx="10287000" cy="7715250"/>
          </a:xfrm>
          <a:prstGeom prst="rect">
            <a:avLst/>
          </a:prstGeom>
          <a:solidFill>
            <a:srgbClr val="000000"/>
          </a:solidFill>
          <a:ln w="19050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endParaRPr lang="zh-CN" altLang="zh-CN">
              <a:ea typeface="SimSun" pitchFamily="2" charset="-122"/>
            </a:endParaRPr>
          </a:p>
        </p:txBody>
      </p:sp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solidFill>
                  <a:srgbClr val="FFFFFF"/>
                </a:solidFill>
              </a:rPr>
              <a:t>Free-space QKD over 144 km</a:t>
            </a:r>
            <a:endParaRPr lang="ru-RU" smtClean="0">
              <a:solidFill>
                <a:srgbClr val="FFFFFF"/>
              </a:solidFill>
            </a:endParaRPr>
          </a:p>
        </p:txBody>
      </p:sp>
      <p:sp>
        <p:nvSpPr>
          <p:cNvPr id="51203" name="Text Box 4"/>
          <p:cNvSpPr txBox="1">
            <a:spLocks noChangeArrowheads="1"/>
          </p:cNvSpPr>
          <p:nvPr/>
        </p:nvSpPr>
        <p:spPr bwMode="auto">
          <a:xfrm>
            <a:off x="152400" y="7292975"/>
            <a:ext cx="9979025" cy="381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r>
              <a:rPr lang="en-US" sz="1600" b="0" smtClean="0">
                <a:solidFill>
                  <a:srgbClr val="C0C0C0"/>
                </a:solidFill>
                <a:cs typeface="Arial" pitchFamily="34" charset="0"/>
              </a:rPr>
              <a:t>T. </a:t>
            </a:r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Schmitt-Manderbach </a:t>
            </a:r>
            <a:r>
              <a:rPr lang="en-US" sz="1600" b="0" i="1">
                <a:solidFill>
                  <a:srgbClr val="C0C0C0"/>
                </a:solidFill>
                <a:cs typeface="Arial" pitchFamily="34" charset="0"/>
              </a:rPr>
              <a:t>et al.,</a:t>
            </a:r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 Phys. Rev. Lett. </a:t>
            </a:r>
            <a:r>
              <a:rPr lang="en-US" sz="1600">
                <a:solidFill>
                  <a:srgbClr val="C0C0C0"/>
                </a:solidFill>
                <a:cs typeface="Arial" pitchFamily="34" charset="0"/>
              </a:rPr>
              <a:t>98</a:t>
            </a:r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, 010504 (2007)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45" y="883578"/>
            <a:ext cx="9982919" cy="633107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Alice:</a:t>
            </a:r>
            <a:br>
              <a:rPr lang="en-US" smtClean="0"/>
            </a:br>
            <a:r>
              <a:rPr lang="en-US" smtClean="0"/>
              <a:t>Polarized photon source</a:t>
            </a:r>
          </a:p>
        </p:txBody>
      </p:sp>
      <p:sp>
        <p:nvSpPr>
          <p:cNvPr id="32771" name="Text Box 29"/>
          <p:cNvSpPr txBox="1">
            <a:spLocks noChangeArrowheads="1"/>
          </p:cNvSpPr>
          <p:nvPr/>
        </p:nvSpPr>
        <p:spPr bwMode="auto">
          <a:xfrm>
            <a:off x="152400" y="7293600"/>
            <a:ext cx="9993600" cy="381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1359" tIns="45680" rIns="91359" bIns="45680" anchor="b"/>
          <a:lstStyle/>
          <a:p>
            <a:pPr algn="l"/>
            <a:r>
              <a:rPr lang="en-US" sz="1600" b="0">
                <a:cs typeface="Arial" pitchFamily="34" charset="0"/>
              </a:rPr>
              <a:t>S. Nauerth </a:t>
            </a:r>
            <a:r>
              <a:rPr lang="en-US" sz="1600" b="0" i="1">
                <a:cs typeface="Arial" pitchFamily="34" charset="0"/>
              </a:rPr>
              <a:t>et al.,</a:t>
            </a:r>
            <a:r>
              <a:rPr lang="en-US" sz="1600" b="0">
                <a:cs typeface="Arial" pitchFamily="34" charset="0"/>
              </a:rPr>
              <a:t> New J. Phys. </a:t>
            </a:r>
            <a:r>
              <a:rPr lang="en-US" sz="1600">
                <a:cs typeface="Arial" pitchFamily="34" charset="0"/>
              </a:rPr>
              <a:t>11</a:t>
            </a:r>
            <a:r>
              <a:rPr lang="en-US" sz="1600" b="0">
                <a:cs typeface="Arial" pitchFamily="34" charset="0"/>
              </a:rPr>
              <a:t>, 065001 (2009)</a:t>
            </a:r>
          </a:p>
        </p:txBody>
      </p:sp>
      <p:pic>
        <p:nvPicPr>
          <p:cNvPr id="32772" name="Picture 3" descr="BU-LMUfig2"/>
          <p:cNvPicPr>
            <a:picLocks noChangeAspect="1" noChangeArrowheads="1"/>
          </p:cNvPicPr>
          <p:nvPr/>
        </p:nvPicPr>
        <p:blipFill>
          <a:blip r:embed="rId2" cstate="print"/>
          <a:srcRect l="46107" t="1831" r="1305" b="45326"/>
          <a:stretch>
            <a:fillRect/>
          </a:stretch>
        </p:blipFill>
        <p:spPr bwMode="auto">
          <a:xfrm>
            <a:off x="5328274" y="1636843"/>
            <a:ext cx="4639896" cy="41650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9" name="Group 8"/>
          <p:cNvGrpSpPr/>
          <p:nvPr/>
        </p:nvGrpSpPr>
        <p:grpSpPr>
          <a:xfrm>
            <a:off x="246820" y="2896130"/>
            <a:ext cx="4636093" cy="1753605"/>
            <a:chOff x="246820" y="2896130"/>
            <a:chExt cx="4636093" cy="1753605"/>
          </a:xfrm>
        </p:grpSpPr>
        <p:pic>
          <p:nvPicPr>
            <p:cNvPr id="32776" name="Picture 8" descr="NewJPhys-11-065001-fig1fragm.gif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46820" y="2896130"/>
              <a:ext cx="4636093" cy="17536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3" name="Straight Connector 2"/>
            <p:cNvCxnSpPr/>
            <p:nvPr/>
          </p:nvCxnSpPr>
          <p:spPr bwMode="auto">
            <a:xfrm flipV="1">
              <a:off x="1029405" y="3337560"/>
              <a:ext cx="191700" cy="7225"/>
            </a:xfrm>
            <a:prstGeom prst="line">
              <a:avLst/>
            </a:prstGeom>
            <a:solidFill>
              <a:schemeClr val="accent1"/>
            </a:solidFill>
            <a:ln w="6350" cap="sq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" name="Straight Connector 5"/>
            <p:cNvCxnSpPr/>
            <p:nvPr/>
          </p:nvCxnSpPr>
          <p:spPr bwMode="auto">
            <a:xfrm flipH="1">
              <a:off x="1194435" y="3337560"/>
              <a:ext cx="26670" cy="421005"/>
            </a:xfrm>
            <a:prstGeom prst="line">
              <a:avLst/>
            </a:prstGeom>
            <a:solidFill>
              <a:schemeClr val="accent1"/>
            </a:solidFill>
            <a:ln w="6350" cap="sq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" name="Straight Connector 7"/>
            <p:cNvCxnSpPr/>
            <p:nvPr/>
          </p:nvCxnSpPr>
          <p:spPr bwMode="auto">
            <a:xfrm>
              <a:off x="1194435" y="3758565"/>
              <a:ext cx="243840" cy="3810"/>
            </a:xfrm>
            <a:prstGeom prst="line">
              <a:avLst/>
            </a:prstGeom>
            <a:solidFill>
              <a:schemeClr val="accent1"/>
            </a:solidFill>
            <a:ln w="6350" cap="sq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722693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ntnuliggende">
  <a:themeElements>
    <a:clrScheme name="">
      <a:dk1>
        <a:srgbClr val="000000"/>
      </a:dk1>
      <a:lt1>
        <a:srgbClr val="FFFFFF"/>
      </a:lt1>
      <a:dk2>
        <a:srgbClr val="FF0000"/>
      </a:dk2>
      <a:lt2>
        <a:srgbClr val="DADADA"/>
      </a:lt2>
      <a:accent1>
        <a:srgbClr val="00DFCA"/>
      </a:accent1>
      <a:accent2>
        <a:srgbClr val="0000FF"/>
      </a:accent2>
      <a:accent3>
        <a:srgbClr val="FFFFFF"/>
      </a:accent3>
      <a:accent4>
        <a:srgbClr val="000000"/>
      </a:accent4>
      <a:accent5>
        <a:srgbClr val="AAECE1"/>
      </a:accent5>
      <a:accent6>
        <a:srgbClr val="0000E7"/>
      </a:accent6>
      <a:hlink>
        <a:srgbClr val="00FF00"/>
      </a:hlink>
      <a:folHlink>
        <a:srgbClr val="CECECE"/>
      </a:folHlink>
    </a:clrScheme>
    <a:fontScheme name="ntnuliggende.pp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000000"/>
        </a:solidFill>
        <a:ln w="28575" cap="sq" cmpd="sng" algn="ctr">
          <a:solidFill>
            <a:srgbClr val="FFFFFF"/>
          </a:solidFill>
          <a:prstDash val="solid"/>
          <a:miter lim="800000"/>
          <a:headEnd type="none" w="med" len="med"/>
          <a:tailEnd type="none" w="med" len="med"/>
        </a:ln>
        <a:effectLst/>
      </a:spPr>
      <a:bodyPr rtlCol="0" anchor="ctr"/>
      <a:lstStyle>
        <a:defPPr algn="ctr">
          <a:defRPr>
            <a:ln w="19050">
              <a:solidFill>
                <a:schemeClr val="tx1"/>
              </a:solidFill>
            </a:ln>
          </a:defRPr>
        </a:defPPr>
      </a:lstStyle>
    </a:spDef>
    <a:lnDef>
      <a:spPr bwMode="auto">
        <a:noFill/>
        <a:ln w="6350" algn="ctr">
          <a:solidFill>
            <a:srgbClr val="DDDDDD"/>
          </a:solidFill>
          <a:round/>
          <a:headEnd/>
          <a:tailEnd type="arrow" w="lg" len="lg"/>
        </a:ln>
      </a:spPr>
      <a:bodyPr/>
      <a:lstStyle/>
    </a:lnDef>
    <a:txDef>
      <a:spPr bwMode="auto">
        <a:noFill/>
        <a:ln w="12700">
          <a:solidFill>
            <a:srgbClr val="FFFFFF"/>
          </a:solidFill>
          <a:miter lim="800000"/>
          <a:headEnd/>
          <a:tailEnd/>
        </a:ln>
      </a:spPr>
      <a:bodyPr wrap="none" lIns="0" tIns="0" rIns="0" bIns="0" rtlCol="0" anchor="ctr">
        <a:noAutofit/>
      </a:bodyPr>
      <a:lstStyle>
        <a:defPPr>
          <a:defRPr sz="2200" smtClean="0">
            <a:ln w="12700">
              <a:noFill/>
            </a:ln>
            <a:solidFill>
              <a:srgbClr val="FFFFFF"/>
            </a:solidFill>
          </a:defRPr>
        </a:defPPr>
      </a:lstStyle>
    </a:txDef>
  </a:objectDefaults>
  <a:extraClrSchemeLst>
    <a:extraClrScheme>
      <a:clrScheme name="ntnuliggende.ppt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tnuliggende.ppt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tnuliggende.ppt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tnuliggende.ppt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tnuliggende.ppt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tnuliggende.ppt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tnuliggende.ppt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P:\NTNU\Ntnuc\MALER\ntnuliggende.ppt</Template>
  <TotalTime>35834</TotalTime>
  <Words>3536</Words>
  <Application>Microsoft Office PowerPoint</Application>
  <PresentationFormat>Custom</PresentationFormat>
  <Paragraphs>972</Paragraphs>
  <Slides>67</Slides>
  <Notes>15</Notes>
  <HiddenSlides>0</HiddenSlides>
  <MMClips>4</MMClips>
  <ScaleCrop>false</ScaleCrop>
  <HeadingPairs>
    <vt:vector size="8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67</vt:i4>
      </vt:variant>
    </vt:vector>
  </HeadingPairs>
  <TitlesOfParts>
    <vt:vector size="85" baseType="lpstr">
      <vt:lpstr>Comic Sans MS</vt:lpstr>
      <vt:lpstr>Symbol</vt:lpstr>
      <vt:lpstr>Arial</vt:lpstr>
      <vt:lpstr>Monotype Sorts</vt:lpstr>
      <vt:lpstr>Arial Unicode MS</vt:lpstr>
      <vt:lpstr>Cambria Math</vt:lpstr>
      <vt:lpstr>Calibri</vt:lpstr>
      <vt:lpstr>Verdana</vt:lpstr>
      <vt:lpstr>Wingdings 3</vt:lpstr>
      <vt:lpstr>Courier New</vt:lpstr>
      <vt:lpstr>Times New Roman</vt:lpstr>
      <vt:lpstr>Microsoft Yi Baiti</vt:lpstr>
      <vt:lpstr>Webdings</vt:lpstr>
      <vt:lpstr>Wingdings</vt:lpstr>
      <vt:lpstr>SimSun</vt:lpstr>
      <vt:lpstr>ntnuliggende</vt:lpstr>
      <vt:lpstr>CorelDRAW</vt:lpstr>
      <vt:lpstr>Corel BARCODE X4</vt:lpstr>
      <vt:lpstr>PowerPoint Presentation</vt:lpstr>
      <vt:lpstr>Communication security you enjoy daily</vt:lpstr>
      <vt:lpstr>Encryption and key distribution</vt:lpstr>
      <vt:lpstr>Public key cryptography</vt:lpstr>
      <vt:lpstr>Encryption and key distribution</vt:lpstr>
      <vt:lpstr>Quantum key distribution (QKD)</vt:lpstr>
      <vt:lpstr>Dealing with errors</vt:lpstr>
      <vt:lpstr>Free-space QKD over 144 km</vt:lpstr>
      <vt:lpstr>Alice: Polarized photon source</vt:lpstr>
      <vt:lpstr>Single-photon sources</vt:lpstr>
      <vt:lpstr>Bob: Polarization analyzer with single-photon detectors</vt:lpstr>
      <vt:lpstr>Single-photon detectors</vt:lpstr>
      <vt:lpstr>Single-photon detectors</vt:lpstr>
      <vt:lpstr>Alice on La Palma</vt:lpstr>
      <vt:lpstr>Bob on Tenerife</vt:lpstr>
      <vt:lpstr>Quantum teleportation over 143 km</vt:lpstr>
      <vt:lpstr>Polarization encoding</vt:lpstr>
      <vt:lpstr>Phase encoding, interferometric QKD channel</vt:lpstr>
      <vt:lpstr>Plug-and-play scheme</vt:lpstr>
      <vt:lpstr>ID Quantique Clavis2 QKD system</vt:lpstr>
      <vt:lpstr>Commercial QKD</vt:lpstr>
      <vt:lpstr>Trusted-node repeater</vt:lpstr>
      <vt:lpstr>Trusted-node network</vt:lpstr>
      <vt:lpstr>PowerPoint Presentation</vt:lpstr>
      <vt:lpstr>Prototype single-photon detector (4-channel)</vt:lpstr>
      <vt:lpstr>PowerPoint Presentation</vt:lpstr>
      <vt:lpstr>PowerPoint Presentation</vt:lpstr>
      <vt:lpstr>Security model of QKD</vt:lpstr>
      <vt:lpstr>Security model of QKD</vt:lpstr>
      <vt:lpstr>Quantum hacking...</vt:lpstr>
      <vt:lpstr>PowerPoint Presentation</vt:lpstr>
      <vt:lpstr>PowerPoint Presentation</vt:lpstr>
      <vt:lpstr>Commercial QKD ID Quantique Cerberis system</vt:lpstr>
      <vt:lpstr>True randomness?</vt:lpstr>
      <vt:lpstr>True randomness?</vt:lpstr>
      <vt:lpstr>Do we trust the manufacturer?</vt:lpstr>
      <vt:lpstr>ID Quantique Clavis2 QKD system</vt:lpstr>
      <vt:lpstr>Quantis RNG: what’s inside?</vt:lpstr>
      <vt:lpstr>Double clicks</vt:lpstr>
      <vt:lpstr>Trojan-horse attack</vt:lpstr>
      <vt:lpstr>Trojan-horse attack experiment</vt:lpstr>
      <vt:lpstr>PowerPoint Presentation</vt:lpstr>
      <vt:lpstr>Trojan-horse attack for plug-and-play system</vt:lpstr>
      <vt:lpstr>Countermeasures?</vt:lpstr>
      <vt:lpstr>Countermeasures for plug-and-play system</vt:lpstr>
      <vt:lpstr>Trojan-horse attack on Bob</vt:lpstr>
      <vt:lpstr>Example of vulnerability and countermeasures</vt:lpstr>
      <vt:lpstr>PowerPoint Presentation</vt:lpstr>
      <vt:lpstr>PowerPoint Presentation</vt:lpstr>
      <vt:lpstr>Attack example: avalanche photodetectors (APDs)</vt:lpstr>
      <vt:lpstr>Faked-state attack in APD linear mode</vt:lpstr>
      <vt:lpstr>Blinding APD with bright light</vt:lpstr>
      <vt:lpstr>Lars Lydersen testing MagiQ Technologies QPN 5505</vt:lpstr>
      <vt:lpstr>Proposed full eavesdropper</vt:lpstr>
      <vt:lpstr>Eavesdropping 100% key on installed QKD line  on campus of the National University of Singapore, July 4–5, 2009</vt:lpstr>
      <vt:lpstr>Entanglement-based QKD</vt:lpstr>
      <vt:lpstr>Eavesdropping 100% key on installed QKD line  on campus of the National University of Singapore, July 4–5, 2009</vt:lpstr>
      <vt:lpstr>Eve does not affect QKD performance</vt:lpstr>
      <vt:lpstr>Faking violation of Bell inequality</vt:lpstr>
      <vt:lpstr>Faking violation of Bell inequality</vt:lpstr>
      <vt:lpstr>Controlling superconducting nanowire single-photon detectors</vt:lpstr>
      <vt:lpstr>Countermeasures to detector attacks</vt:lpstr>
      <vt:lpstr>Responsible disclosure is important</vt:lpstr>
      <vt:lpstr>Can we eavesdrop on commercial systems?</vt:lpstr>
      <vt:lpstr>Some other topics in experimental quantum cryptography...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Vadim Makarov</dc:creator>
  <cp:lastModifiedBy>Vadim Makarov</cp:lastModifiedBy>
  <cp:revision>1442</cp:revision>
  <cp:lastPrinted>2012-07-22T10:41:57Z</cp:lastPrinted>
  <dcterms:created xsi:type="dcterms:W3CDTF">1999-04-12T08:58:22Z</dcterms:created>
  <dcterms:modified xsi:type="dcterms:W3CDTF">2014-08-07T03:09:18Z</dcterms:modified>
</cp:coreProperties>
</file>