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803" r:id="rId2"/>
    <p:sldId id="804" r:id="rId3"/>
    <p:sldId id="815" r:id="rId4"/>
    <p:sldId id="814" r:id="rId5"/>
    <p:sldId id="813" r:id="rId6"/>
    <p:sldId id="677" r:id="rId7"/>
    <p:sldId id="748" r:id="rId8"/>
    <p:sldId id="747" r:id="rId9"/>
    <p:sldId id="782" r:id="rId10"/>
    <p:sldId id="738" r:id="rId11"/>
    <p:sldId id="805" r:id="rId12"/>
    <p:sldId id="806" r:id="rId13"/>
    <p:sldId id="656" r:id="rId14"/>
    <p:sldId id="808" r:id="rId15"/>
    <p:sldId id="809" r:id="rId16"/>
    <p:sldId id="816" r:id="rId17"/>
    <p:sldId id="810" r:id="rId18"/>
    <p:sldId id="563" r:id="rId19"/>
    <p:sldId id="775" r:id="rId20"/>
    <p:sldId id="771" r:id="rId21"/>
  </p:sldIdLst>
  <p:sldSz cx="10287000" cy="7715250"/>
  <p:notesSz cx="7099300" cy="10234613"/>
  <p:embeddedFontLst>
    <p:embeddedFont>
      <p:font typeface="Cambria Math" panose="02040503050406030204" pitchFamily="18" charset="0"/>
      <p:regular r:id="rId24"/>
    </p:embeddedFont>
    <p:embeddedFont>
      <p:font typeface="SimSun" panose="02010600030101010101" pitchFamily="2" charset="-122"/>
      <p:regular r:id="rId25"/>
    </p:embeddedFont>
    <p:embeddedFont>
      <p:font typeface="Webdings" panose="05030102010509060703" pitchFamily="18" charset="2"/>
      <p:regular r:id="rId26"/>
    </p:embeddedFont>
    <p:embeddedFont>
      <p:font typeface="Monotype Sorts" panose="020B0604020202020204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33"/>
    <a:srgbClr val="660033"/>
    <a:srgbClr val="00F60C"/>
    <a:srgbClr val="A3FFEB"/>
    <a:srgbClr val="A3C4FF"/>
    <a:srgbClr val="0055EE"/>
    <a:srgbClr val="3DA9B1"/>
    <a:srgbClr val="000000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5942" autoAdjust="0"/>
  </p:normalViewPr>
  <p:slideViewPr>
    <p:cSldViewPr>
      <p:cViewPr varScale="1">
        <p:scale>
          <a:sx n="89" d="100"/>
          <a:sy n="89" d="100"/>
        </p:scale>
        <p:origin x="1149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5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0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8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30">
            <a:off x="-847232" y="-2586038"/>
            <a:ext cx="14790943" cy="13257276"/>
          </a:xfrm>
          <a:prstGeom prst="rect">
            <a:avLst/>
          </a:prstGeom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0" y="7429111"/>
            <a:ext cx="6799730" cy="2879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1200" b="0" smtClean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Talk at ETSI 2nd quantum-safe crypto workshop</a:t>
            </a:r>
            <a:r>
              <a:rPr lang="en-CA" sz="1200" b="0" smtClean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Ottawa, 6–7 October </a:t>
            </a:r>
            <a:r>
              <a:rPr lang="en-CA" sz="1200" b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endParaRPr lang="en-US" sz="1200" b="0">
              <a:solidFill>
                <a:srgbClr val="FF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rot="20875217">
            <a:off x="2164248" y="5406905"/>
            <a:ext cx="294489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 algn="l"/>
            <a:r>
              <a:rPr lang="en-CA" sz="5200" smtClean="0">
                <a:solidFill>
                  <a:srgbClr val="FF0000"/>
                </a:solidFill>
              </a:rPr>
              <a:t>   Testing</a:t>
            </a:r>
          </a:p>
          <a:p>
            <a:pPr algn="l"/>
            <a:r>
              <a:rPr lang="en-CA" sz="5200" smtClean="0">
                <a:solidFill>
                  <a:srgbClr val="FF0000"/>
                </a:solidFill>
              </a:rPr>
              <a:t>quantum</a:t>
            </a:r>
          </a:p>
          <a:p>
            <a:pPr algn="l"/>
            <a:r>
              <a:rPr lang="en-CA" sz="5200" smtClean="0">
                <a:solidFill>
                  <a:srgbClr val="FF0000"/>
                </a:solidFill>
              </a:rPr>
              <a:t>crypto</a:t>
            </a:r>
            <a:endParaRPr lang="en-US" sz="520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19830" y="36897"/>
            <a:ext cx="2644249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66FFFF"/>
                </a:solidFill>
              </a:rPr>
              <a:t>  </a:t>
            </a:r>
            <a:r>
              <a:rPr lang="en-US" sz="2500" b="0" i="1" spc="150" smtClean="0">
                <a:solidFill>
                  <a:srgbClr val="66FFFF"/>
                </a:solidFill>
              </a:rPr>
              <a:t>Vadim</a:t>
            </a:r>
            <a:r>
              <a:rPr lang="en-US" sz="2500" b="0" i="1" spc="150">
                <a:solidFill>
                  <a:srgbClr val="66FFFF"/>
                </a:solidFill>
              </a:rPr>
              <a:t> </a:t>
            </a:r>
            <a:r>
              <a:rPr lang="en-US" sz="2500" b="0" i="1" spc="150" smtClean="0">
                <a:solidFill>
                  <a:srgbClr val="66FFFF"/>
                </a:solidFill>
              </a:rPr>
              <a:t>Makarov</a:t>
            </a:r>
            <a:endParaRPr lang="en-US" sz="2500" b="0" i="1">
              <a:solidFill>
                <a:srgbClr val="66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FFFF">
                <a:tint val="45000"/>
                <a:satMod val="400000"/>
              </a:srgbClr>
            </a:duoton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40" y="469808"/>
            <a:ext cx="1826431" cy="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 rot="16200000">
            <a:off x="8480251" y="3262102"/>
            <a:ext cx="328968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 smtClean="0">
                <a:solidFill>
                  <a:srgbClr val="660033"/>
                </a:solidFill>
              </a:rPr>
              <a:t>Image: street mural in Bucharest (fragment)</a:t>
            </a:r>
          </a:p>
          <a:p>
            <a:pPr algn="l"/>
            <a:r>
              <a:rPr lang="en-US" sz="900" b="0" smtClean="0">
                <a:solidFill>
                  <a:srgbClr val="660033"/>
                </a:solidFill>
              </a:rPr>
              <a:t>©</a:t>
            </a:r>
            <a:r>
              <a:rPr lang="en-US" sz="200" b="0" smtClean="0">
                <a:solidFill>
                  <a:srgbClr val="660033"/>
                </a:solidFill>
              </a:rPr>
              <a:t> </a:t>
            </a:r>
            <a:r>
              <a:rPr lang="en-US" sz="900" b="0">
                <a:solidFill>
                  <a:srgbClr val="660033"/>
                </a:solidFill>
              </a:rPr>
              <a:t>2013 Obie </a:t>
            </a:r>
            <a:r>
              <a:rPr lang="en-US" sz="900" b="0" smtClean="0">
                <a:solidFill>
                  <a:srgbClr val="660033"/>
                </a:solidFill>
              </a:rPr>
              <a:t>Platon, </a:t>
            </a:r>
            <a:r>
              <a:rPr lang="en-US" sz="900" b="0">
                <a:solidFill>
                  <a:srgbClr val="660033"/>
                </a:solidFill>
              </a:rPr>
              <a:t>Irlo, Pisica Pătrată, Last, Spesh, Lumin</a:t>
            </a:r>
          </a:p>
        </p:txBody>
      </p:sp>
    </p:spTree>
    <p:extLst>
      <p:ext uri="{BB962C8B-B14F-4D97-AF65-F5344CB8AC3E}">
        <p14:creationId xmlns:p14="http://schemas.microsoft.com/office/powerpoint/2010/main" val="15857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05597"/>
            <a:ext cx="10287000" cy="551135"/>
          </a:xfrm>
          <a:prstGeom prst="rect">
            <a:avLst/>
          </a:prstGeom>
          <a:solidFill>
            <a:srgbClr val="460046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15017"/>
              </p:ext>
            </p:extLst>
          </p:nvPr>
        </p:nvGraphicFramePr>
        <p:xfrm>
          <a:off x="174946" y="-19983"/>
          <a:ext cx="10081265" cy="766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0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arXiv:1406.5813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nb-NO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Time-shift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Y. Zhao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78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042333 (2008)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0" y="545166"/>
            <a:ext cx="10287000" cy="5260431"/>
          </a:xfrm>
          <a:prstGeom prst="rect">
            <a:avLst/>
          </a:prstGeom>
          <a:solidFill>
            <a:srgbClr val="000000">
              <a:alpha val="30196"/>
            </a:srgbClr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732"/>
            <a:ext cx="10287000" cy="1358518"/>
          </a:xfrm>
          <a:prstGeom prst="rect">
            <a:avLst/>
          </a:prstGeom>
          <a:solidFill>
            <a:srgbClr val="000000">
              <a:alpha val="30196"/>
            </a:srgbClr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Intercept-resend attack with Bob’s detector control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Lydersen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V. Makarov, New J. Phys. 11, 065003 (2009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Makarov, D. R. Hjelme,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691 (2005)</a:t>
            </a:r>
            <a:endParaRPr lang="en-CA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162505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mtClean="0">
                <a:solidFill>
                  <a:srgbClr val="000000"/>
                </a:solidFill>
              </a:rPr>
              <a:t>Bob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3127077" y="1193255"/>
            <a:ext cx="4032847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415260" y="162505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24" name="Line 89"/>
          <p:cNvSpPr>
            <a:spLocks noChangeShapeType="1"/>
          </p:cNvSpPr>
          <p:nvPr/>
        </p:nvSpPr>
        <p:spPr bwMode="auto">
          <a:xfrm flipH="1" flipV="1">
            <a:off x="4639222" y="1985418"/>
            <a:ext cx="50414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162505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871740" y="1985418"/>
            <a:ext cx="172774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1985418"/>
            <a:ext cx="1727747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5143630" y="1625055"/>
            <a:ext cx="1728110" cy="72072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solidFill>
                  <a:srgbClr val="000000"/>
                </a:solidFill>
              </a:rPr>
              <a:t>Bright-light controller</a:t>
            </a:r>
            <a:endParaRPr lang="en-US" sz="22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50" y="2849485"/>
            <a:ext cx="5286838" cy="3306553"/>
          </a:xfrm>
          <a:prstGeom prst="rect">
            <a:avLst/>
          </a:prstGeom>
        </p:spPr>
      </p:pic>
      <p:sp>
        <p:nvSpPr>
          <p:cNvPr id="192" name="TextBox 192"/>
          <p:cNvSpPr txBox="1">
            <a:spLocks noChangeArrowheads="1"/>
          </p:cNvSpPr>
          <p:nvPr/>
        </p:nvSpPr>
        <p:spPr bwMode="auto">
          <a:xfrm>
            <a:off x="8233149" y="6110708"/>
            <a:ext cx="18790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FFFF"/>
                </a:solidFill>
              </a:rPr>
              <a:t>Now-classical</a:t>
            </a:r>
          </a:p>
          <a:p>
            <a:r>
              <a:rPr lang="en-US" sz="2000" smtClean="0">
                <a:solidFill>
                  <a:srgbClr val="FFFFFF"/>
                </a:solidFill>
              </a:rPr>
              <a:t>detectors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9" name="TextBox 192"/>
          <p:cNvSpPr txBox="1">
            <a:spLocks noChangeArrowheads="1"/>
          </p:cNvSpPr>
          <p:nvPr/>
        </p:nvSpPr>
        <p:spPr bwMode="auto">
          <a:xfrm>
            <a:off x="6554555" y="3383718"/>
            <a:ext cx="3701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FFFF"/>
                </a:solidFill>
              </a:rPr>
              <a:t>Repeat what I have detected!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0" name="TextBox 192"/>
          <p:cNvSpPr txBox="1">
            <a:spLocks noChangeArrowheads="1"/>
          </p:cNvSpPr>
          <p:nvPr/>
        </p:nvSpPr>
        <p:spPr bwMode="auto">
          <a:xfrm>
            <a:off x="8580033" y="2366453"/>
            <a:ext cx="126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FF"/>
                </a:solidFill>
              </a:rPr>
              <a:t>(blinded)</a:t>
            </a:r>
            <a:endParaRPr lang="en-US" sz="2000">
              <a:solidFill>
                <a:srgbClr val="FF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027111" y="2453730"/>
            <a:ext cx="131" cy="158052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027242" y="4034255"/>
            <a:ext cx="864053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lgDash"/>
            <a:round/>
            <a:headEnd type="none" w="med" len="med"/>
            <a:tailEnd type="arrow" w="lg" len="lg"/>
          </a:ln>
          <a:effectLst/>
        </p:spPr>
      </p:cxnSp>
      <p:sp>
        <p:nvSpPr>
          <p:cNvPr id="44" name="Arc 43"/>
          <p:cNvSpPr/>
          <p:nvPr/>
        </p:nvSpPr>
        <p:spPr bwMode="auto">
          <a:xfrm rot="9945700">
            <a:off x="5122442" y="2467332"/>
            <a:ext cx="5669214" cy="4635692"/>
          </a:xfrm>
          <a:prstGeom prst="arc">
            <a:avLst>
              <a:gd name="adj1" fmla="val 15253690"/>
              <a:gd name="adj2" fmla="val 20753348"/>
            </a:avLst>
          </a:prstGeom>
          <a:noFill/>
          <a:ln w="19050" cap="flat" cmpd="sng" algn="ctr">
            <a:solidFill>
              <a:srgbClr val="CC00CC"/>
            </a:solidFill>
            <a:prstDash val="lgDash"/>
            <a:round/>
            <a:headEnd type="arrow" w="med" len="lg"/>
            <a:tailEnd type="arrow" w="med" len="lg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CC00CC"/>
              </a:solidFill>
            </a:endParaRPr>
          </a:p>
        </p:txBody>
      </p:sp>
      <p:sp>
        <p:nvSpPr>
          <p:cNvPr id="45" name="TextBox 180"/>
          <p:cNvSpPr txBox="1">
            <a:spLocks noChangeArrowheads="1"/>
          </p:cNvSpPr>
          <p:nvPr/>
        </p:nvSpPr>
        <p:spPr bwMode="auto">
          <a:xfrm>
            <a:off x="5674427" y="7119453"/>
            <a:ext cx="353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FF"/>
                </a:solidFill>
              </a:rPr>
              <a:t>Identical </a:t>
            </a:r>
            <a:r>
              <a:rPr lang="en-US" sz="2000" smtClean="0">
                <a:solidFill>
                  <a:srgbClr val="FF00FF"/>
                </a:solidFill>
              </a:rPr>
              <a:t>bases &amp; bit values</a:t>
            </a:r>
            <a:endParaRPr lang="en-US" sz="200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Countermeasures to detector attacks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07120" y="833205"/>
            <a:ext cx="7647470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US" sz="2000" smtClean="0">
                <a:solidFill>
                  <a:srgbClr val="FFFFFF"/>
                </a:solidFill>
              </a:rPr>
              <a:t>Monitoring extra electrical parameters in detector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Z. L. Yuan, J. F. Dynes, A. J. Shields, Appl. Phys.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231104 (2011)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1000">
              <a:solidFill>
                <a:srgbClr val="FFFFFF"/>
              </a:solidFill>
            </a:endParaRPr>
          </a:p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Randomly varying detector sensitivity</a:t>
            </a:r>
            <a:endParaRPr lang="en-US" sz="20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Legre, G. Robordy,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Intl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br>
              <a:rPr lang="en-US" sz="1600" b="0" smtClean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C. W. Lim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arXiv:1408.6398</a:t>
            </a:r>
            <a:endParaRPr lang="en-US" sz="20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Measurement-device-independent QKD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H.-K. Lo, M. Curty, B. Qi,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130503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6820" y="827561"/>
            <a:ext cx="4032560" cy="282084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Technical</a:t>
            </a: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35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6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Integrated into</a:t>
            </a: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security model</a:t>
            </a:r>
          </a:p>
        </p:txBody>
      </p:sp>
      <p:sp>
        <p:nvSpPr>
          <p:cNvPr id="7" name="Smiley Face 6"/>
          <p:cNvSpPr/>
          <p:nvPr/>
        </p:nvSpPr>
        <p:spPr bwMode="auto">
          <a:xfrm>
            <a:off x="254190" y="3779891"/>
            <a:ext cx="720100" cy="720000"/>
          </a:xfrm>
          <a:prstGeom prst="smileyFace">
            <a:avLst/>
          </a:prstGeom>
          <a:noFill/>
          <a:ln w="28575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 bwMode="auto">
          <a:xfrm>
            <a:off x="254190" y="1329599"/>
            <a:ext cx="720100" cy="722132"/>
          </a:xfrm>
          <a:prstGeom prst="smileyFace">
            <a:avLst>
              <a:gd name="adj" fmla="val 848"/>
            </a:avLst>
          </a:prstGeom>
          <a:noFill/>
          <a:ln w="28575" cap="sq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Monitoring extra electrical parameters in detector </a:t>
            </a:r>
            <a:r>
              <a:rPr lang="en-US" b="0" smtClean="0">
                <a:solidFill>
                  <a:srgbClr val="FFFFFF"/>
                </a:solidFill>
              </a:rPr>
              <a:t>(Toshiba)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Z. 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Yuan, J. F. Dynes, A. J. Shields,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Appl. Phys.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231104 (2011);</a:t>
            </a:r>
          </a:p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L. Lydersen, V. Makarov, J. Skaar, 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Appl. Phys. Lett. </a:t>
            </a:r>
            <a:r>
              <a:rPr lang="fr-FR" sz="1600">
                <a:solidFill>
                  <a:srgbClr val="C0C0C0"/>
                </a:solidFill>
                <a:cs typeface="Arial" pitchFamily="34" charset="0"/>
              </a:rPr>
              <a:t>99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, 196101 (2011</a:t>
            </a:r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).</a:t>
            </a: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Z. L. Yuan, J. F. Dynes, A. J. Shields,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800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2010);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ibid.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801.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946258" y="1841745"/>
            <a:ext cx="5095" cy="3672064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1647094" y="2857397"/>
            <a:ext cx="2304255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 bwMode="auto">
          <a:xfrm>
            <a:off x="3588109" y="2503454"/>
            <a:ext cx="726481" cy="70788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Bias</a:t>
            </a:r>
          </a:p>
          <a:p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tee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39182" y="2746683"/>
            <a:ext cx="540000" cy="216024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07334" y="3713609"/>
            <a:ext cx="288032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095366" y="3713609"/>
            <a:ext cx="0" cy="5400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3807334" y="3713609"/>
            <a:ext cx="144015" cy="216024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951350" y="3713609"/>
            <a:ext cx="144016" cy="216024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3807334" y="3929633"/>
            <a:ext cx="288032" cy="0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 rot="16200000">
            <a:off x="3681349" y="4883710"/>
            <a:ext cx="540000" cy="216024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766238" y="5524083"/>
            <a:ext cx="360040" cy="0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3951353" y="4433689"/>
            <a:ext cx="1080117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4131194" y="3541891"/>
            <a:ext cx="180000" cy="180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4186312" y="3600763"/>
            <a:ext cx="180000" cy="180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36" name="Oval 35"/>
          <p:cNvSpPr/>
          <p:nvPr/>
        </p:nvSpPr>
        <p:spPr>
          <a:xfrm>
            <a:off x="3906351" y="4388689"/>
            <a:ext cx="90000" cy="90000"/>
          </a:xfrm>
          <a:prstGeom prst="ellipse">
            <a:avLst/>
          </a:prstGeom>
          <a:solidFill>
            <a:srgbClr val="FFFFFF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 bwMode="auto">
          <a:xfrm>
            <a:off x="2326706" y="2277737"/>
            <a:ext cx="76495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R</a:t>
            </a:r>
            <a:r>
              <a:rPr lang="en-US" sz="2200" baseline="-25000" smtClean="0">
                <a:ln w="12700">
                  <a:noFill/>
                </a:ln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4090714" y="4760888"/>
            <a:ext cx="81464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l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50 </a:t>
            </a:r>
            <a:r>
              <a:rPr lang="el-GR" smtClean="0">
                <a:ln w="12700">
                  <a:noFill/>
                </a:ln>
                <a:solidFill>
                  <a:srgbClr val="FFFFFF"/>
                </a:solidFill>
                <a:sym typeface="Symbol"/>
              </a:rPr>
              <a:t></a:t>
            </a:r>
            <a:endParaRPr lang="en-US" baseline="-250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810133" y="2634650"/>
            <a:ext cx="76495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ln w="12700">
                  <a:noFill/>
                </a:ln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3539736" y="1347619"/>
            <a:ext cx="81304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CCCCFF"/>
                </a:solidFill>
              </a:rPr>
              <a:t>Gate</a:t>
            </a:r>
            <a:endParaRPr lang="en-US" sz="2200" baseline="-25000" smtClean="0">
              <a:ln w="12700">
                <a:noFill/>
              </a:ln>
              <a:solidFill>
                <a:srgbClr val="CCCCFF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877992" y="1841401"/>
            <a:ext cx="1607190" cy="431975"/>
            <a:chOff x="1846006" y="1697385"/>
            <a:chExt cx="1607190" cy="431975"/>
          </a:xfrm>
        </p:grpSpPr>
        <p:sp>
          <p:nvSpPr>
            <p:cNvPr id="39" name="TextBox 38"/>
            <p:cNvSpPr txBox="1"/>
            <p:nvPr/>
          </p:nvSpPr>
          <p:spPr bwMode="auto">
            <a:xfrm>
              <a:off x="1896360" y="1698473"/>
              <a:ext cx="1556836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l"/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1   R</a:t>
              </a:r>
              <a:r>
                <a:rPr lang="en-US" sz="2200" baseline="-25000" smtClean="0">
                  <a:ln w="12700">
                    <a:noFill/>
                  </a:ln>
                  <a:solidFill>
                    <a:srgbClr val="00FF00"/>
                  </a:solidFill>
                </a:rPr>
                <a:t>bias</a:t>
              </a:r>
              <a:r>
                <a:rPr lang="en-US" sz="1100">
                  <a:ln w="12700">
                    <a:noFill/>
                  </a:ln>
                  <a:solidFill>
                    <a:srgbClr val="00FF00"/>
                  </a:solidFill>
                </a:rPr>
                <a:t> 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=</a:t>
              </a:r>
              <a:r>
                <a:rPr lang="en-US" sz="1100" smtClean="0">
                  <a:ln w="12700">
                    <a:noFill/>
                  </a:ln>
                  <a:solidFill>
                    <a:srgbClr val="00FF00"/>
                  </a:solidFill>
                </a:rPr>
                <a:t> 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0</a:t>
              </a:r>
              <a:endParaRPr lang="en-US" baseline="-25000" smtClean="0">
                <a:ln w="12700">
                  <a:noFill/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846006" y="1697385"/>
              <a:ext cx="459466" cy="430887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50166" y="3109669"/>
            <a:ext cx="2937088" cy="1107996"/>
            <a:chOff x="118180" y="2965653"/>
            <a:chExt cx="2937088" cy="1107996"/>
          </a:xfrm>
        </p:grpSpPr>
        <p:sp>
          <p:nvSpPr>
            <p:cNvPr id="40" name="TextBox 39"/>
            <p:cNvSpPr txBox="1"/>
            <p:nvPr/>
          </p:nvSpPr>
          <p:spPr bwMode="auto">
            <a:xfrm>
              <a:off x="182046" y="2965653"/>
              <a:ext cx="2873222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rtlCol="0" anchor="t" anchorCtr="0">
              <a:spAutoFit/>
            </a:bodyPr>
            <a:lstStyle/>
            <a:p>
              <a:pPr marL="360363" indent="-360363" algn="l">
                <a:tabLst>
                  <a:tab pos="360363" algn="l"/>
                </a:tabLst>
              </a:pP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3	Monitor I</a:t>
              </a:r>
              <a:r>
                <a:rPr lang="en-US" sz="2200" baseline="-25000" smtClean="0">
                  <a:ln w="12700">
                    <a:noFill/>
                  </a:ln>
                  <a:solidFill>
                    <a:srgbClr val="00FF00"/>
                  </a:solidFill>
                </a:rPr>
                <a:t>bias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/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for “anomalously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high” values</a:t>
              </a:r>
              <a:endParaRPr lang="en-US" baseline="-25000" smtClean="0">
                <a:ln w="12700">
                  <a:noFill/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18180" y="2966115"/>
              <a:ext cx="459466" cy="430887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646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26" y="2871855"/>
            <a:ext cx="2921435" cy="244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Straight Connector 56"/>
          <p:cNvCxnSpPr/>
          <p:nvPr/>
        </p:nvCxnSpPr>
        <p:spPr bwMode="auto">
          <a:xfrm>
            <a:off x="5226926" y="3464697"/>
            <a:ext cx="2883685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97" name="Group 96"/>
          <p:cNvGrpSpPr/>
          <p:nvPr/>
        </p:nvGrpSpPr>
        <p:grpSpPr>
          <a:xfrm>
            <a:off x="7952886" y="3244982"/>
            <a:ext cx="2191239" cy="1785104"/>
            <a:chOff x="7807796" y="3100966"/>
            <a:chExt cx="2191239" cy="1785104"/>
          </a:xfrm>
        </p:grpSpPr>
        <p:sp>
          <p:nvSpPr>
            <p:cNvPr id="51" name="Oval 50"/>
            <p:cNvSpPr/>
            <p:nvPr/>
          </p:nvSpPr>
          <p:spPr>
            <a:xfrm>
              <a:off x="7807796" y="3105238"/>
              <a:ext cx="459466" cy="430887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FF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 bwMode="auto">
            <a:xfrm>
              <a:off x="7869757" y="3100966"/>
              <a:ext cx="2129278" cy="1785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t" anchorCtr="0">
              <a:spAutoFit/>
            </a:bodyPr>
            <a:lstStyle/>
            <a:p>
              <a:pPr marL="360363" indent="-360363" algn="l">
                <a:tabLst>
                  <a:tab pos="360363" algn="l"/>
                </a:tabLst>
              </a:pP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2	Comparator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threshold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just above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capacitive signal</a:t>
              </a:r>
              <a:endParaRPr lang="en-US" baseline="-25000" smtClean="0">
                <a:ln w="12700">
                  <a:noFill/>
                </a:ln>
                <a:solidFill>
                  <a:srgbClr val="00FF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54503" y="1299971"/>
            <a:ext cx="2811487" cy="623712"/>
            <a:chOff x="5254503" y="1299971"/>
            <a:chExt cx="2811487" cy="623712"/>
          </a:xfrm>
        </p:grpSpPr>
        <p:cxnSp>
          <p:nvCxnSpPr>
            <p:cNvPr id="60" name="Straight Connector 59"/>
            <p:cNvCxnSpPr/>
            <p:nvPr/>
          </p:nvCxnSpPr>
          <p:spPr bwMode="auto">
            <a:xfrm>
              <a:off x="5254503" y="1923683"/>
              <a:ext cx="1011287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6265790" y="1299971"/>
              <a:ext cx="0" cy="613438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6265790" y="1299971"/>
              <a:ext cx="462949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6728739" y="1299971"/>
              <a:ext cx="0" cy="613438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6728739" y="1923683"/>
              <a:ext cx="1337251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5" name="TextBox 94"/>
          <p:cNvSpPr txBox="1"/>
          <p:nvPr/>
        </p:nvSpPr>
        <p:spPr bwMode="auto">
          <a:xfrm>
            <a:off x="6045150" y="905297"/>
            <a:ext cx="91082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r>
              <a:rPr lang="en-US" sz="2000" smtClean="0">
                <a:ln w="12700">
                  <a:noFill/>
                </a:ln>
                <a:solidFill>
                  <a:srgbClr val="CCCCFF"/>
                </a:solidFill>
              </a:rPr>
              <a:t>3.5 ns</a:t>
            </a:r>
            <a:endParaRPr lang="en-US" sz="2000" baseline="-25000" smtClean="0">
              <a:ln w="12700">
                <a:noFill/>
              </a:ln>
              <a:solidFill>
                <a:srgbClr val="CCCCFF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6368746" y="5441801"/>
            <a:ext cx="2417414" cy="1409338"/>
            <a:chOff x="6295664" y="5369793"/>
            <a:chExt cx="2417414" cy="1409338"/>
          </a:xfrm>
        </p:grpSpPr>
        <p:sp>
          <p:nvSpPr>
            <p:cNvPr id="52" name="TextBox 51"/>
            <p:cNvSpPr txBox="1"/>
            <p:nvPr/>
          </p:nvSpPr>
          <p:spPr bwMode="auto">
            <a:xfrm>
              <a:off x="6357625" y="5671135"/>
              <a:ext cx="2355453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rtlCol="0" anchor="t" anchorCtr="0">
              <a:spAutoFit/>
            </a:bodyPr>
            <a:lstStyle/>
            <a:p>
              <a:pPr marL="360363" indent="-360363" algn="l">
                <a:tabLst>
                  <a:tab pos="360363" algn="l"/>
                </a:tabLst>
              </a:pP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4	Accept clicks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in narrow</a:t>
              </a:r>
              <a:b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time window</a:t>
              </a:r>
              <a:endParaRPr lang="en-US" baseline="-25000" smtClean="0">
                <a:ln w="12700">
                  <a:noFill/>
                </a:ln>
                <a:solidFill>
                  <a:srgbClr val="00FF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295664" y="5675407"/>
              <a:ext cx="459466" cy="430887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6295664" y="5369793"/>
              <a:ext cx="459466" cy="144016"/>
              <a:chOff x="6291462" y="5369793"/>
              <a:chExt cx="504764" cy="144016"/>
            </a:xfrm>
          </p:grpSpPr>
          <p:cxnSp>
            <p:nvCxnSpPr>
              <p:cNvPr id="84" name="Straight Connector 83"/>
              <p:cNvCxnSpPr/>
              <p:nvPr/>
            </p:nvCxnSpPr>
            <p:spPr bwMode="auto">
              <a:xfrm>
                <a:off x="6295628" y="5441801"/>
                <a:ext cx="490324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6796226" y="5369793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6291462" y="5369793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08" name="TextBox 107"/>
          <p:cNvSpPr txBox="1"/>
          <p:nvPr/>
        </p:nvSpPr>
        <p:spPr bwMode="auto">
          <a:xfrm>
            <a:off x="6868012" y="5072603"/>
            <a:ext cx="227818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l"/>
            <a:r>
              <a:rPr lang="en-US" sz="2000" smtClean="0">
                <a:ln w="12700">
                  <a:noFill/>
                </a:ln>
                <a:solidFill>
                  <a:srgbClr val="3333FF"/>
                </a:solidFill>
              </a:rPr>
              <a:t>Capacitive signal</a:t>
            </a:r>
            <a:endParaRPr lang="en-US" sz="2000" baseline="-25000" smtClean="0">
              <a:ln w="12700">
                <a:noFill/>
              </a:ln>
              <a:solidFill>
                <a:srgbClr val="3333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6800758" y="2757893"/>
            <a:ext cx="145918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l"/>
            <a:r>
              <a:rPr lang="en-US" sz="2000" smtClean="0">
                <a:ln w="12700">
                  <a:noFill/>
                </a:ln>
                <a:solidFill>
                  <a:srgbClr val="E10000"/>
                </a:solidFill>
              </a:rPr>
              <a:t>Avalanche</a:t>
            </a:r>
            <a:endParaRPr lang="en-US" sz="2000" baseline="-25000" smtClean="0">
              <a:ln w="12700">
                <a:noFill/>
              </a:ln>
              <a:solidFill>
                <a:srgbClr val="E1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4720514" y="2236700"/>
            <a:ext cx="1566519" cy="1220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r"/>
            <a:r>
              <a:rPr lang="en-US" sz="2000" smtClean="0">
                <a:ln w="12700">
                  <a:noFill/>
                </a:ln>
                <a:solidFill>
                  <a:srgbClr val="FF00FF"/>
                </a:solidFill>
              </a:rPr>
              <a:t>Gain</a:t>
            </a:r>
            <a:br>
              <a:rPr lang="en-US" sz="2000" smtClean="0">
                <a:ln w="12700">
                  <a:noFill/>
                </a:ln>
                <a:solidFill>
                  <a:srgbClr val="FF00FF"/>
                </a:solidFill>
              </a:rPr>
            </a:br>
            <a:r>
              <a:rPr lang="en-US" sz="2000" smtClean="0">
                <a:ln w="12700">
                  <a:noFill/>
                </a:ln>
                <a:solidFill>
                  <a:srgbClr val="FF00FF"/>
                </a:solidFill>
              </a:rPr>
              <a:t>modulation</a:t>
            </a:r>
            <a:br>
              <a:rPr lang="en-US" sz="2000" smtClean="0">
                <a:ln w="12700">
                  <a:noFill/>
                </a:ln>
                <a:solidFill>
                  <a:srgbClr val="FF00FF"/>
                </a:solidFill>
              </a:rPr>
            </a:br>
            <a:r>
              <a:rPr lang="en-US" sz="2000" smtClean="0">
                <a:ln w="12700">
                  <a:noFill/>
                </a:ln>
                <a:solidFill>
                  <a:srgbClr val="FF00FF"/>
                </a:solidFill>
              </a:rPr>
              <a:t>@ </a:t>
            </a:r>
            <a:r>
              <a:rPr lang="en-US" sz="2000">
                <a:ln w="12700">
                  <a:noFill/>
                </a:ln>
                <a:solidFill>
                  <a:srgbClr val="FF00FF"/>
                </a:solidFill>
              </a:rPr>
              <a:t>R</a:t>
            </a:r>
            <a:r>
              <a:rPr lang="en-US" sz="2000" baseline="-25000">
                <a:ln w="12700">
                  <a:noFill/>
                </a:ln>
                <a:solidFill>
                  <a:srgbClr val="FF00FF"/>
                </a:solidFill>
              </a:rPr>
              <a:t>bias</a:t>
            </a:r>
            <a:r>
              <a:rPr lang="en-US" sz="1050">
                <a:ln w="12700">
                  <a:noFill/>
                </a:ln>
                <a:solidFill>
                  <a:srgbClr val="FF00FF"/>
                </a:solidFill>
              </a:rPr>
              <a:t> </a:t>
            </a:r>
            <a:r>
              <a:rPr lang="en-US" sz="2000">
                <a:ln w="12700">
                  <a:noFill/>
                </a:ln>
                <a:solidFill>
                  <a:srgbClr val="FF00FF"/>
                </a:solidFill>
              </a:rPr>
              <a:t>=</a:t>
            </a:r>
            <a:r>
              <a:rPr lang="en-US" sz="1050">
                <a:ln w="12700">
                  <a:noFill/>
                </a:ln>
                <a:solidFill>
                  <a:srgbClr val="FF00FF"/>
                </a:solidFill>
              </a:rPr>
              <a:t> </a:t>
            </a:r>
            <a:r>
              <a:rPr lang="en-US" sz="2000">
                <a:ln w="12700">
                  <a:noFill/>
                </a:ln>
                <a:solidFill>
                  <a:srgbClr val="FF00FF"/>
                </a:solidFill>
              </a:rPr>
              <a:t>0</a:t>
            </a:r>
            <a:endParaRPr lang="en-US" sz="2000" baseline="-25000">
              <a:ln w="12700">
                <a:noFill/>
              </a:ln>
              <a:solidFill>
                <a:srgbClr val="FF00FF"/>
              </a:solidFill>
            </a:endParaRPr>
          </a:p>
          <a:p>
            <a:pPr algn="r"/>
            <a:endParaRPr lang="en-US" sz="2000" baseline="-25000" smtClean="0">
              <a:ln w="12700">
                <a:noFill/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07120" y="1461083"/>
            <a:ext cx="7468360" cy="5738812"/>
          </a:xfrm>
          <a:prstGeom prst="rect">
            <a:avLst/>
          </a:prstGeom>
        </p:spPr>
        <p:txBody>
          <a:bodyPr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Symbol" pitchFamily="18" charset="2"/>
              <a:buNone/>
              <a:tabLst>
                <a:tab pos="7802563" algn="l"/>
              </a:tabLst>
            </a:pPr>
            <a:r>
              <a:rPr lang="nb-NO" sz="3200" kern="0" smtClean="0">
                <a:solidFill>
                  <a:srgbClr val="FFFFFF"/>
                </a:solidFill>
              </a:rPr>
              <a:t/>
            </a:r>
            <a:br>
              <a:rPr lang="nb-NO" sz="3200" kern="0" smtClean="0">
                <a:solidFill>
                  <a:srgbClr val="FFFFFF"/>
                </a:solidFill>
              </a:rPr>
            </a:br>
            <a:r>
              <a:rPr lang="nb-NO" sz="3200" kern="0" smtClean="0">
                <a:solidFill>
                  <a:srgbClr val="FFFFFF"/>
                </a:solidFill>
              </a:rPr>
              <a:t>Toshiba:  </a:t>
            </a:r>
            <a:r>
              <a:rPr lang="nb-NO" sz="3200" kern="0" smtClean="0">
                <a:solidFill>
                  <a:srgbClr val="FFFF00"/>
                </a:solidFill>
              </a:rPr>
              <a:t>No.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Symbol" pitchFamily="18" charset="2"/>
              <a:buNone/>
              <a:tabLst>
                <a:tab pos="7802563" algn="l"/>
              </a:tabLst>
            </a:pPr>
            <a:r>
              <a:rPr lang="nb-NO" sz="3200" kern="0" smtClean="0">
                <a:solidFill>
                  <a:srgbClr val="FFFFFF"/>
                </a:solidFill>
              </a:rPr>
              <a:t>I:  </a:t>
            </a:r>
            <a:r>
              <a:rPr lang="nb-NO" sz="3200" kern="0" smtClean="0">
                <a:solidFill>
                  <a:srgbClr val="FF00FF"/>
                </a:solidFill>
              </a:rPr>
              <a:t>Why not?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Symbol" pitchFamily="18" charset="2"/>
              <a:buNone/>
              <a:tabLst>
                <a:tab pos="7802563" algn="l"/>
              </a:tabLst>
            </a:pPr>
            <a:r>
              <a:rPr lang="nb-NO" sz="3200" kern="0" smtClean="0">
                <a:solidFill>
                  <a:srgbClr val="FFFFFF"/>
                </a:solidFill>
              </a:rPr>
              <a:t>Toshiba:  </a:t>
            </a:r>
            <a:r>
              <a:rPr lang="nb-NO" sz="3200" kern="0" smtClean="0">
                <a:solidFill>
                  <a:srgbClr val="FFFF00"/>
                </a:solidFill>
              </a:rPr>
              <a:t>Still no.</a:t>
            </a:r>
            <a:endParaRPr lang="en-US" sz="3200" kern="0">
              <a:solidFill>
                <a:srgbClr val="FFFF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7120" y="1607843"/>
            <a:ext cx="5831980" cy="936625"/>
          </a:xfrm>
        </p:spPr>
        <p:txBody>
          <a:bodyPr lIns="90000"/>
          <a:lstStyle/>
          <a:p>
            <a:r>
              <a:rPr lang="nb-NO" sz="3200">
                <a:solidFill>
                  <a:srgbClr val="FFFFFF"/>
                </a:solidFill>
              </a:rPr>
              <a:t>I:  </a:t>
            </a:r>
            <a:r>
              <a:rPr lang="nb-NO" sz="3200">
                <a:solidFill>
                  <a:srgbClr val="FF00FF"/>
                </a:solidFill>
              </a:rPr>
              <a:t>Can we test your detector</a:t>
            </a:r>
            <a:r>
              <a:rPr lang="nb-NO" sz="3200" smtClean="0">
                <a:solidFill>
                  <a:srgbClr val="FF00FF"/>
                </a:solidFill>
              </a:rPr>
              <a:t>?</a:t>
            </a:r>
            <a:endParaRPr lang="en-CA" sz="3200">
              <a:solidFill>
                <a:srgbClr val="FF00FF"/>
              </a:solidFill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407120" y="6090115"/>
            <a:ext cx="7592985" cy="93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t"/>
          <a:lstStyle/>
          <a:p>
            <a:pPr algn="l">
              <a:lnSpc>
                <a:spcPct val="150000"/>
              </a:lnSpc>
            </a:pPr>
            <a:r>
              <a:rPr lang="en-CA" smtClean="0">
                <a:solidFill>
                  <a:srgbClr val="FFFFFF"/>
                </a:solidFill>
                <a:cs typeface="Arial" pitchFamily="34" charset="0"/>
              </a:rPr>
              <a:t>Chinese way: build a copy and hack it.</a:t>
            </a:r>
          </a:p>
          <a:p>
            <a:pPr algn="l">
              <a:lnSpc>
                <a:spcPct val="150000"/>
              </a:lnSpc>
            </a:pP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M.-S. Jiang </a:t>
            </a:r>
            <a:r>
              <a:rPr lang="en-CA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CA" sz="1600" smtClean="0">
                <a:solidFill>
                  <a:srgbClr val="C0C0C0"/>
                </a:solidFill>
                <a:cs typeface="Arial" pitchFamily="34" charset="0"/>
              </a:rPr>
              <a:t>88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, 062335 (2013)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Randomly varying detector sensitivity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b="0" smtClean="0">
                <a:solidFill>
                  <a:srgbClr val="FFFFFF"/>
                </a:solidFill>
              </a:rPr>
              <a:t>(ID Quantique)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C. W. Lim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arXiv:1408.6398</a:t>
            </a:r>
          </a:p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Robordy, Intl.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470990" y="2133910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1948935" y="2135747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362145" y="2264710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13" name="Straight Arrow Connector 62"/>
          <p:cNvCxnSpPr>
            <a:cxnSpLocks noChangeShapeType="1"/>
          </p:cNvCxnSpPr>
          <p:nvPr/>
        </p:nvCxnSpPr>
        <p:spPr bwMode="auto">
          <a:xfrm rot="5400000">
            <a:off x="2551074" y="198682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17" name="Group 16"/>
          <p:cNvGrpSpPr/>
          <p:nvPr/>
        </p:nvGrpSpPr>
        <p:grpSpPr>
          <a:xfrm>
            <a:off x="2681792" y="2136636"/>
            <a:ext cx="740983" cy="775798"/>
            <a:chOff x="4314824" y="1641261"/>
            <a:chExt cx="740983" cy="775798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414616" y="2133910"/>
            <a:ext cx="740983" cy="775798"/>
            <a:chOff x="4314824" y="1641261"/>
            <a:chExt cx="740983" cy="775798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/>
          <p:cNvGrpSpPr/>
          <p:nvPr/>
        </p:nvGrpSpPr>
        <p:grpSpPr>
          <a:xfrm>
            <a:off x="4147440" y="2133910"/>
            <a:ext cx="740983" cy="775798"/>
            <a:chOff x="4314824" y="1641261"/>
            <a:chExt cx="740983" cy="775798"/>
          </a:xfrm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roup 23"/>
          <p:cNvGrpSpPr/>
          <p:nvPr/>
        </p:nvGrpSpPr>
        <p:grpSpPr>
          <a:xfrm>
            <a:off x="4880264" y="2133020"/>
            <a:ext cx="740983" cy="775798"/>
            <a:chOff x="4314824" y="1641261"/>
            <a:chExt cx="740983" cy="775798"/>
          </a:xfrm>
        </p:grpSpPr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roup 29"/>
          <p:cNvGrpSpPr/>
          <p:nvPr/>
        </p:nvGrpSpPr>
        <p:grpSpPr>
          <a:xfrm>
            <a:off x="5613056" y="2133020"/>
            <a:ext cx="740983" cy="775798"/>
            <a:chOff x="4314824" y="1641261"/>
            <a:chExt cx="740983" cy="775798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" name="Group 32"/>
          <p:cNvGrpSpPr/>
          <p:nvPr/>
        </p:nvGrpSpPr>
        <p:grpSpPr>
          <a:xfrm>
            <a:off x="6345880" y="2132130"/>
            <a:ext cx="740983" cy="775798"/>
            <a:chOff x="4314824" y="1641261"/>
            <a:chExt cx="740983" cy="775798"/>
          </a:xfrm>
        </p:grpSpPr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roup 35"/>
          <p:cNvGrpSpPr/>
          <p:nvPr/>
        </p:nvGrpSpPr>
        <p:grpSpPr>
          <a:xfrm>
            <a:off x="7078640" y="2132130"/>
            <a:ext cx="740983" cy="775798"/>
            <a:chOff x="4314824" y="1641261"/>
            <a:chExt cx="740983" cy="775798"/>
          </a:xfrm>
        </p:grpSpPr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39" name="Straight Connector 38"/>
          <p:cNvCxnSpPr/>
          <p:nvPr/>
        </p:nvCxnSpPr>
        <p:spPr bwMode="auto">
          <a:xfrm>
            <a:off x="7819623" y="2856427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7813513" y="2907038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3" name="Straight Arrow Connector 62"/>
          <p:cNvCxnSpPr>
            <a:cxnSpLocks noChangeShapeType="1"/>
          </p:cNvCxnSpPr>
          <p:nvPr/>
        </p:nvCxnSpPr>
        <p:spPr bwMode="auto">
          <a:xfrm rot="5400000">
            <a:off x="5474179" y="198682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2221569" y="2927721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5" name="TextBox 20"/>
          <p:cNvSpPr txBox="1">
            <a:spLocks noChangeArrowheads="1"/>
          </p:cNvSpPr>
          <p:nvPr/>
        </p:nvSpPr>
        <p:spPr bwMode="auto">
          <a:xfrm>
            <a:off x="5143500" y="2924470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1464880" y="4545543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Freeform 12"/>
          <p:cNvSpPr>
            <a:spLocks/>
          </p:cNvSpPr>
          <p:nvPr/>
        </p:nvSpPr>
        <p:spPr bwMode="auto">
          <a:xfrm>
            <a:off x="1942825" y="4547380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356035" y="4676343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49" name="Straight Arrow Connector 62"/>
          <p:cNvCxnSpPr>
            <a:cxnSpLocks noChangeShapeType="1"/>
          </p:cNvCxnSpPr>
          <p:nvPr/>
        </p:nvCxnSpPr>
        <p:spPr bwMode="auto">
          <a:xfrm rot="5400000">
            <a:off x="2544964" y="4398462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54" name="Freeform 13"/>
          <p:cNvSpPr>
            <a:spLocks/>
          </p:cNvSpPr>
          <p:nvPr/>
        </p:nvSpPr>
        <p:spPr bwMode="auto">
          <a:xfrm>
            <a:off x="3408506" y="4545543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141330" y="4545543"/>
            <a:ext cx="740983" cy="775798"/>
            <a:chOff x="4314824" y="1641261"/>
            <a:chExt cx="740983" cy="775798"/>
          </a:xfrm>
        </p:grpSpPr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Freeform 13"/>
          <p:cNvSpPr>
            <a:spLocks/>
          </p:cNvSpPr>
          <p:nvPr/>
        </p:nvSpPr>
        <p:spPr bwMode="auto">
          <a:xfrm>
            <a:off x="5606946" y="4544653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339770" y="4543763"/>
            <a:ext cx="740983" cy="775798"/>
            <a:chOff x="4314824" y="1641261"/>
            <a:chExt cx="740983" cy="775798"/>
          </a:xfrm>
        </p:grpSpPr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7072530" y="4543763"/>
            <a:ext cx="740983" cy="775798"/>
            <a:chOff x="4314824" y="1641261"/>
            <a:chExt cx="740983" cy="775798"/>
          </a:xfrm>
        </p:grpSpPr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71" name="Straight Connector 70"/>
          <p:cNvCxnSpPr/>
          <p:nvPr/>
        </p:nvCxnSpPr>
        <p:spPr bwMode="auto">
          <a:xfrm>
            <a:off x="7813513" y="526806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2" name="Straight Connector 71"/>
          <p:cNvCxnSpPr/>
          <p:nvPr/>
        </p:nvCxnSpPr>
        <p:spPr bwMode="auto">
          <a:xfrm>
            <a:off x="7807403" y="5318671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3" name="Straight Arrow Connector 62"/>
          <p:cNvCxnSpPr>
            <a:cxnSpLocks noChangeShapeType="1"/>
          </p:cNvCxnSpPr>
          <p:nvPr/>
        </p:nvCxnSpPr>
        <p:spPr bwMode="auto">
          <a:xfrm rot="5400000">
            <a:off x="5468069" y="4398462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74" name="TextBox 20"/>
          <p:cNvSpPr txBox="1">
            <a:spLocks noChangeArrowheads="1"/>
          </p:cNvSpPr>
          <p:nvPr/>
        </p:nvSpPr>
        <p:spPr bwMode="auto">
          <a:xfrm>
            <a:off x="2215459" y="5339354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75" name="TextBox 20"/>
          <p:cNvSpPr txBox="1">
            <a:spLocks noChangeArrowheads="1"/>
          </p:cNvSpPr>
          <p:nvPr/>
        </p:nvSpPr>
        <p:spPr bwMode="auto">
          <a:xfrm>
            <a:off x="5137390" y="5336103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675585" y="5320874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9" name="Straight Connector 78"/>
          <p:cNvCxnSpPr/>
          <p:nvPr/>
        </p:nvCxnSpPr>
        <p:spPr bwMode="auto">
          <a:xfrm>
            <a:off x="2683808" y="526892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0" name="Straight Connector 79"/>
          <p:cNvCxnSpPr/>
          <p:nvPr/>
        </p:nvCxnSpPr>
        <p:spPr bwMode="auto">
          <a:xfrm>
            <a:off x="4874683" y="5320874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1" name="Straight Connector 80"/>
          <p:cNvCxnSpPr/>
          <p:nvPr/>
        </p:nvCxnSpPr>
        <p:spPr bwMode="auto">
          <a:xfrm>
            <a:off x="4882906" y="526892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82" name="Oval 81"/>
          <p:cNvSpPr/>
          <p:nvPr/>
        </p:nvSpPr>
        <p:spPr bwMode="auto">
          <a:xfrm>
            <a:off x="5065666" y="5360128"/>
            <a:ext cx="1086260" cy="43703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TextBox 20"/>
          <p:cNvSpPr txBox="1">
            <a:spLocks noChangeArrowheads="1"/>
          </p:cNvSpPr>
          <p:nvPr/>
        </p:nvSpPr>
        <p:spPr bwMode="auto">
          <a:xfrm>
            <a:off x="4882968" y="5793200"/>
            <a:ext cx="1484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200" smtClean="0">
                <a:solidFill>
                  <a:srgbClr val="FFFF00"/>
                </a:solidFill>
              </a:rPr>
              <a:t>Alarm!</a:t>
            </a:r>
            <a:endParaRPr lang="en-US" sz="3200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Countermeasures to detector attacks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07120" y="833205"/>
            <a:ext cx="7647470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US" sz="2000" smtClean="0">
                <a:solidFill>
                  <a:srgbClr val="FFFFFF"/>
                </a:solidFill>
              </a:rPr>
              <a:t>Monitoring extra electrical parameters in detector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Z. L. Yuan, J. F. Dynes, A. J. Shields, Appl. Phys.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231104 (2011)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1000">
              <a:solidFill>
                <a:srgbClr val="FFFFFF"/>
              </a:solidFill>
            </a:endParaRPr>
          </a:p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Randomly varying detector sensitivity</a:t>
            </a:r>
            <a:endParaRPr lang="en-US" sz="20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Legre, G. Robordy,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Intl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br>
              <a:rPr lang="en-US" sz="1600" b="0" smtClean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C. W. Lim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arXiv:1408.6398</a:t>
            </a:r>
            <a:endParaRPr lang="en-US" sz="20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Measurement-device-independent QKD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H.-K. Lo, M. Curty, B. Qi,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130503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6820" y="827561"/>
            <a:ext cx="4032560" cy="282084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Technical</a:t>
            </a: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35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6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Integrated into</a:t>
            </a: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security model</a:t>
            </a:r>
          </a:p>
        </p:txBody>
      </p:sp>
      <p:sp>
        <p:nvSpPr>
          <p:cNvPr id="7" name="Smiley Face 6"/>
          <p:cNvSpPr/>
          <p:nvPr/>
        </p:nvSpPr>
        <p:spPr bwMode="auto">
          <a:xfrm>
            <a:off x="254190" y="3779891"/>
            <a:ext cx="720100" cy="720000"/>
          </a:xfrm>
          <a:prstGeom prst="smileyFace">
            <a:avLst/>
          </a:prstGeom>
          <a:noFill/>
          <a:ln w="28575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 bwMode="auto">
          <a:xfrm>
            <a:off x="254190" y="1329599"/>
            <a:ext cx="720100" cy="722132"/>
          </a:xfrm>
          <a:prstGeom prst="smileyFace">
            <a:avLst>
              <a:gd name="adj" fmla="val 848"/>
            </a:avLst>
          </a:prstGeom>
          <a:noFill/>
          <a:ln w="28575" cap="sq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58182" y="4793756"/>
            <a:ext cx="9959816" cy="2448340"/>
            <a:chOff x="158182" y="4075960"/>
            <a:chExt cx="9959816" cy="2448340"/>
          </a:xfrm>
        </p:grpSpPr>
        <p:grpSp>
          <p:nvGrpSpPr>
            <p:cNvPr id="21" name="Group 20"/>
            <p:cNvGrpSpPr/>
            <p:nvPr/>
          </p:nvGrpSpPr>
          <p:grpSpPr>
            <a:xfrm>
              <a:off x="293061" y="4813512"/>
              <a:ext cx="9698841" cy="1710788"/>
              <a:chOff x="293061" y="4813512"/>
              <a:chExt cx="9698841" cy="1710788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5695864" y="5174910"/>
                <a:ext cx="366236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5147733" y="5544091"/>
                <a:ext cx="529" cy="3783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945703" y="5174910"/>
                <a:ext cx="3653207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235834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 bwMode="auto">
              <a:xfrm>
                <a:off x="4675459" y="4871589"/>
                <a:ext cx="936082" cy="4596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BSM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3275882" y="4813512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6655760" y="4813512"/>
                <a:ext cx="360000" cy="360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>
                <a:stCxn id="35" idx="0"/>
                <a:endCxn id="37" idx="2"/>
              </p:cNvCxnSpPr>
              <p:nvPr/>
            </p:nvCxnSpPr>
            <p:spPr bwMode="auto">
              <a:xfrm flipV="1">
                <a:off x="1939079" y="5418663"/>
                <a:ext cx="0" cy="451336"/>
              </a:xfrm>
              <a:prstGeom prst="straightConnector1">
                <a:avLst/>
              </a:prstGeom>
              <a:solidFill>
                <a:schemeClr val="accent1"/>
              </a:solidFill>
              <a:ln w="1905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cxnSp>
            <p:nvCxnSpPr>
              <p:cNvPr id="30" name="Straight Arrow Connector 29"/>
              <p:cNvCxnSpPr>
                <a:stCxn id="36" idx="0"/>
                <a:endCxn id="38" idx="2"/>
              </p:cNvCxnSpPr>
              <p:nvPr/>
            </p:nvCxnSpPr>
            <p:spPr bwMode="auto">
              <a:xfrm flipV="1">
                <a:off x="8352563" y="5413972"/>
                <a:ext cx="0" cy="451606"/>
              </a:xfrm>
              <a:prstGeom prst="straightConnector1">
                <a:avLst/>
              </a:prstGeom>
              <a:solidFill>
                <a:schemeClr val="accent1"/>
              </a:solidFill>
              <a:ln w="1905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2731200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grpSp>
            <p:nvGrpSpPr>
              <p:cNvPr id="32" name="Group 31"/>
              <p:cNvGrpSpPr/>
              <p:nvPr/>
            </p:nvGrpSpPr>
            <p:grpSpPr>
              <a:xfrm rot="2700000">
                <a:off x="4313036" y="5116073"/>
                <a:ext cx="1501747" cy="1314708"/>
                <a:chOff x="10472240" y="2808069"/>
                <a:chExt cx="1501747" cy="1314708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10472240" y="3191903"/>
                  <a:ext cx="1501747" cy="360000"/>
                  <a:chOff x="3208824" y="5155250"/>
                  <a:chExt cx="1501747" cy="360000"/>
                </a:xfrm>
              </p:grpSpPr>
              <p:cxnSp>
                <p:nvCxnSpPr>
                  <p:cNvPr id="51" name="Straight Arrow Connector 50"/>
                  <p:cNvCxnSpPr/>
                  <p:nvPr/>
                </p:nvCxnSpPr>
                <p:spPr bwMode="auto">
                  <a:xfrm>
                    <a:off x="3208824" y="5335504"/>
                    <a:ext cx="135859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2" name="Chord 51"/>
                  <p:cNvSpPr/>
                  <p:nvPr/>
                </p:nvSpPr>
                <p:spPr>
                  <a:xfrm rot="16200000" flipH="1">
                    <a:off x="4350571" y="51552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 rot="5400000">
                  <a:off x="10590779" y="2980507"/>
                  <a:ext cx="1314708" cy="969831"/>
                  <a:chOff x="3548263" y="5003348"/>
                  <a:chExt cx="1314708" cy="969831"/>
                </a:xfrm>
              </p:grpSpPr>
              <p:cxnSp>
                <p:nvCxnSpPr>
                  <p:cNvPr id="49" name="Straight Arrow Connector 48"/>
                  <p:cNvCxnSpPr/>
                  <p:nvPr/>
                </p:nvCxnSpPr>
                <p:spPr bwMode="auto">
                  <a:xfrm rot="13500000" flipH="1">
                    <a:off x="3548771" y="5002840"/>
                    <a:ext cx="969831" cy="970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0" name="Chord 49"/>
                  <p:cNvSpPr/>
                  <p:nvPr/>
                </p:nvSpPr>
                <p:spPr>
                  <a:xfrm rot="16200000" flipH="1">
                    <a:off x="4502971" y="5307650"/>
                    <a:ext cx="360000" cy="360000"/>
                  </a:xfrm>
                  <a:prstGeom prst="chord">
                    <a:avLst>
                      <a:gd name="adj1" fmla="val 21589360"/>
                      <a:gd name="adj2" fmla="val 10812776"/>
                    </a:avLst>
                  </a:prstGeom>
                  <a:solidFill>
                    <a:srgbClr val="EAEAEA"/>
                  </a:solidFill>
                  <a:ln w="19050">
                    <a:noFill/>
                  </a:ln>
                </p:spPr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8815841" y="5174910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H="1">
                <a:off x="7303800" y="5176347"/>
                <a:ext cx="252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 bwMode="auto">
              <a:xfrm>
                <a:off x="1471038" y="5869999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RNG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7884522" y="5865578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RNG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 bwMode="auto">
              <a:xfrm>
                <a:off x="1471038" y="4958964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CA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Mod.</a:t>
                </a:r>
                <a:endParaRPr lang="en-US" sz="2200" smtClean="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7884522" y="4954273"/>
                <a:ext cx="936082" cy="459699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 sz="22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Mod.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354742" y="4958346"/>
                <a:ext cx="432000" cy="432000"/>
                <a:chOff x="2636339" y="2784285"/>
                <a:chExt cx="487439" cy="487439"/>
              </a:xfrm>
            </p:grpSpPr>
            <p:sp>
              <p:nvSpPr>
                <p:cNvPr id="45" name="4-Point Star 44"/>
                <p:cNvSpPr/>
                <p:nvPr/>
              </p:nvSpPr>
              <p:spPr>
                <a:xfrm rot="2780334">
                  <a:off x="2639837" y="2790222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4-Point Star 45"/>
                <p:cNvSpPr/>
                <p:nvPr/>
              </p:nvSpPr>
              <p:spPr>
                <a:xfrm>
                  <a:off x="2636339" y="2791574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9504531" y="4958346"/>
                <a:ext cx="432000" cy="432000"/>
                <a:chOff x="2636339" y="2784285"/>
                <a:chExt cx="487439" cy="487439"/>
              </a:xfrm>
            </p:grpSpPr>
            <p:sp>
              <p:nvSpPr>
                <p:cNvPr id="43" name="4-Point Star 42"/>
                <p:cNvSpPr/>
                <p:nvPr/>
              </p:nvSpPr>
              <p:spPr>
                <a:xfrm rot="2780334">
                  <a:off x="2639837" y="2790222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4-Point Star 43"/>
                <p:cNvSpPr/>
                <p:nvPr/>
              </p:nvSpPr>
              <p:spPr>
                <a:xfrm>
                  <a:off x="2636339" y="2791574"/>
                  <a:ext cx="487439" cy="475565"/>
                </a:xfrm>
                <a:prstGeom prst="star4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 bwMode="auto">
              <a:xfrm>
                <a:off x="293061" y="5570406"/>
                <a:ext cx="1224112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l"/>
                <a:r>
                  <a:rPr lang="en-US" sz="20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Photon</a:t>
                </a:r>
              </a:p>
              <a:p>
                <a:pPr algn="l"/>
                <a:r>
                  <a:rPr lang="en-US" sz="20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source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 bwMode="auto">
              <a:xfrm>
                <a:off x="8767790" y="5570406"/>
                <a:ext cx="1224112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r"/>
                <a:r>
                  <a:rPr lang="en-US" sz="20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Photon</a:t>
                </a:r>
              </a:p>
              <a:p>
                <a:pPr algn="r"/>
                <a:r>
                  <a:rPr lang="en-US" sz="2000" smtClean="0">
                    <a:ln w="12700">
                      <a:noFill/>
                    </a:ln>
                    <a:solidFill>
                      <a:srgbClr val="FFFFFF"/>
                    </a:solidFill>
                  </a:rPr>
                  <a:t>source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158182" y="4075960"/>
              <a:ext cx="2522201" cy="2416599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595797" y="4075960"/>
              <a:ext cx="2522201" cy="2421091"/>
            </a:xfrm>
            <a:prstGeom prst="rect">
              <a:avLst/>
            </a:prstGeom>
            <a:noFill/>
            <a:ln w="3175" cap="sq" cmpd="sng" algn="ctr">
              <a:solidFill>
                <a:srgbClr val="77777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 bwMode="auto">
          <a:xfrm>
            <a:off x="318886" y="4793756"/>
            <a:ext cx="2016224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mtClean="0">
                <a:ln w="12700">
                  <a:noFill/>
                </a:ln>
                <a:solidFill>
                  <a:srgbClr val="FFFFFF"/>
                </a:solidFill>
              </a:rPr>
              <a:t>Alice</a:t>
            </a:r>
          </a:p>
        </p:txBody>
      </p:sp>
      <p:sp>
        <p:nvSpPr>
          <p:cNvPr id="67" name="TextBox 66"/>
          <p:cNvSpPr txBox="1"/>
          <p:nvPr/>
        </p:nvSpPr>
        <p:spPr bwMode="auto">
          <a:xfrm>
            <a:off x="4136792" y="4793756"/>
            <a:ext cx="2016224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t">
            <a:no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FF"/>
                </a:solidFill>
              </a:rPr>
              <a:t>Charlie</a:t>
            </a:r>
            <a:endParaRPr lang="en-US" b="0">
              <a:ln w="12700">
                <a:noFill/>
              </a:ln>
              <a:solidFill>
                <a:srgbClr val="FF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b="0" smtClean="0">
                <a:ln w="12700">
                  <a:noFill/>
                </a:ln>
                <a:solidFill>
                  <a:srgbClr val="FF00FF"/>
                </a:solidFill>
              </a:rPr>
              <a:t>(untrusted)</a:t>
            </a:r>
          </a:p>
        </p:txBody>
      </p:sp>
      <p:sp>
        <p:nvSpPr>
          <p:cNvPr id="68" name="TextBox 67"/>
          <p:cNvSpPr txBox="1"/>
          <p:nvPr/>
        </p:nvSpPr>
        <p:spPr bwMode="auto">
          <a:xfrm>
            <a:off x="7951890" y="4793756"/>
            <a:ext cx="2016224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smtClean="0">
                <a:ln w="12700">
                  <a:noFill/>
                </a:ln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881047" y="4793755"/>
            <a:ext cx="2522201" cy="2416599"/>
          </a:xfrm>
          <a:prstGeom prst="rect">
            <a:avLst/>
          </a:prstGeom>
          <a:noFill/>
          <a:ln w="3175" cap="sq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 bwMode="auto">
          <a:xfrm>
            <a:off x="4129978" y="7283964"/>
            <a:ext cx="2016224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t">
            <a:noAutofit/>
          </a:bodyPr>
          <a:lstStyle/>
          <a:p>
            <a:r>
              <a:rPr lang="en-US" sz="2000" b="0" smtClean="0">
                <a:ln w="12700">
                  <a:noFill/>
                </a:ln>
                <a:solidFill>
                  <a:srgbClr val="FF00FF"/>
                </a:solidFill>
              </a:rPr>
              <a:t>publicly announces BSM result</a:t>
            </a:r>
          </a:p>
        </p:txBody>
      </p:sp>
    </p:spTree>
    <p:extLst>
      <p:ext uri="{BB962C8B-B14F-4D97-AF65-F5344CB8AC3E}">
        <p14:creationId xmlns:p14="http://schemas.microsoft.com/office/powerpoint/2010/main" val="3796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Measurement-device-independent QKD: experiments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810" y="761195"/>
            <a:ext cx="1011219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Calgary, 28 km</a:t>
            </a:r>
          </a:p>
          <a:p>
            <a:pPr lvl="0" algn="l">
              <a:spcAft>
                <a:spcPts val="600"/>
              </a:spcAft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Rubenok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arXiv:1204.0738v2</a:t>
            </a:r>
          </a:p>
          <a:p>
            <a:pPr lvl="0" algn="l"/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Rio de </a:t>
            </a:r>
            <a:r>
              <a:rPr lang="en-US" sz="2200" smtClean="0">
                <a:solidFill>
                  <a:srgbClr val="FFFFFF"/>
                </a:solidFill>
                <a:cs typeface="Arial" pitchFamily="34" charset="0"/>
              </a:rPr>
              <a:t>Janeiro, 17 </a:t>
            </a:r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km</a:t>
            </a:r>
          </a:p>
          <a:p>
            <a:pPr lvl="0" algn="l">
              <a:spcBef>
                <a:spcPts val="0"/>
              </a:spcBef>
              <a:spcAft>
                <a:spcPts val="600"/>
              </a:spcAft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T. Ferreira da Silva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88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052303 (2013)</a:t>
            </a:r>
          </a:p>
          <a:p>
            <a:pPr lvl="0" algn="l"/>
            <a:r>
              <a:rPr lang="en-US" sz="2200" smtClean="0">
                <a:solidFill>
                  <a:srgbClr val="FFFFFF"/>
                </a:solidFill>
                <a:cs typeface="Arial" pitchFamily="34" charset="0"/>
              </a:rPr>
              <a:t>Toronto, 10 </a:t>
            </a:r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km</a:t>
            </a:r>
          </a:p>
          <a:p>
            <a:pPr lvl="0" algn="l">
              <a:spcAft>
                <a:spcPts val="600"/>
              </a:spcAft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Z. Tang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112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</a:t>
            </a:r>
            <a:br>
              <a:rPr lang="en-US" sz="1600" b="0" smtClean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190503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/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Hefei, </a:t>
            </a:r>
            <a:r>
              <a:rPr lang="en-US" sz="2200" smtClean="0">
                <a:solidFill>
                  <a:srgbClr val="FFFFFF"/>
                </a:solidFill>
                <a:cs typeface="Arial" pitchFamily="34" charset="0"/>
              </a:rPr>
              <a:t>200 </a:t>
            </a:r>
            <a:r>
              <a:rPr lang="en-US" sz="2200">
                <a:solidFill>
                  <a:srgbClr val="FFFFFF"/>
                </a:solidFill>
                <a:cs typeface="Arial" pitchFamily="34" charset="0"/>
              </a:rPr>
              <a:t>km</a:t>
            </a:r>
          </a:p>
          <a:p>
            <a:pPr lvl="0" algn="l">
              <a:spcAft>
                <a:spcPts val="600"/>
              </a:spcAft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Y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.-L. Tang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arXiv:1407.8012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49" y="2273406"/>
            <a:ext cx="6615095" cy="53575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222526" y="3209535"/>
            <a:ext cx="288040" cy="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3882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461928" y="68400"/>
            <a:ext cx="8825072" cy="936625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Responsible disclosure is important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883286" y="1461083"/>
            <a:ext cx="7992194" cy="573881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r>
              <a:rPr lang="nb-NO" sz="2600" smtClean="0">
                <a:solidFill>
                  <a:srgbClr val="FFFFFF"/>
                </a:solidFill>
              </a:rPr>
              <a:t>Example: hacking commercial systems</a:t>
            </a:r>
          </a:p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endParaRPr lang="en-US" sz="36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ID Quantique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requested time, developed a patch</a:t>
            </a:r>
          </a:p>
          <a:p>
            <a:pPr>
              <a:lnSpc>
                <a:spcPct val="120000"/>
              </a:lnSpc>
              <a:tabLst>
                <a:tab pos="7802563" algn="l"/>
              </a:tabLst>
            </a:pPr>
            <a:endParaRPr lang="en-US" sz="25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MagiQ Technologies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informed us that QPN 5505 is discontinued</a:t>
            </a:r>
          </a:p>
          <a:p>
            <a:pPr>
              <a:lnSpc>
                <a:spcPct val="120000"/>
              </a:lnSpc>
              <a:buClr>
                <a:srgbClr val="00FF00"/>
              </a:buClr>
              <a:tabLst>
                <a:tab pos="7802563" algn="l"/>
              </a:tabLst>
            </a:pPr>
            <a:endParaRPr lang="en-US" sz="9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00FF00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Results presented orally at a scientific conference</a:t>
            </a:r>
            <a:endParaRPr lang="en-US" sz="2200" smtClean="0">
              <a:solidFill>
                <a:srgbClr val="00FF00"/>
              </a:solidFill>
            </a:endParaRPr>
          </a:p>
          <a:p>
            <a:pPr marL="493713" lvl="1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endParaRPr lang="en-US" sz="145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Public disclosure in a journal paper</a:t>
            </a: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endParaRPr lang="en-US" sz="200" smtClean="0">
              <a:solidFill>
                <a:srgbClr val="FFFFFF"/>
              </a:solidFill>
            </a:endParaRPr>
          </a:p>
          <a:p>
            <a:pPr lvl="1">
              <a:lnSpc>
                <a:spcPct val="120000"/>
              </a:lnSpc>
              <a:buClr>
                <a:srgbClr val="000000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L. Lydersen </a:t>
            </a:r>
            <a:r>
              <a:rPr lang="en-US" sz="1600" b="0" i="1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et al.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Nat. Photonics </a:t>
            </a:r>
            <a:r>
              <a:rPr lang="en-US" sz="160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686 (2010)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27657" name="Group 27656"/>
          <p:cNvGrpSpPr/>
          <p:nvPr/>
        </p:nvGrpSpPr>
        <p:grpSpPr>
          <a:xfrm>
            <a:off x="996593" y="3118230"/>
            <a:ext cx="906547" cy="3295212"/>
            <a:chOff x="1046739" y="2600763"/>
            <a:chExt cx="640377" cy="3351409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Rectangle 59"/>
          <p:cNvSpPr/>
          <p:nvPr/>
        </p:nvSpPr>
        <p:spPr>
          <a:xfrm>
            <a:off x="0" y="0"/>
            <a:ext cx="895028" cy="7715250"/>
          </a:xfrm>
          <a:prstGeom prst="rect">
            <a:avLst/>
          </a:prstGeom>
          <a:gradFill flip="none" rotWithShape="1">
            <a:gsLst>
              <a:gs pos="0">
                <a:srgbClr val="CC00CC">
                  <a:shade val="30000"/>
                  <a:satMod val="115000"/>
                </a:srgbClr>
              </a:gs>
              <a:gs pos="53000">
                <a:srgbClr val="CC00CC">
                  <a:shade val="67500"/>
                  <a:satMod val="115000"/>
                </a:srgbClr>
              </a:gs>
              <a:gs pos="100000">
                <a:srgbClr val="CC00CC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3857625"/>
            <a:ext cx="90002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0" y="771525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0" y="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691" name="Group 27690"/>
          <p:cNvGrpSpPr/>
          <p:nvPr/>
        </p:nvGrpSpPr>
        <p:grpSpPr>
          <a:xfrm>
            <a:off x="793591" y="321469"/>
            <a:ext cx="101437" cy="7072315"/>
            <a:chOff x="823020" y="321469"/>
            <a:chExt cx="72008" cy="7072315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823020" y="417909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823020" y="450056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823020" y="482203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823020" y="514350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23020" y="546497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823020" y="578643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823020" y="610790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823020" y="642937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823020" y="675084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823020" y="707231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823020" y="739378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823020" y="32146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823020" y="64293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823020" y="96440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823020" y="128587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23020" y="160734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823020" y="192881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23020" y="225028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823020" y="257175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823020" y="289322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823020" y="321469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823020" y="353615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-1" y="-41081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2009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110" y="3811364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2010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91" name="Group 90"/>
          <p:cNvGrpSpPr/>
          <p:nvPr/>
        </p:nvGrpSpPr>
        <p:grpSpPr>
          <a:xfrm flipH="1">
            <a:off x="915576" y="3118037"/>
            <a:ext cx="4905" cy="3294500"/>
            <a:chOff x="1046739" y="2600763"/>
            <a:chExt cx="640377" cy="3351409"/>
          </a:xfrm>
        </p:grpSpPr>
        <p:cxnSp>
          <p:nvCxnSpPr>
            <p:cNvPr id="92" name="Straight Arrow Connector 91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Title 1"/>
          <p:cNvSpPr txBox="1">
            <a:spLocks/>
          </p:cNvSpPr>
          <p:nvPr/>
        </p:nvSpPr>
        <p:spPr>
          <a:xfrm>
            <a:off x="2782111" y="3700309"/>
            <a:ext cx="7504888" cy="392802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intl. patent appl.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WO 2012/046135 A2 (filed in 2010)</a:t>
            </a:r>
            <a:endParaRPr lang="en-CA" sz="2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3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1913355"/>
            <a:ext cx="6696744" cy="4289888"/>
            <a:chOff x="174948" y="2521411"/>
            <a:chExt cx="6696744" cy="428988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4"/>
              <a:ext cx="5400600" cy="3313715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FF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152401" y="7292975"/>
            <a:ext cx="7064374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 smtClean="0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(2010)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4783450" y="5845133"/>
            <a:ext cx="136819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0" smtClean="0">
                <a:ln w="12700">
                  <a:noFill/>
                </a:ln>
                <a:solidFill>
                  <a:srgbClr val="00FF00"/>
                </a:solidFill>
              </a:rPr>
              <a:t>Certified</a:t>
            </a:r>
          </a:p>
        </p:txBody>
      </p:sp>
    </p:spTree>
    <p:extLst>
      <p:ext uri="{BB962C8B-B14F-4D97-AF65-F5344CB8AC3E}">
        <p14:creationId xmlns:p14="http://schemas.microsoft.com/office/powerpoint/2010/main" val="38303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Cryptography:                     classical     vs.    quantum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247650" y="1298782"/>
            <a:ext cx="39597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Based on...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47650" y="2390559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Convenient to implement?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47650" y="3171042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Forward secure?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47650" y="3951525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Authenticate via PKI?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47650" y="4735577"/>
            <a:ext cx="43917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Loopholes in implementations?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4495410" y="901482"/>
            <a:ext cx="280839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FF8200"/>
                </a:solidFill>
              </a:rPr>
              <a:t>Unproven mathematical assumptions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7720191" y="1095003"/>
            <a:ext cx="25397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00FF00"/>
                </a:solidFill>
              </a:rPr>
              <a:t>Laws of</a:t>
            </a:r>
          </a:p>
          <a:p>
            <a:r>
              <a:rPr lang="en-CA" sz="2600" b="0" smtClean="0">
                <a:solidFill>
                  <a:srgbClr val="00FF00"/>
                </a:solidFill>
              </a:rPr>
              <a:t>physics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4495410" y="2386990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7724212" y="2386989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724212" y="3171042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4495410" y="3167473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720192" y="3949288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4495410" y="3949287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4495410" y="4933385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Yes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44" name="Arc 43"/>
          <p:cNvSpPr/>
          <p:nvPr/>
        </p:nvSpPr>
        <p:spPr bwMode="auto">
          <a:xfrm rot="20170741" flipV="1">
            <a:off x="8340364" y="3353790"/>
            <a:ext cx="1093652" cy="1022665"/>
          </a:xfrm>
          <a:prstGeom prst="arc">
            <a:avLst>
              <a:gd name="adj1" fmla="val 18348788"/>
              <a:gd name="adj2" fmla="val 756788"/>
            </a:avLst>
          </a:prstGeom>
          <a:noFill/>
          <a:ln w="12700" algn="ctr">
            <a:solidFill>
              <a:srgbClr val="EAEAEA"/>
            </a:solidFill>
            <a:round/>
            <a:headEnd/>
            <a:tailEnd type="arrow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2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4"/>
          <p:cNvGrpSpPr>
            <a:grpSpLocks/>
          </p:cNvGrpSpPr>
          <p:nvPr/>
        </p:nvGrpSpPr>
        <p:grpSpPr bwMode="auto">
          <a:xfrm>
            <a:off x="0" y="0"/>
            <a:ext cx="10287000" cy="7715250"/>
            <a:chOff x="0" y="0"/>
            <a:chExt cx="10287000" cy="7715250"/>
          </a:xfrm>
        </p:grpSpPr>
        <p:sp>
          <p:nvSpPr>
            <p:cNvPr id="5325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7715250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3252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25717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5071490" y="473067"/>
            <a:ext cx="5215510" cy="6552998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r>
              <a:rPr lang="en-CA" sz="1900" smtClean="0">
                <a:solidFill>
                  <a:srgbClr val="000000"/>
                </a:solidFill>
              </a:rPr>
              <a:t>Vadim </a:t>
            </a:r>
            <a:r>
              <a:rPr lang="en-CA" sz="1900">
                <a:solidFill>
                  <a:srgbClr val="000000"/>
                </a:solidFill>
              </a:rPr>
              <a:t>Makarov	</a:t>
            </a:r>
            <a:r>
              <a:rPr lang="en-CA" sz="1900">
                <a:solidFill>
                  <a:srgbClr val="FFFFFF"/>
                </a:solidFill>
              </a:rPr>
              <a:t>	</a:t>
            </a:r>
            <a:r>
              <a:rPr lang="en-CA" sz="1900" smtClean="0">
                <a:solidFill>
                  <a:srgbClr val="FFFFFF"/>
                </a:solidFill>
              </a:rPr>
              <a:t>  </a:t>
            </a:r>
            <a:r>
              <a:rPr lang="en-CA" sz="1900" smtClean="0">
                <a:solidFill>
                  <a:srgbClr val="FF0000"/>
                </a:solidFill>
              </a:rPr>
              <a:t>www.vad1.com/lab</a:t>
            </a:r>
            <a:endParaRPr lang="en-CA" sz="19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45041"/>
          <a:stretch/>
        </p:blipFill>
        <p:spPr>
          <a:xfrm>
            <a:off x="0" y="-31431"/>
            <a:ext cx="7375810" cy="511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1"/>
          <a:stretch/>
        </p:blipFill>
        <p:spPr>
          <a:xfrm>
            <a:off x="1455595" y="1769330"/>
            <a:ext cx="7375810" cy="4643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2521" r="3239" b="53216"/>
          <a:stretch/>
        </p:blipFill>
        <p:spPr>
          <a:xfrm>
            <a:off x="2911190" y="3750020"/>
            <a:ext cx="7375810" cy="39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5" name="Explosion 1 44"/>
          <p:cNvSpPr/>
          <p:nvPr/>
        </p:nvSpPr>
        <p:spPr bwMode="auto">
          <a:xfrm>
            <a:off x="8095637" y="4605319"/>
            <a:ext cx="1800250" cy="1181906"/>
          </a:xfrm>
          <a:prstGeom prst="irregularSeal1">
            <a:avLst/>
          </a:prstGeom>
          <a:solidFill>
            <a:srgbClr val="006666"/>
          </a:solidFill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Cryptography:                     classical     vs.    quantum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247650" y="1298782"/>
            <a:ext cx="39597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Based on...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47650" y="2390559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Convenient to implement?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47650" y="3171042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Forward secure?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47650" y="3951525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Authenticate via PKI?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47650" y="4735577"/>
            <a:ext cx="43917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Loopholes in implementations?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902752" y="5917483"/>
            <a:ext cx="373667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Exploitable retroactively?</a:t>
            </a:r>
            <a:endParaRPr lang="en-US" sz="2600" b="0">
              <a:solidFill>
                <a:srgbClr val="FFFFFF"/>
              </a:solidFill>
            </a:endParaRPr>
          </a:p>
        </p:txBody>
      </p:sp>
      <p:cxnSp>
        <p:nvCxnSpPr>
          <p:cNvPr id="11" name="Elbow Connector 10"/>
          <p:cNvCxnSpPr>
            <a:endCxn id="9" idx="1"/>
          </p:cNvCxnSpPr>
          <p:nvPr/>
        </p:nvCxnSpPr>
        <p:spPr bwMode="auto">
          <a:xfrm rot="16200000" flipH="1">
            <a:off x="350991" y="5811998"/>
            <a:ext cx="735630" cy="367892"/>
          </a:xfrm>
          <a:prstGeom prst="bentConnector2">
            <a:avLst/>
          </a:prstGeom>
          <a:noFill/>
          <a:ln w="25400" algn="ctr">
            <a:solidFill>
              <a:srgbClr val="EAEAEA"/>
            </a:solidFill>
            <a:round/>
            <a:headEnd/>
            <a:tailEnd type="arrow" w="lg" len="lg"/>
          </a:ln>
        </p:spPr>
      </p:cxn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4495410" y="901482"/>
            <a:ext cx="280839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FF8200"/>
                </a:solidFill>
              </a:rPr>
              <a:t>Unproven mathematical assumptions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7720191" y="1095003"/>
            <a:ext cx="25397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00FF00"/>
                </a:solidFill>
              </a:rPr>
              <a:t>Laws of</a:t>
            </a:r>
          </a:p>
          <a:p>
            <a:r>
              <a:rPr lang="en-CA" sz="2600" b="0" smtClean="0">
                <a:solidFill>
                  <a:srgbClr val="00FF00"/>
                </a:solidFill>
              </a:rPr>
              <a:t>physics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4495410" y="2386990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7724212" y="2386989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724212" y="3171042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4495410" y="3167473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720192" y="3949288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4495410" y="3949287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4495410" y="4933385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Yes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807870" y="4441730"/>
            <a:ext cx="2336255" cy="1504185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7708817" y="4933384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Yes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7722894" y="6117537"/>
            <a:ext cx="25484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No</a:t>
            </a:r>
            <a:r>
              <a:rPr lang="en-CA" sz="2600" baseline="30000" smtClean="0">
                <a:solidFill>
                  <a:srgbClr val="C0C0C0"/>
                </a:solidFill>
              </a:rPr>
              <a:t>*</a:t>
            </a:r>
            <a:endParaRPr lang="en-US" sz="2600" b="0" baseline="30000">
              <a:solidFill>
                <a:srgbClr val="C0C0C0"/>
              </a:solidFill>
            </a:endParaRP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4495410" y="6117536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EAEAEA"/>
                </a:solidFill>
              </a:rPr>
              <a:t>Sometimes</a:t>
            </a:r>
            <a:endParaRPr lang="en-US" sz="2600" b="0">
              <a:solidFill>
                <a:srgbClr val="EAEAEA"/>
              </a:solidFill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* Single exception: A. Lamas-Linares &amp; C. Kurtsiefer,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9388 (2007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rot="20170741" flipV="1">
            <a:off x="8340364" y="3353790"/>
            <a:ext cx="1093652" cy="1022665"/>
          </a:xfrm>
          <a:prstGeom prst="arc">
            <a:avLst>
              <a:gd name="adj1" fmla="val 18348788"/>
              <a:gd name="adj2" fmla="val 756788"/>
            </a:avLst>
          </a:prstGeom>
          <a:noFill/>
          <a:ln w="12700" algn="ctr">
            <a:solidFill>
              <a:srgbClr val="EAEAEA"/>
            </a:solidFill>
            <a:round/>
            <a:headEnd/>
            <a:tailEnd type="arrow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8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9" grpId="0"/>
      <p:bldP spid="46" grpId="0" animBg="1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</a:t>
            </a:r>
            <a:r>
              <a:rPr lang="en-CA" smtClean="0">
                <a:solidFill>
                  <a:srgbClr val="FFFFFF"/>
                </a:solidFill>
              </a:rPr>
              <a:t>lassical hacking              vs.</a:t>
            </a:r>
            <a:r>
              <a:rPr lang="en-CA" sz="1000" smtClean="0">
                <a:solidFill>
                  <a:srgbClr val="FFFFFF"/>
                </a:solidFill>
              </a:rPr>
              <a:t> </a:t>
            </a:r>
            <a:r>
              <a:rPr lang="en-CA" sz="2500" smtClean="0">
                <a:solidFill>
                  <a:srgbClr val="FFFFFF"/>
                </a:solidFill>
              </a:rPr>
              <a:t> </a:t>
            </a:r>
            <a:r>
              <a:rPr lang="ru-RU" sz="2500" smtClean="0">
                <a:solidFill>
                  <a:srgbClr val="FFFFFF"/>
                </a:solidFill>
              </a:rPr>
              <a:t> </a:t>
            </a:r>
            <a:r>
              <a:rPr lang="en-CA" smtClean="0">
                <a:solidFill>
                  <a:srgbClr val="FFFFFF"/>
                </a:solidFill>
              </a:rPr>
              <a:t>           quantum hacking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7683" r="2569" b="-4"/>
          <a:stretch/>
        </p:blipFill>
        <p:spPr>
          <a:xfrm>
            <a:off x="0" y="1596803"/>
            <a:ext cx="5143500" cy="3416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1511"/>
          <a:stretch/>
        </p:blipFill>
        <p:spPr>
          <a:xfrm>
            <a:off x="5143501" y="1596803"/>
            <a:ext cx="5143498" cy="3412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9"/>
              <p:cNvSpPr txBox="1">
                <a:spLocks noChangeArrowheads="1"/>
              </p:cNvSpPr>
              <p:nvPr/>
            </p:nvSpPr>
            <p:spPr bwMode="auto">
              <a:xfrm>
                <a:off x="0" y="5584551"/>
                <a:ext cx="5143502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sz="2600" smtClean="0">
                    <a:solidFill>
                      <a:srgbClr val="FFFFFF"/>
                    </a:solidFill>
                  </a:rPr>
                  <a:t>Often, just a computer</a:t>
                </a:r>
              </a:p>
              <a:p>
                <a:r>
                  <a:rPr lang="en-CA" sz="2600" b="0" smtClean="0">
                    <a:solidFill>
                      <a:srgbClr val="FFFF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CA" sz="2600" b="0" smtClean="0">
                    <a:solidFill>
                      <a:srgbClr val="FFFFFF"/>
                    </a:solidFill>
                  </a:rPr>
                  <a:t>$0 equipment)</a:t>
                </a:r>
                <a:endParaRPr lang="en-US" sz="2600" b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8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584551"/>
                <a:ext cx="5143502" cy="892552"/>
              </a:xfrm>
              <a:prstGeom prst="rect">
                <a:avLst/>
              </a:prstGeom>
              <a:blipFill rotWithShape="0">
                <a:blip r:embed="rId4"/>
                <a:stretch>
                  <a:fillRect t="-6122" b="-163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>
                <a:spLocks noChangeArrowheads="1"/>
              </p:cNvSpPr>
              <p:nvPr/>
            </p:nvSpPr>
            <p:spPr bwMode="auto">
              <a:xfrm>
                <a:off x="5143500" y="5584551"/>
                <a:ext cx="5143499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sz="2600" smtClean="0">
                    <a:solidFill>
                      <a:srgbClr val="FFFFFF"/>
                    </a:solidFill>
                  </a:rPr>
                  <a:t>Optics lab</a:t>
                </a:r>
              </a:p>
              <a:p>
                <a:r>
                  <a:rPr lang="en-CA" sz="2600" b="0" smtClean="0">
                    <a:solidFill>
                      <a:srgbClr val="FFFF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CA" sz="2600" b="0" smtClean="0">
                    <a:solidFill>
                      <a:srgbClr val="FFFFFF"/>
                    </a:solidFill>
                  </a:rPr>
                  <a:t>$0.5M equipment)</a:t>
                </a:r>
                <a:endParaRPr lang="en-US" sz="2600" b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0" y="5584551"/>
                <a:ext cx="5143499" cy="892552"/>
              </a:xfrm>
              <a:prstGeom prst="rect">
                <a:avLst/>
              </a:prstGeom>
              <a:blipFill rotWithShape="0">
                <a:blip r:embed="rId5"/>
                <a:stretch>
                  <a:fillRect t="-6122" b="-163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46"/>
          <p:cNvSpPr txBox="1">
            <a:spLocks noChangeArrowheads="1"/>
          </p:cNvSpPr>
          <p:nvPr/>
        </p:nvSpPr>
        <p:spPr bwMode="auto">
          <a:xfrm>
            <a:off x="0" y="7504047"/>
            <a:ext cx="256352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2008</a:t>
            </a:r>
            <a:r>
              <a:rPr lang="en-US" sz="900" b="0" smtClean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Joshua </a:t>
            </a:r>
            <a:r>
              <a:rPr lang="en-US" sz="900" b="0" smtClean="0">
                <a:solidFill>
                  <a:srgbClr val="4D4D4D"/>
                </a:solidFill>
              </a:rPr>
              <a:t>Delaughter CC-NC-BY </a:t>
            </a:r>
            <a:r>
              <a:rPr lang="en-US" sz="900" b="0">
                <a:solidFill>
                  <a:srgbClr val="4D4D4D"/>
                </a:solidFill>
              </a:rPr>
              <a:t>2.0</a:t>
            </a:r>
          </a:p>
        </p:txBody>
      </p:sp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8004003" y="7504046"/>
            <a:ext cx="2282997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</a:t>
            </a:r>
            <a:r>
              <a:rPr lang="en-US" sz="900" b="0" smtClean="0">
                <a:solidFill>
                  <a:srgbClr val="4D4D4D"/>
                </a:solidFill>
              </a:rPr>
              <a:t>©2010 VG / Øyvind Nordahl Næss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297050"/>
            <a:chOff x="1471092" y="4027469"/>
            <a:chExt cx="7344816" cy="3533386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97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23509"/>
              </p:ext>
            </p:extLst>
          </p:nvPr>
        </p:nvGraphicFramePr>
        <p:xfrm>
          <a:off x="174946" y="-19983"/>
          <a:ext cx="10081265" cy="766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0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arXiv:1406.5813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nb-NO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Time-shift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Y. Zhao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78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042333 (2008)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</a:spPr>
      <a:bodyPr anchor="ctr"/>
      <a:lstStyle>
        <a:defPPr>
          <a:defRPr/>
        </a:defPPr>
      </a:lstStyle>
    </a:spDef>
    <a:lnDef>
      <a:spPr bwMode="auto">
        <a:noFill/>
        <a:ln w="19050" algn="ctr">
          <a:solidFill>
            <a:srgbClr val="FFFFFF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36552</TotalTime>
  <Words>1856</Words>
  <Application>Microsoft Office PowerPoint</Application>
  <PresentationFormat>Custom</PresentationFormat>
  <Paragraphs>376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Wingdings</vt:lpstr>
      <vt:lpstr>Times New Roman</vt:lpstr>
      <vt:lpstr>Arial</vt:lpstr>
      <vt:lpstr>Cambria Math</vt:lpstr>
      <vt:lpstr>SimSun</vt:lpstr>
      <vt:lpstr>Webdings</vt:lpstr>
      <vt:lpstr>Symbol</vt:lpstr>
      <vt:lpstr>Monotype Sorts</vt:lpstr>
      <vt:lpstr>Verdana</vt:lpstr>
      <vt:lpstr>ntnuliggende</vt:lpstr>
      <vt:lpstr>PowerPoint Presentation</vt:lpstr>
      <vt:lpstr>Cryptography:                     classical     vs.    quantum</vt:lpstr>
      <vt:lpstr>PowerPoint Presentation</vt:lpstr>
      <vt:lpstr>Cryptography:                     classical     vs.    quantum</vt:lpstr>
      <vt:lpstr>Classical hacking              vs.              quantum hacking</vt:lpstr>
      <vt:lpstr>Security model of QKD</vt:lpstr>
      <vt:lpstr>Security model of QKD</vt:lpstr>
      <vt:lpstr>Example of vulnerability and countermeasures</vt:lpstr>
      <vt:lpstr>PowerPoint Presentation</vt:lpstr>
      <vt:lpstr>PowerPoint Presentation</vt:lpstr>
      <vt:lpstr>Intercept-resend attack with Bob’s detector control</vt:lpstr>
      <vt:lpstr>Countermeasures to detector attacks</vt:lpstr>
      <vt:lpstr>Monitoring extra electrical parameters in detector (Toshiba)</vt:lpstr>
      <vt:lpstr>I:  Can we test your detector?</vt:lpstr>
      <vt:lpstr>Randomly varying detector sensitivity (ID Quantique)</vt:lpstr>
      <vt:lpstr>Countermeasures to detector attacks</vt:lpstr>
      <vt:lpstr>Measurement-device-independent QKD: experiments</vt:lpstr>
      <vt:lpstr>Responsible disclosure is important</vt:lpstr>
      <vt:lpstr>Dual key agreement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1462</cp:revision>
  <cp:lastPrinted>2012-07-22T10:41:57Z</cp:lastPrinted>
  <dcterms:created xsi:type="dcterms:W3CDTF">1999-04-12T08:58:22Z</dcterms:created>
  <dcterms:modified xsi:type="dcterms:W3CDTF">2014-10-27T01:42:52Z</dcterms:modified>
</cp:coreProperties>
</file>