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46"/>
  </p:notesMasterIdLst>
  <p:handoutMasterIdLst>
    <p:handoutMasterId r:id="rId47"/>
  </p:handoutMasterIdLst>
  <p:sldIdLst>
    <p:sldId id="799" r:id="rId2"/>
    <p:sldId id="677" r:id="rId3"/>
    <p:sldId id="748" r:id="rId4"/>
    <p:sldId id="820" r:id="rId5"/>
    <p:sldId id="782" r:id="rId6"/>
    <p:sldId id="778" r:id="rId7"/>
    <p:sldId id="590" r:id="rId8"/>
    <p:sldId id="622" r:id="rId9"/>
    <p:sldId id="591" r:id="rId10"/>
    <p:sldId id="792" r:id="rId11"/>
    <p:sldId id="592" r:id="rId12"/>
    <p:sldId id="593" r:id="rId13"/>
    <p:sldId id="594" r:id="rId14"/>
    <p:sldId id="595" r:id="rId15"/>
    <p:sldId id="596" r:id="rId16"/>
    <p:sldId id="735" r:id="rId17"/>
    <p:sldId id="597" r:id="rId18"/>
    <p:sldId id="949" r:id="rId19"/>
    <p:sldId id="951" r:id="rId20"/>
    <p:sldId id="802" r:id="rId21"/>
    <p:sldId id="787" r:id="rId22"/>
    <p:sldId id="668" r:id="rId23"/>
    <p:sldId id="567" r:id="rId24"/>
    <p:sldId id="665" r:id="rId25"/>
    <p:sldId id="574" r:id="rId26"/>
    <p:sldId id="794" r:id="rId27"/>
    <p:sldId id="642" r:id="rId28"/>
    <p:sldId id="722" r:id="rId29"/>
    <p:sldId id="933" r:id="rId30"/>
    <p:sldId id="909" r:id="rId31"/>
    <p:sldId id="809" r:id="rId32"/>
    <p:sldId id="902" r:id="rId33"/>
    <p:sldId id="946" r:id="rId34"/>
    <p:sldId id="952" r:id="rId35"/>
    <p:sldId id="941" r:id="rId36"/>
    <p:sldId id="832" r:id="rId37"/>
    <p:sldId id="934" r:id="rId38"/>
    <p:sldId id="936" r:id="rId39"/>
    <p:sldId id="937" r:id="rId40"/>
    <p:sldId id="819" r:id="rId41"/>
    <p:sldId id="634" r:id="rId42"/>
    <p:sldId id="947" r:id="rId43"/>
    <p:sldId id="945" r:id="rId44"/>
    <p:sldId id="942" r:id="rId45"/>
  </p:sldIdLst>
  <p:sldSz cx="10287000" cy="7715250"/>
  <p:notesSz cx="7315200" cy="9601200"/>
  <p:embeddedFontLst>
    <p:embeddedFont>
      <p:font typeface="Wingdings 3" panose="05040102010807070707" pitchFamily="18" charset="2"/>
      <p:regular r:id="rId48"/>
    </p:embeddedFont>
    <p:embeddedFont>
      <p:font typeface="Helvetica" panose="020B0604020202020204" pitchFamily="34" charset="0"/>
      <p:regular r:id="rId49"/>
      <p:bold r:id="rId50"/>
      <p:italic r:id="rId51"/>
      <p:boldItalic r:id="rId52"/>
    </p:embeddedFont>
    <p:embeddedFont>
      <p:font typeface="Monotype Sorts" panose="020B0604020202020204"/>
      <p:regular r:id="rId53"/>
    </p:embeddedFont>
    <p:embeddedFont>
      <p:font typeface="Comic Sans MS" panose="030F0702030302020204" pitchFamily="66" charset="0"/>
      <p:regular r:id="rId54"/>
      <p:bold r:id="rId55"/>
    </p:embeddedFont>
    <p:embeddedFont>
      <p:font typeface="Webdings" panose="05030102010509060703" pitchFamily="18" charset="2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  <p:embeddedFont>
      <p:font typeface="Cambria Math" panose="02040503050406030204" pitchFamily="18" charset="0"/>
      <p:regular r:id="rId65"/>
    </p:embeddedFont>
    <p:embeddedFont>
      <p:font typeface="Microsoft Yi Baiti" panose="03000500000000000000" pitchFamily="66" charset="0"/>
      <p:regular r:id="rId66"/>
    </p:embeddedFont>
    <p:embeddedFont>
      <p:font typeface="SimSun" panose="02010600030101010101" pitchFamily="2" charset="-122"/>
      <p:regular r:id="rId67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FF"/>
    <a:srgbClr val="D2D22D"/>
    <a:srgbClr val="D2D232"/>
    <a:srgbClr val="FFD200"/>
    <a:srgbClr val="D7D728"/>
    <a:srgbClr val="FFD728"/>
    <a:srgbClr val="D7FF28"/>
    <a:srgbClr val="FFD700"/>
    <a:srgbClr val="F0F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8212" autoAdjust="0"/>
    <p:restoredTop sz="96149" autoAdjust="0"/>
  </p:normalViewPr>
  <p:slideViewPr>
    <p:cSldViewPr>
      <p:cViewPr varScale="1">
        <p:scale>
          <a:sx n="91" d="100"/>
          <a:sy n="91" d="100"/>
        </p:scale>
        <p:origin x="1611" y="57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92" y="-84"/>
      </p:cViewPr>
      <p:guideLst>
        <p:guide orient="horz" pos="3024"/>
        <p:guide pos="230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63" Type="http://schemas.openxmlformats.org/officeDocument/2006/relationships/font" Target="fonts/font16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3.fntdata"/><Relationship Id="rId55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40694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1976" y="1"/>
            <a:ext cx="3220848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9957"/>
            <a:ext cx="3140694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1976" y="9149957"/>
            <a:ext cx="3220848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62" y="1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24" y="4560086"/>
            <a:ext cx="5365352" cy="4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6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7A68C-E6CA-4145-8693-8B0B482089A9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539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05AED9-79D7-4F85-B1BA-8EF6D7DEFDD9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24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0960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9563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72AD8-D2F9-4827-85A4-D88EAB1A4A0B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06065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5299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31194" y="4560086"/>
            <a:ext cx="5852814" cy="184666"/>
          </a:xfrm>
          <a:noFill/>
          <a:ln/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Font typeface="Calibri" pitchFamily="34" charset="0"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9559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52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54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4791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tekststilene i delmalen</a:t>
            </a:r>
          </a:p>
          <a:p>
            <a:pPr lvl="1"/>
            <a:r>
              <a:rPr lang="en-GB" smtClean="0"/>
              <a:t>Andre nivå</a:t>
            </a:r>
          </a:p>
          <a:p>
            <a:pPr lvl="2"/>
            <a:r>
              <a:rPr lang="en-GB" smtClean="0"/>
              <a:t>Tredje nivå</a:t>
            </a:r>
          </a:p>
          <a:p>
            <a:pPr lvl="3"/>
            <a:r>
              <a:rPr lang="en-GB" smtClean="0"/>
              <a:t>Fjerde nivå</a:t>
            </a:r>
          </a:p>
          <a:p>
            <a:pPr lvl="4"/>
            <a:r>
              <a:rPr lang="en-GB" smtClean="0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5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7" b="32881"/>
          <a:stretch/>
        </p:blipFill>
        <p:spPr>
          <a:xfrm>
            <a:off x="1" y="0"/>
            <a:ext cx="10287000" cy="7715250"/>
          </a:xfrm>
          <a:prstGeom prst="rect">
            <a:avLst/>
          </a:prstGeom>
        </p:spPr>
      </p:pic>
      <p:sp>
        <p:nvSpPr>
          <p:cNvPr id="16" name="TextBox 46"/>
          <p:cNvSpPr txBox="1">
            <a:spLocks noChangeArrowheads="1"/>
          </p:cNvSpPr>
          <p:nvPr/>
        </p:nvSpPr>
        <p:spPr bwMode="auto">
          <a:xfrm>
            <a:off x="8145068" y="7504047"/>
            <a:ext cx="2141932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NTNU Info / Geir Mogen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17175"/>
            <a:ext cx="10287000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r>
              <a:rPr lang="en-CA" sz="7000" b="0" smtClean="0">
                <a:solidFill>
                  <a:srgbClr val="FFFFFF"/>
                </a:solidFill>
              </a:rPr>
              <a:t>Quantum hacking</a:t>
            </a:r>
            <a:endParaRPr lang="en-US" sz="7000" b="0">
              <a:solidFill>
                <a:srgbClr val="FFFFFF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15786" y="2308903"/>
            <a:ext cx="8655446" cy="4192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b="0" i="1" smtClean="0">
                <a:solidFill>
                  <a:srgbClr val="C0C0C0"/>
                </a:solidFill>
              </a:rPr>
              <a:t>  </a:t>
            </a:r>
            <a:r>
              <a:rPr lang="en-US" sz="2500" b="0" i="1" spc="150" smtClean="0">
                <a:solidFill>
                  <a:srgbClr val="C0C0C0"/>
                </a:solidFill>
              </a:rPr>
              <a:t>Vadim</a:t>
            </a:r>
            <a:r>
              <a:rPr lang="en-US" sz="2500" b="0" i="1" spc="150">
                <a:solidFill>
                  <a:srgbClr val="C0C0C0"/>
                </a:solidFill>
              </a:rPr>
              <a:t> </a:t>
            </a:r>
            <a:r>
              <a:rPr lang="en-US" sz="2500" b="0" i="1" spc="150" smtClean="0">
                <a:solidFill>
                  <a:srgbClr val="C0C0C0"/>
                </a:solidFill>
              </a:rPr>
              <a:t>Makarov</a:t>
            </a:r>
            <a:r>
              <a:rPr lang="en-US" sz="2500" b="0" spc="150" smtClean="0">
                <a:solidFill>
                  <a:srgbClr val="C0C0C0"/>
                </a:solidFill>
              </a:rPr>
              <a:t> </a:t>
            </a:r>
            <a:r>
              <a:rPr lang="en-US" sz="2500" b="0" smtClean="0">
                <a:solidFill>
                  <a:srgbClr val="C0C0C0"/>
                </a:solidFill>
              </a:rPr>
              <a:t>                                    </a:t>
            </a:r>
            <a:r>
              <a:rPr lang="en-US" sz="2500" b="0" smtClean="0">
                <a:solidFill>
                  <a:srgbClr val="FF0000"/>
                </a:solidFill>
              </a:rPr>
              <a:t>www.vad1.com/lab</a:t>
            </a:r>
            <a:endParaRPr lang="en-US" sz="2500" b="0" i="1">
              <a:solidFill>
                <a:srgbClr val="FF0000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75" y="2201395"/>
            <a:ext cx="1970451" cy="68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41201"/>
            <a:ext cx="10287000" cy="642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200" b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Lecture </a:t>
            </a:r>
            <a:r>
              <a:rPr lang="en-US" sz="1200" b="0" smtClean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 ID Quantique 8</a:t>
            </a:r>
            <a:r>
              <a:rPr lang="en-US" sz="1200" b="0" baseline="30000" smtClean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</a:t>
            </a:r>
            <a:r>
              <a:rPr lang="en-US" sz="1200" b="0" smtClean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winter school on quantum cybersecurity, Les Diablerets, January 16–21, 2016</a:t>
            </a:r>
            <a:endParaRPr lang="en-US" sz="1200" b="0">
              <a:solidFill>
                <a:srgbClr val="4D4D4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8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01-id3110-alice-sn08008F030-bob-sn08008F130.jpg"/>
          <p:cNvPicPr>
            <a:picLocks noChangeAspect="1"/>
          </p:cNvPicPr>
          <p:nvPr/>
        </p:nvPicPr>
        <p:blipFill>
          <a:blip r:embed="rId2" cstate="print"/>
          <a:srcRect l="1843" r="1019" b="2858"/>
          <a:stretch>
            <a:fillRect/>
          </a:stretch>
        </p:blipFill>
        <p:spPr bwMode="auto">
          <a:xfrm>
            <a:off x="0" y="0"/>
            <a:ext cx="102870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96838" y="6891338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9236075" y="6891338"/>
            <a:ext cx="950913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10" name="TextBox 46"/>
          <p:cNvSpPr txBox="1">
            <a:spLocks noChangeArrowheads="1"/>
          </p:cNvSpPr>
          <p:nvPr/>
        </p:nvSpPr>
        <p:spPr bwMode="auto">
          <a:xfrm>
            <a:off x="6396211" y="7485063"/>
            <a:ext cx="3890789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/>
          <a:lstStyle/>
          <a:p>
            <a:pPr algn="r"/>
            <a:r>
              <a:rPr lang="en-US" sz="900" b="0">
                <a:solidFill>
                  <a:srgbClr val="000000"/>
                </a:solidFill>
              </a:rPr>
              <a:t>Photo ©</a:t>
            </a:r>
            <a:r>
              <a:rPr lang="en-US" sz="200" b="0">
                <a:solidFill>
                  <a:srgbClr val="000000"/>
                </a:solidFill>
              </a:rPr>
              <a:t> </a:t>
            </a:r>
            <a:r>
              <a:rPr lang="en-US" sz="900" b="0">
                <a:solidFill>
                  <a:srgbClr val="000000"/>
                </a:solidFill>
              </a:rPr>
              <a:t>2008 Vadim Makarov. Published with approval of </a:t>
            </a:r>
            <a:r>
              <a:rPr lang="en-US" sz="900" b="0" smtClean="0">
                <a:solidFill>
                  <a:srgbClr val="000000"/>
                </a:solidFill>
              </a:rPr>
              <a:t>ID </a:t>
            </a:r>
            <a:r>
              <a:rPr lang="en-US" sz="900" b="0">
                <a:solidFill>
                  <a:srgbClr val="000000"/>
                </a:solidFill>
              </a:rPr>
              <a:t>Qiantique</a:t>
            </a:r>
          </a:p>
        </p:txBody>
      </p:sp>
      <p:sp>
        <p:nvSpPr>
          <p:cNvPr id="2051" name="Title 4"/>
          <p:cNvSpPr>
            <a:spLocks noGrp="1"/>
          </p:cNvSpPr>
          <p:nvPr>
            <p:ph type="title"/>
          </p:nvPr>
        </p:nvSpPr>
        <p:spPr>
          <a:xfrm>
            <a:off x="247650" y="68400"/>
            <a:ext cx="9753600" cy="936625"/>
          </a:xfrm>
        </p:spPr>
        <p:txBody>
          <a:bodyPr/>
          <a:lstStyle/>
          <a:p>
            <a:pPr algn="ctr"/>
            <a:r>
              <a:rPr lang="en-US" sz="2400" b="0" smtClean="0">
                <a:solidFill>
                  <a:srgbClr val="C0C0C0"/>
                </a:solidFill>
              </a:rPr>
              <a:t>ID Quantique Clavis2 QKD system</a:t>
            </a:r>
          </a:p>
        </p:txBody>
      </p:sp>
    </p:spTree>
    <p:extLst>
      <p:ext uri="{BB962C8B-B14F-4D97-AF65-F5344CB8AC3E}">
        <p14:creationId xmlns:p14="http://schemas.microsoft.com/office/powerpoint/2010/main" val="26233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Double clicks</a:t>
            </a:r>
          </a:p>
        </p:txBody>
      </p:sp>
      <p:sp>
        <p:nvSpPr>
          <p:cNvPr id="21507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N. Lütkenhaus, Phys. Rev. A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59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3301 (1999)</a:t>
            </a:r>
          </a:p>
          <a:p>
            <a:pPr algn="r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T. </a:t>
            </a:r>
            <a:r>
              <a:rPr lang="en-US" sz="1600" b="0" smtClean="0">
                <a:solidFill>
                  <a:srgbClr val="4D4D4D"/>
                </a:solidFill>
                <a:cs typeface="Arial" pitchFamily="34" charset="0"/>
              </a:rPr>
              <a:t>Tsurumaru &amp; 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K. Tamaki, Phys. Rev. A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78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032302 (2008)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14313" y="714375"/>
            <a:ext cx="9898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– occur naturally because of detector dark counts, multi-photon pulses...</a:t>
            </a:r>
          </a:p>
          <a:p>
            <a:pPr algn="l"/>
            <a:endParaRPr lang="en-US" sz="700"/>
          </a:p>
          <a:p>
            <a:pPr algn="l"/>
            <a:r>
              <a:rPr lang="en-US" sz="2200"/>
              <a:t>	</a:t>
            </a:r>
            <a:r>
              <a:rPr lang="en-US"/>
              <a:t>Discard them?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214313" y="6500813"/>
            <a:ext cx="9898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Proper treatment for double clicks:  assign a random bit value.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1000" y="1857375"/>
            <a:ext cx="9247188" cy="714375"/>
          </a:xfrm>
          <a:prstGeom prst="rect">
            <a:avLst/>
          </a:prstGeom>
        </p:spPr>
        <p:txBody>
          <a:bodyPr lIns="101672" tIns="50836" rIns="101672" bIns="50836"/>
          <a:lstStyle/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r>
              <a:rPr lang="nb-NO" sz="2200" kern="0">
                <a:latin typeface="+mn-lt"/>
              </a:rPr>
              <a:t>Intercept-resend attack... </a:t>
            </a:r>
            <a:r>
              <a:rPr lang="nb-NO" sz="2200" kern="0">
                <a:solidFill>
                  <a:srgbClr val="FF0000"/>
                </a:solidFill>
                <a:latin typeface="+mn-lt"/>
              </a:rPr>
              <a:t>with a twist:</a:t>
            </a:r>
            <a:endParaRPr lang="en-US" sz="2200" kern="0">
              <a:solidFill>
                <a:srgbClr val="FF0000"/>
              </a:solidFill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sz="2600" kern="0">
              <a:latin typeface="+mn-lt"/>
            </a:endParaRPr>
          </a:p>
        </p:txBody>
      </p:sp>
      <p:sp>
        <p:nvSpPr>
          <p:cNvPr id="21511" name="Rectangle 14"/>
          <p:cNvSpPr>
            <a:spLocks noChangeArrowheads="1"/>
          </p:cNvSpPr>
          <p:nvPr/>
        </p:nvSpPr>
        <p:spPr bwMode="auto">
          <a:xfrm>
            <a:off x="2551212" y="3425577"/>
            <a:ext cx="2952328" cy="1584176"/>
          </a:xfrm>
          <a:prstGeom prst="rect">
            <a:avLst/>
          </a:prstGeom>
          <a:solidFill>
            <a:srgbClr val="EAEAEA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Rectangle 16"/>
          <p:cNvSpPr>
            <a:spLocks noChangeArrowheads="1"/>
          </p:cNvSpPr>
          <p:nvPr/>
        </p:nvSpPr>
        <p:spPr bwMode="auto">
          <a:xfrm>
            <a:off x="2839244" y="3929634"/>
            <a:ext cx="1080120" cy="864095"/>
          </a:xfrm>
          <a:prstGeom prst="rect">
            <a:avLst/>
          </a:prstGeom>
          <a:solidFill>
            <a:srgbClr val="99FF99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2200" smtClean="0">
                <a:cs typeface="Arial" pitchFamily="34" charset="0"/>
              </a:rPr>
              <a:t>Bob</a:t>
            </a:r>
            <a:r>
              <a:rPr lang="el-GR" sz="2200" smtClean="0">
                <a:cs typeface="Arial" pitchFamily="34" charset="0"/>
              </a:rPr>
              <a:t>´</a:t>
            </a:r>
            <a:endParaRPr lang="en-US" sz="2200">
              <a:cs typeface="Arial" pitchFamily="34" charset="0"/>
            </a:endParaRPr>
          </a:p>
        </p:txBody>
      </p:sp>
      <p:sp>
        <p:nvSpPr>
          <p:cNvPr id="21513" name="Rectangle 17"/>
          <p:cNvSpPr>
            <a:spLocks noChangeArrowheads="1"/>
          </p:cNvSpPr>
          <p:nvPr/>
        </p:nvSpPr>
        <p:spPr bwMode="auto">
          <a:xfrm>
            <a:off x="4135388" y="3929634"/>
            <a:ext cx="1080120" cy="864095"/>
          </a:xfrm>
          <a:prstGeom prst="rect">
            <a:avLst/>
          </a:prstGeom>
          <a:solidFill>
            <a:srgbClr val="FF99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2200" smtClean="0">
                <a:cs typeface="Arial" pitchFamily="34" charset="0"/>
              </a:rPr>
              <a:t>Alice</a:t>
            </a:r>
            <a:r>
              <a:rPr lang="el-GR" sz="2200" smtClean="0">
                <a:cs typeface="Arial" pitchFamily="34" charset="0"/>
              </a:rPr>
              <a:t>´</a:t>
            </a:r>
            <a:endParaRPr lang="en-US" sz="2200">
              <a:cs typeface="Arial" pitchFamily="34" charset="0"/>
            </a:endParaRPr>
          </a:p>
        </p:txBody>
      </p:sp>
      <p:sp>
        <p:nvSpPr>
          <p:cNvPr id="21514" name="Text Box 18"/>
          <p:cNvSpPr txBox="1">
            <a:spLocks noChangeArrowheads="1"/>
          </p:cNvSpPr>
          <p:nvPr/>
        </p:nvSpPr>
        <p:spPr bwMode="auto">
          <a:xfrm>
            <a:off x="2561845" y="3393678"/>
            <a:ext cx="753557" cy="471997"/>
          </a:xfrm>
          <a:prstGeom prst="rect">
            <a:avLst/>
          </a:prstGeom>
          <a:noFill/>
          <a:ln w="63500" cap="sq">
            <a:noFill/>
            <a:miter lim="800000"/>
            <a:headEnd/>
            <a:tailEnd/>
          </a:ln>
        </p:spPr>
        <p:txBody>
          <a:bodyPr wrap="none" lIns="101672" tIns="50836" rIns="101672" bIns="50836">
            <a:spAutoFit/>
          </a:bodyPr>
          <a:lstStyle/>
          <a:p>
            <a:pPr marL="381000" indent="-381000" algn="l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mtClean="0">
                <a:cs typeface="Arial" pitchFamily="34" charset="0"/>
              </a:rPr>
              <a:t>Eve</a:t>
            </a:r>
            <a:endParaRPr lang="en-US">
              <a:cs typeface="Arial" pitchFamily="34" charset="0"/>
            </a:endParaRPr>
          </a:p>
        </p:txBody>
      </p:sp>
      <p:sp>
        <p:nvSpPr>
          <p:cNvPr id="21517" name="TextBox 28"/>
          <p:cNvSpPr txBox="1">
            <a:spLocks noChangeArrowheads="1"/>
          </p:cNvSpPr>
          <p:nvPr/>
        </p:nvSpPr>
        <p:spPr bwMode="auto">
          <a:xfrm>
            <a:off x="5524351" y="3447728"/>
            <a:ext cx="1301750" cy="7699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100</a:t>
            </a:r>
          </a:p>
          <a:p>
            <a:r>
              <a:rPr lang="en-US" sz="2200">
                <a:solidFill>
                  <a:srgbClr val="FF0000"/>
                </a:solidFill>
              </a:rPr>
              <a:t>photons</a:t>
            </a:r>
          </a:p>
        </p:txBody>
      </p:sp>
      <p:sp>
        <p:nvSpPr>
          <p:cNvPr id="21518" name="Rectangle 13"/>
          <p:cNvSpPr>
            <a:spLocks noChangeArrowheads="1"/>
          </p:cNvSpPr>
          <p:nvPr/>
        </p:nvSpPr>
        <p:spPr bwMode="auto">
          <a:xfrm>
            <a:off x="534988" y="3929633"/>
            <a:ext cx="1224136" cy="864096"/>
          </a:xfrm>
          <a:prstGeom prst="rect">
            <a:avLst/>
          </a:prstGeom>
          <a:solidFill>
            <a:srgbClr val="FF99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defTabSz="1016000"/>
            <a:r>
              <a:rPr lang="nb-NO" smtClean="0">
                <a:cs typeface="Arial" pitchFamily="34" charset="0"/>
              </a:rPr>
              <a:t>Alice</a:t>
            </a:r>
            <a:endParaRPr lang="en-US">
              <a:cs typeface="Arial" pitchFamily="34" charset="0"/>
            </a:endParaRPr>
          </a:p>
        </p:txBody>
      </p:sp>
      <p:sp>
        <p:nvSpPr>
          <p:cNvPr id="21519" name="Rectangle 16"/>
          <p:cNvSpPr>
            <a:spLocks noChangeArrowheads="1"/>
          </p:cNvSpPr>
          <p:nvPr/>
        </p:nvSpPr>
        <p:spPr bwMode="auto">
          <a:xfrm>
            <a:off x="7807796" y="2182317"/>
            <a:ext cx="890588" cy="8112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3800">
                <a:solidFill>
                  <a:srgbClr val="009900"/>
                </a:solidFill>
                <a:cs typeface="Arial" pitchFamily="34" charset="0"/>
              </a:rPr>
              <a:t>Bob:</a:t>
            </a:r>
            <a:endParaRPr lang="en-US" sz="3800">
              <a:solidFill>
                <a:srgbClr val="009900"/>
              </a:solidFill>
              <a:cs typeface="Arial" pitchFamily="34" charset="0"/>
            </a:endParaRPr>
          </a:p>
        </p:txBody>
      </p:sp>
      <p:cxnSp>
        <p:nvCxnSpPr>
          <p:cNvPr id="21520" name="Straight Arrow Connector 31"/>
          <p:cNvCxnSpPr>
            <a:cxnSpLocks noChangeShapeType="1"/>
          </p:cNvCxnSpPr>
          <p:nvPr/>
        </p:nvCxnSpPr>
        <p:spPr bwMode="auto">
          <a:xfrm flipV="1">
            <a:off x="6858000" y="3569593"/>
            <a:ext cx="733772" cy="71665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21" name="Straight Arrow Connector 32"/>
          <p:cNvCxnSpPr>
            <a:cxnSpLocks noChangeShapeType="1"/>
          </p:cNvCxnSpPr>
          <p:nvPr/>
        </p:nvCxnSpPr>
        <p:spPr bwMode="auto">
          <a:xfrm>
            <a:off x="6858000" y="4429125"/>
            <a:ext cx="733772" cy="652636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522" name="TextBox 33"/>
          <p:cNvSpPr txBox="1">
            <a:spLocks noChangeArrowheads="1"/>
          </p:cNvSpPr>
          <p:nvPr/>
        </p:nvSpPr>
        <p:spPr bwMode="auto">
          <a:xfrm>
            <a:off x="7643813" y="3014663"/>
            <a:ext cx="1952625" cy="1200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Detects in</a:t>
            </a:r>
          </a:p>
          <a:p>
            <a:pPr algn="l"/>
            <a:r>
              <a:rPr lang="en-US"/>
              <a:t>Eve’s basis:</a:t>
            </a:r>
          </a:p>
          <a:p>
            <a:pPr algn="l"/>
            <a:r>
              <a:rPr lang="en-US"/>
              <a:t>single click</a:t>
            </a:r>
          </a:p>
        </p:txBody>
      </p:sp>
      <p:sp>
        <p:nvSpPr>
          <p:cNvPr id="21523" name="TextBox 34"/>
          <p:cNvSpPr txBox="1">
            <a:spLocks noChangeArrowheads="1"/>
          </p:cNvSpPr>
          <p:nvPr/>
        </p:nvSpPr>
        <p:spPr bwMode="auto">
          <a:xfrm>
            <a:off x="7643813" y="4572000"/>
            <a:ext cx="2611437" cy="1570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969696"/>
                </a:solidFill>
              </a:rPr>
              <a:t>Detects in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conjugate basis: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double click,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discarded</a:t>
            </a:r>
          </a:p>
        </p:txBody>
      </p:sp>
      <p:cxnSp>
        <p:nvCxnSpPr>
          <p:cNvPr id="20" name="Straight Arrow Connector 175"/>
          <p:cNvCxnSpPr>
            <a:cxnSpLocks noChangeShapeType="1"/>
            <a:stCxn id="21518" idx="3"/>
            <a:endCxn id="21512" idx="1"/>
          </p:cNvCxnSpPr>
          <p:nvPr/>
        </p:nvCxnSpPr>
        <p:spPr bwMode="auto">
          <a:xfrm>
            <a:off x="1759124" y="4361681"/>
            <a:ext cx="1080120" cy="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cxnSp>
        <p:nvCxnSpPr>
          <p:cNvPr id="24" name="Straight Arrow Connector 175"/>
          <p:cNvCxnSpPr>
            <a:cxnSpLocks noChangeShapeType="1"/>
            <a:stCxn id="21513" idx="3"/>
          </p:cNvCxnSpPr>
          <p:nvPr/>
        </p:nvCxnSpPr>
        <p:spPr bwMode="auto">
          <a:xfrm flipV="1">
            <a:off x="5215508" y="4361681"/>
            <a:ext cx="1512168" cy="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Trojan-horse attack</a:t>
            </a:r>
          </a:p>
        </p:txBody>
      </p:sp>
      <p:sp>
        <p:nvSpPr>
          <p:cNvPr id="22531" name="Text Box 3"/>
          <p:cNvSpPr txBox="1">
            <a:spLocks noChangeAspect="1" noChangeArrowheads="1"/>
          </p:cNvSpPr>
          <p:nvPr/>
        </p:nvSpPr>
        <p:spPr bwMode="auto">
          <a:xfrm>
            <a:off x="306388" y="1057275"/>
            <a:ext cx="1017587" cy="4556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nb-NO" sz="2800" b="0"/>
              <a:t>Alice</a:t>
            </a:r>
          </a:p>
        </p:txBody>
      </p:sp>
      <p:sp>
        <p:nvSpPr>
          <p:cNvPr id="22532" name="Rectangle 4"/>
          <p:cNvSpPr>
            <a:spLocks noChangeAspect="1" noChangeArrowheads="1"/>
          </p:cNvSpPr>
          <p:nvPr/>
        </p:nvSpPr>
        <p:spPr bwMode="auto">
          <a:xfrm>
            <a:off x="277813" y="1076325"/>
            <a:ext cx="9721850" cy="2667000"/>
          </a:xfrm>
          <a:prstGeom prst="rect">
            <a:avLst/>
          </a:prstGeom>
          <a:noFill/>
          <a:ln w="25400">
            <a:pattFill prst="pct50">
              <a:fgClr>
                <a:srgbClr val="3366FF"/>
              </a:fgClr>
              <a:bgClr>
                <a:srgbClr val="FFFFFF"/>
              </a:bgClr>
            </a:patt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8940800" y="4307632"/>
            <a:ext cx="1060450" cy="8461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nb-NO" sz="1600"/>
              <a:t>Line</a:t>
            </a:r>
            <a:endParaRPr lang="nb-NO" sz="1400"/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8482013" y="4387007"/>
            <a:ext cx="412750" cy="4238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8482013" y="4483844"/>
            <a:ext cx="412750" cy="4222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8482013" y="4577507"/>
            <a:ext cx="412750" cy="4222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8482013" y="4671169"/>
            <a:ext cx="412750" cy="4206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8435975" y="2638425"/>
            <a:ext cx="93663" cy="514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en-US" sz="1400" b="0">
              <a:latin typeface="Times New Roman" pitchFamily="18" charset="0"/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8534400" y="2667000"/>
            <a:ext cx="1470025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Ins="0" anchor="ctr"/>
          <a:lstStyle/>
          <a:p>
            <a:pPr algn="l">
              <a:lnSpc>
                <a:spcPct val="90000"/>
              </a:lnSpc>
            </a:pPr>
            <a:r>
              <a:rPr lang="nb-NO" sz="1800"/>
              <a:t>Attenuator</a:t>
            </a:r>
            <a:endParaRPr lang="nb-NO" sz="1800" b="0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7845425" y="1981200"/>
            <a:ext cx="4556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 rot="2700000">
            <a:off x="7884319" y="1799431"/>
            <a:ext cx="376238" cy="3651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7570788" y="1465263"/>
            <a:ext cx="642937" cy="644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V="1">
            <a:off x="7570788" y="1981200"/>
            <a:ext cx="500062" cy="517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8482013" y="2543175"/>
            <a:ext cx="0" cy="95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8389938" y="2308225"/>
            <a:ext cx="92075" cy="233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7340600" y="2498725"/>
            <a:ext cx="230188" cy="920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7340600" y="1371600"/>
            <a:ext cx="230188" cy="936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 flipV="1">
            <a:off x="5151438" y="2584450"/>
            <a:ext cx="2189162" cy="6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6202363" y="2449513"/>
            <a:ext cx="547687" cy="28098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5975350" y="3011488"/>
            <a:ext cx="1047750" cy="63023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1800"/>
              <a:t>Alice’s</a:t>
            </a:r>
            <a:br>
              <a:rPr lang="nb-NO" sz="1800"/>
            </a:br>
            <a:r>
              <a:rPr lang="nb-NO" sz="1800"/>
              <a:t>PC</a:t>
            </a:r>
          </a:p>
        </p:txBody>
      </p:sp>
      <p:sp>
        <p:nvSpPr>
          <p:cNvPr id="22551" name="Line 23"/>
          <p:cNvSpPr>
            <a:spLocks noChangeShapeType="1"/>
          </p:cNvSpPr>
          <p:nvPr/>
        </p:nvSpPr>
        <p:spPr bwMode="auto">
          <a:xfrm flipH="1" flipV="1">
            <a:off x="6475413" y="2730500"/>
            <a:ext cx="0" cy="2809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 flipH="1">
            <a:off x="4581525" y="1371600"/>
            <a:ext cx="27590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 flipH="1" flipV="1">
            <a:off x="8205788" y="2124075"/>
            <a:ext cx="188912" cy="200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8483600" y="3149600"/>
            <a:ext cx="0" cy="241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4376738" y="4511675"/>
            <a:ext cx="2446337" cy="155733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2200"/>
              <a:t>Eve’s </a:t>
            </a:r>
            <a:r>
              <a:rPr lang="en-US" sz="2200"/>
              <a:t>e</a:t>
            </a:r>
            <a:r>
              <a:rPr lang="nb-NO" sz="2200"/>
              <a:t>quipment</a:t>
            </a:r>
          </a:p>
        </p:txBody>
      </p:sp>
      <p:sp>
        <p:nvSpPr>
          <p:cNvPr id="22557" name="Freeform 29"/>
          <p:cNvSpPr>
            <a:spLocks/>
          </p:cNvSpPr>
          <p:nvPr/>
        </p:nvSpPr>
        <p:spPr bwMode="auto">
          <a:xfrm>
            <a:off x="6823075" y="4757738"/>
            <a:ext cx="1220788" cy="503237"/>
          </a:xfrm>
          <a:custGeom>
            <a:avLst/>
            <a:gdLst>
              <a:gd name="T0" fmla="*/ 2147483647 w 720"/>
              <a:gd name="T1" fmla="*/ 0 h 296"/>
              <a:gd name="T2" fmla="*/ 2147483647 w 720"/>
              <a:gd name="T3" fmla="*/ 2147483647 h 296"/>
              <a:gd name="T4" fmla="*/ 2147483647 w 720"/>
              <a:gd name="T5" fmla="*/ 2147483647 h 296"/>
              <a:gd name="T6" fmla="*/ 2147483647 w 720"/>
              <a:gd name="T7" fmla="*/ 2147483647 h 296"/>
              <a:gd name="T8" fmla="*/ 2147483647 w 720"/>
              <a:gd name="T9" fmla="*/ 2147483647 h 296"/>
              <a:gd name="T10" fmla="*/ 0 w 720"/>
              <a:gd name="T11" fmla="*/ 2147483647 h 2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0"/>
              <a:gd name="T19" fmla="*/ 0 h 296"/>
              <a:gd name="T20" fmla="*/ 720 w 720"/>
              <a:gd name="T21" fmla="*/ 296 h 2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0" h="296">
                <a:moveTo>
                  <a:pt x="720" y="0"/>
                </a:moveTo>
                <a:cubicBezTo>
                  <a:pt x="688" y="52"/>
                  <a:pt x="656" y="104"/>
                  <a:pt x="624" y="144"/>
                </a:cubicBezTo>
                <a:cubicBezTo>
                  <a:pt x="592" y="184"/>
                  <a:pt x="568" y="216"/>
                  <a:pt x="528" y="240"/>
                </a:cubicBezTo>
                <a:cubicBezTo>
                  <a:pt x="488" y="264"/>
                  <a:pt x="424" y="280"/>
                  <a:pt x="384" y="288"/>
                </a:cubicBezTo>
                <a:cubicBezTo>
                  <a:pt x="344" y="296"/>
                  <a:pt x="352" y="288"/>
                  <a:pt x="288" y="288"/>
                </a:cubicBezTo>
                <a:cubicBezTo>
                  <a:pt x="224" y="288"/>
                  <a:pt x="48" y="288"/>
                  <a:pt x="0" y="288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7067550" y="5084763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9" name="Freeform 31"/>
          <p:cNvSpPr>
            <a:spLocks/>
          </p:cNvSpPr>
          <p:nvPr/>
        </p:nvSpPr>
        <p:spPr bwMode="auto">
          <a:xfrm>
            <a:off x="7067550" y="4017963"/>
            <a:ext cx="487363" cy="982662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0" name="Freeform 32"/>
          <p:cNvSpPr>
            <a:spLocks/>
          </p:cNvSpPr>
          <p:nvPr/>
        </p:nvSpPr>
        <p:spPr bwMode="auto">
          <a:xfrm>
            <a:off x="7067550" y="5413375"/>
            <a:ext cx="487363" cy="825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 flipH="1">
            <a:off x="7058025" y="5575300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7058025" y="2379663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3" name="Line 35"/>
          <p:cNvSpPr>
            <a:spLocks noChangeShapeType="1"/>
          </p:cNvSpPr>
          <p:nvPr/>
        </p:nvSpPr>
        <p:spPr bwMode="auto">
          <a:xfrm flipH="1">
            <a:off x="7010400" y="2790825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4" name="Line 36"/>
          <p:cNvSpPr>
            <a:spLocks noChangeShapeType="1"/>
          </p:cNvSpPr>
          <p:nvPr/>
        </p:nvSpPr>
        <p:spPr bwMode="auto">
          <a:xfrm rot="5400000">
            <a:off x="8432006" y="3336132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5400000" flipH="1">
            <a:off x="8024019" y="3283744"/>
            <a:ext cx="49053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6" name="Freeform 38"/>
          <p:cNvSpPr>
            <a:spLocks/>
          </p:cNvSpPr>
          <p:nvPr/>
        </p:nvSpPr>
        <p:spPr bwMode="auto">
          <a:xfrm>
            <a:off x="4214813" y="2338388"/>
            <a:ext cx="550862" cy="428625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7" name="Freeform 39"/>
          <p:cNvSpPr>
            <a:spLocks/>
          </p:cNvSpPr>
          <p:nvPr/>
        </p:nvSpPr>
        <p:spPr bwMode="auto">
          <a:xfrm>
            <a:off x="7058025" y="1970088"/>
            <a:ext cx="487363" cy="3238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5740400" y="1789113"/>
            <a:ext cx="1422400" cy="5730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Phase modulator</a:t>
            </a:r>
            <a:endParaRPr lang="nb-NO" sz="1800" b="0"/>
          </a:p>
        </p:txBody>
      </p:sp>
      <p:sp>
        <p:nvSpPr>
          <p:cNvPr id="22569" name="Text Box 41"/>
          <p:cNvSpPr txBox="1">
            <a:spLocks noChangeAspect="1" noChangeArrowheads="1"/>
          </p:cNvSpPr>
          <p:nvPr/>
        </p:nvSpPr>
        <p:spPr bwMode="auto">
          <a:xfrm>
            <a:off x="457200" y="6553200"/>
            <a:ext cx="9629775" cy="830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en-US"/>
              <a:t>– interrogating Alice’s phase modulator with powerful</a:t>
            </a:r>
            <a:br>
              <a:rPr lang="en-US"/>
            </a:br>
            <a:r>
              <a:rPr lang="en-US"/>
              <a:t>   external pulses (can give Eve bit values directly)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8043410" y="3823102"/>
            <a:ext cx="430306" cy="939226"/>
          </a:xfrm>
          <a:custGeom>
            <a:avLst/>
            <a:gdLst>
              <a:gd name="connsiteX0" fmla="*/ 0 w 430306"/>
              <a:gd name="connsiteY0" fmla="*/ 939226 h 939226"/>
              <a:gd name="connsiteX1" fmla="*/ 281354 w 430306"/>
              <a:gd name="connsiteY1" fmla="*/ 455131 h 939226"/>
              <a:gd name="connsiteX2" fmla="*/ 376518 w 430306"/>
              <a:gd name="connsiteY2" fmla="*/ 331005 h 939226"/>
              <a:gd name="connsiteX3" fmla="*/ 422031 w 430306"/>
              <a:gd name="connsiteY3" fmla="*/ 264804 h 939226"/>
              <a:gd name="connsiteX4" fmla="*/ 426168 w 430306"/>
              <a:gd name="connsiteY4" fmla="*/ 177915 h 939226"/>
              <a:gd name="connsiteX5" fmla="*/ 397205 w 430306"/>
              <a:gd name="connsiteY5" fmla="*/ 128265 h 939226"/>
              <a:gd name="connsiteX6" fmla="*/ 351692 w 430306"/>
              <a:gd name="connsiteY6" fmla="*/ 91027 h 939226"/>
              <a:gd name="connsiteX7" fmla="*/ 293766 w 430306"/>
              <a:gd name="connsiteY7" fmla="*/ 0 h 93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306" h="939226">
                <a:moveTo>
                  <a:pt x="0" y="939226"/>
                </a:moveTo>
                <a:cubicBezTo>
                  <a:pt x="109300" y="747863"/>
                  <a:pt x="218601" y="556501"/>
                  <a:pt x="281354" y="455131"/>
                </a:cubicBezTo>
                <a:cubicBezTo>
                  <a:pt x="344107" y="353761"/>
                  <a:pt x="353072" y="362726"/>
                  <a:pt x="376518" y="331005"/>
                </a:cubicBezTo>
                <a:cubicBezTo>
                  <a:pt x="399964" y="299284"/>
                  <a:pt x="413756" y="290319"/>
                  <a:pt x="422031" y="264804"/>
                </a:cubicBezTo>
                <a:cubicBezTo>
                  <a:pt x="430306" y="239289"/>
                  <a:pt x="430306" y="200672"/>
                  <a:pt x="426168" y="177915"/>
                </a:cubicBezTo>
                <a:cubicBezTo>
                  <a:pt x="422030" y="155159"/>
                  <a:pt x="409618" y="142746"/>
                  <a:pt x="397205" y="128265"/>
                </a:cubicBezTo>
                <a:cubicBezTo>
                  <a:pt x="384792" y="113784"/>
                  <a:pt x="368932" y="112404"/>
                  <a:pt x="351692" y="91027"/>
                </a:cubicBezTo>
                <a:cubicBezTo>
                  <a:pt x="334452" y="69650"/>
                  <a:pt x="314109" y="34825"/>
                  <a:pt x="293766" y="0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Trojan-horse attack experiment</a:t>
            </a:r>
          </a:p>
        </p:txBody>
      </p:sp>
      <p:sp>
        <p:nvSpPr>
          <p:cNvPr id="23555" name="Text Box 3"/>
          <p:cNvSpPr txBox="1">
            <a:spLocks noChangeAspect="1" noChangeArrowheads="1"/>
          </p:cNvSpPr>
          <p:nvPr/>
        </p:nvSpPr>
        <p:spPr bwMode="auto">
          <a:xfrm>
            <a:off x="609600" y="2455863"/>
            <a:ext cx="779463" cy="30956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1800"/>
              <a:t>Laser</a:t>
            </a:r>
          </a:p>
        </p:txBody>
      </p:sp>
      <p:sp>
        <p:nvSpPr>
          <p:cNvPr id="23556" name="Line 4"/>
          <p:cNvSpPr>
            <a:spLocks noChangeAspect="1" noChangeShapeType="1"/>
          </p:cNvSpPr>
          <p:nvPr/>
        </p:nvSpPr>
        <p:spPr bwMode="auto">
          <a:xfrm flipV="1">
            <a:off x="1389063" y="2587625"/>
            <a:ext cx="1257300" cy="79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Line 5"/>
          <p:cNvSpPr>
            <a:spLocks noChangeAspect="1" noChangeShapeType="1"/>
          </p:cNvSpPr>
          <p:nvPr/>
        </p:nvSpPr>
        <p:spPr bwMode="auto">
          <a:xfrm>
            <a:off x="7847013" y="1987550"/>
            <a:ext cx="4587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Rectangle 6"/>
          <p:cNvSpPr>
            <a:spLocks noChangeAspect="1" noChangeArrowheads="1"/>
          </p:cNvSpPr>
          <p:nvPr/>
        </p:nvSpPr>
        <p:spPr bwMode="auto">
          <a:xfrm rot="2700000">
            <a:off x="7889082" y="1804193"/>
            <a:ext cx="374650" cy="3667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Aspect="1" noChangeShapeType="1"/>
          </p:cNvSpPr>
          <p:nvPr/>
        </p:nvSpPr>
        <p:spPr bwMode="auto">
          <a:xfrm>
            <a:off x="7572375" y="1473200"/>
            <a:ext cx="644525" cy="641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Line 8"/>
          <p:cNvSpPr>
            <a:spLocks noChangeAspect="1" noChangeShapeType="1"/>
          </p:cNvSpPr>
          <p:nvPr/>
        </p:nvSpPr>
        <p:spPr bwMode="auto">
          <a:xfrm flipV="1">
            <a:off x="7572375" y="1987550"/>
            <a:ext cx="503238" cy="514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Aspect="1" noChangeShapeType="1"/>
          </p:cNvSpPr>
          <p:nvPr/>
        </p:nvSpPr>
        <p:spPr bwMode="auto">
          <a:xfrm flipV="1">
            <a:off x="8485188" y="2547938"/>
            <a:ext cx="0" cy="936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Line 10"/>
          <p:cNvSpPr>
            <a:spLocks noChangeAspect="1" noChangeShapeType="1"/>
          </p:cNvSpPr>
          <p:nvPr/>
        </p:nvSpPr>
        <p:spPr bwMode="auto">
          <a:xfrm flipH="1" flipV="1">
            <a:off x="8393113" y="2319338"/>
            <a:ext cx="92075" cy="233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Line 11"/>
          <p:cNvSpPr>
            <a:spLocks noChangeAspect="1" noChangeShapeType="1"/>
          </p:cNvSpPr>
          <p:nvPr/>
        </p:nvSpPr>
        <p:spPr bwMode="auto">
          <a:xfrm flipV="1">
            <a:off x="7343775" y="2501900"/>
            <a:ext cx="228600" cy="920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12"/>
          <p:cNvSpPr>
            <a:spLocks noChangeAspect="1" noChangeShapeType="1"/>
          </p:cNvSpPr>
          <p:nvPr/>
        </p:nvSpPr>
        <p:spPr bwMode="auto">
          <a:xfrm>
            <a:off x="7343775" y="1379538"/>
            <a:ext cx="228600" cy="936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13"/>
          <p:cNvSpPr>
            <a:spLocks noChangeAspect="1" noChangeShapeType="1"/>
          </p:cNvSpPr>
          <p:nvPr/>
        </p:nvSpPr>
        <p:spPr bwMode="auto">
          <a:xfrm flipH="1">
            <a:off x="5695950" y="2593975"/>
            <a:ext cx="16478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Line 14"/>
          <p:cNvSpPr>
            <a:spLocks noChangeAspect="1" noChangeShapeType="1"/>
          </p:cNvSpPr>
          <p:nvPr/>
        </p:nvSpPr>
        <p:spPr bwMode="auto">
          <a:xfrm>
            <a:off x="2357438" y="2593975"/>
            <a:ext cx="411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Text Box 15"/>
          <p:cNvSpPr txBox="1">
            <a:spLocks noChangeAspect="1" noChangeArrowheads="1"/>
          </p:cNvSpPr>
          <p:nvPr/>
        </p:nvSpPr>
        <p:spPr bwMode="auto">
          <a:xfrm>
            <a:off x="2768600" y="2454275"/>
            <a:ext cx="274638" cy="28098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3568" name="Line 16"/>
          <p:cNvSpPr>
            <a:spLocks noChangeAspect="1" noChangeShapeType="1"/>
          </p:cNvSpPr>
          <p:nvPr/>
        </p:nvSpPr>
        <p:spPr bwMode="auto">
          <a:xfrm flipV="1">
            <a:off x="2768600" y="2454275"/>
            <a:ext cx="274638" cy="2809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Text Box 17"/>
          <p:cNvSpPr txBox="1">
            <a:spLocks noChangeAspect="1" noChangeArrowheads="1"/>
          </p:cNvSpPr>
          <p:nvPr/>
        </p:nvSpPr>
        <p:spPr bwMode="auto">
          <a:xfrm>
            <a:off x="6200775" y="2454275"/>
            <a:ext cx="547688" cy="28098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3570" name="Line 18"/>
          <p:cNvSpPr>
            <a:spLocks noChangeAspect="1" noChangeShapeType="1"/>
          </p:cNvSpPr>
          <p:nvPr/>
        </p:nvSpPr>
        <p:spPr bwMode="auto">
          <a:xfrm flipV="1">
            <a:off x="6459538" y="2735263"/>
            <a:ext cx="15875" cy="473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Rectangle 19"/>
          <p:cNvSpPr>
            <a:spLocks noChangeAspect="1" noChangeArrowheads="1"/>
          </p:cNvSpPr>
          <p:nvPr/>
        </p:nvSpPr>
        <p:spPr bwMode="auto">
          <a:xfrm>
            <a:off x="5148263" y="2546350"/>
            <a:ext cx="138112" cy="9366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2" name="Rectangle 20"/>
          <p:cNvSpPr>
            <a:spLocks noChangeAspect="1" noChangeArrowheads="1"/>
          </p:cNvSpPr>
          <p:nvPr/>
        </p:nvSpPr>
        <p:spPr bwMode="auto">
          <a:xfrm>
            <a:off x="5559425" y="2547938"/>
            <a:ext cx="136525" cy="9366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3" name="Line 21"/>
          <p:cNvSpPr>
            <a:spLocks noChangeAspect="1" noChangeShapeType="1"/>
          </p:cNvSpPr>
          <p:nvPr/>
        </p:nvSpPr>
        <p:spPr bwMode="auto">
          <a:xfrm>
            <a:off x="5194300" y="2735263"/>
            <a:ext cx="457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3574" name="Oval 22"/>
          <p:cNvSpPr>
            <a:spLocks noChangeAspect="1" noChangeArrowheads="1"/>
          </p:cNvSpPr>
          <p:nvPr/>
        </p:nvSpPr>
        <p:spPr bwMode="auto">
          <a:xfrm>
            <a:off x="3319463" y="2127250"/>
            <a:ext cx="455612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5" name="Rectangle 23"/>
          <p:cNvSpPr>
            <a:spLocks noChangeAspect="1" noChangeArrowheads="1"/>
          </p:cNvSpPr>
          <p:nvPr/>
        </p:nvSpPr>
        <p:spPr bwMode="auto">
          <a:xfrm>
            <a:off x="3273425" y="20812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6" name="Oval 24"/>
          <p:cNvSpPr>
            <a:spLocks noChangeAspect="1" noChangeArrowheads="1"/>
          </p:cNvSpPr>
          <p:nvPr/>
        </p:nvSpPr>
        <p:spPr bwMode="auto">
          <a:xfrm>
            <a:off x="3821113" y="1939925"/>
            <a:ext cx="366712" cy="93663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7" name="Rectangle 25"/>
          <p:cNvSpPr>
            <a:spLocks noChangeAspect="1" noChangeArrowheads="1"/>
          </p:cNvSpPr>
          <p:nvPr/>
        </p:nvSpPr>
        <p:spPr bwMode="auto">
          <a:xfrm>
            <a:off x="4187825" y="2127250"/>
            <a:ext cx="547688" cy="280988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8" name="Oval 26"/>
          <p:cNvSpPr>
            <a:spLocks noChangeAspect="1" noChangeArrowheads="1"/>
          </p:cNvSpPr>
          <p:nvPr/>
        </p:nvSpPr>
        <p:spPr bwMode="auto">
          <a:xfrm>
            <a:off x="4233863" y="1379538"/>
            <a:ext cx="455612" cy="468312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9" name="Oval 27"/>
          <p:cNvSpPr>
            <a:spLocks noChangeAspect="1" noChangeArrowheads="1"/>
          </p:cNvSpPr>
          <p:nvPr/>
        </p:nvSpPr>
        <p:spPr bwMode="auto">
          <a:xfrm>
            <a:off x="3319463" y="1379538"/>
            <a:ext cx="455612" cy="468312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0" name="Rectangle 28"/>
          <p:cNvSpPr>
            <a:spLocks noChangeAspect="1" noChangeArrowheads="1"/>
          </p:cNvSpPr>
          <p:nvPr/>
        </p:nvSpPr>
        <p:spPr bwMode="auto">
          <a:xfrm>
            <a:off x="3273425" y="1660525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1" name="Oval 29"/>
          <p:cNvSpPr>
            <a:spLocks noChangeAspect="1" noChangeArrowheads="1"/>
          </p:cNvSpPr>
          <p:nvPr/>
        </p:nvSpPr>
        <p:spPr bwMode="auto">
          <a:xfrm>
            <a:off x="3775075" y="1520825"/>
            <a:ext cx="458788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2" name="Rectangle 30"/>
          <p:cNvSpPr>
            <a:spLocks noChangeAspect="1" noChangeArrowheads="1"/>
          </p:cNvSpPr>
          <p:nvPr/>
        </p:nvSpPr>
        <p:spPr bwMode="auto">
          <a:xfrm>
            <a:off x="3729038" y="1612900"/>
            <a:ext cx="550862" cy="141288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Rectangle 31"/>
          <p:cNvSpPr>
            <a:spLocks noChangeAspect="1" noChangeArrowheads="1"/>
          </p:cNvSpPr>
          <p:nvPr/>
        </p:nvSpPr>
        <p:spPr bwMode="auto">
          <a:xfrm>
            <a:off x="3792538" y="1427163"/>
            <a:ext cx="428625" cy="2333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4" name="Line 32"/>
          <p:cNvSpPr>
            <a:spLocks noChangeAspect="1" noChangeShapeType="1"/>
          </p:cNvSpPr>
          <p:nvPr/>
        </p:nvSpPr>
        <p:spPr bwMode="auto">
          <a:xfrm>
            <a:off x="3775075" y="1612900"/>
            <a:ext cx="0" cy="141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5" name="Line 33"/>
          <p:cNvSpPr>
            <a:spLocks noChangeAspect="1" noChangeShapeType="1"/>
          </p:cNvSpPr>
          <p:nvPr/>
        </p:nvSpPr>
        <p:spPr bwMode="auto">
          <a:xfrm>
            <a:off x="4233863" y="1612900"/>
            <a:ext cx="0" cy="141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6" name="Rectangle 34"/>
          <p:cNvSpPr>
            <a:spLocks noChangeAspect="1" noChangeArrowheads="1"/>
          </p:cNvSpPr>
          <p:nvPr/>
        </p:nvSpPr>
        <p:spPr bwMode="auto">
          <a:xfrm>
            <a:off x="3273425" y="1333500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7" name="Rectangle 35"/>
          <p:cNvSpPr>
            <a:spLocks noChangeAspect="1" noChangeArrowheads="1"/>
          </p:cNvSpPr>
          <p:nvPr/>
        </p:nvSpPr>
        <p:spPr bwMode="auto">
          <a:xfrm>
            <a:off x="3421063" y="1577975"/>
            <a:ext cx="274637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8" name="Rectangle 36"/>
          <p:cNvSpPr>
            <a:spLocks noChangeAspect="1" noChangeArrowheads="1"/>
          </p:cNvSpPr>
          <p:nvPr/>
        </p:nvSpPr>
        <p:spPr bwMode="auto">
          <a:xfrm>
            <a:off x="4462463" y="1333500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9" name="Rectangle 37"/>
          <p:cNvSpPr>
            <a:spLocks noChangeAspect="1" noChangeArrowheads="1"/>
          </p:cNvSpPr>
          <p:nvPr/>
        </p:nvSpPr>
        <p:spPr bwMode="auto">
          <a:xfrm>
            <a:off x="4259263" y="1624013"/>
            <a:ext cx="547687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0" name="Oval 38"/>
          <p:cNvSpPr>
            <a:spLocks noChangeAspect="1" noChangeArrowheads="1"/>
          </p:cNvSpPr>
          <p:nvPr/>
        </p:nvSpPr>
        <p:spPr bwMode="auto">
          <a:xfrm>
            <a:off x="4233863" y="2127250"/>
            <a:ext cx="455612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1" name="Rectangle 39"/>
          <p:cNvSpPr>
            <a:spLocks noChangeAspect="1" noChangeArrowheads="1"/>
          </p:cNvSpPr>
          <p:nvPr/>
        </p:nvSpPr>
        <p:spPr bwMode="auto">
          <a:xfrm>
            <a:off x="4187825" y="20812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2" name="Oval 40"/>
          <p:cNvSpPr>
            <a:spLocks noChangeAspect="1" noChangeArrowheads="1"/>
          </p:cNvSpPr>
          <p:nvPr/>
        </p:nvSpPr>
        <p:spPr bwMode="auto">
          <a:xfrm>
            <a:off x="3775075" y="1987550"/>
            <a:ext cx="458788" cy="42068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3" name="Rectangle 41"/>
          <p:cNvSpPr>
            <a:spLocks noChangeAspect="1" noChangeArrowheads="1"/>
          </p:cNvSpPr>
          <p:nvPr/>
        </p:nvSpPr>
        <p:spPr bwMode="auto">
          <a:xfrm>
            <a:off x="3729038" y="2220913"/>
            <a:ext cx="550862" cy="936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4" name="Rectangle 42"/>
          <p:cNvSpPr>
            <a:spLocks noChangeAspect="1" noChangeArrowheads="1"/>
          </p:cNvSpPr>
          <p:nvPr/>
        </p:nvSpPr>
        <p:spPr bwMode="auto">
          <a:xfrm>
            <a:off x="3795713" y="2268538"/>
            <a:ext cx="428625" cy="2333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5" name="Line 43"/>
          <p:cNvSpPr>
            <a:spLocks noChangeAspect="1" noChangeShapeType="1"/>
          </p:cNvSpPr>
          <p:nvPr/>
        </p:nvSpPr>
        <p:spPr bwMode="auto">
          <a:xfrm>
            <a:off x="4233863" y="2220913"/>
            <a:ext cx="0" cy="139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6" name="Line 44"/>
          <p:cNvSpPr>
            <a:spLocks noChangeAspect="1" noChangeShapeType="1"/>
          </p:cNvSpPr>
          <p:nvPr/>
        </p:nvSpPr>
        <p:spPr bwMode="auto">
          <a:xfrm>
            <a:off x="3775075" y="2220913"/>
            <a:ext cx="0" cy="139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7" name="Rectangle 45"/>
          <p:cNvSpPr>
            <a:spLocks noChangeAspect="1" noChangeArrowheads="1"/>
          </p:cNvSpPr>
          <p:nvPr/>
        </p:nvSpPr>
        <p:spPr bwMode="auto">
          <a:xfrm>
            <a:off x="3273425" y="2314575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8" name="Rectangle 46"/>
          <p:cNvSpPr>
            <a:spLocks noChangeAspect="1" noChangeArrowheads="1"/>
          </p:cNvSpPr>
          <p:nvPr/>
        </p:nvSpPr>
        <p:spPr bwMode="auto">
          <a:xfrm>
            <a:off x="4462463" y="2314575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9" name="Line 47"/>
          <p:cNvSpPr>
            <a:spLocks noChangeAspect="1" noChangeShapeType="1"/>
          </p:cNvSpPr>
          <p:nvPr/>
        </p:nvSpPr>
        <p:spPr bwMode="auto">
          <a:xfrm flipH="1">
            <a:off x="4462463" y="2593975"/>
            <a:ext cx="685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0" name="Oval 48"/>
          <p:cNvSpPr>
            <a:spLocks noChangeAspect="1" noChangeArrowheads="1"/>
          </p:cNvSpPr>
          <p:nvPr/>
        </p:nvSpPr>
        <p:spPr bwMode="auto">
          <a:xfrm>
            <a:off x="4462463" y="2174875"/>
            <a:ext cx="411162" cy="419100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1" name="Line 49"/>
          <p:cNvSpPr>
            <a:spLocks noChangeAspect="1" noChangeShapeType="1"/>
          </p:cNvSpPr>
          <p:nvPr/>
        </p:nvSpPr>
        <p:spPr bwMode="auto">
          <a:xfrm flipH="1">
            <a:off x="4462463" y="1379538"/>
            <a:ext cx="2881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2" name="Line 50"/>
          <p:cNvSpPr>
            <a:spLocks noChangeAspect="1" noChangeShapeType="1"/>
          </p:cNvSpPr>
          <p:nvPr/>
        </p:nvSpPr>
        <p:spPr bwMode="auto">
          <a:xfrm flipH="1">
            <a:off x="3043238" y="2593975"/>
            <a:ext cx="503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3" name="Line 51"/>
          <p:cNvSpPr>
            <a:spLocks noChangeAspect="1" noChangeShapeType="1"/>
          </p:cNvSpPr>
          <p:nvPr/>
        </p:nvSpPr>
        <p:spPr bwMode="auto">
          <a:xfrm flipH="1" flipV="1">
            <a:off x="8210550" y="2128838"/>
            <a:ext cx="188913" cy="1984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4" name="Rectangle 52"/>
          <p:cNvSpPr>
            <a:spLocks noChangeAspect="1" noChangeArrowheads="1"/>
          </p:cNvSpPr>
          <p:nvPr/>
        </p:nvSpPr>
        <p:spPr bwMode="auto">
          <a:xfrm>
            <a:off x="274638" y="1076325"/>
            <a:ext cx="9728200" cy="2665413"/>
          </a:xfrm>
          <a:prstGeom prst="rect">
            <a:avLst/>
          </a:prstGeom>
          <a:noFill/>
          <a:ln w="25400">
            <a:pattFill prst="pct50">
              <a:fgClr>
                <a:srgbClr val="3366FF"/>
              </a:fgClr>
              <a:bgClr>
                <a:srgbClr val="FFFFFF"/>
              </a:bgClr>
            </a:patt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5" name="Line 53"/>
          <p:cNvSpPr>
            <a:spLocks noChangeAspect="1" noChangeShapeType="1"/>
          </p:cNvSpPr>
          <p:nvPr/>
        </p:nvSpPr>
        <p:spPr bwMode="auto">
          <a:xfrm flipH="1">
            <a:off x="8482013" y="2628900"/>
            <a:ext cx="1587" cy="1431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6" name="Line 54"/>
          <p:cNvSpPr>
            <a:spLocks noChangeAspect="1" noChangeShapeType="1"/>
          </p:cNvSpPr>
          <p:nvPr/>
        </p:nvSpPr>
        <p:spPr bwMode="auto">
          <a:xfrm flipH="1">
            <a:off x="3036888" y="1382713"/>
            <a:ext cx="503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7" name="Freeform 55"/>
          <p:cNvSpPr>
            <a:spLocks noChangeAspect="1"/>
          </p:cNvSpPr>
          <p:nvPr/>
        </p:nvSpPr>
        <p:spPr bwMode="auto">
          <a:xfrm>
            <a:off x="2990850" y="1271588"/>
            <a:ext cx="387350" cy="195262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8" name="Line 56"/>
          <p:cNvSpPr>
            <a:spLocks noChangeAspect="1" noChangeShapeType="1"/>
          </p:cNvSpPr>
          <p:nvPr/>
        </p:nvSpPr>
        <p:spPr bwMode="auto">
          <a:xfrm flipV="1">
            <a:off x="4613275" y="2490788"/>
            <a:ext cx="1525588" cy="47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9" name="Line 57"/>
          <p:cNvSpPr>
            <a:spLocks noChangeAspect="1" noChangeShapeType="1"/>
          </p:cNvSpPr>
          <p:nvPr/>
        </p:nvSpPr>
        <p:spPr bwMode="auto">
          <a:xfrm flipH="1">
            <a:off x="4583113" y="2686050"/>
            <a:ext cx="15271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0" name="Line 58"/>
          <p:cNvSpPr>
            <a:spLocks noChangeAspect="1" noChangeShapeType="1"/>
          </p:cNvSpPr>
          <p:nvPr/>
        </p:nvSpPr>
        <p:spPr bwMode="auto">
          <a:xfrm flipV="1">
            <a:off x="6815138" y="2481263"/>
            <a:ext cx="574675" cy="47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1" name="Line 59"/>
          <p:cNvSpPr>
            <a:spLocks noChangeAspect="1" noChangeShapeType="1"/>
          </p:cNvSpPr>
          <p:nvPr/>
        </p:nvSpPr>
        <p:spPr bwMode="auto">
          <a:xfrm flipH="1">
            <a:off x="6784975" y="2676525"/>
            <a:ext cx="65722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2" name="Line 60"/>
          <p:cNvSpPr>
            <a:spLocks noChangeAspect="1" noChangeShapeType="1"/>
          </p:cNvSpPr>
          <p:nvPr/>
        </p:nvSpPr>
        <p:spPr bwMode="auto">
          <a:xfrm>
            <a:off x="3797300" y="1484313"/>
            <a:ext cx="700088" cy="8604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3" name="Line 61"/>
          <p:cNvSpPr>
            <a:spLocks noChangeAspect="1" noChangeShapeType="1"/>
          </p:cNvSpPr>
          <p:nvPr/>
        </p:nvSpPr>
        <p:spPr bwMode="auto">
          <a:xfrm flipH="1" flipV="1">
            <a:off x="3470275" y="1566863"/>
            <a:ext cx="654050" cy="8175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4" name="Text Box 62"/>
          <p:cNvSpPr txBox="1">
            <a:spLocks noChangeAspect="1" noChangeArrowheads="1"/>
          </p:cNvSpPr>
          <p:nvPr/>
        </p:nvSpPr>
        <p:spPr bwMode="auto">
          <a:xfrm>
            <a:off x="1371600" y="1524000"/>
            <a:ext cx="2065338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algn="r">
              <a:lnSpc>
                <a:spcPct val="90000"/>
              </a:lnSpc>
            </a:pPr>
            <a:r>
              <a:rPr lang="nb-NO" sz="2200"/>
              <a:t>4% reflection</a:t>
            </a:r>
          </a:p>
        </p:txBody>
      </p:sp>
      <p:sp>
        <p:nvSpPr>
          <p:cNvPr id="23615" name="Line 63"/>
          <p:cNvSpPr>
            <a:spLocks noChangeAspect="1" noChangeShapeType="1"/>
          </p:cNvSpPr>
          <p:nvPr/>
        </p:nvSpPr>
        <p:spPr bwMode="auto">
          <a:xfrm rot="5400000">
            <a:off x="8130381" y="3691732"/>
            <a:ext cx="97948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6" name="Line 64"/>
          <p:cNvSpPr>
            <a:spLocks noChangeAspect="1" noChangeShapeType="1"/>
          </p:cNvSpPr>
          <p:nvPr/>
        </p:nvSpPr>
        <p:spPr bwMode="auto">
          <a:xfrm rot="5400000" flipH="1">
            <a:off x="7885906" y="3691732"/>
            <a:ext cx="97948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7" name="Text Box 65"/>
          <p:cNvSpPr txBox="1">
            <a:spLocks noChangeAspect="1" noChangeArrowheads="1"/>
          </p:cNvSpPr>
          <p:nvPr/>
        </p:nvSpPr>
        <p:spPr bwMode="auto">
          <a:xfrm>
            <a:off x="6015038" y="3217863"/>
            <a:ext cx="898525" cy="40005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/>
              <a:t>V</a:t>
            </a:r>
            <a:r>
              <a:rPr lang="nb-NO" baseline="-25000"/>
              <a:t>mod</a:t>
            </a:r>
            <a:endParaRPr lang="nb-NO"/>
          </a:p>
        </p:txBody>
      </p:sp>
      <p:sp>
        <p:nvSpPr>
          <p:cNvPr id="23618" name="Text Box 66"/>
          <p:cNvSpPr txBox="1">
            <a:spLocks noChangeAspect="1" noChangeArrowheads="1"/>
          </p:cNvSpPr>
          <p:nvPr/>
        </p:nvSpPr>
        <p:spPr bwMode="auto">
          <a:xfrm>
            <a:off x="355600" y="4672013"/>
            <a:ext cx="1798638" cy="19621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nb-NO" sz="2200"/>
              <a:t>OTDR</a:t>
            </a:r>
          </a:p>
        </p:txBody>
      </p:sp>
      <p:sp>
        <p:nvSpPr>
          <p:cNvPr id="23619" name="Freeform 67"/>
          <p:cNvSpPr>
            <a:spLocks noChangeAspect="1"/>
          </p:cNvSpPr>
          <p:nvPr/>
        </p:nvSpPr>
        <p:spPr bwMode="auto">
          <a:xfrm>
            <a:off x="5668963" y="3937000"/>
            <a:ext cx="488950" cy="9461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0" name="Oval 68"/>
          <p:cNvSpPr>
            <a:spLocks noChangeAspect="1" noChangeArrowheads="1"/>
          </p:cNvSpPr>
          <p:nvPr/>
        </p:nvSpPr>
        <p:spPr bwMode="auto">
          <a:xfrm>
            <a:off x="2433638" y="5792788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1" name="Rectangle 69"/>
          <p:cNvSpPr>
            <a:spLocks noChangeAspect="1" noChangeArrowheads="1"/>
          </p:cNvSpPr>
          <p:nvPr/>
        </p:nvSpPr>
        <p:spPr bwMode="auto">
          <a:xfrm>
            <a:off x="2387600" y="5746750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2" name="Oval 70"/>
          <p:cNvSpPr>
            <a:spLocks noChangeAspect="1" noChangeArrowheads="1"/>
          </p:cNvSpPr>
          <p:nvPr/>
        </p:nvSpPr>
        <p:spPr bwMode="auto">
          <a:xfrm>
            <a:off x="2936875" y="5605463"/>
            <a:ext cx="365125" cy="936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3" name="Rectangle 71"/>
          <p:cNvSpPr>
            <a:spLocks noChangeAspect="1" noChangeArrowheads="1"/>
          </p:cNvSpPr>
          <p:nvPr/>
        </p:nvSpPr>
        <p:spPr bwMode="auto">
          <a:xfrm>
            <a:off x="3302000" y="5792788"/>
            <a:ext cx="549275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4" name="Oval 72"/>
          <p:cNvSpPr>
            <a:spLocks noChangeAspect="1" noChangeArrowheads="1"/>
          </p:cNvSpPr>
          <p:nvPr/>
        </p:nvSpPr>
        <p:spPr bwMode="auto">
          <a:xfrm>
            <a:off x="3348038" y="5045075"/>
            <a:ext cx="457200" cy="468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5" name="Oval 73"/>
          <p:cNvSpPr>
            <a:spLocks noChangeAspect="1" noChangeArrowheads="1"/>
          </p:cNvSpPr>
          <p:nvPr/>
        </p:nvSpPr>
        <p:spPr bwMode="auto">
          <a:xfrm>
            <a:off x="2433638" y="5045075"/>
            <a:ext cx="457200" cy="468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6" name="Rectangle 74"/>
          <p:cNvSpPr>
            <a:spLocks noChangeAspect="1" noChangeArrowheads="1"/>
          </p:cNvSpPr>
          <p:nvPr/>
        </p:nvSpPr>
        <p:spPr bwMode="auto">
          <a:xfrm>
            <a:off x="2387600" y="5326063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7" name="Oval 75"/>
          <p:cNvSpPr>
            <a:spLocks noChangeAspect="1" noChangeArrowheads="1"/>
          </p:cNvSpPr>
          <p:nvPr/>
        </p:nvSpPr>
        <p:spPr bwMode="auto">
          <a:xfrm>
            <a:off x="2890838" y="5186363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8" name="Rectangle 76"/>
          <p:cNvSpPr>
            <a:spLocks noChangeAspect="1" noChangeArrowheads="1"/>
          </p:cNvSpPr>
          <p:nvPr/>
        </p:nvSpPr>
        <p:spPr bwMode="auto">
          <a:xfrm>
            <a:off x="2844800" y="5278438"/>
            <a:ext cx="549275" cy="1412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9" name="Rectangle 77"/>
          <p:cNvSpPr>
            <a:spLocks noChangeAspect="1" noChangeArrowheads="1"/>
          </p:cNvSpPr>
          <p:nvPr/>
        </p:nvSpPr>
        <p:spPr bwMode="auto">
          <a:xfrm>
            <a:off x="2906713" y="5092700"/>
            <a:ext cx="430212" cy="2333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0" name="Line 78"/>
          <p:cNvSpPr>
            <a:spLocks noChangeAspect="1" noChangeShapeType="1"/>
          </p:cNvSpPr>
          <p:nvPr/>
        </p:nvSpPr>
        <p:spPr bwMode="auto">
          <a:xfrm>
            <a:off x="2890838" y="5278438"/>
            <a:ext cx="0" cy="141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1" name="Line 79"/>
          <p:cNvSpPr>
            <a:spLocks noChangeAspect="1" noChangeShapeType="1"/>
          </p:cNvSpPr>
          <p:nvPr/>
        </p:nvSpPr>
        <p:spPr bwMode="auto">
          <a:xfrm>
            <a:off x="3348038" y="5278438"/>
            <a:ext cx="0" cy="141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2" name="Rectangle 80"/>
          <p:cNvSpPr>
            <a:spLocks noChangeAspect="1" noChangeArrowheads="1"/>
          </p:cNvSpPr>
          <p:nvPr/>
        </p:nvSpPr>
        <p:spPr bwMode="auto">
          <a:xfrm>
            <a:off x="2387600" y="4999038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3" name="Rectangle 81"/>
          <p:cNvSpPr>
            <a:spLocks noChangeAspect="1" noChangeArrowheads="1"/>
          </p:cNvSpPr>
          <p:nvPr/>
        </p:nvSpPr>
        <p:spPr bwMode="auto">
          <a:xfrm>
            <a:off x="2536825" y="5245100"/>
            <a:ext cx="273050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4" name="Rectangle 82"/>
          <p:cNvSpPr>
            <a:spLocks noChangeAspect="1" noChangeArrowheads="1"/>
          </p:cNvSpPr>
          <p:nvPr/>
        </p:nvSpPr>
        <p:spPr bwMode="auto">
          <a:xfrm>
            <a:off x="3576638" y="4999038"/>
            <a:ext cx="274637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5" name="Rectangle 83"/>
          <p:cNvSpPr>
            <a:spLocks noChangeAspect="1" noChangeArrowheads="1"/>
          </p:cNvSpPr>
          <p:nvPr/>
        </p:nvSpPr>
        <p:spPr bwMode="auto">
          <a:xfrm>
            <a:off x="3373438" y="5291138"/>
            <a:ext cx="549275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6" name="Oval 84"/>
          <p:cNvSpPr>
            <a:spLocks noChangeAspect="1" noChangeArrowheads="1"/>
          </p:cNvSpPr>
          <p:nvPr/>
        </p:nvSpPr>
        <p:spPr bwMode="auto">
          <a:xfrm>
            <a:off x="3348038" y="5792788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7" name="Rectangle 85"/>
          <p:cNvSpPr>
            <a:spLocks noChangeAspect="1" noChangeArrowheads="1"/>
          </p:cNvSpPr>
          <p:nvPr/>
        </p:nvSpPr>
        <p:spPr bwMode="auto">
          <a:xfrm>
            <a:off x="3302000" y="5746750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8" name="Oval 86"/>
          <p:cNvSpPr>
            <a:spLocks noChangeAspect="1" noChangeArrowheads="1"/>
          </p:cNvSpPr>
          <p:nvPr/>
        </p:nvSpPr>
        <p:spPr bwMode="auto">
          <a:xfrm>
            <a:off x="2890838" y="5653088"/>
            <a:ext cx="457200" cy="4206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9" name="Rectangle 87"/>
          <p:cNvSpPr>
            <a:spLocks noChangeAspect="1" noChangeArrowheads="1"/>
          </p:cNvSpPr>
          <p:nvPr/>
        </p:nvSpPr>
        <p:spPr bwMode="auto">
          <a:xfrm>
            <a:off x="2844800" y="5886450"/>
            <a:ext cx="549275" cy="936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0" name="Rectangle 88"/>
          <p:cNvSpPr>
            <a:spLocks noChangeAspect="1" noChangeArrowheads="1"/>
          </p:cNvSpPr>
          <p:nvPr/>
        </p:nvSpPr>
        <p:spPr bwMode="auto">
          <a:xfrm>
            <a:off x="2911475" y="5934075"/>
            <a:ext cx="428625" cy="2333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1" name="Line 89"/>
          <p:cNvSpPr>
            <a:spLocks noChangeAspect="1" noChangeShapeType="1"/>
          </p:cNvSpPr>
          <p:nvPr/>
        </p:nvSpPr>
        <p:spPr bwMode="auto">
          <a:xfrm>
            <a:off x="3348038" y="5886450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2" name="Line 90"/>
          <p:cNvSpPr>
            <a:spLocks noChangeAspect="1" noChangeShapeType="1"/>
          </p:cNvSpPr>
          <p:nvPr/>
        </p:nvSpPr>
        <p:spPr bwMode="auto">
          <a:xfrm>
            <a:off x="2890838" y="5886450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3" name="Rectangle 91"/>
          <p:cNvSpPr>
            <a:spLocks noChangeAspect="1" noChangeArrowheads="1"/>
          </p:cNvSpPr>
          <p:nvPr/>
        </p:nvSpPr>
        <p:spPr bwMode="auto">
          <a:xfrm>
            <a:off x="2387600" y="5980113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4" name="Rectangle 92"/>
          <p:cNvSpPr>
            <a:spLocks noChangeAspect="1" noChangeArrowheads="1"/>
          </p:cNvSpPr>
          <p:nvPr/>
        </p:nvSpPr>
        <p:spPr bwMode="auto">
          <a:xfrm>
            <a:off x="3576638" y="5980113"/>
            <a:ext cx="274637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5" name="Line 93"/>
          <p:cNvSpPr>
            <a:spLocks noChangeAspect="1" noChangeShapeType="1"/>
          </p:cNvSpPr>
          <p:nvPr/>
        </p:nvSpPr>
        <p:spPr bwMode="auto">
          <a:xfrm flipH="1">
            <a:off x="3576638" y="6259513"/>
            <a:ext cx="31575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6" name="Oval 94"/>
          <p:cNvSpPr>
            <a:spLocks noChangeAspect="1" noChangeArrowheads="1"/>
          </p:cNvSpPr>
          <p:nvPr/>
        </p:nvSpPr>
        <p:spPr bwMode="auto">
          <a:xfrm>
            <a:off x="4749800" y="5842000"/>
            <a:ext cx="412750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7" name="Line 95"/>
          <p:cNvSpPr>
            <a:spLocks noChangeAspect="1" noChangeShapeType="1"/>
          </p:cNvSpPr>
          <p:nvPr/>
        </p:nvSpPr>
        <p:spPr bwMode="auto">
          <a:xfrm flipH="1">
            <a:off x="2157413" y="6259513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8" name="Line 96"/>
          <p:cNvSpPr>
            <a:spLocks noChangeAspect="1" noChangeShapeType="1"/>
          </p:cNvSpPr>
          <p:nvPr/>
        </p:nvSpPr>
        <p:spPr bwMode="auto">
          <a:xfrm flipH="1">
            <a:off x="2151063" y="5048250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9" name="Text Box 97"/>
          <p:cNvSpPr txBox="1">
            <a:spLocks noChangeAspect="1" noChangeArrowheads="1"/>
          </p:cNvSpPr>
          <p:nvPr/>
        </p:nvSpPr>
        <p:spPr bwMode="auto">
          <a:xfrm>
            <a:off x="1336675" y="4873625"/>
            <a:ext cx="796925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nb-NO" sz="1800"/>
              <a:t>Out</a:t>
            </a:r>
          </a:p>
        </p:txBody>
      </p:sp>
      <p:sp>
        <p:nvSpPr>
          <p:cNvPr id="23650" name="Text Box 98"/>
          <p:cNvSpPr txBox="1">
            <a:spLocks noChangeAspect="1" noChangeArrowheads="1"/>
          </p:cNvSpPr>
          <p:nvPr/>
        </p:nvSpPr>
        <p:spPr bwMode="auto">
          <a:xfrm>
            <a:off x="1336675" y="6062663"/>
            <a:ext cx="796925" cy="3095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nb-NO" sz="1800"/>
              <a:t>In</a:t>
            </a:r>
          </a:p>
        </p:txBody>
      </p:sp>
      <p:sp>
        <p:nvSpPr>
          <p:cNvPr id="23651" name="Freeform 99"/>
          <p:cNvSpPr>
            <a:spLocks noChangeAspect="1"/>
          </p:cNvSpPr>
          <p:nvPr/>
        </p:nvSpPr>
        <p:spPr bwMode="auto">
          <a:xfrm>
            <a:off x="5668963" y="5245100"/>
            <a:ext cx="488950" cy="77788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52" name="Line 100"/>
          <p:cNvSpPr>
            <a:spLocks noChangeAspect="1" noChangeShapeType="1"/>
          </p:cNvSpPr>
          <p:nvPr/>
        </p:nvSpPr>
        <p:spPr bwMode="auto">
          <a:xfrm flipH="1">
            <a:off x="2236788" y="6137275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53" name="Oval 101"/>
          <p:cNvSpPr>
            <a:spLocks noChangeAspect="1" noChangeArrowheads="1"/>
          </p:cNvSpPr>
          <p:nvPr/>
        </p:nvSpPr>
        <p:spPr bwMode="auto">
          <a:xfrm>
            <a:off x="8034338" y="4591050"/>
            <a:ext cx="447675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4" name="Rectangle 102"/>
          <p:cNvSpPr>
            <a:spLocks noChangeAspect="1" noChangeArrowheads="1"/>
          </p:cNvSpPr>
          <p:nvPr/>
        </p:nvSpPr>
        <p:spPr bwMode="auto">
          <a:xfrm>
            <a:off x="8020050" y="45450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5" name="Line 103"/>
          <p:cNvSpPr>
            <a:spLocks noChangeAspect="1" noChangeShapeType="1"/>
          </p:cNvSpPr>
          <p:nvPr/>
        </p:nvSpPr>
        <p:spPr bwMode="auto">
          <a:xfrm>
            <a:off x="8480425" y="4684713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6" name="Rectangle 104"/>
          <p:cNvSpPr>
            <a:spLocks noChangeAspect="1" noChangeArrowheads="1"/>
          </p:cNvSpPr>
          <p:nvPr/>
        </p:nvSpPr>
        <p:spPr bwMode="auto">
          <a:xfrm>
            <a:off x="7988300" y="4778375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7" name="Line 105"/>
          <p:cNvSpPr>
            <a:spLocks noChangeAspect="1" noChangeShapeType="1"/>
          </p:cNvSpPr>
          <p:nvPr/>
        </p:nvSpPr>
        <p:spPr bwMode="auto">
          <a:xfrm flipH="1" flipV="1">
            <a:off x="3567113" y="5041900"/>
            <a:ext cx="4708525" cy="15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8" name="Line 106"/>
          <p:cNvSpPr>
            <a:spLocks noChangeAspect="1" noChangeShapeType="1"/>
          </p:cNvSpPr>
          <p:nvPr/>
        </p:nvSpPr>
        <p:spPr bwMode="auto">
          <a:xfrm>
            <a:off x="8480425" y="4057650"/>
            <a:ext cx="1588" cy="6746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9" name="AutoShape 107"/>
          <p:cNvSpPr>
            <a:spLocks noChangeAspect="1" noChangeArrowheads="1"/>
          </p:cNvSpPr>
          <p:nvPr/>
        </p:nvSpPr>
        <p:spPr bwMode="auto">
          <a:xfrm>
            <a:off x="5326063" y="6257925"/>
            <a:ext cx="244475" cy="24447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0" name="AutoShape 108"/>
          <p:cNvSpPr>
            <a:spLocks noChangeAspect="1" noChangeArrowheads="1"/>
          </p:cNvSpPr>
          <p:nvPr/>
        </p:nvSpPr>
        <p:spPr bwMode="auto">
          <a:xfrm>
            <a:off x="6016625" y="6253163"/>
            <a:ext cx="246063" cy="24447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1" name="Line 109"/>
          <p:cNvSpPr>
            <a:spLocks noChangeAspect="1" noChangeShapeType="1"/>
          </p:cNvSpPr>
          <p:nvPr/>
        </p:nvSpPr>
        <p:spPr bwMode="auto">
          <a:xfrm>
            <a:off x="5568950" y="6111875"/>
            <a:ext cx="45878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3662" name="Text Box 110"/>
          <p:cNvSpPr txBox="1">
            <a:spLocks noChangeAspect="1" noChangeArrowheads="1"/>
          </p:cNvSpPr>
          <p:nvPr/>
        </p:nvSpPr>
        <p:spPr bwMode="auto">
          <a:xfrm>
            <a:off x="4800600" y="6634163"/>
            <a:ext cx="1981200" cy="882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Fine length adjustment</a:t>
            </a:r>
          </a:p>
          <a:p>
            <a:pPr>
              <a:lnSpc>
                <a:spcPct val="90000"/>
              </a:lnSpc>
            </a:pPr>
            <a:r>
              <a:rPr lang="nb-NO" sz="1800"/>
              <a:t>to get L</a:t>
            </a:r>
            <a:r>
              <a:rPr lang="nb-NO" sz="1800" baseline="-25000"/>
              <a:t>1 </a:t>
            </a:r>
            <a:r>
              <a:rPr lang="nb-NO" sz="1800"/>
              <a:t>=</a:t>
            </a:r>
            <a:r>
              <a:rPr lang="nb-NO" sz="1800" baseline="-25000"/>
              <a:t> </a:t>
            </a:r>
            <a:r>
              <a:rPr lang="nb-NO" sz="1800"/>
              <a:t>L</a:t>
            </a:r>
            <a:r>
              <a:rPr lang="nb-NO" sz="1800" baseline="-25000"/>
              <a:t>2</a:t>
            </a:r>
          </a:p>
        </p:txBody>
      </p:sp>
      <p:sp>
        <p:nvSpPr>
          <p:cNvPr id="23663" name="Freeform 111"/>
          <p:cNvSpPr>
            <a:spLocks noChangeAspect="1"/>
          </p:cNvSpPr>
          <p:nvPr/>
        </p:nvSpPr>
        <p:spPr bwMode="auto">
          <a:xfrm flipH="1">
            <a:off x="6383338" y="6159500"/>
            <a:ext cx="388937" cy="193675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4" name="Line 112"/>
          <p:cNvSpPr>
            <a:spLocks noChangeAspect="1" noChangeShapeType="1"/>
          </p:cNvSpPr>
          <p:nvPr/>
        </p:nvSpPr>
        <p:spPr bwMode="auto">
          <a:xfrm flipV="1">
            <a:off x="5222875" y="4959350"/>
            <a:ext cx="1527175" cy="31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5" name="Line 113"/>
          <p:cNvSpPr>
            <a:spLocks noChangeAspect="1" noChangeShapeType="1"/>
          </p:cNvSpPr>
          <p:nvPr/>
        </p:nvSpPr>
        <p:spPr bwMode="auto">
          <a:xfrm flipH="1">
            <a:off x="5192713" y="5153025"/>
            <a:ext cx="15271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6" name="Line 114"/>
          <p:cNvSpPr>
            <a:spLocks noChangeAspect="1" noChangeShapeType="1"/>
          </p:cNvSpPr>
          <p:nvPr/>
        </p:nvSpPr>
        <p:spPr bwMode="auto">
          <a:xfrm>
            <a:off x="2236788" y="4965700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7" name="Text Box 115"/>
          <p:cNvSpPr txBox="1">
            <a:spLocks noChangeAspect="1" noChangeArrowheads="1"/>
          </p:cNvSpPr>
          <p:nvPr/>
        </p:nvSpPr>
        <p:spPr bwMode="auto">
          <a:xfrm>
            <a:off x="3381375" y="6389688"/>
            <a:ext cx="571500" cy="571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2200"/>
              <a:t>L</a:t>
            </a:r>
            <a:r>
              <a:rPr lang="nb-NO" sz="2200" baseline="-25000"/>
              <a:t>2</a:t>
            </a:r>
            <a:endParaRPr lang="nb-NO" sz="2200"/>
          </a:p>
        </p:txBody>
      </p:sp>
      <p:sp>
        <p:nvSpPr>
          <p:cNvPr id="23668" name="Text Box 116"/>
          <p:cNvSpPr txBox="1">
            <a:spLocks noChangeAspect="1" noChangeArrowheads="1"/>
          </p:cNvSpPr>
          <p:nvPr/>
        </p:nvSpPr>
        <p:spPr bwMode="auto">
          <a:xfrm>
            <a:off x="3381375" y="4508500"/>
            <a:ext cx="571500" cy="5730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2200"/>
              <a:t>L</a:t>
            </a:r>
            <a:r>
              <a:rPr lang="nb-NO" sz="2200" baseline="-25000"/>
              <a:t>1</a:t>
            </a:r>
            <a:endParaRPr lang="nb-NO" sz="2200"/>
          </a:p>
        </p:txBody>
      </p:sp>
      <p:sp>
        <p:nvSpPr>
          <p:cNvPr id="23669" name="Oval 117"/>
          <p:cNvSpPr>
            <a:spLocks noChangeAspect="1" noChangeArrowheads="1"/>
          </p:cNvSpPr>
          <p:nvPr/>
        </p:nvSpPr>
        <p:spPr bwMode="auto">
          <a:xfrm>
            <a:off x="4854575" y="5840413"/>
            <a:ext cx="411163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70" name="Oval 118"/>
          <p:cNvSpPr>
            <a:spLocks noChangeAspect="1" noChangeArrowheads="1"/>
          </p:cNvSpPr>
          <p:nvPr/>
        </p:nvSpPr>
        <p:spPr bwMode="auto">
          <a:xfrm>
            <a:off x="4953000" y="5845175"/>
            <a:ext cx="411163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7010400" y="5262563"/>
            <a:ext cx="3238500" cy="2236787"/>
            <a:chOff x="4387" y="3315"/>
            <a:chExt cx="2040" cy="1409"/>
          </a:xfrm>
        </p:grpSpPr>
        <p:sp>
          <p:nvSpPr>
            <p:cNvPr id="23678" name="Line 120"/>
            <p:cNvSpPr>
              <a:spLocks noChangeAspect="1" noChangeShapeType="1"/>
            </p:cNvSpPr>
            <p:nvPr/>
          </p:nvSpPr>
          <p:spPr bwMode="auto">
            <a:xfrm flipV="1">
              <a:off x="4914" y="3534"/>
              <a:ext cx="0" cy="9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79" name="Line 121"/>
            <p:cNvSpPr>
              <a:spLocks noChangeAspect="1" noChangeShapeType="1"/>
            </p:cNvSpPr>
            <p:nvPr/>
          </p:nvSpPr>
          <p:spPr bwMode="auto">
            <a:xfrm>
              <a:off x="4869" y="4446"/>
              <a:ext cx="124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0" name="Text Box 122"/>
            <p:cNvSpPr txBox="1">
              <a:spLocks noChangeAspect="1" noChangeArrowheads="1"/>
            </p:cNvSpPr>
            <p:nvPr/>
          </p:nvSpPr>
          <p:spPr bwMode="auto">
            <a:xfrm>
              <a:off x="4387" y="3315"/>
              <a:ext cx="845" cy="66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lnSpc>
                  <a:spcPct val="90000"/>
                </a:lnSpc>
              </a:pPr>
              <a:r>
                <a:rPr lang="en-US" sz="1800"/>
                <a:t>Received OTDR pulse</a:t>
              </a:r>
            </a:p>
          </p:txBody>
        </p:sp>
        <p:sp>
          <p:nvSpPr>
            <p:cNvPr id="23681" name="Text Box 123"/>
            <p:cNvSpPr txBox="1">
              <a:spLocks noChangeAspect="1" noChangeArrowheads="1"/>
            </p:cNvSpPr>
            <p:nvPr/>
          </p:nvSpPr>
          <p:spPr bwMode="auto">
            <a:xfrm>
              <a:off x="5715" y="4472"/>
              <a:ext cx="712" cy="25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rIns="0"/>
            <a:lstStyle/>
            <a:p>
              <a:pPr algn="l">
                <a:lnSpc>
                  <a:spcPct val="90000"/>
                </a:lnSpc>
              </a:pPr>
              <a:r>
                <a:rPr lang="nb-NO" sz="2200"/>
                <a:t>V</a:t>
              </a:r>
              <a:r>
                <a:rPr lang="nb-NO" sz="2200" baseline="-25000"/>
                <a:t>mod</a:t>
              </a:r>
              <a:r>
                <a:rPr lang="nb-NO" sz="2200"/>
                <a:t>, V</a:t>
              </a:r>
            </a:p>
          </p:txBody>
        </p:sp>
        <p:sp>
          <p:nvSpPr>
            <p:cNvPr id="23682" name="Freeform 124"/>
            <p:cNvSpPr>
              <a:spLocks noChangeAspect="1"/>
            </p:cNvSpPr>
            <p:nvPr/>
          </p:nvSpPr>
          <p:spPr bwMode="auto">
            <a:xfrm rot="10807630" flipV="1">
              <a:off x="4824" y="3612"/>
              <a:ext cx="1471" cy="720"/>
            </a:xfrm>
            <a:custGeom>
              <a:avLst/>
              <a:gdLst>
                <a:gd name="T0" fmla="*/ 2147483647 w 1056"/>
                <a:gd name="T1" fmla="*/ 2147483647 h 256"/>
                <a:gd name="T2" fmla="*/ 2147483647 w 1056"/>
                <a:gd name="T3" fmla="*/ 2147483647 h 256"/>
                <a:gd name="T4" fmla="*/ 2018141885 w 1056"/>
                <a:gd name="T5" fmla="*/ 2147483647 h 256"/>
                <a:gd name="T6" fmla="*/ 1442819252 w 1056"/>
                <a:gd name="T7" fmla="*/ 2147483647 h 256"/>
                <a:gd name="T8" fmla="*/ 1008708631 w 1056"/>
                <a:gd name="T9" fmla="*/ 2147483647 h 256"/>
                <a:gd name="T10" fmla="*/ 0 w 1056"/>
                <a:gd name="T11" fmla="*/ 2147483647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6"/>
                <a:gd name="T19" fmla="*/ 0 h 256"/>
                <a:gd name="T20" fmla="*/ 1056 w 1056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6" h="256">
                  <a:moveTo>
                    <a:pt x="1056" y="256"/>
                  </a:moveTo>
                  <a:cubicBezTo>
                    <a:pt x="992" y="136"/>
                    <a:pt x="928" y="16"/>
                    <a:pt x="864" y="16"/>
                  </a:cubicBezTo>
                  <a:cubicBezTo>
                    <a:pt x="800" y="16"/>
                    <a:pt x="736" y="256"/>
                    <a:pt x="672" y="256"/>
                  </a:cubicBezTo>
                  <a:cubicBezTo>
                    <a:pt x="608" y="256"/>
                    <a:pt x="536" y="32"/>
                    <a:pt x="480" y="16"/>
                  </a:cubicBezTo>
                  <a:cubicBezTo>
                    <a:pt x="424" y="0"/>
                    <a:pt x="416" y="136"/>
                    <a:pt x="336" y="160"/>
                  </a:cubicBezTo>
                  <a:cubicBezTo>
                    <a:pt x="256" y="184"/>
                    <a:pt x="128" y="172"/>
                    <a:pt x="0" y="16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prstDash val="dash"/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3" name="Rectangle 125"/>
            <p:cNvSpPr>
              <a:spLocks noChangeAspect="1" noChangeArrowheads="1"/>
            </p:cNvSpPr>
            <p:nvPr/>
          </p:nvSpPr>
          <p:spPr bwMode="auto">
            <a:xfrm>
              <a:off x="4500" y="3850"/>
              <a:ext cx="401" cy="515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4" name="Rectangle 126"/>
            <p:cNvSpPr>
              <a:spLocks noChangeAspect="1" noChangeArrowheads="1"/>
            </p:cNvSpPr>
            <p:nvPr/>
          </p:nvSpPr>
          <p:spPr bwMode="auto">
            <a:xfrm>
              <a:off x="5761" y="3716"/>
              <a:ext cx="623" cy="66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5" name="Text Box 127"/>
            <p:cNvSpPr txBox="1">
              <a:spLocks noChangeAspect="1" noChangeArrowheads="1"/>
            </p:cNvSpPr>
            <p:nvPr/>
          </p:nvSpPr>
          <p:spPr bwMode="auto">
            <a:xfrm>
              <a:off x="5002" y="4488"/>
              <a:ext cx="402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4.1</a:t>
              </a:r>
            </a:p>
          </p:txBody>
        </p:sp>
        <p:sp>
          <p:nvSpPr>
            <p:cNvPr id="23686" name="Line 128"/>
            <p:cNvSpPr>
              <a:spLocks noChangeAspect="1" noChangeShapeType="1"/>
            </p:cNvSpPr>
            <p:nvPr/>
          </p:nvSpPr>
          <p:spPr bwMode="auto">
            <a:xfrm flipV="1">
              <a:off x="5226" y="4437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7" name="Line 129"/>
            <p:cNvSpPr>
              <a:spLocks noChangeAspect="1" noChangeShapeType="1"/>
            </p:cNvSpPr>
            <p:nvPr/>
          </p:nvSpPr>
          <p:spPr bwMode="auto">
            <a:xfrm flipV="1">
              <a:off x="5537" y="4437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8" name="Text Box 130"/>
            <p:cNvSpPr txBox="1">
              <a:spLocks noChangeAspect="1" noChangeArrowheads="1"/>
            </p:cNvSpPr>
            <p:nvPr/>
          </p:nvSpPr>
          <p:spPr bwMode="auto">
            <a:xfrm>
              <a:off x="5315" y="4488"/>
              <a:ext cx="400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8.2</a:t>
              </a:r>
            </a:p>
          </p:txBody>
        </p:sp>
        <p:sp>
          <p:nvSpPr>
            <p:cNvPr id="23689" name="Text Box 131"/>
            <p:cNvSpPr txBox="1">
              <a:spLocks noChangeAspect="1" noChangeArrowheads="1"/>
            </p:cNvSpPr>
            <p:nvPr/>
          </p:nvSpPr>
          <p:spPr bwMode="auto">
            <a:xfrm>
              <a:off x="4690" y="4488"/>
              <a:ext cx="402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0</a:t>
              </a:r>
            </a:p>
          </p:txBody>
        </p:sp>
      </p:grpSp>
      <p:sp>
        <p:nvSpPr>
          <p:cNvPr id="23672" name="Text Box 132"/>
          <p:cNvSpPr txBox="1">
            <a:spLocks noChangeAspect="1" noChangeArrowheads="1"/>
          </p:cNvSpPr>
          <p:nvPr/>
        </p:nvSpPr>
        <p:spPr bwMode="auto">
          <a:xfrm>
            <a:off x="3748088" y="6113463"/>
            <a:ext cx="654050" cy="309562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/>
          </a:p>
        </p:txBody>
      </p:sp>
      <p:sp>
        <p:nvSpPr>
          <p:cNvPr id="23673" name="Text Box 133"/>
          <p:cNvSpPr txBox="1">
            <a:spLocks noChangeAspect="1" noChangeArrowheads="1"/>
          </p:cNvSpPr>
          <p:nvPr/>
        </p:nvSpPr>
        <p:spPr bwMode="auto">
          <a:xfrm>
            <a:off x="3276600" y="5480050"/>
            <a:ext cx="1600200" cy="654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Variable attenuator</a:t>
            </a:r>
            <a:endParaRPr lang="nb-NO" sz="1800" baseline="-25000"/>
          </a:p>
        </p:txBody>
      </p:sp>
      <p:sp>
        <p:nvSpPr>
          <p:cNvPr id="23674" name="Text Box 134"/>
          <p:cNvSpPr txBox="1">
            <a:spLocks noChangeAspect="1" noChangeArrowheads="1"/>
          </p:cNvSpPr>
          <p:nvPr/>
        </p:nvSpPr>
        <p:spPr bwMode="auto">
          <a:xfrm>
            <a:off x="306388" y="1057275"/>
            <a:ext cx="1017587" cy="4556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nb-NO" sz="2800" b="0"/>
              <a:t>Alice</a:t>
            </a:r>
          </a:p>
        </p:txBody>
      </p:sp>
      <p:sp>
        <p:nvSpPr>
          <p:cNvPr id="23675" name="Text Box 135"/>
          <p:cNvSpPr txBox="1">
            <a:spLocks noChangeArrowheads="1"/>
          </p:cNvSpPr>
          <p:nvPr/>
        </p:nvSpPr>
        <p:spPr bwMode="auto">
          <a:xfrm>
            <a:off x="5740400" y="1789113"/>
            <a:ext cx="1422400" cy="5730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Phase modulator</a:t>
            </a:r>
            <a:endParaRPr lang="nb-NO" sz="1800" b="0"/>
          </a:p>
        </p:txBody>
      </p:sp>
      <p:sp>
        <p:nvSpPr>
          <p:cNvPr id="23676" name="Text Box 136"/>
          <p:cNvSpPr txBox="1">
            <a:spLocks noChangeAspect="1" noChangeArrowheads="1"/>
          </p:cNvSpPr>
          <p:nvPr/>
        </p:nvSpPr>
        <p:spPr bwMode="auto">
          <a:xfrm>
            <a:off x="304800" y="4116388"/>
            <a:ext cx="1017588" cy="4556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2800" b="0"/>
              <a:t>Eve</a:t>
            </a:r>
            <a:endParaRPr lang="nb-NO" sz="2800" b="0"/>
          </a:p>
        </p:txBody>
      </p:sp>
      <p:sp>
        <p:nvSpPr>
          <p:cNvPr id="23677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 smtClean="0">
                <a:solidFill>
                  <a:srgbClr val="4D4D4D"/>
                </a:solidFill>
                <a:cs typeface="Arial" pitchFamily="34" charset="0"/>
              </a:rPr>
              <a:t>A. Vakhitov </a:t>
            </a:r>
            <a:r>
              <a:rPr lang="en-US" sz="1600" b="0" i="1" smtClean="0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4D4D4D"/>
                </a:solidFill>
                <a:cs typeface="Arial" pitchFamily="34" charset="0"/>
              </a:rPr>
              <a:t> J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. Mod. Opt.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48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2023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79" name="Picture 4" descr="E:\actual3\my_www\vad1.com\photo\stock\a60-19-4.jpg"/>
          <p:cNvPicPr>
            <a:picLocks noChangeAspect="1" noChangeArrowheads="1"/>
          </p:cNvPicPr>
          <p:nvPr/>
        </p:nvPicPr>
        <p:blipFill>
          <a:blip r:embed="rId3" cstate="print"/>
          <a:srcRect l="3546" t="1538" r="3417"/>
          <a:stretch>
            <a:fillRect/>
          </a:stretch>
        </p:blipFill>
        <p:spPr bwMode="auto">
          <a:xfrm>
            <a:off x="0" y="0"/>
            <a:ext cx="10287000" cy="725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7089775"/>
            <a:ext cx="10287000" cy="2857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" name="TextBox 46"/>
          <p:cNvSpPr txBox="1">
            <a:spLocks noChangeArrowheads="1"/>
          </p:cNvSpPr>
          <p:nvPr/>
        </p:nvSpPr>
        <p:spPr bwMode="auto">
          <a:xfrm>
            <a:off x="8587497" y="7077307"/>
            <a:ext cx="1699503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 smtClean="0">
                <a:solidFill>
                  <a:srgbClr val="4D4D4D"/>
                </a:solidFill>
              </a:rPr>
              <a:t>2000 </a:t>
            </a:r>
            <a:r>
              <a:rPr lang="en-US" sz="900" b="0">
                <a:solidFill>
                  <a:srgbClr val="4D4D4D"/>
                </a:solidFill>
              </a:rPr>
              <a:t>Vadim Makarov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37530"/>
            <a:ext cx="10287000" cy="936625"/>
          </a:xfrm>
        </p:spPr>
        <p:txBody>
          <a:bodyPr anchor="b" anchorCtr="0"/>
          <a:lstStyle/>
          <a:p>
            <a:pPr lvl="0" algn="ctr"/>
            <a:r>
              <a:rPr lang="en-US" sz="2400">
                <a:solidFill>
                  <a:srgbClr val="C0C0C0"/>
                </a:solidFill>
              </a:rPr>
              <a:t>Artem Vakhitov tunes up Eve’s </a:t>
            </a:r>
            <a:r>
              <a:rPr lang="en-US" sz="2400" smtClean="0">
                <a:solidFill>
                  <a:srgbClr val="C0C0C0"/>
                </a:solidFill>
              </a:rPr>
              <a:t>setup</a:t>
            </a:r>
            <a:endParaRPr lang="en-CA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PhysRevA-73-p022320-fig5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1257300"/>
            <a:ext cx="478631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9" descr="PhysRevA-73-p022320-fig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1201738"/>
            <a:ext cx="4764087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Trojan-horse attack for plug-and-play system</a:t>
            </a:r>
          </a:p>
        </p:txBody>
      </p:sp>
      <p:sp>
        <p:nvSpPr>
          <p:cNvPr id="25605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N. Gisin </a:t>
            </a:r>
            <a:r>
              <a:rPr lang="en-US" sz="16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73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022320 (2006)</a:t>
            </a:r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 rot="-5400000">
            <a:off x="-26194" y="2321719"/>
            <a:ext cx="676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Alice</a:t>
            </a:r>
          </a:p>
        </p:txBody>
      </p:sp>
      <p:sp>
        <p:nvSpPr>
          <p:cNvPr id="25607" name="TextBox 7"/>
          <p:cNvSpPr txBox="1">
            <a:spLocks noChangeArrowheads="1"/>
          </p:cNvSpPr>
          <p:nvPr/>
        </p:nvSpPr>
        <p:spPr bwMode="auto">
          <a:xfrm rot="-5400000">
            <a:off x="5074444" y="2474119"/>
            <a:ext cx="5826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Bob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214313" y="6126163"/>
            <a:ext cx="9844087" cy="4460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300"/>
              <a:t>Eve gets back one photon  </a:t>
            </a:r>
            <a:r>
              <a:rPr lang="en-US" sz="2300">
                <a:sym typeface="Symbol" pitchFamily="18" charset="2"/>
              </a:rPr>
              <a:t>  in principle, extracts 100% information</a:t>
            </a:r>
            <a:endParaRPr lang="en-US" sz="2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3135475" y="3810639"/>
            <a:ext cx="281690" cy="785579"/>
          </a:xfrm>
          <a:prstGeom prst="arc">
            <a:avLst>
              <a:gd name="adj1" fmla="val 12350242"/>
              <a:gd name="adj2" fmla="val 18184944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51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7" y="2075353"/>
            <a:ext cx="9858082" cy="286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D. Stucki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41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2002)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Countermeasures?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945247" y="207698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90840" y="2065078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 1058"/>
          <p:cNvSpPr>
            <a:spLocks noChangeArrowheads="1"/>
          </p:cNvSpPr>
          <p:nvPr/>
        </p:nvSpPr>
        <p:spPr bwMode="auto">
          <a:xfrm>
            <a:off x="1294127" y="3896243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Rectangle 1059"/>
          <p:cNvSpPr>
            <a:spLocks noChangeArrowheads="1"/>
          </p:cNvSpPr>
          <p:nvPr/>
        </p:nvSpPr>
        <p:spPr bwMode="auto">
          <a:xfrm>
            <a:off x="1471927" y="4177230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Rectangle 1094"/>
          <p:cNvSpPr>
            <a:spLocks noChangeArrowheads="1"/>
          </p:cNvSpPr>
          <p:nvPr/>
        </p:nvSpPr>
        <p:spPr bwMode="auto">
          <a:xfrm>
            <a:off x="7808432" y="2754357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Rectangle 1095"/>
          <p:cNvSpPr>
            <a:spLocks noChangeArrowheads="1"/>
          </p:cNvSpPr>
          <p:nvPr/>
        </p:nvSpPr>
        <p:spPr bwMode="auto">
          <a:xfrm>
            <a:off x="8000520" y="3044869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593974" y="3944567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PBS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138379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BS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8930397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00" name="TextBox 99"/>
          <p:cNvSpPr txBox="1"/>
          <p:nvPr/>
        </p:nvSpPr>
        <p:spPr bwMode="auto">
          <a:xfrm>
            <a:off x="8421266" y="4423899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D0</a:t>
            </a: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8949756" y="44311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D1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9434375" y="3866502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2407120" y="3146402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VOA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1645924" y="2825705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DL</a:t>
            </a: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288008" y="3577289"/>
            <a:ext cx="65540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FM</a:t>
            </a:r>
          </a:p>
        </p:txBody>
      </p:sp>
      <p:sp>
        <p:nvSpPr>
          <p:cNvPr id="5" name="Chord 4"/>
          <p:cNvSpPr/>
          <p:nvPr/>
        </p:nvSpPr>
        <p:spPr>
          <a:xfrm>
            <a:off x="2687920" y="4400835"/>
            <a:ext cx="324000" cy="324000"/>
          </a:xfrm>
          <a:prstGeom prst="chord">
            <a:avLst>
              <a:gd name="adj1" fmla="val 5491843"/>
              <a:gd name="adj2" fmla="val 16200000"/>
            </a:avLst>
          </a:prstGeom>
          <a:solidFill>
            <a:srgbClr val="777777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 bwMode="auto">
          <a:xfrm>
            <a:off x="2559395" y="3712717"/>
            <a:ext cx="576080" cy="850118"/>
          </a:xfrm>
          <a:prstGeom prst="arc">
            <a:avLst>
              <a:gd name="adj1" fmla="val 175638"/>
              <a:gd name="adj2" fmla="val 5416729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 bwMode="auto">
          <a:xfrm>
            <a:off x="1838794" y="4326670"/>
            <a:ext cx="87143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777777"/>
                </a:solidFill>
              </a:rPr>
              <a:t>sync</a:t>
            </a:r>
          </a:p>
        </p:txBody>
      </p:sp>
      <p:sp>
        <p:nvSpPr>
          <p:cNvPr id="27" name="Chord 26"/>
          <p:cNvSpPr/>
          <p:nvPr/>
        </p:nvSpPr>
        <p:spPr>
          <a:xfrm flipH="1">
            <a:off x="863685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hord 28"/>
          <p:cNvSpPr/>
          <p:nvPr/>
        </p:nvSpPr>
        <p:spPr>
          <a:xfrm flipH="1">
            <a:off x="915428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Countermeasures for plug-and-play system</a:t>
            </a: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550308"/>
              </p:ext>
            </p:extLst>
          </p:nvPr>
        </p:nvGraphicFramePr>
        <p:xfrm>
          <a:off x="1357313" y="1121245"/>
          <a:ext cx="7786687" cy="223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746" name="CorelDRAW" r:id="rId3" imgW="5194440" imgH="1494360" progId="CorelDraw.Graphic.15">
                  <p:embed/>
                </p:oleObj>
              </mc:Choice>
              <mc:Fallback>
                <p:oleObj name="CorelDRAW" r:id="rId3" imgW="5194440" imgH="1494360" progId="CorelDraw.Graphic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121245"/>
                        <a:ext cx="7786687" cy="223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Box 3"/>
          <p:cNvSpPr txBox="1">
            <a:spLocks noChangeArrowheads="1"/>
          </p:cNvSpPr>
          <p:nvPr/>
        </p:nvSpPr>
        <p:spPr bwMode="auto">
          <a:xfrm>
            <a:off x="214313" y="905215"/>
            <a:ext cx="1093787" cy="4921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600"/>
              <a:t>Alice:</a:t>
            </a:r>
          </a:p>
        </p:txBody>
      </p:sp>
      <p:sp>
        <p:nvSpPr>
          <p:cNvPr id="1029" name="TextBox 4"/>
          <p:cNvSpPr txBox="1">
            <a:spLocks noChangeArrowheads="1"/>
          </p:cNvSpPr>
          <p:nvPr/>
        </p:nvSpPr>
        <p:spPr bwMode="auto">
          <a:xfrm>
            <a:off x="214313" y="6305965"/>
            <a:ext cx="7948010" cy="9079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600"/>
              <a:t>Bob: </a:t>
            </a:r>
            <a:r>
              <a:rPr lang="en-US" sz="2600" smtClean="0"/>
              <a:t>none</a:t>
            </a:r>
            <a:endParaRPr lang="en-US" sz="2600"/>
          </a:p>
          <a:p>
            <a:pPr algn="l"/>
            <a:endParaRPr lang="en-US" sz="400"/>
          </a:p>
          <a:p>
            <a:pPr algn="l"/>
            <a:r>
              <a:rPr lang="en-US" sz="2200"/>
              <a:t> </a:t>
            </a:r>
            <a:r>
              <a:rPr lang="en-US" sz="2300"/>
              <a:t>    (one consequence: </a:t>
            </a:r>
            <a:r>
              <a:rPr lang="en-US" sz="2300">
                <a:sym typeface="Symbol" pitchFamily="18" charset="2"/>
              </a:rPr>
              <a:t>SARG protocol </a:t>
            </a:r>
            <a:r>
              <a:rPr lang="en-US" sz="2300" smtClean="0">
                <a:sym typeface="Symbol" pitchFamily="18" charset="2"/>
              </a:rPr>
              <a:t>may be insecure)</a:t>
            </a:r>
            <a:endParaRPr lang="en-US" sz="2300"/>
          </a:p>
        </p:txBody>
      </p:sp>
      <p:grpSp>
        <p:nvGrpSpPr>
          <p:cNvPr id="22" name="Group 21"/>
          <p:cNvGrpSpPr/>
          <p:nvPr/>
        </p:nvGrpSpPr>
        <p:grpSpPr>
          <a:xfrm>
            <a:off x="555983" y="2059462"/>
            <a:ext cx="2734210" cy="2227030"/>
            <a:chOff x="555983" y="2581939"/>
            <a:chExt cx="2734210" cy="2227030"/>
          </a:xfrm>
        </p:grpSpPr>
        <p:sp>
          <p:nvSpPr>
            <p:cNvPr id="1030" name="Rectangle 5"/>
            <p:cNvSpPr>
              <a:spLocks noChangeArrowheads="1"/>
            </p:cNvSpPr>
            <p:nvPr/>
          </p:nvSpPr>
          <p:spPr bwMode="auto">
            <a:xfrm>
              <a:off x="1839075" y="2581939"/>
              <a:ext cx="145390" cy="555516"/>
            </a:xfrm>
            <a:prstGeom prst="rect">
              <a:avLst/>
            </a:prstGeom>
            <a:solidFill>
              <a:srgbClr val="0099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cxnSp>
          <p:nvCxnSpPr>
            <p:cNvPr id="1031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1913208" y="3209553"/>
              <a:ext cx="1" cy="792088"/>
            </a:xfrm>
            <a:prstGeom prst="straightConnector1">
              <a:avLst/>
            </a:prstGeom>
            <a:noFill/>
            <a:ln w="28575" algn="ctr">
              <a:solidFill>
                <a:srgbClr val="009900"/>
              </a:solidFill>
              <a:round/>
              <a:headEnd/>
              <a:tailEnd type="arrow" w="med" len="med"/>
            </a:ln>
          </p:spPr>
        </p:cxnSp>
        <p:sp>
          <p:nvSpPr>
            <p:cNvPr id="1032" name="TextBox 8"/>
            <p:cNvSpPr txBox="1">
              <a:spLocks noChangeArrowheads="1"/>
            </p:cNvSpPr>
            <p:nvPr/>
          </p:nvSpPr>
          <p:spPr bwMode="auto">
            <a:xfrm>
              <a:off x="555983" y="4039528"/>
              <a:ext cx="273421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200">
                  <a:solidFill>
                    <a:srgbClr val="009900"/>
                  </a:solidFill>
                </a:rPr>
                <a:t>1. Add narrowband</a:t>
              </a:r>
            </a:p>
            <a:p>
              <a:pPr algn="l"/>
              <a:r>
                <a:rPr lang="en-US" sz="2200">
                  <a:solidFill>
                    <a:srgbClr val="009900"/>
                  </a:solidFill>
                </a:rPr>
                <a:t>     </a:t>
              </a:r>
              <a:r>
                <a:rPr lang="en-US" sz="2200" smtClean="0">
                  <a:solidFill>
                    <a:srgbClr val="009900"/>
                  </a:solidFill>
                </a:rPr>
                <a:t>(</a:t>
              </a:r>
              <a:r>
                <a:rPr lang="en-US" sz="2200" smtClean="0">
                  <a:solidFill>
                    <a:srgbClr val="009900"/>
                  </a:solidFill>
                  <a:sym typeface="Symbol" panose="05050102010706020507" pitchFamily="18" charset="2"/>
                </a:rPr>
                <a:t></a:t>
              </a:r>
              <a:r>
                <a:rPr lang="en-US" sz="2200" smtClean="0">
                  <a:solidFill>
                    <a:srgbClr val="009900"/>
                  </a:solidFill>
                </a:rPr>
                <a:t>1 nm) </a:t>
              </a:r>
              <a:r>
                <a:rPr lang="en-US" sz="2200">
                  <a:solidFill>
                    <a:srgbClr val="009900"/>
                  </a:solidFill>
                </a:rPr>
                <a:t>filter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49901" y="3125589"/>
            <a:ext cx="4686209" cy="2328937"/>
            <a:chOff x="4849901" y="3617244"/>
            <a:chExt cx="4686209" cy="2328937"/>
          </a:xfrm>
        </p:grpSpPr>
        <p:sp>
          <p:nvSpPr>
            <p:cNvPr id="1033" name="TextBox 9"/>
            <p:cNvSpPr txBox="1">
              <a:spLocks noChangeArrowheads="1"/>
            </p:cNvSpPr>
            <p:nvPr/>
          </p:nvSpPr>
          <p:spPr bwMode="auto">
            <a:xfrm>
              <a:off x="6523747" y="3859904"/>
              <a:ext cx="3012363" cy="2086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2200">
                  <a:solidFill>
                    <a:srgbClr val="009900"/>
                  </a:solidFill>
                </a:rPr>
                <a:t>2. </a:t>
              </a:r>
              <a:r>
                <a:rPr lang="en-US" sz="2200" smtClean="0">
                  <a:solidFill>
                    <a:srgbClr val="009900"/>
                  </a:solidFill>
                </a:rPr>
                <a:t>Add</a:t>
              </a:r>
            </a:p>
            <a:p>
              <a:pPr algn="l">
                <a:lnSpc>
                  <a:spcPct val="120000"/>
                </a:lnSpc>
              </a:pPr>
              <a:r>
                <a:rPr lang="en-US" sz="2200" smtClean="0">
                  <a:solidFill>
                    <a:srgbClr val="009900"/>
                  </a:solidFill>
                </a:rPr>
                <a:t>CW</a:t>
              </a:r>
            </a:p>
            <a:p>
              <a:pPr algn="l">
                <a:lnSpc>
                  <a:spcPct val="120000"/>
                </a:lnSpc>
              </a:pPr>
              <a:r>
                <a:rPr lang="en-US" sz="2200" smtClean="0">
                  <a:solidFill>
                    <a:srgbClr val="009900"/>
                  </a:solidFill>
                </a:rPr>
                <a:t>and</a:t>
              </a:r>
            </a:p>
            <a:p>
              <a:pPr algn="l">
                <a:lnSpc>
                  <a:spcPct val="120000"/>
                </a:lnSpc>
              </a:pPr>
              <a:r>
                <a:rPr lang="en-US" sz="2200" smtClean="0">
                  <a:solidFill>
                    <a:srgbClr val="009900"/>
                  </a:solidFill>
                </a:rPr>
                <a:t>pulse energy</a:t>
              </a:r>
              <a:endParaRPr lang="en-US" sz="2200">
                <a:solidFill>
                  <a:srgbClr val="009900"/>
                </a:solidFill>
              </a:endParaRPr>
            </a:p>
            <a:p>
              <a:pPr algn="l">
                <a:lnSpc>
                  <a:spcPct val="120000"/>
                </a:lnSpc>
              </a:pPr>
              <a:r>
                <a:rPr lang="en-US" sz="2200" smtClean="0">
                  <a:solidFill>
                    <a:srgbClr val="009900"/>
                  </a:solidFill>
                </a:rPr>
                <a:t>monitoring detectors</a:t>
              </a:r>
              <a:endParaRPr lang="en-US" sz="2200">
                <a:solidFill>
                  <a:srgbClr val="009900"/>
                </a:solidFill>
              </a:endParaRPr>
            </a:p>
          </p:txBody>
        </p:sp>
        <p:sp>
          <p:nvSpPr>
            <p:cNvPr id="2" name="Arc 1"/>
            <p:cNvSpPr/>
            <p:nvPr/>
          </p:nvSpPr>
          <p:spPr bwMode="auto">
            <a:xfrm>
              <a:off x="4849901" y="3617244"/>
              <a:ext cx="351015" cy="906650"/>
            </a:xfrm>
            <a:prstGeom prst="arc">
              <a:avLst>
                <a:gd name="adj1" fmla="val 15097135"/>
                <a:gd name="adj2" fmla="val 0"/>
              </a:avLst>
            </a:prstGeom>
            <a:noFill/>
            <a:ln w="63500" cap="sq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 bwMode="auto">
            <a:xfrm>
              <a:off x="5200917" y="3721100"/>
              <a:ext cx="634734" cy="811482"/>
            </a:xfrm>
            <a:prstGeom prst="arc">
              <a:avLst>
                <a:gd name="adj1" fmla="val 5333829"/>
                <a:gd name="adj2" fmla="val 10898330"/>
              </a:avLst>
            </a:prstGeom>
            <a:noFill/>
            <a:ln w="63500" cap="sq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hord 2"/>
            <p:cNvSpPr/>
            <p:nvPr/>
          </p:nvSpPr>
          <p:spPr>
            <a:xfrm rot="16200000">
              <a:off x="5307079" y="4294559"/>
              <a:ext cx="468000" cy="468000"/>
            </a:xfrm>
            <a:prstGeom prst="chord">
              <a:avLst>
                <a:gd name="adj1" fmla="val 21505445"/>
                <a:gd name="adj2" fmla="val 10973500"/>
              </a:avLst>
            </a:prstGeom>
            <a:noFill/>
            <a:ln w="63500">
              <a:solidFill>
                <a:srgbClr val="009900"/>
              </a:solidFill>
              <a:miter lim="800000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7"/>
            <p:cNvCxnSpPr>
              <a:cxnSpLocks noChangeShapeType="1"/>
            </p:cNvCxnSpPr>
            <p:nvPr/>
          </p:nvCxnSpPr>
          <p:spPr bwMode="auto">
            <a:xfrm flipH="1">
              <a:off x="5935610" y="4505697"/>
              <a:ext cx="551222" cy="0"/>
            </a:xfrm>
            <a:prstGeom prst="straightConnector1">
              <a:avLst/>
            </a:prstGeom>
            <a:noFill/>
            <a:ln w="28575" algn="ctr">
              <a:solidFill>
                <a:srgbClr val="009900"/>
              </a:solidFill>
              <a:round/>
              <a:headEnd/>
              <a:tailEnd type="arrow" w="med" len="med"/>
            </a:ln>
          </p:spPr>
        </p:cxnSp>
        <p:cxnSp>
          <p:nvCxnSpPr>
            <p:cNvPr id="28" name="Straight Arrow Connector 7"/>
            <p:cNvCxnSpPr>
              <a:cxnSpLocks noChangeShapeType="1"/>
            </p:cNvCxnSpPr>
            <p:nvPr/>
          </p:nvCxnSpPr>
          <p:spPr bwMode="auto">
            <a:xfrm flipH="1">
              <a:off x="5935611" y="5314786"/>
              <a:ext cx="551221" cy="0"/>
            </a:xfrm>
            <a:prstGeom prst="straightConnector1">
              <a:avLst/>
            </a:prstGeom>
            <a:noFill/>
            <a:ln w="28575" algn="ctr">
              <a:solidFill>
                <a:srgbClr val="009900"/>
              </a:solidFill>
              <a:round/>
              <a:headEnd/>
              <a:tailEnd type="arrow" w="med" len="med"/>
            </a:ln>
          </p:spPr>
        </p:cxnSp>
      </p:grpSp>
      <p:sp>
        <p:nvSpPr>
          <p:cNvPr id="21" name="Arc 20"/>
          <p:cNvSpPr/>
          <p:nvPr/>
        </p:nvSpPr>
        <p:spPr bwMode="auto">
          <a:xfrm>
            <a:off x="4461500" y="3123709"/>
            <a:ext cx="418835" cy="1293111"/>
          </a:xfrm>
          <a:prstGeom prst="arc">
            <a:avLst>
              <a:gd name="adj1" fmla="val 15452861"/>
              <a:gd name="adj2" fmla="val 0"/>
            </a:avLst>
          </a:prstGeom>
          <a:noFill/>
          <a:ln w="63500" cap="sq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 bwMode="auto">
          <a:xfrm>
            <a:off x="4880860" y="2855550"/>
            <a:ext cx="1198770" cy="1967581"/>
          </a:xfrm>
          <a:prstGeom prst="arc">
            <a:avLst>
              <a:gd name="adj1" fmla="val 5333829"/>
              <a:gd name="adj2" fmla="val 10898330"/>
            </a:avLst>
          </a:prstGeom>
          <a:noFill/>
          <a:ln w="63500" cap="sq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hord 25"/>
          <p:cNvSpPr/>
          <p:nvPr/>
        </p:nvSpPr>
        <p:spPr>
          <a:xfrm rot="16200000">
            <a:off x="5298360" y="4588664"/>
            <a:ext cx="468000" cy="468000"/>
          </a:xfrm>
          <a:prstGeom prst="chord">
            <a:avLst>
              <a:gd name="adj1" fmla="val 21505445"/>
              <a:gd name="adj2" fmla="val 10973500"/>
            </a:avLst>
          </a:prstGeom>
          <a:noFill/>
          <a:ln w="63500">
            <a:solidFill>
              <a:srgbClr val="009900"/>
            </a:solidFill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73"/>
          <p:cNvSpPr txBox="1">
            <a:spLocks noChangeArrowheads="1"/>
          </p:cNvSpPr>
          <p:nvPr/>
        </p:nvSpPr>
        <p:spPr bwMode="auto">
          <a:xfrm>
            <a:off x="152399" y="5585865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S. </a:t>
            </a:r>
            <a:r>
              <a:rPr lang="en-US" sz="1600" b="0" smtClean="0">
                <a:solidFill>
                  <a:srgbClr val="4D4D4D"/>
                </a:solidFill>
                <a:cs typeface="Arial" pitchFamily="34" charset="0"/>
              </a:rPr>
              <a:t>Sajeed </a:t>
            </a:r>
            <a:r>
              <a:rPr lang="en-US" sz="1600" b="0" i="1" smtClean="0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4D4D4D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4D4D4D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4D4D4D"/>
                </a:solidFill>
                <a:cs typeface="Arial" pitchFamily="34" charset="0"/>
              </a:rPr>
              <a:t>91</a:t>
            </a:r>
            <a:r>
              <a:rPr lang="en-CA" sz="1600" b="0">
                <a:solidFill>
                  <a:srgbClr val="4D4D4D"/>
                </a:solidFill>
                <a:cs typeface="Arial" pitchFamily="34" charset="0"/>
              </a:rPr>
              <a:t>, 032326 (2015)</a:t>
            </a:r>
            <a:endParaRPr lang="en-US" sz="1600" b="0" i="1">
              <a:solidFill>
                <a:srgbClr val="4D4D4D"/>
              </a:solidFill>
              <a:cs typeface="Arial" pitchFamily="34" charset="0"/>
            </a:endParaRPr>
          </a:p>
        </p:txBody>
      </p:sp>
      <p:sp>
        <p:nvSpPr>
          <p:cNvPr id="29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N. </a:t>
            </a:r>
            <a:r>
              <a:rPr lang="en-US" sz="1600" b="0" smtClean="0">
                <a:solidFill>
                  <a:srgbClr val="4D4D4D"/>
                </a:solidFill>
                <a:cs typeface="Arial" pitchFamily="34" charset="0"/>
              </a:rPr>
              <a:t>Jain </a:t>
            </a:r>
            <a:r>
              <a:rPr lang="en-US" sz="1600" b="0" i="1" smtClean="0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4D4D4D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4D4D4D"/>
                </a:solidFill>
                <a:cs typeface="Arial" pitchFamily="34" charset="0"/>
              </a:rPr>
              <a:t>New J. Phys. </a:t>
            </a:r>
            <a:r>
              <a:rPr lang="en-CA" sz="1600">
                <a:solidFill>
                  <a:srgbClr val="4D4D4D"/>
                </a:solidFill>
                <a:cs typeface="Arial" pitchFamily="34" charset="0"/>
              </a:rPr>
              <a:t>16</a:t>
            </a:r>
            <a:r>
              <a:rPr lang="en-CA" sz="1600" b="0">
                <a:solidFill>
                  <a:srgbClr val="4D4D4D"/>
                </a:solidFill>
                <a:cs typeface="Arial" pitchFamily="34" charset="0"/>
              </a:rPr>
              <a:t>, 123030 (2014)</a:t>
            </a:r>
            <a:endParaRPr lang="en-US" sz="1600" b="0">
              <a:solidFill>
                <a:srgbClr val="4D4D4D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032326 (2015)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Pulse-energy-monitoring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mtClean="0">
                <a:solidFill>
                  <a:srgbClr val="FFFFFF"/>
                </a:solidFill>
              </a:rPr>
              <a:t>detector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615010" y="3456659"/>
            <a:ext cx="2948956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500" smtClean="0">
                <a:solidFill>
                  <a:srgbClr val="FFFFFF"/>
                </a:solidFill>
              </a:rPr>
              <a:t>Theory:</a:t>
            </a:r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19580" y="3456659"/>
            <a:ext cx="2948956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500" smtClean="0">
                <a:solidFill>
                  <a:srgbClr val="FFFFFF"/>
                </a:solidFill>
              </a:rPr>
              <a:t>Implementation:</a:t>
            </a:r>
            <a:endParaRPr lang="en-US" sz="250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151" y="412368"/>
            <a:ext cx="8211797" cy="27270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730" y="4032661"/>
            <a:ext cx="3077320" cy="31374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89" y="4032660"/>
            <a:ext cx="3960552" cy="31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032326 (2015)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Pulse-energy-monitoring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mtClean="0">
                <a:solidFill>
                  <a:srgbClr val="FFFFFF"/>
                </a:solidFill>
              </a:rPr>
              <a:t>detector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615010" y="3456659"/>
            <a:ext cx="2948956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500" smtClean="0">
                <a:solidFill>
                  <a:srgbClr val="FFFFFF"/>
                </a:solidFill>
              </a:rPr>
              <a:t>Theory:</a:t>
            </a:r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19580" y="3456659"/>
            <a:ext cx="2948956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500" smtClean="0">
                <a:solidFill>
                  <a:srgbClr val="FFFFFF"/>
                </a:solidFill>
              </a:rPr>
              <a:t>Attack:</a:t>
            </a:r>
            <a:endParaRPr lang="en-US" sz="250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151" y="412368"/>
            <a:ext cx="8211797" cy="2727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730" y="4019454"/>
            <a:ext cx="3077320" cy="31494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89" y="4032660"/>
            <a:ext cx="3960552" cy="31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8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2335"/>
          <a:stretch/>
        </p:blipFill>
        <p:spPr bwMode="auto">
          <a:xfrm>
            <a:off x="246956" y="972964"/>
            <a:ext cx="1379537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1928"/>
          <a:stretch/>
        </p:blipFill>
        <p:spPr bwMode="auto">
          <a:xfrm>
            <a:off x="8726026" y="769764"/>
            <a:ext cx="1314018" cy="186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2013397"/>
            <a:ext cx="6696744" cy="0"/>
          </a:xfrm>
          <a:prstGeom prst="line">
            <a:avLst/>
          </a:prstGeom>
          <a:noFill/>
          <a:ln w="38100">
            <a:solidFill>
              <a:srgbClr val="3333FF"/>
            </a:solidFill>
            <a:miter lim="800000"/>
            <a:headEnd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74948" y="2705497"/>
            <a:ext cx="98296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600" smtClean="0">
                <a:solidFill>
                  <a:srgbClr val="FFFFFF"/>
                </a:solidFill>
              </a:rPr>
              <a:t>Alice</a:t>
            </a: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9175948" y="2705497"/>
            <a:ext cx="9361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600" smtClean="0">
                <a:solidFill>
                  <a:srgbClr val="FFFFFF"/>
                </a:solidFill>
              </a:rPr>
              <a:t>Bob</a:t>
            </a:r>
            <a:endParaRPr lang="en-US" sz="260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nb-NO" sz="2600" smtClean="0">
                    <a:solidFill>
                      <a:srgbClr val="FFFFFF"/>
                    </a:solidFill>
                  </a:rPr>
                  <a:t>Secret key rate  </a:t>
                </a:r>
                <a14:m>
                  <m:oMath xmlns:m="http://schemas.openxmlformats.org/officeDocument/2006/math"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𝑹</m:t>
                    </m:r>
                    <m:r>
                      <a:rPr lang="pt-BR" sz="2600" i="1" smtClean="0">
                        <a:solidFill>
                          <a:srgbClr val="FFFFFF"/>
                        </a:solidFill>
                        <a:latin typeface="Cambria Math"/>
                      </a:rPr>
                      <m:t>=</m:t>
                    </m:r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nb-NO" sz="2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nb-NO" sz="2600" b="1" i="0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QBER</m:t>
                        </m:r>
                      </m:e>
                    </m:d>
                  </m:oMath>
                </a14:m>
                <a:endParaRPr lang="en-US" sz="26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2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blipFill rotWithShape="1">
                <a:blip r:embed="rId4"/>
                <a:stretch>
                  <a:fillRect l="-1139" t="-11111" b="-296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832758" y="3065357"/>
            <a:ext cx="3920090" cy="2272541"/>
            <a:chOff x="5615898" y="3281561"/>
            <a:chExt cx="3920090" cy="2272541"/>
          </a:xfrm>
        </p:grpSpPr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6057044" y="4867878"/>
              <a:ext cx="2977489" cy="104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V="1">
              <a:off x="7453331" y="4868923"/>
              <a:ext cx="0" cy="63187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6045647" y="4924354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7238602" y="4924354"/>
              <a:ext cx="4794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0.11</a:t>
              </a: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>
              <a:off x="6118533" y="3422504"/>
              <a:ext cx="0" cy="150960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 flipV="1">
              <a:off x="6057044" y="3418420"/>
              <a:ext cx="61489" cy="0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5871151" y="4727512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5872739" y="3281561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7427336" y="4858465"/>
              <a:ext cx="28575" cy="9413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6118533" y="3421460"/>
              <a:ext cx="1337377" cy="1447463"/>
            </a:xfrm>
            <a:custGeom>
              <a:avLst/>
              <a:gdLst>
                <a:gd name="T0" fmla="*/ 56 w 5537"/>
                <a:gd name="T1" fmla="*/ 104 h 4122"/>
                <a:gd name="T2" fmla="*/ 168 w 5537"/>
                <a:gd name="T3" fmla="*/ 266 h 4122"/>
                <a:gd name="T4" fmla="*/ 279 w 5537"/>
                <a:gd name="T5" fmla="*/ 409 h 4122"/>
                <a:gd name="T6" fmla="*/ 391 w 5537"/>
                <a:gd name="T7" fmla="*/ 542 h 4122"/>
                <a:gd name="T8" fmla="*/ 503 w 5537"/>
                <a:gd name="T9" fmla="*/ 666 h 4122"/>
                <a:gd name="T10" fmla="*/ 615 w 5537"/>
                <a:gd name="T11" fmla="*/ 784 h 4122"/>
                <a:gd name="T12" fmla="*/ 726 w 5537"/>
                <a:gd name="T13" fmla="*/ 898 h 4122"/>
                <a:gd name="T14" fmla="*/ 839 w 5537"/>
                <a:gd name="T15" fmla="*/ 1008 h 4122"/>
                <a:gd name="T16" fmla="*/ 951 w 5537"/>
                <a:gd name="T17" fmla="*/ 1113 h 4122"/>
                <a:gd name="T18" fmla="*/ 1063 w 5537"/>
                <a:gd name="T19" fmla="*/ 1217 h 4122"/>
                <a:gd name="T20" fmla="*/ 1175 w 5537"/>
                <a:gd name="T21" fmla="*/ 1317 h 4122"/>
                <a:gd name="T22" fmla="*/ 1286 w 5537"/>
                <a:gd name="T23" fmla="*/ 1413 h 4122"/>
                <a:gd name="T24" fmla="*/ 1398 w 5537"/>
                <a:gd name="T25" fmla="*/ 1509 h 4122"/>
                <a:gd name="T26" fmla="*/ 1510 w 5537"/>
                <a:gd name="T27" fmla="*/ 1602 h 4122"/>
                <a:gd name="T28" fmla="*/ 1622 w 5537"/>
                <a:gd name="T29" fmla="*/ 1692 h 4122"/>
                <a:gd name="T30" fmla="*/ 1733 w 5537"/>
                <a:gd name="T31" fmla="*/ 1782 h 4122"/>
                <a:gd name="T32" fmla="*/ 1845 w 5537"/>
                <a:gd name="T33" fmla="*/ 1869 h 4122"/>
                <a:gd name="T34" fmla="*/ 1958 w 5537"/>
                <a:gd name="T35" fmla="*/ 1955 h 4122"/>
                <a:gd name="T36" fmla="*/ 2070 w 5537"/>
                <a:gd name="T37" fmla="*/ 2038 h 4122"/>
                <a:gd name="T38" fmla="*/ 2182 w 5537"/>
                <a:gd name="T39" fmla="*/ 2121 h 4122"/>
                <a:gd name="T40" fmla="*/ 2293 w 5537"/>
                <a:gd name="T41" fmla="*/ 2202 h 4122"/>
                <a:gd name="T42" fmla="*/ 2405 w 5537"/>
                <a:gd name="T43" fmla="*/ 2282 h 4122"/>
                <a:gd name="T44" fmla="*/ 2517 w 5537"/>
                <a:gd name="T45" fmla="*/ 2361 h 4122"/>
                <a:gd name="T46" fmla="*/ 2629 w 5537"/>
                <a:gd name="T47" fmla="*/ 2437 h 4122"/>
                <a:gd name="T48" fmla="*/ 2740 w 5537"/>
                <a:gd name="T49" fmla="*/ 2512 h 4122"/>
                <a:gd name="T50" fmla="*/ 2852 w 5537"/>
                <a:gd name="T51" fmla="*/ 2588 h 4122"/>
                <a:gd name="T52" fmla="*/ 2965 w 5537"/>
                <a:gd name="T53" fmla="*/ 2662 h 4122"/>
                <a:gd name="T54" fmla="*/ 3077 w 5537"/>
                <a:gd name="T55" fmla="*/ 2733 h 4122"/>
                <a:gd name="T56" fmla="*/ 3189 w 5537"/>
                <a:gd name="T57" fmla="*/ 2805 h 4122"/>
                <a:gd name="T58" fmla="*/ 3299 w 5537"/>
                <a:gd name="T59" fmla="*/ 2877 h 4122"/>
                <a:gd name="T60" fmla="*/ 3411 w 5537"/>
                <a:gd name="T61" fmla="*/ 2946 h 4122"/>
                <a:gd name="T62" fmla="*/ 3523 w 5537"/>
                <a:gd name="T63" fmla="*/ 3015 h 4122"/>
                <a:gd name="T64" fmla="*/ 3635 w 5537"/>
                <a:gd name="T65" fmla="*/ 3083 h 4122"/>
                <a:gd name="T66" fmla="*/ 3746 w 5537"/>
                <a:gd name="T67" fmla="*/ 3150 h 4122"/>
                <a:gd name="T68" fmla="*/ 3858 w 5537"/>
                <a:gd name="T69" fmla="*/ 3217 h 4122"/>
                <a:gd name="T70" fmla="*/ 3970 w 5537"/>
                <a:gd name="T71" fmla="*/ 3282 h 4122"/>
                <a:gd name="T72" fmla="*/ 4082 w 5537"/>
                <a:gd name="T73" fmla="*/ 3346 h 4122"/>
                <a:gd name="T74" fmla="*/ 4195 w 5537"/>
                <a:gd name="T75" fmla="*/ 3410 h 4122"/>
                <a:gd name="T76" fmla="*/ 4306 w 5537"/>
                <a:gd name="T77" fmla="*/ 3473 h 4122"/>
                <a:gd name="T78" fmla="*/ 4418 w 5537"/>
                <a:gd name="T79" fmla="*/ 3536 h 4122"/>
                <a:gd name="T80" fmla="*/ 4530 w 5537"/>
                <a:gd name="T81" fmla="*/ 3597 h 4122"/>
                <a:gd name="T82" fmla="*/ 4642 w 5537"/>
                <a:gd name="T83" fmla="*/ 3658 h 4122"/>
                <a:gd name="T84" fmla="*/ 4753 w 5537"/>
                <a:gd name="T85" fmla="*/ 3718 h 4122"/>
                <a:gd name="T86" fmla="*/ 4865 w 5537"/>
                <a:gd name="T87" fmla="*/ 3778 h 4122"/>
                <a:gd name="T88" fmla="*/ 4977 w 5537"/>
                <a:gd name="T89" fmla="*/ 3837 h 4122"/>
                <a:gd name="T90" fmla="*/ 5089 w 5537"/>
                <a:gd name="T91" fmla="*/ 3895 h 4122"/>
                <a:gd name="T92" fmla="*/ 5201 w 5537"/>
                <a:gd name="T93" fmla="*/ 3952 h 4122"/>
                <a:gd name="T94" fmla="*/ 5312 w 5537"/>
                <a:gd name="T95" fmla="*/ 4010 h 4122"/>
                <a:gd name="T96" fmla="*/ 5425 w 5537"/>
                <a:gd name="T97" fmla="*/ 4065 h 4122"/>
                <a:gd name="T98" fmla="*/ 5537 w 5537"/>
                <a:gd name="T99" fmla="*/ 4122 h 4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37" h="4122">
                  <a:moveTo>
                    <a:pt x="0" y="0"/>
                  </a:moveTo>
                  <a:lnTo>
                    <a:pt x="56" y="104"/>
                  </a:lnTo>
                  <a:lnTo>
                    <a:pt x="112" y="189"/>
                  </a:lnTo>
                  <a:lnTo>
                    <a:pt x="168" y="266"/>
                  </a:lnTo>
                  <a:lnTo>
                    <a:pt x="223" y="339"/>
                  </a:lnTo>
                  <a:lnTo>
                    <a:pt x="279" y="409"/>
                  </a:lnTo>
                  <a:lnTo>
                    <a:pt x="335" y="477"/>
                  </a:lnTo>
                  <a:lnTo>
                    <a:pt x="391" y="542"/>
                  </a:lnTo>
                  <a:lnTo>
                    <a:pt x="447" y="604"/>
                  </a:lnTo>
                  <a:lnTo>
                    <a:pt x="503" y="666"/>
                  </a:lnTo>
                  <a:lnTo>
                    <a:pt x="559" y="726"/>
                  </a:lnTo>
                  <a:lnTo>
                    <a:pt x="615" y="784"/>
                  </a:lnTo>
                  <a:lnTo>
                    <a:pt x="672" y="842"/>
                  </a:lnTo>
                  <a:lnTo>
                    <a:pt x="726" y="898"/>
                  </a:lnTo>
                  <a:lnTo>
                    <a:pt x="783" y="953"/>
                  </a:lnTo>
                  <a:lnTo>
                    <a:pt x="839" y="1008"/>
                  </a:lnTo>
                  <a:lnTo>
                    <a:pt x="895" y="1062"/>
                  </a:lnTo>
                  <a:lnTo>
                    <a:pt x="951" y="1113"/>
                  </a:lnTo>
                  <a:lnTo>
                    <a:pt x="1007" y="1165"/>
                  </a:lnTo>
                  <a:lnTo>
                    <a:pt x="1063" y="1217"/>
                  </a:lnTo>
                  <a:lnTo>
                    <a:pt x="1119" y="1266"/>
                  </a:lnTo>
                  <a:lnTo>
                    <a:pt x="1175" y="1317"/>
                  </a:lnTo>
                  <a:lnTo>
                    <a:pt x="1230" y="1365"/>
                  </a:lnTo>
                  <a:lnTo>
                    <a:pt x="1286" y="1413"/>
                  </a:lnTo>
                  <a:lnTo>
                    <a:pt x="1342" y="1462"/>
                  </a:lnTo>
                  <a:lnTo>
                    <a:pt x="1398" y="1509"/>
                  </a:lnTo>
                  <a:lnTo>
                    <a:pt x="1454" y="1556"/>
                  </a:lnTo>
                  <a:lnTo>
                    <a:pt x="1510" y="1602"/>
                  </a:lnTo>
                  <a:lnTo>
                    <a:pt x="1566" y="1648"/>
                  </a:lnTo>
                  <a:lnTo>
                    <a:pt x="1622" y="1692"/>
                  </a:lnTo>
                  <a:lnTo>
                    <a:pt x="1678" y="1737"/>
                  </a:lnTo>
                  <a:lnTo>
                    <a:pt x="1733" y="1782"/>
                  </a:lnTo>
                  <a:lnTo>
                    <a:pt x="1789" y="1825"/>
                  </a:lnTo>
                  <a:lnTo>
                    <a:pt x="1845" y="1869"/>
                  </a:lnTo>
                  <a:lnTo>
                    <a:pt x="1902" y="1912"/>
                  </a:lnTo>
                  <a:lnTo>
                    <a:pt x="1958" y="1955"/>
                  </a:lnTo>
                  <a:lnTo>
                    <a:pt x="2014" y="1997"/>
                  </a:lnTo>
                  <a:lnTo>
                    <a:pt x="2070" y="2038"/>
                  </a:lnTo>
                  <a:lnTo>
                    <a:pt x="2126" y="2079"/>
                  </a:lnTo>
                  <a:lnTo>
                    <a:pt x="2182" y="2121"/>
                  </a:lnTo>
                  <a:lnTo>
                    <a:pt x="2237" y="2162"/>
                  </a:lnTo>
                  <a:lnTo>
                    <a:pt x="2293" y="2202"/>
                  </a:lnTo>
                  <a:lnTo>
                    <a:pt x="2349" y="2242"/>
                  </a:lnTo>
                  <a:lnTo>
                    <a:pt x="2405" y="2282"/>
                  </a:lnTo>
                  <a:lnTo>
                    <a:pt x="2461" y="2322"/>
                  </a:lnTo>
                  <a:lnTo>
                    <a:pt x="2517" y="2361"/>
                  </a:lnTo>
                  <a:lnTo>
                    <a:pt x="2573" y="2399"/>
                  </a:lnTo>
                  <a:lnTo>
                    <a:pt x="2629" y="2437"/>
                  </a:lnTo>
                  <a:lnTo>
                    <a:pt x="2685" y="2475"/>
                  </a:lnTo>
                  <a:lnTo>
                    <a:pt x="2740" y="2512"/>
                  </a:lnTo>
                  <a:lnTo>
                    <a:pt x="2796" y="2550"/>
                  </a:lnTo>
                  <a:lnTo>
                    <a:pt x="2852" y="2588"/>
                  </a:lnTo>
                  <a:lnTo>
                    <a:pt x="2908" y="2624"/>
                  </a:lnTo>
                  <a:lnTo>
                    <a:pt x="2965" y="2662"/>
                  </a:lnTo>
                  <a:lnTo>
                    <a:pt x="3021" y="2698"/>
                  </a:lnTo>
                  <a:lnTo>
                    <a:pt x="3077" y="2733"/>
                  </a:lnTo>
                  <a:lnTo>
                    <a:pt x="3133" y="2770"/>
                  </a:lnTo>
                  <a:lnTo>
                    <a:pt x="3189" y="2805"/>
                  </a:lnTo>
                  <a:lnTo>
                    <a:pt x="3244" y="2842"/>
                  </a:lnTo>
                  <a:lnTo>
                    <a:pt x="3299" y="2877"/>
                  </a:lnTo>
                  <a:lnTo>
                    <a:pt x="3355" y="2911"/>
                  </a:lnTo>
                  <a:lnTo>
                    <a:pt x="3411" y="2946"/>
                  </a:lnTo>
                  <a:lnTo>
                    <a:pt x="3467" y="2981"/>
                  </a:lnTo>
                  <a:lnTo>
                    <a:pt x="3523" y="3015"/>
                  </a:lnTo>
                  <a:lnTo>
                    <a:pt x="3579" y="3049"/>
                  </a:lnTo>
                  <a:lnTo>
                    <a:pt x="3635" y="3083"/>
                  </a:lnTo>
                  <a:lnTo>
                    <a:pt x="3691" y="3117"/>
                  </a:lnTo>
                  <a:lnTo>
                    <a:pt x="3746" y="3150"/>
                  </a:lnTo>
                  <a:lnTo>
                    <a:pt x="3802" y="3183"/>
                  </a:lnTo>
                  <a:lnTo>
                    <a:pt x="3858" y="3217"/>
                  </a:lnTo>
                  <a:lnTo>
                    <a:pt x="3914" y="3249"/>
                  </a:lnTo>
                  <a:lnTo>
                    <a:pt x="3970" y="3282"/>
                  </a:lnTo>
                  <a:lnTo>
                    <a:pt x="4026" y="3315"/>
                  </a:lnTo>
                  <a:lnTo>
                    <a:pt x="4082" y="3346"/>
                  </a:lnTo>
                  <a:lnTo>
                    <a:pt x="4138" y="3378"/>
                  </a:lnTo>
                  <a:lnTo>
                    <a:pt x="4195" y="3410"/>
                  </a:lnTo>
                  <a:lnTo>
                    <a:pt x="4249" y="3442"/>
                  </a:lnTo>
                  <a:lnTo>
                    <a:pt x="4306" y="3473"/>
                  </a:lnTo>
                  <a:lnTo>
                    <a:pt x="4362" y="3505"/>
                  </a:lnTo>
                  <a:lnTo>
                    <a:pt x="4418" y="3536"/>
                  </a:lnTo>
                  <a:lnTo>
                    <a:pt x="4474" y="3566"/>
                  </a:lnTo>
                  <a:lnTo>
                    <a:pt x="4530" y="3597"/>
                  </a:lnTo>
                  <a:lnTo>
                    <a:pt x="4586" y="3628"/>
                  </a:lnTo>
                  <a:lnTo>
                    <a:pt x="4642" y="3658"/>
                  </a:lnTo>
                  <a:lnTo>
                    <a:pt x="4698" y="3689"/>
                  </a:lnTo>
                  <a:lnTo>
                    <a:pt x="4753" y="3718"/>
                  </a:lnTo>
                  <a:lnTo>
                    <a:pt x="4809" y="3749"/>
                  </a:lnTo>
                  <a:lnTo>
                    <a:pt x="4865" y="3778"/>
                  </a:lnTo>
                  <a:lnTo>
                    <a:pt x="4921" y="3808"/>
                  </a:lnTo>
                  <a:lnTo>
                    <a:pt x="4977" y="3837"/>
                  </a:lnTo>
                  <a:lnTo>
                    <a:pt x="5033" y="3866"/>
                  </a:lnTo>
                  <a:lnTo>
                    <a:pt x="5089" y="3895"/>
                  </a:lnTo>
                  <a:lnTo>
                    <a:pt x="5145" y="3924"/>
                  </a:lnTo>
                  <a:lnTo>
                    <a:pt x="5201" y="3952"/>
                  </a:lnTo>
                  <a:lnTo>
                    <a:pt x="5256" y="3981"/>
                  </a:lnTo>
                  <a:lnTo>
                    <a:pt x="5312" y="4010"/>
                  </a:lnTo>
                  <a:lnTo>
                    <a:pt x="5369" y="4038"/>
                  </a:lnTo>
                  <a:lnTo>
                    <a:pt x="5425" y="4065"/>
                  </a:lnTo>
                  <a:lnTo>
                    <a:pt x="5481" y="4094"/>
                  </a:lnTo>
                  <a:lnTo>
                    <a:pt x="5537" y="4122"/>
                  </a:lnTo>
                </a:path>
              </a:pathLst>
            </a:custGeom>
            <a:noFill/>
            <a:ln w="28575" cap="rnd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7560477" y="5246325"/>
              <a:ext cx="7421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QBER</a:t>
              </a:r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5615898" y="4022099"/>
              <a:ext cx="1859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1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</a:p>
          </p:txBody>
        </p:sp>
        <p:cxnSp>
          <p:nvCxnSpPr>
            <p:cNvPr id="26" name="Straight Connector 25"/>
            <p:cNvCxnSpPr>
              <a:stCxn id="23" idx="49"/>
            </p:cNvCxnSpPr>
            <p:nvPr/>
          </p:nvCxnSpPr>
          <p:spPr bwMode="auto">
            <a:xfrm>
              <a:off x="7455910" y="4868923"/>
              <a:ext cx="20800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75" y="82387"/>
            <a:ext cx="2379776" cy="2594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04715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240719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CC0099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13500000">
            <a:off x="277597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312727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rot="8100000">
            <a:off x="349605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rot="8100000">
            <a:off x="385609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13500000">
            <a:off x="421613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171" name="Group 170"/>
          <p:cNvGrpSpPr/>
          <p:nvPr/>
        </p:nvGrpSpPr>
        <p:grpSpPr>
          <a:xfrm>
            <a:off x="1471092" y="4263805"/>
            <a:ext cx="7344816" cy="3297050"/>
            <a:chOff x="1471092" y="4027469"/>
            <a:chExt cx="7344816" cy="3533386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5470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14651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7" y="924827"/>
            <a:ext cx="9858082" cy="286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Trojan-horse attack on Bob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945247" y="92482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10" name="Rectangle 1094"/>
          <p:cNvSpPr>
            <a:spLocks noChangeArrowheads="1"/>
          </p:cNvSpPr>
          <p:nvPr/>
        </p:nvSpPr>
        <p:spPr bwMode="auto">
          <a:xfrm>
            <a:off x="7808432" y="1602197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Rectangle 1095"/>
          <p:cNvSpPr>
            <a:spLocks noChangeArrowheads="1"/>
          </p:cNvSpPr>
          <p:nvPr/>
        </p:nvSpPr>
        <p:spPr bwMode="auto">
          <a:xfrm>
            <a:off x="8000520" y="1892709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593974" y="2792407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PBS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138379" y="210617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BS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8930397" y="210617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00" name="TextBox 99"/>
          <p:cNvSpPr txBox="1"/>
          <p:nvPr/>
        </p:nvSpPr>
        <p:spPr bwMode="auto">
          <a:xfrm>
            <a:off x="8421266" y="3271739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D0</a:t>
            </a: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8949756" y="327897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D1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9434375" y="2714342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52400" y="617175"/>
            <a:ext cx="5711200" cy="3528490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567419" y="912029"/>
            <a:ext cx="2030007" cy="1117206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9995535" y="1602197"/>
            <a:ext cx="253966" cy="1117206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9449364" y="1747758"/>
            <a:ext cx="465546" cy="703553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rot="-180000" flipV="1">
            <a:off x="8513291" y="1845915"/>
            <a:ext cx="108000" cy="72000"/>
          </a:xfrm>
          <a:prstGeom prst="line">
            <a:avLst/>
          </a:prstGeom>
          <a:noFill/>
          <a:ln w="508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32" name="Straight Connector 31"/>
          <p:cNvCxnSpPr/>
          <p:nvPr/>
        </p:nvCxnSpPr>
        <p:spPr bwMode="auto">
          <a:xfrm rot="120000">
            <a:off x="7290887" y="1842515"/>
            <a:ext cx="108000" cy="72000"/>
          </a:xfrm>
          <a:prstGeom prst="line">
            <a:avLst/>
          </a:prstGeom>
          <a:noFill/>
          <a:ln w="508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34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Jain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New J. Phys.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16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123030 (2014)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21" name="Chord 20"/>
          <p:cNvSpPr/>
          <p:nvPr/>
        </p:nvSpPr>
        <p:spPr>
          <a:xfrm flipH="1">
            <a:off x="8636854" y="298038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hord 22"/>
          <p:cNvSpPr/>
          <p:nvPr/>
        </p:nvSpPr>
        <p:spPr>
          <a:xfrm flipH="1">
            <a:off x="9154284" y="298038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31349"/>
          <a:stretch/>
        </p:blipFill>
        <p:spPr>
          <a:xfrm>
            <a:off x="5439106" y="4604955"/>
            <a:ext cx="4679056" cy="29251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9008"/>
          <a:stretch/>
        </p:blipFill>
        <p:spPr>
          <a:xfrm>
            <a:off x="174810" y="2120930"/>
            <a:ext cx="6604061" cy="2913721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79871" y="1348254"/>
            <a:ext cx="4637522" cy="2616325"/>
            <a:chOff x="5279871" y="1348254"/>
            <a:chExt cx="4637522" cy="2616325"/>
          </a:xfrm>
        </p:grpSpPr>
        <p:cxnSp>
          <p:nvCxnSpPr>
            <p:cNvPr id="19" name="Straight Arrow Connector 18"/>
            <p:cNvCxnSpPr/>
            <p:nvPr/>
          </p:nvCxnSpPr>
          <p:spPr bwMode="auto">
            <a:xfrm>
              <a:off x="5791590" y="2832013"/>
              <a:ext cx="1080150" cy="0"/>
            </a:xfrm>
            <a:prstGeom prst="straightConnector1">
              <a:avLst/>
            </a:prstGeom>
            <a:noFill/>
            <a:ln w="6350" algn="ctr">
              <a:solidFill>
                <a:srgbClr val="FF00FF"/>
              </a:solidFill>
              <a:round/>
              <a:headEnd type="arrow" w="lg" len="lg"/>
              <a:tailEnd type="none" w="med" len="med"/>
            </a:ln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H="1">
              <a:off x="5791590" y="2457135"/>
              <a:ext cx="1080150" cy="0"/>
            </a:xfrm>
            <a:prstGeom prst="straightConnector1">
              <a:avLst/>
            </a:prstGeom>
            <a:noFill/>
            <a:ln w="76200" algn="ctr">
              <a:solidFill>
                <a:srgbClr val="FF00FF"/>
              </a:solidFill>
              <a:round/>
              <a:headEnd type="triangle" w="med" len="med"/>
              <a:tailEnd type="none" w="lg" len="lg"/>
            </a:ln>
          </p:spPr>
        </p:cxnSp>
        <p:sp>
          <p:nvSpPr>
            <p:cNvPr id="26" name="Arc 25"/>
            <p:cNvSpPr/>
            <p:nvPr/>
          </p:nvSpPr>
          <p:spPr bwMode="auto">
            <a:xfrm rot="16200000">
              <a:off x="7144721" y="1706560"/>
              <a:ext cx="2069695" cy="1848965"/>
            </a:xfrm>
            <a:prstGeom prst="arc">
              <a:avLst>
                <a:gd name="adj1" fmla="val 17025003"/>
                <a:gd name="adj2" fmla="val 20114313"/>
              </a:avLst>
            </a:prstGeom>
            <a:noFill/>
            <a:ln w="6350" algn="ctr">
              <a:solidFill>
                <a:srgbClr val="FF00FF"/>
              </a:solidFill>
              <a:round/>
              <a:headEnd type="arrow" w="lg" len="lg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Arc 38"/>
            <p:cNvSpPr/>
            <p:nvPr/>
          </p:nvSpPr>
          <p:spPr bwMode="auto">
            <a:xfrm rot="16200000">
              <a:off x="7224586" y="1762085"/>
              <a:ext cx="1423982" cy="1191794"/>
            </a:xfrm>
            <a:prstGeom prst="arc">
              <a:avLst>
                <a:gd name="adj1" fmla="val 662630"/>
                <a:gd name="adj2" fmla="val 3122426"/>
              </a:avLst>
            </a:prstGeom>
            <a:noFill/>
            <a:ln w="6350" algn="ctr">
              <a:solidFill>
                <a:srgbClr val="FF00FF"/>
              </a:solidFill>
              <a:round/>
              <a:headEnd type="arrow" w="lg" len="lg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Arc 27"/>
            <p:cNvSpPr/>
            <p:nvPr/>
          </p:nvSpPr>
          <p:spPr bwMode="auto">
            <a:xfrm>
              <a:off x="7007257" y="1348254"/>
              <a:ext cx="1899789" cy="2581381"/>
            </a:xfrm>
            <a:prstGeom prst="arc">
              <a:avLst>
                <a:gd name="adj1" fmla="val 16761085"/>
                <a:gd name="adj2" fmla="val 18584579"/>
              </a:avLst>
            </a:prstGeom>
            <a:noFill/>
            <a:ln w="76200" algn="ctr">
              <a:solidFill>
                <a:srgbClr val="FF00FF"/>
              </a:solidFill>
              <a:round/>
              <a:headEnd type="none" w="lg" len="lg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Arc 40"/>
            <p:cNvSpPr/>
            <p:nvPr/>
          </p:nvSpPr>
          <p:spPr bwMode="auto">
            <a:xfrm>
              <a:off x="6945254" y="1383198"/>
              <a:ext cx="1899789" cy="2581381"/>
            </a:xfrm>
            <a:prstGeom prst="arc">
              <a:avLst>
                <a:gd name="adj1" fmla="val 11950271"/>
                <a:gd name="adj2" fmla="val 15918389"/>
              </a:avLst>
            </a:prstGeom>
            <a:noFill/>
            <a:ln w="76200" algn="ctr">
              <a:solidFill>
                <a:srgbClr val="FF00FF"/>
              </a:solidFill>
              <a:round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8707126" y="1575634"/>
              <a:ext cx="1210267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l"/>
              <a:r>
                <a:rPr lang="en-US" sz="2800" smtClean="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  <a:t></a:t>
              </a:r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 −50 dB</a:t>
              </a: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5279871" y="2958663"/>
              <a:ext cx="1352935" cy="6771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−57 dB</a:t>
              </a:r>
            </a:p>
            <a:p>
              <a:pPr algn="r"/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4 photons</a:t>
              </a:r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5509982" y="1553305"/>
              <a:ext cx="1117293" cy="7078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2</a:t>
              </a:r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  <a:t>10</a:t>
              </a:r>
              <a:r>
                <a:rPr lang="en-US" baseline="30000" smtClean="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  <a:t>6</a:t>
              </a:r>
              <a:r>
                <a:rPr lang="en-US" sz="220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  <a:t/>
              </a:r>
              <a:br>
                <a:rPr lang="en-US" sz="220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</a:br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photons</a:t>
              </a:r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287917" y="3709862"/>
            <a:ext cx="967043" cy="291783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TextBox 39"/>
          <p:cNvSpPr txBox="1"/>
          <p:nvPr/>
        </p:nvSpPr>
        <p:spPr bwMode="auto">
          <a:xfrm>
            <a:off x="137744" y="4098124"/>
            <a:ext cx="1152160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lIns="36000" rIns="0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readout</a:t>
            </a:r>
          </a:p>
        </p:txBody>
      </p:sp>
      <p:sp>
        <p:nvSpPr>
          <p:cNvPr id="36" name="Rectangle 1094"/>
          <p:cNvSpPr>
            <a:spLocks noChangeArrowheads="1"/>
          </p:cNvSpPr>
          <p:nvPr/>
        </p:nvSpPr>
        <p:spPr bwMode="auto">
          <a:xfrm>
            <a:off x="597004" y="3599878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" name="Rectangle 1095"/>
          <p:cNvSpPr>
            <a:spLocks noChangeArrowheads="1"/>
          </p:cNvSpPr>
          <p:nvPr/>
        </p:nvSpPr>
        <p:spPr bwMode="auto">
          <a:xfrm>
            <a:off x="789092" y="3890390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062158" y="1252324"/>
            <a:ext cx="360050" cy="216030"/>
            <a:chOff x="1326970" y="6377975"/>
            <a:chExt cx="864120" cy="576080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1326970" y="6954055"/>
              <a:ext cx="288040" cy="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4" name="Straight Connector 23"/>
            <p:cNvCxnSpPr/>
            <p:nvPr/>
          </p:nvCxnSpPr>
          <p:spPr bwMode="auto">
            <a:xfrm flipV="1">
              <a:off x="1615010" y="6377975"/>
              <a:ext cx="0" cy="57608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1615010" y="6377975"/>
              <a:ext cx="288040" cy="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1903050" y="6377975"/>
              <a:ext cx="0" cy="57608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1903050" y="6954055"/>
              <a:ext cx="288040" cy="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1429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 animBg="1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32771" name="Text Box 1027"/>
          <p:cNvSpPr txBox="1">
            <a:spLocks noChangeArrowheads="1"/>
          </p:cNvSpPr>
          <p:nvPr/>
        </p:nvSpPr>
        <p:spPr bwMode="auto">
          <a:xfrm>
            <a:off x="0" y="2993529"/>
            <a:ext cx="10287000" cy="1295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4400" b="0" smtClean="0">
                <a:solidFill>
                  <a:srgbClr val="DDDDDD"/>
                </a:solidFill>
                <a:latin typeface="Courier New" panose="02070309020205020404" pitchFamily="49" charset="0"/>
                <a:ea typeface="Microsoft Yi Baiti" pitchFamily="66" charset="0"/>
                <a:cs typeface="Courier New" panose="02070309020205020404" pitchFamily="49" charset="0"/>
              </a:rPr>
              <a:t>End of lecture 1</a:t>
            </a:r>
            <a:endParaRPr lang="en-US" sz="4400" b="0">
              <a:solidFill>
                <a:srgbClr val="DDDDDD"/>
              </a:solidFill>
              <a:latin typeface="Courier New" panose="02070309020205020404" pitchFamily="49" charset="0"/>
              <a:ea typeface="Microsoft Yi Baiti" pitchFamily="66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9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4365" name="TextBox 5"/>
          <p:cNvSpPr txBox="1">
            <a:spLocks noChangeArrowheads="1"/>
          </p:cNvSpPr>
          <p:nvPr/>
        </p:nvSpPr>
        <p:spPr bwMode="auto">
          <a:xfrm>
            <a:off x="785813" y="4822825"/>
            <a:ext cx="9572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375974"/>
              </a:buClr>
              <a:buFont typeface="Verdana" pitchFamily="34" charset="0"/>
              <a:buNone/>
            </a:pPr>
            <a:r>
              <a:rPr lang="en-CA" smtClean="0">
                <a:solidFill>
                  <a:srgbClr val="FFFFFF"/>
                </a:solidFill>
              </a:rPr>
              <a:t>Attack example: avalanche photodetectors (APDs)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339" name="Straight Connector 2"/>
          <p:cNvSpPr>
            <a:spLocks noChangeShapeType="1"/>
          </p:cNvSpPr>
          <p:nvPr/>
        </p:nvSpPr>
        <p:spPr bwMode="auto">
          <a:xfrm flipV="1">
            <a:off x="1438275" y="1597025"/>
            <a:ext cx="0" cy="4303713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0" name="Straight Connector 3"/>
          <p:cNvSpPr>
            <a:spLocks noChangeShapeType="1"/>
          </p:cNvSpPr>
          <p:nvPr/>
        </p:nvSpPr>
        <p:spPr bwMode="auto">
          <a:xfrm>
            <a:off x="1227138" y="5656263"/>
            <a:ext cx="7672387" cy="4762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1" name="Straight Connector 4"/>
          <p:cNvSpPr>
            <a:spLocks noChangeShapeType="1"/>
          </p:cNvSpPr>
          <p:nvPr/>
        </p:nvSpPr>
        <p:spPr bwMode="auto">
          <a:xfrm flipH="1" flipV="1">
            <a:off x="1450975" y="5656263"/>
            <a:ext cx="3382963" cy="4762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971550" y="1357313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8640763" y="5751513"/>
            <a:ext cx="717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V</a:t>
            </a:r>
          </a:p>
        </p:txBody>
      </p:sp>
      <p:sp>
        <p:nvSpPr>
          <p:cNvPr id="14344" name="Straight Connector 7"/>
          <p:cNvSpPr>
            <a:spLocks noChangeShapeType="1"/>
          </p:cNvSpPr>
          <p:nvPr/>
        </p:nvSpPr>
        <p:spPr bwMode="auto">
          <a:xfrm flipH="1">
            <a:off x="4833938" y="5661025"/>
            <a:ext cx="31083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Straight Connector 8"/>
          <p:cNvSpPr>
            <a:spLocks noChangeShapeType="1"/>
          </p:cNvSpPr>
          <p:nvPr/>
        </p:nvSpPr>
        <p:spPr bwMode="auto">
          <a:xfrm flipH="1">
            <a:off x="4833938" y="3748088"/>
            <a:ext cx="3108325" cy="1912937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Straight Connector 9"/>
          <p:cNvSpPr>
            <a:spLocks noChangeShapeType="1"/>
          </p:cNvSpPr>
          <p:nvPr/>
        </p:nvSpPr>
        <p:spPr bwMode="auto">
          <a:xfrm flipH="1" flipV="1">
            <a:off x="4857750" y="1357313"/>
            <a:ext cx="0" cy="5000625"/>
          </a:xfrm>
          <a:prstGeom prst="line">
            <a:avLst/>
          </a:prstGeom>
          <a:noFill/>
          <a:ln w="0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1643063" y="1214438"/>
            <a:ext cx="3108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>
                <a:solidFill>
                  <a:srgbClr val="FFFFFF"/>
                </a:solidFill>
                <a:cs typeface="Arial" pitchFamily="34" charset="0"/>
              </a:rPr>
              <a:t>Linear mode</a:t>
            </a:r>
          </a:p>
        </p:txBody>
      </p:sp>
      <p:sp>
        <p:nvSpPr>
          <p:cNvPr id="14348" name="TextBox 11"/>
          <p:cNvSpPr txBox="1">
            <a:spLocks noChangeArrowheads="1"/>
          </p:cNvSpPr>
          <p:nvPr/>
        </p:nvSpPr>
        <p:spPr bwMode="auto">
          <a:xfrm>
            <a:off x="4964113" y="1214438"/>
            <a:ext cx="3108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>
                <a:solidFill>
                  <a:srgbClr val="FFFFFF"/>
                </a:solidFill>
                <a:cs typeface="Arial" pitchFamily="34" charset="0"/>
              </a:rPr>
              <a:t>Geiger mode</a:t>
            </a:r>
          </a:p>
        </p:txBody>
      </p:sp>
      <p:sp>
        <p:nvSpPr>
          <p:cNvPr id="14349" name="Straight Connector 12"/>
          <p:cNvSpPr>
            <a:spLocks noChangeShapeType="1"/>
          </p:cNvSpPr>
          <p:nvPr/>
        </p:nvSpPr>
        <p:spPr bwMode="auto">
          <a:xfrm flipH="1" flipV="1">
            <a:off x="7000875" y="4429125"/>
            <a:ext cx="0" cy="114300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0" name="TextBox 13"/>
          <p:cNvSpPr txBox="1">
            <a:spLocks noChangeArrowheads="1"/>
          </p:cNvSpPr>
          <p:nvPr/>
        </p:nvSpPr>
        <p:spPr bwMode="auto">
          <a:xfrm>
            <a:off x="6985000" y="4779963"/>
            <a:ext cx="18732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000" b="0">
                <a:solidFill>
                  <a:srgbClr val="FFFFFF"/>
                </a:solidFill>
                <a:cs typeface="Arial" pitchFamily="34" charset="0"/>
              </a:rPr>
              <a:t>Single photon</a:t>
            </a:r>
          </a:p>
        </p:txBody>
      </p:sp>
      <p:sp>
        <p:nvSpPr>
          <p:cNvPr id="14351" name="TextBox 14"/>
          <p:cNvSpPr txBox="1">
            <a:spLocks noChangeArrowheads="1"/>
          </p:cNvSpPr>
          <p:nvPr/>
        </p:nvSpPr>
        <p:spPr bwMode="auto">
          <a:xfrm>
            <a:off x="3821113" y="6357938"/>
            <a:ext cx="20415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600" b="0">
                <a:solidFill>
                  <a:srgbClr val="FFFF00"/>
                </a:solidFill>
                <a:cs typeface="Arial" pitchFamily="34" charset="0"/>
              </a:rPr>
              <a:t>Breakdown</a:t>
            </a:r>
          </a:p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600" b="0">
                <a:solidFill>
                  <a:srgbClr val="FFFF00"/>
                </a:solidFill>
                <a:cs typeface="Arial" pitchFamily="34" charset="0"/>
              </a:rPr>
              <a:t>voltage V</a:t>
            </a:r>
            <a:r>
              <a:rPr lang="en-US" sz="2600" b="0" baseline="-25000">
                <a:solidFill>
                  <a:srgbClr val="FFFF00"/>
                </a:solidFill>
                <a:cs typeface="Arial" pitchFamily="34" charset="0"/>
              </a:rPr>
              <a:t>br</a:t>
            </a:r>
          </a:p>
        </p:txBody>
      </p:sp>
      <p:sp>
        <p:nvSpPr>
          <p:cNvPr id="14352" name="Straight Connector 15"/>
          <p:cNvSpPr>
            <a:spLocks noChangeShapeType="1"/>
          </p:cNvSpPr>
          <p:nvPr/>
        </p:nvSpPr>
        <p:spPr bwMode="auto">
          <a:xfrm flipV="1">
            <a:off x="2357438" y="2286000"/>
            <a:ext cx="0" cy="1785938"/>
          </a:xfrm>
          <a:prstGeom prst="line">
            <a:avLst/>
          </a:prstGeom>
          <a:noFill/>
          <a:ln w="0">
            <a:solidFill>
              <a:srgbClr val="DDDDDD"/>
            </a:solidFill>
            <a:round/>
            <a:headEnd/>
            <a:tailEnd type="arrow" w="med" len="med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3" name="Straight Connector 16"/>
          <p:cNvSpPr>
            <a:spLocks noChangeShapeType="1"/>
          </p:cNvSpPr>
          <p:nvPr/>
        </p:nvSpPr>
        <p:spPr bwMode="auto">
          <a:xfrm>
            <a:off x="2071688" y="3786188"/>
            <a:ext cx="2071687" cy="0"/>
          </a:xfrm>
          <a:prstGeom prst="line">
            <a:avLst/>
          </a:prstGeom>
          <a:noFill/>
          <a:ln w="0">
            <a:solidFill>
              <a:srgbClr val="DDDDDD"/>
            </a:solidFill>
            <a:round/>
            <a:headEnd/>
            <a:tailEnd type="arrow" w="med" len="med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4" name="Straight Connector 17"/>
          <p:cNvSpPr>
            <a:spLocks noChangeShapeType="1"/>
          </p:cNvSpPr>
          <p:nvPr/>
        </p:nvSpPr>
        <p:spPr bwMode="auto">
          <a:xfrm flipH="1">
            <a:off x="2357438" y="3073400"/>
            <a:ext cx="1728787" cy="712788"/>
          </a:xfrm>
          <a:prstGeom prst="line">
            <a:avLst/>
          </a:pr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5" name="TextBox 18"/>
          <p:cNvSpPr txBox="1">
            <a:spLocks noChangeArrowheads="1"/>
          </p:cNvSpPr>
          <p:nvPr/>
        </p:nvSpPr>
        <p:spPr bwMode="auto">
          <a:xfrm>
            <a:off x="3852863" y="3786188"/>
            <a:ext cx="790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opt</a:t>
            </a:r>
          </a:p>
        </p:txBody>
      </p:sp>
      <p:sp>
        <p:nvSpPr>
          <p:cNvPr id="14356" name="TextBox 19"/>
          <p:cNvSpPr txBox="1">
            <a:spLocks noChangeArrowheads="1"/>
          </p:cNvSpPr>
          <p:nvPr/>
        </p:nvSpPr>
        <p:spPr bwMode="auto">
          <a:xfrm>
            <a:off x="2000250" y="2065338"/>
            <a:ext cx="631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</a:p>
        </p:txBody>
      </p:sp>
      <p:sp>
        <p:nvSpPr>
          <p:cNvPr id="14357" name="Straight Connector 21"/>
          <p:cNvSpPr>
            <a:spLocks noChangeShapeType="1"/>
          </p:cNvSpPr>
          <p:nvPr/>
        </p:nvSpPr>
        <p:spPr bwMode="auto">
          <a:xfrm flipH="1">
            <a:off x="4286250" y="4286250"/>
            <a:ext cx="2643188" cy="1285875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8" name="TextBox 22"/>
          <p:cNvSpPr txBox="1">
            <a:spLocks noChangeArrowheads="1"/>
          </p:cNvSpPr>
          <p:nvPr/>
        </p:nvSpPr>
        <p:spPr bwMode="auto">
          <a:xfrm rot="-1579472">
            <a:off x="4924425" y="4454525"/>
            <a:ext cx="150336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000" b="0">
                <a:solidFill>
                  <a:srgbClr val="FFFFFF"/>
                </a:solidFill>
                <a:cs typeface="Arial" pitchFamily="34" charset="0"/>
              </a:rPr>
              <a:t>Quenching</a:t>
            </a:r>
          </a:p>
        </p:txBody>
      </p:sp>
      <p:sp>
        <p:nvSpPr>
          <p:cNvPr id="14359" name="Straight Connector 23"/>
          <p:cNvSpPr>
            <a:spLocks noChangeShapeType="1"/>
          </p:cNvSpPr>
          <p:nvPr/>
        </p:nvSpPr>
        <p:spPr bwMode="auto">
          <a:xfrm>
            <a:off x="4294188" y="5749925"/>
            <a:ext cx="2643187" cy="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0" name="Oval 27"/>
          <p:cNvSpPr>
            <a:spLocks noChangeArrowheads="1"/>
          </p:cNvSpPr>
          <p:nvPr/>
        </p:nvSpPr>
        <p:spPr bwMode="auto">
          <a:xfrm>
            <a:off x="6904038" y="5554663"/>
            <a:ext cx="214312" cy="216000"/>
          </a:xfrm>
          <a:prstGeom prst="ellipse">
            <a:avLst/>
          </a:prstGeom>
          <a:solidFill>
            <a:srgbClr val="00FF00"/>
          </a:solidFill>
          <a:ln w="6350">
            <a:solidFill>
              <a:srgbClr val="00CC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1" name="Oval 28"/>
          <p:cNvSpPr>
            <a:spLocks noChangeArrowheads="1"/>
          </p:cNvSpPr>
          <p:nvPr/>
        </p:nvSpPr>
        <p:spPr bwMode="auto">
          <a:xfrm>
            <a:off x="6892925" y="4214813"/>
            <a:ext cx="214313" cy="214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2" name="Oval 29"/>
          <p:cNvSpPr>
            <a:spLocks noChangeArrowheads="1"/>
          </p:cNvSpPr>
          <p:nvPr/>
        </p:nvSpPr>
        <p:spPr bwMode="auto">
          <a:xfrm>
            <a:off x="4106863" y="5553075"/>
            <a:ext cx="214312" cy="214313"/>
          </a:xfrm>
          <a:prstGeom prst="ellipse">
            <a:avLst/>
          </a:prstGeom>
          <a:solidFill>
            <a:srgbClr val="00FFFF"/>
          </a:solidFill>
          <a:ln w="6350">
            <a:solidFill>
              <a:srgbClr val="00CCCC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363" name="Straight Connector 30"/>
          <p:cNvCxnSpPr>
            <a:cxnSpLocks noChangeShapeType="1"/>
          </p:cNvCxnSpPr>
          <p:nvPr/>
        </p:nvCxnSpPr>
        <p:spPr bwMode="auto">
          <a:xfrm>
            <a:off x="1254125" y="5083175"/>
            <a:ext cx="357188" cy="0"/>
          </a:xfrm>
          <a:prstGeom prst="line">
            <a:avLst/>
          </a:prstGeom>
          <a:noFill/>
          <a:ln w="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14364" name="Straight Connector 31"/>
          <p:cNvCxnSpPr>
            <a:cxnSpLocks noChangeShapeType="1"/>
          </p:cNvCxnSpPr>
          <p:nvPr/>
        </p:nvCxnSpPr>
        <p:spPr bwMode="auto">
          <a:xfrm>
            <a:off x="2235200" y="3357563"/>
            <a:ext cx="1143000" cy="0"/>
          </a:xfrm>
          <a:prstGeom prst="line">
            <a:avLst/>
          </a:prstGeom>
          <a:noFill/>
          <a:ln w="0" algn="ctr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14366" name="TextBox 5"/>
          <p:cNvSpPr txBox="1">
            <a:spLocks noChangeArrowheads="1"/>
          </p:cNvSpPr>
          <p:nvPr/>
        </p:nvSpPr>
        <p:spPr bwMode="auto">
          <a:xfrm>
            <a:off x="1806575" y="3082925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  <p:cxnSp>
        <p:nvCxnSpPr>
          <p:cNvPr id="14367" name="Straight Connector 31"/>
          <p:cNvCxnSpPr>
            <a:cxnSpLocks noChangeShapeType="1"/>
          </p:cNvCxnSpPr>
          <p:nvPr/>
        </p:nvCxnSpPr>
        <p:spPr bwMode="auto">
          <a:xfrm rot="16200000" flipV="1">
            <a:off x="3092450" y="3643313"/>
            <a:ext cx="571500" cy="0"/>
          </a:xfrm>
          <a:prstGeom prst="line">
            <a:avLst/>
          </a:prstGeom>
          <a:noFill/>
          <a:ln w="0" algn="ctr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14368" name="TextBox 5"/>
          <p:cNvSpPr txBox="1">
            <a:spLocks noChangeArrowheads="1"/>
          </p:cNvSpPr>
          <p:nvPr/>
        </p:nvSpPr>
        <p:spPr bwMode="auto">
          <a:xfrm>
            <a:off x="3051175" y="3860800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1250901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362" name="TextBox 172"/>
          <p:cNvSpPr txBox="1">
            <a:spLocks noChangeArrowheads="1"/>
          </p:cNvSpPr>
          <p:nvPr/>
        </p:nvSpPr>
        <p:spPr bwMode="auto">
          <a:xfrm>
            <a:off x="2982913" y="1736725"/>
            <a:ext cx="4248150" cy="1368425"/>
          </a:xfrm>
          <a:prstGeom prst="rect">
            <a:avLst/>
          </a:prstGeom>
          <a:solidFill>
            <a:srgbClr val="B2B2B2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tIns="0"/>
          <a:lstStyle/>
          <a:p>
            <a:pPr algn="l"/>
            <a:r>
              <a:rPr lang="en-US">
                <a:solidFill>
                  <a:srgbClr val="000000"/>
                </a:solidFill>
              </a:rPr>
              <a:t>Eve</a:t>
            </a:r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Faked-state attack in APD linear mode</a:t>
            </a:r>
          </a:p>
        </p:txBody>
      </p:sp>
      <p:sp>
        <p:nvSpPr>
          <p:cNvPr id="1536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Lydersen, C. Wiechers, C. Wittmann, D. Elser, J. Skaar, V. Makarov,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Nat. Photonics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686 (2010)</a:t>
            </a:r>
          </a:p>
        </p:txBody>
      </p:sp>
      <p:sp>
        <p:nvSpPr>
          <p:cNvPr id="15370" name="TextBox 170"/>
          <p:cNvSpPr txBox="1">
            <a:spLocks noChangeArrowheads="1"/>
          </p:cNvSpPr>
          <p:nvPr/>
        </p:nvSpPr>
        <p:spPr bwMode="auto">
          <a:xfrm>
            <a:off x="3343275" y="2168525"/>
            <a:ext cx="1223963" cy="720725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99FF99"/>
                </a:solidFill>
              </a:rPr>
              <a:t>.</a:t>
            </a:r>
            <a:r>
              <a:rPr lang="en-US" sz="2200">
                <a:solidFill>
                  <a:srgbClr val="000000"/>
                </a:solidFill>
              </a:rPr>
              <a:t>Bob´</a:t>
            </a:r>
          </a:p>
        </p:txBody>
      </p:sp>
      <p:sp>
        <p:nvSpPr>
          <p:cNvPr id="15371" name="TextBox 171"/>
          <p:cNvSpPr txBox="1">
            <a:spLocks noChangeArrowheads="1"/>
          </p:cNvSpPr>
          <p:nvPr/>
        </p:nvSpPr>
        <p:spPr bwMode="auto">
          <a:xfrm>
            <a:off x="8599488" y="2168525"/>
            <a:ext cx="1223962" cy="720725"/>
          </a:xfrm>
          <a:prstGeom prst="rect">
            <a:avLst/>
          </a:prstGeom>
          <a:solidFill>
            <a:srgbClr val="99FF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000000"/>
                </a:solidFill>
              </a:rPr>
              <a:t>Bob</a:t>
            </a:r>
          </a:p>
        </p:txBody>
      </p:sp>
      <p:sp>
        <p:nvSpPr>
          <p:cNvPr id="15372" name="TextBox 173"/>
          <p:cNvSpPr txBox="1">
            <a:spLocks noChangeArrowheads="1"/>
          </p:cNvSpPr>
          <p:nvPr/>
        </p:nvSpPr>
        <p:spPr bwMode="auto">
          <a:xfrm>
            <a:off x="6265203" y="1830388"/>
            <a:ext cx="9396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Bright</a:t>
            </a:r>
          </a:p>
          <a:p>
            <a:pPr algn="l"/>
            <a:r>
              <a:rPr lang="en-US" sz="2000">
                <a:solidFill>
                  <a:srgbClr val="000000"/>
                </a:solidFill>
              </a:rPr>
              <a:t>state</a:t>
            </a:r>
          </a:p>
        </p:txBody>
      </p:sp>
      <p:cxnSp>
        <p:nvCxnSpPr>
          <p:cNvPr id="15373" name="Straight Arrow Connector 175"/>
          <p:cNvCxnSpPr>
            <a:cxnSpLocks noChangeShapeType="1"/>
            <a:stCxn id="15368" idx="3"/>
            <a:endCxn id="15370" idx="1"/>
          </p:cNvCxnSpPr>
          <p:nvPr/>
        </p:nvCxnSpPr>
        <p:spPr bwMode="auto">
          <a:xfrm>
            <a:off x="1687513" y="2528888"/>
            <a:ext cx="1655762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cxnSp>
        <p:nvCxnSpPr>
          <p:cNvPr id="15374" name="Straight Arrow Connector 176"/>
          <p:cNvCxnSpPr>
            <a:cxnSpLocks noChangeShapeType="1"/>
            <a:stCxn id="15369" idx="3"/>
            <a:endCxn id="15371" idx="1"/>
          </p:cNvCxnSpPr>
          <p:nvPr/>
        </p:nvCxnSpPr>
        <p:spPr bwMode="auto">
          <a:xfrm>
            <a:off x="6151563" y="2528888"/>
            <a:ext cx="2447925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308350" y="882650"/>
            <a:ext cx="6530975" cy="5849938"/>
            <a:chOff x="3308350" y="882650"/>
            <a:chExt cx="6530975" cy="5849938"/>
          </a:xfrm>
        </p:grpSpPr>
        <p:sp>
          <p:nvSpPr>
            <p:cNvPr id="180" name="Arc 179"/>
            <p:cNvSpPr/>
            <p:nvPr/>
          </p:nvSpPr>
          <p:spPr bwMode="auto">
            <a:xfrm rot="20422667">
              <a:off x="3308350" y="1392238"/>
              <a:ext cx="6530975" cy="5340350"/>
            </a:xfrm>
            <a:prstGeom prst="arc">
              <a:avLst>
                <a:gd name="adj1" fmla="val 15644451"/>
                <a:gd name="adj2" fmla="val 20570612"/>
              </a:avLst>
            </a:prstGeom>
            <a:noFill/>
            <a:ln w="19050" cap="flat" cmpd="sng" algn="ctr">
              <a:solidFill>
                <a:srgbClr val="969696"/>
              </a:solidFill>
              <a:prstDash val="lgDash"/>
              <a:round/>
              <a:headEnd type="arrow" w="med" len="lg"/>
              <a:tailEnd type="arrow" w="med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83" name="TextBox 180"/>
            <p:cNvSpPr txBox="1">
              <a:spLocks noChangeArrowheads="1"/>
            </p:cNvSpPr>
            <p:nvPr/>
          </p:nvSpPr>
          <p:spPr bwMode="auto">
            <a:xfrm>
              <a:off x="5719763" y="882650"/>
              <a:ext cx="35306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>
                  <a:solidFill>
                    <a:srgbClr val="FFFFFF"/>
                  </a:solidFill>
                </a:rPr>
                <a:t>Identical bases &amp; bit values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084263" y="2889250"/>
            <a:ext cx="8134350" cy="1593850"/>
            <a:chOff x="1084521" y="2889250"/>
            <a:chExt cx="8133907" cy="1593346"/>
          </a:xfrm>
        </p:grpSpPr>
        <p:sp>
          <p:nvSpPr>
            <p:cNvPr id="15380" name="Freeform 183"/>
            <p:cNvSpPr>
              <a:spLocks/>
            </p:cNvSpPr>
            <p:nvPr/>
          </p:nvSpPr>
          <p:spPr bwMode="auto">
            <a:xfrm>
              <a:off x="1084521" y="2889250"/>
              <a:ext cx="8133907" cy="1184399"/>
            </a:xfrm>
            <a:custGeom>
              <a:avLst/>
              <a:gdLst>
                <a:gd name="T0" fmla="*/ 0 w 723900"/>
                <a:gd name="T1" fmla="*/ 0 h 466725"/>
                <a:gd name="T2" fmla="*/ 0 w 723900"/>
                <a:gd name="T3" fmla="*/ 2147483647 h 466725"/>
                <a:gd name="T4" fmla="*/ 2147483647 w 723900"/>
                <a:gd name="T5" fmla="*/ 2147483647 h 466725"/>
                <a:gd name="T6" fmla="*/ 2147483647 w 723900"/>
                <a:gd name="T7" fmla="*/ 0 h 4667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3900"/>
                <a:gd name="T13" fmla="*/ 0 h 466725"/>
                <a:gd name="T14" fmla="*/ 723900 w 723900"/>
                <a:gd name="T15" fmla="*/ 466725 h 4667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3900" h="466725">
                  <a:moveTo>
                    <a:pt x="0" y="0"/>
                  </a:moveTo>
                  <a:lnTo>
                    <a:pt x="0" y="466725"/>
                  </a:lnTo>
                  <a:lnTo>
                    <a:pt x="723900" y="466725"/>
                  </a:lnTo>
                  <a:lnTo>
                    <a:pt x="723900" y="0"/>
                  </a:lnTo>
                </a:path>
              </a:pathLst>
            </a:custGeom>
            <a:noFill/>
            <a:ln w="57150" cap="flat" cmpd="dbl" algn="ctr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381" name="TextBox 191"/>
            <p:cNvSpPr txBox="1">
              <a:spLocks noChangeArrowheads="1"/>
            </p:cNvSpPr>
            <p:nvPr/>
          </p:nvSpPr>
          <p:spPr bwMode="auto">
            <a:xfrm>
              <a:off x="1111052" y="4052383"/>
              <a:ext cx="8064896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0">
                  <a:solidFill>
                    <a:srgbClr val="FFFFFF"/>
                  </a:solidFill>
                </a:rPr>
                <a:t>Classical post-processing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43500" y="3105150"/>
            <a:ext cx="2462213" cy="896938"/>
            <a:chOff x="5143502" y="3105151"/>
            <a:chExt cx="2462211" cy="896490"/>
          </a:xfrm>
        </p:grpSpPr>
        <p:cxnSp>
          <p:nvCxnSpPr>
            <p:cNvPr id="15378" name="Straight Arrow Connector 185"/>
            <p:cNvCxnSpPr>
              <a:cxnSpLocks noChangeShapeType="1"/>
            </p:cNvCxnSpPr>
            <p:nvPr/>
          </p:nvCxnSpPr>
          <p:spPr bwMode="auto">
            <a:xfrm rot="5400000" flipH="1" flipV="1">
              <a:off x="4696050" y="3552603"/>
              <a:ext cx="896490" cy="1586"/>
            </a:xfrm>
            <a:prstGeom prst="straightConnector1">
              <a:avLst/>
            </a:prstGeom>
            <a:noFill/>
            <a:ln w="57150" cmpd="dbl" algn="ctr">
              <a:solidFill>
                <a:srgbClr val="FFFFFF"/>
              </a:solidFill>
              <a:prstDash val="sysDot"/>
              <a:round/>
              <a:headEnd/>
              <a:tailEnd type="stealth" w="med" len="med"/>
            </a:ln>
          </p:spPr>
        </p:cxnSp>
        <p:sp>
          <p:nvSpPr>
            <p:cNvPr id="15379" name="TextBox 192"/>
            <p:cNvSpPr txBox="1">
              <a:spLocks noChangeArrowheads="1"/>
            </p:cNvSpPr>
            <p:nvPr/>
          </p:nvSpPr>
          <p:spPr bwMode="auto">
            <a:xfrm>
              <a:off x="5214938" y="3204055"/>
              <a:ext cx="239077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>
                  <a:solidFill>
                    <a:srgbClr val="FFFFFF"/>
                  </a:solidFill>
                </a:rPr>
                <a:t>Listen, do same,</a:t>
              </a:r>
            </a:p>
            <a:p>
              <a:pPr algn="l"/>
              <a:r>
                <a:rPr lang="en-US" sz="2000">
                  <a:solidFill>
                    <a:srgbClr val="FFFFFF"/>
                  </a:solidFill>
                </a:rPr>
                <a:t>get same final key</a:t>
              </a:r>
            </a:p>
          </p:txBody>
        </p:sp>
      </p:grpSp>
      <p:sp>
        <p:nvSpPr>
          <p:cNvPr id="24" name="Line 89"/>
          <p:cNvSpPr>
            <a:spLocks noChangeShapeType="1"/>
          </p:cNvSpPr>
          <p:nvPr/>
        </p:nvSpPr>
        <p:spPr bwMode="auto">
          <a:xfrm flipH="1">
            <a:off x="4571490" y="2531046"/>
            <a:ext cx="352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9" name="TextBox 169"/>
          <p:cNvSpPr txBox="1">
            <a:spLocks noChangeArrowheads="1"/>
          </p:cNvSpPr>
          <p:nvPr/>
        </p:nvSpPr>
        <p:spPr bwMode="auto">
          <a:xfrm>
            <a:off x="4927600" y="2168525"/>
            <a:ext cx="1223963" cy="720725"/>
          </a:xfrm>
          <a:prstGeom prst="rect">
            <a:avLst/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FF9999"/>
                </a:solidFill>
              </a:rPr>
              <a:t>.</a:t>
            </a:r>
            <a:r>
              <a:rPr lang="en-US" sz="2200">
                <a:solidFill>
                  <a:srgbClr val="000000"/>
                </a:solidFill>
              </a:rPr>
              <a:t>Alice´</a:t>
            </a:r>
          </a:p>
        </p:txBody>
      </p:sp>
      <p:sp>
        <p:nvSpPr>
          <p:cNvPr id="15368" name="TextBox 168"/>
          <p:cNvSpPr txBox="1">
            <a:spLocks noChangeArrowheads="1"/>
          </p:cNvSpPr>
          <p:nvPr/>
        </p:nvSpPr>
        <p:spPr bwMode="auto">
          <a:xfrm>
            <a:off x="463550" y="2168525"/>
            <a:ext cx="1223963" cy="720725"/>
          </a:xfrm>
          <a:prstGeom prst="rect">
            <a:avLst/>
          </a:prstGeom>
          <a:solidFill>
            <a:srgbClr val="FF99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000000"/>
                </a:solidFill>
              </a:rPr>
              <a:t>Alice</a:t>
            </a:r>
          </a:p>
        </p:txBody>
      </p:sp>
      <p:grpSp>
        <p:nvGrpSpPr>
          <p:cNvPr id="15485" name="Group 15484"/>
          <p:cNvGrpSpPr/>
          <p:nvPr/>
        </p:nvGrpSpPr>
        <p:grpSpPr>
          <a:xfrm>
            <a:off x="279400" y="5049862"/>
            <a:ext cx="9700246" cy="2281947"/>
            <a:chOff x="279400" y="5070410"/>
            <a:chExt cx="9700246" cy="2281947"/>
          </a:xfrm>
        </p:grpSpPr>
        <p:sp>
          <p:nvSpPr>
            <p:cNvPr id="15365" name="TextBox 11"/>
            <p:cNvSpPr txBox="1">
              <a:spLocks noChangeArrowheads="1"/>
            </p:cNvSpPr>
            <p:nvPr/>
          </p:nvSpPr>
          <p:spPr bwMode="auto">
            <a:xfrm>
              <a:off x="279400" y="5070410"/>
              <a:ext cx="4629794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200" smtClean="0">
                  <a:solidFill>
                    <a:srgbClr val="FFFFFF"/>
                  </a:solidFill>
                </a:rPr>
                <a:t>Bob chooses same basis as Eve:</a:t>
              </a:r>
              <a:endParaRPr lang="en-US" sz="2200">
                <a:solidFill>
                  <a:srgbClr val="FFFFFF"/>
                </a:solidFill>
              </a:endParaRPr>
            </a:p>
          </p:txBody>
        </p:sp>
        <p:sp>
          <p:nvSpPr>
            <p:cNvPr id="15366" name="TextBox 11"/>
            <p:cNvSpPr txBox="1">
              <a:spLocks noChangeArrowheads="1"/>
            </p:cNvSpPr>
            <p:nvPr/>
          </p:nvSpPr>
          <p:spPr bwMode="auto">
            <a:xfrm>
              <a:off x="5597525" y="5070410"/>
              <a:ext cx="4067139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200" smtClean="0">
                  <a:solidFill>
                    <a:srgbClr val="FFFFFF"/>
                  </a:solidFill>
                </a:rPr>
                <a:t>Bob chooses different basis:</a:t>
              </a:r>
              <a:endParaRPr lang="en-US" sz="2200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787651" y="6213475"/>
              <a:ext cx="1898650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629151" y="6181725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629151" y="6181725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2787651" y="7123113"/>
              <a:ext cx="1898650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629151" y="7091363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629151" y="7091363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8047038" y="6213475"/>
              <a:ext cx="190023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9888538" y="6181725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88538" y="6181725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8047038" y="7123113"/>
              <a:ext cx="190023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9888538" y="7091363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9888538" y="7091363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606426" y="5969000"/>
              <a:ext cx="249238" cy="249237"/>
            </a:xfrm>
            <a:custGeom>
              <a:avLst/>
              <a:gdLst>
                <a:gd name="T0" fmla="*/ 0 w 157"/>
                <a:gd name="T1" fmla="*/ 0 h 157"/>
                <a:gd name="T2" fmla="*/ 14 w 157"/>
                <a:gd name="T3" fmla="*/ 4 h 157"/>
                <a:gd name="T4" fmla="*/ 30 w 157"/>
                <a:gd name="T5" fmla="*/ 4 h 157"/>
                <a:gd name="T6" fmla="*/ 47 w 157"/>
                <a:gd name="T7" fmla="*/ 10 h 157"/>
                <a:gd name="T8" fmla="*/ 60 w 157"/>
                <a:gd name="T9" fmla="*/ 14 h 157"/>
                <a:gd name="T10" fmla="*/ 74 w 157"/>
                <a:gd name="T11" fmla="*/ 20 h 157"/>
                <a:gd name="T12" fmla="*/ 87 w 157"/>
                <a:gd name="T13" fmla="*/ 30 h 157"/>
                <a:gd name="T14" fmla="*/ 97 w 157"/>
                <a:gd name="T15" fmla="*/ 37 h 157"/>
                <a:gd name="T16" fmla="*/ 110 w 157"/>
                <a:gd name="T17" fmla="*/ 47 h 157"/>
                <a:gd name="T18" fmla="*/ 120 w 157"/>
                <a:gd name="T19" fmla="*/ 60 h 157"/>
                <a:gd name="T20" fmla="*/ 130 w 157"/>
                <a:gd name="T21" fmla="*/ 70 h 157"/>
                <a:gd name="T22" fmla="*/ 137 w 157"/>
                <a:gd name="T23" fmla="*/ 84 h 157"/>
                <a:gd name="T24" fmla="*/ 144 w 157"/>
                <a:gd name="T25" fmla="*/ 97 h 157"/>
                <a:gd name="T26" fmla="*/ 147 w 157"/>
                <a:gd name="T27" fmla="*/ 110 h 157"/>
                <a:gd name="T28" fmla="*/ 154 w 157"/>
                <a:gd name="T29" fmla="*/ 127 h 157"/>
                <a:gd name="T30" fmla="*/ 154 w 157"/>
                <a:gd name="T31" fmla="*/ 144 h 157"/>
                <a:gd name="T32" fmla="*/ 157 w 157"/>
                <a:gd name="T33" fmla="*/ 157 h 157"/>
                <a:gd name="T34" fmla="*/ 137 w 157"/>
                <a:gd name="T35" fmla="*/ 150 h 157"/>
                <a:gd name="T36" fmla="*/ 134 w 157"/>
                <a:gd name="T37" fmla="*/ 137 h 157"/>
                <a:gd name="T38" fmla="*/ 130 w 157"/>
                <a:gd name="T39" fmla="*/ 124 h 157"/>
                <a:gd name="T40" fmla="*/ 127 w 157"/>
                <a:gd name="T41" fmla="*/ 110 h 157"/>
                <a:gd name="T42" fmla="*/ 124 w 157"/>
                <a:gd name="T43" fmla="*/ 100 h 157"/>
                <a:gd name="T44" fmla="*/ 117 w 157"/>
                <a:gd name="T45" fmla="*/ 87 h 157"/>
                <a:gd name="T46" fmla="*/ 110 w 157"/>
                <a:gd name="T47" fmla="*/ 77 h 157"/>
                <a:gd name="T48" fmla="*/ 100 w 157"/>
                <a:gd name="T49" fmla="*/ 67 h 157"/>
                <a:gd name="T50" fmla="*/ 90 w 157"/>
                <a:gd name="T51" fmla="*/ 57 h 157"/>
                <a:gd name="T52" fmla="*/ 80 w 157"/>
                <a:gd name="T53" fmla="*/ 50 h 157"/>
                <a:gd name="T54" fmla="*/ 70 w 157"/>
                <a:gd name="T55" fmla="*/ 40 h 157"/>
                <a:gd name="T56" fmla="*/ 57 w 157"/>
                <a:gd name="T57" fmla="*/ 34 h 157"/>
                <a:gd name="T58" fmla="*/ 47 w 157"/>
                <a:gd name="T59" fmla="*/ 30 h 157"/>
                <a:gd name="T60" fmla="*/ 34 w 157"/>
                <a:gd name="T61" fmla="*/ 27 h 157"/>
                <a:gd name="T62" fmla="*/ 20 w 157"/>
                <a:gd name="T63" fmla="*/ 24 h 157"/>
                <a:gd name="T64" fmla="*/ 7 w 157"/>
                <a:gd name="T65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20"/>
                  </a:moveTo>
                  <a:lnTo>
                    <a:pt x="0" y="0"/>
                  </a:lnTo>
                  <a:lnTo>
                    <a:pt x="7" y="4"/>
                  </a:lnTo>
                  <a:lnTo>
                    <a:pt x="14" y="4"/>
                  </a:lnTo>
                  <a:lnTo>
                    <a:pt x="24" y="4"/>
                  </a:lnTo>
                  <a:lnTo>
                    <a:pt x="30" y="4"/>
                  </a:lnTo>
                  <a:lnTo>
                    <a:pt x="37" y="7"/>
                  </a:lnTo>
                  <a:lnTo>
                    <a:pt x="47" y="10"/>
                  </a:lnTo>
                  <a:lnTo>
                    <a:pt x="54" y="10"/>
                  </a:lnTo>
                  <a:lnTo>
                    <a:pt x="60" y="14"/>
                  </a:lnTo>
                  <a:lnTo>
                    <a:pt x="67" y="17"/>
                  </a:lnTo>
                  <a:lnTo>
                    <a:pt x="74" y="20"/>
                  </a:lnTo>
                  <a:lnTo>
                    <a:pt x="80" y="24"/>
                  </a:lnTo>
                  <a:lnTo>
                    <a:pt x="87" y="30"/>
                  </a:lnTo>
                  <a:lnTo>
                    <a:pt x="94" y="34"/>
                  </a:lnTo>
                  <a:lnTo>
                    <a:pt x="97" y="37"/>
                  </a:lnTo>
                  <a:lnTo>
                    <a:pt x="104" y="44"/>
                  </a:lnTo>
                  <a:lnTo>
                    <a:pt x="110" y="47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4" y="64"/>
                  </a:lnTo>
                  <a:lnTo>
                    <a:pt x="130" y="70"/>
                  </a:lnTo>
                  <a:lnTo>
                    <a:pt x="134" y="77"/>
                  </a:lnTo>
                  <a:lnTo>
                    <a:pt x="137" y="84"/>
                  </a:lnTo>
                  <a:lnTo>
                    <a:pt x="140" y="90"/>
                  </a:lnTo>
                  <a:lnTo>
                    <a:pt x="144" y="97"/>
                  </a:lnTo>
                  <a:lnTo>
                    <a:pt x="147" y="104"/>
                  </a:lnTo>
                  <a:lnTo>
                    <a:pt x="147" y="110"/>
                  </a:lnTo>
                  <a:lnTo>
                    <a:pt x="150" y="120"/>
                  </a:lnTo>
                  <a:lnTo>
                    <a:pt x="154" y="127"/>
                  </a:lnTo>
                  <a:lnTo>
                    <a:pt x="154" y="134"/>
                  </a:lnTo>
                  <a:lnTo>
                    <a:pt x="154" y="144"/>
                  </a:lnTo>
                  <a:lnTo>
                    <a:pt x="154" y="150"/>
                  </a:lnTo>
                  <a:lnTo>
                    <a:pt x="157" y="157"/>
                  </a:lnTo>
                  <a:lnTo>
                    <a:pt x="137" y="157"/>
                  </a:lnTo>
                  <a:lnTo>
                    <a:pt x="137" y="150"/>
                  </a:lnTo>
                  <a:lnTo>
                    <a:pt x="134" y="144"/>
                  </a:lnTo>
                  <a:lnTo>
                    <a:pt x="134" y="137"/>
                  </a:lnTo>
                  <a:lnTo>
                    <a:pt x="134" y="130"/>
                  </a:lnTo>
                  <a:lnTo>
                    <a:pt x="130" y="124"/>
                  </a:lnTo>
                  <a:lnTo>
                    <a:pt x="130" y="117"/>
                  </a:lnTo>
                  <a:lnTo>
                    <a:pt x="127" y="110"/>
                  </a:lnTo>
                  <a:lnTo>
                    <a:pt x="124" y="104"/>
                  </a:lnTo>
                  <a:lnTo>
                    <a:pt x="124" y="100"/>
                  </a:lnTo>
                  <a:lnTo>
                    <a:pt x="120" y="94"/>
                  </a:lnTo>
                  <a:lnTo>
                    <a:pt x="117" y="87"/>
                  </a:lnTo>
                  <a:lnTo>
                    <a:pt x="114" y="80"/>
                  </a:lnTo>
                  <a:lnTo>
                    <a:pt x="110" y="77"/>
                  </a:lnTo>
                  <a:lnTo>
                    <a:pt x="104" y="70"/>
                  </a:lnTo>
                  <a:lnTo>
                    <a:pt x="100" y="67"/>
                  </a:lnTo>
                  <a:lnTo>
                    <a:pt x="97" y="60"/>
                  </a:lnTo>
                  <a:lnTo>
                    <a:pt x="90" y="57"/>
                  </a:lnTo>
                  <a:lnTo>
                    <a:pt x="87" y="54"/>
                  </a:lnTo>
                  <a:lnTo>
                    <a:pt x="80" y="50"/>
                  </a:lnTo>
                  <a:lnTo>
                    <a:pt x="77" y="44"/>
                  </a:lnTo>
                  <a:lnTo>
                    <a:pt x="70" y="40"/>
                  </a:lnTo>
                  <a:lnTo>
                    <a:pt x="64" y="37"/>
                  </a:lnTo>
                  <a:lnTo>
                    <a:pt x="57" y="34"/>
                  </a:lnTo>
                  <a:lnTo>
                    <a:pt x="54" y="34"/>
                  </a:lnTo>
                  <a:lnTo>
                    <a:pt x="47" y="30"/>
                  </a:lnTo>
                  <a:lnTo>
                    <a:pt x="40" y="27"/>
                  </a:lnTo>
                  <a:lnTo>
                    <a:pt x="34" y="27"/>
                  </a:lnTo>
                  <a:lnTo>
                    <a:pt x="27" y="24"/>
                  </a:lnTo>
                  <a:lnTo>
                    <a:pt x="20" y="24"/>
                  </a:lnTo>
                  <a:lnTo>
                    <a:pt x="14" y="24"/>
                  </a:lnTo>
                  <a:lnTo>
                    <a:pt x="7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606426" y="6683375"/>
              <a:ext cx="249238" cy="249237"/>
            </a:xfrm>
            <a:custGeom>
              <a:avLst/>
              <a:gdLst>
                <a:gd name="T0" fmla="*/ 157 w 157"/>
                <a:gd name="T1" fmla="*/ 0 h 157"/>
                <a:gd name="T2" fmla="*/ 154 w 157"/>
                <a:gd name="T3" fmla="*/ 17 h 157"/>
                <a:gd name="T4" fmla="*/ 154 w 157"/>
                <a:gd name="T5" fmla="*/ 33 h 157"/>
                <a:gd name="T6" fmla="*/ 147 w 157"/>
                <a:gd name="T7" fmla="*/ 47 h 157"/>
                <a:gd name="T8" fmla="*/ 144 w 157"/>
                <a:gd name="T9" fmla="*/ 63 h 157"/>
                <a:gd name="T10" fmla="*/ 137 w 157"/>
                <a:gd name="T11" fmla="*/ 77 h 157"/>
                <a:gd name="T12" fmla="*/ 130 w 157"/>
                <a:gd name="T13" fmla="*/ 90 h 157"/>
                <a:gd name="T14" fmla="*/ 120 w 157"/>
                <a:gd name="T15" fmla="*/ 100 h 157"/>
                <a:gd name="T16" fmla="*/ 110 w 157"/>
                <a:gd name="T17" fmla="*/ 113 h 157"/>
                <a:gd name="T18" fmla="*/ 97 w 157"/>
                <a:gd name="T19" fmla="*/ 123 h 157"/>
                <a:gd name="T20" fmla="*/ 87 w 157"/>
                <a:gd name="T21" fmla="*/ 130 h 157"/>
                <a:gd name="T22" fmla="*/ 74 w 157"/>
                <a:gd name="T23" fmla="*/ 140 h 157"/>
                <a:gd name="T24" fmla="*/ 60 w 157"/>
                <a:gd name="T25" fmla="*/ 147 h 157"/>
                <a:gd name="T26" fmla="*/ 47 w 157"/>
                <a:gd name="T27" fmla="*/ 150 h 157"/>
                <a:gd name="T28" fmla="*/ 30 w 157"/>
                <a:gd name="T29" fmla="*/ 153 h 157"/>
                <a:gd name="T30" fmla="*/ 14 w 157"/>
                <a:gd name="T31" fmla="*/ 157 h 157"/>
                <a:gd name="T32" fmla="*/ 0 w 157"/>
                <a:gd name="T33" fmla="*/ 157 h 157"/>
                <a:gd name="T34" fmla="*/ 7 w 157"/>
                <a:gd name="T35" fmla="*/ 140 h 157"/>
                <a:gd name="T36" fmla="*/ 20 w 157"/>
                <a:gd name="T37" fmla="*/ 137 h 157"/>
                <a:gd name="T38" fmla="*/ 34 w 157"/>
                <a:gd name="T39" fmla="*/ 133 h 157"/>
                <a:gd name="T40" fmla="*/ 47 w 157"/>
                <a:gd name="T41" fmla="*/ 130 h 157"/>
                <a:gd name="T42" fmla="*/ 57 w 157"/>
                <a:gd name="T43" fmla="*/ 127 h 157"/>
                <a:gd name="T44" fmla="*/ 70 w 157"/>
                <a:gd name="T45" fmla="*/ 120 h 157"/>
                <a:gd name="T46" fmla="*/ 80 w 157"/>
                <a:gd name="T47" fmla="*/ 110 h 157"/>
                <a:gd name="T48" fmla="*/ 90 w 157"/>
                <a:gd name="T49" fmla="*/ 103 h 157"/>
                <a:gd name="T50" fmla="*/ 100 w 157"/>
                <a:gd name="T51" fmla="*/ 93 h 157"/>
                <a:gd name="T52" fmla="*/ 110 w 157"/>
                <a:gd name="T53" fmla="*/ 83 h 157"/>
                <a:gd name="T54" fmla="*/ 117 w 157"/>
                <a:gd name="T55" fmla="*/ 73 h 157"/>
                <a:gd name="T56" fmla="*/ 124 w 157"/>
                <a:gd name="T57" fmla="*/ 60 h 157"/>
                <a:gd name="T58" fmla="*/ 127 w 157"/>
                <a:gd name="T59" fmla="*/ 50 h 157"/>
                <a:gd name="T60" fmla="*/ 130 w 157"/>
                <a:gd name="T61" fmla="*/ 37 h 157"/>
                <a:gd name="T62" fmla="*/ 134 w 157"/>
                <a:gd name="T63" fmla="*/ 23 h 157"/>
                <a:gd name="T64" fmla="*/ 137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137" y="0"/>
                  </a:moveTo>
                  <a:lnTo>
                    <a:pt x="157" y="0"/>
                  </a:lnTo>
                  <a:lnTo>
                    <a:pt x="154" y="10"/>
                  </a:lnTo>
                  <a:lnTo>
                    <a:pt x="154" y="17"/>
                  </a:lnTo>
                  <a:lnTo>
                    <a:pt x="154" y="27"/>
                  </a:lnTo>
                  <a:lnTo>
                    <a:pt x="154" y="33"/>
                  </a:lnTo>
                  <a:lnTo>
                    <a:pt x="150" y="40"/>
                  </a:lnTo>
                  <a:lnTo>
                    <a:pt x="147" y="47"/>
                  </a:lnTo>
                  <a:lnTo>
                    <a:pt x="147" y="57"/>
                  </a:lnTo>
                  <a:lnTo>
                    <a:pt x="144" y="63"/>
                  </a:lnTo>
                  <a:lnTo>
                    <a:pt x="140" y="70"/>
                  </a:lnTo>
                  <a:lnTo>
                    <a:pt x="137" y="77"/>
                  </a:lnTo>
                  <a:lnTo>
                    <a:pt x="134" y="83"/>
                  </a:lnTo>
                  <a:lnTo>
                    <a:pt x="130" y="90"/>
                  </a:lnTo>
                  <a:lnTo>
                    <a:pt x="124" y="97"/>
                  </a:lnTo>
                  <a:lnTo>
                    <a:pt x="120" y="100"/>
                  </a:lnTo>
                  <a:lnTo>
                    <a:pt x="114" y="107"/>
                  </a:lnTo>
                  <a:lnTo>
                    <a:pt x="110" y="113"/>
                  </a:lnTo>
                  <a:lnTo>
                    <a:pt x="104" y="117"/>
                  </a:lnTo>
                  <a:lnTo>
                    <a:pt x="97" y="123"/>
                  </a:lnTo>
                  <a:lnTo>
                    <a:pt x="94" y="127"/>
                  </a:lnTo>
                  <a:lnTo>
                    <a:pt x="87" y="130"/>
                  </a:lnTo>
                  <a:lnTo>
                    <a:pt x="80" y="137"/>
                  </a:lnTo>
                  <a:lnTo>
                    <a:pt x="74" y="140"/>
                  </a:lnTo>
                  <a:lnTo>
                    <a:pt x="67" y="143"/>
                  </a:lnTo>
                  <a:lnTo>
                    <a:pt x="60" y="147"/>
                  </a:lnTo>
                  <a:lnTo>
                    <a:pt x="54" y="150"/>
                  </a:lnTo>
                  <a:lnTo>
                    <a:pt x="47" y="150"/>
                  </a:lnTo>
                  <a:lnTo>
                    <a:pt x="37" y="153"/>
                  </a:lnTo>
                  <a:lnTo>
                    <a:pt x="30" y="153"/>
                  </a:lnTo>
                  <a:lnTo>
                    <a:pt x="24" y="157"/>
                  </a:lnTo>
                  <a:lnTo>
                    <a:pt x="14" y="157"/>
                  </a:lnTo>
                  <a:lnTo>
                    <a:pt x="7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7" y="140"/>
                  </a:lnTo>
                  <a:lnTo>
                    <a:pt x="14" y="137"/>
                  </a:lnTo>
                  <a:lnTo>
                    <a:pt x="20" y="137"/>
                  </a:lnTo>
                  <a:lnTo>
                    <a:pt x="27" y="137"/>
                  </a:lnTo>
                  <a:lnTo>
                    <a:pt x="34" y="133"/>
                  </a:lnTo>
                  <a:lnTo>
                    <a:pt x="40" y="133"/>
                  </a:lnTo>
                  <a:lnTo>
                    <a:pt x="47" y="130"/>
                  </a:lnTo>
                  <a:lnTo>
                    <a:pt x="54" y="127"/>
                  </a:lnTo>
                  <a:lnTo>
                    <a:pt x="57" y="127"/>
                  </a:lnTo>
                  <a:lnTo>
                    <a:pt x="64" y="123"/>
                  </a:lnTo>
                  <a:lnTo>
                    <a:pt x="70" y="120"/>
                  </a:lnTo>
                  <a:lnTo>
                    <a:pt x="77" y="117"/>
                  </a:lnTo>
                  <a:lnTo>
                    <a:pt x="80" y="110"/>
                  </a:lnTo>
                  <a:lnTo>
                    <a:pt x="87" y="107"/>
                  </a:lnTo>
                  <a:lnTo>
                    <a:pt x="90" y="103"/>
                  </a:lnTo>
                  <a:lnTo>
                    <a:pt x="97" y="100"/>
                  </a:lnTo>
                  <a:lnTo>
                    <a:pt x="100" y="93"/>
                  </a:lnTo>
                  <a:lnTo>
                    <a:pt x="104" y="90"/>
                  </a:lnTo>
                  <a:lnTo>
                    <a:pt x="110" y="83"/>
                  </a:lnTo>
                  <a:lnTo>
                    <a:pt x="114" y="77"/>
                  </a:lnTo>
                  <a:lnTo>
                    <a:pt x="117" y="73"/>
                  </a:lnTo>
                  <a:lnTo>
                    <a:pt x="120" y="67"/>
                  </a:lnTo>
                  <a:lnTo>
                    <a:pt x="124" y="60"/>
                  </a:lnTo>
                  <a:lnTo>
                    <a:pt x="124" y="53"/>
                  </a:lnTo>
                  <a:lnTo>
                    <a:pt x="127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4" y="30"/>
                  </a:lnTo>
                  <a:lnTo>
                    <a:pt x="134" y="23"/>
                  </a:lnTo>
                  <a:lnTo>
                    <a:pt x="134" y="17"/>
                  </a:lnTo>
                  <a:lnTo>
                    <a:pt x="137" y="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823913" y="6440488"/>
              <a:ext cx="249238" cy="242887"/>
            </a:xfrm>
            <a:custGeom>
              <a:avLst/>
              <a:gdLst>
                <a:gd name="T0" fmla="*/ 157 w 157"/>
                <a:gd name="T1" fmla="*/ 17 h 153"/>
                <a:gd name="T2" fmla="*/ 140 w 157"/>
                <a:gd name="T3" fmla="*/ 20 h 153"/>
                <a:gd name="T4" fmla="*/ 127 w 157"/>
                <a:gd name="T5" fmla="*/ 20 h 153"/>
                <a:gd name="T6" fmla="*/ 113 w 157"/>
                <a:gd name="T7" fmla="*/ 23 h 153"/>
                <a:gd name="T8" fmla="*/ 103 w 157"/>
                <a:gd name="T9" fmla="*/ 30 h 153"/>
                <a:gd name="T10" fmla="*/ 90 w 157"/>
                <a:gd name="T11" fmla="*/ 33 h 153"/>
                <a:gd name="T12" fmla="*/ 80 w 157"/>
                <a:gd name="T13" fmla="*/ 40 h 153"/>
                <a:gd name="T14" fmla="*/ 70 w 157"/>
                <a:gd name="T15" fmla="*/ 50 h 153"/>
                <a:gd name="T16" fmla="*/ 60 w 157"/>
                <a:gd name="T17" fmla="*/ 56 h 153"/>
                <a:gd name="T18" fmla="*/ 50 w 157"/>
                <a:gd name="T19" fmla="*/ 66 h 153"/>
                <a:gd name="T20" fmla="*/ 43 w 157"/>
                <a:gd name="T21" fmla="*/ 80 h 153"/>
                <a:gd name="T22" fmla="*/ 37 w 157"/>
                <a:gd name="T23" fmla="*/ 90 h 153"/>
                <a:gd name="T24" fmla="*/ 30 w 157"/>
                <a:gd name="T25" fmla="*/ 100 h 153"/>
                <a:gd name="T26" fmla="*/ 23 w 157"/>
                <a:gd name="T27" fmla="*/ 113 h 153"/>
                <a:gd name="T28" fmla="*/ 20 w 157"/>
                <a:gd name="T29" fmla="*/ 126 h 153"/>
                <a:gd name="T30" fmla="*/ 20 w 157"/>
                <a:gd name="T31" fmla="*/ 140 h 153"/>
                <a:gd name="T32" fmla="*/ 20 w 157"/>
                <a:gd name="T33" fmla="*/ 153 h 153"/>
                <a:gd name="T34" fmla="*/ 0 w 157"/>
                <a:gd name="T35" fmla="*/ 146 h 153"/>
                <a:gd name="T36" fmla="*/ 0 w 157"/>
                <a:gd name="T37" fmla="*/ 130 h 153"/>
                <a:gd name="T38" fmla="*/ 3 w 157"/>
                <a:gd name="T39" fmla="*/ 116 h 153"/>
                <a:gd name="T40" fmla="*/ 10 w 157"/>
                <a:gd name="T41" fmla="*/ 100 h 153"/>
                <a:gd name="T42" fmla="*/ 13 w 157"/>
                <a:gd name="T43" fmla="*/ 86 h 153"/>
                <a:gd name="T44" fmla="*/ 20 w 157"/>
                <a:gd name="T45" fmla="*/ 73 h 153"/>
                <a:gd name="T46" fmla="*/ 30 w 157"/>
                <a:gd name="T47" fmla="*/ 60 h 153"/>
                <a:gd name="T48" fmla="*/ 40 w 157"/>
                <a:gd name="T49" fmla="*/ 50 h 153"/>
                <a:gd name="T50" fmla="*/ 50 w 157"/>
                <a:gd name="T51" fmla="*/ 40 h 153"/>
                <a:gd name="T52" fmla="*/ 63 w 157"/>
                <a:gd name="T53" fmla="*/ 30 h 153"/>
                <a:gd name="T54" fmla="*/ 73 w 157"/>
                <a:gd name="T55" fmla="*/ 20 h 153"/>
                <a:gd name="T56" fmla="*/ 87 w 157"/>
                <a:gd name="T57" fmla="*/ 13 h 153"/>
                <a:gd name="T58" fmla="*/ 103 w 157"/>
                <a:gd name="T59" fmla="*/ 7 h 153"/>
                <a:gd name="T60" fmla="*/ 117 w 157"/>
                <a:gd name="T61" fmla="*/ 3 h 153"/>
                <a:gd name="T62" fmla="*/ 133 w 157"/>
                <a:gd name="T63" fmla="*/ 0 h 153"/>
                <a:gd name="T64" fmla="*/ 147 w 157"/>
                <a:gd name="T6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157" y="0"/>
                  </a:moveTo>
                  <a:lnTo>
                    <a:pt x="157" y="17"/>
                  </a:lnTo>
                  <a:lnTo>
                    <a:pt x="150" y="17"/>
                  </a:lnTo>
                  <a:lnTo>
                    <a:pt x="140" y="20"/>
                  </a:lnTo>
                  <a:lnTo>
                    <a:pt x="133" y="20"/>
                  </a:lnTo>
                  <a:lnTo>
                    <a:pt x="127" y="20"/>
                  </a:lnTo>
                  <a:lnTo>
                    <a:pt x="120" y="23"/>
                  </a:lnTo>
                  <a:lnTo>
                    <a:pt x="113" y="23"/>
                  </a:lnTo>
                  <a:lnTo>
                    <a:pt x="110" y="27"/>
                  </a:lnTo>
                  <a:lnTo>
                    <a:pt x="103" y="30"/>
                  </a:lnTo>
                  <a:lnTo>
                    <a:pt x="97" y="30"/>
                  </a:lnTo>
                  <a:lnTo>
                    <a:pt x="90" y="33"/>
                  </a:lnTo>
                  <a:lnTo>
                    <a:pt x="83" y="36"/>
                  </a:lnTo>
                  <a:lnTo>
                    <a:pt x="80" y="40"/>
                  </a:lnTo>
                  <a:lnTo>
                    <a:pt x="73" y="46"/>
                  </a:lnTo>
                  <a:lnTo>
                    <a:pt x="70" y="50"/>
                  </a:lnTo>
                  <a:lnTo>
                    <a:pt x="63" y="53"/>
                  </a:lnTo>
                  <a:lnTo>
                    <a:pt x="60" y="56"/>
                  </a:lnTo>
                  <a:lnTo>
                    <a:pt x="53" y="63"/>
                  </a:lnTo>
                  <a:lnTo>
                    <a:pt x="50" y="66"/>
                  </a:lnTo>
                  <a:lnTo>
                    <a:pt x="47" y="73"/>
                  </a:lnTo>
                  <a:lnTo>
                    <a:pt x="43" y="80"/>
                  </a:lnTo>
                  <a:lnTo>
                    <a:pt x="37" y="83"/>
                  </a:lnTo>
                  <a:lnTo>
                    <a:pt x="37" y="90"/>
                  </a:lnTo>
                  <a:lnTo>
                    <a:pt x="33" y="96"/>
                  </a:lnTo>
                  <a:lnTo>
                    <a:pt x="30" y="100"/>
                  </a:lnTo>
                  <a:lnTo>
                    <a:pt x="27" y="106"/>
                  </a:lnTo>
                  <a:lnTo>
                    <a:pt x="23" y="113"/>
                  </a:lnTo>
                  <a:lnTo>
                    <a:pt x="23" y="120"/>
                  </a:lnTo>
                  <a:lnTo>
                    <a:pt x="20" y="126"/>
                  </a:lnTo>
                  <a:lnTo>
                    <a:pt x="20" y="133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146"/>
                  </a:lnTo>
                  <a:lnTo>
                    <a:pt x="0" y="140"/>
                  </a:lnTo>
                  <a:lnTo>
                    <a:pt x="0" y="130"/>
                  </a:lnTo>
                  <a:lnTo>
                    <a:pt x="3" y="123"/>
                  </a:lnTo>
                  <a:lnTo>
                    <a:pt x="3" y="116"/>
                  </a:lnTo>
                  <a:lnTo>
                    <a:pt x="7" y="110"/>
                  </a:lnTo>
                  <a:lnTo>
                    <a:pt x="10" y="100"/>
                  </a:lnTo>
                  <a:lnTo>
                    <a:pt x="10" y="93"/>
                  </a:lnTo>
                  <a:lnTo>
                    <a:pt x="13" y="86"/>
                  </a:lnTo>
                  <a:lnTo>
                    <a:pt x="17" y="80"/>
                  </a:lnTo>
                  <a:lnTo>
                    <a:pt x="20" y="73"/>
                  </a:lnTo>
                  <a:lnTo>
                    <a:pt x="27" y="66"/>
                  </a:lnTo>
                  <a:lnTo>
                    <a:pt x="30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43" y="43"/>
                  </a:lnTo>
                  <a:lnTo>
                    <a:pt x="50" y="40"/>
                  </a:lnTo>
                  <a:lnTo>
                    <a:pt x="57" y="33"/>
                  </a:lnTo>
                  <a:lnTo>
                    <a:pt x="63" y="30"/>
                  </a:lnTo>
                  <a:lnTo>
                    <a:pt x="67" y="27"/>
                  </a:lnTo>
                  <a:lnTo>
                    <a:pt x="73" y="20"/>
                  </a:lnTo>
                  <a:lnTo>
                    <a:pt x="80" y="17"/>
                  </a:lnTo>
                  <a:lnTo>
                    <a:pt x="87" y="13"/>
                  </a:lnTo>
                  <a:lnTo>
                    <a:pt x="93" y="10"/>
                  </a:lnTo>
                  <a:lnTo>
                    <a:pt x="103" y="7"/>
                  </a:lnTo>
                  <a:lnTo>
                    <a:pt x="110" y="7"/>
                  </a:lnTo>
                  <a:lnTo>
                    <a:pt x="117" y="3"/>
                  </a:lnTo>
                  <a:lnTo>
                    <a:pt x="123" y="0"/>
                  </a:lnTo>
                  <a:lnTo>
                    <a:pt x="133" y="0"/>
                  </a:lnTo>
                  <a:lnTo>
                    <a:pt x="140" y="0"/>
                  </a:lnTo>
                  <a:lnTo>
                    <a:pt x="14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304926" y="6683375"/>
              <a:ext cx="233363" cy="238125"/>
            </a:xfrm>
            <a:custGeom>
              <a:avLst/>
              <a:gdLst>
                <a:gd name="T0" fmla="*/ 147 w 147"/>
                <a:gd name="T1" fmla="*/ 150 h 150"/>
                <a:gd name="T2" fmla="*/ 117 w 147"/>
                <a:gd name="T3" fmla="*/ 147 h 150"/>
                <a:gd name="T4" fmla="*/ 90 w 147"/>
                <a:gd name="T5" fmla="*/ 137 h 150"/>
                <a:gd name="T6" fmla="*/ 64 w 147"/>
                <a:gd name="T7" fmla="*/ 123 h 150"/>
                <a:gd name="T8" fmla="*/ 44 w 147"/>
                <a:gd name="T9" fmla="*/ 107 h 150"/>
                <a:gd name="T10" fmla="*/ 24 w 147"/>
                <a:gd name="T11" fmla="*/ 83 h 150"/>
                <a:gd name="T12" fmla="*/ 10 w 147"/>
                <a:gd name="T13" fmla="*/ 60 h 150"/>
                <a:gd name="T14" fmla="*/ 4 w 147"/>
                <a:gd name="T15" fmla="*/ 30 h 150"/>
                <a:gd name="T16" fmla="*/ 0 w 147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150">
                  <a:moveTo>
                    <a:pt x="147" y="150"/>
                  </a:moveTo>
                  <a:lnTo>
                    <a:pt x="117" y="147"/>
                  </a:lnTo>
                  <a:lnTo>
                    <a:pt x="90" y="137"/>
                  </a:lnTo>
                  <a:lnTo>
                    <a:pt x="64" y="123"/>
                  </a:lnTo>
                  <a:lnTo>
                    <a:pt x="44" y="107"/>
                  </a:lnTo>
                  <a:lnTo>
                    <a:pt x="24" y="83"/>
                  </a:lnTo>
                  <a:lnTo>
                    <a:pt x="10" y="60"/>
                  </a:lnTo>
                  <a:lnTo>
                    <a:pt x="4" y="30"/>
                  </a:lnTo>
                  <a:lnTo>
                    <a:pt x="0" y="0"/>
                  </a:lnTo>
                </a:path>
              </a:pathLst>
            </a:custGeom>
            <a:noFill/>
            <a:ln w="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823913" y="6218238"/>
              <a:ext cx="249238" cy="249237"/>
            </a:xfrm>
            <a:custGeom>
              <a:avLst/>
              <a:gdLst>
                <a:gd name="T0" fmla="*/ 20 w 157"/>
                <a:gd name="T1" fmla="*/ 0 h 157"/>
                <a:gd name="T2" fmla="*/ 20 w 157"/>
                <a:gd name="T3" fmla="*/ 17 h 157"/>
                <a:gd name="T4" fmla="*/ 20 w 157"/>
                <a:gd name="T5" fmla="*/ 30 h 157"/>
                <a:gd name="T6" fmla="*/ 23 w 157"/>
                <a:gd name="T7" fmla="*/ 43 h 157"/>
                <a:gd name="T8" fmla="*/ 30 w 157"/>
                <a:gd name="T9" fmla="*/ 53 h 157"/>
                <a:gd name="T10" fmla="*/ 37 w 157"/>
                <a:gd name="T11" fmla="*/ 67 h 157"/>
                <a:gd name="T12" fmla="*/ 43 w 157"/>
                <a:gd name="T13" fmla="*/ 77 h 157"/>
                <a:gd name="T14" fmla="*/ 50 w 157"/>
                <a:gd name="T15" fmla="*/ 90 h 157"/>
                <a:gd name="T16" fmla="*/ 60 w 157"/>
                <a:gd name="T17" fmla="*/ 97 h 157"/>
                <a:gd name="T18" fmla="*/ 70 w 157"/>
                <a:gd name="T19" fmla="*/ 107 h 157"/>
                <a:gd name="T20" fmla="*/ 80 w 157"/>
                <a:gd name="T21" fmla="*/ 117 h 157"/>
                <a:gd name="T22" fmla="*/ 90 w 157"/>
                <a:gd name="T23" fmla="*/ 123 h 157"/>
                <a:gd name="T24" fmla="*/ 103 w 157"/>
                <a:gd name="T25" fmla="*/ 127 h 157"/>
                <a:gd name="T26" fmla="*/ 113 w 157"/>
                <a:gd name="T27" fmla="*/ 133 h 157"/>
                <a:gd name="T28" fmla="*/ 127 w 157"/>
                <a:gd name="T29" fmla="*/ 137 h 157"/>
                <a:gd name="T30" fmla="*/ 140 w 157"/>
                <a:gd name="T31" fmla="*/ 137 h 157"/>
                <a:gd name="T32" fmla="*/ 157 w 157"/>
                <a:gd name="T33" fmla="*/ 140 h 157"/>
                <a:gd name="T34" fmla="*/ 147 w 157"/>
                <a:gd name="T35" fmla="*/ 157 h 157"/>
                <a:gd name="T36" fmla="*/ 133 w 157"/>
                <a:gd name="T37" fmla="*/ 157 h 157"/>
                <a:gd name="T38" fmla="*/ 117 w 157"/>
                <a:gd name="T39" fmla="*/ 153 h 157"/>
                <a:gd name="T40" fmla="*/ 103 w 157"/>
                <a:gd name="T41" fmla="*/ 150 h 157"/>
                <a:gd name="T42" fmla="*/ 87 w 157"/>
                <a:gd name="T43" fmla="*/ 143 h 157"/>
                <a:gd name="T44" fmla="*/ 73 w 157"/>
                <a:gd name="T45" fmla="*/ 137 h 157"/>
                <a:gd name="T46" fmla="*/ 63 w 157"/>
                <a:gd name="T47" fmla="*/ 127 h 157"/>
                <a:gd name="T48" fmla="*/ 50 w 157"/>
                <a:gd name="T49" fmla="*/ 117 h 157"/>
                <a:gd name="T50" fmla="*/ 40 w 157"/>
                <a:gd name="T51" fmla="*/ 107 h 157"/>
                <a:gd name="T52" fmla="*/ 30 w 157"/>
                <a:gd name="T53" fmla="*/ 97 h 157"/>
                <a:gd name="T54" fmla="*/ 20 w 157"/>
                <a:gd name="T55" fmla="*/ 83 h 157"/>
                <a:gd name="T56" fmla="*/ 13 w 157"/>
                <a:gd name="T57" fmla="*/ 70 h 157"/>
                <a:gd name="T58" fmla="*/ 10 w 157"/>
                <a:gd name="T59" fmla="*/ 57 h 157"/>
                <a:gd name="T60" fmla="*/ 3 w 157"/>
                <a:gd name="T61" fmla="*/ 40 h 157"/>
                <a:gd name="T62" fmla="*/ 0 w 157"/>
                <a:gd name="T63" fmla="*/ 27 h 157"/>
                <a:gd name="T64" fmla="*/ 0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3" y="37"/>
                  </a:lnTo>
                  <a:lnTo>
                    <a:pt x="23" y="43"/>
                  </a:lnTo>
                  <a:lnTo>
                    <a:pt x="27" y="50"/>
                  </a:lnTo>
                  <a:lnTo>
                    <a:pt x="30" y="53"/>
                  </a:lnTo>
                  <a:lnTo>
                    <a:pt x="33" y="60"/>
                  </a:lnTo>
                  <a:lnTo>
                    <a:pt x="37" y="67"/>
                  </a:lnTo>
                  <a:lnTo>
                    <a:pt x="37" y="73"/>
                  </a:lnTo>
                  <a:lnTo>
                    <a:pt x="43" y="77"/>
                  </a:lnTo>
                  <a:lnTo>
                    <a:pt x="47" y="83"/>
                  </a:lnTo>
                  <a:lnTo>
                    <a:pt x="50" y="90"/>
                  </a:lnTo>
                  <a:lnTo>
                    <a:pt x="53" y="93"/>
                  </a:lnTo>
                  <a:lnTo>
                    <a:pt x="60" y="97"/>
                  </a:lnTo>
                  <a:lnTo>
                    <a:pt x="63" y="103"/>
                  </a:lnTo>
                  <a:lnTo>
                    <a:pt x="70" y="107"/>
                  </a:lnTo>
                  <a:lnTo>
                    <a:pt x="73" y="110"/>
                  </a:lnTo>
                  <a:lnTo>
                    <a:pt x="80" y="117"/>
                  </a:lnTo>
                  <a:lnTo>
                    <a:pt x="83" y="120"/>
                  </a:lnTo>
                  <a:lnTo>
                    <a:pt x="90" y="123"/>
                  </a:lnTo>
                  <a:lnTo>
                    <a:pt x="97" y="123"/>
                  </a:lnTo>
                  <a:lnTo>
                    <a:pt x="103" y="127"/>
                  </a:lnTo>
                  <a:lnTo>
                    <a:pt x="110" y="130"/>
                  </a:lnTo>
                  <a:lnTo>
                    <a:pt x="113" y="133"/>
                  </a:lnTo>
                  <a:lnTo>
                    <a:pt x="120" y="133"/>
                  </a:lnTo>
                  <a:lnTo>
                    <a:pt x="127" y="137"/>
                  </a:lnTo>
                  <a:lnTo>
                    <a:pt x="133" y="137"/>
                  </a:lnTo>
                  <a:lnTo>
                    <a:pt x="140" y="137"/>
                  </a:lnTo>
                  <a:lnTo>
                    <a:pt x="150" y="137"/>
                  </a:lnTo>
                  <a:lnTo>
                    <a:pt x="157" y="140"/>
                  </a:lnTo>
                  <a:lnTo>
                    <a:pt x="157" y="157"/>
                  </a:lnTo>
                  <a:lnTo>
                    <a:pt x="147" y="157"/>
                  </a:lnTo>
                  <a:lnTo>
                    <a:pt x="140" y="157"/>
                  </a:lnTo>
                  <a:lnTo>
                    <a:pt x="133" y="157"/>
                  </a:lnTo>
                  <a:lnTo>
                    <a:pt x="123" y="153"/>
                  </a:lnTo>
                  <a:lnTo>
                    <a:pt x="117" y="153"/>
                  </a:lnTo>
                  <a:lnTo>
                    <a:pt x="110" y="150"/>
                  </a:lnTo>
                  <a:lnTo>
                    <a:pt x="103" y="150"/>
                  </a:lnTo>
                  <a:lnTo>
                    <a:pt x="93" y="147"/>
                  </a:lnTo>
                  <a:lnTo>
                    <a:pt x="87" y="143"/>
                  </a:lnTo>
                  <a:lnTo>
                    <a:pt x="80" y="140"/>
                  </a:lnTo>
                  <a:lnTo>
                    <a:pt x="73" y="137"/>
                  </a:lnTo>
                  <a:lnTo>
                    <a:pt x="67" y="130"/>
                  </a:lnTo>
                  <a:lnTo>
                    <a:pt x="63" y="127"/>
                  </a:lnTo>
                  <a:lnTo>
                    <a:pt x="57" y="123"/>
                  </a:lnTo>
                  <a:lnTo>
                    <a:pt x="50" y="117"/>
                  </a:lnTo>
                  <a:lnTo>
                    <a:pt x="43" y="113"/>
                  </a:lnTo>
                  <a:lnTo>
                    <a:pt x="40" y="107"/>
                  </a:lnTo>
                  <a:lnTo>
                    <a:pt x="33" y="100"/>
                  </a:lnTo>
                  <a:lnTo>
                    <a:pt x="30" y="97"/>
                  </a:lnTo>
                  <a:lnTo>
                    <a:pt x="27" y="90"/>
                  </a:lnTo>
                  <a:lnTo>
                    <a:pt x="20" y="83"/>
                  </a:lnTo>
                  <a:lnTo>
                    <a:pt x="17" y="77"/>
                  </a:lnTo>
                  <a:lnTo>
                    <a:pt x="13" y="70"/>
                  </a:lnTo>
                  <a:lnTo>
                    <a:pt x="10" y="63"/>
                  </a:lnTo>
                  <a:lnTo>
                    <a:pt x="10" y="57"/>
                  </a:lnTo>
                  <a:lnTo>
                    <a:pt x="7" y="47"/>
                  </a:lnTo>
                  <a:lnTo>
                    <a:pt x="3" y="40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1073151" y="6451600"/>
              <a:ext cx="231775" cy="231775"/>
            </a:xfrm>
            <a:custGeom>
              <a:avLst/>
              <a:gdLst>
                <a:gd name="T0" fmla="*/ 146 w 146"/>
                <a:gd name="T1" fmla="*/ 146 h 146"/>
                <a:gd name="T2" fmla="*/ 143 w 146"/>
                <a:gd name="T3" fmla="*/ 119 h 146"/>
                <a:gd name="T4" fmla="*/ 133 w 146"/>
                <a:gd name="T5" fmla="*/ 89 h 146"/>
                <a:gd name="T6" fmla="*/ 120 w 146"/>
                <a:gd name="T7" fmla="*/ 66 h 146"/>
                <a:gd name="T8" fmla="*/ 103 w 146"/>
                <a:gd name="T9" fmla="*/ 43 h 146"/>
                <a:gd name="T10" fmla="*/ 80 w 146"/>
                <a:gd name="T11" fmla="*/ 26 h 146"/>
                <a:gd name="T12" fmla="*/ 56 w 146"/>
                <a:gd name="T13" fmla="*/ 13 h 146"/>
                <a:gd name="T14" fmla="*/ 30 w 146"/>
                <a:gd name="T15" fmla="*/ 3 h 146"/>
                <a:gd name="T16" fmla="*/ 0 w 146"/>
                <a:gd name="T1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46">
                  <a:moveTo>
                    <a:pt x="146" y="146"/>
                  </a:moveTo>
                  <a:lnTo>
                    <a:pt x="143" y="119"/>
                  </a:lnTo>
                  <a:lnTo>
                    <a:pt x="133" y="89"/>
                  </a:lnTo>
                  <a:lnTo>
                    <a:pt x="120" y="66"/>
                  </a:lnTo>
                  <a:lnTo>
                    <a:pt x="103" y="43"/>
                  </a:lnTo>
                  <a:lnTo>
                    <a:pt x="80" y="26"/>
                  </a:lnTo>
                  <a:lnTo>
                    <a:pt x="56" y="13"/>
                  </a:lnTo>
                  <a:lnTo>
                    <a:pt x="30" y="3"/>
                  </a:lnTo>
                  <a:lnTo>
                    <a:pt x="0" y="0"/>
                  </a:lnTo>
                </a:path>
              </a:pathLst>
            </a:custGeom>
            <a:noFill/>
            <a:ln w="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1073151" y="6218238"/>
              <a:ext cx="263525" cy="269875"/>
            </a:xfrm>
            <a:custGeom>
              <a:avLst/>
              <a:gdLst>
                <a:gd name="T0" fmla="*/ 166 w 166"/>
                <a:gd name="T1" fmla="*/ 0 h 170"/>
                <a:gd name="T2" fmla="*/ 166 w 166"/>
                <a:gd name="T3" fmla="*/ 20 h 170"/>
                <a:gd name="T4" fmla="*/ 163 w 166"/>
                <a:gd name="T5" fmla="*/ 37 h 170"/>
                <a:gd name="T6" fmla="*/ 160 w 166"/>
                <a:gd name="T7" fmla="*/ 50 h 170"/>
                <a:gd name="T8" fmla="*/ 153 w 166"/>
                <a:gd name="T9" fmla="*/ 67 h 170"/>
                <a:gd name="T10" fmla="*/ 146 w 166"/>
                <a:gd name="T11" fmla="*/ 80 h 170"/>
                <a:gd name="T12" fmla="*/ 136 w 166"/>
                <a:gd name="T13" fmla="*/ 97 h 170"/>
                <a:gd name="T14" fmla="*/ 126 w 166"/>
                <a:gd name="T15" fmla="*/ 107 h 170"/>
                <a:gd name="T16" fmla="*/ 116 w 166"/>
                <a:gd name="T17" fmla="*/ 120 h 170"/>
                <a:gd name="T18" fmla="*/ 106 w 166"/>
                <a:gd name="T19" fmla="*/ 130 h 170"/>
                <a:gd name="T20" fmla="*/ 93 w 166"/>
                <a:gd name="T21" fmla="*/ 140 h 170"/>
                <a:gd name="T22" fmla="*/ 80 w 166"/>
                <a:gd name="T23" fmla="*/ 150 h 170"/>
                <a:gd name="T24" fmla="*/ 63 w 166"/>
                <a:gd name="T25" fmla="*/ 157 h 170"/>
                <a:gd name="T26" fmla="*/ 50 w 166"/>
                <a:gd name="T27" fmla="*/ 160 h 170"/>
                <a:gd name="T28" fmla="*/ 33 w 166"/>
                <a:gd name="T29" fmla="*/ 167 h 170"/>
                <a:gd name="T30" fmla="*/ 16 w 166"/>
                <a:gd name="T31" fmla="*/ 167 h 170"/>
                <a:gd name="T32" fmla="*/ 0 w 166"/>
                <a:gd name="T33" fmla="*/ 170 h 170"/>
                <a:gd name="T34" fmla="*/ 6 w 166"/>
                <a:gd name="T35" fmla="*/ 127 h 170"/>
                <a:gd name="T36" fmla="*/ 16 w 166"/>
                <a:gd name="T37" fmla="*/ 127 h 170"/>
                <a:gd name="T38" fmla="*/ 30 w 166"/>
                <a:gd name="T39" fmla="*/ 123 h 170"/>
                <a:gd name="T40" fmla="*/ 43 w 166"/>
                <a:gd name="T41" fmla="*/ 120 h 170"/>
                <a:gd name="T42" fmla="*/ 53 w 166"/>
                <a:gd name="T43" fmla="*/ 117 h 170"/>
                <a:gd name="T44" fmla="*/ 63 w 166"/>
                <a:gd name="T45" fmla="*/ 110 h 170"/>
                <a:gd name="T46" fmla="*/ 73 w 166"/>
                <a:gd name="T47" fmla="*/ 103 h 170"/>
                <a:gd name="T48" fmla="*/ 83 w 166"/>
                <a:gd name="T49" fmla="*/ 93 h 170"/>
                <a:gd name="T50" fmla="*/ 93 w 166"/>
                <a:gd name="T51" fmla="*/ 87 h 170"/>
                <a:gd name="T52" fmla="*/ 100 w 166"/>
                <a:gd name="T53" fmla="*/ 77 h 170"/>
                <a:gd name="T54" fmla="*/ 106 w 166"/>
                <a:gd name="T55" fmla="*/ 67 h 170"/>
                <a:gd name="T56" fmla="*/ 113 w 166"/>
                <a:gd name="T57" fmla="*/ 57 h 170"/>
                <a:gd name="T58" fmla="*/ 116 w 166"/>
                <a:gd name="T59" fmla="*/ 43 h 170"/>
                <a:gd name="T60" fmla="*/ 120 w 166"/>
                <a:gd name="T61" fmla="*/ 33 h 170"/>
                <a:gd name="T62" fmla="*/ 123 w 166"/>
                <a:gd name="T63" fmla="*/ 20 h 170"/>
                <a:gd name="T64" fmla="*/ 123 w 166"/>
                <a:gd name="T65" fmla="*/ 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170">
                  <a:moveTo>
                    <a:pt x="123" y="0"/>
                  </a:moveTo>
                  <a:lnTo>
                    <a:pt x="166" y="0"/>
                  </a:lnTo>
                  <a:lnTo>
                    <a:pt x="166" y="10"/>
                  </a:lnTo>
                  <a:lnTo>
                    <a:pt x="166" y="20"/>
                  </a:lnTo>
                  <a:lnTo>
                    <a:pt x="163" y="27"/>
                  </a:lnTo>
                  <a:lnTo>
                    <a:pt x="163" y="37"/>
                  </a:lnTo>
                  <a:lnTo>
                    <a:pt x="160" y="43"/>
                  </a:lnTo>
                  <a:lnTo>
                    <a:pt x="160" y="50"/>
                  </a:lnTo>
                  <a:lnTo>
                    <a:pt x="156" y="60"/>
                  </a:lnTo>
                  <a:lnTo>
                    <a:pt x="153" y="67"/>
                  </a:lnTo>
                  <a:lnTo>
                    <a:pt x="150" y="73"/>
                  </a:lnTo>
                  <a:lnTo>
                    <a:pt x="146" y="80"/>
                  </a:lnTo>
                  <a:lnTo>
                    <a:pt x="143" y="87"/>
                  </a:lnTo>
                  <a:lnTo>
                    <a:pt x="136" y="97"/>
                  </a:lnTo>
                  <a:lnTo>
                    <a:pt x="133" y="103"/>
                  </a:lnTo>
                  <a:lnTo>
                    <a:pt x="126" y="107"/>
                  </a:lnTo>
                  <a:lnTo>
                    <a:pt x="123" y="113"/>
                  </a:lnTo>
                  <a:lnTo>
                    <a:pt x="116" y="120"/>
                  </a:lnTo>
                  <a:lnTo>
                    <a:pt x="113" y="127"/>
                  </a:lnTo>
                  <a:lnTo>
                    <a:pt x="106" y="130"/>
                  </a:lnTo>
                  <a:lnTo>
                    <a:pt x="100" y="137"/>
                  </a:lnTo>
                  <a:lnTo>
                    <a:pt x="93" y="140"/>
                  </a:lnTo>
                  <a:lnTo>
                    <a:pt x="86" y="143"/>
                  </a:lnTo>
                  <a:lnTo>
                    <a:pt x="80" y="150"/>
                  </a:lnTo>
                  <a:lnTo>
                    <a:pt x="70" y="153"/>
                  </a:lnTo>
                  <a:lnTo>
                    <a:pt x="63" y="157"/>
                  </a:lnTo>
                  <a:lnTo>
                    <a:pt x="56" y="160"/>
                  </a:lnTo>
                  <a:lnTo>
                    <a:pt x="50" y="160"/>
                  </a:lnTo>
                  <a:lnTo>
                    <a:pt x="40" y="163"/>
                  </a:lnTo>
                  <a:lnTo>
                    <a:pt x="33" y="167"/>
                  </a:lnTo>
                  <a:lnTo>
                    <a:pt x="23" y="167"/>
                  </a:lnTo>
                  <a:lnTo>
                    <a:pt x="16" y="167"/>
                  </a:lnTo>
                  <a:lnTo>
                    <a:pt x="6" y="170"/>
                  </a:lnTo>
                  <a:lnTo>
                    <a:pt x="0" y="170"/>
                  </a:lnTo>
                  <a:lnTo>
                    <a:pt x="0" y="127"/>
                  </a:lnTo>
                  <a:lnTo>
                    <a:pt x="6" y="127"/>
                  </a:lnTo>
                  <a:lnTo>
                    <a:pt x="13" y="127"/>
                  </a:lnTo>
                  <a:lnTo>
                    <a:pt x="16" y="127"/>
                  </a:lnTo>
                  <a:lnTo>
                    <a:pt x="23" y="123"/>
                  </a:lnTo>
                  <a:lnTo>
                    <a:pt x="30" y="123"/>
                  </a:lnTo>
                  <a:lnTo>
                    <a:pt x="36" y="123"/>
                  </a:lnTo>
                  <a:lnTo>
                    <a:pt x="43" y="120"/>
                  </a:lnTo>
                  <a:lnTo>
                    <a:pt x="46" y="117"/>
                  </a:lnTo>
                  <a:lnTo>
                    <a:pt x="53" y="117"/>
                  </a:lnTo>
                  <a:lnTo>
                    <a:pt x="60" y="113"/>
                  </a:lnTo>
                  <a:lnTo>
                    <a:pt x="63" y="110"/>
                  </a:lnTo>
                  <a:lnTo>
                    <a:pt x="70" y="107"/>
                  </a:lnTo>
                  <a:lnTo>
                    <a:pt x="73" y="103"/>
                  </a:lnTo>
                  <a:lnTo>
                    <a:pt x="80" y="100"/>
                  </a:lnTo>
                  <a:lnTo>
                    <a:pt x="83" y="93"/>
                  </a:lnTo>
                  <a:lnTo>
                    <a:pt x="86" y="90"/>
                  </a:lnTo>
                  <a:lnTo>
                    <a:pt x="93" y="87"/>
                  </a:lnTo>
                  <a:lnTo>
                    <a:pt x="96" y="80"/>
                  </a:lnTo>
                  <a:lnTo>
                    <a:pt x="100" y="77"/>
                  </a:lnTo>
                  <a:lnTo>
                    <a:pt x="103" y="73"/>
                  </a:lnTo>
                  <a:lnTo>
                    <a:pt x="106" y="67"/>
                  </a:lnTo>
                  <a:lnTo>
                    <a:pt x="110" y="60"/>
                  </a:lnTo>
                  <a:lnTo>
                    <a:pt x="113" y="57"/>
                  </a:lnTo>
                  <a:lnTo>
                    <a:pt x="116" y="50"/>
                  </a:lnTo>
                  <a:lnTo>
                    <a:pt x="116" y="43"/>
                  </a:lnTo>
                  <a:lnTo>
                    <a:pt x="120" y="40"/>
                  </a:lnTo>
                  <a:lnTo>
                    <a:pt x="120" y="33"/>
                  </a:lnTo>
                  <a:lnTo>
                    <a:pt x="123" y="27"/>
                  </a:lnTo>
                  <a:lnTo>
                    <a:pt x="123" y="20"/>
                  </a:lnTo>
                  <a:lnTo>
                    <a:pt x="123" y="13"/>
                  </a:lnTo>
                  <a:lnTo>
                    <a:pt x="123" y="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1268413" y="5953125"/>
              <a:ext cx="269875" cy="265112"/>
            </a:xfrm>
            <a:custGeom>
              <a:avLst/>
              <a:gdLst>
                <a:gd name="T0" fmla="*/ 170 w 170"/>
                <a:gd name="T1" fmla="*/ 44 h 167"/>
                <a:gd name="T2" fmla="*/ 157 w 170"/>
                <a:gd name="T3" fmla="*/ 44 h 167"/>
                <a:gd name="T4" fmla="*/ 143 w 170"/>
                <a:gd name="T5" fmla="*/ 44 h 167"/>
                <a:gd name="T6" fmla="*/ 133 w 170"/>
                <a:gd name="T7" fmla="*/ 47 h 167"/>
                <a:gd name="T8" fmla="*/ 120 w 170"/>
                <a:gd name="T9" fmla="*/ 54 h 167"/>
                <a:gd name="T10" fmla="*/ 110 w 170"/>
                <a:gd name="T11" fmla="*/ 57 h 167"/>
                <a:gd name="T12" fmla="*/ 100 w 170"/>
                <a:gd name="T13" fmla="*/ 64 h 167"/>
                <a:gd name="T14" fmla="*/ 90 w 170"/>
                <a:gd name="T15" fmla="*/ 70 h 167"/>
                <a:gd name="T16" fmla="*/ 80 w 170"/>
                <a:gd name="T17" fmla="*/ 80 h 167"/>
                <a:gd name="T18" fmla="*/ 73 w 170"/>
                <a:gd name="T19" fmla="*/ 87 h 167"/>
                <a:gd name="T20" fmla="*/ 63 w 170"/>
                <a:gd name="T21" fmla="*/ 97 h 167"/>
                <a:gd name="T22" fmla="*/ 60 w 170"/>
                <a:gd name="T23" fmla="*/ 107 h 167"/>
                <a:gd name="T24" fmla="*/ 53 w 170"/>
                <a:gd name="T25" fmla="*/ 120 h 167"/>
                <a:gd name="T26" fmla="*/ 50 w 170"/>
                <a:gd name="T27" fmla="*/ 130 h 167"/>
                <a:gd name="T28" fmla="*/ 47 w 170"/>
                <a:gd name="T29" fmla="*/ 144 h 167"/>
                <a:gd name="T30" fmla="*/ 43 w 170"/>
                <a:gd name="T31" fmla="*/ 157 h 167"/>
                <a:gd name="T32" fmla="*/ 43 w 170"/>
                <a:gd name="T33" fmla="*/ 167 h 167"/>
                <a:gd name="T34" fmla="*/ 3 w 170"/>
                <a:gd name="T35" fmla="*/ 160 h 167"/>
                <a:gd name="T36" fmla="*/ 3 w 170"/>
                <a:gd name="T37" fmla="*/ 144 h 167"/>
                <a:gd name="T38" fmla="*/ 7 w 170"/>
                <a:gd name="T39" fmla="*/ 127 h 167"/>
                <a:gd name="T40" fmla="*/ 13 w 170"/>
                <a:gd name="T41" fmla="*/ 110 h 167"/>
                <a:gd name="T42" fmla="*/ 17 w 170"/>
                <a:gd name="T43" fmla="*/ 97 h 167"/>
                <a:gd name="T44" fmla="*/ 27 w 170"/>
                <a:gd name="T45" fmla="*/ 80 h 167"/>
                <a:gd name="T46" fmla="*/ 37 w 170"/>
                <a:gd name="T47" fmla="*/ 67 h 167"/>
                <a:gd name="T48" fmla="*/ 47 w 170"/>
                <a:gd name="T49" fmla="*/ 57 h 167"/>
                <a:gd name="T50" fmla="*/ 57 w 170"/>
                <a:gd name="T51" fmla="*/ 44 h 167"/>
                <a:gd name="T52" fmla="*/ 70 w 170"/>
                <a:gd name="T53" fmla="*/ 34 h 167"/>
                <a:gd name="T54" fmla="*/ 83 w 170"/>
                <a:gd name="T55" fmla="*/ 24 h 167"/>
                <a:gd name="T56" fmla="*/ 97 w 170"/>
                <a:gd name="T57" fmla="*/ 17 h 167"/>
                <a:gd name="T58" fmla="*/ 113 w 170"/>
                <a:gd name="T59" fmla="*/ 10 h 167"/>
                <a:gd name="T60" fmla="*/ 127 w 170"/>
                <a:gd name="T61" fmla="*/ 7 h 167"/>
                <a:gd name="T62" fmla="*/ 143 w 170"/>
                <a:gd name="T63" fmla="*/ 4 h 167"/>
                <a:gd name="T64" fmla="*/ 160 w 170"/>
                <a:gd name="T6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167">
                  <a:moveTo>
                    <a:pt x="170" y="0"/>
                  </a:moveTo>
                  <a:lnTo>
                    <a:pt x="170" y="44"/>
                  </a:lnTo>
                  <a:lnTo>
                    <a:pt x="163" y="44"/>
                  </a:lnTo>
                  <a:lnTo>
                    <a:pt x="157" y="44"/>
                  </a:lnTo>
                  <a:lnTo>
                    <a:pt x="150" y="44"/>
                  </a:lnTo>
                  <a:lnTo>
                    <a:pt x="143" y="44"/>
                  </a:lnTo>
                  <a:lnTo>
                    <a:pt x="137" y="47"/>
                  </a:lnTo>
                  <a:lnTo>
                    <a:pt x="133" y="47"/>
                  </a:lnTo>
                  <a:lnTo>
                    <a:pt x="127" y="50"/>
                  </a:lnTo>
                  <a:lnTo>
                    <a:pt x="120" y="54"/>
                  </a:lnTo>
                  <a:lnTo>
                    <a:pt x="113" y="54"/>
                  </a:lnTo>
                  <a:lnTo>
                    <a:pt x="110" y="57"/>
                  </a:lnTo>
                  <a:lnTo>
                    <a:pt x="103" y="60"/>
                  </a:lnTo>
                  <a:lnTo>
                    <a:pt x="100" y="64"/>
                  </a:lnTo>
                  <a:lnTo>
                    <a:pt x="93" y="67"/>
                  </a:lnTo>
                  <a:lnTo>
                    <a:pt x="90" y="70"/>
                  </a:lnTo>
                  <a:lnTo>
                    <a:pt x="83" y="74"/>
                  </a:lnTo>
                  <a:lnTo>
                    <a:pt x="80" y="80"/>
                  </a:lnTo>
                  <a:lnTo>
                    <a:pt x="77" y="84"/>
                  </a:lnTo>
                  <a:lnTo>
                    <a:pt x="73" y="87"/>
                  </a:lnTo>
                  <a:lnTo>
                    <a:pt x="67" y="94"/>
                  </a:lnTo>
                  <a:lnTo>
                    <a:pt x="63" y="97"/>
                  </a:lnTo>
                  <a:lnTo>
                    <a:pt x="60" y="104"/>
                  </a:lnTo>
                  <a:lnTo>
                    <a:pt x="60" y="107"/>
                  </a:lnTo>
                  <a:lnTo>
                    <a:pt x="57" y="114"/>
                  </a:lnTo>
                  <a:lnTo>
                    <a:pt x="53" y="120"/>
                  </a:lnTo>
                  <a:lnTo>
                    <a:pt x="50" y="124"/>
                  </a:lnTo>
                  <a:lnTo>
                    <a:pt x="50" y="130"/>
                  </a:lnTo>
                  <a:lnTo>
                    <a:pt x="47" y="137"/>
                  </a:lnTo>
                  <a:lnTo>
                    <a:pt x="47" y="144"/>
                  </a:lnTo>
                  <a:lnTo>
                    <a:pt x="43" y="150"/>
                  </a:lnTo>
                  <a:lnTo>
                    <a:pt x="43" y="157"/>
                  </a:lnTo>
                  <a:lnTo>
                    <a:pt x="43" y="160"/>
                  </a:lnTo>
                  <a:lnTo>
                    <a:pt x="43" y="167"/>
                  </a:lnTo>
                  <a:lnTo>
                    <a:pt x="0" y="167"/>
                  </a:lnTo>
                  <a:lnTo>
                    <a:pt x="3" y="160"/>
                  </a:lnTo>
                  <a:lnTo>
                    <a:pt x="3" y="150"/>
                  </a:lnTo>
                  <a:lnTo>
                    <a:pt x="3" y="144"/>
                  </a:lnTo>
                  <a:lnTo>
                    <a:pt x="7" y="134"/>
                  </a:lnTo>
                  <a:lnTo>
                    <a:pt x="7" y="127"/>
                  </a:lnTo>
                  <a:lnTo>
                    <a:pt x="10" y="117"/>
                  </a:lnTo>
                  <a:lnTo>
                    <a:pt x="13" y="110"/>
                  </a:lnTo>
                  <a:lnTo>
                    <a:pt x="13" y="104"/>
                  </a:lnTo>
                  <a:lnTo>
                    <a:pt x="17" y="97"/>
                  </a:lnTo>
                  <a:lnTo>
                    <a:pt x="23" y="87"/>
                  </a:lnTo>
                  <a:lnTo>
                    <a:pt x="27" y="80"/>
                  </a:lnTo>
                  <a:lnTo>
                    <a:pt x="30" y="74"/>
                  </a:lnTo>
                  <a:lnTo>
                    <a:pt x="37" y="67"/>
                  </a:lnTo>
                  <a:lnTo>
                    <a:pt x="40" y="60"/>
                  </a:lnTo>
                  <a:lnTo>
                    <a:pt x="47" y="57"/>
                  </a:lnTo>
                  <a:lnTo>
                    <a:pt x="50" y="50"/>
                  </a:lnTo>
                  <a:lnTo>
                    <a:pt x="57" y="44"/>
                  </a:lnTo>
                  <a:lnTo>
                    <a:pt x="63" y="40"/>
                  </a:lnTo>
                  <a:lnTo>
                    <a:pt x="70" y="34"/>
                  </a:lnTo>
                  <a:lnTo>
                    <a:pt x="77" y="30"/>
                  </a:lnTo>
                  <a:lnTo>
                    <a:pt x="83" y="24"/>
                  </a:lnTo>
                  <a:lnTo>
                    <a:pt x="90" y="20"/>
                  </a:lnTo>
                  <a:lnTo>
                    <a:pt x="97" y="17"/>
                  </a:lnTo>
                  <a:lnTo>
                    <a:pt x="103" y="14"/>
                  </a:lnTo>
                  <a:lnTo>
                    <a:pt x="113" y="10"/>
                  </a:lnTo>
                  <a:lnTo>
                    <a:pt x="120" y="7"/>
                  </a:lnTo>
                  <a:lnTo>
                    <a:pt x="127" y="7"/>
                  </a:lnTo>
                  <a:lnTo>
                    <a:pt x="137" y="4"/>
                  </a:lnTo>
                  <a:lnTo>
                    <a:pt x="143" y="4"/>
                  </a:lnTo>
                  <a:lnTo>
                    <a:pt x="153" y="0"/>
                  </a:lnTo>
                  <a:lnTo>
                    <a:pt x="160" y="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5946776" y="5969000"/>
              <a:ext cx="247650" cy="249237"/>
            </a:xfrm>
            <a:custGeom>
              <a:avLst/>
              <a:gdLst>
                <a:gd name="T0" fmla="*/ 0 w 156"/>
                <a:gd name="T1" fmla="*/ 0 h 157"/>
                <a:gd name="T2" fmla="*/ 13 w 156"/>
                <a:gd name="T3" fmla="*/ 4 h 157"/>
                <a:gd name="T4" fmla="*/ 30 w 156"/>
                <a:gd name="T5" fmla="*/ 4 h 157"/>
                <a:gd name="T6" fmla="*/ 43 w 156"/>
                <a:gd name="T7" fmla="*/ 10 h 157"/>
                <a:gd name="T8" fmla="*/ 60 w 156"/>
                <a:gd name="T9" fmla="*/ 14 h 157"/>
                <a:gd name="T10" fmla="*/ 73 w 156"/>
                <a:gd name="T11" fmla="*/ 20 h 157"/>
                <a:gd name="T12" fmla="*/ 86 w 156"/>
                <a:gd name="T13" fmla="*/ 30 h 157"/>
                <a:gd name="T14" fmla="*/ 96 w 156"/>
                <a:gd name="T15" fmla="*/ 37 h 157"/>
                <a:gd name="T16" fmla="*/ 110 w 156"/>
                <a:gd name="T17" fmla="*/ 47 h 157"/>
                <a:gd name="T18" fmla="*/ 120 w 156"/>
                <a:gd name="T19" fmla="*/ 60 h 157"/>
                <a:gd name="T20" fmla="*/ 126 w 156"/>
                <a:gd name="T21" fmla="*/ 70 h 157"/>
                <a:gd name="T22" fmla="*/ 136 w 156"/>
                <a:gd name="T23" fmla="*/ 84 h 157"/>
                <a:gd name="T24" fmla="*/ 143 w 156"/>
                <a:gd name="T25" fmla="*/ 97 h 157"/>
                <a:gd name="T26" fmla="*/ 146 w 156"/>
                <a:gd name="T27" fmla="*/ 110 h 157"/>
                <a:gd name="T28" fmla="*/ 153 w 156"/>
                <a:gd name="T29" fmla="*/ 127 h 157"/>
                <a:gd name="T30" fmla="*/ 153 w 156"/>
                <a:gd name="T31" fmla="*/ 144 h 157"/>
                <a:gd name="T32" fmla="*/ 156 w 156"/>
                <a:gd name="T33" fmla="*/ 157 h 157"/>
                <a:gd name="T34" fmla="*/ 136 w 156"/>
                <a:gd name="T35" fmla="*/ 150 h 157"/>
                <a:gd name="T36" fmla="*/ 133 w 156"/>
                <a:gd name="T37" fmla="*/ 137 h 157"/>
                <a:gd name="T38" fmla="*/ 130 w 156"/>
                <a:gd name="T39" fmla="*/ 124 h 157"/>
                <a:gd name="T40" fmla="*/ 126 w 156"/>
                <a:gd name="T41" fmla="*/ 110 h 157"/>
                <a:gd name="T42" fmla="*/ 123 w 156"/>
                <a:gd name="T43" fmla="*/ 100 h 157"/>
                <a:gd name="T44" fmla="*/ 116 w 156"/>
                <a:gd name="T45" fmla="*/ 87 h 157"/>
                <a:gd name="T46" fmla="*/ 106 w 156"/>
                <a:gd name="T47" fmla="*/ 77 h 157"/>
                <a:gd name="T48" fmla="*/ 100 w 156"/>
                <a:gd name="T49" fmla="*/ 67 h 157"/>
                <a:gd name="T50" fmla="*/ 90 w 156"/>
                <a:gd name="T51" fmla="*/ 57 h 157"/>
                <a:gd name="T52" fmla="*/ 80 w 156"/>
                <a:gd name="T53" fmla="*/ 50 h 157"/>
                <a:gd name="T54" fmla="*/ 70 w 156"/>
                <a:gd name="T55" fmla="*/ 40 h 157"/>
                <a:gd name="T56" fmla="*/ 56 w 156"/>
                <a:gd name="T57" fmla="*/ 34 h 157"/>
                <a:gd name="T58" fmla="*/ 46 w 156"/>
                <a:gd name="T59" fmla="*/ 30 h 157"/>
                <a:gd name="T60" fmla="*/ 33 w 156"/>
                <a:gd name="T61" fmla="*/ 27 h 157"/>
                <a:gd name="T62" fmla="*/ 20 w 156"/>
                <a:gd name="T63" fmla="*/ 24 h 157"/>
                <a:gd name="T64" fmla="*/ 6 w 156"/>
                <a:gd name="T65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0" y="20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13" y="4"/>
                  </a:lnTo>
                  <a:lnTo>
                    <a:pt x="23" y="4"/>
                  </a:lnTo>
                  <a:lnTo>
                    <a:pt x="30" y="4"/>
                  </a:lnTo>
                  <a:lnTo>
                    <a:pt x="36" y="7"/>
                  </a:lnTo>
                  <a:lnTo>
                    <a:pt x="43" y="10"/>
                  </a:lnTo>
                  <a:lnTo>
                    <a:pt x="53" y="10"/>
                  </a:lnTo>
                  <a:lnTo>
                    <a:pt x="60" y="14"/>
                  </a:lnTo>
                  <a:lnTo>
                    <a:pt x="66" y="17"/>
                  </a:lnTo>
                  <a:lnTo>
                    <a:pt x="73" y="20"/>
                  </a:lnTo>
                  <a:lnTo>
                    <a:pt x="80" y="24"/>
                  </a:lnTo>
                  <a:lnTo>
                    <a:pt x="86" y="30"/>
                  </a:lnTo>
                  <a:lnTo>
                    <a:pt x="93" y="34"/>
                  </a:lnTo>
                  <a:lnTo>
                    <a:pt x="96" y="37"/>
                  </a:lnTo>
                  <a:lnTo>
                    <a:pt x="103" y="44"/>
                  </a:lnTo>
                  <a:lnTo>
                    <a:pt x="110" y="47"/>
                  </a:lnTo>
                  <a:lnTo>
                    <a:pt x="113" y="54"/>
                  </a:lnTo>
                  <a:lnTo>
                    <a:pt x="120" y="60"/>
                  </a:lnTo>
                  <a:lnTo>
                    <a:pt x="123" y="64"/>
                  </a:lnTo>
                  <a:lnTo>
                    <a:pt x="126" y="70"/>
                  </a:lnTo>
                  <a:lnTo>
                    <a:pt x="133" y="77"/>
                  </a:lnTo>
                  <a:lnTo>
                    <a:pt x="136" y="84"/>
                  </a:lnTo>
                  <a:lnTo>
                    <a:pt x="140" y="90"/>
                  </a:lnTo>
                  <a:lnTo>
                    <a:pt x="143" y="97"/>
                  </a:lnTo>
                  <a:lnTo>
                    <a:pt x="146" y="104"/>
                  </a:lnTo>
                  <a:lnTo>
                    <a:pt x="146" y="110"/>
                  </a:lnTo>
                  <a:lnTo>
                    <a:pt x="150" y="120"/>
                  </a:lnTo>
                  <a:lnTo>
                    <a:pt x="153" y="127"/>
                  </a:lnTo>
                  <a:lnTo>
                    <a:pt x="153" y="134"/>
                  </a:lnTo>
                  <a:lnTo>
                    <a:pt x="153" y="144"/>
                  </a:lnTo>
                  <a:lnTo>
                    <a:pt x="153" y="150"/>
                  </a:lnTo>
                  <a:lnTo>
                    <a:pt x="156" y="157"/>
                  </a:lnTo>
                  <a:lnTo>
                    <a:pt x="136" y="157"/>
                  </a:lnTo>
                  <a:lnTo>
                    <a:pt x="136" y="150"/>
                  </a:lnTo>
                  <a:lnTo>
                    <a:pt x="133" y="144"/>
                  </a:lnTo>
                  <a:lnTo>
                    <a:pt x="133" y="137"/>
                  </a:lnTo>
                  <a:lnTo>
                    <a:pt x="133" y="130"/>
                  </a:lnTo>
                  <a:lnTo>
                    <a:pt x="130" y="124"/>
                  </a:lnTo>
                  <a:lnTo>
                    <a:pt x="130" y="117"/>
                  </a:lnTo>
                  <a:lnTo>
                    <a:pt x="126" y="110"/>
                  </a:lnTo>
                  <a:lnTo>
                    <a:pt x="123" y="104"/>
                  </a:lnTo>
                  <a:lnTo>
                    <a:pt x="123" y="100"/>
                  </a:lnTo>
                  <a:lnTo>
                    <a:pt x="120" y="94"/>
                  </a:lnTo>
                  <a:lnTo>
                    <a:pt x="116" y="87"/>
                  </a:lnTo>
                  <a:lnTo>
                    <a:pt x="113" y="80"/>
                  </a:lnTo>
                  <a:lnTo>
                    <a:pt x="106" y="77"/>
                  </a:lnTo>
                  <a:lnTo>
                    <a:pt x="103" y="70"/>
                  </a:lnTo>
                  <a:lnTo>
                    <a:pt x="100" y="67"/>
                  </a:lnTo>
                  <a:lnTo>
                    <a:pt x="96" y="60"/>
                  </a:lnTo>
                  <a:lnTo>
                    <a:pt x="90" y="57"/>
                  </a:lnTo>
                  <a:lnTo>
                    <a:pt x="86" y="54"/>
                  </a:lnTo>
                  <a:lnTo>
                    <a:pt x="80" y="50"/>
                  </a:lnTo>
                  <a:lnTo>
                    <a:pt x="76" y="44"/>
                  </a:lnTo>
                  <a:lnTo>
                    <a:pt x="70" y="40"/>
                  </a:lnTo>
                  <a:lnTo>
                    <a:pt x="63" y="37"/>
                  </a:lnTo>
                  <a:lnTo>
                    <a:pt x="56" y="34"/>
                  </a:lnTo>
                  <a:lnTo>
                    <a:pt x="53" y="34"/>
                  </a:lnTo>
                  <a:lnTo>
                    <a:pt x="46" y="30"/>
                  </a:lnTo>
                  <a:lnTo>
                    <a:pt x="40" y="27"/>
                  </a:lnTo>
                  <a:lnTo>
                    <a:pt x="33" y="27"/>
                  </a:lnTo>
                  <a:lnTo>
                    <a:pt x="26" y="24"/>
                  </a:lnTo>
                  <a:lnTo>
                    <a:pt x="20" y="24"/>
                  </a:lnTo>
                  <a:lnTo>
                    <a:pt x="13" y="24"/>
                  </a:lnTo>
                  <a:lnTo>
                    <a:pt x="6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6162676" y="6218238"/>
              <a:ext cx="249238" cy="249237"/>
            </a:xfrm>
            <a:custGeom>
              <a:avLst/>
              <a:gdLst>
                <a:gd name="T0" fmla="*/ 20 w 157"/>
                <a:gd name="T1" fmla="*/ 0 h 157"/>
                <a:gd name="T2" fmla="*/ 20 w 157"/>
                <a:gd name="T3" fmla="*/ 17 h 157"/>
                <a:gd name="T4" fmla="*/ 20 w 157"/>
                <a:gd name="T5" fmla="*/ 30 h 157"/>
                <a:gd name="T6" fmla="*/ 24 w 157"/>
                <a:gd name="T7" fmla="*/ 43 h 157"/>
                <a:gd name="T8" fmla="*/ 30 w 157"/>
                <a:gd name="T9" fmla="*/ 53 h 157"/>
                <a:gd name="T10" fmla="*/ 34 w 157"/>
                <a:gd name="T11" fmla="*/ 67 h 157"/>
                <a:gd name="T12" fmla="*/ 44 w 157"/>
                <a:gd name="T13" fmla="*/ 77 h 157"/>
                <a:gd name="T14" fmla="*/ 50 w 157"/>
                <a:gd name="T15" fmla="*/ 90 h 157"/>
                <a:gd name="T16" fmla="*/ 60 w 157"/>
                <a:gd name="T17" fmla="*/ 97 h 157"/>
                <a:gd name="T18" fmla="*/ 67 w 157"/>
                <a:gd name="T19" fmla="*/ 107 h 157"/>
                <a:gd name="T20" fmla="*/ 80 w 157"/>
                <a:gd name="T21" fmla="*/ 117 h 157"/>
                <a:gd name="T22" fmla="*/ 90 w 157"/>
                <a:gd name="T23" fmla="*/ 123 h 157"/>
                <a:gd name="T24" fmla="*/ 104 w 157"/>
                <a:gd name="T25" fmla="*/ 127 h 157"/>
                <a:gd name="T26" fmla="*/ 114 w 157"/>
                <a:gd name="T27" fmla="*/ 133 h 157"/>
                <a:gd name="T28" fmla="*/ 127 w 157"/>
                <a:gd name="T29" fmla="*/ 137 h 157"/>
                <a:gd name="T30" fmla="*/ 140 w 157"/>
                <a:gd name="T31" fmla="*/ 137 h 157"/>
                <a:gd name="T32" fmla="*/ 157 w 157"/>
                <a:gd name="T33" fmla="*/ 140 h 157"/>
                <a:gd name="T34" fmla="*/ 147 w 157"/>
                <a:gd name="T35" fmla="*/ 157 h 157"/>
                <a:gd name="T36" fmla="*/ 130 w 157"/>
                <a:gd name="T37" fmla="*/ 157 h 157"/>
                <a:gd name="T38" fmla="*/ 117 w 157"/>
                <a:gd name="T39" fmla="*/ 153 h 157"/>
                <a:gd name="T40" fmla="*/ 100 w 157"/>
                <a:gd name="T41" fmla="*/ 150 h 157"/>
                <a:gd name="T42" fmla="*/ 87 w 157"/>
                <a:gd name="T43" fmla="*/ 143 h 157"/>
                <a:gd name="T44" fmla="*/ 74 w 157"/>
                <a:gd name="T45" fmla="*/ 137 h 157"/>
                <a:gd name="T46" fmla="*/ 64 w 157"/>
                <a:gd name="T47" fmla="*/ 127 h 157"/>
                <a:gd name="T48" fmla="*/ 50 w 157"/>
                <a:gd name="T49" fmla="*/ 117 h 157"/>
                <a:gd name="T50" fmla="*/ 40 w 157"/>
                <a:gd name="T51" fmla="*/ 107 h 157"/>
                <a:gd name="T52" fmla="*/ 30 w 157"/>
                <a:gd name="T53" fmla="*/ 97 h 157"/>
                <a:gd name="T54" fmla="*/ 20 w 157"/>
                <a:gd name="T55" fmla="*/ 83 h 157"/>
                <a:gd name="T56" fmla="*/ 14 w 157"/>
                <a:gd name="T57" fmla="*/ 70 h 157"/>
                <a:gd name="T58" fmla="*/ 7 w 157"/>
                <a:gd name="T59" fmla="*/ 57 h 157"/>
                <a:gd name="T60" fmla="*/ 4 w 157"/>
                <a:gd name="T61" fmla="*/ 40 h 157"/>
                <a:gd name="T62" fmla="*/ 0 w 157"/>
                <a:gd name="T63" fmla="*/ 27 h 157"/>
                <a:gd name="T64" fmla="*/ 0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4" y="43"/>
                  </a:lnTo>
                  <a:lnTo>
                    <a:pt x="27" y="50"/>
                  </a:lnTo>
                  <a:lnTo>
                    <a:pt x="30" y="53"/>
                  </a:lnTo>
                  <a:lnTo>
                    <a:pt x="34" y="60"/>
                  </a:lnTo>
                  <a:lnTo>
                    <a:pt x="34" y="67"/>
                  </a:lnTo>
                  <a:lnTo>
                    <a:pt x="37" y="73"/>
                  </a:lnTo>
                  <a:lnTo>
                    <a:pt x="44" y="77"/>
                  </a:lnTo>
                  <a:lnTo>
                    <a:pt x="47" y="83"/>
                  </a:lnTo>
                  <a:lnTo>
                    <a:pt x="50" y="90"/>
                  </a:lnTo>
                  <a:lnTo>
                    <a:pt x="54" y="93"/>
                  </a:lnTo>
                  <a:lnTo>
                    <a:pt x="60" y="97"/>
                  </a:lnTo>
                  <a:lnTo>
                    <a:pt x="64" y="103"/>
                  </a:lnTo>
                  <a:lnTo>
                    <a:pt x="67" y="107"/>
                  </a:lnTo>
                  <a:lnTo>
                    <a:pt x="74" y="110"/>
                  </a:lnTo>
                  <a:lnTo>
                    <a:pt x="80" y="117"/>
                  </a:lnTo>
                  <a:lnTo>
                    <a:pt x="84" y="120"/>
                  </a:lnTo>
                  <a:lnTo>
                    <a:pt x="90" y="123"/>
                  </a:lnTo>
                  <a:lnTo>
                    <a:pt x="97" y="123"/>
                  </a:lnTo>
                  <a:lnTo>
                    <a:pt x="104" y="127"/>
                  </a:lnTo>
                  <a:lnTo>
                    <a:pt x="107" y="130"/>
                  </a:lnTo>
                  <a:lnTo>
                    <a:pt x="114" y="133"/>
                  </a:lnTo>
                  <a:lnTo>
                    <a:pt x="120" y="133"/>
                  </a:lnTo>
                  <a:lnTo>
                    <a:pt x="127" y="137"/>
                  </a:lnTo>
                  <a:lnTo>
                    <a:pt x="134" y="137"/>
                  </a:lnTo>
                  <a:lnTo>
                    <a:pt x="140" y="137"/>
                  </a:lnTo>
                  <a:lnTo>
                    <a:pt x="150" y="137"/>
                  </a:lnTo>
                  <a:lnTo>
                    <a:pt x="157" y="140"/>
                  </a:lnTo>
                  <a:lnTo>
                    <a:pt x="157" y="157"/>
                  </a:lnTo>
                  <a:lnTo>
                    <a:pt x="147" y="157"/>
                  </a:lnTo>
                  <a:lnTo>
                    <a:pt x="140" y="157"/>
                  </a:lnTo>
                  <a:lnTo>
                    <a:pt x="130" y="157"/>
                  </a:lnTo>
                  <a:lnTo>
                    <a:pt x="124" y="153"/>
                  </a:lnTo>
                  <a:lnTo>
                    <a:pt x="117" y="153"/>
                  </a:lnTo>
                  <a:lnTo>
                    <a:pt x="110" y="150"/>
                  </a:lnTo>
                  <a:lnTo>
                    <a:pt x="100" y="150"/>
                  </a:lnTo>
                  <a:lnTo>
                    <a:pt x="94" y="147"/>
                  </a:lnTo>
                  <a:lnTo>
                    <a:pt x="87" y="143"/>
                  </a:lnTo>
                  <a:lnTo>
                    <a:pt x="80" y="140"/>
                  </a:lnTo>
                  <a:lnTo>
                    <a:pt x="74" y="137"/>
                  </a:lnTo>
                  <a:lnTo>
                    <a:pt x="67" y="130"/>
                  </a:lnTo>
                  <a:lnTo>
                    <a:pt x="64" y="127"/>
                  </a:lnTo>
                  <a:lnTo>
                    <a:pt x="57" y="123"/>
                  </a:lnTo>
                  <a:lnTo>
                    <a:pt x="50" y="117"/>
                  </a:lnTo>
                  <a:lnTo>
                    <a:pt x="44" y="113"/>
                  </a:lnTo>
                  <a:lnTo>
                    <a:pt x="40" y="107"/>
                  </a:lnTo>
                  <a:lnTo>
                    <a:pt x="34" y="100"/>
                  </a:lnTo>
                  <a:lnTo>
                    <a:pt x="30" y="97"/>
                  </a:lnTo>
                  <a:lnTo>
                    <a:pt x="27" y="90"/>
                  </a:lnTo>
                  <a:lnTo>
                    <a:pt x="20" y="83"/>
                  </a:lnTo>
                  <a:lnTo>
                    <a:pt x="17" y="77"/>
                  </a:lnTo>
                  <a:lnTo>
                    <a:pt x="14" y="70"/>
                  </a:lnTo>
                  <a:lnTo>
                    <a:pt x="10" y="63"/>
                  </a:lnTo>
                  <a:lnTo>
                    <a:pt x="7" y="57"/>
                  </a:lnTo>
                  <a:lnTo>
                    <a:pt x="7" y="47"/>
                  </a:lnTo>
                  <a:lnTo>
                    <a:pt x="4" y="40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5946776" y="6683375"/>
              <a:ext cx="247650" cy="249237"/>
            </a:xfrm>
            <a:custGeom>
              <a:avLst/>
              <a:gdLst>
                <a:gd name="T0" fmla="*/ 156 w 156"/>
                <a:gd name="T1" fmla="*/ 0 h 157"/>
                <a:gd name="T2" fmla="*/ 153 w 156"/>
                <a:gd name="T3" fmla="*/ 17 h 157"/>
                <a:gd name="T4" fmla="*/ 153 w 156"/>
                <a:gd name="T5" fmla="*/ 33 h 157"/>
                <a:gd name="T6" fmla="*/ 146 w 156"/>
                <a:gd name="T7" fmla="*/ 47 h 157"/>
                <a:gd name="T8" fmla="*/ 143 w 156"/>
                <a:gd name="T9" fmla="*/ 63 h 157"/>
                <a:gd name="T10" fmla="*/ 136 w 156"/>
                <a:gd name="T11" fmla="*/ 77 h 157"/>
                <a:gd name="T12" fmla="*/ 126 w 156"/>
                <a:gd name="T13" fmla="*/ 90 h 157"/>
                <a:gd name="T14" fmla="*/ 120 w 156"/>
                <a:gd name="T15" fmla="*/ 100 h 157"/>
                <a:gd name="T16" fmla="*/ 110 w 156"/>
                <a:gd name="T17" fmla="*/ 113 h 157"/>
                <a:gd name="T18" fmla="*/ 96 w 156"/>
                <a:gd name="T19" fmla="*/ 123 h 157"/>
                <a:gd name="T20" fmla="*/ 86 w 156"/>
                <a:gd name="T21" fmla="*/ 130 h 157"/>
                <a:gd name="T22" fmla="*/ 73 w 156"/>
                <a:gd name="T23" fmla="*/ 140 h 157"/>
                <a:gd name="T24" fmla="*/ 60 w 156"/>
                <a:gd name="T25" fmla="*/ 147 h 157"/>
                <a:gd name="T26" fmla="*/ 43 w 156"/>
                <a:gd name="T27" fmla="*/ 150 h 157"/>
                <a:gd name="T28" fmla="*/ 30 w 156"/>
                <a:gd name="T29" fmla="*/ 153 h 157"/>
                <a:gd name="T30" fmla="*/ 13 w 156"/>
                <a:gd name="T31" fmla="*/ 157 h 157"/>
                <a:gd name="T32" fmla="*/ 0 w 156"/>
                <a:gd name="T33" fmla="*/ 157 h 157"/>
                <a:gd name="T34" fmla="*/ 6 w 156"/>
                <a:gd name="T35" fmla="*/ 140 h 157"/>
                <a:gd name="T36" fmla="*/ 20 w 156"/>
                <a:gd name="T37" fmla="*/ 137 h 157"/>
                <a:gd name="T38" fmla="*/ 33 w 156"/>
                <a:gd name="T39" fmla="*/ 133 h 157"/>
                <a:gd name="T40" fmla="*/ 46 w 156"/>
                <a:gd name="T41" fmla="*/ 130 h 157"/>
                <a:gd name="T42" fmla="*/ 56 w 156"/>
                <a:gd name="T43" fmla="*/ 127 h 157"/>
                <a:gd name="T44" fmla="*/ 70 w 156"/>
                <a:gd name="T45" fmla="*/ 120 h 157"/>
                <a:gd name="T46" fmla="*/ 80 w 156"/>
                <a:gd name="T47" fmla="*/ 110 h 157"/>
                <a:gd name="T48" fmla="*/ 90 w 156"/>
                <a:gd name="T49" fmla="*/ 103 h 157"/>
                <a:gd name="T50" fmla="*/ 100 w 156"/>
                <a:gd name="T51" fmla="*/ 93 h 157"/>
                <a:gd name="T52" fmla="*/ 106 w 156"/>
                <a:gd name="T53" fmla="*/ 83 h 157"/>
                <a:gd name="T54" fmla="*/ 116 w 156"/>
                <a:gd name="T55" fmla="*/ 73 h 157"/>
                <a:gd name="T56" fmla="*/ 123 w 156"/>
                <a:gd name="T57" fmla="*/ 60 h 157"/>
                <a:gd name="T58" fmla="*/ 126 w 156"/>
                <a:gd name="T59" fmla="*/ 50 h 157"/>
                <a:gd name="T60" fmla="*/ 130 w 156"/>
                <a:gd name="T61" fmla="*/ 37 h 157"/>
                <a:gd name="T62" fmla="*/ 133 w 156"/>
                <a:gd name="T63" fmla="*/ 23 h 157"/>
                <a:gd name="T64" fmla="*/ 136 w 156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136" y="0"/>
                  </a:moveTo>
                  <a:lnTo>
                    <a:pt x="156" y="0"/>
                  </a:lnTo>
                  <a:lnTo>
                    <a:pt x="153" y="10"/>
                  </a:lnTo>
                  <a:lnTo>
                    <a:pt x="153" y="17"/>
                  </a:lnTo>
                  <a:lnTo>
                    <a:pt x="153" y="27"/>
                  </a:lnTo>
                  <a:lnTo>
                    <a:pt x="153" y="33"/>
                  </a:lnTo>
                  <a:lnTo>
                    <a:pt x="150" y="40"/>
                  </a:lnTo>
                  <a:lnTo>
                    <a:pt x="146" y="47"/>
                  </a:lnTo>
                  <a:lnTo>
                    <a:pt x="146" y="57"/>
                  </a:lnTo>
                  <a:lnTo>
                    <a:pt x="143" y="63"/>
                  </a:lnTo>
                  <a:lnTo>
                    <a:pt x="140" y="70"/>
                  </a:lnTo>
                  <a:lnTo>
                    <a:pt x="136" y="77"/>
                  </a:lnTo>
                  <a:lnTo>
                    <a:pt x="133" y="83"/>
                  </a:lnTo>
                  <a:lnTo>
                    <a:pt x="126" y="90"/>
                  </a:lnTo>
                  <a:lnTo>
                    <a:pt x="123" y="97"/>
                  </a:lnTo>
                  <a:lnTo>
                    <a:pt x="120" y="100"/>
                  </a:lnTo>
                  <a:lnTo>
                    <a:pt x="113" y="107"/>
                  </a:lnTo>
                  <a:lnTo>
                    <a:pt x="110" y="113"/>
                  </a:lnTo>
                  <a:lnTo>
                    <a:pt x="103" y="117"/>
                  </a:lnTo>
                  <a:lnTo>
                    <a:pt x="96" y="123"/>
                  </a:lnTo>
                  <a:lnTo>
                    <a:pt x="93" y="127"/>
                  </a:lnTo>
                  <a:lnTo>
                    <a:pt x="86" y="130"/>
                  </a:lnTo>
                  <a:lnTo>
                    <a:pt x="80" y="137"/>
                  </a:lnTo>
                  <a:lnTo>
                    <a:pt x="73" y="140"/>
                  </a:lnTo>
                  <a:lnTo>
                    <a:pt x="66" y="143"/>
                  </a:lnTo>
                  <a:lnTo>
                    <a:pt x="60" y="147"/>
                  </a:lnTo>
                  <a:lnTo>
                    <a:pt x="53" y="150"/>
                  </a:lnTo>
                  <a:lnTo>
                    <a:pt x="43" y="150"/>
                  </a:lnTo>
                  <a:lnTo>
                    <a:pt x="36" y="153"/>
                  </a:lnTo>
                  <a:lnTo>
                    <a:pt x="30" y="153"/>
                  </a:lnTo>
                  <a:lnTo>
                    <a:pt x="23" y="157"/>
                  </a:lnTo>
                  <a:lnTo>
                    <a:pt x="13" y="157"/>
                  </a:lnTo>
                  <a:lnTo>
                    <a:pt x="6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0" y="137"/>
                  </a:lnTo>
                  <a:lnTo>
                    <a:pt x="26" y="137"/>
                  </a:lnTo>
                  <a:lnTo>
                    <a:pt x="33" y="133"/>
                  </a:lnTo>
                  <a:lnTo>
                    <a:pt x="40" y="133"/>
                  </a:lnTo>
                  <a:lnTo>
                    <a:pt x="46" y="130"/>
                  </a:lnTo>
                  <a:lnTo>
                    <a:pt x="53" y="127"/>
                  </a:lnTo>
                  <a:lnTo>
                    <a:pt x="56" y="127"/>
                  </a:lnTo>
                  <a:lnTo>
                    <a:pt x="63" y="123"/>
                  </a:lnTo>
                  <a:lnTo>
                    <a:pt x="70" y="120"/>
                  </a:lnTo>
                  <a:lnTo>
                    <a:pt x="76" y="117"/>
                  </a:lnTo>
                  <a:lnTo>
                    <a:pt x="80" y="110"/>
                  </a:lnTo>
                  <a:lnTo>
                    <a:pt x="86" y="107"/>
                  </a:lnTo>
                  <a:lnTo>
                    <a:pt x="90" y="103"/>
                  </a:lnTo>
                  <a:lnTo>
                    <a:pt x="96" y="100"/>
                  </a:lnTo>
                  <a:lnTo>
                    <a:pt x="100" y="93"/>
                  </a:lnTo>
                  <a:lnTo>
                    <a:pt x="103" y="90"/>
                  </a:lnTo>
                  <a:lnTo>
                    <a:pt x="106" y="83"/>
                  </a:lnTo>
                  <a:lnTo>
                    <a:pt x="113" y="77"/>
                  </a:lnTo>
                  <a:lnTo>
                    <a:pt x="116" y="73"/>
                  </a:lnTo>
                  <a:lnTo>
                    <a:pt x="120" y="67"/>
                  </a:lnTo>
                  <a:lnTo>
                    <a:pt x="123" y="60"/>
                  </a:lnTo>
                  <a:lnTo>
                    <a:pt x="123" y="53"/>
                  </a:lnTo>
                  <a:lnTo>
                    <a:pt x="126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3" y="30"/>
                  </a:lnTo>
                  <a:lnTo>
                    <a:pt x="133" y="23"/>
                  </a:lnTo>
                  <a:lnTo>
                    <a:pt x="133" y="17"/>
                  </a:lnTo>
                  <a:lnTo>
                    <a:pt x="136" y="1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0" name="Freeform 28"/>
            <p:cNvSpPr>
              <a:spLocks/>
            </p:cNvSpPr>
            <p:nvPr/>
          </p:nvSpPr>
          <p:spPr bwMode="auto">
            <a:xfrm>
              <a:off x="6162676" y="6440488"/>
              <a:ext cx="249238" cy="242887"/>
            </a:xfrm>
            <a:custGeom>
              <a:avLst/>
              <a:gdLst>
                <a:gd name="T0" fmla="*/ 157 w 157"/>
                <a:gd name="T1" fmla="*/ 17 h 153"/>
                <a:gd name="T2" fmla="*/ 140 w 157"/>
                <a:gd name="T3" fmla="*/ 20 h 153"/>
                <a:gd name="T4" fmla="*/ 127 w 157"/>
                <a:gd name="T5" fmla="*/ 20 h 153"/>
                <a:gd name="T6" fmla="*/ 114 w 157"/>
                <a:gd name="T7" fmla="*/ 23 h 153"/>
                <a:gd name="T8" fmla="*/ 104 w 157"/>
                <a:gd name="T9" fmla="*/ 30 h 153"/>
                <a:gd name="T10" fmla="*/ 90 w 157"/>
                <a:gd name="T11" fmla="*/ 33 h 153"/>
                <a:gd name="T12" fmla="*/ 80 w 157"/>
                <a:gd name="T13" fmla="*/ 40 h 153"/>
                <a:gd name="T14" fmla="*/ 67 w 157"/>
                <a:gd name="T15" fmla="*/ 50 h 153"/>
                <a:gd name="T16" fmla="*/ 60 w 157"/>
                <a:gd name="T17" fmla="*/ 56 h 153"/>
                <a:gd name="T18" fmla="*/ 50 w 157"/>
                <a:gd name="T19" fmla="*/ 66 h 153"/>
                <a:gd name="T20" fmla="*/ 44 w 157"/>
                <a:gd name="T21" fmla="*/ 80 h 153"/>
                <a:gd name="T22" fmla="*/ 34 w 157"/>
                <a:gd name="T23" fmla="*/ 90 h 153"/>
                <a:gd name="T24" fmla="*/ 30 w 157"/>
                <a:gd name="T25" fmla="*/ 100 h 153"/>
                <a:gd name="T26" fmla="*/ 24 w 157"/>
                <a:gd name="T27" fmla="*/ 113 h 153"/>
                <a:gd name="T28" fmla="*/ 20 w 157"/>
                <a:gd name="T29" fmla="*/ 126 h 153"/>
                <a:gd name="T30" fmla="*/ 20 w 157"/>
                <a:gd name="T31" fmla="*/ 140 h 153"/>
                <a:gd name="T32" fmla="*/ 20 w 157"/>
                <a:gd name="T33" fmla="*/ 153 h 153"/>
                <a:gd name="T34" fmla="*/ 0 w 157"/>
                <a:gd name="T35" fmla="*/ 146 h 153"/>
                <a:gd name="T36" fmla="*/ 0 w 157"/>
                <a:gd name="T37" fmla="*/ 130 h 153"/>
                <a:gd name="T38" fmla="*/ 4 w 157"/>
                <a:gd name="T39" fmla="*/ 116 h 153"/>
                <a:gd name="T40" fmla="*/ 7 w 157"/>
                <a:gd name="T41" fmla="*/ 100 h 153"/>
                <a:gd name="T42" fmla="*/ 14 w 157"/>
                <a:gd name="T43" fmla="*/ 86 h 153"/>
                <a:gd name="T44" fmla="*/ 20 w 157"/>
                <a:gd name="T45" fmla="*/ 73 h 153"/>
                <a:gd name="T46" fmla="*/ 30 w 157"/>
                <a:gd name="T47" fmla="*/ 60 h 153"/>
                <a:gd name="T48" fmla="*/ 40 w 157"/>
                <a:gd name="T49" fmla="*/ 50 h 153"/>
                <a:gd name="T50" fmla="*/ 50 w 157"/>
                <a:gd name="T51" fmla="*/ 40 h 153"/>
                <a:gd name="T52" fmla="*/ 64 w 157"/>
                <a:gd name="T53" fmla="*/ 30 h 153"/>
                <a:gd name="T54" fmla="*/ 74 w 157"/>
                <a:gd name="T55" fmla="*/ 20 h 153"/>
                <a:gd name="T56" fmla="*/ 87 w 157"/>
                <a:gd name="T57" fmla="*/ 13 h 153"/>
                <a:gd name="T58" fmla="*/ 100 w 157"/>
                <a:gd name="T59" fmla="*/ 7 h 153"/>
                <a:gd name="T60" fmla="*/ 117 w 157"/>
                <a:gd name="T61" fmla="*/ 3 h 153"/>
                <a:gd name="T62" fmla="*/ 130 w 157"/>
                <a:gd name="T63" fmla="*/ 0 h 153"/>
                <a:gd name="T64" fmla="*/ 147 w 157"/>
                <a:gd name="T6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157" y="0"/>
                  </a:moveTo>
                  <a:lnTo>
                    <a:pt x="157" y="17"/>
                  </a:lnTo>
                  <a:lnTo>
                    <a:pt x="150" y="17"/>
                  </a:lnTo>
                  <a:lnTo>
                    <a:pt x="140" y="20"/>
                  </a:lnTo>
                  <a:lnTo>
                    <a:pt x="134" y="20"/>
                  </a:lnTo>
                  <a:lnTo>
                    <a:pt x="127" y="20"/>
                  </a:lnTo>
                  <a:lnTo>
                    <a:pt x="120" y="23"/>
                  </a:lnTo>
                  <a:lnTo>
                    <a:pt x="114" y="23"/>
                  </a:lnTo>
                  <a:lnTo>
                    <a:pt x="107" y="27"/>
                  </a:lnTo>
                  <a:lnTo>
                    <a:pt x="104" y="30"/>
                  </a:lnTo>
                  <a:lnTo>
                    <a:pt x="97" y="30"/>
                  </a:lnTo>
                  <a:lnTo>
                    <a:pt x="90" y="33"/>
                  </a:lnTo>
                  <a:lnTo>
                    <a:pt x="84" y="36"/>
                  </a:lnTo>
                  <a:lnTo>
                    <a:pt x="80" y="40"/>
                  </a:lnTo>
                  <a:lnTo>
                    <a:pt x="74" y="46"/>
                  </a:lnTo>
                  <a:lnTo>
                    <a:pt x="67" y="50"/>
                  </a:lnTo>
                  <a:lnTo>
                    <a:pt x="64" y="53"/>
                  </a:lnTo>
                  <a:lnTo>
                    <a:pt x="60" y="56"/>
                  </a:lnTo>
                  <a:lnTo>
                    <a:pt x="54" y="63"/>
                  </a:lnTo>
                  <a:lnTo>
                    <a:pt x="50" y="66"/>
                  </a:lnTo>
                  <a:lnTo>
                    <a:pt x="47" y="73"/>
                  </a:lnTo>
                  <a:lnTo>
                    <a:pt x="44" y="80"/>
                  </a:lnTo>
                  <a:lnTo>
                    <a:pt x="37" y="83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0" y="100"/>
                  </a:lnTo>
                  <a:lnTo>
                    <a:pt x="27" y="106"/>
                  </a:lnTo>
                  <a:lnTo>
                    <a:pt x="24" y="113"/>
                  </a:lnTo>
                  <a:lnTo>
                    <a:pt x="24" y="120"/>
                  </a:lnTo>
                  <a:lnTo>
                    <a:pt x="20" y="126"/>
                  </a:lnTo>
                  <a:lnTo>
                    <a:pt x="20" y="133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146"/>
                  </a:lnTo>
                  <a:lnTo>
                    <a:pt x="0" y="140"/>
                  </a:lnTo>
                  <a:lnTo>
                    <a:pt x="0" y="130"/>
                  </a:lnTo>
                  <a:lnTo>
                    <a:pt x="4" y="123"/>
                  </a:lnTo>
                  <a:lnTo>
                    <a:pt x="4" y="116"/>
                  </a:lnTo>
                  <a:lnTo>
                    <a:pt x="7" y="110"/>
                  </a:lnTo>
                  <a:lnTo>
                    <a:pt x="7" y="100"/>
                  </a:lnTo>
                  <a:lnTo>
                    <a:pt x="10" y="93"/>
                  </a:lnTo>
              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               <a:lnTo>
                    <a:pt x="27" y="66"/>
                  </a:lnTo>
                  <a:lnTo>
                    <a:pt x="30" y="60"/>
                  </a:lnTo>
                  <a:lnTo>
                    <a:pt x="34" y="56"/>
                  </a:lnTo>
                  <a:lnTo>
                    <a:pt x="40" y="50"/>
                  </a:lnTo>
                  <a:lnTo>
                    <a:pt x="44" y="43"/>
                  </a:lnTo>
                  <a:lnTo>
                    <a:pt x="50" y="40"/>
                  </a:lnTo>
                  <a:lnTo>
                    <a:pt x="57" y="33"/>
                  </a:lnTo>
                  <a:lnTo>
                    <a:pt x="64" y="30"/>
                  </a:lnTo>
                  <a:lnTo>
                    <a:pt x="67" y="27"/>
                  </a:lnTo>
                  <a:lnTo>
                    <a:pt x="74" y="20"/>
                  </a:lnTo>
                  <a:lnTo>
                    <a:pt x="80" y="17"/>
                  </a:lnTo>
                  <a:lnTo>
                    <a:pt x="87" y="13"/>
                  </a:lnTo>
                  <a:lnTo>
                    <a:pt x="94" y="10"/>
                  </a:lnTo>
                  <a:lnTo>
                    <a:pt x="100" y="7"/>
                  </a:lnTo>
                  <a:lnTo>
                    <a:pt x="110" y="7"/>
                  </a:lnTo>
                  <a:lnTo>
                    <a:pt x="117" y="3"/>
                  </a:lnTo>
                  <a:lnTo>
                    <a:pt x="124" y="0"/>
                  </a:lnTo>
                  <a:lnTo>
                    <a:pt x="130" y="0"/>
                  </a:lnTo>
                  <a:lnTo>
                    <a:pt x="140" y="0"/>
                  </a:lnTo>
                  <a:lnTo>
                    <a:pt x="14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1" name="Freeform 29"/>
            <p:cNvSpPr>
              <a:spLocks/>
            </p:cNvSpPr>
            <p:nvPr/>
          </p:nvSpPr>
          <p:spPr bwMode="auto">
            <a:xfrm>
              <a:off x="6629401" y="5969000"/>
              <a:ext cx="247650" cy="249237"/>
            </a:xfrm>
            <a:custGeom>
              <a:avLst/>
              <a:gdLst>
                <a:gd name="T0" fmla="*/ 156 w 156"/>
                <a:gd name="T1" fmla="*/ 20 h 157"/>
                <a:gd name="T2" fmla="*/ 143 w 156"/>
                <a:gd name="T3" fmla="*/ 24 h 157"/>
                <a:gd name="T4" fmla="*/ 126 w 156"/>
                <a:gd name="T5" fmla="*/ 24 h 157"/>
                <a:gd name="T6" fmla="*/ 116 w 156"/>
                <a:gd name="T7" fmla="*/ 27 h 157"/>
                <a:gd name="T8" fmla="*/ 103 w 156"/>
                <a:gd name="T9" fmla="*/ 34 h 157"/>
                <a:gd name="T10" fmla="*/ 90 w 156"/>
                <a:gd name="T11" fmla="*/ 37 h 157"/>
                <a:gd name="T12" fmla="*/ 80 w 156"/>
                <a:gd name="T13" fmla="*/ 44 h 157"/>
                <a:gd name="T14" fmla="*/ 70 w 156"/>
                <a:gd name="T15" fmla="*/ 54 h 157"/>
                <a:gd name="T16" fmla="*/ 60 w 156"/>
                <a:gd name="T17" fmla="*/ 60 h 157"/>
                <a:gd name="T18" fmla="*/ 50 w 156"/>
                <a:gd name="T19" fmla="*/ 70 h 157"/>
                <a:gd name="T20" fmla="*/ 43 w 156"/>
                <a:gd name="T21" fmla="*/ 80 h 157"/>
                <a:gd name="T22" fmla="*/ 36 w 156"/>
                <a:gd name="T23" fmla="*/ 94 h 157"/>
                <a:gd name="T24" fmla="*/ 30 w 156"/>
                <a:gd name="T25" fmla="*/ 104 h 157"/>
                <a:gd name="T26" fmla="*/ 23 w 156"/>
                <a:gd name="T27" fmla="*/ 117 h 157"/>
                <a:gd name="T28" fmla="*/ 20 w 156"/>
                <a:gd name="T29" fmla="*/ 130 h 157"/>
                <a:gd name="T30" fmla="*/ 20 w 156"/>
                <a:gd name="T31" fmla="*/ 144 h 157"/>
                <a:gd name="T32" fmla="*/ 20 w 156"/>
                <a:gd name="T33" fmla="*/ 157 h 157"/>
                <a:gd name="T34" fmla="*/ 0 w 156"/>
                <a:gd name="T35" fmla="*/ 150 h 157"/>
                <a:gd name="T36" fmla="*/ 0 w 156"/>
                <a:gd name="T37" fmla="*/ 134 h 157"/>
                <a:gd name="T38" fmla="*/ 3 w 156"/>
                <a:gd name="T39" fmla="*/ 120 h 157"/>
                <a:gd name="T40" fmla="*/ 10 w 156"/>
                <a:gd name="T41" fmla="*/ 104 h 157"/>
                <a:gd name="T42" fmla="*/ 13 w 156"/>
                <a:gd name="T43" fmla="*/ 90 h 157"/>
                <a:gd name="T44" fmla="*/ 23 w 156"/>
                <a:gd name="T45" fmla="*/ 77 h 157"/>
                <a:gd name="T46" fmla="*/ 30 w 156"/>
                <a:gd name="T47" fmla="*/ 64 h 157"/>
                <a:gd name="T48" fmla="*/ 40 w 156"/>
                <a:gd name="T49" fmla="*/ 54 h 157"/>
                <a:gd name="T50" fmla="*/ 50 w 156"/>
                <a:gd name="T51" fmla="*/ 44 h 157"/>
                <a:gd name="T52" fmla="*/ 63 w 156"/>
                <a:gd name="T53" fmla="*/ 34 h 157"/>
                <a:gd name="T54" fmla="*/ 73 w 156"/>
                <a:gd name="T55" fmla="*/ 24 h 157"/>
                <a:gd name="T56" fmla="*/ 86 w 156"/>
                <a:gd name="T57" fmla="*/ 17 h 157"/>
                <a:gd name="T58" fmla="*/ 103 w 156"/>
                <a:gd name="T59" fmla="*/ 10 h 157"/>
                <a:gd name="T60" fmla="*/ 116 w 156"/>
                <a:gd name="T61" fmla="*/ 7 h 157"/>
                <a:gd name="T62" fmla="*/ 133 w 156"/>
                <a:gd name="T63" fmla="*/ 4 h 157"/>
                <a:gd name="T64" fmla="*/ 146 w 156"/>
                <a:gd name="T65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156" y="0"/>
                  </a:moveTo>
                  <a:lnTo>
                    <a:pt x="156" y="20"/>
                  </a:lnTo>
                  <a:lnTo>
                    <a:pt x="150" y="20"/>
                  </a:lnTo>
                  <a:lnTo>
                    <a:pt x="143" y="24"/>
                  </a:lnTo>
                  <a:lnTo>
                    <a:pt x="133" y="24"/>
                  </a:lnTo>
                  <a:lnTo>
                    <a:pt x="126" y="24"/>
                  </a:lnTo>
                  <a:lnTo>
                    <a:pt x="120" y="27"/>
                  </a:lnTo>
                  <a:lnTo>
                    <a:pt x="116" y="27"/>
                  </a:lnTo>
                  <a:lnTo>
                    <a:pt x="110" y="30"/>
                  </a:lnTo>
                  <a:lnTo>
                    <a:pt x="103" y="34"/>
                  </a:lnTo>
                  <a:lnTo>
                    <a:pt x="96" y="34"/>
                  </a:lnTo>
                  <a:lnTo>
                    <a:pt x="90" y="37"/>
                  </a:lnTo>
                  <a:lnTo>
                    <a:pt x="83" y="40"/>
                  </a:lnTo>
                  <a:lnTo>
                    <a:pt x="80" y="44"/>
                  </a:lnTo>
                  <a:lnTo>
                    <a:pt x="73" y="50"/>
                  </a:lnTo>
                  <a:lnTo>
                    <a:pt x="70" y="54"/>
                  </a:lnTo>
                  <a:lnTo>
                    <a:pt x="63" y="57"/>
                  </a:lnTo>
                  <a:lnTo>
                    <a:pt x="60" y="60"/>
                  </a:lnTo>
                  <a:lnTo>
                    <a:pt x="53" y="67"/>
                  </a:lnTo>
                  <a:lnTo>
                    <a:pt x="50" y="70"/>
                  </a:lnTo>
                  <a:lnTo>
                    <a:pt x="46" y="77"/>
                  </a:lnTo>
                  <a:lnTo>
                    <a:pt x="43" y="80"/>
                  </a:lnTo>
                  <a:lnTo>
                    <a:pt x="40" y="87"/>
                  </a:lnTo>
                  <a:lnTo>
                    <a:pt x="36" y="94"/>
                  </a:lnTo>
                  <a:lnTo>
                    <a:pt x="33" y="100"/>
                  </a:lnTo>
                  <a:lnTo>
                    <a:pt x="30" y="104"/>
                  </a:lnTo>
                  <a:lnTo>
                    <a:pt x="26" y="110"/>
                  </a:lnTo>
                  <a:lnTo>
                    <a:pt x="23" y="117"/>
                  </a:lnTo>
                  <a:lnTo>
                    <a:pt x="23" y="124"/>
                  </a:lnTo>
                  <a:lnTo>
                    <a:pt x="20" y="130"/>
                  </a:lnTo>
                  <a:lnTo>
                    <a:pt x="20" y="137"/>
                  </a:lnTo>
                  <a:lnTo>
                    <a:pt x="20" y="144"/>
                  </a:lnTo>
                  <a:lnTo>
                    <a:pt x="20" y="150"/>
                  </a:lnTo>
                  <a:lnTo>
                    <a:pt x="20" y="157"/>
                  </a:lnTo>
                  <a:lnTo>
                    <a:pt x="0" y="157"/>
                  </a:lnTo>
                  <a:lnTo>
                    <a:pt x="0" y="150"/>
                  </a:lnTo>
                  <a:lnTo>
                    <a:pt x="0" y="144"/>
                  </a:lnTo>
                  <a:lnTo>
                    <a:pt x="0" y="134"/>
                  </a:lnTo>
                  <a:lnTo>
                    <a:pt x="3" y="127"/>
                  </a:lnTo>
                  <a:lnTo>
                    <a:pt x="3" y="120"/>
                  </a:lnTo>
                  <a:lnTo>
                    <a:pt x="6" y="110"/>
                  </a:lnTo>
                  <a:lnTo>
                    <a:pt x="10" y="104"/>
                  </a:lnTo>
                  <a:lnTo>
                    <a:pt x="10" y="97"/>
                  </a:lnTo>
                  <a:lnTo>
                    <a:pt x="13" y="90"/>
                  </a:lnTo>
                  <a:lnTo>
                    <a:pt x="16" y="84"/>
                  </a:lnTo>
                  <a:lnTo>
                    <a:pt x="23" y="77"/>
                  </a:lnTo>
                  <a:lnTo>
                    <a:pt x="26" y="70"/>
                  </a:lnTo>
                  <a:lnTo>
                    <a:pt x="30" y="64"/>
                  </a:lnTo>
                  <a:lnTo>
                    <a:pt x="33" y="60"/>
                  </a:lnTo>
                  <a:lnTo>
                    <a:pt x="40" y="54"/>
                  </a:lnTo>
                  <a:lnTo>
                    <a:pt x="46" y="47"/>
                  </a:lnTo>
                  <a:lnTo>
                    <a:pt x="50" y="44"/>
                  </a:lnTo>
                  <a:lnTo>
                    <a:pt x="56" y="37"/>
                  </a:lnTo>
                  <a:lnTo>
                    <a:pt x="63" y="34"/>
                  </a:lnTo>
                  <a:lnTo>
                    <a:pt x="66" y="30"/>
                  </a:lnTo>
                  <a:lnTo>
                    <a:pt x="73" y="24"/>
                  </a:lnTo>
                  <a:lnTo>
                    <a:pt x="80" y="20"/>
                  </a:lnTo>
                  <a:lnTo>
                    <a:pt x="86" y="17"/>
                  </a:lnTo>
                  <a:lnTo>
                    <a:pt x="93" y="14"/>
                  </a:lnTo>
                  <a:lnTo>
                    <a:pt x="103" y="10"/>
                  </a:lnTo>
                  <a:lnTo>
                    <a:pt x="110" y="10"/>
                  </a:lnTo>
                  <a:lnTo>
                    <a:pt x="116" y="7"/>
                  </a:lnTo>
                  <a:lnTo>
                    <a:pt x="123" y="4"/>
                  </a:lnTo>
                  <a:lnTo>
                    <a:pt x="133" y="4"/>
                  </a:lnTo>
                  <a:lnTo>
                    <a:pt x="140" y="4"/>
                  </a:lnTo>
                  <a:lnTo>
                    <a:pt x="146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5" name="Freeform 30"/>
            <p:cNvSpPr>
              <a:spLocks/>
            </p:cNvSpPr>
            <p:nvPr/>
          </p:nvSpPr>
          <p:spPr bwMode="auto">
            <a:xfrm>
              <a:off x="6411913" y="6218238"/>
              <a:ext cx="249238" cy="249237"/>
            </a:xfrm>
            <a:custGeom>
              <a:avLst/>
              <a:gdLst>
                <a:gd name="T0" fmla="*/ 157 w 157"/>
                <a:gd name="T1" fmla="*/ 0 h 157"/>
                <a:gd name="T2" fmla="*/ 153 w 157"/>
                <a:gd name="T3" fmla="*/ 17 h 157"/>
                <a:gd name="T4" fmla="*/ 153 w 157"/>
                <a:gd name="T5" fmla="*/ 33 h 157"/>
                <a:gd name="T6" fmla="*/ 150 w 157"/>
                <a:gd name="T7" fmla="*/ 47 h 157"/>
                <a:gd name="T8" fmla="*/ 143 w 157"/>
                <a:gd name="T9" fmla="*/ 63 h 157"/>
                <a:gd name="T10" fmla="*/ 137 w 157"/>
                <a:gd name="T11" fmla="*/ 77 h 157"/>
                <a:gd name="T12" fmla="*/ 130 w 157"/>
                <a:gd name="T13" fmla="*/ 90 h 157"/>
                <a:gd name="T14" fmla="*/ 120 w 157"/>
                <a:gd name="T15" fmla="*/ 100 h 157"/>
                <a:gd name="T16" fmla="*/ 110 w 157"/>
                <a:gd name="T17" fmla="*/ 113 h 157"/>
                <a:gd name="T18" fmla="*/ 100 w 157"/>
                <a:gd name="T19" fmla="*/ 123 h 157"/>
                <a:gd name="T20" fmla="*/ 87 w 157"/>
                <a:gd name="T21" fmla="*/ 130 h 157"/>
                <a:gd name="T22" fmla="*/ 73 w 157"/>
                <a:gd name="T23" fmla="*/ 140 h 157"/>
                <a:gd name="T24" fmla="*/ 60 w 157"/>
                <a:gd name="T25" fmla="*/ 147 h 157"/>
                <a:gd name="T26" fmla="*/ 47 w 157"/>
                <a:gd name="T27" fmla="*/ 150 h 157"/>
                <a:gd name="T28" fmla="*/ 30 w 157"/>
                <a:gd name="T29" fmla="*/ 153 h 157"/>
                <a:gd name="T30" fmla="*/ 13 w 157"/>
                <a:gd name="T31" fmla="*/ 157 h 157"/>
                <a:gd name="T32" fmla="*/ 0 w 157"/>
                <a:gd name="T33" fmla="*/ 157 h 157"/>
                <a:gd name="T34" fmla="*/ 7 w 157"/>
                <a:gd name="T35" fmla="*/ 137 h 157"/>
                <a:gd name="T36" fmla="*/ 20 w 157"/>
                <a:gd name="T37" fmla="*/ 137 h 157"/>
                <a:gd name="T38" fmla="*/ 33 w 157"/>
                <a:gd name="T39" fmla="*/ 133 h 157"/>
                <a:gd name="T40" fmla="*/ 47 w 157"/>
                <a:gd name="T41" fmla="*/ 130 h 157"/>
                <a:gd name="T42" fmla="*/ 57 w 157"/>
                <a:gd name="T43" fmla="*/ 123 h 157"/>
                <a:gd name="T44" fmla="*/ 70 w 157"/>
                <a:gd name="T45" fmla="*/ 120 h 157"/>
                <a:gd name="T46" fmla="*/ 80 w 157"/>
                <a:gd name="T47" fmla="*/ 110 h 157"/>
                <a:gd name="T48" fmla="*/ 90 w 157"/>
                <a:gd name="T49" fmla="*/ 103 h 157"/>
                <a:gd name="T50" fmla="*/ 100 w 157"/>
                <a:gd name="T51" fmla="*/ 93 h 157"/>
                <a:gd name="T52" fmla="*/ 110 w 157"/>
                <a:gd name="T53" fmla="*/ 83 h 157"/>
                <a:gd name="T54" fmla="*/ 117 w 157"/>
                <a:gd name="T55" fmla="*/ 73 h 157"/>
                <a:gd name="T56" fmla="*/ 123 w 157"/>
                <a:gd name="T57" fmla="*/ 60 h 157"/>
                <a:gd name="T58" fmla="*/ 127 w 157"/>
                <a:gd name="T59" fmla="*/ 50 h 157"/>
                <a:gd name="T60" fmla="*/ 130 w 157"/>
                <a:gd name="T61" fmla="*/ 37 h 157"/>
                <a:gd name="T62" fmla="*/ 133 w 157"/>
                <a:gd name="T63" fmla="*/ 23 h 157"/>
                <a:gd name="T64" fmla="*/ 137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137" y="0"/>
                  </a:moveTo>
                  <a:lnTo>
                    <a:pt x="157" y="0"/>
                  </a:lnTo>
                  <a:lnTo>
                    <a:pt x="157" y="10"/>
                  </a:lnTo>
                  <a:lnTo>
                    <a:pt x="153" y="17"/>
                  </a:lnTo>
                  <a:lnTo>
                    <a:pt x="153" y="27"/>
                  </a:lnTo>
                  <a:lnTo>
                    <a:pt x="153" y="33"/>
                  </a:lnTo>
                  <a:lnTo>
                    <a:pt x="150" y="40"/>
                  </a:lnTo>
                  <a:lnTo>
                    <a:pt x="150" y="47"/>
                  </a:lnTo>
                  <a:lnTo>
                    <a:pt x="147" y="57"/>
                  </a:lnTo>
                  <a:lnTo>
                    <a:pt x="143" y="63"/>
                  </a:lnTo>
                  <a:lnTo>
                    <a:pt x="140" y="70"/>
                  </a:lnTo>
                  <a:lnTo>
                    <a:pt x="137" y="77"/>
                  </a:lnTo>
                  <a:lnTo>
                    <a:pt x="133" y="83"/>
                  </a:lnTo>
                  <a:lnTo>
                    <a:pt x="130" y="90"/>
                  </a:lnTo>
                  <a:lnTo>
                    <a:pt x="123" y="97"/>
                  </a:lnTo>
                  <a:lnTo>
                    <a:pt x="120" y="100"/>
                  </a:lnTo>
                  <a:lnTo>
                    <a:pt x="113" y="107"/>
                  </a:lnTo>
                  <a:lnTo>
                    <a:pt x="110" y="113"/>
                  </a:lnTo>
                  <a:lnTo>
                    <a:pt x="103" y="117"/>
                  </a:lnTo>
                  <a:lnTo>
                    <a:pt x="100" y="123"/>
                  </a:lnTo>
                  <a:lnTo>
                    <a:pt x="93" y="127"/>
                  </a:lnTo>
                  <a:lnTo>
                    <a:pt x="87" y="130"/>
                  </a:lnTo>
                  <a:lnTo>
                    <a:pt x="80" y="137"/>
                  </a:lnTo>
                  <a:lnTo>
                    <a:pt x="73" y="140"/>
                  </a:lnTo>
                  <a:lnTo>
                    <a:pt x="67" y="143"/>
                  </a:lnTo>
                  <a:lnTo>
                    <a:pt x="60" y="147"/>
                  </a:lnTo>
                  <a:lnTo>
                    <a:pt x="53" y="150"/>
                  </a:lnTo>
                  <a:lnTo>
                    <a:pt x="47" y="150"/>
                  </a:lnTo>
                  <a:lnTo>
                    <a:pt x="37" y="153"/>
                  </a:lnTo>
                  <a:lnTo>
                    <a:pt x="30" y="153"/>
                  </a:lnTo>
                  <a:lnTo>
                    <a:pt x="23" y="157"/>
                  </a:lnTo>
                  <a:lnTo>
                    <a:pt x="13" y="157"/>
                  </a:lnTo>
                  <a:lnTo>
                    <a:pt x="7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7" y="137"/>
                  </a:lnTo>
                  <a:lnTo>
                    <a:pt x="13" y="137"/>
                  </a:lnTo>
                  <a:lnTo>
                    <a:pt x="20" y="137"/>
                  </a:lnTo>
                  <a:lnTo>
                    <a:pt x="27" y="137"/>
                  </a:lnTo>
                  <a:lnTo>
                    <a:pt x="33" y="133"/>
                  </a:lnTo>
                  <a:lnTo>
                    <a:pt x="40" y="133"/>
                  </a:lnTo>
                  <a:lnTo>
                    <a:pt x="47" y="130"/>
                  </a:lnTo>
                  <a:lnTo>
                    <a:pt x="53" y="127"/>
                  </a:lnTo>
                  <a:lnTo>
                    <a:pt x="57" y="123"/>
                  </a:lnTo>
                  <a:lnTo>
                    <a:pt x="63" y="123"/>
                  </a:lnTo>
                  <a:lnTo>
                    <a:pt x="70" y="120"/>
                  </a:lnTo>
                  <a:lnTo>
                    <a:pt x="77" y="117"/>
                  </a:lnTo>
                  <a:lnTo>
                    <a:pt x="80" y="110"/>
                  </a:lnTo>
                  <a:lnTo>
                    <a:pt x="87" y="107"/>
                  </a:lnTo>
                  <a:lnTo>
                    <a:pt x="90" y="103"/>
                  </a:lnTo>
                  <a:lnTo>
                    <a:pt x="97" y="97"/>
                  </a:lnTo>
                  <a:lnTo>
                    <a:pt x="100" y="93"/>
                  </a:lnTo>
                  <a:lnTo>
                    <a:pt x="103" y="90"/>
                  </a:lnTo>
                  <a:lnTo>
                    <a:pt x="110" y="83"/>
                  </a:lnTo>
                  <a:lnTo>
                    <a:pt x="113" y="77"/>
                  </a:lnTo>
                  <a:lnTo>
                    <a:pt x="117" y="73"/>
                  </a:lnTo>
                  <a:lnTo>
                    <a:pt x="120" y="67"/>
                  </a:lnTo>
                  <a:lnTo>
                    <a:pt x="123" y="60"/>
                  </a:lnTo>
                  <a:lnTo>
                    <a:pt x="127" y="53"/>
                  </a:lnTo>
                  <a:lnTo>
                    <a:pt x="127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3" y="30"/>
                  </a:lnTo>
                  <a:lnTo>
                    <a:pt x="133" y="23"/>
                  </a:lnTo>
                  <a:lnTo>
                    <a:pt x="137" y="17"/>
                  </a:lnTo>
                  <a:lnTo>
                    <a:pt x="137" y="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6" name="Freeform 31"/>
            <p:cNvSpPr>
              <a:spLocks/>
            </p:cNvSpPr>
            <p:nvPr/>
          </p:nvSpPr>
          <p:spPr bwMode="auto">
            <a:xfrm>
              <a:off x="6411913" y="6440488"/>
              <a:ext cx="249238" cy="242887"/>
            </a:xfrm>
            <a:custGeom>
              <a:avLst/>
              <a:gdLst>
                <a:gd name="T0" fmla="*/ 0 w 157"/>
                <a:gd name="T1" fmla="*/ 0 h 153"/>
                <a:gd name="T2" fmla="*/ 13 w 157"/>
                <a:gd name="T3" fmla="*/ 0 h 153"/>
                <a:gd name="T4" fmla="*/ 30 w 157"/>
                <a:gd name="T5" fmla="*/ 0 h 153"/>
                <a:gd name="T6" fmla="*/ 47 w 157"/>
                <a:gd name="T7" fmla="*/ 7 h 153"/>
                <a:gd name="T8" fmla="*/ 60 w 157"/>
                <a:gd name="T9" fmla="*/ 10 h 153"/>
                <a:gd name="T10" fmla="*/ 73 w 157"/>
                <a:gd name="T11" fmla="*/ 17 h 153"/>
                <a:gd name="T12" fmla="*/ 87 w 157"/>
                <a:gd name="T13" fmla="*/ 27 h 153"/>
                <a:gd name="T14" fmla="*/ 100 w 157"/>
                <a:gd name="T15" fmla="*/ 33 h 153"/>
                <a:gd name="T16" fmla="*/ 110 w 157"/>
                <a:gd name="T17" fmla="*/ 43 h 153"/>
                <a:gd name="T18" fmla="*/ 120 w 157"/>
                <a:gd name="T19" fmla="*/ 56 h 153"/>
                <a:gd name="T20" fmla="*/ 130 w 157"/>
                <a:gd name="T21" fmla="*/ 66 h 153"/>
                <a:gd name="T22" fmla="*/ 137 w 157"/>
                <a:gd name="T23" fmla="*/ 80 h 153"/>
                <a:gd name="T24" fmla="*/ 143 w 157"/>
                <a:gd name="T25" fmla="*/ 93 h 153"/>
                <a:gd name="T26" fmla="*/ 150 w 157"/>
                <a:gd name="T27" fmla="*/ 110 h 153"/>
                <a:gd name="T28" fmla="*/ 153 w 157"/>
                <a:gd name="T29" fmla="*/ 123 h 153"/>
                <a:gd name="T30" fmla="*/ 153 w 157"/>
                <a:gd name="T31" fmla="*/ 140 h 153"/>
                <a:gd name="T32" fmla="*/ 157 w 157"/>
                <a:gd name="T33" fmla="*/ 153 h 153"/>
                <a:gd name="T34" fmla="*/ 137 w 157"/>
                <a:gd name="T35" fmla="*/ 146 h 153"/>
                <a:gd name="T36" fmla="*/ 133 w 157"/>
                <a:gd name="T37" fmla="*/ 133 h 153"/>
                <a:gd name="T38" fmla="*/ 130 w 157"/>
                <a:gd name="T39" fmla="*/ 120 h 153"/>
                <a:gd name="T40" fmla="*/ 127 w 157"/>
                <a:gd name="T41" fmla="*/ 106 h 153"/>
                <a:gd name="T42" fmla="*/ 123 w 157"/>
                <a:gd name="T43" fmla="*/ 96 h 153"/>
                <a:gd name="T44" fmla="*/ 117 w 157"/>
                <a:gd name="T45" fmla="*/ 83 h 153"/>
                <a:gd name="T46" fmla="*/ 110 w 157"/>
                <a:gd name="T47" fmla="*/ 73 h 153"/>
                <a:gd name="T48" fmla="*/ 100 w 157"/>
                <a:gd name="T49" fmla="*/ 63 h 153"/>
                <a:gd name="T50" fmla="*/ 90 w 157"/>
                <a:gd name="T51" fmla="*/ 53 h 153"/>
                <a:gd name="T52" fmla="*/ 80 w 157"/>
                <a:gd name="T53" fmla="*/ 46 h 153"/>
                <a:gd name="T54" fmla="*/ 70 w 157"/>
                <a:gd name="T55" fmla="*/ 36 h 153"/>
                <a:gd name="T56" fmla="*/ 57 w 157"/>
                <a:gd name="T57" fmla="*/ 30 h 153"/>
                <a:gd name="T58" fmla="*/ 47 w 157"/>
                <a:gd name="T59" fmla="*/ 27 h 153"/>
                <a:gd name="T60" fmla="*/ 33 w 157"/>
                <a:gd name="T61" fmla="*/ 23 h 153"/>
                <a:gd name="T62" fmla="*/ 20 w 157"/>
                <a:gd name="T63" fmla="*/ 20 h 153"/>
                <a:gd name="T64" fmla="*/ 7 w 157"/>
                <a:gd name="T65" fmla="*/ 1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0" y="17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3"/>
                  </a:lnTo>
                  <a:lnTo>
                    <a:pt x="47" y="7"/>
                  </a:lnTo>
                  <a:lnTo>
                    <a:pt x="53" y="7"/>
                  </a:lnTo>
                  <a:lnTo>
                    <a:pt x="60" y="10"/>
                  </a:lnTo>
                  <a:lnTo>
                    <a:pt x="67" y="13"/>
                  </a:lnTo>
                  <a:lnTo>
                    <a:pt x="73" y="17"/>
                  </a:lnTo>
                  <a:lnTo>
                    <a:pt x="80" y="20"/>
                  </a:lnTo>
                  <a:lnTo>
                    <a:pt x="87" y="27"/>
                  </a:lnTo>
                  <a:lnTo>
                    <a:pt x="93" y="30"/>
                  </a:lnTo>
                  <a:lnTo>
                    <a:pt x="100" y="33"/>
                  </a:lnTo>
                  <a:lnTo>
                    <a:pt x="103" y="40"/>
                  </a:lnTo>
                  <a:lnTo>
                    <a:pt x="110" y="43"/>
                  </a:lnTo>
                  <a:lnTo>
                    <a:pt x="113" y="50"/>
                  </a:lnTo>
                  <a:lnTo>
                    <a:pt x="120" y="56"/>
                  </a:lnTo>
                  <a:lnTo>
                    <a:pt x="123" y="60"/>
                  </a:lnTo>
                  <a:lnTo>
                    <a:pt x="130" y="66"/>
                  </a:lnTo>
                  <a:lnTo>
                    <a:pt x="133" y="73"/>
                  </a:lnTo>
                  <a:lnTo>
                    <a:pt x="137" y="80"/>
                  </a:lnTo>
                  <a:lnTo>
                    <a:pt x="140" y="86"/>
                  </a:lnTo>
                  <a:lnTo>
                    <a:pt x="143" y="93"/>
                  </a:lnTo>
                  <a:lnTo>
                    <a:pt x="147" y="100"/>
                  </a:lnTo>
                  <a:lnTo>
                    <a:pt x="150" y="110"/>
                  </a:lnTo>
                  <a:lnTo>
                    <a:pt x="150" y="116"/>
                  </a:lnTo>
                  <a:lnTo>
                    <a:pt x="153" y="123"/>
                  </a:lnTo>
                  <a:lnTo>
                    <a:pt x="153" y="130"/>
                  </a:lnTo>
                  <a:lnTo>
                    <a:pt x="153" y="140"/>
                  </a:lnTo>
                  <a:lnTo>
                    <a:pt x="157" y="146"/>
                  </a:lnTo>
                  <a:lnTo>
                    <a:pt x="157" y="153"/>
                  </a:lnTo>
                  <a:lnTo>
                    <a:pt x="137" y="153"/>
                  </a:lnTo>
                  <a:lnTo>
                    <a:pt x="137" y="146"/>
                  </a:lnTo>
                  <a:lnTo>
                    <a:pt x="137" y="140"/>
                  </a:lnTo>
                  <a:lnTo>
                    <a:pt x="133" y="133"/>
                  </a:lnTo>
                  <a:lnTo>
                    <a:pt x="133" y="126"/>
                  </a:lnTo>
                  <a:lnTo>
                    <a:pt x="130" y="120"/>
                  </a:lnTo>
                  <a:lnTo>
                    <a:pt x="130" y="113"/>
                  </a:lnTo>
                  <a:lnTo>
                    <a:pt x="127" y="106"/>
                  </a:lnTo>
                  <a:lnTo>
                    <a:pt x="127" y="100"/>
                  </a:lnTo>
                  <a:lnTo>
                    <a:pt x="123" y="96"/>
                  </a:lnTo>
                  <a:lnTo>
                    <a:pt x="120" y="90"/>
                  </a:lnTo>
                  <a:lnTo>
                    <a:pt x="117" y="83"/>
                  </a:lnTo>
                  <a:lnTo>
                    <a:pt x="113" y="80"/>
                  </a:lnTo>
                  <a:lnTo>
                    <a:pt x="110" y="73"/>
                  </a:lnTo>
                  <a:lnTo>
                    <a:pt x="103" y="66"/>
                  </a:lnTo>
                  <a:lnTo>
                    <a:pt x="100" y="63"/>
                  </a:lnTo>
                  <a:lnTo>
                    <a:pt x="97" y="56"/>
                  </a:lnTo>
                  <a:lnTo>
                    <a:pt x="90" y="53"/>
                  </a:lnTo>
                  <a:lnTo>
                    <a:pt x="87" y="50"/>
                  </a:lnTo>
                  <a:lnTo>
                    <a:pt x="80" y="46"/>
                  </a:lnTo>
                  <a:lnTo>
                    <a:pt x="77" y="40"/>
                  </a:lnTo>
                  <a:lnTo>
                    <a:pt x="70" y="36"/>
                  </a:lnTo>
                  <a:lnTo>
                    <a:pt x="63" y="33"/>
                  </a:lnTo>
                  <a:lnTo>
                    <a:pt x="57" y="30"/>
                  </a:lnTo>
                  <a:lnTo>
                    <a:pt x="53" y="30"/>
                  </a:lnTo>
                  <a:lnTo>
                    <a:pt x="47" y="27"/>
                  </a:lnTo>
                  <a:lnTo>
                    <a:pt x="40" y="23"/>
                  </a:lnTo>
                  <a:lnTo>
                    <a:pt x="33" y="23"/>
                  </a:lnTo>
                  <a:lnTo>
                    <a:pt x="27" y="20"/>
                  </a:lnTo>
                  <a:lnTo>
                    <a:pt x="20" y="20"/>
                  </a:lnTo>
                  <a:lnTo>
                    <a:pt x="13" y="20"/>
                  </a:lnTo>
                  <a:lnTo>
                    <a:pt x="7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7" name="Freeform 32"/>
            <p:cNvSpPr>
              <a:spLocks/>
            </p:cNvSpPr>
            <p:nvPr/>
          </p:nvSpPr>
          <p:spPr bwMode="auto">
            <a:xfrm>
              <a:off x="6629401" y="6683375"/>
              <a:ext cx="247650" cy="249237"/>
            </a:xfrm>
            <a:custGeom>
              <a:avLst/>
              <a:gdLst>
                <a:gd name="T0" fmla="*/ 20 w 156"/>
                <a:gd name="T1" fmla="*/ 0 h 157"/>
                <a:gd name="T2" fmla="*/ 20 w 156"/>
                <a:gd name="T3" fmla="*/ 17 h 157"/>
                <a:gd name="T4" fmla="*/ 20 w 156"/>
                <a:gd name="T5" fmla="*/ 30 h 157"/>
                <a:gd name="T6" fmla="*/ 23 w 156"/>
                <a:gd name="T7" fmla="*/ 43 h 157"/>
                <a:gd name="T8" fmla="*/ 30 w 156"/>
                <a:gd name="T9" fmla="*/ 53 h 157"/>
                <a:gd name="T10" fmla="*/ 36 w 156"/>
                <a:gd name="T11" fmla="*/ 67 h 157"/>
                <a:gd name="T12" fmla="*/ 43 w 156"/>
                <a:gd name="T13" fmla="*/ 77 h 157"/>
                <a:gd name="T14" fmla="*/ 50 w 156"/>
                <a:gd name="T15" fmla="*/ 90 h 157"/>
                <a:gd name="T16" fmla="*/ 60 w 156"/>
                <a:gd name="T17" fmla="*/ 100 h 157"/>
                <a:gd name="T18" fmla="*/ 70 w 156"/>
                <a:gd name="T19" fmla="*/ 107 h 157"/>
                <a:gd name="T20" fmla="*/ 80 w 156"/>
                <a:gd name="T21" fmla="*/ 117 h 157"/>
                <a:gd name="T22" fmla="*/ 90 w 156"/>
                <a:gd name="T23" fmla="*/ 123 h 157"/>
                <a:gd name="T24" fmla="*/ 103 w 156"/>
                <a:gd name="T25" fmla="*/ 127 h 157"/>
                <a:gd name="T26" fmla="*/ 116 w 156"/>
                <a:gd name="T27" fmla="*/ 133 h 157"/>
                <a:gd name="T28" fmla="*/ 126 w 156"/>
                <a:gd name="T29" fmla="*/ 137 h 157"/>
                <a:gd name="T30" fmla="*/ 143 w 156"/>
                <a:gd name="T31" fmla="*/ 137 h 157"/>
                <a:gd name="T32" fmla="*/ 156 w 156"/>
                <a:gd name="T33" fmla="*/ 140 h 157"/>
                <a:gd name="T34" fmla="*/ 146 w 156"/>
                <a:gd name="T35" fmla="*/ 157 h 157"/>
                <a:gd name="T36" fmla="*/ 133 w 156"/>
                <a:gd name="T37" fmla="*/ 157 h 157"/>
                <a:gd name="T38" fmla="*/ 116 w 156"/>
                <a:gd name="T39" fmla="*/ 153 h 157"/>
                <a:gd name="T40" fmla="*/ 103 w 156"/>
                <a:gd name="T41" fmla="*/ 150 h 157"/>
                <a:gd name="T42" fmla="*/ 86 w 156"/>
                <a:gd name="T43" fmla="*/ 143 h 157"/>
                <a:gd name="T44" fmla="*/ 73 w 156"/>
                <a:gd name="T45" fmla="*/ 137 h 157"/>
                <a:gd name="T46" fmla="*/ 63 w 156"/>
                <a:gd name="T47" fmla="*/ 127 h 157"/>
                <a:gd name="T48" fmla="*/ 50 w 156"/>
                <a:gd name="T49" fmla="*/ 117 h 157"/>
                <a:gd name="T50" fmla="*/ 40 w 156"/>
                <a:gd name="T51" fmla="*/ 107 h 157"/>
                <a:gd name="T52" fmla="*/ 30 w 156"/>
                <a:gd name="T53" fmla="*/ 97 h 157"/>
                <a:gd name="T54" fmla="*/ 23 w 156"/>
                <a:gd name="T55" fmla="*/ 83 h 157"/>
                <a:gd name="T56" fmla="*/ 13 w 156"/>
                <a:gd name="T57" fmla="*/ 70 h 157"/>
                <a:gd name="T58" fmla="*/ 10 w 156"/>
                <a:gd name="T59" fmla="*/ 57 h 157"/>
                <a:gd name="T60" fmla="*/ 3 w 156"/>
                <a:gd name="T61" fmla="*/ 40 h 157"/>
                <a:gd name="T62" fmla="*/ 0 w 156"/>
                <a:gd name="T63" fmla="*/ 27 h 157"/>
                <a:gd name="T64" fmla="*/ 0 w 156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3" y="37"/>
                  </a:lnTo>
                  <a:lnTo>
                    <a:pt x="23" y="43"/>
                  </a:lnTo>
                  <a:lnTo>
                    <a:pt x="26" y="50"/>
                  </a:lnTo>
                  <a:lnTo>
                    <a:pt x="30" y="53"/>
                  </a:lnTo>
                  <a:lnTo>
                    <a:pt x="33" y="60"/>
                  </a:lnTo>
                  <a:lnTo>
                    <a:pt x="36" y="67"/>
                  </a:lnTo>
                  <a:lnTo>
                    <a:pt x="40" y="73"/>
                  </a:lnTo>
                  <a:lnTo>
                    <a:pt x="43" y="77"/>
                  </a:lnTo>
                  <a:lnTo>
                    <a:pt x="46" y="83"/>
                  </a:lnTo>
                  <a:lnTo>
                    <a:pt x="50" y="90"/>
                  </a:lnTo>
                  <a:lnTo>
                    <a:pt x="53" y="93"/>
                  </a:lnTo>
                  <a:lnTo>
                    <a:pt x="60" y="100"/>
                  </a:lnTo>
                  <a:lnTo>
                    <a:pt x="63" y="103"/>
                  </a:lnTo>
                  <a:lnTo>
                    <a:pt x="70" y="107"/>
                  </a:lnTo>
                  <a:lnTo>
                    <a:pt x="73" y="110"/>
                  </a:lnTo>
                  <a:lnTo>
                    <a:pt x="80" y="117"/>
                  </a:lnTo>
                  <a:lnTo>
                    <a:pt x="83" y="120"/>
                  </a:lnTo>
                  <a:lnTo>
                    <a:pt x="90" y="123"/>
                  </a:lnTo>
                  <a:lnTo>
                    <a:pt x="96" y="127"/>
                  </a:lnTo>
                  <a:lnTo>
                    <a:pt x="103" y="127"/>
                  </a:lnTo>
                  <a:lnTo>
                    <a:pt x="110" y="130"/>
                  </a:lnTo>
                  <a:lnTo>
                    <a:pt x="116" y="133"/>
                  </a:lnTo>
                  <a:lnTo>
                    <a:pt x="120" y="133"/>
                  </a:lnTo>
                  <a:lnTo>
                    <a:pt x="126" y="137"/>
                  </a:lnTo>
                  <a:lnTo>
                    <a:pt x="133" y="137"/>
                  </a:lnTo>
                  <a:lnTo>
                    <a:pt x="143" y="137"/>
                  </a:lnTo>
                  <a:lnTo>
                    <a:pt x="150" y="140"/>
                  </a:lnTo>
                  <a:lnTo>
                    <a:pt x="156" y="140"/>
                  </a:lnTo>
                  <a:lnTo>
                    <a:pt x="156" y="157"/>
                  </a:lnTo>
                  <a:lnTo>
                    <a:pt x="146" y="157"/>
                  </a:lnTo>
                  <a:lnTo>
                    <a:pt x="140" y="157"/>
                  </a:lnTo>
                  <a:lnTo>
                    <a:pt x="133" y="157"/>
                  </a:lnTo>
                  <a:lnTo>
                    <a:pt x="123" y="153"/>
                  </a:lnTo>
                  <a:lnTo>
                    <a:pt x="116" y="153"/>
                  </a:lnTo>
                  <a:lnTo>
                    <a:pt x="110" y="150"/>
                  </a:lnTo>
                  <a:lnTo>
                    <a:pt x="103" y="150"/>
                  </a:lnTo>
                  <a:lnTo>
                    <a:pt x="93" y="147"/>
                  </a:lnTo>
                  <a:lnTo>
                    <a:pt x="86" y="143"/>
                  </a:lnTo>
                  <a:lnTo>
                    <a:pt x="80" y="140"/>
                  </a:lnTo>
                  <a:lnTo>
                    <a:pt x="73" y="137"/>
                  </a:lnTo>
                  <a:lnTo>
                    <a:pt x="66" y="130"/>
                  </a:lnTo>
                  <a:lnTo>
                    <a:pt x="63" y="127"/>
                  </a:lnTo>
                  <a:lnTo>
                    <a:pt x="56" y="123"/>
                  </a:lnTo>
                  <a:lnTo>
                    <a:pt x="50" y="117"/>
                  </a:lnTo>
                  <a:lnTo>
                    <a:pt x="46" y="113"/>
                  </a:lnTo>
                  <a:lnTo>
                    <a:pt x="40" y="107"/>
                  </a:lnTo>
                  <a:lnTo>
                    <a:pt x="33" y="100"/>
                  </a:lnTo>
                  <a:lnTo>
                    <a:pt x="30" y="97"/>
                  </a:lnTo>
                  <a:lnTo>
                    <a:pt x="26" y="90"/>
                  </a:lnTo>
                  <a:lnTo>
                    <a:pt x="23" y="83"/>
                  </a:lnTo>
                  <a:lnTo>
                    <a:pt x="16" y="77"/>
                  </a:lnTo>
                  <a:lnTo>
                    <a:pt x="13" y="70"/>
                  </a:lnTo>
                  <a:lnTo>
                    <a:pt x="10" y="63"/>
                  </a:lnTo>
                  <a:lnTo>
                    <a:pt x="10" y="57"/>
                  </a:lnTo>
                  <a:lnTo>
                    <a:pt x="6" y="47"/>
                  </a:lnTo>
                  <a:lnTo>
                    <a:pt x="3" y="40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5" name="Freeform 35"/>
            <p:cNvSpPr>
              <a:spLocks/>
            </p:cNvSpPr>
            <p:nvPr/>
          </p:nvSpPr>
          <p:spPr bwMode="auto">
            <a:xfrm>
              <a:off x="6877051" y="6683375"/>
              <a:ext cx="233363" cy="471487"/>
            </a:xfrm>
            <a:custGeom>
              <a:avLst/>
              <a:gdLst>
                <a:gd name="T0" fmla="*/ 0 w 147"/>
                <a:gd name="T1" fmla="*/ 297 h 297"/>
                <a:gd name="T2" fmla="*/ 30 w 147"/>
                <a:gd name="T3" fmla="*/ 293 h 297"/>
                <a:gd name="T4" fmla="*/ 57 w 147"/>
                <a:gd name="T5" fmla="*/ 283 h 297"/>
                <a:gd name="T6" fmla="*/ 80 w 147"/>
                <a:gd name="T7" fmla="*/ 270 h 297"/>
                <a:gd name="T8" fmla="*/ 104 w 147"/>
                <a:gd name="T9" fmla="*/ 253 h 297"/>
                <a:gd name="T10" fmla="*/ 120 w 147"/>
                <a:gd name="T11" fmla="*/ 230 h 297"/>
                <a:gd name="T12" fmla="*/ 134 w 147"/>
                <a:gd name="T13" fmla="*/ 207 h 297"/>
                <a:gd name="T14" fmla="*/ 144 w 147"/>
                <a:gd name="T15" fmla="*/ 177 h 297"/>
                <a:gd name="T16" fmla="*/ 147 w 147"/>
                <a:gd name="T17" fmla="*/ 150 h 297"/>
                <a:gd name="T18" fmla="*/ 144 w 147"/>
                <a:gd name="T19" fmla="*/ 120 h 297"/>
                <a:gd name="T20" fmla="*/ 134 w 147"/>
                <a:gd name="T21" fmla="*/ 90 h 297"/>
                <a:gd name="T22" fmla="*/ 120 w 147"/>
                <a:gd name="T23" fmla="*/ 67 h 297"/>
                <a:gd name="T24" fmla="*/ 104 w 147"/>
                <a:gd name="T25" fmla="*/ 43 h 297"/>
                <a:gd name="T26" fmla="*/ 80 w 147"/>
                <a:gd name="T27" fmla="*/ 27 h 297"/>
                <a:gd name="T28" fmla="*/ 57 w 147"/>
                <a:gd name="T29" fmla="*/ 13 h 297"/>
                <a:gd name="T30" fmla="*/ 30 w 147"/>
                <a:gd name="T31" fmla="*/ 3 h 297"/>
                <a:gd name="T32" fmla="*/ 0 w 147"/>
                <a:gd name="T33" fmla="*/ 0 h 297"/>
                <a:gd name="T34" fmla="*/ 0 w 147"/>
                <a:gd name="T35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7">
                  <a:moveTo>
                    <a:pt x="0" y="297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4" y="253"/>
                  </a:lnTo>
                  <a:lnTo>
                    <a:pt x="120" y="230"/>
                  </a:lnTo>
                  <a:lnTo>
                    <a:pt x="134" y="207"/>
                  </a:lnTo>
                  <a:lnTo>
                    <a:pt x="144" y="177"/>
                  </a:lnTo>
                  <a:lnTo>
                    <a:pt x="147" y="150"/>
                  </a:lnTo>
                  <a:lnTo>
                    <a:pt x="144" y="120"/>
                  </a:lnTo>
                  <a:lnTo>
                    <a:pt x="134" y="90"/>
                  </a:lnTo>
                  <a:lnTo>
                    <a:pt x="120" y="67"/>
                  </a:lnTo>
                  <a:lnTo>
                    <a:pt x="104" y="43"/>
                  </a:lnTo>
                  <a:lnTo>
                    <a:pt x="80" y="27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00FF00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8" name="Rectangle 38"/>
            <p:cNvSpPr>
              <a:spLocks noChangeArrowheads="1"/>
            </p:cNvSpPr>
            <p:nvPr/>
          </p:nvSpPr>
          <p:spPr bwMode="auto">
            <a:xfrm>
              <a:off x="5708651" y="6905625"/>
              <a:ext cx="238125" cy="269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9" name="Rectangle 39"/>
            <p:cNvSpPr>
              <a:spLocks noChangeArrowheads="1"/>
            </p:cNvSpPr>
            <p:nvPr/>
          </p:nvSpPr>
          <p:spPr bwMode="auto">
            <a:xfrm>
              <a:off x="5708651" y="5969000"/>
              <a:ext cx="238125" cy="31750"/>
            </a:xfrm>
            <a:prstGeom prst="rect">
              <a:avLst/>
            </a:prstGeom>
            <a:solidFill>
              <a:srgbClr val="FF0000"/>
            </a:solidFill>
            <a:ln w="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1" name="Line 41"/>
            <p:cNvSpPr>
              <a:spLocks noChangeShapeType="1"/>
            </p:cNvSpPr>
            <p:nvPr/>
          </p:nvSpPr>
          <p:spPr bwMode="auto">
            <a:xfrm>
              <a:off x="2882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42"/>
            <p:cNvSpPr>
              <a:spLocks noChangeShapeType="1"/>
            </p:cNvSpPr>
            <p:nvPr/>
          </p:nvSpPr>
          <p:spPr bwMode="auto">
            <a:xfrm>
              <a:off x="2987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43"/>
            <p:cNvSpPr>
              <a:spLocks noChangeShapeType="1"/>
            </p:cNvSpPr>
            <p:nvPr/>
          </p:nvSpPr>
          <p:spPr bwMode="auto">
            <a:xfrm>
              <a:off x="3094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44"/>
            <p:cNvSpPr>
              <a:spLocks noChangeShapeType="1"/>
            </p:cNvSpPr>
            <p:nvPr/>
          </p:nvSpPr>
          <p:spPr bwMode="auto">
            <a:xfrm>
              <a:off x="32004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45"/>
            <p:cNvSpPr>
              <a:spLocks noChangeShapeType="1"/>
            </p:cNvSpPr>
            <p:nvPr/>
          </p:nvSpPr>
          <p:spPr bwMode="auto">
            <a:xfrm>
              <a:off x="33051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46"/>
            <p:cNvSpPr>
              <a:spLocks noChangeShapeType="1"/>
            </p:cNvSpPr>
            <p:nvPr/>
          </p:nvSpPr>
          <p:spPr bwMode="auto">
            <a:xfrm>
              <a:off x="34115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47"/>
            <p:cNvSpPr>
              <a:spLocks noChangeShapeType="1"/>
            </p:cNvSpPr>
            <p:nvPr/>
          </p:nvSpPr>
          <p:spPr bwMode="auto">
            <a:xfrm>
              <a:off x="3517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48"/>
            <p:cNvSpPr>
              <a:spLocks noChangeShapeType="1"/>
            </p:cNvSpPr>
            <p:nvPr/>
          </p:nvSpPr>
          <p:spPr bwMode="auto">
            <a:xfrm>
              <a:off x="3622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49"/>
            <p:cNvSpPr>
              <a:spLocks noChangeShapeType="1"/>
            </p:cNvSpPr>
            <p:nvPr/>
          </p:nvSpPr>
          <p:spPr bwMode="auto">
            <a:xfrm>
              <a:off x="3729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50"/>
            <p:cNvSpPr>
              <a:spLocks noChangeShapeType="1"/>
            </p:cNvSpPr>
            <p:nvPr/>
          </p:nvSpPr>
          <p:spPr bwMode="auto">
            <a:xfrm>
              <a:off x="38354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51"/>
            <p:cNvSpPr>
              <a:spLocks noChangeShapeType="1"/>
            </p:cNvSpPr>
            <p:nvPr/>
          </p:nvSpPr>
          <p:spPr bwMode="auto">
            <a:xfrm>
              <a:off x="39401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52"/>
            <p:cNvSpPr>
              <a:spLocks noChangeShapeType="1"/>
            </p:cNvSpPr>
            <p:nvPr/>
          </p:nvSpPr>
          <p:spPr bwMode="auto">
            <a:xfrm>
              <a:off x="40465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53"/>
            <p:cNvSpPr>
              <a:spLocks noChangeShapeType="1"/>
            </p:cNvSpPr>
            <p:nvPr/>
          </p:nvSpPr>
          <p:spPr bwMode="auto">
            <a:xfrm>
              <a:off x="4152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54"/>
            <p:cNvSpPr>
              <a:spLocks noChangeShapeType="1"/>
            </p:cNvSpPr>
            <p:nvPr/>
          </p:nvSpPr>
          <p:spPr bwMode="auto">
            <a:xfrm>
              <a:off x="4257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55"/>
            <p:cNvSpPr>
              <a:spLocks noChangeShapeType="1"/>
            </p:cNvSpPr>
            <p:nvPr/>
          </p:nvSpPr>
          <p:spPr bwMode="auto">
            <a:xfrm>
              <a:off x="4364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Line 56"/>
            <p:cNvSpPr>
              <a:spLocks noChangeShapeType="1"/>
            </p:cNvSpPr>
            <p:nvPr/>
          </p:nvSpPr>
          <p:spPr bwMode="auto">
            <a:xfrm>
              <a:off x="4470401" y="6889750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Line 57"/>
            <p:cNvSpPr>
              <a:spLocks noChangeShapeType="1"/>
            </p:cNvSpPr>
            <p:nvPr/>
          </p:nvSpPr>
          <p:spPr bwMode="auto">
            <a:xfrm>
              <a:off x="4470401" y="6889750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Line 58"/>
            <p:cNvSpPr>
              <a:spLocks noChangeShapeType="1"/>
            </p:cNvSpPr>
            <p:nvPr/>
          </p:nvSpPr>
          <p:spPr bwMode="auto">
            <a:xfrm>
              <a:off x="2882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59"/>
            <p:cNvSpPr>
              <a:spLocks noChangeShapeType="1"/>
            </p:cNvSpPr>
            <p:nvPr/>
          </p:nvSpPr>
          <p:spPr bwMode="auto">
            <a:xfrm>
              <a:off x="2987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60"/>
            <p:cNvSpPr>
              <a:spLocks noChangeShapeType="1"/>
            </p:cNvSpPr>
            <p:nvPr/>
          </p:nvSpPr>
          <p:spPr bwMode="auto">
            <a:xfrm>
              <a:off x="3094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Line 61"/>
            <p:cNvSpPr>
              <a:spLocks noChangeShapeType="1"/>
            </p:cNvSpPr>
            <p:nvPr/>
          </p:nvSpPr>
          <p:spPr bwMode="auto">
            <a:xfrm>
              <a:off x="32004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62"/>
            <p:cNvSpPr>
              <a:spLocks noChangeShapeType="1"/>
            </p:cNvSpPr>
            <p:nvPr/>
          </p:nvSpPr>
          <p:spPr bwMode="auto">
            <a:xfrm>
              <a:off x="33051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63"/>
            <p:cNvSpPr>
              <a:spLocks noChangeShapeType="1"/>
            </p:cNvSpPr>
            <p:nvPr/>
          </p:nvSpPr>
          <p:spPr bwMode="auto">
            <a:xfrm>
              <a:off x="34115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64"/>
            <p:cNvSpPr>
              <a:spLocks noChangeShapeType="1"/>
            </p:cNvSpPr>
            <p:nvPr/>
          </p:nvSpPr>
          <p:spPr bwMode="auto">
            <a:xfrm>
              <a:off x="3517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65"/>
            <p:cNvSpPr>
              <a:spLocks noChangeShapeType="1"/>
            </p:cNvSpPr>
            <p:nvPr/>
          </p:nvSpPr>
          <p:spPr bwMode="auto">
            <a:xfrm>
              <a:off x="3622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66"/>
            <p:cNvSpPr>
              <a:spLocks noChangeShapeType="1"/>
            </p:cNvSpPr>
            <p:nvPr/>
          </p:nvSpPr>
          <p:spPr bwMode="auto">
            <a:xfrm>
              <a:off x="3729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67"/>
            <p:cNvSpPr>
              <a:spLocks noChangeShapeType="1"/>
            </p:cNvSpPr>
            <p:nvPr/>
          </p:nvSpPr>
          <p:spPr bwMode="auto">
            <a:xfrm>
              <a:off x="38354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68"/>
            <p:cNvSpPr>
              <a:spLocks noChangeShapeType="1"/>
            </p:cNvSpPr>
            <p:nvPr/>
          </p:nvSpPr>
          <p:spPr bwMode="auto">
            <a:xfrm>
              <a:off x="39401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69"/>
            <p:cNvSpPr>
              <a:spLocks noChangeShapeType="1"/>
            </p:cNvSpPr>
            <p:nvPr/>
          </p:nvSpPr>
          <p:spPr bwMode="auto">
            <a:xfrm>
              <a:off x="40465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70"/>
            <p:cNvSpPr>
              <a:spLocks noChangeShapeType="1"/>
            </p:cNvSpPr>
            <p:nvPr/>
          </p:nvSpPr>
          <p:spPr bwMode="auto">
            <a:xfrm>
              <a:off x="4152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71"/>
            <p:cNvSpPr>
              <a:spLocks noChangeShapeType="1"/>
            </p:cNvSpPr>
            <p:nvPr/>
          </p:nvSpPr>
          <p:spPr bwMode="auto">
            <a:xfrm>
              <a:off x="4257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72"/>
            <p:cNvSpPr>
              <a:spLocks noChangeShapeType="1"/>
            </p:cNvSpPr>
            <p:nvPr/>
          </p:nvSpPr>
          <p:spPr bwMode="auto">
            <a:xfrm>
              <a:off x="4364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2" name="Line 73"/>
            <p:cNvSpPr>
              <a:spLocks noChangeShapeType="1"/>
            </p:cNvSpPr>
            <p:nvPr/>
          </p:nvSpPr>
          <p:spPr bwMode="auto">
            <a:xfrm>
              <a:off x="4470401" y="5980113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3" name="Line 74"/>
            <p:cNvSpPr>
              <a:spLocks noChangeShapeType="1"/>
            </p:cNvSpPr>
            <p:nvPr/>
          </p:nvSpPr>
          <p:spPr bwMode="auto">
            <a:xfrm>
              <a:off x="4470401" y="5980113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4" name="Freeform 75"/>
            <p:cNvSpPr>
              <a:spLocks/>
            </p:cNvSpPr>
            <p:nvPr/>
          </p:nvSpPr>
          <p:spPr bwMode="auto">
            <a:xfrm>
              <a:off x="2882901" y="5842000"/>
              <a:ext cx="1628775" cy="371475"/>
            </a:xfrm>
            <a:custGeom>
              <a:avLst/>
              <a:gdLst>
                <a:gd name="T0" fmla="*/ 0 w 1026"/>
                <a:gd name="T1" fmla="*/ 234 h 234"/>
                <a:gd name="T2" fmla="*/ 440 w 1026"/>
                <a:gd name="T3" fmla="*/ 234 h 234"/>
                <a:gd name="T4" fmla="*/ 440 w 1026"/>
                <a:gd name="T5" fmla="*/ 0 h 234"/>
                <a:gd name="T6" fmla="*/ 496 w 1026"/>
                <a:gd name="T7" fmla="*/ 0 h 234"/>
                <a:gd name="T8" fmla="*/ 496 w 1026"/>
                <a:gd name="T9" fmla="*/ 234 h 234"/>
                <a:gd name="T10" fmla="*/ 1026 w 1026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6" h="234">
                  <a:moveTo>
                    <a:pt x="0" y="234"/>
                  </a:moveTo>
                  <a:lnTo>
                    <a:pt x="440" y="234"/>
                  </a:lnTo>
                  <a:lnTo>
                    <a:pt x="440" y="0"/>
                  </a:lnTo>
                  <a:lnTo>
                    <a:pt x="496" y="0"/>
                  </a:lnTo>
                  <a:lnTo>
                    <a:pt x="496" y="234"/>
                  </a:lnTo>
                  <a:lnTo>
                    <a:pt x="1026" y="234"/>
                  </a:lnTo>
                </a:path>
              </a:pathLst>
            </a:custGeom>
            <a:noFill/>
            <a:ln w="25400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333FF"/>
                </a:solidFill>
              </a:endParaRPr>
            </a:p>
          </p:txBody>
        </p:sp>
        <p:sp>
          <p:nvSpPr>
            <p:cNvPr id="15395" name="Line 76"/>
            <p:cNvSpPr>
              <a:spLocks noChangeShapeType="1"/>
            </p:cNvSpPr>
            <p:nvPr/>
          </p:nvSpPr>
          <p:spPr bwMode="auto">
            <a:xfrm flipV="1">
              <a:off x="2882901" y="5710238"/>
              <a:ext cx="0" cy="59848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6" name="Freeform 77"/>
            <p:cNvSpPr>
              <a:spLocks/>
            </p:cNvSpPr>
            <p:nvPr/>
          </p:nvSpPr>
          <p:spPr bwMode="auto">
            <a:xfrm>
              <a:off x="2851151" y="5710238"/>
              <a:ext cx="57150" cy="63500"/>
            </a:xfrm>
            <a:custGeom>
              <a:avLst/>
              <a:gdLst>
                <a:gd name="T0" fmla="*/ 36 w 36"/>
                <a:gd name="T1" fmla="*/ 40 h 40"/>
                <a:gd name="T2" fmla="*/ 20 w 36"/>
                <a:gd name="T3" fmla="*/ 0 h 40"/>
                <a:gd name="T4" fmla="*/ 0 w 36"/>
                <a:gd name="T5" fmla="*/ 40 h 40"/>
                <a:gd name="T6" fmla="*/ 36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36" y="40"/>
                  </a:moveTo>
                  <a:lnTo>
                    <a:pt x="20" y="0"/>
                  </a:lnTo>
                  <a:lnTo>
                    <a:pt x="0" y="40"/>
                  </a:lnTo>
                  <a:lnTo>
                    <a:pt x="36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7" name="Freeform 78"/>
            <p:cNvSpPr>
              <a:spLocks/>
            </p:cNvSpPr>
            <p:nvPr/>
          </p:nvSpPr>
          <p:spPr bwMode="auto">
            <a:xfrm>
              <a:off x="2851151" y="5710238"/>
              <a:ext cx="57150" cy="63500"/>
            </a:xfrm>
            <a:custGeom>
              <a:avLst/>
              <a:gdLst>
                <a:gd name="T0" fmla="*/ 36 w 36"/>
                <a:gd name="T1" fmla="*/ 40 h 40"/>
                <a:gd name="T2" fmla="*/ 20 w 36"/>
                <a:gd name="T3" fmla="*/ 0 h 40"/>
                <a:gd name="T4" fmla="*/ 0 w 36"/>
                <a:gd name="T5" fmla="*/ 40 h 40"/>
                <a:gd name="T6" fmla="*/ 36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36" y="40"/>
                  </a:moveTo>
                  <a:lnTo>
                    <a:pt x="20" y="0"/>
                  </a:lnTo>
                  <a:lnTo>
                    <a:pt x="0" y="40"/>
                  </a:lnTo>
                  <a:lnTo>
                    <a:pt x="36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8" name="Line 79"/>
            <p:cNvSpPr>
              <a:spLocks noChangeShapeType="1"/>
            </p:cNvSpPr>
            <p:nvPr/>
          </p:nvSpPr>
          <p:spPr bwMode="auto">
            <a:xfrm flipV="1">
              <a:off x="2882901" y="6619875"/>
              <a:ext cx="0" cy="59213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9" name="Freeform 80"/>
            <p:cNvSpPr>
              <a:spLocks/>
            </p:cNvSpPr>
            <p:nvPr/>
          </p:nvSpPr>
          <p:spPr bwMode="auto">
            <a:xfrm>
              <a:off x="2851151" y="6619875"/>
              <a:ext cx="57150" cy="58737"/>
            </a:xfrm>
            <a:custGeom>
              <a:avLst/>
              <a:gdLst>
                <a:gd name="T0" fmla="*/ 36 w 36"/>
                <a:gd name="T1" fmla="*/ 37 h 37"/>
                <a:gd name="T2" fmla="*/ 20 w 36"/>
                <a:gd name="T3" fmla="*/ 0 h 37"/>
                <a:gd name="T4" fmla="*/ 0 w 36"/>
                <a:gd name="T5" fmla="*/ 37 h 37"/>
                <a:gd name="T6" fmla="*/ 36 w 3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7"/>
                  </a:moveTo>
                  <a:lnTo>
                    <a:pt x="20" y="0"/>
                  </a:lnTo>
                  <a:lnTo>
                    <a:pt x="0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0" name="Freeform 81"/>
            <p:cNvSpPr>
              <a:spLocks/>
            </p:cNvSpPr>
            <p:nvPr/>
          </p:nvSpPr>
          <p:spPr bwMode="auto">
            <a:xfrm>
              <a:off x="2851151" y="6619875"/>
              <a:ext cx="57150" cy="58737"/>
            </a:xfrm>
            <a:custGeom>
              <a:avLst/>
              <a:gdLst>
                <a:gd name="T0" fmla="*/ 36 w 36"/>
                <a:gd name="T1" fmla="*/ 37 h 37"/>
                <a:gd name="T2" fmla="*/ 20 w 36"/>
                <a:gd name="T3" fmla="*/ 0 h 37"/>
                <a:gd name="T4" fmla="*/ 0 w 36"/>
                <a:gd name="T5" fmla="*/ 37 h 37"/>
                <a:gd name="T6" fmla="*/ 36 w 3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7"/>
                  </a:moveTo>
                  <a:lnTo>
                    <a:pt x="20" y="0"/>
                  </a:lnTo>
                  <a:lnTo>
                    <a:pt x="0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1" name="Line 82"/>
            <p:cNvSpPr>
              <a:spLocks noChangeShapeType="1"/>
            </p:cNvSpPr>
            <p:nvPr/>
          </p:nvSpPr>
          <p:spPr bwMode="auto">
            <a:xfrm>
              <a:off x="8137526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2" name="Line 83"/>
            <p:cNvSpPr>
              <a:spLocks noChangeShapeType="1"/>
            </p:cNvSpPr>
            <p:nvPr/>
          </p:nvSpPr>
          <p:spPr bwMode="auto">
            <a:xfrm>
              <a:off x="8248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3" name="Line 84"/>
            <p:cNvSpPr>
              <a:spLocks noChangeShapeType="1"/>
            </p:cNvSpPr>
            <p:nvPr/>
          </p:nvSpPr>
          <p:spPr bwMode="auto">
            <a:xfrm>
              <a:off x="8353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4" name="Line 85"/>
            <p:cNvSpPr>
              <a:spLocks noChangeShapeType="1"/>
            </p:cNvSpPr>
            <p:nvPr/>
          </p:nvSpPr>
          <p:spPr bwMode="auto">
            <a:xfrm>
              <a:off x="84597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5" name="Line 86"/>
            <p:cNvSpPr>
              <a:spLocks noChangeShapeType="1"/>
            </p:cNvSpPr>
            <p:nvPr/>
          </p:nvSpPr>
          <p:spPr bwMode="auto">
            <a:xfrm>
              <a:off x="85661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6" name="Line 87"/>
            <p:cNvSpPr>
              <a:spLocks noChangeShapeType="1"/>
            </p:cNvSpPr>
            <p:nvPr/>
          </p:nvSpPr>
          <p:spPr bwMode="auto">
            <a:xfrm>
              <a:off x="86709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7" name="Line 88"/>
            <p:cNvSpPr>
              <a:spLocks noChangeShapeType="1"/>
            </p:cNvSpPr>
            <p:nvPr/>
          </p:nvSpPr>
          <p:spPr bwMode="auto">
            <a:xfrm>
              <a:off x="87772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8" name="Line 89"/>
            <p:cNvSpPr>
              <a:spLocks noChangeShapeType="1"/>
            </p:cNvSpPr>
            <p:nvPr/>
          </p:nvSpPr>
          <p:spPr bwMode="auto">
            <a:xfrm>
              <a:off x="8883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9" name="Line 90"/>
            <p:cNvSpPr>
              <a:spLocks noChangeShapeType="1"/>
            </p:cNvSpPr>
            <p:nvPr/>
          </p:nvSpPr>
          <p:spPr bwMode="auto">
            <a:xfrm>
              <a:off x="8988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0" name="Line 91"/>
            <p:cNvSpPr>
              <a:spLocks noChangeShapeType="1"/>
            </p:cNvSpPr>
            <p:nvPr/>
          </p:nvSpPr>
          <p:spPr bwMode="auto">
            <a:xfrm>
              <a:off x="90947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1" name="Line 92"/>
            <p:cNvSpPr>
              <a:spLocks noChangeShapeType="1"/>
            </p:cNvSpPr>
            <p:nvPr/>
          </p:nvSpPr>
          <p:spPr bwMode="auto">
            <a:xfrm>
              <a:off x="92011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2" name="Line 93"/>
            <p:cNvSpPr>
              <a:spLocks noChangeShapeType="1"/>
            </p:cNvSpPr>
            <p:nvPr/>
          </p:nvSpPr>
          <p:spPr bwMode="auto">
            <a:xfrm>
              <a:off x="93059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3" name="Line 94"/>
            <p:cNvSpPr>
              <a:spLocks noChangeShapeType="1"/>
            </p:cNvSpPr>
            <p:nvPr/>
          </p:nvSpPr>
          <p:spPr bwMode="auto">
            <a:xfrm>
              <a:off x="94122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4" name="Line 95"/>
            <p:cNvSpPr>
              <a:spLocks noChangeShapeType="1"/>
            </p:cNvSpPr>
            <p:nvPr/>
          </p:nvSpPr>
          <p:spPr bwMode="auto">
            <a:xfrm>
              <a:off x="9518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5" name="Line 96"/>
            <p:cNvSpPr>
              <a:spLocks noChangeShapeType="1"/>
            </p:cNvSpPr>
            <p:nvPr/>
          </p:nvSpPr>
          <p:spPr bwMode="auto">
            <a:xfrm>
              <a:off x="9623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6" name="Line 97"/>
            <p:cNvSpPr>
              <a:spLocks noChangeShapeType="1"/>
            </p:cNvSpPr>
            <p:nvPr/>
          </p:nvSpPr>
          <p:spPr bwMode="auto">
            <a:xfrm>
              <a:off x="9729788" y="6889750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7" name="Line 98"/>
            <p:cNvSpPr>
              <a:spLocks noChangeShapeType="1"/>
            </p:cNvSpPr>
            <p:nvPr/>
          </p:nvSpPr>
          <p:spPr bwMode="auto">
            <a:xfrm>
              <a:off x="9729788" y="6889750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8" name="Line 99"/>
            <p:cNvSpPr>
              <a:spLocks noChangeShapeType="1"/>
            </p:cNvSpPr>
            <p:nvPr/>
          </p:nvSpPr>
          <p:spPr bwMode="auto">
            <a:xfrm>
              <a:off x="8137526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9" name="Line 100"/>
            <p:cNvSpPr>
              <a:spLocks noChangeShapeType="1"/>
            </p:cNvSpPr>
            <p:nvPr/>
          </p:nvSpPr>
          <p:spPr bwMode="auto">
            <a:xfrm>
              <a:off x="8248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0" name="Line 101"/>
            <p:cNvSpPr>
              <a:spLocks noChangeShapeType="1"/>
            </p:cNvSpPr>
            <p:nvPr/>
          </p:nvSpPr>
          <p:spPr bwMode="auto">
            <a:xfrm>
              <a:off x="8353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1" name="Line 102"/>
            <p:cNvSpPr>
              <a:spLocks noChangeShapeType="1"/>
            </p:cNvSpPr>
            <p:nvPr/>
          </p:nvSpPr>
          <p:spPr bwMode="auto">
            <a:xfrm>
              <a:off x="84597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2" name="Line 103"/>
            <p:cNvSpPr>
              <a:spLocks noChangeShapeType="1"/>
            </p:cNvSpPr>
            <p:nvPr/>
          </p:nvSpPr>
          <p:spPr bwMode="auto">
            <a:xfrm>
              <a:off x="85661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3" name="Line 104"/>
            <p:cNvSpPr>
              <a:spLocks noChangeShapeType="1"/>
            </p:cNvSpPr>
            <p:nvPr/>
          </p:nvSpPr>
          <p:spPr bwMode="auto">
            <a:xfrm>
              <a:off x="86709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4" name="Line 105"/>
            <p:cNvSpPr>
              <a:spLocks noChangeShapeType="1"/>
            </p:cNvSpPr>
            <p:nvPr/>
          </p:nvSpPr>
          <p:spPr bwMode="auto">
            <a:xfrm>
              <a:off x="87772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5" name="Line 106"/>
            <p:cNvSpPr>
              <a:spLocks noChangeShapeType="1"/>
            </p:cNvSpPr>
            <p:nvPr/>
          </p:nvSpPr>
          <p:spPr bwMode="auto">
            <a:xfrm>
              <a:off x="8883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6" name="Line 107"/>
            <p:cNvSpPr>
              <a:spLocks noChangeShapeType="1"/>
            </p:cNvSpPr>
            <p:nvPr/>
          </p:nvSpPr>
          <p:spPr bwMode="auto">
            <a:xfrm>
              <a:off x="8988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7" name="Line 108"/>
            <p:cNvSpPr>
              <a:spLocks noChangeShapeType="1"/>
            </p:cNvSpPr>
            <p:nvPr/>
          </p:nvSpPr>
          <p:spPr bwMode="auto">
            <a:xfrm>
              <a:off x="90947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8" name="Line 109"/>
            <p:cNvSpPr>
              <a:spLocks noChangeShapeType="1"/>
            </p:cNvSpPr>
            <p:nvPr/>
          </p:nvSpPr>
          <p:spPr bwMode="auto">
            <a:xfrm>
              <a:off x="92011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9" name="Line 110"/>
            <p:cNvSpPr>
              <a:spLocks noChangeShapeType="1"/>
            </p:cNvSpPr>
            <p:nvPr/>
          </p:nvSpPr>
          <p:spPr bwMode="auto">
            <a:xfrm>
              <a:off x="93059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0" name="Line 111"/>
            <p:cNvSpPr>
              <a:spLocks noChangeShapeType="1"/>
            </p:cNvSpPr>
            <p:nvPr/>
          </p:nvSpPr>
          <p:spPr bwMode="auto">
            <a:xfrm>
              <a:off x="94122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1" name="Line 112"/>
            <p:cNvSpPr>
              <a:spLocks noChangeShapeType="1"/>
            </p:cNvSpPr>
            <p:nvPr/>
          </p:nvSpPr>
          <p:spPr bwMode="auto">
            <a:xfrm>
              <a:off x="9518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2" name="Line 113"/>
            <p:cNvSpPr>
              <a:spLocks noChangeShapeType="1"/>
            </p:cNvSpPr>
            <p:nvPr/>
          </p:nvSpPr>
          <p:spPr bwMode="auto">
            <a:xfrm>
              <a:off x="9623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3" name="Line 114"/>
            <p:cNvSpPr>
              <a:spLocks noChangeShapeType="1"/>
            </p:cNvSpPr>
            <p:nvPr/>
          </p:nvSpPr>
          <p:spPr bwMode="auto">
            <a:xfrm>
              <a:off x="9729788" y="5980113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4" name="Line 115"/>
            <p:cNvSpPr>
              <a:spLocks noChangeShapeType="1"/>
            </p:cNvSpPr>
            <p:nvPr/>
          </p:nvSpPr>
          <p:spPr bwMode="auto">
            <a:xfrm>
              <a:off x="9729788" y="5980113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5" name="Line 116"/>
            <p:cNvSpPr>
              <a:spLocks noChangeShapeType="1"/>
            </p:cNvSpPr>
            <p:nvPr/>
          </p:nvSpPr>
          <p:spPr bwMode="auto">
            <a:xfrm flipV="1">
              <a:off x="8137526" y="5710238"/>
              <a:ext cx="0" cy="59848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6" name="Freeform 117"/>
            <p:cNvSpPr>
              <a:spLocks/>
            </p:cNvSpPr>
            <p:nvPr/>
          </p:nvSpPr>
          <p:spPr bwMode="auto">
            <a:xfrm>
              <a:off x="8110538" y="5710238"/>
              <a:ext cx="58738" cy="63500"/>
            </a:xfrm>
            <a:custGeom>
              <a:avLst/>
              <a:gdLst>
                <a:gd name="T0" fmla="*/ 37 w 37"/>
                <a:gd name="T1" fmla="*/ 40 h 40"/>
                <a:gd name="T2" fmla="*/ 17 w 37"/>
                <a:gd name="T3" fmla="*/ 0 h 40"/>
                <a:gd name="T4" fmla="*/ 0 w 37"/>
                <a:gd name="T5" fmla="*/ 40 h 40"/>
                <a:gd name="T6" fmla="*/ 37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37" y="40"/>
                  </a:moveTo>
                  <a:lnTo>
                    <a:pt x="17" y="0"/>
                  </a:lnTo>
                  <a:lnTo>
                    <a:pt x="0" y="40"/>
                  </a:lnTo>
                  <a:lnTo>
                    <a:pt x="37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7" name="Freeform 118"/>
            <p:cNvSpPr>
              <a:spLocks/>
            </p:cNvSpPr>
            <p:nvPr/>
          </p:nvSpPr>
          <p:spPr bwMode="auto">
            <a:xfrm>
              <a:off x="8110538" y="5710238"/>
              <a:ext cx="58738" cy="63500"/>
            </a:xfrm>
            <a:custGeom>
              <a:avLst/>
              <a:gdLst>
                <a:gd name="T0" fmla="*/ 37 w 37"/>
                <a:gd name="T1" fmla="*/ 40 h 40"/>
                <a:gd name="T2" fmla="*/ 17 w 37"/>
                <a:gd name="T3" fmla="*/ 0 h 40"/>
                <a:gd name="T4" fmla="*/ 0 w 37"/>
                <a:gd name="T5" fmla="*/ 40 h 40"/>
                <a:gd name="T6" fmla="*/ 37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37" y="40"/>
                  </a:moveTo>
                  <a:lnTo>
                    <a:pt x="17" y="0"/>
                  </a:lnTo>
                  <a:lnTo>
                    <a:pt x="0" y="40"/>
                  </a:lnTo>
                  <a:lnTo>
                    <a:pt x="37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8" name="Line 119"/>
            <p:cNvSpPr>
              <a:spLocks noChangeShapeType="1"/>
            </p:cNvSpPr>
            <p:nvPr/>
          </p:nvSpPr>
          <p:spPr bwMode="auto">
            <a:xfrm flipV="1">
              <a:off x="8137526" y="6619875"/>
              <a:ext cx="0" cy="59213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9" name="Freeform 120"/>
            <p:cNvSpPr>
              <a:spLocks/>
            </p:cNvSpPr>
            <p:nvPr/>
          </p:nvSpPr>
          <p:spPr bwMode="auto">
            <a:xfrm>
              <a:off x="8110538" y="6619875"/>
              <a:ext cx="58738" cy="58737"/>
            </a:xfrm>
            <a:custGeom>
              <a:avLst/>
              <a:gdLst>
                <a:gd name="T0" fmla="*/ 37 w 37"/>
                <a:gd name="T1" fmla="*/ 37 h 37"/>
                <a:gd name="T2" fmla="*/ 17 w 37"/>
                <a:gd name="T3" fmla="*/ 0 h 37"/>
                <a:gd name="T4" fmla="*/ 0 w 37"/>
                <a:gd name="T5" fmla="*/ 37 h 37"/>
                <a:gd name="T6" fmla="*/ 37 w 3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7">
                  <a:moveTo>
                    <a:pt x="37" y="37"/>
                  </a:moveTo>
                  <a:lnTo>
                    <a:pt x="17" y="0"/>
                  </a:lnTo>
                  <a:lnTo>
                    <a:pt x="0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0" name="Freeform 121"/>
            <p:cNvSpPr>
              <a:spLocks/>
            </p:cNvSpPr>
            <p:nvPr/>
          </p:nvSpPr>
          <p:spPr bwMode="auto">
            <a:xfrm>
              <a:off x="8110538" y="6619875"/>
              <a:ext cx="58738" cy="58737"/>
            </a:xfrm>
            <a:custGeom>
              <a:avLst/>
              <a:gdLst>
                <a:gd name="T0" fmla="*/ 37 w 37"/>
                <a:gd name="T1" fmla="*/ 37 h 37"/>
                <a:gd name="T2" fmla="*/ 17 w 37"/>
                <a:gd name="T3" fmla="*/ 0 h 37"/>
                <a:gd name="T4" fmla="*/ 0 w 37"/>
                <a:gd name="T5" fmla="*/ 37 h 37"/>
                <a:gd name="T6" fmla="*/ 37 w 3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7">
                  <a:moveTo>
                    <a:pt x="37" y="37"/>
                  </a:moveTo>
                  <a:lnTo>
                    <a:pt x="17" y="0"/>
                  </a:lnTo>
                  <a:lnTo>
                    <a:pt x="0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1" name="Freeform 122"/>
            <p:cNvSpPr>
              <a:spLocks/>
            </p:cNvSpPr>
            <p:nvPr/>
          </p:nvSpPr>
          <p:spPr bwMode="auto">
            <a:xfrm>
              <a:off x="8137526" y="6027738"/>
              <a:ext cx="1635125" cy="185737"/>
            </a:xfrm>
            <a:custGeom>
              <a:avLst/>
              <a:gdLst>
                <a:gd name="T0" fmla="*/ 0 w 1030"/>
                <a:gd name="T1" fmla="*/ 117 h 117"/>
                <a:gd name="T2" fmla="*/ 443 w 1030"/>
                <a:gd name="T3" fmla="*/ 117 h 117"/>
                <a:gd name="T4" fmla="*/ 443 w 1030"/>
                <a:gd name="T5" fmla="*/ 0 h 117"/>
                <a:gd name="T6" fmla="*/ 500 w 1030"/>
                <a:gd name="T7" fmla="*/ 0 h 117"/>
                <a:gd name="T8" fmla="*/ 500 w 1030"/>
                <a:gd name="T9" fmla="*/ 117 h 117"/>
                <a:gd name="T10" fmla="*/ 1030 w 1030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0" h="117">
                  <a:moveTo>
                    <a:pt x="0" y="117"/>
                  </a:moveTo>
                  <a:lnTo>
                    <a:pt x="443" y="117"/>
                  </a:lnTo>
                  <a:lnTo>
                    <a:pt x="443" y="0"/>
                  </a:lnTo>
                  <a:lnTo>
                    <a:pt x="500" y="0"/>
                  </a:lnTo>
                  <a:lnTo>
                    <a:pt x="500" y="117"/>
                  </a:lnTo>
                  <a:lnTo>
                    <a:pt x="1030" y="117"/>
                  </a:lnTo>
                </a:path>
              </a:pathLst>
            </a:custGeom>
            <a:noFill/>
            <a:ln w="25400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333FF"/>
                </a:solidFill>
              </a:endParaRPr>
            </a:p>
          </p:txBody>
        </p:sp>
        <p:sp>
          <p:nvSpPr>
            <p:cNvPr id="15442" name="Freeform 123"/>
            <p:cNvSpPr>
              <a:spLocks/>
            </p:cNvSpPr>
            <p:nvPr/>
          </p:nvSpPr>
          <p:spPr bwMode="auto">
            <a:xfrm>
              <a:off x="8137526" y="6937375"/>
              <a:ext cx="1635125" cy="185737"/>
            </a:xfrm>
            <a:custGeom>
              <a:avLst/>
              <a:gdLst>
                <a:gd name="T0" fmla="*/ 0 w 1030"/>
                <a:gd name="T1" fmla="*/ 117 h 117"/>
                <a:gd name="T2" fmla="*/ 443 w 1030"/>
                <a:gd name="T3" fmla="*/ 117 h 117"/>
                <a:gd name="T4" fmla="*/ 443 w 1030"/>
                <a:gd name="T5" fmla="*/ 0 h 117"/>
                <a:gd name="T6" fmla="*/ 500 w 1030"/>
                <a:gd name="T7" fmla="*/ 0 h 117"/>
                <a:gd name="T8" fmla="*/ 500 w 1030"/>
                <a:gd name="T9" fmla="*/ 117 h 117"/>
                <a:gd name="T10" fmla="*/ 1030 w 1030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0" h="117">
                  <a:moveTo>
                    <a:pt x="0" y="117"/>
                  </a:moveTo>
                  <a:lnTo>
                    <a:pt x="443" y="117"/>
                  </a:lnTo>
                  <a:lnTo>
                    <a:pt x="443" y="0"/>
                  </a:lnTo>
                  <a:lnTo>
                    <a:pt x="500" y="0"/>
                  </a:lnTo>
                  <a:lnTo>
                    <a:pt x="500" y="117"/>
                  </a:lnTo>
                  <a:lnTo>
                    <a:pt x="1030" y="117"/>
                  </a:lnTo>
                </a:path>
              </a:pathLst>
            </a:custGeom>
            <a:noFill/>
            <a:ln w="254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3" name="Line 124"/>
            <p:cNvSpPr>
              <a:spLocks noChangeShapeType="1"/>
            </p:cNvSpPr>
            <p:nvPr/>
          </p:nvSpPr>
          <p:spPr bwMode="auto">
            <a:xfrm>
              <a:off x="2882901" y="7123113"/>
              <a:ext cx="1628775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9" name="Rectangle 130"/>
            <p:cNvSpPr>
              <a:spLocks noChangeArrowheads="1"/>
            </p:cNvSpPr>
            <p:nvPr/>
          </p:nvSpPr>
          <p:spPr bwMode="auto">
            <a:xfrm>
              <a:off x="374651" y="6905625"/>
              <a:ext cx="231775" cy="269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0" name="Rectangle 131"/>
            <p:cNvSpPr>
              <a:spLocks noChangeArrowheads="1"/>
            </p:cNvSpPr>
            <p:nvPr/>
          </p:nvSpPr>
          <p:spPr bwMode="auto">
            <a:xfrm>
              <a:off x="374651" y="5969000"/>
              <a:ext cx="231775" cy="317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4" name="Rectangle 135"/>
            <p:cNvSpPr>
              <a:spLocks noChangeArrowheads="1"/>
            </p:cNvSpPr>
            <p:nvPr/>
          </p:nvSpPr>
          <p:spPr bwMode="auto">
            <a:xfrm>
              <a:off x="7083426" y="6619875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5" name="Rectangle 136"/>
            <p:cNvSpPr>
              <a:spLocks noChangeArrowheads="1"/>
            </p:cNvSpPr>
            <p:nvPr/>
          </p:nvSpPr>
          <p:spPr bwMode="auto">
            <a:xfrm>
              <a:off x="7316788" y="661987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6" name="Rectangle 137"/>
            <p:cNvSpPr>
              <a:spLocks noChangeArrowheads="1"/>
            </p:cNvSpPr>
            <p:nvPr/>
          </p:nvSpPr>
          <p:spPr bwMode="auto">
            <a:xfrm>
              <a:off x="7083426" y="5689600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7" name="Rectangle 138"/>
            <p:cNvSpPr>
              <a:spLocks noChangeArrowheads="1"/>
            </p:cNvSpPr>
            <p:nvPr/>
          </p:nvSpPr>
          <p:spPr bwMode="auto">
            <a:xfrm>
              <a:off x="7316788" y="5689600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8" name="Rectangle 139"/>
            <p:cNvSpPr>
              <a:spLocks noChangeArrowheads="1"/>
            </p:cNvSpPr>
            <p:nvPr/>
          </p:nvSpPr>
          <p:spPr bwMode="auto">
            <a:xfrm>
              <a:off x="4654551" y="6218238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9" name="Rectangle 140"/>
            <p:cNvSpPr>
              <a:spLocks noChangeArrowheads="1"/>
            </p:cNvSpPr>
            <p:nvPr/>
          </p:nvSpPr>
          <p:spPr bwMode="auto">
            <a:xfrm>
              <a:off x="4654551" y="7121525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0" name="Rectangle 141"/>
            <p:cNvSpPr>
              <a:spLocks noChangeArrowheads="1"/>
            </p:cNvSpPr>
            <p:nvPr/>
          </p:nvSpPr>
          <p:spPr bwMode="auto">
            <a:xfrm>
              <a:off x="2601913" y="5842000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1" name="Rectangle 142"/>
            <p:cNvSpPr>
              <a:spLocks noChangeArrowheads="1"/>
            </p:cNvSpPr>
            <p:nvPr/>
          </p:nvSpPr>
          <p:spPr bwMode="auto">
            <a:xfrm>
              <a:off x="2686051" y="5932488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2" name="Rectangle 143"/>
            <p:cNvSpPr>
              <a:spLocks noChangeArrowheads="1"/>
            </p:cNvSpPr>
            <p:nvPr/>
          </p:nvSpPr>
          <p:spPr bwMode="auto">
            <a:xfrm>
              <a:off x="2601913" y="6751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3" name="Rectangle 144"/>
            <p:cNvSpPr>
              <a:spLocks noChangeArrowheads="1"/>
            </p:cNvSpPr>
            <p:nvPr/>
          </p:nvSpPr>
          <p:spPr bwMode="auto">
            <a:xfrm>
              <a:off x="2686051" y="6837363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4" name="Rectangle 145"/>
            <p:cNvSpPr>
              <a:spLocks noChangeArrowheads="1"/>
            </p:cNvSpPr>
            <p:nvPr/>
          </p:nvSpPr>
          <p:spPr bwMode="auto">
            <a:xfrm>
              <a:off x="9915526" y="6218238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5" name="Rectangle 146"/>
            <p:cNvSpPr>
              <a:spLocks noChangeArrowheads="1"/>
            </p:cNvSpPr>
            <p:nvPr/>
          </p:nvSpPr>
          <p:spPr bwMode="auto">
            <a:xfrm>
              <a:off x="9915526" y="7121525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6" name="Rectangle 147"/>
            <p:cNvSpPr>
              <a:spLocks noChangeArrowheads="1"/>
            </p:cNvSpPr>
            <p:nvPr/>
          </p:nvSpPr>
          <p:spPr bwMode="auto">
            <a:xfrm>
              <a:off x="7861301" y="5842000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7" name="Rectangle 148"/>
            <p:cNvSpPr>
              <a:spLocks noChangeArrowheads="1"/>
            </p:cNvSpPr>
            <p:nvPr/>
          </p:nvSpPr>
          <p:spPr bwMode="auto">
            <a:xfrm>
              <a:off x="7947026" y="5932488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8" name="Rectangle 149"/>
            <p:cNvSpPr>
              <a:spLocks noChangeArrowheads="1"/>
            </p:cNvSpPr>
            <p:nvPr/>
          </p:nvSpPr>
          <p:spPr bwMode="auto">
            <a:xfrm>
              <a:off x="7861301" y="6751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9" name="Rectangle 150"/>
            <p:cNvSpPr>
              <a:spLocks noChangeArrowheads="1"/>
            </p:cNvSpPr>
            <p:nvPr/>
          </p:nvSpPr>
          <p:spPr bwMode="auto">
            <a:xfrm>
              <a:off x="7947026" y="6837363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0" name="Rectangle 151"/>
            <p:cNvSpPr>
              <a:spLocks noChangeArrowheads="1"/>
            </p:cNvSpPr>
            <p:nvPr/>
          </p:nvSpPr>
          <p:spPr bwMode="auto">
            <a:xfrm>
              <a:off x="2601913" y="5608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1" name="Rectangle 152"/>
            <p:cNvSpPr>
              <a:spLocks noChangeArrowheads="1"/>
            </p:cNvSpPr>
            <p:nvPr/>
          </p:nvSpPr>
          <p:spPr bwMode="auto">
            <a:xfrm>
              <a:off x="2686051" y="5699125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2" name="Rectangle 153"/>
            <p:cNvSpPr>
              <a:spLocks noChangeArrowheads="1"/>
            </p:cNvSpPr>
            <p:nvPr/>
          </p:nvSpPr>
          <p:spPr bwMode="auto">
            <a:xfrm>
              <a:off x="2601913" y="6518275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3" name="Rectangle 154"/>
            <p:cNvSpPr>
              <a:spLocks noChangeArrowheads="1"/>
            </p:cNvSpPr>
            <p:nvPr/>
          </p:nvSpPr>
          <p:spPr bwMode="auto">
            <a:xfrm>
              <a:off x="2686051" y="6604000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4" name="Rectangle 155"/>
            <p:cNvSpPr>
              <a:spLocks noChangeArrowheads="1"/>
            </p:cNvSpPr>
            <p:nvPr/>
          </p:nvSpPr>
          <p:spPr bwMode="auto">
            <a:xfrm>
              <a:off x="7861301" y="5608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5" name="Rectangle 156"/>
            <p:cNvSpPr>
              <a:spLocks noChangeArrowheads="1"/>
            </p:cNvSpPr>
            <p:nvPr/>
          </p:nvSpPr>
          <p:spPr bwMode="auto">
            <a:xfrm>
              <a:off x="7947026" y="5699125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6" name="Rectangle 157"/>
            <p:cNvSpPr>
              <a:spLocks noChangeArrowheads="1"/>
            </p:cNvSpPr>
            <p:nvPr/>
          </p:nvSpPr>
          <p:spPr bwMode="auto">
            <a:xfrm>
              <a:off x="7861301" y="6518275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7" name="Rectangle 158"/>
            <p:cNvSpPr>
              <a:spLocks noChangeArrowheads="1"/>
            </p:cNvSpPr>
            <p:nvPr/>
          </p:nvSpPr>
          <p:spPr bwMode="auto">
            <a:xfrm>
              <a:off x="7947026" y="6604000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3" name="Freeform 127"/>
            <p:cNvSpPr>
              <a:spLocks/>
            </p:cNvSpPr>
            <p:nvPr/>
          </p:nvSpPr>
          <p:spPr bwMode="auto">
            <a:xfrm>
              <a:off x="1538288" y="6683375"/>
              <a:ext cx="233363" cy="471487"/>
            </a:xfrm>
            <a:custGeom>
              <a:avLst/>
              <a:gdLst>
                <a:gd name="T0" fmla="*/ 0 w 147"/>
                <a:gd name="T1" fmla="*/ 297 h 297"/>
                <a:gd name="T2" fmla="*/ 30 w 147"/>
                <a:gd name="T3" fmla="*/ 293 h 297"/>
                <a:gd name="T4" fmla="*/ 57 w 147"/>
                <a:gd name="T5" fmla="*/ 283 h 297"/>
                <a:gd name="T6" fmla="*/ 80 w 147"/>
                <a:gd name="T7" fmla="*/ 270 h 297"/>
                <a:gd name="T8" fmla="*/ 103 w 147"/>
                <a:gd name="T9" fmla="*/ 253 h 297"/>
                <a:gd name="T10" fmla="*/ 120 w 147"/>
                <a:gd name="T11" fmla="*/ 230 h 297"/>
                <a:gd name="T12" fmla="*/ 133 w 147"/>
                <a:gd name="T13" fmla="*/ 207 h 297"/>
                <a:gd name="T14" fmla="*/ 143 w 147"/>
                <a:gd name="T15" fmla="*/ 177 h 297"/>
                <a:gd name="T16" fmla="*/ 147 w 147"/>
                <a:gd name="T17" fmla="*/ 150 h 297"/>
                <a:gd name="T18" fmla="*/ 143 w 147"/>
                <a:gd name="T19" fmla="*/ 120 h 297"/>
                <a:gd name="T20" fmla="*/ 133 w 147"/>
                <a:gd name="T21" fmla="*/ 90 h 297"/>
                <a:gd name="T22" fmla="*/ 120 w 147"/>
                <a:gd name="T23" fmla="*/ 67 h 297"/>
                <a:gd name="T24" fmla="*/ 103 w 147"/>
                <a:gd name="T25" fmla="*/ 43 h 297"/>
                <a:gd name="T26" fmla="*/ 80 w 147"/>
                <a:gd name="T27" fmla="*/ 27 h 297"/>
                <a:gd name="T28" fmla="*/ 57 w 147"/>
                <a:gd name="T29" fmla="*/ 13 h 297"/>
                <a:gd name="T30" fmla="*/ 30 w 147"/>
                <a:gd name="T31" fmla="*/ 3 h 297"/>
                <a:gd name="T32" fmla="*/ 0 w 147"/>
                <a:gd name="T33" fmla="*/ 0 h 297"/>
                <a:gd name="T34" fmla="*/ 0 w 147"/>
                <a:gd name="T35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7">
                  <a:moveTo>
                    <a:pt x="0" y="297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3" y="253"/>
                  </a:lnTo>
                  <a:lnTo>
                    <a:pt x="120" y="230"/>
                  </a:lnTo>
                  <a:lnTo>
                    <a:pt x="133" y="207"/>
                  </a:lnTo>
                  <a:lnTo>
                    <a:pt x="143" y="177"/>
                  </a:lnTo>
                  <a:lnTo>
                    <a:pt x="147" y="150"/>
                  </a:lnTo>
                  <a:lnTo>
                    <a:pt x="143" y="120"/>
                  </a:lnTo>
                  <a:lnTo>
                    <a:pt x="133" y="90"/>
                  </a:lnTo>
                  <a:lnTo>
                    <a:pt x="120" y="67"/>
                  </a:lnTo>
                  <a:lnTo>
                    <a:pt x="103" y="43"/>
                  </a:lnTo>
                  <a:lnTo>
                    <a:pt x="80" y="27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00FF00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25"/>
            <p:cNvSpPr>
              <a:spLocks/>
            </p:cNvSpPr>
            <p:nvPr/>
          </p:nvSpPr>
          <p:spPr bwMode="auto">
            <a:xfrm>
              <a:off x="1538288" y="5753100"/>
              <a:ext cx="233363" cy="465137"/>
            </a:xfrm>
            <a:custGeom>
              <a:avLst/>
              <a:gdLst>
                <a:gd name="T0" fmla="*/ 0 w 147"/>
                <a:gd name="T1" fmla="*/ 293 h 293"/>
                <a:gd name="T2" fmla="*/ 30 w 147"/>
                <a:gd name="T3" fmla="*/ 293 h 293"/>
                <a:gd name="T4" fmla="*/ 57 w 147"/>
                <a:gd name="T5" fmla="*/ 283 h 293"/>
                <a:gd name="T6" fmla="*/ 80 w 147"/>
                <a:gd name="T7" fmla="*/ 270 h 293"/>
                <a:gd name="T8" fmla="*/ 103 w 147"/>
                <a:gd name="T9" fmla="*/ 253 h 293"/>
                <a:gd name="T10" fmla="*/ 120 w 147"/>
                <a:gd name="T11" fmla="*/ 230 h 293"/>
                <a:gd name="T12" fmla="*/ 133 w 147"/>
                <a:gd name="T13" fmla="*/ 206 h 293"/>
                <a:gd name="T14" fmla="*/ 143 w 147"/>
                <a:gd name="T15" fmla="*/ 176 h 293"/>
                <a:gd name="T16" fmla="*/ 147 w 147"/>
                <a:gd name="T17" fmla="*/ 146 h 293"/>
                <a:gd name="T18" fmla="*/ 143 w 147"/>
                <a:gd name="T19" fmla="*/ 120 h 293"/>
                <a:gd name="T20" fmla="*/ 133 w 147"/>
                <a:gd name="T21" fmla="*/ 90 h 293"/>
                <a:gd name="T22" fmla="*/ 120 w 147"/>
                <a:gd name="T23" fmla="*/ 66 h 293"/>
                <a:gd name="T24" fmla="*/ 103 w 147"/>
                <a:gd name="T25" fmla="*/ 43 h 293"/>
                <a:gd name="T26" fmla="*/ 80 w 147"/>
                <a:gd name="T27" fmla="*/ 26 h 293"/>
                <a:gd name="T28" fmla="*/ 57 w 147"/>
                <a:gd name="T29" fmla="*/ 13 h 293"/>
                <a:gd name="T30" fmla="*/ 30 w 147"/>
                <a:gd name="T31" fmla="*/ 3 h 293"/>
                <a:gd name="T32" fmla="*/ 0 w 147"/>
                <a:gd name="T33" fmla="*/ 0 h 293"/>
                <a:gd name="T34" fmla="*/ 0 w 147"/>
                <a:gd name="T35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3">
                  <a:moveTo>
                    <a:pt x="0" y="293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3" y="253"/>
                  </a:lnTo>
                  <a:lnTo>
                    <a:pt x="120" y="230"/>
                  </a:lnTo>
                  <a:lnTo>
                    <a:pt x="133" y="206"/>
                  </a:lnTo>
                  <a:lnTo>
                    <a:pt x="143" y="176"/>
                  </a:lnTo>
                  <a:lnTo>
                    <a:pt x="147" y="146"/>
                  </a:lnTo>
                  <a:lnTo>
                    <a:pt x="143" y="120"/>
                  </a:lnTo>
                  <a:lnTo>
                    <a:pt x="133" y="90"/>
                  </a:lnTo>
                  <a:lnTo>
                    <a:pt x="120" y="66"/>
                  </a:lnTo>
                  <a:lnTo>
                    <a:pt x="103" y="43"/>
                  </a:lnTo>
                  <a:lnTo>
                    <a:pt x="80" y="26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3333FF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33"/>
            <p:cNvSpPr>
              <a:spLocks/>
            </p:cNvSpPr>
            <p:nvPr/>
          </p:nvSpPr>
          <p:spPr bwMode="auto">
            <a:xfrm>
              <a:off x="1490663" y="5895975"/>
              <a:ext cx="1116013" cy="696912"/>
            </a:xfrm>
            <a:custGeom>
              <a:avLst/>
              <a:gdLst>
                <a:gd name="T0" fmla="*/ 440 w 703"/>
                <a:gd name="T1" fmla="*/ 116 h 439"/>
                <a:gd name="T2" fmla="*/ 530 w 703"/>
                <a:gd name="T3" fmla="*/ 0 h 439"/>
                <a:gd name="T4" fmla="*/ 530 w 703"/>
                <a:gd name="T5" fmla="*/ 146 h 439"/>
                <a:gd name="T6" fmla="*/ 677 w 703"/>
                <a:gd name="T7" fmla="*/ 86 h 439"/>
                <a:gd name="T8" fmla="*/ 557 w 703"/>
                <a:gd name="T9" fmla="*/ 203 h 439"/>
                <a:gd name="T10" fmla="*/ 703 w 703"/>
                <a:gd name="T11" fmla="*/ 293 h 439"/>
                <a:gd name="T12" fmla="*/ 530 w 703"/>
                <a:gd name="T13" fmla="*/ 263 h 439"/>
                <a:gd name="T14" fmla="*/ 557 w 703"/>
                <a:gd name="T15" fmla="*/ 409 h 439"/>
                <a:gd name="T16" fmla="*/ 470 w 703"/>
                <a:gd name="T17" fmla="*/ 293 h 439"/>
                <a:gd name="T18" fmla="*/ 440 w 703"/>
                <a:gd name="T19" fmla="*/ 439 h 439"/>
                <a:gd name="T20" fmla="*/ 410 w 703"/>
                <a:gd name="T21" fmla="*/ 323 h 439"/>
                <a:gd name="T22" fmla="*/ 353 w 703"/>
                <a:gd name="T23" fmla="*/ 409 h 439"/>
                <a:gd name="T24" fmla="*/ 293 w 703"/>
                <a:gd name="T25" fmla="*/ 323 h 439"/>
                <a:gd name="T26" fmla="*/ 233 w 703"/>
                <a:gd name="T27" fmla="*/ 439 h 439"/>
                <a:gd name="T28" fmla="*/ 207 w 703"/>
                <a:gd name="T29" fmla="*/ 323 h 439"/>
                <a:gd name="T30" fmla="*/ 60 w 703"/>
                <a:gd name="T31" fmla="*/ 409 h 439"/>
                <a:gd name="T32" fmla="*/ 147 w 703"/>
                <a:gd name="T33" fmla="*/ 293 h 439"/>
                <a:gd name="T34" fmla="*/ 0 w 703"/>
                <a:gd name="T35" fmla="*/ 233 h 439"/>
                <a:gd name="T36" fmla="*/ 117 w 703"/>
                <a:gd name="T37" fmla="*/ 203 h 439"/>
                <a:gd name="T38" fmla="*/ 30 w 703"/>
                <a:gd name="T39" fmla="*/ 116 h 439"/>
                <a:gd name="T40" fmla="*/ 177 w 703"/>
                <a:gd name="T41" fmla="*/ 146 h 439"/>
                <a:gd name="T42" fmla="*/ 87 w 703"/>
                <a:gd name="T43" fmla="*/ 0 h 439"/>
                <a:gd name="T44" fmla="*/ 233 w 703"/>
                <a:gd name="T45" fmla="*/ 116 h 439"/>
                <a:gd name="T46" fmla="*/ 263 w 703"/>
                <a:gd name="T47" fmla="*/ 30 h 439"/>
                <a:gd name="T48" fmla="*/ 323 w 703"/>
                <a:gd name="T49" fmla="*/ 116 h 439"/>
                <a:gd name="T50" fmla="*/ 383 w 703"/>
                <a:gd name="T51" fmla="*/ 30 h 439"/>
                <a:gd name="T52" fmla="*/ 440 w 703"/>
                <a:gd name="T53" fmla="*/ 11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3" h="439">
                  <a:moveTo>
                    <a:pt x="440" y="116"/>
                  </a:moveTo>
                  <a:lnTo>
                    <a:pt x="530" y="0"/>
                  </a:lnTo>
                  <a:lnTo>
                    <a:pt x="530" y="146"/>
                  </a:lnTo>
                  <a:lnTo>
                    <a:pt x="677" y="86"/>
                  </a:lnTo>
                  <a:lnTo>
                    <a:pt x="557" y="203"/>
                  </a:lnTo>
                  <a:lnTo>
                    <a:pt x="703" y="293"/>
                  </a:lnTo>
                  <a:lnTo>
                    <a:pt x="530" y="263"/>
                  </a:lnTo>
                  <a:lnTo>
                    <a:pt x="557" y="409"/>
                  </a:lnTo>
                  <a:lnTo>
                    <a:pt x="470" y="293"/>
                  </a:lnTo>
                  <a:lnTo>
                    <a:pt x="440" y="439"/>
                  </a:lnTo>
                  <a:lnTo>
                    <a:pt x="410" y="323"/>
                  </a:lnTo>
                  <a:lnTo>
                    <a:pt x="353" y="409"/>
                  </a:lnTo>
                  <a:lnTo>
                    <a:pt x="293" y="323"/>
                  </a:lnTo>
                  <a:lnTo>
                    <a:pt x="233" y="439"/>
                  </a:lnTo>
                  <a:lnTo>
                    <a:pt x="207" y="323"/>
                  </a:lnTo>
                  <a:lnTo>
                    <a:pt x="60" y="409"/>
                  </a:lnTo>
                  <a:lnTo>
                    <a:pt x="147" y="293"/>
                  </a:lnTo>
                  <a:lnTo>
                    <a:pt x="0" y="233"/>
                  </a:lnTo>
                  <a:lnTo>
                    <a:pt x="117" y="203"/>
                  </a:lnTo>
                  <a:lnTo>
                    <a:pt x="30" y="116"/>
                  </a:lnTo>
                  <a:lnTo>
                    <a:pt x="177" y="146"/>
                  </a:lnTo>
                  <a:lnTo>
                    <a:pt x="87" y="0"/>
                  </a:lnTo>
                  <a:lnTo>
                    <a:pt x="233" y="116"/>
                  </a:lnTo>
                  <a:lnTo>
                    <a:pt x="263" y="30"/>
                  </a:lnTo>
                  <a:lnTo>
                    <a:pt x="323" y="116"/>
                  </a:lnTo>
                  <a:lnTo>
                    <a:pt x="383" y="30"/>
                  </a:lnTo>
                  <a:lnTo>
                    <a:pt x="440" y="11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8" name="Rectangle 159"/>
            <p:cNvSpPr>
              <a:spLocks noChangeArrowheads="1"/>
            </p:cNvSpPr>
            <p:nvPr/>
          </p:nvSpPr>
          <p:spPr bwMode="auto">
            <a:xfrm>
              <a:off x="1771651" y="5689600"/>
              <a:ext cx="3590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“0”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9" name="Rectangle 160"/>
            <p:cNvSpPr>
              <a:spLocks noChangeArrowheads="1"/>
            </p:cNvSpPr>
            <p:nvPr/>
          </p:nvSpPr>
          <p:spPr bwMode="auto">
            <a:xfrm>
              <a:off x="1744663" y="6619875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80" name="Rectangle 161"/>
            <p:cNvSpPr>
              <a:spLocks noChangeArrowheads="1"/>
            </p:cNvSpPr>
            <p:nvPr/>
          </p:nvSpPr>
          <p:spPr bwMode="auto">
            <a:xfrm>
              <a:off x="1978026" y="661987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81" name="Rectangle 162"/>
            <p:cNvSpPr>
              <a:spLocks noChangeArrowheads="1"/>
            </p:cNvSpPr>
            <p:nvPr/>
          </p:nvSpPr>
          <p:spPr bwMode="auto">
            <a:xfrm>
              <a:off x="1716725" y="6107113"/>
              <a:ext cx="709613" cy="32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Click!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" name="Freeform 33"/>
            <p:cNvSpPr>
              <a:spLocks/>
            </p:cNvSpPr>
            <p:nvPr/>
          </p:nvSpPr>
          <p:spPr bwMode="auto">
            <a:xfrm>
              <a:off x="6877051" y="5753100"/>
              <a:ext cx="233363" cy="465137"/>
            </a:xfrm>
            <a:custGeom>
              <a:avLst/>
              <a:gdLst>
                <a:gd name="T0" fmla="*/ 0 w 147"/>
                <a:gd name="T1" fmla="*/ 293 h 293"/>
                <a:gd name="T2" fmla="*/ 30 w 147"/>
                <a:gd name="T3" fmla="*/ 293 h 293"/>
                <a:gd name="T4" fmla="*/ 57 w 147"/>
                <a:gd name="T5" fmla="*/ 283 h 293"/>
                <a:gd name="T6" fmla="*/ 80 w 147"/>
                <a:gd name="T7" fmla="*/ 270 h 293"/>
                <a:gd name="T8" fmla="*/ 104 w 147"/>
                <a:gd name="T9" fmla="*/ 253 h 293"/>
                <a:gd name="T10" fmla="*/ 120 w 147"/>
                <a:gd name="T11" fmla="*/ 230 h 293"/>
                <a:gd name="T12" fmla="*/ 134 w 147"/>
                <a:gd name="T13" fmla="*/ 206 h 293"/>
                <a:gd name="T14" fmla="*/ 144 w 147"/>
                <a:gd name="T15" fmla="*/ 176 h 293"/>
                <a:gd name="T16" fmla="*/ 147 w 147"/>
                <a:gd name="T17" fmla="*/ 146 h 293"/>
                <a:gd name="T18" fmla="*/ 144 w 147"/>
                <a:gd name="T19" fmla="*/ 120 h 293"/>
                <a:gd name="T20" fmla="*/ 134 w 147"/>
                <a:gd name="T21" fmla="*/ 90 h 293"/>
                <a:gd name="T22" fmla="*/ 120 w 147"/>
                <a:gd name="T23" fmla="*/ 66 h 293"/>
                <a:gd name="T24" fmla="*/ 104 w 147"/>
                <a:gd name="T25" fmla="*/ 43 h 293"/>
                <a:gd name="T26" fmla="*/ 80 w 147"/>
                <a:gd name="T27" fmla="*/ 26 h 293"/>
                <a:gd name="T28" fmla="*/ 57 w 147"/>
                <a:gd name="T29" fmla="*/ 13 h 293"/>
                <a:gd name="T30" fmla="*/ 30 w 147"/>
                <a:gd name="T31" fmla="*/ 3 h 293"/>
                <a:gd name="T32" fmla="*/ 0 w 147"/>
                <a:gd name="T33" fmla="*/ 0 h 293"/>
                <a:gd name="T34" fmla="*/ 0 w 147"/>
                <a:gd name="T35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3">
                  <a:moveTo>
                    <a:pt x="0" y="293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4" y="253"/>
                  </a:lnTo>
                  <a:lnTo>
                    <a:pt x="120" y="230"/>
                  </a:lnTo>
                  <a:lnTo>
                    <a:pt x="134" y="206"/>
                  </a:lnTo>
                  <a:lnTo>
                    <a:pt x="144" y="176"/>
                  </a:lnTo>
                  <a:lnTo>
                    <a:pt x="147" y="146"/>
                  </a:lnTo>
                  <a:lnTo>
                    <a:pt x="144" y="120"/>
                  </a:lnTo>
                  <a:lnTo>
                    <a:pt x="134" y="90"/>
                  </a:lnTo>
                  <a:lnTo>
                    <a:pt x="120" y="66"/>
                  </a:lnTo>
                  <a:lnTo>
                    <a:pt x="104" y="43"/>
                  </a:lnTo>
                  <a:lnTo>
                    <a:pt x="80" y="26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3333FF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900074784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9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3215" y="2880774"/>
            <a:ext cx="338137" cy="338137"/>
          </a:xfrm>
          <a:prstGeom prst="rect">
            <a:avLst/>
          </a:prstGeom>
        </p:spPr>
      </p:pic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Blinding APD with bright light</a:t>
            </a: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6388" name="Straight Arrow Connector 4"/>
          <p:cNvCxnSpPr>
            <a:cxnSpLocks noChangeShapeType="1"/>
          </p:cNvCxnSpPr>
          <p:nvPr/>
        </p:nvCxnSpPr>
        <p:spPr bwMode="auto">
          <a:xfrm rot="5400000" flipH="1" flipV="1">
            <a:off x="2282031" y="2211498"/>
            <a:ext cx="1584325" cy="1588"/>
          </a:xfrm>
          <a:prstGeom prst="straightConnector1">
            <a:avLst/>
          </a:prstGeom>
          <a:noFill/>
          <a:ln w="6350" algn="ctr">
            <a:solidFill>
              <a:srgbClr val="DDDDDD"/>
            </a:solidFill>
            <a:round/>
            <a:headEnd/>
            <a:tailEnd type="arrow" w="lg" len="lg"/>
          </a:ln>
        </p:spPr>
      </p:cxnSp>
      <p:cxnSp>
        <p:nvCxnSpPr>
          <p:cNvPr id="16389" name="Straight Arrow Connector 6"/>
          <p:cNvCxnSpPr>
            <a:cxnSpLocks noChangeShapeType="1"/>
          </p:cNvCxnSpPr>
          <p:nvPr/>
        </p:nvCxnSpPr>
        <p:spPr bwMode="auto">
          <a:xfrm>
            <a:off x="3073400" y="3002866"/>
            <a:ext cx="2952750" cy="1588"/>
          </a:xfrm>
          <a:prstGeom prst="straightConnector1">
            <a:avLst/>
          </a:prstGeom>
          <a:noFill/>
          <a:ln w="6350" algn="ctr">
            <a:solidFill>
              <a:srgbClr val="DDDDDD"/>
            </a:solidFill>
            <a:round/>
            <a:headEnd/>
            <a:tailEnd type="arrow" w="lg" len="lg"/>
          </a:ln>
        </p:spPr>
      </p:cxnSp>
      <p:cxnSp>
        <p:nvCxnSpPr>
          <p:cNvPr id="16390" name="Straight Connector 10"/>
          <p:cNvCxnSpPr>
            <a:cxnSpLocks noChangeShapeType="1"/>
          </p:cNvCxnSpPr>
          <p:nvPr/>
        </p:nvCxnSpPr>
        <p:spPr bwMode="auto">
          <a:xfrm>
            <a:off x="3073400" y="1851929"/>
            <a:ext cx="2881313" cy="0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dash"/>
            <a:round/>
            <a:headEnd/>
            <a:tailEnd/>
          </a:ln>
        </p:spPr>
      </p:cxnSp>
      <p:sp>
        <p:nvSpPr>
          <p:cNvPr id="16392" name="TextBox 18"/>
          <p:cNvSpPr txBox="1">
            <a:spLocks noChangeArrowheads="1"/>
          </p:cNvSpPr>
          <p:nvPr/>
        </p:nvSpPr>
        <p:spPr bwMode="auto">
          <a:xfrm>
            <a:off x="2722563" y="1018491"/>
            <a:ext cx="69691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V</a:t>
            </a:r>
            <a:r>
              <a:rPr lang="en-US" sz="2000" baseline="-25000">
                <a:solidFill>
                  <a:srgbClr val="FFFFFF"/>
                </a:solidFill>
              </a:rPr>
              <a:t>APD</a:t>
            </a:r>
          </a:p>
        </p:txBody>
      </p:sp>
      <p:sp>
        <p:nvSpPr>
          <p:cNvPr id="16393" name="TextBox 19"/>
          <p:cNvSpPr txBox="1">
            <a:spLocks noChangeArrowheads="1"/>
          </p:cNvSpPr>
          <p:nvPr/>
        </p:nvSpPr>
        <p:spPr bwMode="auto">
          <a:xfrm>
            <a:off x="2555875" y="1594754"/>
            <a:ext cx="528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00"/>
                </a:solidFill>
              </a:rPr>
              <a:t>V</a:t>
            </a:r>
            <a:r>
              <a:rPr lang="en-US" sz="2000" baseline="-25000">
                <a:solidFill>
                  <a:srgbClr val="FFFF00"/>
                </a:solidFill>
              </a:rPr>
              <a:t>br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86013" y="1634441"/>
            <a:ext cx="3544887" cy="630238"/>
            <a:chOff x="2386013" y="1634441"/>
            <a:chExt cx="3544887" cy="630238"/>
          </a:xfrm>
        </p:grpSpPr>
        <p:grpSp>
          <p:nvGrpSpPr>
            <p:cNvPr id="16391" name="Group 17"/>
            <p:cNvGrpSpPr>
              <a:grpSpLocks/>
            </p:cNvGrpSpPr>
            <p:nvPr/>
          </p:nvGrpSpPr>
          <p:grpSpPr bwMode="auto">
            <a:xfrm>
              <a:off x="3070225" y="1634441"/>
              <a:ext cx="2860675" cy="425450"/>
              <a:chOff x="2402959" y="1594884"/>
              <a:chExt cx="2860747" cy="383390"/>
            </a:xfrm>
          </p:grpSpPr>
          <p:sp>
            <p:nvSpPr>
              <p:cNvPr id="16442" name="Freeform 11"/>
              <p:cNvSpPr>
                <a:spLocks/>
              </p:cNvSpPr>
              <p:nvPr/>
            </p:nvSpPr>
            <p:spPr bwMode="auto">
              <a:xfrm>
                <a:off x="2402959" y="1594884"/>
                <a:ext cx="467340" cy="382772"/>
              </a:xfrm>
              <a:custGeom>
                <a:avLst/>
                <a:gdLst>
                  <a:gd name="T0" fmla="*/ 0 w 563526"/>
                  <a:gd name="T1" fmla="*/ 382772 h 382772"/>
                  <a:gd name="T2" fmla="*/ 52888 w 563526"/>
                  <a:gd name="T3" fmla="*/ 382772 h 382772"/>
                  <a:gd name="T4" fmla="*/ 52888 w 563526"/>
                  <a:gd name="T5" fmla="*/ 0 h 382772"/>
                  <a:gd name="T6" fmla="*/ 59641 w 563526"/>
                  <a:gd name="T7" fmla="*/ 0 h 382772"/>
                  <a:gd name="T8" fmla="*/ 59641 w 563526"/>
                  <a:gd name="T9" fmla="*/ 382772 h 3827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3526"/>
                  <a:gd name="T16" fmla="*/ 0 h 382772"/>
                  <a:gd name="T17" fmla="*/ 563526 w 563526"/>
                  <a:gd name="T18" fmla="*/ 382772 h 3827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3526" h="382772">
                    <a:moveTo>
                      <a:pt x="0" y="382772"/>
                    </a:moveTo>
                    <a:lnTo>
                      <a:pt x="499730" y="382772"/>
                    </a:lnTo>
                    <a:lnTo>
                      <a:pt x="499730" y="0"/>
                    </a:lnTo>
                    <a:lnTo>
                      <a:pt x="563526" y="0"/>
                    </a:lnTo>
                    <a:lnTo>
                      <a:pt x="563526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3" name="Freeform 12"/>
              <p:cNvSpPr>
                <a:spLocks/>
              </p:cNvSpPr>
              <p:nvPr/>
            </p:nvSpPr>
            <p:spPr bwMode="auto">
              <a:xfrm>
                <a:off x="2862455" y="1595788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4" name="Freeform 13"/>
              <p:cNvSpPr>
                <a:spLocks/>
              </p:cNvSpPr>
              <p:nvPr/>
            </p:nvSpPr>
            <p:spPr bwMode="auto">
              <a:xfrm>
                <a:off x="3567023" y="1596226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5" name="Freeform 14"/>
              <p:cNvSpPr>
                <a:spLocks/>
              </p:cNvSpPr>
              <p:nvPr/>
            </p:nvSpPr>
            <p:spPr bwMode="auto">
              <a:xfrm>
                <a:off x="4272261" y="1596406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16446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4975674" y="1978274"/>
                <a:ext cx="288032" cy="0"/>
              </a:xfrm>
              <a:prstGeom prst="line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</p:spPr>
          </p:cxnSp>
        </p:grpSp>
        <p:sp>
          <p:nvSpPr>
            <p:cNvPr id="16394" name="TextBox 20"/>
            <p:cNvSpPr txBox="1">
              <a:spLocks noChangeArrowheads="1"/>
            </p:cNvSpPr>
            <p:nvPr/>
          </p:nvSpPr>
          <p:spPr bwMode="auto">
            <a:xfrm>
              <a:off x="2386013" y="1864629"/>
              <a:ext cx="6985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FFFFFF"/>
                  </a:solidFill>
                </a:rPr>
                <a:t>V</a:t>
              </a:r>
              <a:r>
                <a:rPr lang="en-US" sz="2000" baseline="-25000">
                  <a:solidFill>
                    <a:srgbClr val="FFFFFF"/>
                  </a:solidFill>
                </a:rPr>
                <a:t>bias</a:t>
              </a:r>
            </a:p>
          </p:txBody>
        </p:sp>
      </p:grpSp>
      <p:sp>
        <p:nvSpPr>
          <p:cNvPr id="16395" name="TextBox 22"/>
          <p:cNvSpPr txBox="1">
            <a:spLocks noChangeArrowheads="1"/>
          </p:cNvSpPr>
          <p:nvPr/>
        </p:nvSpPr>
        <p:spPr bwMode="auto">
          <a:xfrm>
            <a:off x="5810250" y="3002866"/>
            <a:ext cx="269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t</a:t>
            </a:r>
            <a:endParaRPr lang="en-US" sz="2000" baseline="-25000">
              <a:solidFill>
                <a:srgbClr val="FFFFFF"/>
              </a:solidFill>
            </a:endParaRPr>
          </a:p>
        </p:txBody>
      </p:sp>
      <p:sp>
        <p:nvSpPr>
          <p:cNvPr id="16397" name="TextBox 42"/>
          <p:cNvSpPr txBox="1">
            <a:spLocks noChangeArrowheads="1"/>
          </p:cNvSpPr>
          <p:nvPr/>
        </p:nvSpPr>
        <p:spPr bwMode="auto">
          <a:xfrm>
            <a:off x="2757488" y="2809191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0</a:t>
            </a:r>
            <a:endParaRPr lang="en-US" sz="2000" baseline="-25000">
              <a:solidFill>
                <a:srgbClr val="FFFFFF"/>
              </a:solidFill>
            </a:endParaRPr>
          </a:p>
        </p:txBody>
      </p:sp>
      <p:grpSp>
        <p:nvGrpSpPr>
          <p:cNvPr id="16398" name="Group 48"/>
          <p:cNvGrpSpPr>
            <a:grpSpLocks/>
          </p:cNvGrpSpPr>
          <p:nvPr/>
        </p:nvGrpSpPr>
        <p:grpSpPr bwMode="auto">
          <a:xfrm>
            <a:off x="2947988" y="2728229"/>
            <a:ext cx="246062" cy="95250"/>
            <a:chOff x="2731294" y="2677715"/>
            <a:chExt cx="247299" cy="95028"/>
          </a:xfrm>
        </p:grpSpPr>
        <p:sp>
          <p:nvSpPr>
            <p:cNvPr id="16439" name="Rectangle 47"/>
            <p:cNvSpPr>
              <a:spLocks noChangeArrowheads="1"/>
            </p:cNvSpPr>
            <p:nvPr/>
          </p:nvSpPr>
          <p:spPr bwMode="auto">
            <a:xfrm>
              <a:off x="2836863" y="2703116"/>
              <a:ext cx="45719" cy="45719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6440" name="Freeform 46"/>
            <p:cNvSpPr>
              <a:spLocks/>
            </p:cNvSpPr>
            <p:nvPr/>
          </p:nvSpPr>
          <p:spPr bwMode="auto">
            <a:xfrm>
              <a:off x="2733324" y="2723927"/>
              <a:ext cx="245269" cy="48816"/>
            </a:xfrm>
            <a:custGeom>
              <a:avLst/>
              <a:gdLst>
                <a:gd name="T0" fmla="*/ 0 w 245269"/>
                <a:gd name="T1" fmla="*/ 39291 h 48816"/>
                <a:gd name="T2" fmla="*/ 66675 w 245269"/>
                <a:gd name="T3" fmla="*/ 1191 h 48816"/>
                <a:gd name="T4" fmla="*/ 183356 w 245269"/>
                <a:gd name="T5" fmla="*/ 46435 h 48816"/>
                <a:gd name="T6" fmla="*/ 245269 w 245269"/>
                <a:gd name="T7" fmla="*/ 15479 h 48816"/>
                <a:gd name="T8" fmla="*/ 245269 w 245269"/>
                <a:gd name="T9" fmla="*/ 15479 h 48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269"/>
                <a:gd name="T16" fmla="*/ 0 h 48816"/>
                <a:gd name="T17" fmla="*/ 245269 w 245269"/>
                <a:gd name="T18" fmla="*/ 48816 h 48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269" h="48816">
                  <a:moveTo>
                    <a:pt x="0" y="39291"/>
                  </a:moveTo>
                  <a:cubicBezTo>
                    <a:pt x="18058" y="19645"/>
                    <a:pt x="36116" y="0"/>
                    <a:pt x="66675" y="1191"/>
                  </a:cubicBezTo>
                  <a:cubicBezTo>
                    <a:pt x="97234" y="2382"/>
                    <a:pt x="153590" y="44054"/>
                    <a:pt x="183356" y="46435"/>
                  </a:cubicBezTo>
                  <a:cubicBezTo>
                    <a:pt x="213122" y="48816"/>
                    <a:pt x="245269" y="15479"/>
                    <a:pt x="245269" y="15479"/>
                  </a:cubicBezTo>
                </a:path>
              </a:pathLst>
            </a:custGeom>
            <a:noFill/>
            <a:ln w="6350" cap="flat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441" name="Freeform 45"/>
            <p:cNvSpPr>
              <a:spLocks/>
            </p:cNvSpPr>
            <p:nvPr/>
          </p:nvSpPr>
          <p:spPr bwMode="auto">
            <a:xfrm>
              <a:off x="2731294" y="2677715"/>
              <a:ext cx="245269" cy="48816"/>
            </a:xfrm>
            <a:custGeom>
              <a:avLst/>
              <a:gdLst>
                <a:gd name="T0" fmla="*/ 0 w 245269"/>
                <a:gd name="T1" fmla="*/ 39291 h 48816"/>
                <a:gd name="T2" fmla="*/ 66675 w 245269"/>
                <a:gd name="T3" fmla="*/ 1191 h 48816"/>
                <a:gd name="T4" fmla="*/ 183356 w 245269"/>
                <a:gd name="T5" fmla="*/ 46435 h 48816"/>
                <a:gd name="T6" fmla="*/ 245269 w 245269"/>
                <a:gd name="T7" fmla="*/ 15479 h 48816"/>
                <a:gd name="T8" fmla="*/ 245269 w 245269"/>
                <a:gd name="T9" fmla="*/ 15479 h 48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269"/>
                <a:gd name="T16" fmla="*/ 0 h 48816"/>
                <a:gd name="T17" fmla="*/ 245269 w 245269"/>
                <a:gd name="T18" fmla="*/ 48816 h 48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269" h="48816">
                  <a:moveTo>
                    <a:pt x="0" y="39291"/>
                  </a:moveTo>
                  <a:cubicBezTo>
                    <a:pt x="18058" y="19645"/>
                    <a:pt x="36116" y="0"/>
                    <a:pt x="66675" y="1191"/>
                  </a:cubicBezTo>
                  <a:cubicBezTo>
                    <a:pt x="97234" y="2382"/>
                    <a:pt x="153590" y="44054"/>
                    <a:pt x="183356" y="46435"/>
                  </a:cubicBezTo>
                  <a:cubicBezTo>
                    <a:pt x="213122" y="48816"/>
                    <a:pt x="245269" y="15479"/>
                    <a:pt x="245269" y="15479"/>
                  </a:cubicBezTo>
                </a:path>
              </a:pathLst>
            </a:custGeom>
            <a:noFill/>
            <a:ln w="6350" cap="flat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417" name="Group 92"/>
          <p:cNvGrpSpPr>
            <a:grpSpLocks/>
          </p:cNvGrpSpPr>
          <p:nvPr/>
        </p:nvGrpSpPr>
        <p:grpSpPr bwMode="auto">
          <a:xfrm>
            <a:off x="6462713" y="1674222"/>
            <a:ext cx="3721306" cy="938719"/>
            <a:chOff x="6462711" y="5289614"/>
            <a:chExt cx="3721555" cy="938192"/>
          </a:xfrm>
        </p:grpSpPr>
        <p:sp>
          <p:nvSpPr>
            <p:cNvPr id="5418" name="TextBox 73"/>
            <p:cNvSpPr txBox="1">
              <a:spLocks noChangeArrowheads="1"/>
            </p:cNvSpPr>
            <p:nvPr/>
          </p:nvSpPr>
          <p:spPr bwMode="auto">
            <a:xfrm>
              <a:off x="7110783" y="5289614"/>
              <a:ext cx="3073483" cy="93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500">
                  <a:solidFill>
                    <a:srgbClr val="FFFFFF"/>
                  </a:solidFill>
                </a:rPr>
                <a:t>Detector blind!</a:t>
              </a:r>
            </a:p>
            <a:p>
              <a:pPr algn="l">
                <a:lnSpc>
                  <a:spcPct val="110000"/>
                </a:lnSpc>
              </a:pPr>
              <a:r>
                <a:rPr lang="en-US" sz="2500" b="0">
                  <a:solidFill>
                    <a:srgbClr val="FFFFFF"/>
                  </a:solidFill>
                </a:rPr>
                <a:t>Zero dark count rate</a:t>
              </a:r>
            </a:p>
          </p:txBody>
        </p:sp>
        <p:sp>
          <p:nvSpPr>
            <p:cNvPr id="5419" name="Right Arrow 74"/>
            <p:cNvSpPr>
              <a:spLocks noChangeArrowheads="1"/>
            </p:cNvSpPr>
            <p:nvPr/>
          </p:nvSpPr>
          <p:spPr bwMode="auto">
            <a:xfrm>
              <a:off x="6462711" y="5535114"/>
              <a:ext cx="504056" cy="360040"/>
            </a:xfrm>
            <a:prstGeom prst="rightArrow">
              <a:avLst>
                <a:gd name="adj1" fmla="val 38185"/>
                <a:gd name="adj2" fmla="val 61814"/>
              </a:avLst>
            </a:prstGeom>
            <a:noFill/>
            <a:ln w="1905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cxnSp>
        <p:nvCxnSpPr>
          <p:cNvPr id="5430" name="Straight Arrow Connector 62"/>
          <p:cNvCxnSpPr>
            <a:cxnSpLocks noChangeShapeType="1"/>
          </p:cNvCxnSpPr>
          <p:nvPr/>
        </p:nvCxnSpPr>
        <p:spPr bwMode="auto">
          <a:xfrm rot="5400000">
            <a:off x="3390310" y="1625539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grpSp>
        <p:nvGrpSpPr>
          <p:cNvPr id="5433" name="Group 87"/>
          <p:cNvGrpSpPr>
            <a:grpSpLocks noChangeAspect="1"/>
          </p:cNvGrpSpPr>
          <p:nvPr/>
        </p:nvGrpSpPr>
        <p:grpSpPr bwMode="auto">
          <a:xfrm>
            <a:off x="933536" y="1651737"/>
            <a:ext cx="170646" cy="1264274"/>
            <a:chOff x="967036" y="5315820"/>
            <a:chExt cx="144016" cy="1066612"/>
          </a:xfrm>
        </p:grpSpPr>
        <p:grpSp>
          <p:nvGrpSpPr>
            <p:cNvPr id="5437" name="Group 83"/>
            <p:cNvGrpSpPr>
              <a:grpSpLocks noChangeAspect="1"/>
            </p:cNvGrpSpPr>
            <p:nvPr/>
          </p:nvGrpSpPr>
          <p:grpSpPr bwMode="auto">
            <a:xfrm>
              <a:off x="967036" y="5369793"/>
              <a:ext cx="144016" cy="936104"/>
              <a:chOff x="823020" y="5298579"/>
              <a:chExt cx="144016" cy="936104"/>
            </a:xfrm>
          </p:grpSpPr>
          <p:cxnSp>
            <p:nvCxnSpPr>
              <p:cNvPr id="5440" name="Straight Arrow Connector 76"/>
              <p:cNvCxnSpPr>
                <a:cxnSpLocks noChangeShapeType="1"/>
              </p:cNvCxnSpPr>
              <p:nvPr/>
            </p:nvCxnSpPr>
            <p:spPr bwMode="auto">
              <a:xfrm rot="5400000">
                <a:off x="426976" y="5765837"/>
                <a:ext cx="936104" cy="1588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</p:spPr>
          </p:cxnSp>
          <p:sp>
            <p:nvSpPr>
              <p:cNvPr id="5441" name="Rectangle 80"/>
              <p:cNvSpPr>
                <a:spLocks noChangeArrowheads="1"/>
              </p:cNvSpPr>
              <p:nvPr/>
            </p:nvSpPr>
            <p:spPr bwMode="auto">
              <a:xfrm>
                <a:off x="823020" y="5585817"/>
                <a:ext cx="144016" cy="360040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cxnSp>
          <p:nvCxnSpPr>
            <p:cNvPr id="5438" name="Straight Arrow Connector 85"/>
            <p:cNvCxnSpPr>
              <a:cxnSpLocks noChangeShapeType="1"/>
            </p:cNvCxnSpPr>
            <p:nvPr/>
          </p:nvCxnSpPr>
          <p:spPr bwMode="auto">
            <a:xfrm rot="5400000" flipH="1" flipV="1">
              <a:off x="1004841" y="5351030"/>
              <a:ext cx="72008" cy="1588"/>
            </a:xfrm>
            <a:prstGeom prst="straightConnector1">
              <a:avLst/>
            </a:prstGeom>
            <a:noFill/>
            <a:ln w="38100" algn="ctr">
              <a:solidFill>
                <a:srgbClr val="FFFFFF"/>
              </a:solidFill>
              <a:round/>
              <a:headEnd/>
              <a:tailEnd type="stealth" w="med" len="lg"/>
            </a:ln>
          </p:spPr>
        </p:cxnSp>
        <p:cxnSp>
          <p:nvCxnSpPr>
            <p:cNvPr id="5439" name="Straight Arrow Connector 86"/>
            <p:cNvCxnSpPr>
              <a:cxnSpLocks noChangeShapeType="1"/>
            </p:cNvCxnSpPr>
            <p:nvPr/>
          </p:nvCxnSpPr>
          <p:spPr bwMode="auto">
            <a:xfrm rot="-5400000" flipH="1" flipV="1">
              <a:off x="999447" y="6345638"/>
              <a:ext cx="72000" cy="1588"/>
            </a:xfrm>
            <a:prstGeom prst="straightConnector1">
              <a:avLst/>
            </a:prstGeom>
            <a:noFill/>
            <a:ln w="38100" algn="ctr">
              <a:solidFill>
                <a:srgbClr val="FFFFFF"/>
              </a:solidFill>
              <a:round/>
              <a:headEnd/>
              <a:tailEnd type="stealth" w="med" len="lg"/>
            </a:ln>
          </p:spPr>
        </p:cxnSp>
      </p:grpSp>
      <p:sp>
        <p:nvSpPr>
          <p:cNvPr id="5434" name="TextBox 88"/>
          <p:cNvSpPr txBox="1">
            <a:spLocks noChangeArrowheads="1"/>
          </p:cNvSpPr>
          <p:nvPr/>
        </p:nvSpPr>
        <p:spPr bwMode="auto">
          <a:xfrm>
            <a:off x="246956" y="905297"/>
            <a:ext cx="1553841" cy="70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FFFF"/>
                </a:solidFill>
              </a:rPr>
              <a:t>Bias to APD</a:t>
            </a:r>
          </a:p>
          <a:p>
            <a:r>
              <a:rPr lang="en-US" sz="2000" b="0">
                <a:solidFill>
                  <a:srgbClr val="FFFFFF"/>
                </a:solidFill>
              </a:rPr>
              <a:t>(V</a:t>
            </a:r>
            <a:r>
              <a:rPr lang="en-US" sz="2000" b="0" baseline="-25000">
                <a:solidFill>
                  <a:srgbClr val="FFFFFF"/>
                </a:solidFill>
              </a:rPr>
              <a:t>bias</a:t>
            </a:r>
            <a:r>
              <a:rPr lang="en-US" sz="2000" b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5435" name="TextBox 89"/>
          <p:cNvSpPr txBox="1">
            <a:spLocks noChangeArrowheads="1"/>
          </p:cNvSpPr>
          <p:nvPr/>
        </p:nvSpPr>
        <p:spPr bwMode="auto">
          <a:xfrm>
            <a:off x="315977" y="2886055"/>
            <a:ext cx="1402906" cy="40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FFFF"/>
                </a:solidFill>
              </a:rPr>
              <a:t>V</a:t>
            </a:r>
            <a:r>
              <a:rPr lang="en-US" sz="2000" b="0" baseline="-25000">
                <a:solidFill>
                  <a:srgbClr val="FFFFFF"/>
                </a:solidFill>
              </a:rPr>
              <a:t>HV</a:t>
            </a:r>
            <a:r>
              <a:rPr lang="en-US" sz="2000" b="0">
                <a:solidFill>
                  <a:srgbClr val="FFFFFF"/>
                </a:solidFill>
              </a:rPr>
              <a:t> </a:t>
            </a:r>
            <a:r>
              <a:rPr lang="en-US" sz="2000" b="0">
                <a:solidFill>
                  <a:srgbClr val="FFFFFF"/>
                </a:solidFill>
                <a:sym typeface="Symbol" pitchFamily="18" charset="2"/>
              </a:rPr>
              <a:t> 40 V</a:t>
            </a: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5436" name="TextBox 90"/>
          <p:cNvSpPr txBox="1">
            <a:spLocks noChangeArrowheads="1"/>
          </p:cNvSpPr>
          <p:nvPr/>
        </p:nvSpPr>
        <p:spPr bwMode="auto">
          <a:xfrm>
            <a:off x="1076291" y="2068445"/>
            <a:ext cx="712033" cy="40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R</a:t>
            </a:r>
            <a:r>
              <a:rPr lang="en-US" sz="2000" baseline="-25000">
                <a:solidFill>
                  <a:srgbClr val="FFFFFF"/>
                </a:solidFill>
              </a:rPr>
              <a:t>bias</a:t>
            </a: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Lydersen, C. Wiechers, C. Wittmann, D. Elser, J. Skaar, V. Makarov,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Nat. Photonics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686 (2010)</a:t>
            </a:r>
          </a:p>
        </p:txBody>
      </p:sp>
      <p:sp>
        <p:nvSpPr>
          <p:cNvPr id="291" name="TextBox 73"/>
          <p:cNvSpPr txBox="1">
            <a:spLocks noChangeArrowheads="1"/>
          </p:cNvSpPr>
          <p:nvPr/>
        </p:nvSpPr>
        <p:spPr bwMode="auto">
          <a:xfrm>
            <a:off x="6847203" y="812651"/>
            <a:ext cx="1378904" cy="48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500" smtClean="0">
                <a:solidFill>
                  <a:srgbClr val="FFFFFF"/>
                </a:solidFill>
              </a:rPr>
              <a:t>No light</a:t>
            </a:r>
            <a:endParaRPr lang="en-US" sz="2500" b="0">
              <a:solidFill>
                <a:srgbClr val="FFFFFF"/>
              </a:solidFill>
            </a:endParaRPr>
          </a:p>
        </p:txBody>
      </p:sp>
      <p:sp>
        <p:nvSpPr>
          <p:cNvPr id="293" name="TextBox 73"/>
          <p:cNvSpPr txBox="1">
            <a:spLocks noChangeArrowheads="1"/>
          </p:cNvSpPr>
          <p:nvPr/>
        </p:nvSpPr>
        <p:spPr bwMode="auto">
          <a:xfrm>
            <a:off x="6844684" y="812651"/>
            <a:ext cx="3339376" cy="51552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500" smtClean="0">
                <a:solidFill>
                  <a:srgbClr val="FF00FF"/>
                </a:solidFill>
              </a:rPr>
              <a:t>Eve applies CW light</a:t>
            </a:r>
            <a:endParaRPr lang="en-US" sz="2500" b="0">
              <a:solidFill>
                <a:srgbClr val="FF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83061" y="3722055"/>
            <a:ext cx="8967502" cy="3508561"/>
            <a:chOff x="1183061" y="3722055"/>
            <a:chExt cx="8967502" cy="3508561"/>
          </a:xfrm>
        </p:grpSpPr>
        <p:grpSp>
          <p:nvGrpSpPr>
            <p:cNvPr id="6" name="Group 5"/>
            <p:cNvGrpSpPr/>
            <p:nvPr/>
          </p:nvGrpSpPr>
          <p:grpSpPr>
            <a:xfrm>
              <a:off x="1183061" y="3722055"/>
              <a:ext cx="7200799" cy="3508561"/>
              <a:chOff x="1183061" y="3722055"/>
              <a:chExt cx="7200799" cy="3508561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2235472" y="3722055"/>
                <a:ext cx="6148388" cy="3508561"/>
                <a:chOff x="2050479" y="2773363"/>
                <a:chExt cx="6148388" cy="4036590"/>
              </a:xfrm>
            </p:grpSpPr>
            <p:sp>
              <p:nvSpPr>
                <p:cNvPr id="70" name="Line 14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18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42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33252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38078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4285679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47698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52524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60"/>
                <p:cNvSpPr>
                  <a:spLocks noChangeShapeType="1"/>
                </p:cNvSpPr>
                <p:nvPr/>
              </p:nvSpPr>
              <p:spPr bwMode="auto">
                <a:xfrm>
                  <a:off x="2887092" y="45291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Line 61"/>
                <p:cNvSpPr>
                  <a:spLocks noChangeShapeType="1"/>
                </p:cNvSpPr>
                <p:nvPr/>
              </p:nvSpPr>
              <p:spPr bwMode="auto">
                <a:xfrm>
                  <a:off x="2887092" y="415131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62"/>
                <p:cNvSpPr>
                  <a:spLocks noChangeShapeType="1"/>
                </p:cNvSpPr>
                <p:nvPr/>
              </p:nvSpPr>
              <p:spPr bwMode="auto">
                <a:xfrm>
                  <a:off x="2887092" y="3765550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Line 63"/>
                <p:cNvSpPr>
                  <a:spLocks noChangeShapeType="1"/>
                </p:cNvSpPr>
                <p:nvPr/>
              </p:nvSpPr>
              <p:spPr bwMode="auto">
                <a:xfrm>
                  <a:off x="2887092" y="338772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Line 64"/>
                <p:cNvSpPr>
                  <a:spLocks noChangeShapeType="1"/>
                </p:cNvSpPr>
                <p:nvPr/>
              </p:nvSpPr>
              <p:spPr bwMode="auto">
                <a:xfrm>
                  <a:off x="2887092" y="30019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Line 65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Line 66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88709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9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Line 69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288709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2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3252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Line 72"/>
                <p:cNvSpPr>
                  <a:spLocks noChangeShapeType="1"/>
                </p:cNvSpPr>
                <p:nvPr/>
              </p:nvSpPr>
              <p:spPr bwMode="auto">
                <a:xfrm>
                  <a:off x="33252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38078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Line 74"/>
                <p:cNvSpPr>
                  <a:spLocks noChangeShapeType="1"/>
                </p:cNvSpPr>
                <p:nvPr/>
              </p:nvSpPr>
              <p:spPr bwMode="auto">
                <a:xfrm>
                  <a:off x="38078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4285679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Line 76"/>
                <p:cNvSpPr>
                  <a:spLocks noChangeShapeType="1"/>
                </p:cNvSpPr>
                <p:nvPr/>
              </p:nvSpPr>
              <p:spPr bwMode="auto">
                <a:xfrm>
                  <a:off x="4285679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769867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78"/>
                <p:cNvSpPr>
                  <a:spLocks noChangeShapeType="1"/>
                </p:cNvSpPr>
                <p:nvPr/>
              </p:nvSpPr>
              <p:spPr bwMode="auto">
                <a:xfrm>
                  <a:off x="4769867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5252467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Line 80"/>
                <p:cNvSpPr>
                  <a:spLocks noChangeShapeType="1"/>
                </p:cNvSpPr>
                <p:nvPr/>
              </p:nvSpPr>
              <p:spPr bwMode="auto">
                <a:xfrm>
                  <a:off x="5252467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Line 81"/>
                <p:cNvSpPr>
                  <a:spLocks noChangeShapeType="1"/>
                </p:cNvSpPr>
                <p:nvPr/>
              </p:nvSpPr>
              <p:spPr bwMode="auto">
                <a:xfrm>
                  <a:off x="2887092" y="4529138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5520754" y="4529138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" name="Rectangle 83"/>
                <p:cNvSpPr>
                  <a:spLocks noChangeArrowheads="1"/>
                </p:cNvSpPr>
                <p:nvPr/>
              </p:nvSpPr>
              <p:spPr bwMode="auto">
                <a:xfrm>
                  <a:off x="2698179" y="4398963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5" name="Line 84"/>
                <p:cNvSpPr>
                  <a:spLocks noChangeShapeType="1"/>
                </p:cNvSpPr>
                <p:nvPr/>
              </p:nvSpPr>
              <p:spPr bwMode="auto">
                <a:xfrm>
                  <a:off x="2887092" y="41513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6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5520754" y="41513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Rectangle 86"/>
                <p:cNvSpPr>
                  <a:spLocks noChangeArrowheads="1"/>
                </p:cNvSpPr>
                <p:nvPr/>
              </p:nvSpPr>
              <p:spPr bwMode="auto">
                <a:xfrm>
                  <a:off x="2507679" y="4013200"/>
                  <a:ext cx="30457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0.5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8" name="Line 87"/>
                <p:cNvSpPr>
                  <a:spLocks noChangeShapeType="1"/>
                </p:cNvSpPr>
                <p:nvPr/>
              </p:nvSpPr>
              <p:spPr bwMode="auto">
                <a:xfrm>
                  <a:off x="2887092" y="3765550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9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5520754" y="3765550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Rectangle 89"/>
                <p:cNvSpPr>
                  <a:spLocks noChangeArrowheads="1"/>
                </p:cNvSpPr>
                <p:nvPr/>
              </p:nvSpPr>
              <p:spPr bwMode="auto">
                <a:xfrm>
                  <a:off x="2698179" y="3633788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1" name="Line 90"/>
                <p:cNvSpPr>
                  <a:spLocks noChangeShapeType="1"/>
                </p:cNvSpPr>
                <p:nvPr/>
              </p:nvSpPr>
              <p:spPr bwMode="auto">
                <a:xfrm>
                  <a:off x="2887092" y="3387725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2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5520754" y="3387725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Rectangle 92"/>
                <p:cNvSpPr>
                  <a:spLocks noChangeArrowheads="1"/>
                </p:cNvSpPr>
                <p:nvPr/>
              </p:nvSpPr>
              <p:spPr bwMode="auto">
                <a:xfrm>
                  <a:off x="2507679" y="3249613"/>
                  <a:ext cx="30457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1.5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4" name="Line 93"/>
                <p:cNvSpPr>
                  <a:spLocks noChangeShapeType="1"/>
                </p:cNvSpPr>
                <p:nvPr/>
              </p:nvSpPr>
              <p:spPr bwMode="auto">
                <a:xfrm>
                  <a:off x="2887092" y="30019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5" name="Line 94"/>
                <p:cNvSpPr>
                  <a:spLocks noChangeShapeType="1"/>
                </p:cNvSpPr>
                <p:nvPr/>
              </p:nvSpPr>
              <p:spPr bwMode="auto">
                <a:xfrm flipH="1">
                  <a:off x="5520754" y="30019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Rectangle 95"/>
                <p:cNvSpPr>
                  <a:spLocks noChangeArrowheads="1"/>
                </p:cNvSpPr>
                <p:nvPr/>
              </p:nvSpPr>
              <p:spPr bwMode="auto">
                <a:xfrm>
                  <a:off x="2698179" y="2863850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7" name="Line 96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Line 97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288709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0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Freeform 100"/>
                <p:cNvSpPr>
                  <a:spLocks/>
                </p:cNvSpPr>
                <p:nvPr/>
              </p:nvSpPr>
              <p:spPr bwMode="auto">
                <a:xfrm>
                  <a:off x="2887092" y="3209925"/>
                  <a:ext cx="2659063" cy="509588"/>
                </a:xfrm>
                <a:custGeom>
                  <a:avLst/>
                  <a:gdLst>
                    <a:gd name="T0" fmla="*/ 0 w 1675"/>
                    <a:gd name="T1" fmla="*/ 309 h 321"/>
                    <a:gd name="T2" fmla="*/ 8 w 1675"/>
                    <a:gd name="T3" fmla="*/ 309 h 321"/>
                    <a:gd name="T4" fmla="*/ 33 w 1675"/>
                    <a:gd name="T5" fmla="*/ 313 h 321"/>
                    <a:gd name="T6" fmla="*/ 107 w 1675"/>
                    <a:gd name="T7" fmla="*/ 313 h 321"/>
                    <a:gd name="T8" fmla="*/ 128 w 1675"/>
                    <a:gd name="T9" fmla="*/ 313 h 321"/>
                    <a:gd name="T10" fmla="*/ 177 w 1675"/>
                    <a:gd name="T11" fmla="*/ 313 h 321"/>
                    <a:gd name="T12" fmla="*/ 202 w 1675"/>
                    <a:gd name="T13" fmla="*/ 309 h 321"/>
                    <a:gd name="T14" fmla="*/ 226 w 1675"/>
                    <a:gd name="T15" fmla="*/ 313 h 321"/>
                    <a:gd name="T16" fmla="*/ 276 w 1675"/>
                    <a:gd name="T17" fmla="*/ 313 h 321"/>
                    <a:gd name="T18" fmla="*/ 301 w 1675"/>
                    <a:gd name="T19" fmla="*/ 313 h 321"/>
                    <a:gd name="T20" fmla="*/ 325 w 1675"/>
                    <a:gd name="T21" fmla="*/ 313 h 321"/>
                    <a:gd name="T22" fmla="*/ 350 w 1675"/>
                    <a:gd name="T23" fmla="*/ 313 h 321"/>
                    <a:gd name="T24" fmla="*/ 420 w 1675"/>
                    <a:gd name="T25" fmla="*/ 313 h 321"/>
                    <a:gd name="T26" fmla="*/ 445 w 1675"/>
                    <a:gd name="T27" fmla="*/ 313 h 321"/>
                    <a:gd name="T28" fmla="*/ 469 w 1675"/>
                    <a:gd name="T29" fmla="*/ 313 h 321"/>
                    <a:gd name="T30" fmla="*/ 494 w 1675"/>
                    <a:gd name="T31" fmla="*/ 313 h 321"/>
                    <a:gd name="T32" fmla="*/ 519 w 1675"/>
                    <a:gd name="T33" fmla="*/ 309 h 321"/>
                    <a:gd name="T34" fmla="*/ 543 w 1675"/>
                    <a:gd name="T35" fmla="*/ 309 h 321"/>
                    <a:gd name="T36" fmla="*/ 568 w 1675"/>
                    <a:gd name="T37" fmla="*/ 313 h 321"/>
                    <a:gd name="T38" fmla="*/ 593 w 1675"/>
                    <a:gd name="T39" fmla="*/ 309 h 321"/>
                    <a:gd name="T40" fmla="*/ 613 w 1675"/>
                    <a:gd name="T41" fmla="*/ 313 h 321"/>
                    <a:gd name="T42" fmla="*/ 638 w 1675"/>
                    <a:gd name="T43" fmla="*/ 309 h 321"/>
                    <a:gd name="T44" fmla="*/ 663 w 1675"/>
                    <a:gd name="T45" fmla="*/ 313 h 321"/>
                    <a:gd name="T46" fmla="*/ 712 w 1675"/>
                    <a:gd name="T47" fmla="*/ 313 h 321"/>
                    <a:gd name="T48" fmla="*/ 737 w 1675"/>
                    <a:gd name="T49" fmla="*/ 309 h 321"/>
                    <a:gd name="T50" fmla="*/ 762 w 1675"/>
                    <a:gd name="T51" fmla="*/ 309 h 321"/>
                    <a:gd name="T52" fmla="*/ 786 w 1675"/>
                    <a:gd name="T53" fmla="*/ 297 h 321"/>
                    <a:gd name="T54" fmla="*/ 811 w 1675"/>
                    <a:gd name="T55" fmla="*/ 169 h 321"/>
                    <a:gd name="T56" fmla="*/ 836 w 1675"/>
                    <a:gd name="T57" fmla="*/ 13 h 321"/>
                    <a:gd name="T58" fmla="*/ 860 w 1675"/>
                    <a:gd name="T59" fmla="*/ 0 h 321"/>
                    <a:gd name="T60" fmla="*/ 881 w 1675"/>
                    <a:gd name="T61" fmla="*/ 132 h 321"/>
                    <a:gd name="T62" fmla="*/ 910 w 1675"/>
                    <a:gd name="T63" fmla="*/ 239 h 321"/>
                    <a:gd name="T64" fmla="*/ 930 w 1675"/>
                    <a:gd name="T65" fmla="*/ 264 h 321"/>
                    <a:gd name="T66" fmla="*/ 955 w 1675"/>
                    <a:gd name="T67" fmla="*/ 284 h 321"/>
                    <a:gd name="T68" fmla="*/ 980 w 1675"/>
                    <a:gd name="T69" fmla="*/ 297 h 321"/>
                    <a:gd name="T70" fmla="*/ 1004 w 1675"/>
                    <a:gd name="T71" fmla="*/ 301 h 321"/>
                    <a:gd name="T72" fmla="*/ 1029 w 1675"/>
                    <a:gd name="T73" fmla="*/ 309 h 321"/>
                    <a:gd name="T74" fmla="*/ 1054 w 1675"/>
                    <a:gd name="T75" fmla="*/ 321 h 321"/>
                    <a:gd name="T76" fmla="*/ 1079 w 1675"/>
                    <a:gd name="T77" fmla="*/ 321 h 321"/>
                    <a:gd name="T78" fmla="*/ 1103 w 1675"/>
                    <a:gd name="T79" fmla="*/ 313 h 321"/>
                    <a:gd name="T80" fmla="*/ 1128 w 1675"/>
                    <a:gd name="T81" fmla="*/ 309 h 321"/>
                    <a:gd name="T82" fmla="*/ 1153 w 1675"/>
                    <a:gd name="T83" fmla="*/ 309 h 321"/>
                    <a:gd name="T84" fmla="*/ 1173 w 1675"/>
                    <a:gd name="T85" fmla="*/ 309 h 321"/>
                    <a:gd name="T86" fmla="*/ 1198 w 1675"/>
                    <a:gd name="T87" fmla="*/ 309 h 321"/>
                    <a:gd name="T88" fmla="*/ 1223 w 1675"/>
                    <a:gd name="T89" fmla="*/ 313 h 321"/>
                    <a:gd name="T90" fmla="*/ 1247 w 1675"/>
                    <a:gd name="T91" fmla="*/ 313 h 321"/>
                    <a:gd name="T92" fmla="*/ 1272 w 1675"/>
                    <a:gd name="T93" fmla="*/ 309 h 321"/>
                    <a:gd name="T94" fmla="*/ 1297 w 1675"/>
                    <a:gd name="T95" fmla="*/ 313 h 321"/>
                    <a:gd name="T96" fmla="*/ 1321 w 1675"/>
                    <a:gd name="T97" fmla="*/ 313 h 321"/>
                    <a:gd name="T98" fmla="*/ 1346 w 1675"/>
                    <a:gd name="T99" fmla="*/ 309 h 321"/>
                    <a:gd name="T100" fmla="*/ 1371 w 1675"/>
                    <a:gd name="T101" fmla="*/ 309 h 321"/>
                    <a:gd name="T102" fmla="*/ 1395 w 1675"/>
                    <a:gd name="T103" fmla="*/ 313 h 321"/>
                    <a:gd name="T104" fmla="*/ 1420 w 1675"/>
                    <a:gd name="T105" fmla="*/ 309 h 321"/>
                    <a:gd name="T106" fmla="*/ 1465 w 1675"/>
                    <a:gd name="T107" fmla="*/ 309 h 321"/>
                    <a:gd name="T108" fmla="*/ 1490 w 1675"/>
                    <a:gd name="T109" fmla="*/ 313 h 321"/>
                    <a:gd name="T110" fmla="*/ 1515 w 1675"/>
                    <a:gd name="T111" fmla="*/ 313 h 321"/>
                    <a:gd name="T112" fmla="*/ 1540 w 1675"/>
                    <a:gd name="T113" fmla="*/ 313 h 321"/>
                    <a:gd name="T114" fmla="*/ 1564 w 1675"/>
                    <a:gd name="T115" fmla="*/ 313 h 321"/>
                    <a:gd name="T116" fmla="*/ 1589 w 1675"/>
                    <a:gd name="T117" fmla="*/ 313 h 321"/>
                    <a:gd name="T118" fmla="*/ 1614 w 1675"/>
                    <a:gd name="T119" fmla="*/ 313 h 321"/>
                    <a:gd name="T120" fmla="*/ 1638 w 1675"/>
                    <a:gd name="T121" fmla="*/ 309 h 321"/>
                    <a:gd name="T122" fmla="*/ 1663 w 1675"/>
                    <a:gd name="T123" fmla="*/ 313 h 321"/>
                    <a:gd name="T124" fmla="*/ 1675 w 1675"/>
                    <a:gd name="T125" fmla="*/ 313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675" h="321">
                      <a:moveTo>
                        <a:pt x="0" y="309"/>
                      </a:moveTo>
                      <a:lnTo>
                        <a:pt x="8" y="309"/>
                      </a:lnTo>
                      <a:lnTo>
                        <a:pt x="33" y="313"/>
                      </a:lnTo>
                      <a:lnTo>
                        <a:pt x="107" y="313"/>
                      </a:lnTo>
                      <a:lnTo>
                        <a:pt x="128" y="313"/>
                      </a:lnTo>
                      <a:lnTo>
                        <a:pt x="177" y="313"/>
                      </a:lnTo>
                      <a:lnTo>
                        <a:pt x="202" y="309"/>
                      </a:lnTo>
                      <a:lnTo>
                        <a:pt x="226" y="313"/>
                      </a:lnTo>
                      <a:lnTo>
                        <a:pt x="276" y="313"/>
                      </a:lnTo>
                      <a:lnTo>
                        <a:pt x="301" y="313"/>
                      </a:lnTo>
                      <a:lnTo>
                        <a:pt x="325" y="313"/>
                      </a:lnTo>
                      <a:lnTo>
                        <a:pt x="350" y="313"/>
                      </a:lnTo>
                      <a:lnTo>
                        <a:pt x="420" y="313"/>
                      </a:lnTo>
                      <a:lnTo>
                        <a:pt x="445" y="313"/>
                      </a:lnTo>
                      <a:lnTo>
                        <a:pt x="469" y="313"/>
                      </a:lnTo>
                      <a:lnTo>
                        <a:pt x="494" y="313"/>
                      </a:lnTo>
                      <a:lnTo>
                        <a:pt x="519" y="309"/>
                      </a:lnTo>
                      <a:lnTo>
                        <a:pt x="543" y="309"/>
                      </a:lnTo>
                      <a:lnTo>
                        <a:pt x="568" y="313"/>
                      </a:lnTo>
                      <a:lnTo>
                        <a:pt x="593" y="309"/>
                      </a:lnTo>
                      <a:lnTo>
                        <a:pt x="613" y="313"/>
                      </a:lnTo>
                      <a:lnTo>
                        <a:pt x="638" y="309"/>
                      </a:lnTo>
                      <a:lnTo>
                        <a:pt x="663" y="313"/>
                      </a:lnTo>
                      <a:lnTo>
                        <a:pt x="712" y="313"/>
                      </a:lnTo>
                      <a:lnTo>
                        <a:pt x="737" y="309"/>
                      </a:lnTo>
                      <a:lnTo>
                        <a:pt x="762" y="309"/>
                      </a:lnTo>
                      <a:lnTo>
                        <a:pt x="786" y="297"/>
                      </a:lnTo>
                      <a:lnTo>
                        <a:pt x="811" y="169"/>
                      </a:lnTo>
                      <a:lnTo>
                        <a:pt x="836" y="13"/>
                      </a:lnTo>
                      <a:lnTo>
                        <a:pt x="860" y="0"/>
                      </a:lnTo>
                      <a:lnTo>
                        <a:pt x="881" y="132"/>
                      </a:lnTo>
                      <a:lnTo>
                        <a:pt x="910" y="239"/>
                      </a:lnTo>
                      <a:lnTo>
                        <a:pt x="930" y="264"/>
                      </a:lnTo>
                      <a:lnTo>
                        <a:pt x="955" y="284"/>
                      </a:lnTo>
                      <a:lnTo>
                        <a:pt x="980" y="297"/>
                      </a:lnTo>
                      <a:lnTo>
                        <a:pt x="1004" y="301"/>
                      </a:lnTo>
                      <a:lnTo>
                        <a:pt x="1029" y="309"/>
                      </a:lnTo>
                      <a:lnTo>
                        <a:pt x="1054" y="321"/>
                      </a:lnTo>
                      <a:lnTo>
                        <a:pt x="1079" y="321"/>
                      </a:lnTo>
                      <a:lnTo>
                        <a:pt x="1103" y="313"/>
                      </a:lnTo>
                      <a:lnTo>
                        <a:pt x="1128" y="309"/>
                      </a:lnTo>
                      <a:lnTo>
                        <a:pt x="1153" y="309"/>
                      </a:lnTo>
                      <a:lnTo>
                        <a:pt x="1173" y="309"/>
                      </a:lnTo>
                      <a:lnTo>
                        <a:pt x="1198" y="309"/>
                      </a:lnTo>
                      <a:lnTo>
                        <a:pt x="1223" y="313"/>
                      </a:lnTo>
                      <a:lnTo>
                        <a:pt x="1247" y="313"/>
                      </a:lnTo>
                      <a:lnTo>
                        <a:pt x="1272" y="309"/>
                      </a:lnTo>
                      <a:lnTo>
                        <a:pt x="1297" y="313"/>
                      </a:lnTo>
                      <a:lnTo>
                        <a:pt x="1321" y="313"/>
                      </a:lnTo>
                      <a:lnTo>
                        <a:pt x="1346" y="309"/>
                      </a:lnTo>
                      <a:lnTo>
                        <a:pt x="1371" y="309"/>
                      </a:lnTo>
                      <a:lnTo>
                        <a:pt x="1395" y="313"/>
                      </a:lnTo>
                      <a:lnTo>
                        <a:pt x="1420" y="309"/>
                      </a:lnTo>
                      <a:lnTo>
                        <a:pt x="1465" y="309"/>
                      </a:lnTo>
                      <a:lnTo>
                        <a:pt x="1490" y="313"/>
                      </a:lnTo>
                      <a:lnTo>
                        <a:pt x="1515" y="313"/>
                      </a:lnTo>
                      <a:lnTo>
                        <a:pt x="1540" y="313"/>
                      </a:lnTo>
                      <a:lnTo>
                        <a:pt x="1564" y="313"/>
                      </a:lnTo>
                      <a:lnTo>
                        <a:pt x="1589" y="313"/>
                      </a:lnTo>
                      <a:lnTo>
                        <a:pt x="1614" y="313"/>
                      </a:lnTo>
                      <a:lnTo>
                        <a:pt x="1638" y="309"/>
                      </a:lnTo>
                      <a:lnTo>
                        <a:pt x="1663" y="313"/>
                      </a:lnTo>
                      <a:lnTo>
                        <a:pt x="1675" y="313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Line 122"/>
                <p:cNvSpPr>
                  <a:spLocks noChangeShapeType="1"/>
                </p:cNvSpPr>
                <p:nvPr/>
              </p:nvSpPr>
              <p:spPr bwMode="auto">
                <a:xfrm flipV="1">
                  <a:off x="33252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38078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4285679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7698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52524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Line 127"/>
                <p:cNvSpPr>
                  <a:spLocks noChangeShapeType="1"/>
                </p:cNvSpPr>
                <p:nvPr/>
              </p:nvSpPr>
              <p:spPr bwMode="auto">
                <a:xfrm>
                  <a:off x="2887092" y="577691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Line 128"/>
                <p:cNvSpPr>
                  <a:spLocks noChangeShapeType="1"/>
                </p:cNvSpPr>
                <p:nvPr/>
              </p:nvSpPr>
              <p:spPr bwMode="auto">
                <a:xfrm>
                  <a:off x="2887092" y="50974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Line 129"/>
                <p:cNvSpPr>
                  <a:spLocks noChangeShapeType="1"/>
                </p:cNvSpPr>
                <p:nvPr/>
              </p:nvSpPr>
              <p:spPr bwMode="auto">
                <a:xfrm>
                  <a:off x="2887092" y="61166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0" name="Line 130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288709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2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Line 133"/>
                <p:cNvSpPr>
                  <a:spLocks noChangeShapeType="1"/>
                </p:cNvSpPr>
                <p:nvPr/>
              </p:nvSpPr>
              <p:spPr bwMode="auto">
                <a:xfrm>
                  <a:off x="2887092" y="61166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4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288709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5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33252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6" name="Line 136"/>
                <p:cNvSpPr>
                  <a:spLocks noChangeShapeType="1"/>
                </p:cNvSpPr>
                <p:nvPr/>
              </p:nvSpPr>
              <p:spPr bwMode="auto">
                <a:xfrm>
                  <a:off x="33252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Rectangle 137"/>
                <p:cNvSpPr>
                  <a:spLocks noChangeArrowheads="1"/>
                </p:cNvSpPr>
                <p:nvPr/>
              </p:nvSpPr>
              <p:spPr bwMode="auto">
                <a:xfrm>
                  <a:off x="3083942" y="6175375"/>
                  <a:ext cx="31579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-10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8" name="Line 138"/>
                <p:cNvSpPr>
                  <a:spLocks noChangeShapeType="1"/>
                </p:cNvSpPr>
                <p:nvPr/>
              </p:nvSpPr>
              <p:spPr bwMode="auto">
                <a:xfrm flipV="1">
                  <a:off x="38078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9" name="Line 139"/>
                <p:cNvSpPr>
                  <a:spLocks noChangeShapeType="1"/>
                </p:cNvSpPr>
                <p:nvPr/>
              </p:nvSpPr>
              <p:spPr bwMode="auto">
                <a:xfrm>
                  <a:off x="38078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Rectangle 140"/>
                <p:cNvSpPr>
                  <a:spLocks noChangeArrowheads="1"/>
                </p:cNvSpPr>
                <p:nvPr/>
              </p:nvSpPr>
              <p:spPr bwMode="auto">
                <a:xfrm>
                  <a:off x="3736404" y="6175375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1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285679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2" name="Line 142"/>
                <p:cNvSpPr>
                  <a:spLocks noChangeShapeType="1"/>
                </p:cNvSpPr>
                <p:nvPr/>
              </p:nvSpPr>
              <p:spPr bwMode="auto">
                <a:xfrm>
                  <a:off x="4285679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Rectangle 143"/>
                <p:cNvSpPr>
                  <a:spLocks noChangeArrowheads="1"/>
                </p:cNvSpPr>
                <p:nvPr/>
              </p:nvSpPr>
              <p:spPr bwMode="auto">
                <a:xfrm>
                  <a:off x="4155504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4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4769867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5" name="Line 145"/>
                <p:cNvSpPr>
                  <a:spLocks noChangeShapeType="1"/>
                </p:cNvSpPr>
                <p:nvPr/>
              </p:nvSpPr>
              <p:spPr bwMode="auto">
                <a:xfrm>
                  <a:off x="4769867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Rectangle 146"/>
                <p:cNvSpPr>
                  <a:spLocks noChangeArrowheads="1"/>
                </p:cNvSpPr>
                <p:nvPr/>
              </p:nvSpPr>
              <p:spPr bwMode="auto">
                <a:xfrm>
                  <a:off x="4638104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7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5252467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8" name="Line 148"/>
                <p:cNvSpPr>
                  <a:spLocks noChangeShapeType="1"/>
                </p:cNvSpPr>
                <p:nvPr/>
              </p:nvSpPr>
              <p:spPr bwMode="auto">
                <a:xfrm>
                  <a:off x="5252467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Rectangle 149"/>
                <p:cNvSpPr>
                  <a:spLocks noChangeArrowheads="1"/>
                </p:cNvSpPr>
                <p:nvPr/>
              </p:nvSpPr>
              <p:spPr bwMode="auto">
                <a:xfrm>
                  <a:off x="5122292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30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0" name="Line 150"/>
                <p:cNvSpPr>
                  <a:spLocks noChangeShapeType="1"/>
                </p:cNvSpPr>
                <p:nvPr/>
              </p:nvSpPr>
              <p:spPr bwMode="auto">
                <a:xfrm>
                  <a:off x="2887092" y="57769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1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5520754" y="57769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Rectangle 152"/>
                <p:cNvSpPr>
                  <a:spLocks noChangeArrowheads="1"/>
                </p:cNvSpPr>
                <p:nvPr/>
              </p:nvSpPr>
              <p:spPr bwMode="auto">
                <a:xfrm>
                  <a:off x="2050479" y="5645150"/>
                  <a:ext cx="764633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Logic 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3" name="Line 153"/>
                <p:cNvSpPr>
                  <a:spLocks noChangeShapeType="1"/>
                </p:cNvSpPr>
                <p:nvPr/>
              </p:nvSpPr>
              <p:spPr bwMode="auto">
                <a:xfrm>
                  <a:off x="2887092" y="50974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4" name="Line 154"/>
                <p:cNvSpPr>
                  <a:spLocks noChangeShapeType="1"/>
                </p:cNvSpPr>
                <p:nvPr/>
              </p:nvSpPr>
              <p:spPr bwMode="auto">
                <a:xfrm flipH="1">
                  <a:off x="5520754" y="50974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Rectangle 155"/>
                <p:cNvSpPr>
                  <a:spLocks noChangeArrowheads="1"/>
                </p:cNvSpPr>
                <p:nvPr/>
              </p:nvSpPr>
              <p:spPr bwMode="auto">
                <a:xfrm>
                  <a:off x="2050479" y="4967288"/>
                  <a:ext cx="764633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Logic 1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6" name="Line 156"/>
                <p:cNvSpPr>
                  <a:spLocks noChangeShapeType="1"/>
                </p:cNvSpPr>
                <p:nvPr/>
              </p:nvSpPr>
              <p:spPr bwMode="auto">
                <a:xfrm>
                  <a:off x="2887092" y="61166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7" name="Line 157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288709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9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Rectangle 160"/>
                <p:cNvSpPr>
                  <a:spLocks noChangeArrowheads="1"/>
                </p:cNvSpPr>
                <p:nvPr/>
              </p:nvSpPr>
              <p:spPr bwMode="auto">
                <a:xfrm>
                  <a:off x="3711004" y="6502176"/>
                  <a:ext cx="103412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Time, ns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Line 184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Line 188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Line 209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59779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64621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69447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7428929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7911529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Line 219"/>
                <p:cNvSpPr>
                  <a:spLocks noChangeShapeType="1"/>
                </p:cNvSpPr>
                <p:nvPr/>
              </p:nvSpPr>
              <p:spPr bwMode="auto">
                <a:xfrm>
                  <a:off x="5546154" y="45291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Line 220"/>
                <p:cNvSpPr>
                  <a:spLocks noChangeShapeType="1"/>
                </p:cNvSpPr>
                <p:nvPr/>
              </p:nvSpPr>
              <p:spPr bwMode="auto">
                <a:xfrm>
                  <a:off x="5546154" y="415131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Line 221"/>
                <p:cNvSpPr>
                  <a:spLocks noChangeShapeType="1"/>
                </p:cNvSpPr>
                <p:nvPr/>
              </p:nvSpPr>
              <p:spPr bwMode="auto">
                <a:xfrm>
                  <a:off x="5546154" y="3765550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Line 222"/>
                <p:cNvSpPr>
                  <a:spLocks noChangeShapeType="1"/>
                </p:cNvSpPr>
                <p:nvPr/>
              </p:nvSpPr>
              <p:spPr bwMode="auto">
                <a:xfrm>
                  <a:off x="5546154" y="338772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Line 223"/>
                <p:cNvSpPr>
                  <a:spLocks noChangeShapeType="1"/>
                </p:cNvSpPr>
                <p:nvPr/>
              </p:nvSpPr>
              <p:spPr bwMode="auto">
                <a:xfrm>
                  <a:off x="5546154" y="30019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Line 224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Line 225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Line 226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Line 227"/>
                <p:cNvSpPr>
                  <a:spLocks noChangeShapeType="1"/>
                </p:cNvSpPr>
                <p:nvPr/>
              </p:nvSpPr>
              <p:spPr bwMode="auto">
                <a:xfrm flipV="1">
                  <a:off x="81988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Line 228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Line 229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Line 230"/>
                <p:cNvSpPr>
                  <a:spLocks noChangeShapeType="1"/>
                </p:cNvSpPr>
                <p:nvPr/>
              </p:nvSpPr>
              <p:spPr bwMode="auto">
                <a:xfrm flipV="1">
                  <a:off x="5977954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Line 231"/>
                <p:cNvSpPr>
                  <a:spLocks noChangeShapeType="1"/>
                </p:cNvSpPr>
                <p:nvPr/>
              </p:nvSpPr>
              <p:spPr bwMode="auto">
                <a:xfrm>
                  <a:off x="5977954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Line 232"/>
                <p:cNvSpPr>
                  <a:spLocks noChangeShapeType="1"/>
                </p:cNvSpPr>
                <p:nvPr/>
              </p:nvSpPr>
              <p:spPr bwMode="auto">
                <a:xfrm flipV="1">
                  <a:off x="64621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Line 233"/>
                <p:cNvSpPr>
                  <a:spLocks noChangeShapeType="1"/>
                </p:cNvSpPr>
                <p:nvPr/>
              </p:nvSpPr>
              <p:spPr bwMode="auto">
                <a:xfrm>
                  <a:off x="64621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69447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Line 235"/>
                <p:cNvSpPr>
                  <a:spLocks noChangeShapeType="1"/>
                </p:cNvSpPr>
                <p:nvPr/>
              </p:nvSpPr>
              <p:spPr bwMode="auto">
                <a:xfrm>
                  <a:off x="69447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Line 236"/>
                <p:cNvSpPr>
                  <a:spLocks noChangeShapeType="1"/>
                </p:cNvSpPr>
                <p:nvPr/>
              </p:nvSpPr>
              <p:spPr bwMode="auto">
                <a:xfrm flipV="1">
                  <a:off x="7428929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Line 237"/>
                <p:cNvSpPr>
                  <a:spLocks noChangeShapeType="1"/>
                </p:cNvSpPr>
                <p:nvPr/>
              </p:nvSpPr>
              <p:spPr bwMode="auto">
                <a:xfrm>
                  <a:off x="7428929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Line 238"/>
                <p:cNvSpPr>
                  <a:spLocks noChangeShapeType="1"/>
                </p:cNvSpPr>
                <p:nvPr/>
              </p:nvSpPr>
              <p:spPr bwMode="auto">
                <a:xfrm flipV="1">
                  <a:off x="7911529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Line 239"/>
                <p:cNvSpPr>
                  <a:spLocks noChangeShapeType="1"/>
                </p:cNvSpPr>
                <p:nvPr/>
              </p:nvSpPr>
              <p:spPr bwMode="auto">
                <a:xfrm>
                  <a:off x="7911529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Line 240"/>
                <p:cNvSpPr>
                  <a:spLocks noChangeShapeType="1"/>
                </p:cNvSpPr>
                <p:nvPr/>
              </p:nvSpPr>
              <p:spPr bwMode="auto">
                <a:xfrm>
                  <a:off x="5546154" y="4529138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Line 241"/>
                <p:cNvSpPr>
                  <a:spLocks noChangeShapeType="1"/>
                </p:cNvSpPr>
                <p:nvPr/>
              </p:nvSpPr>
              <p:spPr bwMode="auto">
                <a:xfrm flipH="1">
                  <a:off x="8173467" y="4529138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Line 242"/>
                <p:cNvSpPr>
                  <a:spLocks noChangeShapeType="1"/>
                </p:cNvSpPr>
                <p:nvPr/>
              </p:nvSpPr>
              <p:spPr bwMode="auto">
                <a:xfrm>
                  <a:off x="5546154" y="41513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Line 243"/>
                <p:cNvSpPr>
                  <a:spLocks noChangeShapeType="1"/>
                </p:cNvSpPr>
                <p:nvPr/>
              </p:nvSpPr>
              <p:spPr bwMode="auto">
                <a:xfrm flipH="1">
                  <a:off x="8173467" y="41513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Line 244"/>
                <p:cNvSpPr>
                  <a:spLocks noChangeShapeType="1"/>
                </p:cNvSpPr>
                <p:nvPr/>
              </p:nvSpPr>
              <p:spPr bwMode="auto">
                <a:xfrm>
                  <a:off x="5546154" y="3765550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Line 245"/>
                <p:cNvSpPr>
                  <a:spLocks noChangeShapeType="1"/>
                </p:cNvSpPr>
                <p:nvPr/>
              </p:nvSpPr>
              <p:spPr bwMode="auto">
                <a:xfrm flipH="1">
                  <a:off x="8173467" y="3765550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Line 246"/>
                <p:cNvSpPr>
                  <a:spLocks noChangeShapeType="1"/>
                </p:cNvSpPr>
                <p:nvPr/>
              </p:nvSpPr>
              <p:spPr bwMode="auto">
                <a:xfrm>
                  <a:off x="5546154" y="3387725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Line 247"/>
                <p:cNvSpPr>
                  <a:spLocks noChangeShapeType="1"/>
                </p:cNvSpPr>
                <p:nvPr/>
              </p:nvSpPr>
              <p:spPr bwMode="auto">
                <a:xfrm flipH="1">
                  <a:off x="8173467" y="3387725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Line 248"/>
                <p:cNvSpPr>
                  <a:spLocks noChangeShapeType="1"/>
                </p:cNvSpPr>
                <p:nvPr/>
              </p:nvSpPr>
              <p:spPr bwMode="auto">
                <a:xfrm>
                  <a:off x="5546154" y="30019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Line 249"/>
                <p:cNvSpPr>
                  <a:spLocks noChangeShapeType="1"/>
                </p:cNvSpPr>
                <p:nvPr/>
              </p:nvSpPr>
              <p:spPr bwMode="auto">
                <a:xfrm flipH="1">
                  <a:off x="8173467" y="30019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Line 250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Line 251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81988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254"/>
                <p:cNvSpPr>
                  <a:spLocks/>
                </p:cNvSpPr>
                <p:nvPr/>
              </p:nvSpPr>
              <p:spPr bwMode="auto">
                <a:xfrm>
                  <a:off x="5546154" y="3086100"/>
                  <a:ext cx="2652713" cy="633413"/>
                </a:xfrm>
                <a:custGeom>
                  <a:avLst/>
                  <a:gdLst>
                    <a:gd name="T0" fmla="*/ 0 w 1671"/>
                    <a:gd name="T1" fmla="*/ 391 h 399"/>
                    <a:gd name="T2" fmla="*/ 4 w 1671"/>
                    <a:gd name="T3" fmla="*/ 391 h 399"/>
                    <a:gd name="T4" fmla="*/ 29 w 1671"/>
                    <a:gd name="T5" fmla="*/ 391 h 399"/>
                    <a:gd name="T6" fmla="*/ 54 w 1671"/>
                    <a:gd name="T7" fmla="*/ 387 h 399"/>
                    <a:gd name="T8" fmla="*/ 79 w 1671"/>
                    <a:gd name="T9" fmla="*/ 391 h 399"/>
                    <a:gd name="T10" fmla="*/ 103 w 1671"/>
                    <a:gd name="T11" fmla="*/ 391 h 399"/>
                    <a:gd name="T12" fmla="*/ 128 w 1671"/>
                    <a:gd name="T13" fmla="*/ 387 h 399"/>
                    <a:gd name="T14" fmla="*/ 153 w 1671"/>
                    <a:gd name="T15" fmla="*/ 391 h 399"/>
                    <a:gd name="T16" fmla="*/ 177 w 1671"/>
                    <a:gd name="T17" fmla="*/ 391 h 399"/>
                    <a:gd name="T18" fmla="*/ 198 w 1671"/>
                    <a:gd name="T19" fmla="*/ 391 h 399"/>
                    <a:gd name="T20" fmla="*/ 223 w 1671"/>
                    <a:gd name="T21" fmla="*/ 387 h 399"/>
                    <a:gd name="T22" fmla="*/ 247 w 1671"/>
                    <a:gd name="T23" fmla="*/ 391 h 399"/>
                    <a:gd name="T24" fmla="*/ 272 w 1671"/>
                    <a:gd name="T25" fmla="*/ 387 h 399"/>
                    <a:gd name="T26" fmla="*/ 297 w 1671"/>
                    <a:gd name="T27" fmla="*/ 391 h 399"/>
                    <a:gd name="T28" fmla="*/ 321 w 1671"/>
                    <a:gd name="T29" fmla="*/ 387 h 399"/>
                    <a:gd name="T30" fmla="*/ 346 w 1671"/>
                    <a:gd name="T31" fmla="*/ 391 h 399"/>
                    <a:gd name="T32" fmla="*/ 490 w 1671"/>
                    <a:gd name="T33" fmla="*/ 391 h 399"/>
                    <a:gd name="T34" fmla="*/ 515 w 1671"/>
                    <a:gd name="T35" fmla="*/ 391 h 399"/>
                    <a:gd name="T36" fmla="*/ 540 w 1671"/>
                    <a:gd name="T37" fmla="*/ 387 h 399"/>
                    <a:gd name="T38" fmla="*/ 564 w 1671"/>
                    <a:gd name="T39" fmla="*/ 391 h 399"/>
                    <a:gd name="T40" fmla="*/ 589 w 1671"/>
                    <a:gd name="T41" fmla="*/ 391 h 399"/>
                    <a:gd name="T42" fmla="*/ 614 w 1671"/>
                    <a:gd name="T43" fmla="*/ 391 h 399"/>
                    <a:gd name="T44" fmla="*/ 663 w 1671"/>
                    <a:gd name="T45" fmla="*/ 391 h 399"/>
                    <a:gd name="T46" fmla="*/ 688 w 1671"/>
                    <a:gd name="T47" fmla="*/ 391 h 399"/>
                    <a:gd name="T48" fmla="*/ 712 w 1671"/>
                    <a:gd name="T49" fmla="*/ 391 h 399"/>
                    <a:gd name="T50" fmla="*/ 737 w 1671"/>
                    <a:gd name="T51" fmla="*/ 391 h 399"/>
                    <a:gd name="T52" fmla="*/ 758 w 1671"/>
                    <a:gd name="T53" fmla="*/ 387 h 399"/>
                    <a:gd name="T54" fmla="*/ 782 w 1671"/>
                    <a:gd name="T55" fmla="*/ 371 h 399"/>
                    <a:gd name="T56" fmla="*/ 807 w 1671"/>
                    <a:gd name="T57" fmla="*/ 231 h 399"/>
                    <a:gd name="T58" fmla="*/ 832 w 1671"/>
                    <a:gd name="T59" fmla="*/ 37 h 399"/>
                    <a:gd name="T60" fmla="*/ 857 w 1671"/>
                    <a:gd name="T61" fmla="*/ 0 h 399"/>
                    <a:gd name="T62" fmla="*/ 881 w 1671"/>
                    <a:gd name="T63" fmla="*/ 165 h 399"/>
                    <a:gd name="T64" fmla="*/ 906 w 1671"/>
                    <a:gd name="T65" fmla="*/ 301 h 399"/>
                    <a:gd name="T66" fmla="*/ 931 w 1671"/>
                    <a:gd name="T67" fmla="*/ 329 h 399"/>
                    <a:gd name="T68" fmla="*/ 955 w 1671"/>
                    <a:gd name="T69" fmla="*/ 354 h 399"/>
                    <a:gd name="T70" fmla="*/ 980 w 1671"/>
                    <a:gd name="T71" fmla="*/ 375 h 399"/>
                    <a:gd name="T72" fmla="*/ 1001 w 1671"/>
                    <a:gd name="T73" fmla="*/ 375 h 399"/>
                    <a:gd name="T74" fmla="*/ 1025 w 1671"/>
                    <a:gd name="T75" fmla="*/ 387 h 399"/>
                    <a:gd name="T76" fmla="*/ 1050 w 1671"/>
                    <a:gd name="T77" fmla="*/ 399 h 399"/>
                    <a:gd name="T78" fmla="*/ 1075 w 1671"/>
                    <a:gd name="T79" fmla="*/ 399 h 399"/>
                    <a:gd name="T80" fmla="*/ 1099 w 1671"/>
                    <a:gd name="T81" fmla="*/ 387 h 399"/>
                    <a:gd name="T82" fmla="*/ 1173 w 1671"/>
                    <a:gd name="T83" fmla="*/ 387 h 399"/>
                    <a:gd name="T84" fmla="*/ 1198 w 1671"/>
                    <a:gd name="T85" fmla="*/ 387 h 399"/>
                    <a:gd name="T86" fmla="*/ 1223 w 1671"/>
                    <a:gd name="T87" fmla="*/ 387 h 399"/>
                    <a:gd name="T88" fmla="*/ 1243 w 1671"/>
                    <a:gd name="T89" fmla="*/ 391 h 399"/>
                    <a:gd name="T90" fmla="*/ 1268 w 1671"/>
                    <a:gd name="T91" fmla="*/ 387 h 399"/>
                    <a:gd name="T92" fmla="*/ 1297 w 1671"/>
                    <a:gd name="T93" fmla="*/ 391 h 399"/>
                    <a:gd name="T94" fmla="*/ 1416 w 1671"/>
                    <a:gd name="T95" fmla="*/ 391 h 399"/>
                    <a:gd name="T96" fmla="*/ 1441 w 1671"/>
                    <a:gd name="T97" fmla="*/ 391 h 399"/>
                    <a:gd name="T98" fmla="*/ 1466 w 1671"/>
                    <a:gd name="T99" fmla="*/ 387 h 399"/>
                    <a:gd name="T100" fmla="*/ 1490 w 1671"/>
                    <a:gd name="T101" fmla="*/ 391 h 399"/>
                    <a:gd name="T102" fmla="*/ 1540 w 1671"/>
                    <a:gd name="T103" fmla="*/ 391 h 399"/>
                    <a:gd name="T104" fmla="*/ 1560 w 1671"/>
                    <a:gd name="T105" fmla="*/ 391 h 399"/>
                    <a:gd name="T106" fmla="*/ 1585 w 1671"/>
                    <a:gd name="T107" fmla="*/ 391 h 399"/>
                    <a:gd name="T108" fmla="*/ 1634 w 1671"/>
                    <a:gd name="T109" fmla="*/ 391 h 399"/>
                    <a:gd name="T110" fmla="*/ 1659 w 1671"/>
                    <a:gd name="T111" fmla="*/ 391 h 399"/>
                    <a:gd name="T112" fmla="*/ 1671 w 1671"/>
                    <a:gd name="T113" fmla="*/ 39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671" h="399">
                      <a:moveTo>
                        <a:pt x="0" y="391"/>
                      </a:moveTo>
                      <a:lnTo>
                        <a:pt x="4" y="391"/>
                      </a:lnTo>
                      <a:lnTo>
                        <a:pt x="29" y="391"/>
                      </a:lnTo>
                      <a:lnTo>
                        <a:pt x="54" y="387"/>
                      </a:lnTo>
                      <a:lnTo>
                        <a:pt x="79" y="391"/>
                      </a:lnTo>
                      <a:lnTo>
                        <a:pt x="103" y="391"/>
                      </a:lnTo>
                      <a:lnTo>
                        <a:pt x="128" y="387"/>
                      </a:lnTo>
                      <a:lnTo>
                        <a:pt x="153" y="391"/>
                      </a:lnTo>
                      <a:lnTo>
                        <a:pt x="177" y="391"/>
                      </a:lnTo>
                      <a:lnTo>
                        <a:pt x="198" y="391"/>
                      </a:lnTo>
                      <a:lnTo>
                        <a:pt x="223" y="387"/>
                      </a:lnTo>
                      <a:lnTo>
                        <a:pt x="247" y="391"/>
                      </a:lnTo>
                      <a:lnTo>
                        <a:pt x="272" y="387"/>
                      </a:lnTo>
                      <a:lnTo>
                        <a:pt x="297" y="391"/>
                      </a:lnTo>
                      <a:lnTo>
                        <a:pt x="321" y="387"/>
                      </a:lnTo>
                      <a:lnTo>
                        <a:pt x="346" y="391"/>
                      </a:lnTo>
                      <a:lnTo>
                        <a:pt x="490" y="391"/>
                      </a:lnTo>
                      <a:lnTo>
                        <a:pt x="515" y="391"/>
                      </a:lnTo>
                      <a:lnTo>
                        <a:pt x="540" y="387"/>
                      </a:lnTo>
                      <a:lnTo>
                        <a:pt x="564" y="391"/>
                      </a:lnTo>
                      <a:lnTo>
                        <a:pt x="589" y="391"/>
                      </a:lnTo>
                      <a:lnTo>
                        <a:pt x="614" y="391"/>
                      </a:lnTo>
                      <a:lnTo>
                        <a:pt x="663" y="391"/>
                      </a:lnTo>
                      <a:lnTo>
                        <a:pt x="688" y="391"/>
                      </a:lnTo>
                      <a:lnTo>
                        <a:pt x="712" y="391"/>
                      </a:lnTo>
                      <a:lnTo>
                        <a:pt x="737" y="391"/>
                      </a:lnTo>
                      <a:lnTo>
                        <a:pt x="758" y="387"/>
                      </a:lnTo>
                      <a:lnTo>
                        <a:pt x="782" y="371"/>
                      </a:lnTo>
                      <a:lnTo>
                        <a:pt x="807" y="231"/>
                      </a:lnTo>
                      <a:lnTo>
                        <a:pt x="832" y="37"/>
                      </a:lnTo>
                      <a:lnTo>
                        <a:pt x="857" y="0"/>
                      </a:lnTo>
                      <a:lnTo>
                        <a:pt x="881" y="165"/>
                      </a:lnTo>
                      <a:lnTo>
                        <a:pt x="906" y="301"/>
                      </a:lnTo>
                      <a:lnTo>
                        <a:pt x="931" y="329"/>
                      </a:lnTo>
                      <a:lnTo>
                        <a:pt x="955" y="354"/>
                      </a:lnTo>
                      <a:lnTo>
                        <a:pt x="980" y="375"/>
                      </a:lnTo>
                      <a:lnTo>
                        <a:pt x="1001" y="375"/>
                      </a:lnTo>
                      <a:lnTo>
                        <a:pt x="1025" y="387"/>
                      </a:lnTo>
                      <a:lnTo>
                        <a:pt x="1050" y="399"/>
                      </a:lnTo>
                      <a:lnTo>
                        <a:pt x="1075" y="399"/>
                      </a:lnTo>
                      <a:lnTo>
                        <a:pt x="1099" y="387"/>
                      </a:lnTo>
                      <a:lnTo>
                        <a:pt x="1173" y="387"/>
                      </a:lnTo>
                      <a:lnTo>
                        <a:pt x="1198" y="387"/>
                      </a:lnTo>
                      <a:lnTo>
                        <a:pt x="1223" y="387"/>
                      </a:lnTo>
                      <a:lnTo>
                        <a:pt x="1243" y="391"/>
                      </a:lnTo>
                      <a:lnTo>
                        <a:pt x="1268" y="387"/>
                      </a:lnTo>
                      <a:lnTo>
                        <a:pt x="1297" y="391"/>
                      </a:lnTo>
                      <a:lnTo>
                        <a:pt x="1416" y="391"/>
                      </a:lnTo>
                      <a:lnTo>
                        <a:pt x="1441" y="391"/>
                      </a:lnTo>
                      <a:lnTo>
                        <a:pt x="1466" y="387"/>
                      </a:lnTo>
                      <a:lnTo>
                        <a:pt x="1490" y="391"/>
                      </a:lnTo>
                      <a:lnTo>
                        <a:pt x="1540" y="391"/>
                      </a:lnTo>
                      <a:lnTo>
                        <a:pt x="1560" y="391"/>
                      </a:lnTo>
                      <a:lnTo>
                        <a:pt x="1585" y="391"/>
                      </a:lnTo>
                      <a:lnTo>
                        <a:pt x="1634" y="391"/>
                      </a:lnTo>
                      <a:lnTo>
                        <a:pt x="1659" y="391"/>
                      </a:lnTo>
                      <a:lnTo>
                        <a:pt x="1671" y="391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59779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Line 256"/>
                <p:cNvSpPr>
                  <a:spLocks noChangeShapeType="1"/>
                </p:cNvSpPr>
                <p:nvPr/>
              </p:nvSpPr>
              <p:spPr bwMode="auto">
                <a:xfrm flipV="1">
                  <a:off x="64621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Line 257"/>
                <p:cNvSpPr>
                  <a:spLocks noChangeShapeType="1"/>
                </p:cNvSpPr>
                <p:nvPr/>
              </p:nvSpPr>
              <p:spPr bwMode="auto">
                <a:xfrm flipV="1">
                  <a:off x="69447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7428929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Line 259"/>
                <p:cNvSpPr>
                  <a:spLocks noChangeShapeType="1"/>
                </p:cNvSpPr>
                <p:nvPr/>
              </p:nvSpPr>
              <p:spPr bwMode="auto">
                <a:xfrm flipV="1">
                  <a:off x="7911529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Line 260"/>
                <p:cNvSpPr>
                  <a:spLocks noChangeShapeType="1"/>
                </p:cNvSpPr>
                <p:nvPr/>
              </p:nvSpPr>
              <p:spPr bwMode="auto">
                <a:xfrm>
                  <a:off x="5546154" y="577691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Line 261"/>
                <p:cNvSpPr>
                  <a:spLocks noChangeShapeType="1"/>
                </p:cNvSpPr>
                <p:nvPr/>
              </p:nvSpPr>
              <p:spPr bwMode="auto">
                <a:xfrm>
                  <a:off x="5546154" y="50974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Line 262"/>
                <p:cNvSpPr>
                  <a:spLocks noChangeShapeType="1"/>
                </p:cNvSpPr>
                <p:nvPr/>
              </p:nvSpPr>
              <p:spPr bwMode="auto">
                <a:xfrm>
                  <a:off x="5546154" y="61166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3" name="Line 263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Line 265"/>
                <p:cNvSpPr>
                  <a:spLocks noChangeShapeType="1"/>
                </p:cNvSpPr>
                <p:nvPr/>
              </p:nvSpPr>
              <p:spPr bwMode="auto">
                <a:xfrm flipV="1">
                  <a:off x="81988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Line 266"/>
                <p:cNvSpPr>
                  <a:spLocks noChangeShapeType="1"/>
                </p:cNvSpPr>
                <p:nvPr/>
              </p:nvSpPr>
              <p:spPr bwMode="auto">
                <a:xfrm>
                  <a:off x="5546154" y="61166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7" name="Line 267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Line 268"/>
                <p:cNvSpPr>
                  <a:spLocks noChangeShapeType="1"/>
                </p:cNvSpPr>
                <p:nvPr/>
              </p:nvSpPr>
              <p:spPr bwMode="auto">
                <a:xfrm flipV="1">
                  <a:off x="5977954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9" name="Line 269"/>
                <p:cNvSpPr>
                  <a:spLocks noChangeShapeType="1"/>
                </p:cNvSpPr>
                <p:nvPr/>
              </p:nvSpPr>
              <p:spPr bwMode="auto">
                <a:xfrm>
                  <a:off x="5977954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Rectangle 270"/>
                <p:cNvSpPr>
                  <a:spLocks noChangeArrowheads="1"/>
                </p:cNvSpPr>
                <p:nvPr/>
              </p:nvSpPr>
              <p:spPr bwMode="auto">
                <a:xfrm>
                  <a:off x="5736654" y="6175375"/>
                  <a:ext cx="31579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-10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1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64621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2" name="Line 272"/>
                <p:cNvSpPr>
                  <a:spLocks noChangeShapeType="1"/>
                </p:cNvSpPr>
                <p:nvPr/>
              </p:nvSpPr>
              <p:spPr bwMode="auto">
                <a:xfrm>
                  <a:off x="64621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Rectangle 273"/>
                <p:cNvSpPr>
                  <a:spLocks noChangeArrowheads="1"/>
                </p:cNvSpPr>
                <p:nvPr/>
              </p:nvSpPr>
              <p:spPr bwMode="auto">
                <a:xfrm>
                  <a:off x="6395467" y="6175375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4" name="Line 274"/>
                <p:cNvSpPr>
                  <a:spLocks noChangeShapeType="1"/>
                </p:cNvSpPr>
                <p:nvPr/>
              </p:nvSpPr>
              <p:spPr bwMode="auto">
                <a:xfrm flipV="1">
                  <a:off x="69447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5" name="Line 275"/>
                <p:cNvSpPr>
                  <a:spLocks noChangeShapeType="1"/>
                </p:cNvSpPr>
                <p:nvPr/>
              </p:nvSpPr>
              <p:spPr bwMode="auto">
                <a:xfrm>
                  <a:off x="69447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Rectangle 276"/>
                <p:cNvSpPr>
                  <a:spLocks noChangeArrowheads="1"/>
                </p:cNvSpPr>
                <p:nvPr/>
              </p:nvSpPr>
              <p:spPr bwMode="auto">
                <a:xfrm>
                  <a:off x="6808217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7" name="Line 277"/>
                <p:cNvSpPr>
                  <a:spLocks noChangeShapeType="1"/>
                </p:cNvSpPr>
                <p:nvPr/>
              </p:nvSpPr>
              <p:spPr bwMode="auto">
                <a:xfrm flipV="1">
                  <a:off x="7428929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8" name="Line 278"/>
                <p:cNvSpPr>
                  <a:spLocks noChangeShapeType="1"/>
                </p:cNvSpPr>
                <p:nvPr/>
              </p:nvSpPr>
              <p:spPr bwMode="auto">
                <a:xfrm>
                  <a:off x="7428929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Rectangle 279"/>
                <p:cNvSpPr>
                  <a:spLocks noChangeArrowheads="1"/>
                </p:cNvSpPr>
                <p:nvPr/>
              </p:nvSpPr>
              <p:spPr bwMode="auto">
                <a:xfrm>
                  <a:off x="7290817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0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7911529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1" name="Line 281"/>
                <p:cNvSpPr>
                  <a:spLocks noChangeShapeType="1"/>
                </p:cNvSpPr>
                <p:nvPr/>
              </p:nvSpPr>
              <p:spPr bwMode="auto">
                <a:xfrm>
                  <a:off x="7911529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Rectangle 282"/>
                <p:cNvSpPr>
                  <a:spLocks noChangeArrowheads="1"/>
                </p:cNvSpPr>
                <p:nvPr/>
              </p:nvSpPr>
              <p:spPr bwMode="auto">
                <a:xfrm>
                  <a:off x="7775004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30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3" name="Line 283"/>
                <p:cNvSpPr>
                  <a:spLocks noChangeShapeType="1"/>
                </p:cNvSpPr>
                <p:nvPr/>
              </p:nvSpPr>
              <p:spPr bwMode="auto">
                <a:xfrm>
                  <a:off x="5546154" y="57769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Line 284"/>
                <p:cNvSpPr>
                  <a:spLocks noChangeShapeType="1"/>
                </p:cNvSpPr>
                <p:nvPr/>
              </p:nvSpPr>
              <p:spPr bwMode="auto">
                <a:xfrm flipH="1">
                  <a:off x="8173467" y="57769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Line 285"/>
                <p:cNvSpPr>
                  <a:spLocks noChangeShapeType="1"/>
                </p:cNvSpPr>
                <p:nvPr/>
              </p:nvSpPr>
              <p:spPr bwMode="auto">
                <a:xfrm>
                  <a:off x="5546154" y="50974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Line 286"/>
                <p:cNvSpPr>
                  <a:spLocks noChangeShapeType="1"/>
                </p:cNvSpPr>
                <p:nvPr/>
              </p:nvSpPr>
              <p:spPr bwMode="auto">
                <a:xfrm flipH="1">
                  <a:off x="8173467" y="50974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Line 287"/>
                <p:cNvSpPr>
                  <a:spLocks noChangeShapeType="1"/>
                </p:cNvSpPr>
                <p:nvPr/>
              </p:nvSpPr>
              <p:spPr bwMode="auto">
                <a:xfrm>
                  <a:off x="5546154" y="61166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8" name="Line 288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Line 289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Line 290"/>
                <p:cNvSpPr>
                  <a:spLocks noChangeShapeType="1"/>
                </p:cNvSpPr>
                <p:nvPr/>
              </p:nvSpPr>
              <p:spPr bwMode="auto">
                <a:xfrm flipV="1">
                  <a:off x="81988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Rectangle 292"/>
                <p:cNvSpPr>
                  <a:spLocks noChangeArrowheads="1"/>
                </p:cNvSpPr>
                <p:nvPr/>
              </p:nvSpPr>
              <p:spPr bwMode="auto">
                <a:xfrm>
                  <a:off x="6363717" y="6502176"/>
                  <a:ext cx="103412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Time, ns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2" name="Rectangle 455"/>
                <p:cNvSpPr>
                  <a:spLocks noChangeArrowheads="1"/>
                </p:cNvSpPr>
                <p:nvPr/>
              </p:nvSpPr>
              <p:spPr bwMode="auto">
                <a:xfrm>
                  <a:off x="4338067" y="3027363"/>
                  <a:ext cx="1103313" cy="3524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58692" y="3067050"/>
                  <a:ext cx="22602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Wingdings 3" pitchFamily="18" charset="2"/>
                      <a:cs typeface="Arial" pitchFamily="34" charset="0"/>
                    </a:rPr>
                    <a:t>t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244" name="Rectangle 457"/>
                <p:cNvSpPr>
                  <a:spLocks noChangeArrowheads="1"/>
                </p:cNvSpPr>
                <p:nvPr/>
              </p:nvSpPr>
              <p:spPr bwMode="auto">
                <a:xfrm>
                  <a:off x="4474592" y="3029878"/>
                  <a:ext cx="973023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 647 </a:t>
                  </a:r>
                  <a:r>
                    <a:rPr kumimoji="0" lang="en-US" sz="22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  <a:sym typeface="Symbol"/>
                    </a:rPr>
                    <a:t></a:t>
                  </a: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W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5" name="Rectangle 459"/>
                <p:cNvSpPr>
                  <a:spLocks noChangeArrowheads="1"/>
                </p:cNvSpPr>
                <p:nvPr/>
              </p:nvSpPr>
              <p:spPr bwMode="auto">
                <a:xfrm>
                  <a:off x="6984429" y="2903538"/>
                  <a:ext cx="1189038" cy="37306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Rectangle 460"/>
                <p:cNvSpPr>
                  <a:spLocks noChangeArrowheads="1"/>
                </p:cNvSpPr>
                <p:nvPr/>
              </p:nvSpPr>
              <p:spPr bwMode="auto">
                <a:xfrm>
                  <a:off x="6912992" y="2943225"/>
                  <a:ext cx="22602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Wingdings 3" pitchFamily="18" charset="2"/>
                      <a:cs typeface="Arial" pitchFamily="34" charset="0"/>
                    </a:rPr>
                    <a:t>t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247" name="Rectangle 461"/>
                <p:cNvSpPr>
                  <a:spLocks noChangeArrowheads="1"/>
                </p:cNvSpPr>
                <p:nvPr/>
              </p:nvSpPr>
              <p:spPr bwMode="auto">
                <a:xfrm>
                  <a:off x="7127304" y="2916327"/>
                  <a:ext cx="973023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algn="l" eaLnBrk="1" hangingPunct="1"/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 808 </a:t>
                  </a:r>
                  <a:r>
                    <a:rPr lang="en-US" sz="2200" smtClean="0">
                      <a:solidFill>
                        <a:srgbClr val="FFFFFF"/>
                      </a:solidFill>
                      <a:cs typeface="Arial" pitchFamily="34" charset="0"/>
                      <a:sym typeface="Symbol"/>
                    </a:rPr>
                    <a:t></a:t>
                  </a: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W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8" name="Rectangle 463"/>
                <p:cNvSpPr>
                  <a:spLocks noChangeArrowheads="1"/>
                </p:cNvSpPr>
                <p:nvPr/>
              </p:nvSpPr>
              <p:spPr bwMode="auto">
                <a:xfrm>
                  <a:off x="3631629" y="4791075"/>
                  <a:ext cx="1320800" cy="3063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Rectangle 464"/>
                <p:cNvSpPr>
                  <a:spLocks noChangeArrowheads="1"/>
                </p:cNvSpPr>
                <p:nvPr/>
              </p:nvSpPr>
              <p:spPr bwMode="auto">
                <a:xfrm>
                  <a:off x="3645917" y="4797425"/>
                  <a:ext cx="128400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(never clicks)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0" name="Rectangle 465"/>
                <p:cNvSpPr>
                  <a:spLocks noChangeArrowheads="1"/>
                </p:cNvSpPr>
                <p:nvPr/>
              </p:nvSpPr>
              <p:spPr bwMode="auto">
                <a:xfrm>
                  <a:off x="6298629" y="4791075"/>
                  <a:ext cx="1319213" cy="3063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Rectangle 466"/>
                <p:cNvSpPr>
                  <a:spLocks noChangeArrowheads="1"/>
                </p:cNvSpPr>
                <p:nvPr/>
              </p:nvSpPr>
              <p:spPr bwMode="auto">
                <a:xfrm>
                  <a:off x="6206554" y="4797425"/>
                  <a:ext cx="140423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(always clicks)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2" name="Freeform 291"/>
                <p:cNvSpPr>
                  <a:spLocks/>
                </p:cNvSpPr>
                <p:nvPr/>
              </p:nvSpPr>
              <p:spPr bwMode="auto">
                <a:xfrm>
                  <a:off x="5546154" y="5097463"/>
                  <a:ext cx="2652713" cy="679450"/>
                </a:xfrm>
                <a:custGeom>
                  <a:avLst/>
                  <a:gdLst>
                    <a:gd name="T0" fmla="*/ 0 w 1671"/>
                    <a:gd name="T1" fmla="*/ 428 h 428"/>
                    <a:gd name="T2" fmla="*/ 865 w 1671"/>
                    <a:gd name="T3" fmla="*/ 428 h 428"/>
                    <a:gd name="T4" fmla="*/ 889 w 1671"/>
                    <a:gd name="T5" fmla="*/ 0 h 428"/>
                    <a:gd name="T6" fmla="*/ 914 w 1671"/>
                    <a:gd name="T7" fmla="*/ 0 h 428"/>
                    <a:gd name="T8" fmla="*/ 939 w 1671"/>
                    <a:gd name="T9" fmla="*/ 428 h 428"/>
                    <a:gd name="T10" fmla="*/ 1671 w 1671"/>
                    <a:gd name="T11" fmla="*/ 428 h 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71" h="428">
                      <a:moveTo>
                        <a:pt x="0" y="428"/>
                      </a:moveTo>
                      <a:lnTo>
                        <a:pt x="865" y="428"/>
                      </a:lnTo>
                      <a:lnTo>
                        <a:pt x="889" y="0"/>
                      </a:lnTo>
                      <a:lnTo>
                        <a:pt x="914" y="0"/>
                      </a:lnTo>
                      <a:lnTo>
                        <a:pt x="939" y="428"/>
                      </a:lnTo>
                      <a:lnTo>
                        <a:pt x="1671" y="428"/>
                      </a:lnTo>
                    </a:path>
                  </a:pathLst>
                </a:custGeom>
                <a:noFill/>
                <a:ln w="28575">
                  <a:solidFill>
                    <a:srgbClr val="3333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Line 454"/>
                <p:cNvSpPr>
                  <a:spLocks noChangeShapeType="1"/>
                </p:cNvSpPr>
                <p:nvPr/>
              </p:nvSpPr>
              <p:spPr bwMode="auto">
                <a:xfrm>
                  <a:off x="2887092" y="5776913"/>
                  <a:ext cx="2659063" cy="0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89" name="Rectangle 160"/>
              <p:cNvSpPr>
                <a:spLocks noChangeArrowheads="1"/>
              </p:cNvSpPr>
              <p:nvPr/>
            </p:nvSpPr>
            <p:spPr bwMode="auto">
              <a:xfrm rot="16200000">
                <a:off x="891314" y="4077364"/>
                <a:ext cx="1506823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Input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CA" sz="2000" smtClean="0">
                    <a:solidFill>
                      <a:srgbClr val="FF0000"/>
                    </a:solidFill>
                    <a:cs typeface="Arial" pitchFamily="34" charset="0"/>
                  </a:rPr>
                  <a:t>illumination,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000" b="0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mW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0" name="Rectangle 160"/>
              <p:cNvSpPr>
                <a:spLocks noChangeArrowheads="1"/>
              </p:cNvSpPr>
              <p:nvPr/>
            </p:nvSpPr>
            <p:spPr bwMode="auto">
              <a:xfrm rot="16200000">
                <a:off x="1124551" y="5776252"/>
                <a:ext cx="1040348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000" b="1" i="0" u="none" strike="noStrike" cap="none" normalizeH="0" baseline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Arial" pitchFamily="34" charset="0"/>
                    <a:cs typeface="Arial" pitchFamily="34" charset="0"/>
                  </a:rPr>
                  <a:t>Detector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CA" sz="2000" smtClean="0">
                    <a:solidFill>
                      <a:srgbClr val="3333FF"/>
                    </a:solidFill>
                    <a:cs typeface="Arial" pitchFamily="34" charset="0"/>
                  </a:rPr>
                  <a:t>output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cs typeface="Arial" pitchFamily="34" charset="0"/>
                </a:endParaRPr>
              </a:p>
            </p:txBody>
          </p:sp>
        </p:grpSp>
        <p:sp>
          <p:nvSpPr>
            <p:cNvPr id="294" name="TextBox 6"/>
            <p:cNvSpPr txBox="1">
              <a:spLocks noChangeArrowheads="1"/>
            </p:cNvSpPr>
            <p:nvPr/>
          </p:nvSpPr>
          <p:spPr bwMode="auto">
            <a:xfrm>
              <a:off x="8455868" y="6030059"/>
              <a:ext cx="169469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 smtClean="0">
                  <a:solidFill>
                    <a:srgbClr val="C0C0C0"/>
                  </a:solidFill>
                </a:rPr>
                <a:t>ID Quantique</a:t>
              </a:r>
            </a:p>
            <a:p>
              <a:pPr algn="l"/>
              <a:r>
                <a:rPr lang="en-US" sz="2000" b="0" smtClean="0">
                  <a:solidFill>
                    <a:srgbClr val="C0C0C0"/>
                  </a:solidFill>
                </a:rPr>
                <a:t>Clavis2</a:t>
              </a:r>
              <a:endParaRPr lang="en-US" sz="2000" b="0" baseline="-25000">
                <a:solidFill>
                  <a:srgbClr val="C0C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2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87126E-7 2.59259E-6 L -2.87126E-7 0.0652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Proposed full eavesdropper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6183" y="2129433"/>
            <a:ext cx="9874634" cy="2088233"/>
            <a:chOff x="206183" y="2057424"/>
            <a:chExt cx="9874634" cy="2088233"/>
          </a:xfrm>
        </p:grpSpPr>
        <p:sp>
          <p:nvSpPr>
            <p:cNvPr id="24584" name="Freeform 62"/>
            <p:cNvSpPr>
              <a:spLocks/>
            </p:cNvSpPr>
            <p:nvPr/>
          </p:nvSpPr>
          <p:spPr bwMode="auto">
            <a:xfrm>
              <a:off x="2786728" y="2057424"/>
              <a:ext cx="4713544" cy="2088233"/>
            </a:xfrm>
            <a:custGeom>
              <a:avLst/>
              <a:gdLst>
                <a:gd name="T0" fmla="*/ 2147483647 w 2970"/>
                <a:gd name="T1" fmla="*/ 0 h 1109"/>
                <a:gd name="T2" fmla="*/ 2147483647 w 2970"/>
                <a:gd name="T3" fmla="*/ 0 h 1109"/>
                <a:gd name="T4" fmla="*/ 2147483647 w 2970"/>
                <a:gd name="T5" fmla="*/ 0 h 1109"/>
                <a:gd name="T6" fmla="*/ 2147483647 w 2970"/>
                <a:gd name="T7" fmla="*/ 2147483647 h 1109"/>
                <a:gd name="T8" fmla="*/ 2147483647 w 2970"/>
                <a:gd name="T9" fmla="*/ 2147483647 h 1109"/>
                <a:gd name="T10" fmla="*/ 2147483647 w 2970"/>
                <a:gd name="T11" fmla="*/ 2147483647 h 1109"/>
                <a:gd name="T12" fmla="*/ 2147483647 w 2970"/>
                <a:gd name="T13" fmla="*/ 2147483647 h 1109"/>
                <a:gd name="T14" fmla="*/ 2147483647 w 2970"/>
                <a:gd name="T15" fmla="*/ 2147483647 h 1109"/>
                <a:gd name="T16" fmla="*/ 0 w 2970"/>
                <a:gd name="T17" fmla="*/ 2147483647 h 1109"/>
                <a:gd name="T18" fmla="*/ 0 w 2970"/>
                <a:gd name="T19" fmla="*/ 2147483647 h 1109"/>
                <a:gd name="T20" fmla="*/ 0 w 2970"/>
                <a:gd name="T21" fmla="*/ 2147483647 h 1109"/>
                <a:gd name="T22" fmla="*/ 0 w 2970"/>
                <a:gd name="T23" fmla="*/ 2147483647 h 1109"/>
                <a:gd name="T24" fmla="*/ 2147483647 w 2970"/>
                <a:gd name="T25" fmla="*/ 2147483647 h 1109"/>
                <a:gd name="T26" fmla="*/ 2147483647 w 2970"/>
                <a:gd name="T27" fmla="*/ 2147483647 h 1109"/>
                <a:gd name="T28" fmla="*/ 2147483647 w 2970"/>
                <a:gd name="T29" fmla="*/ 2147483647 h 1109"/>
                <a:gd name="T30" fmla="*/ 2147483647 w 2970"/>
                <a:gd name="T31" fmla="*/ 2147483647 h 1109"/>
                <a:gd name="T32" fmla="*/ 2147483647 w 2970"/>
                <a:gd name="T33" fmla="*/ 2147483647 h 1109"/>
                <a:gd name="T34" fmla="*/ 2147483647 w 2970"/>
                <a:gd name="T35" fmla="*/ 2147483647 h 1109"/>
                <a:gd name="T36" fmla="*/ 2147483647 w 2970"/>
                <a:gd name="T37" fmla="*/ 2147483647 h 1109"/>
                <a:gd name="T38" fmla="*/ 2147483647 w 2970"/>
                <a:gd name="T39" fmla="*/ 2147483647 h 1109"/>
                <a:gd name="T40" fmla="*/ 2147483647 w 2970"/>
                <a:gd name="T41" fmla="*/ 2147483647 h 1109"/>
                <a:gd name="T42" fmla="*/ 2147483647 w 2970"/>
                <a:gd name="T43" fmla="*/ 2147483647 h 1109"/>
                <a:gd name="T44" fmla="*/ 2147483647 w 2970"/>
                <a:gd name="T45" fmla="*/ 2147483647 h 1109"/>
                <a:gd name="T46" fmla="*/ 2147483647 w 2970"/>
                <a:gd name="T47" fmla="*/ 2147483647 h 1109"/>
                <a:gd name="T48" fmla="*/ 2147483647 w 2970"/>
                <a:gd name="T49" fmla="*/ 2147483647 h 1109"/>
                <a:gd name="T50" fmla="*/ 2147483647 w 2970"/>
                <a:gd name="T51" fmla="*/ 2147483647 h 1109"/>
                <a:gd name="T52" fmla="*/ 2147483647 w 2970"/>
                <a:gd name="T53" fmla="*/ 2147483647 h 1109"/>
                <a:gd name="T54" fmla="*/ 2147483647 w 2970"/>
                <a:gd name="T55" fmla="*/ 2147483647 h 1109"/>
                <a:gd name="T56" fmla="*/ 2147483647 w 2970"/>
                <a:gd name="T57" fmla="*/ 2147483647 h 1109"/>
                <a:gd name="T58" fmla="*/ 2147483647 w 2970"/>
                <a:gd name="T59" fmla="*/ 2147483647 h 1109"/>
                <a:gd name="T60" fmla="*/ 2147483647 w 2970"/>
                <a:gd name="T61" fmla="*/ 2147483647 h 1109"/>
                <a:gd name="T62" fmla="*/ 2147483647 w 2970"/>
                <a:gd name="T63" fmla="*/ 2147483647 h 1109"/>
                <a:gd name="T64" fmla="*/ 2147483647 w 2970"/>
                <a:gd name="T65" fmla="*/ 2147483647 h 1109"/>
                <a:gd name="T66" fmla="*/ 2147483647 w 2970"/>
                <a:gd name="T67" fmla="*/ 2147483647 h 1109"/>
                <a:gd name="T68" fmla="*/ 2147483647 w 2970"/>
                <a:gd name="T69" fmla="*/ 2147483647 h 1109"/>
                <a:gd name="T70" fmla="*/ 2147483647 w 2970"/>
                <a:gd name="T71" fmla="*/ 0 h 1109"/>
                <a:gd name="T72" fmla="*/ 2147483647 w 2970"/>
                <a:gd name="T73" fmla="*/ 0 h 1109"/>
                <a:gd name="T74" fmla="*/ 2147483647 w 2970"/>
                <a:gd name="T75" fmla="*/ 0 h 11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970"/>
                <a:gd name="T115" fmla="*/ 0 h 1109"/>
                <a:gd name="T116" fmla="*/ 2970 w 2970"/>
                <a:gd name="T117" fmla="*/ 1109 h 110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970" h="1109">
                  <a:moveTo>
                    <a:pt x="61" y="0"/>
                  </a:moveTo>
                  <a:lnTo>
                    <a:pt x="61" y="0"/>
                  </a:lnTo>
                  <a:lnTo>
                    <a:pt x="49" y="0"/>
                  </a:lnTo>
                  <a:lnTo>
                    <a:pt x="36" y="3"/>
                  </a:lnTo>
                  <a:lnTo>
                    <a:pt x="26" y="10"/>
                  </a:lnTo>
                  <a:lnTo>
                    <a:pt x="20" y="16"/>
                  </a:lnTo>
                  <a:lnTo>
                    <a:pt x="10" y="26"/>
                  </a:lnTo>
                  <a:lnTo>
                    <a:pt x="4" y="36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1048"/>
                  </a:lnTo>
                  <a:lnTo>
                    <a:pt x="0" y="1061"/>
                  </a:lnTo>
                  <a:lnTo>
                    <a:pt x="4" y="1073"/>
                  </a:lnTo>
                  <a:lnTo>
                    <a:pt x="10" y="1083"/>
                  </a:lnTo>
                  <a:lnTo>
                    <a:pt x="20" y="1093"/>
                  </a:lnTo>
                  <a:lnTo>
                    <a:pt x="26" y="1099"/>
                  </a:lnTo>
                  <a:lnTo>
                    <a:pt x="36" y="1106"/>
                  </a:lnTo>
                  <a:lnTo>
                    <a:pt x="49" y="1109"/>
                  </a:lnTo>
                  <a:lnTo>
                    <a:pt x="61" y="1109"/>
                  </a:lnTo>
                  <a:lnTo>
                    <a:pt x="2909" y="1109"/>
                  </a:lnTo>
                  <a:lnTo>
                    <a:pt x="2921" y="1109"/>
                  </a:lnTo>
                  <a:lnTo>
                    <a:pt x="2934" y="1106"/>
                  </a:lnTo>
                  <a:lnTo>
                    <a:pt x="2944" y="1099"/>
                  </a:lnTo>
                  <a:lnTo>
                    <a:pt x="2950" y="1093"/>
                  </a:lnTo>
                  <a:lnTo>
                    <a:pt x="2960" y="1083"/>
                  </a:lnTo>
                  <a:lnTo>
                    <a:pt x="2966" y="1073"/>
                  </a:lnTo>
                  <a:lnTo>
                    <a:pt x="2970" y="1061"/>
                  </a:lnTo>
                  <a:lnTo>
                    <a:pt x="2970" y="1048"/>
                  </a:lnTo>
                  <a:lnTo>
                    <a:pt x="2970" y="61"/>
                  </a:lnTo>
                  <a:lnTo>
                    <a:pt x="2970" y="48"/>
                  </a:lnTo>
                  <a:lnTo>
                    <a:pt x="2966" y="36"/>
                  </a:lnTo>
                  <a:lnTo>
                    <a:pt x="2960" y="26"/>
                  </a:lnTo>
                  <a:lnTo>
                    <a:pt x="2950" y="16"/>
                  </a:lnTo>
                  <a:lnTo>
                    <a:pt x="2944" y="10"/>
                  </a:lnTo>
                  <a:lnTo>
                    <a:pt x="2934" y="3"/>
                  </a:lnTo>
                  <a:lnTo>
                    <a:pt x="2921" y="0"/>
                  </a:lnTo>
                  <a:lnTo>
                    <a:pt x="290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Freeform 68"/>
            <p:cNvSpPr>
              <a:spLocks/>
            </p:cNvSpPr>
            <p:nvPr/>
          </p:nvSpPr>
          <p:spPr bwMode="auto">
            <a:xfrm>
              <a:off x="4837198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58" y="0"/>
                  </a:moveTo>
                  <a:lnTo>
                    <a:pt x="58" y="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6" y="19"/>
                  </a:lnTo>
                  <a:lnTo>
                    <a:pt x="10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10" y="620"/>
                  </a:lnTo>
                  <a:lnTo>
                    <a:pt x="16" y="626"/>
                  </a:lnTo>
                  <a:lnTo>
                    <a:pt x="26" y="636"/>
                  </a:lnTo>
                  <a:lnTo>
                    <a:pt x="36" y="639"/>
                  </a:lnTo>
                  <a:lnTo>
                    <a:pt x="48" y="642"/>
                  </a:lnTo>
                  <a:lnTo>
                    <a:pt x="58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5" y="636"/>
                  </a:lnTo>
                  <a:lnTo>
                    <a:pt x="964" y="626"/>
                  </a:lnTo>
                  <a:lnTo>
                    <a:pt x="971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1" y="26"/>
                  </a:lnTo>
                  <a:lnTo>
                    <a:pt x="964" y="19"/>
                  </a:lnTo>
                  <a:lnTo>
                    <a:pt x="955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Freeform 70"/>
            <p:cNvSpPr>
              <a:spLocks/>
            </p:cNvSpPr>
            <p:nvPr/>
          </p:nvSpPr>
          <p:spPr bwMode="auto">
            <a:xfrm>
              <a:off x="2869254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8" y="6"/>
                  </a:lnTo>
                  <a:lnTo>
                    <a:pt x="25" y="10"/>
                  </a:lnTo>
                  <a:lnTo>
                    <a:pt x="19" y="19"/>
                  </a:lnTo>
                  <a:lnTo>
                    <a:pt x="9" y="26"/>
                  </a:lnTo>
                  <a:lnTo>
                    <a:pt x="6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6" y="607"/>
                  </a:lnTo>
                  <a:lnTo>
                    <a:pt x="9" y="620"/>
                  </a:lnTo>
                  <a:lnTo>
                    <a:pt x="19" y="626"/>
                  </a:lnTo>
                  <a:lnTo>
                    <a:pt x="25" y="636"/>
                  </a:lnTo>
                  <a:lnTo>
                    <a:pt x="38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22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4" y="636"/>
                  </a:lnTo>
                  <a:lnTo>
                    <a:pt x="964" y="626"/>
                  </a:lnTo>
                  <a:lnTo>
                    <a:pt x="970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0" y="26"/>
                  </a:lnTo>
                  <a:lnTo>
                    <a:pt x="964" y="19"/>
                  </a:lnTo>
                  <a:lnTo>
                    <a:pt x="954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22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796047" y="3197232"/>
              <a:ext cx="618112" cy="696965"/>
              <a:chOff x="6776977" y="2570424"/>
              <a:chExt cx="610385" cy="598535"/>
            </a:xfrm>
          </p:grpSpPr>
          <p:sp>
            <p:nvSpPr>
              <p:cNvPr id="24595" name="Freeform 73"/>
              <p:cNvSpPr>
                <a:spLocks/>
              </p:cNvSpPr>
              <p:nvPr/>
            </p:nvSpPr>
            <p:spPr bwMode="auto">
              <a:xfrm>
                <a:off x="6776977" y="3018542"/>
                <a:ext cx="157462" cy="150417"/>
              </a:xfrm>
              <a:custGeom>
                <a:avLst/>
                <a:gdLst>
                  <a:gd name="T0" fmla="*/ 0 w 94"/>
                  <a:gd name="T1" fmla="*/ 2147483647 h 96"/>
                  <a:gd name="T2" fmla="*/ 0 w 94"/>
                  <a:gd name="T3" fmla="*/ 2147483647 h 96"/>
                  <a:gd name="T4" fmla="*/ 0 w 94"/>
                  <a:gd name="T5" fmla="*/ 2147483647 h 96"/>
                  <a:gd name="T6" fmla="*/ 2147483647 w 94"/>
                  <a:gd name="T7" fmla="*/ 2147483647 h 96"/>
                  <a:gd name="T8" fmla="*/ 2147483647 w 94"/>
                  <a:gd name="T9" fmla="*/ 2147483647 h 96"/>
                  <a:gd name="T10" fmla="*/ 2147483647 w 94"/>
                  <a:gd name="T11" fmla="*/ 2147483647 h 96"/>
                  <a:gd name="T12" fmla="*/ 2147483647 w 94"/>
                  <a:gd name="T13" fmla="*/ 2147483647 h 96"/>
                  <a:gd name="T14" fmla="*/ 2147483647 w 94"/>
                  <a:gd name="T15" fmla="*/ 2147483647 h 96"/>
                  <a:gd name="T16" fmla="*/ 2147483647 w 94"/>
                  <a:gd name="T17" fmla="*/ 2147483647 h 96"/>
                  <a:gd name="T18" fmla="*/ 2147483647 w 94"/>
                  <a:gd name="T19" fmla="*/ 2147483647 h 96"/>
                  <a:gd name="T20" fmla="*/ 2147483647 w 94"/>
                  <a:gd name="T21" fmla="*/ 0 h 96"/>
                  <a:gd name="T22" fmla="*/ 2147483647 w 94"/>
                  <a:gd name="T23" fmla="*/ 0 h 96"/>
                  <a:gd name="T24" fmla="*/ 2147483647 w 94"/>
                  <a:gd name="T25" fmla="*/ 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4"/>
                  <a:gd name="T40" fmla="*/ 0 h 96"/>
                  <a:gd name="T41" fmla="*/ 94 w 94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4" h="96">
                    <a:moveTo>
                      <a:pt x="0" y="96"/>
                    </a:moveTo>
                    <a:lnTo>
                      <a:pt x="0" y="96"/>
                    </a:lnTo>
                    <a:lnTo>
                      <a:pt x="20" y="93"/>
                    </a:lnTo>
                    <a:lnTo>
                      <a:pt x="39" y="87"/>
                    </a:lnTo>
                    <a:lnTo>
                      <a:pt x="55" y="80"/>
                    </a:lnTo>
                    <a:lnTo>
                      <a:pt x="68" y="68"/>
                    </a:lnTo>
                    <a:lnTo>
                      <a:pt x="78" y="55"/>
                    </a:lnTo>
                    <a:lnTo>
                      <a:pt x="87" y="3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Freeform 74"/>
              <p:cNvSpPr>
                <a:spLocks/>
              </p:cNvSpPr>
              <p:nvPr/>
            </p:nvSpPr>
            <p:spPr bwMode="auto">
              <a:xfrm>
                <a:off x="6934437" y="2868125"/>
                <a:ext cx="150452" cy="150417"/>
              </a:xfrm>
              <a:custGeom>
                <a:avLst/>
                <a:gdLst>
                  <a:gd name="T0" fmla="*/ 0 w 96"/>
                  <a:gd name="T1" fmla="*/ 2147483647 h 96"/>
                  <a:gd name="T2" fmla="*/ 2147483647 w 96"/>
                  <a:gd name="T3" fmla="*/ 2147483647 h 96"/>
                  <a:gd name="T4" fmla="*/ 2147483647 w 96"/>
                  <a:gd name="T5" fmla="*/ 2147483647 h 96"/>
                  <a:gd name="T6" fmla="*/ 2147483647 w 96"/>
                  <a:gd name="T7" fmla="*/ 2147483647 h 96"/>
                  <a:gd name="T8" fmla="*/ 2147483647 w 96"/>
                  <a:gd name="T9" fmla="*/ 2147483647 h 96"/>
                  <a:gd name="T10" fmla="*/ 2147483647 w 96"/>
                  <a:gd name="T11" fmla="*/ 2147483647 h 96"/>
                  <a:gd name="T12" fmla="*/ 2147483647 w 96"/>
                  <a:gd name="T13" fmla="*/ 2147483647 h 96"/>
                  <a:gd name="T14" fmla="*/ 2147483647 w 96"/>
                  <a:gd name="T15" fmla="*/ 2147483647 h 96"/>
                  <a:gd name="T16" fmla="*/ 2147483647 w 96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6"/>
                  <a:gd name="T29" fmla="*/ 96 w 96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6">
                    <a:moveTo>
                      <a:pt x="0" y="96"/>
                    </a:moveTo>
                    <a:lnTo>
                      <a:pt x="3" y="77"/>
                    </a:lnTo>
                    <a:lnTo>
                      <a:pt x="9" y="57"/>
                    </a:lnTo>
                    <a:lnTo>
                      <a:pt x="19" y="41"/>
                    </a:lnTo>
                    <a:lnTo>
                      <a:pt x="29" y="29"/>
                    </a:lnTo>
                    <a:lnTo>
                      <a:pt x="45" y="16"/>
                    </a:lnTo>
                    <a:lnTo>
                      <a:pt x="61" y="6"/>
                    </a:lnTo>
                    <a:lnTo>
                      <a:pt x="77" y="3"/>
                    </a:lnTo>
                    <a:lnTo>
                      <a:pt x="96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Freeform 75"/>
              <p:cNvSpPr>
                <a:spLocks/>
              </p:cNvSpPr>
              <p:nvPr/>
            </p:nvSpPr>
            <p:spPr bwMode="auto">
              <a:xfrm>
                <a:off x="7235342" y="2570424"/>
                <a:ext cx="152020" cy="145717"/>
              </a:xfrm>
              <a:custGeom>
                <a:avLst/>
                <a:gdLst>
                  <a:gd name="T0" fmla="*/ 0 w 97"/>
                  <a:gd name="T1" fmla="*/ 2147483647 h 93"/>
                  <a:gd name="T2" fmla="*/ 0 w 97"/>
                  <a:gd name="T3" fmla="*/ 2147483647 h 93"/>
                  <a:gd name="T4" fmla="*/ 0 w 97"/>
                  <a:gd name="T5" fmla="*/ 2147483647 h 93"/>
                  <a:gd name="T6" fmla="*/ 2147483647 w 97"/>
                  <a:gd name="T7" fmla="*/ 2147483647 h 93"/>
                  <a:gd name="T8" fmla="*/ 2147483647 w 97"/>
                  <a:gd name="T9" fmla="*/ 2147483647 h 93"/>
                  <a:gd name="T10" fmla="*/ 2147483647 w 97"/>
                  <a:gd name="T11" fmla="*/ 2147483647 h 93"/>
                  <a:gd name="T12" fmla="*/ 2147483647 w 97"/>
                  <a:gd name="T13" fmla="*/ 2147483647 h 93"/>
                  <a:gd name="T14" fmla="*/ 2147483647 w 97"/>
                  <a:gd name="T15" fmla="*/ 2147483647 h 93"/>
                  <a:gd name="T16" fmla="*/ 2147483647 w 97"/>
                  <a:gd name="T17" fmla="*/ 2147483647 h 93"/>
                  <a:gd name="T18" fmla="*/ 2147483647 w 97"/>
                  <a:gd name="T19" fmla="*/ 0 h 93"/>
                  <a:gd name="T20" fmla="*/ 2147483647 w 97"/>
                  <a:gd name="T21" fmla="*/ 0 h 93"/>
                  <a:gd name="T22" fmla="*/ 2147483647 w 97"/>
                  <a:gd name="T23" fmla="*/ 0 h 93"/>
                  <a:gd name="T24" fmla="*/ 2147483647 w 97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7"/>
                  <a:gd name="T40" fmla="*/ 0 h 93"/>
                  <a:gd name="T41" fmla="*/ 97 w 97"/>
                  <a:gd name="T42" fmla="*/ 93 h 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7" h="93">
                    <a:moveTo>
                      <a:pt x="0" y="93"/>
                    </a:moveTo>
                    <a:lnTo>
                      <a:pt x="0" y="93"/>
                    </a:lnTo>
                    <a:lnTo>
                      <a:pt x="4" y="74"/>
                    </a:lnTo>
                    <a:lnTo>
                      <a:pt x="10" y="58"/>
                    </a:lnTo>
                    <a:lnTo>
                      <a:pt x="16" y="42"/>
                    </a:lnTo>
                    <a:lnTo>
                      <a:pt x="29" y="26"/>
                    </a:lnTo>
                    <a:lnTo>
                      <a:pt x="42" y="16"/>
                    </a:lnTo>
                    <a:lnTo>
                      <a:pt x="58" y="7"/>
                    </a:lnTo>
                    <a:lnTo>
                      <a:pt x="78" y="0"/>
                    </a:lnTo>
                    <a:lnTo>
                      <a:pt x="97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Freeform 76"/>
              <p:cNvSpPr>
                <a:spLocks/>
              </p:cNvSpPr>
              <p:nvPr/>
            </p:nvSpPr>
            <p:spPr bwMode="auto">
              <a:xfrm>
                <a:off x="7084890" y="2716141"/>
                <a:ext cx="150452" cy="151985"/>
              </a:xfrm>
              <a:custGeom>
                <a:avLst/>
                <a:gdLst>
                  <a:gd name="T0" fmla="*/ 0 w 96"/>
                  <a:gd name="T1" fmla="*/ 2147483647 h 97"/>
                  <a:gd name="T2" fmla="*/ 2147483647 w 96"/>
                  <a:gd name="T3" fmla="*/ 2147483647 h 97"/>
                  <a:gd name="T4" fmla="*/ 2147483647 w 96"/>
                  <a:gd name="T5" fmla="*/ 2147483647 h 97"/>
                  <a:gd name="T6" fmla="*/ 2147483647 w 96"/>
                  <a:gd name="T7" fmla="*/ 2147483647 h 97"/>
                  <a:gd name="T8" fmla="*/ 2147483647 w 96"/>
                  <a:gd name="T9" fmla="*/ 2147483647 h 97"/>
                  <a:gd name="T10" fmla="*/ 2147483647 w 96"/>
                  <a:gd name="T11" fmla="*/ 2147483647 h 97"/>
                  <a:gd name="T12" fmla="*/ 2147483647 w 96"/>
                  <a:gd name="T13" fmla="*/ 2147483647 h 97"/>
                  <a:gd name="T14" fmla="*/ 2147483647 w 96"/>
                  <a:gd name="T15" fmla="*/ 2147483647 h 97"/>
                  <a:gd name="T16" fmla="*/ 2147483647 w 9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7"/>
                  <a:gd name="T29" fmla="*/ 96 w 9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7">
                    <a:moveTo>
                      <a:pt x="0" y="97"/>
                    </a:moveTo>
                    <a:lnTo>
                      <a:pt x="19" y="93"/>
                    </a:lnTo>
                    <a:lnTo>
                      <a:pt x="39" y="90"/>
                    </a:lnTo>
                    <a:lnTo>
                      <a:pt x="55" y="81"/>
                    </a:lnTo>
                    <a:lnTo>
                      <a:pt x="67" y="68"/>
                    </a:lnTo>
                    <a:lnTo>
                      <a:pt x="80" y="55"/>
                    </a:lnTo>
                    <a:lnTo>
                      <a:pt x="90" y="39"/>
                    </a:lnTo>
                    <a:lnTo>
                      <a:pt x="96" y="20"/>
                    </a:lnTo>
                    <a:lnTo>
                      <a:pt x="96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9" name="Freeform 77"/>
              <p:cNvSpPr>
                <a:spLocks/>
              </p:cNvSpPr>
              <p:nvPr/>
            </p:nvSpPr>
            <p:spPr bwMode="auto">
              <a:xfrm>
                <a:off x="7084890" y="2868125"/>
                <a:ext cx="150452" cy="150417"/>
              </a:xfrm>
              <a:custGeom>
                <a:avLst/>
                <a:gdLst>
                  <a:gd name="T0" fmla="*/ 2147483647 w 96"/>
                  <a:gd name="T1" fmla="*/ 2147483647 h 96"/>
                  <a:gd name="T2" fmla="*/ 2147483647 w 96"/>
                  <a:gd name="T3" fmla="*/ 2147483647 h 96"/>
                  <a:gd name="T4" fmla="*/ 2147483647 w 96"/>
                  <a:gd name="T5" fmla="*/ 2147483647 h 96"/>
                  <a:gd name="T6" fmla="*/ 2147483647 w 96"/>
                  <a:gd name="T7" fmla="*/ 2147483647 h 96"/>
                  <a:gd name="T8" fmla="*/ 2147483647 w 96"/>
                  <a:gd name="T9" fmla="*/ 2147483647 h 96"/>
                  <a:gd name="T10" fmla="*/ 2147483647 w 96"/>
                  <a:gd name="T11" fmla="*/ 2147483647 h 96"/>
                  <a:gd name="T12" fmla="*/ 2147483647 w 96"/>
                  <a:gd name="T13" fmla="*/ 2147483647 h 96"/>
                  <a:gd name="T14" fmla="*/ 2147483647 w 96"/>
                  <a:gd name="T15" fmla="*/ 2147483647 h 96"/>
                  <a:gd name="T16" fmla="*/ 0 w 96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6"/>
                  <a:gd name="T29" fmla="*/ 96 w 96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6">
                    <a:moveTo>
                      <a:pt x="96" y="96"/>
                    </a:moveTo>
                    <a:lnTo>
                      <a:pt x="96" y="77"/>
                    </a:lnTo>
                    <a:lnTo>
                      <a:pt x="90" y="57"/>
                    </a:lnTo>
                    <a:lnTo>
                      <a:pt x="80" y="41"/>
                    </a:lnTo>
                    <a:lnTo>
                      <a:pt x="67" y="29"/>
                    </a:lnTo>
                    <a:lnTo>
                      <a:pt x="55" y="16"/>
                    </a:lnTo>
                    <a:lnTo>
                      <a:pt x="39" y="9"/>
                    </a:lnTo>
                    <a:lnTo>
                      <a:pt x="19" y="3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Freeform 78"/>
              <p:cNvSpPr>
                <a:spLocks/>
              </p:cNvSpPr>
              <p:nvPr/>
            </p:nvSpPr>
            <p:spPr bwMode="auto">
              <a:xfrm>
                <a:off x="7235342" y="3018542"/>
                <a:ext cx="152020" cy="150417"/>
              </a:xfrm>
              <a:custGeom>
                <a:avLst/>
                <a:gdLst>
                  <a:gd name="T0" fmla="*/ 2147483647 w 97"/>
                  <a:gd name="T1" fmla="*/ 2147483647 h 96"/>
                  <a:gd name="T2" fmla="*/ 2147483647 w 97"/>
                  <a:gd name="T3" fmla="*/ 2147483647 h 96"/>
                  <a:gd name="T4" fmla="*/ 2147483647 w 97"/>
                  <a:gd name="T5" fmla="*/ 2147483647 h 96"/>
                  <a:gd name="T6" fmla="*/ 2147483647 w 97"/>
                  <a:gd name="T7" fmla="*/ 2147483647 h 96"/>
                  <a:gd name="T8" fmla="*/ 2147483647 w 97"/>
                  <a:gd name="T9" fmla="*/ 2147483647 h 96"/>
                  <a:gd name="T10" fmla="*/ 2147483647 w 97"/>
                  <a:gd name="T11" fmla="*/ 2147483647 h 96"/>
                  <a:gd name="T12" fmla="*/ 2147483647 w 97"/>
                  <a:gd name="T13" fmla="*/ 2147483647 h 96"/>
                  <a:gd name="T14" fmla="*/ 2147483647 w 97"/>
                  <a:gd name="T15" fmla="*/ 2147483647 h 96"/>
                  <a:gd name="T16" fmla="*/ 2147483647 w 97"/>
                  <a:gd name="T17" fmla="*/ 2147483647 h 96"/>
                  <a:gd name="T18" fmla="*/ 2147483647 w 97"/>
                  <a:gd name="T19" fmla="*/ 2147483647 h 96"/>
                  <a:gd name="T20" fmla="*/ 0 w 97"/>
                  <a:gd name="T21" fmla="*/ 0 h 96"/>
                  <a:gd name="T22" fmla="*/ 0 w 97"/>
                  <a:gd name="T23" fmla="*/ 0 h 96"/>
                  <a:gd name="T24" fmla="*/ 0 w 97"/>
                  <a:gd name="T25" fmla="*/ 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7"/>
                  <a:gd name="T40" fmla="*/ 0 h 96"/>
                  <a:gd name="T41" fmla="*/ 97 w 97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7" h="96">
                    <a:moveTo>
                      <a:pt x="97" y="96"/>
                    </a:moveTo>
                    <a:lnTo>
                      <a:pt x="97" y="96"/>
                    </a:lnTo>
                    <a:lnTo>
                      <a:pt x="78" y="93"/>
                    </a:lnTo>
                    <a:lnTo>
                      <a:pt x="58" y="87"/>
                    </a:lnTo>
                    <a:lnTo>
                      <a:pt x="42" y="80"/>
                    </a:lnTo>
                    <a:lnTo>
                      <a:pt x="29" y="68"/>
                    </a:lnTo>
                    <a:lnTo>
                      <a:pt x="16" y="55"/>
                    </a:lnTo>
                    <a:lnTo>
                      <a:pt x="10" y="39"/>
                    </a:lnTo>
                    <a:lnTo>
                      <a:pt x="4" y="19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1" name="Freeform 79"/>
              <p:cNvSpPr>
                <a:spLocks/>
              </p:cNvSpPr>
              <p:nvPr/>
            </p:nvSpPr>
            <p:spPr bwMode="auto">
              <a:xfrm>
                <a:off x="6934437" y="2716141"/>
                <a:ext cx="150452" cy="151985"/>
              </a:xfrm>
              <a:custGeom>
                <a:avLst/>
                <a:gdLst>
                  <a:gd name="T0" fmla="*/ 2147483647 w 96"/>
                  <a:gd name="T1" fmla="*/ 2147483647 h 97"/>
                  <a:gd name="T2" fmla="*/ 2147483647 w 96"/>
                  <a:gd name="T3" fmla="*/ 2147483647 h 97"/>
                  <a:gd name="T4" fmla="*/ 2147483647 w 96"/>
                  <a:gd name="T5" fmla="*/ 2147483647 h 97"/>
                  <a:gd name="T6" fmla="*/ 2147483647 w 96"/>
                  <a:gd name="T7" fmla="*/ 2147483647 h 97"/>
                  <a:gd name="T8" fmla="*/ 2147483647 w 96"/>
                  <a:gd name="T9" fmla="*/ 2147483647 h 97"/>
                  <a:gd name="T10" fmla="*/ 2147483647 w 96"/>
                  <a:gd name="T11" fmla="*/ 2147483647 h 97"/>
                  <a:gd name="T12" fmla="*/ 2147483647 w 96"/>
                  <a:gd name="T13" fmla="*/ 2147483647 h 97"/>
                  <a:gd name="T14" fmla="*/ 2147483647 w 96"/>
                  <a:gd name="T15" fmla="*/ 2147483647 h 97"/>
                  <a:gd name="T16" fmla="*/ 0 w 9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7"/>
                  <a:gd name="T29" fmla="*/ 96 w 9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7">
                    <a:moveTo>
                      <a:pt x="96" y="97"/>
                    </a:moveTo>
                    <a:lnTo>
                      <a:pt x="77" y="93"/>
                    </a:lnTo>
                    <a:lnTo>
                      <a:pt x="61" y="90"/>
                    </a:lnTo>
                    <a:lnTo>
                      <a:pt x="45" y="81"/>
                    </a:lnTo>
                    <a:lnTo>
                      <a:pt x="29" y="68"/>
                    </a:lnTo>
                    <a:lnTo>
                      <a:pt x="19" y="55"/>
                    </a:lnTo>
                    <a:lnTo>
                      <a:pt x="9" y="39"/>
                    </a:lnTo>
                    <a:lnTo>
                      <a:pt x="3" y="2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2" name="Freeform 80"/>
              <p:cNvSpPr>
                <a:spLocks/>
              </p:cNvSpPr>
              <p:nvPr/>
            </p:nvSpPr>
            <p:spPr bwMode="auto">
              <a:xfrm>
                <a:off x="6787119" y="2570424"/>
                <a:ext cx="147318" cy="145717"/>
              </a:xfrm>
              <a:custGeom>
                <a:avLst/>
                <a:gdLst>
                  <a:gd name="T0" fmla="*/ 2147483647 w 94"/>
                  <a:gd name="T1" fmla="*/ 2147483647 h 93"/>
                  <a:gd name="T2" fmla="*/ 2147483647 w 94"/>
                  <a:gd name="T3" fmla="*/ 2147483647 h 93"/>
                  <a:gd name="T4" fmla="*/ 2147483647 w 94"/>
                  <a:gd name="T5" fmla="*/ 2147483647 h 93"/>
                  <a:gd name="T6" fmla="*/ 2147483647 w 94"/>
                  <a:gd name="T7" fmla="*/ 2147483647 h 93"/>
                  <a:gd name="T8" fmla="*/ 2147483647 w 94"/>
                  <a:gd name="T9" fmla="*/ 2147483647 h 93"/>
                  <a:gd name="T10" fmla="*/ 2147483647 w 94"/>
                  <a:gd name="T11" fmla="*/ 2147483647 h 93"/>
                  <a:gd name="T12" fmla="*/ 2147483647 w 94"/>
                  <a:gd name="T13" fmla="*/ 2147483647 h 93"/>
                  <a:gd name="T14" fmla="*/ 2147483647 w 94"/>
                  <a:gd name="T15" fmla="*/ 2147483647 h 93"/>
                  <a:gd name="T16" fmla="*/ 2147483647 w 94"/>
                  <a:gd name="T17" fmla="*/ 2147483647 h 93"/>
                  <a:gd name="T18" fmla="*/ 2147483647 w 94"/>
                  <a:gd name="T19" fmla="*/ 0 h 93"/>
                  <a:gd name="T20" fmla="*/ 0 w 94"/>
                  <a:gd name="T21" fmla="*/ 0 h 93"/>
                  <a:gd name="T22" fmla="*/ 0 w 94"/>
                  <a:gd name="T23" fmla="*/ 0 h 93"/>
                  <a:gd name="T24" fmla="*/ 0 w 94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4"/>
                  <a:gd name="T40" fmla="*/ 0 h 93"/>
                  <a:gd name="T41" fmla="*/ 94 w 94"/>
                  <a:gd name="T42" fmla="*/ 93 h 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4" h="93">
                    <a:moveTo>
                      <a:pt x="94" y="93"/>
                    </a:moveTo>
                    <a:lnTo>
                      <a:pt x="94" y="93"/>
                    </a:lnTo>
                    <a:lnTo>
                      <a:pt x="94" y="74"/>
                    </a:lnTo>
                    <a:lnTo>
                      <a:pt x="87" y="58"/>
                    </a:lnTo>
                    <a:lnTo>
                      <a:pt x="78" y="42"/>
                    </a:lnTo>
                    <a:lnTo>
                      <a:pt x="68" y="26"/>
                    </a:lnTo>
                    <a:lnTo>
                      <a:pt x="55" y="16"/>
                    </a:lnTo>
                    <a:lnTo>
                      <a:pt x="39" y="7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03" name="Freeform 81"/>
            <p:cNvSpPr>
              <a:spLocks/>
            </p:cNvSpPr>
            <p:nvPr/>
          </p:nvSpPr>
          <p:spPr bwMode="auto">
            <a:xfrm>
              <a:off x="2129688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0 h 257"/>
                <a:gd name="T48" fmla="*/ 2147483647 w 260"/>
                <a:gd name="T49" fmla="*/ 0 h 257"/>
                <a:gd name="T50" fmla="*/ 2147483647 w 260"/>
                <a:gd name="T51" fmla="*/ 0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50" y="177"/>
                  </a:lnTo>
                  <a:lnTo>
                    <a:pt x="238" y="199"/>
                  </a:lnTo>
                  <a:lnTo>
                    <a:pt x="222" y="219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7" y="254"/>
                  </a:lnTo>
                  <a:lnTo>
                    <a:pt x="132" y="257"/>
                  </a:lnTo>
                  <a:lnTo>
                    <a:pt x="106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19"/>
                  </a:lnTo>
                  <a:lnTo>
                    <a:pt x="22" y="199"/>
                  </a:lnTo>
                  <a:lnTo>
                    <a:pt x="13" y="177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3" y="77"/>
                  </a:lnTo>
                  <a:lnTo>
                    <a:pt x="22" y="55"/>
                  </a:lnTo>
                  <a:lnTo>
                    <a:pt x="38" y="36"/>
                  </a:lnTo>
                  <a:lnTo>
                    <a:pt x="58" y="19"/>
                  </a:lnTo>
                  <a:lnTo>
                    <a:pt x="80" y="10"/>
                  </a:lnTo>
                  <a:lnTo>
                    <a:pt x="106" y="0"/>
                  </a:lnTo>
                  <a:lnTo>
                    <a:pt x="132" y="0"/>
                  </a:lnTo>
                  <a:lnTo>
                    <a:pt x="157" y="0"/>
                  </a:lnTo>
                  <a:lnTo>
                    <a:pt x="180" y="10"/>
                  </a:lnTo>
                  <a:lnTo>
                    <a:pt x="202" y="19"/>
                  </a:lnTo>
                  <a:lnTo>
                    <a:pt x="222" y="36"/>
                  </a:lnTo>
                  <a:lnTo>
                    <a:pt x="238" y="55"/>
                  </a:lnTo>
                  <a:lnTo>
                    <a:pt x="250" y="77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Freeform 82"/>
            <p:cNvSpPr>
              <a:spLocks/>
            </p:cNvSpPr>
            <p:nvPr/>
          </p:nvSpPr>
          <p:spPr bwMode="auto">
            <a:xfrm>
              <a:off x="2007485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2147483647 h 257"/>
                <a:gd name="T48" fmla="*/ 2147483647 w 260"/>
                <a:gd name="T49" fmla="*/ 0 h 257"/>
                <a:gd name="T50" fmla="*/ 2147483647 w 260"/>
                <a:gd name="T51" fmla="*/ 2147483647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50" y="180"/>
                  </a:lnTo>
                  <a:lnTo>
                    <a:pt x="237" y="203"/>
                  </a:lnTo>
                  <a:lnTo>
                    <a:pt x="221" y="222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7" y="254"/>
                  </a:lnTo>
                  <a:lnTo>
                    <a:pt x="131" y="257"/>
                  </a:lnTo>
                  <a:lnTo>
                    <a:pt x="102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22"/>
                  </a:lnTo>
                  <a:lnTo>
                    <a:pt x="22" y="203"/>
                  </a:lnTo>
                  <a:lnTo>
                    <a:pt x="13" y="180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3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0" y="10"/>
                  </a:lnTo>
                  <a:lnTo>
                    <a:pt x="102" y="3"/>
                  </a:lnTo>
                  <a:lnTo>
                    <a:pt x="131" y="0"/>
                  </a:lnTo>
                  <a:lnTo>
                    <a:pt x="157" y="3"/>
                  </a:lnTo>
                  <a:lnTo>
                    <a:pt x="180" y="10"/>
                  </a:lnTo>
                  <a:lnTo>
                    <a:pt x="202" y="23"/>
                  </a:lnTo>
                  <a:lnTo>
                    <a:pt x="221" y="39"/>
                  </a:lnTo>
                  <a:lnTo>
                    <a:pt x="237" y="58"/>
                  </a:lnTo>
                  <a:lnTo>
                    <a:pt x="250" y="81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Freeform 83"/>
            <p:cNvSpPr>
              <a:spLocks/>
            </p:cNvSpPr>
            <p:nvPr/>
          </p:nvSpPr>
          <p:spPr bwMode="auto">
            <a:xfrm>
              <a:off x="7866880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0 h 257"/>
                <a:gd name="T48" fmla="*/ 2147483647 w 260"/>
                <a:gd name="T49" fmla="*/ 0 h 257"/>
                <a:gd name="T50" fmla="*/ 2147483647 w 260"/>
                <a:gd name="T51" fmla="*/ 0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47" y="177"/>
                  </a:lnTo>
                  <a:lnTo>
                    <a:pt x="238" y="199"/>
                  </a:lnTo>
                  <a:lnTo>
                    <a:pt x="222" y="219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8" y="254"/>
                  </a:lnTo>
                  <a:lnTo>
                    <a:pt x="129" y="257"/>
                  </a:lnTo>
                  <a:lnTo>
                    <a:pt x="103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9" y="219"/>
                  </a:lnTo>
                  <a:lnTo>
                    <a:pt x="23" y="199"/>
                  </a:lnTo>
                  <a:lnTo>
                    <a:pt x="10" y="177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0" y="77"/>
                  </a:lnTo>
                  <a:lnTo>
                    <a:pt x="23" y="55"/>
                  </a:lnTo>
                  <a:lnTo>
                    <a:pt x="39" y="36"/>
                  </a:lnTo>
                  <a:lnTo>
                    <a:pt x="58" y="19"/>
                  </a:lnTo>
                  <a:lnTo>
                    <a:pt x="80" y="10"/>
                  </a:lnTo>
                  <a:lnTo>
                    <a:pt x="103" y="0"/>
                  </a:lnTo>
                  <a:lnTo>
                    <a:pt x="129" y="0"/>
                  </a:lnTo>
                  <a:lnTo>
                    <a:pt x="158" y="0"/>
                  </a:lnTo>
                  <a:lnTo>
                    <a:pt x="180" y="10"/>
                  </a:lnTo>
                  <a:lnTo>
                    <a:pt x="202" y="19"/>
                  </a:lnTo>
                  <a:lnTo>
                    <a:pt x="222" y="36"/>
                  </a:lnTo>
                  <a:lnTo>
                    <a:pt x="238" y="55"/>
                  </a:lnTo>
                  <a:lnTo>
                    <a:pt x="247" y="77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6" name="Freeform 84"/>
            <p:cNvSpPr>
              <a:spLocks/>
            </p:cNvSpPr>
            <p:nvPr/>
          </p:nvSpPr>
          <p:spPr bwMode="auto">
            <a:xfrm>
              <a:off x="7744679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2147483647 h 257"/>
                <a:gd name="T48" fmla="*/ 2147483647 w 260"/>
                <a:gd name="T49" fmla="*/ 0 h 257"/>
                <a:gd name="T50" fmla="*/ 2147483647 w 260"/>
                <a:gd name="T51" fmla="*/ 2147483647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47" y="180"/>
                  </a:lnTo>
                  <a:lnTo>
                    <a:pt x="238" y="203"/>
                  </a:lnTo>
                  <a:lnTo>
                    <a:pt x="222" y="222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4" y="254"/>
                  </a:lnTo>
                  <a:lnTo>
                    <a:pt x="128" y="257"/>
                  </a:lnTo>
                  <a:lnTo>
                    <a:pt x="103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22"/>
                  </a:lnTo>
                  <a:lnTo>
                    <a:pt x="22" y="203"/>
                  </a:lnTo>
                  <a:lnTo>
                    <a:pt x="10" y="180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0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0" y="10"/>
                  </a:lnTo>
                  <a:lnTo>
                    <a:pt x="103" y="3"/>
                  </a:lnTo>
                  <a:lnTo>
                    <a:pt x="128" y="0"/>
                  </a:lnTo>
                  <a:lnTo>
                    <a:pt x="154" y="3"/>
                  </a:lnTo>
                  <a:lnTo>
                    <a:pt x="180" y="10"/>
                  </a:lnTo>
                  <a:lnTo>
                    <a:pt x="202" y="23"/>
                  </a:lnTo>
                  <a:lnTo>
                    <a:pt x="222" y="39"/>
                  </a:lnTo>
                  <a:lnTo>
                    <a:pt x="238" y="58"/>
                  </a:lnTo>
                  <a:lnTo>
                    <a:pt x="247" y="81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Line 85"/>
            <p:cNvSpPr>
              <a:spLocks noChangeShapeType="1"/>
            </p:cNvSpPr>
            <p:nvPr/>
          </p:nvSpPr>
          <p:spPr bwMode="auto">
            <a:xfrm>
              <a:off x="6392511" y="3193528"/>
              <a:ext cx="407873" cy="16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8" name="Line 86"/>
            <p:cNvSpPr>
              <a:spLocks noChangeShapeType="1"/>
            </p:cNvSpPr>
            <p:nvPr/>
          </p:nvSpPr>
          <p:spPr bwMode="auto">
            <a:xfrm flipH="1">
              <a:off x="4434089" y="3193528"/>
              <a:ext cx="393589" cy="16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9" name="Freeform 87"/>
            <p:cNvSpPr>
              <a:spLocks/>
            </p:cNvSpPr>
            <p:nvPr/>
          </p:nvSpPr>
          <p:spPr bwMode="auto">
            <a:xfrm>
              <a:off x="4745149" y="3150892"/>
              <a:ext cx="82527" cy="83633"/>
            </a:xfrm>
            <a:custGeom>
              <a:avLst/>
              <a:gdLst>
                <a:gd name="T0" fmla="*/ 0 w 52"/>
                <a:gd name="T1" fmla="*/ 2147483647 h 51"/>
                <a:gd name="T2" fmla="*/ 2147483647 w 52"/>
                <a:gd name="T3" fmla="*/ 2147483647 h 51"/>
                <a:gd name="T4" fmla="*/ 0 w 52"/>
                <a:gd name="T5" fmla="*/ 0 h 51"/>
                <a:gd name="T6" fmla="*/ 0 60000 65536"/>
                <a:gd name="T7" fmla="*/ 0 60000 65536"/>
                <a:gd name="T8" fmla="*/ 0 60000 65536"/>
                <a:gd name="T9" fmla="*/ 0 w 52"/>
                <a:gd name="T10" fmla="*/ 0 h 51"/>
                <a:gd name="T11" fmla="*/ 52 w 5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1">
                  <a:moveTo>
                    <a:pt x="0" y="51"/>
                  </a:moveTo>
                  <a:lnTo>
                    <a:pt x="52" y="26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Freeform 88"/>
            <p:cNvSpPr>
              <a:spLocks/>
            </p:cNvSpPr>
            <p:nvPr/>
          </p:nvSpPr>
          <p:spPr bwMode="auto">
            <a:xfrm>
              <a:off x="4434089" y="3150892"/>
              <a:ext cx="82527" cy="83633"/>
            </a:xfrm>
            <a:custGeom>
              <a:avLst/>
              <a:gdLst>
                <a:gd name="T0" fmla="*/ 2147483647 w 52"/>
                <a:gd name="T1" fmla="*/ 0 h 51"/>
                <a:gd name="T2" fmla="*/ 0 w 52"/>
                <a:gd name="T3" fmla="*/ 2147483647 h 51"/>
                <a:gd name="T4" fmla="*/ 2147483647 w 52"/>
                <a:gd name="T5" fmla="*/ 2147483647 h 51"/>
                <a:gd name="T6" fmla="*/ 0 60000 65536"/>
                <a:gd name="T7" fmla="*/ 0 60000 65536"/>
                <a:gd name="T8" fmla="*/ 0 60000 65536"/>
                <a:gd name="T9" fmla="*/ 0 w 52"/>
                <a:gd name="T10" fmla="*/ 0 h 51"/>
                <a:gd name="T11" fmla="*/ 52 w 5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1">
                  <a:moveTo>
                    <a:pt x="52" y="0"/>
                  </a:moveTo>
                  <a:lnTo>
                    <a:pt x="0" y="26"/>
                  </a:lnTo>
                  <a:lnTo>
                    <a:pt x="52" y="5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Line 89"/>
            <p:cNvSpPr>
              <a:spLocks noChangeShapeType="1"/>
            </p:cNvSpPr>
            <p:nvPr/>
          </p:nvSpPr>
          <p:spPr bwMode="auto">
            <a:xfrm flipH="1">
              <a:off x="4424565" y="3403428"/>
              <a:ext cx="403111" cy="16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Freeform 90"/>
            <p:cNvSpPr>
              <a:spLocks/>
            </p:cNvSpPr>
            <p:nvPr/>
          </p:nvSpPr>
          <p:spPr bwMode="auto">
            <a:xfrm>
              <a:off x="4745149" y="3360792"/>
              <a:ext cx="82527" cy="85272"/>
            </a:xfrm>
            <a:custGeom>
              <a:avLst/>
              <a:gdLst>
                <a:gd name="T0" fmla="*/ 0 w 52"/>
                <a:gd name="T1" fmla="*/ 2147483647 h 52"/>
                <a:gd name="T2" fmla="*/ 2147483647 w 52"/>
                <a:gd name="T3" fmla="*/ 2147483647 h 52"/>
                <a:gd name="T4" fmla="*/ 0 w 52"/>
                <a:gd name="T5" fmla="*/ 0 h 52"/>
                <a:gd name="T6" fmla="*/ 0 60000 65536"/>
                <a:gd name="T7" fmla="*/ 0 60000 65536"/>
                <a:gd name="T8" fmla="*/ 0 60000 65536"/>
                <a:gd name="T9" fmla="*/ 0 w 52"/>
                <a:gd name="T10" fmla="*/ 0 h 52"/>
                <a:gd name="T11" fmla="*/ 52 w 52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2">
                  <a:moveTo>
                    <a:pt x="0" y="52"/>
                  </a:moveTo>
                  <a:lnTo>
                    <a:pt x="52" y="26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Rectangle 91"/>
            <p:cNvSpPr>
              <a:spLocks noChangeArrowheads="1"/>
            </p:cNvSpPr>
            <p:nvPr/>
          </p:nvSpPr>
          <p:spPr bwMode="auto">
            <a:xfrm>
              <a:off x="6719442" y="2977066"/>
              <a:ext cx="80940" cy="42636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24614" name="Rectangle 92"/>
            <p:cNvSpPr>
              <a:spLocks noChangeArrowheads="1"/>
            </p:cNvSpPr>
            <p:nvPr/>
          </p:nvSpPr>
          <p:spPr bwMode="auto">
            <a:xfrm>
              <a:off x="6719442" y="2977066"/>
              <a:ext cx="80940" cy="426362"/>
            </a:xfrm>
            <a:prstGeom prst="rect">
              <a:avLst/>
            </a:prstGeom>
            <a:noFill/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24615" name="Line 93"/>
            <p:cNvSpPr>
              <a:spLocks noChangeShapeType="1"/>
            </p:cNvSpPr>
            <p:nvPr/>
          </p:nvSpPr>
          <p:spPr bwMode="auto">
            <a:xfrm>
              <a:off x="1761493" y="3193528"/>
              <a:ext cx="1107762" cy="16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Line 94"/>
            <p:cNvSpPr>
              <a:spLocks noChangeShapeType="1"/>
            </p:cNvSpPr>
            <p:nvPr/>
          </p:nvSpPr>
          <p:spPr bwMode="auto">
            <a:xfrm>
              <a:off x="7407472" y="3193528"/>
              <a:ext cx="11160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7" name="Rectangle 95"/>
            <p:cNvSpPr>
              <a:spLocks noChangeArrowheads="1"/>
            </p:cNvSpPr>
            <p:nvPr/>
          </p:nvSpPr>
          <p:spPr bwMode="auto">
            <a:xfrm>
              <a:off x="3892524" y="3077133"/>
              <a:ext cx="483742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Basis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1" name="Rectangle 99"/>
            <p:cNvSpPr>
              <a:spLocks noChangeArrowheads="1"/>
            </p:cNvSpPr>
            <p:nvPr/>
          </p:nvSpPr>
          <p:spPr bwMode="auto">
            <a:xfrm>
              <a:off x="6513730" y="2681520"/>
              <a:ext cx="811647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amplifier</a:t>
              </a:r>
              <a:endParaRPr lang="en-US" sz="1500">
                <a:cs typeface="Arial" pitchFamily="34" charset="0"/>
              </a:endParaRPr>
            </a:p>
          </p:txBody>
        </p:sp>
        <p:sp>
          <p:nvSpPr>
            <p:cNvPr id="24622" name="Rectangle 100"/>
            <p:cNvSpPr>
              <a:spLocks noChangeArrowheads="1"/>
            </p:cNvSpPr>
            <p:nvPr/>
          </p:nvSpPr>
          <p:spPr bwMode="auto">
            <a:xfrm>
              <a:off x="6513730" y="2443179"/>
              <a:ext cx="659058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Optical</a:t>
              </a:r>
              <a:endParaRPr lang="en-US" sz="1500">
                <a:cs typeface="Arial" pitchFamily="34" charset="0"/>
              </a:endParaRPr>
            </a:p>
          </p:txBody>
        </p:sp>
        <p:sp>
          <p:nvSpPr>
            <p:cNvPr id="24623" name="Rectangle 101"/>
            <p:cNvSpPr>
              <a:spLocks noChangeArrowheads="1"/>
            </p:cNvSpPr>
            <p:nvPr/>
          </p:nvSpPr>
          <p:spPr bwMode="auto">
            <a:xfrm>
              <a:off x="3007828" y="3288673"/>
              <a:ext cx="1368438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Detection result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7" name="Rectangle 106"/>
            <p:cNvSpPr>
              <a:spLocks noChangeArrowheads="1"/>
            </p:cNvSpPr>
            <p:nvPr/>
          </p:nvSpPr>
          <p:spPr bwMode="auto">
            <a:xfrm>
              <a:off x="3350657" y="2607574"/>
              <a:ext cx="592504" cy="32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Bob´</a:t>
              </a:r>
              <a:endParaRPr lang="en-US" sz="2000">
                <a:cs typeface="Arial" pitchFamily="34" charset="0"/>
              </a:endParaRPr>
            </a:p>
          </p:txBody>
        </p:sp>
        <p:sp>
          <p:nvSpPr>
            <p:cNvPr id="24628" name="Rectangle 108"/>
            <p:cNvSpPr>
              <a:spLocks noChangeArrowheads="1"/>
            </p:cNvSpPr>
            <p:nvPr/>
          </p:nvSpPr>
          <p:spPr bwMode="auto">
            <a:xfrm>
              <a:off x="4876534" y="2101418"/>
              <a:ext cx="508092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smtClean="0">
                  <a:solidFill>
                    <a:srgbClr val="000000"/>
                  </a:solidFill>
                  <a:cs typeface="Arial" pitchFamily="34" charset="0"/>
                </a:rPr>
                <a:t>Eve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586" name="Freeform 64"/>
            <p:cNvSpPr>
              <a:spLocks/>
            </p:cNvSpPr>
            <p:nvPr/>
          </p:nvSpPr>
          <p:spPr bwMode="auto">
            <a:xfrm>
              <a:off x="8525507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5" y="6"/>
                  </a:lnTo>
                  <a:lnTo>
                    <a:pt x="25" y="10"/>
                  </a:lnTo>
                  <a:lnTo>
                    <a:pt x="16" y="19"/>
                  </a:lnTo>
                  <a:lnTo>
                    <a:pt x="9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9" y="620"/>
                  </a:lnTo>
                  <a:lnTo>
                    <a:pt x="16" y="626"/>
                  </a:lnTo>
                  <a:lnTo>
                    <a:pt x="25" y="636"/>
                  </a:lnTo>
                  <a:lnTo>
                    <a:pt x="35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4" y="639"/>
                  </a:lnTo>
                  <a:lnTo>
                    <a:pt x="954" y="636"/>
                  </a:lnTo>
                  <a:lnTo>
                    <a:pt x="964" y="626"/>
                  </a:lnTo>
                  <a:lnTo>
                    <a:pt x="970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0" y="26"/>
                  </a:lnTo>
                  <a:lnTo>
                    <a:pt x="964" y="19"/>
                  </a:lnTo>
                  <a:lnTo>
                    <a:pt x="954" y="10"/>
                  </a:lnTo>
                  <a:lnTo>
                    <a:pt x="944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Rectangle 102"/>
            <p:cNvSpPr>
              <a:spLocks noChangeArrowheads="1"/>
            </p:cNvSpPr>
            <p:nvPr/>
          </p:nvSpPr>
          <p:spPr bwMode="auto">
            <a:xfrm>
              <a:off x="9025273" y="2602636"/>
              <a:ext cx="556791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cs typeface="Arial" pitchFamily="34" charset="0"/>
                </a:rPr>
                <a:t>Bob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588" name="Freeform 66"/>
            <p:cNvSpPr>
              <a:spLocks/>
            </p:cNvSpPr>
            <p:nvPr/>
          </p:nvSpPr>
          <p:spPr bwMode="auto">
            <a:xfrm>
              <a:off x="206183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6" y="19"/>
                  </a:lnTo>
                  <a:lnTo>
                    <a:pt x="10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10" y="620"/>
                  </a:lnTo>
                  <a:lnTo>
                    <a:pt x="16" y="626"/>
                  </a:lnTo>
                  <a:lnTo>
                    <a:pt x="26" y="636"/>
                  </a:lnTo>
                  <a:lnTo>
                    <a:pt x="36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5" y="636"/>
                  </a:lnTo>
                  <a:lnTo>
                    <a:pt x="964" y="626"/>
                  </a:lnTo>
                  <a:lnTo>
                    <a:pt x="971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1" y="26"/>
                  </a:lnTo>
                  <a:lnTo>
                    <a:pt x="964" y="19"/>
                  </a:lnTo>
                  <a:lnTo>
                    <a:pt x="955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5" name="Rectangle 103"/>
            <p:cNvSpPr>
              <a:spLocks noChangeArrowheads="1"/>
            </p:cNvSpPr>
            <p:nvPr/>
          </p:nvSpPr>
          <p:spPr bwMode="auto">
            <a:xfrm>
              <a:off x="661447" y="2602635"/>
              <a:ext cx="683408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cs typeface="Arial" pitchFamily="34" charset="0"/>
                </a:rPr>
                <a:t>Alice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618" name="Rectangle 96"/>
            <p:cNvSpPr>
              <a:spLocks noChangeArrowheads="1"/>
            </p:cNvSpPr>
            <p:nvPr/>
          </p:nvSpPr>
          <p:spPr bwMode="auto">
            <a:xfrm>
              <a:off x="4892100" y="3288673"/>
              <a:ext cx="452900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Bit in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19" name="Rectangle 97"/>
            <p:cNvSpPr>
              <a:spLocks noChangeArrowheads="1"/>
            </p:cNvSpPr>
            <p:nvPr/>
          </p:nvSpPr>
          <p:spPr bwMode="auto">
            <a:xfrm>
              <a:off x="4892100" y="3077133"/>
              <a:ext cx="483742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Basis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6" name="Rectangle 104"/>
            <p:cNvSpPr>
              <a:spLocks noChangeArrowheads="1"/>
            </p:cNvSpPr>
            <p:nvPr/>
          </p:nvSpPr>
          <p:spPr bwMode="auto">
            <a:xfrm>
              <a:off x="5286929" y="2607576"/>
              <a:ext cx="706134" cy="32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Alice´</a:t>
              </a:r>
              <a:endParaRPr lang="en-US" sz="2000">
                <a:cs typeface="Arial" pitchFamily="34" charset="0"/>
              </a:endParaRPr>
            </a:p>
          </p:txBody>
        </p:sp>
        <p:sp>
          <p:nvSpPr>
            <p:cNvPr id="24594" name="Rectangle 72"/>
            <p:cNvSpPr>
              <a:spLocks noChangeArrowheads="1"/>
            </p:cNvSpPr>
            <p:nvPr/>
          </p:nvSpPr>
          <p:spPr bwMode="auto">
            <a:xfrm>
              <a:off x="5345000" y="3762122"/>
              <a:ext cx="1455382" cy="263465"/>
            </a:xfrm>
            <a:prstGeom prst="rect">
              <a:avLst/>
            </a:prstGeom>
            <a:solidFill>
              <a:srgbClr val="FFFFFF"/>
            </a:solidFill>
            <a:ln w="1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00">
                <a:cs typeface="Arial" pitchFamily="34" charset="0"/>
              </a:endParaRPr>
            </a:p>
          </p:txBody>
        </p:sp>
        <p:sp>
          <p:nvSpPr>
            <p:cNvPr id="24620" name="Rectangle 98"/>
            <p:cNvSpPr>
              <a:spLocks noChangeArrowheads="1"/>
            </p:cNvSpPr>
            <p:nvPr/>
          </p:nvSpPr>
          <p:spPr bwMode="auto">
            <a:xfrm>
              <a:off x="5345002" y="3773393"/>
              <a:ext cx="1451045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Blinding laser</a:t>
              </a:r>
              <a:endParaRPr lang="en-US" sz="1500"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ampus-google-map-unorien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60000">
            <a:off x="-5819775" y="-2562013"/>
            <a:ext cx="25266650" cy="1578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104"/>
          <p:cNvSpPr txBox="1">
            <a:spLocks noChangeArrowheads="1"/>
          </p:cNvSpPr>
          <p:nvPr/>
        </p:nvSpPr>
        <p:spPr bwMode="auto">
          <a:xfrm rot="1200000">
            <a:off x="7515225" y="42134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S12</a:t>
            </a: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0" y="1"/>
            <a:ext cx="10287000" cy="988828"/>
          </a:xfrm>
          <a:prstGeom prst="rect">
            <a:avLst/>
          </a:prstGeom>
          <a:solidFill>
            <a:srgbClr val="000000">
              <a:alpha val="50195"/>
            </a:srgbClr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06" name="Title 1"/>
          <p:cNvSpPr>
            <a:spLocks noGrp="1"/>
          </p:cNvSpPr>
          <p:nvPr>
            <p:ph type="title"/>
          </p:nvPr>
        </p:nvSpPr>
        <p:spPr/>
        <p:txBody>
          <a:bodyPr tIns="50400"/>
          <a:lstStyle/>
          <a:p>
            <a:r>
              <a:rPr lang="en-US" smtClean="0">
                <a:solidFill>
                  <a:srgbClr val="FFFFFF"/>
                </a:solidFill>
              </a:rPr>
              <a:t>Eavesdropping 100% key on installed QKD line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z="300" smtClean="0">
                <a:solidFill>
                  <a:srgbClr val="FFFFFF"/>
                </a:solidFill>
              </a:rPr>
              <a:t/>
            </a:r>
            <a:br>
              <a:rPr lang="en-US" sz="300" smtClean="0">
                <a:solidFill>
                  <a:srgbClr val="FFFFFF"/>
                </a:solidFill>
              </a:rPr>
            </a:br>
            <a:r>
              <a:rPr lang="en-US" sz="2000" b="0" smtClean="0">
                <a:solidFill>
                  <a:srgbClr val="FFFFFF"/>
                </a:solidFill>
              </a:rPr>
              <a:t>on campus of the National University of Singapore, July 4–5, 2009</a:t>
            </a:r>
          </a:p>
        </p:txBody>
      </p:sp>
      <p:pic>
        <p:nvPicPr>
          <p:cNvPr id="21511" name="Picture 5" descr="a294-4-4cr-forpres.jpg"/>
          <p:cNvPicPr>
            <a:picLocks noChangeAspect="1"/>
          </p:cNvPicPr>
          <p:nvPr/>
        </p:nvPicPr>
        <p:blipFill>
          <a:blip r:embed="rId4" cstate="print"/>
          <a:srcRect t="3125" r="7384" b="4002"/>
          <a:stretch>
            <a:fillRect/>
          </a:stretch>
        </p:blipFill>
        <p:spPr bwMode="auto">
          <a:xfrm>
            <a:off x="71438" y="1078125"/>
            <a:ext cx="3886200" cy="2357438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512" name="Picture 6" descr="a295-5-4cr-forpres.jpg"/>
          <p:cNvPicPr>
            <a:picLocks noChangeAspect="1"/>
          </p:cNvPicPr>
          <p:nvPr/>
        </p:nvPicPr>
        <p:blipFill>
          <a:blip r:embed="rId5" cstate="print"/>
          <a:srcRect l="2730" b="5263"/>
          <a:stretch>
            <a:fillRect/>
          </a:stretch>
        </p:blipFill>
        <p:spPr bwMode="auto">
          <a:xfrm>
            <a:off x="8001000" y="1935375"/>
            <a:ext cx="2214563" cy="1476375"/>
          </a:xfrm>
          <a:prstGeom prst="rect">
            <a:avLst/>
          </a:prstGeom>
          <a:noFill/>
          <a:ln w="317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1513" name="Picture 7" descr="a292-32-4cr-forpres.jpg"/>
          <p:cNvPicPr>
            <a:picLocks noChangeAspect="1"/>
          </p:cNvPicPr>
          <p:nvPr/>
        </p:nvPicPr>
        <p:blipFill>
          <a:blip r:embed="rId6" cstate="print"/>
          <a:srcRect l="2698" t="7448" b="12987"/>
          <a:stretch>
            <a:fillRect/>
          </a:stretch>
        </p:blipFill>
        <p:spPr bwMode="auto">
          <a:xfrm>
            <a:off x="3338626" y="5043699"/>
            <a:ext cx="6198780" cy="2588093"/>
          </a:xfrm>
          <a:prstGeom prst="rect">
            <a:avLst/>
          </a:prstGeom>
          <a:noFill/>
          <a:ln w="3175">
            <a:solidFill>
              <a:srgbClr val="FF9900"/>
            </a:solidFill>
            <a:miter lim="800000"/>
            <a:headEnd/>
            <a:tailEnd/>
          </a:ln>
        </p:spPr>
      </p:pic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2754313" y="3030750"/>
            <a:ext cx="4672012" cy="1682750"/>
            <a:chOff x="2754804" y="3094893"/>
            <a:chExt cx="4670928" cy="1683098"/>
          </a:xfrm>
        </p:grpSpPr>
        <p:cxnSp>
          <p:nvCxnSpPr>
            <p:cNvPr id="25629" name="Straight Connector 14"/>
            <p:cNvCxnSpPr>
              <a:cxnSpLocks noChangeShapeType="1"/>
            </p:cNvCxnSpPr>
            <p:nvPr/>
          </p:nvCxnSpPr>
          <p:spPr bwMode="auto">
            <a:xfrm flipV="1">
              <a:off x="2754804" y="4659924"/>
              <a:ext cx="145823" cy="6668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0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2835230" y="4697521"/>
              <a:ext cx="92680" cy="3811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1" name="Straight Connector 22"/>
            <p:cNvCxnSpPr>
              <a:cxnSpLocks noChangeShapeType="1"/>
            </p:cNvCxnSpPr>
            <p:nvPr/>
          </p:nvCxnSpPr>
          <p:spPr bwMode="auto">
            <a:xfrm flipV="1">
              <a:off x="2868804" y="4260502"/>
              <a:ext cx="1130439" cy="5174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2" name="Straight Connector 25"/>
            <p:cNvCxnSpPr>
              <a:cxnSpLocks noChangeShapeType="1"/>
            </p:cNvCxnSpPr>
            <p:nvPr/>
          </p:nvCxnSpPr>
          <p:spPr bwMode="auto">
            <a:xfrm rot="16200000" flipV="1">
              <a:off x="3878664" y="4195186"/>
              <a:ext cx="135652" cy="6531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3" name="Straight Connector 27"/>
            <p:cNvCxnSpPr>
              <a:cxnSpLocks noChangeShapeType="1"/>
            </p:cNvCxnSpPr>
            <p:nvPr/>
          </p:nvCxnSpPr>
          <p:spPr bwMode="auto">
            <a:xfrm flipV="1">
              <a:off x="3883688" y="4094703"/>
              <a:ext cx="160774" cy="7536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4" name="Straight Connector 30"/>
            <p:cNvCxnSpPr>
              <a:cxnSpLocks noChangeShapeType="1"/>
            </p:cNvCxnSpPr>
            <p:nvPr/>
          </p:nvCxnSpPr>
          <p:spPr bwMode="auto">
            <a:xfrm rot="16200000" flipV="1">
              <a:off x="3848519" y="3893736"/>
              <a:ext cx="306475" cy="1457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5" name="Straight Connector 32"/>
            <p:cNvCxnSpPr>
              <a:cxnSpLocks noChangeShapeType="1"/>
            </p:cNvCxnSpPr>
            <p:nvPr/>
          </p:nvCxnSpPr>
          <p:spPr bwMode="auto">
            <a:xfrm flipV="1">
              <a:off x="3898762" y="3230544"/>
              <a:ext cx="1326381" cy="602903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6" name="Straight Connector 34"/>
            <p:cNvCxnSpPr>
              <a:cxnSpLocks noChangeShapeType="1"/>
            </p:cNvCxnSpPr>
            <p:nvPr/>
          </p:nvCxnSpPr>
          <p:spPr bwMode="auto">
            <a:xfrm rot="16200000" flipH="1">
              <a:off x="5112099" y="3318468"/>
              <a:ext cx="306475" cy="15072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7" name="Straight Connector 36"/>
            <p:cNvCxnSpPr>
              <a:cxnSpLocks noChangeShapeType="1"/>
            </p:cNvCxnSpPr>
            <p:nvPr/>
          </p:nvCxnSpPr>
          <p:spPr bwMode="auto">
            <a:xfrm flipV="1">
              <a:off x="5315579" y="3456633"/>
              <a:ext cx="266281" cy="12560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8" name="Straight Connector 38"/>
            <p:cNvCxnSpPr>
              <a:cxnSpLocks noChangeShapeType="1"/>
            </p:cNvCxnSpPr>
            <p:nvPr/>
          </p:nvCxnSpPr>
          <p:spPr bwMode="auto">
            <a:xfrm rot="5400000" flipH="1" flipV="1">
              <a:off x="5458768" y="3233056"/>
              <a:ext cx="351693" cy="13565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9" name="Straight Connector 41"/>
            <p:cNvCxnSpPr>
              <a:cxnSpLocks noChangeShapeType="1"/>
            </p:cNvCxnSpPr>
            <p:nvPr/>
          </p:nvCxnSpPr>
          <p:spPr bwMode="auto">
            <a:xfrm>
              <a:off x="5677319" y="3094893"/>
              <a:ext cx="753627" cy="286378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0" name="Straight Connector 43"/>
            <p:cNvCxnSpPr>
              <a:cxnSpLocks noChangeShapeType="1"/>
            </p:cNvCxnSpPr>
            <p:nvPr/>
          </p:nvCxnSpPr>
          <p:spPr bwMode="auto">
            <a:xfrm rot="5400000">
              <a:off x="6325439" y="3411416"/>
              <a:ext cx="95459" cy="3516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1" name="Straight Connector 45"/>
            <p:cNvCxnSpPr>
              <a:cxnSpLocks noChangeShapeType="1"/>
            </p:cNvCxnSpPr>
            <p:nvPr/>
          </p:nvCxnSpPr>
          <p:spPr bwMode="auto">
            <a:xfrm>
              <a:off x="6352922" y="3439045"/>
              <a:ext cx="223724" cy="829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2" name="Straight Connector 47"/>
            <p:cNvCxnSpPr>
              <a:cxnSpLocks noChangeShapeType="1"/>
            </p:cNvCxnSpPr>
            <p:nvPr/>
          </p:nvCxnSpPr>
          <p:spPr bwMode="auto">
            <a:xfrm rot="5400000" flipH="1" flipV="1">
              <a:off x="6508822" y="3449098"/>
              <a:ext cx="145700" cy="602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3" name="Straight Connector 49"/>
            <p:cNvCxnSpPr>
              <a:cxnSpLocks noChangeShapeType="1"/>
            </p:cNvCxnSpPr>
            <p:nvPr/>
          </p:nvCxnSpPr>
          <p:spPr bwMode="auto">
            <a:xfrm>
              <a:off x="6611815" y="3446584"/>
              <a:ext cx="251209" cy="9546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4" name="Straight Connector 51"/>
            <p:cNvCxnSpPr>
              <a:cxnSpLocks noChangeShapeType="1"/>
            </p:cNvCxnSpPr>
            <p:nvPr/>
          </p:nvCxnSpPr>
          <p:spPr bwMode="auto">
            <a:xfrm rot="5400000">
              <a:off x="6697226" y="3577215"/>
              <a:ext cx="231112" cy="8038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5" name="Straight Connector 53"/>
            <p:cNvCxnSpPr>
              <a:cxnSpLocks noChangeShapeType="1"/>
            </p:cNvCxnSpPr>
            <p:nvPr/>
          </p:nvCxnSpPr>
          <p:spPr bwMode="auto">
            <a:xfrm>
              <a:off x="6732396" y="3743011"/>
              <a:ext cx="296426" cy="11555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6" name="Straight Connector 56"/>
            <p:cNvCxnSpPr>
              <a:cxnSpLocks noChangeShapeType="1"/>
            </p:cNvCxnSpPr>
            <p:nvPr/>
          </p:nvCxnSpPr>
          <p:spPr bwMode="auto">
            <a:xfrm rot="5400000">
              <a:off x="6865537" y="3916345"/>
              <a:ext cx="180870" cy="6531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7" name="Straight Connector 58"/>
            <p:cNvCxnSpPr>
              <a:cxnSpLocks noChangeShapeType="1"/>
            </p:cNvCxnSpPr>
            <p:nvPr/>
          </p:nvCxnSpPr>
          <p:spPr bwMode="auto">
            <a:xfrm>
              <a:off x="6923314" y="3999244"/>
              <a:ext cx="502418" cy="19091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</p:grpSp>
      <p:sp>
        <p:nvSpPr>
          <p:cNvPr id="63" name="Rectangle 62"/>
          <p:cNvSpPr>
            <a:spLocks noChangeArrowheads="1"/>
          </p:cNvSpPr>
          <p:nvPr/>
        </p:nvSpPr>
        <p:spPr bwMode="auto">
          <a:xfrm rot="-1440000">
            <a:off x="2506663" y="4569038"/>
            <a:ext cx="285750" cy="285750"/>
          </a:xfrm>
          <a:prstGeom prst="rect">
            <a:avLst/>
          </a:pr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 rot="-4200000">
            <a:off x="7392988" y="4024525"/>
            <a:ext cx="285750" cy="28575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flipV="1">
            <a:off x="7559675" y="3410163"/>
            <a:ext cx="1452563" cy="669925"/>
          </a:xfrm>
          <a:prstGeom prst="line">
            <a:avLst/>
          </a:prstGeom>
          <a:noFill/>
          <a:ln w="63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rot="16200000" flipV="1">
            <a:off x="1767682" y="3815768"/>
            <a:ext cx="1219200" cy="487363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429125" y="2556088"/>
            <a:ext cx="2066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FF00"/>
                </a:solidFill>
              </a:rPr>
              <a:t>290 m of fiber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1592263" y="4242013"/>
            <a:ext cx="919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7724775" y="3926100"/>
            <a:ext cx="7826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Bob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6156325" y="2873588"/>
            <a:ext cx="977900" cy="2162175"/>
            <a:chOff x="6156325" y="2938463"/>
            <a:chExt cx="977900" cy="2162175"/>
          </a:xfrm>
        </p:grpSpPr>
        <p:sp>
          <p:nvSpPr>
            <p:cNvPr id="25626" name="Rectangle 64"/>
            <p:cNvSpPr>
              <a:spLocks noChangeArrowheads="1"/>
            </p:cNvSpPr>
            <p:nvPr/>
          </p:nvSpPr>
          <p:spPr bwMode="auto">
            <a:xfrm rot="-4200000">
              <a:off x="6300788" y="3267075"/>
              <a:ext cx="285750" cy="396875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cxnSp>
          <p:nvCxnSpPr>
            <p:cNvPr id="25627" name="Straight Connector 89"/>
            <p:cNvCxnSpPr>
              <a:cxnSpLocks noChangeShapeType="1"/>
            </p:cNvCxnSpPr>
            <p:nvPr/>
          </p:nvCxnSpPr>
          <p:spPr bwMode="auto">
            <a:xfrm rot="5400000" flipH="1" flipV="1">
              <a:off x="5492750" y="4164013"/>
              <a:ext cx="1600200" cy="273050"/>
            </a:xfrm>
            <a:prstGeom prst="line">
              <a:avLst/>
            </a:prstGeom>
            <a:noFill/>
            <a:ln w="6350" algn="ctr">
              <a:solidFill>
                <a:srgbClr val="FF9900"/>
              </a:solidFill>
              <a:round/>
              <a:headEnd/>
              <a:tailEnd/>
            </a:ln>
          </p:spPr>
        </p:cxnSp>
        <p:sp>
          <p:nvSpPr>
            <p:cNvPr id="25628" name="TextBox 100"/>
            <p:cNvSpPr txBox="1">
              <a:spLocks noChangeArrowheads="1"/>
            </p:cNvSpPr>
            <p:nvPr/>
          </p:nvSpPr>
          <p:spPr bwMode="auto">
            <a:xfrm>
              <a:off x="6400800" y="2938463"/>
              <a:ext cx="73342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9900"/>
                  </a:solidFill>
                </a:rPr>
                <a:t>Eve</a:t>
              </a:r>
            </a:p>
          </p:txBody>
        </p:sp>
      </p:grpSp>
      <p:sp>
        <p:nvSpPr>
          <p:cNvPr id="25619" name="TextBox 101"/>
          <p:cNvSpPr txBox="1">
            <a:spLocks noChangeArrowheads="1"/>
          </p:cNvSpPr>
          <p:nvPr/>
        </p:nvSpPr>
        <p:spPr bwMode="auto">
          <a:xfrm rot="-1440000">
            <a:off x="2994025" y="46325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S15</a:t>
            </a:r>
          </a:p>
        </p:txBody>
      </p:sp>
      <p:sp>
        <p:nvSpPr>
          <p:cNvPr id="25620" name="TextBox 102"/>
          <p:cNvSpPr txBox="1">
            <a:spLocks noChangeArrowheads="1"/>
          </p:cNvSpPr>
          <p:nvPr/>
        </p:nvSpPr>
        <p:spPr bwMode="auto">
          <a:xfrm rot="-1440000">
            <a:off x="4545013" y="3784813"/>
            <a:ext cx="4810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S14</a:t>
            </a:r>
          </a:p>
        </p:txBody>
      </p:sp>
      <p:sp>
        <p:nvSpPr>
          <p:cNvPr id="25621" name="TextBox 103"/>
          <p:cNvSpPr txBox="1">
            <a:spLocks noChangeArrowheads="1"/>
          </p:cNvSpPr>
          <p:nvPr/>
        </p:nvSpPr>
        <p:spPr bwMode="auto">
          <a:xfrm rot="1200000">
            <a:off x="5892800" y="3630825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S13</a:t>
            </a:r>
          </a:p>
        </p:txBody>
      </p:sp>
      <p:grpSp>
        <p:nvGrpSpPr>
          <p:cNvPr id="4" name="Group 115"/>
          <p:cNvGrpSpPr>
            <a:grpSpLocks/>
          </p:cNvGrpSpPr>
          <p:nvPr/>
        </p:nvGrpSpPr>
        <p:grpSpPr bwMode="auto">
          <a:xfrm>
            <a:off x="6269038" y="3156163"/>
            <a:ext cx="395287" cy="487362"/>
            <a:chOff x="6248404" y="3180082"/>
            <a:chExt cx="396236" cy="548639"/>
          </a:xfrm>
        </p:grpSpPr>
        <p:cxnSp>
          <p:nvCxnSpPr>
            <p:cNvPr id="25624" name="Straight Connector 106"/>
            <p:cNvCxnSpPr>
              <a:cxnSpLocks noChangeShapeType="1"/>
            </p:cNvCxnSpPr>
            <p:nvPr/>
          </p:nvCxnSpPr>
          <p:spPr bwMode="auto">
            <a:xfrm rot="16200000" flipH="1">
              <a:off x="6177284" y="3423921"/>
              <a:ext cx="548639" cy="60961"/>
            </a:xfrm>
            <a:prstGeom prst="line">
              <a:avLst/>
            </a:prstGeom>
            <a:noFill/>
            <a:ln w="57150" algn="ctr">
              <a:solidFill>
                <a:srgbClr val="FF9900"/>
              </a:solidFill>
              <a:round/>
              <a:headEnd/>
              <a:tailEnd/>
            </a:ln>
          </p:spPr>
        </p:cxnSp>
        <p:cxnSp>
          <p:nvCxnSpPr>
            <p:cNvPr id="25625" name="Straight Connector 107"/>
            <p:cNvCxnSpPr>
              <a:cxnSpLocks noChangeShapeType="1"/>
            </p:cNvCxnSpPr>
            <p:nvPr/>
          </p:nvCxnSpPr>
          <p:spPr bwMode="auto">
            <a:xfrm rot="10800000" flipV="1">
              <a:off x="6248404" y="3261359"/>
              <a:ext cx="396236" cy="375921"/>
            </a:xfrm>
            <a:prstGeom prst="line">
              <a:avLst/>
            </a:prstGeom>
            <a:noFill/>
            <a:ln w="57150" algn="ctr">
              <a:solidFill>
                <a:srgbClr val="FF9900"/>
              </a:solidFill>
              <a:round/>
              <a:headEnd/>
              <a:tailEnd/>
            </a:ln>
          </p:spPr>
        </p:cxnSp>
      </p:grpSp>
      <p:sp>
        <p:nvSpPr>
          <p:cNvPr id="25623" name="TextBox 46"/>
          <p:cNvSpPr txBox="1">
            <a:spLocks noChangeArrowheads="1"/>
          </p:cNvSpPr>
          <p:nvPr/>
        </p:nvSpPr>
        <p:spPr bwMode="auto">
          <a:xfrm rot="16200000">
            <a:off x="9408590" y="6836840"/>
            <a:ext cx="154561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 smtClean="0">
                <a:solidFill>
                  <a:srgbClr val="969696"/>
                </a:solidFill>
              </a:rPr>
              <a:t>Image </a:t>
            </a:r>
            <a:r>
              <a:rPr lang="en-US" sz="900" b="0">
                <a:solidFill>
                  <a:srgbClr val="969696"/>
                </a:solidFill>
              </a:rPr>
              <a:t>©</a:t>
            </a:r>
            <a:r>
              <a:rPr lang="en-US" sz="200" b="0">
                <a:solidFill>
                  <a:srgbClr val="969696"/>
                </a:solidFill>
              </a:rPr>
              <a:t> </a:t>
            </a:r>
            <a:r>
              <a:rPr lang="en-US" sz="900" b="0" smtClean="0">
                <a:solidFill>
                  <a:srgbClr val="969696"/>
                </a:solidFill>
              </a:rPr>
              <a:t>2009 DigitalGlobe</a:t>
            </a:r>
            <a:endParaRPr lang="en-US" sz="900" b="0">
              <a:solidFill>
                <a:srgbClr val="969696"/>
              </a:solidFill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151200" y="7292975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I. Gerhardt, Q. Liu </a:t>
            </a:r>
            <a:r>
              <a:rPr lang="en-US" sz="1600" b="0" i="1" smtClean="0">
                <a:solidFill>
                  <a:srgbClr val="FFFFFF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sz="1600" b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Nat. Commun. </a:t>
            </a:r>
            <a:r>
              <a:rPr lang="en-US" sz="1600" smtClean="0">
                <a:solidFill>
                  <a:srgbClr val="FFFFFF"/>
                </a:solidFill>
                <a:cs typeface="Arial" pitchFamily="34" charset="0"/>
              </a:rPr>
              <a:t>2</a:t>
            </a: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, 349 </a:t>
            </a:r>
            <a:r>
              <a:rPr lang="en-US" sz="1600" b="0">
                <a:solidFill>
                  <a:srgbClr val="FFFFFF"/>
                </a:solidFill>
                <a:cs typeface="Arial" pitchFamily="34" charset="0"/>
              </a:rPr>
              <a:t>(2011)</a:t>
            </a:r>
          </a:p>
        </p:txBody>
      </p:sp>
    </p:spTree>
    <p:extLst>
      <p:ext uri="{BB962C8B-B14F-4D97-AF65-F5344CB8AC3E}">
        <p14:creationId xmlns:p14="http://schemas.microsoft.com/office/powerpoint/2010/main" val="280506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96" grpId="0"/>
      <p:bldP spid="9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Controlling superconducting nanowire</a:t>
            </a:r>
            <a:br>
              <a:rPr lang="nb-NO" smtClean="0">
                <a:solidFill>
                  <a:srgbClr val="FFFFFF"/>
                </a:solidFill>
              </a:rPr>
            </a:br>
            <a:r>
              <a:rPr lang="nb-NO" smtClean="0">
                <a:solidFill>
                  <a:srgbClr val="FFFFFF"/>
                </a:solidFill>
              </a:rPr>
              <a:t>single-photon detectors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L. Lydersen, M. K. Akhlaghi, A. H. Majedi, J. Skaar, V.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Makarov, New J. Phys.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13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113042 (2011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</a:p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M. G. Tanner, V. Makarov, R. H. Hadfield, arXiv:1305.5989</a:t>
            </a:r>
            <a:endParaRPr lang="en-US" sz="1600" b="0" smtClean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39848" y="2100753"/>
            <a:ext cx="2483372" cy="4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nb-NO" sz="2600" smtClean="0">
                <a:solidFill>
                  <a:srgbClr val="FFFFFF"/>
                </a:solidFill>
              </a:rPr>
              <a:t>1. Blind (latch)</a:t>
            </a: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39848" y="4289673"/>
            <a:ext cx="1741182" cy="4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nb-NO" sz="2600" smtClean="0">
                <a:solidFill>
                  <a:srgbClr val="FFFFFF"/>
                </a:solidFill>
              </a:rPr>
              <a:t>2. Control</a:t>
            </a:r>
            <a:endParaRPr lang="en-US" sz="26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544" y="2100753"/>
            <a:ext cx="3601912" cy="37444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4849109" y="4044969"/>
            <a:ext cx="0" cy="756000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9" name="Group 38"/>
          <p:cNvGrpSpPr/>
          <p:nvPr/>
        </p:nvGrpSpPr>
        <p:grpSpPr>
          <a:xfrm>
            <a:off x="246956" y="3108865"/>
            <a:ext cx="2392881" cy="231052"/>
            <a:chOff x="246956" y="2993529"/>
            <a:chExt cx="2808312" cy="231052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246956" y="3224580"/>
              <a:ext cx="216024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2839244" y="3224580"/>
              <a:ext cx="216024" cy="1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462980" y="2993529"/>
              <a:ext cx="2376264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462980" y="2993529"/>
              <a:ext cx="0" cy="23105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V="1">
              <a:off x="2839244" y="2993529"/>
              <a:ext cx="0" cy="23105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0" name="Group 39"/>
          <p:cNvGrpSpPr/>
          <p:nvPr/>
        </p:nvGrpSpPr>
        <p:grpSpPr>
          <a:xfrm>
            <a:off x="246956" y="4865737"/>
            <a:ext cx="2392881" cy="648072"/>
            <a:chOff x="246956" y="4577705"/>
            <a:chExt cx="2808312" cy="648072"/>
          </a:xfrm>
        </p:grpSpPr>
        <p:cxnSp>
          <p:nvCxnSpPr>
            <p:cNvPr id="30" name="Straight Connector 29"/>
            <p:cNvCxnSpPr/>
            <p:nvPr/>
          </p:nvCxnSpPr>
          <p:spPr bwMode="auto">
            <a:xfrm>
              <a:off x="246956" y="5225774"/>
              <a:ext cx="216024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923031" y="5225775"/>
              <a:ext cx="2132237" cy="2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462980" y="4577705"/>
              <a:ext cx="460051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462980" y="4577705"/>
              <a:ext cx="0" cy="648066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923031" y="4577705"/>
              <a:ext cx="0" cy="648066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2637754" y="2501979"/>
            <a:ext cx="2355431" cy="2952328"/>
            <a:chOff x="2637754" y="2386643"/>
            <a:chExt cx="2355431" cy="2952328"/>
          </a:xfrm>
        </p:grpSpPr>
        <p:grpSp>
          <p:nvGrpSpPr>
            <p:cNvPr id="15" name="Group 14"/>
            <p:cNvGrpSpPr/>
            <p:nvPr/>
          </p:nvGrpSpPr>
          <p:grpSpPr>
            <a:xfrm>
              <a:off x="4705232" y="2386643"/>
              <a:ext cx="287953" cy="2952328"/>
              <a:chOff x="4705232" y="2386643"/>
              <a:chExt cx="287953" cy="2952328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4849154" y="2386643"/>
                <a:ext cx="0" cy="2952000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4993185" y="3430971"/>
                <a:ext cx="0" cy="1908000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4705232" y="2396580"/>
                <a:ext cx="0" cy="1656000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4" name="Group 43"/>
            <p:cNvGrpSpPr/>
            <p:nvPr/>
          </p:nvGrpSpPr>
          <p:grpSpPr>
            <a:xfrm>
              <a:off x="2637754" y="4771603"/>
              <a:ext cx="487439" cy="487439"/>
              <a:chOff x="2636339" y="2784285"/>
              <a:chExt cx="487439" cy="487439"/>
            </a:xfrm>
          </p:grpSpPr>
          <p:sp>
            <p:nvSpPr>
              <p:cNvPr id="45" name="4-Point Star 44"/>
              <p:cNvSpPr/>
              <p:nvPr/>
            </p:nvSpPr>
            <p:spPr>
              <a:xfrm rot="2780334">
                <a:off x="2639837" y="2790222"/>
                <a:ext cx="487439" cy="475565"/>
              </a:xfrm>
              <a:prstGeom prst="star4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4-Point Star 45"/>
              <p:cNvSpPr/>
              <p:nvPr/>
            </p:nvSpPr>
            <p:spPr>
              <a:xfrm>
                <a:off x="2636339" y="2791574"/>
                <a:ext cx="487439" cy="475565"/>
              </a:xfrm>
              <a:prstGeom prst="star4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9" name="Straight Connector 18"/>
          <p:cNvCxnSpPr/>
          <p:nvPr/>
        </p:nvCxnSpPr>
        <p:spPr bwMode="auto">
          <a:xfrm flipV="1">
            <a:off x="7447756" y="5629145"/>
            <a:ext cx="661047" cy="3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7447756" y="6257443"/>
            <a:ext cx="66104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447756" y="6676211"/>
            <a:ext cx="66104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Freeform 10"/>
          <p:cNvSpPr>
            <a:spLocks noEditPoints="1"/>
          </p:cNvSpPr>
          <p:nvPr/>
        </p:nvSpPr>
        <p:spPr bwMode="auto">
          <a:xfrm>
            <a:off x="7600561" y="2100753"/>
            <a:ext cx="2417250" cy="2267354"/>
          </a:xfrm>
          <a:custGeom>
            <a:avLst/>
            <a:gdLst>
              <a:gd name="T0" fmla="*/ 0 w 1661"/>
              <a:gd name="T1" fmla="*/ 1558 h 1558"/>
              <a:gd name="T2" fmla="*/ 1661 w 1661"/>
              <a:gd name="T3" fmla="*/ 1558 h 1558"/>
              <a:gd name="T4" fmla="*/ 0 w 1661"/>
              <a:gd name="T5" fmla="*/ 1558 h 1558"/>
              <a:gd name="T6" fmla="*/ 0 w 1661"/>
              <a:gd name="T7" fmla="*/ 0 h 1558"/>
              <a:gd name="T8" fmla="*/ 207 w 1661"/>
              <a:gd name="T9" fmla="*/ 1558 h 1558"/>
              <a:gd name="T10" fmla="*/ 207 w 1661"/>
              <a:gd name="T11" fmla="*/ 154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1" h="1558">
                <a:moveTo>
                  <a:pt x="0" y="1558"/>
                </a:moveTo>
                <a:lnTo>
                  <a:pt x="1661" y="1558"/>
                </a:lnTo>
                <a:moveTo>
                  <a:pt x="0" y="1558"/>
                </a:moveTo>
                <a:lnTo>
                  <a:pt x="0" y="0"/>
                </a:lnTo>
                <a:moveTo>
                  <a:pt x="207" y="1558"/>
                </a:moveTo>
                <a:lnTo>
                  <a:pt x="207" y="154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7838256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8383992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1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8513688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8987941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2</a:t>
            </a: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9117636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9591889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3</a:t>
            </a:r>
          </a:p>
        </p:txBody>
      </p:sp>
      <p:sp>
        <p:nvSpPr>
          <p:cNvPr id="50" name="Rectangle 20"/>
          <p:cNvSpPr>
            <a:spLocks noChangeArrowheads="1"/>
          </p:cNvSpPr>
          <p:nvPr/>
        </p:nvSpPr>
        <p:spPr bwMode="auto">
          <a:xfrm>
            <a:off x="9721585" y="4404491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52" name="Rectangle 22"/>
          <p:cNvSpPr>
            <a:spLocks noChangeArrowheads="1"/>
          </p:cNvSpPr>
          <p:nvPr/>
        </p:nvSpPr>
        <p:spPr bwMode="auto">
          <a:xfrm>
            <a:off x="7375748" y="3921332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62" name="Freeform 32"/>
          <p:cNvSpPr>
            <a:spLocks noEditPoints="1"/>
          </p:cNvSpPr>
          <p:nvPr/>
        </p:nvSpPr>
        <p:spPr bwMode="auto">
          <a:xfrm>
            <a:off x="7600562" y="2353975"/>
            <a:ext cx="2420160" cy="1881701"/>
          </a:xfrm>
          <a:custGeom>
            <a:avLst/>
            <a:gdLst>
              <a:gd name="T0" fmla="*/ 1606 w 1663"/>
              <a:gd name="T1" fmla="*/ 1130 h 1293"/>
              <a:gd name="T2" fmla="*/ 1632 w 1663"/>
              <a:gd name="T3" fmla="*/ 1134 h 1293"/>
              <a:gd name="T4" fmla="*/ 1659 w 1663"/>
              <a:gd name="T5" fmla="*/ 1137 h 1293"/>
              <a:gd name="T6" fmla="*/ 1520 w 1663"/>
              <a:gd name="T7" fmla="*/ 1159 h 1293"/>
              <a:gd name="T8" fmla="*/ 1547 w 1663"/>
              <a:gd name="T9" fmla="*/ 1141 h 1293"/>
              <a:gd name="T10" fmla="*/ 1573 w 1663"/>
              <a:gd name="T11" fmla="*/ 1124 h 1293"/>
              <a:gd name="T12" fmla="*/ 1435 w 1663"/>
              <a:gd name="T13" fmla="*/ 1112 h 1293"/>
              <a:gd name="T14" fmla="*/ 1462 w 1663"/>
              <a:gd name="T15" fmla="*/ 1137 h 1293"/>
              <a:gd name="T16" fmla="*/ 1488 w 1663"/>
              <a:gd name="T17" fmla="*/ 1151 h 1293"/>
              <a:gd name="T18" fmla="*/ 1350 w 1663"/>
              <a:gd name="T19" fmla="*/ 1084 h 1293"/>
              <a:gd name="T20" fmla="*/ 1376 w 1663"/>
              <a:gd name="T21" fmla="*/ 1090 h 1293"/>
              <a:gd name="T22" fmla="*/ 1403 w 1663"/>
              <a:gd name="T23" fmla="*/ 1094 h 1293"/>
              <a:gd name="T24" fmla="*/ 1262 w 1663"/>
              <a:gd name="T25" fmla="*/ 1106 h 1293"/>
              <a:gd name="T26" fmla="*/ 1291 w 1663"/>
              <a:gd name="T27" fmla="*/ 1096 h 1293"/>
              <a:gd name="T28" fmla="*/ 1317 w 1663"/>
              <a:gd name="T29" fmla="*/ 1082 h 1293"/>
              <a:gd name="T30" fmla="*/ 1177 w 1663"/>
              <a:gd name="T31" fmla="*/ 1126 h 1293"/>
              <a:gd name="T32" fmla="*/ 1203 w 1663"/>
              <a:gd name="T33" fmla="*/ 1137 h 1293"/>
              <a:gd name="T34" fmla="*/ 1232 w 1663"/>
              <a:gd name="T35" fmla="*/ 1132 h 1293"/>
              <a:gd name="T36" fmla="*/ 1091 w 1663"/>
              <a:gd name="T37" fmla="*/ 1157 h 1293"/>
              <a:gd name="T38" fmla="*/ 1118 w 1663"/>
              <a:gd name="T39" fmla="*/ 1163 h 1293"/>
              <a:gd name="T40" fmla="*/ 1144 w 1663"/>
              <a:gd name="T41" fmla="*/ 1147 h 1293"/>
              <a:gd name="T42" fmla="*/ 1006 w 1663"/>
              <a:gd name="T43" fmla="*/ 1291 h 1293"/>
              <a:gd name="T44" fmla="*/ 1033 w 1663"/>
              <a:gd name="T45" fmla="*/ 1271 h 1293"/>
              <a:gd name="T46" fmla="*/ 1059 w 1663"/>
              <a:gd name="T47" fmla="*/ 1210 h 1293"/>
              <a:gd name="T48" fmla="*/ 1085 w 1663"/>
              <a:gd name="T49" fmla="*/ 1159 h 1293"/>
              <a:gd name="T50" fmla="*/ 947 w 1663"/>
              <a:gd name="T51" fmla="*/ 1157 h 1293"/>
              <a:gd name="T52" fmla="*/ 974 w 1663"/>
              <a:gd name="T53" fmla="*/ 1224 h 1293"/>
              <a:gd name="T54" fmla="*/ 1000 w 1663"/>
              <a:gd name="T55" fmla="*/ 1281 h 1293"/>
              <a:gd name="T56" fmla="*/ 862 w 1663"/>
              <a:gd name="T57" fmla="*/ 1226 h 1293"/>
              <a:gd name="T58" fmla="*/ 888 w 1663"/>
              <a:gd name="T59" fmla="*/ 1126 h 1293"/>
              <a:gd name="T60" fmla="*/ 915 w 1663"/>
              <a:gd name="T61" fmla="*/ 1092 h 1293"/>
              <a:gd name="T62" fmla="*/ 776 w 1663"/>
              <a:gd name="T63" fmla="*/ 1197 h 1293"/>
              <a:gd name="T64" fmla="*/ 803 w 1663"/>
              <a:gd name="T65" fmla="*/ 1250 h 1293"/>
              <a:gd name="T66" fmla="*/ 829 w 1663"/>
              <a:gd name="T67" fmla="*/ 1277 h 1293"/>
              <a:gd name="T68" fmla="*/ 691 w 1663"/>
              <a:gd name="T69" fmla="*/ 870 h 1293"/>
              <a:gd name="T70" fmla="*/ 717 w 1663"/>
              <a:gd name="T71" fmla="*/ 921 h 1293"/>
              <a:gd name="T72" fmla="*/ 744 w 1663"/>
              <a:gd name="T73" fmla="*/ 1037 h 1293"/>
              <a:gd name="T74" fmla="*/ 606 w 1663"/>
              <a:gd name="T75" fmla="*/ 765 h 1293"/>
              <a:gd name="T76" fmla="*/ 632 w 1663"/>
              <a:gd name="T77" fmla="*/ 799 h 1293"/>
              <a:gd name="T78" fmla="*/ 658 w 1663"/>
              <a:gd name="T79" fmla="*/ 838 h 1293"/>
              <a:gd name="T80" fmla="*/ 520 w 1663"/>
              <a:gd name="T81" fmla="*/ 633 h 1293"/>
              <a:gd name="T82" fmla="*/ 547 w 1663"/>
              <a:gd name="T83" fmla="*/ 681 h 1293"/>
              <a:gd name="T84" fmla="*/ 573 w 1663"/>
              <a:gd name="T85" fmla="*/ 728 h 1293"/>
              <a:gd name="T86" fmla="*/ 435 w 1663"/>
              <a:gd name="T87" fmla="*/ 462 h 1293"/>
              <a:gd name="T88" fmla="*/ 461 w 1663"/>
              <a:gd name="T89" fmla="*/ 504 h 1293"/>
              <a:gd name="T90" fmla="*/ 488 w 1663"/>
              <a:gd name="T91" fmla="*/ 645 h 1293"/>
              <a:gd name="T92" fmla="*/ 349 w 1663"/>
              <a:gd name="T93" fmla="*/ 246 h 1293"/>
              <a:gd name="T94" fmla="*/ 376 w 1663"/>
              <a:gd name="T95" fmla="*/ 326 h 1293"/>
              <a:gd name="T96" fmla="*/ 402 w 1663"/>
              <a:gd name="T97" fmla="*/ 405 h 1293"/>
              <a:gd name="T98" fmla="*/ 429 w 1663"/>
              <a:gd name="T99" fmla="*/ 458 h 1293"/>
              <a:gd name="T100" fmla="*/ 290 w 1663"/>
              <a:gd name="T101" fmla="*/ 55 h 1293"/>
              <a:gd name="T102" fmla="*/ 317 w 1663"/>
              <a:gd name="T103" fmla="*/ 155 h 1293"/>
              <a:gd name="T104" fmla="*/ 343 w 1663"/>
              <a:gd name="T105" fmla="*/ 230 h 1293"/>
              <a:gd name="T106" fmla="*/ 205 w 1663"/>
              <a:gd name="T107" fmla="*/ 998 h 1293"/>
              <a:gd name="T108" fmla="*/ 231 w 1663"/>
              <a:gd name="T109" fmla="*/ 519 h 1293"/>
              <a:gd name="T110" fmla="*/ 258 w 1663"/>
              <a:gd name="T111" fmla="*/ 65 h 1293"/>
              <a:gd name="T112" fmla="*/ 120 w 1663"/>
              <a:gd name="T113" fmla="*/ 1171 h 1293"/>
              <a:gd name="T114" fmla="*/ 146 w 1663"/>
              <a:gd name="T115" fmla="*/ 1171 h 1293"/>
              <a:gd name="T116" fmla="*/ 173 w 1663"/>
              <a:gd name="T117" fmla="*/ 1169 h 1293"/>
              <a:gd name="T118" fmla="*/ 34 w 1663"/>
              <a:gd name="T119" fmla="*/ 1175 h 1293"/>
              <a:gd name="T120" fmla="*/ 61 w 1663"/>
              <a:gd name="T121" fmla="*/ 1171 h 1293"/>
              <a:gd name="T122" fmla="*/ 87 w 1663"/>
              <a:gd name="T123" fmla="*/ 1173 h 1293"/>
              <a:gd name="T124" fmla="*/ 12 w 1663"/>
              <a:gd name="T125" fmla="*/ 1175 h 1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63" h="1293">
                <a:moveTo>
                  <a:pt x="1579" y="1124"/>
                </a:moveTo>
                <a:lnTo>
                  <a:pt x="1581" y="1124"/>
                </a:lnTo>
                <a:lnTo>
                  <a:pt x="1581" y="1126"/>
                </a:lnTo>
                <a:lnTo>
                  <a:pt x="1581" y="1126"/>
                </a:lnTo>
                <a:lnTo>
                  <a:pt x="1584" y="1124"/>
                </a:lnTo>
                <a:lnTo>
                  <a:pt x="1584" y="1126"/>
                </a:lnTo>
                <a:lnTo>
                  <a:pt x="1586" y="1128"/>
                </a:lnTo>
                <a:lnTo>
                  <a:pt x="1586" y="1128"/>
                </a:lnTo>
                <a:lnTo>
                  <a:pt x="1586" y="1126"/>
                </a:lnTo>
                <a:lnTo>
                  <a:pt x="1588" y="1128"/>
                </a:lnTo>
                <a:lnTo>
                  <a:pt x="1588" y="1128"/>
                </a:lnTo>
                <a:lnTo>
                  <a:pt x="1590" y="1128"/>
                </a:lnTo>
                <a:lnTo>
                  <a:pt x="1590" y="1126"/>
                </a:lnTo>
                <a:lnTo>
                  <a:pt x="1590" y="1128"/>
                </a:lnTo>
                <a:lnTo>
                  <a:pt x="1592" y="1126"/>
                </a:lnTo>
                <a:lnTo>
                  <a:pt x="1592" y="1128"/>
                </a:lnTo>
                <a:lnTo>
                  <a:pt x="1594" y="1126"/>
                </a:lnTo>
                <a:lnTo>
                  <a:pt x="1594" y="1126"/>
                </a:lnTo>
                <a:lnTo>
                  <a:pt x="1594" y="1128"/>
                </a:lnTo>
                <a:lnTo>
                  <a:pt x="1596" y="1126"/>
                </a:lnTo>
                <a:lnTo>
                  <a:pt x="1596" y="1128"/>
                </a:lnTo>
                <a:lnTo>
                  <a:pt x="1598" y="1126"/>
                </a:lnTo>
                <a:lnTo>
                  <a:pt x="1598" y="1126"/>
                </a:lnTo>
                <a:lnTo>
                  <a:pt x="1600" y="1128"/>
                </a:lnTo>
                <a:lnTo>
                  <a:pt x="1600" y="1128"/>
                </a:lnTo>
                <a:lnTo>
                  <a:pt x="1600" y="1128"/>
                </a:lnTo>
                <a:lnTo>
                  <a:pt x="1602" y="1128"/>
                </a:lnTo>
                <a:lnTo>
                  <a:pt x="1602" y="1130"/>
                </a:lnTo>
                <a:lnTo>
                  <a:pt x="1604" y="1130"/>
                </a:lnTo>
                <a:lnTo>
                  <a:pt x="1604" y="1130"/>
                </a:lnTo>
                <a:lnTo>
                  <a:pt x="1604" y="1132"/>
                </a:lnTo>
                <a:lnTo>
                  <a:pt x="1606" y="1130"/>
                </a:lnTo>
                <a:lnTo>
                  <a:pt x="1606" y="1132"/>
                </a:lnTo>
                <a:lnTo>
                  <a:pt x="1608" y="1132"/>
                </a:lnTo>
                <a:lnTo>
                  <a:pt x="1608" y="1132"/>
                </a:lnTo>
                <a:lnTo>
                  <a:pt x="1608" y="1130"/>
                </a:lnTo>
                <a:lnTo>
                  <a:pt x="1610" y="1132"/>
                </a:lnTo>
                <a:lnTo>
                  <a:pt x="1610" y="1134"/>
                </a:lnTo>
                <a:lnTo>
                  <a:pt x="1612" y="1132"/>
                </a:lnTo>
                <a:lnTo>
                  <a:pt x="1612" y="1134"/>
                </a:lnTo>
                <a:lnTo>
                  <a:pt x="1612" y="1132"/>
                </a:lnTo>
                <a:lnTo>
                  <a:pt x="1614" y="1132"/>
                </a:lnTo>
                <a:lnTo>
                  <a:pt x="1614" y="1134"/>
                </a:lnTo>
                <a:lnTo>
                  <a:pt x="1616" y="1134"/>
                </a:lnTo>
                <a:lnTo>
                  <a:pt x="1616" y="1134"/>
                </a:lnTo>
                <a:lnTo>
                  <a:pt x="1618" y="1134"/>
                </a:lnTo>
                <a:lnTo>
                  <a:pt x="1618" y="1134"/>
                </a:lnTo>
                <a:lnTo>
                  <a:pt x="1618" y="1137"/>
                </a:lnTo>
                <a:lnTo>
                  <a:pt x="1620" y="1134"/>
                </a:lnTo>
                <a:lnTo>
                  <a:pt x="1620" y="1134"/>
                </a:lnTo>
                <a:lnTo>
                  <a:pt x="1622" y="1137"/>
                </a:lnTo>
                <a:lnTo>
                  <a:pt x="1622" y="1137"/>
                </a:lnTo>
                <a:lnTo>
                  <a:pt x="1622" y="1137"/>
                </a:lnTo>
                <a:lnTo>
                  <a:pt x="1624" y="1134"/>
                </a:lnTo>
                <a:lnTo>
                  <a:pt x="1624" y="1137"/>
                </a:lnTo>
                <a:lnTo>
                  <a:pt x="1626" y="1137"/>
                </a:lnTo>
                <a:lnTo>
                  <a:pt x="1626" y="1137"/>
                </a:lnTo>
                <a:lnTo>
                  <a:pt x="1626" y="1137"/>
                </a:lnTo>
                <a:lnTo>
                  <a:pt x="1628" y="1137"/>
                </a:lnTo>
                <a:lnTo>
                  <a:pt x="1628" y="1137"/>
                </a:lnTo>
                <a:lnTo>
                  <a:pt x="1630" y="1137"/>
                </a:lnTo>
                <a:lnTo>
                  <a:pt x="1630" y="1137"/>
                </a:lnTo>
                <a:lnTo>
                  <a:pt x="1630" y="1134"/>
                </a:lnTo>
                <a:lnTo>
                  <a:pt x="1632" y="1134"/>
                </a:lnTo>
                <a:lnTo>
                  <a:pt x="1632" y="1134"/>
                </a:lnTo>
                <a:lnTo>
                  <a:pt x="1634" y="1134"/>
                </a:lnTo>
                <a:lnTo>
                  <a:pt x="1634" y="1132"/>
                </a:lnTo>
                <a:lnTo>
                  <a:pt x="1636" y="1134"/>
                </a:lnTo>
                <a:lnTo>
                  <a:pt x="1636" y="1132"/>
                </a:lnTo>
                <a:lnTo>
                  <a:pt x="1636" y="1130"/>
                </a:lnTo>
                <a:lnTo>
                  <a:pt x="1638" y="1132"/>
                </a:lnTo>
                <a:lnTo>
                  <a:pt x="1638" y="1132"/>
                </a:lnTo>
                <a:lnTo>
                  <a:pt x="1640" y="1130"/>
                </a:lnTo>
                <a:lnTo>
                  <a:pt x="1640" y="1132"/>
                </a:lnTo>
                <a:lnTo>
                  <a:pt x="1640" y="1132"/>
                </a:lnTo>
                <a:lnTo>
                  <a:pt x="1642" y="1134"/>
                </a:lnTo>
                <a:lnTo>
                  <a:pt x="1642" y="1132"/>
                </a:lnTo>
                <a:lnTo>
                  <a:pt x="1644" y="1134"/>
                </a:lnTo>
                <a:lnTo>
                  <a:pt x="1644" y="1137"/>
                </a:lnTo>
                <a:lnTo>
                  <a:pt x="1644" y="1134"/>
                </a:lnTo>
                <a:lnTo>
                  <a:pt x="1647" y="1137"/>
                </a:lnTo>
                <a:lnTo>
                  <a:pt x="1647" y="1137"/>
                </a:lnTo>
                <a:lnTo>
                  <a:pt x="1649" y="1137"/>
                </a:lnTo>
                <a:lnTo>
                  <a:pt x="1649" y="1137"/>
                </a:lnTo>
                <a:lnTo>
                  <a:pt x="1649" y="1137"/>
                </a:lnTo>
                <a:lnTo>
                  <a:pt x="1651" y="1137"/>
                </a:lnTo>
                <a:lnTo>
                  <a:pt x="1651" y="1139"/>
                </a:lnTo>
                <a:lnTo>
                  <a:pt x="1653" y="1137"/>
                </a:lnTo>
                <a:lnTo>
                  <a:pt x="1653" y="1139"/>
                </a:lnTo>
                <a:lnTo>
                  <a:pt x="1653" y="1139"/>
                </a:lnTo>
                <a:lnTo>
                  <a:pt x="1655" y="1137"/>
                </a:lnTo>
                <a:lnTo>
                  <a:pt x="1655" y="1137"/>
                </a:lnTo>
                <a:lnTo>
                  <a:pt x="1657" y="1139"/>
                </a:lnTo>
                <a:lnTo>
                  <a:pt x="1657" y="1134"/>
                </a:lnTo>
                <a:lnTo>
                  <a:pt x="1659" y="1137"/>
                </a:lnTo>
                <a:lnTo>
                  <a:pt x="1659" y="1137"/>
                </a:lnTo>
                <a:lnTo>
                  <a:pt x="1659" y="1137"/>
                </a:lnTo>
                <a:lnTo>
                  <a:pt x="1661" y="1139"/>
                </a:lnTo>
                <a:lnTo>
                  <a:pt x="1661" y="1139"/>
                </a:lnTo>
                <a:lnTo>
                  <a:pt x="1663" y="1137"/>
                </a:lnTo>
                <a:moveTo>
                  <a:pt x="1498" y="1157"/>
                </a:moveTo>
                <a:lnTo>
                  <a:pt x="1498" y="1157"/>
                </a:lnTo>
                <a:lnTo>
                  <a:pt x="1500" y="1157"/>
                </a:lnTo>
                <a:lnTo>
                  <a:pt x="1500" y="1157"/>
                </a:lnTo>
                <a:lnTo>
                  <a:pt x="1500" y="1159"/>
                </a:lnTo>
                <a:lnTo>
                  <a:pt x="1502" y="1159"/>
                </a:lnTo>
                <a:lnTo>
                  <a:pt x="1502" y="1159"/>
                </a:lnTo>
                <a:lnTo>
                  <a:pt x="1504" y="1159"/>
                </a:lnTo>
                <a:lnTo>
                  <a:pt x="1504" y="1157"/>
                </a:lnTo>
                <a:lnTo>
                  <a:pt x="1504" y="1161"/>
                </a:lnTo>
                <a:lnTo>
                  <a:pt x="1506" y="1159"/>
                </a:lnTo>
                <a:lnTo>
                  <a:pt x="1506" y="1159"/>
                </a:lnTo>
                <a:lnTo>
                  <a:pt x="1508" y="1159"/>
                </a:lnTo>
                <a:lnTo>
                  <a:pt x="1508" y="1159"/>
                </a:lnTo>
                <a:lnTo>
                  <a:pt x="1508" y="1159"/>
                </a:lnTo>
                <a:lnTo>
                  <a:pt x="1510" y="1157"/>
                </a:lnTo>
                <a:lnTo>
                  <a:pt x="1510" y="1159"/>
                </a:lnTo>
                <a:lnTo>
                  <a:pt x="1512" y="1159"/>
                </a:lnTo>
                <a:lnTo>
                  <a:pt x="1512" y="1159"/>
                </a:lnTo>
                <a:lnTo>
                  <a:pt x="1512" y="1159"/>
                </a:lnTo>
                <a:lnTo>
                  <a:pt x="1514" y="1159"/>
                </a:lnTo>
                <a:lnTo>
                  <a:pt x="1514" y="1159"/>
                </a:lnTo>
                <a:lnTo>
                  <a:pt x="1516" y="1161"/>
                </a:lnTo>
                <a:lnTo>
                  <a:pt x="1516" y="1159"/>
                </a:lnTo>
                <a:lnTo>
                  <a:pt x="1516" y="1159"/>
                </a:lnTo>
                <a:lnTo>
                  <a:pt x="1518" y="1159"/>
                </a:lnTo>
                <a:lnTo>
                  <a:pt x="1518" y="1159"/>
                </a:lnTo>
                <a:lnTo>
                  <a:pt x="1520" y="1159"/>
                </a:lnTo>
                <a:lnTo>
                  <a:pt x="1520" y="1159"/>
                </a:lnTo>
                <a:lnTo>
                  <a:pt x="1523" y="1159"/>
                </a:lnTo>
                <a:lnTo>
                  <a:pt x="1523" y="1159"/>
                </a:lnTo>
                <a:lnTo>
                  <a:pt x="1523" y="1159"/>
                </a:lnTo>
                <a:lnTo>
                  <a:pt x="1525" y="1157"/>
                </a:lnTo>
                <a:lnTo>
                  <a:pt x="1525" y="1157"/>
                </a:lnTo>
                <a:lnTo>
                  <a:pt x="1527" y="1157"/>
                </a:lnTo>
                <a:lnTo>
                  <a:pt x="1527" y="1155"/>
                </a:lnTo>
                <a:lnTo>
                  <a:pt x="1527" y="1155"/>
                </a:lnTo>
                <a:lnTo>
                  <a:pt x="1529" y="1153"/>
                </a:lnTo>
                <a:lnTo>
                  <a:pt x="1529" y="1153"/>
                </a:lnTo>
                <a:lnTo>
                  <a:pt x="1531" y="1153"/>
                </a:lnTo>
                <a:lnTo>
                  <a:pt x="1531" y="1151"/>
                </a:lnTo>
                <a:lnTo>
                  <a:pt x="1531" y="1149"/>
                </a:lnTo>
                <a:lnTo>
                  <a:pt x="1533" y="1149"/>
                </a:lnTo>
                <a:lnTo>
                  <a:pt x="1533" y="1149"/>
                </a:lnTo>
                <a:lnTo>
                  <a:pt x="1535" y="1147"/>
                </a:lnTo>
                <a:lnTo>
                  <a:pt x="1535" y="1145"/>
                </a:lnTo>
                <a:lnTo>
                  <a:pt x="1535" y="1147"/>
                </a:lnTo>
                <a:lnTo>
                  <a:pt x="1537" y="1145"/>
                </a:lnTo>
                <a:lnTo>
                  <a:pt x="1537" y="1145"/>
                </a:lnTo>
                <a:lnTo>
                  <a:pt x="1539" y="1143"/>
                </a:lnTo>
                <a:lnTo>
                  <a:pt x="1539" y="1143"/>
                </a:lnTo>
                <a:lnTo>
                  <a:pt x="1541" y="1145"/>
                </a:lnTo>
                <a:lnTo>
                  <a:pt x="1541" y="1143"/>
                </a:lnTo>
                <a:lnTo>
                  <a:pt x="1541" y="1143"/>
                </a:lnTo>
                <a:lnTo>
                  <a:pt x="1543" y="1141"/>
                </a:lnTo>
                <a:lnTo>
                  <a:pt x="1543" y="1141"/>
                </a:lnTo>
                <a:lnTo>
                  <a:pt x="1545" y="1141"/>
                </a:lnTo>
                <a:lnTo>
                  <a:pt x="1545" y="1141"/>
                </a:lnTo>
                <a:lnTo>
                  <a:pt x="1545" y="1141"/>
                </a:lnTo>
                <a:lnTo>
                  <a:pt x="1547" y="1141"/>
                </a:lnTo>
                <a:lnTo>
                  <a:pt x="1547" y="1141"/>
                </a:lnTo>
                <a:lnTo>
                  <a:pt x="1549" y="1139"/>
                </a:lnTo>
                <a:lnTo>
                  <a:pt x="1549" y="1139"/>
                </a:lnTo>
                <a:lnTo>
                  <a:pt x="1549" y="1139"/>
                </a:lnTo>
                <a:lnTo>
                  <a:pt x="1551" y="1139"/>
                </a:lnTo>
                <a:lnTo>
                  <a:pt x="1551" y="1137"/>
                </a:lnTo>
                <a:lnTo>
                  <a:pt x="1553" y="1137"/>
                </a:lnTo>
                <a:lnTo>
                  <a:pt x="1553" y="1134"/>
                </a:lnTo>
                <a:lnTo>
                  <a:pt x="1553" y="1134"/>
                </a:lnTo>
                <a:lnTo>
                  <a:pt x="1555" y="1134"/>
                </a:lnTo>
                <a:lnTo>
                  <a:pt x="1555" y="1132"/>
                </a:lnTo>
                <a:lnTo>
                  <a:pt x="1557" y="1132"/>
                </a:lnTo>
                <a:lnTo>
                  <a:pt x="1557" y="1130"/>
                </a:lnTo>
                <a:lnTo>
                  <a:pt x="1559" y="1130"/>
                </a:lnTo>
                <a:lnTo>
                  <a:pt x="1559" y="1128"/>
                </a:lnTo>
                <a:lnTo>
                  <a:pt x="1559" y="1128"/>
                </a:lnTo>
                <a:lnTo>
                  <a:pt x="1561" y="1128"/>
                </a:lnTo>
                <a:lnTo>
                  <a:pt x="1561" y="1128"/>
                </a:lnTo>
                <a:lnTo>
                  <a:pt x="1563" y="1128"/>
                </a:lnTo>
                <a:lnTo>
                  <a:pt x="1563" y="1128"/>
                </a:lnTo>
                <a:lnTo>
                  <a:pt x="1563" y="1126"/>
                </a:lnTo>
                <a:lnTo>
                  <a:pt x="1565" y="1128"/>
                </a:lnTo>
                <a:lnTo>
                  <a:pt x="1565" y="1128"/>
                </a:lnTo>
                <a:lnTo>
                  <a:pt x="1567" y="1126"/>
                </a:lnTo>
                <a:lnTo>
                  <a:pt x="1567" y="1126"/>
                </a:lnTo>
                <a:lnTo>
                  <a:pt x="1567" y="1126"/>
                </a:lnTo>
                <a:lnTo>
                  <a:pt x="1569" y="1124"/>
                </a:lnTo>
                <a:lnTo>
                  <a:pt x="1569" y="1126"/>
                </a:lnTo>
                <a:lnTo>
                  <a:pt x="1571" y="1124"/>
                </a:lnTo>
                <a:lnTo>
                  <a:pt x="1571" y="1122"/>
                </a:lnTo>
                <a:lnTo>
                  <a:pt x="1571" y="1122"/>
                </a:lnTo>
                <a:lnTo>
                  <a:pt x="1573" y="1124"/>
                </a:lnTo>
                <a:lnTo>
                  <a:pt x="1573" y="1122"/>
                </a:lnTo>
                <a:lnTo>
                  <a:pt x="1575" y="1124"/>
                </a:lnTo>
                <a:lnTo>
                  <a:pt x="1575" y="1122"/>
                </a:lnTo>
                <a:lnTo>
                  <a:pt x="1575" y="1124"/>
                </a:lnTo>
                <a:lnTo>
                  <a:pt x="1577" y="1122"/>
                </a:lnTo>
                <a:lnTo>
                  <a:pt x="1577" y="1122"/>
                </a:lnTo>
                <a:lnTo>
                  <a:pt x="1579" y="1124"/>
                </a:lnTo>
                <a:lnTo>
                  <a:pt x="1579" y="1124"/>
                </a:lnTo>
                <a:moveTo>
                  <a:pt x="1415" y="1098"/>
                </a:moveTo>
                <a:lnTo>
                  <a:pt x="1417" y="1098"/>
                </a:lnTo>
                <a:lnTo>
                  <a:pt x="1417" y="1100"/>
                </a:lnTo>
                <a:lnTo>
                  <a:pt x="1417" y="1098"/>
                </a:lnTo>
                <a:lnTo>
                  <a:pt x="1419" y="1102"/>
                </a:lnTo>
                <a:lnTo>
                  <a:pt x="1419" y="1102"/>
                </a:lnTo>
                <a:lnTo>
                  <a:pt x="1421" y="1104"/>
                </a:lnTo>
                <a:lnTo>
                  <a:pt x="1421" y="1104"/>
                </a:lnTo>
                <a:lnTo>
                  <a:pt x="1423" y="1104"/>
                </a:lnTo>
                <a:lnTo>
                  <a:pt x="1423" y="1104"/>
                </a:lnTo>
                <a:lnTo>
                  <a:pt x="1423" y="1104"/>
                </a:lnTo>
                <a:lnTo>
                  <a:pt x="1425" y="1102"/>
                </a:lnTo>
                <a:lnTo>
                  <a:pt x="1425" y="1104"/>
                </a:lnTo>
                <a:lnTo>
                  <a:pt x="1427" y="1104"/>
                </a:lnTo>
                <a:lnTo>
                  <a:pt x="1427" y="1104"/>
                </a:lnTo>
                <a:lnTo>
                  <a:pt x="1427" y="1106"/>
                </a:lnTo>
                <a:lnTo>
                  <a:pt x="1429" y="1106"/>
                </a:lnTo>
                <a:lnTo>
                  <a:pt x="1429" y="1106"/>
                </a:lnTo>
                <a:lnTo>
                  <a:pt x="1431" y="1110"/>
                </a:lnTo>
                <a:lnTo>
                  <a:pt x="1431" y="1108"/>
                </a:lnTo>
                <a:lnTo>
                  <a:pt x="1431" y="1108"/>
                </a:lnTo>
                <a:lnTo>
                  <a:pt x="1433" y="1112"/>
                </a:lnTo>
                <a:lnTo>
                  <a:pt x="1433" y="1112"/>
                </a:lnTo>
                <a:lnTo>
                  <a:pt x="1435" y="1112"/>
                </a:lnTo>
                <a:lnTo>
                  <a:pt x="1435" y="1114"/>
                </a:lnTo>
                <a:lnTo>
                  <a:pt x="1435" y="1114"/>
                </a:lnTo>
                <a:lnTo>
                  <a:pt x="1437" y="1116"/>
                </a:lnTo>
                <a:lnTo>
                  <a:pt x="1437" y="1116"/>
                </a:lnTo>
                <a:lnTo>
                  <a:pt x="1439" y="1118"/>
                </a:lnTo>
                <a:lnTo>
                  <a:pt x="1439" y="1120"/>
                </a:lnTo>
                <a:lnTo>
                  <a:pt x="1441" y="1120"/>
                </a:lnTo>
                <a:lnTo>
                  <a:pt x="1441" y="1120"/>
                </a:lnTo>
                <a:lnTo>
                  <a:pt x="1441" y="1122"/>
                </a:lnTo>
                <a:lnTo>
                  <a:pt x="1443" y="1122"/>
                </a:lnTo>
                <a:lnTo>
                  <a:pt x="1443" y="1120"/>
                </a:lnTo>
                <a:lnTo>
                  <a:pt x="1445" y="1124"/>
                </a:lnTo>
                <a:lnTo>
                  <a:pt x="1445" y="1122"/>
                </a:lnTo>
                <a:lnTo>
                  <a:pt x="1445" y="1124"/>
                </a:lnTo>
                <a:lnTo>
                  <a:pt x="1447" y="1124"/>
                </a:lnTo>
                <a:lnTo>
                  <a:pt x="1447" y="1124"/>
                </a:lnTo>
                <a:lnTo>
                  <a:pt x="1449" y="1126"/>
                </a:lnTo>
                <a:lnTo>
                  <a:pt x="1449" y="1126"/>
                </a:lnTo>
                <a:lnTo>
                  <a:pt x="1449" y="1128"/>
                </a:lnTo>
                <a:lnTo>
                  <a:pt x="1451" y="1126"/>
                </a:lnTo>
                <a:lnTo>
                  <a:pt x="1451" y="1126"/>
                </a:lnTo>
                <a:lnTo>
                  <a:pt x="1453" y="1128"/>
                </a:lnTo>
                <a:lnTo>
                  <a:pt x="1453" y="1130"/>
                </a:lnTo>
                <a:lnTo>
                  <a:pt x="1453" y="1130"/>
                </a:lnTo>
                <a:lnTo>
                  <a:pt x="1455" y="1130"/>
                </a:lnTo>
                <a:lnTo>
                  <a:pt x="1455" y="1132"/>
                </a:lnTo>
                <a:lnTo>
                  <a:pt x="1457" y="1134"/>
                </a:lnTo>
                <a:lnTo>
                  <a:pt x="1457" y="1132"/>
                </a:lnTo>
                <a:lnTo>
                  <a:pt x="1457" y="1137"/>
                </a:lnTo>
                <a:lnTo>
                  <a:pt x="1459" y="1137"/>
                </a:lnTo>
                <a:lnTo>
                  <a:pt x="1459" y="1137"/>
                </a:lnTo>
                <a:lnTo>
                  <a:pt x="1462" y="1137"/>
                </a:lnTo>
                <a:lnTo>
                  <a:pt x="1462" y="1139"/>
                </a:lnTo>
                <a:lnTo>
                  <a:pt x="1464" y="1139"/>
                </a:lnTo>
                <a:lnTo>
                  <a:pt x="1464" y="1137"/>
                </a:lnTo>
                <a:lnTo>
                  <a:pt x="1464" y="1139"/>
                </a:lnTo>
                <a:lnTo>
                  <a:pt x="1466" y="1139"/>
                </a:lnTo>
                <a:lnTo>
                  <a:pt x="1466" y="1139"/>
                </a:lnTo>
                <a:lnTo>
                  <a:pt x="1468" y="1141"/>
                </a:lnTo>
                <a:lnTo>
                  <a:pt x="1468" y="1139"/>
                </a:lnTo>
                <a:lnTo>
                  <a:pt x="1468" y="1141"/>
                </a:lnTo>
                <a:lnTo>
                  <a:pt x="1470" y="1141"/>
                </a:lnTo>
                <a:lnTo>
                  <a:pt x="1470" y="1141"/>
                </a:lnTo>
                <a:lnTo>
                  <a:pt x="1472" y="1141"/>
                </a:lnTo>
                <a:lnTo>
                  <a:pt x="1472" y="1141"/>
                </a:lnTo>
                <a:lnTo>
                  <a:pt x="1472" y="1143"/>
                </a:lnTo>
                <a:lnTo>
                  <a:pt x="1474" y="1145"/>
                </a:lnTo>
                <a:lnTo>
                  <a:pt x="1474" y="1145"/>
                </a:lnTo>
                <a:lnTo>
                  <a:pt x="1476" y="1145"/>
                </a:lnTo>
                <a:lnTo>
                  <a:pt x="1476" y="1147"/>
                </a:lnTo>
                <a:lnTo>
                  <a:pt x="1476" y="1147"/>
                </a:lnTo>
                <a:lnTo>
                  <a:pt x="1478" y="1147"/>
                </a:lnTo>
                <a:lnTo>
                  <a:pt x="1478" y="1149"/>
                </a:lnTo>
                <a:lnTo>
                  <a:pt x="1480" y="1149"/>
                </a:lnTo>
                <a:lnTo>
                  <a:pt x="1480" y="1149"/>
                </a:lnTo>
                <a:lnTo>
                  <a:pt x="1482" y="1151"/>
                </a:lnTo>
                <a:lnTo>
                  <a:pt x="1482" y="1151"/>
                </a:lnTo>
                <a:lnTo>
                  <a:pt x="1482" y="1151"/>
                </a:lnTo>
                <a:lnTo>
                  <a:pt x="1484" y="1151"/>
                </a:lnTo>
                <a:lnTo>
                  <a:pt x="1484" y="1153"/>
                </a:lnTo>
                <a:lnTo>
                  <a:pt x="1486" y="1153"/>
                </a:lnTo>
                <a:lnTo>
                  <a:pt x="1486" y="1153"/>
                </a:lnTo>
                <a:lnTo>
                  <a:pt x="1486" y="1151"/>
                </a:lnTo>
                <a:lnTo>
                  <a:pt x="1488" y="1151"/>
                </a:lnTo>
                <a:lnTo>
                  <a:pt x="1488" y="1151"/>
                </a:lnTo>
                <a:lnTo>
                  <a:pt x="1490" y="1151"/>
                </a:lnTo>
                <a:lnTo>
                  <a:pt x="1490" y="1153"/>
                </a:lnTo>
                <a:lnTo>
                  <a:pt x="1490" y="1151"/>
                </a:lnTo>
                <a:lnTo>
                  <a:pt x="1492" y="1151"/>
                </a:lnTo>
                <a:lnTo>
                  <a:pt x="1492" y="1151"/>
                </a:lnTo>
                <a:lnTo>
                  <a:pt x="1494" y="1151"/>
                </a:lnTo>
                <a:lnTo>
                  <a:pt x="1494" y="1153"/>
                </a:lnTo>
                <a:lnTo>
                  <a:pt x="1494" y="1153"/>
                </a:lnTo>
                <a:lnTo>
                  <a:pt x="1496" y="1155"/>
                </a:lnTo>
                <a:lnTo>
                  <a:pt x="1496" y="1155"/>
                </a:lnTo>
                <a:lnTo>
                  <a:pt x="1498" y="1157"/>
                </a:lnTo>
                <a:moveTo>
                  <a:pt x="1333" y="1084"/>
                </a:moveTo>
                <a:lnTo>
                  <a:pt x="1333" y="1084"/>
                </a:lnTo>
                <a:lnTo>
                  <a:pt x="1335" y="1084"/>
                </a:lnTo>
                <a:lnTo>
                  <a:pt x="1335" y="1084"/>
                </a:lnTo>
                <a:lnTo>
                  <a:pt x="1335" y="1084"/>
                </a:lnTo>
                <a:lnTo>
                  <a:pt x="1337" y="1084"/>
                </a:lnTo>
                <a:lnTo>
                  <a:pt x="1337" y="1084"/>
                </a:lnTo>
                <a:lnTo>
                  <a:pt x="1340" y="1084"/>
                </a:lnTo>
                <a:lnTo>
                  <a:pt x="1340" y="1084"/>
                </a:lnTo>
                <a:lnTo>
                  <a:pt x="1340" y="1086"/>
                </a:lnTo>
                <a:lnTo>
                  <a:pt x="1342" y="1086"/>
                </a:lnTo>
                <a:lnTo>
                  <a:pt x="1342" y="1084"/>
                </a:lnTo>
                <a:lnTo>
                  <a:pt x="1344" y="1084"/>
                </a:lnTo>
                <a:lnTo>
                  <a:pt x="1344" y="1086"/>
                </a:lnTo>
                <a:lnTo>
                  <a:pt x="1346" y="1084"/>
                </a:lnTo>
                <a:lnTo>
                  <a:pt x="1346" y="1084"/>
                </a:lnTo>
                <a:lnTo>
                  <a:pt x="1346" y="1086"/>
                </a:lnTo>
                <a:lnTo>
                  <a:pt x="1348" y="1084"/>
                </a:lnTo>
                <a:lnTo>
                  <a:pt x="1348" y="1084"/>
                </a:lnTo>
                <a:lnTo>
                  <a:pt x="1350" y="1084"/>
                </a:lnTo>
                <a:lnTo>
                  <a:pt x="1350" y="1084"/>
                </a:lnTo>
                <a:lnTo>
                  <a:pt x="1350" y="1084"/>
                </a:lnTo>
                <a:lnTo>
                  <a:pt x="1352" y="1084"/>
                </a:lnTo>
                <a:lnTo>
                  <a:pt x="1352" y="1084"/>
                </a:lnTo>
                <a:lnTo>
                  <a:pt x="1354" y="1086"/>
                </a:lnTo>
                <a:lnTo>
                  <a:pt x="1354" y="1084"/>
                </a:lnTo>
                <a:lnTo>
                  <a:pt x="1354" y="1086"/>
                </a:lnTo>
                <a:lnTo>
                  <a:pt x="1356" y="1088"/>
                </a:lnTo>
                <a:lnTo>
                  <a:pt x="1356" y="1088"/>
                </a:lnTo>
                <a:lnTo>
                  <a:pt x="1358" y="1088"/>
                </a:lnTo>
                <a:lnTo>
                  <a:pt x="1358" y="1088"/>
                </a:lnTo>
                <a:lnTo>
                  <a:pt x="1358" y="1088"/>
                </a:lnTo>
                <a:lnTo>
                  <a:pt x="1360" y="1088"/>
                </a:lnTo>
                <a:lnTo>
                  <a:pt x="1360" y="1088"/>
                </a:lnTo>
                <a:lnTo>
                  <a:pt x="1362" y="1088"/>
                </a:lnTo>
                <a:lnTo>
                  <a:pt x="1362" y="1086"/>
                </a:lnTo>
                <a:lnTo>
                  <a:pt x="1364" y="1088"/>
                </a:lnTo>
                <a:lnTo>
                  <a:pt x="1364" y="1088"/>
                </a:lnTo>
                <a:lnTo>
                  <a:pt x="1364" y="1088"/>
                </a:lnTo>
                <a:lnTo>
                  <a:pt x="1366" y="1086"/>
                </a:lnTo>
                <a:lnTo>
                  <a:pt x="1366" y="1088"/>
                </a:lnTo>
                <a:lnTo>
                  <a:pt x="1368" y="1088"/>
                </a:lnTo>
                <a:lnTo>
                  <a:pt x="1368" y="1086"/>
                </a:lnTo>
                <a:lnTo>
                  <a:pt x="1368" y="1088"/>
                </a:lnTo>
                <a:lnTo>
                  <a:pt x="1370" y="1086"/>
                </a:lnTo>
                <a:lnTo>
                  <a:pt x="1370" y="1086"/>
                </a:lnTo>
                <a:lnTo>
                  <a:pt x="1372" y="1088"/>
                </a:lnTo>
                <a:lnTo>
                  <a:pt x="1372" y="1086"/>
                </a:lnTo>
                <a:lnTo>
                  <a:pt x="1372" y="1088"/>
                </a:lnTo>
                <a:lnTo>
                  <a:pt x="1374" y="1090"/>
                </a:lnTo>
                <a:lnTo>
                  <a:pt x="1374" y="1088"/>
                </a:lnTo>
                <a:lnTo>
                  <a:pt x="1376" y="1090"/>
                </a:lnTo>
                <a:lnTo>
                  <a:pt x="1376" y="1090"/>
                </a:lnTo>
                <a:lnTo>
                  <a:pt x="1376" y="1092"/>
                </a:lnTo>
                <a:lnTo>
                  <a:pt x="1378" y="1092"/>
                </a:lnTo>
                <a:lnTo>
                  <a:pt x="1378" y="1094"/>
                </a:lnTo>
                <a:lnTo>
                  <a:pt x="1380" y="1092"/>
                </a:lnTo>
                <a:lnTo>
                  <a:pt x="1380" y="1092"/>
                </a:lnTo>
                <a:lnTo>
                  <a:pt x="1382" y="1092"/>
                </a:lnTo>
                <a:lnTo>
                  <a:pt x="1382" y="1092"/>
                </a:lnTo>
                <a:lnTo>
                  <a:pt x="1382" y="1092"/>
                </a:lnTo>
                <a:lnTo>
                  <a:pt x="1384" y="1092"/>
                </a:lnTo>
                <a:lnTo>
                  <a:pt x="1384" y="1090"/>
                </a:lnTo>
                <a:lnTo>
                  <a:pt x="1386" y="1090"/>
                </a:lnTo>
                <a:lnTo>
                  <a:pt x="1386" y="1090"/>
                </a:lnTo>
                <a:lnTo>
                  <a:pt x="1386" y="1090"/>
                </a:lnTo>
                <a:lnTo>
                  <a:pt x="1388" y="1092"/>
                </a:lnTo>
                <a:lnTo>
                  <a:pt x="1388" y="1090"/>
                </a:lnTo>
                <a:lnTo>
                  <a:pt x="1390" y="1092"/>
                </a:lnTo>
                <a:lnTo>
                  <a:pt x="1390" y="1090"/>
                </a:lnTo>
                <a:lnTo>
                  <a:pt x="1390" y="1090"/>
                </a:lnTo>
                <a:lnTo>
                  <a:pt x="1392" y="1092"/>
                </a:lnTo>
                <a:lnTo>
                  <a:pt x="1392" y="1090"/>
                </a:lnTo>
                <a:lnTo>
                  <a:pt x="1394" y="1094"/>
                </a:lnTo>
                <a:lnTo>
                  <a:pt x="1394" y="1092"/>
                </a:lnTo>
                <a:lnTo>
                  <a:pt x="1394" y="1092"/>
                </a:lnTo>
                <a:lnTo>
                  <a:pt x="1396" y="1094"/>
                </a:lnTo>
                <a:lnTo>
                  <a:pt x="1396" y="1094"/>
                </a:lnTo>
                <a:lnTo>
                  <a:pt x="1398" y="1094"/>
                </a:lnTo>
                <a:lnTo>
                  <a:pt x="1398" y="1094"/>
                </a:lnTo>
                <a:lnTo>
                  <a:pt x="1398" y="1094"/>
                </a:lnTo>
                <a:lnTo>
                  <a:pt x="1401" y="1096"/>
                </a:lnTo>
                <a:lnTo>
                  <a:pt x="1401" y="1094"/>
                </a:lnTo>
                <a:lnTo>
                  <a:pt x="1403" y="1094"/>
                </a:lnTo>
                <a:lnTo>
                  <a:pt x="1403" y="1094"/>
                </a:lnTo>
                <a:lnTo>
                  <a:pt x="1405" y="1092"/>
                </a:lnTo>
                <a:lnTo>
                  <a:pt x="1405" y="1094"/>
                </a:lnTo>
                <a:lnTo>
                  <a:pt x="1405" y="1094"/>
                </a:lnTo>
                <a:lnTo>
                  <a:pt x="1407" y="1094"/>
                </a:lnTo>
                <a:lnTo>
                  <a:pt x="1407" y="1094"/>
                </a:lnTo>
                <a:lnTo>
                  <a:pt x="1409" y="1094"/>
                </a:lnTo>
                <a:lnTo>
                  <a:pt x="1409" y="1092"/>
                </a:lnTo>
                <a:lnTo>
                  <a:pt x="1409" y="1094"/>
                </a:lnTo>
                <a:lnTo>
                  <a:pt x="1411" y="1094"/>
                </a:lnTo>
                <a:lnTo>
                  <a:pt x="1411" y="1094"/>
                </a:lnTo>
                <a:lnTo>
                  <a:pt x="1413" y="1094"/>
                </a:lnTo>
                <a:lnTo>
                  <a:pt x="1413" y="1096"/>
                </a:lnTo>
                <a:lnTo>
                  <a:pt x="1413" y="1096"/>
                </a:lnTo>
                <a:lnTo>
                  <a:pt x="1415" y="1096"/>
                </a:lnTo>
                <a:lnTo>
                  <a:pt x="1415" y="1098"/>
                </a:lnTo>
                <a:moveTo>
                  <a:pt x="1250" y="1116"/>
                </a:moveTo>
                <a:lnTo>
                  <a:pt x="1252" y="1116"/>
                </a:lnTo>
                <a:lnTo>
                  <a:pt x="1252" y="1116"/>
                </a:lnTo>
                <a:lnTo>
                  <a:pt x="1254" y="1116"/>
                </a:lnTo>
                <a:lnTo>
                  <a:pt x="1254" y="1112"/>
                </a:lnTo>
                <a:lnTo>
                  <a:pt x="1254" y="1112"/>
                </a:lnTo>
                <a:lnTo>
                  <a:pt x="1256" y="1112"/>
                </a:lnTo>
                <a:lnTo>
                  <a:pt x="1256" y="1112"/>
                </a:lnTo>
                <a:lnTo>
                  <a:pt x="1258" y="1110"/>
                </a:lnTo>
                <a:lnTo>
                  <a:pt x="1258" y="1110"/>
                </a:lnTo>
                <a:lnTo>
                  <a:pt x="1258" y="1110"/>
                </a:lnTo>
                <a:lnTo>
                  <a:pt x="1260" y="1108"/>
                </a:lnTo>
                <a:lnTo>
                  <a:pt x="1260" y="1108"/>
                </a:lnTo>
                <a:lnTo>
                  <a:pt x="1262" y="1108"/>
                </a:lnTo>
                <a:lnTo>
                  <a:pt x="1262" y="1106"/>
                </a:lnTo>
                <a:lnTo>
                  <a:pt x="1262" y="1106"/>
                </a:lnTo>
                <a:lnTo>
                  <a:pt x="1264" y="1106"/>
                </a:lnTo>
                <a:lnTo>
                  <a:pt x="1264" y="1106"/>
                </a:lnTo>
                <a:lnTo>
                  <a:pt x="1266" y="1106"/>
                </a:lnTo>
                <a:lnTo>
                  <a:pt x="1266" y="1104"/>
                </a:lnTo>
                <a:lnTo>
                  <a:pt x="1268" y="1104"/>
                </a:lnTo>
                <a:lnTo>
                  <a:pt x="1268" y="1104"/>
                </a:lnTo>
                <a:lnTo>
                  <a:pt x="1268" y="1104"/>
                </a:lnTo>
                <a:lnTo>
                  <a:pt x="1270" y="1104"/>
                </a:lnTo>
                <a:lnTo>
                  <a:pt x="1270" y="1104"/>
                </a:lnTo>
                <a:lnTo>
                  <a:pt x="1272" y="1102"/>
                </a:lnTo>
                <a:lnTo>
                  <a:pt x="1272" y="1100"/>
                </a:lnTo>
                <a:lnTo>
                  <a:pt x="1272" y="1104"/>
                </a:lnTo>
                <a:lnTo>
                  <a:pt x="1274" y="1100"/>
                </a:lnTo>
                <a:lnTo>
                  <a:pt x="1274" y="1100"/>
                </a:lnTo>
                <a:lnTo>
                  <a:pt x="1277" y="1100"/>
                </a:lnTo>
                <a:lnTo>
                  <a:pt x="1277" y="1100"/>
                </a:lnTo>
                <a:lnTo>
                  <a:pt x="1277" y="1100"/>
                </a:lnTo>
                <a:lnTo>
                  <a:pt x="1279" y="1100"/>
                </a:lnTo>
                <a:lnTo>
                  <a:pt x="1279" y="1098"/>
                </a:lnTo>
                <a:lnTo>
                  <a:pt x="1281" y="1098"/>
                </a:lnTo>
                <a:lnTo>
                  <a:pt x="1281" y="1098"/>
                </a:lnTo>
                <a:lnTo>
                  <a:pt x="1281" y="1096"/>
                </a:lnTo>
                <a:lnTo>
                  <a:pt x="1283" y="1098"/>
                </a:lnTo>
                <a:lnTo>
                  <a:pt x="1283" y="1096"/>
                </a:lnTo>
                <a:lnTo>
                  <a:pt x="1285" y="1096"/>
                </a:lnTo>
                <a:lnTo>
                  <a:pt x="1285" y="1096"/>
                </a:lnTo>
                <a:lnTo>
                  <a:pt x="1287" y="1094"/>
                </a:lnTo>
                <a:lnTo>
                  <a:pt x="1287" y="1094"/>
                </a:lnTo>
                <a:lnTo>
                  <a:pt x="1287" y="1094"/>
                </a:lnTo>
                <a:lnTo>
                  <a:pt x="1289" y="1094"/>
                </a:lnTo>
                <a:lnTo>
                  <a:pt x="1289" y="1096"/>
                </a:lnTo>
                <a:lnTo>
                  <a:pt x="1291" y="1096"/>
                </a:lnTo>
                <a:lnTo>
                  <a:pt x="1291" y="1096"/>
                </a:lnTo>
                <a:lnTo>
                  <a:pt x="1291" y="1096"/>
                </a:lnTo>
                <a:lnTo>
                  <a:pt x="1293" y="1096"/>
                </a:lnTo>
                <a:lnTo>
                  <a:pt x="1293" y="1098"/>
                </a:lnTo>
                <a:lnTo>
                  <a:pt x="1295" y="1098"/>
                </a:lnTo>
                <a:lnTo>
                  <a:pt x="1295" y="1098"/>
                </a:lnTo>
                <a:lnTo>
                  <a:pt x="1295" y="1098"/>
                </a:lnTo>
                <a:lnTo>
                  <a:pt x="1297" y="1098"/>
                </a:lnTo>
                <a:lnTo>
                  <a:pt x="1297" y="1096"/>
                </a:lnTo>
                <a:lnTo>
                  <a:pt x="1299" y="1096"/>
                </a:lnTo>
                <a:lnTo>
                  <a:pt x="1299" y="1096"/>
                </a:lnTo>
                <a:lnTo>
                  <a:pt x="1299" y="1094"/>
                </a:lnTo>
                <a:lnTo>
                  <a:pt x="1301" y="1094"/>
                </a:lnTo>
                <a:lnTo>
                  <a:pt x="1301" y="1092"/>
                </a:lnTo>
                <a:lnTo>
                  <a:pt x="1303" y="1092"/>
                </a:lnTo>
                <a:lnTo>
                  <a:pt x="1303" y="1088"/>
                </a:lnTo>
                <a:lnTo>
                  <a:pt x="1305" y="1088"/>
                </a:lnTo>
                <a:lnTo>
                  <a:pt x="1305" y="1088"/>
                </a:lnTo>
                <a:lnTo>
                  <a:pt x="1305" y="1086"/>
                </a:lnTo>
                <a:lnTo>
                  <a:pt x="1307" y="1086"/>
                </a:lnTo>
                <a:lnTo>
                  <a:pt x="1307" y="1086"/>
                </a:lnTo>
                <a:lnTo>
                  <a:pt x="1309" y="1084"/>
                </a:lnTo>
                <a:lnTo>
                  <a:pt x="1309" y="1084"/>
                </a:lnTo>
                <a:lnTo>
                  <a:pt x="1309" y="1084"/>
                </a:lnTo>
                <a:lnTo>
                  <a:pt x="1311" y="1084"/>
                </a:lnTo>
                <a:lnTo>
                  <a:pt x="1311" y="1084"/>
                </a:lnTo>
                <a:lnTo>
                  <a:pt x="1313" y="1084"/>
                </a:lnTo>
                <a:lnTo>
                  <a:pt x="1313" y="1084"/>
                </a:lnTo>
                <a:lnTo>
                  <a:pt x="1313" y="1084"/>
                </a:lnTo>
                <a:lnTo>
                  <a:pt x="1315" y="1084"/>
                </a:lnTo>
                <a:lnTo>
                  <a:pt x="1315" y="1084"/>
                </a:lnTo>
                <a:lnTo>
                  <a:pt x="1317" y="1082"/>
                </a:lnTo>
                <a:lnTo>
                  <a:pt x="1317" y="1082"/>
                </a:lnTo>
                <a:lnTo>
                  <a:pt x="1317" y="1082"/>
                </a:lnTo>
                <a:lnTo>
                  <a:pt x="1319" y="1082"/>
                </a:lnTo>
                <a:lnTo>
                  <a:pt x="1319" y="1082"/>
                </a:lnTo>
                <a:lnTo>
                  <a:pt x="1321" y="1084"/>
                </a:lnTo>
                <a:lnTo>
                  <a:pt x="1321" y="1082"/>
                </a:lnTo>
                <a:lnTo>
                  <a:pt x="1321" y="1082"/>
                </a:lnTo>
                <a:lnTo>
                  <a:pt x="1323" y="1082"/>
                </a:lnTo>
                <a:lnTo>
                  <a:pt x="1323" y="1080"/>
                </a:lnTo>
                <a:lnTo>
                  <a:pt x="1325" y="1082"/>
                </a:lnTo>
                <a:lnTo>
                  <a:pt x="1325" y="1082"/>
                </a:lnTo>
                <a:lnTo>
                  <a:pt x="1327" y="1082"/>
                </a:lnTo>
                <a:lnTo>
                  <a:pt x="1327" y="1082"/>
                </a:lnTo>
                <a:lnTo>
                  <a:pt x="1327" y="1082"/>
                </a:lnTo>
                <a:lnTo>
                  <a:pt x="1329" y="1084"/>
                </a:lnTo>
                <a:lnTo>
                  <a:pt x="1329" y="1084"/>
                </a:lnTo>
                <a:lnTo>
                  <a:pt x="1331" y="1082"/>
                </a:lnTo>
                <a:lnTo>
                  <a:pt x="1331" y="1084"/>
                </a:lnTo>
                <a:lnTo>
                  <a:pt x="1331" y="1082"/>
                </a:lnTo>
                <a:lnTo>
                  <a:pt x="1333" y="1084"/>
                </a:lnTo>
                <a:moveTo>
                  <a:pt x="1169" y="1124"/>
                </a:moveTo>
                <a:lnTo>
                  <a:pt x="1169" y="1124"/>
                </a:lnTo>
                <a:lnTo>
                  <a:pt x="1171" y="1124"/>
                </a:lnTo>
                <a:lnTo>
                  <a:pt x="1171" y="1124"/>
                </a:lnTo>
                <a:lnTo>
                  <a:pt x="1173" y="1124"/>
                </a:lnTo>
                <a:lnTo>
                  <a:pt x="1173" y="1126"/>
                </a:lnTo>
                <a:lnTo>
                  <a:pt x="1173" y="1124"/>
                </a:lnTo>
                <a:lnTo>
                  <a:pt x="1175" y="1126"/>
                </a:lnTo>
                <a:lnTo>
                  <a:pt x="1175" y="1126"/>
                </a:lnTo>
                <a:lnTo>
                  <a:pt x="1177" y="1124"/>
                </a:lnTo>
                <a:lnTo>
                  <a:pt x="1177" y="1126"/>
                </a:lnTo>
                <a:lnTo>
                  <a:pt x="1177" y="1126"/>
                </a:lnTo>
                <a:lnTo>
                  <a:pt x="1179" y="1126"/>
                </a:lnTo>
                <a:lnTo>
                  <a:pt x="1179" y="1126"/>
                </a:lnTo>
                <a:lnTo>
                  <a:pt x="1181" y="1126"/>
                </a:lnTo>
                <a:lnTo>
                  <a:pt x="1181" y="1128"/>
                </a:lnTo>
                <a:lnTo>
                  <a:pt x="1181" y="1128"/>
                </a:lnTo>
                <a:lnTo>
                  <a:pt x="1183" y="1128"/>
                </a:lnTo>
                <a:lnTo>
                  <a:pt x="1183" y="1128"/>
                </a:lnTo>
                <a:lnTo>
                  <a:pt x="1185" y="1130"/>
                </a:lnTo>
                <a:lnTo>
                  <a:pt x="1185" y="1128"/>
                </a:lnTo>
                <a:lnTo>
                  <a:pt x="1187" y="1130"/>
                </a:lnTo>
                <a:lnTo>
                  <a:pt x="1187" y="1132"/>
                </a:lnTo>
                <a:lnTo>
                  <a:pt x="1187" y="1132"/>
                </a:lnTo>
                <a:lnTo>
                  <a:pt x="1189" y="1132"/>
                </a:lnTo>
                <a:lnTo>
                  <a:pt x="1189" y="1132"/>
                </a:lnTo>
                <a:lnTo>
                  <a:pt x="1191" y="1134"/>
                </a:lnTo>
                <a:lnTo>
                  <a:pt x="1191" y="1134"/>
                </a:lnTo>
                <a:lnTo>
                  <a:pt x="1191" y="1134"/>
                </a:lnTo>
                <a:lnTo>
                  <a:pt x="1193" y="1134"/>
                </a:lnTo>
                <a:lnTo>
                  <a:pt x="1193" y="1134"/>
                </a:lnTo>
                <a:lnTo>
                  <a:pt x="1195" y="1134"/>
                </a:lnTo>
                <a:lnTo>
                  <a:pt x="1195" y="1134"/>
                </a:lnTo>
                <a:lnTo>
                  <a:pt x="1195" y="1137"/>
                </a:lnTo>
                <a:lnTo>
                  <a:pt x="1197" y="1134"/>
                </a:lnTo>
                <a:lnTo>
                  <a:pt x="1197" y="1134"/>
                </a:lnTo>
                <a:lnTo>
                  <a:pt x="1199" y="1134"/>
                </a:lnTo>
                <a:lnTo>
                  <a:pt x="1199" y="1134"/>
                </a:lnTo>
                <a:lnTo>
                  <a:pt x="1199" y="1134"/>
                </a:lnTo>
                <a:lnTo>
                  <a:pt x="1201" y="1137"/>
                </a:lnTo>
                <a:lnTo>
                  <a:pt x="1201" y="1137"/>
                </a:lnTo>
                <a:lnTo>
                  <a:pt x="1203" y="1134"/>
                </a:lnTo>
                <a:lnTo>
                  <a:pt x="1203" y="1137"/>
                </a:lnTo>
                <a:lnTo>
                  <a:pt x="1203" y="1137"/>
                </a:lnTo>
                <a:lnTo>
                  <a:pt x="1205" y="1139"/>
                </a:lnTo>
                <a:lnTo>
                  <a:pt x="1205" y="1139"/>
                </a:lnTo>
                <a:lnTo>
                  <a:pt x="1207" y="1139"/>
                </a:lnTo>
                <a:lnTo>
                  <a:pt x="1207" y="1139"/>
                </a:lnTo>
                <a:lnTo>
                  <a:pt x="1209" y="1143"/>
                </a:lnTo>
                <a:lnTo>
                  <a:pt x="1209" y="1141"/>
                </a:lnTo>
                <a:lnTo>
                  <a:pt x="1209" y="1143"/>
                </a:lnTo>
                <a:lnTo>
                  <a:pt x="1211" y="1143"/>
                </a:lnTo>
                <a:lnTo>
                  <a:pt x="1211" y="1145"/>
                </a:lnTo>
                <a:lnTo>
                  <a:pt x="1213" y="1143"/>
                </a:lnTo>
                <a:lnTo>
                  <a:pt x="1213" y="1145"/>
                </a:lnTo>
                <a:lnTo>
                  <a:pt x="1213" y="1145"/>
                </a:lnTo>
                <a:lnTo>
                  <a:pt x="1216" y="1145"/>
                </a:lnTo>
                <a:lnTo>
                  <a:pt x="1216" y="1143"/>
                </a:lnTo>
                <a:lnTo>
                  <a:pt x="1218" y="1145"/>
                </a:lnTo>
                <a:lnTo>
                  <a:pt x="1218" y="1143"/>
                </a:lnTo>
                <a:lnTo>
                  <a:pt x="1218" y="1143"/>
                </a:lnTo>
                <a:lnTo>
                  <a:pt x="1220" y="1141"/>
                </a:lnTo>
                <a:lnTo>
                  <a:pt x="1220" y="1141"/>
                </a:lnTo>
                <a:lnTo>
                  <a:pt x="1222" y="1141"/>
                </a:lnTo>
                <a:lnTo>
                  <a:pt x="1222" y="1139"/>
                </a:lnTo>
                <a:lnTo>
                  <a:pt x="1222" y="1139"/>
                </a:lnTo>
                <a:lnTo>
                  <a:pt x="1224" y="1137"/>
                </a:lnTo>
                <a:lnTo>
                  <a:pt x="1224" y="1139"/>
                </a:lnTo>
                <a:lnTo>
                  <a:pt x="1226" y="1137"/>
                </a:lnTo>
                <a:lnTo>
                  <a:pt x="1226" y="1134"/>
                </a:lnTo>
                <a:lnTo>
                  <a:pt x="1228" y="1134"/>
                </a:lnTo>
                <a:lnTo>
                  <a:pt x="1228" y="1134"/>
                </a:lnTo>
                <a:lnTo>
                  <a:pt x="1228" y="1132"/>
                </a:lnTo>
                <a:lnTo>
                  <a:pt x="1230" y="1130"/>
                </a:lnTo>
                <a:lnTo>
                  <a:pt x="1230" y="1132"/>
                </a:lnTo>
                <a:lnTo>
                  <a:pt x="1232" y="1132"/>
                </a:lnTo>
                <a:lnTo>
                  <a:pt x="1232" y="1130"/>
                </a:lnTo>
                <a:lnTo>
                  <a:pt x="1232" y="1130"/>
                </a:lnTo>
                <a:lnTo>
                  <a:pt x="1234" y="1128"/>
                </a:lnTo>
                <a:lnTo>
                  <a:pt x="1234" y="1130"/>
                </a:lnTo>
                <a:lnTo>
                  <a:pt x="1236" y="1128"/>
                </a:lnTo>
                <a:lnTo>
                  <a:pt x="1236" y="1128"/>
                </a:lnTo>
                <a:lnTo>
                  <a:pt x="1236" y="1126"/>
                </a:lnTo>
                <a:lnTo>
                  <a:pt x="1238" y="1126"/>
                </a:lnTo>
                <a:lnTo>
                  <a:pt x="1238" y="1126"/>
                </a:lnTo>
                <a:lnTo>
                  <a:pt x="1240" y="1126"/>
                </a:lnTo>
                <a:lnTo>
                  <a:pt x="1240" y="1126"/>
                </a:lnTo>
                <a:lnTo>
                  <a:pt x="1240" y="1124"/>
                </a:lnTo>
                <a:lnTo>
                  <a:pt x="1242" y="1124"/>
                </a:lnTo>
                <a:lnTo>
                  <a:pt x="1242" y="1122"/>
                </a:lnTo>
                <a:lnTo>
                  <a:pt x="1244" y="1122"/>
                </a:lnTo>
                <a:lnTo>
                  <a:pt x="1244" y="1122"/>
                </a:lnTo>
                <a:lnTo>
                  <a:pt x="1246" y="1120"/>
                </a:lnTo>
                <a:lnTo>
                  <a:pt x="1246" y="1120"/>
                </a:lnTo>
                <a:lnTo>
                  <a:pt x="1246" y="1120"/>
                </a:lnTo>
                <a:lnTo>
                  <a:pt x="1248" y="1120"/>
                </a:lnTo>
                <a:lnTo>
                  <a:pt x="1248" y="1118"/>
                </a:lnTo>
                <a:lnTo>
                  <a:pt x="1250" y="1116"/>
                </a:lnTo>
                <a:lnTo>
                  <a:pt x="1250" y="1116"/>
                </a:lnTo>
                <a:lnTo>
                  <a:pt x="1250" y="1116"/>
                </a:lnTo>
                <a:moveTo>
                  <a:pt x="1085" y="1159"/>
                </a:moveTo>
                <a:lnTo>
                  <a:pt x="1087" y="1157"/>
                </a:lnTo>
                <a:lnTo>
                  <a:pt x="1087" y="1157"/>
                </a:lnTo>
                <a:lnTo>
                  <a:pt x="1089" y="1157"/>
                </a:lnTo>
                <a:lnTo>
                  <a:pt x="1089" y="1159"/>
                </a:lnTo>
                <a:lnTo>
                  <a:pt x="1091" y="1159"/>
                </a:lnTo>
                <a:lnTo>
                  <a:pt x="1091" y="1157"/>
                </a:lnTo>
                <a:lnTo>
                  <a:pt x="1091" y="1157"/>
                </a:lnTo>
                <a:lnTo>
                  <a:pt x="1094" y="1159"/>
                </a:lnTo>
                <a:lnTo>
                  <a:pt x="1094" y="1157"/>
                </a:lnTo>
                <a:lnTo>
                  <a:pt x="1096" y="1159"/>
                </a:lnTo>
                <a:lnTo>
                  <a:pt x="1096" y="1159"/>
                </a:lnTo>
                <a:lnTo>
                  <a:pt x="1096" y="1159"/>
                </a:lnTo>
                <a:lnTo>
                  <a:pt x="1098" y="1159"/>
                </a:lnTo>
                <a:lnTo>
                  <a:pt x="1098" y="1161"/>
                </a:lnTo>
                <a:lnTo>
                  <a:pt x="1100" y="1159"/>
                </a:lnTo>
                <a:lnTo>
                  <a:pt x="1100" y="1159"/>
                </a:lnTo>
                <a:lnTo>
                  <a:pt x="1100" y="1161"/>
                </a:lnTo>
                <a:lnTo>
                  <a:pt x="1102" y="1163"/>
                </a:lnTo>
                <a:lnTo>
                  <a:pt x="1102" y="1161"/>
                </a:lnTo>
                <a:lnTo>
                  <a:pt x="1104" y="1163"/>
                </a:lnTo>
                <a:lnTo>
                  <a:pt x="1104" y="1161"/>
                </a:lnTo>
                <a:lnTo>
                  <a:pt x="1104" y="1161"/>
                </a:lnTo>
                <a:lnTo>
                  <a:pt x="1106" y="1163"/>
                </a:lnTo>
                <a:lnTo>
                  <a:pt x="1106" y="1163"/>
                </a:lnTo>
                <a:lnTo>
                  <a:pt x="1108" y="1163"/>
                </a:lnTo>
                <a:lnTo>
                  <a:pt x="1108" y="1163"/>
                </a:lnTo>
                <a:lnTo>
                  <a:pt x="1110" y="1163"/>
                </a:lnTo>
                <a:lnTo>
                  <a:pt x="1110" y="1161"/>
                </a:lnTo>
                <a:lnTo>
                  <a:pt x="1110" y="1161"/>
                </a:lnTo>
                <a:lnTo>
                  <a:pt x="1112" y="1161"/>
                </a:lnTo>
                <a:lnTo>
                  <a:pt x="1112" y="1161"/>
                </a:lnTo>
                <a:lnTo>
                  <a:pt x="1114" y="1159"/>
                </a:lnTo>
                <a:lnTo>
                  <a:pt x="1114" y="1159"/>
                </a:lnTo>
                <a:lnTo>
                  <a:pt x="1114" y="1161"/>
                </a:lnTo>
                <a:lnTo>
                  <a:pt x="1116" y="1159"/>
                </a:lnTo>
                <a:lnTo>
                  <a:pt x="1116" y="1161"/>
                </a:lnTo>
                <a:lnTo>
                  <a:pt x="1118" y="1161"/>
                </a:lnTo>
                <a:lnTo>
                  <a:pt x="1118" y="1161"/>
                </a:lnTo>
                <a:lnTo>
                  <a:pt x="1118" y="1163"/>
                </a:lnTo>
                <a:lnTo>
                  <a:pt x="1120" y="1161"/>
                </a:lnTo>
                <a:lnTo>
                  <a:pt x="1120" y="1161"/>
                </a:lnTo>
                <a:lnTo>
                  <a:pt x="1122" y="1161"/>
                </a:lnTo>
                <a:lnTo>
                  <a:pt x="1122" y="1161"/>
                </a:lnTo>
                <a:lnTo>
                  <a:pt x="1122" y="1161"/>
                </a:lnTo>
                <a:lnTo>
                  <a:pt x="1124" y="1163"/>
                </a:lnTo>
                <a:lnTo>
                  <a:pt x="1124" y="1163"/>
                </a:lnTo>
                <a:lnTo>
                  <a:pt x="1126" y="1161"/>
                </a:lnTo>
                <a:lnTo>
                  <a:pt x="1126" y="1161"/>
                </a:lnTo>
                <a:lnTo>
                  <a:pt x="1128" y="1163"/>
                </a:lnTo>
                <a:lnTo>
                  <a:pt x="1128" y="1161"/>
                </a:lnTo>
                <a:lnTo>
                  <a:pt x="1128" y="1159"/>
                </a:lnTo>
                <a:lnTo>
                  <a:pt x="1130" y="1161"/>
                </a:lnTo>
                <a:lnTo>
                  <a:pt x="1130" y="1159"/>
                </a:lnTo>
                <a:lnTo>
                  <a:pt x="1132" y="1157"/>
                </a:lnTo>
                <a:lnTo>
                  <a:pt x="1132" y="1157"/>
                </a:lnTo>
                <a:lnTo>
                  <a:pt x="1132" y="1155"/>
                </a:lnTo>
                <a:lnTo>
                  <a:pt x="1134" y="1155"/>
                </a:lnTo>
                <a:lnTo>
                  <a:pt x="1134" y="1155"/>
                </a:lnTo>
                <a:lnTo>
                  <a:pt x="1136" y="1153"/>
                </a:lnTo>
                <a:lnTo>
                  <a:pt x="1136" y="1151"/>
                </a:lnTo>
                <a:lnTo>
                  <a:pt x="1136" y="1153"/>
                </a:lnTo>
                <a:lnTo>
                  <a:pt x="1138" y="1151"/>
                </a:lnTo>
                <a:lnTo>
                  <a:pt x="1138" y="1149"/>
                </a:lnTo>
                <a:lnTo>
                  <a:pt x="1140" y="1151"/>
                </a:lnTo>
                <a:lnTo>
                  <a:pt x="1140" y="1151"/>
                </a:lnTo>
                <a:lnTo>
                  <a:pt x="1140" y="1147"/>
                </a:lnTo>
                <a:lnTo>
                  <a:pt x="1142" y="1149"/>
                </a:lnTo>
                <a:lnTo>
                  <a:pt x="1142" y="1149"/>
                </a:lnTo>
                <a:lnTo>
                  <a:pt x="1144" y="1149"/>
                </a:lnTo>
                <a:lnTo>
                  <a:pt x="1144" y="1149"/>
                </a:lnTo>
                <a:lnTo>
                  <a:pt x="1144" y="1147"/>
                </a:lnTo>
                <a:lnTo>
                  <a:pt x="1146" y="1149"/>
                </a:lnTo>
                <a:lnTo>
                  <a:pt x="1146" y="1149"/>
                </a:lnTo>
                <a:lnTo>
                  <a:pt x="1148" y="1149"/>
                </a:lnTo>
                <a:lnTo>
                  <a:pt x="1148" y="1149"/>
                </a:lnTo>
                <a:lnTo>
                  <a:pt x="1150" y="1149"/>
                </a:lnTo>
                <a:lnTo>
                  <a:pt x="1150" y="1147"/>
                </a:lnTo>
                <a:lnTo>
                  <a:pt x="1150" y="1147"/>
                </a:lnTo>
                <a:lnTo>
                  <a:pt x="1152" y="1145"/>
                </a:lnTo>
                <a:lnTo>
                  <a:pt x="1152" y="1145"/>
                </a:lnTo>
                <a:lnTo>
                  <a:pt x="1155" y="1145"/>
                </a:lnTo>
                <a:lnTo>
                  <a:pt x="1155" y="1143"/>
                </a:lnTo>
                <a:lnTo>
                  <a:pt x="1155" y="1141"/>
                </a:lnTo>
                <a:lnTo>
                  <a:pt x="1157" y="1139"/>
                </a:lnTo>
                <a:lnTo>
                  <a:pt x="1157" y="1137"/>
                </a:lnTo>
                <a:lnTo>
                  <a:pt x="1159" y="1137"/>
                </a:lnTo>
                <a:lnTo>
                  <a:pt x="1159" y="1134"/>
                </a:lnTo>
                <a:lnTo>
                  <a:pt x="1159" y="1132"/>
                </a:lnTo>
                <a:lnTo>
                  <a:pt x="1161" y="1132"/>
                </a:lnTo>
                <a:lnTo>
                  <a:pt x="1161" y="1130"/>
                </a:lnTo>
                <a:lnTo>
                  <a:pt x="1163" y="1130"/>
                </a:lnTo>
                <a:lnTo>
                  <a:pt x="1163" y="1128"/>
                </a:lnTo>
                <a:lnTo>
                  <a:pt x="1163" y="1126"/>
                </a:lnTo>
                <a:lnTo>
                  <a:pt x="1165" y="1126"/>
                </a:lnTo>
                <a:lnTo>
                  <a:pt x="1165" y="1126"/>
                </a:lnTo>
                <a:lnTo>
                  <a:pt x="1167" y="1126"/>
                </a:lnTo>
                <a:lnTo>
                  <a:pt x="1167" y="1126"/>
                </a:lnTo>
                <a:lnTo>
                  <a:pt x="1169" y="1126"/>
                </a:lnTo>
                <a:lnTo>
                  <a:pt x="1169" y="1124"/>
                </a:lnTo>
                <a:moveTo>
                  <a:pt x="1004" y="1285"/>
                </a:moveTo>
                <a:lnTo>
                  <a:pt x="1004" y="1285"/>
                </a:lnTo>
                <a:lnTo>
                  <a:pt x="1006" y="1287"/>
                </a:lnTo>
                <a:lnTo>
                  <a:pt x="1006" y="1291"/>
                </a:lnTo>
                <a:lnTo>
                  <a:pt x="1008" y="1291"/>
                </a:lnTo>
                <a:lnTo>
                  <a:pt x="1008" y="1289"/>
                </a:lnTo>
                <a:lnTo>
                  <a:pt x="1008" y="1291"/>
                </a:lnTo>
                <a:lnTo>
                  <a:pt x="1010" y="1291"/>
                </a:lnTo>
                <a:lnTo>
                  <a:pt x="1010" y="1291"/>
                </a:lnTo>
                <a:lnTo>
                  <a:pt x="1012" y="1291"/>
                </a:lnTo>
                <a:lnTo>
                  <a:pt x="1012" y="1293"/>
                </a:lnTo>
                <a:lnTo>
                  <a:pt x="1014" y="1291"/>
                </a:lnTo>
                <a:lnTo>
                  <a:pt x="1014" y="1291"/>
                </a:lnTo>
                <a:lnTo>
                  <a:pt x="1014" y="1293"/>
                </a:lnTo>
                <a:lnTo>
                  <a:pt x="1016" y="1291"/>
                </a:lnTo>
                <a:lnTo>
                  <a:pt x="1016" y="1291"/>
                </a:lnTo>
                <a:lnTo>
                  <a:pt x="1018" y="1289"/>
                </a:lnTo>
                <a:lnTo>
                  <a:pt x="1018" y="1289"/>
                </a:lnTo>
                <a:lnTo>
                  <a:pt x="1018" y="1289"/>
                </a:lnTo>
                <a:lnTo>
                  <a:pt x="1020" y="1289"/>
                </a:lnTo>
                <a:lnTo>
                  <a:pt x="1020" y="1287"/>
                </a:lnTo>
                <a:lnTo>
                  <a:pt x="1022" y="1289"/>
                </a:lnTo>
                <a:lnTo>
                  <a:pt x="1022" y="1287"/>
                </a:lnTo>
                <a:lnTo>
                  <a:pt x="1022" y="1285"/>
                </a:lnTo>
                <a:lnTo>
                  <a:pt x="1024" y="1285"/>
                </a:lnTo>
                <a:lnTo>
                  <a:pt x="1024" y="1283"/>
                </a:lnTo>
                <a:lnTo>
                  <a:pt x="1026" y="1283"/>
                </a:lnTo>
                <a:lnTo>
                  <a:pt x="1026" y="1279"/>
                </a:lnTo>
                <a:lnTo>
                  <a:pt x="1026" y="1281"/>
                </a:lnTo>
                <a:lnTo>
                  <a:pt x="1028" y="1279"/>
                </a:lnTo>
                <a:lnTo>
                  <a:pt x="1028" y="1275"/>
                </a:lnTo>
                <a:lnTo>
                  <a:pt x="1030" y="1277"/>
                </a:lnTo>
                <a:lnTo>
                  <a:pt x="1030" y="1273"/>
                </a:lnTo>
                <a:lnTo>
                  <a:pt x="1033" y="1273"/>
                </a:lnTo>
                <a:lnTo>
                  <a:pt x="1033" y="1269"/>
                </a:lnTo>
                <a:lnTo>
                  <a:pt x="1033" y="1271"/>
                </a:lnTo>
                <a:lnTo>
                  <a:pt x="1035" y="1267"/>
                </a:lnTo>
                <a:lnTo>
                  <a:pt x="1035" y="1267"/>
                </a:lnTo>
                <a:lnTo>
                  <a:pt x="1037" y="1265"/>
                </a:lnTo>
                <a:lnTo>
                  <a:pt x="1037" y="1263"/>
                </a:lnTo>
                <a:lnTo>
                  <a:pt x="1037" y="1260"/>
                </a:lnTo>
                <a:lnTo>
                  <a:pt x="1039" y="1260"/>
                </a:lnTo>
                <a:lnTo>
                  <a:pt x="1039" y="1258"/>
                </a:lnTo>
                <a:lnTo>
                  <a:pt x="1041" y="1256"/>
                </a:lnTo>
                <a:lnTo>
                  <a:pt x="1041" y="1254"/>
                </a:lnTo>
                <a:lnTo>
                  <a:pt x="1041" y="1252"/>
                </a:lnTo>
                <a:lnTo>
                  <a:pt x="1043" y="1250"/>
                </a:lnTo>
                <a:lnTo>
                  <a:pt x="1043" y="1250"/>
                </a:lnTo>
                <a:lnTo>
                  <a:pt x="1045" y="1248"/>
                </a:lnTo>
                <a:lnTo>
                  <a:pt x="1045" y="1246"/>
                </a:lnTo>
                <a:lnTo>
                  <a:pt x="1045" y="1246"/>
                </a:lnTo>
                <a:lnTo>
                  <a:pt x="1047" y="1244"/>
                </a:lnTo>
                <a:lnTo>
                  <a:pt x="1047" y="1242"/>
                </a:lnTo>
                <a:lnTo>
                  <a:pt x="1049" y="1240"/>
                </a:lnTo>
                <a:lnTo>
                  <a:pt x="1049" y="1238"/>
                </a:lnTo>
                <a:lnTo>
                  <a:pt x="1051" y="1236"/>
                </a:lnTo>
                <a:lnTo>
                  <a:pt x="1051" y="1232"/>
                </a:lnTo>
                <a:lnTo>
                  <a:pt x="1051" y="1232"/>
                </a:lnTo>
                <a:lnTo>
                  <a:pt x="1053" y="1228"/>
                </a:lnTo>
                <a:lnTo>
                  <a:pt x="1053" y="1228"/>
                </a:lnTo>
                <a:lnTo>
                  <a:pt x="1055" y="1224"/>
                </a:lnTo>
                <a:lnTo>
                  <a:pt x="1055" y="1224"/>
                </a:lnTo>
                <a:lnTo>
                  <a:pt x="1055" y="1220"/>
                </a:lnTo>
                <a:lnTo>
                  <a:pt x="1057" y="1218"/>
                </a:lnTo>
                <a:lnTo>
                  <a:pt x="1057" y="1216"/>
                </a:lnTo>
                <a:lnTo>
                  <a:pt x="1059" y="1214"/>
                </a:lnTo>
                <a:lnTo>
                  <a:pt x="1059" y="1212"/>
                </a:lnTo>
                <a:lnTo>
                  <a:pt x="1059" y="1210"/>
                </a:lnTo>
                <a:lnTo>
                  <a:pt x="1061" y="1208"/>
                </a:lnTo>
                <a:lnTo>
                  <a:pt x="1061" y="1206"/>
                </a:lnTo>
                <a:lnTo>
                  <a:pt x="1063" y="1204"/>
                </a:lnTo>
                <a:lnTo>
                  <a:pt x="1063" y="1202"/>
                </a:lnTo>
                <a:lnTo>
                  <a:pt x="1063" y="1200"/>
                </a:lnTo>
                <a:lnTo>
                  <a:pt x="1065" y="1197"/>
                </a:lnTo>
                <a:lnTo>
                  <a:pt x="1065" y="1195"/>
                </a:lnTo>
                <a:lnTo>
                  <a:pt x="1067" y="1195"/>
                </a:lnTo>
                <a:lnTo>
                  <a:pt x="1067" y="1191"/>
                </a:lnTo>
                <a:lnTo>
                  <a:pt x="1067" y="1191"/>
                </a:lnTo>
                <a:lnTo>
                  <a:pt x="1069" y="1189"/>
                </a:lnTo>
                <a:lnTo>
                  <a:pt x="1069" y="1185"/>
                </a:lnTo>
                <a:lnTo>
                  <a:pt x="1071" y="1183"/>
                </a:lnTo>
                <a:lnTo>
                  <a:pt x="1071" y="1181"/>
                </a:lnTo>
                <a:lnTo>
                  <a:pt x="1073" y="1179"/>
                </a:lnTo>
                <a:lnTo>
                  <a:pt x="1073" y="1177"/>
                </a:lnTo>
                <a:lnTo>
                  <a:pt x="1073" y="1173"/>
                </a:lnTo>
                <a:lnTo>
                  <a:pt x="1075" y="1171"/>
                </a:lnTo>
                <a:lnTo>
                  <a:pt x="1075" y="1169"/>
                </a:lnTo>
                <a:lnTo>
                  <a:pt x="1077" y="1167"/>
                </a:lnTo>
                <a:lnTo>
                  <a:pt x="1077" y="1167"/>
                </a:lnTo>
                <a:lnTo>
                  <a:pt x="1077" y="1165"/>
                </a:lnTo>
                <a:lnTo>
                  <a:pt x="1079" y="1163"/>
                </a:lnTo>
                <a:lnTo>
                  <a:pt x="1079" y="1163"/>
                </a:lnTo>
                <a:lnTo>
                  <a:pt x="1081" y="1159"/>
                </a:lnTo>
                <a:lnTo>
                  <a:pt x="1081" y="1159"/>
                </a:lnTo>
                <a:lnTo>
                  <a:pt x="1081" y="1157"/>
                </a:lnTo>
                <a:lnTo>
                  <a:pt x="1083" y="1157"/>
                </a:lnTo>
                <a:lnTo>
                  <a:pt x="1083" y="1159"/>
                </a:lnTo>
                <a:lnTo>
                  <a:pt x="1085" y="1157"/>
                </a:lnTo>
                <a:lnTo>
                  <a:pt x="1085" y="1157"/>
                </a:lnTo>
                <a:lnTo>
                  <a:pt x="1085" y="1159"/>
                </a:lnTo>
                <a:moveTo>
                  <a:pt x="923" y="1104"/>
                </a:moveTo>
                <a:lnTo>
                  <a:pt x="923" y="1102"/>
                </a:lnTo>
                <a:lnTo>
                  <a:pt x="923" y="1104"/>
                </a:lnTo>
                <a:lnTo>
                  <a:pt x="925" y="1106"/>
                </a:lnTo>
                <a:lnTo>
                  <a:pt x="925" y="1108"/>
                </a:lnTo>
                <a:lnTo>
                  <a:pt x="927" y="1108"/>
                </a:lnTo>
                <a:lnTo>
                  <a:pt x="927" y="1110"/>
                </a:lnTo>
                <a:lnTo>
                  <a:pt x="927" y="1112"/>
                </a:lnTo>
                <a:lnTo>
                  <a:pt x="929" y="1114"/>
                </a:lnTo>
                <a:lnTo>
                  <a:pt x="929" y="1114"/>
                </a:lnTo>
                <a:lnTo>
                  <a:pt x="931" y="1114"/>
                </a:lnTo>
                <a:lnTo>
                  <a:pt x="931" y="1118"/>
                </a:lnTo>
                <a:lnTo>
                  <a:pt x="933" y="1118"/>
                </a:lnTo>
                <a:lnTo>
                  <a:pt x="933" y="1120"/>
                </a:lnTo>
                <a:lnTo>
                  <a:pt x="933" y="1124"/>
                </a:lnTo>
                <a:lnTo>
                  <a:pt x="935" y="1124"/>
                </a:lnTo>
                <a:lnTo>
                  <a:pt x="935" y="1126"/>
                </a:lnTo>
                <a:lnTo>
                  <a:pt x="937" y="1128"/>
                </a:lnTo>
                <a:lnTo>
                  <a:pt x="937" y="1130"/>
                </a:lnTo>
                <a:lnTo>
                  <a:pt x="937" y="1132"/>
                </a:lnTo>
                <a:lnTo>
                  <a:pt x="939" y="1134"/>
                </a:lnTo>
                <a:lnTo>
                  <a:pt x="939" y="1137"/>
                </a:lnTo>
                <a:lnTo>
                  <a:pt x="941" y="1139"/>
                </a:lnTo>
                <a:lnTo>
                  <a:pt x="941" y="1141"/>
                </a:lnTo>
                <a:lnTo>
                  <a:pt x="941" y="1143"/>
                </a:lnTo>
                <a:lnTo>
                  <a:pt x="943" y="1145"/>
                </a:lnTo>
                <a:lnTo>
                  <a:pt x="943" y="1147"/>
                </a:lnTo>
                <a:lnTo>
                  <a:pt x="945" y="1149"/>
                </a:lnTo>
                <a:lnTo>
                  <a:pt x="945" y="1151"/>
                </a:lnTo>
                <a:lnTo>
                  <a:pt x="945" y="1155"/>
                </a:lnTo>
                <a:lnTo>
                  <a:pt x="947" y="1155"/>
                </a:lnTo>
                <a:lnTo>
                  <a:pt x="947" y="1157"/>
                </a:lnTo>
                <a:lnTo>
                  <a:pt x="949" y="1161"/>
                </a:lnTo>
                <a:lnTo>
                  <a:pt x="949" y="1163"/>
                </a:lnTo>
                <a:lnTo>
                  <a:pt x="949" y="1163"/>
                </a:lnTo>
                <a:lnTo>
                  <a:pt x="951" y="1167"/>
                </a:lnTo>
                <a:lnTo>
                  <a:pt x="951" y="1169"/>
                </a:lnTo>
                <a:lnTo>
                  <a:pt x="953" y="1171"/>
                </a:lnTo>
                <a:lnTo>
                  <a:pt x="953" y="1173"/>
                </a:lnTo>
                <a:lnTo>
                  <a:pt x="955" y="1175"/>
                </a:lnTo>
                <a:lnTo>
                  <a:pt x="955" y="1177"/>
                </a:lnTo>
                <a:lnTo>
                  <a:pt x="955" y="1181"/>
                </a:lnTo>
                <a:lnTo>
                  <a:pt x="957" y="1181"/>
                </a:lnTo>
                <a:lnTo>
                  <a:pt x="957" y="1185"/>
                </a:lnTo>
                <a:lnTo>
                  <a:pt x="959" y="1187"/>
                </a:lnTo>
                <a:lnTo>
                  <a:pt x="959" y="1187"/>
                </a:lnTo>
                <a:lnTo>
                  <a:pt x="959" y="1191"/>
                </a:lnTo>
                <a:lnTo>
                  <a:pt x="961" y="1193"/>
                </a:lnTo>
                <a:lnTo>
                  <a:pt x="961" y="1195"/>
                </a:lnTo>
                <a:lnTo>
                  <a:pt x="963" y="1197"/>
                </a:lnTo>
                <a:lnTo>
                  <a:pt x="963" y="1197"/>
                </a:lnTo>
                <a:lnTo>
                  <a:pt x="963" y="1202"/>
                </a:lnTo>
                <a:lnTo>
                  <a:pt x="965" y="1204"/>
                </a:lnTo>
                <a:lnTo>
                  <a:pt x="965" y="1204"/>
                </a:lnTo>
                <a:lnTo>
                  <a:pt x="967" y="1208"/>
                </a:lnTo>
                <a:lnTo>
                  <a:pt x="967" y="1210"/>
                </a:lnTo>
                <a:lnTo>
                  <a:pt x="967" y="1212"/>
                </a:lnTo>
                <a:lnTo>
                  <a:pt x="970" y="1212"/>
                </a:lnTo>
                <a:lnTo>
                  <a:pt x="970" y="1214"/>
                </a:lnTo>
                <a:lnTo>
                  <a:pt x="972" y="1216"/>
                </a:lnTo>
                <a:lnTo>
                  <a:pt x="972" y="1220"/>
                </a:lnTo>
                <a:lnTo>
                  <a:pt x="974" y="1220"/>
                </a:lnTo>
                <a:lnTo>
                  <a:pt x="974" y="1222"/>
                </a:lnTo>
                <a:lnTo>
                  <a:pt x="974" y="1224"/>
                </a:lnTo>
                <a:lnTo>
                  <a:pt x="976" y="1228"/>
                </a:lnTo>
                <a:lnTo>
                  <a:pt x="976" y="1230"/>
                </a:lnTo>
                <a:lnTo>
                  <a:pt x="978" y="1234"/>
                </a:lnTo>
                <a:lnTo>
                  <a:pt x="978" y="1234"/>
                </a:lnTo>
                <a:lnTo>
                  <a:pt x="978" y="1238"/>
                </a:lnTo>
                <a:lnTo>
                  <a:pt x="980" y="1240"/>
                </a:lnTo>
                <a:lnTo>
                  <a:pt x="980" y="1244"/>
                </a:lnTo>
                <a:lnTo>
                  <a:pt x="982" y="1244"/>
                </a:lnTo>
                <a:lnTo>
                  <a:pt x="982" y="1248"/>
                </a:lnTo>
                <a:lnTo>
                  <a:pt x="982" y="1248"/>
                </a:lnTo>
                <a:lnTo>
                  <a:pt x="984" y="1250"/>
                </a:lnTo>
                <a:lnTo>
                  <a:pt x="984" y="1254"/>
                </a:lnTo>
                <a:lnTo>
                  <a:pt x="986" y="1254"/>
                </a:lnTo>
                <a:lnTo>
                  <a:pt x="986" y="1256"/>
                </a:lnTo>
                <a:lnTo>
                  <a:pt x="986" y="1258"/>
                </a:lnTo>
                <a:lnTo>
                  <a:pt x="988" y="1258"/>
                </a:lnTo>
                <a:lnTo>
                  <a:pt x="988" y="1260"/>
                </a:lnTo>
                <a:lnTo>
                  <a:pt x="990" y="1263"/>
                </a:lnTo>
                <a:lnTo>
                  <a:pt x="990" y="1260"/>
                </a:lnTo>
                <a:lnTo>
                  <a:pt x="992" y="1263"/>
                </a:lnTo>
                <a:lnTo>
                  <a:pt x="992" y="1265"/>
                </a:lnTo>
                <a:lnTo>
                  <a:pt x="992" y="1265"/>
                </a:lnTo>
                <a:lnTo>
                  <a:pt x="994" y="1267"/>
                </a:lnTo>
                <a:lnTo>
                  <a:pt x="994" y="1269"/>
                </a:lnTo>
                <a:lnTo>
                  <a:pt x="996" y="1267"/>
                </a:lnTo>
                <a:lnTo>
                  <a:pt x="996" y="1271"/>
                </a:lnTo>
                <a:lnTo>
                  <a:pt x="996" y="1271"/>
                </a:lnTo>
                <a:lnTo>
                  <a:pt x="998" y="1273"/>
                </a:lnTo>
                <a:lnTo>
                  <a:pt x="998" y="1275"/>
                </a:lnTo>
                <a:lnTo>
                  <a:pt x="1000" y="1277"/>
                </a:lnTo>
                <a:lnTo>
                  <a:pt x="1000" y="1279"/>
                </a:lnTo>
                <a:lnTo>
                  <a:pt x="1000" y="1281"/>
                </a:lnTo>
                <a:lnTo>
                  <a:pt x="1002" y="1281"/>
                </a:lnTo>
                <a:lnTo>
                  <a:pt x="1002" y="1283"/>
                </a:lnTo>
                <a:lnTo>
                  <a:pt x="1004" y="1285"/>
                </a:lnTo>
                <a:lnTo>
                  <a:pt x="1004" y="1285"/>
                </a:lnTo>
                <a:moveTo>
                  <a:pt x="839" y="1275"/>
                </a:moveTo>
                <a:lnTo>
                  <a:pt x="841" y="1275"/>
                </a:lnTo>
                <a:lnTo>
                  <a:pt x="841" y="1275"/>
                </a:lnTo>
                <a:lnTo>
                  <a:pt x="841" y="1273"/>
                </a:lnTo>
                <a:lnTo>
                  <a:pt x="843" y="1271"/>
                </a:lnTo>
                <a:lnTo>
                  <a:pt x="843" y="1271"/>
                </a:lnTo>
                <a:lnTo>
                  <a:pt x="845" y="1269"/>
                </a:lnTo>
                <a:lnTo>
                  <a:pt x="845" y="1267"/>
                </a:lnTo>
                <a:lnTo>
                  <a:pt x="845" y="1267"/>
                </a:lnTo>
                <a:lnTo>
                  <a:pt x="848" y="1265"/>
                </a:lnTo>
                <a:lnTo>
                  <a:pt x="848" y="1263"/>
                </a:lnTo>
                <a:lnTo>
                  <a:pt x="850" y="1263"/>
                </a:lnTo>
                <a:lnTo>
                  <a:pt x="850" y="1258"/>
                </a:lnTo>
                <a:lnTo>
                  <a:pt x="850" y="1258"/>
                </a:lnTo>
                <a:lnTo>
                  <a:pt x="852" y="1254"/>
                </a:lnTo>
                <a:lnTo>
                  <a:pt x="852" y="1254"/>
                </a:lnTo>
                <a:lnTo>
                  <a:pt x="854" y="1252"/>
                </a:lnTo>
                <a:lnTo>
                  <a:pt x="854" y="1250"/>
                </a:lnTo>
                <a:lnTo>
                  <a:pt x="856" y="1248"/>
                </a:lnTo>
                <a:lnTo>
                  <a:pt x="856" y="1246"/>
                </a:lnTo>
                <a:lnTo>
                  <a:pt x="856" y="1244"/>
                </a:lnTo>
                <a:lnTo>
                  <a:pt x="858" y="1240"/>
                </a:lnTo>
                <a:lnTo>
                  <a:pt x="858" y="1238"/>
                </a:lnTo>
                <a:lnTo>
                  <a:pt x="860" y="1236"/>
                </a:lnTo>
                <a:lnTo>
                  <a:pt x="860" y="1234"/>
                </a:lnTo>
                <a:lnTo>
                  <a:pt x="860" y="1230"/>
                </a:lnTo>
                <a:lnTo>
                  <a:pt x="862" y="1226"/>
                </a:lnTo>
                <a:lnTo>
                  <a:pt x="862" y="1226"/>
                </a:lnTo>
                <a:lnTo>
                  <a:pt x="864" y="1222"/>
                </a:lnTo>
                <a:lnTo>
                  <a:pt x="864" y="1218"/>
                </a:lnTo>
                <a:lnTo>
                  <a:pt x="864" y="1216"/>
                </a:lnTo>
                <a:lnTo>
                  <a:pt x="866" y="1212"/>
                </a:lnTo>
                <a:lnTo>
                  <a:pt x="866" y="1208"/>
                </a:lnTo>
                <a:lnTo>
                  <a:pt x="868" y="1206"/>
                </a:lnTo>
                <a:lnTo>
                  <a:pt x="868" y="1202"/>
                </a:lnTo>
                <a:lnTo>
                  <a:pt x="868" y="1197"/>
                </a:lnTo>
                <a:lnTo>
                  <a:pt x="870" y="1195"/>
                </a:lnTo>
                <a:lnTo>
                  <a:pt x="870" y="1191"/>
                </a:lnTo>
                <a:lnTo>
                  <a:pt x="872" y="1187"/>
                </a:lnTo>
                <a:lnTo>
                  <a:pt x="872" y="1185"/>
                </a:lnTo>
                <a:lnTo>
                  <a:pt x="874" y="1183"/>
                </a:lnTo>
                <a:lnTo>
                  <a:pt x="874" y="1181"/>
                </a:lnTo>
                <a:lnTo>
                  <a:pt x="874" y="1177"/>
                </a:lnTo>
                <a:lnTo>
                  <a:pt x="876" y="1173"/>
                </a:lnTo>
                <a:lnTo>
                  <a:pt x="876" y="1171"/>
                </a:lnTo>
                <a:lnTo>
                  <a:pt x="878" y="1167"/>
                </a:lnTo>
                <a:lnTo>
                  <a:pt x="878" y="1165"/>
                </a:lnTo>
                <a:lnTo>
                  <a:pt x="878" y="1161"/>
                </a:lnTo>
                <a:lnTo>
                  <a:pt x="880" y="1157"/>
                </a:lnTo>
                <a:lnTo>
                  <a:pt x="880" y="1155"/>
                </a:lnTo>
                <a:lnTo>
                  <a:pt x="882" y="1151"/>
                </a:lnTo>
                <a:lnTo>
                  <a:pt x="882" y="1151"/>
                </a:lnTo>
                <a:lnTo>
                  <a:pt x="882" y="1145"/>
                </a:lnTo>
                <a:lnTo>
                  <a:pt x="884" y="1143"/>
                </a:lnTo>
                <a:lnTo>
                  <a:pt x="884" y="1139"/>
                </a:lnTo>
                <a:lnTo>
                  <a:pt x="886" y="1137"/>
                </a:lnTo>
                <a:lnTo>
                  <a:pt x="886" y="1134"/>
                </a:lnTo>
                <a:lnTo>
                  <a:pt x="886" y="1130"/>
                </a:lnTo>
                <a:lnTo>
                  <a:pt x="888" y="1128"/>
                </a:lnTo>
                <a:lnTo>
                  <a:pt x="888" y="1126"/>
                </a:lnTo>
                <a:lnTo>
                  <a:pt x="890" y="1122"/>
                </a:lnTo>
                <a:lnTo>
                  <a:pt x="890" y="1122"/>
                </a:lnTo>
                <a:lnTo>
                  <a:pt x="890" y="1118"/>
                </a:lnTo>
                <a:lnTo>
                  <a:pt x="892" y="1116"/>
                </a:lnTo>
                <a:lnTo>
                  <a:pt x="892" y="1114"/>
                </a:lnTo>
                <a:lnTo>
                  <a:pt x="894" y="1112"/>
                </a:lnTo>
                <a:lnTo>
                  <a:pt x="894" y="1110"/>
                </a:lnTo>
                <a:lnTo>
                  <a:pt x="896" y="1110"/>
                </a:lnTo>
                <a:lnTo>
                  <a:pt x="896" y="1106"/>
                </a:lnTo>
                <a:lnTo>
                  <a:pt x="896" y="1106"/>
                </a:lnTo>
                <a:lnTo>
                  <a:pt x="898" y="1102"/>
                </a:lnTo>
                <a:lnTo>
                  <a:pt x="898" y="1102"/>
                </a:lnTo>
                <a:lnTo>
                  <a:pt x="900" y="1100"/>
                </a:lnTo>
                <a:lnTo>
                  <a:pt x="900" y="1098"/>
                </a:lnTo>
                <a:lnTo>
                  <a:pt x="900" y="1098"/>
                </a:lnTo>
                <a:lnTo>
                  <a:pt x="902" y="1096"/>
                </a:lnTo>
                <a:lnTo>
                  <a:pt x="902" y="1094"/>
                </a:lnTo>
                <a:lnTo>
                  <a:pt x="904" y="1094"/>
                </a:lnTo>
                <a:lnTo>
                  <a:pt x="904" y="1092"/>
                </a:lnTo>
                <a:lnTo>
                  <a:pt x="904" y="1092"/>
                </a:lnTo>
                <a:lnTo>
                  <a:pt x="906" y="1092"/>
                </a:lnTo>
                <a:lnTo>
                  <a:pt x="906" y="1090"/>
                </a:lnTo>
                <a:lnTo>
                  <a:pt x="909" y="1088"/>
                </a:lnTo>
                <a:lnTo>
                  <a:pt x="909" y="1090"/>
                </a:lnTo>
                <a:lnTo>
                  <a:pt x="909" y="1088"/>
                </a:lnTo>
                <a:lnTo>
                  <a:pt x="911" y="1088"/>
                </a:lnTo>
                <a:lnTo>
                  <a:pt x="911" y="1088"/>
                </a:lnTo>
                <a:lnTo>
                  <a:pt x="913" y="1090"/>
                </a:lnTo>
                <a:lnTo>
                  <a:pt x="913" y="1090"/>
                </a:lnTo>
                <a:lnTo>
                  <a:pt x="915" y="1090"/>
                </a:lnTo>
                <a:lnTo>
                  <a:pt x="915" y="1092"/>
                </a:lnTo>
                <a:lnTo>
                  <a:pt x="915" y="1092"/>
                </a:lnTo>
                <a:lnTo>
                  <a:pt x="917" y="1092"/>
                </a:lnTo>
                <a:lnTo>
                  <a:pt x="917" y="1096"/>
                </a:lnTo>
                <a:lnTo>
                  <a:pt x="919" y="1098"/>
                </a:lnTo>
                <a:lnTo>
                  <a:pt x="919" y="1096"/>
                </a:lnTo>
                <a:lnTo>
                  <a:pt x="919" y="1100"/>
                </a:lnTo>
                <a:lnTo>
                  <a:pt x="921" y="1100"/>
                </a:lnTo>
                <a:lnTo>
                  <a:pt x="921" y="1100"/>
                </a:lnTo>
                <a:lnTo>
                  <a:pt x="923" y="1104"/>
                </a:lnTo>
                <a:moveTo>
                  <a:pt x="758" y="1110"/>
                </a:moveTo>
                <a:lnTo>
                  <a:pt x="758" y="1116"/>
                </a:lnTo>
                <a:lnTo>
                  <a:pt x="760" y="1118"/>
                </a:lnTo>
                <a:lnTo>
                  <a:pt x="760" y="1122"/>
                </a:lnTo>
                <a:lnTo>
                  <a:pt x="760" y="1128"/>
                </a:lnTo>
                <a:lnTo>
                  <a:pt x="762" y="1132"/>
                </a:lnTo>
                <a:lnTo>
                  <a:pt x="762" y="1134"/>
                </a:lnTo>
                <a:lnTo>
                  <a:pt x="764" y="1139"/>
                </a:lnTo>
                <a:lnTo>
                  <a:pt x="764" y="1143"/>
                </a:lnTo>
                <a:lnTo>
                  <a:pt x="764" y="1147"/>
                </a:lnTo>
                <a:lnTo>
                  <a:pt x="766" y="1149"/>
                </a:lnTo>
                <a:lnTo>
                  <a:pt x="766" y="1153"/>
                </a:lnTo>
                <a:lnTo>
                  <a:pt x="768" y="1157"/>
                </a:lnTo>
                <a:lnTo>
                  <a:pt x="768" y="1161"/>
                </a:lnTo>
                <a:lnTo>
                  <a:pt x="768" y="1165"/>
                </a:lnTo>
                <a:lnTo>
                  <a:pt x="770" y="1167"/>
                </a:lnTo>
                <a:lnTo>
                  <a:pt x="770" y="1171"/>
                </a:lnTo>
                <a:lnTo>
                  <a:pt x="772" y="1177"/>
                </a:lnTo>
                <a:lnTo>
                  <a:pt x="772" y="1179"/>
                </a:lnTo>
                <a:lnTo>
                  <a:pt x="772" y="1183"/>
                </a:lnTo>
                <a:lnTo>
                  <a:pt x="774" y="1187"/>
                </a:lnTo>
                <a:lnTo>
                  <a:pt x="774" y="1189"/>
                </a:lnTo>
                <a:lnTo>
                  <a:pt x="776" y="1193"/>
                </a:lnTo>
                <a:lnTo>
                  <a:pt x="776" y="1197"/>
                </a:lnTo>
                <a:lnTo>
                  <a:pt x="778" y="1197"/>
                </a:lnTo>
                <a:lnTo>
                  <a:pt x="778" y="1200"/>
                </a:lnTo>
                <a:lnTo>
                  <a:pt x="778" y="1204"/>
                </a:lnTo>
                <a:lnTo>
                  <a:pt x="780" y="1206"/>
                </a:lnTo>
                <a:lnTo>
                  <a:pt x="780" y="1206"/>
                </a:lnTo>
                <a:lnTo>
                  <a:pt x="782" y="1210"/>
                </a:lnTo>
                <a:lnTo>
                  <a:pt x="782" y="1212"/>
                </a:lnTo>
                <a:lnTo>
                  <a:pt x="782" y="1212"/>
                </a:lnTo>
                <a:lnTo>
                  <a:pt x="784" y="1216"/>
                </a:lnTo>
                <a:lnTo>
                  <a:pt x="784" y="1216"/>
                </a:lnTo>
                <a:lnTo>
                  <a:pt x="787" y="1220"/>
                </a:lnTo>
                <a:lnTo>
                  <a:pt x="787" y="1220"/>
                </a:lnTo>
                <a:lnTo>
                  <a:pt x="787" y="1222"/>
                </a:lnTo>
                <a:lnTo>
                  <a:pt x="789" y="1224"/>
                </a:lnTo>
                <a:lnTo>
                  <a:pt x="789" y="1226"/>
                </a:lnTo>
                <a:lnTo>
                  <a:pt x="791" y="1228"/>
                </a:lnTo>
                <a:lnTo>
                  <a:pt x="791" y="1228"/>
                </a:lnTo>
                <a:lnTo>
                  <a:pt x="791" y="1230"/>
                </a:lnTo>
                <a:lnTo>
                  <a:pt x="793" y="1234"/>
                </a:lnTo>
                <a:lnTo>
                  <a:pt x="793" y="1234"/>
                </a:lnTo>
                <a:lnTo>
                  <a:pt x="795" y="1238"/>
                </a:lnTo>
                <a:lnTo>
                  <a:pt x="795" y="1238"/>
                </a:lnTo>
                <a:lnTo>
                  <a:pt x="797" y="1240"/>
                </a:lnTo>
                <a:lnTo>
                  <a:pt x="797" y="1242"/>
                </a:lnTo>
                <a:lnTo>
                  <a:pt x="797" y="1242"/>
                </a:lnTo>
                <a:lnTo>
                  <a:pt x="799" y="1244"/>
                </a:lnTo>
                <a:lnTo>
                  <a:pt x="799" y="1246"/>
                </a:lnTo>
                <a:lnTo>
                  <a:pt x="801" y="1246"/>
                </a:lnTo>
                <a:lnTo>
                  <a:pt x="801" y="1246"/>
                </a:lnTo>
                <a:lnTo>
                  <a:pt x="801" y="1250"/>
                </a:lnTo>
                <a:lnTo>
                  <a:pt x="803" y="1250"/>
                </a:lnTo>
                <a:lnTo>
                  <a:pt x="803" y="1250"/>
                </a:lnTo>
                <a:lnTo>
                  <a:pt x="805" y="1252"/>
                </a:lnTo>
                <a:lnTo>
                  <a:pt x="805" y="1252"/>
                </a:lnTo>
                <a:lnTo>
                  <a:pt x="805" y="1254"/>
                </a:lnTo>
                <a:lnTo>
                  <a:pt x="807" y="1256"/>
                </a:lnTo>
                <a:lnTo>
                  <a:pt x="807" y="1256"/>
                </a:lnTo>
                <a:lnTo>
                  <a:pt x="809" y="1258"/>
                </a:lnTo>
                <a:lnTo>
                  <a:pt x="809" y="1260"/>
                </a:lnTo>
                <a:lnTo>
                  <a:pt x="809" y="1260"/>
                </a:lnTo>
                <a:lnTo>
                  <a:pt x="811" y="1263"/>
                </a:lnTo>
                <a:lnTo>
                  <a:pt x="811" y="1263"/>
                </a:lnTo>
                <a:lnTo>
                  <a:pt x="813" y="1265"/>
                </a:lnTo>
                <a:lnTo>
                  <a:pt x="813" y="1267"/>
                </a:lnTo>
                <a:lnTo>
                  <a:pt x="813" y="1267"/>
                </a:lnTo>
                <a:lnTo>
                  <a:pt x="815" y="1269"/>
                </a:lnTo>
                <a:lnTo>
                  <a:pt x="815" y="1267"/>
                </a:lnTo>
                <a:lnTo>
                  <a:pt x="817" y="1269"/>
                </a:lnTo>
                <a:lnTo>
                  <a:pt x="817" y="1271"/>
                </a:lnTo>
                <a:lnTo>
                  <a:pt x="819" y="1271"/>
                </a:lnTo>
                <a:lnTo>
                  <a:pt x="819" y="1271"/>
                </a:lnTo>
                <a:lnTo>
                  <a:pt x="819" y="1273"/>
                </a:lnTo>
                <a:lnTo>
                  <a:pt x="821" y="1271"/>
                </a:lnTo>
                <a:lnTo>
                  <a:pt x="821" y="1273"/>
                </a:lnTo>
                <a:lnTo>
                  <a:pt x="823" y="1273"/>
                </a:lnTo>
                <a:lnTo>
                  <a:pt x="823" y="1273"/>
                </a:lnTo>
                <a:lnTo>
                  <a:pt x="823" y="1273"/>
                </a:lnTo>
                <a:lnTo>
                  <a:pt x="825" y="1273"/>
                </a:lnTo>
                <a:lnTo>
                  <a:pt x="825" y="1273"/>
                </a:lnTo>
                <a:lnTo>
                  <a:pt x="827" y="1273"/>
                </a:lnTo>
                <a:lnTo>
                  <a:pt x="827" y="1275"/>
                </a:lnTo>
                <a:lnTo>
                  <a:pt x="827" y="1275"/>
                </a:lnTo>
                <a:lnTo>
                  <a:pt x="829" y="1275"/>
                </a:lnTo>
                <a:lnTo>
                  <a:pt x="829" y="1277"/>
                </a:lnTo>
                <a:lnTo>
                  <a:pt x="831" y="1275"/>
                </a:lnTo>
                <a:lnTo>
                  <a:pt x="831" y="1275"/>
                </a:lnTo>
                <a:lnTo>
                  <a:pt x="831" y="1277"/>
                </a:lnTo>
                <a:lnTo>
                  <a:pt x="833" y="1277"/>
                </a:lnTo>
                <a:lnTo>
                  <a:pt x="833" y="1277"/>
                </a:lnTo>
                <a:lnTo>
                  <a:pt x="835" y="1277"/>
                </a:lnTo>
                <a:lnTo>
                  <a:pt x="835" y="1277"/>
                </a:lnTo>
                <a:lnTo>
                  <a:pt x="837" y="1277"/>
                </a:lnTo>
                <a:lnTo>
                  <a:pt x="837" y="1277"/>
                </a:lnTo>
                <a:lnTo>
                  <a:pt x="837" y="1275"/>
                </a:lnTo>
                <a:lnTo>
                  <a:pt x="839" y="1277"/>
                </a:lnTo>
                <a:lnTo>
                  <a:pt x="839" y="1275"/>
                </a:lnTo>
                <a:moveTo>
                  <a:pt x="675" y="856"/>
                </a:moveTo>
                <a:lnTo>
                  <a:pt x="677" y="856"/>
                </a:lnTo>
                <a:lnTo>
                  <a:pt x="677" y="858"/>
                </a:lnTo>
                <a:lnTo>
                  <a:pt x="679" y="858"/>
                </a:lnTo>
                <a:lnTo>
                  <a:pt x="679" y="858"/>
                </a:lnTo>
                <a:lnTo>
                  <a:pt x="679" y="858"/>
                </a:lnTo>
                <a:lnTo>
                  <a:pt x="681" y="858"/>
                </a:lnTo>
                <a:lnTo>
                  <a:pt x="681" y="860"/>
                </a:lnTo>
                <a:lnTo>
                  <a:pt x="683" y="862"/>
                </a:lnTo>
                <a:lnTo>
                  <a:pt x="683" y="860"/>
                </a:lnTo>
                <a:lnTo>
                  <a:pt x="683" y="860"/>
                </a:lnTo>
                <a:lnTo>
                  <a:pt x="685" y="864"/>
                </a:lnTo>
                <a:lnTo>
                  <a:pt x="685" y="864"/>
                </a:lnTo>
                <a:lnTo>
                  <a:pt x="687" y="866"/>
                </a:lnTo>
                <a:lnTo>
                  <a:pt x="687" y="866"/>
                </a:lnTo>
                <a:lnTo>
                  <a:pt x="687" y="866"/>
                </a:lnTo>
                <a:lnTo>
                  <a:pt x="689" y="868"/>
                </a:lnTo>
                <a:lnTo>
                  <a:pt x="689" y="870"/>
                </a:lnTo>
                <a:lnTo>
                  <a:pt x="691" y="868"/>
                </a:lnTo>
                <a:lnTo>
                  <a:pt x="691" y="870"/>
                </a:lnTo>
                <a:lnTo>
                  <a:pt x="691" y="872"/>
                </a:lnTo>
                <a:lnTo>
                  <a:pt x="693" y="872"/>
                </a:lnTo>
                <a:lnTo>
                  <a:pt x="693" y="874"/>
                </a:lnTo>
                <a:lnTo>
                  <a:pt x="695" y="874"/>
                </a:lnTo>
                <a:lnTo>
                  <a:pt x="695" y="876"/>
                </a:lnTo>
                <a:lnTo>
                  <a:pt x="695" y="876"/>
                </a:lnTo>
                <a:lnTo>
                  <a:pt x="697" y="876"/>
                </a:lnTo>
                <a:lnTo>
                  <a:pt x="697" y="878"/>
                </a:lnTo>
                <a:lnTo>
                  <a:pt x="699" y="878"/>
                </a:lnTo>
                <a:lnTo>
                  <a:pt x="699" y="878"/>
                </a:lnTo>
                <a:lnTo>
                  <a:pt x="701" y="880"/>
                </a:lnTo>
                <a:lnTo>
                  <a:pt x="701" y="878"/>
                </a:lnTo>
                <a:lnTo>
                  <a:pt x="701" y="882"/>
                </a:lnTo>
                <a:lnTo>
                  <a:pt x="703" y="882"/>
                </a:lnTo>
                <a:lnTo>
                  <a:pt x="703" y="882"/>
                </a:lnTo>
                <a:lnTo>
                  <a:pt x="705" y="885"/>
                </a:lnTo>
                <a:lnTo>
                  <a:pt x="705" y="887"/>
                </a:lnTo>
                <a:lnTo>
                  <a:pt x="705" y="889"/>
                </a:lnTo>
                <a:lnTo>
                  <a:pt x="707" y="891"/>
                </a:lnTo>
                <a:lnTo>
                  <a:pt x="707" y="893"/>
                </a:lnTo>
                <a:lnTo>
                  <a:pt x="709" y="895"/>
                </a:lnTo>
                <a:lnTo>
                  <a:pt x="709" y="897"/>
                </a:lnTo>
                <a:lnTo>
                  <a:pt x="709" y="899"/>
                </a:lnTo>
                <a:lnTo>
                  <a:pt x="711" y="901"/>
                </a:lnTo>
                <a:lnTo>
                  <a:pt x="711" y="905"/>
                </a:lnTo>
                <a:lnTo>
                  <a:pt x="713" y="907"/>
                </a:lnTo>
                <a:lnTo>
                  <a:pt x="713" y="909"/>
                </a:lnTo>
                <a:lnTo>
                  <a:pt x="713" y="911"/>
                </a:lnTo>
                <a:lnTo>
                  <a:pt x="715" y="915"/>
                </a:lnTo>
                <a:lnTo>
                  <a:pt x="715" y="917"/>
                </a:lnTo>
                <a:lnTo>
                  <a:pt x="717" y="919"/>
                </a:lnTo>
                <a:lnTo>
                  <a:pt x="717" y="921"/>
                </a:lnTo>
                <a:lnTo>
                  <a:pt x="719" y="925"/>
                </a:lnTo>
                <a:lnTo>
                  <a:pt x="719" y="929"/>
                </a:lnTo>
                <a:lnTo>
                  <a:pt x="719" y="931"/>
                </a:lnTo>
                <a:lnTo>
                  <a:pt x="721" y="935"/>
                </a:lnTo>
                <a:lnTo>
                  <a:pt x="721" y="937"/>
                </a:lnTo>
                <a:lnTo>
                  <a:pt x="723" y="939"/>
                </a:lnTo>
                <a:lnTo>
                  <a:pt x="723" y="943"/>
                </a:lnTo>
                <a:lnTo>
                  <a:pt x="723" y="948"/>
                </a:lnTo>
                <a:lnTo>
                  <a:pt x="726" y="954"/>
                </a:lnTo>
                <a:lnTo>
                  <a:pt x="726" y="954"/>
                </a:lnTo>
                <a:lnTo>
                  <a:pt x="728" y="958"/>
                </a:lnTo>
                <a:lnTo>
                  <a:pt x="728" y="964"/>
                </a:lnTo>
                <a:lnTo>
                  <a:pt x="728" y="966"/>
                </a:lnTo>
                <a:lnTo>
                  <a:pt x="730" y="970"/>
                </a:lnTo>
                <a:lnTo>
                  <a:pt x="730" y="974"/>
                </a:lnTo>
                <a:lnTo>
                  <a:pt x="732" y="978"/>
                </a:lnTo>
                <a:lnTo>
                  <a:pt x="732" y="980"/>
                </a:lnTo>
                <a:lnTo>
                  <a:pt x="732" y="984"/>
                </a:lnTo>
                <a:lnTo>
                  <a:pt x="734" y="988"/>
                </a:lnTo>
                <a:lnTo>
                  <a:pt x="734" y="992"/>
                </a:lnTo>
                <a:lnTo>
                  <a:pt x="736" y="996"/>
                </a:lnTo>
                <a:lnTo>
                  <a:pt x="736" y="1000"/>
                </a:lnTo>
                <a:lnTo>
                  <a:pt x="738" y="1004"/>
                </a:lnTo>
                <a:lnTo>
                  <a:pt x="738" y="1006"/>
                </a:lnTo>
                <a:lnTo>
                  <a:pt x="738" y="1011"/>
                </a:lnTo>
                <a:lnTo>
                  <a:pt x="740" y="1015"/>
                </a:lnTo>
                <a:lnTo>
                  <a:pt x="740" y="1019"/>
                </a:lnTo>
                <a:lnTo>
                  <a:pt x="742" y="1023"/>
                </a:lnTo>
                <a:lnTo>
                  <a:pt x="742" y="1025"/>
                </a:lnTo>
                <a:lnTo>
                  <a:pt x="742" y="1029"/>
                </a:lnTo>
                <a:lnTo>
                  <a:pt x="744" y="1033"/>
                </a:lnTo>
                <a:lnTo>
                  <a:pt x="744" y="1037"/>
                </a:lnTo>
                <a:lnTo>
                  <a:pt x="746" y="1041"/>
                </a:lnTo>
                <a:lnTo>
                  <a:pt x="746" y="1045"/>
                </a:lnTo>
                <a:lnTo>
                  <a:pt x="746" y="1049"/>
                </a:lnTo>
                <a:lnTo>
                  <a:pt x="748" y="1053"/>
                </a:lnTo>
                <a:lnTo>
                  <a:pt x="748" y="1055"/>
                </a:lnTo>
                <a:lnTo>
                  <a:pt x="750" y="1063"/>
                </a:lnTo>
                <a:lnTo>
                  <a:pt x="750" y="1065"/>
                </a:lnTo>
                <a:lnTo>
                  <a:pt x="750" y="1071"/>
                </a:lnTo>
                <a:lnTo>
                  <a:pt x="752" y="1076"/>
                </a:lnTo>
                <a:lnTo>
                  <a:pt x="752" y="1082"/>
                </a:lnTo>
                <a:lnTo>
                  <a:pt x="754" y="1086"/>
                </a:lnTo>
                <a:lnTo>
                  <a:pt x="754" y="1090"/>
                </a:lnTo>
                <a:lnTo>
                  <a:pt x="754" y="1096"/>
                </a:lnTo>
                <a:lnTo>
                  <a:pt x="756" y="1102"/>
                </a:lnTo>
                <a:lnTo>
                  <a:pt x="756" y="1106"/>
                </a:lnTo>
                <a:lnTo>
                  <a:pt x="758" y="1110"/>
                </a:lnTo>
                <a:moveTo>
                  <a:pt x="593" y="752"/>
                </a:moveTo>
                <a:lnTo>
                  <a:pt x="593" y="750"/>
                </a:lnTo>
                <a:lnTo>
                  <a:pt x="595" y="752"/>
                </a:lnTo>
                <a:lnTo>
                  <a:pt x="595" y="752"/>
                </a:lnTo>
                <a:lnTo>
                  <a:pt x="595" y="754"/>
                </a:lnTo>
                <a:lnTo>
                  <a:pt x="597" y="756"/>
                </a:lnTo>
                <a:lnTo>
                  <a:pt x="597" y="756"/>
                </a:lnTo>
                <a:lnTo>
                  <a:pt x="599" y="756"/>
                </a:lnTo>
                <a:lnTo>
                  <a:pt x="599" y="756"/>
                </a:lnTo>
                <a:lnTo>
                  <a:pt x="602" y="759"/>
                </a:lnTo>
                <a:lnTo>
                  <a:pt x="602" y="759"/>
                </a:lnTo>
                <a:lnTo>
                  <a:pt x="602" y="761"/>
                </a:lnTo>
                <a:lnTo>
                  <a:pt x="604" y="763"/>
                </a:lnTo>
                <a:lnTo>
                  <a:pt x="604" y="763"/>
                </a:lnTo>
                <a:lnTo>
                  <a:pt x="606" y="765"/>
                </a:lnTo>
                <a:lnTo>
                  <a:pt x="606" y="765"/>
                </a:lnTo>
                <a:lnTo>
                  <a:pt x="606" y="767"/>
                </a:lnTo>
                <a:lnTo>
                  <a:pt x="608" y="767"/>
                </a:lnTo>
                <a:lnTo>
                  <a:pt x="608" y="769"/>
                </a:lnTo>
                <a:lnTo>
                  <a:pt x="610" y="769"/>
                </a:lnTo>
                <a:lnTo>
                  <a:pt x="610" y="771"/>
                </a:lnTo>
                <a:lnTo>
                  <a:pt x="610" y="771"/>
                </a:lnTo>
                <a:lnTo>
                  <a:pt x="612" y="773"/>
                </a:lnTo>
                <a:lnTo>
                  <a:pt x="612" y="773"/>
                </a:lnTo>
                <a:lnTo>
                  <a:pt x="614" y="773"/>
                </a:lnTo>
                <a:lnTo>
                  <a:pt x="614" y="773"/>
                </a:lnTo>
                <a:lnTo>
                  <a:pt x="614" y="775"/>
                </a:lnTo>
                <a:lnTo>
                  <a:pt x="616" y="775"/>
                </a:lnTo>
                <a:lnTo>
                  <a:pt x="616" y="777"/>
                </a:lnTo>
                <a:lnTo>
                  <a:pt x="618" y="777"/>
                </a:lnTo>
                <a:lnTo>
                  <a:pt x="618" y="779"/>
                </a:lnTo>
                <a:lnTo>
                  <a:pt x="618" y="779"/>
                </a:lnTo>
                <a:lnTo>
                  <a:pt x="620" y="781"/>
                </a:lnTo>
                <a:lnTo>
                  <a:pt x="620" y="781"/>
                </a:lnTo>
                <a:lnTo>
                  <a:pt x="622" y="783"/>
                </a:lnTo>
                <a:lnTo>
                  <a:pt x="622" y="783"/>
                </a:lnTo>
                <a:lnTo>
                  <a:pt x="624" y="785"/>
                </a:lnTo>
                <a:lnTo>
                  <a:pt x="624" y="787"/>
                </a:lnTo>
                <a:lnTo>
                  <a:pt x="624" y="787"/>
                </a:lnTo>
                <a:lnTo>
                  <a:pt x="626" y="789"/>
                </a:lnTo>
                <a:lnTo>
                  <a:pt x="626" y="789"/>
                </a:lnTo>
                <a:lnTo>
                  <a:pt x="628" y="791"/>
                </a:lnTo>
                <a:lnTo>
                  <a:pt x="628" y="793"/>
                </a:lnTo>
                <a:lnTo>
                  <a:pt x="628" y="795"/>
                </a:lnTo>
                <a:lnTo>
                  <a:pt x="630" y="795"/>
                </a:lnTo>
                <a:lnTo>
                  <a:pt x="630" y="797"/>
                </a:lnTo>
                <a:lnTo>
                  <a:pt x="632" y="799"/>
                </a:lnTo>
                <a:lnTo>
                  <a:pt x="632" y="799"/>
                </a:lnTo>
                <a:lnTo>
                  <a:pt x="632" y="801"/>
                </a:lnTo>
                <a:lnTo>
                  <a:pt x="634" y="801"/>
                </a:lnTo>
                <a:lnTo>
                  <a:pt x="634" y="803"/>
                </a:lnTo>
                <a:lnTo>
                  <a:pt x="636" y="805"/>
                </a:lnTo>
                <a:lnTo>
                  <a:pt x="636" y="805"/>
                </a:lnTo>
                <a:lnTo>
                  <a:pt x="636" y="807"/>
                </a:lnTo>
                <a:lnTo>
                  <a:pt x="638" y="807"/>
                </a:lnTo>
                <a:lnTo>
                  <a:pt x="638" y="809"/>
                </a:lnTo>
                <a:lnTo>
                  <a:pt x="640" y="811"/>
                </a:lnTo>
                <a:lnTo>
                  <a:pt x="640" y="811"/>
                </a:lnTo>
                <a:lnTo>
                  <a:pt x="642" y="813"/>
                </a:lnTo>
                <a:lnTo>
                  <a:pt x="642" y="815"/>
                </a:lnTo>
                <a:lnTo>
                  <a:pt x="642" y="815"/>
                </a:lnTo>
                <a:lnTo>
                  <a:pt x="644" y="817"/>
                </a:lnTo>
                <a:lnTo>
                  <a:pt x="644" y="817"/>
                </a:lnTo>
                <a:lnTo>
                  <a:pt x="646" y="819"/>
                </a:lnTo>
                <a:lnTo>
                  <a:pt x="646" y="822"/>
                </a:lnTo>
                <a:lnTo>
                  <a:pt x="646" y="824"/>
                </a:lnTo>
                <a:lnTo>
                  <a:pt x="648" y="822"/>
                </a:lnTo>
                <a:lnTo>
                  <a:pt x="648" y="826"/>
                </a:lnTo>
                <a:lnTo>
                  <a:pt x="650" y="826"/>
                </a:lnTo>
                <a:lnTo>
                  <a:pt x="650" y="828"/>
                </a:lnTo>
                <a:lnTo>
                  <a:pt x="650" y="828"/>
                </a:lnTo>
                <a:lnTo>
                  <a:pt x="652" y="830"/>
                </a:lnTo>
                <a:lnTo>
                  <a:pt x="652" y="830"/>
                </a:lnTo>
                <a:lnTo>
                  <a:pt x="654" y="832"/>
                </a:lnTo>
                <a:lnTo>
                  <a:pt x="654" y="832"/>
                </a:lnTo>
                <a:lnTo>
                  <a:pt x="654" y="834"/>
                </a:lnTo>
                <a:lnTo>
                  <a:pt x="656" y="836"/>
                </a:lnTo>
                <a:lnTo>
                  <a:pt x="656" y="834"/>
                </a:lnTo>
                <a:lnTo>
                  <a:pt x="658" y="836"/>
                </a:lnTo>
                <a:lnTo>
                  <a:pt x="658" y="838"/>
                </a:lnTo>
                <a:lnTo>
                  <a:pt x="660" y="838"/>
                </a:lnTo>
                <a:lnTo>
                  <a:pt x="660" y="838"/>
                </a:lnTo>
                <a:lnTo>
                  <a:pt x="660" y="840"/>
                </a:lnTo>
                <a:lnTo>
                  <a:pt x="663" y="840"/>
                </a:lnTo>
                <a:lnTo>
                  <a:pt x="663" y="842"/>
                </a:lnTo>
                <a:lnTo>
                  <a:pt x="665" y="842"/>
                </a:lnTo>
                <a:lnTo>
                  <a:pt x="665" y="842"/>
                </a:lnTo>
                <a:lnTo>
                  <a:pt x="665" y="844"/>
                </a:lnTo>
                <a:lnTo>
                  <a:pt x="667" y="844"/>
                </a:lnTo>
                <a:lnTo>
                  <a:pt x="667" y="846"/>
                </a:lnTo>
                <a:lnTo>
                  <a:pt x="669" y="848"/>
                </a:lnTo>
                <a:lnTo>
                  <a:pt x="669" y="846"/>
                </a:lnTo>
                <a:lnTo>
                  <a:pt x="669" y="848"/>
                </a:lnTo>
                <a:lnTo>
                  <a:pt x="671" y="850"/>
                </a:lnTo>
                <a:lnTo>
                  <a:pt x="671" y="852"/>
                </a:lnTo>
                <a:lnTo>
                  <a:pt x="673" y="852"/>
                </a:lnTo>
                <a:lnTo>
                  <a:pt x="673" y="854"/>
                </a:lnTo>
                <a:lnTo>
                  <a:pt x="673" y="854"/>
                </a:lnTo>
                <a:lnTo>
                  <a:pt x="675" y="856"/>
                </a:lnTo>
                <a:lnTo>
                  <a:pt x="675" y="856"/>
                </a:lnTo>
                <a:moveTo>
                  <a:pt x="510" y="620"/>
                </a:moveTo>
                <a:lnTo>
                  <a:pt x="512" y="622"/>
                </a:lnTo>
                <a:lnTo>
                  <a:pt x="512" y="622"/>
                </a:lnTo>
                <a:lnTo>
                  <a:pt x="514" y="624"/>
                </a:lnTo>
                <a:lnTo>
                  <a:pt x="514" y="624"/>
                </a:lnTo>
                <a:lnTo>
                  <a:pt x="514" y="626"/>
                </a:lnTo>
                <a:lnTo>
                  <a:pt x="516" y="628"/>
                </a:lnTo>
                <a:lnTo>
                  <a:pt x="516" y="628"/>
                </a:lnTo>
                <a:lnTo>
                  <a:pt x="518" y="628"/>
                </a:lnTo>
                <a:lnTo>
                  <a:pt x="518" y="630"/>
                </a:lnTo>
                <a:lnTo>
                  <a:pt x="518" y="633"/>
                </a:lnTo>
                <a:lnTo>
                  <a:pt x="520" y="633"/>
                </a:lnTo>
                <a:lnTo>
                  <a:pt x="520" y="635"/>
                </a:lnTo>
                <a:lnTo>
                  <a:pt x="522" y="635"/>
                </a:lnTo>
                <a:lnTo>
                  <a:pt x="522" y="637"/>
                </a:lnTo>
                <a:lnTo>
                  <a:pt x="524" y="637"/>
                </a:lnTo>
                <a:lnTo>
                  <a:pt x="524" y="637"/>
                </a:lnTo>
                <a:lnTo>
                  <a:pt x="524" y="639"/>
                </a:lnTo>
                <a:lnTo>
                  <a:pt x="526" y="639"/>
                </a:lnTo>
                <a:lnTo>
                  <a:pt x="526" y="641"/>
                </a:lnTo>
                <a:lnTo>
                  <a:pt x="528" y="641"/>
                </a:lnTo>
                <a:lnTo>
                  <a:pt x="528" y="641"/>
                </a:lnTo>
                <a:lnTo>
                  <a:pt x="528" y="643"/>
                </a:lnTo>
                <a:lnTo>
                  <a:pt x="530" y="643"/>
                </a:lnTo>
                <a:lnTo>
                  <a:pt x="530" y="643"/>
                </a:lnTo>
                <a:lnTo>
                  <a:pt x="532" y="645"/>
                </a:lnTo>
                <a:lnTo>
                  <a:pt x="532" y="645"/>
                </a:lnTo>
                <a:lnTo>
                  <a:pt x="532" y="647"/>
                </a:lnTo>
                <a:lnTo>
                  <a:pt x="534" y="649"/>
                </a:lnTo>
                <a:lnTo>
                  <a:pt x="534" y="649"/>
                </a:lnTo>
                <a:lnTo>
                  <a:pt x="536" y="651"/>
                </a:lnTo>
                <a:lnTo>
                  <a:pt x="536" y="653"/>
                </a:lnTo>
                <a:lnTo>
                  <a:pt x="536" y="655"/>
                </a:lnTo>
                <a:lnTo>
                  <a:pt x="538" y="657"/>
                </a:lnTo>
                <a:lnTo>
                  <a:pt x="538" y="659"/>
                </a:lnTo>
                <a:lnTo>
                  <a:pt x="541" y="663"/>
                </a:lnTo>
                <a:lnTo>
                  <a:pt x="541" y="665"/>
                </a:lnTo>
                <a:lnTo>
                  <a:pt x="543" y="667"/>
                </a:lnTo>
                <a:lnTo>
                  <a:pt x="543" y="671"/>
                </a:lnTo>
                <a:lnTo>
                  <a:pt x="543" y="673"/>
                </a:lnTo>
                <a:lnTo>
                  <a:pt x="545" y="675"/>
                </a:lnTo>
                <a:lnTo>
                  <a:pt x="545" y="679"/>
                </a:lnTo>
                <a:lnTo>
                  <a:pt x="547" y="681"/>
                </a:lnTo>
                <a:lnTo>
                  <a:pt x="547" y="681"/>
                </a:lnTo>
                <a:lnTo>
                  <a:pt x="547" y="683"/>
                </a:lnTo>
                <a:lnTo>
                  <a:pt x="549" y="687"/>
                </a:lnTo>
                <a:lnTo>
                  <a:pt x="549" y="687"/>
                </a:lnTo>
                <a:lnTo>
                  <a:pt x="551" y="691"/>
                </a:lnTo>
                <a:lnTo>
                  <a:pt x="551" y="689"/>
                </a:lnTo>
                <a:lnTo>
                  <a:pt x="551" y="693"/>
                </a:lnTo>
                <a:lnTo>
                  <a:pt x="553" y="696"/>
                </a:lnTo>
                <a:lnTo>
                  <a:pt x="553" y="696"/>
                </a:lnTo>
                <a:lnTo>
                  <a:pt x="555" y="698"/>
                </a:lnTo>
                <a:lnTo>
                  <a:pt x="555" y="698"/>
                </a:lnTo>
                <a:lnTo>
                  <a:pt x="555" y="698"/>
                </a:lnTo>
                <a:lnTo>
                  <a:pt x="557" y="698"/>
                </a:lnTo>
                <a:lnTo>
                  <a:pt x="557" y="702"/>
                </a:lnTo>
                <a:lnTo>
                  <a:pt x="559" y="702"/>
                </a:lnTo>
                <a:lnTo>
                  <a:pt x="559" y="702"/>
                </a:lnTo>
                <a:lnTo>
                  <a:pt x="559" y="704"/>
                </a:lnTo>
                <a:lnTo>
                  <a:pt x="561" y="704"/>
                </a:lnTo>
                <a:lnTo>
                  <a:pt x="561" y="706"/>
                </a:lnTo>
                <a:lnTo>
                  <a:pt x="563" y="706"/>
                </a:lnTo>
                <a:lnTo>
                  <a:pt x="563" y="710"/>
                </a:lnTo>
                <a:lnTo>
                  <a:pt x="565" y="710"/>
                </a:lnTo>
                <a:lnTo>
                  <a:pt x="565" y="712"/>
                </a:lnTo>
                <a:lnTo>
                  <a:pt x="565" y="714"/>
                </a:lnTo>
                <a:lnTo>
                  <a:pt x="567" y="716"/>
                </a:lnTo>
                <a:lnTo>
                  <a:pt x="567" y="718"/>
                </a:lnTo>
                <a:lnTo>
                  <a:pt x="569" y="720"/>
                </a:lnTo>
                <a:lnTo>
                  <a:pt x="569" y="722"/>
                </a:lnTo>
                <a:lnTo>
                  <a:pt x="569" y="724"/>
                </a:lnTo>
                <a:lnTo>
                  <a:pt x="571" y="726"/>
                </a:lnTo>
                <a:lnTo>
                  <a:pt x="571" y="726"/>
                </a:lnTo>
                <a:lnTo>
                  <a:pt x="573" y="726"/>
                </a:lnTo>
                <a:lnTo>
                  <a:pt x="573" y="728"/>
                </a:lnTo>
                <a:lnTo>
                  <a:pt x="573" y="728"/>
                </a:lnTo>
                <a:lnTo>
                  <a:pt x="575" y="730"/>
                </a:lnTo>
                <a:lnTo>
                  <a:pt x="575" y="730"/>
                </a:lnTo>
                <a:lnTo>
                  <a:pt x="577" y="730"/>
                </a:lnTo>
                <a:lnTo>
                  <a:pt x="577" y="732"/>
                </a:lnTo>
                <a:lnTo>
                  <a:pt x="577" y="732"/>
                </a:lnTo>
                <a:lnTo>
                  <a:pt x="579" y="734"/>
                </a:lnTo>
                <a:lnTo>
                  <a:pt x="579" y="734"/>
                </a:lnTo>
                <a:lnTo>
                  <a:pt x="581" y="736"/>
                </a:lnTo>
                <a:lnTo>
                  <a:pt x="581" y="738"/>
                </a:lnTo>
                <a:lnTo>
                  <a:pt x="583" y="740"/>
                </a:lnTo>
                <a:lnTo>
                  <a:pt x="583" y="740"/>
                </a:lnTo>
                <a:lnTo>
                  <a:pt x="583" y="742"/>
                </a:lnTo>
                <a:lnTo>
                  <a:pt x="585" y="742"/>
                </a:lnTo>
                <a:lnTo>
                  <a:pt x="585" y="744"/>
                </a:lnTo>
                <a:lnTo>
                  <a:pt x="587" y="746"/>
                </a:lnTo>
                <a:lnTo>
                  <a:pt x="587" y="746"/>
                </a:lnTo>
                <a:lnTo>
                  <a:pt x="587" y="746"/>
                </a:lnTo>
                <a:lnTo>
                  <a:pt x="589" y="750"/>
                </a:lnTo>
                <a:lnTo>
                  <a:pt x="589" y="748"/>
                </a:lnTo>
                <a:lnTo>
                  <a:pt x="591" y="748"/>
                </a:lnTo>
                <a:lnTo>
                  <a:pt x="591" y="750"/>
                </a:lnTo>
                <a:lnTo>
                  <a:pt x="591" y="752"/>
                </a:lnTo>
                <a:lnTo>
                  <a:pt x="593" y="752"/>
                </a:lnTo>
                <a:moveTo>
                  <a:pt x="429" y="458"/>
                </a:moveTo>
                <a:lnTo>
                  <a:pt x="429" y="462"/>
                </a:lnTo>
                <a:lnTo>
                  <a:pt x="431" y="460"/>
                </a:lnTo>
                <a:lnTo>
                  <a:pt x="431" y="462"/>
                </a:lnTo>
                <a:lnTo>
                  <a:pt x="433" y="462"/>
                </a:lnTo>
                <a:lnTo>
                  <a:pt x="433" y="462"/>
                </a:lnTo>
                <a:lnTo>
                  <a:pt x="433" y="464"/>
                </a:lnTo>
                <a:lnTo>
                  <a:pt x="435" y="462"/>
                </a:lnTo>
                <a:lnTo>
                  <a:pt x="435" y="464"/>
                </a:lnTo>
                <a:lnTo>
                  <a:pt x="437" y="464"/>
                </a:lnTo>
                <a:lnTo>
                  <a:pt x="437" y="466"/>
                </a:lnTo>
                <a:lnTo>
                  <a:pt x="437" y="466"/>
                </a:lnTo>
                <a:lnTo>
                  <a:pt x="439" y="466"/>
                </a:lnTo>
                <a:lnTo>
                  <a:pt x="439" y="466"/>
                </a:lnTo>
                <a:lnTo>
                  <a:pt x="441" y="470"/>
                </a:lnTo>
                <a:lnTo>
                  <a:pt x="441" y="470"/>
                </a:lnTo>
                <a:lnTo>
                  <a:pt x="441" y="470"/>
                </a:lnTo>
                <a:lnTo>
                  <a:pt x="443" y="472"/>
                </a:lnTo>
                <a:lnTo>
                  <a:pt x="443" y="474"/>
                </a:lnTo>
                <a:lnTo>
                  <a:pt x="445" y="474"/>
                </a:lnTo>
                <a:lnTo>
                  <a:pt x="445" y="478"/>
                </a:lnTo>
                <a:lnTo>
                  <a:pt x="447" y="480"/>
                </a:lnTo>
                <a:lnTo>
                  <a:pt x="447" y="480"/>
                </a:lnTo>
                <a:lnTo>
                  <a:pt x="447" y="484"/>
                </a:lnTo>
                <a:lnTo>
                  <a:pt x="449" y="486"/>
                </a:lnTo>
                <a:lnTo>
                  <a:pt x="449" y="486"/>
                </a:lnTo>
                <a:lnTo>
                  <a:pt x="451" y="488"/>
                </a:lnTo>
                <a:lnTo>
                  <a:pt x="451" y="490"/>
                </a:lnTo>
                <a:lnTo>
                  <a:pt x="451" y="492"/>
                </a:lnTo>
                <a:lnTo>
                  <a:pt x="453" y="494"/>
                </a:lnTo>
                <a:lnTo>
                  <a:pt x="453" y="496"/>
                </a:lnTo>
                <a:lnTo>
                  <a:pt x="455" y="496"/>
                </a:lnTo>
                <a:lnTo>
                  <a:pt x="455" y="498"/>
                </a:lnTo>
                <a:lnTo>
                  <a:pt x="455" y="498"/>
                </a:lnTo>
                <a:lnTo>
                  <a:pt x="457" y="502"/>
                </a:lnTo>
                <a:lnTo>
                  <a:pt x="457" y="500"/>
                </a:lnTo>
                <a:lnTo>
                  <a:pt x="459" y="502"/>
                </a:lnTo>
                <a:lnTo>
                  <a:pt x="459" y="504"/>
                </a:lnTo>
                <a:lnTo>
                  <a:pt x="459" y="502"/>
                </a:lnTo>
                <a:lnTo>
                  <a:pt x="461" y="504"/>
                </a:lnTo>
                <a:lnTo>
                  <a:pt x="461" y="504"/>
                </a:lnTo>
                <a:lnTo>
                  <a:pt x="463" y="506"/>
                </a:lnTo>
                <a:lnTo>
                  <a:pt x="463" y="509"/>
                </a:lnTo>
                <a:lnTo>
                  <a:pt x="465" y="511"/>
                </a:lnTo>
                <a:lnTo>
                  <a:pt x="465" y="511"/>
                </a:lnTo>
                <a:lnTo>
                  <a:pt x="465" y="511"/>
                </a:lnTo>
                <a:lnTo>
                  <a:pt x="467" y="515"/>
                </a:lnTo>
                <a:lnTo>
                  <a:pt x="467" y="515"/>
                </a:lnTo>
                <a:lnTo>
                  <a:pt x="469" y="517"/>
                </a:lnTo>
                <a:lnTo>
                  <a:pt x="469" y="521"/>
                </a:lnTo>
                <a:lnTo>
                  <a:pt x="469" y="523"/>
                </a:lnTo>
                <a:lnTo>
                  <a:pt x="471" y="527"/>
                </a:lnTo>
                <a:lnTo>
                  <a:pt x="471" y="529"/>
                </a:lnTo>
                <a:lnTo>
                  <a:pt x="473" y="531"/>
                </a:lnTo>
                <a:lnTo>
                  <a:pt x="473" y="539"/>
                </a:lnTo>
                <a:lnTo>
                  <a:pt x="473" y="541"/>
                </a:lnTo>
                <a:lnTo>
                  <a:pt x="475" y="547"/>
                </a:lnTo>
                <a:lnTo>
                  <a:pt x="475" y="557"/>
                </a:lnTo>
                <a:lnTo>
                  <a:pt x="477" y="559"/>
                </a:lnTo>
                <a:lnTo>
                  <a:pt x="477" y="567"/>
                </a:lnTo>
                <a:lnTo>
                  <a:pt x="477" y="578"/>
                </a:lnTo>
                <a:lnTo>
                  <a:pt x="480" y="582"/>
                </a:lnTo>
                <a:lnTo>
                  <a:pt x="480" y="590"/>
                </a:lnTo>
                <a:lnTo>
                  <a:pt x="482" y="602"/>
                </a:lnTo>
                <a:lnTo>
                  <a:pt x="482" y="594"/>
                </a:lnTo>
                <a:lnTo>
                  <a:pt x="484" y="626"/>
                </a:lnTo>
                <a:lnTo>
                  <a:pt x="484" y="633"/>
                </a:lnTo>
                <a:lnTo>
                  <a:pt x="484" y="622"/>
                </a:lnTo>
                <a:lnTo>
                  <a:pt x="486" y="635"/>
                </a:lnTo>
                <a:lnTo>
                  <a:pt x="486" y="637"/>
                </a:lnTo>
                <a:lnTo>
                  <a:pt x="488" y="637"/>
                </a:lnTo>
                <a:lnTo>
                  <a:pt x="488" y="645"/>
                </a:lnTo>
                <a:lnTo>
                  <a:pt x="488" y="645"/>
                </a:lnTo>
                <a:lnTo>
                  <a:pt x="490" y="643"/>
                </a:lnTo>
                <a:lnTo>
                  <a:pt x="490" y="647"/>
                </a:lnTo>
                <a:lnTo>
                  <a:pt x="492" y="643"/>
                </a:lnTo>
                <a:lnTo>
                  <a:pt x="492" y="643"/>
                </a:lnTo>
                <a:lnTo>
                  <a:pt x="492" y="643"/>
                </a:lnTo>
                <a:lnTo>
                  <a:pt x="494" y="641"/>
                </a:lnTo>
                <a:lnTo>
                  <a:pt x="494" y="639"/>
                </a:lnTo>
                <a:lnTo>
                  <a:pt x="496" y="637"/>
                </a:lnTo>
                <a:lnTo>
                  <a:pt x="496" y="635"/>
                </a:lnTo>
                <a:lnTo>
                  <a:pt x="496" y="633"/>
                </a:lnTo>
                <a:lnTo>
                  <a:pt x="498" y="630"/>
                </a:lnTo>
                <a:lnTo>
                  <a:pt x="498" y="628"/>
                </a:lnTo>
                <a:lnTo>
                  <a:pt x="500" y="626"/>
                </a:lnTo>
                <a:lnTo>
                  <a:pt x="500" y="626"/>
                </a:lnTo>
                <a:lnTo>
                  <a:pt x="500" y="622"/>
                </a:lnTo>
                <a:lnTo>
                  <a:pt x="502" y="622"/>
                </a:lnTo>
                <a:lnTo>
                  <a:pt x="502" y="622"/>
                </a:lnTo>
                <a:lnTo>
                  <a:pt x="504" y="620"/>
                </a:lnTo>
                <a:lnTo>
                  <a:pt x="504" y="620"/>
                </a:lnTo>
                <a:lnTo>
                  <a:pt x="506" y="618"/>
                </a:lnTo>
                <a:lnTo>
                  <a:pt x="506" y="616"/>
                </a:lnTo>
                <a:lnTo>
                  <a:pt x="506" y="618"/>
                </a:lnTo>
                <a:lnTo>
                  <a:pt x="508" y="616"/>
                </a:lnTo>
                <a:lnTo>
                  <a:pt x="508" y="618"/>
                </a:lnTo>
                <a:lnTo>
                  <a:pt x="510" y="620"/>
                </a:lnTo>
                <a:lnTo>
                  <a:pt x="510" y="620"/>
                </a:lnTo>
                <a:lnTo>
                  <a:pt x="510" y="620"/>
                </a:lnTo>
                <a:moveTo>
                  <a:pt x="347" y="238"/>
                </a:moveTo>
                <a:lnTo>
                  <a:pt x="347" y="240"/>
                </a:lnTo>
                <a:lnTo>
                  <a:pt x="347" y="242"/>
                </a:lnTo>
                <a:lnTo>
                  <a:pt x="349" y="246"/>
                </a:lnTo>
                <a:lnTo>
                  <a:pt x="349" y="246"/>
                </a:lnTo>
                <a:lnTo>
                  <a:pt x="351" y="248"/>
                </a:lnTo>
                <a:lnTo>
                  <a:pt x="351" y="252"/>
                </a:lnTo>
                <a:lnTo>
                  <a:pt x="351" y="254"/>
                </a:lnTo>
                <a:lnTo>
                  <a:pt x="353" y="257"/>
                </a:lnTo>
                <a:lnTo>
                  <a:pt x="353" y="259"/>
                </a:lnTo>
                <a:lnTo>
                  <a:pt x="356" y="261"/>
                </a:lnTo>
                <a:lnTo>
                  <a:pt x="356" y="265"/>
                </a:lnTo>
                <a:lnTo>
                  <a:pt x="356" y="269"/>
                </a:lnTo>
                <a:lnTo>
                  <a:pt x="358" y="271"/>
                </a:lnTo>
                <a:lnTo>
                  <a:pt x="358" y="273"/>
                </a:lnTo>
                <a:lnTo>
                  <a:pt x="360" y="275"/>
                </a:lnTo>
                <a:lnTo>
                  <a:pt x="360" y="279"/>
                </a:lnTo>
                <a:lnTo>
                  <a:pt x="360" y="283"/>
                </a:lnTo>
                <a:lnTo>
                  <a:pt x="362" y="285"/>
                </a:lnTo>
                <a:lnTo>
                  <a:pt x="362" y="287"/>
                </a:lnTo>
                <a:lnTo>
                  <a:pt x="364" y="291"/>
                </a:lnTo>
                <a:lnTo>
                  <a:pt x="364" y="293"/>
                </a:lnTo>
                <a:lnTo>
                  <a:pt x="364" y="295"/>
                </a:lnTo>
                <a:lnTo>
                  <a:pt x="366" y="297"/>
                </a:lnTo>
                <a:lnTo>
                  <a:pt x="366" y="299"/>
                </a:lnTo>
                <a:lnTo>
                  <a:pt x="368" y="303"/>
                </a:lnTo>
                <a:lnTo>
                  <a:pt x="368" y="303"/>
                </a:lnTo>
                <a:lnTo>
                  <a:pt x="370" y="307"/>
                </a:lnTo>
                <a:lnTo>
                  <a:pt x="370" y="309"/>
                </a:lnTo>
                <a:lnTo>
                  <a:pt x="370" y="309"/>
                </a:lnTo>
                <a:lnTo>
                  <a:pt x="372" y="313"/>
                </a:lnTo>
                <a:lnTo>
                  <a:pt x="372" y="315"/>
                </a:lnTo>
                <a:lnTo>
                  <a:pt x="374" y="317"/>
                </a:lnTo>
                <a:lnTo>
                  <a:pt x="374" y="320"/>
                </a:lnTo>
                <a:lnTo>
                  <a:pt x="374" y="324"/>
                </a:lnTo>
                <a:lnTo>
                  <a:pt x="376" y="326"/>
                </a:lnTo>
                <a:lnTo>
                  <a:pt x="376" y="330"/>
                </a:lnTo>
                <a:lnTo>
                  <a:pt x="378" y="332"/>
                </a:lnTo>
                <a:lnTo>
                  <a:pt x="378" y="336"/>
                </a:lnTo>
                <a:lnTo>
                  <a:pt x="378" y="338"/>
                </a:lnTo>
                <a:lnTo>
                  <a:pt x="380" y="340"/>
                </a:lnTo>
                <a:lnTo>
                  <a:pt x="380" y="342"/>
                </a:lnTo>
                <a:lnTo>
                  <a:pt x="382" y="346"/>
                </a:lnTo>
                <a:lnTo>
                  <a:pt x="382" y="350"/>
                </a:lnTo>
                <a:lnTo>
                  <a:pt x="382" y="350"/>
                </a:lnTo>
                <a:lnTo>
                  <a:pt x="384" y="354"/>
                </a:lnTo>
                <a:lnTo>
                  <a:pt x="384" y="356"/>
                </a:lnTo>
                <a:lnTo>
                  <a:pt x="386" y="358"/>
                </a:lnTo>
                <a:lnTo>
                  <a:pt x="386" y="360"/>
                </a:lnTo>
                <a:lnTo>
                  <a:pt x="388" y="364"/>
                </a:lnTo>
                <a:lnTo>
                  <a:pt x="388" y="364"/>
                </a:lnTo>
                <a:lnTo>
                  <a:pt x="388" y="368"/>
                </a:lnTo>
                <a:lnTo>
                  <a:pt x="390" y="370"/>
                </a:lnTo>
                <a:lnTo>
                  <a:pt x="390" y="374"/>
                </a:lnTo>
                <a:lnTo>
                  <a:pt x="392" y="376"/>
                </a:lnTo>
                <a:lnTo>
                  <a:pt x="392" y="378"/>
                </a:lnTo>
                <a:lnTo>
                  <a:pt x="392" y="383"/>
                </a:lnTo>
                <a:lnTo>
                  <a:pt x="394" y="383"/>
                </a:lnTo>
                <a:lnTo>
                  <a:pt x="394" y="385"/>
                </a:lnTo>
                <a:lnTo>
                  <a:pt x="396" y="389"/>
                </a:lnTo>
                <a:lnTo>
                  <a:pt x="396" y="391"/>
                </a:lnTo>
                <a:lnTo>
                  <a:pt x="396" y="393"/>
                </a:lnTo>
                <a:lnTo>
                  <a:pt x="398" y="395"/>
                </a:lnTo>
                <a:lnTo>
                  <a:pt x="398" y="397"/>
                </a:lnTo>
                <a:lnTo>
                  <a:pt x="400" y="401"/>
                </a:lnTo>
                <a:lnTo>
                  <a:pt x="400" y="403"/>
                </a:lnTo>
                <a:lnTo>
                  <a:pt x="400" y="403"/>
                </a:lnTo>
                <a:lnTo>
                  <a:pt x="402" y="405"/>
                </a:lnTo>
                <a:lnTo>
                  <a:pt x="402" y="409"/>
                </a:lnTo>
                <a:lnTo>
                  <a:pt x="404" y="411"/>
                </a:lnTo>
                <a:lnTo>
                  <a:pt x="404" y="411"/>
                </a:lnTo>
                <a:lnTo>
                  <a:pt x="406" y="413"/>
                </a:lnTo>
                <a:lnTo>
                  <a:pt x="406" y="413"/>
                </a:lnTo>
                <a:lnTo>
                  <a:pt x="406" y="417"/>
                </a:lnTo>
                <a:lnTo>
                  <a:pt x="408" y="417"/>
                </a:lnTo>
                <a:lnTo>
                  <a:pt x="408" y="419"/>
                </a:lnTo>
                <a:lnTo>
                  <a:pt x="410" y="419"/>
                </a:lnTo>
                <a:lnTo>
                  <a:pt x="410" y="421"/>
                </a:lnTo>
                <a:lnTo>
                  <a:pt x="410" y="423"/>
                </a:lnTo>
                <a:lnTo>
                  <a:pt x="412" y="425"/>
                </a:lnTo>
                <a:lnTo>
                  <a:pt x="412" y="427"/>
                </a:lnTo>
                <a:lnTo>
                  <a:pt x="414" y="429"/>
                </a:lnTo>
                <a:lnTo>
                  <a:pt x="414" y="431"/>
                </a:lnTo>
                <a:lnTo>
                  <a:pt x="414" y="433"/>
                </a:lnTo>
                <a:lnTo>
                  <a:pt x="416" y="435"/>
                </a:lnTo>
                <a:lnTo>
                  <a:pt x="416" y="435"/>
                </a:lnTo>
                <a:lnTo>
                  <a:pt x="419" y="439"/>
                </a:lnTo>
                <a:lnTo>
                  <a:pt x="419" y="441"/>
                </a:lnTo>
                <a:lnTo>
                  <a:pt x="419" y="441"/>
                </a:lnTo>
                <a:lnTo>
                  <a:pt x="421" y="446"/>
                </a:lnTo>
                <a:lnTo>
                  <a:pt x="421" y="446"/>
                </a:lnTo>
                <a:lnTo>
                  <a:pt x="423" y="448"/>
                </a:lnTo>
                <a:lnTo>
                  <a:pt x="423" y="452"/>
                </a:lnTo>
                <a:lnTo>
                  <a:pt x="425" y="454"/>
                </a:lnTo>
                <a:lnTo>
                  <a:pt x="425" y="454"/>
                </a:lnTo>
                <a:lnTo>
                  <a:pt x="425" y="454"/>
                </a:lnTo>
                <a:lnTo>
                  <a:pt x="427" y="458"/>
                </a:lnTo>
                <a:lnTo>
                  <a:pt x="427" y="458"/>
                </a:lnTo>
                <a:lnTo>
                  <a:pt x="429" y="458"/>
                </a:lnTo>
                <a:lnTo>
                  <a:pt x="429" y="458"/>
                </a:lnTo>
                <a:moveTo>
                  <a:pt x="264" y="17"/>
                </a:moveTo>
                <a:lnTo>
                  <a:pt x="264" y="15"/>
                </a:lnTo>
                <a:lnTo>
                  <a:pt x="266" y="11"/>
                </a:lnTo>
                <a:lnTo>
                  <a:pt x="266" y="9"/>
                </a:lnTo>
                <a:lnTo>
                  <a:pt x="268" y="7"/>
                </a:lnTo>
                <a:lnTo>
                  <a:pt x="268" y="5"/>
                </a:lnTo>
                <a:lnTo>
                  <a:pt x="270" y="2"/>
                </a:lnTo>
                <a:lnTo>
                  <a:pt x="270" y="2"/>
                </a:lnTo>
                <a:lnTo>
                  <a:pt x="270" y="5"/>
                </a:lnTo>
                <a:lnTo>
                  <a:pt x="272" y="2"/>
                </a:lnTo>
                <a:lnTo>
                  <a:pt x="272" y="0"/>
                </a:lnTo>
                <a:lnTo>
                  <a:pt x="274" y="2"/>
                </a:lnTo>
                <a:lnTo>
                  <a:pt x="274" y="7"/>
                </a:lnTo>
                <a:lnTo>
                  <a:pt x="274" y="7"/>
                </a:lnTo>
                <a:lnTo>
                  <a:pt x="276" y="9"/>
                </a:lnTo>
                <a:lnTo>
                  <a:pt x="276" y="11"/>
                </a:lnTo>
                <a:lnTo>
                  <a:pt x="278" y="13"/>
                </a:lnTo>
                <a:lnTo>
                  <a:pt x="278" y="17"/>
                </a:lnTo>
                <a:lnTo>
                  <a:pt x="278" y="19"/>
                </a:lnTo>
                <a:lnTo>
                  <a:pt x="280" y="19"/>
                </a:lnTo>
                <a:lnTo>
                  <a:pt x="280" y="23"/>
                </a:lnTo>
                <a:lnTo>
                  <a:pt x="282" y="25"/>
                </a:lnTo>
                <a:lnTo>
                  <a:pt x="282" y="27"/>
                </a:lnTo>
                <a:lnTo>
                  <a:pt x="282" y="31"/>
                </a:lnTo>
                <a:lnTo>
                  <a:pt x="284" y="31"/>
                </a:lnTo>
                <a:lnTo>
                  <a:pt x="284" y="35"/>
                </a:lnTo>
                <a:lnTo>
                  <a:pt x="286" y="37"/>
                </a:lnTo>
                <a:lnTo>
                  <a:pt x="286" y="41"/>
                </a:lnTo>
                <a:lnTo>
                  <a:pt x="288" y="45"/>
                </a:lnTo>
                <a:lnTo>
                  <a:pt x="288" y="47"/>
                </a:lnTo>
                <a:lnTo>
                  <a:pt x="288" y="49"/>
                </a:lnTo>
                <a:lnTo>
                  <a:pt x="290" y="55"/>
                </a:lnTo>
                <a:lnTo>
                  <a:pt x="290" y="57"/>
                </a:lnTo>
                <a:lnTo>
                  <a:pt x="292" y="61"/>
                </a:lnTo>
                <a:lnTo>
                  <a:pt x="292" y="68"/>
                </a:lnTo>
                <a:lnTo>
                  <a:pt x="292" y="70"/>
                </a:lnTo>
                <a:lnTo>
                  <a:pt x="295" y="74"/>
                </a:lnTo>
                <a:lnTo>
                  <a:pt x="295" y="78"/>
                </a:lnTo>
                <a:lnTo>
                  <a:pt x="297" y="82"/>
                </a:lnTo>
                <a:lnTo>
                  <a:pt x="297" y="86"/>
                </a:lnTo>
                <a:lnTo>
                  <a:pt x="297" y="88"/>
                </a:lnTo>
                <a:lnTo>
                  <a:pt x="299" y="90"/>
                </a:lnTo>
                <a:lnTo>
                  <a:pt x="299" y="96"/>
                </a:lnTo>
                <a:lnTo>
                  <a:pt x="301" y="98"/>
                </a:lnTo>
                <a:lnTo>
                  <a:pt x="301" y="100"/>
                </a:lnTo>
                <a:lnTo>
                  <a:pt x="301" y="102"/>
                </a:lnTo>
                <a:lnTo>
                  <a:pt x="303" y="106"/>
                </a:lnTo>
                <a:lnTo>
                  <a:pt x="303" y="110"/>
                </a:lnTo>
                <a:lnTo>
                  <a:pt x="305" y="110"/>
                </a:lnTo>
                <a:lnTo>
                  <a:pt x="305" y="114"/>
                </a:lnTo>
                <a:lnTo>
                  <a:pt x="305" y="118"/>
                </a:lnTo>
                <a:lnTo>
                  <a:pt x="307" y="120"/>
                </a:lnTo>
                <a:lnTo>
                  <a:pt x="307" y="124"/>
                </a:lnTo>
                <a:lnTo>
                  <a:pt x="309" y="126"/>
                </a:lnTo>
                <a:lnTo>
                  <a:pt x="309" y="131"/>
                </a:lnTo>
                <a:lnTo>
                  <a:pt x="311" y="133"/>
                </a:lnTo>
                <a:lnTo>
                  <a:pt x="311" y="137"/>
                </a:lnTo>
                <a:lnTo>
                  <a:pt x="311" y="139"/>
                </a:lnTo>
                <a:lnTo>
                  <a:pt x="313" y="143"/>
                </a:lnTo>
                <a:lnTo>
                  <a:pt x="313" y="145"/>
                </a:lnTo>
                <a:lnTo>
                  <a:pt x="315" y="147"/>
                </a:lnTo>
                <a:lnTo>
                  <a:pt x="315" y="149"/>
                </a:lnTo>
                <a:lnTo>
                  <a:pt x="315" y="153"/>
                </a:lnTo>
                <a:lnTo>
                  <a:pt x="317" y="155"/>
                </a:lnTo>
                <a:lnTo>
                  <a:pt x="317" y="159"/>
                </a:lnTo>
                <a:lnTo>
                  <a:pt x="319" y="161"/>
                </a:lnTo>
                <a:lnTo>
                  <a:pt x="319" y="163"/>
                </a:lnTo>
                <a:lnTo>
                  <a:pt x="319" y="165"/>
                </a:lnTo>
                <a:lnTo>
                  <a:pt x="321" y="169"/>
                </a:lnTo>
                <a:lnTo>
                  <a:pt x="321" y="171"/>
                </a:lnTo>
                <a:lnTo>
                  <a:pt x="323" y="171"/>
                </a:lnTo>
                <a:lnTo>
                  <a:pt x="323" y="175"/>
                </a:lnTo>
                <a:lnTo>
                  <a:pt x="323" y="177"/>
                </a:lnTo>
                <a:lnTo>
                  <a:pt x="325" y="181"/>
                </a:lnTo>
                <a:lnTo>
                  <a:pt x="325" y="181"/>
                </a:lnTo>
                <a:lnTo>
                  <a:pt x="327" y="185"/>
                </a:lnTo>
                <a:lnTo>
                  <a:pt x="327" y="185"/>
                </a:lnTo>
                <a:lnTo>
                  <a:pt x="329" y="189"/>
                </a:lnTo>
                <a:lnTo>
                  <a:pt x="329" y="191"/>
                </a:lnTo>
                <a:lnTo>
                  <a:pt x="329" y="194"/>
                </a:lnTo>
                <a:lnTo>
                  <a:pt x="331" y="198"/>
                </a:lnTo>
                <a:lnTo>
                  <a:pt x="331" y="198"/>
                </a:lnTo>
                <a:lnTo>
                  <a:pt x="333" y="202"/>
                </a:lnTo>
                <a:lnTo>
                  <a:pt x="333" y="204"/>
                </a:lnTo>
                <a:lnTo>
                  <a:pt x="333" y="206"/>
                </a:lnTo>
                <a:lnTo>
                  <a:pt x="335" y="210"/>
                </a:lnTo>
                <a:lnTo>
                  <a:pt x="335" y="210"/>
                </a:lnTo>
                <a:lnTo>
                  <a:pt x="337" y="214"/>
                </a:lnTo>
                <a:lnTo>
                  <a:pt x="337" y="214"/>
                </a:lnTo>
                <a:lnTo>
                  <a:pt x="337" y="216"/>
                </a:lnTo>
                <a:lnTo>
                  <a:pt x="339" y="218"/>
                </a:lnTo>
                <a:lnTo>
                  <a:pt x="339" y="220"/>
                </a:lnTo>
                <a:lnTo>
                  <a:pt x="341" y="224"/>
                </a:lnTo>
                <a:lnTo>
                  <a:pt x="341" y="224"/>
                </a:lnTo>
                <a:lnTo>
                  <a:pt x="341" y="226"/>
                </a:lnTo>
                <a:lnTo>
                  <a:pt x="343" y="230"/>
                </a:lnTo>
                <a:lnTo>
                  <a:pt x="343" y="232"/>
                </a:lnTo>
                <a:lnTo>
                  <a:pt x="345" y="232"/>
                </a:lnTo>
                <a:lnTo>
                  <a:pt x="345" y="236"/>
                </a:lnTo>
                <a:lnTo>
                  <a:pt x="347" y="238"/>
                </a:lnTo>
                <a:moveTo>
                  <a:pt x="183" y="1153"/>
                </a:moveTo>
                <a:lnTo>
                  <a:pt x="183" y="1151"/>
                </a:lnTo>
                <a:lnTo>
                  <a:pt x="183" y="1149"/>
                </a:lnTo>
                <a:lnTo>
                  <a:pt x="185" y="1147"/>
                </a:lnTo>
                <a:lnTo>
                  <a:pt x="185" y="1143"/>
                </a:lnTo>
                <a:lnTo>
                  <a:pt x="187" y="1141"/>
                </a:lnTo>
                <a:lnTo>
                  <a:pt x="187" y="1137"/>
                </a:lnTo>
                <a:lnTo>
                  <a:pt x="187" y="1137"/>
                </a:lnTo>
                <a:lnTo>
                  <a:pt x="189" y="1132"/>
                </a:lnTo>
                <a:lnTo>
                  <a:pt x="189" y="1128"/>
                </a:lnTo>
                <a:lnTo>
                  <a:pt x="191" y="1124"/>
                </a:lnTo>
                <a:lnTo>
                  <a:pt x="191" y="1120"/>
                </a:lnTo>
                <a:lnTo>
                  <a:pt x="193" y="1116"/>
                </a:lnTo>
                <a:lnTo>
                  <a:pt x="193" y="1110"/>
                </a:lnTo>
                <a:lnTo>
                  <a:pt x="193" y="1106"/>
                </a:lnTo>
                <a:lnTo>
                  <a:pt x="195" y="1100"/>
                </a:lnTo>
                <a:lnTo>
                  <a:pt x="195" y="1094"/>
                </a:lnTo>
                <a:lnTo>
                  <a:pt x="197" y="1088"/>
                </a:lnTo>
                <a:lnTo>
                  <a:pt x="197" y="1080"/>
                </a:lnTo>
                <a:lnTo>
                  <a:pt x="197" y="1071"/>
                </a:lnTo>
                <a:lnTo>
                  <a:pt x="199" y="1063"/>
                </a:lnTo>
                <a:lnTo>
                  <a:pt x="199" y="1055"/>
                </a:lnTo>
                <a:lnTo>
                  <a:pt x="201" y="1047"/>
                </a:lnTo>
                <a:lnTo>
                  <a:pt x="201" y="1037"/>
                </a:lnTo>
                <a:lnTo>
                  <a:pt x="201" y="1029"/>
                </a:lnTo>
                <a:lnTo>
                  <a:pt x="203" y="1019"/>
                </a:lnTo>
                <a:lnTo>
                  <a:pt x="203" y="1008"/>
                </a:lnTo>
                <a:lnTo>
                  <a:pt x="205" y="998"/>
                </a:lnTo>
                <a:lnTo>
                  <a:pt x="205" y="988"/>
                </a:lnTo>
                <a:lnTo>
                  <a:pt x="205" y="976"/>
                </a:lnTo>
                <a:lnTo>
                  <a:pt x="207" y="966"/>
                </a:lnTo>
                <a:lnTo>
                  <a:pt x="207" y="954"/>
                </a:lnTo>
                <a:lnTo>
                  <a:pt x="209" y="941"/>
                </a:lnTo>
                <a:lnTo>
                  <a:pt x="209" y="931"/>
                </a:lnTo>
                <a:lnTo>
                  <a:pt x="211" y="919"/>
                </a:lnTo>
                <a:lnTo>
                  <a:pt x="211" y="905"/>
                </a:lnTo>
                <a:lnTo>
                  <a:pt x="211" y="891"/>
                </a:lnTo>
                <a:lnTo>
                  <a:pt x="213" y="876"/>
                </a:lnTo>
                <a:lnTo>
                  <a:pt x="213" y="862"/>
                </a:lnTo>
                <a:lnTo>
                  <a:pt x="215" y="848"/>
                </a:lnTo>
                <a:lnTo>
                  <a:pt x="215" y="832"/>
                </a:lnTo>
                <a:lnTo>
                  <a:pt x="215" y="817"/>
                </a:lnTo>
                <a:lnTo>
                  <a:pt x="217" y="801"/>
                </a:lnTo>
                <a:lnTo>
                  <a:pt x="217" y="787"/>
                </a:lnTo>
                <a:lnTo>
                  <a:pt x="219" y="769"/>
                </a:lnTo>
                <a:lnTo>
                  <a:pt x="219" y="754"/>
                </a:lnTo>
                <a:lnTo>
                  <a:pt x="219" y="738"/>
                </a:lnTo>
                <a:lnTo>
                  <a:pt x="221" y="722"/>
                </a:lnTo>
                <a:lnTo>
                  <a:pt x="221" y="704"/>
                </a:lnTo>
                <a:lnTo>
                  <a:pt x="223" y="689"/>
                </a:lnTo>
                <a:lnTo>
                  <a:pt x="223" y="671"/>
                </a:lnTo>
                <a:lnTo>
                  <a:pt x="223" y="657"/>
                </a:lnTo>
                <a:lnTo>
                  <a:pt x="225" y="637"/>
                </a:lnTo>
                <a:lnTo>
                  <a:pt x="225" y="620"/>
                </a:lnTo>
                <a:lnTo>
                  <a:pt x="227" y="604"/>
                </a:lnTo>
                <a:lnTo>
                  <a:pt x="227" y="588"/>
                </a:lnTo>
                <a:lnTo>
                  <a:pt x="229" y="570"/>
                </a:lnTo>
                <a:lnTo>
                  <a:pt x="229" y="553"/>
                </a:lnTo>
                <a:lnTo>
                  <a:pt x="229" y="535"/>
                </a:lnTo>
                <a:lnTo>
                  <a:pt x="231" y="519"/>
                </a:lnTo>
                <a:lnTo>
                  <a:pt x="231" y="500"/>
                </a:lnTo>
                <a:lnTo>
                  <a:pt x="234" y="486"/>
                </a:lnTo>
                <a:lnTo>
                  <a:pt x="234" y="466"/>
                </a:lnTo>
                <a:lnTo>
                  <a:pt x="234" y="450"/>
                </a:lnTo>
                <a:lnTo>
                  <a:pt x="236" y="435"/>
                </a:lnTo>
                <a:lnTo>
                  <a:pt x="236" y="415"/>
                </a:lnTo>
                <a:lnTo>
                  <a:pt x="238" y="401"/>
                </a:lnTo>
                <a:lnTo>
                  <a:pt x="238" y="383"/>
                </a:lnTo>
                <a:lnTo>
                  <a:pt x="238" y="366"/>
                </a:lnTo>
                <a:lnTo>
                  <a:pt x="240" y="350"/>
                </a:lnTo>
                <a:lnTo>
                  <a:pt x="240" y="334"/>
                </a:lnTo>
                <a:lnTo>
                  <a:pt x="242" y="315"/>
                </a:lnTo>
                <a:lnTo>
                  <a:pt x="242" y="299"/>
                </a:lnTo>
                <a:lnTo>
                  <a:pt x="242" y="283"/>
                </a:lnTo>
                <a:lnTo>
                  <a:pt x="244" y="269"/>
                </a:lnTo>
                <a:lnTo>
                  <a:pt x="244" y="252"/>
                </a:lnTo>
                <a:lnTo>
                  <a:pt x="246" y="238"/>
                </a:lnTo>
                <a:lnTo>
                  <a:pt x="246" y="222"/>
                </a:lnTo>
                <a:lnTo>
                  <a:pt x="246" y="208"/>
                </a:lnTo>
                <a:lnTo>
                  <a:pt x="248" y="196"/>
                </a:lnTo>
                <a:lnTo>
                  <a:pt x="248" y="179"/>
                </a:lnTo>
                <a:lnTo>
                  <a:pt x="250" y="167"/>
                </a:lnTo>
                <a:lnTo>
                  <a:pt x="250" y="155"/>
                </a:lnTo>
                <a:lnTo>
                  <a:pt x="252" y="141"/>
                </a:lnTo>
                <a:lnTo>
                  <a:pt x="252" y="131"/>
                </a:lnTo>
                <a:lnTo>
                  <a:pt x="252" y="120"/>
                </a:lnTo>
                <a:lnTo>
                  <a:pt x="254" y="110"/>
                </a:lnTo>
                <a:lnTo>
                  <a:pt x="254" y="100"/>
                </a:lnTo>
                <a:lnTo>
                  <a:pt x="256" y="90"/>
                </a:lnTo>
                <a:lnTo>
                  <a:pt x="256" y="82"/>
                </a:lnTo>
                <a:lnTo>
                  <a:pt x="256" y="72"/>
                </a:lnTo>
                <a:lnTo>
                  <a:pt x="258" y="65"/>
                </a:lnTo>
                <a:lnTo>
                  <a:pt x="258" y="57"/>
                </a:lnTo>
                <a:lnTo>
                  <a:pt x="260" y="49"/>
                </a:lnTo>
                <a:lnTo>
                  <a:pt x="260" y="43"/>
                </a:lnTo>
                <a:lnTo>
                  <a:pt x="260" y="37"/>
                </a:lnTo>
                <a:lnTo>
                  <a:pt x="262" y="33"/>
                </a:lnTo>
                <a:lnTo>
                  <a:pt x="262" y="27"/>
                </a:lnTo>
                <a:lnTo>
                  <a:pt x="264" y="23"/>
                </a:lnTo>
                <a:lnTo>
                  <a:pt x="264" y="17"/>
                </a:lnTo>
                <a:moveTo>
                  <a:pt x="99" y="1173"/>
                </a:moveTo>
                <a:lnTo>
                  <a:pt x="101" y="1173"/>
                </a:lnTo>
                <a:lnTo>
                  <a:pt x="101" y="1173"/>
                </a:lnTo>
                <a:lnTo>
                  <a:pt x="101" y="1173"/>
                </a:lnTo>
                <a:lnTo>
                  <a:pt x="103" y="1173"/>
                </a:lnTo>
                <a:lnTo>
                  <a:pt x="103" y="1173"/>
                </a:lnTo>
                <a:lnTo>
                  <a:pt x="105" y="1175"/>
                </a:lnTo>
                <a:lnTo>
                  <a:pt x="105" y="1173"/>
                </a:lnTo>
                <a:lnTo>
                  <a:pt x="105" y="1173"/>
                </a:lnTo>
                <a:lnTo>
                  <a:pt x="107" y="1175"/>
                </a:lnTo>
                <a:lnTo>
                  <a:pt x="107" y="1175"/>
                </a:lnTo>
                <a:lnTo>
                  <a:pt x="109" y="1175"/>
                </a:lnTo>
                <a:lnTo>
                  <a:pt x="109" y="1175"/>
                </a:lnTo>
                <a:lnTo>
                  <a:pt x="109" y="1175"/>
                </a:lnTo>
                <a:lnTo>
                  <a:pt x="112" y="1173"/>
                </a:lnTo>
                <a:lnTo>
                  <a:pt x="112" y="1173"/>
                </a:lnTo>
                <a:lnTo>
                  <a:pt x="114" y="1173"/>
                </a:lnTo>
                <a:lnTo>
                  <a:pt x="114" y="1171"/>
                </a:lnTo>
                <a:lnTo>
                  <a:pt x="116" y="1175"/>
                </a:lnTo>
                <a:lnTo>
                  <a:pt x="116" y="1173"/>
                </a:lnTo>
                <a:lnTo>
                  <a:pt x="116" y="1175"/>
                </a:lnTo>
                <a:lnTo>
                  <a:pt x="118" y="1173"/>
                </a:lnTo>
                <a:lnTo>
                  <a:pt x="118" y="1173"/>
                </a:lnTo>
                <a:lnTo>
                  <a:pt x="120" y="1171"/>
                </a:lnTo>
                <a:lnTo>
                  <a:pt x="120" y="1173"/>
                </a:lnTo>
                <a:lnTo>
                  <a:pt x="120" y="1171"/>
                </a:lnTo>
                <a:lnTo>
                  <a:pt x="122" y="1171"/>
                </a:lnTo>
                <a:lnTo>
                  <a:pt x="122" y="1171"/>
                </a:lnTo>
                <a:lnTo>
                  <a:pt x="124" y="1171"/>
                </a:lnTo>
                <a:lnTo>
                  <a:pt x="124" y="1171"/>
                </a:lnTo>
                <a:lnTo>
                  <a:pt x="124" y="1171"/>
                </a:lnTo>
                <a:lnTo>
                  <a:pt x="126" y="1171"/>
                </a:lnTo>
                <a:lnTo>
                  <a:pt x="126" y="1173"/>
                </a:lnTo>
                <a:lnTo>
                  <a:pt x="128" y="1171"/>
                </a:lnTo>
                <a:lnTo>
                  <a:pt x="128" y="1171"/>
                </a:lnTo>
                <a:lnTo>
                  <a:pt x="128" y="1171"/>
                </a:lnTo>
                <a:lnTo>
                  <a:pt x="130" y="1171"/>
                </a:lnTo>
                <a:lnTo>
                  <a:pt x="130" y="1171"/>
                </a:lnTo>
                <a:lnTo>
                  <a:pt x="132" y="1171"/>
                </a:lnTo>
                <a:lnTo>
                  <a:pt x="132" y="1171"/>
                </a:lnTo>
                <a:lnTo>
                  <a:pt x="134" y="1171"/>
                </a:lnTo>
                <a:lnTo>
                  <a:pt x="134" y="1171"/>
                </a:lnTo>
                <a:lnTo>
                  <a:pt x="134" y="1169"/>
                </a:lnTo>
                <a:lnTo>
                  <a:pt x="136" y="1171"/>
                </a:lnTo>
                <a:lnTo>
                  <a:pt x="136" y="1169"/>
                </a:lnTo>
                <a:lnTo>
                  <a:pt x="138" y="1171"/>
                </a:lnTo>
                <a:lnTo>
                  <a:pt x="138" y="1171"/>
                </a:lnTo>
                <a:lnTo>
                  <a:pt x="138" y="1171"/>
                </a:lnTo>
                <a:lnTo>
                  <a:pt x="140" y="1171"/>
                </a:lnTo>
                <a:lnTo>
                  <a:pt x="140" y="1171"/>
                </a:lnTo>
                <a:lnTo>
                  <a:pt x="142" y="1169"/>
                </a:lnTo>
                <a:lnTo>
                  <a:pt x="142" y="1171"/>
                </a:lnTo>
                <a:lnTo>
                  <a:pt x="142" y="1171"/>
                </a:lnTo>
                <a:lnTo>
                  <a:pt x="144" y="1169"/>
                </a:lnTo>
                <a:lnTo>
                  <a:pt x="144" y="1171"/>
                </a:lnTo>
                <a:lnTo>
                  <a:pt x="146" y="1171"/>
                </a:lnTo>
                <a:lnTo>
                  <a:pt x="146" y="1171"/>
                </a:lnTo>
                <a:lnTo>
                  <a:pt x="146" y="1171"/>
                </a:lnTo>
                <a:lnTo>
                  <a:pt x="148" y="1171"/>
                </a:lnTo>
                <a:lnTo>
                  <a:pt x="148" y="1171"/>
                </a:lnTo>
                <a:lnTo>
                  <a:pt x="150" y="1171"/>
                </a:lnTo>
                <a:lnTo>
                  <a:pt x="150" y="1173"/>
                </a:lnTo>
                <a:lnTo>
                  <a:pt x="152" y="1173"/>
                </a:lnTo>
                <a:lnTo>
                  <a:pt x="152" y="1173"/>
                </a:lnTo>
                <a:lnTo>
                  <a:pt x="152" y="1173"/>
                </a:lnTo>
                <a:lnTo>
                  <a:pt x="154" y="1173"/>
                </a:lnTo>
                <a:lnTo>
                  <a:pt x="154" y="1173"/>
                </a:lnTo>
                <a:lnTo>
                  <a:pt x="156" y="1173"/>
                </a:lnTo>
                <a:lnTo>
                  <a:pt x="156" y="1173"/>
                </a:lnTo>
                <a:lnTo>
                  <a:pt x="156" y="1175"/>
                </a:lnTo>
                <a:lnTo>
                  <a:pt x="158" y="1171"/>
                </a:lnTo>
                <a:lnTo>
                  <a:pt x="158" y="1171"/>
                </a:lnTo>
                <a:lnTo>
                  <a:pt x="160" y="1173"/>
                </a:lnTo>
                <a:lnTo>
                  <a:pt x="160" y="1171"/>
                </a:lnTo>
                <a:lnTo>
                  <a:pt x="160" y="1171"/>
                </a:lnTo>
                <a:lnTo>
                  <a:pt x="162" y="1171"/>
                </a:lnTo>
                <a:lnTo>
                  <a:pt x="162" y="1169"/>
                </a:lnTo>
                <a:lnTo>
                  <a:pt x="164" y="1171"/>
                </a:lnTo>
                <a:lnTo>
                  <a:pt x="164" y="1171"/>
                </a:lnTo>
                <a:lnTo>
                  <a:pt x="164" y="1169"/>
                </a:lnTo>
                <a:lnTo>
                  <a:pt x="166" y="1169"/>
                </a:lnTo>
                <a:lnTo>
                  <a:pt x="166" y="1169"/>
                </a:lnTo>
                <a:lnTo>
                  <a:pt x="168" y="1169"/>
                </a:lnTo>
                <a:lnTo>
                  <a:pt x="168" y="1169"/>
                </a:lnTo>
                <a:lnTo>
                  <a:pt x="170" y="1171"/>
                </a:lnTo>
                <a:lnTo>
                  <a:pt x="170" y="1169"/>
                </a:lnTo>
                <a:lnTo>
                  <a:pt x="170" y="1169"/>
                </a:lnTo>
                <a:lnTo>
                  <a:pt x="173" y="1169"/>
                </a:lnTo>
                <a:lnTo>
                  <a:pt x="173" y="1169"/>
                </a:lnTo>
                <a:lnTo>
                  <a:pt x="175" y="1167"/>
                </a:lnTo>
                <a:lnTo>
                  <a:pt x="175" y="1167"/>
                </a:lnTo>
                <a:lnTo>
                  <a:pt x="175" y="1167"/>
                </a:lnTo>
                <a:lnTo>
                  <a:pt x="177" y="1165"/>
                </a:lnTo>
                <a:lnTo>
                  <a:pt x="177" y="1163"/>
                </a:lnTo>
                <a:lnTo>
                  <a:pt x="179" y="1163"/>
                </a:lnTo>
                <a:lnTo>
                  <a:pt x="179" y="1161"/>
                </a:lnTo>
                <a:lnTo>
                  <a:pt x="179" y="1161"/>
                </a:lnTo>
                <a:lnTo>
                  <a:pt x="181" y="1157"/>
                </a:lnTo>
                <a:lnTo>
                  <a:pt x="181" y="1157"/>
                </a:lnTo>
                <a:lnTo>
                  <a:pt x="183" y="1153"/>
                </a:lnTo>
                <a:moveTo>
                  <a:pt x="18" y="1175"/>
                </a:moveTo>
                <a:lnTo>
                  <a:pt x="18" y="1175"/>
                </a:lnTo>
                <a:lnTo>
                  <a:pt x="20" y="1175"/>
                </a:lnTo>
                <a:lnTo>
                  <a:pt x="20" y="1175"/>
                </a:lnTo>
                <a:lnTo>
                  <a:pt x="20" y="1175"/>
                </a:lnTo>
                <a:lnTo>
                  <a:pt x="22" y="1177"/>
                </a:lnTo>
                <a:lnTo>
                  <a:pt x="22" y="1177"/>
                </a:lnTo>
                <a:lnTo>
                  <a:pt x="24" y="1175"/>
                </a:lnTo>
                <a:lnTo>
                  <a:pt x="24" y="1177"/>
                </a:lnTo>
                <a:lnTo>
                  <a:pt x="24" y="1177"/>
                </a:lnTo>
                <a:lnTo>
                  <a:pt x="26" y="1177"/>
                </a:lnTo>
                <a:lnTo>
                  <a:pt x="26" y="1177"/>
                </a:lnTo>
                <a:lnTo>
                  <a:pt x="28" y="1175"/>
                </a:lnTo>
                <a:lnTo>
                  <a:pt x="28" y="1175"/>
                </a:lnTo>
                <a:lnTo>
                  <a:pt x="28" y="1177"/>
                </a:lnTo>
                <a:lnTo>
                  <a:pt x="30" y="1175"/>
                </a:lnTo>
                <a:lnTo>
                  <a:pt x="30" y="1177"/>
                </a:lnTo>
                <a:lnTo>
                  <a:pt x="32" y="1177"/>
                </a:lnTo>
                <a:lnTo>
                  <a:pt x="32" y="1175"/>
                </a:lnTo>
                <a:lnTo>
                  <a:pt x="34" y="1175"/>
                </a:lnTo>
                <a:lnTo>
                  <a:pt x="34" y="1175"/>
                </a:lnTo>
                <a:lnTo>
                  <a:pt x="34" y="1175"/>
                </a:lnTo>
                <a:lnTo>
                  <a:pt x="36" y="1177"/>
                </a:lnTo>
                <a:lnTo>
                  <a:pt x="36" y="1175"/>
                </a:lnTo>
                <a:lnTo>
                  <a:pt x="38" y="1175"/>
                </a:lnTo>
                <a:lnTo>
                  <a:pt x="38" y="1175"/>
                </a:lnTo>
                <a:lnTo>
                  <a:pt x="38" y="1173"/>
                </a:lnTo>
                <a:lnTo>
                  <a:pt x="40" y="1175"/>
                </a:lnTo>
                <a:lnTo>
                  <a:pt x="40" y="1175"/>
                </a:lnTo>
                <a:lnTo>
                  <a:pt x="42" y="1173"/>
                </a:lnTo>
                <a:lnTo>
                  <a:pt x="42" y="1173"/>
                </a:lnTo>
                <a:lnTo>
                  <a:pt x="42" y="1171"/>
                </a:lnTo>
                <a:lnTo>
                  <a:pt x="44" y="1171"/>
                </a:lnTo>
                <a:lnTo>
                  <a:pt x="44" y="1173"/>
                </a:lnTo>
                <a:lnTo>
                  <a:pt x="46" y="1171"/>
                </a:lnTo>
                <a:lnTo>
                  <a:pt x="46" y="1171"/>
                </a:lnTo>
                <a:lnTo>
                  <a:pt x="46" y="1171"/>
                </a:lnTo>
                <a:lnTo>
                  <a:pt x="49" y="1173"/>
                </a:lnTo>
                <a:lnTo>
                  <a:pt x="49" y="1171"/>
                </a:lnTo>
                <a:lnTo>
                  <a:pt x="51" y="1171"/>
                </a:lnTo>
                <a:lnTo>
                  <a:pt x="51" y="1171"/>
                </a:lnTo>
                <a:lnTo>
                  <a:pt x="51" y="1173"/>
                </a:lnTo>
                <a:lnTo>
                  <a:pt x="53" y="1171"/>
                </a:lnTo>
                <a:lnTo>
                  <a:pt x="53" y="1171"/>
                </a:lnTo>
                <a:lnTo>
                  <a:pt x="55" y="1173"/>
                </a:lnTo>
                <a:lnTo>
                  <a:pt x="55" y="1173"/>
                </a:lnTo>
                <a:lnTo>
                  <a:pt x="57" y="1171"/>
                </a:lnTo>
                <a:lnTo>
                  <a:pt x="57" y="1171"/>
                </a:lnTo>
                <a:lnTo>
                  <a:pt x="57" y="1171"/>
                </a:lnTo>
                <a:lnTo>
                  <a:pt x="59" y="1171"/>
                </a:lnTo>
                <a:lnTo>
                  <a:pt x="59" y="1171"/>
                </a:lnTo>
                <a:lnTo>
                  <a:pt x="61" y="1171"/>
                </a:lnTo>
                <a:lnTo>
                  <a:pt x="61" y="1171"/>
                </a:lnTo>
                <a:lnTo>
                  <a:pt x="61" y="1173"/>
                </a:lnTo>
                <a:lnTo>
                  <a:pt x="63" y="1171"/>
                </a:lnTo>
                <a:lnTo>
                  <a:pt x="63" y="1173"/>
                </a:lnTo>
                <a:lnTo>
                  <a:pt x="65" y="1173"/>
                </a:lnTo>
                <a:lnTo>
                  <a:pt x="65" y="1173"/>
                </a:lnTo>
                <a:lnTo>
                  <a:pt x="65" y="1175"/>
                </a:lnTo>
                <a:lnTo>
                  <a:pt x="67" y="1173"/>
                </a:lnTo>
                <a:lnTo>
                  <a:pt x="67" y="1173"/>
                </a:lnTo>
                <a:lnTo>
                  <a:pt x="69" y="1177"/>
                </a:lnTo>
                <a:lnTo>
                  <a:pt x="69" y="1173"/>
                </a:lnTo>
                <a:lnTo>
                  <a:pt x="69" y="1175"/>
                </a:lnTo>
                <a:lnTo>
                  <a:pt x="71" y="1175"/>
                </a:lnTo>
                <a:lnTo>
                  <a:pt x="71" y="1175"/>
                </a:lnTo>
                <a:lnTo>
                  <a:pt x="73" y="1175"/>
                </a:lnTo>
                <a:lnTo>
                  <a:pt x="73" y="1175"/>
                </a:lnTo>
                <a:lnTo>
                  <a:pt x="75" y="1173"/>
                </a:lnTo>
                <a:lnTo>
                  <a:pt x="75" y="1173"/>
                </a:lnTo>
                <a:lnTo>
                  <a:pt x="75" y="1173"/>
                </a:lnTo>
                <a:lnTo>
                  <a:pt x="77" y="1173"/>
                </a:lnTo>
                <a:lnTo>
                  <a:pt x="77" y="1171"/>
                </a:lnTo>
                <a:lnTo>
                  <a:pt x="79" y="1171"/>
                </a:lnTo>
                <a:lnTo>
                  <a:pt x="79" y="1171"/>
                </a:lnTo>
                <a:lnTo>
                  <a:pt x="79" y="1171"/>
                </a:lnTo>
                <a:lnTo>
                  <a:pt x="81" y="1173"/>
                </a:lnTo>
                <a:lnTo>
                  <a:pt x="81" y="1171"/>
                </a:lnTo>
                <a:lnTo>
                  <a:pt x="83" y="1171"/>
                </a:lnTo>
                <a:lnTo>
                  <a:pt x="83" y="1173"/>
                </a:lnTo>
                <a:lnTo>
                  <a:pt x="83" y="1169"/>
                </a:lnTo>
                <a:lnTo>
                  <a:pt x="85" y="1171"/>
                </a:lnTo>
                <a:lnTo>
                  <a:pt x="85" y="1171"/>
                </a:lnTo>
                <a:lnTo>
                  <a:pt x="87" y="1173"/>
                </a:lnTo>
                <a:lnTo>
                  <a:pt x="87" y="1173"/>
                </a:lnTo>
                <a:lnTo>
                  <a:pt x="87" y="1173"/>
                </a:lnTo>
                <a:lnTo>
                  <a:pt x="89" y="1173"/>
                </a:lnTo>
                <a:lnTo>
                  <a:pt x="89" y="1175"/>
                </a:lnTo>
                <a:lnTo>
                  <a:pt x="91" y="1175"/>
                </a:lnTo>
                <a:lnTo>
                  <a:pt x="91" y="1173"/>
                </a:lnTo>
                <a:lnTo>
                  <a:pt x="93" y="1175"/>
                </a:lnTo>
                <a:lnTo>
                  <a:pt x="93" y="1175"/>
                </a:lnTo>
                <a:lnTo>
                  <a:pt x="93" y="1175"/>
                </a:lnTo>
                <a:lnTo>
                  <a:pt x="95" y="1173"/>
                </a:lnTo>
                <a:lnTo>
                  <a:pt x="95" y="1173"/>
                </a:lnTo>
                <a:lnTo>
                  <a:pt x="97" y="1173"/>
                </a:lnTo>
                <a:lnTo>
                  <a:pt x="97" y="1173"/>
                </a:lnTo>
                <a:lnTo>
                  <a:pt x="97" y="1173"/>
                </a:lnTo>
                <a:lnTo>
                  <a:pt x="99" y="1175"/>
                </a:lnTo>
                <a:lnTo>
                  <a:pt x="99" y="1173"/>
                </a:lnTo>
                <a:moveTo>
                  <a:pt x="0" y="1171"/>
                </a:moveTo>
                <a:lnTo>
                  <a:pt x="2" y="1171"/>
                </a:lnTo>
                <a:lnTo>
                  <a:pt x="2" y="1173"/>
                </a:lnTo>
                <a:lnTo>
                  <a:pt x="2" y="1173"/>
                </a:lnTo>
                <a:lnTo>
                  <a:pt x="4" y="1173"/>
                </a:lnTo>
                <a:lnTo>
                  <a:pt x="4" y="1173"/>
                </a:lnTo>
                <a:lnTo>
                  <a:pt x="6" y="1175"/>
                </a:lnTo>
                <a:lnTo>
                  <a:pt x="6" y="1175"/>
                </a:lnTo>
                <a:lnTo>
                  <a:pt x="6" y="1175"/>
                </a:lnTo>
                <a:lnTo>
                  <a:pt x="8" y="1175"/>
                </a:lnTo>
                <a:lnTo>
                  <a:pt x="8" y="1175"/>
                </a:lnTo>
                <a:lnTo>
                  <a:pt x="10" y="1173"/>
                </a:lnTo>
                <a:lnTo>
                  <a:pt x="10" y="1175"/>
                </a:lnTo>
                <a:lnTo>
                  <a:pt x="10" y="1175"/>
                </a:lnTo>
                <a:lnTo>
                  <a:pt x="12" y="1175"/>
                </a:lnTo>
                <a:lnTo>
                  <a:pt x="12" y="1175"/>
                </a:lnTo>
                <a:lnTo>
                  <a:pt x="14" y="1175"/>
                </a:lnTo>
                <a:lnTo>
                  <a:pt x="14" y="1173"/>
                </a:lnTo>
                <a:lnTo>
                  <a:pt x="16" y="1175"/>
                </a:lnTo>
                <a:lnTo>
                  <a:pt x="16" y="1175"/>
                </a:lnTo>
                <a:lnTo>
                  <a:pt x="16" y="1173"/>
                </a:lnTo>
                <a:lnTo>
                  <a:pt x="18" y="1175"/>
                </a:lnTo>
              </a:path>
            </a:pathLst>
          </a:custGeom>
          <a:noFill/>
          <a:ln w="19050" cap="flat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46432" name="Freeform 34"/>
          <p:cNvSpPr>
            <a:spLocks noEditPoints="1"/>
          </p:cNvSpPr>
          <p:nvPr/>
        </p:nvSpPr>
        <p:spPr bwMode="auto">
          <a:xfrm>
            <a:off x="7600562" y="3620085"/>
            <a:ext cx="2420160" cy="601038"/>
          </a:xfrm>
          <a:custGeom>
            <a:avLst/>
            <a:gdLst>
              <a:gd name="T0" fmla="*/ 1606 w 1663"/>
              <a:gd name="T1" fmla="*/ 291 h 413"/>
              <a:gd name="T2" fmla="*/ 1632 w 1663"/>
              <a:gd name="T3" fmla="*/ 295 h 413"/>
              <a:gd name="T4" fmla="*/ 1659 w 1663"/>
              <a:gd name="T5" fmla="*/ 291 h 413"/>
              <a:gd name="T6" fmla="*/ 1520 w 1663"/>
              <a:gd name="T7" fmla="*/ 299 h 413"/>
              <a:gd name="T8" fmla="*/ 1547 w 1663"/>
              <a:gd name="T9" fmla="*/ 303 h 413"/>
              <a:gd name="T10" fmla="*/ 1573 w 1663"/>
              <a:gd name="T11" fmla="*/ 291 h 413"/>
              <a:gd name="T12" fmla="*/ 1435 w 1663"/>
              <a:gd name="T13" fmla="*/ 275 h 413"/>
              <a:gd name="T14" fmla="*/ 1462 w 1663"/>
              <a:gd name="T15" fmla="*/ 283 h 413"/>
              <a:gd name="T16" fmla="*/ 1488 w 1663"/>
              <a:gd name="T17" fmla="*/ 291 h 413"/>
              <a:gd name="T18" fmla="*/ 1350 w 1663"/>
              <a:gd name="T19" fmla="*/ 295 h 413"/>
              <a:gd name="T20" fmla="*/ 1376 w 1663"/>
              <a:gd name="T21" fmla="*/ 273 h 413"/>
              <a:gd name="T22" fmla="*/ 1403 w 1663"/>
              <a:gd name="T23" fmla="*/ 269 h 413"/>
              <a:gd name="T24" fmla="*/ 1262 w 1663"/>
              <a:gd name="T25" fmla="*/ 327 h 413"/>
              <a:gd name="T26" fmla="*/ 1291 w 1663"/>
              <a:gd name="T27" fmla="*/ 332 h 413"/>
              <a:gd name="T28" fmla="*/ 1317 w 1663"/>
              <a:gd name="T29" fmla="*/ 319 h 413"/>
              <a:gd name="T30" fmla="*/ 1177 w 1663"/>
              <a:gd name="T31" fmla="*/ 317 h 413"/>
              <a:gd name="T32" fmla="*/ 1203 w 1663"/>
              <a:gd name="T33" fmla="*/ 295 h 413"/>
              <a:gd name="T34" fmla="*/ 1232 w 1663"/>
              <a:gd name="T35" fmla="*/ 311 h 413"/>
              <a:gd name="T36" fmla="*/ 1091 w 1663"/>
              <a:gd name="T37" fmla="*/ 386 h 413"/>
              <a:gd name="T38" fmla="*/ 1118 w 1663"/>
              <a:gd name="T39" fmla="*/ 364 h 413"/>
              <a:gd name="T40" fmla="*/ 1144 w 1663"/>
              <a:gd name="T41" fmla="*/ 342 h 413"/>
              <a:gd name="T42" fmla="*/ 1006 w 1663"/>
              <a:gd name="T43" fmla="*/ 405 h 413"/>
              <a:gd name="T44" fmla="*/ 1033 w 1663"/>
              <a:gd name="T45" fmla="*/ 407 h 413"/>
              <a:gd name="T46" fmla="*/ 1059 w 1663"/>
              <a:gd name="T47" fmla="*/ 397 h 413"/>
              <a:gd name="T48" fmla="*/ 1085 w 1663"/>
              <a:gd name="T49" fmla="*/ 390 h 413"/>
              <a:gd name="T50" fmla="*/ 947 w 1663"/>
              <a:gd name="T51" fmla="*/ 360 h 413"/>
              <a:gd name="T52" fmla="*/ 974 w 1663"/>
              <a:gd name="T53" fmla="*/ 380 h 413"/>
              <a:gd name="T54" fmla="*/ 1000 w 1663"/>
              <a:gd name="T55" fmla="*/ 401 h 413"/>
              <a:gd name="T56" fmla="*/ 862 w 1663"/>
              <a:gd name="T57" fmla="*/ 368 h 413"/>
              <a:gd name="T58" fmla="*/ 888 w 1663"/>
              <a:gd name="T59" fmla="*/ 352 h 413"/>
              <a:gd name="T60" fmla="*/ 915 w 1663"/>
              <a:gd name="T61" fmla="*/ 344 h 413"/>
              <a:gd name="T62" fmla="*/ 776 w 1663"/>
              <a:gd name="T63" fmla="*/ 327 h 413"/>
              <a:gd name="T64" fmla="*/ 803 w 1663"/>
              <a:gd name="T65" fmla="*/ 346 h 413"/>
              <a:gd name="T66" fmla="*/ 829 w 1663"/>
              <a:gd name="T67" fmla="*/ 360 h 413"/>
              <a:gd name="T68" fmla="*/ 691 w 1663"/>
              <a:gd name="T69" fmla="*/ 285 h 413"/>
              <a:gd name="T70" fmla="*/ 717 w 1663"/>
              <a:gd name="T71" fmla="*/ 287 h 413"/>
              <a:gd name="T72" fmla="*/ 744 w 1663"/>
              <a:gd name="T73" fmla="*/ 291 h 413"/>
              <a:gd name="T74" fmla="*/ 606 w 1663"/>
              <a:gd name="T75" fmla="*/ 149 h 413"/>
              <a:gd name="T76" fmla="*/ 632 w 1663"/>
              <a:gd name="T77" fmla="*/ 246 h 413"/>
              <a:gd name="T78" fmla="*/ 658 w 1663"/>
              <a:gd name="T79" fmla="*/ 275 h 413"/>
              <a:gd name="T80" fmla="*/ 520 w 1663"/>
              <a:gd name="T81" fmla="*/ 17 h 413"/>
              <a:gd name="T82" fmla="*/ 547 w 1663"/>
              <a:gd name="T83" fmla="*/ 0 h 413"/>
              <a:gd name="T84" fmla="*/ 573 w 1663"/>
              <a:gd name="T85" fmla="*/ 31 h 413"/>
              <a:gd name="T86" fmla="*/ 435 w 1663"/>
              <a:gd name="T87" fmla="*/ 17 h 413"/>
              <a:gd name="T88" fmla="*/ 461 w 1663"/>
              <a:gd name="T89" fmla="*/ 17 h 413"/>
              <a:gd name="T90" fmla="*/ 488 w 1663"/>
              <a:gd name="T91" fmla="*/ 12 h 413"/>
              <a:gd name="T92" fmla="*/ 349 w 1663"/>
              <a:gd name="T93" fmla="*/ 35 h 413"/>
              <a:gd name="T94" fmla="*/ 376 w 1663"/>
              <a:gd name="T95" fmla="*/ 31 h 413"/>
              <a:gd name="T96" fmla="*/ 402 w 1663"/>
              <a:gd name="T97" fmla="*/ 23 h 413"/>
              <a:gd name="T98" fmla="*/ 429 w 1663"/>
              <a:gd name="T99" fmla="*/ 12 h 413"/>
              <a:gd name="T100" fmla="*/ 290 w 1663"/>
              <a:gd name="T101" fmla="*/ 57 h 413"/>
              <a:gd name="T102" fmla="*/ 317 w 1663"/>
              <a:gd name="T103" fmla="*/ 49 h 413"/>
              <a:gd name="T104" fmla="*/ 343 w 1663"/>
              <a:gd name="T105" fmla="*/ 37 h 413"/>
              <a:gd name="T106" fmla="*/ 205 w 1663"/>
              <a:gd name="T107" fmla="*/ 307 h 413"/>
              <a:gd name="T108" fmla="*/ 231 w 1663"/>
              <a:gd name="T109" fmla="*/ 254 h 413"/>
              <a:gd name="T110" fmla="*/ 258 w 1663"/>
              <a:gd name="T111" fmla="*/ 116 h 413"/>
              <a:gd name="T112" fmla="*/ 120 w 1663"/>
              <a:gd name="T113" fmla="*/ 305 h 413"/>
              <a:gd name="T114" fmla="*/ 146 w 1663"/>
              <a:gd name="T115" fmla="*/ 305 h 413"/>
              <a:gd name="T116" fmla="*/ 173 w 1663"/>
              <a:gd name="T117" fmla="*/ 301 h 413"/>
              <a:gd name="T118" fmla="*/ 34 w 1663"/>
              <a:gd name="T119" fmla="*/ 297 h 413"/>
              <a:gd name="T120" fmla="*/ 61 w 1663"/>
              <a:gd name="T121" fmla="*/ 301 h 413"/>
              <a:gd name="T122" fmla="*/ 87 w 1663"/>
              <a:gd name="T123" fmla="*/ 299 h 413"/>
              <a:gd name="T124" fmla="*/ 12 w 1663"/>
              <a:gd name="T125" fmla="*/ 293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63" h="413">
                <a:moveTo>
                  <a:pt x="1579" y="291"/>
                </a:moveTo>
                <a:lnTo>
                  <a:pt x="1581" y="289"/>
                </a:lnTo>
                <a:lnTo>
                  <a:pt x="1581" y="291"/>
                </a:lnTo>
                <a:lnTo>
                  <a:pt x="1581" y="291"/>
                </a:lnTo>
                <a:lnTo>
                  <a:pt x="1584" y="289"/>
                </a:lnTo>
                <a:lnTo>
                  <a:pt x="1584" y="289"/>
                </a:lnTo>
                <a:lnTo>
                  <a:pt x="1586" y="289"/>
                </a:lnTo>
                <a:lnTo>
                  <a:pt x="1586" y="291"/>
                </a:lnTo>
                <a:lnTo>
                  <a:pt x="1586" y="291"/>
                </a:lnTo>
                <a:lnTo>
                  <a:pt x="1588" y="289"/>
                </a:lnTo>
                <a:lnTo>
                  <a:pt x="1588" y="289"/>
                </a:lnTo>
                <a:lnTo>
                  <a:pt x="1590" y="289"/>
                </a:lnTo>
                <a:lnTo>
                  <a:pt x="1590" y="293"/>
                </a:lnTo>
                <a:lnTo>
                  <a:pt x="1590" y="291"/>
                </a:lnTo>
                <a:lnTo>
                  <a:pt x="1592" y="289"/>
                </a:lnTo>
                <a:lnTo>
                  <a:pt x="1592" y="291"/>
                </a:lnTo>
                <a:lnTo>
                  <a:pt x="1594" y="291"/>
                </a:lnTo>
                <a:lnTo>
                  <a:pt x="1594" y="291"/>
                </a:lnTo>
                <a:lnTo>
                  <a:pt x="1594" y="291"/>
                </a:lnTo>
                <a:lnTo>
                  <a:pt x="1596" y="291"/>
                </a:lnTo>
                <a:lnTo>
                  <a:pt x="1596" y="291"/>
                </a:lnTo>
                <a:lnTo>
                  <a:pt x="1598" y="291"/>
                </a:lnTo>
                <a:lnTo>
                  <a:pt x="1598" y="289"/>
                </a:lnTo>
                <a:lnTo>
                  <a:pt x="1600" y="291"/>
                </a:lnTo>
                <a:lnTo>
                  <a:pt x="1600" y="291"/>
                </a:lnTo>
                <a:lnTo>
                  <a:pt x="1600" y="291"/>
                </a:lnTo>
                <a:lnTo>
                  <a:pt x="1602" y="291"/>
                </a:lnTo>
                <a:lnTo>
                  <a:pt x="1602" y="289"/>
                </a:lnTo>
                <a:lnTo>
                  <a:pt x="1604" y="293"/>
                </a:lnTo>
                <a:lnTo>
                  <a:pt x="1604" y="289"/>
                </a:lnTo>
                <a:lnTo>
                  <a:pt x="1604" y="287"/>
                </a:lnTo>
                <a:lnTo>
                  <a:pt x="1606" y="291"/>
                </a:lnTo>
                <a:lnTo>
                  <a:pt x="1606" y="291"/>
                </a:lnTo>
                <a:lnTo>
                  <a:pt x="1608" y="289"/>
                </a:lnTo>
                <a:lnTo>
                  <a:pt x="1608" y="291"/>
                </a:lnTo>
                <a:lnTo>
                  <a:pt x="1608" y="291"/>
                </a:lnTo>
                <a:lnTo>
                  <a:pt x="1610" y="293"/>
                </a:lnTo>
                <a:lnTo>
                  <a:pt x="1610" y="293"/>
                </a:lnTo>
                <a:lnTo>
                  <a:pt x="1612" y="291"/>
                </a:lnTo>
                <a:lnTo>
                  <a:pt x="1612" y="293"/>
                </a:lnTo>
                <a:lnTo>
                  <a:pt x="1612" y="295"/>
                </a:lnTo>
                <a:lnTo>
                  <a:pt x="1614" y="293"/>
                </a:lnTo>
                <a:lnTo>
                  <a:pt x="1614" y="295"/>
                </a:lnTo>
                <a:lnTo>
                  <a:pt x="1616" y="297"/>
                </a:lnTo>
                <a:lnTo>
                  <a:pt x="1616" y="295"/>
                </a:lnTo>
                <a:lnTo>
                  <a:pt x="1618" y="297"/>
                </a:lnTo>
                <a:lnTo>
                  <a:pt x="1618" y="297"/>
                </a:lnTo>
                <a:lnTo>
                  <a:pt x="1618" y="297"/>
                </a:lnTo>
                <a:lnTo>
                  <a:pt x="1620" y="299"/>
                </a:lnTo>
                <a:lnTo>
                  <a:pt x="1620" y="297"/>
                </a:lnTo>
                <a:lnTo>
                  <a:pt x="1622" y="297"/>
                </a:lnTo>
                <a:lnTo>
                  <a:pt x="1622" y="297"/>
                </a:lnTo>
                <a:lnTo>
                  <a:pt x="1622" y="299"/>
                </a:lnTo>
                <a:lnTo>
                  <a:pt x="1624" y="297"/>
                </a:lnTo>
                <a:lnTo>
                  <a:pt x="1624" y="297"/>
                </a:lnTo>
                <a:lnTo>
                  <a:pt x="1626" y="297"/>
                </a:lnTo>
                <a:lnTo>
                  <a:pt x="1626" y="295"/>
                </a:lnTo>
                <a:lnTo>
                  <a:pt x="1626" y="297"/>
                </a:lnTo>
                <a:lnTo>
                  <a:pt x="1628" y="295"/>
                </a:lnTo>
                <a:lnTo>
                  <a:pt x="1628" y="295"/>
                </a:lnTo>
                <a:lnTo>
                  <a:pt x="1630" y="297"/>
                </a:lnTo>
                <a:lnTo>
                  <a:pt x="1630" y="291"/>
                </a:lnTo>
                <a:lnTo>
                  <a:pt x="1630" y="293"/>
                </a:lnTo>
                <a:lnTo>
                  <a:pt x="1632" y="295"/>
                </a:lnTo>
                <a:lnTo>
                  <a:pt x="1632" y="293"/>
                </a:lnTo>
                <a:lnTo>
                  <a:pt x="1634" y="291"/>
                </a:lnTo>
                <a:lnTo>
                  <a:pt x="1634" y="293"/>
                </a:lnTo>
                <a:lnTo>
                  <a:pt x="1636" y="293"/>
                </a:lnTo>
                <a:lnTo>
                  <a:pt x="1636" y="295"/>
                </a:lnTo>
                <a:lnTo>
                  <a:pt x="1636" y="293"/>
                </a:lnTo>
                <a:lnTo>
                  <a:pt x="1638" y="293"/>
                </a:lnTo>
                <a:lnTo>
                  <a:pt x="1638" y="295"/>
                </a:lnTo>
                <a:lnTo>
                  <a:pt x="1640" y="295"/>
                </a:lnTo>
                <a:lnTo>
                  <a:pt x="1640" y="291"/>
                </a:lnTo>
                <a:lnTo>
                  <a:pt x="1640" y="293"/>
                </a:lnTo>
                <a:lnTo>
                  <a:pt x="1642" y="293"/>
                </a:lnTo>
                <a:lnTo>
                  <a:pt x="1642" y="295"/>
                </a:lnTo>
                <a:lnTo>
                  <a:pt x="1644" y="295"/>
                </a:lnTo>
                <a:lnTo>
                  <a:pt x="1644" y="293"/>
                </a:lnTo>
                <a:lnTo>
                  <a:pt x="1644" y="295"/>
                </a:lnTo>
                <a:lnTo>
                  <a:pt x="1647" y="295"/>
                </a:lnTo>
                <a:lnTo>
                  <a:pt x="1647" y="295"/>
                </a:lnTo>
                <a:lnTo>
                  <a:pt x="1649" y="295"/>
                </a:lnTo>
                <a:lnTo>
                  <a:pt x="1649" y="295"/>
                </a:lnTo>
                <a:lnTo>
                  <a:pt x="1649" y="293"/>
                </a:lnTo>
                <a:lnTo>
                  <a:pt x="1651" y="293"/>
                </a:lnTo>
                <a:lnTo>
                  <a:pt x="1651" y="291"/>
                </a:lnTo>
                <a:lnTo>
                  <a:pt x="1653" y="295"/>
                </a:lnTo>
                <a:lnTo>
                  <a:pt x="1653" y="293"/>
                </a:lnTo>
                <a:lnTo>
                  <a:pt x="1653" y="293"/>
                </a:lnTo>
                <a:lnTo>
                  <a:pt x="1655" y="293"/>
                </a:lnTo>
                <a:lnTo>
                  <a:pt x="1655" y="291"/>
                </a:lnTo>
                <a:lnTo>
                  <a:pt x="1657" y="293"/>
                </a:lnTo>
                <a:lnTo>
                  <a:pt x="1657" y="291"/>
                </a:lnTo>
                <a:lnTo>
                  <a:pt x="1659" y="291"/>
                </a:lnTo>
                <a:lnTo>
                  <a:pt x="1659" y="291"/>
                </a:lnTo>
                <a:lnTo>
                  <a:pt x="1659" y="293"/>
                </a:lnTo>
                <a:lnTo>
                  <a:pt x="1661" y="289"/>
                </a:lnTo>
                <a:lnTo>
                  <a:pt x="1661" y="293"/>
                </a:lnTo>
                <a:lnTo>
                  <a:pt x="1663" y="293"/>
                </a:lnTo>
                <a:moveTo>
                  <a:pt x="1498" y="291"/>
                </a:moveTo>
                <a:lnTo>
                  <a:pt x="1498" y="293"/>
                </a:lnTo>
                <a:lnTo>
                  <a:pt x="1500" y="293"/>
                </a:lnTo>
                <a:lnTo>
                  <a:pt x="1500" y="293"/>
                </a:lnTo>
                <a:lnTo>
                  <a:pt x="1500" y="291"/>
                </a:lnTo>
                <a:lnTo>
                  <a:pt x="1502" y="291"/>
                </a:lnTo>
                <a:lnTo>
                  <a:pt x="1502" y="291"/>
                </a:lnTo>
                <a:lnTo>
                  <a:pt x="1504" y="295"/>
                </a:lnTo>
                <a:lnTo>
                  <a:pt x="1504" y="291"/>
                </a:lnTo>
                <a:lnTo>
                  <a:pt x="1504" y="291"/>
                </a:lnTo>
                <a:lnTo>
                  <a:pt x="1506" y="293"/>
                </a:lnTo>
                <a:lnTo>
                  <a:pt x="1506" y="291"/>
                </a:lnTo>
                <a:lnTo>
                  <a:pt x="1508" y="293"/>
                </a:lnTo>
                <a:lnTo>
                  <a:pt x="1508" y="293"/>
                </a:lnTo>
                <a:lnTo>
                  <a:pt x="1508" y="293"/>
                </a:lnTo>
                <a:lnTo>
                  <a:pt x="1510" y="293"/>
                </a:lnTo>
                <a:lnTo>
                  <a:pt x="1510" y="293"/>
                </a:lnTo>
                <a:lnTo>
                  <a:pt x="1512" y="295"/>
                </a:lnTo>
                <a:lnTo>
                  <a:pt x="1512" y="295"/>
                </a:lnTo>
                <a:lnTo>
                  <a:pt x="1512" y="295"/>
                </a:lnTo>
                <a:lnTo>
                  <a:pt x="1514" y="295"/>
                </a:lnTo>
                <a:lnTo>
                  <a:pt x="1514" y="295"/>
                </a:lnTo>
                <a:lnTo>
                  <a:pt x="1516" y="297"/>
                </a:lnTo>
                <a:lnTo>
                  <a:pt x="1516" y="297"/>
                </a:lnTo>
                <a:lnTo>
                  <a:pt x="1516" y="297"/>
                </a:lnTo>
                <a:lnTo>
                  <a:pt x="1518" y="297"/>
                </a:lnTo>
                <a:lnTo>
                  <a:pt x="1518" y="299"/>
                </a:lnTo>
                <a:lnTo>
                  <a:pt x="1520" y="299"/>
                </a:lnTo>
                <a:lnTo>
                  <a:pt x="1520" y="299"/>
                </a:lnTo>
                <a:lnTo>
                  <a:pt x="1523" y="297"/>
                </a:lnTo>
                <a:lnTo>
                  <a:pt x="1523" y="301"/>
                </a:lnTo>
                <a:lnTo>
                  <a:pt x="1523" y="301"/>
                </a:lnTo>
                <a:lnTo>
                  <a:pt x="1525" y="299"/>
                </a:lnTo>
                <a:lnTo>
                  <a:pt x="1525" y="301"/>
                </a:lnTo>
                <a:lnTo>
                  <a:pt x="1527" y="301"/>
                </a:lnTo>
                <a:lnTo>
                  <a:pt x="1527" y="301"/>
                </a:lnTo>
                <a:lnTo>
                  <a:pt x="1527" y="301"/>
                </a:lnTo>
                <a:lnTo>
                  <a:pt x="1529" y="301"/>
                </a:lnTo>
                <a:lnTo>
                  <a:pt x="1529" y="301"/>
                </a:lnTo>
                <a:lnTo>
                  <a:pt x="1531" y="301"/>
                </a:lnTo>
                <a:lnTo>
                  <a:pt x="1531" y="301"/>
                </a:lnTo>
                <a:lnTo>
                  <a:pt x="1531" y="301"/>
                </a:lnTo>
                <a:lnTo>
                  <a:pt x="1533" y="301"/>
                </a:lnTo>
                <a:lnTo>
                  <a:pt x="1533" y="303"/>
                </a:lnTo>
                <a:lnTo>
                  <a:pt x="1535" y="301"/>
                </a:lnTo>
                <a:lnTo>
                  <a:pt x="1535" y="301"/>
                </a:lnTo>
                <a:lnTo>
                  <a:pt x="1535" y="301"/>
                </a:lnTo>
                <a:lnTo>
                  <a:pt x="1537" y="301"/>
                </a:lnTo>
                <a:lnTo>
                  <a:pt x="1537" y="301"/>
                </a:lnTo>
                <a:lnTo>
                  <a:pt x="1539" y="299"/>
                </a:lnTo>
                <a:lnTo>
                  <a:pt x="1539" y="301"/>
                </a:lnTo>
                <a:lnTo>
                  <a:pt x="1541" y="301"/>
                </a:lnTo>
                <a:lnTo>
                  <a:pt x="1541" y="299"/>
                </a:lnTo>
                <a:lnTo>
                  <a:pt x="1541" y="301"/>
                </a:lnTo>
                <a:lnTo>
                  <a:pt x="1543" y="303"/>
                </a:lnTo>
                <a:lnTo>
                  <a:pt x="1543" y="301"/>
                </a:lnTo>
                <a:lnTo>
                  <a:pt x="1545" y="301"/>
                </a:lnTo>
                <a:lnTo>
                  <a:pt x="1545" y="301"/>
                </a:lnTo>
                <a:lnTo>
                  <a:pt x="1545" y="301"/>
                </a:lnTo>
                <a:lnTo>
                  <a:pt x="1547" y="303"/>
                </a:lnTo>
                <a:lnTo>
                  <a:pt x="1547" y="303"/>
                </a:lnTo>
                <a:lnTo>
                  <a:pt x="1549" y="303"/>
                </a:lnTo>
                <a:lnTo>
                  <a:pt x="1549" y="303"/>
                </a:lnTo>
                <a:lnTo>
                  <a:pt x="1549" y="303"/>
                </a:lnTo>
                <a:lnTo>
                  <a:pt x="1551" y="301"/>
                </a:lnTo>
                <a:lnTo>
                  <a:pt x="1551" y="303"/>
                </a:lnTo>
                <a:lnTo>
                  <a:pt x="1553" y="303"/>
                </a:lnTo>
                <a:lnTo>
                  <a:pt x="1553" y="301"/>
                </a:lnTo>
                <a:lnTo>
                  <a:pt x="1553" y="299"/>
                </a:lnTo>
                <a:lnTo>
                  <a:pt x="1555" y="301"/>
                </a:lnTo>
                <a:lnTo>
                  <a:pt x="1555" y="301"/>
                </a:lnTo>
                <a:lnTo>
                  <a:pt x="1557" y="301"/>
                </a:lnTo>
                <a:lnTo>
                  <a:pt x="1557" y="301"/>
                </a:lnTo>
                <a:lnTo>
                  <a:pt x="1559" y="299"/>
                </a:lnTo>
                <a:lnTo>
                  <a:pt x="1559" y="301"/>
                </a:lnTo>
                <a:lnTo>
                  <a:pt x="1559" y="301"/>
                </a:lnTo>
                <a:lnTo>
                  <a:pt x="1561" y="299"/>
                </a:lnTo>
                <a:lnTo>
                  <a:pt x="1561" y="299"/>
                </a:lnTo>
                <a:lnTo>
                  <a:pt x="1563" y="299"/>
                </a:lnTo>
                <a:lnTo>
                  <a:pt x="1563" y="299"/>
                </a:lnTo>
                <a:lnTo>
                  <a:pt x="1563" y="299"/>
                </a:lnTo>
                <a:lnTo>
                  <a:pt x="1565" y="297"/>
                </a:lnTo>
                <a:lnTo>
                  <a:pt x="1565" y="299"/>
                </a:lnTo>
                <a:lnTo>
                  <a:pt x="1567" y="295"/>
                </a:lnTo>
                <a:lnTo>
                  <a:pt x="1567" y="295"/>
                </a:lnTo>
                <a:lnTo>
                  <a:pt x="1567" y="295"/>
                </a:lnTo>
                <a:lnTo>
                  <a:pt x="1569" y="295"/>
                </a:lnTo>
                <a:lnTo>
                  <a:pt x="1569" y="295"/>
                </a:lnTo>
                <a:lnTo>
                  <a:pt x="1571" y="295"/>
                </a:lnTo>
                <a:lnTo>
                  <a:pt x="1571" y="293"/>
                </a:lnTo>
                <a:lnTo>
                  <a:pt x="1571" y="295"/>
                </a:lnTo>
                <a:lnTo>
                  <a:pt x="1573" y="291"/>
                </a:lnTo>
                <a:lnTo>
                  <a:pt x="1573" y="293"/>
                </a:lnTo>
                <a:lnTo>
                  <a:pt x="1575" y="293"/>
                </a:lnTo>
                <a:lnTo>
                  <a:pt x="1575" y="291"/>
                </a:lnTo>
                <a:lnTo>
                  <a:pt x="1575" y="293"/>
                </a:lnTo>
                <a:lnTo>
                  <a:pt x="1577" y="289"/>
                </a:lnTo>
                <a:lnTo>
                  <a:pt x="1577" y="291"/>
                </a:lnTo>
                <a:lnTo>
                  <a:pt x="1579" y="291"/>
                </a:lnTo>
                <a:lnTo>
                  <a:pt x="1579" y="291"/>
                </a:lnTo>
                <a:moveTo>
                  <a:pt x="1415" y="262"/>
                </a:moveTo>
                <a:lnTo>
                  <a:pt x="1417" y="264"/>
                </a:lnTo>
                <a:lnTo>
                  <a:pt x="1417" y="264"/>
                </a:lnTo>
                <a:lnTo>
                  <a:pt x="1417" y="264"/>
                </a:lnTo>
                <a:lnTo>
                  <a:pt x="1419" y="264"/>
                </a:lnTo>
                <a:lnTo>
                  <a:pt x="1419" y="267"/>
                </a:lnTo>
                <a:lnTo>
                  <a:pt x="1421" y="267"/>
                </a:lnTo>
                <a:lnTo>
                  <a:pt x="1421" y="267"/>
                </a:lnTo>
                <a:lnTo>
                  <a:pt x="1423" y="267"/>
                </a:lnTo>
                <a:lnTo>
                  <a:pt x="1423" y="271"/>
                </a:lnTo>
                <a:lnTo>
                  <a:pt x="1423" y="271"/>
                </a:lnTo>
                <a:lnTo>
                  <a:pt x="1425" y="273"/>
                </a:lnTo>
                <a:lnTo>
                  <a:pt x="1425" y="271"/>
                </a:lnTo>
                <a:lnTo>
                  <a:pt x="1427" y="273"/>
                </a:lnTo>
                <a:lnTo>
                  <a:pt x="1427" y="275"/>
                </a:lnTo>
                <a:lnTo>
                  <a:pt x="1427" y="275"/>
                </a:lnTo>
                <a:lnTo>
                  <a:pt x="1429" y="275"/>
                </a:lnTo>
                <a:lnTo>
                  <a:pt x="1429" y="277"/>
                </a:lnTo>
                <a:lnTo>
                  <a:pt x="1431" y="275"/>
                </a:lnTo>
                <a:lnTo>
                  <a:pt x="1431" y="277"/>
                </a:lnTo>
                <a:lnTo>
                  <a:pt x="1431" y="275"/>
                </a:lnTo>
                <a:lnTo>
                  <a:pt x="1433" y="275"/>
                </a:lnTo>
                <a:lnTo>
                  <a:pt x="1433" y="277"/>
                </a:lnTo>
                <a:lnTo>
                  <a:pt x="1435" y="275"/>
                </a:lnTo>
                <a:lnTo>
                  <a:pt x="1435" y="277"/>
                </a:lnTo>
                <a:lnTo>
                  <a:pt x="1435" y="277"/>
                </a:lnTo>
                <a:lnTo>
                  <a:pt x="1437" y="277"/>
                </a:lnTo>
                <a:lnTo>
                  <a:pt x="1437" y="277"/>
                </a:lnTo>
                <a:lnTo>
                  <a:pt x="1439" y="277"/>
                </a:lnTo>
                <a:lnTo>
                  <a:pt x="1439" y="277"/>
                </a:lnTo>
                <a:lnTo>
                  <a:pt x="1441" y="277"/>
                </a:lnTo>
                <a:lnTo>
                  <a:pt x="1441" y="279"/>
                </a:lnTo>
                <a:lnTo>
                  <a:pt x="1441" y="277"/>
                </a:lnTo>
                <a:lnTo>
                  <a:pt x="1443" y="279"/>
                </a:lnTo>
                <a:lnTo>
                  <a:pt x="1443" y="281"/>
                </a:lnTo>
                <a:lnTo>
                  <a:pt x="1445" y="279"/>
                </a:lnTo>
                <a:lnTo>
                  <a:pt x="1445" y="279"/>
                </a:lnTo>
                <a:lnTo>
                  <a:pt x="1445" y="279"/>
                </a:lnTo>
                <a:lnTo>
                  <a:pt x="1447" y="281"/>
                </a:lnTo>
                <a:lnTo>
                  <a:pt x="1447" y="279"/>
                </a:lnTo>
                <a:lnTo>
                  <a:pt x="1449" y="281"/>
                </a:lnTo>
                <a:lnTo>
                  <a:pt x="1449" y="283"/>
                </a:lnTo>
                <a:lnTo>
                  <a:pt x="1449" y="281"/>
                </a:lnTo>
                <a:lnTo>
                  <a:pt x="1451" y="281"/>
                </a:lnTo>
                <a:lnTo>
                  <a:pt x="1451" y="283"/>
                </a:lnTo>
                <a:lnTo>
                  <a:pt x="1453" y="283"/>
                </a:lnTo>
                <a:lnTo>
                  <a:pt x="1453" y="283"/>
                </a:lnTo>
                <a:lnTo>
                  <a:pt x="1453" y="283"/>
                </a:lnTo>
                <a:lnTo>
                  <a:pt x="1455" y="283"/>
                </a:lnTo>
                <a:lnTo>
                  <a:pt x="1455" y="283"/>
                </a:lnTo>
                <a:lnTo>
                  <a:pt x="1457" y="281"/>
                </a:lnTo>
                <a:lnTo>
                  <a:pt x="1457" y="283"/>
                </a:lnTo>
                <a:lnTo>
                  <a:pt x="1457" y="281"/>
                </a:lnTo>
                <a:lnTo>
                  <a:pt x="1459" y="285"/>
                </a:lnTo>
                <a:lnTo>
                  <a:pt x="1459" y="283"/>
                </a:lnTo>
                <a:lnTo>
                  <a:pt x="1462" y="283"/>
                </a:lnTo>
                <a:lnTo>
                  <a:pt x="1462" y="281"/>
                </a:lnTo>
                <a:lnTo>
                  <a:pt x="1464" y="283"/>
                </a:lnTo>
                <a:lnTo>
                  <a:pt x="1464" y="281"/>
                </a:lnTo>
                <a:lnTo>
                  <a:pt x="1464" y="281"/>
                </a:lnTo>
                <a:lnTo>
                  <a:pt x="1466" y="279"/>
                </a:lnTo>
                <a:lnTo>
                  <a:pt x="1466" y="283"/>
                </a:lnTo>
                <a:lnTo>
                  <a:pt x="1468" y="281"/>
                </a:lnTo>
                <a:lnTo>
                  <a:pt x="1468" y="281"/>
                </a:lnTo>
                <a:lnTo>
                  <a:pt x="1468" y="281"/>
                </a:lnTo>
                <a:lnTo>
                  <a:pt x="1470" y="281"/>
                </a:lnTo>
                <a:lnTo>
                  <a:pt x="1470" y="281"/>
                </a:lnTo>
                <a:lnTo>
                  <a:pt x="1472" y="279"/>
                </a:lnTo>
                <a:lnTo>
                  <a:pt x="1472" y="281"/>
                </a:lnTo>
                <a:lnTo>
                  <a:pt x="1472" y="283"/>
                </a:lnTo>
                <a:lnTo>
                  <a:pt x="1474" y="281"/>
                </a:lnTo>
                <a:lnTo>
                  <a:pt x="1474" y="281"/>
                </a:lnTo>
                <a:lnTo>
                  <a:pt x="1476" y="281"/>
                </a:lnTo>
                <a:lnTo>
                  <a:pt x="1476" y="283"/>
                </a:lnTo>
                <a:lnTo>
                  <a:pt x="1476" y="283"/>
                </a:lnTo>
                <a:lnTo>
                  <a:pt x="1478" y="283"/>
                </a:lnTo>
                <a:lnTo>
                  <a:pt x="1478" y="285"/>
                </a:lnTo>
                <a:lnTo>
                  <a:pt x="1480" y="285"/>
                </a:lnTo>
                <a:lnTo>
                  <a:pt x="1480" y="287"/>
                </a:lnTo>
                <a:lnTo>
                  <a:pt x="1482" y="287"/>
                </a:lnTo>
                <a:lnTo>
                  <a:pt x="1482" y="289"/>
                </a:lnTo>
                <a:lnTo>
                  <a:pt x="1482" y="287"/>
                </a:lnTo>
                <a:lnTo>
                  <a:pt x="1484" y="289"/>
                </a:lnTo>
                <a:lnTo>
                  <a:pt x="1484" y="289"/>
                </a:lnTo>
                <a:lnTo>
                  <a:pt x="1486" y="291"/>
                </a:lnTo>
                <a:lnTo>
                  <a:pt x="1486" y="291"/>
                </a:lnTo>
                <a:lnTo>
                  <a:pt x="1486" y="291"/>
                </a:lnTo>
                <a:lnTo>
                  <a:pt x="1488" y="291"/>
                </a:lnTo>
                <a:lnTo>
                  <a:pt x="1488" y="291"/>
                </a:lnTo>
                <a:lnTo>
                  <a:pt x="1490" y="293"/>
                </a:lnTo>
                <a:lnTo>
                  <a:pt x="1490" y="293"/>
                </a:lnTo>
                <a:lnTo>
                  <a:pt x="1490" y="291"/>
                </a:lnTo>
                <a:lnTo>
                  <a:pt x="1492" y="293"/>
                </a:lnTo>
                <a:lnTo>
                  <a:pt x="1492" y="293"/>
                </a:lnTo>
                <a:lnTo>
                  <a:pt x="1494" y="293"/>
                </a:lnTo>
                <a:lnTo>
                  <a:pt x="1494" y="291"/>
                </a:lnTo>
                <a:lnTo>
                  <a:pt x="1494" y="295"/>
                </a:lnTo>
                <a:lnTo>
                  <a:pt x="1496" y="293"/>
                </a:lnTo>
                <a:lnTo>
                  <a:pt x="1496" y="291"/>
                </a:lnTo>
                <a:lnTo>
                  <a:pt x="1498" y="291"/>
                </a:lnTo>
                <a:moveTo>
                  <a:pt x="1333" y="311"/>
                </a:moveTo>
                <a:lnTo>
                  <a:pt x="1333" y="311"/>
                </a:lnTo>
                <a:lnTo>
                  <a:pt x="1335" y="311"/>
                </a:lnTo>
                <a:lnTo>
                  <a:pt x="1335" y="309"/>
                </a:lnTo>
                <a:lnTo>
                  <a:pt x="1335" y="309"/>
                </a:lnTo>
                <a:lnTo>
                  <a:pt x="1337" y="309"/>
                </a:lnTo>
                <a:lnTo>
                  <a:pt x="1337" y="307"/>
                </a:lnTo>
                <a:lnTo>
                  <a:pt x="1340" y="307"/>
                </a:lnTo>
                <a:lnTo>
                  <a:pt x="1340" y="307"/>
                </a:lnTo>
                <a:lnTo>
                  <a:pt x="1340" y="307"/>
                </a:lnTo>
                <a:lnTo>
                  <a:pt x="1342" y="305"/>
                </a:lnTo>
                <a:lnTo>
                  <a:pt x="1342" y="305"/>
                </a:lnTo>
                <a:lnTo>
                  <a:pt x="1344" y="303"/>
                </a:lnTo>
                <a:lnTo>
                  <a:pt x="1344" y="303"/>
                </a:lnTo>
                <a:lnTo>
                  <a:pt x="1346" y="301"/>
                </a:lnTo>
                <a:lnTo>
                  <a:pt x="1346" y="299"/>
                </a:lnTo>
                <a:lnTo>
                  <a:pt x="1346" y="301"/>
                </a:lnTo>
                <a:lnTo>
                  <a:pt x="1348" y="299"/>
                </a:lnTo>
                <a:lnTo>
                  <a:pt x="1348" y="297"/>
                </a:lnTo>
                <a:lnTo>
                  <a:pt x="1350" y="295"/>
                </a:lnTo>
                <a:lnTo>
                  <a:pt x="1350" y="297"/>
                </a:lnTo>
                <a:lnTo>
                  <a:pt x="1350" y="295"/>
                </a:lnTo>
                <a:lnTo>
                  <a:pt x="1352" y="293"/>
                </a:lnTo>
                <a:lnTo>
                  <a:pt x="1352" y="293"/>
                </a:lnTo>
                <a:lnTo>
                  <a:pt x="1354" y="295"/>
                </a:lnTo>
                <a:lnTo>
                  <a:pt x="1354" y="293"/>
                </a:lnTo>
                <a:lnTo>
                  <a:pt x="1354" y="291"/>
                </a:lnTo>
                <a:lnTo>
                  <a:pt x="1356" y="293"/>
                </a:lnTo>
                <a:lnTo>
                  <a:pt x="1356" y="291"/>
                </a:lnTo>
                <a:lnTo>
                  <a:pt x="1358" y="291"/>
                </a:lnTo>
                <a:lnTo>
                  <a:pt x="1358" y="289"/>
                </a:lnTo>
                <a:lnTo>
                  <a:pt x="1358" y="287"/>
                </a:lnTo>
                <a:lnTo>
                  <a:pt x="1360" y="287"/>
                </a:lnTo>
                <a:lnTo>
                  <a:pt x="1360" y="285"/>
                </a:lnTo>
                <a:lnTo>
                  <a:pt x="1362" y="283"/>
                </a:lnTo>
                <a:lnTo>
                  <a:pt x="1362" y="281"/>
                </a:lnTo>
                <a:lnTo>
                  <a:pt x="1364" y="281"/>
                </a:lnTo>
                <a:lnTo>
                  <a:pt x="1364" y="281"/>
                </a:lnTo>
                <a:lnTo>
                  <a:pt x="1364" y="279"/>
                </a:lnTo>
                <a:lnTo>
                  <a:pt x="1366" y="279"/>
                </a:lnTo>
                <a:lnTo>
                  <a:pt x="1366" y="279"/>
                </a:lnTo>
                <a:lnTo>
                  <a:pt x="1368" y="277"/>
                </a:lnTo>
                <a:lnTo>
                  <a:pt x="1368" y="275"/>
                </a:lnTo>
                <a:lnTo>
                  <a:pt x="1368" y="277"/>
                </a:lnTo>
                <a:lnTo>
                  <a:pt x="1370" y="275"/>
                </a:lnTo>
                <a:lnTo>
                  <a:pt x="1370" y="277"/>
                </a:lnTo>
                <a:lnTo>
                  <a:pt x="1372" y="275"/>
                </a:lnTo>
                <a:lnTo>
                  <a:pt x="1372" y="275"/>
                </a:lnTo>
                <a:lnTo>
                  <a:pt x="1372" y="275"/>
                </a:lnTo>
                <a:lnTo>
                  <a:pt x="1374" y="275"/>
                </a:lnTo>
                <a:lnTo>
                  <a:pt x="1374" y="275"/>
                </a:lnTo>
                <a:lnTo>
                  <a:pt x="1376" y="273"/>
                </a:lnTo>
                <a:lnTo>
                  <a:pt x="1376" y="275"/>
                </a:lnTo>
                <a:lnTo>
                  <a:pt x="1376" y="275"/>
                </a:lnTo>
                <a:lnTo>
                  <a:pt x="1378" y="271"/>
                </a:lnTo>
                <a:lnTo>
                  <a:pt x="1378" y="271"/>
                </a:lnTo>
                <a:lnTo>
                  <a:pt x="1380" y="273"/>
                </a:lnTo>
                <a:lnTo>
                  <a:pt x="1380" y="271"/>
                </a:lnTo>
                <a:lnTo>
                  <a:pt x="1382" y="271"/>
                </a:lnTo>
                <a:lnTo>
                  <a:pt x="1382" y="271"/>
                </a:lnTo>
                <a:lnTo>
                  <a:pt x="1382" y="271"/>
                </a:lnTo>
                <a:lnTo>
                  <a:pt x="1384" y="273"/>
                </a:lnTo>
                <a:lnTo>
                  <a:pt x="1384" y="271"/>
                </a:lnTo>
                <a:lnTo>
                  <a:pt x="1386" y="271"/>
                </a:lnTo>
                <a:lnTo>
                  <a:pt x="1386" y="271"/>
                </a:lnTo>
                <a:lnTo>
                  <a:pt x="1386" y="271"/>
                </a:lnTo>
                <a:lnTo>
                  <a:pt x="1388" y="269"/>
                </a:lnTo>
                <a:lnTo>
                  <a:pt x="1388" y="271"/>
                </a:lnTo>
                <a:lnTo>
                  <a:pt x="1390" y="271"/>
                </a:lnTo>
                <a:lnTo>
                  <a:pt x="1390" y="271"/>
                </a:lnTo>
                <a:lnTo>
                  <a:pt x="1390" y="271"/>
                </a:lnTo>
                <a:lnTo>
                  <a:pt x="1392" y="269"/>
                </a:lnTo>
                <a:lnTo>
                  <a:pt x="1392" y="269"/>
                </a:lnTo>
                <a:lnTo>
                  <a:pt x="1394" y="273"/>
                </a:lnTo>
                <a:lnTo>
                  <a:pt x="1394" y="269"/>
                </a:lnTo>
                <a:lnTo>
                  <a:pt x="1394" y="271"/>
                </a:lnTo>
                <a:lnTo>
                  <a:pt x="1396" y="269"/>
                </a:lnTo>
                <a:lnTo>
                  <a:pt x="1396" y="271"/>
                </a:lnTo>
                <a:lnTo>
                  <a:pt x="1398" y="269"/>
                </a:lnTo>
                <a:lnTo>
                  <a:pt x="1398" y="269"/>
                </a:lnTo>
                <a:lnTo>
                  <a:pt x="1398" y="269"/>
                </a:lnTo>
                <a:lnTo>
                  <a:pt x="1401" y="269"/>
                </a:lnTo>
                <a:lnTo>
                  <a:pt x="1401" y="269"/>
                </a:lnTo>
                <a:lnTo>
                  <a:pt x="1403" y="269"/>
                </a:lnTo>
                <a:lnTo>
                  <a:pt x="1403" y="269"/>
                </a:lnTo>
                <a:lnTo>
                  <a:pt x="1405" y="264"/>
                </a:lnTo>
                <a:lnTo>
                  <a:pt x="1405" y="264"/>
                </a:lnTo>
                <a:lnTo>
                  <a:pt x="1405" y="264"/>
                </a:lnTo>
                <a:lnTo>
                  <a:pt x="1407" y="264"/>
                </a:lnTo>
                <a:lnTo>
                  <a:pt x="1407" y="264"/>
                </a:lnTo>
                <a:lnTo>
                  <a:pt x="1409" y="262"/>
                </a:lnTo>
                <a:lnTo>
                  <a:pt x="1409" y="262"/>
                </a:lnTo>
                <a:lnTo>
                  <a:pt x="1409" y="262"/>
                </a:lnTo>
                <a:lnTo>
                  <a:pt x="1411" y="262"/>
                </a:lnTo>
                <a:lnTo>
                  <a:pt x="1411" y="260"/>
                </a:lnTo>
                <a:lnTo>
                  <a:pt x="1413" y="262"/>
                </a:lnTo>
                <a:lnTo>
                  <a:pt x="1413" y="262"/>
                </a:lnTo>
                <a:lnTo>
                  <a:pt x="1413" y="262"/>
                </a:lnTo>
                <a:lnTo>
                  <a:pt x="1415" y="262"/>
                </a:lnTo>
                <a:lnTo>
                  <a:pt x="1415" y="262"/>
                </a:lnTo>
                <a:moveTo>
                  <a:pt x="1250" y="321"/>
                </a:moveTo>
                <a:lnTo>
                  <a:pt x="1252" y="323"/>
                </a:lnTo>
                <a:lnTo>
                  <a:pt x="1252" y="323"/>
                </a:lnTo>
                <a:lnTo>
                  <a:pt x="1254" y="323"/>
                </a:lnTo>
                <a:lnTo>
                  <a:pt x="1254" y="323"/>
                </a:lnTo>
                <a:lnTo>
                  <a:pt x="1254" y="325"/>
                </a:lnTo>
                <a:lnTo>
                  <a:pt x="1256" y="325"/>
                </a:lnTo>
                <a:lnTo>
                  <a:pt x="1256" y="325"/>
                </a:lnTo>
                <a:lnTo>
                  <a:pt x="1258" y="323"/>
                </a:lnTo>
                <a:lnTo>
                  <a:pt x="1258" y="327"/>
                </a:lnTo>
                <a:lnTo>
                  <a:pt x="1258" y="325"/>
                </a:lnTo>
                <a:lnTo>
                  <a:pt x="1260" y="325"/>
                </a:lnTo>
                <a:lnTo>
                  <a:pt x="1260" y="325"/>
                </a:lnTo>
                <a:lnTo>
                  <a:pt x="1262" y="323"/>
                </a:lnTo>
                <a:lnTo>
                  <a:pt x="1262" y="323"/>
                </a:lnTo>
                <a:lnTo>
                  <a:pt x="1262" y="327"/>
                </a:lnTo>
                <a:lnTo>
                  <a:pt x="1264" y="325"/>
                </a:lnTo>
                <a:lnTo>
                  <a:pt x="1264" y="325"/>
                </a:lnTo>
                <a:lnTo>
                  <a:pt x="1266" y="327"/>
                </a:lnTo>
                <a:lnTo>
                  <a:pt x="1266" y="325"/>
                </a:lnTo>
                <a:lnTo>
                  <a:pt x="1268" y="327"/>
                </a:lnTo>
                <a:lnTo>
                  <a:pt x="1268" y="330"/>
                </a:lnTo>
                <a:lnTo>
                  <a:pt x="1268" y="327"/>
                </a:lnTo>
                <a:lnTo>
                  <a:pt x="1270" y="330"/>
                </a:lnTo>
                <a:lnTo>
                  <a:pt x="1270" y="332"/>
                </a:lnTo>
                <a:lnTo>
                  <a:pt x="1272" y="327"/>
                </a:lnTo>
                <a:lnTo>
                  <a:pt x="1272" y="332"/>
                </a:lnTo>
                <a:lnTo>
                  <a:pt x="1272" y="332"/>
                </a:lnTo>
                <a:lnTo>
                  <a:pt x="1274" y="332"/>
                </a:lnTo>
                <a:lnTo>
                  <a:pt x="1274" y="332"/>
                </a:lnTo>
                <a:lnTo>
                  <a:pt x="1277" y="332"/>
                </a:lnTo>
                <a:lnTo>
                  <a:pt x="1277" y="334"/>
                </a:lnTo>
                <a:lnTo>
                  <a:pt x="1277" y="336"/>
                </a:lnTo>
                <a:lnTo>
                  <a:pt x="1279" y="332"/>
                </a:lnTo>
                <a:lnTo>
                  <a:pt x="1279" y="332"/>
                </a:lnTo>
                <a:lnTo>
                  <a:pt x="1281" y="334"/>
                </a:lnTo>
                <a:lnTo>
                  <a:pt x="1281" y="332"/>
                </a:lnTo>
                <a:lnTo>
                  <a:pt x="1281" y="332"/>
                </a:lnTo>
                <a:lnTo>
                  <a:pt x="1283" y="332"/>
                </a:lnTo>
                <a:lnTo>
                  <a:pt x="1283" y="332"/>
                </a:lnTo>
                <a:lnTo>
                  <a:pt x="1285" y="334"/>
                </a:lnTo>
                <a:lnTo>
                  <a:pt x="1285" y="332"/>
                </a:lnTo>
                <a:lnTo>
                  <a:pt x="1287" y="332"/>
                </a:lnTo>
                <a:lnTo>
                  <a:pt x="1287" y="334"/>
                </a:lnTo>
                <a:lnTo>
                  <a:pt x="1287" y="334"/>
                </a:lnTo>
                <a:lnTo>
                  <a:pt x="1289" y="330"/>
                </a:lnTo>
                <a:lnTo>
                  <a:pt x="1289" y="332"/>
                </a:lnTo>
                <a:lnTo>
                  <a:pt x="1291" y="332"/>
                </a:lnTo>
                <a:lnTo>
                  <a:pt x="1291" y="332"/>
                </a:lnTo>
                <a:lnTo>
                  <a:pt x="1291" y="330"/>
                </a:lnTo>
                <a:lnTo>
                  <a:pt x="1293" y="332"/>
                </a:lnTo>
                <a:lnTo>
                  <a:pt x="1293" y="330"/>
                </a:lnTo>
                <a:lnTo>
                  <a:pt x="1295" y="330"/>
                </a:lnTo>
                <a:lnTo>
                  <a:pt x="1295" y="330"/>
                </a:lnTo>
                <a:lnTo>
                  <a:pt x="1295" y="330"/>
                </a:lnTo>
                <a:lnTo>
                  <a:pt x="1297" y="330"/>
                </a:lnTo>
                <a:lnTo>
                  <a:pt x="1297" y="327"/>
                </a:lnTo>
                <a:lnTo>
                  <a:pt x="1299" y="327"/>
                </a:lnTo>
                <a:lnTo>
                  <a:pt x="1299" y="325"/>
                </a:lnTo>
                <a:lnTo>
                  <a:pt x="1299" y="327"/>
                </a:lnTo>
                <a:lnTo>
                  <a:pt x="1301" y="327"/>
                </a:lnTo>
                <a:lnTo>
                  <a:pt x="1301" y="325"/>
                </a:lnTo>
                <a:lnTo>
                  <a:pt x="1303" y="323"/>
                </a:lnTo>
                <a:lnTo>
                  <a:pt x="1303" y="325"/>
                </a:lnTo>
                <a:lnTo>
                  <a:pt x="1305" y="323"/>
                </a:lnTo>
                <a:lnTo>
                  <a:pt x="1305" y="323"/>
                </a:lnTo>
                <a:lnTo>
                  <a:pt x="1305" y="321"/>
                </a:lnTo>
                <a:lnTo>
                  <a:pt x="1307" y="321"/>
                </a:lnTo>
                <a:lnTo>
                  <a:pt x="1307" y="323"/>
                </a:lnTo>
                <a:lnTo>
                  <a:pt x="1309" y="323"/>
                </a:lnTo>
                <a:lnTo>
                  <a:pt x="1309" y="321"/>
                </a:lnTo>
                <a:lnTo>
                  <a:pt x="1309" y="323"/>
                </a:lnTo>
                <a:lnTo>
                  <a:pt x="1311" y="323"/>
                </a:lnTo>
                <a:lnTo>
                  <a:pt x="1311" y="321"/>
                </a:lnTo>
                <a:lnTo>
                  <a:pt x="1313" y="321"/>
                </a:lnTo>
                <a:lnTo>
                  <a:pt x="1313" y="323"/>
                </a:lnTo>
                <a:lnTo>
                  <a:pt x="1313" y="321"/>
                </a:lnTo>
                <a:lnTo>
                  <a:pt x="1315" y="321"/>
                </a:lnTo>
                <a:lnTo>
                  <a:pt x="1315" y="321"/>
                </a:lnTo>
                <a:lnTo>
                  <a:pt x="1317" y="319"/>
                </a:lnTo>
                <a:lnTo>
                  <a:pt x="1317" y="319"/>
                </a:lnTo>
                <a:lnTo>
                  <a:pt x="1317" y="319"/>
                </a:lnTo>
                <a:lnTo>
                  <a:pt x="1319" y="317"/>
                </a:lnTo>
                <a:lnTo>
                  <a:pt x="1319" y="319"/>
                </a:lnTo>
                <a:lnTo>
                  <a:pt x="1321" y="319"/>
                </a:lnTo>
                <a:lnTo>
                  <a:pt x="1321" y="317"/>
                </a:lnTo>
                <a:lnTo>
                  <a:pt x="1321" y="315"/>
                </a:lnTo>
                <a:lnTo>
                  <a:pt x="1323" y="317"/>
                </a:lnTo>
                <a:lnTo>
                  <a:pt x="1323" y="315"/>
                </a:lnTo>
                <a:lnTo>
                  <a:pt x="1325" y="315"/>
                </a:lnTo>
                <a:lnTo>
                  <a:pt x="1325" y="315"/>
                </a:lnTo>
                <a:lnTo>
                  <a:pt x="1327" y="315"/>
                </a:lnTo>
                <a:lnTo>
                  <a:pt x="1327" y="315"/>
                </a:lnTo>
                <a:lnTo>
                  <a:pt x="1327" y="315"/>
                </a:lnTo>
                <a:lnTo>
                  <a:pt x="1329" y="311"/>
                </a:lnTo>
                <a:lnTo>
                  <a:pt x="1329" y="313"/>
                </a:lnTo>
                <a:lnTo>
                  <a:pt x="1331" y="313"/>
                </a:lnTo>
                <a:lnTo>
                  <a:pt x="1331" y="311"/>
                </a:lnTo>
                <a:lnTo>
                  <a:pt x="1331" y="313"/>
                </a:lnTo>
                <a:lnTo>
                  <a:pt x="1333" y="311"/>
                </a:lnTo>
                <a:moveTo>
                  <a:pt x="1169" y="323"/>
                </a:moveTo>
                <a:lnTo>
                  <a:pt x="1169" y="323"/>
                </a:lnTo>
                <a:lnTo>
                  <a:pt x="1171" y="323"/>
                </a:lnTo>
                <a:lnTo>
                  <a:pt x="1171" y="323"/>
                </a:lnTo>
                <a:lnTo>
                  <a:pt x="1173" y="319"/>
                </a:lnTo>
                <a:lnTo>
                  <a:pt x="1173" y="319"/>
                </a:lnTo>
                <a:lnTo>
                  <a:pt x="1173" y="321"/>
                </a:lnTo>
                <a:lnTo>
                  <a:pt x="1175" y="317"/>
                </a:lnTo>
                <a:lnTo>
                  <a:pt x="1175" y="317"/>
                </a:lnTo>
                <a:lnTo>
                  <a:pt x="1177" y="315"/>
                </a:lnTo>
                <a:lnTo>
                  <a:pt x="1177" y="315"/>
                </a:lnTo>
                <a:lnTo>
                  <a:pt x="1177" y="317"/>
                </a:lnTo>
                <a:lnTo>
                  <a:pt x="1179" y="311"/>
                </a:lnTo>
                <a:lnTo>
                  <a:pt x="1179" y="311"/>
                </a:lnTo>
                <a:lnTo>
                  <a:pt x="1181" y="311"/>
                </a:lnTo>
                <a:lnTo>
                  <a:pt x="1181" y="309"/>
                </a:lnTo>
                <a:lnTo>
                  <a:pt x="1181" y="311"/>
                </a:lnTo>
                <a:lnTo>
                  <a:pt x="1183" y="311"/>
                </a:lnTo>
                <a:lnTo>
                  <a:pt x="1183" y="309"/>
                </a:lnTo>
                <a:lnTo>
                  <a:pt x="1185" y="309"/>
                </a:lnTo>
                <a:lnTo>
                  <a:pt x="1185" y="307"/>
                </a:lnTo>
                <a:lnTo>
                  <a:pt x="1187" y="307"/>
                </a:lnTo>
                <a:lnTo>
                  <a:pt x="1187" y="309"/>
                </a:lnTo>
                <a:lnTo>
                  <a:pt x="1187" y="307"/>
                </a:lnTo>
                <a:lnTo>
                  <a:pt x="1189" y="305"/>
                </a:lnTo>
                <a:lnTo>
                  <a:pt x="1189" y="305"/>
                </a:lnTo>
                <a:lnTo>
                  <a:pt x="1191" y="303"/>
                </a:lnTo>
                <a:lnTo>
                  <a:pt x="1191" y="305"/>
                </a:lnTo>
                <a:lnTo>
                  <a:pt x="1191" y="305"/>
                </a:lnTo>
                <a:lnTo>
                  <a:pt x="1193" y="303"/>
                </a:lnTo>
                <a:lnTo>
                  <a:pt x="1193" y="301"/>
                </a:lnTo>
                <a:lnTo>
                  <a:pt x="1195" y="303"/>
                </a:lnTo>
                <a:lnTo>
                  <a:pt x="1195" y="299"/>
                </a:lnTo>
                <a:lnTo>
                  <a:pt x="1195" y="299"/>
                </a:lnTo>
                <a:lnTo>
                  <a:pt x="1197" y="299"/>
                </a:lnTo>
                <a:lnTo>
                  <a:pt x="1197" y="299"/>
                </a:lnTo>
                <a:lnTo>
                  <a:pt x="1199" y="297"/>
                </a:lnTo>
                <a:lnTo>
                  <a:pt x="1199" y="297"/>
                </a:lnTo>
                <a:lnTo>
                  <a:pt x="1199" y="297"/>
                </a:lnTo>
                <a:lnTo>
                  <a:pt x="1201" y="297"/>
                </a:lnTo>
                <a:lnTo>
                  <a:pt x="1201" y="295"/>
                </a:lnTo>
                <a:lnTo>
                  <a:pt x="1203" y="295"/>
                </a:lnTo>
                <a:lnTo>
                  <a:pt x="1203" y="295"/>
                </a:lnTo>
                <a:lnTo>
                  <a:pt x="1203" y="295"/>
                </a:lnTo>
                <a:lnTo>
                  <a:pt x="1205" y="295"/>
                </a:lnTo>
                <a:lnTo>
                  <a:pt x="1205" y="297"/>
                </a:lnTo>
                <a:lnTo>
                  <a:pt x="1207" y="297"/>
                </a:lnTo>
                <a:lnTo>
                  <a:pt x="1207" y="299"/>
                </a:lnTo>
                <a:lnTo>
                  <a:pt x="1209" y="297"/>
                </a:lnTo>
                <a:lnTo>
                  <a:pt x="1209" y="297"/>
                </a:lnTo>
                <a:lnTo>
                  <a:pt x="1209" y="301"/>
                </a:lnTo>
                <a:lnTo>
                  <a:pt x="1211" y="299"/>
                </a:lnTo>
                <a:lnTo>
                  <a:pt x="1211" y="299"/>
                </a:lnTo>
                <a:lnTo>
                  <a:pt x="1213" y="299"/>
                </a:lnTo>
                <a:lnTo>
                  <a:pt x="1213" y="299"/>
                </a:lnTo>
                <a:lnTo>
                  <a:pt x="1213" y="301"/>
                </a:lnTo>
                <a:lnTo>
                  <a:pt x="1216" y="301"/>
                </a:lnTo>
                <a:lnTo>
                  <a:pt x="1216" y="301"/>
                </a:lnTo>
                <a:lnTo>
                  <a:pt x="1218" y="303"/>
                </a:lnTo>
                <a:lnTo>
                  <a:pt x="1218" y="303"/>
                </a:lnTo>
                <a:lnTo>
                  <a:pt x="1218" y="303"/>
                </a:lnTo>
                <a:lnTo>
                  <a:pt x="1220" y="303"/>
                </a:lnTo>
                <a:lnTo>
                  <a:pt x="1220" y="305"/>
                </a:lnTo>
                <a:lnTo>
                  <a:pt x="1222" y="305"/>
                </a:lnTo>
                <a:lnTo>
                  <a:pt x="1222" y="305"/>
                </a:lnTo>
                <a:lnTo>
                  <a:pt x="1222" y="307"/>
                </a:lnTo>
                <a:lnTo>
                  <a:pt x="1224" y="309"/>
                </a:lnTo>
                <a:lnTo>
                  <a:pt x="1224" y="307"/>
                </a:lnTo>
                <a:lnTo>
                  <a:pt x="1226" y="307"/>
                </a:lnTo>
                <a:lnTo>
                  <a:pt x="1226" y="307"/>
                </a:lnTo>
                <a:lnTo>
                  <a:pt x="1228" y="309"/>
                </a:lnTo>
                <a:lnTo>
                  <a:pt x="1228" y="309"/>
                </a:lnTo>
                <a:lnTo>
                  <a:pt x="1228" y="309"/>
                </a:lnTo>
                <a:lnTo>
                  <a:pt x="1230" y="309"/>
                </a:lnTo>
                <a:lnTo>
                  <a:pt x="1230" y="311"/>
                </a:lnTo>
                <a:lnTo>
                  <a:pt x="1232" y="311"/>
                </a:lnTo>
                <a:lnTo>
                  <a:pt x="1232" y="311"/>
                </a:lnTo>
                <a:lnTo>
                  <a:pt x="1232" y="311"/>
                </a:lnTo>
                <a:lnTo>
                  <a:pt x="1234" y="315"/>
                </a:lnTo>
                <a:lnTo>
                  <a:pt x="1234" y="315"/>
                </a:lnTo>
                <a:lnTo>
                  <a:pt x="1236" y="313"/>
                </a:lnTo>
                <a:lnTo>
                  <a:pt x="1236" y="313"/>
                </a:lnTo>
                <a:lnTo>
                  <a:pt x="1236" y="315"/>
                </a:lnTo>
                <a:lnTo>
                  <a:pt x="1238" y="315"/>
                </a:lnTo>
                <a:lnTo>
                  <a:pt x="1238" y="315"/>
                </a:lnTo>
                <a:lnTo>
                  <a:pt x="1240" y="315"/>
                </a:lnTo>
                <a:lnTo>
                  <a:pt x="1240" y="319"/>
                </a:lnTo>
                <a:lnTo>
                  <a:pt x="1240" y="317"/>
                </a:lnTo>
                <a:lnTo>
                  <a:pt x="1242" y="317"/>
                </a:lnTo>
                <a:lnTo>
                  <a:pt x="1242" y="317"/>
                </a:lnTo>
                <a:lnTo>
                  <a:pt x="1244" y="319"/>
                </a:lnTo>
                <a:lnTo>
                  <a:pt x="1244" y="319"/>
                </a:lnTo>
                <a:lnTo>
                  <a:pt x="1246" y="317"/>
                </a:lnTo>
                <a:lnTo>
                  <a:pt x="1246" y="319"/>
                </a:lnTo>
                <a:lnTo>
                  <a:pt x="1246" y="319"/>
                </a:lnTo>
                <a:lnTo>
                  <a:pt x="1248" y="321"/>
                </a:lnTo>
                <a:lnTo>
                  <a:pt x="1248" y="317"/>
                </a:lnTo>
                <a:lnTo>
                  <a:pt x="1250" y="321"/>
                </a:lnTo>
                <a:lnTo>
                  <a:pt x="1250" y="323"/>
                </a:lnTo>
                <a:lnTo>
                  <a:pt x="1250" y="321"/>
                </a:lnTo>
                <a:moveTo>
                  <a:pt x="1085" y="390"/>
                </a:moveTo>
                <a:lnTo>
                  <a:pt x="1087" y="393"/>
                </a:lnTo>
                <a:lnTo>
                  <a:pt x="1087" y="390"/>
                </a:lnTo>
                <a:lnTo>
                  <a:pt x="1089" y="388"/>
                </a:lnTo>
                <a:lnTo>
                  <a:pt x="1089" y="388"/>
                </a:lnTo>
                <a:lnTo>
                  <a:pt x="1091" y="388"/>
                </a:lnTo>
                <a:lnTo>
                  <a:pt x="1091" y="388"/>
                </a:lnTo>
                <a:lnTo>
                  <a:pt x="1091" y="386"/>
                </a:lnTo>
                <a:lnTo>
                  <a:pt x="1094" y="384"/>
                </a:lnTo>
                <a:lnTo>
                  <a:pt x="1094" y="384"/>
                </a:lnTo>
                <a:lnTo>
                  <a:pt x="1096" y="384"/>
                </a:lnTo>
                <a:lnTo>
                  <a:pt x="1096" y="382"/>
                </a:lnTo>
                <a:lnTo>
                  <a:pt x="1096" y="382"/>
                </a:lnTo>
                <a:lnTo>
                  <a:pt x="1098" y="382"/>
                </a:lnTo>
                <a:lnTo>
                  <a:pt x="1098" y="380"/>
                </a:lnTo>
                <a:lnTo>
                  <a:pt x="1100" y="380"/>
                </a:lnTo>
                <a:lnTo>
                  <a:pt x="1100" y="378"/>
                </a:lnTo>
                <a:lnTo>
                  <a:pt x="1100" y="380"/>
                </a:lnTo>
                <a:lnTo>
                  <a:pt x="1102" y="380"/>
                </a:lnTo>
                <a:lnTo>
                  <a:pt x="1102" y="378"/>
                </a:lnTo>
                <a:lnTo>
                  <a:pt x="1104" y="378"/>
                </a:lnTo>
                <a:lnTo>
                  <a:pt x="1104" y="376"/>
                </a:lnTo>
                <a:lnTo>
                  <a:pt x="1104" y="378"/>
                </a:lnTo>
                <a:lnTo>
                  <a:pt x="1106" y="374"/>
                </a:lnTo>
                <a:lnTo>
                  <a:pt x="1106" y="376"/>
                </a:lnTo>
                <a:lnTo>
                  <a:pt x="1108" y="374"/>
                </a:lnTo>
                <a:lnTo>
                  <a:pt x="1108" y="374"/>
                </a:lnTo>
                <a:lnTo>
                  <a:pt x="1110" y="374"/>
                </a:lnTo>
                <a:lnTo>
                  <a:pt x="1110" y="374"/>
                </a:lnTo>
                <a:lnTo>
                  <a:pt x="1110" y="374"/>
                </a:lnTo>
                <a:lnTo>
                  <a:pt x="1112" y="374"/>
                </a:lnTo>
                <a:lnTo>
                  <a:pt x="1112" y="372"/>
                </a:lnTo>
                <a:lnTo>
                  <a:pt x="1114" y="370"/>
                </a:lnTo>
                <a:lnTo>
                  <a:pt x="1114" y="372"/>
                </a:lnTo>
                <a:lnTo>
                  <a:pt x="1114" y="370"/>
                </a:lnTo>
                <a:lnTo>
                  <a:pt x="1116" y="368"/>
                </a:lnTo>
                <a:lnTo>
                  <a:pt x="1116" y="366"/>
                </a:lnTo>
                <a:lnTo>
                  <a:pt x="1118" y="368"/>
                </a:lnTo>
                <a:lnTo>
                  <a:pt x="1118" y="366"/>
                </a:lnTo>
                <a:lnTo>
                  <a:pt x="1118" y="364"/>
                </a:lnTo>
                <a:lnTo>
                  <a:pt x="1120" y="364"/>
                </a:lnTo>
                <a:lnTo>
                  <a:pt x="1120" y="362"/>
                </a:lnTo>
                <a:lnTo>
                  <a:pt x="1122" y="362"/>
                </a:lnTo>
                <a:lnTo>
                  <a:pt x="1122" y="362"/>
                </a:lnTo>
                <a:lnTo>
                  <a:pt x="1122" y="362"/>
                </a:lnTo>
                <a:lnTo>
                  <a:pt x="1124" y="362"/>
                </a:lnTo>
                <a:lnTo>
                  <a:pt x="1124" y="360"/>
                </a:lnTo>
                <a:lnTo>
                  <a:pt x="1126" y="358"/>
                </a:lnTo>
                <a:lnTo>
                  <a:pt x="1126" y="360"/>
                </a:lnTo>
                <a:lnTo>
                  <a:pt x="1128" y="358"/>
                </a:lnTo>
                <a:lnTo>
                  <a:pt x="1128" y="358"/>
                </a:lnTo>
                <a:lnTo>
                  <a:pt x="1128" y="358"/>
                </a:lnTo>
                <a:lnTo>
                  <a:pt x="1130" y="356"/>
                </a:lnTo>
                <a:lnTo>
                  <a:pt x="1130" y="356"/>
                </a:lnTo>
                <a:lnTo>
                  <a:pt x="1132" y="354"/>
                </a:lnTo>
                <a:lnTo>
                  <a:pt x="1132" y="354"/>
                </a:lnTo>
                <a:lnTo>
                  <a:pt x="1132" y="354"/>
                </a:lnTo>
                <a:lnTo>
                  <a:pt x="1134" y="354"/>
                </a:lnTo>
                <a:lnTo>
                  <a:pt x="1134" y="354"/>
                </a:lnTo>
                <a:lnTo>
                  <a:pt x="1136" y="350"/>
                </a:lnTo>
                <a:lnTo>
                  <a:pt x="1136" y="348"/>
                </a:lnTo>
                <a:lnTo>
                  <a:pt x="1136" y="350"/>
                </a:lnTo>
                <a:lnTo>
                  <a:pt x="1138" y="348"/>
                </a:lnTo>
                <a:lnTo>
                  <a:pt x="1138" y="346"/>
                </a:lnTo>
                <a:lnTo>
                  <a:pt x="1140" y="346"/>
                </a:lnTo>
                <a:lnTo>
                  <a:pt x="1140" y="346"/>
                </a:lnTo>
                <a:lnTo>
                  <a:pt x="1140" y="346"/>
                </a:lnTo>
                <a:lnTo>
                  <a:pt x="1142" y="342"/>
                </a:lnTo>
                <a:lnTo>
                  <a:pt x="1142" y="344"/>
                </a:lnTo>
                <a:lnTo>
                  <a:pt x="1144" y="344"/>
                </a:lnTo>
                <a:lnTo>
                  <a:pt x="1144" y="342"/>
                </a:lnTo>
                <a:lnTo>
                  <a:pt x="1144" y="342"/>
                </a:lnTo>
                <a:lnTo>
                  <a:pt x="1146" y="340"/>
                </a:lnTo>
                <a:lnTo>
                  <a:pt x="1146" y="338"/>
                </a:lnTo>
                <a:lnTo>
                  <a:pt x="1148" y="342"/>
                </a:lnTo>
                <a:lnTo>
                  <a:pt x="1148" y="336"/>
                </a:lnTo>
                <a:lnTo>
                  <a:pt x="1150" y="338"/>
                </a:lnTo>
                <a:lnTo>
                  <a:pt x="1150" y="340"/>
                </a:lnTo>
                <a:lnTo>
                  <a:pt x="1150" y="336"/>
                </a:lnTo>
                <a:lnTo>
                  <a:pt x="1152" y="336"/>
                </a:lnTo>
                <a:lnTo>
                  <a:pt x="1152" y="336"/>
                </a:lnTo>
                <a:lnTo>
                  <a:pt x="1155" y="336"/>
                </a:lnTo>
                <a:lnTo>
                  <a:pt x="1155" y="336"/>
                </a:lnTo>
                <a:lnTo>
                  <a:pt x="1155" y="334"/>
                </a:lnTo>
                <a:lnTo>
                  <a:pt x="1157" y="332"/>
                </a:lnTo>
                <a:lnTo>
                  <a:pt x="1157" y="334"/>
                </a:lnTo>
                <a:lnTo>
                  <a:pt x="1159" y="332"/>
                </a:lnTo>
                <a:lnTo>
                  <a:pt x="1159" y="330"/>
                </a:lnTo>
                <a:lnTo>
                  <a:pt x="1159" y="330"/>
                </a:lnTo>
                <a:lnTo>
                  <a:pt x="1161" y="330"/>
                </a:lnTo>
                <a:lnTo>
                  <a:pt x="1161" y="330"/>
                </a:lnTo>
                <a:lnTo>
                  <a:pt x="1163" y="325"/>
                </a:lnTo>
                <a:lnTo>
                  <a:pt x="1163" y="325"/>
                </a:lnTo>
                <a:lnTo>
                  <a:pt x="1163" y="330"/>
                </a:lnTo>
                <a:lnTo>
                  <a:pt x="1165" y="325"/>
                </a:lnTo>
                <a:lnTo>
                  <a:pt x="1165" y="325"/>
                </a:lnTo>
                <a:lnTo>
                  <a:pt x="1167" y="327"/>
                </a:lnTo>
                <a:lnTo>
                  <a:pt x="1167" y="323"/>
                </a:lnTo>
                <a:lnTo>
                  <a:pt x="1169" y="325"/>
                </a:lnTo>
                <a:lnTo>
                  <a:pt x="1169" y="323"/>
                </a:lnTo>
                <a:moveTo>
                  <a:pt x="1004" y="403"/>
                </a:moveTo>
                <a:lnTo>
                  <a:pt x="1004" y="405"/>
                </a:lnTo>
                <a:lnTo>
                  <a:pt x="1006" y="405"/>
                </a:lnTo>
                <a:lnTo>
                  <a:pt x="1006" y="405"/>
                </a:lnTo>
                <a:lnTo>
                  <a:pt x="1008" y="407"/>
                </a:lnTo>
                <a:lnTo>
                  <a:pt x="1008" y="405"/>
                </a:lnTo>
                <a:lnTo>
                  <a:pt x="1008" y="405"/>
                </a:lnTo>
                <a:lnTo>
                  <a:pt x="1010" y="407"/>
                </a:lnTo>
                <a:lnTo>
                  <a:pt x="1010" y="409"/>
                </a:lnTo>
                <a:lnTo>
                  <a:pt x="1012" y="409"/>
                </a:lnTo>
                <a:lnTo>
                  <a:pt x="1012" y="407"/>
                </a:lnTo>
                <a:lnTo>
                  <a:pt x="1014" y="407"/>
                </a:lnTo>
                <a:lnTo>
                  <a:pt x="1014" y="409"/>
                </a:lnTo>
                <a:lnTo>
                  <a:pt x="1014" y="409"/>
                </a:lnTo>
                <a:lnTo>
                  <a:pt x="1016" y="409"/>
                </a:lnTo>
                <a:lnTo>
                  <a:pt x="1016" y="411"/>
                </a:lnTo>
                <a:lnTo>
                  <a:pt x="1018" y="407"/>
                </a:lnTo>
                <a:lnTo>
                  <a:pt x="1018" y="409"/>
                </a:lnTo>
                <a:lnTo>
                  <a:pt x="1018" y="411"/>
                </a:lnTo>
                <a:lnTo>
                  <a:pt x="1020" y="409"/>
                </a:lnTo>
                <a:lnTo>
                  <a:pt x="1020" y="413"/>
                </a:lnTo>
                <a:lnTo>
                  <a:pt x="1022" y="413"/>
                </a:lnTo>
                <a:lnTo>
                  <a:pt x="1022" y="409"/>
                </a:lnTo>
                <a:lnTo>
                  <a:pt x="1022" y="411"/>
                </a:lnTo>
                <a:lnTo>
                  <a:pt x="1024" y="413"/>
                </a:lnTo>
                <a:lnTo>
                  <a:pt x="1024" y="409"/>
                </a:lnTo>
                <a:lnTo>
                  <a:pt x="1026" y="411"/>
                </a:lnTo>
                <a:lnTo>
                  <a:pt x="1026" y="409"/>
                </a:lnTo>
                <a:lnTo>
                  <a:pt x="1026" y="409"/>
                </a:lnTo>
                <a:lnTo>
                  <a:pt x="1028" y="411"/>
                </a:lnTo>
                <a:lnTo>
                  <a:pt x="1028" y="407"/>
                </a:lnTo>
                <a:lnTo>
                  <a:pt x="1030" y="409"/>
                </a:lnTo>
                <a:lnTo>
                  <a:pt x="1030" y="409"/>
                </a:lnTo>
                <a:lnTo>
                  <a:pt x="1033" y="409"/>
                </a:lnTo>
                <a:lnTo>
                  <a:pt x="1033" y="407"/>
                </a:lnTo>
                <a:lnTo>
                  <a:pt x="1033" y="407"/>
                </a:lnTo>
                <a:lnTo>
                  <a:pt x="1035" y="407"/>
                </a:lnTo>
                <a:lnTo>
                  <a:pt x="1035" y="407"/>
                </a:lnTo>
                <a:lnTo>
                  <a:pt x="1037" y="407"/>
                </a:lnTo>
                <a:lnTo>
                  <a:pt x="1037" y="407"/>
                </a:lnTo>
                <a:lnTo>
                  <a:pt x="1037" y="405"/>
                </a:lnTo>
                <a:lnTo>
                  <a:pt x="1039" y="407"/>
                </a:lnTo>
                <a:lnTo>
                  <a:pt x="1039" y="403"/>
                </a:lnTo>
                <a:lnTo>
                  <a:pt x="1041" y="403"/>
                </a:lnTo>
                <a:lnTo>
                  <a:pt x="1041" y="405"/>
                </a:lnTo>
                <a:lnTo>
                  <a:pt x="1041" y="403"/>
                </a:lnTo>
                <a:lnTo>
                  <a:pt x="1043" y="401"/>
                </a:lnTo>
                <a:lnTo>
                  <a:pt x="1043" y="401"/>
                </a:lnTo>
                <a:lnTo>
                  <a:pt x="1045" y="403"/>
                </a:lnTo>
                <a:lnTo>
                  <a:pt x="1045" y="401"/>
                </a:lnTo>
                <a:lnTo>
                  <a:pt x="1045" y="401"/>
                </a:lnTo>
                <a:lnTo>
                  <a:pt x="1047" y="401"/>
                </a:lnTo>
                <a:lnTo>
                  <a:pt x="1047" y="401"/>
                </a:lnTo>
                <a:lnTo>
                  <a:pt x="1049" y="401"/>
                </a:lnTo>
                <a:lnTo>
                  <a:pt x="1049" y="399"/>
                </a:lnTo>
                <a:lnTo>
                  <a:pt x="1051" y="401"/>
                </a:lnTo>
                <a:lnTo>
                  <a:pt x="1051" y="401"/>
                </a:lnTo>
                <a:lnTo>
                  <a:pt x="1051" y="401"/>
                </a:lnTo>
                <a:lnTo>
                  <a:pt x="1053" y="397"/>
                </a:lnTo>
                <a:lnTo>
                  <a:pt x="1053" y="397"/>
                </a:lnTo>
                <a:lnTo>
                  <a:pt x="1055" y="399"/>
                </a:lnTo>
                <a:lnTo>
                  <a:pt x="1055" y="399"/>
                </a:lnTo>
                <a:lnTo>
                  <a:pt x="1055" y="399"/>
                </a:lnTo>
                <a:lnTo>
                  <a:pt x="1057" y="399"/>
                </a:lnTo>
                <a:lnTo>
                  <a:pt x="1057" y="399"/>
                </a:lnTo>
                <a:lnTo>
                  <a:pt x="1059" y="399"/>
                </a:lnTo>
                <a:lnTo>
                  <a:pt x="1059" y="397"/>
                </a:lnTo>
                <a:lnTo>
                  <a:pt x="1059" y="397"/>
                </a:lnTo>
                <a:lnTo>
                  <a:pt x="1061" y="399"/>
                </a:lnTo>
                <a:lnTo>
                  <a:pt x="1061" y="399"/>
                </a:lnTo>
                <a:lnTo>
                  <a:pt x="1063" y="397"/>
                </a:lnTo>
                <a:lnTo>
                  <a:pt x="1063" y="399"/>
                </a:lnTo>
                <a:lnTo>
                  <a:pt x="1063" y="399"/>
                </a:lnTo>
                <a:lnTo>
                  <a:pt x="1065" y="397"/>
                </a:lnTo>
                <a:lnTo>
                  <a:pt x="1065" y="399"/>
                </a:lnTo>
                <a:lnTo>
                  <a:pt x="1067" y="397"/>
                </a:lnTo>
                <a:lnTo>
                  <a:pt x="1067" y="399"/>
                </a:lnTo>
                <a:lnTo>
                  <a:pt x="1067" y="399"/>
                </a:lnTo>
                <a:lnTo>
                  <a:pt x="1069" y="397"/>
                </a:lnTo>
                <a:lnTo>
                  <a:pt x="1069" y="397"/>
                </a:lnTo>
                <a:lnTo>
                  <a:pt x="1071" y="399"/>
                </a:lnTo>
                <a:lnTo>
                  <a:pt x="1071" y="395"/>
                </a:lnTo>
                <a:lnTo>
                  <a:pt x="1073" y="397"/>
                </a:lnTo>
                <a:lnTo>
                  <a:pt x="1073" y="397"/>
                </a:lnTo>
                <a:lnTo>
                  <a:pt x="1073" y="395"/>
                </a:lnTo>
                <a:lnTo>
                  <a:pt x="1075" y="397"/>
                </a:lnTo>
                <a:lnTo>
                  <a:pt x="1075" y="397"/>
                </a:lnTo>
                <a:lnTo>
                  <a:pt x="1077" y="395"/>
                </a:lnTo>
                <a:lnTo>
                  <a:pt x="1077" y="397"/>
                </a:lnTo>
                <a:lnTo>
                  <a:pt x="1077" y="397"/>
                </a:lnTo>
                <a:lnTo>
                  <a:pt x="1079" y="393"/>
                </a:lnTo>
                <a:lnTo>
                  <a:pt x="1079" y="397"/>
                </a:lnTo>
                <a:lnTo>
                  <a:pt x="1081" y="397"/>
                </a:lnTo>
                <a:lnTo>
                  <a:pt x="1081" y="395"/>
                </a:lnTo>
                <a:lnTo>
                  <a:pt x="1081" y="395"/>
                </a:lnTo>
                <a:lnTo>
                  <a:pt x="1083" y="395"/>
                </a:lnTo>
                <a:lnTo>
                  <a:pt x="1083" y="395"/>
                </a:lnTo>
                <a:lnTo>
                  <a:pt x="1085" y="395"/>
                </a:lnTo>
                <a:lnTo>
                  <a:pt x="1085" y="393"/>
                </a:lnTo>
                <a:lnTo>
                  <a:pt x="1085" y="390"/>
                </a:lnTo>
                <a:moveTo>
                  <a:pt x="923" y="350"/>
                </a:moveTo>
                <a:lnTo>
                  <a:pt x="923" y="350"/>
                </a:lnTo>
                <a:lnTo>
                  <a:pt x="923" y="350"/>
                </a:lnTo>
                <a:lnTo>
                  <a:pt x="925" y="352"/>
                </a:lnTo>
                <a:lnTo>
                  <a:pt x="925" y="354"/>
                </a:lnTo>
                <a:lnTo>
                  <a:pt x="927" y="352"/>
                </a:lnTo>
                <a:lnTo>
                  <a:pt x="927" y="350"/>
                </a:lnTo>
                <a:lnTo>
                  <a:pt x="927" y="354"/>
                </a:lnTo>
                <a:lnTo>
                  <a:pt x="929" y="352"/>
                </a:lnTo>
                <a:lnTo>
                  <a:pt x="929" y="352"/>
                </a:lnTo>
                <a:lnTo>
                  <a:pt x="931" y="350"/>
                </a:lnTo>
                <a:lnTo>
                  <a:pt x="931" y="352"/>
                </a:lnTo>
                <a:lnTo>
                  <a:pt x="933" y="352"/>
                </a:lnTo>
                <a:lnTo>
                  <a:pt x="933" y="352"/>
                </a:lnTo>
                <a:lnTo>
                  <a:pt x="933" y="354"/>
                </a:lnTo>
                <a:lnTo>
                  <a:pt x="935" y="354"/>
                </a:lnTo>
                <a:lnTo>
                  <a:pt x="935" y="354"/>
                </a:lnTo>
                <a:lnTo>
                  <a:pt x="937" y="354"/>
                </a:lnTo>
                <a:lnTo>
                  <a:pt x="937" y="354"/>
                </a:lnTo>
                <a:lnTo>
                  <a:pt x="937" y="354"/>
                </a:lnTo>
                <a:lnTo>
                  <a:pt x="939" y="356"/>
                </a:lnTo>
                <a:lnTo>
                  <a:pt x="939" y="354"/>
                </a:lnTo>
                <a:lnTo>
                  <a:pt x="941" y="356"/>
                </a:lnTo>
                <a:lnTo>
                  <a:pt x="941" y="358"/>
                </a:lnTo>
                <a:lnTo>
                  <a:pt x="941" y="358"/>
                </a:lnTo>
                <a:lnTo>
                  <a:pt x="943" y="358"/>
                </a:lnTo>
                <a:lnTo>
                  <a:pt x="943" y="360"/>
                </a:lnTo>
                <a:lnTo>
                  <a:pt x="945" y="360"/>
                </a:lnTo>
                <a:lnTo>
                  <a:pt x="945" y="362"/>
                </a:lnTo>
                <a:lnTo>
                  <a:pt x="945" y="360"/>
                </a:lnTo>
                <a:lnTo>
                  <a:pt x="947" y="362"/>
                </a:lnTo>
                <a:lnTo>
                  <a:pt x="947" y="360"/>
                </a:lnTo>
                <a:lnTo>
                  <a:pt x="949" y="362"/>
                </a:lnTo>
                <a:lnTo>
                  <a:pt x="949" y="362"/>
                </a:lnTo>
                <a:lnTo>
                  <a:pt x="949" y="362"/>
                </a:lnTo>
                <a:lnTo>
                  <a:pt x="951" y="364"/>
                </a:lnTo>
                <a:lnTo>
                  <a:pt x="951" y="366"/>
                </a:lnTo>
                <a:lnTo>
                  <a:pt x="953" y="362"/>
                </a:lnTo>
                <a:lnTo>
                  <a:pt x="953" y="364"/>
                </a:lnTo>
                <a:lnTo>
                  <a:pt x="955" y="364"/>
                </a:lnTo>
                <a:lnTo>
                  <a:pt x="955" y="364"/>
                </a:lnTo>
                <a:lnTo>
                  <a:pt x="955" y="364"/>
                </a:lnTo>
                <a:lnTo>
                  <a:pt x="957" y="366"/>
                </a:lnTo>
                <a:lnTo>
                  <a:pt x="957" y="364"/>
                </a:lnTo>
                <a:lnTo>
                  <a:pt x="959" y="366"/>
                </a:lnTo>
                <a:lnTo>
                  <a:pt x="959" y="364"/>
                </a:lnTo>
                <a:lnTo>
                  <a:pt x="959" y="364"/>
                </a:lnTo>
                <a:lnTo>
                  <a:pt x="961" y="366"/>
                </a:lnTo>
                <a:lnTo>
                  <a:pt x="961" y="366"/>
                </a:lnTo>
                <a:lnTo>
                  <a:pt x="963" y="366"/>
                </a:lnTo>
                <a:lnTo>
                  <a:pt x="963" y="368"/>
                </a:lnTo>
                <a:lnTo>
                  <a:pt x="963" y="368"/>
                </a:lnTo>
                <a:lnTo>
                  <a:pt x="965" y="370"/>
                </a:lnTo>
                <a:lnTo>
                  <a:pt x="965" y="370"/>
                </a:lnTo>
                <a:lnTo>
                  <a:pt x="967" y="370"/>
                </a:lnTo>
                <a:lnTo>
                  <a:pt x="967" y="370"/>
                </a:lnTo>
                <a:lnTo>
                  <a:pt x="967" y="372"/>
                </a:lnTo>
                <a:lnTo>
                  <a:pt x="970" y="372"/>
                </a:lnTo>
                <a:lnTo>
                  <a:pt x="970" y="372"/>
                </a:lnTo>
                <a:lnTo>
                  <a:pt x="972" y="376"/>
                </a:lnTo>
                <a:lnTo>
                  <a:pt x="972" y="376"/>
                </a:lnTo>
                <a:lnTo>
                  <a:pt x="974" y="376"/>
                </a:lnTo>
                <a:lnTo>
                  <a:pt x="974" y="378"/>
                </a:lnTo>
                <a:lnTo>
                  <a:pt x="974" y="380"/>
                </a:lnTo>
                <a:lnTo>
                  <a:pt x="976" y="380"/>
                </a:lnTo>
                <a:lnTo>
                  <a:pt x="976" y="380"/>
                </a:lnTo>
                <a:lnTo>
                  <a:pt x="978" y="382"/>
                </a:lnTo>
                <a:lnTo>
                  <a:pt x="978" y="384"/>
                </a:lnTo>
                <a:lnTo>
                  <a:pt x="978" y="386"/>
                </a:lnTo>
                <a:lnTo>
                  <a:pt x="980" y="384"/>
                </a:lnTo>
                <a:lnTo>
                  <a:pt x="980" y="384"/>
                </a:lnTo>
                <a:lnTo>
                  <a:pt x="982" y="386"/>
                </a:lnTo>
                <a:lnTo>
                  <a:pt x="982" y="386"/>
                </a:lnTo>
                <a:lnTo>
                  <a:pt x="982" y="388"/>
                </a:lnTo>
                <a:lnTo>
                  <a:pt x="984" y="386"/>
                </a:lnTo>
                <a:lnTo>
                  <a:pt x="984" y="388"/>
                </a:lnTo>
                <a:lnTo>
                  <a:pt x="986" y="388"/>
                </a:lnTo>
                <a:lnTo>
                  <a:pt x="986" y="386"/>
                </a:lnTo>
                <a:lnTo>
                  <a:pt x="986" y="388"/>
                </a:lnTo>
                <a:lnTo>
                  <a:pt x="988" y="388"/>
                </a:lnTo>
                <a:lnTo>
                  <a:pt x="988" y="388"/>
                </a:lnTo>
                <a:lnTo>
                  <a:pt x="990" y="388"/>
                </a:lnTo>
                <a:lnTo>
                  <a:pt x="990" y="388"/>
                </a:lnTo>
                <a:lnTo>
                  <a:pt x="992" y="390"/>
                </a:lnTo>
                <a:lnTo>
                  <a:pt x="992" y="393"/>
                </a:lnTo>
                <a:lnTo>
                  <a:pt x="992" y="390"/>
                </a:lnTo>
                <a:lnTo>
                  <a:pt x="994" y="393"/>
                </a:lnTo>
                <a:lnTo>
                  <a:pt x="994" y="390"/>
                </a:lnTo>
                <a:lnTo>
                  <a:pt x="996" y="395"/>
                </a:lnTo>
                <a:lnTo>
                  <a:pt x="996" y="395"/>
                </a:lnTo>
                <a:lnTo>
                  <a:pt x="996" y="395"/>
                </a:lnTo>
                <a:lnTo>
                  <a:pt x="998" y="397"/>
                </a:lnTo>
                <a:lnTo>
                  <a:pt x="998" y="397"/>
                </a:lnTo>
                <a:lnTo>
                  <a:pt x="1000" y="397"/>
                </a:lnTo>
                <a:lnTo>
                  <a:pt x="1000" y="401"/>
                </a:lnTo>
                <a:lnTo>
                  <a:pt x="1000" y="401"/>
                </a:lnTo>
                <a:lnTo>
                  <a:pt x="1002" y="403"/>
                </a:lnTo>
                <a:lnTo>
                  <a:pt x="1002" y="403"/>
                </a:lnTo>
                <a:lnTo>
                  <a:pt x="1004" y="403"/>
                </a:lnTo>
                <a:lnTo>
                  <a:pt x="1004" y="403"/>
                </a:lnTo>
                <a:moveTo>
                  <a:pt x="839" y="368"/>
                </a:moveTo>
                <a:lnTo>
                  <a:pt x="841" y="368"/>
                </a:lnTo>
                <a:lnTo>
                  <a:pt x="841" y="368"/>
                </a:lnTo>
                <a:lnTo>
                  <a:pt x="841" y="368"/>
                </a:lnTo>
                <a:lnTo>
                  <a:pt x="843" y="368"/>
                </a:lnTo>
                <a:lnTo>
                  <a:pt x="843" y="368"/>
                </a:lnTo>
                <a:lnTo>
                  <a:pt x="845" y="368"/>
                </a:lnTo>
                <a:lnTo>
                  <a:pt x="845" y="368"/>
                </a:lnTo>
                <a:lnTo>
                  <a:pt x="845" y="368"/>
                </a:lnTo>
                <a:lnTo>
                  <a:pt x="848" y="368"/>
                </a:lnTo>
                <a:lnTo>
                  <a:pt x="848" y="370"/>
                </a:lnTo>
                <a:lnTo>
                  <a:pt x="850" y="366"/>
                </a:lnTo>
                <a:lnTo>
                  <a:pt x="850" y="368"/>
                </a:lnTo>
                <a:lnTo>
                  <a:pt x="850" y="366"/>
                </a:lnTo>
                <a:lnTo>
                  <a:pt x="852" y="368"/>
                </a:lnTo>
                <a:lnTo>
                  <a:pt x="852" y="368"/>
                </a:lnTo>
                <a:lnTo>
                  <a:pt x="854" y="368"/>
                </a:lnTo>
                <a:lnTo>
                  <a:pt x="854" y="368"/>
                </a:lnTo>
                <a:lnTo>
                  <a:pt x="856" y="370"/>
                </a:lnTo>
                <a:lnTo>
                  <a:pt x="856" y="366"/>
                </a:lnTo>
                <a:lnTo>
                  <a:pt x="856" y="368"/>
                </a:lnTo>
                <a:lnTo>
                  <a:pt x="858" y="368"/>
                </a:lnTo>
                <a:lnTo>
                  <a:pt x="858" y="370"/>
                </a:lnTo>
                <a:lnTo>
                  <a:pt x="860" y="370"/>
                </a:lnTo>
                <a:lnTo>
                  <a:pt x="860" y="368"/>
                </a:lnTo>
                <a:lnTo>
                  <a:pt x="860" y="368"/>
                </a:lnTo>
                <a:lnTo>
                  <a:pt x="862" y="370"/>
                </a:lnTo>
                <a:lnTo>
                  <a:pt x="862" y="368"/>
                </a:lnTo>
                <a:lnTo>
                  <a:pt x="864" y="366"/>
                </a:lnTo>
                <a:lnTo>
                  <a:pt x="864" y="366"/>
                </a:lnTo>
                <a:lnTo>
                  <a:pt x="864" y="366"/>
                </a:lnTo>
                <a:lnTo>
                  <a:pt x="866" y="364"/>
                </a:lnTo>
                <a:lnTo>
                  <a:pt x="866" y="364"/>
                </a:lnTo>
                <a:lnTo>
                  <a:pt x="868" y="360"/>
                </a:lnTo>
                <a:lnTo>
                  <a:pt x="868" y="360"/>
                </a:lnTo>
                <a:lnTo>
                  <a:pt x="868" y="362"/>
                </a:lnTo>
                <a:lnTo>
                  <a:pt x="870" y="358"/>
                </a:lnTo>
                <a:lnTo>
                  <a:pt x="870" y="358"/>
                </a:lnTo>
                <a:lnTo>
                  <a:pt x="872" y="356"/>
                </a:lnTo>
                <a:lnTo>
                  <a:pt x="872" y="356"/>
                </a:lnTo>
                <a:lnTo>
                  <a:pt x="874" y="356"/>
                </a:lnTo>
                <a:lnTo>
                  <a:pt x="874" y="356"/>
                </a:lnTo>
                <a:lnTo>
                  <a:pt x="874" y="354"/>
                </a:lnTo>
                <a:lnTo>
                  <a:pt x="876" y="356"/>
                </a:lnTo>
                <a:lnTo>
                  <a:pt x="876" y="354"/>
                </a:lnTo>
                <a:lnTo>
                  <a:pt x="878" y="354"/>
                </a:lnTo>
                <a:lnTo>
                  <a:pt x="878" y="354"/>
                </a:lnTo>
                <a:lnTo>
                  <a:pt x="878" y="354"/>
                </a:lnTo>
                <a:lnTo>
                  <a:pt x="880" y="352"/>
                </a:lnTo>
                <a:lnTo>
                  <a:pt x="880" y="356"/>
                </a:lnTo>
                <a:lnTo>
                  <a:pt x="882" y="354"/>
                </a:lnTo>
                <a:lnTo>
                  <a:pt x="882" y="352"/>
                </a:lnTo>
                <a:lnTo>
                  <a:pt x="882" y="352"/>
                </a:lnTo>
                <a:lnTo>
                  <a:pt x="884" y="354"/>
                </a:lnTo>
                <a:lnTo>
                  <a:pt x="884" y="354"/>
                </a:lnTo>
                <a:lnTo>
                  <a:pt x="886" y="354"/>
                </a:lnTo>
                <a:lnTo>
                  <a:pt x="886" y="354"/>
                </a:lnTo>
                <a:lnTo>
                  <a:pt x="886" y="352"/>
                </a:lnTo>
                <a:lnTo>
                  <a:pt x="888" y="352"/>
                </a:lnTo>
                <a:lnTo>
                  <a:pt x="888" y="352"/>
                </a:lnTo>
                <a:lnTo>
                  <a:pt x="890" y="350"/>
                </a:lnTo>
                <a:lnTo>
                  <a:pt x="890" y="350"/>
                </a:lnTo>
                <a:lnTo>
                  <a:pt x="890" y="352"/>
                </a:lnTo>
                <a:lnTo>
                  <a:pt x="892" y="348"/>
                </a:lnTo>
                <a:lnTo>
                  <a:pt x="892" y="348"/>
                </a:lnTo>
                <a:lnTo>
                  <a:pt x="894" y="348"/>
                </a:lnTo>
                <a:lnTo>
                  <a:pt x="894" y="348"/>
                </a:lnTo>
                <a:lnTo>
                  <a:pt x="896" y="346"/>
                </a:lnTo>
                <a:lnTo>
                  <a:pt x="896" y="344"/>
                </a:lnTo>
                <a:lnTo>
                  <a:pt x="896" y="344"/>
                </a:lnTo>
                <a:lnTo>
                  <a:pt x="898" y="342"/>
                </a:lnTo>
                <a:lnTo>
                  <a:pt x="898" y="344"/>
                </a:lnTo>
                <a:lnTo>
                  <a:pt x="900" y="342"/>
                </a:lnTo>
                <a:lnTo>
                  <a:pt x="900" y="338"/>
                </a:lnTo>
                <a:lnTo>
                  <a:pt x="900" y="340"/>
                </a:lnTo>
                <a:lnTo>
                  <a:pt x="902" y="340"/>
                </a:lnTo>
                <a:lnTo>
                  <a:pt x="902" y="338"/>
                </a:lnTo>
                <a:lnTo>
                  <a:pt x="904" y="338"/>
                </a:lnTo>
                <a:lnTo>
                  <a:pt x="904" y="338"/>
                </a:lnTo>
                <a:lnTo>
                  <a:pt x="904" y="338"/>
                </a:lnTo>
                <a:lnTo>
                  <a:pt x="906" y="338"/>
                </a:lnTo>
                <a:lnTo>
                  <a:pt x="906" y="338"/>
                </a:lnTo>
                <a:lnTo>
                  <a:pt x="909" y="338"/>
                </a:lnTo>
                <a:lnTo>
                  <a:pt x="909" y="338"/>
                </a:lnTo>
                <a:lnTo>
                  <a:pt x="909" y="338"/>
                </a:lnTo>
                <a:lnTo>
                  <a:pt x="911" y="338"/>
                </a:lnTo>
                <a:lnTo>
                  <a:pt x="911" y="340"/>
                </a:lnTo>
                <a:lnTo>
                  <a:pt x="913" y="340"/>
                </a:lnTo>
                <a:lnTo>
                  <a:pt x="913" y="340"/>
                </a:lnTo>
                <a:lnTo>
                  <a:pt x="915" y="340"/>
                </a:lnTo>
                <a:lnTo>
                  <a:pt x="915" y="344"/>
                </a:lnTo>
                <a:lnTo>
                  <a:pt x="915" y="344"/>
                </a:lnTo>
                <a:lnTo>
                  <a:pt x="917" y="344"/>
                </a:lnTo>
                <a:lnTo>
                  <a:pt x="917" y="346"/>
                </a:lnTo>
                <a:lnTo>
                  <a:pt x="919" y="346"/>
                </a:lnTo>
                <a:lnTo>
                  <a:pt x="919" y="348"/>
                </a:lnTo>
                <a:lnTo>
                  <a:pt x="919" y="350"/>
                </a:lnTo>
                <a:lnTo>
                  <a:pt x="921" y="348"/>
                </a:lnTo>
                <a:lnTo>
                  <a:pt x="921" y="348"/>
                </a:lnTo>
                <a:lnTo>
                  <a:pt x="923" y="350"/>
                </a:lnTo>
                <a:moveTo>
                  <a:pt x="758" y="307"/>
                </a:moveTo>
                <a:lnTo>
                  <a:pt x="758" y="309"/>
                </a:lnTo>
                <a:lnTo>
                  <a:pt x="760" y="311"/>
                </a:lnTo>
                <a:lnTo>
                  <a:pt x="760" y="309"/>
                </a:lnTo>
                <a:lnTo>
                  <a:pt x="760" y="313"/>
                </a:lnTo>
                <a:lnTo>
                  <a:pt x="762" y="311"/>
                </a:lnTo>
                <a:lnTo>
                  <a:pt x="762" y="313"/>
                </a:lnTo>
                <a:lnTo>
                  <a:pt x="764" y="313"/>
                </a:lnTo>
                <a:lnTo>
                  <a:pt x="764" y="313"/>
                </a:lnTo>
                <a:lnTo>
                  <a:pt x="764" y="315"/>
                </a:lnTo>
                <a:lnTo>
                  <a:pt x="766" y="317"/>
                </a:lnTo>
                <a:lnTo>
                  <a:pt x="766" y="317"/>
                </a:lnTo>
                <a:lnTo>
                  <a:pt x="768" y="319"/>
                </a:lnTo>
                <a:lnTo>
                  <a:pt x="768" y="319"/>
                </a:lnTo>
                <a:lnTo>
                  <a:pt x="768" y="319"/>
                </a:lnTo>
                <a:lnTo>
                  <a:pt x="770" y="319"/>
                </a:lnTo>
                <a:lnTo>
                  <a:pt x="770" y="321"/>
                </a:lnTo>
                <a:lnTo>
                  <a:pt x="772" y="323"/>
                </a:lnTo>
                <a:lnTo>
                  <a:pt x="772" y="325"/>
                </a:lnTo>
                <a:lnTo>
                  <a:pt x="772" y="323"/>
                </a:lnTo>
                <a:lnTo>
                  <a:pt x="774" y="325"/>
                </a:lnTo>
                <a:lnTo>
                  <a:pt x="774" y="327"/>
                </a:lnTo>
                <a:lnTo>
                  <a:pt x="776" y="330"/>
                </a:lnTo>
                <a:lnTo>
                  <a:pt x="776" y="327"/>
                </a:lnTo>
                <a:lnTo>
                  <a:pt x="778" y="330"/>
                </a:lnTo>
                <a:lnTo>
                  <a:pt x="778" y="327"/>
                </a:lnTo>
                <a:lnTo>
                  <a:pt x="778" y="332"/>
                </a:lnTo>
                <a:lnTo>
                  <a:pt x="780" y="330"/>
                </a:lnTo>
                <a:lnTo>
                  <a:pt x="780" y="332"/>
                </a:lnTo>
                <a:lnTo>
                  <a:pt x="782" y="334"/>
                </a:lnTo>
                <a:lnTo>
                  <a:pt x="782" y="330"/>
                </a:lnTo>
                <a:lnTo>
                  <a:pt x="782" y="332"/>
                </a:lnTo>
                <a:lnTo>
                  <a:pt x="784" y="334"/>
                </a:lnTo>
                <a:lnTo>
                  <a:pt x="784" y="332"/>
                </a:lnTo>
                <a:lnTo>
                  <a:pt x="787" y="332"/>
                </a:lnTo>
                <a:lnTo>
                  <a:pt x="787" y="334"/>
                </a:lnTo>
                <a:lnTo>
                  <a:pt x="787" y="334"/>
                </a:lnTo>
                <a:lnTo>
                  <a:pt x="789" y="336"/>
                </a:lnTo>
                <a:lnTo>
                  <a:pt x="789" y="334"/>
                </a:lnTo>
                <a:lnTo>
                  <a:pt x="791" y="334"/>
                </a:lnTo>
                <a:lnTo>
                  <a:pt x="791" y="336"/>
                </a:lnTo>
                <a:lnTo>
                  <a:pt x="791" y="336"/>
                </a:lnTo>
                <a:lnTo>
                  <a:pt x="793" y="338"/>
                </a:lnTo>
                <a:lnTo>
                  <a:pt x="793" y="338"/>
                </a:lnTo>
                <a:lnTo>
                  <a:pt x="795" y="340"/>
                </a:lnTo>
                <a:lnTo>
                  <a:pt x="795" y="342"/>
                </a:lnTo>
                <a:lnTo>
                  <a:pt x="797" y="340"/>
                </a:lnTo>
                <a:lnTo>
                  <a:pt x="797" y="342"/>
                </a:lnTo>
                <a:lnTo>
                  <a:pt x="797" y="340"/>
                </a:lnTo>
                <a:lnTo>
                  <a:pt x="799" y="342"/>
                </a:lnTo>
                <a:lnTo>
                  <a:pt x="799" y="344"/>
                </a:lnTo>
                <a:lnTo>
                  <a:pt x="801" y="344"/>
                </a:lnTo>
                <a:lnTo>
                  <a:pt x="801" y="344"/>
                </a:lnTo>
                <a:lnTo>
                  <a:pt x="801" y="346"/>
                </a:lnTo>
                <a:lnTo>
                  <a:pt x="803" y="348"/>
                </a:lnTo>
                <a:lnTo>
                  <a:pt x="803" y="346"/>
                </a:lnTo>
                <a:lnTo>
                  <a:pt x="805" y="348"/>
                </a:lnTo>
                <a:lnTo>
                  <a:pt x="805" y="348"/>
                </a:lnTo>
                <a:lnTo>
                  <a:pt x="805" y="348"/>
                </a:lnTo>
                <a:lnTo>
                  <a:pt x="807" y="348"/>
                </a:lnTo>
                <a:lnTo>
                  <a:pt x="807" y="352"/>
                </a:lnTo>
                <a:lnTo>
                  <a:pt x="809" y="350"/>
                </a:lnTo>
                <a:lnTo>
                  <a:pt x="809" y="352"/>
                </a:lnTo>
                <a:lnTo>
                  <a:pt x="809" y="352"/>
                </a:lnTo>
                <a:lnTo>
                  <a:pt x="811" y="352"/>
                </a:lnTo>
                <a:lnTo>
                  <a:pt x="811" y="352"/>
                </a:lnTo>
                <a:lnTo>
                  <a:pt x="813" y="354"/>
                </a:lnTo>
                <a:lnTo>
                  <a:pt x="813" y="350"/>
                </a:lnTo>
                <a:lnTo>
                  <a:pt x="813" y="352"/>
                </a:lnTo>
                <a:lnTo>
                  <a:pt x="815" y="352"/>
                </a:lnTo>
                <a:lnTo>
                  <a:pt x="815" y="354"/>
                </a:lnTo>
                <a:lnTo>
                  <a:pt x="817" y="352"/>
                </a:lnTo>
                <a:lnTo>
                  <a:pt x="817" y="354"/>
                </a:lnTo>
                <a:lnTo>
                  <a:pt x="819" y="352"/>
                </a:lnTo>
                <a:lnTo>
                  <a:pt x="819" y="352"/>
                </a:lnTo>
                <a:lnTo>
                  <a:pt x="819" y="352"/>
                </a:lnTo>
                <a:lnTo>
                  <a:pt x="821" y="354"/>
                </a:lnTo>
                <a:lnTo>
                  <a:pt x="821" y="352"/>
                </a:lnTo>
                <a:lnTo>
                  <a:pt x="823" y="354"/>
                </a:lnTo>
                <a:lnTo>
                  <a:pt x="823" y="352"/>
                </a:lnTo>
                <a:lnTo>
                  <a:pt x="823" y="352"/>
                </a:lnTo>
                <a:lnTo>
                  <a:pt x="825" y="356"/>
                </a:lnTo>
                <a:lnTo>
                  <a:pt x="825" y="354"/>
                </a:lnTo>
                <a:lnTo>
                  <a:pt x="827" y="354"/>
                </a:lnTo>
                <a:lnTo>
                  <a:pt x="827" y="356"/>
                </a:lnTo>
                <a:lnTo>
                  <a:pt x="827" y="358"/>
                </a:lnTo>
                <a:lnTo>
                  <a:pt x="829" y="360"/>
                </a:lnTo>
                <a:lnTo>
                  <a:pt x="829" y="360"/>
                </a:lnTo>
                <a:lnTo>
                  <a:pt x="831" y="362"/>
                </a:lnTo>
                <a:lnTo>
                  <a:pt x="831" y="362"/>
                </a:lnTo>
                <a:lnTo>
                  <a:pt x="831" y="362"/>
                </a:lnTo>
                <a:lnTo>
                  <a:pt x="833" y="364"/>
                </a:lnTo>
                <a:lnTo>
                  <a:pt x="833" y="364"/>
                </a:lnTo>
                <a:lnTo>
                  <a:pt x="835" y="366"/>
                </a:lnTo>
                <a:lnTo>
                  <a:pt x="835" y="366"/>
                </a:lnTo>
                <a:lnTo>
                  <a:pt x="837" y="366"/>
                </a:lnTo>
                <a:lnTo>
                  <a:pt x="837" y="368"/>
                </a:lnTo>
                <a:lnTo>
                  <a:pt x="837" y="368"/>
                </a:lnTo>
                <a:lnTo>
                  <a:pt x="839" y="370"/>
                </a:lnTo>
                <a:lnTo>
                  <a:pt x="839" y="368"/>
                </a:lnTo>
                <a:moveTo>
                  <a:pt x="675" y="279"/>
                </a:moveTo>
                <a:lnTo>
                  <a:pt x="677" y="279"/>
                </a:lnTo>
                <a:lnTo>
                  <a:pt x="677" y="279"/>
                </a:lnTo>
                <a:lnTo>
                  <a:pt x="679" y="279"/>
                </a:lnTo>
                <a:lnTo>
                  <a:pt x="679" y="279"/>
                </a:lnTo>
                <a:lnTo>
                  <a:pt x="679" y="279"/>
                </a:lnTo>
                <a:lnTo>
                  <a:pt x="681" y="279"/>
                </a:lnTo>
                <a:lnTo>
                  <a:pt x="681" y="279"/>
                </a:lnTo>
                <a:lnTo>
                  <a:pt x="683" y="279"/>
                </a:lnTo>
                <a:lnTo>
                  <a:pt x="683" y="279"/>
                </a:lnTo>
                <a:lnTo>
                  <a:pt x="683" y="279"/>
                </a:lnTo>
                <a:lnTo>
                  <a:pt x="685" y="281"/>
                </a:lnTo>
                <a:lnTo>
                  <a:pt x="685" y="281"/>
                </a:lnTo>
                <a:lnTo>
                  <a:pt x="687" y="281"/>
                </a:lnTo>
                <a:lnTo>
                  <a:pt x="687" y="281"/>
                </a:lnTo>
                <a:lnTo>
                  <a:pt x="687" y="281"/>
                </a:lnTo>
                <a:lnTo>
                  <a:pt x="689" y="283"/>
                </a:lnTo>
                <a:lnTo>
                  <a:pt x="689" y="285"/>
                </a:lnTo>
                <a:lnTo>
                  <a:pt x="691" y="283"/>
                </a:lnTo>
                <a:lnTo>
                  <a:pt x="691" y="285"/>
                </a:lnTo>
                <a:lnTo>
                  <a:pt x="691" y="287"/>
                </a:lnTo>
                <a:lnTo>
                  <a:pt x="693" y="287"/>
                </a:lnTo>
                <a:lnTo>
                  <a:pt x="693" y="285"/>
                </a:lnTo>
                <a:lnTo>
                  <a:pt x="695" y="287"/>
                </a:lnTo>
                <a:lnTo>
                  <a:pt x="695" y="291"/>
                </a:lnTo>
                <a:lnTo>
                  <a:pt x="695" y="289"/>
                </a:lnTo>
                <a:lnTo>
                  <a:pt x="697" y="289"/>
                </a:lnTo>
                <a:lnTo>
                  <a:pt x="697" y="289"/>
                </a:lnTo>
                <a:lnTo>
                  <a:pt x="699" y="289"/>
                </a:lnTo>
                <a:lnTo>
                  <a:pt x="699" y="289"/>
                </a:lnTo>
                <a:lnTo>
                  <a:pt x="701" y="287"/>
                </a:lnTo>
                <a:lnTo>
                  <a:pt x="701" y="287"/>
                </a:lnTo>
                <a:lnTo>
                  <a:pt x="701" y="289"/>
                </a:lnTo>
                <a:lnTo>
                  <a:pt x="703" y="287"/>
                </a:lnTo>
                <a:lnTo>
                  <a:pt x="703" y="285"/>
                </a:lnTo>
                <a:lnTo>
                  <a:pt x="705" y="285"/>
                </a:lnTo>
                <a:lnTo>
                  <a:pt x="705" y="287"/>
                </a:lnTo>
                <a:lnTo>
                  <a:pt x="705" y="287"/>
                </a:lnTo>
                <a:lnTo>
                  <a:pt x="707" y="285"/>
                </a:lnTo>
                <a:lnTo>
                  <a:pt x="707" y="285"/>
                </a:lnTo>
                <a:lnTo>
                  <a:pt x="709" y="289"/>
                </a:lnTo>
                <a:lnTo>
                  <a:pt x="709" y="289"/>
                </a:lnTo>
                <a:lnTo>
                  <a:pt x="709" y="285"/>
                </a:lnTo>
                <a:lnTo>
                  <a:pt x="711" y="289"/>
                </a:lnTo>
                <a:lnTo>
                  <a:pt x="711" y="287"/>
                </a:lnTo>
                <a:lnTo>
                  <a:pt x="713" y="289"/>
                </a:lnTo>
                <a:lnTo>
                  <a:pt x="713" y="287"/>
                </a:lnTo>
                <a:lnTo>
                  <a:pt x="713" y="287"/>
                </a:lnTo>
                <a:lnTo>
                  <a:pt x="715" y="289"/>
                </a:lnTo>
                <a:lnTo>
                  <a:pt x="715" y="289"/>
                </a:lnTo>
                <a:lnTo>
                  <a:pt x="717" y="289"/>
                </a:lnTo>
                <a:lnTo>
                  <a:pt x="717" y="287"/>
                </a:lnTo>
                <a:lnTo>
                  <a:pt x="719" y="289"/>
                </a:lnTo>
                <a:lnTo>
                  <a:pt x="719" y="289"/>
                </a:lnTo>
                <a:lnTo>
                  <a:pt x="719" y="287"/>
                </a:lnTo>
                <a:lnTo>
                  <a:pt x="721" y="285"/>
                </a:lnTo>
                <a:lnTo>
                  <a:pt x="721" y="287"/>
                </a:lnTo>
                <a:lnTo>
                  <a:pt x="723" y="285"/>
                </a:lnTo>
                <a:lnTo>
                  <a:pt x="723" y="283"/>
                </a:lnTo>
                <a:lnTo>
                  <a:pt x="723" y="285"/>
                </a:lnTo>
                <a:lnTo>
                  <a:pt x="726" y="283"/>
                </a:lnTo>
                <a:lnTo>
                  <a:pt x="726" y="285"/>
                </a:lnTo>
                <a:lnTo>
                  <a:pt x="728" y="281"/>
                </a:lnTo>
                <a:lnTo>
                  <a:pt x="728" y="281"/>
                </a:lnTo>
                <a:lnTo>
                  <a:pt x="728" y="283"/>
                </a:lnTo>
                <a:lnTo>
                  <a:pt x="730" y="281"/>
                </a:lnTo>
                <a:lnTo>
                  <a:pt x="730" y="281"/>
                </a:lnTo>
                <a:lnTo>
                  <a:pt x="732" y="279"/>
                </a:lnTo>
                <a:lnTo>
                  <a:pt x="732" y="281"/>
                </a:lnTo>
                <a:lnTo>
                  <a:pt x="732" y="283"/>
                </a:lnTo>
                <a:lnTo>
                  <a:pt x="734" y="281"/>
                </a:lnTo>
                <a:lnTo>
                  <a:pt x="734" y="283"/>
                </a:lnTo>
                <a:lnTo>
                  <a:pt x="736" y="281"/>
                </a:lnTo>
                <a:lnTo>
                  <a:pt x="736" y="283"/>
                </a:lnTo>
                <a:lnTo>
                  <a:pt x="738" y="283"/>
                </a:lnTo>
                <a:lnTo>
                  <a:pt x="738" y="283"/>
                </a:lnTo>
                <a:lnTo>
                  <a:pt x="738" y="283"/>
                </a:lnTo>
                <a:lnTo>
                  <a:pt x="740" y="287"/>
                </a:lnTo>
                <a:lnTo>
                  <a:pt x="740" y="283"/>
                </a:lnTo>
                <a:lnTo>
                  <a:pt x="742" y="285"/>
                </a:lnTo>
                <a:lnTo>
                  <a:pt x="742" y="287"/>
                </a:lnTo>
                <a:lnTo>
                  <a:pt x="742" y="287"/>
                </a:lnTo>
                <a:lnTo>
                  <a:pt x="744" y="287"/>
                </a:lnTo>
                <a:lnTo>
                  <a:pt x="744" y="291"/>
                </a:lnTo>
                <a:lnTo>
                  <a:pt x="746" y="291"/>
                </a:lnTo>
                <a:lnTo>
                  <a:pt x="746" y="291"/>
                </a:lnTo>
                <a:lnTo>
                  <a:pt x="746" y="295"/>
                </a:lnTo>
                <a:lnTo>
                  <a:pt x="748" y="295"/>
                </a:lnTo>
                <a:lnTo>
                  <a:pt x="748" y="297"/>
                </a:lnTo>
                <a:lnTo>
                  <a:pt x="750" y="299"/>
                </a:lnTo>
                <a:lnTo>
                  <a:pt x="750" y="297"/>
                </a:lnTo>
                <a:lnTo>
                  <a:pt x="750" y="299"/>
                </a:lnTo>
                <a:lnTo>
                  <a:pt x="752" y="301"/>
                </a:lnTo>
                <a:lnTo>
                  <a:pt x="752" y="303"/>
                </a:lnTo>
                <a:lnTo>
                  <a:pt x="754" y="305"/>
                </a:lnTo>
                <a:lnTo>
                  <a:pt x="754" y="303"/>
                </a:lnTo>
                <a:lnTo>
                  <a:pt x="754" y="307"/>
                </a:lnTo>
                <a:lnTo>
                  <a:pt x="756" y="307"/>
                </a:lnTo>
                <a:lnTo>
                  <a:pt x="756" y="307"/>
                </a:lnTo>
                <a:lnTo>
                  <a:pt x="758" y="307"/>
                </a:lnTo>
                <a:moveTo>
                  <a:pt x="593" y="96"/>
                </a:moveTo>
                <a:lnTo>
                  <a:pt x="593" y="98"/>
                </a:lnTo>
                <a:lnTo>
                  <a:pt x="595" y="102"/>
                </a:lnTo>
                <a:lnTo>
                  <a:pt x="595" y="106"/>
                </a:lnTo>
                <a:lnTo>
                  <a:pt x="595" y="110"/>
                </a:lnTo>
                <a:lnTo>
                  <a:pt x="597" y="114"/>
                </a:lnTo>
                <a:lnTo>
                  <a:pt x="597" y="116"/>
                </a:lnTo>
                <a:lnTo>
                  <a:pt x="599" y="120"/>
                </a:lnTo>
                <a:lnTo>
                  <a:pt x="599" y="124"/>
                </a:lnTo>
                <a:lnTo>
                  <a:pt x="602" y="126"/>
                </a:lnTo>
                <a:lnTo>
                  <a:pt x="602" y="130"/>
                </a:lnTo>
                <a:lnTo>
                  <a:pt x="602" y="136"/>
                </a:lnTo>
                <a:lnTo>
                  <a:pt x="604" y="138"/>
                </a:lnTo>
                <a:lnTo>
                  <a:pt x="604" y="141"/>
                </a:lnTo>
                <a:lnTo>
                  <a:pt x="606" y="147"/>
                </a:lnTo>
                <a:lnTo>
                  <a:pt x="606" y="149"/>
                </a:lnTo>
                <a:lnTo>
                  <a:pt x="606" y="153"/>
                </a:lnTo>
                <a:lnTo>
                  <a:pt x="608" y="155"/>
                </a:lnTo>
                <a:lnTo>
                  <a:pt x="608" y="157"/>
                </a:lnTo>
                <a:lnTo>
                  <a:pt x="610" y="161"/>
                </a:lnTo>
                <a:lnTo>
                  <a:pt x="610" y="165"/>
                </a:lnTo>
                <a:lnTo>
                  <a:pt x="610" y="167"/>
                </a:lnTo>
                <a:lnTo>
                  <a:pt x="612" y="171"/>
                </a:lnTo>
                <a:lnTo>
                  <a:pt x="612" y="175"/>
                </a:lnTo>
                <a:lnTo>
                  <a:pt x="614" y="177"/>
                </a:lnTo>
                <a:lnTo>
                  <a:pt x="614" y="179"/>
                </a:lnTo>
                <a:lnTo>
                  <a:pt x="614" y="183"/>
                </a:lnTo>
                <a:lnTo>
                  <a:pt x="616" y="189"/>
                </a:lnTo>
                <a:lnTo>
                  <a:pt x="616" y="191"/>
                </a:lnTo>
                <a:lnTo>
                  <a:pt x="618" y="195"/>
                </a:lnTo>
                <a:lnTo>
                  <a:pt x="618" y="195"/>
                </a:lnTo>
                <a:lnTo>
                  <a:pt x="618" y="199"/>
                </a:lnTo>
                <a:lnTo>
                  <a:pt x="620" y="206"/>
                </a:lnTo>
                <a:lnTo>
                  <a:pt x="620" y="206"/>
                </a:lnTo>
                <a:lnTo>
                  <a:pt x="622" y="208"/>
                </a:lnTo>
                <a:lnTo>
                  <a:pt x="622" y="214"/>
                </a:lnTo>
                <a:lnTo>
                  <a:pt x="624" y="218"/>
                </a:lnTo>
                <a:lnTo>
                  <a:pt x="624" y="220"/>
                </a:lnTo>
                <a:lnTo>
                  <a:pt x="624" y="222"/>
                </a:lnTo>
                <a:lnTo>
                  <a:pt x="626" y="226"/>
                </a:lnTo>
                <a:lnTo>
                  <a:pt x="626" y="228"/>
                </a:lnTo>
                <a:lnTo>
                  <a:pt x="628" y="230"/>
                </a:lnTo>
                <a:lnTo>
                  <a:pt x="628" y="234"/>
                </a:lnTo>
                <a:lnTo>
                  <a:pt x="628" y="236"/>
                </a:lnTo>
                <a:lnTo>
                  <a:pt x="630" y="238"/>
                </a:lnTo>
                <a:lnTo>
                  <a:pt x="630" y="240"/>
                </a:lnTo>
                <a:lnTo>
                  <a:pt x="632" y="244"/>
                </a:lnTo>
                <a:lnTo>
                  <a:pt x="632" y="246"/>
                </a:lnTo>
                <a:lnTo>
                  <a:pt x="632" y="246"/>
                </a:lnTo>
                <a:lnTo>
                  <a:pt x="634" y="250"/>
                </a:lnTo>
                <a:lnTo>
                  <a:pt x="634" y="250"/>
                </a:lnTo>
                <a:lnTo>
                  <a:pt x="636" y="252"/>
                </a:lnTo>
                <a:lnTo>
                  <a:pt x="636" y="254"/>
                </a:lnTo>
                <a:lnTo>
                  <a:pt x="636" y="254"/>
                </a:lnTo>
                <a:lnTo>
                  <a:pt x="638" y="256"/>
                </a:lnTo>
                <a:lnTo>
                  <a:pt x="638" y="258"/>
                </a:lnTo>
                <a:lnTo>
                  <a:pt x="640" y="258"/>
                </a:lnTo>
                <a:lnTo>
                  <a:pt x="640" y="260"/>
                </a:lnTo>
                <a:lnTo>
                  <a:pt x="642" y="260"/>
                </a:lnTo>
                <a:lnTo>
                  <a:pt x="642" y="262"/>
                </a:lnTo>
                <a:lnTo>
                  <a:pt x="642" y="264"/>
                </a:lnTo>
                <a:lnTo>
                  <a:pt x="644" y="262"/>
                </a:lnTo>
                <a:lnTo>
                  <a:pt x="644" y="262"/>
                </a:lnTo>
                <a:lnTo>
                  <a:pt x="646" y="267"/>
                </a:lnTo>
                <a:lnTo>
                  <a:pt x="646" y="267"/>
                </a:lnTo>
                <a:lnTo>
                  <a:pt x="646" y="269"/>
                </a:lnTo>
                <a:lnTo>
                  <a:pt x="648" y="269"/>
                </a:lnTo>
                <a:lnTo>
                  <a:pt x="648" y="269"/>
                </a:lnTo>
                <a:lnTo>
                  <a:pt x="650" y="271"/>
                </a:lnTo>
                <a:lnTo>
                  <a:pt x="650" y="271"/>
                </a:lnTo>
                <a:lnTo>
                  <a:pt x="650" y="273"/>
                </a:lnTo>
                <a:lnTo>
                  <a:pt x="652" y="275"/>
                </a:lnTo>
                <a:lnTo>
                  <a:pt x="652" y="275"/>
                </a:lnTo>
                <a:lnTo>
                  <a:pt x="654" y="275"/>
                </a:lnTo>
                <a:lnTo>
                  <a:pt x="654" y="277"/>
                </a:lnTo>
                <a:lnTo>
                  <a:pt x="654" y="277"/>
                </a:lnTo>
                <a:lnTo>
                  <a:pt x="656" y="277"/>
                </a:lnTo>
                <a:lnTo>
                  <a:pt x="656" y="277"/>
                </a:lnTo>
                <a:lnTo>
                  <a:pt x="658" y="277"/>
                </a:lnTo>
                <a:lnTo>
                  <a:pt x="658" y="275"/>
                </a:lnTo>
                <a:lnTo>
                  <a:pt x="660" y="277"/>
                </a:lnTo>
                <a:lnTo>
                  <a:pt x="660" y="277"/>
                </a:lnTo>
                <a:lnTo>
                  <a:pt x="660" y="277"/>
                </a:lnTo>
                <a:lnTo>
                  <a:pt x="663" y="279"/>
                </a:lnTo>
                <a:lnTo>
                  <a:pt x="663" y="277"/>
                </a:lnTo>
                <a:lnTo>
                  <a:pt x="665" y="277"/>
                </a:lnTo>
                <a:lnTo>
                  <a:pt x="665" y="279"/>
                </a:lnTo>
                <a:lnTo>
                  <a:pt x="665" y="277"/>
                </a:lnTo>
                <a:lnTo>
                  <a:pt x="667" y="279"/>
                </a:lnTo>
                <a:lnTo>
                  <a:pt x="667" y="279"/>
                </a:lnTo>
                <a:lnTo>
                  <a:pt x="669" y="277"/>
                </a:lnTo>
                <a:lnTo>
                  <a:pt x="669" y="279"/>
                </a:lnTo>
                <a:lnTo>
                  <a:pt x="669" y="279"/>
                </a:lnTo>
                <a:lnTo>
                  <a:pt x="671" y="279"/>
                </a:lnTo>
                <a:lnTo>
                  <a:pt x="671" y="279"/>
                </a:lnTo>
                <a:lnTo>
                  <a:pt x="673" y="281"/>
                </a:lnTo>
                <a:lnTo>
                  <a:pt x="673" y="281"/>
                </a:lnTo>
                <a:lnTo>
                  <a:pt x="673" y="277"/>
                </a:lnTo>
                <a:lnTo>
                  <a:pt x="675" y="279"/>
                </a:lnTo>
                <a:lnTo>
                  <a:pt x="675" y="279"/>
                </a:lnTo>
                <a:moveTo>
                  <a:pt x="510" y="15"/>
                </a:moveTo>
                <a:lnTo>
                  <a:pt x="512" y="15"/>
                </a:lnTo>
                <a:lnTo>
                  <a:pt x="512" y="17"/>
                </a:lnTo>
                <a:lnTo>
                  <a:pt x="514" y="17"/>
                </a:lnTo>
                <a:lnTo>
                  <a:pt x="514" y="15"/>
                </a:lnTo>
                <a:lnTo>
                  <a:pt x="514" y="17"/>
                </a:lnTo>
                <a:lnTo>
                  <a:pt x="516" y="15"/>
                </a:lnTo>
                <a:lnTo>
                  <a:pt x="516" y="15"/>
                </a:lnTo>
                <a:lnTo>
                  <a:pt x="518" y="17"/>
                </a:lnTo>
                <a:lnTo>
                  <a:pt x="518" y="19"/>
                </a:lnTo>
                <a:lnTo>
                  <a:pt x="518" y="15"/>
                </a:lnTo>
                <a:lnTo>
                  <a:pt x="520" y="17"/>
                </a:lnTo>
                <a:lnTo>
                  <a:pt x="520" y="17"/>
                </a:lnTo>
                <a:lnTo>
                  <a:pt x="522" y="17"/>
                </a:lnTo>
                <a:lnTo>
                  <a:pt x="522" y="21"/>
                </a:lnTo>
                <a:lnTo>
                  <a:pt x="524" y="17"/>
                </a:lnTo>
                <a:lnTo>
                  <a:pt x="524" y="17"/>
                </a:lnTo>
                <a:lnTo>
                  <a:pt x="524" y="17"/>
                </a:lnTo>
                <a:lnTo>
                  <a:pt x="526" y="19"/>
                </a:lnTo>
                <a:lnTo>
                  <a:pt x="526" y="19"/>
                </a:lnTo>
                <a:lnTo>
                  <a:pt x="528" y="17"/>
                </a:lnTo>
                <a:lnTo>
                  <a:pt x="528" y="15"/>
                </a:lnTo>
                <a:lnTo>
                  <a:pt x="528" y="17"/>
                </a:lnTo>
                <a:lnTo>
                  <a:pt x="530" y="19"/>
                </a:lnTo>
                <a:lnTo>
                  <a:pt x="530" y="15"/>
                </a:lnTo>
                <a:lnTo>
                  <a:pt x="532" y="15"/>
                </a:lnTo>
                <a:lnTo>
                  <a:pt x="532" y="15"/>
                </a:lnTo>
                <a:lnTo>
                  <a:pt x="532" y="12"/>
                </a:lnTo>
                <a:lnTo>
                  <a:pt x="534" y="10"/>
                </a:lnTo>
                <a:lnTo>
                  <a:pt x="534" y="10"/>
                </a:lnTo>
                <a:lnTo>
                  <a:pt x="536" y="8"/>
                </a:lnTo>
                <a:lnTo>
                  <a:pt x="536" y="8"/>
                </a:lnTo>
                <a:lnTo>
                  <a:pt x="536" y="8"/>
                </a:lnTo>
                <a:lnTo>
                  <a:pt x="538" y="6"/>
                </a:lnTo>
                <a:lnTo>
                  <a:pt x="538" y="8"/>
                </a:lnTo>
                <a:lnTo>
                  <a:pt x="541" y="6"/>
                </a:lnTo>
                <a:lnTo>
                  <a:pt x="541" y="4"/>
                </a:lnTo>
                <a:lnTo>
                  <a:pt x="543" y="4"/>
                </a:lnTo>
                <a:lnTo>
                  <a:pt x="543" y="6"/>
                </a:lnTo>
                <a:lnTo>
                  <a:pt x="543" y="4"/>
                </a:lnTo>
                <a:lnTo>
                  <a:pt x="545" y="2"/>
                </a:lnTo>
                <a:lnTo>
                  <a:pt x="545" y="4"/>
                </a:lnTo>
                <a:lnTo>
                  <a:pt x="547" y="2"/>
                </a:lnTo>
                <a:lnTo>
                  <a:pt x="547" y="0"/>
                </a:lnTo>
                <a:lnTo>
                  <a:pt x="547" y="2"/>
                </a:lnTo>
                <a:lnTo>
                  <a:pt x="549" y="2"/>
                </a:lnTo>
                <a:lnTo>
                  <a:pt x="549" y="2"/>
                </a:lnTo>
                <a:lnTo>
                  <a:pt x="551" y="2"/>
                </a:lnTo>
                <a:lnTo>
                  <a:pt x="551" y="2"/>
                </a:lnTo>
                <a:lnTo>
                  <a:pt x="551" y="2"/>
                </a:lnTo>
                <a:lnTo>
                  <a:pt x="553" y="0"/>
                </a:lnTo>
                <a:lnTo>
                  <a:pt x="553" y="2"/>
                </a:lnTo>
                <a:lnTo>
                  <a:pt x="555" y="2"/>
                </a:lnTo>
                <a:lnTo>
                  <a:pt x="555" y="0"/>
                </a:lnTo>
                <a:lnTo>
                  <a:pt x="555" y="2"/>
                </a:lnTo>
                <a:lnTo>
                  <a:pt x="557" y="2"/>
                </a:lnTo>
                <a:lnTo>
                  <a:pt x="557" y="4"/>
                </a:lnTo>
                <a:lnTo>
                  <a:pt x="559" y="4"/>
                </a:lnTo>
                <a:lnTo>
                  <a:pt x="559" y="4"/>
                </a:lnTo>
                <a:lnTo>
                  <a:pt x="559" y="6"/>
                </a:lnTo>
                <a:lnTo>
                  <a:pt x="561" y="6"/>
                </a:lnTo>
                <a:lnTo>
                  <a:pt x="561" y="8"/>
                </a:lnTo>
                <a:lnTo>
                  <a:pt x="563" y="10"/>
                </a:lnTo>
                <a:lnTo>
                  <a:pt x="563" y="10"/>
                </a:lnTo>
                <a:lnTo>
                  <a:pt x="565" y="12"/>
                </a:lnTo>
                <a:lnTo>
                  <a:pt x="565" y="15"/>
                </a:lnTo>
                <a:lnTo>
                  <a:pt x="565" y="17"/>
                </a:lnTo>
                <a:lnTo>
                  <a:pt x="567" y="19"/>
                </a:lnTo>
                <a:lnTo>
                  <a:pt x="567" y="19"/>
                </a:lnTo>
                <a:lnTo>
                  <a:pt x="569" y="21"/>
                </a:lnTo>
                <a:lnTo>
                  <a:pt x="569" y="23"/>
                </a:lnTo>
                <a:lnTo>
                  <a:pt x="569" y="25"/>
                </a:lnTo>
                <a:lnTo>
                  <a:pt x="571" y="27"/>
                </a:lnTo>
                <a:lnTo>
                  <a:pt x="571" y="29"/>
                </a:lnTo>
                <a:lnTo>
                  <a:pt x="573" y="29"/>
                </a:lnTo>
                <a:lnTo>
                  <a:pt x="573" y="31"/>
                </a:lnTo>
                <a:lnTo>
                  <a:pt x="573" y="33"/>
                </a:lnTo>
                <a:lnTo>
                  <a:pt x="575" y="33"/>
                </a:lnTo>
                <a:lnTo>
                  <a:pt x="575" y="37"/>
                </a:lnTo>
                <a:lnTo>
                  <a:pt x="577" y="39"/>
                </a:lnTo>
                <a:lnTo>
                  <a:pt x="577" y="39"/>
                </a:lnTo>
                <a:lnTo>
                  <a:pt x="577" y="41"/>
                </a:lnTo>
                <a:lnTo>
                  <a:pt x="579" y="43"/>
                </a:lnTo>
                <a:lnTo>
                  <a:pt x="579" y="45"/>
                </a:lnTo>
                <a:lnTo>
                  <a:pt x="581" y="47"/>
                </a:lnTo>
                <a:lnTo>
                  <a:pt x="581" y="49"/>
                </a:lnTo>
                <a:lnTo>
                  <a:pt x="583" y="53"/>
                </a:lnTo>
                <a:lnTo>
                  <a:pt x="583" y="55"/>
                </a:lnTo>
                <a:lnTo>
                  <a:pt x="583" y="57"/>
                </a:lnTo>
                <a:lnTo>
                  <a:pt x="585" y="61"/>
                </a:lnTo>
                <a:lnTo>
                  <a:pt x="585" y="65"/>
                </a:lnTo>
                <a:lnTo>
                  <a:pt x="587" y="65"/>
                </a:lnTo>
                <a:lnTo>
                  <a:pt x="587" y="71"/>
                </a:lnTo>
                <a:lnTo>
                  <a:pt x="587" y="71"/>
                </a:lnTo>
                <a:lnTo>
                  <a:pt x="589" y="80"/>
                </a:lnTo>
                <a:lnTo>
                  <a:pt x="589" y="84"/>
                </a:lnTo>
                <a:lnTo>
                  <a:pt x="591" y="84"/>
                </a:lnTo>
                <a:lnTo>
                  <a:pt x="591" y="86"/>
                </a:lnTo>
                <a:lnTo>
                  <a:pt x="591" y="94"/>
                </a:lnTo>
                <a:lnTo>
                  <a:pt x="593" y="96"/>
                </a:lnTo>
                <a:moveTo>
                  <a:pt x="429" y="12"/>
                </a:moveTo>
                <a:lnTo>
                  <a:pt x="429" y="15"/>
                </a:lnTo>
                <a:lnTo>
                  <a:pt x="431" y="17"/>
                </a:lnTo>
                <a:lnTo>
                  <a:pt x="431" y="12"/>
                </a:lnTo>
                <a:lnTo>
                  <a:pt x="433" y="15"/>
                </a:lnTo>
                <a:lnTo>
                  <a:pt x="433" y="17"/>
                </a:lnTo>
                <a:lnTo>
                  <a:pt x="433" y="15"/>
                </a:lnTo>
                <a:lnTo>
                  <a:pt x="435" y="17"/>
                </a:lnTo>
                <a:lnTo>
                  <a:pt x="435" y="17"/>
                </a:lnTo>
                <a:lnTo>
                  <a:pt x="437" y="17"/>
                </a:lnTo>
                <a:lnTo>
                  <a:pt x="437" y="19"/>
                </a:lnTo>
                <a:lnTo>
                  <a:pt x="437" y="17"/>
                </a:lnTo>
                <a:lnTo>
                  <a:pt x="439" y="19"/>
                </a:lnTo>
                <a:lnTo>
                  <a:pt x="439" y="19"/>
                </a:lnTo>
                <a:lnTo>
                  <a:pt x="441" y="19"/>
                </a:lnTo>
                <a:lnTo>
                  <a:pt x="441" y="21"/>
                </a:lnTo>
                <a:lnTo>
                  <a:pt x="441" y="21"/>
                </a:lnTo>
                <a:lnTo>
                  <a:pt x="443" y="21"/>
                </a:lnTo>
                <a:lnTo>
                  <a:pt x="443" y="21"/>
                </a:lnTo>
                <a:lnTo>
                  <a:pt x="445" y="21"/>
                </a:lnTo>
                <a:lnTo>
                  <a:pt x="445" y="21"/>
                </a:lnTo>
                <a:lnTo>
                  <a:pt x="447" y="19"/>
                </a:lnTo>
                <a:lnTo>
                  <a:pt x="447" y="21"/>
                </a:lnTo>
                <a:lnTo>
                  <a:pt x="447" y="21"/>
                </a:lnTo>
                <a:lnTo>
                  <a:pt x="449" y="17"/>
                </a:lnTo>
                <a:lnTo>
                  <a:pt x="449" y="19"/>
                </a:lnTo>
                <a:lnTo>
                  <a:pt x="451" y="19"/>
                </a:lnTo>
                <a:lnTo>
                  <a:pt x="451" y="17"/>
                </a:lnTo>
                <a:lnTo>
                  <a:pt x="451" y="17"/>
                </a:lnTo>
                <a:lnTo>
                  <a:pt x="453" y="19"/>
                </a:lnTo>
                <a:lnTo>
                  <a:pt x="453" y="15"/>
                </a:lnTo>
                <a:lnTo>
                  <a:pt x="455" y="15"/>
                </a:lnTo>
                <a:lnTo>
                  <a:pt x="455" y="15"/>
                </a:lnTo>
                <a:lnTo>
                  <a:pt x="455" y="15"/>
                </a:lnTo>
                <a:lnTo>
                  <a:pt x="457" y="17"/>
                </a:lnTo>
                <a:lnTo>
                  <a:pt x="457" y="15"/>
                </a:lnTo>
                <a:lnTo>
                  <a:pt x="459" y="15"/>
                </a:lnTo>
                <a:lnTo>
                  <a:pt x="459" y="19"/>
                </a:lnTo>
                <a:lnTo>
                  <a:pt x="459" y="17"/>
                </a:lnTo>
                <a:lnTo>
                  <a:pt x="461" y="17"/>
                </a:lnTo>
                <a:lnTo>
                  <a:pt x="461" y="15"/>
                </a:lnTo>
                <a:lnTo>
                  <a:pt x="463" y="19"/>
                </a:lnTo>
                <a:lnTo>
                  <a:pt x="463" y="17"/>
                </a:lnTo>
                <a:lnTo>
                  <a:pt x="465" y="17"/>
                </a:lnTo>
                <a:lnTo>
                  <a:pt x="465" y="17"/>
                </a:lnTo>
                <a:lnTo>
                  <a:pt x="465" y="17"/>
                </a:lnTo>
                <a:lnTo>
                  <a:pt x="467" y="17"/>
                </a:lnTo>
                <a:lnTo>
                  <a:pt x="467" y="15"/>
                </a:lnTo>
                <a:lnTo>
                  <a:pt x="469" y="17"/>
                </a:lnTo>
                <a:lnTo>
                  <a:pt x="469" y="15"/>
                </a:lnTo>
                <a:lnTo>
                  <a:pt x="469" y="17"/>
                </a:lnTo>
                <a:lnTo>
                  <a:pt x="471" y="15"/>
                </a:lnTo>
                <a:lnTo>
                  <a:pt x="471" y="15"/>
                </a:lnTo>
                <a:lnTo>
                  <a:pt x="473" y="15"/>
                </a:lnTo>
                <a:lnTo>
                  <a:pt x="473" y="17"/>
                </a:lnTo>
                <a:lnTo>
                  <a:pt x="473" y="15"/>
                </a:lnTo>
                <a:lnTo>
                  <a:pt x="475" y="15"/>
                </a:lnTo>
                <a:lnTo>
                  <a:pt x="475" y="17"/>
                </a:lnTo>
                <a:lnTo>
                  <a:pt x="477" y="15"/>
                </a:lnTo>
                <a:lnTo>
                  <a:pt x="477" y="12"/>
                </a:lnTo>
                <a:lnTo>
                  <a:pt x="477" y="15"/>
                </a:lnTo>
                <a:lnTo>
                  <a:pt x="480" y="15"/>
                </a:lnTo>
                <a:lnTo>
                  <a:pt x="480" y="15"/>
                </a:lnTo>
                <a:lnTo>
                  <a:pt x="482" y="15"/>
                </a:lnTo>
                <a:lnTo>
                  <a:pt x="482" y="15"/>
                </a:lnTo>
                <a:lnTo>
                  <a:pt x="484" y="15"/>
                </a:lnTo>
                <a:lnTo>
                  <a:pt x="484" y="15"/>
                </a:lnTo>
                <a:lnTo>
                  <a:pt x="484" y="12"/>
                </a:lnTo>
                <a:lnTo>
                  <a:pt x="486" y="15"/>
                </a:lnTo>
                <a:lnTo>
                  <a:pt x="486" y="15"/>
                </a:lnTo>
                <a:lnTo>
                  <a:pt x="488" y="12"/>
                </a:lnTo>
                <a:lnTo>
                  <a:pt x="488" y="12"/>
                </a:lnTo>
                <a:lnTo>
                  <a:pt x="488" y="12"/>
                </a:lnTo>
                <a:lnTo>
                  <a:pt x="490" y="12"/>
                </a:lnTo>
                <a:lnTo>
                  <a:pt x="490" y="12"/>
                </a:lnTo>
                <a:lnTo>
                  <a:pt x="492" y="12"/>
                </a:lnTo>
                <a:lnTo>
                  <a:pt x="492" y="10"/>
                </a:lnTo>
                <a:lnTo>
                  <a:pt x="492" y="15"/>
                </a:lnTo>
                <a:lnTo>
                  <a:pt x="494" y="10"/>
                </a:lnTo>
                <a:lnTo>
                  <a:pt x="494" y="12"/>
                </a:lnTo>
                <a:lnTo>
                  <a:pt x="496" y="12"/>
                </a:lnTo>
                <a:lnTo>
                  <a:pt x="496" y="12"/>
                </a:lnTo>
                <a:lnTo>
                  <a:pt x="496" y="12"/>
                </a:lnTo>
                <a:lnTo>
                  <a:pt x="498" y="15"/>
                </a:lnTo>
                <a:lnTo>
                  <a:pt x="498" y="12"/>
                </a:lnTo>
                <a:lnTo>
                  <a:pt x="500" y="15"/>
                </a:lnTo>
                <a:lnTo>
                  <a:pt x="500" y="15"/>
                </a:lnTo>
                <a:lnTo>
                  <a:pt x="500" y="12"/>
                </a:lnTo>
                <a:lnTo>
                  <a:pt x="502" y="15"/>
                </a:lnTo>
                <a:lnTo>
                  <a:pt x="502" y="12"/>
                </a:lnTo>
                <a:lnTo>
                  <a:pt x="504" y="12"/>
                </a:lnTo>
                <a:lnTo>
                  <a:pt x="504" y="15"/>
                </a:lnTo>
                <a:lnTo>
                  <a:pt x="506" y="12"/>
                </a:lnTo>
                <a:lnTo>
                  <a:pt x="506" y="15"/>
                </a:lnTo>
                <a:lnTo>
                  <a:pt x="506" y="15"/>
                </a:lnTo>
                <a:lnTo>
                  <a:pt x="508" y="12"/>
                </a:lnTo>
                <a:lnTo>
                  <a:pt x="508" y="12"/>
                </a:lnTo>
                <a:lnTo>
                  <a:pt x="510" y="15"/>
                </a:lnTo>
                <a:lnTo>
                  <a:pt x="510" y="15"/>
                </a:lnTo>
                <a:lnTo>
                  <a:pt x="510" y="15"/>
                </a:lnTo>
                <a:moveTo>
                  <a:pt x="347" y="37"/>
                </a:moveTo>
                <a:lnTo>
                  <a:pt x="347" y="37"/>
                </a:lnTo>
                <a:lnTo>
                  <a:pt x="347" y="35"/>
                </a:lnTo>
                <a:lnTo>
                  <a:pt x="349" y="35"/>
                </a:lnTo>
                <a:lnTo>
                  <a:pt x="349" y="35"/>
                </a:lnTo>
                <a:lnTo>
                  <a:pt x="351" y="35"/>
                </a:lnTo>
                <a:lnTo>
                  <a:pt x="351" y="33"/>
                </a:lnTo>
                <a:lnTo>
                  <a:pt x="351" y="33"/>
                </a:lnTo>
                <a:lnTo>
                  <a:pt x="353" y="35"/>
                </a:lnTo>
                <a:lnTo>
                  <a:pt x="353" y="35"/>
                </a:lnTo>
                <a:lnTo>
                  <a:pt x="356" y="33"/>
                </a:lnTo>
                <a:lnTo>
                  <a:pt x="356" y="35"/>
                </a:lnTo>
                <a:lnTo>
                  <a:pt x="356" y="35"/>
                </a:lnTo>
                <a:lnTo>
                  <a:pt x="358" y="33"/>
                </a:lnTo>
                <a:lnTo>
                  <a:pt x="358" y="35"/>
                </a:lnTo>
                <a:lnTo>
                  <a:pt x="360" y="35"/>
                </a:lnTo>
                <a:lnTo>
                  <a:pt x="360" y="35"/>
                </a:lnTo>
                <a:lnTo>
                  <a:pt x="360" y="35"/>
                </a:lnTo>
                <a:lnTo>
                  <a:pt x="362" y="37"/>
                </a:lnTo>
                <a:lnTo>
                  <a:pt x="362" y="35"/>
                </a:lnTo>
                <a:lnTo>
                  <a:pt x="364" y="35"/>
                </a:lnTo>
                <a:lnTo>
                  <a:pt x="364" y="35"/>
                </a:lnTo>
                <a:lnTo>
                  <a:pt x="364" y="35"/>
                </a:lnTo>
                <a:lnTo>
                  <a:pt x="366" y="35"/>
                </a:lnTo>
                <a:lnTo>
                  <a:pt x="366" y="35"/>
                </a:lnTo>
                <a:lnTo>
                  <a:pt x="368" y="35"/>
                </a:lnTo>
                <a:lnTo>
                  <a:pt x="368" y="33"/>
                </a:lnTo>
                <a:lnTo>
                  <a:pt x="370" y="33"/>
                </a:lnTo>
                <a:lnTo>
                  <a:pt x="370" y="33"/>
                </a:lnTo>
                <a:lnTo>
                  <a:pt x="370" y="35"/>
                </a:lnTo>
                <a:lnTo>
                  <a:pt x="372" y="33"/>
                </a:lnTo>
                <a:lnTo>
                  <a:pt x="372" y="33"/>
                </a:lnTo>
                <a:lnTo>
                  <a:pt x="374" y="33"/>
                </a:lnTo>
                <a:lnTo>
                  <a:pt x="374" y="33"/>
                </a:lnTo>
                <a:lnTo>
                  <a:pt x="374" y="33"/>
                </a:lnTo>
                <a:lnTo>
                  <a:pt x="376" y="31"/>
                </a:lnTo>
                <a:lnTo>
                  <a:pt x="376" y="33"/>
                </a:lnTo>
                <a:lnTo>
                  <a:pt x="378" y="31"/>
                </a:lnTo>
                <a:lnTo>
                  <a:pt x="378" y="31"/>
                </a:lnTo>
                <a:lnTo>
                  <a:pt x="378" y="31"/>
                </a:lnTo>
                <a:lnTo>
                  <a:pt x="380" y="31"/>
                </a:lnTo>
                <a:lnTo>
                  <a:pt x="380" y="31"/>
                </a:lnTo>
                <a:lnTo>
                  <a:pt x="382" y="27"/>
                </a:lnTo>
                <a:lnTo>
                  <a:pt x="382" y="29"/>
                </a:lnTo>
                <a:lnTo>
                  <a:pt x="382" y="27"/>
                </a:lnTo>
                <a:lnTo>
                  <a:pt x="384" y="27"/>
                </a:lnTo>
                <a:lnTo>
                  <a:pt x="384" y="27"/>
                </a:lnTo>
                <a:lnTo>
                  <a:pt x="386" y="25"/>
                </a:lnTo>
                <a:lnTo>
                  <a:pt x="386" y="25"/>
                </a:lnTo>
                <a:lnTo>
                  <a:pt x="388" y="25"/>
                </a:lnTo>
                <a:lnTo>
                  <a:pt x="388" y="23"/>
                </a:lnTo>
                <a:lnTo>
                  <a:pt x="388" y="25"/>
                </a:lnTo>
                <a:lnTo>
                  <a:pt x="390" y="23"/>
                </a:lnTo>
                <a:lnTo>
                  <a:pt x="390" y="23"/>
                </a:lnTo>
                <a:lnTo>
                  <a:pt x="392" y="23"/>
                </a:lnTo>
                <a:lnTo>
                  <a:pt x="392" y="23"/>
                </a:lnTo>
                <a:lnTo>
                  <a:pt x="392" y="25"/>
                </a:lnTo>
                <a:lnTo>
                  <a:pt x="394" y="23"/>
                </a:lnTo>
                <a:lnTo>
                  <a:pt x="394" y="23"/>
                </a:lnTo>
                <a:lnTo>
                  <a:pt x="396" y="23"/>
                </a:lnTo>
                <a:lnTo>
                  <a:pt x="396" y="23"/>
                </a:lnTo>
                <a:lnTo>
                  <a:pt x="396" y="25"/>
                </a:lnTo>
                <a:lnTo>
                  <a:pt x="398" y="23"/>
                </a:lnTo>
                <a:lnTo>
                  <a:pt x="398" y="23"/>
                </a:lnTo>
                <a:lnTo>
                  <a:pt x="400" y="25"/>
                </a:lnTo>
                <a:lnTo>
                  <a:pt x="400" y="23"/>
                </a:lnTo>
                <a:lnTo>
                  <a:pt x="400" y="23"/>
                </a:lnTo>
                <a:lnTo>
                  <a:pt x="402" y="23"/>
                </a:lnTo>
                <a:lnTo>
                  <a:pt x="402" y="23"/>
                </a:lnTo>
                <a:lnTo>
                  <a:pt x="404" y="23"/>
                </a:lnTo>
                <a:lnTo>
                  <a:pt x="404" y="23"/>
                </a:lnTo>
                <a:lnTo>
                  <a:pt x="406" y="23"/>
                </a:lnTo>
                <a:lnTo>
                  <a:pt x="406" y="23"/>
                </a:lnTo>
                <a:lnTo>
                  <a:pt x="406" y="23"/>
                </a:lnTo>
                <a:lnTo>
                  <a:pt x="408" y="23"/>
                </a:lnTo>
                <a:lnTo>
                  <a:pt x="408" y="23"/>
                </a:lnTo>
                <a:lnTo>
                  <a:pt x="410" y="21"/>
                </a:lnTo>
                <a:lnTo>
                  <a:pt x="410" y="21"/>
                </a:lnTo>
                <a:lnTo>
                  <a:pt x="410" y="21"/>
                </a:lnTo>
                <a:lnTo>
                  <a:pt x="412" y="19"/>
                </a:lnTo>
                <a:lnTo>
                  <a:pt x="412" y="21"/>
                </a:lnTo>
                <a:lnTo>
                  <a:pt x="414" y="21"/>
                </a:lnTo>
                <a:lnTo>
                  <a:pt x="414" y="21"/>
                </a:lnTo>
                <a:lnTo>
                  <a:pt x="414" y="17"/>
                </a:lnTo>
                <a:lnTo>
                  <a:pt x="416" y="19"/>
                </a:lnTo>
                <a:lnTo>
                  <a:pt x="416" y="17"/>
                </a:lnTo>
                <a:lnTo>
                  <a:pt x="419" y="19"/>
                </a:lnTo>
                <a:lnTo>
                  <a:pt x="419" y="17"/>
                </a:lnTo>
                <a:lnTo>
                  <a:pt x="419" y="17"/>
                </a:lnTo>
                <a:lnTo>
                  <a:pt x="421" y="17"/>
                </a:lnTo>
                <a:lnTo>
                  <a:pt x="421" y="15"/>
                </a:lnTo>
                <a:lnTo>
                  <a:pt x="423" y="15"/>
                </a:lnTo>
                <a:lnTo>
                  <a:pt x="423" y="17"/>
                </a:lnTo>
                <a:lnTo>
                  <a:pt x="425" y="15"/>
                </a:lnTo>
                <a:lnTo>
                  <a:pt x="425" y="17"/>
                </a:lnTo>
                <a:lnTo>
                  <a:pt x="425" y="15"/>
                </a:lnTo>
                <a:lnTo>
                  <a:pt x="427" y="15"/>
                </a:lnTo>
                <a:lnTo>
                  <a:pt x="427" y="15"/>
                </a:lnTo>
                <a:lnTo>
                  <a:pt x="429" y="12"/>
                </a:lnTo>
                <a:lnTo>
                  <a:pt x="429" y="12"/>
                </a:lnTo>
                <a:moveTo>
                  <a:pt x="264" y="92"/>
                </a:moveTo>
                <a:lnTo>
                  <a:pt x="264" y="88"/>
                </a:lnTo>
                <a:lnTo>
                  <a:pt x="266" y="86"/>
                </a:lnTo>
                <a:lnTo>
                  <a:pt x="266" y="84"/>
                </a:lnTo>
                <a:lnTo>
                  <a:pt x="268" y="82"/>
                </a:lnTo>
                <a:lnTo>
                  <a:pt x="268" y="80"/>
                </a:lnTo>
                <a:lnTo>
                  <a:pt x="270" y="78"/>
                </a:lnTo>
                <a:lnTo>
                  <a:pt x="270" y="75"/>
                </a:lnTo>
                <a:lnTo>
                  <a:pt x="270" y="75"/>
                </a:lnTo>
                <a:lnTo>
                  <a:pt x="272" y="71"/>
                </a:lnTo>
                <a:lnTo>
                  <a:pt x="272" y="71"/>
                </a:lnTo>
                <a:lnTo>
                  <a:pt x="274" y="71"/>
                </a:lnTo>
                <a:lnTo>
                  <a:pt x="274" y="69"/>
                </a:lnTo>
                <a:lnTo>
                  <a:pt x="274" y="69"/>
                </a:lnTo>
                <a:lnTo>
                  <a:pt x="276" y="69"/>
                </a:lnTo>
                <a:lnTo>
                  <a:pt x="276" y="69"/>
                </a:lnTo>
                <a:lnTo>
                  <a:pt x="278" y="69"/>
                </a:lnTo>
                <a:lnTo>
                  <a:pt x="278" y="67"/>
                </a:lnTo>
                <a:lnTo>
                  <a:pt x="278" y="67"/>
                </a:lnTo>
                <a:lnTo>
                  <a:pt x="280" y="69"/>
                </a:lnTo>
                <a:lnTo>
                  <a:pt x="280" y="65"/>
                </a:lnTo>
                <a:lnTo>
                  <a:pt x="282" y="67"/>
                </a:lnTo>
                <a:lnTo>
                  <a:pt x="282" y="65"/>
                </a:lnTo>
                <a:lnTo>
                  <a:pt x="282" y="65"/>
                </a:lnTo>
                <a:lnTo>
                  <a:pt x="284" y="65"/>
                </a:lnTo>
                <a:lnTo>
                  <a:pt x="284" y="61"/>
                </a:lnTo>
                <a:lnTo>
                  <a:pt x="286" y="61"/>
                </a:lnTo>
                <a:lnTo>
                  <a:pt x="286" y="61"/>
                </a:lnTo>
                <a:lnTo>
                  <a:pt x="288" y="59"/>
                </a:lnTo>
                <a:lnTo>
                  <a:pt x="288" y="59"/>
                </a:lnTo>
                <a:lnTo>
                  <a:pt x="288" y="57"/>
                </a:lnTo>
                <a:lnTo>
                  <a:pt x="290" y="57"/>
                </a:lnTo>
                <a:lnTo>
                  <a:pt x="290" y="53"/>
                </a:lnTo>
                <a:lnTo>
                  <a:pt x="292" y="53"/>
                </a:lnTo>
                <a:lnTo>
                  <a:pt x="292" y="51"/>
                </a:lnTo>
                <a:lnTo>
                  <a:pt x="292" y="53"/>
                </a:lnTo>
                <a:lnTo>
                  <a:pt x="295" y="51"/>
                </a:lnTo>
                <a:lnTo>
                  <a:pt x="295" y="51"/>
                </a:lnTo>
                <a:lnTo>
                  <a:pt x="297" y="49"/>
                </a:lnTo>
                <a:lnTo>
                  <a:pt x="297" y="49"/>
                </a:lnTo>
                <a:lnTo>
                  <a:pt x="297" y="49"/>
                </a:lnTo>
                <a:lnTo>
                  <a:pt x="299" y="47"/>
                </a:lnTo>
                <a:lnTo>
                  <a:pt x="299" y="47"/>
                </a:lnTo>
                <a:lnTo>
                  <a:pt x="301" y="47"/>
                </a:lnTo>
                <a:lnTo>
                  <a:pt x="301" y="47"/>
                </a:lnTo>
                <a:lnTo>
                  <a:pt x="301" y="47"/>
                </a:lnTo>
                <a:lnTo>
                  <a:pt x="303" y="45"/>
                </a:lnTo>
                <a:lnTo>
                  <a:pt x="303" y="49"/>
                </a:lnTo>
                <a:lnTo>
                  <a:pt x="305" y="49"/>
                </a:lnTo>
                <a:lnTo>
                  <a:pt x="305" y="47"/>
                </a:lnTo>
                <a:lnTo>
                  <a:pt x="305" y="47"/>
                </a:lnTo>
                <a:lnTo>
                  <a:pt x="307" y="51"/>
                </a:lnTo>
                <a:lnTo>
                  <a:pt x="307" y="51"/>
                </a:lnTo>
                <a:lnTo>
                  <a:pt x="309" y="49"/>
                </a:lnTo>
                <a:lnTo>
                  <a:pt x="309" y="51"/>
                </a:lnTo>
                <a:lnTo>
                  <a:pt x="311" y="49"/>
                </a:lnTo>
                <a:lnTo>
                  <a:pt x="311" y="51"/>
                </a:lnTo>
                <a:lnTo>
                  <a:pt x="311" y="49"/>
                </a:lnTo>
                <a:lnTo>
                  <a:pt x="313" y="49"/>
                </a:lnTo>
                <a:lnTo>
                  <a:pt x="313" y="49"/>
                </a:lnTo>
                <a:lnTo>
                  <a:pt x="315" y="49"/>
                </a:lnTo>
                <a:lnTo>
                  <a:pt x="315" y="47"/>
                </a:lnTo>
                <a:lnTo>
                  <a:pt x="315" y="49"/>
                </a:lnTo>
                <a:lnTo>
                  <a:pt x="317" y="49"/>
                </a:lnTo>
                <a:lnTo>
                  <a:pt x="317" y="49"/>
                </a:lnTo>
                <a:lnTo>
                  <a:pt x="319" y="47"/>
                </a:lnTo>
                <a:lnTo>
                  <a:pt x="319" y="47"/>
                </a:lnTo>
                <a:lnTo>
                  <a:pt x="319" y="47"/>
                </a:lnTo>
                <a:lnTo>
                  <a:pt x="321" y="47"/>
                </a:lnTo>
                <a:lnTo>
                  <a:pt x="321" y="45"/>
                </a:lnTo>
                <a:lnTo>
                  <a:pt x="323" y="43"/>
                </a:lnTo>
                <a:lnTo>
                  <a:pt x="323" y="45"/>
                </a:lnTo>
                <a:lnTo>
                  <a:pt x="323" y="43"/>
                </a:lnTo>
                <a:lnTo>
                  <a:pt x="325" y="39"/>
                </a:lnTo>
                <a:lnTo>
                  <a:pt x="325" y="41"/>
                </a:lnTo>
                <a:lnTo>
                  <a:pt x="327" y="41"/>
                </a:lnTo>
                <a:lnTo>
                  <a:pt x="327" y="39"/>
                </a:lnTo>
                <a:lnTo>
                  <a:pt x="329" y="39"/>
                </a:lnTo>
                <a:lnTo>
                  <a:pt x="329" y="39"/>
                </a:lnTo>
                <a:lnTo>
                  <a:pt x="329" y="37"/>
                </a:lnTo>
                <a:lnTo>
                  <a:pt x="331" y="41"/>
                </a:lnTo>
                <a:lnTo>
                  <a:pt x="331" y="37"/>
                </a:lnTo>
                <a:lnTo>
                  <a:pt x="333" y="39"/>
                </a:lnTo>
                <a:lnTo>
                  <a:pt x="333" y="39"/>
                </a:lnTo>
                <a:lnTo>
                  <a:pt x="333" y="39"/>
                </a:lnTo>
                <a:lnTo>
                  <a:pt x="335" y="39"/>
                </a:lnTo>
                <a:lnTo>
                  <a:pt x="335" y="39"/>
                </a:lnTo>
                <a:lnTo>
                  <a:pt x="337" y="39"/>
                </a:lnTo>
                <a:lnTo>
                  <a:pt x="337" y="41"/>
                </a:lnTo>
                <a:lnTo>
                  <a:pt x="337" y="39"/>
                </a:lnTo>
                <a:lnTo>
                  <a:pt x="339" y="39"/>
                </a:lnTo>
                <a:lnTo>
                  <a:pt x="339" y="39"/>
                </a:lnTo>
                <a:lnTo>
                  <a:pt x="341" y="39"/>
                </a:lnTo>
                <a:lnTo>
                  <a:pt x="341" y="39"/>
                </a:lnTo>
                <a:lnTo>
                  <a:pt x="341" y="37"/>
                </a:lnTo>
                <a:lnTo>
                  <a:pt x="343" y="37"/>
                </a:lnTo>
                <a:lnTo>
                  <a:pt x="343" y="39"/>
                </a:lnTo>
                <a:lnTo>
                  <a:pt x="345" y="37"/>
                </a:lnTo>
                <a:lnTo>
                  <a:pt x="345" y="37"/>
                </a:lnTo>
                <a:lnTo>
                  <a:pt x="347" y="37"/>
                </a:lnTo>
                <a:moveTo>
                  <a:pt x="183" y="299"/>
                </a:moveTo>
                <a:lnTo>
                  <a:pt x="183" y="301"/>
                </a:lnTo>
                <a:lnTo>
                  <a:pt x="183" y="301"/>
                </a:lnTo>
                <a:lnTo>
                  <a:pt x="185" y="303"/>
                </a:lnTo>
                <a:lnTo>
                  <a:pt x="185" y="299"/>
                </a:lnTo>
                <a:lnTo>
                  <a:pt x="187" y="301"/>
                </a:lnTo>
                <a:lnTo>
                  <a:pt x="187" y="303"/>
                </a:lnTo>
                <a:lnTo>
                  <a:pt x="187" y="301"/>
                </a:lnTo>
                <a:lnTo>
                  <a:pt x="189" y="301"/>
                </a:lnTo>
                <a:lnTo>
                  <a:pt x="189" y="301"/>
                </a:lnTo>
                <a:lnTo>
                  <a:pt x="191" y="303"/>
                </a:lnTo>
                <a:lnTo>
                  <a:pt x="191" y="301"/>
                </a:lnTo>
                <a:lnTo>
                  <a:pt x="193" y="303"/>
                </a:lnTo>
                <a:lnTo>
                  <a:pt x="193" y="301"/>
                </a:lnTo>
                <a:lnTo>
                  <a:pt x="193" y="303"/>
                </a:lnTo>
                <a:lnTo>
                  <a:pt x="195" y="305"/>
                </a:lnTo>
                <a:lnTo>
                  <a:pt x="195" y="303"/>
                </a:lnTo>
                <a:lnTo>
                  <a:pt x="197" y="305"/>
                </a:lnTo>
                <a:lnTo>
                  <a:pt x="197" y="305"/>
                </a:lnTo>
                <a:lnTo>
                  <a:pt x="197" y="305"/>
                </a:lnTo>
                <a:lnTo>
                  <a:pt x="199" y="305"/>
                </a:lnTo>
                <a:lnTo>
                  <a:pt x="199" y="305"/>
                </a:lnTo>
                <a:lnTo>
                  <a:pt x="201" y="307"/>
                </a:lnTo>
                <a:lnTo>
                  <a:pt x="201" y="307"/>
                </a:lnTo>
                <a:lnTo>
                  <a:pt x="201" y="303"/>
                </a:lnTo>
                <a:lnTo>
                  <a:pt x="203" y="305"/>
                </a:lnTo>
                <a:lnTo>
                  <a:pt x="203" y="309"/>
                </a:lnTo>
                <a:lnTo>
                  <a:pt x="205" y="307"/>
                </a:lnTo>
                <a:lnTo>
                  <a:pt x="205" y="309"/>
                </a:lnTo>
                <a:lnTo>
                  <a:pt x="205" y="305"/>
                </a:lnTo>
                <a:lnTo>
                  <a:pt x="207" y="305"/>
                </a:lnTo>
                <a:lnTo>
                  <a:pt x="207" y="309"/>
                </a:lnTo>
                <a:lnTo>
                  <a:pt x="209" y="305"/>
                </a:lnTo>
                <a:lnTo>
                  <a:pt x="209" y="305"/>
                </a:lnTo>
                <a:lnTo>
                  <a:pt x="211" y="309"/>
                </a:lnTo>
                <a:lnTo>
                  <a:pt x="211" y="307"/>
                </a:lnTo>
                <a:lnTo>
                  <a:pt x="211" y="307"/>
                </a:lnTo>
                <a:lnTo>
                  <a:pt x="213" y="307"/>
                </a:lnTo>
                <a:lnTo>
                  <a:pt x="213" y="307"/>
                </a:lnTo>
                <a:lnTo>
                  <a:pt x="215" y="307"/>
                </a:lnTo>
                <a:lnTo>
                  <a:pt x="215" y="307"/>
                </a:lnTo>
                <a:lnTo>
                  <a:pt x="215" y="303"/>
                </a:lnTo>
                <a:lnTo>
                  <a:pt x="217" y="307"/>
                </a:lnTo>
                <a:lnTo>
                  <a:pt x="217" y="305"/>
                </a:lnTo>
                <a:lnTo>
                  <a:pt x="219" y="303"/>
                </a:lnTo>
                <a:lnTo>
                  <a:pt x="219" y="303"/>
                </a:lnTo>
                <a:lnTo>
                  <a:pt x="219" y="305"/>
                </a:lnTo>
                <a:lnTo>
                  <a:pt x="221" y="303"/>
                </a:lnTo>
                <a:lnTo>
                  <a:pt x="221" y="299"/>
                </a:lnTo>
                <a:lnTo>
                  <a:pt x="223" y="299"/>
                </a:lnTo>
                <a:lnTo>
                  <a:pt x="223" y="299"/>
                </a:lnTo>
                <a:lnTo>
                  <a:pt x="223" y="297"/>
                </a:lnTo>
                <a:lnTo>
                  <a:pt x="225" y="291"/>
                </a:lnTo>
                <a:lnTo>
                  <a:pt x="225" y="289"/>
                </a:lnTo>
                <a:lnTo>
                  <a:pt x="227" y="285"/>
                </a:lnTo>
                <a:lnTo>
                  <a:pt x="227" y="279"/>
                </a:lnTo>
                <a:lnTo>
                  <a:pt x="229" y="273"/>
                </a:lnTo>
                <a:lnTo>
                  <a:pt x="229" y="269"/>
                </a:lnTo>
                <a:lnTo>
                  <a:pt x="229" y="260"/>
                </a:lnTo>
                <a:lnTo>
                  <a:pt x="231" y="254"/>
                </a:lnTo>
                <a:lnTo>
                  <a:pt x="231" y="246"/>
                </a:lnTo>
                <a:lnTo>
                  <a:pt x="234" y="240"/>
                </a:lnTo>
                <a:lnTo>
                  <a:pt x="234" y="232"/>
                </a:lnTo>
                <a:lnTo>
                  <a:pt x="234" y="226"/>
                </a:lnTo>
                <a:lnTo>
                  <a:pt x="236" y="218"/>
                </a:lnTo>
                <a:lnTo>
                  <a:pt x="236" y="212"/>
                </a:lnTo>
                <a:lnTo>
                  <a:pt x="238" y="206"/>
                </a:lnTo>
                <a:lnTo>
                  <a:pt x="238" y="197"/>
                </a:lnTo>
                <a:lnTo>
                  <a:pt x="238" y="193"/>
                </a:lnTo>
                <a:lnTo>
                  <a:pt x="240" y="187"/>
                </a:lnTo>
                <a:lnTo>
                  <a:pt x="240" y="185"/>
                </a:lnTo>
                <a:lnTo>
                  <a:pt x="242" y="179"/>
                </a:lnTo>
                <a:lnTo>
                  <a:pt x="242" y="173"/>
                </a:lnTo>
                <a:lnTo>
                  <a:pt x="242" y="169"/>
                </a:lnTo>
                <a:lnTo>
                  <a:pt x="244" y="165"/>
                </a:lnTo>
                <a:lnTo>
                  <a:pt x="244" y="159"/>
                </a:lnTo>
                <a:lnTo>
                  <a:pt x="246" y="159"/>
                </a:lnTo>
                <a:lnTo>
                  <a:pt x="246" y="155"/>
                </a:lnTo>
                <a:lnTo>
                  <a:pt x="246" y="151"/>
                </a:lnTo>
                <a:lnTo>
                  <a:pt x="248" y="149"/>
                </a:lnTo>
                <a:lnTo>
                  <a:pt x="248" y="145"/>
                </a:lnTo>
                <a:lnTo>
                  <a:pt x="250" y="141"/>
                </a:lnTo>
                <a:lnTo>
                  <a:pt x="250" y="141"/>
                </a:lnTo>
                <a:lnTo>
                  <a:pt x="252" y="136"/>
                </a:lnTo>
                <a:lnTo>
                  <a:pt x="252" y="134"/>
                </a:lnTo>
                <a:lnTo>
                  <a:pt x="252" y="132"/>
                </a:lnTo>
                <a:lnTo>
                  <a:pt x="254" y="128"/>
                </a:lnTo>
                <a:lnTo>
                  <a:pt x="254" y="128"/>
                </a:lnTo>
                <a:lnTo>
                  <a:pt x="256" y="124"/>
                </a:lnTo>
                <a:lnTo>
                  <a:pt x="256" y="120"/>
                </a:lnTo>
                <a:lnTo>
                  <a:pt x="256" y="120"/>
                </a:lnTo>
                <a:lnTo>
                  <a:pt x="258" y="116"/>
                </a:lnTo>
                <a:lnTo>
                  <a:pt x="258" y="112"/>
                </a:lnTo>
                <a:lnTo>
                  <a:pt x="260" y="110"/>
                </a:lnTo>
                <a:lnTo>
                  <a:pt x="260" y="106"/>
                </a:lnTo>
                <a:lnTo>
                  <a:pt x="260" y="104"/>
                </a:lnTo>
                <a:lnTo>
                  <a:pt x="262" y="102"/>
                </a:lnTo>
                <a:lnTo>
                  <a:pt x="262" y="96"/>
                </a:lnTo>
                <a:lnTo>
                  <a:pt x="264" y="94"/>
                </a:lnTo>
                <a:lnTo>
                  <a:pt x="264" y="92"/>
                </a:lnTo>
                <a:moveTo>
                  <a:pt x="99" y="303"/>
                </a:moveTo>
                <a:lnTo>
                  <a:pt x="101" y="303"/>
                </a:lnTo>
                <a:lnTo>
                  <a:pt x="101" y="303"/>
                </a:lnTo>
                <a:lnTo>
                  <a:pt x="101" y="303"/>
                </a:lnTo>
                <a:lnTo>
                  <a:pt x="103" y="303"/>
                </a:lnTo>
                <a:lnTo>
                  <a:pt x="103" y="305"/>
                </a:lnTo>
                <a:lnTo>
                  <a:pt x="105" y="303"/>
                </a:lnTo>
                <a:lnTo>
                  <a:pt x="105" y="303"/>
                </a:lnTo>
                <a:lnTo>
                  <a:pt x="105" y="305"/>
                </a:lnTo>
                <a:lnTo>
                  <a:pt x="107" y="303"/>
                </a:lnTo>
                <a:lnTo>
                  <a:pt x="107" y="305"/>
                </a:lnTo>
                <a:lnTo>
                  <a:pt x="109" y="305"/>
                </a:lnTo>
                <a:lnTo>
                  <a:pt x="109" y="303"/>
                </a:lnTo>
                <a:lnTo>
                  <a:pt x="109" y="303"/>
                </a:lnTo>
                <a:lnTo>
                  <a:pt x="112" y="305"/>
                </a:lnTo>
                <a:lnTo>
                  <a:pt x="112" y="303"/>
                </a:lnTo>
                <a:lnTo>
                  <a:pt x="114" y="305"/>
                </a:lnTo>
                <a:lnTo>
                  <a:pt x="114" y="305"/>
                </a:lnTo>
                <a:lnTo>
                  <a:pt x="116" y="303"/>
                </a:lnTo>
                <a:lnTo>
                  <a:pt x="116" y="303"/>
                </a:lnTo>
                <a:lnTo>
                  <a:pt x="116" y="305"/>
                </a:lnTo>
                <a:lnTo>
                  <a:pt x="118" y="305"/>
                </a:lnTo>
                <a:lnTo>
                  <a:pt x="118" y="303"/>
                </a:lnTo>
                <a:lnTo>
                  <a:pt x="120" y="305"/>
                </a:lnTo>
                <a:lnTo>
                  <a:pt x="120" y="305"/>
                </a:lnTo>
                <a:lnTo>
                  <a:pt x="120" y="305"/>
                </a:lnTo>
                <a:lnTo>
                  <a:pt x="122" y="305"/>
                </a:lnTo>
                <a:lnTo>
                  <a:pt x="122" y="305"/>
                </a:lnTo>
                <a:lnTo>
                  <a:pt x="124" y="305"/>
                </a:lnTo>
                <a:lnTo>
                  <a:pt x="124" y="305"/>
                </a:lnTo>
                <a:lnTo>
                  <a:pt x="124" y="307"/>
                </a:lnTo>
                <a:lnTo>
                  <a:pt x="126" y="305"/>
                </a:lnTo>
                <a:lnTo>
                  <a:pt x="126" y="305"/>
                </a:lnTo>
                <a:lnTo>
                  <a:pt x="128" y="307"/>
                </a:lnTo>
                <a:lnTo>
                  <a:pt x="128" y="307"/>
                </a:lnTo>
                <a:lnTo>
                  <a:pt x="128" y="305"/>
                </a:lnTo>
                <a:lnTo>
                  <a:pt x="130" y="307"/>
                </a:lnTo>
                <a:lnTo>
                  <a:pt x="130" y="307"/>
                </a:lnTo>
                <a:lnTo>
                  <a:pt x="132" y="309"/>
                </a:lnTo>
                <a:lnTo>
                  <a:pt x="132" y="307"/>
                </a:lnTo>
                <a:lnTo>
                  <a:pt x="134" y="309"/>
                </a:lnTo>
                <a:lnTo>
                  <a:pt x="134" y="309"/>
                </a:lnTo>
                <a:lnTo>
                  <a:pt x="134" y="309"/>
                </a:lnTo>
                <a:lnTo>
                  <a:pt x="136" y="309"/>
                </a:lnTo>
                <a:lnTo>
                  <a:pt x="136" y="309"/>
                </a:lnTo>
                <a:lnTo>
                  <a:pt x="138" y="311"/>
                </a:lnTo>
                <a:lnTo>
                  <a:pt x="138" y="309"/>
                </a:lnTo>
                <a:lnTo>
                  <a:pt x="138" y="307"/>
                </a:lnTo>
                <a:lnTo>
                  <a:pt x="140" y="307"/>
                </a:lnTo>
                <a:lnTo>
                  <a:pt x="140" y="307"/>
                </a:lnTo>
                <a:lnTo>
                  <a:pt x="142" y="307"/>
                </a:lnTo>
                <a:lnTo>
                  <a:pt x="142" y="307"/>
                </a:lnTo>
                <a:lnTo>
                  <a:pt x="142" y="307"/>
                </a:lnTo>
                <a:lnTo>
                  <a:pt x="144" y="307"/>
                </a:lnTo>
                <a:lnTo>
                  <a:pt x="144" y="307"/>
                </a:lnTo>
                <a:lnTo>
                  <a:pt x="146" y="305"/>
                </a:lnTo>
                <a:lnTo>
                  <a:pt x="146" y="305"/>
                </a:lnTo>
                <a:lnTo>
                  <a:pt x="146" y="307"/>
                </a:lnTo>
                <a:lnTo>
                  <a:pt x="148" y="305"/>
                </a:lnTo>
                <a:lnTo>
                  <a:pt x="148" y="305"/>
                </a:lnTo>
                <a:lnTo>
                  <a:pt x="150" y="305"/>
                </a:lnTo>
                <a:lnTo>
                  <a:pt x="150" y="303"/>
                </a:lnTo>
                <a:lnTo>
                  <a:pt x="152" y="301"/>
                </a:lnTo>
                <a:lnTo>
                  <a:pt x="152" y="303"/>
                </a:lnTo>
                <a:lnTo>
                  <a:pt x="152" y="305"/>
                </a:lnTo>
                <a:lnTo>
                  <a:pt x="154" y="303"/>
                </a:lnTo>
                <a:lnTo>
                  <a:pt x="154" y="303"/>
                </a:lnTo>
                <a:lnTo>
                  <a:pt x="156" y="301"/>
                </a:lnTo>
                <a:lnTo>
                  <a:pt x="156" y="303"/>
                </a:lnTo>
                <a:lnTo>
                  <a:pt x="156" y="301"/>
                </a:lnTo>
                <a:lnTo>
                  <a:pt x="158" y="301"/>
                </a:lnTo>
                <a:lnTo>
                  <a:pt x="158" y="303"/>
                </a:lnTo>
                <a:lnTo>
                  <a:pt x="160" y="301"/>
                </a:lnTo>
                <a:lnTo>
                  <a:pt x="160" y="301"/>
                </a:lnTo>
                <a:lnTo>
                  <a:pt x="160" y="301"/>
                </a:lnTo>
                <a:lnTo>
                  <a:pt x="162" y="301"/>
                </a:lnTo>
                <a:lnTo>
                  <a:pt x="162" y="301"/>
                </a:lnTo>
                <a:lnTo>
                  <a:pt x="164" y="301"/>
                </a:lnTo>
                <a:lnTo>
                  <a:pt x="164" y="301"/>
                </a:lnTo>
                <a:lnTo>
                  <a:pt x="164" y="301"/>
                </a:lnTo>
                <a:lnTo>
                  <a:pt x="166" y="301"/>
                </a:lnTo>
                <a:lnTo>
                  <a:pt x="166" y="301"/>
                </a:lnTo>
                <a:lnTo>
                  <a:pt x="168" y="301"/>
                </a:lnTo>
                <a:lnTo>
                  <a:pt x="168" y="301"/>
                </a:lnTo>
                <a:lnTo>
                  <a:pt x="170" y="303"/>
                </a:lnTo>
                <a:lnTo>
                  <a:pt x="170" y="303"/>
                </a:lnTo>
                <a:lnTo>
                  <a:pt x="170" y="303"/>
                </a:lnTo>
                <a:lnTo>
                  <a:pt x="173" y="301"/>
                </a:lnTo>
                <a:lnTo>
                  <a:pt x="173" y="303"/>
                </a:lnTo>
                <a:lnTo>
                  <a:pt x="175" y="303"/>
                </a:lnTo>
                <a:lnTo>
                  <a:pt x="175" y="305"/>
                </a:lnTo>
                <a:lnTo>
                  <a:pt x="175" y="303"/>
                </a:lnTo>
                <a:lnTo>
                  <a:pt x="177" y="303"/>
                </a:lnTo>
                <a:lnTo>
                  <a:pt x="177" y="303"/>
                </a:lnTo>
                <a:lnTo>
                  <a:pt x="179" y="301"/>
                </a:lnTo>
                <a:lnTo>
                  <a:pt x="179" y="303"/>
                </a:lnTo>
                <a:lnTo>
                  <a:pt x="179" y="303"/>
                </a:lnTo>
                <a:lnTo>
                  <a:pt x="181" y="301"/>
                </a:lnTo>
                <a:lnTo>
                  <a:pt x="181" y="301"/>
                </a:lnTo>
                <a:lnTo>
                  <a:pt x="183" y="299"/>
                </a:lnTo>
                <a:moveTo>
                  <a:pt x="18" y="295"/>
                </a:moveTo>
                <a:lnTo>
                  <a:pt x="18" y="295"/>
                </a:lnTo>
                <a:lnTo>
                  <a:pt x="20" y="293"/>
                </a:lnTo>
                <a:lnTo>
                  <a:pt x="20" y="295"/>
                </a:lnTo>
                <a:lnTo>
                  <a:pt x="20" y="293"/>
                </a:lnTo>
                <a:lnTo>
                  <a:pt x="22" y="293"/>
                </a:lnTo>
                <a:lnTo>
                  <a:pt x="22" y="293"/>
                </a:lnTo>
                <a:lnTo>
                  <a:pt x="24" y="293"/>
                </a:lnTo>
                <a:lnTo>
                  <a:pt x="24" y="295"/>
                </a:lnTo>
                <a:lnTo>
                  <a:pt x="24" y="295"/>
                </a:lnTo>
                <a:lnTo>
                  <a:pt x="26" y="291"/>
                </a:lnTo>
                <a:lnTo>
                  <a:pt x="26" y="293"/>
                </a:lnTo>
                <a:lnTo>
                  <a:pt x="28" y="293"/>
                </a:lnTo>
                <a:lnTo>
                  <a:pt x="28" y="295"/>
                </a:lnTo>
                <a:lnTo>
                  <a:pt x="28" y="293"/>
                </a:lnTo>
                <a:lnTo>
                  <a:pt x="30" y="295"/>
                </a:lnTo>
                <a:lnTo>
                  <a:pt x="30" y="297"/>
                </a:lnTo>
                <a:lnTo>
                  <a:pt x="32" y="295"/>
                </a:lnTo>
                <a:lnTo>
                  <a:pt x="32" y="295"/>
                </a:lnTo>
                <a:lnTo>
                  <a:pt x="34" y="297"/>
                </a:lnTo>
                <a:lnTo>
                  <a:pt x="34" y="297"/>
                </a:lnTo>
                <a:lnTo>
                  <a:pt x="34" y="299"/>
                </a:lnTo>
                <a:lnTo>
                  <a:pt x="36" y="299"/>
                </a:lnTo>
                <a:lnTo>
                  <a:pt x="36" y="297"/>
                </a:lnTo>
                <a:lnTo>
                  <a:pt x="38" y="299"/>
                </a:lnTo>
                <a:lnTo>
                  <a:pt x="38" y="301"/>
                </a:lnTo>
                <a:lnTo>
                  <a:pt x="38" y="299"/>
                </a:lnTo>
                <a:lnTo>
                  <a:pt x="40" y="301"/>
                </a:lnTo>
                <a:lnTo>
                  <a:pt x="40" y="303"/>
                </a:lnTo>
                <a:lnTo>
                  <a:pt x="42" y="301"/>
                </a:lnTo>
                <a:lnTo>
                  <a:pt x="42" y="303"/>
                </a:lnTo>
                <a:lnTo>
                  <a:pt x="42" y="303"/>
                </a:lnTo>
                <a:lnTo>
                  <a:pt x="44" y="303"/>
                </a:lnTo>
                <a:lnTo>
                  <a:pt x="44" y="305"/>
                </a:lnTo>
                <a:lnTo>
                  <a:pt x="46" y="305"/>
                </a:lnTo>
                <a:lnTo>
                  <a:pt x="46" y="303"/>
                </a:lnTo>
                <a:lnTo>
                  <a:pt x="46" y="305"/>
                </a:lnTo>
                <a:lnTo>
                  <a:pt x="49" y="305"/>
                </a:lnTo>
                <a:lnTo>
                  <a:pt x="49" y="303"/>
                </a:lnTo>
                <a:lnTo>
                  <a:pt x="51" y="305"/>
                </a:lnTo>
                <a:lnTo>
                  <a:pt x="51" y="303"/>
                </a:lnTo>
                <a:lnTo>
                  <a:pt x="51" y="305"/>
                </a:lnTo>
                <a:lnTo>
                  <a:pt x="53" y="303"/>
                </a:lnTo>
                <a:lnTo>
                  <a:pt x="53" y="301"/>
                </a:lnTo>
                <a:lnTo>
                  <a:pt x="55" y="303"/>
                </a:lnTo>
                <a:lnTo>
                  <a:pt x="55" y="301"/>
                </a:lnTo>
                <a:lnTo>
                  <a:pt x="57" y="301"/>
                </a:lnTo>
                <a:lnTo>
                  <a:pt x="57" y="301"/>
                </a:lnTo>
                <a:lnTo>
                  <a:pt x="57" y="303"/>
                </a:lnTo>
                <a:lnTo>
                  <a:pt x="59" y="301"/>
                </a:lnTo>
                <a:lnTo>
                  <a:pt x="59" y="301"/>
                </a:lnTo>
                <a:lnTo>
                  <a:pt x="61" y="301"/>
                </a:lnTo>
                <a:lnTo>
                  <a:pt x="61" y="301"/>
                </a:lnTo>
                <a:lnTo>
                  <a:pt x="61" y="303"/>
                </a:lnTo>
                <a:lnTo>
                  <a:pt x="63" y="299"/>
                </a:lnTo>
                <a:lnTo>
                  <a:pt x="63" y="303"/>
                </a:lnTo>
                <a:lnTo>
                  <a:pt x="65" y="301"/>
                </a:lnTo>
                <a:lnTo>
                  <a:pt x="65" y="303"/>
                </a:lnTo>
                <a:lnTo>
                  <a:pt x="65" y="299"/>
                </a:lnTo>
                <a:lnTo>
                  <a:pt x="67" y="301"/>
                </a:lnTo>
                <a:lnTo>
                  <a:pt x="67" y="301"/>
                </a:lnTo>
                <a:lnTo>
                  <a:pt x="69" y="301"/>
                </a:lnTo>
                <a:lnTo>
                  <a:pt x="69" y="301"/>
                </a:lnTo>
                <a:lnTo>
                  <a:pt x="69" y="303"/>
                </a:lnTo>
                <a:lnTo>
                  <a:pt x="71" y="301"/>
                </a:lnTo>
                <a:lnTo>
                  <a:pt x="71" y="299"/>
                </a:lnTo>
                <a:lnTo>
                  <a:pt x="73" y="299"/>
                </a:lnTo>
                <a:lnTo>
                  <a:pt x="73" y="301"/>
                </a:lnTo>
                <a:lnTo>
                  <a:pt x="75" y="299"/>
                </a:lnTo>
                <a:lnTo>
                  <a:pt x="75" y="301"/>
                </a:lnTo>
                <a:lnTo>
                  <a:pt x="75" y="299"/>
                </a:lnTo>
                <a:lnTo>
                  <a:pt x="77" y="299"/>
                </a:lnTo>
                <a:lnTo>
                  <a:pt x="77" y="301"/>
                </a:lnTo>
                <a:lnTo>
                  <a:pt x="79" y="299"/>
                </a:lnTo>
                <a:lnTo>
                  <a:pt x="79" y="299"/>
                </a:lnTo>
                <a:lnTo>
                  <a:pt x="79" y="299"/>
                </a:lnTo>
                <a:lnTo>
                  <a:pt x="81" y="299"/>
                </a:lnTo>
                <a:lnTo>
                  <a:pt x="81" y="299"/>
                </a:lnTo>
                <a:lnTo>
                  <a:pt x="83" y="297"/>
                </a:lnTo>
                <a:lnTo>
                  <a:pt x="83" y="297"/>
                </a:lnTo>
                <a:lnTo>
                  <a:pt x="83" y="297"/>
                </a:lnTo>
                <a:lnTo>
                  <a:pt x="85" y="299"/>
                </a:lnTo>
                <a:lnTo>
                  <a:pt x="85" y="299"/>
                </a:lnTo>
                <a:lnTo>
                  <a:pt x="87" y="299"/>
                </a:lnTo>
                <a:lnTo>
                  <a:pt x="87" y="299"/>
                </a:lnTo>
                <a:lnTo>
                  <a:pt x="87" y="301"/>
                </a:lnTo>
                <a:lnTo>
                  <a:pt x="89" y="299"/>
                </a:lnTo>
                <a:lnTo>
                  <a:pt x="89" y="301"/>
                </a:lnTo>
                <a:lnTo>
                  <a:pt x="91" y="303"/>
                </a:lnTo>
                <a:lnTo>
                  <a:pt x="91" y="301"/>
                </a:lnTo>
                <a:lnTo>
                  <a:pt x="93" y="301"/>
                </a:lnTo>
                <a:lnTo>
                  <a:pt x="93" y="301"/>
                </a:lnTo>
                <a:lnTo>
                  <a:pt x="93" y="301"/>
                </a:lnTo>
                <a:lnTo>
                  <a:pt x="95" y="303"/>
                </a:lnTo>
                <a:lnTo>
                  <a:pt x="95" y="301"/>
                </a:lnTo>
                <a:lnTo>
                  <a:pt x="97" y="303"/>
                </a:lnTo>
                <a:lnTo>
                  <a:pt x="97" y="305"/>
                </a:lnTo>
                <a:lnTo>
                  <a:pt x="97" y="303"/>
                </a:lnTo>
                <a:lnTo>
                  <a:pt x="99" y="303"/>
                </a:lnTo>
                <a:lnTo>
                  <a:pt x="99" y="303"/>
                </a:lnTo>
                <a:moveTo>
                  <a:pt x="0" y="301"/>
                </a:moveTo>
                <a:lnTo>
                  <a:pt x="2" y="299"/>
                </a:lnTo>
                <a:lnTo>
                  <a:pt x="2" y="299"/>
                </a:lnTo>
                <a:lnTo>
                  <a:pt x="2" y="295"/>
                </a:lnTo>
                <a:lnTo>
                  <a:pt x="4" y="297"/>
                </a:lnTo>
                <a:lnTo>
                  <a:pt x="4" y="297"/>
                </a:lnTo>
                <a:lnTo>
                  <a:pt x="6" y="297"/>
                </a:lnTo>
                <a:lnTo>
                  <a:pt x="6" y="295"/>
                </a:lnTo>
                <a:lnTo>
                  <a:pt x="6" y="297"/>
                </a:lnTo>
                <a:lnTo>
                  <a:pt x="8" y="297"/>
                </a:lnTo>
                <a:lnTo>
                  <a:pt x="8" y="297"/>
                </a:lnTo>
                <a:lnTo>
                  <a:pt x="10" y="293"/>
                </a:lnTo>
                <a:lnTo>
                  <a:pt x="10" y="295"/>
                </a:lnTo>
                <a:lnTo>
                  <a:pt x="10" y="295"/>
                </a:lnTo>
                <a:lnTo>
                  <a:pt x="12" y="297"/>
                </a:lnTo>
                <a:lnTo>
                  <a:pt x="12" y="293"/>
                </a:lnTo>
                <a:lnTo>
                  <a:pt x="14" y="295"/>
                </a:lnTo>
                <a:lnTo>
                  <a:pt x="14" y="295"/>
                </a:lnTo>
                <a:lnTo>
                  <a:pt x="16" y="295"/>
                </a:lnTo>
                <a:lnTo>
                  <a:pt x="16" y="295"/>
                </a:lnTo>
                <a:lnTo>
                  <a:pt x="16" y="295"/>
                </a:lnTo>
                <a:lnTo>
                  <a:pt x="18" y="295"/>
                </a:lnTo>
              </a:path>
            </a:pathLst>
          </a:custGeom>
          <a:noFill/>
          <a:ln w="28575" cap="flat">
            <a:solidFill>
              <a:srgbClr val="FF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63" name="Freeform 33"/>
          <p:cNvSpPr>
            <a:spLocks noEditPoints="1"/>
          </p:cNvSpPr>
          <p:nvPr/>
        </p:nvSpPr>
        <p:spPr bwMode="auto">
          <a:xfrm>
            <a:off x="7600561" y="3375595"/>
            <a:ext cx="2420160" cy="937212"/>
          </a:xfrm>
          <a:custGeom>
            <a:avLst/>
            <a:gdLst>
              <a:gd name="T0" fmla="*/ 1606 w 1663"/>
              <a:gd name="T1" fmla="*/ 451 h 644"/>
              <a:gd name="T2" fmla="*/ 1632 w 1663"/>
              <a:gd name="T3" fmla="*/ 465 h 644"/>
              <a:gd name="T4" fmla="*/ 1659 w 1663"/>
              <a:gd name="T5" fmla="*/ 463 h 644"/>
              <a:gd name="T6" fmla="*/ 1520 w 1663"/>
              <a:gd name="T7" fmla="*/ 467 h 644"/>
              <a:gd name="T8" fmla="*/ 1547 w 1663"/>
              <a:gd name="T9" fmla="*/ 453 h 644"/>
              <a:gd name="T10" fmla="*/ 1573 w 1663"/>
              <a:gd name="T11" fmla="*/ 445 h 644"/>
              <a:gd name="T12" fmla="*/ 1435 w 1663"/>
              <a:gd name="T13" fmla="*/ 449 h 644"/>
              <a:gd name="T14" fmla="*/ 1462 w 1663"/>
              <a:gd name="T15" fmla="*/ 451 h 644"/>
              <a:gd name="T16" fmla="*/ 1488 w 1663"/>
              <a:gd name="T17" fmla="*/ 447 h 644"/>
              <a:gd name="T18" fmla="*/ 1350 w 1663"/>
              <a:gd name="T19" fmla="*/ 449 h 644"/>
              <a:gd name="T20" fmla="*/ 1376 w 1663"/>
              <a:gd name="T21" fmla="*/ 414 h 644"/>
              <a:gd name="T22" fmla="*/ 1403 w 1663"/>
              <a:gd name="T23" fmla="*/ 408 h 644"/>
              <a:gd name="T24" fmla="*/ 1262 w 1663"/>
              <a:gd name="T25" fmla="*/ 512 h 644"/>
              <a:gd name="T26" fmla="*/ 1291 w 1663"/>
              <a:gd name="T27" fmla="*/ 514 h 644"/>
              <a:gd name="T28" fmla="*/ 1317 w 1663"/>
              <a:gd name="T29" fmla="*/ 481 h 644"/>
              <a:gd name="T30" fmla="*/ 1177 w 1663"/>
              <a:gd name="T31" fmla="*/ 481 h 644"/>
              <a:gd name="T32" fmla="*/ 1203 w 1663"/>
              <a:gd name="T33" fmla="*/ 471 h 644"/>
              <a:gd name="T34" fmla="*/ 1232 w 1663"/>
              <a:gd name="T35" fmla="*/ 487 h 644"/>
              <a:gd name="T36" fmla="*/ 1091 w 1663"/>
              <a:gd name="T37" fmla="*/ 595 h 644"/>
              <a:gd name="T38" fmla="*/ 1118 w 1663"/>
              <a:gd name="T39" fmla="*/ 558 h 644"/>
              <a:gd name="T40" fmla="*/ 1144 w 1663"/>
              <a:gd name="T41" fmla="*/ 508 h 644"/>
              <a:gd name="T42" fmla="*/ 1006 w 1663"/>
              <a:gd name="T43" fmla="*/ 640 h 644"/>
              <a:gd name="T44" fmla="*/ 1033 w 1663"/>
              <a:gd name="T45" fmla="*/ 615 h 644"/>
              <a:gd name="T46" fmla="*/ 1059 w 1663"/>
              <a:gd name="T47" fmla="*/ 597 h 644"/>
              <a:gd name="T48" fmla="*/ 1085 w 1663"/>
              <a:gd name="T49" fmla="*/ 597 h 644"/>
              <a:gd name="T50" fmla="*/ 947 w 1663"/>
              <a:gd name="T51" fmla="*/ 573 h 644"/>
              <a:gd name="T52" fmla="*/ 974 w 1663"/>
              <a:gd name="T53" fmla="*/ 611 h 644"/>
              <a:gd name="T54" fmla="*/ 1000 w 1663"/>
              <a:gd name="T55" fmla="*/ 642 h 644"/>
              <a:gd name="T56" fmla="*/ 862 w 1663"/>
              <a:gd name="T57" fmla="*/ 550 h 644"/>
              <a:gd name="T58" fmla="*/ 888 w 1663"/>
              <a:gd name="T59" fmla="*/ 514 h 644"/>
              <a:gd name="T60" fmla="*/ 915 w 1663"/>
              <a:gd name="T61" fmla="*/ 548 h 644"/>
              <a:gd name="T62" fmla="*/ 776 w 1663"/>
              <a:gd name="T63" fmla="*/ 514 h 644"/>
              <a:gd name="T64" fmla="*/ 803 w 1663"/>
              <a:gd name="T65" fmla="*/ 538 h 644"/>
              <a:gd name="T66" fmla="*/ 829 w 1663"/>
              <a:gd name="T67" fmla="*/ 575 h 644"/>
              <a:gd name="T68" fmla="*/ 691 w 1663"/>
              <a:gd name="T69" fmla="*/ 424 h 644"/>
              <a:gd name="T70" fmla="*/ 717 w 1663"/>
              <a:gd name="T71" fmla="*/ 418 h 644"/>
              <a:gd name="T72" fmla="*/ 744 w 1663"/>
              <a:gd name="T73" fmla="*/ 485 h 644"/>
              <a:gd name="T74" fmla="*/ 606 w 1663"/>
              <a:gd name="T75" fmla="*/ 262 h 644"/>
              <a:gd name="T76" fmla="*/ 632 w 1663"/>
              <a:gd name="T77" fmla="*/ 414 h 644"/>
              <a:gd name="T78" fmla="*/ 658 w 1663"/>
              <a:gd name="T79" fmla="*/ 414 h 644"/>
              <a:gd name="T80" fmla="*/ 520 w 1663"/>
              <a:gd name="T81" fmla="*/ 8 h 644"/>
              <a:gd name="T82" fmla="*/ 547 w 1663"/>
              <a:gd name="T83" fmla="*/ 6 h 644"/>
              <a:gd name="T84" fmla="*/ 573 w 1663"/>
              <a:gd name="T85" fmla="*/ 38 h 644"/>
              <a:gd name="T86" fmla="*/ 435 w 1663"/>
              <a:gd name="T87" fmla="*/ 20 h 644"/>
              <a:gd name="T88" fmla="*/ 461 w 1663"/>
              <a:gd name="T89" fmla="*/ 14 h 644"/>
              <a:gd name="T90" fmla="*/ 488 w 1663"/>
              <a:gd name="T91" fmla="*/ 10 h 644"/>
              <a:gd name="T92" fmla="*/ 349 w 1663"/>
              <a:gd name="T93" fmla="*/ 22 h 644"/>
              <a:gd name="T94" fmla="*/ 376 w 1663"/>
              <a:gd name="T95" fmla="*/ 16 h 644"/>
              <a:gd name="T96" fmla="*/ 402 w 1663"/>
              <a:gd name="T97" fmla="*/ 12 h 644"/>
              <a:gd name="T98" fmla="*/ 429 w 1663"/>
              <a:gd name="T99" fmla="*/ 16 h 644"/>
              <a:gd name="T100" fmla="*/ 290 w 1663"/>
              <a:gd name="T101" fmla="*/ 44 h 644"/>
              <a:gd name="T102" fmla="*/ 317 w 1663"/>
              <a:gd name="T103" fmla="*/ 24 h 644"/>
              <a:gd name="T104" fmla="*/ 343 w 1663"/>
              <a:gd name="T105" fmla="*/ 26 h 644"/>
              <a:gd name="T106" fmla="*/ 205 w 1663"/>
              <a:gd name="T107" fmla="*/ 469 h 644"/>
              <a:gd name="T108" fmla="*/ 231 w 1663"/>
              <a:gd name="T109" fmla="*/ 103 h 644"/>
              <a:gd name="T110" fmla="*/ 258 w 1663"/>
              <a:gd name="T111" fmla="*/ 42 h 644"/>
              <a:gd name="T112" fmla="*/ 120 w 1663"/>
              <a:gd name="T113" fmla="*/ 473 h 644"/>
              <a:gd name="T114" fmla="*/ 146 w 1663"/>
              <a:gd name="T115" fmla="*/ 473 h 644"/>
              <a:gd name="T116" fmla="*/ 173 w 1663"/>
              <a:gd name="T117" fmla="*/ 473 h 644"/>
              <a:gd name="T118" fmla="*/ 34 w 1663"/>
              <a:gd name="T119" fmla="*/ 467 h 644"/>
              <a:gd name="T120" fmla="*/ 61 w 1663"/>
              <a:gd name="T121" fmla="*/ 473 h 644"/>
              <a:gd name="T122" fmla="*/ 87 w 1663"/>
              <a:gd name="T123" fmla="*/ 471 h 644"/>
              <a:gd name="T124" fmla="*/ 12 w 1663"/>
              <a:gd name="T125" fmla="*/ 46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63" h="644">
                <a:moveTo>
                  <a:pt x="1579" y="447"/>
                </a:moveTo>
                <a:lnTo>
                  <a:pt x="1581" y="447"/>
                </a:lnTo>
                <a:lnTo>
                  <a:pt x="1581" y="445"/>
                </a:lnTo>
                <a:lnTo>
                  <a:pt x="1581" y="447"/>
                </a:lnTo>
                <a:lnTo>
                  <a:pt x="1584" y="447"/>
                </a:lnTo>
                <a:lnTo>
                  <a:pt x="1584" y="447"/>
                </a:lnTo>
                <a:lnTo>
                  <a:pt x="1586" y="447"/>
                </a:lnTo>
                <a:lnTo>
                  <a:pt x="1586" y="447"/>
                </a:lnTo>
                <a:lnTo>
                  <a:pt x="1586" y="445"/>
                </a:lnTo>
                <a:lnTo>
                  <a:pt x="1588" y="449"/>
                </a:lnTo>
                <a:lnTo>
                  <a:pt x="1588" y="447"/>
                </a:lnTo>
                <a:lnTo>
                  <a:pt x="1590" y="445"/>
                </a:lnTo>
                <a:lnTo>
                  <a:pt x="1590" y="445"/>
                </a:lnTo>
                <a:lnTo>
                  <a:pt x="1590" y="445"/>
                </a:lnTo>
                <a:lnTo>
                  <a:pt x="1592" y="447"/>
                </a:lnTo>
                <a:lnTo>
                  <a:pt x="1592" y="447"/>
                </a:lnTo>
                <a:lnTo>
                  <a:pt x="1594" y="443"/>
                </a:lnTo>
                <a:lnTo>
                  <a:pt x="1594" y="447"/>
                </a:lnTo>
                <a:lnTo>
                  <a:pt x="1594" y="447"/>
                </a:lnTo>
                <a:lnTo>
                  <a:pt x="1596" y="447"/>
                </a:lnTo>
                <a:lnTo>
                  <a:pt x="1596" y="447"/>
                </a:lnTo>
                <a:lnTo>
                  <a:pt x="1598" y="449"/>
                </a:lnTo>
                <a:lnTo>
                  <a:pt x="1598" y="449"/>
                </a:lnTo>
                <a:lnTo>
                  <a:pt x="1600" y="451"/>
                </a:lnTo>
                <a:lnTo>
                  <a:pt x="1600" y="449"/>
                </a:lnTo>
                <a:lnTo>
                  <a:pt x="1600" y="449"/>
                </a:lnTo>
                <a:lnTo>
                  <a:pt x="1602" y="449"/>
                </a:lnTo>
                <a:lnTo>
                  <a:pt x="1602" y="449"/>
                </a:lnTo>
                <a:lnTo>
                  <a:pt x="1604" y="451"/>
                </a:lnTo>
                <a:lnTo>
                  <a:pt x="1604" y="451"/>
                </a:lnTo>
                <a:lnTo>
                  <a:pt x="1604" y="449"/>
                </a:lnTo>
                <a:lnTo>
                  <a:pt x="1606" y="451"/>
                </a:lnTo>
                <a:lnTo>
                  <a:pt x="1606" y="451"/>
                </a:lnTo>
                <a:lnTo>
                  <a:pt x="1608" y="449"/>
                </a:lnTo>
                <a:lnTo>
                  <a:pt x="1608" y="449"/>
                </a:lnTo>
                <a:lnTo>
                  <a:pt x="1608" y="451"/>
                </a:lnTo>
                <a:lnTo>
                  <a:pt x="1610" y="449"/>
                </a:lnTo>
                <a:lnTo>
                  <a:pt x="1610" y="451"/>
                </a:lnTo>
                <a:lnTo>
                  <a:pt x="1612" y="451"/>
                </a:lnTo>
                <a:lnTo>
                  <a:pt x="1612" y="451"/>
                </a:lnTo>
                <a:lnTo>
                  <a:pt x="1612" y="451"/>
                </a:lnTo>
                <a:lnTo>
                  <a:pt x="1614" y="451"/>
                </a:lnTo>
                <a:lnTo>
                  <a:pt x="1614" y="451"/>
                </a:lnTo>
                <a:lnTo>
                  <a:pt x="1616" y="453"/>
                </a:lnTo>
                <a:lnTo>
                  <a:pt x="1616" y="453"/>
                </a:lnTo>
                <a:lnTo>
                  <a:pt x="1618" y="453"/>
                </a:lnTo>
                <a:lnTo>
                  <a:pt x="1618" y="455"/>
                </a:lnTo>
                <a:lnTo>
                  <a:pt x="1618" y="457"/>
                </a:lnTo>
                <a:lnTo>
                  <a:pt x="1620" y="457"/>
                </a:lnTo>
                <a:lnTo>
                  <a:pt x="1620" y="459"/>
                </a:lnTo>
                <a:lnTo>
                  <a:pt x="1622" y="459"/>
                </a:lnTo>
                <a:lnTo>
                  <a:pt x="1622" y="461"/>
                </a:lnTo>
                <a:lnTo>
                  <a:pt x="1622" y="461"/>
                </a:lnTo>
                <a:lnTo>
                  <a:pt x="1624" y="461"/>
                </a:lnTo>
                <a:lnTo>
                  <a:pt x="1624" y="463"/>
                </a:lnTo>
                <a:lnTo>
                  <a:pt x="1626" y="465"/>
                </a:lnTo>
                <a:lnTo>
                  <a:pt x="1626" y="465"/>
                </a:lnTo>
                <a:lnTo>
                  <a:pt x="1626" y="463"/>
                </a:lnTo>
                <a:lnTo>
                  <a:pt x="1628" y="465"/>
                </a:lnTo>
                <a:lnTo>
                  <a:pt x="1628" y="465"/>
                </a:lnTo>
                <a:lnTo>
                  <a:pt x="1630" y="465"/>
                </a:lnTo>
                <a:lnTo>
                  <a:pt x="1630" y="463"/>
                </a:lnTo>
                <a:lnTo>
                  <a:pt x="1630" y="465"/>
                </a:lnTo>
                <a:lnTo>
                  <a:pt x="1632" y="465"/>
                </a:lnTo>
                <a:lnTo>
                  <a:pt x="1632" y="465"/>
                </a:lnTo>
                <a:lnTo>
                  <a:pt x="1634" y="463"/>
                </a:lnTo>
                <a:lnTo>
                  <a:pt x="1634" y="465"/>
                </a:lnTo>
                <a:lnTo>
                  <a:pt x="1636" y="467"/>
                </a:lnTo>
                <a:lnTo>
                  <a:pt x="1636" y="465"/>
                </a:lnTo>
                <a:lnTo>
                  <a:pt x="1636" y="465"/>
                </a:lnTo>
                <a:lnTo>
                  <a:pt x="1638" y="465"/>
                </a:lnTo>
                <a:lnTo>
                  <a:pt x="1638" y="465"/>
                </a:lnTo>
                <a:lnTo>
                  <a:pt x="1640" y="463"/>
                </a:lnTo>
                <a:lnTo>
                  <a:pt x="1640" y="465"/>
                </a:lnTo>
                <a:lnTo>
                  <a:pt x="1640" y="463"/>
                </a:lnTo>
                <a:lnTo>
                  <a:pt x="1642" y="465"/>
                </a:lnTo>
                <a:lnTo>
                  <a:pt x="1642" y="465"/>
                </a:lnTo>
                <a:lnTo>
                  <a:pt x="1644" y="465"/>
                </a:lnTo>
                <a:lnTo>
                  <a:pt x="1644" y="463"/>
                </a:lnTo>
                <a:lnTo>
                  <a:pt x="1644" y="465"/>
                </a:lnTo>
                <a:lnTo>
                  <a:pt x="1647" y="463"/>
                </a:lnTo>
                <a:lnTo>
                  <a:pt x="1647" y="463"/>
                </a:lnTo>
                <a:lnTo>
                  <a:pt x="1649" y="463"/>
                </a:lnTo>
                <a:lnTo>
                  <a:pt x="1649" y="461"/>
                </a:lnTo>
                <a:lnTo>
                  <a:pt x="1649" y="463"/>
                </a:lnTo>
                <a:lnTo>
                  <a:pt x="1651" y="463"/>
                </a:lnTo>
                <a:lnTo>
                  <a:pt x="1651" y="461"/>
                </a:lnTo>
                <a:lnTo>
                  <a:pt x="1653" y="463"/>
                </a:lnTo>
                <a:lnTo>
                  <a:pt x="1653" y="461"/>
                </a:lnTo>
                <a:lnTo>
                  <a:pt x="1653" y="461"/>
                </a:lnTo>
                <a:lnTo>
                  <a:pt x="1655" y="461"/>
                </a:lnTo>
                <a:lnTo>
                  <a:pt x="1655" y="463"/>
                </a:lnTo>
                <a:lnTo>
                  <a:pt x="1657" y="463"/>
                </a:lnTo>
                <a:lnTo>
                  <a:pt x="1657" y="461"/>
                </a:lnTo>
                <a:lnTo>
                  <a:pt x="1659" y="463"/>
                </a:lnTo>
                <a:lnTo>
                  <a:pt x="1659" y="463"/>
                </a:lnTo>
                <a:lnTo>
                  <a:pt x="1659" y="465"/>
                </a:lnTo>
                <a:lnTo>
                  <a:pt x="1661" y="463"/>
                </a:lnTo>
                <a:lnTo>
                  <a:pt x="1661" y="465"/>
                </a:lnTo>
                <a:lnTo>
                  <a:pt x="1663" y="463"/>
                </a:lnTo>
                <a:moveTo>
                  <a:pt x="1498" y="453"/>
                </a:moveTo>
                <a:lnTo>
                  <a:pt x="1498" y="451"/>
                </a:lnTo>
                <a:lnTo>
                  <a:pt x="1500" y="453"/>
                </a:lnTo>
                <a:lnTo>
                  <a:pt x="1500" y="453"/>
                </a:lnTo>
                <a:lnTo>
                  <a:pt x="1500" y="453"/>
                </a:lnTo>
                <a:lnTo>
                  <a:pt x="1502" y="451"/>
                </a:lnTo>
                <a:lnTo>
                  <a:pt x="1502" y="453"/>
                </a:lnTo>
                <a:lnTo>
                  <a:pt x="1504" y="451"/>
                </a:lnTo>
                <a:lnTo>
                  <a:pt x="1504" y="453"/>
                </a:lnTo>
                <a:lnTo>
                  <a:pt x="1504" y="451"/>
                </a:lnTo>
                <a:lnTo>
                  <a:pt x="1506" y="451"/>
                </a:lnTo>
                <a:lnTo>
                  <a:pt x="1506" y="453"/>
                </a:lnTo>
                <a:lnTo>
                  <a:pt x="1508" y="451"/>
                </a:lnTo>
                <a:lnTo>
                  <a:pt x="1508" y="453"/>
                </a:lnTo>
                <a:lnTo>
                  <a:pt x="1508" y="451"/>
                </a:lnTo>
                <a:lnTo>
                  <a:pt x="1510" y="453"/>
                </a:lnTo>
                <a:lnTo>
                  <a:pt x="1510" y="453"/>
                </a:lnTo>
                <a:lnTo>
                  <a:pt x="1512" y="455"/>
                </a:lnTo>
                <a:lnTo>
                  <a:pt x="1512" y="459"/>
                </a:lnTo>
                <a:lnTo>
                  <a:pt x="1512" y="457"/>
                </a:lnTo>
                <a:lnTo>
                  <a:pt x="1514" y="459"/>
                </a:lnTo>
                <a:lnTo>
                  <a:pt x="1514" y="461"/>
                </a:lnTo>
                <a:lnTo>
                  <a:pt x="1516" y="461"/>
                </a:lnTo>
                <a:lnTo>
                  <a:pt x="1516" y="463"/>
                </a:lnTo>
                <a:lnTo>
                  <a:pt x="1516" y="463"/>
                </a:lnTo>
                <a:lnTo>
                  <a:pt x="1518" y="465"/>
                </a:lnTo>
                <a:lnTo>
                  <a:pt x="1518" y="467"/>
                </a:lnTo>
                <a:lnTo>
                  <a:pt x="1520" y="467"/>
                </a:lnTo>
                <a:lnTo>
                  <a:pt x="1520" y="465"/>
                </a:lnTo>
                <a:lnTo>
                  <a:pt x="1523" y="467"/>
                </a:lnTo>
                <a:lnTo>
                  <a:pt x="1523" y="467"/>
                </a:lnTo>
                <a:lnTo>
                  <a:pt x="1523" y="467"/>
                </a:lnTo>
                <a:lnTo>
                  <a:pt x="1525" y="467"/>
                </a:lnTo>
                <a:lnTo>
                  <a:pt x="1525" y="465"/>
                </a:lnTo>
                <a:lnTo>
                  <a:pt x="1527" y="467"/>
                </a:lnTo>
                <a:lnTo>
                  <a:pt x="1527" y="465"/>
                </a:lnTo>
                <a:lnTo>
                  <a:pt x="1527" y="467"/>
                </a:lnTo>
                <a:lnTo>
                  <a:pt x="1529" y="465"/>
                </a:lnTo>
                <a:lnTo>
                  <a:pt x="1529" y="465"/>
                </a:lnTo>
                <a:lnTo>
                  <a:pt x="1531" y="465"/>
                </a:lnTo>
                <a:lnTo>
                  <a:pt x="1531" y="461"/>
                </a:lnTo>
                <a:lnTo>
                  <a:pt x="1531" y="461"/>
                </a:lnTo>
                <a:lnTo>
                  <a:pt x="1533" y="461"/>
                </a:lnTo>
                <a:lnTo>
                  <a:pt x="1533" y="459"/>
                </a:lnTo>
                <a:lnTo>
                  <a:pt x="1535" y="457"/>
                </a:lnTo>
                <a:lnTo>
                  <a:pt x="1535" y="459"/>
                </a:lnTo>
                <a:lnTo>
                  <a:pt x="1535" y="457"/>
                </a:lnTo>
                <a:lnTo>
                  <a:pt x="1537" y="457"/>
                </a:lnTo>
                <a:lnTo>
                  <a:pt x="1537" y="455"/>
                </a:lnTo>
                <a:lnTo>
                  <a:pt x="1539" y="455"/>
                </a:lnTo>
                <a:lnTo>
                  <a:pt x="1539" y="457"/>
                </a:lnTo>
                <a:lnTo>
                  <a:pt x="1541" y="457"/>
                </a:lnTo>
                <a:lnTo>
                  <a:pt x="1541" y="455"/>
                </a:lnTo>
                <a:lnTo>
                  <a:pt x="1541" y="455"/>
                </a:lnTo>
                <a:lnTo>
                  <a:pt x="1543" y="455"/>
                </a:lnTo>
                <a:lnTo>
                  <a:pt x="1543" y="453"/>
                </a:lnTo>
                <a:lnTo>
                  <a:pt x="1545" y="455"/>
                </a:lnTo>
                <a:lnTo>
                  <a:pt x="1545" y="453"/>
                </a:lnTo>
                <a:lnTo>
                  <a:pt x="1545" y="453"/>
                </a:lnTo>
                <a:lnTo>
                  <a:pt x="1547" y="453"/>
                </a:lnTo>
                <a:lnTo>
                  <a:pt x="1547" y="451"/>
                </a:lnTo>
                <a:lnTo>
                  <a:pt x="1549" y="451"/>
                </a:lnTo>
                <a:lnTo>
                  <a:pt x="1549" y="451"/>
                </a:lnTo>
                <a:lnTo>
                  <a:pt x="1549" y="449"/>
                </a:lnTo>
                <a:lnTo>
                  <a:pt x="1551" y="451"/>
                </a:lnTo>
                <a:lnTo>
                  <a:pt x="1551" y="449"/>
                </a:lnTo>
                <a:lnTo>
                  <a:pt x="1553" y="449"/>
                </a:lnTo>
                <a:lnTo>
                  <a:pt x="1553" y="449"/>
                </a:lnTo>
                <a:lnTo>
                  <a:pt x="1553" y="447"/>
                </a:lnTo>
                <a:lnTo>
                  <a:pt x="1555" y="447"/>
                </a:lnTo>
                <a:lnTo>
                  <a:pt x="1555" y="451"/>
                </a:lnTo>
                <a:lnTo>
                  <a:pt x="1557" y="447"/>
                </a:lnTo>
                <a:lnTo>
                  <a:pt x="1557" y="451"/>
                </a:lnTo>
                <a:lnTo>
                  <a:pt x="1559" y="449"/>
                </a:lnTo>
                <a:lnTo>
                  <a:pt x="1559" y="447"/>
                </a:lnTo>
                <a:lnTo>
                  <a:pt x="1559" y="447"/>
                </a:lnTo>
                <a:lnTo>
                  <a:pt x="1561" y="447"/>
                </a:lnTo>
                <a:lnTo>
                  <a:pt x="1561" y="445"/>
                </a:lnTo>
                <a:lnTo>
                  <a:pt x="1563" y="447"/>
                </a:lnTo>
                <a:lnTo>
                  <a:pt x="1563" y="447"/>
                </a:lnTo>
                <a:lnTo>
                  <a:pt x="1563" y="447"/>
                </a:lnTo>
                <a:lnTo>
                  <a:pt x="1565" y="445"/>
                </a:lnTo>
                <a:lnTo>
                  <a:pt x="1565" y="447"/>
                </a:lnTo>
                <a:lnTo>
                  <a:pt x="1567" y="445"/>
                </a:lnTo>
                <a:lnTo>
                  <a:pt x="1567" y="445"/>
                </a:lnTo>
                <a:lnTo>
                  <a:pt x="1567" y="445"/>
                </a:lnTo>
                <a:lnTo>
                  <a:pt x="1569" y="443"/>
                </a:lnTo>
                <a:lnTo>
                  <a:pt x="1569" y="443"/>
                </a:lnTo>
                <a:lnTo>
                  <a:pt x="1571" y="445"/>
                </a:lnTo>
                <a:lnTo>
                  <a:pt x="1571" y="445"/>
                </a:lnTo>
                <a:lnTo>
                  <a:pt x="1571" y="445"/>
                </a:lnTo>
                <a:lnTo>
                  <a:pt x="1573" y="445"/>
                </a:lnTo>
                <a:lnTo>
                  <a:pt x="1573" y="443"/>
                </a:lnTo>
                <a:lnTo>
                  <a:pt x="1575" y="445"/>
                </a:lnTo>
                <a:lnTo>
                  <a:pt x="1575" y="447"/>
                </a:lnTo>
                <a:lnTo>
                  <a:pt x="1575" y="445"/>
                </a:lnTo>
                <a:lnTo>
                  <a:pt x="1577" y="447"/>
                </a:lnTo>
                <a:lnTo>
                  <a:pt x="1577" y="447"/>
                </a:lnTo>
                <a:lnTo>
                  <a:pt x="1579" y="447"/>
                </a:lnTo>
                <a:lnTo>
                  <a:pt x="1579" y="447"/>
                </a:lnTo>
                <a:moveTo>
                  <a:pt x="1415" y="426"/>
                </a:moveTo>
                <a:lnTo>
                  <a:pt x="1417" y="426"/>
                </a:lnTo>
                <a:lnTo>
                  <a:pt x="1417" y="428"/>
                </a:lnTo>
                <a:lnTo>
                  <a:pt x="1417" y="430"/>
                </a:lnTo>
                <a:lnTo>
                  <a:pt x="1419" y="428"/>
                </a:lnTo>
                <a:lnTo>
                  <a:pt x="1419" y="430"/>
                </a:lnTo>
                <a:lnTo>
                  <a:pt x="1421" y="430"/>
                </a:lnTo>
                <a:lnTo>
                  <a:pt x="1421" y="430"/>
                </a:lnTo>
                <a:lnTo>
                  <a:pt x="1423" y="432"/>
                </a:lnTo>
                <a:lnTo>
                  <a:pt x="1423" y="432"/>
                </a:lnTo>
                <a:lnTo>
                  <a:pt x="1423" y="432"/>
                </a:lnTo>
                <a:lnTo>
                  <a:pt x="1425" y="435"/>
                </a:lnTo>
                <a:lnTo>
                  <a:pt x="1425" y="437"/>
                </a:lnTo>
                <a:lnTo>
                  <a:pt x="1427" y="437"/>
                </a:lnTo>
                <a:lnTo>
                  <a:pt x="1427" y="439"/>
                </a:lnTo>
                <a:lnTo>
                  <a:pt x="1427" y="441"/>
                </a:lnTo>
                <a:lnTo>
                  <a:pt x="1429" y="441"/>
                </a:lnTo>
                <a:lnTo>
                  <a:pt x="1429" y="445"/>
                </a:lnTo>
                <a:lnTo>
                  <a:pt x="1431" y="443"/>
                </a:lnTo>
                <a:lnTo>
                  <a:pt x="1431" y="447"/>
                </a:lnTo>
                <a:lnTo>
                  <a:pt x="1431" y="447"/>
                </a:lnTo>
                <a:lnTo>
                  <a:pt x="1433" y="447"/>
                </a:lnTo>
                <a:lnTo>
                  <a:pt x="1433" y="449"/>
                </a:lnTo>
                <a:lnTo>
                  <a:pt x="1435" y="449"/>
                </a:lnTo>
                <a:lnTo>
                  <a:pt x="1435" y="449"/>
                </a:lnTo>
                <a:lnTo>
                  <a:pt x="1435" y="451"/>
                </a:lnTo>
                <a:lnTo>
                  <a:pt x="1437" y="451"/>
                </a:lnTo>
                <a:lnTo>
                  <a:pt x="1437" y="449"/>
                </a:lnTo>
                <a:lnTo>
                  <a:pt x="1439" y="451"/>
                </a:lnTo>
                <a:lnTo>
                  <a:pt x="1439" y="453"/>
                </a:lnTo>
                <a:lnTo>
                  <a:pt x="1441" y="453"/>
                </a:lnTo>
                <a:lnTo>
                  <a:pt x="1441" y="451"/>
                </a:lnTo>
                <a:lnTo>
                  <a:pt x="1441" y="451"/>
                </a:lnTo>
                <a:lnTo>
                  <a:pt x="1443" y="451"/>
                </a:lnTo>
                <a:lnTo>
                  <a:pt x="1443" y="451"/>
                </a:lnTo>
                <a:lnTo>
                  <a:pt x="1445" y="451"/>
                </a:lnTo>
                <a:lnTo>
                  <a:pt x="1445" y="451"/>
                </a:lnTo>
                <a:lnTo>
                  <a:pt x="1445" y="451"/>
                </a:lnTo>
                <a:lnTo>
                  <a:pt x="1447" y="453"/>
                </a:lnTo>
                <a:lnTo>
                  <a:pt x="1447" y="453"/>
                </a:lnTo>
                <a:lnTo>
                  <a:pt x="1449" y="453"/>
                </a:lnTo>
                <a:lnTo>
                  <a:pt x="1449" y="451"/>
                </a:lnTo>
                <a:lnTo>
                  <a:pt x="1449" y="453"/>
                </a:lnTo>
                <a:lnTo>
                  <a:pt x="1451" y="451"/>
                </a:lnTo>
                <a:lnTo>
                  <a:pt x="1451" y="453"/>
                </a:lnTo>
                <a:lnTo>
                  <a:pt x="1453" y="451"/>
                </a:lnTo>
                <a:lnTo>
                  <a:pt x="1453" y="449"/>
                </a:lnTo>
                <a:lnTo>
                  <a:pt x="1453" y="449"/>
                </a:lnTo>
                <a:lnTo>
                  <a:pt x="1455" y="449"/>
                </a:lnTo>
                <a:lnTo>
                  <a:pt x="1455" y="449"/>
                </a:lnTo>
                <a:lnTo>
                  <a:pt x="1457" y="449"/>
                </a:lnTo>
                <a:lnTo>
                  <a:pt x="1457" y="447"/>
                </a:lnTo>
                <a:lnTo>
                  <a:pt x="1457" y="449"/>
                </a:lnTo>
                <a:lnTo>
                  <a:pt x="1459" y="449"/>
                </a:lnTo>
                <a:lnTo>
                  <a:pt x="1459" y="449"/>
                </a:lnTo>
                <a:lnTo>
                  <a:pt x="1462" y="451"/>
                </a:lnTo>
                <a:lnTo>
                  <a:pt x="1462" y="449"/>
                </a:lnTo>
                <a:lnTo>
                  <a:pt x="1464" y="449"/>
                </a:lnTo>
                <a:lnTo>
                  <a:pt x="1464" y="451"/>
                </a:lnTo>
                <a:lnTo>
                  <a:pt x="1464" y="449"/>
                </a:lnTo>
                <a:lnTo>
                  <a:pt x="1466" y="449"/>
                </a:lnTo>
                <a:lnTo>
                  <a:pt x="1466" y="451"/>
                </a:lnTo>
                <a:lnTo>
                  <a:pt x="1468" y="449"/>
                </a:lnTo>
                <a:lnTo>
                  <a:pt x="1468" y="451"/>
                </a:lnTo>
                <a:lnTo>
                  <a:pt x="1468" y="449"/>
                </a:lnTo>
                <a:lnTo>
                  <a:pt x="1470" y="449"/>
                </a:lnTo>
                <a:lnTo>
                  <a:pt x="1470" y="447"/>
                </a:lnTo>
                <a:lnTo>
                  <a:pt x="1472" y="447"/>
                </a:lnTo>
                <a:lnTo>
                  <a:pt x="1472" y="447"/>
                </a:lnTo>
                <a:lnTo>
                  <a:pt x="1472" y="449"/>
                </a:lnTo>
                <a:lnTo>
                  <a:pt x="1474" y="449"/>
                </a:lnTo>
                <a:lnTo>
                  <a:pt x="1474" y="449"/>
                </a:lnTo>
                <a:lnTo>
                  <a:pt x="1476" y="447"/>
                </a:lnTo>
                <a:lnTo>
                  <a:pt x="1476" y="447"/>
                </a:lnTo>
                <a:lnTo>
                  <a:pt x="1476" y="449"/>
                </a:lnTo>
                <a:lnTo>
                  <a:pt x="1478" y="447"/>
                </a:lnTo>
                <a:lnTo>
                  <a:pt x="1478" y="449"/>
                </a:lnTo>
                <a:lnTo>
                  <a:pt x="1480" y="449"/>
                </a:lnTo>
                <a:lnTo>
                  <a:pt x="1480" y="447"/>
                </a:lnTo>
                <a:lnTo>
                  <a:pt x="1482" y="445"/>
                </a:lnTo>
                <a:lnTo>
                  <a:pt x="1482" y="447"/>
                </a:lnTo>
                <a:lnTo>
                  <a:pt x="1482" y="449"/>
                </a:lnTo>
                <a:lnTo>
                  <a:pt x="1484" y="447"/>
                </a:lnTo>
                <a:lnTo>
                  <a:pt x="1484" y="447"/>
                </a:lnTo>
                <a:lnTo>
                  <a:pt x="1486" y="447"/>
                </a:lnTo>
                <a:lnTo>
                  <a:pt x="1486" y="449"/>
                </a:lnTo>
                <a:lnTo>
                  <a:pt x="1486" y="451"/>
                </a:lnTo>
                <a:lnTo>
                  <a:pt x="1488" y="447"/>
                </a:lnTo>
                <a:lnTo>
                  <a:pt x="1488" y="449"/>
                </a:lnTo>
                <a:lnTo>
                  <a:pt x="1490" y="453"/>
                </a:lnTo>
                <a:lnTo>
                  <a:pt x="1490" y="451"/>
                </a:lnTo>
                <a:lnTo>
                  <a:pt x="1490" y="451"/>
                </a:lnTo>
                <a:lnTo>
                  <a:pt x="1492" y="453"/>
                </a:lnTo>
                <a:lnTo>
                  <a:pt x="1492" y="453"/>
                </a:lnTo>
                <a:lnTo>
                  <a:pt x="1494" y="451"/>
                </a:lnTo>
                <a:lnTo>
                  <a:pt x="1494" y="453"/>
                </a:lnTo>
                <a:lnTo>
                  <a:pt x="1494" y="453"/>
                </a:lnTo>
                <a:lnTo>
                  <a:pt x="1496" y="453"/>
                </a:lnTo>
                <a:lnTo>
                  <a:pt x="1496" y="453"/>
                </a:lnTo>
                <a:lnTo>
                  <a:pt x="1498" y="453"/>
                </a:lnTo>
                <a:moveTo>
                  <a:pt x="1333" y="465"/>
                </a:moveTo>
                <a:lnTo>
                  <a:pt x="1333" y="465"/>
                </a:lnTo>
                <a:lnTo>
                  <a:pt x="1335" y="461"/>
                </a:lnTo>
                <a:lnTo>
                  <a:pt x="1335" y="461"/>
                </a:lnTo>
                <a:lnTo>
                  <a:pt x="1335" y="461"/>
                </a:lnTo>
                <a:lnTo>
                  <a:pt x="1337" y="459"/>
                </a:lnTo>
                <a:lnTo>
                  <a:pt x="1337" y="459"/>
                </a:lnTo>
                <a:lnTo>
                  <a:pt x="1340" y="457"/>
                </a:lnTo>
                <a:lnTo>
                  <a:pt x="1340" y="459"/>
                </a:lnTo>
                <a:lnTo>
                  <a:pt x="1340" y="455"/>
                </a:lnTo>
                <a:lnTo>
                  <a:pt x="1342" y="453"/>
                </a:lnTo>
                <a:lnTo>
                  <a:pt x="1342" y="455"/>
                </a:lnTo>
                <a:lnTo>
                  <a:pt x="1344" y="453"/>
                </a:lnTo>
                <a:lnTo>
                  <a:pt x="1344" y="453"/>
                </a:lnTo>
                <a:lnTo>
                  <a:pt x="1346" y="451"/>
                </a:lnTo>
                <a:lnTo>
                  <a:pt x="1346" y="451"/>
                </a:lnTo>
                <a:lnTo>
                  <a:pt x="1346" y="451"/>
                </a:lnTo>
                <a:lnTo>
                  <a:pt x="1348" y="449"/>
                </a:lnTo>
                <a:lnTo>
                  <a:pt x="1348" y="447"/>
                </a:lnTo>
                <a:lnTo>
                  <a:pt x="1350" y="449"/>
                </a:lnTo>
                <a:lnTo>
                  <a:pt x="1350" y="445"/>
                </a:lnTo>
                <a:lnTo>
                  <a:pt x="1350" y="445"/>
                </a:lnTo>
                <a:lnTo>
                  <a:pt x="1352" y="443"/>
                </a:lnTo>
                <a:lnTo>
                  <a:pt x="1352" y="443"/>
                </a:lnTo>
                <a:lnTo>
                  <a:pt x="1354" y="443"/>
                </a:lnTo>
                <a:lnTo>
                  <a:pt x="1354" y="443"/>
                </a:lnTo>
                <a:lnTo>
                  <a:pt x="1354" y="437"/>
                </a:lnTo>
                <a:lnTo>
                  <a:pt x="1356" y="437"/>
                </a:lnTo>
                <a:lnTo>
                  <a:pt x="1356" y="437"/>
                </a:lnTo>
                <a:lnTo>
                  <a:pt x="1358" y="435"/>
                </a:lnTo>
                <a:lnTo>
                  <a:pt x="1358" y="430"/>
                </a:lnTo>
                <a:lnTo>
                  <a:pt x="1358" y="430"/>
                </a:lnTo>
                <a:lnTo>
                  <a:pt x="1360" y="428"/>
                </a:lnTo>
                <a:lnTo>
                  <a:pt x="1360" y="426"/>
                </a:lnTo>
                <a:lnTo>
                  <a:pt x="1362" y="424"/>
                </a:lnTo>
                <a:lnTo>
                  <a:pt x="1362" y="424"/>
                </a:lnTo>
                <a:lnTo>
                  <a:pt x="1364" y="424"/>
                </a:lnTo>
                <a:lnTo>
                  <a:pt x="1364" y="420"/>
                </a:lnTo>
                <a:lnTo>
                  <a:pt x="1364" y="418"/>
                </a:lnTo>
                <a:lnTo>
                  <a:pt x="1366" y="420"/>
                </a:lnTo>
                <a:lnTo>
                  <a:pt x="1366" y="420"/>
                </a:lnTo>
                <a:lnTo>
                  <a:pt x="1368" y="418"/>
                </a:lnTo>
                <a:lnTo>
                  <a:pt x="1368" y="418"/>
                </a:lnTo>
                <a:lnTo>
                  <a:pt x="1368" y="418"/>
                </a:lnTo>
                <a:lnTo>
                  <a:pt x="1370" y="416"/>
                </a:lnTo>
                <a:lnTo>
                  <a:pt x="1370" y="418"/>
                </a:lnTo>
                <a:lnTo>
                  <a:pt x="1372" y="416"/>
                </a:lnTo>
                <a:lnTo>
                  <a:pt x="1372" y="416"/>
                </a:lnTo>
                <a:lnTo>
                  <a:pt x="1372" y="416"/>
                </a:lnTo>
                <a:lnTo>
                  <a:pt x="1374" y="416"/>
                </a:lnTo>
                <a:lnTo>
                  <a:pt x="1374" y="412"/>
                </a:lnTo>
                <a:lnTo>
                  <a:pt x="1376" y="414"/>
                </a:lnTo>
                <a:lnTo>
                  <a:pt x="1376" y="412"/>
                </a:lnTo>
                <a:lnTo>
                  <a:pt x="1376" y="412"/>
                </a:lnTo>
                <a:lnTo>
                  <a:pt x="1378" y="412"/>
                </a:lnTo>
                <a:lnTo>
                  <a:pt x="1378" y="410"/>
                </a:lnTo>
                <a:lnTo>
                  <a:pt x="1380" y="410"/>
                </a:lnTo>
                <a:lnTo>
                  <a:pt x="1380" y="408"/>
                </a:lnTo>
                <a:lnTo>
                  <a:pt x="1382" y="406"/>
                </a:lnTo>
                <a:lnTo>
                  <a:pt x="1382" y="406"/>
                </a:lnTo>
                <a:lnTo>
                  <a:pt x="1382" y="404"/>
                </a:lnTo>
                <a:lnTo>
                  <a:pt x="1384" y="404"/>
                </a:lnTo>
                <a:lnTo>
                  <a:pt x="1384" y="402"/>
                </a:lnTo>
                <a:lnTo>
                  <a:pt x="1386" y="404"/>
                </a:lnTo>
                <a:lnTo>
                  <a:pt x="1386" y="402"/>
                </a:lnTo>
                <a:lnTo>
                  <a:pt x="1386" y="400"/>
                </a:lnTo>
                <a:lnTo>
                  <a:pt x="1388" y="402"/>
                </a:lnTo>
                <a:lnTo>
                  <a:pt x="1388" y="400"/>
                </a:lnTo>
                <a:lnTo>
                  <a:pt x="1390" y="400"/>
                </a:lnTo>
                <a:lnTo>
                  <a:pt x="1390" y="400"/>
                </a:lnTo>
                <a:lnTo>
                  <a:pt x="1390" y="400"/>
                </a:lnTo>
                <a:lnTo>
                  <a:pt x="1392" y="400"/>
                </a:lnTo>
                <a:lnTo>
                  <a:pt x="1392" y="400"/>
                </a:lnTo>
                <a:lnTo>
                  <a:pt x="1394" y="402"/>
                </a:lnTo>
                <a:lnTo>
                  <a:pt x="1394" y="400"/>
                </a:lnTo>
                <a:lnTo>
                  <a:pt x="1394" y="400"/>
                </a:lnTo>
                <a:lnTo>
                  <a:pt x="1396" y="402"/>
                </a:lnTo>
                <a:lnTo>
                  <a:pt x="1396" y="402"/>
                </a:lnTo>
                <a:lnTo>
                  <a:pt x="1398" y="404"/>
                </a:lnTo>
                <a:lnTo>
                  <a:pt x="1398" y="404"/>
                </a:lnTo>
                <a:lnTo>
                  <a:pt x="1398" y="406"/>
                </a:lnTo>
                <a:lnTo>
                  <a:pt x="1401" y="408"/>
                </a:lnTo>
                <a:lnTo>
                  <a:pt x="1401" y="406"/>
                </a:lnTo>
                <a:lnTo>
                  <a:pt x="1403" y="408"/>
                </a:lnTo>
                <a:lnTo>
                  <a:pt x="1403" y="412"/>
                </a:lnTo>
                <a:lnTo>
                  <a:pt x="1405" y="412"/>
                </a:lnTo>
                <a:lnTo>
                  <a:pt x="1405" y="414"/>
                </a:lnTo>
                <a:lnTo>
                  <a:pt x="1405" y="414"/>
                </a:lnTo>
                <a:lnTo>
                  <a:pt x="1407" y="418"/>
                </a:lnTo>
                <a:lnTo>
                  <a:pt x="1407" y="418"/>
                </a:lnTo>
                <a:lnTo>
                  <a:pt x="1409" y="420"/>
                </a:lnTo>
                <a:lnTo>
                  <a:pt x="1409" y="420"/>
                </a:lnTo>
                <a:lnTo>
                  <a:pt x="1409" y="422"/>
                </a:lnTo>
                <a:lnTo>
                  <a:pt x="1411" y="422"/>
                </a:lnTo>
                <a:lnTo>
                  <a:pt x="1411" y="422"/>
                </a:lnTo>
                <a:lnTo>
                  <a:pt x="1413" y="422"/>
                </a:lnTo>
                <a:lnTo>
                  <a:pt x="1413" y="426"/>
                </a:lnTo>
                <a:lnTo>
                  <a:pt x="1413" y="426"/>
                </a:lnTo>
                <a:lnTo>
                  <a:pt x="1415" y="426"/>
                </a:lnTo>
                <a:lnTo>
                  <a:pt x="1415" y="426"/>
                </a:lnTo>
                <a:moveTo>
                  <a:pt x="1250" y="506"/>
                </a:moveTo>
                <a:lnTo>
                  <a:pt x="1252" y="508"/>
                </a:lnTo>
                <a:lnTo>
                  <a:pt x="1252" y="506"/>
                </a:lnTo>
                <a:lnTo>
                  <a:pt x="1254" y="508"/>
                </a:lnTo>
                <a:lnTo>
                  <a:pt x="1254" y="506"/>
                </a:lnTo>
                <a:lnTo>
                  <a:pt x="1254" y="508"/>
                </a:lnTo>
                <a:lnTo>
                  <a:pt x="1256" y="508"/>
                </a:lnTo>
                <a:lnTo>
                  <a:pt x="1256" y="506"/>
                </a:lnTo>
                <a:lnTo>
                  <a:pt x="1258" y="510"/>
                </a:lnTo>
                <a:lnTo>
                  <a:pt x="1258" y="510"/>
                </a:lnTo>
                <a:lnTo>
                  <a:pt x="1258" y="508"/>
                </a:lnTo>
                <a:lnTo>
                  <a:pt x="1260" y="512"/>
                </a:lnTo>
                <a:lnTo>
                  <a:pt x="1260" y="512"/>
                </a:lnTo>
                <a:lnTo>
                  <a:pt x="1262" y="512"/>
                </a:lnTo>
                <a:lnTo>
                  <a:pt x="1262" y="512"/>
                </a:lnTo>
                <a:lnTo>
                  <a:pt x="1262" y="512"/>
                </a:lnTo>
                <a:lnTo>
                  <a:pt x="1264" y="512"/>
                </a:lnTo>
                <a:lnTo>
                  <a:pt x="1264" y="514"/>
                </a:lnTo>
                <a:lnTo>
                  <a:pt x="1266" y="512"/>
                </a:lnTo>
                <a:lnTo>
                  <a:pt x="1266" y="516"/>
                </a:lnTo>
                <a:lnTo>
                  <a:pt x="1268" y="516"/>
                </a:lnTo>
                <a:lnTo>
                  <a:pt x="1268" y="514"/>
                </a:lnTo>
                <a:lnTo>
                  <a:pt x="1268" y="514"/>
                </a:lnTo>
                <a:lnTo>
                  <a:pt x="1270" y="516"/>
                </a:lnTo>
                <a:lnTo>
                  <a:pt x="1270" y="516"/>
                </a:lnTo>
                <a:lnTo>
                  <a:pt x="1272" y="516"/>
                </a:lnTo>
                <a:lnTo>
                  <a:pt x="1272" y="518"/>
                </a:lnTo>
                <a:lnTo>
                  <a:pt x="1272" y="518"/>
                </a:lnTo>
                <a:lnTo>
                  <a:pt x="1274" y="516"/>
                </a:lnTo>
                <a:lnTo>
                  <a:pt x="1274" y="516"/>
                </a:lnTo>
                <a:lnTo>
                  <a:pt x="1277" y="516"/>
                </a:lnTo>
                <a:lnTo>
                  <a:pt x="1277" y="518"/>
                </a:lnTo>
                <a:lnTo>
                  <a:pt x="1277" y="516"/>
                </a:lnTo>
                <a:lnTo>
                  <a:pt x="1279" y="516"/>
                </a:lnTo>
                <a:lnTo>
                  <a:pt x="1279" y="516"/>
                </a:lnTo>
                <a:lnTo>
                  <a:pt x="1281" y="516"/>
                </a:lnTo>
                <a:lnTo>
                  <a:pt x="1281" y="518"/>
                </a:lnTo>
                <a:lnTo>
                  <a:pt x="1281" y="516"/>
                </a:lnTo>
                <a:lnTo>
                  <a:pt x="1283" y="516"/>
                </a:lnTo>
                <a:lnTo>
                  <a:pt x="1283" y="514"/>
                </a:lnTo>
                <a:lnTo>
                  <a:pt x="1285" y="518"/>
                </a:lnTo>
                <a:lnTo>
                  <a:pt x="1285" y="514"/>
                </a:lnTo>
                <a:lnTo>
                  <a:pt x="1287" y="514"/>
                </a:lnTo>
                <a:lnTo>
                  <a:pt x="1287" y="516"/>
                </a:lnTo>
                <a:lnTo>
                  <a:pt x="1287" y="514"/>
                </a:lnTo>
                <a:lnTo>
                  <a:pt x="1289" y="514"/>
                </a:lnTo>
                <a:lnTo>
                  <a:pt x="1289" y="514"/>
                </a:lnTo>
                <a:lnTo>
                  <a:pt x="1291" y="514"/>
                </a:lnTo>
                <a:lnTo>
                  <a:pt x="1291" y="512"/>
                </a:lnTo>
                <a:lnTo>
                  <a:pt x="1291" y="510"/>
                </a:lnTo>
                <a:lnTo>
                  <a:pt x="1293" y="508"/>
                </a:lnTo>
                <a:lnTo>
                  <a:pt x="1293" y="508"/>
                </a:lnTo>
                <a:lnTo>
                  <a:pt x="1295" y="508"/>
                </a:lnTo>
                <a:lnTo>
                  <a:pt x="1295" y="502"/>
                </a:lnTo>
                <a:lnTo>
                  <a:pt x="1295" y="502"/>
                </a:lnTo>
                <a:lnTo>
                  <a:pt x="1297" y="502"/>
                </a:lnTo>
                <a:lnTo>
                  <a:pt x="1297" y="502"/>
                </a:lnTo>
                <a:lnTo>
                  <a:pt x="1299" y="500"/>
                </a:lnTo>
                <a:lnTo>
                  <a:pt x="1299" y="498"/>
                </a:lnTo>
                <a:lnTo>
                  <a:pt x="1299" y="498"/>
                </a:lnTo>
                <a:lnTo>
                  <a:pt x="1301" y="498"/>
                </a:lnTo>
                <a:lnTo>
                  <a:pt x="1301" y="498"/>
                </a:lnTo>
                <a:lnTo>
                  <a:pt x="1303" y="493"/>
                </a:lnTo>
                <a:lnTo>
                  <a:pt x="1303" y="495"/>
                </a:lnTo>
                <a:lnTo>
                  <a:pt x="1305" y="493"/>
                </a:lnTo>
                <a:lnTo>
                  <a:pt x="1305" y="491"/>
                </a:lnTo>
                <a:lnTo>
                  <a:pt x="1305" y="491"/>
                </a:lnTo>
                <a:lnTo>
                  <a:pt x="1307" y="489"/>
                </a:lnTo>
                <a:lnTo>
                  <a:pt x="1307" y="487"/>
                </a:lnTo>
                <a:lnTo>
                  <a:pt x="1309" y="487"/>
                </a:lnTo>
                <a:lnTo>
                  <a:pt x="1309" y="485"/>
                </a:lnTo>
                <a:lnTo>
                  <a:pt x="1309" y="485"/>
                </a:lnTo>
                <a:lnTo>
                  <a:pt x="1311" y="485"/>
                </a:lnTo>
                <a:lnTo>
                  <a:pt x="1311" y="483"/>
                </a:lnTo>
                <a:lnTo>
                  <a:pt x="1313" y="483"/>
                </a:lnTo>
                <a:lnTo>
                  <a:pt x="1313" y="483"/>
                </a:lnTo>
                <a:lnTo>
                  <a:pt x="1313" y="481"/>
                </a:lnTo>
                <a:lnTo>
                  <a:pt x="1315" y="483"/>
                </a:lnTo>
                <a:lnTo>
                  <a:pt x="1315" y="481"/>
                </a:lnTo>
                <a:lnTo>
                  <a:pt x="1317" y="481"/>
                </a:lnTo>
                <a:lnTo>
                  <a:pt x="1317" y="479"/>
                </a:lnTo>
                <a:lnTo>
                  <a:pt x="1317" y="479"/>
                </a:lnTo>
                <a:lnTo>
                  <a:pt x="1319" y="477"/>
                </a:lnTo>
                <a:lnTo>
                  <a:pt x="1319" y="477"/>
                </a:lnTo>
                <a:lnTo>
                  <a:pt x="1321" y="475"/>
                </a:lnTo>
                <a:lnTo>
                  <a:pt x="1321" y="473"/>
                </a:lnTo>
                <a:lnTo>
                  <a:pt x="1321" y="473"/>
                </a:lnTo>
                <a:lnTo>
                  <a:pt x="1323" y="475"/>
                </a:lnTo>
                <a:lnTo>
                  <a:pt x="1323" y="473"/>
                </a:lnTo>
                <a:lnTo>
                  <a:pt x="1325" y="471"/>
                </a:lnTo>
                <a:lnTo>
                  <a:pt x="1325" y="471"/>
                </a:lnTo>
                <a:lnTo>
                  <a:pt x="1327" y="471"/>
                </a:lnTo>
                <a:lnTo>
                  <a:pt x="1327" y="471"/>
                </a:lnTo>
                <a:lnTo>
                  <a:pt x="1327" y="471"/>
                </a:lnTo>
                <a:lnTo>
                  <a:pt x="1329" y="467"/>
                </a:lnTo>
                <a:lnTo>
                  <a:pt x="1329" y="469"/>
                </a:lnTo>
                <a:lnTo>
                  <a:pt x="1331" y="467"/>
                </a:lnTo>
                <a:lnTo>
                  <a:pt x="1331" y="467"/>
                </a:lnTo>
                <a:lnTo>
                  <a:pt x="1331" y="465"/>
                </a:lnTo>
                <a:lnTo>
                  <a:pt x="1333" y="465"/>
                </a:lnTo>
                <a:moveTo>
                  <a:pt x="1169" y="489"/>
                </a:moveTo>
                <a:lnTo>
                  <a:pt x="1169" y="489"/>
                </a:lnTo>
                <a:lnTo>
                  <a:pt x="1171" y="487"/>
                </a:lnTo>
                <a:lnTo>
                  <a:pt x="1171" y="489"/>
                </a:lnTo>
                <a:lnTo>
                  <a:pt x="1173" y="487"/>
                </a:lnTo>
                <a:lnTo>
                  <a:pt x="1173" y="485"/>
                </a:lnTo>
                <a:lnTo>
                  <a:pt x="1173" y="485"/>
                </a:lnTo>
                <a:lnTo>
                  <a:pt x="1175" y="485"/>
                </a:lnTo>
                <a:lnTo>
                  <a:pt x="1175" y="483"/>
                </a:lnTo>
                <a:lnTo>
                  <a:pt x="1177" y="485"/>
                </a:lnTo>
                <a:lnTo>
                  <a:pt x="1177" y="483"/>
                </a:lnTo>
                <a:lnTo>
                  <a:pt x="1177" y="481"/>
                </a:lnTo>
                <a:lnTo>
                  <a:pt x="1179" y="481"/>
                </a:lnTo>
                <a:lnTo>
                  <a:pt x="1179" y="483"/>
                </a:lnTo>
                <a:lnTo>
                  <a:pt x="1181" y="481"/>
                </a:lnTo>
                <a:lnTo>
                  <a:pt x="1181" y="481"/>
                </a:lnTo>
                <a:lnTo>
                  <a:pt x="1181" y="481"/>
                </a:lnTo>
                <a:lnTo>
                  <a:pt x="1183" y="479"/>
                </a:lnTo>
                <a:lnTo>
                  <a:pt x="1183" y="481"/>
                </a:lnTo>
                <a:lnTo>
                  <a:pt x="1185" y="479"/>
                </a:lnTo>
                <a:lnTo>
                  <a:pt x="1185" y="477"/>
                </a:lnTo>
                <a:lnTo>
                  <a:pt x="1187" y="479"/>
                </a:lnTo>
                <a:lnTo>
                  <a:pt x="1187" y="477"/>
                </a:lnTo>
                <a:lnTo>
                  <a:pt x="1187" y="475"/>
                </a:lnTo>
                <a:lnTo>
                  <a:pt x="1189" y="475"/>
                </a:lnTo>
                <a:lnTo>
                  <a:pt x="1189" y="475"/>
                </a:lnTo>
                <a:lnTo>
                  <a:pt x="1191" y="475"/>
                </a:lnTo>
                <a:lnTo>
                  <a:pt x="1191" y="473"/>
                </a:lnTo>
                <a:lnTo>
                  <a:pt x="1191" y="471"/>
                </a:lnTo>
                <a:lnTo>
                  <a:pt x="1193" y="471"/>
                </a:lnTo>
                <a:lnTo>
                  <a:pt x="1193" y="473"/>
                </a:lnTo>
                <a:lnTo>
                  <a:pt x="1195" y="471"/>
                </a:lnTo>
                <a:lnTo>
                  <a:pt x="1195" y="469"/>
                </a:lnTo>
                <a:lnTo>
                  <a:pt x="1195" y="469"/>
                </a:lnTo>
                <a:lnTo>
                  <a:pt x="1197" y="469"/>
                </a:lnTo>
                <a:lnTo>
                  <a:pt x="1197" y="471"/>
                </a:lnTo>
                <a:lnTo>
                  <a:pt x="1199" y="469"/>
                </a:lnTo>
                <a:lnTo>
                  <a:pt x="1199" y="471"/>
                </a:lnTo>
                <a:lnTo>
                  <a:pt x="1199" y="473"/>
                </a:lnTo>
                <a:lnTo>
                  <a:pt x="1201" y="471"/>
                </a:lnTo>
                <a:lnTo>
                  <a:pt x="1201" y="471"/>
                </a:lnTo>
                <a:lnTo>
                  <a:pt x="1203" y="469"/>
                </a:lnTo>
                <a:lnTo>
                  <a:pt x="1203" y="469"/>
                </a:lnTo>
                <a:lnTo>
                  <a:pt x="1203" y="471"/>
                </a:lnTo>
                <a:lnTo>
                  <a:pt x="1205" y="471"/>
                </a:lnTo>
                <a:lnTo>
                  <a:pt x="1205" y="469"/>
                </a:lnTo>
                <a:lnTo>
                  <a:pt x="1207" y="471"/>
                </a:lnTo>
                <a:lnTo>
                  <a:pt x="1207" y="471"/>
                </a:lnTo>
                <a:lnTo>
                  <a:pt x="1209" y="469"/>
                </a:lnTo>
                <a:lnTo>
                  <a:pt x="1209" y="471"/>
                </a:lnTo>
                <a:lnTo>
                  <a:pt x="1209" y="471"/>
                </a:lnTo>
                <a:lnTo>
                  <a:pt x="1211" y="473"/>
                </a:lnTo>
                <a:lnTo>
                  <a:pt x="1211" y="473"/>
                </a:lnTo>
                <a:lnTo>
                  <a:pt x="1213" y="471"/>
                </a:lnTo>
                <a:lnTo>
                  <a:pt x="1213" y="473"/>
                </a:lnTo>
                <a:lnTo>
                  <a:pt x="1213" y="475"/>
                </a:lnTo>
                <a:lnTo>
                  <a:pt x="1216" y="473"/>
                </a:lnTo>
                <a:lnTo>
                  <a:pt x="1216" y="475"/>
                </a:lnTo>
                <a:lnTo>
                  <a:pt x="1218" y="477"/>
                </a:lnTo>
                <a:lnTo>
                  <a:pt x="1218" y="475"/>
                </a:lnTo>
                <a:lnTo>
                  <a:pt x="1218" y="475"/>
                </a:lnTo>
                <a:lnTo>
                  <a:pt x="1220" y="477"/>
                </a:lnTo>
                <a:lnTo>
                  <a:pt x="1220" y="477"/>
                </a:lnTo>
                <a:lnTo>
                  <a:pt x="1222" y="479"/>
                </a:lnTo>
                <a:lnTo>
                  <a:pt x="1222" y="479"/>
                </a:lnTo>
                <a:lnTo>
                  <a:pt x="1222" y="477"/>
                </a:lnTo>
                <a:lnTo>
                  <a:pt x="1224" y="481"/>
                </a:lnTo>
                <a:lnTo>
                  <a:pt x="1224" y="481"/>
                </a:lnTo>
                <a:lnTo>
                  <a:pt x="1226" y="479"/>
                </a:lnTo>
                <a:lnTo>
                  <a:pt x="1226" y="481"/>
                </a:lnTo>
                <a:lnTo>
                  <a:pt x="1228" y="483"/>
                </a:lnTo>
                <a:lnTo>
                  <a:pt x="1228" y="483"/>
                </a:lnTo>
                <a:lnTo>
                  <a:pt x="1228" y="483"/>
                </a:lnTo>
                <a:lnTo>
                  <a:pt x="1230" y="485"/>
                </a:lnTo>
                <a:lnTo>
                  <a:pt x="1230" y="485"/>
                </a:lnTo>
                <a:lnTo>
                  <a:pt x="1232" y="487"/>
                </a:lnTo>
                <a:lnTo>
                  <a:pt x="1232" y="485"/>
                </a:lnTo>
                <a:lnTo>
                  <a:pt x="1232" y="485"/>
                </a:lnTo>
                <a:lnTo>
                  <a:pt x="1234" y="487"/>
                </a:lnTo>
                <a:lnTo>
                  <a:pt x="1234" y="485"/>
                </a:lnTo>
                <a:lnTo>
                  <a:pt x="1236" y="487"/>
                </a:lnTo>
                <a:lnTo>
                  <a:pt x="1236" y="487"/>
                </a:lnTo>
                <a:lnTo>
                  <a:pt x="1236" y="489"/>
                </a:lnTo>
                <a:lnTo>
                  <a:pt x="1238" y="489"/>
                </a:lnTo>
                <a:lnTo>
                  <a:pt x="1238" y="489"/>
                </a:lnTo>
                <a:lnTo>
                  <a:pt x="1240" y="491"/>
                </a:lnTo>
                <a:lnTo>
                  <a:pt x="1240" y="491"/>
                </a:lnTo>
                <a:lnTo>
                  <a:pt x="1240" y="493"/>
                </a:lnTo>
                <a:lnTo>
                  <a:pt x="1242" y="493"/>
                </a:lnTo>
                <a:lnTo>
                  <a:pt x="1242" y="493"/>
                </a:lnTo>
                <a:lnTo>
                  <a:pt x="1244" y="498"/>
                </a:lnTo>
                <a:lnTo>
                  <a:pt x="1244" y="498"/>
                </a:lnTo>
                <a:lnTo>
                  <a:pt x="1246" y="498"/>
                </a:lnTo>
                <a:lnTo>
                  <a:pt x="1246" y="500"/>
                </a:lnTo>
                <a:lnTo>
                  <a:pt x="1246" y="500"/>
                </a:lnTo>
                <a:lnTo>
                  <a:pt x="1248" y="504"/>
                </a:lnTo>
                <a:lnTo>
                  <a:pt x="1248" y="502"/>
                </a:lnTo>
                <a:lnTo>
                  <a:pt x="1250" y="502"/>
                </a:lnTo>
                <a:lnTo>
                  <a:pt x="1250" y="504"/>
                </a:lnTo>
                <a:lnTo>
                  <a:pt x="1250" y="506"/>
                </a:lnTo>
                <a:moveTo>
                  <a:pt x="1085" y="597"/>
                </a:moveTo>
                <a:lnTo>
                  <a:pt x="1087" y="597"/>
                </a:lnTo>
                <a:lnTo>
                  <a:pt x="1087" y="597"/>
                </a:lnTo>
                <a:lnTo>
                  <a:pt x="1089" y="595"/>
                </a:lnTo>
                <a:lnTo>
                  <a:pt x="1089" y="595"/>
                </a:lnTo>
                <a:lnTo>
                  <a:pt x="1091" y="597"/>
                </a:lnTo>
                <a:lnTo>
                  <a:pt x="1091" y="595"/>
                </a:lnTo>
                <a:lnTo>
                  <a:pt x="1091" y="595"/>
                </a:lnTo>
                <a:lnTo>
                  <a:pt x="1094" y="595"/>
                </a:lnTo>
                <a:lnTo>
                  <a:pt x="1094" y="595"/>
                </a:lnTo>
                <a:lnTo>
                  <a:pt x="1096" y="593"/>
                </a:lnTo>
                <a:lnTo>
                  <a:pt x="1096" y="595"/>
                </a:lnTo>
                <a:lnTo>
                  <a:pt x="1096" y="593"/>
                </a:lnTo>
                <a:lnTo>
                  <a:pt x="1098" y="593"/>
                </a:lnTo>
                <a:lnTo>
                  <a:pt x="1098" y="595"/>
                </a:lnTo>
                <a:lnTo>
                  <a:pt x="1100" y="591"/>
                </a:lnTo>
                <a:lnTo>
                  <a:pt x="1100" y="593"/>
                </a:lnTo>
                <a:lnTo>
                  <a:pt x="1100" y="591"/>
                </a:lnTo>
                <a:lnTo>
                  <a:pt x="1102" y="589"/>
                </a:lnTo>
                <a:lnTo>
                  <a:pt x="1102" y="589"/>
                </a:lnTo>
                <a:lnTo>
                  <a:pt x="1104" y="587"/>
                </a:lnTo>
                <a:lnTo>
                  <a:pt x="1104" y="587"/>
                </a:lnTo>
                <a:lnTo>
                  <a:pt x="1104" y="585"/>
                </a:lnTo>
                <a:lnTo>
                  <a:pt x="1106" y="583"/>
                </a:lnTo>
                <a:lnTo>
                  <a:pt x="1106" y="583"/>
                </a:lnTo>
                <a:lnTo>
                  <a:pt x="1108" y="581"/>
                </a:lnTo>
                <a:lnTo>
                  <a:pt x="1108" y="579"/>
                </a:lnTo>
                <a:lnTo>
                  <a:pt x="1110" y="577"/>
                </a:lnTo>
                <a:lnTo>
                  <a:pt x="1110" y="577"/>
                </a:lnTo>
                <a:lnTo>
                  <a:pt x="1110" y="575"/>
                </a:lnTo>
                <a:lnTo>
                  <a:pt x="1112" y="575"/>
                </a:lnTo>
                <a:lnTo>
                  <a:pt x="1112" y="571"/>
                </a:lnTo>
                <a:lnTo>
                  <a:pt x="1114" y="569"/>
                </a:lnTo>
                <a:lnTo>
                  <a:pt x="1114" y="567"/>
                </a:lnTo>
                <a:lnTo>
                  <a:pt x="1114" y="567"/>
                </a:lnTo>
                <a:lnTo>
                  <a:pt x="1116" y="563"/>
                </a:lnTo>
                <a:lnTo>
                  <a:pt x="1116" y="563"/>
                </a:lnTo>
                <a:lnTo>
                  <a:pt x="1118" y="561"/>
                </a:lnTo>
                <a:lnTo>
                  <a:pt x="1118" y="558"/>
                </a:lnTo>
                <a:lnTo>
                  <a:pt x="1118" y="558"/>
                </a:lnTo>
                <a:lnTo>
                  <a:pt x="1120" y="554"/>
                </a:lnTo>
                <a:lnTo>
                  <a:pt x="1120" y="552"/>
                </a:lnTo>
                <a:lnTo>
                  <a:pt x="1122" y="552"/>
                </a:lnTo>
                <a:lnTo>
                  <a:pt x="1122" y="548"/>
                </a:lnTo>
                <a:lnTo>
                  <a:pt x="1122" y="546"/>
                </a:lnTo>
                <a:lnTo>
                  <a:pt x="1124" y="546"/>
                </a:lnTo>
                <a:lnTo>
                  <a:pt x="1124" y="542"/>
                </a:lnTo>
                <a:lnTo>
                  <a:pt x="1126" y="542"/>
                </a:lnTo>
                <a:lnTo>
                  <a:pt x="1126" y="538"/>
                </a:lnTo>
                <a:lnTo>
                  <a:pt x="1128" y="538"/>
                </a:lnTo>
                <a:lnTo>
                  <a:pt x="1128" y="536"/>
                </a:lnTo>
                <a:lnTo>
                  <a:pt x="1128" y="534"/>
                </a:lnTo>
                <a:lnTo>
                  <a:pt x="1130" y="532"/>
                </a:lnTo>
                <a:lnTo>
                  <a:pt x="1130" y="530"/>
                </a:lnTo>
                <a:lnTo>
                  <a:pt x="1132" y="528"/>
                </a:lnTo>
                <a:lnTo>
                  <a:pt x="1132" y="526"/>
                </a:lnTo>
                <a:lnTo>
                  <a:pt x="1132" y="524"/>
                </a:lnTo>
                <a:lnTo>
                  <a:pt x="1134" y="524"/>
                </a:lnTo>
                <a:lnTo>
                  <a:pt x="1134" y="522"/>
                </a:lnTo>
                <a:lnTo>
                  <a:pt x="1136" y="522"/>
                </a:lnTo>
                <a:lnTo>
                  <a:pt x="1136" y="520"/>
                </a:lnTo>
                <a:lnTo>
                  <a:pt x="1136" y="520"/>
                </a:lnTo>
                <a:lnTo>
                  <a:pt x="1138" y="518"/>
                </a:lnTo>
                <a:lnTo>
                  <a:pt x="1138" y="514"/>
                </a:lnTo>
                <a:lnTo>
                  <a:pt x="1140" y="518"/>
                </a:lnTo>
                <a:lnTo>
                  <a:pt x="1140" y="516"/>
                </a:lnTo>
                <a:lnTo>
                  <a:pt x="1140" y="512"/>
                </a:lnTo>
                <a:lnTo>
                  <a:pt x="1142" y="514"/>
                </a:lnTo>
                <a:lnTo>
                  <a:pt x="1142" y="512"/>
                </a:lnTo>
                <a:lnTo>
                  <a:pt x="1144" y="510"/>
                </a:lnTo>
                <a:lnTo>
                  <a:pt x="1144" y="510"/>
                </a:lnTo>
                <a:lnTo>
                  <a:pt x="1144" y="508"/>
                </a:lnTo>
                <a:lnTo>
                  <a:pt x="1146" y="508"/>
                </a:lnTo>
                <a:lnTo>
                  <a:pt x="1146" y="506"/>
                </a:lnTo>
                <a:lnTo>
                  <a:pt x="1148" y="506"/>
                </a:lnTo>
                <a:lnTo>
                  <a:pt x="1148" y="502"/>
                </a:lnTo>
                <a:lnTo>
                  <a:pt x="1150" y="502"/>
                </a:lnTo>
                <a:lnTo>
                  <a:pt x="1150" y="502"/>
                </a:lnTo>
                <a:lnTo>
                  <a:pt x="1150" y="498"/>
                </a:lnTo>
                <a:lnTo>
                  <a:pt x="1152" y="498"/>
                </a:lnTo>
                <a:lnTo>
                  <a:pt x="1152" y="500"/>
                </a:lnTo>
                <a:lnTo>
                  <a:pt x="1155" y="495"/>
                </a:lnTo>
                <a:lnTo>
                  <a:pt x="1155" y="495"/>
                </a:lnTo>
                <a:lnTo>
                  <a:pt x="1155" y="495"/>
                </a:lnTo>
                <a:lnTo>
                  <a:pt x="1157" y="495"/>
                </a:lnTo>
                <a:lnTo>
                  <a:pt x="1157" y="495"/>
                </a:lnTo>
                <a:lnTo>
                  <a:pt x="1159" y="493"/>
                </a:lnTo>
                <a:lnTo>
                  <a:pt x="1159" y="493"/>
                </a:lnTo>
                <a:lnTo>
                  <a:pt x="1159" y="493"/>
                </a:lnTo>
                <a:lnTo>
                  <a:pt x="1161" y="493"/>
                </a:lnTo>
                <a:lnTo>
                  <a:pt x="1161" y="493"/>
                </a:lnTo>
                <a:lnTo>
                  <a:pt x="1163" y="493"/>
                </a:lnTo>
                <a:lnTo>
                  <a:pt x="1163" y="491"/>
                </a:lnTo>
                <a:lnTo>
                  <a:pt x="1163" y="491"/>
                </a:lnTo>
                <a:lnTo>
                  <a:pt x="1165" y="491"/>
                </a:lnTo>
                <a:lnTo>
                  <a:pt x="1165" y="491"/>
                </a:lnTo>
                <a:lnTo>
                  <a:pt x="1167" y="489"/>
                </a:lnTo>
                <a:lnTo>
                  <a:pt x="1167" y="491"/>
                </a:lnTo>
                <a:lnTo>
                  <a:pt x="1169" y="489"/>
                </a:lnTo>
                <a:lnTo>
                  <a:pt x="1169" y="489"/>
                </a:lnTo>
                <a:moveTo>
                  <a:pt x="1004" y="642"/>
                </a:moveTo>
                <a:lnTo>
                  <a:pt x="1004" y="642"/>
                </a:lnTo>
                <a:lnTo>
                  <a:pt x="1006" y="642"/>
                </a:lnTo>
                <a:lnTo>
                  <a:pt x="1006" y="640"/>
                </a:lnTo>
                <a:lnTo>
                  <a:pt x="1008" y="642"/>
                </a:lnTo>
                <a:lnTo>
                  <a:pt x="1008" y="640"/>
                </a:lnTo>
                <a:lnTo>
                  <a:pt x="1008" y="638"/>
                </a:lnTo>
                <a:lnTo>
                  <a:pt x="1010" y="640"/>
                </a:lnTo>
                <a:lnTo>
                  <a:pt x="1010" y="638"/>
                </a:lnTo>
                <a:lnTo>
                  <a:pt x="1012" y="638"/>
                </a:lnTo>
                <a:lnTo>
                  <a:pt x="1012" y="638"/>
                </a:lnTo>
                <a:lnTo>
                  <a:pt x="1014" y="636"/>
                </a:lnTo>
                <a:lnTo>
                  <a:pt x="1014" y="636"/>
                </a:lnTo>
                <a:lnTo>
                  <a:pt x="1014" y="634"/>
                </a:lnTo>
                <a:lnTo>
                  <a:pt x="1016" y="634"/>
                </a:lnTo>
                <a:lnTo>
                  <a:pt x="1016" y="632"/>
                </a:lnTo>
                <a:lnTo>
                  <a:pt x="1018" y="634"/>
                </a:lnTo>
                <a:lnTo>
                  <a:pt x="1018" y="632"/>
                </a:lnTo>
                <a:lnTo>
                  <a:pt x="1018" y="630"/>
                </a:lnTo>
                <a:lnTo>
                  <a:pt x="1020" y="630"/>
                </a:lnTo>
                <a:lnTo>
                  <a:pt x="1020" y="630"/>
                </a:lnTo>
                <a:lnTo>
                  <a:pt x="1022" y="628"/>
                </a:lnTo>
                <a:lnTo>
                  <a:pt x="1022" y="630"/>
                </a:lnTo>
                <a:lnTo>
                  <a:pt x="1022" y="626"/>
                </a:lnTo>
                <a:lnTo>
                  <a:pt x="1024" y="628"/>
                </a:lnTo>
                <a:lnTo>
                  <a:pt x="1024" y="624"/>
                </a:lnTo>
                <a:lnTo>
                  <a:pt x="1026" y="624"/>
                </a:lnTo>
                <a:lnTo>
                  <a:pt x="1026" y="624"/>
                </a:lnTo>
                <a:lnTo>
                  <a:pt x="1026" y="621"/>
                </a:lnTo>
                <a:lnTo>
                  <a:pt x="1028" y="619"/>
                </a:lnTo>
                <a:lnTo>
                  <a:pt x="1028" y="619"/>
                </a:lnTo>
                <a:lnTo>
                  <a:pt x="1030" y="617"/>
                </a:lnTo>
                <a:lnTo>
                  <a:pt x="1030" y="617"/>
                </a:lnTo>
                <a:lnTo>
                  <a:pt x="1033" y="617"/>
                </a:lnTo>
                <a:lnTo>
                  <a:pt x="1033" y="613"/>
                </a:lnTo>
                <a:lnTo>
                  <a:pt x="1033" y="615"/>
                </a:lnTo>
                <a:lnTo>
                  <a:pt x="1035" y="611"/>
                </a:lnTo>
                <a:lnTo>
                  <a:pt x="1035" y="611"/>
                </a:lnTo>
                <a:lnTo>
                  <a:pt x="1037" y="613"/>
                </a:lnTo>
                <a:lnTo>
                  <a:pt x="1037" y="609"/>
                </a:lnTo>
                <a:lnTo>
                  <a:pt x="1037" y="609"/>
                </a:lnTo>
                <a:lnTo>
                  <a:pt x="1039" y="609"/>
                </a:lnTo>
                <a:lnTo>
                  <a:pt x="1039" y="605"/>
                </a:lnTo>
                <a:lnTo>
                  <a:pt x="1041" y="607"/>
                </a:lnTo>
                <a:lnTo>
                  <a:pt x="1041" y="607"/>
                </a:lnTo>
                <a:lnTo>
                  <a:pt x="1041" y="603"/>
                </a:lnTo>
                <a:lnTo>
                  <a:pt x="1043" y="605"/>
                </a:lnTo>
                <a:lnTo>
                  <a:pt x="1043" y="603"/>
                </a:lnTo>
                <a:lnTo>
                  <a:pt x="1045" y="603"/>
                </a:lnTo>
                <a:lnTo>
                  <a:pt x="1045" y="603"/>
                </a:lnTo>
                <a:lnTo>
                  <a:pt x="1045" y="599"/>
                </a:lnTo>
                <a:lnTo>
                  <a:pt x="1047" y="601"/>
                </a:lnTo>
                <a:lnTo>
                  <a:pt x="1047" y="601"/>
                </a:lnTo>
                <a:lnTo>
                  <a:pt x="1049" y="597"/>
                </a:lnTo>
                <a:lnTo>
                  <a:pt x="1049" y="597"/>
                </a:lnTo>
                <a:lnTo>
                  <a:pt x="1051" y="599"/>
                </a:lnTo>
                <a:lnTo>
                  <a:pt x="1051" y="599"/>
                </a:lnTo>
                <a:lnTo>
                  <a:pt x="1051" y="597"/>
                </a:lnTo>
                <a:lnTo>
                  <a:pt x="1053" y="597"/>
                </a:lnTo>
                <a:lnTo>
                  <a:pt x="1053" y="597"/>
                </a:lnTo>
                <a:lnTo>
                  <a:pt x="1055" y="599"/>
                </a:lnTo>
                <a:lnTo>
                  <a:pt x="1055" y="597"/>
                </a:lnTo>
                <a:lnTo>
                  <a:pt x="1055" y="597"/>
                </a:lnTo>
                <a:lnTo>
                  <a:pt x="1057" y="597"/>
                </a:lnTo>
                <a:lnTo>
                  <a:pt x="1057" y="597"/>
                </a:lnTo>
                <a:lnTo>
                  <a:pt x="1059" y="597"/>
                </a:lnTo>
                <a:lnTo>
                  <a:pt x="1059" y="597"/>
                </a:lnTo>
                <a:lnTo>
                  <a:pt x="1059" y="597"/>
                </a:lnTo>
                <a:lnTo>
                  <a:pt x="1061" y="599"/>
                </a:lnTo>
                <a:lnTo>
                  <a:pt x="1061" y="597"/>
                </a:lnTo>
                <a:lnTo>
                  <a:pt x="1063" y="597"/>
                </a:lnTo>
                <a:lnTo>
                  <a:pt x="1063" y="597"/>
                </a:lnTo>
                <a:lnTo>
                  <a:pt x="1063" y="597"/>
                </a:lnTo>
                <a:lnTo>
                  <a:pt x="1065" y="599"/>
                </a:lnTo>
                <a:lnTo>
                  <a:pt x="1065" y="599"/>
                </a:lnTo>
                <a:lnTo>
                  <a:pt x="1067" y="597"/>
                </a:lnTo>
                <a:lnTo>
                  <a:pt x="1067" y="599"/>
                </a:lnTo>
                <a:lnTo>
                  <a:pt x="1067" y="597"/>
                </a:lnTo>
                <a:lnTo>
                  <a:pt x="1069" y="597"/>
                </a:lnTo>
                <a:lnTo>
                  <a:pt x="1069" y="597"/>
                </a:lnTo>
                <a:lnTo>
                  <a:pt x="1071" y="599"/>
                </a:lnTo>
                <a:lnTo>
                  <a:pt x="1071" y="597"/>
                </a:lnTo>
                <a:lnTo>
                  <a:pt x="1073" y="595"/>
                </a:lnTo>
                <a:lnTo>
                  <a:pt x="1073" y="599"/>
                </a:lnTo>
                <a:lnTo>
                  <a:pt x="1073" y="597"/>
                </a:lnTo>
                <a:lnTo>
                  <a:pt x="1075" y="597"/>
                </a:lnTo>
                <a:lnTo>
                  <a:pt x="1075" y="597"/>
                </a:lnTo>
                <a:lnTo>
                  <a:pt x="1077" y="597"/>
                </a:lnTo>
                <a:lnTo>
                  <a:pt x="1077" y="597"/>
                </a:lnTo>
                <a:lnTo>
                  <a:pt x="1077" y="597"/>
                </a:lnTo>
                <a:lnTo>
                  <a:pt x="1079" y="599"/>
                </a:lnTo>
                <a:lnTo>
                  <a:pt x="1079" y="597"/>
                </a:lnTo>
                <a:lnTo>
                  <a:pt x="1081" y="599"/>
                </a:lnTo>
                <a:lnTo>
                  <a:pt x="1081" y="599"/>
                </a:lnTo>
                <a:lnTo>
                  <a:pt x="1081" y="599"/>
                </a:lnTo>
                <a:lnTo>
                  <a:pt x="1083" y="599"/>
                </a:lnTo>
                <a:lnTo>
                  <a:pt x="1083" y="597"/>
                </a:lnTo>
                <a:lnTo>
                  <a:pt x="1085" y="599"/>
                </a:lnTo>
                <a:lnTo>
                  <a:pt x="1085" y="599"/>
                </a:lnTo>
                <a:lnTo>
                  <a:pt x="1085" y="597"/>
                </a:lnTo>
                <a:moveTo>
                  <a:pt x="923" y="561"/>
                </a:moveTo>
                <a:lnTo>
                  <a:pt x="923" y="558"/>
                </a:lnTo>
                <a:lnTo>
                  <a:pt x="923" y="558"/>
                </a:lnTo>
                <a:lnTo>
                  <a:pt x="925" y="561"/>
                </a:lnTo>
                <a:lnTo>
                  <a:pt x="925" y="563"/>
                </a:lnTo>
                <a:lnTo>
                  <a:pt x="927" y="561"/>
                </a:lnTo>
                <a:lnTo>
                  <a:pt x="927" y="561"/>
                </a:lnTo>
                <a:lnTo>
                  <a:pt x="927" y="563"/>
                </a:lnTo>
                <a:lnTo>
                  <a:pt x="929" y="563"/>
                </a:lnTo>
                <a:lnTo>
                  <a:pt x="929" y="563"/>
                </a:lnTo>
                <a:lnTo>
                  <a:pt x="931" y="563"/>
                </a:lnTo>
                <a:lnTo>
                  <a:pt x="931" y="565"/>
                </a:lnTo>
                <a:lnTo>
                  <a:pt x="933" y="563"/>
                </a:lnTo>
                <a:lnTo>
                  <a:pt x="933" y="565"/>
                </a:lnTo>
                <a:lnTo>
                  <a:pt x="933" y="565"/>
                </a:lnTo>
                <a:lnTo>
                  <a:pt x="935" y="565"/>
                </a:lnTo>
                <a:lnTo>
                  <a:pt x="935" y="565"/>
                </a:lnTo>
                <a:lnTo>
                  <a:pt x="937" y="567"/>
                </a:lnTo>
                <a:lnTo>
                  <a:pt x="937" y="565"/>
                </a:lnTo>
                <a:lnTo>
                  <a:pt x="937" y="567"/>
                </a:lnTo>
                <a:lnTo>
                  <a:pt x="939" y="567"/>
                </a:lnTo>
                <a:lnTo>
                  <a:pt x="939" y="567"/>
                </a:lnTo>
                <a:lnTo>
                  <a:pt x="941" y="567"/>
                </a:lnTo>
                <a:lnTo>
                  <a:pt x="941" y="569"/>
                </a:lnTo>
                <a:lnTo>
                  <a:pt x="941" y="567"/>
                </a:lnTo>
                <a:lnTo>
                  <a:pt x="943" y="569"/>
                </a:lnTo>
                <a:lnTo>
                  <a:pt x="943" y="567"/>
                </a:lnTo>
                <a:lnTo>
                  <a:pt x="945" y="569"/>
                </a:lnTo>
                <a:lnTo>
                  <a:pt x="945" y="571"/>
                </a:lnTo>
                <a:lnTo>
                  <a:pt x="945" y="571"/>
                </a:lnTo>
                <a:lnTo>
                  <a:pt x="947" y="569"/>
                </a:lnTo>
                <a:lnTo>
                  <a:pt x="947" y="573"/>
                </a:lnTo>
                <a:lnTo>
                  <a:pt x="949" y="573"/>
                </a:lnTo>
                <a:lnTo>
                  <a:pt x="949" y="571"/>
                </a:lnTo>
                <a:lnTo>
                  <a:pt x="949" y="575"/>
                </a:lnTo>
                <a:lnTo>
                  <a:pt x="951" y="577"/>
                </a:lnTo>
                <a:lnTo>
                  <a:pt x="951" y="577"/>
                </a:lnTo>
                <a:lnTo>
                  <a:pt x="953" y="579"/>
                </a:lnTo>
                <a:lnTo>
                  <a:pt x="953" y="579"/>
                </a:lnTo>
                <a:lnTo>
                  <a:pt x="955" y="581"/>
                </a:lnTo>
                <a:lnTo>
                  <a:pt x="955" y="581"/>
                </a:lnTo>
                <a:lnTo>
                  <a:pt x="955" y="583"/>
                </a:lnTo>
                <a:lnTo>
                  <a:pt x="957" y="585"/>
                </a:lnTo>
                <a:lnTo>
                  <a:pt x="957" y="585"/>
                </a:lnTo>
                <a:lnTo>
                  <a:pt x="959" y="587"/>
                </a:lnTo>
                <a:lnTo>
                  <a:pt x="959" y="587"/>
                </a:lnTo>
                <a:lnTo>
                  <a:pt x="959" y="589"/>
                </a:lnTo>
                <a:lnTo>
                  <a:pt x="961" y="593"/>
                </a:lnTo>
                <a:lnTo>
                  <a:pt x="961" y="589"/>
                </a:lnTo>
                <a:lnTo>
                  <a:pt x="963" y="593"/>
                </a:lnTo>
                <a:lnTo>
                  <a:pt x="963" y="593"/>
                </a:lnTo>
                <a:lnTo>
                  <a:pt x="963" y="595"/>
                </a:lnTo>
                <a:lnTo>
                  <a:pt x="965" y="597"/>
                </a:lnTo>
                <a:lnTo>
                  <a:pt x="965" y="599"/>
                </a:lnTo>
                <a:lnTo>
                  <a:pt x="967" y="599"/>
                </a:lnTo>
                <a:lnTo>
                  <a:pt x="967" y="601"/>
                </a:lnTo>
                <a:lnTo>
                  <a:pt x="967" y="601"/>
                </a:lnTo>
                <a:lnTo>
                  <a:pt x="970" y="605"/>
                </a:lnTo>
                <a:lnTo>
                  <a:pt x="970" y="605"/>
                </a:lnTo>
                <a:lnTo>
                  <a:pt x="972" y="605"/>
                </a:lnTo>
                <a:lnTo>
                  <a:pt x="972" y="607"/>
                </a:lnTo>
                <a:lnTo>
                  <a:pt x="974" y="607"/>
                </a:lnTo>
                <a:lnTo>
                  <a:pt x="974" y="611"/>
                </a:lnTo>
                <a:lnTo>
                  <a:pt x="974" y="611"/>
                </a:lnTo>
                <a:lnTo>
                  <a:pt x="976" y="609"/>
                </a:lnTo>
                <a:lnTo>
                  <a:pt x="976" y="613"/>
                </a:lnTo>
                <a:lnTo>
                  <a:pt x="978" y="613"/>
                </a:lnTo>
                <a:lnTo>
                  <a:pt x="978" y="615"/>
                </a:lnTo>
                <a:lnTo>
                  <a:pt x="978" y="615"/>
                </a:lnTo>
                <a:lnTo>
                  <a:pt x="980" y="617"/>
                </a:lnTo>
                <a:lnTo>
                  <a:pt x="980" y="617"/>
                </a:lnTo>
                <a:lnTo>
                  <a:pt x="982" y="619"/>
                </a:lnTo>
                <a:lnTo>
                  <a:pt x="982" y="619"/>
                </a:lnTo>
                <a:lnTo>
                  <a:pt x="982" y="621"/>
                </a:lnTo>
                <a:lnTo>
                  <a:pt x="984" y="621"/>
                </a:lnTo>
                <a:lnTo>
                  <a:pt x="984" y="624"/>
                </a:lnTo>
                <a:lnTo>
                  <a:pt x="986" y="624"/>
                </a:lnTo>
                <a:lnTo>
                  <a:pt x="986" y="624"/>
                </a:lnTo>
                <a:lnTo>
                  <a:pt x="986" y="624"/>
                </a:lnTo>
                <a:lnTo>
                  <a:pt x="988" y="628"/>
                </a:lnTo>
                <a:lnTo>
                  <a:pt x="988" y="626"/>
                </a:lnTo>
                <a:lnTo>
                  <a:pt x="990" y="626"/>
                </a:lnTo>
                <a:lnTo>
                  <a:pt x="990" y="630"/>
                </a:lnTo>
                <a:lnTo>
                  <a:pt x="992" y="630"/>
                </a:lnTo>
                <a:lnTo>
                  <a:pt x="992" y="630"/>
                </a:lnTo>
                <a:lnTo>
                  <a:pt x="992" y="632"/>
                </a:lnTo>
                <a:lnTo>
                  <a:pt x="994" y="632"/>
                </a:lnTo>
                <a:lnTo>
                  <a:pt x="994" y="636"/>
                </a:lnTo>
                <a:lnTo>
                  <a:pt x="996" y="636"/>
                </a:lnTo>
                <a:lnTo>
                  <a:pt x="996" y="636"/>
                </a:lnTo>
                <a:lnTo>
                  <a:pt x="996" y="638"/>
                </a:lnTo>
                <a:lnTo>
                  <a:pt x="998" y="638"/>
                </a:lnTo>
                <a:lnTo>
                  <a:pt x="998" y="638"/>
                </a:lnTo>
                <a:lnTo>
                  <a:pt x="1000" y="640"/>
                </a:lnTo>
                <a:lnTo>
                  <a:pt x="1000" y="640"/>
                </a:lnTo>
                <a:lnTo>
                  <a:pt x="1000" y="642"/>
                </a:lnTo>
                <a:lnTo>
                  <a:pt x="1002" y="642"/>
                </a:lnTo>
                <a:lnTo>
                  <a:pt x="1002" y="642"/>
                </a:lnTo>
                <a:lnTo>
                  <a:pt x="1004" y="644"/>
                </a:lnTo>
                <a:lnTo>
                  <a:pt x="1004" y="642"/>
                </a:lnTo>
                <a:moveTo>
                  <a:pt x="839" y="571"/>
                </a:moveTo>
                <a:lnTo>
                  <a:pt x="841" y="569"/>
                </a:lnTo>
                <a:lnTo>
                  <a:pt x="841" y="571"/>
                </a:lnTo>
                <a:lnTo>
                  <a:pt x="841" y="569"/>
                </a:lnTo>
                <a:lnTo>
                  <a:pt x="843" y="569"/>
                </a:lnTo>
                <a:lnTo>
                  <a:pt x="843" y="569"/>
                </a:lnTo>
                <a:lnTo>
                  <a:pt x="845" y="569"/>
                </a:lnTo>
                <a:lnTo>
                  <a:pt x="845" y="571"/>
                </a:lnTo>
                <a:lnTo>
                  <a:pt x="845" y="569"/>
                </a:lnTo>
                <a:lnTo>
                  <a:pt x="848" y="571"/>
                </a:lnTo>
                <a:lnTo>
                  <a:pt x="848" y="571"/>
                </a:lnTo>
                <a:lnTo>
                  <a:pt x="850" y="567"/>
                </a:lnTo>
                <a:lnTo>
                  <a:pt x="850" y="569"/>
                </a:lnTo>
                <a:lnTo>
                  <a:pt x="850" y="569"/>
                </a:lnTo>
                <a:lnTo>
                  <a:pt x="852" y="569"/>
                </a:lnTo>
                <a:lnTo>
                  <a:pt x="852" y="569"/>
                </a:lnTo>
                <a:lnTo>
                  <a:pt x="854" y="565"/>
                </a:lnTo>
                <a:lnTo>
                  <a:pt x="854" y="567"/>
                </a:lnTo>
                <a:lnTo>
                  <a:pt x="856" y="565"/>
                </a:lnTo>
                <a:lnTo>
                  <a:pt x="856" y="563"/>
                </a:lnTo>
                <a:lnTo>
                  <a:pt x="856" y="563"/>
                </a:lnTo>
                <a:lnTo>
                  <a:pt x="858" y="561"/>
                </a:lnTo>
                <a:lnTo>
                  <a:pt x="858" y="561"/>
                </a:lnTo>
                <a:lnTo>
                  <a:pt x="860" y="561"/>
                </a:lnTo>
                <a:lnTo>
                  <a:pt x="860" y="556"/>
                </a:lnTo>
                <a:lnTo>
                  <a:pt x="860" y="556"/>
                </a:lnTo>
                <a:lnTo>
                  <a:pt x="862" y="552"/>
                </a:lnTo>
                <a:lnTo>
                  <a:pt x="862" y="550"/>
                </a:lnTo>
                <a:lnTo>
                  <a:pt x="864" y="550"/>
                </a:lnTo>
                <a:lnTo>
                  <a:pt x="864" y="548"/>
                </a:lnTo>
                <a:lnTo>
                  <a:pt x="864" y="546"/>
                </a:lnTo>
                <a:lnTo>
                  <a:pt x="866" y="546"/>
                </a:lnTo>
                <a:lnTo>
                  <a:pt x="866" y="544"/>
                </a:lnTo>
                <a:lnTo>
                  <a:pt x="868" y="542"/>
                </a:lnTo>
                <a:lnTo>
                  <a:pt x="868" y="542"/>
                </a:lnTo>
                <a:lnTo>
                  <a:pt x="868" y="540"/>
                </a:lnTo>
                <a:lnTo>
                  <a:pt x="870" y="538"/>
                </a:lnTo>
                <a:lnTo>
                  <a:pt x="870" y="538"/>
                </a:lnTo>
                <a:lnTo>
                  <a:pt x="872" y="536"/>
                </a:lnTo>
                <a:lnTo>
                  <a:pt x="872" y="536"/>
                </a:lnTo>
                <a:lnTo>
                  <a:pt x="874" y="532"/>
                </a:lnTo>
                <a:lnTo>
                  <a:pt x="874" y="534"/>
                </a:lnTo>
                <a:lnTo>
                  <a:pt x="874" y="532"/>
                </a:lnTo>
                <a:lnTo>
                  <a:pt x="876" y="528"/>
                </a:lnTo>
                <a:lnTo>
                  <a:pt x="876" y="528"/>
                </a:lnTo>
                <a:lnTo>
                  <a:pt x="878" y="528"/>
                </a:lnTo>
                <a:lnTo>
                  <a:pt x="878" y="526"/>
                </a:lnTo>
                <a:lnTo>
                  <a:pt x="878" y="524"/>
                </a:lnTo>
                <a:lnTo>
                  <a:pt x="880" y="524"/>
                </a:lnTo>
                <a:lnTo>
                  <a:pt x="880" y="520"/>
                </a:lnTo>
                <a:lnTo>
                  <a:pt x="882" y="522"/>
                </a:lnTo>
                <a:lnTo>
                  <a:pt x="882" y="520"/>
                </a:lnTo>
                <a:lnTo>
                  <a:pt x="882" y="518"/>
                </a:lnTo>
                <a:lnTo>
                  <a:pt x="884" y="518"/>
                </a:lnTo>
                <a:lnTo>
                  <a:pt x="884" y="518"/>
                </a:lnTo>
                <a:lnTo>
                  <a:pt x="886" y="514"/>
                </a:lnTo>
                <a:lnTo>
                  <a:pt x="886" y="516"/>
                </a:lnTo>
                <a:lnTo>
                  <a:pt x="886" y="514"/>
                </a:lnTo>
                <a:lnTo>
                  <a:pt x="888" y="514"/>
                </a:lnTo>
                <a:lnTo>
                  <a:pt x="888" y="514"/>
                </a:lnTo>
                <a:lnTo>
                  <a:pt x="890" y="512"/>
                </a:lnTo>
                <a:lnTo>
                  <a:pt x="890" y="512"/>
                </a:lnTo>
                <a:lnTo>
                  <a:pt x="890" y="514"/>
                </a:lnTo>
                <a:lnTo>
                  <a:pt x="892" y="512"/>
                </a:lnTo>
                <a:lnTo>
                  <a:pt x="892" y="514"/>
                </a:lnTo>
                <a:lnTo>
                  <a:pt x="894" y="514"/>
                </a:lnTo>
                <a:lnTo>
                  <a:pt x="894" y="514"/>
                </a:lnTo>
                <a:lnTo>
                  <a:pt x="896" y="516"/>
                </a:lnTo>
                <a:lnTo>
                  <a:pt x="896" y="516"/>
                </a:lnTo>
                <a:lnTo>
                  <a:pt x="896" y="518"/>
                </a:lnTo>
                <a:lnTo>
                  <a:pt x="898" y="520"/>
                </a:lnTo>
                <a:lnTo>
                  <a:pt x="898" y="522"/>
                </a:lnTo>
                <a:lnTo>
                  <a:pt x="900" y="522"/>
                </a:lnTo>
                <a:lnTo>
                  <a:pt x="900" y="522"/>
                </a:lnTo>
                <a:lnTo>
                  <a:pt x="900" y="526"/>
                </a:lnTo>
                <a:lnTo>
                  <a:pt x="902" y="524"/>
                </a:lnTo>
                <a:lnTo>
                  <a:pt x="902" y="528"/>
                </a:lnTo>
                <a:lnTo>
                  <a:pt x="904" y="528"/>
                </a:lnTo>
                <a:lnTo>
                  <a:pt x="904" y="530"/>
                </a:lnTo>
                <a:lnTo>
                  <a:pt x="904" y="532"/>
                </a:lnTo>
                <a:lnTo>
                  <a:pt x="906" y="534"/>
                </a:lnTo>
                <a:lnTo>
                  <a:pt x="906" y="534"/>
                </a:lnTo>
                <a:lnTo>
                  <a:pt x="909" y="538"/>
                </a:lnTo>
                <a:lnTo>
                  <a:pt x="909" y="538"/>
                </a:lnTo>
                <a:lnTo>
                  <a:pt x="909" y="540"/>
                </a:lnTo>
                <a:lnTo>
                  <a:pt x="911" y="542"/>
                </a:lnTo>
                <a:lnTo>
                  <a:pt x="911" y="542"/>
                </a:lnTo>
                <a:lnTo>
                  <a:pt x="913" y="544"/>
                </a:lnTo>
                <a:lnTo>
                  <a:pt x="913" y="544"/>
                </a:lnTo>
                <a:lnTo>
                  <a:pt x="915" y="546"/>
                </a:lnTo>
                <a:lnTo>
                  <a:pt x="915" y="548"/>
                </a:lnTo>
                <a:lnTo>
                  <a:pt x="915" y="548"/>
                </a:lnTo>
                <a:lnTo>
                  <a:pt x="917" y="550"/>
                </a:lnTo>
                <a:lnTo>
                  <a:pt x="917" y="554"/>
                </a:lnTo>
                <a:lnTo>
                  <a:pt x="919" y="554"/>
                </a:lnTo>
                <a:lnTo>
                  <a:pt x="919" y="554"/>
                </a:lnTo>
                <a:lnTo>
                  <a:pt x="919" y="554"/>
                </a:lnTo>
                <a:lnTo>
                  <a:pt x="921" y="558"/>
                </a:lnTo>
                <a:lnTo>
                  <a:pt x="921" y="558"/>
                </a:lnTo>
                <a:lnTo>
                  <a:pt x="923" y="561"/>
                </a:lnTo>
                <a:moveTo>
                  <a:pt x="758" y="502"/>
                </a:moveTo>
                <a:lnTo>
                  <a:pt x="758" y="504"/>
                </a:lnTo>
                <a:lnTo>
                  <a:pt x="760" y="506"/>
                </a:lnTo>
                <a:lnTo>
                  <a:pt x="760" y="504"/>
                </a:lnTo>
                <a:lnTo>
                  <a:pt x="760" y="506"/>
                </a:lnTo>
                <a:lnTo>
                  <a:pt x="762" y="510"/>
                </a:lnTo>
                <a:lnTo>
                  <a:pt x="762" y="506"/>
                </a:lnTo>
                <a:lnTo>
                  <a:pt x="764" y="510"/>
                </a:lnTo>
                <a:lnTo>
                  <a:pt x="764" y="510"/>
                </a:lnTo>
                <a:lnTo>
                  <a:pt x="764" y="510"/>
                </a:lnTo>
                <a:lnTo>
                  <a:pt x="766" y="512"/>
                </a:lnTo>
                <a:lnTo>
                  <a:pt x="766" y="510"/>
                </a:lnTo>
                <a:lnTo>
                  <a:pt x="768" y="510"/>
                </a:lnTo>
                <a:lnTo>
                  <a:pt x="768" y="512"/>
                </a:lnTo>
                <a:lnTo>
                  <a:pt x="768" y="514"/>
                </a:lnTo>
                <a:lnTo>
                  <a:pt x="770" y="512"/>
                </a:lnTo>
                <a:lnTo>
                  <a:pt x="770" y="510"/>
                </a:lnTo>
                <a:lnTo>
                  <a:pt x="772" y="514"/>
                </a:lnTo>
                <a:lnTo>
                  <a:pt x="772" y="512"/>
                </a:lnTo>
                <a:lnTo>
                  <a:pt x="772" y="512"/>
                </a:lnTo>
                <a:lnTo>
                  <a:pt x="774" y="512"/>
                </a:lnTo>
                <a:lnTo>
                  <a:pt x="774" y="514"/>
                </a:lnTo>
                <a:lnTo>
                  <a:pt x="776" y="512"/>
                </a:lnTo>
                <a:lnTo>
                  <a:pt x="776" y="514"/>
                </a:lnTo>
                <a:lnTo>
                  <a:pt x="778" y="514"/>
                </a:lnTo>
                <a:lnTo>
                  <a:pt x="778" y="512"/>
                </a:lnTo>
                <a:lnTo>
                  <a:pt x="778" y="518"/>
                </a:lnTo>
                <a:lnTo>
                  <a:pt x="780" y="520"/>
                </a:lnTo>
                <a:lnTo>
                  <a:pt x="780" y="518"/>
                </a:lnTo>
                <a:lnTo>
                  <a:pt x="782" y="524"/>
                </a:lnTo>
                <a:lnTo>
                  <a:pt x="782" y="524"/>
                </a:lnTo>
                <a:lnTo>
                  <a:pt x="782" y="526"/>
                </a:lnTo>
                <a:lnTo>
                  <a:pt x="784" y="528"/>
                </a:lnTo>
                <a:lnTo>
                  <a:pt x="784" y="532"/>
                </a:lnTo>
                <a:lnTo>
                  <a:pt x="787" y="532"/>
                </a:lnTo>
                <a:lnTo>
                  <a:pt x="787" y="536"/>
                </a:lnTo>
                <a:lnTo>
                  <a:pt x="787" y="536"/>
                </a:lnTo>
                <a:lnTo>
                  <a:pt x="789" y="542"/>
                </a:lnTo>
                <a:lnTo>
                  <a:pt x="789" y="542"/>
                </a:lnTo>
                <a:lnTo>
                  <a:pt x="791" y="544"/>
                </a:lnTo>
                <a:lnTo>
                  <a:pt x="791" y="544"/>
                </a:lnTo>
                <a:lnTo>
                  <a:pt x="791" y="548"/>
                </a:lnTo>
                <a:lnTo>
                  <a:pt x="793" y="546"/>
                </a:lnTo>
                <a:lnTo>
                  <a:pt x="793" y="546"/>
                </a:lnTo>
                <a:lnTo>
                  <a:pt x="795" y="548"/>
                </a:lnTo>
                <a:lnTo>
                  <a:pt x="795" y="548"/>
                </a:lnTo>
                <a:lnTo>
                  <a:pt x="797" y="546"/>
                </a:lnTo>
                <a:lnTo>
                  <a:pt x="797" y="546"/>
                </a:lnTo>
                <a:lnTo>
                  <a:pt x="797" y="544"/>
                </a:lnTo>
                <a:lnTo>
                  <a:pt x="799" y="544"/>
                </a:lnTo>
                <a:lnTo>
                  <a:pt x="799" y="540"/>
                </a:lnTo>
                <a:lnTo>
                  <a:pt x="801" y="540"/>
                </a:lnTo>
                <a:lnTo>
                  <a:pt x="801" y="538"/>
                </a:lnTo>
                <a:lnTo>
                  <a:pt x="801" y="538"/>
                </a:lnTo>
                <a:lnTo>
                  <a:pt x="803" y="538"/>
                </a:lnTo>
                <a:lnTo>
                  <a:pt x="803" y="538"/>
                </a:lnTo>
                <a:lnTo>
                  <a:pt x="805" y="538"/>
                </a:lnTo>
                <a:lnTo>
                  <a:pt x="805" y="536"/>
                </a:lnTo>
                <a:lnTo>
                  <a:pt x="805" y="538"/>
                </a:lnTo>
                <a:lnTo>
                  <a:pt x="807" y="538"/>
                </a:lnTo>
                <a:lnTo>
                  <a:pt x="807" y="538"/>
                </a:lnTo>
                <a:lnTo>
                  <a:pt x="809" y="540"/>
                </a:lnTo>
                <a:lnTo>
                  <a:pt x="809" y="542"/>
                </a:lnTo>
                <a:lnTo>
                  <a:pt x="809" y="542"/>
                </a:lnTo>
                <a:lnTo>
                  <a:pt x="811" y="544"/>
                </a:lnTo>
                <a:lnTo>
                  <a:pt x="811" y="546"/>
                </a:lnTo>
                <a:lnTo>
                  <a:pt x="813" y="548"/>
                </a:lnTo>
                <a:lnTo>
                  <a:pt x="813" y="550"/>
                </a:lnTo>
                <a:lnTo>
                  <a:pt x="813" y="552"/>
                </a:lnTo>
                <a:lnTo>
                  <a:pt x="815" y="554"/>
                </a:lnTo>
                <a:lnTo>
                  <a:pt x="815" y="556"/>
                </a:lnTo>
                <a:lnTo>
                  <a:pt x="817" y="558"/>
                </a:lnTo>
                <a:lnTo>
                  <a:pt x="817" y="561"/>
                </a:lnTo>
                <a:lnTo>
                  <a:pt x="819" y="561"/>
                </a:lnTo>
                <a:lnTo>
                  <a:pt x="819" y="565"/>
                </a:lnTo>
                <a:lnTo>
                  <a:pt x="819" y="565"/>
                </a:lnTo>
                <a:lnTo>
                  <a:pt x="821" y="567"/>
                </a:lnTo>
                <a:lnTo>
                  <a:pt x="821" y="569"/>
                </a:lnTo>
                <a:lnTo>
                  <a:pt x="823" y="569"/>
                </a:lnTo>
                <a:lnTo>
                  <a:pt x="823" y="571"/>
                </a:lnTo>
                <a:lnTo>
                  <a:pt x="823" y="571"/>
                </a:lnTo>
                <a:lnTo>
                  <a:pt x="825" y="573"/>
                </a:lnTo>
                <a:lnTo>
                  <a:pt x="825" y="573"/>
                </a:lnTo>
                <a:lnTo>
                  <a:pt x="827" y="573"/>
                </a:lnTo>
                <a:lnTo>
                  <a:pt x="827" y="573"/>
                </a:lnTo>
                <a:lnTo>
                  <a:pt x="827" y="575"/>
                </a:lnTo>
                <a:lnTo>
                  <a:pt x="829" y="575"/>
                </a:lnTo>
                <a:lnTo>
                  <a:pt x="829" y="575"/>
                </a:lnTo>
                <a:lnTo>
                  <a:pt x="831" y="575"/>
                </a:lnTo>
                <a:lnTo>
                  <a:pt x="831" y="575"/>
                </a:lnTo>
                <a:lnTo>
                  <a:pt x="831" y="575"/>
                </a:lnTo>
                <a:lnTo>
                  <a:pt x="833" y="571"/>
                </a:lnTo>
                <a:lnTo>
                  <a:pt x="833" y="573"/>
                </a:lnTo>
                <a:lnTo>
                  <a:pt x="835" y="573"/>
                </a:lnTo>
                <a:lnTo>
                  <a:pt x="835" y="571"/>
                </a:lnTo>
                <a:lnTo>
                  <a:pt x="837" y="573"/>
                </a:lnTo>
                <a:lnTo>
                  <a:pt x="837" y="569"/>
                </a:lnTo>
                <a:lnTo>
                  <a:pt x="837" y="571"/>
                </a:lnTo>
                <a:lnTo>
                  <a:pt x="839" y="571"/>
                </a:lnTo>
                <a:lnTo>
                  <a:pt x="839" y="571"/>
                </a:lnTo>
                <a:moveTo>
                  <a:pt x="675" y="416"/>
                </a:moveTo>
                <a:lnTo>
                  <a:pt x="677" y="416"/>
                </a:lnTo>
                <a:lnTo>
                  <a:pt x="677" y="418"/>
                </a:lnTo>
                <a:lnTo>
                  <a:pt x="679" y="416"/>
                </a:lnTo>
                <a:lnTo>
                  <a:pt x="679" y="418"/>
                </a:lnTo>
                <a:lnTo>
                  <a:pt x="679" y="420"/>
                </a:lnTo>
                <a:lnTo>
                  <a:pt x="681" y="418"/>
                </a:lnTo>
                <a:lnTo>
                  <a:pt x="681" y="418"/>
                </a:lnTo>
                <a:lnTo>
                  <a:pt x="683" y="422"/>
                </a:lnTo>
                <a:lnTo>
                  <a:pt x="683" y="422"/>
                </a:lnTo>
                <a:lnTo>
                  <a:pt x="683" y="422"/>
                </a:lnTo>
                <a:lnTo>
                  <a:pt x="685" y="422"/>
                </a:lnTo>
                <a:lnTo>
                  <a:pt x="685" y="422"/>
                </a:lnTo>
                <a:lnTo>
                  <a:pt x="687" y="422"/>
                </a:lnTo>
                <a:lnTo>
                  <a:pt x="687" y="424"/>
                </a:lnTo>
                <a:lnTo>
                  <a:pt x="687" y="424"/>
                </a:lnTo>
                <a:lnTo>
                  <a:pt x="689" y="422"/>
                </a:lnTo>
                <a:lnTo>
                  <a:pt x="689" y="424"/>
                </a:lnTo>
                <a:lnTo>
                  <a:pt x="691" y="422"/>
                </a:lnTo>
                <a:lnTo>
                  <a:pt x="691" y="424"/>
                </a:lnTo>
                <a:lnTo>
                  <a:pt x="691" y="422"/>
                </a:lnTo>
                <a:lnTo>
                  <a:pt x="693" y="422"/>
                </a:lnTo>
                <a:lnTo>
                  <a:pt x="693" y="422"/>
                </a:lnTo>
                <a:lnTo>
                  <a:pt x="695" y="420"/>
                </a:lnTo>
                <a:lnTo>
                  <a:pt x="695" y="422"/>
                </a:lnTo>
                <a:lnTo>
                  <a:pt x="695" y="420"/>
                </a:lnTo>
                <a:lnTo>
                  <a:pt x="697" y="420"/>
                </a:lnTo>
                <a:lnTo>
                  <a:pt x="697" y="420"/>
                </a:lnTo>
                <a:lnTo>
                  <a:pt x="699" y="418"/>
                </a:lnTo>
                <a:lnTo>
                  <a:pt x="699" y="420"/>
                </a:lnTo>
                <a:lnTo>
                  <a:pt x="701" y="418"/>
                </a:lnTo>
                <a:lnTo>
                  <a:pt x="701" y="418"/>
                </a:lnTo>
                <a:lnTo>
                  <a:pt x="701" y="420"/>
                </a:lnTo>
                <a:lnTo>
                  <a:pt x="703" y="416"/>
                </a:lnTo>
                <a:lnTo>
                  <a:pt x="703" y="418"/>
                </a:lnTo>
                <a:lnTo>
                  <a:pt x="705" y="416"/>
                </a:lnTo>
                <a:lnTo>
                  <a:pt x="705" y="418"/>
                </a:lnTo>
                <a:lnTo>
                  <a:pt x="705" y="416"/>
                </a:lnTo>
                <a:lnTo>
                  <a:pt x="707" y="416"/>
                </a:lnTo>
                <a:lnTo>
                  <a:pt x="707" y="416"/>
                </a:lnTo>
                <a:lnTo>
                  <a:pt x="709" y="416"/>
                </a:lnTo>
                <a:lnTo>
                  <a:pt x="709" y="414"/>
                </a:lnTo>
                <a:lnTo>
                  <a:pt x="709" y="414"/>
                </a:lnTo>
                <a:lnTo>
                  <a:pt x="711" y="414"/>
                </a:lnTo>
                <a:lnTo>
                  <a:pt x="711" y="416"/>
                </a:lnTo>
                <a:lnTo>
                  <a:pt x="713" y="418"/>
                </a:lnTo>
                <a:lnTo>
                  <a:pt x="713" y="416"/>
                </a:lnTo>
                <a:lnTo>
                  <a:pt x="713" y="416"/>
                </a:lnTo>
                <a:lnTo>
                  <a:pt x="715" y="416"/>
                </a:lnTo>
                <a:lnTo>
                  <a:pt x="715" y="418"/>
                </a:lnTo>
                <a:lnTo>
                  <a:pt x="717" y="418"/>
                </a:lnTo>
                <a:lnTo>
                  <a:pt x="717" y="418"/>
                </a:lnTo>
                <a:lnTo>
                  <a:pt x="719" y="420"/>
                </a:lnTo>
                <a:lnTo>
                  <a:pt x="719" y="422"/>
                </a:lnTo>
                <a:lnTo>
                  <a:pt x="719" y="422"/>
                </a:lnTo>
                <a:lnTo>
                  <a:pt x="721" y="424"/>
                </a:lnTo>
                <a:lnTo>
                  <a:pt x="721" y="428"/>
                </a:lnTo>
                <a:lnTo>
                  <a:pt x="723" y="428"/>
                </a:lnTo>
                <a:lnTo>
                  <a:pt x="723" y="430"/>
                </a:lnTo>
                <a:lnTo>
                  <a:pt x="723" y="432"/>
                </a:lnTo>
                <a:lnTo>
                  <a:pt x="726" y="437"/>
                </a:lnTo>
                <a:lnTo>
                  <a:pt x="726" y="439"/>
                </a:lnTo>
                <a:lnTo>
                  <a:pt x="728" y="443"/>
                </a:lnTo>
                <a:lnTo>
                  <a:pt x="728" y="445"/>
                </a:lnTo>
                <a:lnTo>
                  <a:pt x="728" y="449"/>
                </a:lnTo>
                <a:lnTo>
                  <a:pt x="730" y="451"/>
                </a:lnTo>
                <a:lnTo>
                  <a:pt x="730" y="453"/>
                </a:lnTo>
                <a:lnTo>
                  <a:pt x="732" y="455"/>
                </a:lnTo>
                <a:lnTo>
                  <a:pt x="732" y="459"/>
                </a:lnTo>
                <a:lnTo>
                  <a:pt x="732" y="461"/>
                </a:lnTo>
                <a:lnTo>
                  <a:pt x="734" y="463"/>
                </a:lnTo>
                <a:lnTo>
                  <a:pt x="734" y="465"/>
                </a:lnTo>
                <a:lnTo>
                  <a:pt x="736" y="469"/>
                </a:lnTo>
                <a:lnTo>
                  <a:pt x="736" y="469"/>
                </a:lnTo>
                <a:lnTo>
                  <a:pt x="738" y="471"/>
                </a:lnTo>
                <a:lnTo>
                  <a:pt x="738" y="473"/>
                </a:lnTo>
                <a:lnTo>
                  <a:pt x="738" y="475"/>
                </a:lnTo>
                <a:lnTo>
                  <a:pt x="740" y="477"/>
                </a:lnTo>
                <a:lnTo>
                  <a:pt x="740" y="479"/>
                </a:lnTo>
                <a:lnTo>
                  <a:pt x="742" y="479"/>
                </a:lnTo>
                <a:lnTo>
                  <a:pt x="742" y="481"/>
                </a:lnTo>
                <a:lnTo>
                  <a:pt x="742" y="481"/>
                </a:lnTo>
                <a:lnTo>
                  <a:pt x="744" y="483"/>
                </a:lnTo>
                <a:lnTo>
                  <a:pt x="744" y="485"/>
                </a:lnTo>
                <a:lnTo>
                  <a:pt x="746" y="485"/>
                </a:lnTo>
                <a:lnTo>
                  <a:pt x="746" y="487"/>
                </a:lnTo>
                <a:lnTo>
                  <a:pt x="746" y="489"/>
                </a:lnTo>
                <a:lnTo>
                  <a:pt x="748" y="489"/>
                </a:lnTo>
                <a:lnTo>
                  <a:pt x="748" y="491"/>
                </a:lnTo>
                <a:lnTo>
                  <a:pt x="750" y="493"/>
                </a:lnTo>
                <a:lnTo>
                  <a:pt x="750" y="493"/>
                </a:lnTo>
                <a:lnTo>
                  <a:pt x="750" y="495"/>
                </a:lnTo>
                <a:lnTo>
                  <a:pt x="752" y="495"/>
                </a:lnTo>
                <a:lnTo>
                  <a:pt x="752" y="495"/>
                </a:lnTo>
                <a:lnTo>
                  <a:pt x="754" y="498"/>
                </a:lnTo>
                <a:lnTo>
                  <a:pt x="754" y="500"/>
                </a:lnTo>
                <a:lnTo>
                  <a:pt x="754" y="502"/>
                </a:lnTo>
                <a:lnTo>
                  <a:pt x="756" y="502"/>
                </a:lnTo>
                <a:lnTo>
                  <a:pt x="756" y="504"/>
                </a:lnTo>
                <a:lnTo>
                  <a:pt x="758" y="502"/>
                </a:lnTo>
                <a:moveTo>
                  <a:pt x="593" y="144"/>
                </a:moveTo>
                <a:lnTo>
                  <a:pt x="593" y="150"/>
                </a:lnTo>
                <a:lnTo>
                  <a:pt x="595" y="158"/>
                </a:lnTo>
                <a:lnTo>
                  <a:pt x="595" y="164"/>
                </a:lnTo>
                <a:lnTo>
                  <a:pt x="595" y="172"/>
                </a:lnTo>
                <a:lnTo>
                  <a:pt x="597" y="180"/>
                </a:lnTo>
                <a:lnTo>
                  <a:pt x="597" y="187"/>
                </a:lnTo>
                <a:lnTo>
                  <a:pt x="599" y="197"/>
                </a:lnTo>
                <a:lnTo>
                  <a:pt x="599" y="205"/>
                </a:lnTo>
                <a:lnTo>
                  <a:pt x="602" y="213"/>
                </a:lnTo>
                <a:lnTo>
                  <a:pt x="602" y="221"/>
                </a:lnTo>
                <a:lnTo>
                  <a:pt x="602" y="229"/>
                </a:lnTo>
                <a:lnTo>
                  <a:pt x="604" y="237"/>
                </a:lnTo>
                <a:lnTo>
                  <a:pt x="604" y="246"/>
                </a:lnTo>
                <a:lnTo>
                  <a:pt x="606" y="254"/>
                </a:lnTo>
                <a:lnTo>
                  <a:pt x="606" y="262"/>
                </a:lnTo>
                <a:lnTo>
                  <a:pt x="606" y="270"/>
                </a:lnTo>
                <a:lnTo>
                  <a:pt x="608" y="276"/>
                </a:lnTo>
                <a:lnTo>
                  <a:pt x="608" y="284"/>
                </a:lnTo>
                <a:lnTo>
                  <a:pt x="610" y="294"/>
                </a:lnTo>
                <a:lnTo>
                  <a:pt x="610" y="298"/>
                </a:lnTo>
                <a:lnTo>
                  <a:pt x="610" y="306"/>
                </a:lnTo>
                <a:lnTo>
                  <a:pt x="612" y="313"/>
                </a:lnTo>
                <a:lnTo>
                  <a:pt x="612" y="319"/>
                </a:lnTo>
                <a:lnTo>
                  <a:pt x="614" y="325"/>
                </a:lnTo>
                <a:lnTo>
                  <a:pt x="614" y="335"/>
                </a:lnTo>
                <a:lnTo>
                  <a:pt x="614" y="337"/>
                </a:lnTo>
                <a:lnTo>
                  <a:pt x="616" y="347"/>
                </a:lnTo>
                <a:lnTo>
                  <a:pt x="616" y="351"/>
                </a:lnTo>
                <a:lnTo>
                  <a:pt x="618" y="355"/>
                </a:lnTo>
                <a:lnTo>
                  <a:pt x="618" y="363"/>
                </a:lnTo>
                <a:lnTo>
                  <a:pt x="618" y="367"/>
                </a:lnTo>
                <a:lnTo>
                  <a:pt x="620" y="372"/>
                </a:lnTo>
                <a:lnTo>
                  <a:pt x="620" y="376"/>
                </a:lnTo>
                <a:lnTo>
                  <a:pt x="622" y="382"/>
                </a:lnTo>
                <a:lnTo>
                  <a:pt x="622" y="384"/>
                </a:lnTo>
                <a:lnTo>
                  <a:pt x="624" y="390"/>
                </a:lnTo>
                <a:lnTo>
                  <a:pt x="624" y="392"/>
                </a:lnTo>
                <a:lnTo>
                  <a:pt x="624" y="396"/>
                </a:lnTo>
                <a:lnTo>
                  <a:pt x="626" y="400"/>
                </a:lnTo>
                <a:lnTo>
                  <a:pt x="626" y="402"/>
                </a:lnTo>
                <a:lnTo>
                  <a:pt x="628" y="404"/>
                </a:lnTo>
                <a:lnTo>
                  <a:pt x="628" y="406"/>
                </a:lnTo>
                <a:lnTo>
                  <a:pt x="628" y="410"/>
                </a:lnTo>
                <a:lnTo>
                  <a:pt x="630" y="410"/>
                </a:lnTo>
                <a:lnTo>
                  <a:pt x="630" y="414"/>
                </a:lnTo>
                <a:lnTo>
                  <a:pt x="632" y="414"/>
                </a:lnTo>
                <a:lnTo>
                  <a:pt x="632" y="414"/>
                </a:lnTo>
                <a:lnTo>
                  <a:pt x="632" y="414"/>
                </a:lnTo>
                <a:lnTo>
                  <a:pt x="634" y="416"/>
                </a:lnTo>
                <a:lnTo>
                  <a:pt x="634" y="418"/>
                </a:lnTo>
                <a:lnTo>
                  <a:pt x="636" y="420"/>
                </a:lnTo>
                <a:lnTo>
                  <a:pt x="636" y="418"/>
                </a:lnTo>
                <a:lnTo>
                  <a:pt x="636" y="420"/>
                </a:lnTo>
                <a:lnTo>
                  <a:pt x="638" y="420"/>
                </a:lnTo>
                <a:lnTo>
                  <a:pt x="638" y="420"/>
                </a:lnTo>
                <a:lnTo>
                  <a:pt x="640" y="422"/>
                </a:lnTo>
                <a:lnTo>
                  <a:pt x="640" y="422"/>
                </a:lnTo>
                <a:lnTo>
                  <a:pt x="642" y="420"/>
                </a:lnTo>
                <a:lnTo>
                  <a:pt x="642" y="422"/>
                </a:lnTo>
                <a:lnTo>
                  <a:pt x="642" y="420"/>
                </a:lnTo>
                <a:lnTo>
                  <a:pt x="644" y="420"/>
                </a:lnTo>
                <a:lnTo>
                  <a:pt x="644" y="420"/>
                </a:lnTo>
                <a:lnTo>
                  <a:pt x="646" y="420"/>
                </a:lnTo>
                <a:lnTo>
                  <a:pt x="646" y="422"/>
                </a:lnTo>
                <a:lnTo>
                  <a:pt x="646" y="420"/>
                </a:lnTo>
                <a:lnTo>
                  <a:pt x="648" y="418"/>
                </a:lnTo>
                <a:lnTo>
                  <a:pt x="648" y="420"/>
                </a:lnTo>
                <a:lnTo>
                  <a:pt x="650" y="418"/>
                </a:lnTo>
                <a:lnTo>
                  <a:pt x="650" y="418"/>
                </a:lnTo>
                <a:lnTo>
                  <a:pt x="650" y="416"/>
                </a:lnTo>
                <a:lnTo>
                  <a:pt x="652" y="420"/>
                </a:lnTo>
                <a:lnTo>
                  <a:pt x="652" y="418"/>
                </a:lnTo>
                <a:lnTo>
                  <a:pt x="654" y="418"/>
                </a:lnTo>
                <a:lnTo>
                  <a:pt x="654" y="416"/>
                </a:lnTo>
                <a:lnTo>
                  <a:pt x="654" y="416"/>
                </a:lnTo>
                <a:lnTo>
                  <a:pt x="656" y="416"/>
                </a:lnTo>
                <a:lnTo>
                  <a:pt x="656" y="416"/>
                </a:lnTo>
                <a:lnTo>
                  <a:pt x="658" y="416"/>
                </a:lnTo>
                <a:lnTo>
                  <a:pt x="658" y="414"/>
                </a:lnTo>
                <a:lnTo>
                  <a:pt x="660" y="414"/>
                </a:lnTo>
                <a:lnTo>
                  <a:pt x="660" y="412"/>
                </a:lnTo>
                <a:lnTo>
                  <a:pt x="660" y="412"/>
                </a:lnTo>
                <a:lnTo>
                  <a:pt x="663" y="412"/>
                </a:lnTo>
                <a:lnTo>
                  <a:pt x="663" y="412"/>
                </a:lnTo>
                <a:lnTo>
                  <a:pt x="665" y="412"/>
                </a:lnTo>
                <a:lnTo>
                  <a:pt x="665" y="412"/>
                </a:lnTo>
                <a:lnTo>
                  <a:pt x="665" y="412"/>
                </a:lnTo>
                <a:lnTo>
                  <a:pt x="667" y="412"/>
                </a:lnTo>
                <a:lnTo>
                  <a:pt x="667" y="412"/>
                </a:lnTo>
                <a:lnTo>
                  <a:pt x="669" y="412"/>
                </a:lnTo>
                <a:lnTo>
                  <a:pt x="669" y="412"/>
                </a:lnTo>
                <a:lnTo>
                  <a:pt x="669" y="414"/>
                </a:lnTo>
                <a:lnTo>
                  <a:pt x="671" y="414"/>
                </a:lnTo>
                <a:lnTo>
                  <a:pt x="671" y="414"/>
                </a:lnTo>
                <a:lnTo>
                  <a:pt x="673" y="416"/>
                </a:lnTo>
                <a:lnTo>
                  <a:pt x="673" y="414"/>
                </a:lnTo>
                <a:lnTo>
                  <a:pt x="673" y="414"/>
                </a:lnTo>
                <a:lnTo>
                  <a:pt x="675" y="414"/>
                </a:lnTo>
                <a:lnTo>
                  <a:pt x="675" y="416"/>
                </a:lnTo>
                <a:moveTo>
                  <a:pt x="510" y="8"/>
                </a:moveTo>
                <a:lnTo>
                  <a:pt x="512" y="10"/>
                </a:lnTo>
                <a:lnTo>
                  <a:pt x="512" y="10"/>
                </a:lnTo>
                <a:lnTo>
                  <a:pt x="514" y="10"/>
                </a:lnTo>
                <a:lnTo>
                  <a:pt x="514" y="10"/>
                </a:lnTo>
                <a:lnTo>
                  <a:pt x="514" y="10"/>
                </a:lnTo>
                <a:lnTo>
                  <a:pt x="516" y="10"/>
                </a:lnTo>
                <a:lnTo>
                  <a:pt x="516" y="10"/>
                </a:lnTo>
                <a:lnTo>
                  <a:pt x="518" y="10"/>
                </a:lnTo>
                <a:lnTo>
                  <a:pt x="518" y="10"/>
                </a:lnTo>
                <a:lnTo>
                  <a:pt x="518" y="10"/>
                </a:lnTo>
                <a:lnTo>
                  <a:pt x="520" y="8"/>
                </a:lnTo>
                <a:lnTo>
                  <a:pt x="520" y="8"/>
                </a:lnTo>
                <a:lnTo>
                  <a:pt x="522" y="8"/>
                </a:lnTo>
                <a:lnTo>
                  <a:pt x="522" y="10"/>
                </a:lnTo>
                <a:lnTo>
                  <a:pt x="524" y="8"/>
                </a:lnTo>
                <a:lnTo>
                  <a:pt x="524" y="6"/>
                </a:lnTo>
                <a:lnTo>
                  <a:pt x="524" y="6"/>
                </a:lnTo>
                <a:lnTo>
                  <a:pt x="526" y="6"/>
                </a:lnTo>
                <a:lnTo>
                  <a:pt x="526" y="6"/>
                </a:lnTo>
                <a:lnTo>
                  <a:pt x="528" y="4"/>
                </a:lnTo>
                <a:lnTo>
                  <a:pt x="528" y="4"/>
                </a:lnTo>
                <a:lnTo>
                  <a:pt x="528" y="4"/>
                </a:lnTo>
                <a:lnTo>
                  <a:pt x="530" y="2"/>
                </a:lnTo>
                <a:lnTo>
                  <a:pt x="530" y="0"/>
                </a:lnTo>
                <a:lnTo>
                  <a:pt x="532" y="2"/>
                </a:lnTo>
                <a:lnTo>
                  <a:pt x="532" y="2"/>
                </a:lnTo>
                <a:lnTo>
                  <a:pt x="532" y="0"/>
                </a:lnTo>
                <a:lnTo>
                  <a:pt x="534" y="2"/>
                </a:lnTo>
                <a:lnTo>
                  <a:pt x="534" y="2"/>
                </a:lnTo>
                <a:lnTo>
                  <a:pt x="536" y="2"/>
                </a:lnTo>
                <a:lnTo>
                  <a:pt x="536" y="2"/>
                </a:lnTo>
                <a:lnTo>
                  <a:pt x="536" y="2"/>
                </a:lnTo>
                <a:lnTo>
                  <a:pt x="538" y="2"/>
                </a:lnTo>
                <a:lnTo>
                  <a:pt x="538" y="2"/>
                </a:lnTo>
                <a:lnTo>
                  <a:pt x="541" y="2"/>
                </a:lnTo>
                <a:lnTo>
                  <a:pt x="541" y="2"/>
                </a:lnTo>
                <a:lnTo>
                  <a:pt x="543" y="2"/>
                </a:lnTo>
                <a:lnTo>
                  <a:pt x="543" y="4"/>
                </a:lnTo>
                <a:lnTo>
                  <a:pt x="543" y="2"/>
                </a:lnTo>
                <a:lnTo>
                  <a:pt x="545" y="6"/>
                </a:lnTo>
                <a:lnTo>
                  <a:pt x="545" y="6"/>
                </a:lnTo>
                <a:lnTo>
                  <a:pt x="547" y="8"/>
                </a:lnTo>
                <a:lnTo>
                  <a:pt x="547" y="6"/>
                </a:lnTo>
                <a:lnTo>
                  <a:pt x="547" y="8"/>
                </a:lnTo>
                <a:lnTo>
                  <a:pt x="549" y="6"/>
                </a:lnTo>
                <a:lnTo>
                  <a:pt x="549" y="8"/>
                </a:lnTo>
                <a:lnTo>
                  <a:pt x="551" y="8"/>
                </a:lnTo>
                <a:lnTo>
                  <a:pt x="551" y="10"/>
                </a:lnTo>
                <a:lnTo>
                  <a:pt x="551" y="10"/>
                </a:lnTo>
                <a:lnTo>
                  <a:pt x="553" y="10"/>
                </a:lnTo>
                <a:lnTo>
                  <a:pt x="553" y="10"/>
                </a:lnTo>
                <a:lnTo>
                  <a:pt x="555" y="12"/>
                </a:lnTo>
                <a:lnTo>
                  <a:pt x="555" y="14"/>
                </a:lnTo>
                <a:lnTo>
                  <a:pt x="555" y="14"/>
                </a:lnTo>
                <a:lnTo>
                  <a:pt x="557" y="14"/>
                </a:lnTo>
                <a:lnTo>
                  <a:pt x="557" y="14"/>
                </a:lnTo>
                <a:lnTo>
                  <a:pt x="559" y="16"/>
                </a:lnTo>
                <a:lnTo>
                  <a:pt x="559" y="16"/>
                </a:lnTo>
                <a:lnTo>
                  <a:pt x="559" y="18"/>
                </a:lnTo>
                <a:lnTo>
                  <a:pt x="561" y="18"/>
                </a:lnTo>
                <a:lnTo>
                  <a:pt x="561" y="18"/>
                </a:lnTo>
                <a:lnTo>
                  <a:pt x="563" y="22"/>
                </a:lnTo>
                <a:lnTo>
                  <a:pt x="563" y="20"/>
                </a:lnTo>
                <a:lnTo>
                  <a:pt x="565" y="22"/>
                </a:lnTo>
                <a:lnTo>
                  <a:pt x="565" y="22"/>
                </a:lnTo>
                <a:lnTo>
                  <a:pt x="565" y="22"/>
                </a:lnTo>
                <a:lnTo>
                  <a:pt x="567" y="24"/>
                </a:lnTo>
                <a:lnTo>
                  <a:pt x="567" y="28"/>
                </a:lnTo>
                <a:lnTo>
                  <a:pt x="569" y="28"/>
                </a:lnTo>
                <a:lnTo>
                  <a:pt x="569" y="30"/>
                </a:lnTo>
                <a:lnTo>
                  <a:pt x="569" y="32"/>
                </a:lnTo>
                <a:lnTo>
                  <a:pt x="571" y="34"/>
                </a:lnTo>
                <a:lnTo>
                  <a:pt x="571" y="38"/>
                </a:lnTo>
                <a:lnTo>
                  <a:pt x="573" y="38"/>
                </a:lnTo>
                <a:lnTo>
                  <a:pt x="573" y="38"/>
                </a:lnTo>
                <a:lnTo>
                  <a:pt x="573" y="44"/>
                </a:lnTo>
                <a:lnTo>
                  <a:pt x="575" y="44"/>
                </a:lnTo>
                <a:lnTo>
                  <a:pt x="575" y="46"/>
                </a:lnTo>
                <a:lnTo>
                  <a:pt x="577" y="50"/>
                </a:lnTo>
                <a:lnTo>
                  <a:pt x="577" y="52"/>
                </a:lnTo>
                <a:lnTo>
                  <a:pt x="577" y="54"/>
                </a:lnTo>
                <a:lnTo>
                  <a:pt x="579" y="59"/>
                </a:lnTo>
                <a:lnTo>
                  <a:pt x="579" y="65"/>
                </a:lnTo>
                <a:lnTo>
                  <a:pt x="581" y="69"/>
                </a:lnTo>
                <a:lnTo>
                  <a:pt x="581" y="71"/>
                </a:lnTo>
                <a:lnTo>
                  <a:pt x="583" y="77"/>
                </a:lnTo>
                <a:lnTo>
                  <a:pt x="583" y="79"/>
                </a:lnTo>
                <a:lnTo>
                  <a:pt x="583" y="85"/>
                </a:lnTo>
                <a:lnTo>
                  <a:pt x="585" y="87"/>
                </a:lnTo>
                <a:lnTo>
                  <a:pt x="585" y="95"/>
                </a:lnTo>
                <a:lnTo>
                  <a:pt x="587" y="97"/>
                </a:lnTo>
                <a:lnTo>
                  <a:pt x="587" y="103"/>
                </a:lnTo>
                <a:lnTo>
                  <a:pt x="587" y="109"/>
                </a:lnTo>
                <a:lnTo>
                  <a:pt x="589" y="113"/>
                </a:lnTo>
                <a:lnTo>
                  <a:pt x="589" y="120"/>
                </a:lnTo>
                <a:lnTo>
                  <a:pt x="591" y="126"/>
                </a:lnTo>
                <a:lnTo>
                  <a:pt x="591" y="130"/>
                </a:lnTo>
                <a:lnTo>
                  <a:pt x="591" y="138"/>
                </a:lnTo>
                <a:lnTo>
                  <a:pt x="593" y="144"/>
                </a:lnTo>
                <a:moveTo>
                  <a:pt x="429" y="16"/>
                </a:moveTo>
                <a:lnTo>
                  <a:pt x="429" y="18"/>
                </a:lnTo>
                <a:lnTo>
                  <a:pt x="431" y="20"/>
                </a:lnTo>
                <a:lnTo>
                  <a:pt x="431" y="18"/>
                </a:lnTo>
                <a:lnTo>
                  <a:pt x="433" y="18"/>
                </a:lnTo>
                <a:lnTo>
                  <a:pt x="433" y="20"/>
                </a:lnTo>
                <a:lnTo>
                  <a:pt x="433" y="20"/>
                </a:lnTo>
                <a:lnTo>
                  <a:pt x="435" y="20"/>
                </a:lnTo>
                <a:lnTo>
                  <a:pt x="435" y="20"/>
                </a:lnTo>
                <a:lnTo>
                  <a:pt x="437" y="22"/>
                </a:lnTo>
                <a:lnTo>
                  <a:pt x="437" y="20"/>
                </a:lnTo>
                <a:lnTo>
                  <a:pt x="437" y="20"/>
                </a:lnTo>
                <a:lnTo>
                  <a:pt x="439" y="18"/>
                </a:lnTo>
                <a:lnTo>
                  <a:pt x="439" y="20"/>
                </a:lnTo>
                <a:lnTo>
                  <a:pt x="441" y="20"/>
                </a:lnTo>
                <a:lnTo>
                  <a:pt x="441" y="20"/>
                </a:lnTo>
                <a:lnTo>
                  <a:pt x="441" y="20"/>
                </a:lnTo>
                <a:lnTo>
                  <a:pt x="443" y="20"/>
                </a:lnTo>
                <a:lnTo>
                  <a:pt x="443" y="20"/>
                </a:lnTo>
                <a:lnTo>
                  <a:pt x="445" y="20"/>
                </a:lnTo>
                <a:lnTo>
                  <a:pt x="445" y="16"/>
                </a:lnTo>
                <a:lnTo>
                  <a:pt x="447" y="16"/>
                </a:lnTo>
                <a:lnTo>
                  <a:pt x="447" y="18"/>
                </a:lnTo>
                <a:lnTo>
                  <a:pt x="447" y="16"/>
                </a:lnTo>
                <a:lnTo>
                  <a:pt x="449" y="16"/>
                </a:lnTo>
                <a:lnTo>
                  <a:pt x="449" y="18"/>
                </a:lnTo>
                <a:lnTo>
                  <a:pt x="451" y="16"/>
                </a:lnTo>
                <a:lnTo>
                  <a:pt x="451" y="16"/>
                </a:lnTo>
                <a:lnTo>
                  <a:pt x="451" y="16"/>
                </a:lnTo>
                <a:lnTo>
                  <a:pt x="453" y="16"/>
                </a:lnTo>
                <a:lnTo>
                  <a:pt x="453" y="16"/>
                </a:lnTo>
                <a:lnTo>
                  <a:pt x="455" y="18"/>
                </a:lnTo>
                <a:lnTo>
                  <a:pt x="455" y="18"/>
                </a:lnTo>
                <a:lnTo>
                  <a:pt x="455" y="16"/>
                </a:lnTo>
                <a:lnTo>
                  <a:pt x="457" y="16"/>
                </a:lnTo>
                <a:lnTo>
                  <a:pt x="457" y="18"/>
                </a:lnTo>
                <a:lnTo>
                  <a:pt x="459" y="18"/>
                </a:lnTo>
                <a:lnTo>
                  <a:pt x="459" y="18"/>
                </a:lnTo>
                <a:lnTo>
                  <a:pt x="459" y="16"/>
                </a:lnTo>
                <a:lnTo>
                  <a:pt x="461" y="14"/>
                </a:lnTo>
                <a:lnTo>
                  <a:pt x="461" y="14"/>
                </a:lnTo>
                <a:lnTo>
                  <a:pt x="463" y="16"/>
                </a:lnTo>
                <a:lnTo>
                  <a:pt x="463" y="12"/>
                </a:lnTo>
                <a:lnTo>
                  <a:pt x="465" y="14"/>
                </a:lnTo>
                <a:lnTo>
                  <a:pt x="465" y="14"/>
                </a:lnTo>
                <a:lnTo>
                  <a:pt x="465" y="14"/>
                </a:lnTo>
                <a:lnTo>
                  <a:pt x="467" y="12"/>
                </a:lnTo>
                <a:lnTo>
                  <a:pt x="467" y="12"/>
                </a:lnTo>
                <a:lnTo>
                  <a:pt x="469" y="10"/>
                </a:lnTo>
                <a:lnTo>
                  <a:pt x="469" y="10"/>
                </a:lnTo>
                <a:lnTo>
                  <a:pt x="469" y="8"/>
                </a:lnTo>
                <a:lnTo>
                  <a:pt x="471" y="10"/>
                </a:lnTo>
                <a:lnTo>
                  <a:pt x="471" y="10"/>
                </a:lnTo>
                <a:lnTo>
                  <a:pt x="473" y="10"/>
                </a:lnTo>
                <a:lnTo>
                  <a:pt x="473" y="10"/>
                </a:lnTo>
                <a:lnTo>
                  <a:pt x="473" y="10"/>
                </a:lnTo>
                <a:lnTo>
                  <a:pt x="475" y="10"/>
                </a:lnTo>
                <a:lnTo>
                  <a:pt x="475" y="12"/>
                </a:lnTo>
                <a:lnTo>
                  <a:pt x="477" y="10"/>
                </a:lnTo>
                <a:lnTo>
                  <a:pt x="477" y="10"/>
                </a:lnTo>
                <a:lnTo>
                  <a:pt x="477" y="12"/>
                </a:lnTo>
                <a:lnTo>
                  <a:pt x="480" y="12"/>
                </a:lnTo>
                <a:lnTo>
                  <a:pt x="480" y="10"/>
                </a:lnTo>
                <a:lnTo>
                  <a:pt x="482" y="12"/>
                </a:lnTo>
                <a:lnTo>
                  <a:pt x="482" y="10"/>
                </a:lnTo>
                <a:lnTo>
                  <a:pt x="484" y="10"/>
                </a:lnTo>
                <a:lnTo>
                  <a:pt x="484" y="12"/>
                </a:lnTo>
                <a:lnTo>
                  <a:pt x="484" y="10"/>
                </a:lnTo>
                <a:lnTo>
                  <a:pt x="486" y="10"/>
                </a:lnTo>
                <a:lnTo>
                  <a:pt x="486" y="14"/>
                </a:lnTo>
                <a:lnTo>
                  <a:pt x="488" y="10"/>
                </a:lnTo>
                <a:lnTo>
                  <a:pt x="488" y="10"/>
                </a:lnTo>
                <a:lnTo>
                  <a:pt x="488" y="12"/>
                </a:lnTo>
                <a:lnTo>
                  <a:pt x="490" y="10"/>
                </a:lnTo>
                <a:lnTo>
                  <a:pt x="490" y="12"/>
                </a:lnTo>
                <a:lnTo>
                  <a:pt x="492" y="10"/>
                </a:lnTo>
                <a:lnTo>
                  <a:pt x="492" y="12"/>
                </a:lnTo>
                <a:lnTo>
                  <a:pt x="492" y="10"/>
                </a:lnTo>
                <a:lnTo>
                  <a:pt x="494" y="12"/>
                </a:lnTo>
                <a:lnTo>
                  <a:pt x="494" y="12"/>
                </a:lnTo>
                <a:lnTo>
                  <a:pt x="496" y="12"/>
                </a:lnTo>
                <a:lnTo>
                  <a:pt x="496" y="12"/>
                </a:lnTo>
                <a:lnTo>
                  <a:pt x="496" y="12"/>
                </a:lnTo>
                <a:lnTo>
                  <a:pt x="498" y="12"/>
                </a:lnTo>
                <a:lnTo>
                  <a:pt x="498" y="12"/>
                </a:lnTo>
                <a:lnTo>
                  <a:pt x="500" y="12"/>
                </a:lnTo>
                <a:lnTo>
                  <a:pt x="500" y="12"/>
                </a:lnTo>
                <a:lnTo>
                  <a:pt x="500" y="12"/>
                </a:lnTo>
                <a:lnTo>
                  <a:pt x="502" y="10"/>
                </a:lnTo>
                <a:lnTo>
                  <a:pt x="502" y="12"/>
                </a:lnTo>
                <a:lnTo>
                  <a:pt x="504" y="12"/>
                </a:lnTo>
                <a:lnTo>
                  <a:pt x="504" y="12"/>
                </a:lnTo>
                <a:lnTo>
                  <a:pt x="506" y="14"/>
                </a:lnTo>
                <a:lnTo>
                  <a:pt x="506" y="12"/>
                </a:lnTo>
                <a:lnTo>
                  <a:pt x="506" y="10"/>
                </a:lnTo>
                <a:lnTo>
                  <a:pt x="508" y="12"/>
                </a:lnTo>
                <a:lnTo>
                  <a:pt x="508" y="10"/>
                </a:lnTo>
                <a:lnTo>
                  <a:pt x="510" y="10"/>
                </a:lnTo>
                <a:lnTo>
                  <a:pt x="510" y="12"/>
                </a:lnTo>
                <a:lnTo>
                  <a:pt x="510" y="8"/>
                </a:lnTo>
                <a:moveTo>
                  <a:pt x="347" y="24"/>
                </a:moveTo>
                <a:lnTo>
                  <a:pt x="347" y="24"/>
                </a:lnTo>
                <a:lnTo>
                  <a:pt x="347" y="22"/>
                </a:lnTo>
                <a:lnTo>
                  <a:pt x="349" y="22"/>
                </a:lnTo>
                <a:lnTo>
                  <a:pt x="349" y="22"/>
                </a:lnTo>
                <a:lnTo>
                  <a:pt x="351" y="24"/>
                </a:lnTo>
                <a:lnTo>
                  <a:pt x="351" y="22"/>
                </a:lnTo>
                <a:lnTo>
                  <a:pt x="351" y="24"/>
                </a:lnTo>
                <a:lnTo>
                  <a:pt x="353" y="26"/>
                </a:lnTo>
                <a:lnTo>
                  <a:pt x="353" y="26"/>
                </a:lnTo>
                <a:lnTo>
                  <a:pt x="356" y="24"/>
                </a:lnTo>
                <a:lnTo>
                  <a:pt x="356" y="24"/>
                </a:lnTo>
                <a:lnTo>
                  <a:pt x="356" y="26"/>
                </a:lnTo>
                <a:lnTo>
                  <a:pt x="358" y="26"/>
                </a:lnTo>
                <a:lnTo>
                  <a:pt x="358" y="26"/>
                </a:lnTo>
                <a:lnTo>
                  <a:pt x="360" y="26"/>
                </a:lnTo>
                <a:lnTo>
                  <a:pt x="360" y="26"/>
                </a:lnTo>
                <a:lnTo>
                  <a:pt x="360" y="28"/>
                </a:lnTo>
                <a:lnTo>
                  <a:pt x="362" y="28"/>
                </a:lnTo>
                <a:lnTo>
                  <a:pt x="362" y="26"/>
                </a:lnTo>
                <a:lnTo>
                  <a:pt x="364" y="26"/>
                </a:lnTo>
                <a:lnTo>
                  <a:pt x="364" y="26"/>
                </a:lnTo>
                <a:lnTo>
                  <a:pt x="364" y="26"/>
                </a:lnTo>
                <a:lnTo>
                  <a:pt x="366" y="24"/>
                </a:lnTo>
                <a:lnTo>
                  <a:pt x="366" y="24"/>
                </a:lnTo>
                <a:lnTo>
                  <a:pt x="368" y="24"/>
                </a:lnTo>
                <a:lnTo>
                  <a:pt x="368" y="22"/>
                </a:lnTo>
                <a:lnTo>
                  <a:pt x="370" y="22"/>
                </a:lnTo>
                <a:lnTo>
                  <a:pt x="370" y="24"/>
                </a:lnTo>
                <a:lnTo>
                  <a:pt x="370" y="20"/>
                </a:lnTo>
                <a:lnTo>
                  <a:pt x="372" y="22"/>
                </a:lnTo>
                <a:lnTo>
                  <a:pt x="372" y="20"/>
                </a:lnTo>
                <a:lnTo>
                  <a:pt x="374" y="20"/>
                </a:lnTo>
                <a:lnTo>
                  <a:pt x="374" y="18"/>
                </a:lnTo>
                <a:lnTo>
                  <a:pt x="374" y="18"/>
                </a:lnTo>
                <a:lnTo>
                  <a:pt x="376" y="16"/>
                </a:lnTo>
                <a:lnTo>
                  <a:pt x="376" y="20"/>
                </a:lnTo>
                <a:lnTo>
                  <a:pt x="378" y="18"/>
                </a:lnTo>
                <a:lnTo>
                  <a:pt x="378" y="16"/>
                </a:lnTo>
                <a:lnTo>
                  <a:pt x="378" y="18"/>
                </a:lnTo>
                <a:lnTo>
                  <a:pt x="380" y="18"/>
                </a:lnTo>
                <a:lnTo>
                  <a:pt x="380" y="16"/>
                </a:lnTo>
                <a:lnTo>
                  <a:pt x="382" y="18"/>
                </a:lnTo>
                <a:lnTo>
                  <a:pt x="382" y="14"/>
                </a:lnTo>
                <a:lnTo>
                  <a:pt x="382" y="18"/>
                </a:lnTo>
                <a:lnTo>
                  <a:pt x="384" y="18"/>
                </a:lnTo>
                <a:lnTo>
                  <a:pt x="384" y="16"/>
                </a:lnTo>
                <a:lnTo>
                  <a:pt x="386" y="16"/>
                </a:lnTo>
                <a:lnTo>
                  <a:pt x="386" y="16"/>
                </a:lnTo>
                <a:lnTo>
                  <a:pt x="388" y="16"/>
                </a:lnTo>
                <a:lnTo>
                  <a:pt x="388" y="16"/>
                </a:lnTo>
                <a:lnTo>
                  <a:pt x="388" y="16"/>
                </a:lnTo>
                <a:lnTo>
                  <a:pt x="390" y="16"/>
                </a:lnTo>
                <a:lnTo>
                  <a:pt x="390" y="16"/>
                </a:lnTo>
                <a:lnTo>
                  <a:pt x="392" y="14"/>
                </a:lnTo>
                <a:lnTo>
                  <a:pt x="392" y="16"/>
                </a:lnTo>
                <a:lnTo>
                  <a:pt x="392" y="16"/>
                </a:lnTo>
                <a:lnTo>
                  <a:pt x="394" y="14"/>
                </a:lnTo>
                <a:lnTo>
                  <a:pt x="394" y="14"/>
                </a:lnTo>
                <a:lnTo>
                  <a:pt x="396" y="14"/>
                </a:lnTo>
                <a:lnTo>
                  <a:pt x="396" y="16"/>
                </a:lnTo>
                <a:lnTo>
                  <a:pt x="396" y="16"/>
                </a:lnTo>
                <a:lnTo>
                  <a:pt x="398" y="16"/>
                </a:lnTo>
                <a:lnTo>
                  <a:pt x="398" y="14"/>
                </a:lnTo>
                <a:lnTo>
                  <a:pt x="400" y="16"/>
                </a:lnTo>
                <a:lnTo>
                  <a:pt x="400" y="12"/>
                </a:lnTo>
                <a:lnTo>
                  <a:pt x="400" y="12"/>
                </a:lnTo>
                <a:lnTo>
                  <a:pt x="402" y="12"/>
                </a:lnTo>
                <a:lnTo>
                  <a:pt x="402" y="14"/>
                </a:lnTo>
                <a:lnTo>
                  <a:pt x="404" y="14"/>
                </a:lnTo>
                <a:lnTo>
                  <a:pt x="404" y="12"/>
                </a:lnTo>
                <a:lnTo>
                  <a:pt x="406" y="12"/>
                </a:lnTo>
                <a:lnTo>
                  <a:pt x="406" y="12"/>
                </a:lnTo>
                <a:lnTo>
                  <a:pt x="406" y="12"/>
                </a:lnTo>
                <a:lnTo>
                  <a:pt x="408" y="8"/>
                </a:lnTo>
                <a:lnTo>
                  <a:pt x="408" y="14"/>
                </a:lnTo>
                <a:lnTo>
                  <a:pt x="410" y="14"/>
                </a:lnTo>
                <a:lnTo>
                  <a:pt x="410" y="12"/>
                </a:lnTo>
                <a:lnTo>
                  <a:pt x="410" y="12"/>
                </a:lnTo>
                <a:lnTo>
                  <a:pt x="412" y="14"/>
                </a:lnTo>
                <a:lnTo>
                  <a:pt x="412" y="16"/>
                </a:lnTo>
                <a:lnTo>
                  <a:pt x="414" y="16"/>
                </a:lnTo>
                <a:lnTo>
                  <a:pt x="414" y="16"/>
                </a:lnTo>
                <a:lnTo>
                  <a:pt x="414" y="16"/>
                </a:lnTo>
                <a:lnTo>
                  <a:pt x="416" y="18"/>
                </a:lnTo>
                <a:lnTo>
                  <a:pt x="416" y="18"/>
                </a:lnTo>
                <a:lnTo>
                  <a:pt x="419" y="20"/>
                </a:lnTo>
                <a:lnTo>
                  <a:pt x="419" y="18"/>
                </a:lnTo>
                <a:lnTo>
                  <a:pt x="419" y="18"/>
                </a:lnTo>
                <a:lnTo>
                  <a:pt x="421" y="18"/>
                </a:lnTo>
                <a:lnTo>
                  <a:pt x="421" y="20"/>
                </a:lnTo>
                <a:lnTo>
                  <a:pt x="423" y="18"/>
                </a:lnTo>
                <a:lnTo>
                  <a:pt x="423" y="18"/>
                </a:lnTo>
                <a:lnTo>
                  <a:pt x="425" y="20"/>
                </a:lnTo>
                <a:lnTo>
                  <a:pt x="425" y="18"/>
                </a:lnTo>
                <a:lnTo>
                  <a:pt x="425" y="20"/>
                </a:lnTo>
                <a:lnTo>
                  <a:pt x="427" y="18"/>
                </a:lnTo>
                <a:lnTo>
                  <a:pt x="427" y="18"/>
                </a:lnTo>
                <a:lnTo>
                  <a:pt x="429" y="18"/>
                </a:lnTo>
                <a:lnTo>
                  <a:pt x="429" y="16"/>
                </a:lnTo>
                <a:moveTo>
                  <a:pt x="264" y="54"/>
                </a:moveTo>
                <a:lnTo>
                  <a:pt x="264" y="50"/>
                </a:lnTo>
                <a:lnTo>
                  <a:pt x="266" y="57"/>
                </a:lnTo>
                <a:lnTo>
                  <a:pt x="266" y="57"/>
                </a:lnTo>
                <a:lnTo>
                  <a:pt x="268" y="54"/>
                </a:lnTo>
                <a:lnTo>
                  <a:pt x="268" y="54"/>
                </a:lnTo>
                <a:lnTo>
                  <a:pt x="270" y="57"/>
                </a:lnTo>
                <a:lnTo>
                  <a:pt x="270" y="59"/>
                </a:lnTo>
                <a:lnTo>
                  <a:pt x="270" y="57"/>
                </a:lnTo>
                <a:lnTo>
                  <a:pt x="272" y="61"/>
                </a:lnTo>
                <a:lnTo>
                  <a:pt x="272" y="59"/>
                </a:lnTo>
                <a:lnTo>
                  <a:pt x="274" y="57"/>
                </a:lnTo>
                <a:lnTo>
                  <a:pt x="274" y="59"/>
                </a:lnTo>
                <a:lnTo>
                  <a:pt x="274" y="57"/>
                </a:lnTo>
                <a:lnTo>
                  <a:pt x="276" y="57"/>
                </a:lnTo>
                <a:lnTo>
                  <a:pt x="276" y="54"/>
                </a:lnTo>
                <a:lnTo>
                  <a:pt x="278" y="54"/>
                </a:lnTo>
                <a:lnTo>
                  <a:pt x="278" y="52"/>
                </a:lnTo>
                <a:lnTo>
                  <a:pt x="278" y="52"/>
                </a:lnTo>
                <a:lnTo>
                  <a:pt x="280" y="52"/>
                </a:lnTo>
                <a:lnTo>
                  <a:pt x="280" y="50"/>
                </a:lnTo>
                <a:lnTo>
                  <a:pt x="282" y="50"/>
                </a:lnTo>
                <a:lnTo>
                  <a:pt x="282" y="48"/>
                </a:lnTo>
                <a:lnTo>
                  <a:pt x="282" y="48"/>
                </a:lnTo>
                <a:lnTo>
                  <a:pt x="284" y="46"/>
                </a:lnTo>
                <a:lnTo>
                  <a:pt x="284" y="44"/>
                </a:lnTo>
                <a:lnTo>
                  <a:pt x="286" y="46"/>
                </a:lnTo>
                <a:lnTo>
                  <a:pt x="286" y="44"/>
                </a:lnTo>
                <a:lnTo>
                  <a:pt x="288" y="44"/>
                </a:lnTo>
                <a:lnTo>
                  <a:pt x="288" y="44"/>
                </a:lnTo>
                <a:lnTo>
                  <a:pt x="288" y="42"/>
                </a:lnTo>
                <a:lnTo>
                  <a:pt x="290" y="44"/>
                </a:lnTo>
                <a:lnTo>
                  <a:pt x="290" y="44"/>
                </a:lnTo>
                <a:lnTo>
                  <a:pt x="292" y="42"/>
                </a:lnTo>
                <a:lnTo>
                  <a:pt x="292" y="42"/>
                </a:lnTo>
                <a:lnTo>
                  <a:pt x="292" y="44"/>
                </a:lnTo>
                <a:lnTo>
                  <a:pt x="295" y="42"/>
                </a:lnTo>
                <a:lnTo>
                  <a:pt x="295" y="40"/>
                </a:lnTo>
                <a:lnTo>
                  <a:pt x="297" y="42"/>
                </a:lnTo>
                <a:lnTo>
                  <a:pt x="297" y="40"/>
                </a:lnTo>
                <a:lnTo>
                  <a:pt x="297" y="42"/>
                </a:lnTo>
                <a:lnTo>
                  <a:pt x="299" y="40"/>
                </a:lnTo>
                <a:lnTo>
                  <a:pt x="299" y="42"/>
                </a:lnTo>
                <a:lnTo>
                  <a:pt x="301" y="40"/>
                </a:lnTo>
                <a:lnTo>
                  <a:pt x="301" y="40"/>
                </a:lnTo>
                <a:lnTo>
                  <a:pt x="301" y="38"/>
                </a:lnTo>
                <a:lnTo>
                  <a:pt x="303" y="38"/>
                </a:lnTo>
                <a:lnTo>
                  <a:pt x="303" y="38"/>
                </a:lnTo>
                <a:lnTo>
                  <a:pt x="305" y="36"/>
                </a:lnTo>
                <a:lnTo>
                  <a:pt x="305" y="34"/>
                </a:lnTo>
                <a:lnTo>
                  <a:pt x="305" y="34"/>
                </a:lnTo>
                <a:lnTo>
                  <a:pt x="307" y="32"/>
                </a:lnTo>
                <a:lnTo>
                  <a:pt x="307" y="30"/>
                </a:lnTo>
                <a:lnTo>
                  <a:pt x="309" y="30"/>
                </a:lnTo>
                <a:lnTo>
                  <a:pt x="309" y="30"/>
                </a:lnTo>
                <a:lnTo>
                  <a:pt x="311" y="28"/>
                </a:lnTo>
                <a:lnTo>
                  <a:pt x="311" y="28"/>
                </a:lnTo>
                <a:lnTo>
                  <a:pt x="311" y="26"/>
                </a:lnTo>
                <a:lnTo>
                  <a:pt x="313" y="26"/>
                </a:lnTo>
                <a:lnTo>
                  <a:pt x="313" y="28"/>
                </a:lnTo>
                <a:lnTo>
                  <a:pt x="315" y="24"/>
                </a:lnTo>
                <a:lnTo>
                  <a:pt x="315" y="24"/>
                </a:lnTo>
                <a:lnTo>
                  <a:pt x="315" y="26"/>
                </a:lnTo>
                <a:lnTo>
                  <a:pt x="317" y="24"/>
                </a:lnTo>
                <a:lnTo>
                  <a:pt x="317" y="26"/>
                </a:lnTo>
                <a:lnTo>
                  <a:pt x="319" y="24"/>
                </a:lnTo>
                <a:lnTo>
                  <a:pt x="319" y="24"/>
                </a:lnTo>
                <a:lnTo>
                  <a:pt x="319" y="24"/>
                </a:lnTo>
                <a:lnTo>
                  <a:pt x="321" y="24"/>
                </a:lnTo>
                <a:lnTo>
                  <a:pt x="321" y="24"/>
                </a:lnTo>
                <a:lnTo>
                  <a:pt x="323" y="22"/>
                </a:lnTo>
                <a:lnTo>
                  <a:pt x="323" y="22"/>
                </a:lnTo>
                <a:lnTo>
                  <a:pt x="323" y="22"/>
                </a:lnTo>
                <a:lnTo>
                  <a:pt x="325" y="22"/>
                </a:lnTo>
                <a:lnTo>
                  <a:pt x="325" y="22"/>
                </a:lnTo>
                <a:lnTo>
                  <a:pt x="327" y="22"/>
                </a:lnTo>
                <a:lnTo>
                  <a:pt x="327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4"/>
                </a:lnTo>
                <a:lnTo>
                  <a:pt x="331" y="26"/>
                </a:lnTo>
                <a:lnTo>
                  <a:pt x="331" y="24"/>
                </a:lnTo>
                <a:lnTo>
                  <a:pt x="333" y="24"/>
                </a:lnTo>
                <a:lnTo>
                  <a:pt x="333" y="26"/>
                </a:lnTo>
                <a:lnTo>
                  <a:pt x="333" y="24"/>
                </a:lnTo>
                <a:lnTo>
                  <a:pt x="335" y="26"/>
                </a:lnTo>
                <a:lnTo>
                  <a:pt x="335" y="26"/>
                </a:lnTo>
                <a:lnTo>
                  <a:pt x="337" y="24"/>
                </a:lnTo>
                <a:lnTo>
                  <a:pt x="337" y="28"/>
                </a:lnTo>
                <a:lnTo>
                  <a:pt x="337" y="26"/>
                </a:lnTo>
                <a:lnTo>
                  <a:pt x="339" y="24"/>
                </a:lnTo>
                <a:lnTo>
                  <a:pt x="339" y="26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3" y="26"/>
                </a:lnTo>
                <a:lnTo>
                  <a:pt x="343" y="24"/>
                </a:lnTo>
                <a:lnTo>
                  <a:pt x="345" y="22"/>
                </a:lnTo>
                <a:lnTo>
                  <a:pt x="345" y="24"/>
                </a:lnTo>
                <a:lnTo>
                  <a:pt x="347" y="24"/>
                </a:lnTo>
                <a:moveTo>
                  <a:pt x="183" y="473"/>
                </a:moveTo>
                <a:lnTo>
                  <a:pt x="183" y="471"/>
                </a:lnTo>
                <a:lnTo>
                  <a:pt x="183" y="473"/>
                </a:lnTo>
                <a:lnTo>
                  <a:pt x="185" y="471"/>
                </a:lnTo>
                <a:lnTo>
                  <a:pt x="185" y="473"/>
                </a:lnTo>
                <a:lnTo>
                  <a:pt x="187" y="471"/>
                </a:lnTo>
                <a:lnTo>
                  <a:pt x="187" y="473"/>
                </a:lnTo>
                <a:lnTo>
                  <a:pt x="187" y="471"/>
                </a:lnTo>
                <a:lnTo>
                  <a:pt x="189" y="473"/>
                </a:lnTo>
                <a:lnTo>
                  <a:pt x="189" y="471"/>
                </a:lnTo>
                <a:lnTo>
                  <a:pt x="191" y="471"/>
                </a:lnTo>
                <a:lnTo>
                  <a:pt x="191" y="471"/>
                </a:lnTo>
                <a:lnTo>
                  <a:pt x="193" y="471"/>
                </a:lnTo>
                <a:lnTo>
                  <a:pt x="193" y="471"/>
                </a:lnTo>
                <a:lnTo>
                  <a:pt x="193" y="469"/>
                </a:lnTo>
                <a:lnTo>
                  <a:pt x="195" y="471"/>
                </a:lnTo>
                <a:lnTo>
                  <a:pt x="195" y="469"/>
                </a:lnTo>
                <a:lnTo>
                  <a:pt x="197" y="469"/>
                </a:lnTo>
                <a:lnTo>
                  <a:pt x="197" y="471"/>
                </a:lnTo>
                <a:lnTo>
                  <a:pt x="197" y="471"/>
                </a:lnTo>
                <a:lnTo>
                  <a:pt x="199" y="469"/>
                </a:lnTo>
                <a:lnTo>
                  <a:pt x="199" y="469"/>
                </a:lnTo>
                <a:lnTo>
                  <a:pt x="201" y="471"/>
                </a:lnTo>
                <a:lnTo>
                  <a:pt x="201" y="471"/>
                </a:lnTo>
                <a:lnTo>
                  <a:pt x="201" y="471"/>
                </a:lnTo>
                <a:lnTo>
                  <a:pt x="203" y="471"/>
                </a:lnTo>
                <a:lnTo>
                  <a:pt x="203" y="469"/>
                </a:lnTo>
                <a:lnTo>
                  <a:pt x="205" y="469"/>
                </a:lnTo>
                <a:lnTo>
                  <a:pt x="205" y="467"/>
                </a:lnTo>
                <a:lnTo>
                  <a:pt x="205" y="463"/>
                </a:lnTo>
                <a:lnTo>
                  <a:pt x="207" y="459"/>
                </a:lnTo>
                <a:lnTo>
                  <a:pt x="207" y="453"/>
                </a:lnTo>
                <a:lnTo>
                  <a:pt x="209" y="445"/>
                </a:lnTo>
                <a:lnTo>
                  <a:pt x="209" y="439"/>
                </a:lnTo>
                <a:lnTo>
                  <a:pt x="211" y="426"/>
                </a:lnTo>
                <a:lnTo>
                  <a:pt x="211" y="414"/>
                </a:lnTo>
                <a:lnTo>
                  <a:pt x="211" y="400"/>
                </a:lnTo>
                <a:lnTo>
                  <a:pt x="213" y="386"/>
                </a:lnTo>
                <a:lnTo>
                  <a:pt x="213" y="372"/>
                </a:lnTo>
                <a:lnTo>
                  <a:pt x="215" y="355"/>
                </a:lnTo>
                <a:lnTo>
                  <a:pt x="215" y="339"/>
                </a:lnTo>
                <a:lnTo>
                  <a:pt x="215" y="319"/>
                </a:lnTo>
                <a:lnTo>
                  <a:pt x="217" y="302"/>
                </a:lnTo>
                <a:lnTo>
                  <a:pt x="217" y="286"/>
                </a:lnTo>
                <a:lnTo>
                  <a:pt x="219" y="268"/>
                </a:lnTo>
                <a:lnTo>
                  <a:pt x="219" y="250"/>
                </a:lnTo>
                <a:lnTo>
                  <a:pt x="219" y="235"/>
                </a:lnTo>
                <a:lnTo>
                  <a:pt x="221" y="221"/>
                </a:lnTo>
                <a:lnTo>
                  <a:pt x="221" y="205"/>
                </a:lnTo>
                <a:lnTo>
                  <a:pt x="223" y="193"/>
                </a:lnTo>
                <a:lnTo>
                  <a:pt x="223" y="180"/>
                </a:lnTo>
                <a:lnTo>
                  <a:pt x="223" y="168"/>
                </a:lnTo>
                <a:lnTo>
                  <a:pt x="225" y="156"/>
                </a:lnTo>
                <a:lnTo>
                  <a:pt x="225" y="148"/>
                </a:lnTo>
                <a:lnTo>
                  <a:pt x="227" y="138"/>
                </a:lnTo>
                <a:lnTo>
                  <a:pt x="227" y="130"/>
                </a:lnTo>
                <a:lnTo>
                  <a:pt x="229" y="124"/>
                </a:lnTo>
                <a:lnTo>
                  <a:pt x="229" y="115"/>
                </a:lnTo>
                <a:lnTo>
                  <a:pt x="229" y="111"/>
                </a:lnTo>
                <a:lnTo>
                  <a:pt x="231" y="103"/>
                </a:lnTo>
                <a:lnTo>
                  <a:pt x="231" y="101"/>
                </a:lnTo>
                <a:lnTo>
                  <a:pt x="234" y="95"/>
                </a:lnTo>
                <a:lnTo>
                  <a:pt x="234" y="93"/>
                </a:lnTo>
                <a:lnTo>
                  <a:pt x="234" y="87"/>
                </a:lnTo>
                <a:lnTo>
                  <a:pt x="236" y="85"/>
                </a:lnTo>
                <a:lnTo>
                  <a:pt x="236" y="83"/>
                </a:lnTo>
                <a:lnTo>
                  <a:pt x="238" y="81"/>
                </a:lnTo>
                <a:lnTo>
                  <a:pt x="238" y="79"/>
                </a:lnTo>
                <a:lnTo>
                  <a:pt x="238" y="75"/>
                </a:lnTo>
                <a:lnTo>
                  <a:pt x="240" y="75"/>
                </a:lnTo>
                <a:lnTo>
                  <a:pt x="240" y="73"/>
                </a:lnTo>
                <a:lnTo>
                  <a:pt x="242" y="71"/>
                </a:lnTo>
                <a:lnTo>
                  <a:pt x="242" y="67"/>
                </a:lnTo>
                <a:lnTo>
                  <a:pt x="242" y="67"/>
                </a:lnTo>
                <a:lnTo>
                  <a:pt x="244" y="65"/>
                </a:lnTo>
                <a:lnTo>
                  <a:pt x="244" y="61"/>
                </a:lnTo>
                <a:lnTo>
                  <a:pt x="246" y="59"/>
                </a:lnTo>
                <a:lnTo>
                  <a:pt x="246" y="57"/>
                </a:lnTo>
                <a:lnTo>
                  <a:pt x="246" y="54"/>
                </a:lnTo>
                <a:lnTo>
                  <a:pt x="248" y="52"/>
                </a:lnTo>
                <a:lnTo>
                  <a:pt x="248" y="52"/>
                </a:lnTo>
                <a:lnTo>
                  <a:pt x="250" y="48"/>
                </a:lnTo>
                <a:lnTo>
                  <a:pt x="250" y="46"/>
                </a:lnTo>
                <a:lnTo>
                  <a:pt x="252" y="46"/>
                </a:lnTo>
                <a:lnTo>
                  <a:pt x="252" y="44"/>
                </a:lnTo>
                <a:lnTo>
                  <a:pt x="252" y="44"/>
                </a:lnTo>
                <a:lnTo>
                  <a:pt x="254" y="44"/>
                </a:lnTo>
                <a:lnTo>
                  <a:pt x="254" y="42"/>
                </a:lnTo>
                <a:lnTo>
                  <a:pt x="256" y="42"/>
                </a:lnTo>
                <a:lnTo>
                  <a:pt x="256" y="42"/>
                </a:lnTo>
                <a:lnTo>
                  <a:pt x="256" y="42"/>
                </a:lnTo>
                <a:lnTo>
                  <a:pt x="258" y="42"/>
                </a:lnTo>
                <a:lnTo>
                  <a:pt x="258" y="44"/>
                </a:lnTo>
                <a:lnTo>
                  <a:pt x="260" y="46"/>
                </a:lnTo>
                <a:lnTo>
                  <a:pt x="260" y="46"/>
                </a:lnTo>
                <a:lnTo>
                  <a:pt x="260" y="48"/>
                </a:lnTo>
                <a:lnTo>
                  <a:pt x="262" y="48"/>
                </a:lnTo>
                <a:lnTo>
                  <a:pt x="262" y="48"/>
                </a:lnTo>
                <a:lnTo>
                  <a:pt x="264" y="50"/>
                </a:lnTo>
                <a:lnTo>
                  <a:pt x="264" y="54"/>
                </a:lnTo>
                <a:moveTo>
                  <a:pt x="99" y="475"/>
                </a:moveTo>
                <a:lnTo>
                  <a:pt x="101" y="479"/>
                </a:lnTo>
                <a:lnTo>
                  <a:pt x="101" y="477"/>
                </a:lnTo>
                <a:lnTo>
                  <a:pt x="101" y="477"/>
                </a:lnTo>
                <a:lnTo>
                  <a:pt x="103" y="477"/>
                </a:lnTo>
                <a:lnTo>
                  <a:pt x="103" y="477"/>
                </a:lnTo>
                <a:lnTo>
                  <a:pt x="105" y="477"/>
                </a:lnTo>
                <a:lnTo>
                  <a:pt x="105" y="477"/>
                </a:lnTo>
                <a:lnTo>
                  <a:pt x="105" y="477"/>
                </a:lnTo>
                <a:lnTo>
                  <a:pt x="107" y="479"/>
                </a:lnTo>
                <a:lnTo>
                  <a:pt x="107" y="477"/>
                </a:lnTo>
                <a:lnTo>
                  <a:pt x="109" y="477"/>
                </a:lnTo>
                <a:lnTo>
                  <a:pt x="109" y="475"/>
                </a:lnTo>
                <a:lnTo>
                  <a:pt x="109" y="475"/>
                </a:lnTo>
                <a:lnTo>
                  <a:pt x="112" y="477"/>
                </a:lnTo>
                <a:lnTo>
                  <a:pt x="112" y="475"/>
                </a:lnTo>
                <a:lnTo>
                  <a:pt x="114" y="473"/>
                </a:lnTo>
                <a:lnTo>
                  <a:pt x="114" y="475"/>
                </a:lnTo>
                <a:lnTo>
                  <a:pt x="116" y="473"/>
                </a:lnTo>
                <a:lnTo>
                  <a:pt x="116" y="473"/>
                </a:lnTo>
                <a:lnTo>
                  <a:pt x="116" y="475"/>
                </a:lnTo>
                <a:lnTo>
                  <a:pt x="118" y="473"/>
                </a:lnTo>
                <a:lnTo>
                  <a:pt x="118" y="471"/>
                </a:lnTo>
                <a:lnTo>
                  <a:pt x="120" y="473"/>
                </a:lnTo>
                <a:lnTo>
                  <a:pt x="120" y="471"/>
                </a:lnTo>
                <a:lnTo>
                  <a:pt x="120" y="473"/>
                </a:lnTo>
                <a:lnTo>
                  <a:pt x="122" y="473"/>
                </a:lnTo>
                <a:lnTo>
                  <a:pt x="122" y="473"/>
                </a:lnTo>
                <a:lnTo>
                  <a:pt x="124" y="473"/>
                </a:lnTo>
                <a:lnTo>
                  <a:pt x="124" y="475"/>
                </a:lnTo>
                <a:lnTo>
                  <a:pt x="124" y="475"/>
                </a:lnTo>
                <a:lnTo>
                  <a:pt x="126" y="473"/>
                </a:lnTo>
                <a:lnTo>
                  <a:pt x="126" y="473"/>
                </a:lnTo>
                <a:lnTo>
                  <a:pt x="128" y="477"/>
                </a:lnTo>
                <a:lnTo>
                  <a:pt x="128" y="475"/>
                </a:lnTo>
                <a:lnTo>
                  <a:pt x="128" y="473"/>
                </a:lnTo>
                <a:lnTo>
                  <a:pt x="130" y="473"/>
                </a:lnTo>
                <a:lnTo>
                  <a:pt x="130" y="473"/>
                </a:lnTo>
                <a:lnTo>
                  <a:pt x="132" y="475"/>
                </a:lnTo>
                <a:lnTo>
                  <a:pt x="132" y="473"/>
                </a:lnTo>
                <a:lnTo>
                  <a:pt x="134" y="471"/>
                </a:lnTo>
                <a:lnTo>
                  <a:pt x="134" y="473"/>
                </a:lnTo>
                <a:lnTo>
                  <a:pt x="134" y="473"/>
                </a:lnTo>
                <a:lnTo>
                  <a:pt x="136" y="471"/>
                </a:lnTo>
                <a:lnTo>
                  <a:pt x="136" y="471"/>
                </a:lnTo>
                <a:lnTo>
                  <a:pt x="138" y="473"/>
                </a:lnTo>
                <a:lnTo>
                  <a:pt x="138" y="471"/>
                </a:lnTo>
                <a:lnTo>
                  <a:pt x="138" y="471"/>
                </a:lnTo>
                <a:lnTo>
                  <a:pt x="140" y="471"/>
                </a:lnTo>
                <a:lnTo>
                  <a:pt x="140" y="471"/>
                </a:lnTo>
                <a:lnTo>
                  <a:pt x="142" y="471"/>
                </a:lnTo>
                <a:lnTo>
                  <a:pt x="142" y="471"/>
                </a:lnTo>
                <a:lnTo>
                  <a:pt x="142" y="471"/>
                </a:lnTo>
                <a:lnTo>
                  <a:pt x="144" y="471"/>
                </a:lnTo>
                <a:lnTo>
                  <a:pt x="144" y="471"/>
                </a:lnTo>
                <a:lnTo>
                  <a:pt x="146" y="473"/>
                </a:lnTo>
                <a:lnTo>
                  <a:pt x="146" y="471"/>
                </a:lnTo>
                <a:lnTo>
                  <a:pt x="146" y="473"/>
                </a:lnTo>
                <a:lnTo>
                  <a:pt x="148" y="473"/>
                </a:lnTo>
                <a:lnTo>
                  <a:pt x="148" y="473"/>
                </a:lnTo>
                <a:lnTo>
                  <a:pt x="150" y="473"/>
                </a:lnTo>
                <a:lnTo>
                  <a:pt x="150" y="473"/>
                </a:lnTo>
                <a:lnTo>
                  <a:pt x="152" y="471"/>
                </a:lnTo>
                <a:lnTo>
                  <a:pt x="152" y="471"/>
                </a:lnTo>
                <a:lnTo>
                  <a:pt x="152" y="471"/>
                </a:lnTo>
                <a:lnTo>
                  <a:pt x="154" y="471"/>
                </a:lnTo>
                <a:lnTo>
                  <a:pt x="154" y="471"/>
                </a:lnTo>
                <a:lnTo>
                  <a:pt x="156" y="471"/>
                </a:lnTo>
                <a:lnTo>
                  <a:pt x="156" y="471"/>
                </a:lnTo>
                <a:lnTo>
                  <a:pt x="156" y="469"/>
                </a:lnTo>
                <a:lnTo>
                  <a:pt x="158" y="471"/>
                </a:lnTo>
                <a:lnTo>
                  <a:pt x="158" y="471"/>
                </a:lnTo>
                <a:lnTo>
                  <a:pt x="160" y="469"/>
                </a:lnTo>
                <a:lnTo>
                  <a:pt x="160" y="471"/>
                </a:lnTo>
                <a:lnTo>
                  <a:pt x="160" y="471"/>
                </a:lnTo>
                <a:lnTo>
                  <a:pt x="162" y="471"/>
                </a:lnTo>
                <a:lnTo>
                  <a:pt x="162" y="469"/>
                </a:lnTo>
                <a:lnTo>
                  <a:pt x="164" y="471"/>
                </a:lnTo>
                <a:lnTo>
                  <a:pt x="164" y="469"/>
                </a:lnTo>
                <a:lnTo>
                  <a:pt x="164" y="469"/>
                </a:lnTo>
                <a:lnTo>
                  <a:pt x="166" y="471"/>
                </a:lnTo>
                <a:lnTo>
                  <a:pt x="166" y="471"/>
                </a:lnTo>
                <a:lnTo>
                  <a:pt x="168" y="473"/>
                </a:lnTo>
                <a:lnTo>
                  <a:pt x="168" y="471"/>
                </a:lnTo>
                <a:lnTo>
                  <a:pt x="170" y="471"/>
                </a:lnTo>
                <a:lnTo>
                  <a:pt x="170" y="471"/>
                </a:lnTo>
                <a:lnTo>
                  <a:pt x="170" y="471"/>
                </a:lnTo>
                <a:lnTo>
                  <a:pt x="173" y="473"/>
                </a:lnTo>
                <a:lnTo>
                  <a:pt x="173" y="473"/>
                </a:lnTo>
                <a:lnTo>
                  <a:pt x="175" y="475"/>
                </a:lnTo>
                <a:lnTo>
                  <a:pt x="175" y="473"/>
                </a:lnTo>
                <a:lnTo>
                  <a:pt x="175" y="473"/>
                </a:lnTo>
                <a:lnTo>
                  <a:pt x="177" y="471"/>
                </a:lnTo>
                <a:lnTo>
                  <a:pt x="177" y="473"/>
                </a:lnTo>
                <a:lnTo>
                  <a:pt x="179" y="473"/>
                </a:lnTo>
                <a:lnTo>
                  <a:pt x="179" y="473"/>
                </a:lnTo>
                <a:lnTo>
                  <a:pt x="179" y="473"/>
                </a:lnTo>
                <a:lnTo>
                  <a:pt x="181" y="473"/>
                </a:lnTo>
                <a:lnTo>
                  <a:pt x="181" y="473"/>
                </a:lnTo>
                <a:lnTo>
                  <a:pt x="183" y="473"/>
                </a:lnTo>
                <a:moveTo>
                  <a:pt x="18" y="469"/>
                </a:moveTo>
                <a:lnTo>
                  <a:pt x="18" y="465"/>
                </a:lnTo>
                <a:lnTo>
                  <a:pt x="20" y="465"/>
                </a:lnTo>
                <a:lnTo>
                  <a:pt x="20" y="467"/>
                </a:lnTo>
                <a:lnTo>
                  <a:pt x="20" y="463"/>
                </a:lnTo>
                <a:lnTo>
                  <a:pt x="22" y="467"/>
                </a:lnTo>
                <a:lnTo>
                  <a:pt x="22" y="465"/>
                </a:lnTo>
                <a:lnTo>
                  <a:pt x="24" y="467"/>
                </a:lnTo>
                <a:lnTo>
                  <a:pt x="24" y="467"/>
                </a:lnTo>
                <a:lnTo>
                  <a:pt x="24" y="467"/>
                </a:lnTo>
                <a:lnTo>
                  <a:pt x="26" y="467"/>
                </a:lnTo>
                <a:lnTo>
                  <a:pt x="26" y="467"/>
                </a:lnTo>
                <a:lnTo>
                  <a:pt x="28" y="469"/>
                </a:lnTo>
                <a:lnTo>
                  <a:pt x="28" y="469"/>
                </a:lnTo>
                <a:lnTo>
                  <a:pt x="28" y="469"/>
                </a:lnTo>
                <a:lnTo>
                  <a:pt x="30" y="469"/>
                </a:lnTo>
                <a:lnTo>
                  <a:pt x="30" y="469"/>
                </a:lnTo>
                <a:lnTo>
                  <a:pt x="32" y="471"/>
                </a:lnTo>
                <a:lnTo>
                  <a:pt x="32" y="471"/>
                </a:lnTo>
                <a:lnTo>
                  <a:pt x="34" y="467"/>
                </a:lnTo>
                <a:lnTo>
                  <a:pt x="34" y="469"/>
                </a:lnTo>
                <a:lnTo>
                  <a:pt x="34" y="469"/>
                </a:lnTo>
                <a:lnTo>
                  <a:pt x="36" y="469"/>
                </a:lnTo>
                <a:lnTo>
                  <a:pt x="36" y="469"/>
                </a:lnTo>
                <a:lnTo>
                  <a:pt x="38" y="471"/>
                </a:lnTo>
                <a:lnTo>
                  <a:pt x="38" y="471"/>
                </a:lnTo>
                <a:lnTo>
                  <a:pt x="38" y="469"/>
                </a:lnTo>
                <a:lnTo>
                  <a:pt x="40" y="469"/>
                </a:lnTo>
                <a:lnTo>
                  <a:pt x="40" y="473"/>
                </a:lnTo>
                <a:lnTo>
                  <a:pt x="42" y="471"/>
                </a:lnTo>
                <a:lnTo>
                  <a:pt x="42" y="469"/>
                </a:lnTo>
                <a:lnTo>
                  <a:pt x="42" y="469"/>
                </a:lnTo>
                <a:lnTo>
                  <a:pt x="44" y="471"/>
                </a:lnTo>
                <a:lnTo>
                  <a:pt x="44" y="471"/>
                </a:lnTo>
                <a:lnTo>
                  <a:pt x="46" y="469"/>
                </a:lnTo>
                <a:lnTo>
                  <a:pt x="46" y="469"/>
                </a:lnTo>
                <a:lnTo>
                  <a:pt x="46" y="469"/>
                </a:lnTo>
                <a:lnTo>
                  <a:pt x="49" y="473"/>
                </a:lnTo>
                <a:lnTo>
                  <a:pt x="49" y="471"/>
                </a:lnTo>
                <a:lnTo>
                  <a:pt x="51" y="471"/>
                </a:lnTo>
                <a:lnTo>
                  <a:pt x="51" y="473"/>
                </a:lnTo>
                <a:lnTo>
                  <a:pt x="51" y="469"/>
                </a:lnTo>
                <a:lnTo>
                  <a:pt x="53" y="471"/>
                </a:lnTo>
                <a:lnTo>
                  <a:pt x="53" y="469"/>
                </a:lnTo>
                <a:lnTo>
                  <a:pt x="55" y="469"/>
                </a:lnTo>
                <a:lnTo>
                  <a:pt x="55" y="469"/>
                </a:lnTo>
                <a:lnTo>
                  <a:pt x="57" y="473"/>
                </a:lnTo>
                <a:lnTo>
                  <a:pt x="57" y="469"/>
                </a:lnTo>
                <a:lnTo>
                  <a:pt x="57" y="473"/>
                </a:lnTo>
                <a:lnTo>
                  <a:pt x="59" y="471"/>
                </a:lnTo>
                <a:lnTo>
                  <a:pt x="59" y="471"/>
                </a:lnTo>
                <a:lnTo>
                  <a:pt x="61" y="473"/>
                </a:lnTo>
                <a:lnTo>
                  <a:pt x="61" y="473"/>
                </a:lnTo>
                <a:lnTo>
                  <a:pt x="61" y="473"/>
                </a:lnTo>
                <a:lnTo>
                  <a:pt x="63" y="473"/>
                </a:lnTo>
                <a:lnTo>
                  <a:pt x="63" y="473"/>
                </a:lnTo>
                <a:lnTo>
                  <a:pt x="65" y="475"/>
                </a:lnTo>
                <a:lnTo>
                  <a:pt x="65" y="473"/>
                </a:lnTo>
                <a:lnTo>
                  <a:pt x="65" y="473"/>
                </a:lnTo>
                <a:lnTo>
                  <a:pt x="67" y="473"/>
                </a:lnTo>
                <a:lnTo>
                  <a:pt x="67" y="473"/>
                </a:lnTo>
                <a:lnTo>
                  <a:pt x="69" y="473"/>
                </a:lnTo>
                <a:lnTo>
                  <a:pt x="69" y="473"/>
                </a:lnTo>
                <a:lnTo>
                  <a:pt x="69" y="469"/>
                </a:lnTo>
                <a:lnTo>
                  <a:pt x="71" y="469"/>
                </a:lnTo>
                <a:lnTo>
                  <a:pt x="71" y="471"/>
                </a:lnTo>
                <a:lnTo>
                  <a:pt x="73" y="469"/>
                </a:lnTo>
                <a:lnTo>
                  <a:pt x="73" y="471"/>
                </a:lnTo>
                <a:lnTo>
                  <a:pt x="75" y="471"/>
                </a:lnTo>
                <a:lnTo>
                  <a:pt x="75" y="471"/>
                </a:lnTo>
                <a:lnTo>
                  <a:pt x="75" y="469"/>
                </a:lnTo>
                <a:lnTo>
                  <a:pt x="77" y="469"/>
                </a:lnTo>
                <a:lnTo>
                  <a:pt x="77" y="469"/>
                </a:lnTo>
                <a:lnTo>
                  <a:pt x="79" y="469"/>
                </a:lnTo>
                <a:lnTo>
                  <a:pt x="79" y="469"/>
                </a:lnTo>
                <a:lnTo>
                  <a:pt x="79" y="469"/>
                </a:lnTo>
                <a:lnTo>
                  <a:pt x="81" y="471"/>
                </a:lnTo>
                <a:lnTo>
                  <a:pt x="81" y="469"/>
                </a:lnTo>
                <a:lnTo>
                  <a:pt x="83" y="469"/>
                </a:lnTo>
                <a:lnTo>
                  <a:pt x="83" y="469"/>
                </a:lnTo>
                <a:lnTo>
                  <a:pt x="83" y="471"/>
                </a:lnTo>
                <a:lnTo>
                  <a:pt x="85" y="471"/>
                </a:lnTo>
                <a:lnTo>
                  <a:pt x="85" y="469"/>
                </a:lnTo>
                <a:lnTo>
                  <a:pt x="87" y="471"/>
                </a:lnTo>
                <a:lnTo>
                  <a:pt x="87" y="471"/>
                </a:lnTo>
                <a:lnTo>
                  <a:pt x="87" y="471"/>
                </a:lnTo>
                <a:lnTo>
                  <a:pt x="89" y="473"/>
                </a:lnTo>
                <a:lnTo>
                  <a:pt x="89" y="471"/>
                </a:lnTo>
                <a:lnTo>
                  <a:pt x="91" y="473"/>
                </a:lnTo>
                <a:lnTo>
                  <a:pt x="91" y="473"/>
                </a:lnTo>
                <a:lnTo>
                  <a:pt x="93" y="473"/>
                </a:lnTo>
                <a:lnTo>
                  <a:pt x="93" y="473"/>
                </a:lnTo>
                <a:lnTo>
                  <a:pt x="93" y="473"/>
                </a:lnTo>
                <a:lnTo>
                  <a:pt x="95" y="475"/>
                </a:lnTo>
                <a:lnTo>
                  <a:pt x="95" y="475"/>
                </a:lnTo>
                <a:lnTo>
                  <a:pt x="97" y="475"/>
                </a:lnTo>
                <a:lnTo>
                  <a:pt x="97" y="477"/>
                </a:lnTo>
                <a:lnTo>
                  <a:pt x="97" y="477"/>
                </a:lnTo>
                <a:lnTo>
                  <a:pt x="99" y="477"/>
                </a:lnTo>
                <a:lnTo>
                  <a:pt x="99" y="475"/>
                </a:lnTo>
                <a:moveTo>
                  <a:pt x="0" y="469"/>
                </a:moveTo>
                <a:lnTo>
                  <a:pt x="2" y="467"/>
                </a:lnTo>
                <a:lnTo>
                  <a:pt x="2" y="467"/>
                </a:lnTo>
                <a:lnTo>
                  <a:pt x="2" y="467"/>
                </a:lnTo>
                <a:lnTo>
                  <a:pt x="4" y="467"/>
                </a:lnTo>
                <a:lnTo>
                  <a:pt x="4" y="467"/>
                </a:lnTo>
                <a:lnTo>
                  <a:pt x="6" y="465"/>
                </a:lnTo>
                <a:lnTo>
                  <a:pt x="6" y="465"/>
                </a:lnTo>
                <a:lnTo>
                  <a:pt x="6" y="467"/>
                </a:lnTo>
                <a:lnTo>
                  <a:pt x="8" y="467"/>
                </a:lnTo>
                <a:lnTo>
                  <a:pt x="8" y="465"/>
                </a:lnTo>
                <a:lnTo>
                  <a:pt x="10" y="465"/>
                </a:lnTo>
                <a:lnTo>
                  <a:pt x="10" y="465"/>
                </a:lnTo>
                <a:lnTo>
                  <a:pt x="10" y="467"/>
                </a:lnTo>
                <a:lnTo>
                  <a:pt x="12" y="465"/>
                </a:lnTo>
                <a:lnTo>
                  <a:pt x="12" y="465"/>
                </a:lnTo>
                <a:lnTo>
                  <a:pt x="14" y="465"/>
                </a:lnTo>
                <a:lnTo>
                  <a:pt x="14" y="463"/>
                </a:lnTo>
                <a:lnTo>
                  <a:pt x="16" y="467"/>
                </a:lnTo>
                <a:lnTo>
                  <a:pt x="16" y="465"/>
                </a:lnTo>
                <a:lnTo>
                  <a:pt x="16" y="465"/>
                </a:lnTo>
                <a:lnTo>
                  <a:pt x="18" y="469"/>
                </a:lnTo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>
            <a:off x="8195041" y="4654370"/>
            <a:ext cx="1218795" cy="40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sz="2000" smtClean="0">
                <a:solidFill>
                  <a:srgbClr val="FFFFFF"/>
                </a:solidFill>
              </a:rPr>
              <a:t>Time, ns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>
            <a:off x="7170178" y="1409353"/>
            <a:ext cx="23358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nb-NO" sz="2000" smtClean="0">
                <a:solidFill>
                  <a:srgbClr val="FFFFFF"/>
                </a:solidFill>
              </a:rPr>
              <a:t>Comparator input</a:t>
            </a:r>
            <a:br>
              <a:rPr lang="nb-NO" sz="2000" smtClean="0">
                <a:solidFill>
                  <a:srgbClr val="FFFFFF"/>
                </a:solidFill>
              </a:rPr>
            </a:br>
            <a:r>
              <a:rPr lang="nb-NO" sz="2000" smtClean="0">
                <a:solidFill>
                  <a:srgbClr val="FFFFFF"/>
                </a:solidFill>
              </a:rPr>
              <a:t>voltage, a.u.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3" name="TextBox 11"/>
          <p:cNvSpPr txBox="1">
            <a:spLocks noChangeArrowheads="1"/>
          </p:cNvSpPr>
          <p:nvPr/>
        </p:nvSpPr>
        <p:spPr bwMode="auto">
          <a:xfrm>
            <a:off x="8148053" y="5271025"/>
            <a:ext cx="196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nb-NO" sz="2000" smtClean="0">
                <a:solidFill>
                  <a:srgbClr val="FFFFFF"/>
                </a:solidFill>
              </a:rPr>
              <a:t>Normal single-</a:t>
            </a:r>
            <a:br>
              <a:rPr lang="nb-NO" sz="2000" smtClean="0">
                <a:solidFill>
                  <a:srgbClr val="FFFFFF"/>
                </a:solidFill>
              </a:rPr>
            </a:br>
            <a:r>
              <a:rPr lang="nb-NO" sz="2000" smtClean="0">
                <a:solidFill>
                  <a:srgbClr val="FFFFFF"/>
                </a:solidFill>
              </a:rPr>
              <a:t>photon click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4" name="TextBox 11"/>
          <p:cNvSpPr txBox="1">
            <a:spLocks noChangeArrowheads="1"/>
          </p:cNvSpPr>
          <p:nvPr/>
        </p:nvSpPr>
        <p:spPr bwMode="auto">
          <a:xfrm>
            <a:off x="8148053" y="6050919"/>
            <a:ext cx="175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nb-NO" sz="2000" smtClean="0">
                <a:solidFill>
                  <a:srgbClr val="FFFFFF"/>
                </a:solidFill>
              </a:rPr>
              <a:t>14 mW pulse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5" name="TextBox 11"/>
          <p:cNvSpPr txBox="1">
            <a:spLocks noChangeArrowheads="1"/>
          </p:cNvSpPr>
          <p:nvPr/>
        </p:nvSpPr>
        <p:spPr bwMode="auto">
          <a:xfrm>
            <a:off x="8145228" y="6481851"/>
            <a:ext cx="16081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nb-NO" sz="2000" smtClean="0">
                <a:solidFill>
                  <a:srgbClr val="FFFFFF"/>
                </a:solidFill>
              </a:rPr>
              <a:t>7 mW pulse</a:t>
            </a:r>
            <a:endParaRPr lang="en-US" sz="2000">
              <a:solidFill>
                <a:srgbClr val="FFFFFF"/>
              </a:solidFill>
            </a:endParaRPr>
          </a:p>
        </p:txBody>
      </p:sp>
      <p:grpSp>
        <p:nvGrpSpPr>
          <p:cNvPr id="146451" name="Group 146450"/>
          <p:cNvGrpSpPr/>
          <p:nvPr/>
        </p:nvGrpSpPr>
        <p:grpSpPr>
          <a:xfrm>
            <a:off x="2636339" y="2742888"/>
            <a:ext cx="2212770" cy="2194857"/>
            <a:chOff x="2636339" y="2670880"/>
            <a:chExt cx="2212770" cy="2194857"/>
          </a:xfrm>
        </p:grpSpPr>
        <p:grpSp>
          <p:nvGrpSpPr>
            <p:cNvPr id="43" name="Group 42"/>
            <p:cNvGrpSpPr/>
            <p:nvPr/>
          </p:nvGrpSpPr>
          <p:grpSpPr>
            <a:xfrm>
              <a:off x="2636339" y="2670880"/>
              <a:ext cx="487439" cy="487439"/>
              <a:chOff x="2636339" y="2627552"/>
              <a:chExt cx="487439" cy="487439"/>
            </a:xfrm>
          </p:grpSpPr>
          <p:sp>
            <p:nvSpPr>
              <p:cNvPr id="41" name="4-Point Star 40"/>
              <p:cNvSpPr/>
              <p:nvPr/>
            </p:nvSpPr>
            <p:spPr>
              <a:xfrm rot="2780334">
                <a:off x="2639837" y="2633489"/>
                <a:ext cx="487439" cy="475565"/>
              </a:xfrm>
              <a:prstGeom prst="star4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4-Point Star 41"/>
              <p:cNvSpPr/>
              <p:nvPr/>
            </p:nvSpPr>
            <p:spPr>
              <a:xfrm>
                <a:off x="2636339" y="2633695"/>
                <a:ext cx="487439" cy="475565"/>
              </a:xfrm>
              <a:prstGeom prst="star4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6" name="Straight Connector 85"/>
            <p:cNvCxnSpPr/>
            <p:nvPr/>
          </p:nvCxnSpPr>
          <p:spPr bwMode="auto">
            <a:xfrm>
              <a:off x="4849109" y="3857625"/>
              <a:ext cx="0" cy="1008112"/>
            </a:xfrm>
            <a:prstGeom prst="line">
              <a:avLst/>
            </a:prstGeom>
            <a:solidFill>
              <a:schemeClr val="accent1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8" name="Group 57"/>
          <p:cNvGrpSpPr/>
          <p:nvPr/>
        </p:nvGrpSpPr>
        <p:grpSpPr>
          <a:xfrm>
            <a:off x="7901808" y="4370083"/>
            <a:ext cx="1813301" cy="50742"/>
            <a:chOff x="7901808" y="4298075"/>
            <a:chExt cx="1813301" cy="26195"/>
          </a:xfrm>
        </p:grpSpPr>
        <p:sp>
          <p:nvSpPr>
            <p:cNvPr id="26" name="Line 12"/>
            <p:cNvSpPr>
              <a:spLocks noChangeShapeType="1"/>
            </p:cNvSpPr>
            <p:nvPr/>
          </p:nvSpPr>
          <p:spPr bwMode="auto">
            <a:xfrm flipV="1">
              <a:off x="8508666" y="4298075"/>
              <a:ext cx="0" cy="26195"/>
            </a:xfrm>
            <a:prstGeom prst="line">
              <a:avLst/>
            </a:prstGeom>
            <a:noFill/>
            <a:ln w="12700" cap="flat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flipV="1">
              <a:off x="9112615" y="4298075"/>
              <a:ext cx="0" cy="26195"/>
            </a:xfrm>
            <a:prstGeom prst="line">
              <a:avLst/>
            </a:prstGeom>
            <a:noFill/>
            <a:ln w="12700" cap="flat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48" name="Line 18"/>
            <p:cNvSpPr>
              <a:spLocks noChangeShapeType="1"/>
            </p:cNvSpPr>
            <p:nvPr/>
          </p:nvSpPr>
          <p:spPr bwMode="auto">
            <a:xfrm flipV="1">
              <a:off x="9715109" y="4298075"/>
              <a:ext cx="0" cy="26195"/>
            </a:xfrm>
            <a:prstGeom prst="line">
              <a:avLst/>
            </a:prstGeom>
            <a:noFill/>
            <a:ln w="12700" cap="flat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7901808" y="4298075"/>
              <a:ext cx="0" cy="2619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5" name="Straight Connector 54"/>
          <p:cNvCxnSpPr>
            <a:stCxn id="23" idx="0"/>
            <a:endCxn id="23" idx="1"/>
          </p:cNvCxnSpPr>
          <p:nvPr/>
        </p:nvCxnSpPr>
        <p:spPr bwMode="auto">
          <a:xfrm>
            <a:off x="7600561" y="4368107"/>
            <a:ext cx="24172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23" idx="0"/>
          </p:cNvCxnSpPr>
          <p:nvPr/>
        </p:nvCxnSpPr>
        <p:spPr bwMode="auto">
          <a:xfrm flipV="1">
            <a:off x="7600561" y="2100753"/>
            <a:ext cx="0" cy="2267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Line 21"/>
          <p:cNvSpPr>
            <a:spLocks noChangeShapeType="1"/>
          </p:cNvSpPr>
          <p:nvPr/>
        </p:nvSpPr>
        <p:spPr bwMode="auto">
          <a:xfrm flipV="1">
            <a:off x="7544883" y="4045743"/>
            <a:ext cx="52341" cy="0"/>
          </a:xfrm>
          <a:prstGeom prst="line">
            <a:avLst/>
          </a:prstGeom>
          <a:noFill/>
          <a:ln w="12700" cap="flat">
            <a:solidFill>
              <a:srgbClr val="DDDDD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 bwMode="auto">
          <a:xfrm flipH="1">
            <a:off x="4848501" y="4361681"/>
            <a:ext cx="0" cy="72008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H="1">
            <a:off x="4848501" y="4361681"/>
            <a:ext cx="0" cy="72008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Arc 20"/>
          <p:cNvSpPr/>
          <p:nvPr/>
        </p:nvSpPr>
        <p:spPr bwMode="auto">
          <a:xfrm rot="19573838">
            <a:off x="1645078" y="4275170"/>
            <a:ext cx="7152210" cy="1193905"/>
          </a:xfrm>
          <a:prstGeom prst="arc">
            <a:avLst>
              <a:gd name="adj1" fmla="val 16200000"/>
              <a:gd name="adj2" fmla="val 21402211"/>
            </a:avLst>
          </a:prstGeom>
          <a:noFill/>
          <a:ln w="127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Countermeasures to detector attacks?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Perfect countermeasure to detector attacks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52400" y="7293600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H.-K. Lo, M. Curty, B. Qi,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108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130503 (2012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48399" y="6666093"/>
            <a:ext cx="9895725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500" smtClean="0">
                <a:solidFill>
                  <a:srgbClr val="FFFFFF"/>
                </a:solidFill>
              </a:rPr>
              <a:t>Measurement-device-independent QKD</a:t>
            </a:r>
            <a:endParaRPr lang="en-US" sz="2500">
              <a:solidFill>
                <a:srgbClr val="FFFFFF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18886" y="2029495"/>
            <a:ext cx="9649228" cy="390191"/>
            <a:chOff x="265220" y="494814"/>
            <a:chExt cx="9649228" cy="390191"/>
          </a:xfrm>
        </p:grpSpPr>
        <p:sp>
          <p:nvSpPr>
            <p:cNvPr id="53" name="TextBox 52"/>
            <p:cNvSpPr txBox="1"/>
            <p:nvPr/>
          </p:nvSpPr>
          <p:spPr bwMode="auto">
            <a:xfrm>
              <a:off x="265220" y="494814"/>
              <a:ext cx="2016224" cy="3901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Alice</a:t>
              </a:r>
            </a:p>
          </p:txBody>
        </p:sp>
        <p:sp>
          <p:nvSpPr>
            <p:cNvPr id="54" name="TextBox 53"/>
            <p:cNvSpPr txBox="1"/>
            <p:nvPr/>
          </p:nvSpPr>
          <p:spPr bwMode="auto">
            <a:xfrm>
              <a:off x="4083126" y="494814"/>
              <a:ext cx="2016224" cy="3901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Charlie</a:t>
              </a:r>
              <a:b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</a:br>
              <a:r>
                <a:rPr lang="en-US" b="0" smtClean="0">
                  <a:ln w="12700">
                    <a:noFill/>
                  </a:ln>
                  <a:solidFill>
                    <a:srgbClr val="FFFFFF"/>
                  </a:solidFill>
                </a:rPr>
                <a:t>(untrusted)</a:t>
              </a: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7898224" y="494814"/>
              <a:ext cx="2016224" cy="3901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Bob</a:t>
              </a:r>
            </a:p>
          </p:txBody>
        </p:sp>
      </p:grpSp>
      <p:cxnSp>
        <p:nvCxnSpPr>
          <p:cNvPr id="47" name="Straight Arrow Connector 46"/>
          <p:cNvCxnSpPr/>
          <p:nvPr/>
        </p:nvCxnSpPr>
        <p:spPr bwMode="auto">
          <a:xfrm>
            <a:off x="5695864" y="3732405"/>
            <a:ext cx="3662365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5147733" y="4101586"/>
            <a:ext cx="529" cy="3783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945703" y="3732405"/>
            <a:ext cx="3653207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1235834" y="3732405"/>
            <a:ext cx="252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29" name="TextBox 28"/>
          <p:cNvSpPr txBox="1"/>
          <p:nvPr/>
        </p:nvSpPr>
        <p:spPr bwMode="auto">
          <a:xfrm>
            <a:off x="4675459" y="2919190"/>
            <a:ext cx="936082" cy="4596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Bell-state</a:t>
            </a:r>
            <a:b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</a:br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measurement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221534" y="3371007"/>
            <a:ext cx="360000" cy="360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 bwMode="auto">
          <a:xfrm>
            <a:off x="6705466" y="3371007"/>
            <a:ext cx="360000" cy="360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>
            <a:stCxn id="34" idx="0"/>
            <a:endCxn id="33" idx="2"/>
          </p:cNvCxnSpPr>
          <p:nvPr/>
        </p:nvCxnSpPr>
        <p:spPr bwMode="auto">
          <a:xfrm flipV="1">
            <a:off x="1939079" y="3976158"/>
            <a:ext cx="0" cy="451336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40" name="Straight Arrow Connector 39"/>
          <p:cNvCxnSpPr>
            <a:stCxn id="36" idx="0"/>
            <a:endCxn id="32" idx="2"/>
          </p:cNvCxnSpPr>
          <p:nvPr/>
        </p:nvCxnSpPr>
        <p:spPr bwMode="auto">
          <a:xfrm flipV="1">
            <a:off x="8352563" y="3971467"/>
            <a:ext cx="0" cy="451606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2731200" y="3732405"/>
            <a:ext cx="252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grpSp>
        <p:nvGrpSpPr>
          <p:cNvPr id="16" name="Group 15"/>
          <p:cNvGrpSpPr/>
          <p:nvPr/>
        </p:nvGrpSpPr>
        <p:grpSpPr>
          <a:xfrm rot="2700000">
            <a:off x="4313036" y="3673568"/>
            <a:ext cx="1501747" cy="1314708"/>
            <a:chOff x="10472240" y="2808069"/>
            <a:chExt cx="1501747" cy="1314708"/>
          </a:xfrm>
        </p:grpSpPr>
        <p:grpSp>
          <p:nvGrpSpPr>
            <p:cNvPr id="15" name="Group 14"/>
            <p:cNvGrpSpPr/>
            <p:nvPr/>
          </p:nvGrpSpPr>
          <p:grpSpPr>
            <a:xfrm>
              <a:off x="10472240" y="3191903"/>
              <a:ext cx="1501747" cy="360000"/>
              <a:chOff x="3208824" y="5155250"/>
              <a:chExt cx="1501747" cy="360000"/>
            </a:xfrm>
          </p:grpSpPr>
          <p:cxnSp>
            <p:nvCxnSpPr>
              <p:cNvPr id="48" name="Straight Arrow Connector 47"/>
              <p:cNvCxnSpPr/>
              <p:nvPr/>
            </p:nvCxnSpPr>
            <p:spPr bwMode="auto">
              <a:xfrm>
                <a:off x="3208824" y="5335504"/>
                <a:ext cx="1358596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0" name="Chord 49"/>
              <p:cNvSpPr/>
              <p:nvPr/>
            </p:nvSpPr>
            <p:spPr>
              <a:xfrm rot="16200000" flipH="1">
                <a:off x="4350571" y="5155250"/>
                <a:ext cx="360000" cy="360000"/>
              </a:xfrm>
              <a:prstGeom prst="chord">
                <a:avLst>
                  <a:gd name="adj1" fmla="val 21589360"/>
                  <a:gd name="adj2" fmla="val 10812776"/>
                </a:avLst>
              </a:prstGeom>
              <a:solidFill>
                <a:srgbClr val="EAEAEA"/>
              </a:solidFill>
              <a:ln w="19050"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0590779" y="2980507"/>
              <a:ext cx="1314708" cy="969831"/>
              <a:chOff x="3548263" y="5003348"/>
              <a:chExt cx="1314708" cy="969831"/>
            </a:xfrm>
          </p:grpSpPr>
          <p:cxnSp>
            <p:nvCxnSpPr>
              <p:cNvPr id="52" name="Straight Arrow Connector 51"/>
              <p:cNvCxnSpPr/>
              <p:nvPr/>
            </p:nvCxnSpPr>
            <p:spPr bwMode="auto">
              <a:xfrm rot="13500000" flipH="1">
                <a:off x="3548771" y="5002840"/>
                <a:ext cx="969831" cy="970847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8" name="Chord 57"/>
              <p:cNvSpPr/>
              <p:nvPr/>
            </p:nvSpPr>
            <p:spPr>
              <a:xfrm rot="16200000" flipH="1">
                <a:off x="4502971" y="5307650"/>
                <a:ext cx="360000" cy="360000"/>
              </a:xfrm>
              <a:prstGeom prst="chord">
                <a:avLst>
                  <a:gd name="adj1" fmla="val 21589360"/>
                  <a:gd name="adj2" fmla="val 10812776"/>
                </a:avLst>
              </a:prstGeom>
              <a:solidFill>
                <a:srgbClr val="EAEAEA"/>
              </a:solidFill>
              <a:ln w="19050"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9" name="Straight Arrow Connector 68"/>
          <p:cNvCxnSpPr/>
          <p:nvPr/>
        </p:nvCxnSpPr>
        <p:spPr bwMode="auto">
          <a:xfrm flipH="1">
            <a:off x="8815841" y="3732405"/>
            <a:ext cx="252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70" name="Straight Arrow Connector 69"/>
          <p:cNvCxnSpPr/>
          <p:nvPr/>
        </p:nvCxnSpPr>
        <p:spPr bwMode="auto">
          <a:xfrm flipH="1">
            <a:off x="7303800" y="3733842"/>
            <a:ext cx="252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34" name="TextBox 33"/>
          <p:cNvSpPr txBox="1"/>
          <p:nvPr/>
        </p:nvSpPr>
        <p:spPr bwMode="auto">
          <a:xfrm>
            <a:off x="1471038" y="4427494"/>
            <a:ext cx="93608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7884522" y="4423073"/>
            <a:ext cx="93608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1471038" y="3516459"/>
            <a:ext cx="93608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Mod.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7884522" y="3511768"/>
            <a:ext cx="93608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Mod.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354742" y="3515841"/>
            <a:ext cx="432000" cy="432000"/>
            <a:chOff x="2636339" y="2784285"/>
            <a:chExt cx="487439" cy="487439"/>
          </a:xfrm>
        </p:grpSpPr>
        <p:sp>
          <p:nvSpPr>
            <p:cNvPr id="130" name="4-Point Star 129"/>
            <p:cNvSpPr/>
            <p:nvPr/>
          </p:nvSpPr>
          <p:spPr>
            <a:xfrm rot="2780334">
              <a:off x="2639837" y="2790222"/>
              <a:ext cx="487439" cy="475565"/>
            </a:xfrm>
            <a:prstGeom prst="star4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4-Point Star 130"/>
            <p:cNvSpPr/>
            <p:nvPr/>
          </p:nvSpPr>
          <p:spPr>
            <a:xfrm>
              <a:off x="2636339" y="2791574"/>
              <a:ext cx="487439" cy="475565"/>
            </a:xfrm>
            <a:prstGeom prst="star4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9504531" y="3515841"/>
            <a:ext cx="432000" cy="432000"/>
            <a:chOff x="2636339" y="2784285"/>
            <a:chExt cx="487439" cy="487439"/>
          </a:xfrm>
        </p:grpSpPr>
        <p:sp>
          <p:nvSpPr>
            <p:cNvPr id="133" name="4-Point Star 132"/>
            <p:cNvSpPr/>
            <p:nvPr/>
          </p:nvSpPr>
          <p:spPr>
            <a:xfrm rot="2780334">
              <a:off x="2639837" y="2790222"/>
              <a:ext cx="487439" cy="475565"/>
            </a:xfrm>
            <a:prstGeom prst="star4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4-Point Star 133"/>
            <p:cNvSpPr/>
            <p:nvPr/>
          </p:nvSpPr>
          <p:spPr>
            <a:xfrm>
              <a:off x="2636339" y="2791574"/>
              <a:ext cx="487439" cy="475565"/>
            </a:xfrm>
            <a:prstGeom prst="star4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/>
          <p:cNvSpPr txBox="1"/>
          <p:nvPr/>
        </p:nvSpPr>
        <p:spPr bwMode="auto">
          <a:xfrm>
            <a:off x="293061" y="2919190"/>
            <a:ext cx="1224112" cy="3901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Photon</a:t>
            </a:r>
          </a:p>
          <a:p>
            <a:pPr algn="l"/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source</a:t>
            </a:r>
          </a:p>
        </p:txBody>
      </p:sp>
      <p:sp>
        <p:nvSpPr>
          <p:cNvPr id="80" name="TextBox 79"/>
          <p:cNvSpPr txBox="1"/>
          <p:nvPr/>
        </p:nvSpPr>
        <p:spPr bwMode="auto">
          <a:xfrm>
            <a:off x="8767790" y="2919190"/>
            <a:ext cx="1224112" cy="3901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r"/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Photon</a:t>
            </a:r>
          </a:p>
          <a:p>
            <a:pPr algn="r"/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source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158182" y="2759711"/>
            <a:ext cx="2522201" cy="2290343"/>
          </a:xfrm>
          <a:prstGeom prst="rect">
            <a:avLst/>
          </a:prstGeom>
          <a:noFill/>
          <a:ln w="3175" cap="sq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 bwMode="auto">
          <a:xfrm>
            <a:off x="7595797" y="2759711"/>
            <a:ext cx="2522201" cy="2290343"/>
          </a:xfrm>
          <a:prstGeom prst="rect">
            <a:avLst/>
          </a:prstGeom>
          <a:noFill/>
          <a:ln w="3175" cap="sq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 bwMode="auto">
          <a:xfrm>
            <a:off x="4101268" y="2759711"/>
            <a:ext cx="2084464" cy="2290343"/>
          </a:xfrm>
          <a:prstGeom prst="rect">
            <a:avLst/>
          </a:prstGeom>
          <a:noFill/>
          <a:ln w="3175" cap="sq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1471092" y="4263805"/>
            <a:ext cx="7344816" cy="3297050"/>
            <a:chOff x="1471092" y="4027469"/>
            <a:chExt cx="7344816" cy="3533386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Rectangle 4"/>
          <p:cNvSpPr>
            <a:spLocks noChangeArrowheads="1"/>
          </p:cNvSpPr>
          <p:nvPr/>
        </p:nvSpPr>
        <p:spPr bwMode="auto">
          <a:xfrm>
            <a:off x="0" y="2940262"/>
            <a:ext cx="10287000" cy="4774988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470990" y="1054485"/>
            <a:ext cx="7344816" cy="3297050"/>
            <a:chOff x="1471092" y="4027469"/>
            <a:chExt cx="7344816" cy="3533386"/>
          </a:xfrm>
        </p:grpSpPr>
        <p:sp>
          <p:nvSpPr>
            <p:cNvPr id="94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95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4" name="Group 103"/>
            <p:cNvGrpSpPr/>
            <p:nvPr/>
          </p:nvGrpSpPr>
          <p:grpSpPr>
            <a:xfrm>
              <a:off x="3829005" y="4536517"/>
              <a:ext cx="2628992" cy="1080122"/>
              <a:chOff x="1471092" y="4511487"/>
              <a:chExt cx="7344818" cy="3018546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1471092" y="4511487"/>
                <a:ext cx="7344818" cy="3018545"/>
                <a:chOff x="1471092" y="257225"/>
                <a:chExt cx="7344818" cy="7272808"/>
              </a:xfrm>
            </p:grpSpPr>
            <p:cxnSp>
              <p:nvCxnSpPr>
                <p:cNvPr id="180" name="Straight Connector 179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Straight Connector 180"/>
                <p:cNvCxnSpPr/>
                <p:nvPr/>
              </p:nvCxnSpPr>
              <p:spPr bwMode="auto">
                <a:xfrm>
                  <a:off x="5143501" y="257225"/>
                  <a:ext cx="3672409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5" name="Straight Connector 104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2" name="Freeform 141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5161214" y="4200259"/>
            <a:ext cx="4909446" cy="1539161"/>
            <a:chOff x="5161214" y="4200259"/>
            <a:chExt cx="4909446" cy="1539161"/>
          </a:xfrm>
        </p:grpSpPr>
        <p:sp>
          <p:nvSpPr>
            <p:cNvPr id="92" name="Arc 91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3" name="Arc 182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184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185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186" name="Arc 185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9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5597E-6 L 0 -0.4156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Industrial countermeasure (ID Quantique)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22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A. Huang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arXiv:1601.00993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5371328" y="1729653"/>
            <a:ext cx="792000" cy="792000"/>
            <a:chOff x="2906032" y="1876293"/>
            <a:chExt cx="888334" cy="888334"/>
          </a:xfrm>
        </p:grpSpPr>
        <p:sp>
          <p:nvSpPr>
            <p:cNvPr id="78" name="Freeform 178"/>
            <p:cNvSpPr>
              <a:spLocks noEditPoints="1"/>
            </p:cNvSpPr>
            <p:nvPr/>
          </p:nvSpPr>
          <p:spPr bwMode="auto">
            <a:xfrm>
              <a:off x="3164233" y="2143716"/>
              <a:ext cx="378080" cy="92215"/>
            </a:xfrm>
            <a:custGeom>
              <a:avLst/>
              <a:gdLst>
                <a:gd name="T0" fmla="*/ 0 w 82"/>
                <a:gd name="T1" fmla="*/ 10 h 20"/>
                <a:gd name="T2" fmla="*/ 10 w 82"/>
                <a:gd name="T3" fmla="*/ 0 h 20"/>
                <a:gd name="T4" fmla="*/ 20 w 82"/>
                <a:gd name="T5" fmla="*/ 10 h 20"/>
                <a:gd name="T6" fmla="*/ 10 w 82"/>
                <a:gd name="T7" fmla="*/ 20 h 20"/>
                <a:gd name="T8" fmla="*/ 0 w 82"/>
                <a:gd name="T9" fmla="*/ 10 h 20"/>
                <a:gd name="T10" fmla="*/ 61 w 82"/>
                <a:gd name="T11" fmla="*/ 10 h 20"/>
                <a:gd name="T12" fmla="*/ 72 w 82"/>
                <a:gd name="T13" fmla="*/ 0 h 20"/>
                <a:gd name="T14" fmla="*/ 82 w 82"/>
                <a:gd name="T15" fmla="*/ 10 h 20"/>
                <a:gd name="T16" fmla="*/ 72 w 82"/>
                <a:gd name="T17" fmla="*/ 20 h 20"/>
                <a:gd name="T18" fmla="*/ 61 w 82"/>
                <a:gd name="T1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20">
                  <a:moveTo>
                    <a:pt x="0" y="10"/>
                  </a:move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ubicBezTo>
                    <a:pt x="20" y="16"/>
                    <a:pt x="15" y="20"/>
                    <a:pt x="10" y="20"/>
                  </a:cubicBezTo>
                  <a:cubicBezTo>
                    <a:pt x="4" y="20"/>
                    <a:pt x="0" y="16"/>
                    <a:pt x="0" y="10"/>
                  </a:cubicBezTo>
                  <a:close/>
                  <a:moveTo>
                    <a:pt x="61" y="10"/>
                  </a:moveTo>
                  <a:cubicBezTo>
                    <a:pt x="61" y="4"/>
                    <a:pt x="66" y="0"/>
                    <a:pt x="72" y="0"/>
                  </a:cubicBezTo>
                  <a:cubicBezTo>
                    <a:pt x="77" y="0"/>
                    <a:pt x="82" y="4"/>
                    <a:pt x="82" y="10"/>
                  </a:cubicBezTo>
                  <a:cubicBezTo>
                    <a:pt x="82" y="16"/>
                    <a:pt x="77" y="20"/>
                    <a:pt x="72" y="20"/>
                  </a:cubicBezTo>
                  <a:cubicBezTo>
                    <a:pt x="66" y="20"/>
                    <a:pt x="61" y="16"/>
                    <a:pt x="61" y="10"/>
                  </a:cubicBezTo>
                  <a:close/>
                </a:path>
              </a:pathLst>
            </a:custGeom>
            <a:noFill/>
            <a:ln w="28575" cap="sq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9" name="Freeform 179"/>
            <p:cNvSpPr>
              <a:spLocks/>
            </p:cNvSpPr>
            <p:nvPr/>
          </p:nvSpPr>
          <p:spPr bwMode="auto">
            <a:xfrm>
              <a:off x="3108905" y="2474151"/>
              <a:ext cx="484127" cy="179819"/>
            </a:xfrm>
            <a:custGeom>
              <a:avLst/>
              <a:gdLst>
                <a:gd name="T0" fmla="*/ 0 w 105"/>
                <a:gd name="T1" fmla="*/ 0 h 39"/>
                <a:gd name="T2" fmla="*/ 105 w 105"/>
                <a:gd name="T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" h="39">
                  <a:moveTo>
                    <a:pt x="0" y="0"/>
                  </a:moveTo>
                  <a:cubicBezTo>
                    <a:pt x="35" y="39"/>
                    <a:pt x="70" y="39"/>
                    <a:pt x="105" y="0"/>
                  </a:cubicBezTo>
                </a:path>
              </a:pathLst>
            </a:custGeom>
            <a:noFill/>
            <a:ln w="28575" cap="sq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0" name="Oval 180"/>
            <p:cNvSpPr>
              <a:spLocks noChangeArrowheads="1"/>
            </p:cNvSpPr>
            <p:nvPr/>
          </p:nvSpPr>
          <p:spPr bwMode="auto">
            <a:xfrm>
              <a:off x="2906032" y="1876293"/>
              <a:ext cx="888334" cy="888334"/>
            </a:xfrm>
            <a:prstGeom prst="ellipse">
              <a:avLst/>
            </a:prstGeom>
            <a:noFill/>
            <a:ln w="9525" cap="sq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371328" y="4289685"/>
            <a:ext cx="792000" cy="792000"/>
            <a:chOff x="2906032" y="4678080"/>
            <a:chExt cx="888334" cy="886798"/>
          </a:xfrm>
        </p:grpSpPr>
        <p:sp>
          <p:nvSpPr>
            <p:cNvPr id="82" name="Freeform 181"/>
            <p:cNvSpPr>
              <a:spLocks noEditPoints="1"/>
            </p:cNvSpPr>
            <p:nvPr/>
          </p:nvSpPr>
          <p:spPr bwMode="auto">
            <a:xfrm>
              <a:off x="3196509" y="4976241"/>
              <a:ext cx="308919" cy="23054"/>
            </a:xfrm>
            <a:custGeom>
              <a:avLst/>
              <a:gdLst>
                <a:gd name="T0" fmla="*/ 0 w 67"/>
                <a:gd name="T1" fmla="*/ 3 h 5"/>
                <a:gd name="T2" fmla="*/ 3 w 67"/>
                <a:gd name="T3" fmla="*/ 0 h 5"/>
                <a:gd name="T4" fmla="*/ 5 w 67"/>
                <a:gd name="T5" fmla="*/ 3 h 5"/>
                <a:gd name="T6" fmla="*/ 3 w 67"/>
                <a:gd name="T7" fmla="*/ 5 h 5"/>
                <a:gd name="T8" fmla="*/ 0 w 67"/>
                <a:gd name="T9" fmla="*/ 3 h 5"/>
                <a:gd name="T10" fmla="*/ 62 w 67"/>
                <a:gd name="T11" fmla="*/ 3 h 5"/>
                <a:gd name="T12" fmla="*/ 65 w 67"/>
                <a:gd name="T13" fmla="*/ 0 h 5"/>
                <a:gd name="T14" fmla="*/ 67 w 67"/>
                <a:gd name="T15" fmla="*/ 3 h 5"/>
                <a:gd name="T16" fmla="*/ 65 w 67"/>
                <a:gd name="T17" fmla="*/ 5 h 5"/>
                <a:gd name="T18" fmla="*/ 62 w 67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5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lose/>
                  <a:moveTo>
                    <a:pt x="62" y="3"/>
                  </a:moveTo>
                  <a:cubicBezTo>
                    <a:pt x="62" y="1"/>
                    <a:pt x="63" y="0"/>
                    <a:pt x="65" y="0"/>
                  </a:cubicBezTo>
                  <a:cubicBezTo>
                    <a:pt x="66" y="0"/>
                    <a:pt x="67" y="1"/>
                    <a:pt x="67" y="3"/>
                  </a:cubicBezTo>
                  <a:cubicBezTo>
                    <a:pt x="67" y="4"/>
                    <a:pt x="66" y="5"/>
                    <a:pt x="65" y="5"/>
                  </a:cubicBezTo>
                  <a:cubicBezTo>
                    <a:pt x="63" y="5"/>
                    <a:pt x="62" y="4"/>
                    <a:pt x="62" y="3"/>
                  </a:cubicBezTo>
                  <a:close/>
                </a:path>
              </a:pathLst>
            </a:custGeom>
            <a:noFill/>
            <a:ln w="2857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3" name="Freeform 182"/>
            <p:cNvSpPr>
              <a:spLocks/>
            </p:cNvSpPr>
            <p:nvPr/>
          </p:nvSpPr>
          <p:spPr bwMode="auto">
            <a:xfrm>
              <a:off x="3108905" y="5215999"/>
              <a:ext cx="484127" cy="182893"/>
            </a:xfrm>
            <a:custGeom>
              <a:avLst/>
              <a:gdLst>
                <a:gd name="T0" fmla="*/ 0 w 105"/>
                <a:gd name="T1" fmla="*/ 40 h 40"/>
                <a:gd name="T2" fmla="*/ 105 w 105"/>
                <a:gd name="T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" h="40">
                  <a:moveTo>
                    <a:pt x="0" y="40"/>
                  </a:moveTo>
                  <a:cubicBezTo>
                    <a:pt x="35" y="0"/>
                    <a:pt x="70" y="0"/>
                    <a:pt x="105" y="40"/>
                  </a:cubicBezTo>
                </a:path>
              </a:pathLst>
            </a:custGeom>
            <a:noFill/>
            <a:ln w="2857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4" name="Oval 183"/>
            <p:cNvSpPr>
              <a:spLocks noChangeArrowheads="1"/>
            </p:cNvSpPr>
            <p:nvPr/>
          </p:nvSpPr>
          <p:spPr bwMode="auto">
            <a:xfrm>
              <a:off x="2906032" y="4678080"/>
              <a:ext cx="888334" cy="886798"/>
            </a:xfrm>
            <a:prstGeom prst="ellipse">
              <a:avLst/>
            </a:prstGeom>
            <a:noFill/>
            <a:ln w="952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85" name="Rectangle 123"/>
          <p:cNvSpPr>
            <a:spLocks noChangeArrowheads="1"/>
          </p:cNvSpPr>
          <p:nvPr/>
        </p:nvSpPr>
        <p:spPr bwMode="auto">
          <a:xfrm>
            <a:off x="2267345" y="5182454"/>
            <a:ext cx="7720062" cy="28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Lim </a:t>
            </a:r>
            <a:r>
              <a:rPr kumimoji="0" lang="en-US" altLang="en-US" sz="190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et al</a:t>
            </a:r>
            <a:r>
              <a:rPr kumimoji="0" lang="en-US" altLang="en-US" sz="1900" i="1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upload a preprint about countermeasure arXiv:1408.6398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Rectangle 99"/>
          <p:cNvSpPr>
            <a:spLocks noChangeArrowheads="1"/>
          </p:cNvSpPr>
          <p:nvPr/>
        </p:nvSpPr>
        <p:spPr bwMode="auto">
          <a:xfrm>
            <a:off x="361720" y="3242315"/>
            <a:ext cx="1048364" cy="22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C0C0C0"/>
                </a:solidFill>
                <a:effectLst/>
                <a:latin typeface="Arial" panose="020B0604020202020204" pitchFamily="34" charset="0"/>
              </a:rPr>
              <a:t>2009-10-22</a:t>
            </a:r>
          </a:p>
        </p:txBody>
      </p:sp>
      <p:sp>
        <p:nvSpPr>
          <p:cNvPr id="87" name="Rectangle 100"/>
          <p:cNvSpPr>
            <a:spLocks noChangeArrowheads="1"/>
          </p:cNvSpPr>
          <p:nvPr/>
        </p:nvSpPr>
        <p:spPr bwMode="auto">
          <a:xfrm>
            <a:off x="2267345" y="3173553"/>
            <a:ext cx="605774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ebdings" panose="05030102010509060703" pitchFamily="18" charset="2"/>
              <a:buChar char=""/>
              <a:tabLst/>
            </a:pPr>
            <a:r>
              <a:rPr lang="en-US" altLang="en-US" sz="1900" dirty="0" smtClean="0">
                <a:solidFill>
                  <a:srgbClr val="FFFFFF"/>
                </a:solidFill>
              </a:rPr>
              <a:t>Report about detector blinding attack sent </a:t>
            </a:r>
            <a:r>
              <a:rPr lang="en-US" altLang="en-US" sz="1900" smtClean="0">
                <a:solidFill>
                  <a:srgbClr val="FFFFFF"/>
                </a:solidFill>
              </a:rPr>
              <a:t>to IDQ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8" name="Rectangle 109"/>
          <p:cNvSpPr>
            <a:spLocks noChangeArrowheads="1"/>
          </p:cNvSpPr>
          <p:nvPr/>
        </p:nvSpPr>
        <p:spPr bwMode="auto">
          <a:xfrm>
            <a:off x="361720" y="3695847"/>
            <a:ext cx="1048364" cy="22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C0C0C0"/>
                </a:solidFill>
                <a:effectLst/>
                <a:latin typeface="Arial" panose="020B0604020202020204" pitchFamily="34" charset="0"/>
              </a:rPr>
              <a:t>2010-10-08</a:t>
            </a:r>
          </a:p>
        </p:txBody>
      </p:sp>
      <p:sp>
        <p:nvSpPr>
          <p:cNvPr id="89" name="Rectangle 110"/>
          <p:cNvSpPr>
            <a:spLocks noChangeArrowheads="1"/>
          </p:cNvSpPr>
          <p:nvPr/>
        </p:nvSpPr>
        <p:spPr bwMode="auto">
          <a:xfrm>
            <a:off x="2267345" y="3666004"/>
            <a:ext cx="73657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</a:rPr>
              <a:t>IDQ </a:t>
            </a: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applies for a patent </a:t>
            </a: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</a:rPr>
              <a:t>on randomization</a:t>
            </a:r>
            <a:r>
              <a:rPr lang="en-US" altLang="en-US" sz="1900">
                <a:solidFill>
                  <a:srgbClr val="FFFFFF"/>
                </a:solidFill>
              </a:rPr>
              <a:t> of detector efficiency</a:t>
            </a:r>
            <a:r>
              <a:rPr lang="en-US" altLang="en-US" sz="1900" smtClean="0">
                <a:solidFill>
                  <a:srgbClr val="FFFFFF"/>
                </a:solidFill>
              </a:rPr>
              <a:t/>
            </a:r>
            <a:br>
              <a:rPr lang="en-US" altLang="en-US" sz="1900" smtClean="0">
                <a:solidFill>
                  <a:srgbClr val="FFFFFF"/>
                </a:solidFill>
              </a:rPr>
            </a:br>
            <a:r>
              <a:rPr lang="en-US" altLang="en-US" sz="1900" smtClean="0">
                <a:solidFill>
                  <a:srgbClr val="FFFFFF"/>
                </a:solidFill>
              </a:rPr>
              <a:t>     </a:t>
            </a:r>
            <a:r>
              <a:rPr kumimoji="0" lang="en-US" altLang="en-US" sz="1900" i="0" u="none" strike="noStrike" cap="none" normalizeH="0" smtClean="0">
                <a:ln>
                  <a:noFill/>
                </a:ln>
                <a:solidFill>
                  <a:srgbClr val="FFFFFF"/>
                </a:solidFill>
                <a:effectLst/>
              </a:rPr>
              <a:t>as </a:t>
            </a:r>
            <a:r>
              <a:rPr kumimoji="0" lang="en-US" altLang="en-US" sz="190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a countermeasure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0" name="Rectangle 116"/>
          <p:cNvSpPr>
            <a:spLocks noChangeArrowheads="1"/>
          </p:cNvSpPr>
          <p:nvPr/>
        </p:nvSpPr>
        <p:spPr bwMode="auto">
          <a:xfrm>
            <a:off x="361720" y="5449565"/>
            <a:ext cx="1048364" cy="22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C0C0C0"/>
                </a:solidFill>
                <a:effectLst/>
                <a:latin typeface="Arial" panose="020B0604020202020204" pitchFamily="34" charset="0"/>
              </a:rPr>
              <a:t>2014-08-27</a:t>
            </a:r>
          </a:p>
        </p:txBody>
      </p:sp>
      <p:sp>
        <p:nvSpPr>
          <p:cNvPr id="91" name="Rectangle 118"/>
          <p:cNvSpPr>
            <a:spLocks noChangeArrowheads="1"/>
          </p:cNvSpPr>
          <p:nvPr/>
        </p:nvSpPr>
        <p:spPr bwMode="auto">
          <a:xfrm>
            <a:off x="361720" y="5646868"/>
            <a:ext cx="1033103" cy="22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C0C0C0"/>
                </a:solidFill>
                <a:effectLst/>
                <a:latin typeface="Arial" panose="020B0604020202020204" pitchFamily="34" charset="0"/>
              </a:rPr>
              <a:t>2014-11-18</a:t>
            </a:r>
          </a:p>
        </p:txBody>
      </p:sp>
      <p:sp>
        <p:nvSpPr>
          <p:cNvPr id="92" name="Rectangle 119"/>
          <p:cNvSpPr>
            <a:spLocks noChangeArrowheads="1"/>
          </p:cNvSpPr>
          <p:nvPr/>
        </p:nvSpPr>
        <p:spPr bwMode="auto">
          <a:xfrm>
            <a:off x="361720" y="5844171"/>
            <a:ext cx="1048364" cy="22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C0C0C0"/>
                </a:solidFill>
                <a:effectLst/>
                <a:latin typeface="Arial" panose="020B0604020202020204" pitchFamily="34" charset="0"/>
              </a:rPr>
              <a:t>2015-04-17</a:t>
            </a:r>
          </a:p>
        </p:txBody>
      </p:sp>
      <p:sp>
        <p:nvSpPr>
          <p:cNvPr id="93" name="Rectangle 136"/>
          <p:cNvSpPr>
            <a:spLocks noChangeArrowheads="1"/>
          </p:cNvSpPr>
          <p:nvPr/>
        </p:nvSpPr>
        <p:spPr bwMode="auto">
          <a:xfrm>
            <a:off x="2267345" y="5568906"/>
            <a:ext cx="75870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00"/>
              </a:buClr>
              <a:buSzTx/>
              <a:buFont typeface="Wingdings" panose="05000000000000000000" pitchFamily="2" charset="2"/>
              <a:buChar char=""/>
              <a:tabLst/>
            </a:pP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Implementation of countermeasure delivered </a:t>
            </a: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by IDQ</a:t>
            </a:r>
            <a:r>
              <a:rPr lang="en-US" altLang="en-US" sz="1900" dirty="0">
                <a:solidFill>
                  <a:srgbClr val="FFFFFF"/>
                </a:solidFill>
              </a:rPr>
              <a:t> </a:t>
            </a: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to our lab</a:t>
            </a:r>
            <a:b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(firmware </a:t>
            </a: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update for Clavis2)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137"/>
          <p:cNvSpPr>
            <a:spLocks noChangeArrowheads="1"/>
          </p:cNvSpPr>
          <p:nvPr/>
        </p:nvSpPr>
        <p:spPr bwMode="auto">
          <a:xfrm>
            <a:off x="2267345" y="6226983"/>
            <a:ext cx="7925246" cy="27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US" altLang="en-US" sz="1900" dirty="0">
                <a:solidFill>
                  <a:srgbClr val="FFFFFF"/>
                </a:solidFill>
              </a:rPr>
              <a:t>Testing report sent to IDQ proposing a modified attack that works</a:t>
            </a:r>
          </a:p>
        </p:txBody>
      </p:sp>
      <p:sp>
        <p:nvSpPr>
          <p:cNvPr id="95" name="Rectangle 157"/>
          <p:cNvSpPr>
            <a:spLocks noChangeArrowheads="1"/>
          </p:cNvSpPr>
          <p:nvPr/>
        </p:nvSpPr>
        <p:spPr bwMode="auto">
          <a:xfrm>
            <a:off x="361720" y="918822"/>
            <a:ext cx="1033103" cy="22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C0C0C0"/>
                </a:solidFill>
                <a:effectLst/>
                <a:latin typeface="Arial" panose="020B0604020202020204" pitchFamily="34" charset="0"/>
              </a:rPr>
              <a:t>2004-11-10</a:t>
            </a:r>
          </a:p>
        </p:txBody>
      </p:sp>
      <p:sp>
        <p:nvSpPr>
          <p:cNvPr id="96" name="Rectangle 158"/>
          <p:cNvSpPr>
            <a:spLocks noChangeArrowheads="1"/>
          </p:cNvSpPr>
          <p:nvPr/>
        </p:nvSpPr>
        <p:spPr bwMode="auto">
          <a:xfrm>
            <a:off x="2267345" y="886860"/>
            <a:ext cx="6719788" cy="27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First commercial Clavis1 system is shipped to a customer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Line 175"/>
          <p:cNvSpPr>
            <a:spLocks noChangeShapeType="1"/>
          </p:cNvSpPr>
          <p:nvPr/>
        </p:nvSpPr>
        <p:spPr bwMode="auto">
          <a:xfrm flipV="1">
            <a:off x="1994197" y="5345552"/>
            <a:ext cx="230947" cy="285114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8" name="Line 177"/>
          <p:cNvSpPr>
            <a:spLocks noChangeShapeType="1"/>
          </p:cNvSpPr>
          <p:nvPr/>
        </p:nvSpPr>
        <p:spPr bwMode="auto">
          <a:xfrm>
            <a:off x="1995295" y="5928801"/>
            <a:ext cx="229849" cy="318842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0" name="Line 177"/>
          <p:cNvSpPr>
            <a:spLocks noChangeShapeType="1"/>
          </p:cNvSpPr>
          <p:nvPr/>
        </p:nvSpPr>
        <p:spPr bwMode="auto">
          <a:xfrm>
            <a:off x="1994197" y="6247642"/>
            <a:ext cx="230947" cy="364040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1" name="Rectangle 137"/>
          <p:cNvSpPr>
            <a:spLocks noChangeArrowheads="1"/>
          </p:cNvSpPr>
          <p:nvPr/>
        </p:nvSpPr>
        <p:spPr bwMode="auto">
          <a:xfrm>
            <a:off x="2267345" y="6605857"/>
            <a:ext cx="7001917" cy="55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US" altLang="en-US" sz="1900" dirty="0" smtClean="0">
                <a:solidFill>
                  <a:srgbClr val="FFFFFF"/>
                </a:solidFill>
              </a:rPr>
              <a:t>Testing report sent to IDQ showing full implementation of </a:t>
            </a:r>
          </a:p>
          <a:p>
            <a:pPr>
              <a:buClr>
                <a:srgbClr val="FF0000"/>
              </a:buClr>
            </a:pPr>
            <a:r>
              <a:rPr lang="en-US" altLang="en-US" sz="1900" dirty="0">
                <a:solidFill>
                  <a:srgbClr val="FFFFFF"/>
                </a:solidFill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</a:rPr>
              <a:t>    countermeasure to be unreliable</a:t>
            </a:r>
            <a:endParaRPr lang="en-US" altLang="en-US" sz="1900" dirty="0">
              <a:solidFill>
                <a:srgbClr val="FFFFFF"/>
              </a:solidFill>
            </a:endParaRPr>
          </a:p>
        </p:txBody>
      </p:sp>
      <p:sp>
        <p:nvSpPr>
          <p:cNvPr id="102" name="Rectangle 119"/>
          <p:cNvSpPr>
            <a:spLocks noChangeArrowheads="1"/>
          </p:cNvSpPr>
          <p:nvPr/>
        </p:nvSpPr>
        <p:spPr bwMode="auto">
          <a:xfrm>
            <a:off x="373518" y="6131629"/>
            <a:ext cx="1049566" cy="23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C0C0C0"/>
                </a:solidFill>
                <a:effectLst/>
                <a:latin typeface="Arial" panose="020B0604020202020204" pitchFamily="34" charset="0"/>
              </a:rPr>
              <a:t>2015-12-21</a:t>
            </a:r>
          </a:p>
        </p:txBody>
      </p:sp>
      <p:sp>
        <p:nvSpPr>
          <p:cNvPr id="104" name="AutoShape 3"/>
          <p:cNvSpPr>
            <a:spLocks noChangeAspect="1" noChangeArrowheads="1" noTextEdit="1"/>
          </p:cNvSpPr>
          <p:nvPr/>
        </p:nvSpPr>
        <p:spPr bwMode="auto">
          <a:xfrm>
            <a:off x="1453718" y="1042011"/>
            <a:ext cx="576263" cy="591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pSp>
        <p:nvGrpSpPr>
          <p:cNvPr id="7" name="Group 6"/>
          <p:cNvGrpSpPr/>
          <p:nvPr/>
        </p:nvGrpSpPr>
        <p:grpSpPr>
          <a:xfrm>
            <a:off x="1465286" y="1037463"/>
            <a:ext cx="572178" cy="6082718"/>
            <a:chOff x="1453718" y="1037463"/>
            <a:chExt cx="595313" cy="6082718"/>
          </a:xfrm>
        </p:grpSpPr>
        <p:sp>
          <p:nvSpPr>
            <p:cNvPr id="105" name="Freeform 5"/>
            <p:cNvSpPr>
              <a:spLocks/>
            </p:cNvSpPr>
            <p:nvPr/>
          </p:nvSpPr>
          <p:spPr bwMode="auto">
            <a:xfrm>
              <a:off x="1453718" y="5795778"/>
              <a:ext cx="595313" cy="1324403"/>
            </a:xfrm>
            <a:custGeom>
              <a:avLst/>
              <a:gdLst>
                <a:gd name="T0" fmla="*/ 80 w 267"/>
                <a:gd name="T1" fmla="*/ 386 h 519"/>
                <a:gd name="T2" fmla="*/ 80 w 267"/>
                <a:gd name="T3" fmla="*/ 386 h 519"/>
                <a:gd name="T4" fmla="*/ 0 w 267"/>
                <a:gd name="T5" fmla="*/ 386 h 519"/>
                <a:gd name="T6" fmla="*/ 133 w 267"/>
                <a:gd name="T7" fmla="*/ 519 h 519"/>
                <a:gd name="T8" fmla="*/ 267 w 267"/>
                <a:gd name="T9" fmla="*/ 386 h 519"/>
                <a:gd name="T10" fmla="*/ 186 w 267"/>
                <a:gd name="T11" fmla="*/ 386 h 519"/>
                <a:gd name="T12" fmla="*/ 186 w 267"/>
                <a:gd name="T13" fmla="*/ 0 h 519"/>
                <a:gd name="T14" fmla="*/ 80 w 267"/>
                <a:gd name="T15" fmla="*/ 0 h 519"/>
                <a:gd name="T16" fmla="*/ 80 w 267"/>
                <a:gd name="T17" fmla="*/ 386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519">
                  <a:moveTo>
                    <a:pt x="80" y="386"/>
                  </a:moveTo>
                  <a:lnTo>
                    <a:pt x="80" y="386"/>
                  </a:lnTo>
                  <a:lnTo>
                    <a:pt x="0" y="386"/>
                  </a:lnTo>
                  <a:lnTo>
                    <a:pt x="133" y="519"/>
                  </a:lnTo>
                  <a:lnTo>
                    <a:pt x="267" y="386"/>
                  </a:lnTo>
                  <a:lnTo>
                    <a:pt x="186" y="386"/>
                  </a:lnTo>
                  <a:lnTo>
                    <a:pt x="186" y="0"/>
                  </a:lnTo>
                  <a:lnTo>
                    <a:pt x="80" y="0"/>
                  </a:lnTo>
                  <a:lnTo>
                    <a:pt x="80" y="38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6" name="Freeform 6"/>
            <p:cNvSpPr>
              <a:spLocks/>
            </p:cNvSpPr>
            <p:nvPr/>
          </p:nvSpPr>
          <p:spPr bwMode="auto">
            <a:xfrm>
              <a:off x="1631518" y="1037463"/>
              <a:ext cx="236538" cy="2322372"/>
            </a:xfrm>
            <a:custGeom>
              <a:avLst/>
              <a:gdLst>
                <a:gd name="T0" fmla="*/ 0 w 106"/>
                <a:gd name="T1" fmla="*/ 1175 h 1175"/>
                <a:gd name="T2" fmla="*/ 0 w 106"/>
                <a:gd name="T3" fmla="*/ 1175 h 1175"/>
                <a:gd name="T4" fmla="*/ 106 w 106"/>
                <a:gd name="T5" fmla="*/ 1175 h 1175"/>
                <a:gd name="T6" fmla="*/ 106 w 106"/>
                <a:gd name="T7" fmla="*/ 0 h 1175"/>
                <a:gd name="T8" fmla="*/ 0 w 106"/>
                <a:gd name="T9" fmla="*/ 0 h 1175"/>
                <a:gd name="T10" fmla="*/ 0 w 106"/>
                <a:gd name="T11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1175">
                  <a:moveTo>
                    <a:pt x="0" y="1175"/>
                  </a:moveTo>
                  <a:lnTo>
                    <a:pt x="0" y="1175"/>
                  </a:lnTo>
                  <a:lnTo>
                    <a:pt x="106" y="1175"/>
                  </a:lnTo>
                  <a:lnTo>
                    <a:pt x="106" y="0"/>
                  </a:lnTo>
                  <a:lnTo>
                    <a:pt x="0" y="0"/>
                  </a:lnTo>
                  <a:lnTo>
                    <a:pt x="0" y="1175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7" name="Freeform 7"/>
            <p:cNvSpPr>
              <a:spLocks/>
            </p:cNvSpPr>
            <p:nvPr/>
          </p:nvSpPr>
          <p:spPr bwMode="auto">
            <a:xfrm>
              <a:off x="1631518" y="5736780"/>
              <a:ext cx="236538" cy="192520"/>
            </a:xfrm>
            <a:custGeom>
              <a:avLst/>
              <a:gdLst>
                <a:gd name="T0" fmla="*/ 0 w 106"/>
                <a:gd name="T1" fmla="*/ 97 h 97"/>
                <a:gd name="T2" fmla="*/ 0 w 106"/>
                <a:gd name="T3" fmla="*/ 97 h 97"/>
                <a:gd name="T4" fmla="*/ 106 w 106"/>
                <a:gd name="T5" fmla="*/ 97 h 97"/>
                <a:gd name="T6" fmla="*/ 106 w 106"/>
                <a:gd name="T7" fmla="*/ 0 h 97"/>
                <a:gd name="T8" fmla="*/ 0 w 106"/>
                <a:gd name="T9" fmla="*/ 0 h 97"/>
                <a:gd name="T10" fmla="*/ 0 w 106"/>
                <a:gd name="T1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97">
                  <a:moveTo>
                    <a:pt x="0" y="97"/>
                  </a:moveTo>
                  <a:lnTo>
                    <a:pt x="0" y="97"/>
                  </a:lnTo>
                  <a:lnTo>
                    <a:pt x="106" y="97"/>
                  </a:lnTo>
                  <a:lnTo>
                    <a:pt x="106" y="0"/>
                  </a:lnTo>
                  <a:lnTo>
                    <a:pt x="0" y="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8" name="Freeform 8"/>
            <p:cNvSpPr>
              <a:spLocks/>
            </p:cNvSpPr>
            <p:nvPr/>
          </p:nvSpPr>
          <p:spPr bwMode="auto">
            <a:xfrm>
              <a:off x="1631518" y="3359835"/>
              <a:ext cx="236538" cy="2376945"/>
            </a:xfrm>
            <a:custGeom>
              <a:avLst/>
              <a:gdLst>
                <a:gd name="T0" fmla="*/ 0 w 106"/>
                <a:gd name="T1" fmla="*/ 1204 h 1204"/>
                <a:gd name="T2" fmla="*/ 0 w 106"/>
                <a:gd name="T3" fmla="*/ 1204 h 1204"/>
                <a:gd name="T4" fmla="*/ 106 w 106"/>
                <a:gd name="T5" fmla="*/ 1204 h 1204"/>
                <a:gd name="T6" fmla="*/ 106 w 106"/>
                <a:gd name="T7" fmla="*/ 0 h 1204"/>
                <a:gd name="T8" fmla="*/ 0 w 106"/>
                <a:gd name="T9" fmla="*/ 0 h 1204"/>
                <a:gd name="T10" fmla="*/ 0 w 106"/>
                <a:gd name="T11" fmla="*/ 1204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1204">
                  <a:moveTo>
                    <a:pt x="0" y="1204"/>
                  </a:moveTo>
                  <a:lnTo>
                    <a:pt x="0" y="1204"/>
                  </a:lnTo>
                  <a:lnTo>
                    <a:pt x="106" y="1204"/>
                  </a:lnTo>
                  <a:lnTo>
                    <a:pt x="106" y="0"/>
                  </a:lnTo>
                  <a:lnTo>
                    <a:pt x="0" y="0"/>
                  </a:lnTo>
                  <a:lnTo>
                    <a:pt x="0" y="120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05377" y="1037463"/>
            <a:ext cx="491995" cy="5210178"/>
            <a:chOff x="1543050" y="1044576"/>
            <a:chExt cx="595313" cy="5456237"/>
          </a:xfrm>
        </p:grpSpPr>
        <p:sp>
          <p:nvSpPr>
            <p:cNvPr id="109" name="Freeform 9"/>
            <p:cNvSpPr>
              <a:spLocks/>
            </p:cNvSpPr>
            <p:nvPr/>
          </p:nvSpPr>
          <p:spPr bwMode="auto">
            <a:xfrm>
              <a:off x="1543050" y="3948113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0" name="Freeform 10"/>
            <p:cNvSpPr>
              <a:spLocks/>
            </p:cNvSpPr>
            <p:nvPr/>
          </p:nvSpPr>
          <p:spPr bwMode="auto">
            <a:xfrm>
              <a:off x="1543050" y="5854700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1" name="Freeform 11"/>
            <p:cNvSpPr>
              <a:spLocks/>
            </p:cNvSpPr>
            <p:nvPr/>
          </p:nvSpPr>
          <p:spPr bwMode="auto">
            <a:xfrm>
              <a:off x="1543050" y="5965825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2" name="Freeform 12"/>
            <p:cNvSpPr>
              <a:spLocks/>
            </p:cNvSpPr>
            <p:nvPr/>
          </p:nvSpPr>
          <p:spPr bwMode="auto">
            <a:xfrm>
              <a:off x="1543050" y="6167438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3" name="Freeform 13"/>
            <p:cNvSpPr>
              <a:spLocks/>
            </p:cNvSpPr>
            <p:nvPr/>
          </p:nvSpPr>
          <p:spPr bwMode="auto">
            <a:xfrm>
              <a:off x="1543050" y="1044576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4" name="Freeform 14"/>
            <p:cNvSpPr>
              <a:spLocks/>
            </p:cNvSpPr>
            <p:nvPr/>
          </p:nvSpPr>
          <p:spPr bwMode="auto">
            <a:xfrm>
              <a:off x="1543050" y="3476625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5" name="Freeform 15"/>
            <p:cNvSpPr>
              <a:spLocks/>
            </p:cNvSpPr>
            <p:nvPr/>
          </p:nvSpPr>
          <p:spPr bwMode="auto">
            <a:xfrm>
              <a:off x="1543050" y="6500813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8730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Randomly varying detector efficiency</a:t>
            </a:r>
            <a:endParaRPr lang="en-CA" b="0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r">
              <a:spcBef>
                <a:spcPts val="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Legre, G. Robordy, Intl. patent appl. WO 2012/046135 A2 (filed in 2010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1669933" y="2060502"/>
            <a:ext cx="486104" cy="777634"/>
          </a:xfrm>
          <a:custGeom>
            <a:avLst/>
            <a:gdLst>
              <a:gd name="T0" fmla="*/ 0 w 563526"/>
              <a:gd name="T1" fmla="*/ 382772 h 382772"/>
              <a:gd name="T2" fmla="*/ 52888 w 563526"/>
              <a:gd name="T3" fmla="*/ 382772 h 382772"/>
              <a:gd name="T4" fmla="*/ 52888 w 563526"/>
              <a:gd name="T5" fmla="*/ 0 h 382772"/>
              <a:gd name="T6" fmla="*/ 59641 w 563526"/>
              <a:gd name="T7" fmla="*/ 0 h 382772"/>
              <a:gd name="T8" fmla="*/ 59641 w 563526"/>
              <a:gd name="T9" fmla="*/ 382772 h 3827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3526"/>
              <a:gd name="T16" fmla="*/ 0 h 382772"/>
              <a:gd name="T17" fmla="*/ 563526 w 563526"/>
              <a:gd name="T18" fmla="*/ 382772 h 3827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3526" h="382772">
                <a:moveTo>
                  <a:pt x="0" y="382772"/>
                </a:moveTo>
                <a:lnTo>
                  <a:pt x="499730" y="382772"/>
                </a:lnTo>
                <a:lnTo>
                  <a:pt x="499730" y="0"/>
                </a:lnTo>
                <a:lnTo>
                  <a:pt x="563526" y="0"/>
                </a:lnTo>
                <a:lnTo>
                  <a:pt x="563526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2147878" y="2062339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561088" y="2191302"/>
            <a:ext cx="7487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200" smtClean="0">
                <a:solidFill>
                  <a:srgbClr val="FFFFFF"/>
                </a:solidFill>
              </a:rPr>
              <a:t>V</a:t>
            </a:r>
            <a:r>
              <a:rPr lang="en-US" sz="2200" baseline="-25000" smtClean="0">
                <a:solidFill>
                  <a:srgbClr val="FFFFFF"/>
                </a:solidFill>
              </a:rPr>
              <a:t>APD</a:t>
            </a:r>
            <a:endParaRPr lang="en-US" sz="2200" baseline="-25000">
              <a:solidFill>
                <a:srgbClr val="FFFFFF"/>
              </a:solidFill>
            </a:endParaRPr>
          </a:p>
        </p:txBody>
      </p:sp>
      <p:cxnSp>
        <p:nvCxnSpPr>
          <p:cNvPr id="13" name="Straight Arrow Connector 62"/>
          <p:cNvCxnSpPr>
            <a:cxnSpLocks noChangeShapeType="1"/>
          </p:cNvCxnSpPr>
          <p:nvPr/>
        </p:nvCxnSpPr>
        <p:spPr bwMode="auto">
          <a:xfrm rot="5400000">
            <a:off x="2750017" y="1913421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grpSp>
        <p:nvGrpSpPr>
          <p:cNvPr id="17" name="Group 16"/>
          <p:cNvGrpSpPr/>
          <p:nvPr/>
        </p:nvGrpSpPr>
        <p:grpSpPr>
          <a:xfrm>
            <a:off x="2880735" y="2063228"/>
            <a:ext cx="740983" cy="775798"/>
            <a:chOff x="4314824" y="1641261"/>
            <a:chExt cx="740983" cy="775798"/>
          </a:xfrm>
        </p:grpSpPr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" name="Group 17"/>
          <p:cNvGrpSpPr/>
          <p:nvPr/>
        </p:nvGrpSpPr>
        <p:grpSpPr>
          <a:xfrm>
            <a:off x="3613559" y="2060502"/>
            <a:ext cx="740983" cy="775798"/>
            <a:chOff x="4314824" y="1641261"/>
            <a:chExt cx="740983" cy="775798"/>
          </a:xfrm>
        </p:grpSpPr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" name="Group 20"/>
          <p:cNvGrpSpPr/>
          <p:nvPr/>
        </p:nvGrpSpPr>
        <p:grpSpPr>
          <a:xfrm>
            <a:off x="4346383" y="2060502"/>
            <a:ext cx="740983" cy="775798"/>
            <a:chOff x="4314824" y="1641261"/>
            <a:chExt cx="740983" cy="775798"/>
          </a:xfrm>
        </p:grpSpPr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" name="Group 23"/>
          <p:cNvGrpSpPr/>
          <p:nvPr/>
        </p:nvGrpSpPr>
        <p:grpSpPr>
          <a:xfrm>
            <a:off x="5079207" y="2059612"/>
            <a:ext cx="740983" cy="775798"/>
            <a:chOff x="4314824" y="1641261"/>
            <a:chExt cx="740983" cy="775798"/>
          </a:xfrm>
        </p:grpSpPr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" name="Group 29"/>
          <p:cNvGrpSpPr/>
          <p:nvPr/>
        </p:nvGrpSpPr>
        <p:grpSpPr>
          <a:xfrm>
            <a:off x="5811999" y="2059612"/>
            <a:ext cx="740983" cy="775798"/>
            <a:chOff x="4314824" y="1641261"/>
            <a:chExt cx="740983" cy="775798"/>
          </a:xfrm>
        </p:grpSpPr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" name="Group 32"/>
          <p:cNvGrpSpPr/>
          <p:nvPr/>
        </p:nvGrpSpPr>
        <p:grpSpPr>
          <a:xfrm>
            <a:off x="6544823" y="2058722"/>
            <a:ext cx="740983" cy="775798"/>
            <a:chOff x="4314824" y="1641261"/>
            <a:chExt cx="740983" cy="775798"/>
          </a:xfrm>
        </p:grpSpPr>
        <p:sp>
          <p:nvSpPr>
            <p:cNvPr id="34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" name="Group 35"/>
          <p:cNvGrpSpPr/>
          <p:nvPr/>
        </p:nvGrpSpPr>
        <p:grpSpPr>
          <a:xfrm>
            <a:off x="7277583" y="2058722"/>
            <a:ext cx="740983" cy="775798"/>
            <a:chOff x="4314824" y="1641261"/>
            <a:chExt cx="740983" cy="775798"/>
          </a:xfrm>
        </p:grpSpPr>
        <p:sp>
          <p:nvSpPr>
            <p:cNvPr id="37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cxnSp>
        <p:nvCxnSpPr>
          <p:cNvPr id="39" name="Straight Connector 38"/>
          <p:cNvCxnSpPr/>
          <p:nvPr/>
        </p:nvCxnSpPr>
        <p:spPr bwMode="auto">
          <a:xfrm>
            <a:off x="8018566" y="2783019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40" name="Straight Connector 39"/>
          <p:cNvCxnSpPr/>
          <p:nvPr/>
        </p:nvCxnSpPr>
        <p:spPr bwMode="auto">
          <a:xfrm>
            <a:off x="8012456" y="2833630"/>
            <a:ext cx="443504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43" name="Straight Arrow Connector 62"/>
          <p:cNvCxnSpPr>
            <a:cxnSpLocks noChangeShapeType="1"/>
          </p:cNvCxnSpPr>
          <p:nvPr/>
        </p:nvCxnSpPr>
        <p:spPr bwMode="auto">
          <a:xfrm rot="5400000">
            <a:off x="5673122" y="1913421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44" name="TextBox 20"/>
          <p:cNvSpPr txBox="1">
            <a:spLocks noChangeArrowheads="1"/>
          </p:cNvSpPr>
          <p:nvPr/>
        </p:nvSpPr>
        <p:spPr bwMode="auto">
          <a:xfrm>
            <a:off x="2420512" y="2854313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sp>
        <p:nvSpPr>
          <p:cNvPr id="45" name="TextBox 20"/>
          <p:cNvSpPr txBox="1">
            <a:spLocks noChangeArrowheads="1"/>
          </p:cNvSpPr>
          <p:nvPr/>
        </p:nvSpPr>
        <p:spPr bwMode="auto">
          <a:xfrm>
            <a:off x="5342443" y="2851062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sp>
        <p:nvSpPr>
          <p:cNvPr id="46" name="Freeform 11"/>
          <p:cNvSpPr>
            <a:spLocks/>
          </p:cNvSpPr>
          <p:nvPr/>
        </p:nvSpPr>
        <p:spPr bwMode="auto">
          <a:xfrm>
            <a:off x="1663823" y="4472135"/>
            <a:ext cx="486104" cy="777634"/>
          </a:xfrm>
          <a:custGeom>
            <a:avLst/>
            <a:gdLst>
              <a:gd name="T0" fmla="*/ 0 w 563526"/>
              <a:gd name="T1" fmla="*/ 382772 h 382772"/>
              <a:gd name="T2" fmla="*/ 52888 w 563526"/>
              <a:gd name="T3" fmla="*/ 382772 h 382772"/>
              <a:gd name="T4" fmla="*/ 52888 w 563526"/>
              <a:gd name="T5" fmla="*/ 0 h 382772"/>
              <a:gd name="T6" fmla="*/ 59641 w 563526"/>
              <a:gd name="T7" fmla="*/ 0 h 382772"/>
              <a:gd name="T8" fmla="*/ 59641 w 563526"/>
              <a:gd name="T9" fmla="*/ 382772 h 3827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3526"/>
              <a:gd name="T16" fmla="*/ 0 h 382772"/>
              <a:gd name="T17" fmla="*/ 563526 w 563526"/>
              <a:gd name="T18" fmla="*/ 382772 h 3827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3526" h="382772">
                <a:moveTo>
                  <a:pt x="0" y="382772"/>
                </a:moveTo>
                <a:lnTo>
                  <a:pt x="499730" y="382772"/>
                </a:lnTo>
                <a:lnTo>
                  <a:pt x="499730" y="0"/>
                </a:lnTo>
                <a:lnTo>
                  <a:pt x="563526" y="0"/>
                </a:lnTo>
                <a:lnTo>
                  <a:pt x="563526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7" name="Freeform 12"/>
          <p:cNvSpPr>
            <a:spLocks/>
          </p:cNvSpPr>
          <p:nvPr/>
        </p:nvSpPr>
        <p:spPr bwMode="auto">
          <a:xfrm>
            <a:off x="2141768" y="4473972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8" name="TextBox 20"/>
          <p:cNvSpPr txBox="1">
            <a:spLocks noChangeArrowheads="1"/>
          </p:cNvSpPr>
          <p:nvPr/>
        </p:nvSpPr>
        <p:spPr bwMode="auto">
          <a:xfrm>
            <a:off x="554978" y="4602935"/>
            <a:ext cx="7487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200" smtClean="0">
                <a:solidFill>
                  <a:srgbClr val="FFFFFF"/>
                </a:solidFill>
              </a:rPr>
              <a:t>V</a:t>
            </a:r>
            <a:r>
              <a:rPr lang="en-US" sz="2200" baseline="-25000" smtClean="0">
                <a:solidFill>
                  <a:srgbClr val="FFFFFF"/>
                </a:solidFill>
              </a:rPr>
              <a:t>APD</a:t>
            </a:r>
            <a:endParaRPr lang="en-US" sz="2200" baseline="-25000">
              <a:solidFill>
                <a:srgbClr val="FFFFFF"/>
              </a:solidFill>
            </a:endParaRPr>
          </a:p>
        </p:txBody>
      </p:sp>
      <p:cxnSp>
        <p:nvCxnSpPr>
          <p:cNvPr id="49" name="Straight Arrow Connector 62"/>
          <p:cNvCxnSpPr>
            <a:cxnSpLocks noChangeShapeType="1"/>
          </p:cNvCxnSpPr>
          <p:nvPr/>
        </p:nvCxnSpPr>
        <p:spPr bwMode="auto">
          <a:xfrm rot="5400000">
            <a:off x="2743907" y="4325054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54" name="Freeform 13"/>
          <p:cNvSpPr>
            <a:spLocks/>
          </p:cNvSpPr>
          <p:nvPr/>
        </p:nvSpPr>
        <p:spPr bwMode="auto">
          <a:xfrm>
            <a:off x="3607449" y="4472135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4340273" y="4472135"/>
            <a:ext cx="740983" cy="775798"/>
            <a:chOff x="4314824" y="1641261"/>
            <a:chExt cx="740983" cy="775798"/>
          </a:xfrm>
        </p:grpSpPr>
        <p:sp>
          <p:nvSpPr>
            <p:cNvPr id="57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Freeform 13"/>
          <p:cNvSpPr>
            <a:spLocks/>
          </p:cNvSpPr>
          <p:nvPr/>
        </p:nvSpPr>
        <p:spPr bwMode="auto">
          <a:xfrm>
            <a:off x="5805889" y="4471245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6538713" y="4470355"/>
            <a:ext cx="740983" cy="775798"/>
            <a:chOff x="4314824" y="1641261"/>
            <a:chExt cx="740983" cy="775798"/>
          </a:xfrm>
        </p:grpSpPr>
        <p:sp>
          <p:nvSpPr>
            <p:cNvPr id="66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68" name="Group 67"/>
          <p:cNvGrpSpPr/>
          <p:nvPr/>
        </p:nvGrpSpPr>
        <p:grpSpPr>
          <a:xfrm>
            <a:off x="7271473" y="4470355"/>
            <a:ext cx="740983" cy="775798"/>
            <a:chOff x="4314824" y="1641261"/>
            <a:chExt cx="740983" cy="775798"/>
          </a:xfrm>
        </p:grpSpPr>
        <p:sp>
          <p:nvSpPr>
            <p:cNvPr id="69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70" name="Straight Connector 69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cxnSp>
        <p:nvCxnSpPr>
          <p:cNvPr id="71" name="Straight Connector 70"/>
          <p:cNvCxnSpPr/>
          <p:nvPr/>
        </p:nvCxnSpPr>
        <p:spPr bwMode="auto">
          <a:xfrm>
            <a:off x="8012456" y="5194652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72" name="Straight Connector 71"/>
          <p:cNvCxnSpPr/>
          <p:nvPr/>
        </p:nvCxnSpPr>
        <p:spPr bwMode="auto">
          <a:xfrm>
            <a:off x="8006346" y="5245263"/>
            <a:ext cx="443504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73" name="Straight Arrow Connector 62"/>
          <p:cNvCxnSpPr>
            <a:cxnSpLocks noChangeShapeType="1"/>
          </p:cNvCxnSpPr>
          <p:nvPr/>
        </p:nvCxnSpPr>
        <p:spPr bwMode="auto">
          <a:xfrm rot="5400000">
            <a:off x="5667012" y="4325054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74" name="TextBox 20"/>
          <p:cNvSpPr txBox="1">
            <a:spLocks noChangeArrowheads="1"/>
          </p:cNvSpPr>
          <p:nvPr/>
        </p:nvSpPr>
        <p:spPr bwMode="auto">
          <a:xfrm>
            <a:off x="2414402" y="5265946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sp>
        <p:nvSpPr>
          <p:cNvPr id="75" name="TextBox 20"/>
          <p:cNvSpPr txBox="1">
            <a:spLocks noChangeArrowheads="1"/>
          </p:cNvSpPr>
          <p:nvPr/>
        </p:nvSpPr>
        <p:spPr bwMode="auto">
          <a:xfrm>
            <a:off x="5336333" y="5262695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 bwMode="auto">
          <a:xfrm>
            <a:off x="2874528" y="5247466"/>
            <a:ext cx="811685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79" name="Straight Connector 78"/>
          <p:cNvCxnSpPr/>
          <p:nvPr/>
        </p:nvCxnSpPr>
        <p:spPr bwMode="auto">
          <a:xfrm>
            <a:off x="2882751" y="5195512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80" name="Straight Connector 79"/>
          <p:cNvCxnSpPr/>
          <p:nvPr/>
        </p:nvCxnSpPr>
        <p:spPr bwMode="auto">
          <a:xfrm>
            <a:off x="5073626" y="5247466"/>
            <a:ext cx="811685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81" name="Straight Connector 80"/>
          <p:cNvCxnSpPr/>
          <p:nvPr/>
        </p:nvCxnSpPr>
        <p:spPr bwMode="auto">
          <a:xfrm>
            <a:off x="5081849" y="5195512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82" name="Oval 81"/>
          <p:cNvSpPr/>
          <p:nvPr/>
        </p:nvSpPr>
        <p:spPr bwMode="auto">
          <a:xfrm>
            <a:off x="5264609" y="5286720"/>
            <a:ext cx="1086260" cy="437038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3" name="TextBox 20"/>
          <p:cNvSpPr txBox="1">
            <a:spLocks noChangeArrowheads="1"/>
          </p:cNvSpPr>
          <p:nvPr/>
        </p:nvSpPr>
        <p:spPr bwMode="auto">
          <a:xfrm>
            <a:off x="5081911" y="5719792"/>
            <a:ext cx="14847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3200" smtClean="0">
                <a:solidFill>
                  <a:srgbClr val="FFFF00"/>
                </a:solidFill>
              </a:rPr>
              <a:t>Alarm!</a:t>
            </a:r>
            <a:endParaRPr lang="en-US" sz="3200" baseline="-25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1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Oscillograms</a:t>
            </a:r>
            <a:r>
              <a:rPr lang="en-US" dirty="0" smtClean="0">
                <a:solidFill>
                  <a:schemeClr val="bg1"/>
                </a:solidFill>
              </a:rPr>
              <a:t> at </a:t>
            </a:r>
            <a:r>
              <a:rPr lang="en-US" smtClean="0">
                <a:solidFill>
                  <a:schemeClr val="bg1"/>
                </a:solidFill>
              </a:rPr>
              <a:t>comparator input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77225"/>
            <a:ext cx="9125781" cy="29237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0" y="3990101"/>
            <a:ext cx="9937380" cy="36784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4081766" y="4073655"/>
            <a:ext cx="6062360" cy="3024420"/>
          </a:xfrm>
          <a:prstGeom prst="rect">
            <a:avLst/>
          </a:prstGeom>
          <a:solidFill>
            <a:srgbClr val="00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0" y="3990101"/>
            <a:ext cx="9937380" cy="3678478"/>
          </a:xfrm>
          <a:prstGeom prst="rect">
            <a:avLst/>
          </a:prstGeom>
        </p:spPr>
      </p:pic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dirty="0" smtClean="0">
                <a:solidFill>
                  <a:srgbClr val="C0C0C0"/>
                </a:solidFill>
                <a:cs typeface="Arial" pitchFamily="34" charset="0"/>
              </a:rPr>
              <a:t>A. Huang </a:t>
            </a:r>
            <a:r>
              <a:rPr lang="en-US" sz="1600" b="0" i="1" dirty="0" smtClean="0">
                <a:solidFill>
                  <a:srgbClr val="C0C0C0"/>
                </a:solidFill>
                <a:cs typeface="Arial" pitchFamily="34" charset="0"/>
              </a:rPr>
              <a:t>et al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arXiv:1601.00993</a:t>
            </a:r>
            <a:endParaRPr lang="en-US" sz="1600" b="0" dirty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7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Full two-efficiency-level countermeasure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>
              <a:spcBef>
                <a:spcPts val="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A. Huang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arXiv:1601.00993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52400" y="301544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r">
              <a:spcBef>
                <a:spcPts val="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C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C. W. Lim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IEEE J. Sel. Top. Quantum Electron.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21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6601305 (2015)</a:t>
            </a:r>
          </a:p>
          <a:p>
            <a:pPr lvl="0" algn="r">
              <a:spcBef>
                <a:spcPts val="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Legre, G. Robordy, Intl. patent appl. WO 2012/046135 A2 (filed in 2010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1669933" y="1268392"/>
            <a:ext cx="486104" cy="777634"/>
          </a:xfrm>
          <a:custGeom>
            <a:avLst/>
            <a:gdLst>
              <a:gd name="T0" fmla="*/ 0 w 563526"/>
              <a:gd name="T1" fmla="*/ 382772 h 382772"/>
              <a:gd name="T2" fmla="*/ 52888 w 563526"/>
              <a:gd name="T3" fmla="*/ 382772 h 382772"/>
              <a:gd name="T4" fmla="*/ 52888 w 563526"/>
              <a:gd name="T5" fmla="*/ 0 h 382772"/>
              <a:gd name="T6" fmla="*/ 59641 w 563526"/>
              <a:gd name="T7" fmla="*/ 0 h 382772"/>
              <a:gd name="T8" fmla="*/ 59641 w 563526"/>
              <a:gd name="T9" fmla="*/ 382772 h 3827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3526"/>
              <a:gd name="T16" fmla="*/ 0 h 382772"/>
              <a:gd name="T17" fmla="*/ 563526 w 563526"/>
              <a:gd name="T18" fmla="*/ 382772 h 3827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3526" h="382772">
                <a:moveTo>
                  <a:pt x="0" y="382772"/>
                </a:moveTo>
                <a:lnTo>
                  <a:pt x="499730" y="382772"/>
                </a:lnTo>
                <a:lnTo>
                  <a:pt x="499730" y="0"/>
                </a:lnTo>
                <a:lnTo>
                  <a:pt x="563526" y="0"/>
                </a:lnTo>
                <a:lnTo>
                  <a:pt x="563526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2147878" y="1553305"/>
            <a:ext cx="740983" cy="492722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561088" y="1399192"/>
            <a:ext cx="7487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200" dirty="0" smtClean="0">
                <a:solidFill>
                  <a:srgbClr val="FFFFFF"/>
                </a:solidFill>
              </a:rPr>
              <a:t>V</a:t>
            </a:r>
            <a:r>
              <a:rPr lang="en-US" sz="2200" baseline="-25000" dirty="0" smtClean="0">
                <a:solidFill>
                  <a:srgbClr val="FFFFFF"/>
                </a:solidFill>
              </a:rPr>
              <a:t>APD</a:t>
            </a:r>
            <a:endParaRPr lang="en-US" sz="2200" baseline="-25000" dirty="0">
              <a:solidFill>
                <a:srgbClr val="FFFFFF"/>
              </a:solidFill>
            </a:endParaRPr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3613559" y="1268392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12" name="Group 55"/>
          <p:cNvGrpSpPr/>
          <p:nvPr/>
        </p:nvGrpSpPr>
        <p:grpSpPr>
          <a:xfrm>
            <a:off x="4346383" y="1266613"/>
            <a:ext cx="740983" cy="777577"/>
            <a:chOff x="4314824" y="1188169"/>
            <a:chExt cx="740983" cy="1228890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314824" y="1188169"/>
              <a:ext cx="740983" cy="1228890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4" name="Straight Connector 57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Freeform 13"/>
          <p:cNvSpPr>
            <a:spLocks/>
          </p:cNvSpPr>
          <p:nvPr/>
        </p:nvSpPr>
        <p:spPr bwMode="auto">
          <a:xfrm>
            <a:off x="5811999" y="1554652"/>
            <a:ext cx="740983" cy="48864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16" name="Group 64"/>
          <p:cNvGrpSpPr/>
          <p:nvPr/>
        </p:nvGrpSpPr>
        <p:grpSpPr>
          <a:xfrm>
            <a:off x="6544823" y="1266612"/>
            <a:ext cx="740983" cy="775798"/>
            <a:chOff x="4314824" y="1641261"/>
            <a:chExt cx="740983" cy="775798"/>
          </a:xfrm>
        </p:grpSpPr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8" name="Straight Connector 66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" name="Group 67"/>
          <p:cNvGrpSpPr/>
          <p:nvPr/>
        </p:nvGrpSpPr>
        <p:grpSpPr>
          <a:xfrm>
            <a:off x="7277583" y="1266612"/>
            <a:ext cx="740983" cy="775798"/>
            <a:chOff x="4314824" y="1641261"/>
            <a:chExt cx="740983" cy="775798"/>
          </a:xfrm>
        </p:grpSpPr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1" name="Straight Connector 69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cxnSp>
        <p:nvCxnSpPr>
          <p:cNvPr id="22" name="Straight Connector 70"/>
          <p:cNvCxnSpPr/>
          <p:nvPr/>
        </p:nvCxnSpPr>
        <p:spPr bwMode="auto">
          <a:xfrm>
            <a:off x="8018566" y="1990909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23" name="Straight Connector 71"/>
          <p:cNvCxnSpPr/>
          <p:nvPr/>
        </p:nvCxnSpPr>
        <p:spPr bwMode="auto">
          <a:xfrm>
            <a:off x="8012456" y="2041520"/>
            <a:ext cx="443504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24" name="Straight Connector 75"/>
          <p:cNvCxnSpPr/>
          <p:nvPr/>
        </p:nvCxnSpPr>
        <p:spPr bwMode="auto">
          <a:xfrm>
            <a:off x="2880638" y="2043723"/>
            <a:ext cx="811685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25" name="Straight Connector 78"/>
          <p:cNvCxnSpPr/>
          <p:nvPr/>
        </p:nvCxnSpPr>
        <p:spPr bwMode="auto">
          <a:xfrm>
            <a:off x="2888861" y="1991769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26" name="Straight Connector 79"/>
          <p:cNvCxnSpPr/>
          <p:nvPr/>
        </p:nvCxnSpPr>
        <p:spPr bwMode="auto">
          <a:xfrm>
            <a:off x="5079736" y="2043723"/>
            <a:ext cx="811685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27" name="Straight Connector 80"/>
          <p:cNvCxnSpPr/>
          <p:nvPr/>
        </p:nvCxnSpPr>
        <p:spPr bwMode="auto">
          <a:xfrm>
            <a:off x="5087959" y="1991769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28" name="文本框 64"/>
          <p:cNvSpPr txBox="1"/>
          <p:nvPr/>
        </p:nvSpPr>
        <p:spPr bwMode="auto">
          <a:xfrm>
            <a:off x="1892073" y="2057375"/>
            <a:ext cx="432060" cy="5040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kumimoji="1" lang="zh-CN" altLang="en-US" i="1" dirty="0" smtClean="0">
                <a:ln w="12700">
                  <a:noFill/>
                </a:ln>
                <a:solidFill>
                  <a:srgbClr val="FFFFFF"/>
                </a:solidFill>
              </a:rPr>
              <a:t>η</a:t>
            </a:r>
          </a:p>
        </p:txBody>
      </p:sp>
      <p:sp>
        <p:nvSpPr>
          <p:cNvPr id="29" name="文本框 65"/>
          <p:cNvSpPr txBox="1"/>
          <p:nvPr/>
        </p:nvSpPr>
        <p:spPr bwMode="auto">
          <a:xfrm>
            <a:off x="4124383" y="2057375"/>
            <a:ext cx="432060" cy="5040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kumimoji="1" lang="zh-CN" altLang="en-US" i="1" dirty="0" smtClean="0">
                <a:ln w="12700">
                  <a:noFill/>
                </a:ln>
                <a:solidFill>
                  <a:srgbClr val="FFFFFF"/>
                </a:solidFill>
              </a:rPr>
              <a:t>η</a:t>
            </a:r>
          </a:p>
        </p:txBody>
      </p:sp>
      <p:sp>
        <p:nvSpPr>
          <p:cNvPr id="30" name="文本框 66"/>
          <p:cNvSpPr txBox="1"/>
          <p:nvPr/>
        </p:nvSpPr>
        <p:spPr bwMode="auto">
          <a:xfrm>
            <a:off x="6284683" y="2057375"/>
            <a:ext cx="432060" cy="5040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kumimoji="1" lang="zh-CN" altLang="en-US" i="1" dirty="0" smtClean="0">
                <a:ln w="12700">
                  <a:noFill/>
                </a:ln>
                <a:solidFill>
                  <a:srgbClr val="FFFFFF"/>
                </a:solidFill>
              </a:rPr>
              <a:t>η</a:t>
            </a:r>
            <a:r>
              <a:rPr kumimoji="1" lang="en-US" altLang="zh-CN" i="1" dirty="0" smtClean="0">
                <a:ln w="12700">
                  <a:noFill/>
                </a:ln>
                <a:solidFill>
                  <a:srgbClr val="FFFFFF"/>
                </a:solidFill>
              </a:rPr>
              <a:t>/2</a:t>
            </a:r>
            <a:endParaRPr kumimoji="1" lang="zh-CN" altLang="en-US" i="1" dirty="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31" name="文本框 67"/>
          <p:cNvSpPr txBox="1"/>
          <p:nvPr/>
        </p:nvSpPr>
        <p:spPr bwMode="auto">
          <a:xfrm>
            <a:off x="7076793" y="2057375"/>
            <a:ext cx="432060" cy="5040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kumimoji="1" lang="zh-CN" altLang="en-US" i="1" dirty="0" smtClean="0">
                <a:ln w="12700">
                  <a:noFill/>
                </a:ln>
                <a:solidFill>
                  <a:srgbClr val="FFFFFF"/>
                </a:solidFill>
              </a:rPr>
              <a:t>η</a:t>
            </a:r>
          </a:p>
        </p:txBody>
      </p:sp>
      <p:sp>
        <p:nvSpPr>
          <p:cNvPr id="32" name="文本框 68"/>
          <p:cNvSpPr txBox="1"/>
          <p:nvPr/>
        </p:nvSpPr>
        <p:spPr bwMode="auto">
          <a:xfrm>
            <a:off x="7796893" y="2058722"/>
            <a:ext cx="432060" cy="502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kumimoji="1" lang="zh-CN" altLang="en-US" i="1" dirty="0" smtClean="0">
                <a:ln w="12700">
                  <a:noFill/>
                </a:ln>
                <a:solidFill>
                  <a:srgbClr val="FFFFFF"/>
                </a:solidFill>
              </a:rPr>
              <a:t>η</a:t>
            </a:r>
          </a:p>
        </p:txBody>
      </p:sp>
      <p:sp>
        <p:nvSpPr>
          <p:cNvPr id="33" name="文本框 69"/>
          <p:cNvSpPr txBox="1"/>
          <p:nvPr/>
        </p:nvSpPr>
        <p:spPr bwMode="auto">
          <a:xfrm>
            <a:off x="2540163" y="2057375"/>
            <a:ext cx="648090" cy="5040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kumimoji="1" lang="zh-CN" altLang="en-US" i="1" dirty="0" smtClean="0">
                <a:ln w="12700">
                  <a:noFill/>
                </a:ln>
                <a:solidFill>
                  <a:srgbClr val="FFFFFF"/>
                </a:solidFill>
              </a:rPr>
              <a:t>η</a:t>
            </a:r>
            <a:r>
              <a:rPr kumimoji="1" lang="en-US" altLang="zh-CN" i="1" dirty="0" smtClean="0">
                <a:ln w="12700">
                  <a:noFill/>
                </a:ln>
                <a:solidFill>
                  <a:srgbClr val="FFFFFF"/>
                </a:solidFill>
              </a:rPr>
              <a:t>/2</a:t>
            </a:r>
            <a:endParaRPr kumimoji="1" lang="zh-CN" altLang="en-US" i="1" dirty="0" smtClean="0">
              <a:ln w="12700">
                <a:noFill/>
              </a:ln>
              <a:solidFill>
                <a:srgbClr val="FFFFFF"/>
              </a:solidFill>
              <a:latin typeface="+mj-lt"/>
              <a:cs typeface="Helvetica"/>
            </a:endParaRPr>
          </a:p>
        </p:txBody>
      </p:sp>
      <p:sp>
        <p:nvSpPr>
          <p:cNvPr id="34" name="文本框 70"/>
          <p:cNvSpPr txBox="1"/>
          <p:nvPr/>
        </p:nvSpPr>
        <p:spPr bwMode="auto">
          <a:xfrm>
            <a:off x="4700463" y="2057375"/>
            <a:ext cx="648090" cy="5040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kumimoji="1" lang="zh-CN" altLang="en-US" i="1" dirty="0" smtClean="0">
                <a:ln w="12700">
                  <a:noFill/>
                </a:ln>
                <a:solidFill>
                  <a:srgbClr val="FFFFFF"/>
                </a:solidFill>
              </a:rPr>
              <a:t>η</a:t>
            </a:r>
            <a:endParaRPr kumimoji="1" lang="zh-CN" altLang="en-US" i="1" dirty="0" smtClean="0">
              <a:ln w="12700">
                <a:noFill/>
              </a:ln>
              <a:solidFill>
                <a:srgbClr val="FFFFFF"/>
              </a:solidFill>
              <a:latin typeface="+mj-lt"/>
              <a:cs typeface="Helvetica"/>
            </a:endParaRPr>
          </a:p>
        </p:txBody>
      </p:sp>
      <p:sp>
        <p:nvSpPr>
          <p:cNvPr id="35" name="文本框 71"/>
          <p:cNvSpPr txBox="1"/>
          <p:nvPr/>
        </p:nvSpPr>
        <p:spPr bwMode="auto">
          <a:xfrm>
            <a:off x="3260263" y="2057375"/>
            <a:ext cx="648090" cy="576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kumimoji="1" lang="en-US" altLang="zh-CN" i="1" dirty="0" smtClean="0">
                <a:ln w="12700">
                  <a:noFill/>
                </a:ln>
                <a:solidFill>
                  <a:srgbClr val="FFFFFF"/>
                </a:solidFill>
              </a:rPr>
              <a:t>0</a:t>
            </a:r>
            <a:endParaRPr kumimoji="1" lang="zh-CN" altLang="en-US" i="1" dirty="0" smtClean="0">
              <a:ln w="12700">
                <a:noFill/>
              </a:ln>
              <a:solidFill>
                <a:srgbClr val="FFFFFF"/>
              </a:solidFill>
              <a:latin typeface="+mj-lt"/>
              <a:cs typeface="Helvetica"/>
            </a:endParaRPr>
          </a:p>
        </p:txBody>
      </p:sp>
      <p:sp>
        <p:nvSpPr>
          <p:cNvPr id="36" name="文本框 72"/>
          <p:cNvSpPr txBox="1"/>
          <p:nvPr/>
        </p:nvSpPr>
        <p:spPr bwMode="auto">
          <a:xfrm>
            <a:off x="5492573" y="2057375"/>
            <a:ext cx="648090" cy="576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kumimoji="1" lang="en-US" altLang="zh-CN" i="1" dirty="0" smtClean="0">
                <a:ln w="12700">
                  <a:noFill/>
                </a:ln>
                <a:solidFill>
                  <a:srgbClr val="FFFFFF"/>
                </a:solidFill>
              </a:rPr>
              <a:t>0</a:t>
            </a:r>
            <a:endParaRPr kumimoji="1" lang="zh-CN" altLang="en-US" i="1" dirty="0" smtClean="0">
              <a:ln w="12700">
                <a:noFill/>
              </a:ln>
              <a:solidFill>
                <a:srgbClr val="FFFFFF"/>
              </a:solidFill>
              <a:latin typeface="+mj-lt"/>
              <a:cs typeface="Helvetic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61" y="3794952"/>
            <a:ext cx="8619870" cy="356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46"/>
          <p:cNvSpPr txBox="1">
            <a:spLocks noChangeArrowheads="1"/>
          </p:cNvSpPr>
          <p:nvPr/>
        </p:nvSpPr>
        <p:spPr bwMode="auto">
          <a:xfrm>
            <a:off x="8587496" y="6971527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 smtClean="0">
                <a:solidFill>
                  <a:srgbClr val="4D4D4D"/>
                </a:solidFill>
              </a:rPr>
              <a:t>2015 </a:t>
            </a:r>
            <a:r>
              <a:rPr lang="en-US" sz="900" b="0">
                <a:solidFill>
                  <a:srgbClr val="4D4D4D"/>
                </a:solidFill>
              </a:rPr>
              <a:t>Vadim Makarov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37530"/>
            <a:ext cx="10287000" cy="936625"/>
          </a:xfrm>
        </p:spPr>
        <p:txBody>
          <a:bodyPr anchor="b" anchorCtr="0"/>
          <a:lstStyle/>
          <a:p>
            <a:pPr lvl="0" algn="ctr"/>
            <a:r>
              <a:rPr lang="en-US" sz="2400" smtClean="0">
                <a:solidFill>
                  <a:srgbClr val="C0C0C0"/>
                </a:solidFill>
              </a:rPr>
              <a:t>Anqi Huang tests countermeasure in Clavis2</a:t>
            </a:r>
            <a:endParaRPr lang="en-CA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151" y="-11647"/>
            <a:ext cx="12506678" cy="69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1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471092" y="3545175"/>
            <a:ext cx="7344816" cy="43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mtClean="0">
                <a:solidFill>
                  <a:srgbClr val="000000"/>
                </a:solidFill>
              </a:rPr>
              <a:t>.</a:t>
            </a:r>
            <a:r>
              <a:rPr lang="nb-NO" smtClean="0">
                <a:solidFill>
                  <a:srgbClr val="FF9900"/>
                </a:solidFill>
              </a:rPr>
              <a:t>Laws of physics</a:t>
            </a:r>
            <a:r>
              <a:rPr lang="nb-NO" smtClean="0">
                <a:solidFill>
                  <a:srgbClr val="FFFFFF"/>
                </a:solidFill>
              </a:rPr>
              <a:t>   </a:t>
            </a:r>
            <a:r>
              <a:rPr lang="nb-NO" smtClean="0">
                <a:solidFill>
                  <a:srgbClr val="C0C0C0"/>
                </a:solidFill>
              </a:rPr>
              <a:t>&amp;</a:t>
            </a:r>
            <a:r>
              <a:rPr lang="nb-NO" smtClean="0">
                <a:solidFill>
                  <a:srgbClr val="FFFFFF"/>
                </a:solidFill>
              </a:rPr>
              <a:t>   </a:t>
            </a:r>
            <a:r>
              <a:rPr lang="nb-NO" smtClean="0">
                <a:solidFill>
                  <a:srgbClr val="FF00FF"/>
                </a:solidFill>
              </a:rPr>
              <a:t>Model of equipment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559324" y="2699320"/>
            <a:ext cx="3168352" cy="44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mtClean="0">
                <a:solidFill>
                  <a:srgbClr val="FFFFFF"/>
                </a:solidFill>
              </a:rPr>
              <a:t>Security proof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471092" y="3986235"/>
            <a:ext cx="7344816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3829005" y="1164185"/>
            <a:ext cx="2628991" cy="1007876"/>
            <a:chOff x="1471092" y="4511487"/>
            <a:chExt cx="7344816" cy="3018546"/>
          </a:xfrm>
        </p:grpSpPr>
        <p:grpSp>
          <p:nvGrpSpPr>
            <p:cNvPr id="60" name="Group 59"/>
            <p:cNvGrpSpPr/>
            <p:nvPr/>
          </p:nvGrpSpPr>
          <p:grpSpPr>
            <a:xfrm>
              <a:off x="1471092" y="4511487"/>
              <a:ext cx="7344816" cy="3018545"/>
              <a:chOff x="1471092" y="257225"/>
              <a:chExt cx="7344816" cy="7272808"/>
            </a:xfrm>
          </p:grpSpPr>
          <p:cxnSp>
            <p:nvCxnSpPr>
              <p:cNvPr id="62" name="Straight Connector 61"/>
              <p:cNvCxnSpPr/>
              <p:nvPr/>
            </p:nvCxnSpPr>
            <p:spPr bwMode="auto">
              <a:xfrm flipH="1">
                <a:off x="1471092" y="257225"/>
                <a:ext cx="3672408" cy="7272808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5143500" y="257225"/>
                <a:ext cx="3672408" cy="7272808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1" name="Straight Connector 60"/>
            <p:cNvCxnSpPr/>
            <p:nvPr/>
          </p:nvCxnSpPr>
          <p:spPr bwMode="auto">
            <a:xfrm>
              <a:off x="1471092" y="7530033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" name="Straight Connector 8"/>
          <p:cNvCxnSpPr/>
          <p:nvPr/>
        </p:nvCxnSpPr>
        <p:spPr bwMode="auto">
          <a:xfrm flipV="1">
            <a:off x="1471092" y="2373636"/>
            <a:ext cx="2088232" cy="16125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6727676" y="2373636"/>
            <a:ext cx="2088232" cy="16125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3559324" y="2373636"/>
            <a:ext cx="3168352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047156" y="3545862"/>
            <a:ext cx="6192688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589064" y="3130779"/>
            <a:ext cx="5113558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127276" y="2718949"/>
            <a:ext cx="4029662" cy="13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5179504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5994358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6727676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378568" y="2373636"/>
            <a:ext cx="0" cy="335958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3559324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3919364" y="2723412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3144859" y="2708284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6334183" y="272132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087716" y="272132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496053" y="314634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2767236" y="314038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4216133" y="314038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4927476" y="314038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5719564" y="315229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6516091" y="315229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7303740" y="315229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8023820" y="3375561"/>
            <a:ext cx="626" cy="16796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Freeform 31"/>
          <p:cNvSpPr/>
          <p:nvPr/>
        </p:nvSpPr>
        <p:spPr>
          <a:xfrm>
            <a:off x="4354830" y="1567336"/>
            <a:ext cx="1581150" cy="217074"/>
          </a:xfrm>
          <a:custGeom>
            <a:avLst/>
            <a:gdLst>
              <a:gd name="connsiteX0" fmla="*/ 0 w 1581150"/>
              <a:gd name="connsiteY0" fmla="*/ 215265 h 215474"/>
              <a:gd name="connsiteX1" fmla="*/ 9525 w 1581150"/>
              <a:gd name="connsiteY1" fmla="*/ 209550 h 215474"/>
              <a:gd name="connsiteX2" fmla="*/ 19050 w 1581150"/>
              <a:gd name="connsiteY2" fmla="*/ 198120 h 215474"/>
              <a:gd name="connsiteX3" fmla="*/ 24765 w 1581150"/>
              <a:gd name="connsiteY3" fmla="*/ 196215 h 215474"/>
              <a:gd name="connsiteX4" fmla="*/ 36195 w 1581150"/>
              <a:gd name="connsiteY4" fmla="*/ 188595 h 215474"/>
              <a:gd name="connsiteX5" fmla="*/ 40005 w 1581150"/>
              <a:gd name="connsiteY5" fmla="*/ 182880 h 215474"/>
              <a:gd name="connsiteX6" fmla="*/ 47625 w 1581150"/>
              <a:gd name="connsiteY6" fmla="*/ 177165 h 215474"/>
              <a:gd name="connsiteX7" fmla="*/ 59055 w 1581150"/>
              <a:gd name="connsiteY7" fmla="*/ 169545 h 215474"/>
              <a:gd name="connsiteX8" fmla="*/ 70485 w 1581150"/>
              <a:gd name="connsiteY8" fmla="*/ 160020 h 215474"/>
              <a:gd name="connsiteX9" fmla="*/ 76200 w 1581150"/>
              <a:gd name="connsiteY9" fmla="*/ 154305 h 215474"/>
              <a:gd name="connsiteX10" fmla="*/ 81915 w 1581150"/>
              <a:gd name="connsiteY10" fmla="*/ 152400 h 215474"/>
              <a:gd name="connsiteX11" fmla="*/ 87630 w 1581150"/>
              <a:gd name="connsiteY11" fmla="*/ 148590 h 215474"/>
              <a:gd name="connsiteX12" fmla="*/ 91440 w 1581150"/>
              <a:gd name="connsiteY12" fmla="*/ 142875 h 215474"/>
              <a:gd name="connsiteX13" fmla="*/ 108585 w 1581150"/>
              <a:gd name="connsiteY13" fmla="*/ 139065 h 215474"/>
              <a:gd name="connsiteX14" fmla="*/ 127635 w 1581150"/>
              <a:gd name="connsiteY14" fmla="*/ 131445 h 215474"/>
              <a:gd name="connsiteX15" fmla="*/ 133350 w 1581150"/>
              <a:gd name="connsiteY15" fmla="*/ 125730 h 215474"/>
              <a:gd name="connsiteX16" fmla="*/ 139065 w 1581150"/>
              <a:gd name="connsiteY16" fmla="*/ 123825 h 215474"/>
              <a:gd name="connsiteX17" fmla="*/ 146685 w 1581150"/>
              <a:gd name="connsiteY17" fmla="*/ 112395 h 215474"/>
              <a:gd name="connsiteX18" fmla="*/ 156210 w 1581150"/>
              <a:gd name="connsiteY18" fmla="*/ 108585 h 215474"/>
              <a:gd name="connsiteX19" fmla="*/ 169545 w 1581150"/>
              <a:gd name="connsiteY19" fmla="*/ 100965 h 215474"/>
              <a:gd name="connsiteX20" fmla="*/ 188595 w 1581150"/>
              <a:gd name="connsiteY20" fmla="*/ 97155 h 215474"/>
              <a:gd name="connsiteX21" fmla="*/ 194310 w 1581150"/>
              <a:gd name="connsiteY21" fmla="*/ 95250 h 215474"/>
              <a:gd name="connsiteX22" fmla="*/ 207645 w 1581150"/>
              <a:gd name="connsiteY22" fmla="*/ 85725 h 215474"/>
              <a:gd name="connsiteX23" fmla="*/ 219075 w 1581150"/>
              <a:gd name="connsiteY23" fmla="*/ 81915 h 215474"/>
              <a:gd name="connsiteX24" fmla="*/ 230505 w 1581150"/>
              <a:gd name="connsiteY24" fmla="*/ 74295 h 215474"/>
              <a:gd name="connsiteX25" fmla="*/ 236220 w 1581150"/>
              <a:gd name="connsiteY25" fmla="*/ 72390 h 215474"/>
              <a:gd name="connsiteX26" fmla="*/ 253365 w 1581150"/>
              <a:gd name="connsiteY26" fmla="*/ 68580 h 215474"/>
              <a:gd name="connsiteX27" fmla="*/ 264795 w 1581150"/>
              <a:gd name="connsiteY27" fmla="*/ 66675 h 215474"/>
              <a:gd name="connsiteX28" fmla="*/ 272415 w 1581150"/>
              <a:gd name="connsiteY28" fmla="*/ 64770 h 215474"/>
              <a:gd name="connsiteX29" fmla="*/ 297180 w 1581150"/>
              <a:gd name="connsiteY29" fmla="*/ 62865 h 215474"/>
              <a:gd name="connsiteX30" fmla="*/ 314325 w 1581150"/>
              <a:gd name="connsiteY30" fmla="*/ 57150 h 215474"/>
              <a:gd name="connsiteX31" fmla="*/ 320040 w 1581150"/>
              <a:gd name="connsiteY31" fmla="*/ 55245 h 215474"/>
              <a:gd name="connsiteX32" fmla="*/ 325755 w 1581150"/>
              <a:gd name="connsiteY32" fmla="*/ 53340 h 215474"/>
              <a:gd name="connsiteX33" fmla="*/ 333375 w 1581150"/>
              <a:gd name="connsiteY33" fmla="*/ 51435 h 215474"/>
              <a:gd name="connsiteX34" fmla="*/ 346710 w 1581150"/>
              <a:gd name="connsiteY34" fmla="*/ 47625 h 215474"/>
              <a:gd name="connsiteX35" fmla="*/ 371475 w 1581150"/>
              <a:gd name="connsiteY35" fmla="*/ 43815 h 215474"/>
              <a:gd name="connsiteX36" fmla="*/ 392430 w 1581150"/>
              <a:gd name="connsiteY36" fmla="*/ 38100 h 215474"/>
              <a:gd name="connsiteX37" fmla="*/ 411480 w 1581150"/>
              <a:gd name="connsiteY37" fmla="*/ 36195 h 215474"/>
              <a:gd name="connsiteX38" fmla="*/ 432435 w 1581150"/>
              <a:gd name="connsiteY38" fmla="*/ 32385 h 215474"/>
              <a:gd name="connsiteX39" fmla="*/ 438150 w 1581150"/>
              <a:gd name="connsiteY39" fmla="*/ 30480 h 215474"/>
              <a:gd name="connsiteX40" fmla="*/ 445770 w 1581150"/>
              <a:gd name="connsiteY40" fmla="*/ 28575 h 215474"/>
              <a:gd name="connsiteX41" fmla="*/ 466725 w 1581150"/>
              <a:gd name="connsiteY41" fmla="*/ 24765 h 215474"/>
              <a:gd name="connsiteX42" fmla="*/ 472440 w 1581150"/>
              <a:gd name="connsiteY42" fmla="*/ 22860 h 215474"/>
              <a:gd name="connsiteX43" fmla="*/ 487680 w 1581150"/>
              <a:gd name="connsiteY43" fmla="*/ 20955 h 215474"/>
              <a:gd name="connsiteX44" fmla="*/ 510540 w 1581150"/>
              <a:gd name="connsiteY44" fmla="*/ 17145 h 215474"/>
              <a:gd name="connsiteX45" fmla="*/ 594360 w 1581150"/>
              <a:gd name="connsiteY45" fmla="*/ 11430 h 215474"/>
              <a:gd name="connsiteX46" fmla="*/ 621030 w 1581150"/>
              <a:gd name="connsiteY46" fmla="*/ 9525 h 215474"/>
              <a:gd name="connsiteX47" fmla="*/ 649605 w 1581150"/>
              <a:gd name="connsiteY47" fmla="*/ 3810 h 215474"/>
              <a:gd name="connsiteX48" fmla="*/ 760095 w 1581150"/>
              <a:gd name="connsiteY48" fmla="*/ 0 h 215474"/>
              <a:gd name="connsiteX49" fmla="*/ 866775 w 1581150"/>
              <a:gd name="connsiteY49" fmla="*/ 1905 h 215474"/>
              <a:gd name="connsiteX50" fmla="*/ 946785 w 1581150"/>
              <a:gd name="connsiteY50" fmla="*/ 5715 h 215474"/>
              <a:gd name="connsiteX51" fmla="*/ 1089660 w 1581150"/>
              <a:gd name="connsiteY51" fmla="*/ 7620 h 215474"/>
              <a:gd name="connsiteX52" fmla="*/ 1099185 w 1581150"/>
              <a:gd name="connsiteY52" fmla="*/ 9525 h 215474"/>
              <a:gd name="connsiteX53" fmla="*/ 1143000 w 1581150"/>
              <a:gd name="connsiteY53" fmla="*/ 13335 h 215474"/>
              <a:gd name="connsiteX54" fmla="*/ 1154430 w 1581150"/>
              <a:gd name="connsiteY54" fmla="*/ 19050 h 215474"/>
              <a:gd name="connsiteX55" fmla="*/ 1173480 w 1581150"/>
              <a:gd name="connsiteY55" fmla="*/ 22860 h 215474"/>
              <a:gd name="connsiteX56" fmla="*/ 1198245 w 1581150"/>
              <a:gd name="connsiteY56" fmla="*/ 26670 h 215474"/>
              <a:gd name="connsiteX57" fmla="*/ 1217295 w 1581150"/>
              <a:gd name="connsiteY57" fmla="*/ 32385 h 215474"/>
              <a:gd name="connsiteX58" fmla="*/ 1224915 w 1581150"/>
              <a:gd name="connsiteY58" fmla="*/ 36195 h 215474"/>
              <a:gd name="connsiteX59" fmla="*/ 1230630 w 1581150"/>
              <a:gd name="connsiteY59" fmla="*/ 38100 h 215474"/>
              <a:gd name="connsiteX60" fmla="*/ 1236345 w 1581150"/>
              <a:gd name="connsiteY60" fmla="*/ 41910 h 215474"/>
              <a:gd name="connsiteX61" fmla="*/ 1243965 w 1581150"/>
              <a:gd name="connsiteY61" fmla="*/ 47625 h 215474"/>
              <a:gd name="connsiteX62" fmla="*/ 1253490 w 1581150"/>
              <a:gd name="connsiteY62" fmla="*/ 49530 h 215474"/>
              <a:gd name="connsiteX63" fmla="*/ 1263015 w 1581150"/>
              <a:gd name="connsiteY63" fmla="*/ 53340 h 215474"/>
              <a:gd name="connsiteX64" fmla="*/ 1268730 w 1581150"/>
              <a:gd name="connsiteY64" fmla="*/ 57150 h 215474"/>
              <a:gd name="connsiteX65" fmla="*/ 1278255 w 1581150"/>
              <a:gd name="connsiteY65" fmla="*/ 59055 h 215474"/>
              <a:gd name="connsiteX66" fmla="*/ 1285875 w 1581150"/>
              <a:gd name="connsiteY66" fmla="*/ 62865 h 215474"/>
              <a:gd name="connsiteX67" fmla="*/ 1291590 w 1581150"/>
              <a:gd name="connsiteY67" fmla="*/ 66675 h 215474"/>
              <a:gd name="connsiteX68" fmla="*/ 1303020 w 1581150"/>
              <a:gd name="connsiteY68" fmla="*/ 70485 h 215474"/>
              <a:gd name="connsiteX69" fmla="*/ 1314450 w 1581150"/>
              <a:gd name="connsiteY69" fmla="*/ 76200 h 215474"/>
              <a:gd name="connsiteX70" fmla="*/ 1322070 w 1581150"/>
              <a:gd name="connsiteY70" fmla="*/ 80010 h 215474"/>
              <a:gd name="connsiteX71" fmla="*/ 1327785 w 1581150"/>
              <a:gd name="connsiteY71" fmla="*/ 83820 h 215474"/>
              <a:gd name="connsiteX72" fmla="*/ 1346835 w 1581150"/>
              <a:gd name="connsiteY72" fmla="*/ 89535 h 215474"/>
              <a:gd name="connsiteX73" fmla="*/ 1358265 w 1581150"/>
              <a:gd name="connsiteY73" fmla="*/ 93345 h 215474"/>
              <a:gd name="connsiteX74" fmla="*/ 1365885 w 1581150"/>
              <a:gd name="connsiteY74" fmla="*/ 95250 h 215474"/>
              <a:gd name="connsiteX75" fmla="*/ 1373505 w 1581150"/>
              <a:gd name="connsiteY75" fmla="*/ 99060 h 215474"/>
              <a:gd name="connsiteX76" fmla="*/ 1392555 w 1581150"/>
              <a:gd name="connsiteY76" fmla="*/ 104775 h 215474"/>
              <a:gd name="connsiteX77" fmla="*/ 1405890 w 1581150"/>
              <a:gd name="connsiteY77" fmla="*/ 108585 h 215474"/>
              <a:gd name="connsiteX78" fmla="*/ 1411605 w 1581150"/>
              <a:gd name="connsiteY78" fmla="*/ 112395 h 215474"/>
              <a:gd name="connsiteX79" fmla="*/ 1424940 w 1581150"/>
              <a:gd name="connsiteY79" fmla="*/ 118110 h 215474"/>
              <a:gd name="connsiteX80" fmla="*/ 1430655 w 1581150"/>
              <a:gd name="connsiteY80" fmla="*/ 123825 h 215474"/>
              <a:gd name="connsiteX81" fmla="*/ 1442085 w 1581150"/>
              <a:gd name="connsiteY81" fmla="*/ 129540 h 215474"/>
              <a:gd name="connsiteX82" fmla="*/ 1447800 w 1581150"/>
              <a:gd name="connsiteY82" fmla="*/ 135255 h 215474"/>
              <a:gd name="connsiteX83" fmla="*/ 1466850 w 1581150"/>
              <a:gd name="connsiteY83" fmla="*/ 144780 h 215474"/>
              <a:gd name="connsiteX84" fmla="*/ 1483995 w 1581150"/>
              <a:gd name="connsiteY84" fmla="*/ 154305 h 215474"/>
              <a:gd name="connsiteX85" fmla="*/ 1489710 w 1581150"/>
              <a:gd name="connsiteY85" fmla="*/ 158115 h 215474"/>
              <a:gd name="connsiteX86" fmla="*/ 1497330 w 1581150"/>
              <a:gd name="connsiteY86" fmla="*/ 165735 h 215474"/>
              <a:gd name="connsiteX87" fmla="*/ 1510665 w 1581150"/>
              <a:gd name="connsiteY87" fmla="*/ 171450 h 215474"/>
              <a:gd name="connsiteX88" fmla="*/ 1520190 w 1581150"/>
              <a:gd name="connsiteY88" fmla="*/ 175260 h 215474"/>
              <a:gd name="connsiteX89" fmla="*/ 1525905 w 1581150"/>
              <a:gd name="connsiteY89" fmla="*/ 177165 h 215474"/>
              <a:gd name="connsiteX90" fmla="*/ 1537335 w 1581150"/>
              <a:gd name="connsiteY90" fmla="*/ 184785 h 215474"/>
              <a:gd name="connsiteX91" fmla="*/ 1552575 w 1581150"/>
              <a:gd name="connsiteY91" fmla="*/ 192405 h 215474"/>
              <a:gd name="connsiteX92" fmla="*/ 1562100 w 1581150"/>
              <a:gd name="connsiteY92" fmla="*/ 200025 h 215474"/>
              <a:gd name="connsiteX93" fmla="*/ 1571625 w 1581150"/>
              <a:gd name="connsiteY93" fmla="*/ 211455 h 215474"/>
              <a:gd name="connsiteX94" fmla="*/ 1577340 w 1581150"/>
              <a:gd name="connsiteY94" fmla="*/ 215265 h 215474"/>
              <a:gd name="connsiteX95" fmla="*/ 1581150 w 1581150"/>
              <a:gd name="connsiteY95" fmla="*/ 215265 h 21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581150" h="215474">
                <a:moveTo>
                  <a:pt x="0" y="215265"/>
                </a:moveTo>
                <a:cubicBezTo>
                  <a:pt x="3175" y="213360"/>
                  <a:pt x="6714" y="211960"/>
                  <a:pt x="9525" y="209550"/>
                </a:cubicBezTo>
                <a:cubicBezTo>
                  <a:pt x="21825" y="199007"/>
                  <a:pt x="3485" y="208497"/>
                  <a:pt x="19050" y="198120"/>
                </a:cubicBezTo>
                <a:cubicBezTo>
                  <a:pt x="20721" y="197006"/>
                  <a:pt x="23010" y="197190"/>
                  <a:pt x="24765" y="196215"/>
                </a:cubicBezTo>
                <a:cubicBezTo>
                  <a:pt x="28768" y="193991"/>
                  <a:pt x="36195" y="188595"/>
                  <a:pt x="36195" y="188595"/>
                </a:cubicBezTo>
                <a:cubicBezTo>
                  <a:pt x="37465" y="186690"/>
                  <a:pt x="38386" y="184499"/>
                  <a:pt x="40005" y="182880"/>
                </a:cubicBezTo>
                <a:cubicBezTo>
                  <a:pt x="42250" y="180635"/>
                  <a:pt x="45024" y="178986"/>
                  <a:pt x="47625" y="177165"/>
                </a:cubicBezTo>
                <a:cubicBezTo>
                  <a:pt x="51376" y="174539"/>
                  <a:pt x="55817" y="172783"/>
                  <a:pt x="59055" y="169545"/>
                </a:cubicBezTo>
                <a:cubicBezTo>
                  <a:pt x="75751" y="152849"/>
                  <a:pt x="54572" y="173281"/>
                  <a:pt x="70485" y="160020"/>
                </a:cubicBezTo>
                <a:cubicBezTo>
                  <a:pt x="72555" y="158295"/>
                  <a:pt x="73958" y="155799"/>
                  <a:pt x="76200" y="154305"/>
                </a:cubicBezTo>
                <a:cubicBezTo>
                  <a:pt x="77871" y="153191"/>
                  <a:pt x="80119" y="153298"/>
                  <a:pt x="81915" y="152400"/>
                </a:cubicBezTo>
                <a:cubicBezTo>
                  <a:pt x="83963" y="151376"/>
                  <a:pt x="85725" y="149860"/>
                  <a:pt x="87630" y="148590"/>
                </a:cubicBezTo>
                <a:cubicBezTo>
                  <a:pt x="88900" y="146685"/>
                  <a:pt x="89535" y="144145"/>
                  <a:pt x="91440" y="142875"/>
                </a:cubicBezTo>
                <a:cubicBezTo>
                  <a:pt x="92593" y="142106"/>
                  <a:pt x="108375" y="139107"/>
                  <a:pt x="108585" y="139065"/>
                </a:cubicBezTo>
                <a:cubicBezTo>
                  <a:pt x="130177" y="122871"/>
                  <a:pt x="99835" y="143800"/>
                  <a:pt x="127635" y="131445"/>
                </a:cubicBezTo>
                <a:cubicBezTo>
                  <a:pt x="130097" y="130351"/>
                  <a:pt x="131108" y="127224"/>
                  <a:pt x="133350" y="125730"/>
                </a:cubicBezTo>
                <a:cubicBezTo>
                  <a:pt x="135021" y="124616"/>
                  <a:pt x="137160" y="124460"/>
                  <a:pt x="139065" y="123825"/>
                </a:cubicBezTo>
                <a:cubicBezTo>
                  <a:pt x="141605" y="120015"/>
                  <a:pt x="142433" y="114096"/>
                  <a:pt x="146685" y="112395"/>
                </a:cubicBezTo>
                <a:cubicBezTo>
                  <a:pt x="149860" y="111125"/>
                  <a:pt x="153151" y="110114"/>
                  <a:pt x="156210" y="108585"/>
                </a:cubicBezTo>
                <a:cubicBezTo>
                  <a:pt x="175342" y="99019"/>
                  <a:pt x="146167" y="110984"/>
                  <a:pt x="169545" y="100965"/>
                </a:cubicBezTo>
                <a:cubicBezTo>
                  <a:pt x="176195" y="98115"/>
                  <a:pt x="180707" y="98282"/>
                  <a:pt x="188595" y="97155"/>
                </a:cubicBezTo>
                <a:cubicBezTo>
                  <a:pt x="190500" y="96520"/>
                  <a:pt x="192567" y="96246"/>
                  <a:pt x="194310" y="95250"/>
                </a:cubicBezTo>
                <a:cubicBezTo>
                  <a:pt x="196773" y="93843"/>
                  <a:pt x="204328" y="87199"/>
                  <a:pt x="207645" y="85725"/>
                </a:cubicBezTo>
                <a:cubicBezTo>
                  <a:pt x="211315" y="84094"/>
                  <a:pt x="215733" y="84143"/>
                  <a:pt x="219075" y="81915"/>
                </a:cubicBezTo>
                <a:cubicBezTo>
                  <a:pt x="222885" y="79375"/>
                  <a:pt x="226161" y="75743"/>
                  <a:pt x="230505" y="74295"/>
                </a:cubicBezTo>
                <a:cubicBezTo>
                  <a:pt x="232410" y="73660"/>
                  <a:pt x="234289" y="72942"/>
                  <a:pt x="236220" y="72390"/>
                </a:cubicBezTo>
                <a:cubicBezTo>
                  <a:pt x="241571" y="70861"/>
                  <a:pt x="247964" y="69562"/>
                  <a:pt x="253365" y="68580"/>
                </a:cubicBezTo>
                <a:cubicBezTo>
                  <a:pt x="257165" y="67889"/>
                  <a:pt x="261007" y="67433"/>
                  <a:pt x="264795" y="66675"/>
                </a:cubicBezTo>
                <a:cubicBezTo>
                  <a:pt x="267362" y="66162"/>
                  <a:pt x="269815" y="65076"/>
                  <a:pt x="272415" y="64770"/>
                </a:cubicBezTo>
                <a:cubicBezTo>
                  <a:pt x="280638" y="63803"/>
                  <a:pt x="288925" y="63500"/>
                  <a:pt x="297180" y="62865"/>
                </a:cubicBezTo>
                <a:lnTo>
                  <a:pt x="314325" y="57150"/>
                </a:lnTo>
                <a:lnTo>
                  <a:pt x="320040" y="55245"/>
                </a:lnTo>
                <a:cubicBezTo>
                  <a:pt x="321945" y="54610"/>
                  <a:pt x="323807" y="53827"/>
                  <a:pt x="325755" y="53340"/>
                </a:cubicBezTo>
                <a:cubicBezTo>
                  <a:pt x="328295" y="52705"/>
                  <a:pt x="330858" y="52154"/>
                  <a:pt x="333375" y="51435"/>
                </a:cubicBezTo>
                <a:cubicBezTo>
                  <a:pt x="344512" y="48253"/>
                  <a:pt x="333310" y="50603"/>
                  <a:pt x="346710" y="47625"/>
                </a:cubicBezTo>
                <a:cubicBezTo>
                  <a:pt x="364190" y="43741"/>
                  <a:pt x="348382" y="47664"/>
                  <a:pt x="371475" y="43815"/>
                </a:cubicBezTo>
                <a:cubicBezTo>
                  <a:pt x="378670" y="42616"/>
                  <a:pt x="385209" y="39132"/>
                  <a:pt x="392430" y="38100"/>
                </a:cubicBezTo>
                <a:cubicBezTo>
                  <a:pt x="398748" y="37197"/>
                  <a:pt x="405130" y="36830"/>
                  <a:pt x="411480" y="36195"/>
                </a:cubicBezTo>
                <a:cubicBezTo>
                  <a:pt x="434070" y="30548"/>
                  <a:pt x="398306" y="39211"/>
                  <a:pt x="432435" y="32385"/>
                </a:cubicBezTo>
                <a:cubicBezTo>
                  <a:pt x="434404" y="31991"/>
                  <a:pt x="436219" y="31032"/>
                  <a:pt x="438150" y="30480"/>
                </a:cubicBezTo>
                <a:cubicBezTo>
                  <a:pt x="440667" y="29761"/>
                  <a:pt x="443203" y="29088"/>
                  <a:pt x="445770" y="28575"/>
                </a:cubicBezTo>
                <a:cubicBezTo>
                  <a:pt x="454262" y="26877"/>
                  <a:pt x="458552" y="26808"/>
                  <a:pt x="466725" y="24765"/>
                </a:cubicBezTo>
                <a:cubicBezTo>
                  <a:pt x="468673" y="24278"/>
                  <a:pt x="470464" y="23219"/>
                  <a:pt x="472440" y="22860"/>
                </a:cubicBezTo>
                <a:cubicBezTo>
                  <a:pt x="477477" y="21944"/>
                  <a:pt x="482620" y="21733"/>
                  <a:pt x="487680" y="20955"/>
                </a:cubicBezTo>
                <a:cubicBezTo>
                  <a:pt x="501977" y="18755"/>
                  <a:pt x="493488" y="18695"/>
                  <a:pt x="510540" y="17145"/>
                </a:cubicBezTo>
                <a:cubicBezTo>
                  <a:pt x="559451" y="12699"/>
                  <a:pt x="551855" y="14087"/>
                  <a:pt x="594360" y="11430"/>
                </a:cubicBezTo>
                <a:lnTo>
                  <a:pt x="621030" y="9525"/>
                </a:lnTo>
                <a:cubicBezTo>
                  <a:pt x="632782" y="5608"/>
                  <a:pt x="629732" y="6294"/>
                  <a:pt x="649605" y="3810"/>
                </a:cubicBezTo>
                <a:cubicBezTo>
                  <a:pt x="696356" y="-2034"/>
                  <a:pt x="659726" y="2007"/>
                  <a:pt x="760095" y="0"/>
                </a:cubicBezTo>
                <a:lnTo>
                  <a:pt x="866775" y="1905"/>
                </a:lnTo>
                <a:cubicBezTo>
                  <a:pt x="893463" y="2722"/>
                  <a:pt x="920094" y="5031"/>
                  <a:pt x="946785" y="5715"/>
                </a:cubicBezTo>
                <a:cubicBezTo>
                  <a:pt x="994399" y="6936"/>
                  <a:pt x="1042035" y="6985"/>
                  <a:pt x="1089660" y="7620"/>
                </a:cubicBezTo>
                <a:cubicBezTo>
                  <a:pt x="1092835" y="8255"/>
                  <a:pt x="1095960" y="9232"/>
                  <a:pt x="1099185" y="9525"/>
                </a:cubicBezTo>
                <a:cubicBezTo>
                  <a:pt x="1118109" y="11245"/>
                  <a:pt x="1127089" y="9799"/>
                  <a:pt x="1143000" y="13335"/>
                </a:cubicBezTo>
                <a:cubicBezTo>
                  <a:pt x="1154115" y="15805"/>
                  <a:pt x="1143364" y="14308"/>
                  <a:pt x="1154430" y="19050"/>
                </a:cubicBezTo>
                <a:cubicBezTo>
                  <a:pt x="1158302" y="20709"/>
                  <a:pt x="1170525" y="22269"/>
                  <a:pt x="1173480" y="22860"/>
                </a:cubicBezTo>
                <a:cubicBezTo>
                  <a:pt x="1194103" y="26985"/>
                  <a:pt x="1162193" y="22664"/>
                  <a:pt x="1198245" y="26670"/>
                </a:cubicBezTo>
                <a:cubicBezTo>
                  <a:pt x="1205730" y="28541"/>
                  <a:pt x="1209565" y="29293"/>
                  <a:pt x="1217295" y="32385"/>
                </a:cubicBezTo>
                <a:cubicBezTo>
                  <a:pt x="1219932" y="33440"/>
                  <a:pt x="1222305" y="35076"/>
                  <a:pt x="1224915" y="36195"/>
                </a:cubicBezTo>
                <a:cubicBezTo>
                  <a:pt x="1226761" y="36986"/>
                  <a:pt x="1228834" y="37202"/>
                  <a:pt x="1230630" y="38100"/>
                </a:cubicBezTo>
                <a:cubicBezTo>
                  <a:pt x="1232678" y="39124"/>
                  <a:pt x="1234482" y="40579"/>
                  <a:pt x="1236345" y="41910"/>
                </a:cubicBezTo>
                <a:cubicBezTo>
                  <a:pt x="1238929" y="43755"/>
                  <a:pt x="1241064" y="46336"/>
                  <a:pt x="1243965" y="47625"/>
                </a:cubicBezTo>
                <a:cubicBezTo>
                  <a:pt x="1246924" y="48940"/>
                  <a:pt x="1250389" y="48600"/>
                  <a:pt x="1253490" y="49530"/>
                </a:cubicBezTo>
                <a:cubicBezTo>
                  <a:pt x="1256765" y="50513"/>
                  <a:pt x="1259956" y="51811"/>
                  <a:pt x="1263015" y="53340"/>
                </a:cubicBezTo>
                <a:cubicBezTo>
                  <a:pt x="1265063" y="54364"/>
                  <a:pt x="1266586" y="56346"/>
                  <a:pt x="1268730" y="57150"/>
                </a:cubicBezTo>
                <a:cubicBezTo>
                  <a:pt x="1271762" y="58287"/>
                  <a:pt x="1275080" y="58420"/>
                  <a:pt x="1278255" y="59055"/>
                </a:cubicBezTo>
                <a:cubicBezTo>
                  <a:pt x="1280795" y="60325"/>
                  <a:pt x="1283409" y="61456"/>
                  <a:pt x="1285875" y="62865"/>
                </a:cubicBezTo>
                <a:cubicBezTo>
                  <a:pt x="1287863" y="64001"/>
                  <a:pt x="1289498" y="65745"/>
                  <a:pt x="1291590" y="66675"/>
                </a:cubicBezTo>
                <a:cubicBezTo>
                  <a:pt x="1295260" y="68306"/>
                  <a:pt x="1299678" y="68257"/>
                  <a:pt x="1303020" y="70485"/>
                </a:cubicBezTo>
                <a:cubicBezTo>
                  <a:pt x="1314003" y="77807"/>
                  <a:pt x="1303408" y="71468"/>
                  <a:pt x="1314450" y="76200"/>
                </a:cubicBezTo>
                <a:cubicBezTo>
                  <a:pt x="1317060" y="77319"/>
                  <a:pt x="1319604" y="78601"/>
                  <a:pt x="1322070" y="80010"/>
                </a:cubicBezTo>
                <a:cubicBezTo>
                  <a:pt x="1324058" y="81146"/>
                  <a:pt x="1325693" y="82890"/>
                  <a:pt x="1327785" y="83820"/>
                </a:cubicBezTo>
                <a:cubicBezTo>
                  <a:pt x="1337111" y="87965"/>
                  <a:pt x="1338310" y="86977"/>
                  <a:pt x="1346835" y="89535"/>
                </a:cubicBezTo>
                <a:cubicBezTo>
                  <a:pt x="1350682" y="90689"/>
                  <a:pt x="1354369" y="92371"/>
                  <a:pt x="1358265" y="93345"/>
                </a:cubicBezTo>
                <a:cubicBezTo>
                  <a:pt x="1360805" y="93980"/>
                  <a:pt x="1363434" y="94331"/>
                  <a:pt x="1365885" y="95250"/>
                </a:cubicBezTo>
                <a:cubicBezTo>
                  <a:pt x="1368544" y="96247"/>
                  <a:pt x="1370868" y="98005"/>
                  <a:pt x="1373505" y="99060"/>
                </a:cubicBezTo>
                <a:cubicBezTo>
                  <a:pt x="1384823" y="103587"/>
                  <a:pt x="1382731" y="101968"/>
                  <a:pt x="1392555" y="104775"/>
                </a:cubicBezTo>
                <a:cubicBezTo>
                  <a:pt x="1411686" y="110241"/>
                  <a:pt x="1382069" y="102630"/>
                  <a:pt x="1405890" y="108585"/>
                </a:cubicBezTo>
                <a:cubicBezTo>
                  <a:pt x="1407795" y="109855"/>
                  <a:pt x="1409501" y="111493"/>
                  <a:pt x="1411605" y="112395"/>
                </a:cubicBezTo>
                <a:cubicBezTo>
                  <a:pt x="1422071" y="116880"/>
                  <a:pt x="1416500" y="111077"/>
                  <a:pt x="1424940" y="118110"/>
                </a:cubicBezTo>
                <a:cubicBezTo>
                  <a:pt x="1427010" y="119835"/>
                  <a:pt x="1428413" y="122331"/>
                  <a:pt x="1430655" y="123825"/>
                </a:cubicBezTo>
                <a:cubicBezTo>
                  <a:pt x="1447838" y="135281"/>
                  <a:pt x="1424100" y="114552"/>
                  <a:pt x="1442085" y="129540"/>
                </a:cubicBezTo>
                <a:cubicBezTo>
                  <a:pt x="1444155" y="131265"/>
                  <a:pt x="1445645" y="133639"/>
                  <a:pt x="1447800" y="135255"/>
                </a:cubicBezTo>
                <a:cubicBezTo>
                  <a:pt x="1454918" y="140594"/>
                  <a:pt x="1458818" y="141567"/>
                  <a:pt x="1466850" y="144780"/>
                </a:cubicBezTo>
                <a:cubicBezTo>
                  <a:pt x="1484787" y="162717"/>
                  <a:pt x="1456023" y="135657"/>
                  <a:pt x="1483995" y="154305"/>
                </a:cubicBezTo>
                <a:cubicBezTo>
                  <a:pt x="1485900" y="155575"/>
                  <a:pt x="1487972" y="156625"/>
                  <a:pt x="1489710" y="158115"/>
                </a:cubicBezTo>
                <a:cubicBezTo>
                  <a:pt x="1492437" y="160453"/>
                  <a:pt x="1494456" y="163580"/>
                  <a:pt x="1497330" y="165735"/>
                </a:cubicBezTo>
                <a:cubicBezTo>
                  <a:pt x="1501790" y="169080"/>
                  <a:pt x="1505760" y="169611"/>
                  <a:pt x="1510665" y="171450"/>
                </a:cubicBezTo>
                <a:cubicBezTo>
                  <a:pt x="1513867" y="172651"/>
                  <a:pt x="1516988" y="174059"/>
                  <a:pt x="1520190" y="175260"/>
                </a:cubicBezTo>
                <a:cubicBezTo>
                  <a:pt x="1522070" y="175965"/>
                  <a:pt x="1524150" y="176190"/>
                  <a:pt x="1525905" y="177165"/>
                </a:cubicBezTo>
                <a:cubicBezTo>
                  <a:pt x="1529908" y="179389"/>
                  <a:pt x="1533083" y="183084"/>
                  <a:pt x="1537335" y="184785"/>
                </a:cubicBezTo>
                <a:cubicBezTo>
                  <a:pt x="1548986" y="189445"/>
                  <a:pt x="1544015" y="186698"/>
                  <a:pt x="1552575" y="192405"/>
                </a:cubicBezTo>
                <a:cubicBezTo>
                  <a:pt x="1561096" y="205186"/>
                  <a:pt x="1551058" y="192664"/>
                  <a:pt x="1562100" y="200025"/>
                </a:cubicBezTo>
                <a:cubicBezTo>
                  <a:pt x="1571463" y="206267"/>
                  <a:pt x="1564597" y="204427"/>
                  <a:pt x="1571625" y="211455"/>
                </a:cubicBezTo>
                <a:cubicBezTo>
                  <a:pt x="1573244" y="213074"/>
                  <a:pt x="1575214" y="214415"/>
                  <a:pt x="1577340" y="215265"/>
                </a:cubicBezTo>
                <a:cubicBezTo>
                  <a:pt x="1578519" y="215737"/>
                  <a:pt x="1579880" y="215265"/>
                  <a:pt x="1581150" y="215265"/>
                </a:cubicBez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335780" y="1787769"/>
            <a:ext cx="1602316" cy="317099"/>
          </a:xfrm>
          <a:custGeom>
            <a:avLst/>
            <a:gdLst>
              <a:gd name="connsiteX0" fmla="*/ 0 w 1602316"/>
              <a:gd name="connsiteY0" fmla="*/ 13335 h 211455"/>
              <a:gd name="connsiteX1" fmla="*/ 1905 w 1602316"/>
              <a:gd name="connsiteY1" fmla="*/ 22860 h 211455"/>
              <a:gd name="connsiteX2" fmla="*/ 9525 w 1602316"/>
              <a:gd name="connsiteY2" fmla="*/ 34290 h 211455"/>
              <a:gd name="connsiteX3" fmla="*/ 13335 w 1602316"/>
              <a:gd name="connsiteY3" fmla="*/ 40005 h 211455"/>
              <a:gd name="connsiteX4" fmla="*/ 19050 w 1602316"/>
              <a:gd name="connsiteY4" fmla="*/ 45720 h 211455"/>
              <a:gd name="connsiteX5" fmla="*/ 30480 w 1602316"/>
              <a:gd name="connsiteY5" fmla="*/ 57150 h 211455"/>
              <a:gd name="connsiteX6" fmla="*/ 40005 w 1602316"/>
              <a:gd name="connsiteY6" fmla="*/ 66675 h 211455"/>
              <a:gd name="connsiteX7" fmla="*/ 51435 w 1602316"/>
              <a:gd name="connsiteY7" fmla="*/ 78105 h 211455"/>
              <a:gd name="connsiteX8" fmla="*/ 57150 w 1602316"/>
              <a:gd name="connsiteY8" fmla="*/ 83820 h 211455"/>
              <a:gd name="connsiteX9" fmla="*/ 62865 w 1602316"/>
              <a:gd name="connsiteY9" fmla="*/ 87630 h 211455"/>
              <a:gd name="connsiteX10" fmla="*/ 74295 w 1602316"/>
              <a:gd name="connsiteY10" fmla="*/ 99060 h 211455"/>
              <a:gd name="connsiteX11" fmla="*/ 80010 w 1602316"/>
              <a:gd name="connsiteY11" fmla="*/ 106680 h 211455"/>
              <a:gd name="connsiteX12" fmla="*/ 87630 w 1602316"/>
              <a:gd name="connsiteY12" fmla="*/ 108585 h 211455"/>
              <a:gd name="connsiteX13" fmla="*/ 93345 w 1602316"/>
              <a:gd name="connsiteY13" fmla="*/ 110490 h 211455"/>
              <a:gd name="connsiteX14" fmla="*/ 104775 w 1602316"/>
              <a:gd name="connsiteY14" fmla="*/ 118110 h 211455"/>
              <a:gd name="connsiteX15" fmla="*/ 112395 w 1602316"/>
              <a:gd name="connsiteY15" fmla="*/ 123825 h 211455"/>
              <a:gd name="connsiteX16" fmla="*/ 123825 w 1602316"/>
              <a:gd name="connsiteY16" fmla="*/ 131445 h 211455"/>
              <a:gd name="connsiteX17" fmla="*/ 129540 w 1602316"/>
              <a:gd name="connsiteY17" fmla="*/ 137160 h 211455"/>
              <a:gd name="connsiteX18" fmla="*/ 135255 w 1602316"/>
              <a:gd name="connsiteY18" fmla="*/ 139065 h 211455"/>
              <a:gd name="connsiteX19" fmla="*/ 150495 w 1602316"/>
              <a:gd name="connsiteY19" fmla="*/ 142875 h 211455"/>
              <a:gd name="connsiteX20" fmla="*/ 165735 w 1602316"/>
              <a:gd name="connsiteY20" fmla="*/ 146685 h 211455"/>
              <a:gd name="connsiteX21" fmla="*/ 171450 w 1602316"/>
              <a:gd name="connsiteY21" fmla="*/ 152400 h 211455"/>
              <a:gd name="connsiteX22" fmla="*/ 180975 w 1602316"/>
              <a:gd name="connsiteY22" fmla="*/ 154305 h 211455"/>
              <a:gd name="connsiteX23" fmla="*/ 188595 w 1602316"/>
              <a:gd name="connsiteY23" fmla="*/ 158115 h 211455"/>
              <a:gd name="connsiteX24" fmla="*/ 200025 w 1602316"/>
              <a:gd name="connsiteY24" fmla="*/ 161925 h 211455"/>
              <a:gd name="connsiteX25" fmla="*/ 207645 w 1602316"/>
              <a:gd name="connsiteY25" fmla="*/ 165735 h 211455"/>
              <a:gd name="connsiteX26" fmla="*/ 215265 w 1602316"/>
              <a:gd name="connsiteY26" fmla="*/ 167640 h 211455"/>
              <a:gd name="connsiteX27" fmla="*/ 220980 w 1602316"/>
              <a:gd name="connsiteY27" fmla="*/ 169545 h 211455"/>
              <a:gd name="connsiteX28" fmla="*/ 230505 w 1602316"/>
              <a:gd name="connsiteY28" fmla="*/ 171450 h 211455"/>
              <a:gd name="connsiteX29" fmla="*/ 236220 w 1602316"/>
              <a:gd name="connsiteY29" fmla="*/ 173355 h 211455"/>
              <a:gd name="connsiteX30" fmla="*/ 264795 w 1602316"/>
              <a:gd name="connsiteY30" fmla="*/ 175260 h 211455"/>
              <a:gd name="connsiteX31" fmla="*/ 278130 w 1602316"/>
              <a:gd name="connsiteY31" fmla="*/ 177165 h 211455"/>
              <a:gd name="connsiteX32" fmla="*/ 297180 w 1602316"/>
              <a:gd name="connsiteY32" fmla="*/ 179070 h 211455"/>
              <a:gd name="connsiteX33" fmla="*/ 304800 w 1602316"/>
              <a:gd name="connsiteY33" fmla="*/ 180975 h 211455"/>
              <a:gd name="connsiteX34" fmla="*/ 314325 w 1602316"/>
              <a:gd name="connsiteY34" fmla="*/ 182880 h 211455"/>
              <a:gd name="connsiteX35" fmla="*/ 325755 w 1602316"/>
              <a:gd name="connsiteY35" fmla="*/ 186690 h 211455"/>
              <a:gd name="connsiteX36" fmla="*/ 340995 w 1602316"/>
              <a:gd name="connsiteY36" fmla="*/ 192405 h 211455"/>
              <a:gd name="connsiteX37" fmla="*/ 375285 w 1602316"/>
              <a:gd name="connsiteY37" fmla="*/ 194310 h 211455"/>
              <a:gd name="connsiteX38" fmla="*/ 392430 w 1602316"/>
              <a:gd name="connsiteY38" fmla="*/ 198120 h 211455"/>
              <a:gd name="connsiteX39" fmla="*/ 462915 w 1602316"/>
              <a:gd name="connsiteY39" fmla="*/ 200025 h 211455"/>
              <a:gd name="connsiteX40" fmla="*/ 493395 w 1602316"/>
              <a:gd name="connsiteY40" fmla="*/ 203835 h 211455"/>
              <a:gd name="connsiteX41" fmla="*/ 554355 w 1602316"/>
              <a:gd name="connsiteY41" fmla="*/ 205740 h 211455"/>
              <a:gd name="connsiteX42" fmla="*/ 647700 w 1602316"/>
              <a:gd name="connsiteY42" fmla="*/ 209550 h 211455"/>
              <a:gd name="connsiteX43" fmla="*/ 790575 w 1602316"/>
              <a:gd name="connsiteY43" fmla="*/ 211455 h 211455"/>
              <a:gd name="connsiteX44" fmla="*/ 914400 w 1602316"/>
              <a:gd name="connsiteY44" fmla="*/ 209550 h 211455"/>
              <a:gd name="connsiteX45" fmla="*/ 1072515 w 1602316"/>
              <a:gd name="connsiteY45" fmla="*/ 207645 h 211455"/>
              <a:gd name="connsiteX46" fmla="*/ 1080135 w 1602316"/>
              <a:gd name="connsiteY46" fmla="*/ 205740 h 211455"/>
              <a:gd name="connsiteX47" fmla="*/ 1125855 w 1602316"/>
              <a:gd name="connsiteY47" fmla="*/ 201930 h 211455"/>
              <a:gd name="connsiteX48" fmla="*/ 1137285 w 1602316"/>
              <a:gd name="connsiteY48" fmla="*/ 198120 h 211455"/>
              <a:gd name="connsiteX49" fmla="*/ 1143000 w 1602316"/>
              <a:gd name="connsiteY49" fmla="*/ 196215 h 211455"/>
              <a:gd name="connsiteX50" fmla="*/ 1154430 w 1602316"/>
              <a:gd name="connsiteY50" fmla="*/ 194310 h 211455"/>
              <a:gd name="connsiteX51" fmla="*/ 1162050 w 1602316"/>
              <a:gd name="connsiteY51" fmla="*/ 192405 h 211455"/>
              <a:gd name="connsiteX52" fmla="*/ 1179195 w 1602316"/>
              <a:gd name="connsiteY52" fmla="*/ 190500 h 211455"/>
              <a:gd name="connsiteX53" fmla="*/ 1198245 w 1602316"/>
              <a:gd name="connsiteY53" fmla="*/ 186690 h 211455"/>
              <a:gd name="connsiteX54" fmla="*/ 1217295 w 1602316"/>
              <a:gd name="connsiteY54" fmla="*/ 182880 h 211455"/>
              <a:gd name="connsiteX55" fmla="*/ 1240155 w 1602316"/>
              <a:gd name="connsiteY55" fmla="*/ 180975 h 211455"/>
              <a:gd name="connsiteX56" fmla="*/ 1251585 w 1602316"/>
              <a:gd name="connsiteY56" fmla="*/ 177165 h 211455"/>
              <a:gd name="connsiteX57" fmla="*/ 1266825 w 1602316"/>
              <a:gd name="connsiteY57" fmla="*/ 173355 h 211455"/>
              <a:gd name="connsiteX58" fmla="*/ 1274445 w 1602316"/>
              <a:gd name="connsiteY58" fmla="*/ 171450 h 211455"/>
              <a:gd name="connsiteX59" fmla="*/ 1306830 w 1602316"/>
              <a:gd name="connsiteY59" fmla="*/ 163830 h 211455"/>
              <a:gd name="connsiteX60" fmla="*/ 1312545 w 1602316"/>
              <a:gd name="connsiteY60" fmla="*/ 161925 h 211455"/>
              <a:gd name="connsiteX61" fmla="*/ 1323975 w 1602316"/>
              <a:gd name="connsiteY61" fmla="*/ 160020 h 211455"/>
              <a:gd name="connsiteX62" fmla="*/ 1348740 w 1602316"/>
              <a:gd name="connsiteY62" fmla="*/ 154305 h 211455"/>
              <a:gd name="connsiteX63" fmla="*/ 1362075 w 1602316"/>
              <a:gd name="connsiteY63" fmla="*/ 152400 h 211455"/>
              <a:gd name="connsiteX64" fmla="*/ 1369695 w 1602316"/>
              <a:gd name="connsiteY64" fmla="*/ 150495 h 211455"/>
              <a:gd name="connsiteX65" fmla="*/ 1392555 w 1602316"/>
              <a:gd name="connsiteY65" fmla="*/ 148590 h 211455"/>
              <a:gd name="connsiteX66" fmla="*/ 1398270 w 1602316"/>
              <a:gd name="connsiteY66" fmla="*/ 146685 h 211455"/>
              <a:gd name="connsiteX67" fmla="*/ 1405890 w 1602316"/>
              <a:gd name="connsiteY67" fmla="*/ 144780 h 211455"/>
              <a:gd name="connsiteX68" fmla="*/ 1419225 w 1602316"/>
              <a:gd name="connsiteY68" fmla="*/ 139065 h 211455"/>
              <a:gd name="connsiteX69" fmla="*/ 1424940 w 1602316"/>
              <a:gd name="connsiteY69" fmla="*/ 135255 h 211455"/>
              <a:gd name="connsiteX70" fmla="*/ 1430655 w 1602316"/>
              <a:gd name="connsiteY70" fmla="*/ 133350 h 211455"/>
              <a:gd name="connsiteX71" fmla="*/ 1438275 w 1602316"/>
              <a:gd name="connsiteY71" fmla="*/ 127635 h 211455"/>
              <a:gd name="connsiteX72" fmla="*/ 1449705 w 1602316"/>
              <a:gd name="connsiteY72" fmla="*/ 125730 h 211455"/>
              <a:gd name="connsiteX73" fmla="*/ 1457325 w 1602316"/>
              <a:gd name="connsiteY73" fmla="*/ 120015 h 211455"/>
              <a:gd name="connsiteX74" fmla="*/ 1464945 w 1602316"/>
              <a:gd name="connsiteY74" fmla="*/ 118110 h 211455"/>
              <a:gd name="connsiteX75" fmla="*/ 1482090 w 1602316"/>
              <a:gd name="connsiteY75" fmla="*/ 114300 h 211455"/>
              <a:gd name="connsiteX76" fmla="*/ 1497330 w 1602316"/>
              <a:gd name="connsiteY76" fmla="*/ 106680 h 211455"/>
              <a:gd name="connsiteX77" fmla="*/ 1518285 w 1602316"/>
              <a:gd name="connsiteY77" fmla="*/ 100965 h 211455"/>
              <a:gd name="connsiteX78" fmla="*/ 1529715 w 1602316"/>
              <a:gd name="connsiteY78" fmla="*/ 89535 h 211455"/>
              <a:gd name="connsiteX79" fmla="*/ 1535430 w 1602316"/>
              <a:gd name="connsiteY79" fmla="*/ 85725 h 211455"/>
              <a:gd name="connsiteX80" fmla="*/ 1541145 w 1602316"/>
              <a:gd name="connsiteY80" fmla="*/ 80010 h 211455"/>
              <a:gd name="connsiteX81" fmla="*/ 1548765 w 1602316"/>
              <a:gd name="connsiteY81" fmla="*/ 76200 h 211455"/>
              <a:gd name="connsiteX82" fmla="*/ 1554480 w 1602316"/>
              <a:gd name="connsiteY82" fmla="*/ 70485 h 211455"/>
              <a:gd name="connsiteX83" fmla="*/ 1564005 w 1602316"/>
              <a:gd name="connsiteY83" fmla="*/ 62865 h 211455"/>
              <a:gd name="connsiteX84" fmla="*/ 1575435 w 1602316"/>
              <a:gd name="connsiteY84" fmla="*/ 51435 h 211455"/>
              <a:gd name="connsiteX85" fmla="*/ 1581150 w 1602316"/>
              <a:gd name="connsiteY85" fmla="*/ 45720 h 211455"/>
              <a:gd name="connsiteX86" fmla="*/ 1594485 w 1602316"/>
              <a:gd name="connsiteY86" fmla="*/ 36195 h 211455"/>
              <a:gd name="connsiteX87" fmla="*/ 1596390 w 1602316"/>
              <a:gd name="connsiteY87" fmla="*/ 28575 h 211455"/>
              <a:gd name="connsiteX88" fmla="*/ 1602105 w 1602316"/>
              <a:gd name="connsiteY88" fmla="*/ 17145 h 211455"/>
              <a:gd name="connsiteX89" fmla="*/ 1602105 w 1602316"/>
              <a:gd name="connsiteY89" fmla="*/ 0 h 21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602316" h="211455">
                <a:moveTo>
                  <a:pt x="0" y="13335"/>
                </a:moveTo>
                <a:cubicBezTo>
                  <a:pt x="635" y="16510"/>
                  <a:pt x="565" y="19912"/>
                  <a:pt x="1905" y="22860"/>
                </a:cubicBezTo>
                <a:cubicBezTo>
                  <a:pt x="3800" y="27029"/>
                  <a:pt x="6985" y="30480"/>
                  <a:pt x="9525" y="34290"/>
                </a:cubicBezTo>
                <a:cubicBezTo>
                  <a:pt x="10795" y="36195"/>
                  <a:pt x="11716" y="38386"/>
                  <a:pt x="13335" y="40005"/>
                </a:cubicBezTo>
                <a:cubicBezTo>
                  <a:pt x="15240" y="41910"/>
                  <a:pt x="17297" y="43675"/>
                  <a:pt x="19050" y="45720"/>
                </a:cubicBezTo>
                <a:cubicBezTo>
                  <a:pt x="28502" y="56747"/>
                  <a:pt x="20419" y="50443"/>
                  <a:pt x="30480" y="57150"/>
                </a:cubicBezTo>
                <a:cubicBezTo>
                  <a:pt x="38331" y="68926"/>
                  <a:pt x="29614" y="57439"/>
                  <a:pt x="40005" y="66675"/>
                </a:cubicBezTo>
                <a:cubicBezTo>
                  <a:pt x="44032" y="70255"/>
                  <a:pt x="47625" y="74295"/>
                  <a:pt x="51435" y="78105"/>
                </a:cubicBezTo>
                <a:cubicBezTo>
                  <a:pt x="53340" y="80010"/>
                  <a:pt x="54908" y="82326"/>
                  <a:pt x="57150" y="83820"/>
                </a:cubicBezTo>
                <a:cubicBezTo>
                  <a:pt x="59055" y="85090"/>
                  <a:pt x="61154" y="86109"/>
                  <a:pt x="62865" y="87630"/>
                </a:cubicBezTo>
                <a:cubicBezTo>
                  <a:pt x="66892" y="91210"/>
                  <a:pt x="71062" y="94749"/>
                  <a:pt x="74295" y="99060"/>
                </a:cubicBezTo>
                <a:cubicBezTo>
                  <a:pt x="76200" y="101600"/>
                  <a:pt x="77426" y="104835"/>
                  <a:pt x="80010" y="106680"/>
                </a:cubicBezTo>
                <a:cubicBezTo>
                  <a:pt x="82140" y="108202"/>
                  <a:pt x="85113" y="107866"/>
                  <a:pt x="87630" y="108585"/>
                </a:cubicBezTo>
                <a:cubicBezTo>
                  <a:pt x="89561" y="109137"/>
                  <a:pt x="91440" y="109855"/>
                  <a:pt x="93345" y="110490"/>
                </a:cubicBezTo>
                <a:cubicBezTo>
                  <a:pt x="106645" y="123790"/>
                  <a:pt x="91909" y="110758"/>
                  <a:pt x="104775" y="118110"/>
                </a:cubicBezTo>
                <a:cubicBezTo>
                  <a:pt x="107532" y="119685"/>
                  <a:pt x="109794" y="122004"/>
                  <a:pt x="112395" y="123825"/>
                </a:cubicBezTo>
                <a:cubicBezTo>
                  <a:pt x="116146" y="126451"/>
                  <a:pt x="120587" y="128207"/>
                  <a:pt x="123825" y="131445"/>
                </a:cubicBezTo>
                <a:cubicBezTo>
                  <a:pt x="125730" y="133350"/>
                  <a:pt x="127298" y="135666"/>
                  <a:pt x="129540" y="137160"/>
                </a:cubicBezTo>
                <a:cubicBezTo>
                  <a:pt x="131211" y="138274"/>
                  <a:pt x="133318" y="138537"/>
                  <a:pt x="135255" y="139065"/>
                </a:cubicBezTo>
                <a:cubicBezTo>
                  <a:pt x="140307" y="140443"/>
                  <a:pt x="145527" y="141219"/>
                  <a:pt x="150495" y="142875"/>
                </a:cubicBezTo>
                <a:cubicBezTo>
                  <a:pt x="159282" y="145804"/>
                  <a:pt x="154241" y="144386"/>
                  <a:pt x="165735" y="146685"/>
                </a:cubicBezTo>
                <a:cubicBezTo>
                  <a:pt x="167640" y="148590"/>
                  <a:pt x="169040" y="151195"/>
                  <a:pt x="171450" y="152400"/>
                </a:cubicBezTo>
                <a:cubicBezTo>
                  <a:pt x="174346" y="153848"/>
                  <a:pt x="177903" y="153281"/>
                  <a:pt x="180975" y="154305"/>
                </a:cubicBezTo>
                <a:cubicBezTo>
                  <a:pt x="183669" y="155203"/>
                  <a:pt x="185958" y="157060"/>
                  <a:pt x="188595" y="158115"/>
                </a:cubicBezTo>
                <a:cubicBezTo>
                  <a:pt x="192324" y="159607"/>
                  <a:pt x="196433" y="160129"/>
                  <a:pt x="200025" y="161925"/>
                </a:cubicBezTo>
                <a:cubicBezTo>
                  <a:pt x="202565" y="163195"/>
                  <a:pt x="204986" y="164738"/>
                  <a:pt x="207645" y="165735"/>
                </a:cubicBezTo>
                <a:cubicBezTo>
                  <a:pt x="210096" y="166654"/>
                  <a:pt x="212748" y="166921"/>
                  <a:pt x="215265" y="167640"/>
                </a:cubicBezTo>
                <a:cubicBezTo>
                  <a:pt x="217196" y="168192"/>
                  <a:pt x="219032" y="169058"/>
                  <a:pt x="220980" y="169545"/>
                </a:cubicBezTo>
                <a:cubicBezTo>
                  <a:pt x="224121" y="170330"/>
                  <a:pt x="227364" y="170665"/>
                  <a:pt x="230505" y="171450"/>
                </a:cubicBezTo>
                <a:cubicBezTo>
                  <a:pt x="232453" y="171937"/>
                  <a:pt x="234224" y="173133"/>
                  <a:pt x="236220" y="173355"/>
                </a:cubicBezTo>
                <a:cubicBezTo>
                  <a:pt x="245708" y="174409"/>
                  <a:pt x="255270" y="174625"/>
                  <a:pt x="264795" y="175260"/>
                </a:cubicBezTo>
                <a:cubicBezTo>
                  <a:pt x="269240" y="175895"/>
                  <a:pt x="273671" y="176640"/>
                  <a:pt x="278130" y="177165"/>
                </a:cubicBezTo>
                <a:cubicBezTo>
                  <a:pt x="284468" y="177911"/>
                  <a:pt x="290862" y="178167"/>
                  <a:pt x="297180" y="179070"/>
                </a:cubicBezTo>
                <a:cubicBezTo>
                  <a:pt x="299772" y="179440"/>
                  <a:pt x="302244" y="180407"/>
                  <a:pt x="304800" y="180975"/>
                </a:cubicBezTo>
                <a:cubicBezTo>
                  <a:pt x="307961" y="181677"/>
                  <a:pt x="311201" y="182028"/>
                  <a:pt x="314325" y="182880"/>
                </a:cubicBezTo>
                <a:cubicBezTo>
                  <a:pt x="318200" y="183937"/>
                  <a:pt x="321995" y="185280"/>
                  <a:pt x="325755" y="186690"/>
                </a:cubicBezTo>
                <a:cubicBezTo>
                  <a:pt x="330835" y="188595"/>
                  <a:pt x="335633" y="191580"/>
                  <a:pt x="340995" y="192405"/>
                </a:cubicBezTo>
                <a:cubicBezTo>
                  <a:pt x="352310" y="194146"/>
                  <a:pt x="363855" y="193675"/>
                  <a:pt x="375285" y="194310"/>
                </a:cubicBezTo>
                <a:cubicBezTo>
                  <a:pt x="378684" y="195160"/>
                  <a:pt x="389442" y="197978"/>
                  <a:pt x="392430" y="198120"/>
                </a:cubicBezTo>
                <a:cubicBezTo>
                  <a:pt x="415907" y="199238"/>
                  <a:pt x="439420" y="199390"/>
                  <a:pt x="462915" y="200025"/>
                </a:cubicBezTo>
                <a:cubicBezTo>
                  <a:pt x="475755" y="204305"/>
                  <a:pt x="469637" y="202779"/>
                  <a:pt x="493395" y="203835"/>
                </a:cubicBezTo>
                <a:cubicBezTo>
                  <a:pt x="513705" y="204738"/>
                  <a:pt x="534035" y="205105"/>
                  <a:pt x="554355" y="205740"/>
                </a:cubicBezTo>
                <a:cubicBezTo>
                  <a:pt x="596634" y="209584"/>
                  <a:pt x="577644" y="208310"/>
                  <a:pt x="647700" y="209550"/>
                </a:cubicBezTo>
                <a:lnTo>
                  <a:pt x="790575" y="211455"/>
                </a:lnTo>
                <a:lnTo>
                  <a:pt x="914400" y="209550"/>
                </a:lnTo>
                <a:lnTo>
                  <a:pt x="1072515" y="207645"/>
                </a:lnTo>
                <a:cubicBezTo>
                  <a:pt x="1075132" y="207585"/>
                  <a:pt x="1077543" y="206110"/>
                  <a:pt x="1080135" y="205740"/>
                </a:cubicBezTo>
                <a:cubicBezTo>
                  <a:pt x="1091302" y="204145"/>
                  <a:pt x="1116214" y="202619"/>
                  <a:pt x="1125855" y="201930"/>
                </a:cubicBezTo>
                <a:lnTo>
                  <a:pt x="1137285" y="198120"/>
                </a:lnTo>
                <a:cubicBezTo>
                  <a:pt x="1139190" y="197485"/>
                  <a:pt x="1141019" y="196545"/>
                  <a:pt x="1143000" y="196215"/>
                </a:cubicBezTo>
                <a:cubicBezTo>
                  <a:pt x="1146810" y="195580"/>
                  <a:pt x="1150642" y="195068"/>
                  <a:pt x="1154430" y="194310"/>
                </a:cubicBezTo>
                <a:cubicBezTo>
                  <a:pt x="1156997" y="193797"/>
                  <a:pt x="1159462" y="192803"/>
                  <a:pt x="1162050" y="192405"/>
                </a:cubicBezTo>
                <a:cubicBezTo>
                  <a:pt x="1167733" y="191531"/>
                  <a:pt x="1173480" y="191135"/>
                  <a:pt x="1179195" y="190500"/>
                </a:cubicBezTo>
                <a:cubicBezTo>
                  <a:pt x="1190932" y="186588"/>
                  <a:pt x="1178982" y="190192"/>
                  <a:pt x="1198245" y="186690"/>
                </a:cubicBezTo>
                <a:cubicBezTo>
                  <a:pt x="1213111" y="183987"/>
                  <a:pt x="1198121" y="185010"/>
                  <a:pt x="1217295" y="182880"/>
                </a:cubicBezTo>
                <a:cubicBezTo>
                  <a:pt x="1224895" y="182036"/>
                  <a:pt x="1232535" y="181610"/>
                  <a:pt x="1240155" y="180975"/>
                </a:cubicBezTo>
                <a:cubicBezTo>
                  <a:pt x="1243965" y="179705"/>
                  <a:pt x="1247723" y="178268"/>
                  <a:pt x="1251585" y="177165"/>
                </a:cubicBezTo>
                <a:cubicBezTo>
                  <a:pt x="1256620" y="175726"/>
                  <a:pt x="1261745" y="174625"/>
                  <a:pt x="1266825" y="173355"/>
                </a:cubicBezTo>
                <a:cubicBezTo>
                  <a:pt x="1269365" y="172720"/>
                  <a:pt x="1271961" y="172278"/>
                  <a:pt x="1274445" y="171450"/>
                </a:cubicBezTo>
                <a:cubicBezTo>
                  <a:pt x="1296453" y="164114"/>
                  <a:pt x="1275131" y="170623"/>
                  <a:pt x="1306830" y="163830"/>
                </a:cubicBezTo>
                <a:cubicBezTo>
                  <a:pt x="1308793" y="163409"/>
                  <a:pt x="1310585" y="162361"/>
                  <a:pt x="1312545" y="161925"/>
                </a:cubicBezTo>
                <a:cubicBezTo>
                  <a:pt x="1316316" y="161087"/>
                  <a:pt x="1320165" y="160655"/>
                  <a:pt x="1323975" y="160020"/>
                </a:cubicBezTo>
                <a:cubicBezTo>
                  <a:pt x="1337103" y="153456"/>
                  <a:pt x="1328033" y="156893"/>
                  <a:pt x="1348740" y="154305"/>
                </a:cubicBezTo>
                <a:cubicBezTo>
                  <a:pt x="1353195" y="153748"/>
                  <a:pt x="1357657" y="153203"/>
                  <a:pt x="1362075" y="152400"/>
                </a:cubicBezTo>
                <a:cubicBezTo>
                  <a:pt x="1364651" y="151932"/>
                  <a:pt x="1367097" y="150820"/>
                  <a:pt x="1369695" y="150495"/>
                </a:cubicBezTo>
                <a:cubicBezTo>
                  <a:pt x="1377282" y="149547"/>
                  <a:pt x="1384935" y="149225"/>
                  <a:pt x="1392555" y="148590"/>
                </a:cubicBezTo>
                <a:cubicBezTo>
                  <a:pt x="1394460" y="147955"/>
                  <a:pt x="1396339" y="147237"/>
                  <a:pt x="1398270" y="146685"/>
                </a:cubicBezTo>
                <a:cubicBezTo>
                  <a:pt x="1400787" y="145966"/>
                  <a:pt x="1403484" y="145811"/>
                  <a:pt x="1405890" y="144780"/>
                </a:cubicBezTo>
                <a:cubicBezTo>
                  <a:pt x="1424308" y="136887"/>
                  <a:pt x="1397348" y="144534"/>
                  <a:pt x="1419225" y="139065"/>
                </a:cubicBezTo>
                <a:cubicBezTo>
                  <a:pt x="1421130" y="137795"/>
                  <a:pt x="1422892" y="136279"/>
                  <a:pt x="1424940" y="135255"/>
                </a:cubicBezTo>
                <a:cubicBezTo>
                  <a:pt x="1426736" y="134357"/>
                  <a:pt x="1428912" y="134346"/>
                  <a:pt x="1430655" y="133350"/>
                </a:cubicBezTo>
                <a:cubicBezTo>
                  <a:pt x="1433412" y="131775"/>
                  <a:pt x="1435327" y="128814"/>
                  <a:pt x="1438275" y="127635"/>
                </a:cubicBezTo>
                <a:cubicBezTo>
                  <a:pt x="1441861" y="126200"/>
                  <a:pt x="1445895" y="126365"/>
                  <a:pt x="1449705" y="125730"/>
                </a:cubicBezTo>
                <a:cubicBezTo>
                  <a:pt x="1452245" y="123825"/>
                  <a:pt x="1454485" y="121435"/>
                  <a:pt x="1457325" y="120015"/>
                </a:cubicBezTo>
                <a:cubicBezTo>
                  <a:pt x="1459667" y="118844"/>
                  <a:pt x="1462389" y="118678"/>
                  <a:pt x="1464945" y="118110"/>
                </a:cubicBezTo>
                <a:cubicBezTo>
                  <a:pt x="1467012" y="117651"/>
                  <a:pt x="1479435" y="115406"/>
                  <a:pt x="1482090" y="114300"/>
                </a:cubicBezTo>
                <a:cubicBezTo>
                  <a:pt x="1487333" y="112116"/>
                  <a:pt x="1491820" y="108058"/>
                  <a:pt x="1497330" y="106680"/>
                </a:cubicBezTo>
                <a:cubicBezTo>
                  <a:pt x="1514518" y="102383"/>
                  <a:pt x="1507602" y="104526"/>
                  <a:pt x="1518285" y="100965"/>
                </a:cubicBezTo>
                <a:cubicBezTo>
                  <a:pt x="1522095" y="97155"/>
                  <a:pt x="1525232" y="92524"/>
                  <a:pt x="1529715" y="89535"/>
                </a:cubicBezTo>
                <a:cubicBezTo>
                  <a:pt x="1531620" y="88265"/>
                  <a:pt x="1533671" y="87191"/>
                  <a:pt x="1535430" y="85725"/>
                </a:cubicBezTo>
                <a:cubicBezTo>
                  <a:pt x="1537500" y="84000"/>
                  <a:pt x="1538953" y="81576"/>
                  <a:pt x="1541145" y="80010"/>
                </a:cubicBezTo>
                <a:cubicBezTo>
                  <a:pt x="1543456" y="78359"/>
                  <a:pt x="1546454" y="77851"/>
                  <a:pt x="1548765" y="76200"/>
                </a:cubicBezTo>
                <a:cubicBezTo>
                  <a:pt x="1550957" y="74634"/>
                  <a:pt x="1552453" y="72259"/>
                  <a:pt x="1554480" y="70485"/>
                </a:cubicBezTo>
                <a:cubicBezTo>
                  <a:pt x="1557540" y="67808"/>
                  <a:pt x="1560996" y="65600"/>
                  <a:pt x="1564005" y="62865"/>
                </a:cubicBezTo>
                <a:cubicBezTo>
                  <a:pt x="1567992" y="59241"/>
                  <a:pt x="1571625" y="55245"/>
                  <a:pt x="1575435" y="51435"/>
                </a:cubicBezTo>
                <a:cubicBezTo>
                  <a:pt x="1577340" y="49530"/>
                  <a:pt x="1578995" y="47336"/>
                  <a:pt x="1581150" y="45720"/>
                </a:cubicBezTo>
                <a:cubicBezTo>
                  <a:pt x="1590602" y="38631"/>
                  <a:pt x="1586128" y="41766"/>
                  <a:pt x="1594485" y="36195"/>
                </a:cubicBezTo>
                <a:cubicBezTo>
                  <a:pt x="1595120" y="33655"/>
                  <a:pt x="1595359" y="30981"/>
                  <a:pt x="1596390" y="28575"/>
                </a:cubicBezTo>
                <a:cubicBezTo>
                  <a:pt x="1598948" y="22607"/>
                  <a:pt x="1601551" y="23788"/>
                  <a:pt x="1602105" y="17145"/>
                </a:cubicBezTo>
                <a:cubicBezTo>
                  <a:pt x="1602580" y="11450"/>
                  <a:pt x="1602105" y="5715"/>
                  <a:pt x="1602105" y="0"/>
                </a:cubicBez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89567" y="1567336"/>
            <a:ext cx="511107" cy="470341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4667250" y="1409145"/>
            <a:ext cx="927735" cy="119098"/>
          </a:xfrm>
          <a:custGeom>
            <a:avLst/>
            <a:gdLst>
              <a:gd name="connsiteX0" fmla="*/ 0 w 927735"/>
              <a:gd name="connsiteY0" fmla="*/ 127635 h 127635"/>
              <a:gd name="connsiteX1" fmla="*/ 13335 w 927735"/>
              <a:gd name="connsiteY1" fmla="*/ 125730 h 127635"/>
              <a:gd name="connsiteX2" fmla="*/ 19050 w 927735"/>
              <a:gd name="connsiteY2" fmla="*/ 121920 h 127635"/>
              <a:gd name="connsiteX3" fmla="*/ 24765 w 927735"/>
              <a:gd name="connsiteY3" fmla="*/ 120015 h 127635"/>
              <a:gd name="connsiteX4" fmla="*/ 34290 w 927735"/>
              <a:gd name="connsiteY4" fmla="*/ 108585 h 127635"/>
              <a:gd name="connsiteX5" fmla="*/ 40005 w 927735"/>
              <a:gd name="connsiteY5" fmla="*/ 106680 h 127635"/>
              <a:gd name="connsiteX6" fmla="*/ 49530 w 927735"/>
              <a:gd name="connsiteY6" fmla="*/ 97155 h 127635"/>
              <a:gd name="connsiteX7" fmla="*/ 53340 w 927735"/>
              <a:gd name="connsiteY7" fmla="*/ 91440 h 127635"/>
              <a:gd name="connsiteX8" fmla="*/ 59055 w 927735"/>
              <a:gd name="connsiteY8" fmla="*/ 89535 h 127635"/>
              <a:gd name="connsiteX9" fmla="*/ 70485 w 927735"/>
              <a:gd name="connsiteY9" fmla="*/ 83820 h 127635"/>
              <a:gd name="connsiteX10" fmla="*/ 72390 w 927735"/>
              <a:gd name="connsiteY10" fmla="*/ 78105 h 127635"/>
              <a:gd name="connsiteX11" fmla="*/ 78105 w 927735"/>
              <a:gd name="connsiteY11" fmla="*/ 76200 h 127635"/>
              <a:gd name="connsiteX12" fmla="*/ 83820 w 927735"/>
              <a:gd name="connsiteY12" fmla="*/ 72390 h 127635"/>
              <a:gd name="connsiteX13" fmla="*/ 91440 w 927735"/>
              <a:gd name="connsiteY13" fmla="*/ 70485 h 127635"/>
              <a:gd name="connsiteX14" fmla="*/ 104775 w 927735"/>
              <a:gd name="connsiteY14" fmla="*/ 66675 h 127635"/>
              <a:gd name="connsiteX15" fmla="*/ 110490 w 927735"/>
              <a:gd name="connsiteY15" fmla="*/ 60960 h 127635"/>
              <a:gd name="connsiteX16" fmla="*/ 133350 w 927735"/>
              <a:gd name="connsiteY16" fmla="*/ 55245 h 127635"/>
              <a:gd name="connsiteX17" fmla="*/ 140970 w 927735"/>
              <a:gd name="connsiteY17" fmla="*/ 51435 h 127635"/>
              <a:gd name="connsiteX18" fmla="*/ 146685 w 927735"/>
              <a:gd name="connsiteY18" fmla="*/ 49530 h 127635"/>
              <a:gd name="connsiteX19" fmla="*/ 152400 w 927735"/>
              <a:gd name="connsiteY19" fmla="*/ 45720 h 127635"/>
              <a:gd name="connsiteX20" fmla="*/ 158115 w 927735"/>
              <a:gd name="connsiteY20" fmla="*/ 43815 h 127635"/>
              <a:gd name="connsiteX21" fmla="*/ 165735 w 927735"/>
              <a:gd name="connsiteY21" fmla="*/ 40005 h 127635"/>
              <a:gd name="connsiteX22" fmla="*/ 180975 w 927735"/>
              <a:gd name="connsiteY22" fmla="*/ 36195 h 127635"/>
              <a:gd name="connsiteX23" fmla="*/ 194310 w 927735"/>
              <a:gd name="connsiteY23" fmla="*/ 30480 h 127635"/>
              <a:gd name="connsiteX24" fmla="*/ 215265 w 927735"/>
              <a:gd name="connsiteY24" fmla="*/ 26670 h 127635"/>
              <a:gd name="connsiteX25" fmla="*/ 251460 w 927735"/>
              <a:gd name="connsiteY25" fmla="*/ 24765 h 127635"/>
              <a:gd name="connsiteX26" fmla="*/ 266700 w 927735"/>
              <a:gd name="connsiteY26" fmla="*/ 20955 h 127635"/>
              <a:gd name="connsiteX27" fmla="*/ 274320 w 927735"/>
              <a:gd name="connsiteY27" fmla="*/ 19050 h 127635"/>
              <a:gd name="connsiteX28" fmla="*/ 295275 w 927735"/>
              <a:gd name="connsiteY28" fmla="*/ 17145 h 127635"/>
              <a:gd name="connsiteX29" fmla="*/ 327660 w 927735"/>
              <a:gd name="connsiteY29" fmla="*/ 7620 h 127635"/>
              <a:gd name="connsiteX30" fmla="*/ 401955 w 927735"/>
              <a:gd name="connsiteY30" fmla="*/ 1905 h 127635"/>
              <a:gd name="connsiteX31" fmla="*/ 548640 w 927735"/>
              <a:gd name="connsiteY31" fmla="*/ 0 h 127635"/>
              <a:gd name="connsiteX32" fmla="*/ 661035 w 927735"/>
              <a:gd name="connsiteY32" fmla="*/ 1905 h 127635"/>
              <a:gd name="connsiteX33" fmla="*/ 714375 w 927735"/>
              <a:gd name="connsiteY33" fmla="*/ 5715 h 127635"/>
              <a:gd name="connsiteX34" fmla="*/ 727710 w 927735"/>
              <a:gd name="connsiteY34" fmla="*/ 9525 h 127635"/>
              <a:gd name="connsiteX35" fmla="*/ 733425 w 927735"/>
              <a:gd name="connsiteY35" fmla="*/ 11430 h 127635"/>
              <a:gd name="connsiteX36" fmla="*/ 744855 w 927735"/>
              <a:gd name="connsiteY36" fmla="*/ 19050 h 127635"/>
              <a:gd name="connsiteX37" fmla="*/ 752475 w 927735"/>
              <a:gd name="connsiteY37" fmla="*/ 24765 h 127635"/>
              <a:gd name="connsiteX38" fmla="*/ 763905 w 927735"/>
              <a:gd name="connsiteY38" fmla="*/ 26670 h 127635"/>
              <a:gd name="connsiteX39" fmla="*/ 773430 w 927735"/>
              <a:gd name="connsiteY39" fmla="*/ 28575 h 127635"/>
              <a:gd name="connsiteX40" fmla="*/ 786765 w 927735"/>
              <a:gd name="connsiteY40" fmla="*/ 34290 h 127635"/>
              <a:gd name="connsiteX41" fmla="*/ 802005 w 927735"/>
              <a:gd name="connsiteY41" fmla="*/ 38100 h 127635"/>
              <a:gd name="connsiteX42" fmla="*/ 807720 w 927735"/>
              <a:gd name="connsiteY42" fmla="*/ 41910 h 127635"/>
              <a:gd name="connsiteX43" fmla="*/ 815340 w 927735"/>
              <a:gd name="connsiteY43" fmla="*/ 43815 h 127635"/>
              <a:gd name="connsiteX44" fmla="*/ 826770 w 927735"/>
              <a:gd name="connsiteY44" fmla="*/ 47625 h 127635"/>
              <a:gd name="connsiteX45" fmla="*/ 832485 w 927735"/>
              <a:gd name="connsiteY45" fmla="*/ 49530 h 127635"/>
              <a:gd name="connsiteX46" fmla="*/ 849630 w 927735"/>
              <a:gd name="connsiteY46" fmla="*/ 62865 h 127635"/>
              <a:gd name="connsiteX47" fmla="*/ 861060 w 927735"/>
              <a:gd name="connsiteY47" fmla="*/ 66675 h 127635"/>
              <a:gd name="connsiteX48" fmla="*/ 880110 w 927735"/>
              <a:gd name="connsiteY48" fmla="*/ 80010 h 127635"/>
              <a:gd name="connsiteX49" fmla="*/ 885825 w 927735"/>
              <a:gd name="connsiteY49" fmla="*/ 83820 h 127635"/>
              <a:gd name="connsiteX50" fmla="*/ 889635 w 927735"/>
              <a:gd name="connsiteY50" fmla="*/ 89535 h 127635"/>
              <a:gd name="connsiteX51" fmla="*/ 897255 w 927735"/>
              <a:gd name="connsiteY51" fmla="*/ 91440 h 127635"/>
              <a:gd name="connsiteX52" fmla="*/ 904875 w 927735"/>
              <a:gd name="connsiteY52" fmla="*/ 95250 h 127635"/>
              <a:gd name="connsiteX53" fmla="*/ 916305 w 927735"/>
              <a:gd name="connsiteY53" fmla="*/ 100965 h 127635"/>
              <a:gd name="connsiteX54" fmla="*/ 918210 w 927735"/>
              <a:gd name="connsiteY54" fmla="*/ 106680 h 127635"/>
              <a:gd name="connsiteX55" fmla="*/ 923925 w 927735"/>
              <a:gd name="connsiteY55" fmla="*/ 110490 h 127635"/>
              <a:gd name="connsiteX56" fmla="*/ 927735 w 927735"/>
              <a:gd name="connsiteY56" fmla="*/ 114300 h 12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27735" h="127635">
                <a:moveTo>
                  <a:pt x="0" y="127635"/>
                </a:moveTo>
                <a:cubicBezTo>
                  <a:pt x="4445" y="127000"/>
                  <a:pt x="9034" y="127020"/>
                  <a:pt x="13335" y="125730"/>
                </a:cubicBezTo>
                <a:cubicBezTo>
                  <a:pt x="15528" y="125072"/>
                  <a:pt x="17002" y="122944"/>
                  <a:pt x="19050" y="121920"/>
                </a:cubicBezTo>
                <a:cubicBezTo>
                  <a:pt x="20846" y="121022"/>
                  <a:pt x="22860" y="120650"/>
                  <a:pt x="24765" y="120015"/>
                </a:cubicBezTo>
                <a:cubicBezTo>
                  <a:pt x="27576" y="115798"/>
                  <a:pt x="29890" y="111519"/>
                  <a:pt x="34290" y="108585"/>
                </a:cubicBezTo>
                <a:cubicBezTo>
                  <a:pt x="35961" y="107471"/>
                  <a:pt x="38100" y="107315"/>
                  <a:pt x="40005" y="106680"/>
                </a:cubicBezTo>
                <a:cubicBezTo>
                  <a:pt x="50165" y="91440"/>
                  <a:pt x="36830" y="109855"/>
                  <a:pt x="49530" y="97155"/>
                </a:cubicBezTo>
                <a:cubicBezTo>
                  <a:pt x="51149" y="95536"/>
                  <a:pt x="51552" y="92870"/>
                  <a:pt x="53340" y="91440"/>
                </a:cubicBezTo>
                <a:cubicBezTo>
                  <a:pt x="54908" y="90186"/>
                  <a:pt x="57259" y="90433"/>
                  <a:pt x="59055" y="89535"/>
                </a:cubicBezTo>
                <a:cubicBezTo>
                  <a:pt x="73827" y="82149"/>
                  <a:pt x="56120" y="88608"/>
                  <a:pt x="70485" y="83820"/>
                </a:cubicBezTo>
                <a:cubicBezTo>
                  <a:pt x="71120" y="81915"/>
                  <a:pt x="70970" y="79525"/>
                  <a:pt x="72390" y="78105"/>
                </a:cubicBezTo>
                <a:cubicBezTo>
                  <a:pt x="73810" y="76685"/>
                  <a:pt x="76309" y="77098"/>
                  <a:pt x="78105" y="76200"/>
                </a:cubicBezTo>
                <a:cubicBezTo>
                  <a:pt x="80153" y="75176"/>
                  <a:pt x="81716" y="73292"/>
                  <a:pt x="83820" y="72390"/>
                </a:cubicBezTo>
                <a:cubicBezTo>
                  <a:pt x="86226" y="71359"/>
                  <a:pt x="88923" y="71204"/>
                  <a:pt x="91440" y="70485"/>
                </a:cubicBezTo>
                <a:cubicBezTo>
                  <a:pt x="110571" y="65019"/>
                  <a:pt x="80954" y="72630"/>
                  <a:pt x="104775" y="66675"/>
                </a:cubicBezTo>
                <a:cubicBezTo>
                  <a:pt x="106680" y="64770"/>
                  <a:pt x="108135" y="62268"/>
                  <a:pt x="110490" y="60960"/>
                </a:cubicBezTo>
                <a:cubicBezTo>
                  <a:pt x="116959" y="57366"/>
                  <a:pt x="126254" y="56428"/>
                  <a:pt x="133350" y="55245"/>
                </a:cubicBezTo>
                <a:cubicBezTo>
                  <a:pt x="135890" y="53975"/>
                  <a:pt x="138360" y="52554"/>
                  <a:pt x="140970" y="51435"/>
                </a:cubicBezTo>
                <a:cubicBezTo>
                  <a:pt x="142816" y="50644"/>
                  <a:pt x="144889" y="50428"/>
                  <a:pt x="146685" y="49530"/>
                </a:cubicBezTo>
                <a:cubicBezTo>
                  <a:pt x="148733" y="48506"/>
                  <a:pt x="150352" y="46744"/>
                  <a:pt x="152400" y="45720"/>
                </a:cubicBezTo>
                <a:cubicBezTo>
                  <a:pt x="154196" y="44822"/>
                  <a:pt x="156269" y="44606"/>
                  <a:pt x="158115" y="43815"/>
                </a:cubicBezTo>
                <a:cubicBezTo>
                  <a:pt x="160725" y="42696"/>
                  <a:pt x="163041" y="40903"/>
                  <a:pt x="165735" y="40005"/>
                </a:cubicBezTo>
                <a:cubicBezTo>
                  <a:pt x="170703" y="38349"/>
                  <a:pt x="176007" y="37851"/>
                  <a:pt x="180975" y="36195"/>
                </a:cubicBezTo>
                <a:cubicBezTo>
                  <a:pt x="197331" y="30743"/>
                  <a:pt x="180994" y="33809"/>
                  <a:pt x="194310" y="30480"/>
                </a:cubicBezTo>
                <a:cubicBezTo>
                  <a:pt x="197458" y="29693"/>
                  <a:pt x="212767" y="26870"/>
                  <a:pt x="215265" y="26670"/>
                </a:cubicBezTo>
                <a:cubicBezTo>
                  <a:pt x="227308" y="25707"/>
                  <a:pt x="239395" y="25400"/>
                  <a:pt x="251460" y="24765"/>
                </a:cubicBezTo>
                <a:lnTo>
                  <a:pt x="266700" y="20955"/>
                </a:lnTo>
                <a:cubicBezTo>
                  <a:pt x="269240" y="20320"/>
                  <a:pt x="271713" y="19287"/>
                  <a:pt x="274320" y="19050"/>
                </a:cubicBezTo>
                <a:lnTo>
                  <a:pt x="295275" y="17145"/>
                </a:lnTo>
                <a:cubicBezTo>
                  <a:pt x="305489" y="13740"/>
                  <a:pt x="316955" y="9149"/>
                  <a:pt x="327660" y="7620"/>
                </a:cubicBezTo>
                <a:cubicBezTo>
                  <a:pt x="355648" y="3622"/>
                  <a:pt x="361463" y="2431"/>
                  <a:pt x="401955" y="1905"/>
                </a:cubicBezTo>
                <a:lnTo>
                  <a:pt x="548640" y="0"/>
                </a:lnTo>
                <a:lnTo>
                  <a:pt x="661035" y="1905"/>
                </a:lnTo>
                <a:cubicBezTo>
                  <a:pt x="693548" y="2728"/>
                  <a:pt x="690825" y="2771"/>
                  <a:pt x="714375" y="5715"/>
                </a:cubicBezTo>
                <a:cubicBezTo>
                  <a:pt x="728078" y="10283"/>
                  <a:pt x="710966" y="4741"/>
                  <a:pt x="727710" y="9525"/>
                </a:cubicBezTo>
                <a:cubicBezTo>
                  <a:pt x="729641" y="10077"/>
                  <a:pt x="731670" y="10455"/>
                  <a:pt x="733425" y="11430"/>
                </a:cubicBezTo>
                <a:cubicBezTo>
                  <a:pt x="737428" y="13654"/>
                  <a:pt x="741192" y="16303"/>
                  <a:pt x="744855" y="19050"/>
                </a:cubicBezTo>
                <a:cubicBezTo>
                  <a:pt x="747395" y="20955"/>
                  <a:pt x="749527" y="23586"/>
                  <a:pt x="752475" y="24765"/>
                </a:cubicBezTo>
                <a:cubicBezTo>
                  <a:pt x="756061" y="26200"/>
                  <a:pt x="760105" y="25979"/>
                  <a:pt x="763905" y="26670"/>
                </a:cubicBezTo>
                <a:cubicBezTo>
                  <a:pt x="767091" y="27249"/>
                  <a:pt x="770255" y="27940"/>
                  <a:pt x="773430" y="28575"/>
                </a:cubicBezTo>
                <a:cubicBezTo>
                  <a:pt x="779675" y="31697"/>
                  <a:pt x="780598" y="32608"/>
                  <a:pt x="786765" y="34290"/>
                </a:cubicBezTo>
                <a:cubicBezTo>
                  <a:pt x="791817" y="35668"/>
                  <a:pt x="802005" y="38100"/>
                  <a:pt x="802005" y="38100"/>
                </a:cubicBezTo>
                <a:cubicBezTo>
                  <a:pt x="803910" y="39370"/>
                  <a:pt x="805616" y="41008"/>
                  <a:pt x="807720" y="41910"/>
                </a:cubicBezTo>
                <a:cubicBezTo>
                  <a:pt x="810126" y="42941"/>
                  <a:pt x="812832" y="43063"/>
                  <a:pt x="815340" y="43815"/>
                </a:cubicBezTo>
                <a:cubicBezTo>
                  <a:pt x="819187" y="44969"/>
                  <a:pt x="822960" y="46355"/>
                  <a:pt x="826770" y="47625"/>
                </a:cubicBezTo>
                <a:lnTo>
                  <a:pt x="832485" y="49530"/>
                </a:lnTo>
                <a:cubicBezTo>
                  <a:pt x="837416" y="54461"/>
                  <a:pt x="842794" y="60586"/>
                  <a:pt x="849630" y="62865"/>
                </a:cubicBezTo>
                <a:lnTo>
                  <a:pt x="861060" y="66675"/>
                </a:lnTo>
                <a:cubicBezTo>
                  <a:pt x="872343" y="75137"/>
                  <a:pt x="866038" y="70629"/>
                  <a:pt x="880110" y="80010"/>
                </a:cubicBezTo>
                <a:lnTo>
                  <a:pt x="885825" y="83820"/>
                </a:lnTo>
                <a:cubicBezTo>
                  <a:pt x="887095" y="85725"/>
                  <a:pt x="887730" y="88265"/>
                  <a:pt x="889635" y="89535"/>
                </a:cubicBezTo>
                <a:cubicBezTo>
                  <a:pt x="891813" y="90987"/>
                  <a:pt x="894804" y="90521"/>
                  <a:pt x="897255" y="91440"/>
                </a:cubicBezTo>
                <a:cubicBezTo>
                  <a:pt x="899914" y="92437"/>
                  <a:pt x="902265" y="94131"/>
                  <a:pt x="904875" y="95250"/>
                </a:cubicBezTo>
                <a:cubicBezTo>
                  <a:pt x="915917" y="99982"/>
                  <a:pt x="905322" y="93643"/>
                  <a:pt x="916305" y="100965"/>
                </a:cubicBezTo>
                <a:cubicBezTo>
                  <a:pt x="916940" y="102870"/>
                  <a:pt x="916956" y="105112"/>
                  <a:pt x="918210" y="106680"/>
                </a:cubicBezTo>
                <a:cubicBezTo>
                  <a:pt x="919640" y="108468"/>
                  <a:pt x="922137" y="109060"/>
                  <a:pt x="923925" y="110490"/>
                </a:cubicBezTo>
                <a:cubicBezTo>
                  <a:pt x="925327" y="111612"/>
                  <a:pt x="926465" y="113030"/>
                  <a:pt x="927735" y="114300"/>
                </a:cubicBez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993221" y="1667795"/>
            <a:ext cx="303799" cy="269423"/>
          </a:xfrm>
          <a:prstGeom prst="ellipse">
            <a:avLst/>
          </a:prstGeom>
          <a:solidFill>
            <a:srgbClr val="4D4D4D"/>
          </a:solidFill>
          <a:ln w="1270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rot="20916691">
            <a:off x="4984875" y="1645723"/>
            <a:ext cx="174446" cy="179599"/>
          </a:xfrm>
          <a:custGeom>
            <a:avLst/>
            <a:gdLst>
              <a:gd name="connsiteX0" fmla="*/ 11430 w 110490"/>
              <a:gd name="connsiteY0" fmla="*/ 60960 h 192473"/>
              <a:gd name="connsiteX1" fmla="*/ 9525 w 110490"/>
              <a:gd name="connsiteY1" fmla="*/ 70485 h 192473"/>
              <a:gd name="connsiteX2" fmla="*/ 5715 w 110490"/>
              <a:gd name="connsiteY2" fmla="*/ 100965 h 192473"/>
              <a:gd name="connsiteX3" fmla="*/ 3810 w 110490"/>
              <a:gd name="connsiteY3" fmla="*/ 108585 h 192473"/>
              <a:gd name="connsiteX4" fmla="*/ 0 w 110490"/>
              <a:gd name="connsiteY4" fmla="*/ 120015 h 192473"/>
              <a:gd name="connsiteX5" fmla="*/ 1905 w 110490"/>
              <a:gd name="connsiteY5" fmla="*/ 133350 h 192473"/>
              <a:gd name="connsiteX6" fmla="*/ 3810 w 110490"/>
              <a:gd name="connsiteY6" fmla="*/ 139065 h 192473"/>
              <a:gd name="connsiteX7" fmla="*/ 7620 w 110490"/>
              <a:gd name="connsiteY7" fmla="*/ 154305 h 192473"/>
              <a:gd name="connsiteX8" fmla="*/ 15240 w 110490"/>
              <a:gd name="connsiteY8" fmla="*/ 173355 h 192473"/>
              <a:gd name="connsiteX9" fmla="*/ 20955 w 110490"/>
              <a:gd name="connsiteY9" fmla="*/ 177165 h 192473"/>
              <a:gd name="connsiteX10" fmla="*/ 30480 w 110490"/>
              <a:gd name="connsiteY10" fmla="*/ 188595 h 192473"/>
              <a:gd name="connsiteX11" fmla="*/ 41910 w 110490"/>
              <a:gd name="connsiteY11" fmla="*/ 192405 h 192473"/>
              <a:gd name="connsiteX12" fmla="*/ 80010 w 110490"/>
              <a:gd name="connsiteY12" fmla="*/ 188595 h 192473"/>
              <a:gd name="connsiteX13" fmla="*/ 85725 w 110490"/>
              <a:gd name="connsiteY13" fmla="*/ 184785 h 192473"/>
              <a:gd name="connsiteX14" fmla="*/ 89535 w 110490"/>
              <a:gd name="connsiteY14" fmla="*/ 179070 h 192473"/>
              <a:gd name="connsiteX15" fmla="*/ 83820 w 110490"/>
              <a:gd name="connsiteY15" fmla="*/ 144780 h 192473"/>
              <a:gd name="connsiteX16" fmla="*/ 81915 w 110490"/>
              <a:gd name="connsiteY16" fmla="*/ 139065 h 192473"/>
              <a:gd name="connsiteX17" fmla="*/ 80010 w 110490"/>
              <a:gd name="connsiteY17" fmla="*/ 133350 h 192473"/>
              <a:gd name="connsiteX18" fmla="*/ 81915 w 110490"/>
              <a:gd name="connsiteY18" fmla="*/ 106680 h 192473"/>
              <a:gd name="connsiteX19" fmla="*/ 83820 w 110490"/>
              <a:gd name="connsiteY19" fmla="*/ 100965 h 192473"/>
              <a:gd name="connsiteX20" fmla="*/ 89535 w 110490"/>
              <a:gd name="connsiteY20" fmla="*/ 95250 h 192473"/>
              <a:gd name="connsiteX21" fmla="*/ 100965 w 110490"/>
              <a:gd name="connsiteY21" fmla="*/ 72390 h 192473"/>
              <a:gd name="connsiteX22" fmla="*/ 106680 w 110490"/>
              <a:gd name="connsiteY22" fmla="*/ 68580 h 192473"/>
              <a:gd name="connsiteX23" fmla="*/ 108585 w 110490"/>
              <a:gd name="connsiteY23" fmla="*/ 53340 h 192473"/>
              <a:gd name="connsiteX24" fmla="*/ 110490 w 110490"/>
              <a:gd name="connsiteY24" fmla="*/ 40005 h 192473"/>
              <a:gd name="connsiteX25" fmla="*/ 108585 w 110490"/>
              <a:gd name="connsiteY25" fmla="*/ 30480 h 192473"/>
              <a:gd name="connsiteX26" fmla="*/ 106680 w 110490"/>
              <a:gd name="connsiteY26" fmla="*/ 22860 h 192473"/>
              <a:gd name="connsiteX27" fmla="*/ 102870 w 110490"/>
              <a:gd name="connsiteY27" fmla="*/ 17145 h 192473"/>
              <a:gd name="connsiteX28" fmla="*/ 91440 w 110490"/>
              <a:gd name="connsiteY28" fmla="*/ 7620 h 192473"/>
              <a:gd name="connsiteX29" fmla="*/ 57150 w 110490"/>
              <a:gd name="connsiteY29" fmla="*/ 0 h 192473"/>
              <a:gd name="connsiteX30" fmla="*/ 34290 w 110490"/>
              <a:gd name="connsiteY30" fmla="*/ 1905 h 192473"/>
              <a:gd name="connsiteX31" fmla="*/ 28575 w 110490"/>
              <a:gd name="connsiteY31" fmla="*/ 3810 h 192473"/>
              <a:gd name="connsiteX32" fmla="*/ 17145 w 110490"/>
              <a:gd name="connsiteY32" fmla="*/ 3810 h 19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0490" h="192473">
                <a:moveTo>
                  <a:pt x="11430" y="60960"/>
                </a:moveTo>
                <a:cubicBezTo>
                  <a:pt x="10795" y="64135"/>
                  <a:pt x="9927" y="67272"/>
                  <a:pt x="9525" y="70485"/>
                </a:cubicBezTo>
                <a:cubicBezTo>
                  <a:pt x="6458" y="95022"/>
                  <a:pt x="9397" y="84397"/>
                  <a:pt x="5715" y="100965"/>
                </a:cubicBezTo>
                <a:cubicBezTo>
                  <a:pt x="5147" y="103521"/>
                  <a:pt x="4562" y="106077"/>
                  <a:pt x="3810" y="108585"/>
                </a:cubicBezTo>
                <a:cubicBezTo>
                  <a:pt x="2656" y="112432"/>
                  <a:pt x="0" y="120015"/>
                  <a:pt x="0" y="120015"/>
                </a:cubicBezTo>
                <a:cubicBezTo>
                  <a:pt x="635" y="124460"/>
                  <a:pt x="1024" y="128947"/>
                  <a:pt x="1905" y="133350"/>
                </a:cubicBezTo>
                <a:cubicBezTo>
                  <a:pt x="2299" y="135319"/>
                  <a:pt x="3282" y="137128"/>
                  <a:pt x="3810" y="139065"/>
                </a:cubicBezTo>
                <a:cubicBezTo>
                  <a:pt x="5188" y="144117"/>
                  <a:pt x="6350" y="149225"/>
                  <a:pt x="7620" y="154305"/>
                </a:cubicBezTo>
                <a:cubicBezTo>
                  <a:pt x="9223" y="160718"/>
                  <a:pt x="10318" y="168433"/>
                  <a:pt x="15240" y="173355"/>
                </a:cubicBezTo>
                <a:cubicBezTo>
                  <a:pt x="16859" y="174974"/>
                  <a:pt x="19050" y="175895"/>
                  <a:pt x="20955" y="177165"/>
                </a:cubicBezTo>
                <a:cubicBezTo>
                  <a:pt x="23326" y="180722"/>
                  <a:pt x="26597" y="186438"/>
                  <a:pt x="30480" y="188595"/>
                </a:cubicBezTo>
                <a:cubicBezTo>
                  <a:pt x="33991" y="190545"/>
                  <a:pt x="41910" y="192405"/>
                  <a:pt x="41910" y="192405"/>
                </a:cubicBezTo>
                <a:cubicBezTo>
                  <a:pt x="43803" y="192294"/>
                  <a:pt x="70071" y="193565"/>
                  <a:pt x="80010" y="188595"/>
                </a:cubicBezTo>
                <a:cubicBezTo>
                  <a:pt x="82058" y="187571"/>
                  <a:pt x="83820" y="186055"/>
                  <a:pt x="85725" y="184785"/>
                </a:cubicBezTo>
                <a:cubicBezTo>
                  <a:pt x="86995" y="182880"/>
                  <a:pt x="89383" y="181354"/>
                  <a:pt x="89535" y="179070"/>
                </a:cubicBezTo>
                <a:cubicBezTo>
                  <a:pt x="90654" y="162281"/>
                  <a:pt x="88284" y="158173"/>
                  <a:pt x="83820" y="144780"/>
                </a:cubicBezTo>
                <a:lnTo>
                  <a:pt x="81915" y="139065"/>
                </a:lnTo>
                <a:lnTo>
                  <a:pt x="80010" y="133350"/>
                </a:lnTo>
                <a:cubicBezTo>
                  <a:pt x="80645" y="124460"/>
                  <a:pt x="80874" y="115532"/>
                  <a:pt x="81915" y="106680"/>
                </a:cubicBezTo>
                <a:cubicBezTo>
                  <a:pt x="82150" y="104686"/>
                  <a:pt x="82706" y="102636"/>
                  <a:pt x="83820" y="100965"/>
                </a:cubicBezTo>
                <a:cubicBezTo>
                  <a:pt x="85314" y="98723"/>
                  <a:pt x="87630" y="97155"/>
                  <a:pt x="89535" y="95250"/>
                </a:cubicBezTo>
                <a:cubicBezTo>
                  <a:pt x="91708" y="88730"/>
                  <a:pt x="94634" y="76610"/>
                  <a:pt x="100965" y="72390"/>
                </a:cubicBezTo>
                <a:lnTo>
                  <a:pt x="106680" y="68580"/>
                </a:lnTo>
                <a:cubicBezTo>
                  <a:pt x="107315" y="63500"/>
                  <a:pt x="107908" y="58415"/>
                  <a:pt x="108585" y="53340"/>
                </a:cubicBezTo>
                <a:cubicBezTo>
                  <a:pt x="109178" y="48889"/>
                  <a:pt x="110490" y="44495"/>
                  <a:pt x="110490" y="40005"/>
                </a:cubicBezTo>
                <a:cubicBezTo>
                  <a:pt x="110490" y="36767"/>
                  <a:pt x="109287" y="33641"/>
                  <a:pt x="108585" y="30480"/>
                </a:cubicBezTo>
                <a:cubicBezTo>
                  <a:pt x="108017" y="27924"/>
                  <a:pt x="107711" y="25266"/>
                  <a:pt x="106680" y="22860"/>
                </a:cubicBezTo>
                <a:cubicBezTo>
                  <a:pt x="105778" y="20756"/>
                  <a:pt x="104336" y="18904"/>
                  <a:pt x="102870" y="17145"/>
                </a:cubicBezTo>
                <a:cubicBezTo>
                  <a:pt x="100231" y="13978"/>
                  <a:pt x="95407" y="9383"/>
                  <a:pt x="91440" y="7620"/>
                </a:cubicBezTo>
                <a:cubicBezTo>
                  <a:pt x="80621" y="2811"/>
                  <a:pt x="68706" y="1651"/>
                  <a:pt x="57150" y="0"/>
                </a:cubicBezTo>
                <a:cubicBezTo>
                  <a:pt x="49530" y="635"/>
                  <a:pt x="41869" y="894"/>
                  <a:pt x="34290" y="1905"/>
                </a:cubicBezTo>
                <a:cubicBezTo>
                  <a:pt x="32300" y="2170"/>
                  <a:pt x="30571" y="3588"/>
                  <a:pt x="28575" y="3810"/>
                </a:cubicBezTo>
                <a:cubicBezTo>
                  <a:pt x="24788" y="4231"/>
                  <a:pt x="20955" y="3810"/>
                  <a:pt x="17145" y="3810"/>
                </a:cubicBezTo>
              </a:path>
            </a:pathLst>
          </a:custGeom>
          <a:solidFill>
            <a:srgbClr val="FFFFFF"/>
          </a:solidFill>
          <a:ln w="1270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533901" y="1519356"/>
            <a:ext cx="1242060" cy="142206"/>
          </a:xfrm>
          <a:custGeom>
            <a:avLst/>
            <a:gdLst>
              <a:gd name="connsiteX0" fmla="*/ 0 w 1232535"/>
              <a:gd name="connsiteY0" fmla="*/ 125730 h 152400"/>
              <a:gd name="connsiteX1" fmla="*/ 9525 w 1232535"/>
              <a:gd name="connsiteY1" fmla="*/ 123825 h 152400"/>
              <a:gd name="connsiteX2" fmla="*/ 15240 w 1232535"/>
              <a:gd name="connsiteY2" fmla="*/ 118110 h 152400"/>
              <a:gd name="connsiteX3" fmla="*/ 28575 w 1232535"/>
              <a:gd name="connsiteY3" fmla="*/ 116205 h 152400"/>
              <a:gd name="connsiteX4" fmla="*/ 47625 w 1232535"/>
              <a:gd name="connsiteY4" fmla="*/ 110490 h 152400"/>
              <a:gd name="connsiteX5" fmla="*/ 59055 w 1232535"/>
              <a:gd name="connsiteY5" fmla="*/ 106680 h 152400"/>
              <a:gd name="connsiteX6" fmla="*/ 66675 w 1232535"/>
              <a:gd name="connsiteY6" fmla="*/ 104775 h 152400"/>
              <a:gd name="connsiteX7" fmla="*/ 78105 w 1232535"/>
              <a:gd name="connsiteY7" fmla="*/ 95250 h 152400"/>
              <a:gd name="connsiteX8" fmla="*/ 100965 w 1232535"/>
              <a:gd name="connsiteY8" fmla="*/ 89535 h 152400"/>
              <a:gd name="connsiteX9" fmla="*/ 123825 w 1232535"/>
              <a:gd name="connsiteY9" fmla="*/ 83820 h 152400"/>
              <a:gd name="connsiteX10" fmla="*/ 131445 w 1232535"/>
              <a:gd name="connsiteY10" fmla="*/ 81915 h 152400"/>
              <a:gd name="connsiteX11" fmla="*/ 142875 w 1232535"/>
              <a:gd name="connsiteY11" fmla="*/ 78105 h 152400"/>
              <a:gd name="connsiteX12" fmla="*/ 154305 w 1232535"/>
              <a:gd name="connsiteY12" fmla="*/ 70485 h 152400"/>
              <a:gd name="connsiteX13" fmla="*/ 163830 w 1232535"/>
              <a:gd name="connsiteY13" fmla="*/ 68580 h 152400"/>
              <a:gd name="connsiteX14" fmla="*/ 190500 w 1232535"/>
              <a:gd name="connsiteY14" fmla="*/ 57150 h 152400"/>
              <a:gd name="connsiteX15" fmla="*/ 207645 w 1232535"/>
              <a:gd name="connsiteY15" fmla="*/ 51435 h 152400"/>
              <a:gd name="connsiteX16" fmla="*/ 213360 w 1232535"/>
              <a:gd name="connsiteY16" fmla="*/ 49530 h 152400"/>
              <a:gd name="connsiteX17" fmla="*/ 228600 w 1232535"/>
              <a:gd name="connsiteY17" fmla="*/ 47625 h 152400"/>
              <a:gd name="connsiteX18" fmla="*/ 240030 w 1232535"/>
              <a:gd name="connsiteY18" fmla="*/ 45720 h 152400"/>
              <a:gd name="connsiteX19" fmla="*/ 257175 w 1232535"/>
              <a:gd name="connsiteY19" fmla="*/ 41910 h 152400"/>
              <a:gd name="connsiteX20" fmla="*/ 299085 w 1232535"/>
              <a:gd name="connsiteY20" fmla="*/ 36195 h 152400"/>
              <a:gd name="connsiteX21" fmla="*/ 304800 w 1232535"/>
              <a:gd name="connsiteY21" fmla="*/ 32385 h 152400"/>
              <a:gd name="connsiteX22" fmla="*/ 321945 w 1232535"/>
              <a:gd name="connsiteY22" fmla="*/ 28575 h 152400"/>
              <a:gd name="connsiteX23" fmla="*/ 348615 w 1232535"/>
              <a:gd name="connsiteY23" fmla="*/ 22860 h 152400"/>
              <a:gd name="connsiteX24" fmla="*/ 384810 w 1232535"/>
              <a:gd name="connsiteY24" fmla="*/ 20955 h 152400"/>
              <a:gd name="connsiteX25" fmla="*/ 424815 w 1232535"/>
              <a:gd name="connsiteY25" fmla="*/ 17145 h 152400"/>
              <a:gd name="connsiteX26" fmla="*/ 434340 w 1232535"/>
              <a:gd name="connsiteY26" fmla="*/ 15240 h 152400"/>
              <a:gd name="connsiteX27" fmla="*/ 440055 w 1232535"/>
              <a:gd name="connsiteY27" fmla="*/ 13335 h 152400"/>
              <a:gd name="connsiteX28" fmla="*/ 497205 w 1232535"/>
              <a:gd name="connsiteY28" fmla="*/ 9525 h 152400"/>
              <a:gd name="connsiteX29" fmla="*/ 520065 w 1232535"/>
              <a:gd name="connsiteY29" fmla="*/ 3810 h 152400"/>
              <a:gd name="connsiteX30" fmla="*/ 548640 w 1232535"/>
              <a:gd name="connsiteY30" fmla="*/ 1905 h 152400"/>
              <a:gd name="connsiteX31" fmla="*/ 586740 w 1232535"/>
              <a:gd name="connsiteY31" fmla="*/ 0 h 152400"/>
              <a:gd name="connsiteX32" fmla="*/ 668655 w 1232535"/>
              <a:gd name="connsiteY32" fmla="*/ 1905 h 152400"/>
              <a:gd name="connsiteX33" fmla="*/ 834390 w 1232535"/>
              <a:gd name="connsiteY33" fmla="*/ 3810 h 152400"/>
              <a:gd name="connsiteX34" fmla="*/ 849630 w 1232535"/>
              <a:gd name="connsiteY34" fmla="*/ 7620 h 152400"/>
              <a:gd name="connsiteX35" fmla="*/ 864870 w 1232535"/>
              <a:gd name="connsiteY35" fmla="*/ 11430 h 152400"/>
              <a:gd name="connsiteX36" fmla="*/ 880110 w 1232535"/>
              <a:gd name="connsiteY36" fmla="*/ 13335 h 152400"/>
              <a:gd name="connsiteX37" fmla="*/ 891540 w 1232535"/>
              <a:gd name="connsiteY37" fmla="*/ 19050 h 152400"/>
              <a:gd name="connsiteX38" fmla="*/ 908685 w 1232535"/>
              <a:gd name="connsiteY38" fmla="*/ 26670 h 152400"/>
              <a:gd name="connsiteX39" fmla="*/ 922020 w 1232535"/>
              <a:gd name="connsiteY39" fmla="*/ 30480 h 152400"/>
              <a:gd name="connsiteX40" fmla="*/ 973455 w 1232535"/>
              <a:gd name="connsiteY40" fmla="*/ 32385 h 152400"/>
              <a:gd name="connsiteX41" fmla="*/ 986790 w 1232535"/>
              <a:gd name="connsiteY41" fmla="*/ 36195 h 152400"/>
              <a:gd name="connsiteX42" fmla="*/ 992505 w 1232535"/>
              <a:gd name="connsiteY42" fmla="*/ 40005 h 152400"/>
              <a:gd name="connsiteX43" fmla="*/ 1017270 w 1232535"/>
              <a:gd name="connsiteY43" fmla="*/ 45720 h 152400"/>
              <a:gd name="connsiteX44" fmla="*/ 1022985 w 1232535"/>
              <a:gd name="connsiteY44" fmla="*/ 47625 h 152400"/>
              <a:gd name="connsiteX45" fmla="*/ 1043940 w 1232535"/>
              <a:gd name="connsiteY45" fmla="*/ 51435 h 152400"/>
              <a:gd name="connsiteX46" fmla="*/ 1055370 w 1232535"/>
              <a:gd name="connsiteY46" fmla="*/ 55245 h 152400"/>
              <a:gd name="connsiteX47" fmla="*/ 1062990 w 1232535"/>
              <a:gd name="connsiteY47" fmla="*/ 60960 h 152400"/>
              <a:gd name="connsiteX48" fmla="*/ 1074420 w 1232535"/>
              <a:gd name="connsiteY48" fmla="*/ 64770 h 152400"/>
              <a:gd name="connsiteX49" fmla="*/ 1080135 w 1232535"/>
              <a:gd name="connsiteY49" fmla="*/ 68580 h 152400"/>
              <a:gd name="connsiteX50" fmla="*/ 1099185 w 1232535"/>
              <a:gd name="connsiteY50" fmla="*/ 74295 h 152400"/>
              <a:gd name="connsiteX51" fmla="*/ 1106805 w 1232535"/>
              <a:gd name="connsiteY51" fmla="*/ 78105 h 152400"/>
              <a:gd name="connsiteX52" fmla="*/ 1116330 w 1232535"/>
              <a:gd name="connsiteY52" fmla="*/ 83820 h 152400"/>
              <a:gd name="connsiteX53" fmla="*/ 1131570 w 1232535"/>
              <a:gd name="connsiteY53" fmla="*/ 85725 h 152400"/>
              <a:gd name="connsiteX54" fmla="*/ 1137285 w 1232535"/>
              <a:gd name="connsiteY54" fmla="*/ 91440 h 152400"/>
              <a:gd name="connsiteX55" fmla="*/ 1143000 w 1232535"/>
              <a:gd name="connsiteY55" fmla="*/ 93345 h 152400"/>
              <a:gd name="connsiteX56" fmla="*/ 1152525 w 1232535"/>
              <a:gd name="connsiteY56" fmla="*/ 102870 h 152400"/>
              <a:gd name="connsiteX57" fmla="*/ 1163955 w 1232535"/>
              <a:gd name="connsiteY57" fmla="*/ 106680 h 152400"/>
              <a:gd name="connsiteX58" fmla="*/ 1175385 w 1232535"/>
              <a:gd name="connsiteY58" fmla="*/ 114300 h 152400"/>
              <a:gd name="connsiteX59" fmla="*/ 1181100 w 1232535"/>
              <a:gd name="connsiteY59" fmla="*/ 120015 h 152400"/>
              <a:gd name="connsiteX60" fmla="*/ 1186815 w 1232535"/>
              <a:gd name="connsiteY60" fmla="*/ 121920 h 152400"/>
              <a:gd name="connsiteX61" fmla="*/ 1194435 w 1232535"/>
              <a:gd name="connsiteY61" fmla="*/ 125730 h 152400"/>
              <a:gd name="connsiteX62" fmla="*/ 1203960 w 1232535"/>
              <a:gd name="connsiteY62" fmla="*/ 135255 h 152400"/>
              <a:gd name="connsiteX63" fmla="*/ 1217295 w 1232535"/>
              <a:gd name="connsiteY63" fmla="*/ 146685 h 152400"/>
              <a:gd name="connsiteX64" fmla="*/ 1228725 w 1232535"/>
              <a:gd name="connsiteY64" fmla="*/ 150495 h 152400"/>
              <a:gd name="connsiteX65" fmla="*/ 1232535 w 1232535"/>
              <a:gd name="connsiteY65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32535" h="152400">
                <a:moveTo>
                  <a:pt x="0" y="125730"/>
                </a:moveTo>
                <a:cubicBezTo>
                  <a:pt x="3175" y="125095"/>
                  <a:pt x="6629" y="125273"/>
                  <a:pt x="9525" y="123825"/>
                </a:cubicBezTo>
                <a:cubicBezTo>
                  <a:pt x="11935" y="122620"/>
                  <a:pt x="12739" y="119111"/>
                  <a:pt x="15240" y="118110"/>
                </a:cubicBezTo>
                <a:cubicBezTo>
                  <a:pt x="19409" y="116442"/>
                  <a:pt x="24130" y="116840"/>
                  <a:pt x="28575" y="116205"/>
                </a:cubicBezTo>
                <a:cubicBezTo>
                  <a:pt x="39630" y="108835"/>
                  <a:pt x="28877" y="114816"/>
                  <a:pt x="47625" y="110490"/>
                </a:cubicBezTo>
                <a:cubicBezTo>
                  <a:pt x="51538" y="109587"/>
                  <a:pt x="55159" y="107654"/>
                  <a:pt x="59055" y="106680"/>
                </a:cubicBezTo>
                <a:lnTo>
                  <a:pt x="66675" y="104775"/>
                </a:lnTo>
                <a:cubicBezTo>
                  <a:pt x="70264" y="101186"/>
                  <a:pt x="73331" y="97372"/>
                  <a:pt x="78105" y="95250"/>
                </a:cubicBezTo>
                <a:cubicBezTo>
                  <a:pt x="88521" y="90621"/>
                  <a:pt x="90073" y="91713"/>
                  <a:pt x="100965" y="89535"/>
                </a:cubicBezTo>
                <a:cubicBezTo>
                  <a:pt x="133369" y="83054"/>
                  <a:pt x="107994" y="88343"/>
                  <a:pt x="123825" y="83820"/>
                </a:cubicBezTo>
                <a:cubicBezTo>
                  <a:pt x="126342" y="83101"/>
                  <a:pt x="128937" y="82667"/>
                  <a:pt x="131445" y="81915"/>
                </a:cubicBezTo>
                <a:cubicBezTo>
                  <a:pt x="135292" y="80761"/>
                  <a:pt x="139533" y="80333"/>
                  <a:pt x="142875" y="78105"/>
                </a:cubicBezTo>
                <a:cubicBezTo>
                  <a:pt x="146685" y="75565"/>
                  <a:pt x="149815" y="71383"/>
                  <a:pt x="154305" y="70485"/>
                </a:cubicBezTo>
                <a:lnTo>
                  <a:pt x="163830" y="68580"/>
                </a:lnTo>
                <a:cubicBezTo>
                  <a:pt x="183920" y="55187"/>
                  <a:pt x="165897" y="65351"/>
                  <a:pt x="190500" y="57150"/>
                </a:cubicBezTo>
                <a:lnTo>
                  <a:pt x="207645" y="51435"/>
                </a:lnTo>
                <a:cubicBezTo>
                  <a:pt x="209550" y="50800"/>
                  <a:pt x="211367" y="49779"/>
                  <a:pt x="213360" y="49530"/>
                </a:cubicBezTo>
                <a:lnTo>
                  <a:pt x="228600" y="47625"/>
                </a:lnTo>
                <a:cubicBezTo>
                  <a:pt x="232424" y="47079"/>
                  <a:pt x="236259" y="46558"/>
                  <a:pt x="240030" y="45720"/>
                </a:cubicBezTo>
                <a:cubicBezTo>
                  <a:pt x="259087" y="41485"/>
                  <a:pt x="225150" y="46277"/>
                  <a:pt x="257175" y="41910"/>
                </a:cubicBezTo>
                <a:cubicBezTo>
                  <a:pt x="304355" y="35476"/>
                  <a:pt x="272701" y="40592"/>
                  <a:pt x="299085" y="36195"/>
                </a:cubicBezTo>
                <a:cubicBezTo>
                  <a:pt x="300990" y="34925"/>
                  <a:pt x="302696" y="33287"/>
                  <a:pt x="304800" y="32385"/>
                </a:cubicBezTo>
                <a:cubicBezTo>
                  <a:pt x="307367" y="31285"/>
                  <a:pt x="319986" y="29027"/>
                  <a:pt x="321945" y="28575"/>
                </a:cubicBezTo>
                <a:cubicBezTo>
                  <a:pt x="330422" y="26619"/>
                  <a:pt x="339773" y="23567"/>
                  <a:pt x="348615" y="22860"/>
                </a:cubicBezTo>
                <a:cubicBezTo>
                  <a:pt x="360658" y="21897"/>
                  <a:pt x="372752" y="21709"/>
                  <a:pt x="384810" y="20955"/>
                </a:cubicBezTo>
                <a:cubicBezTo>
                  <a:pt x="397985" y="20132"/>
                  <a:pt x="411683" y="19165"/>
                  <a:pt x="424815" y="17145"/>
                </a:cubicBezTo>
                <a:cubicBezTo>
                  <a:pt x="428015" y="16653"/>
                  <a:pt x="431199" y="16025"/>
                  <a:pt x="434340" y="15240"/>
                </a:cubicBezTo>
                <a:cubicBezTo>
                  <a:pt x="436288" y="14753"/>
                  <a:pt x="438070" y="13640"/>
                  <a:pt x="440055" y="13335"/>
                </a:cubicBezTo>
                <a:cubicBezTo>
                  <a:pt x="455319" y="10987"/>
                  <a:pt x="485486" y="10111"/>
                  <a:pt x="497205" y="9525"/>
                </a:cubicBezTo>
                <a:cubicBezTo>
                  <a:pt x="505416" y="6788"/>
                  <a:pt x="509876" y="5084"/>
                  <a:pt x="520065" y="3810"/>
                </a:cubicBezTo>
                <a:cubicBezTo>
                  <a:pt x="529537" y="2626"/>
                  <a:pt x="539109" y="2450"/>
                  <a:pt x="548640" y="1905"/>
                </a:cubicBezTo>
                <a:lnTo>
                  <a:pt x="586740" y="0"/>
                </a:lnTo>
                <a:lnTo>
                  <a:pt x="668655" y="1905"/>
                </a:lnTo>
                <a:cubicBezTo>
                  <a:pt x="723897" y="2755"/>
                  <a:pt x="779169" y="2066"/>
                  <a:pt x="834390" y="3810"/>
                </a:cubicBezTo>
                <a:cubicBezTo>
                  <a:pt x="839624" y="3975"/>
                  <a:pt x="844550" y="6350"/>
                  <a:pt x="849630" y="7620"/>
                </a:cubicBezTo>
                <a:lnTo>
                  <a:pt x="864870" y="11430"/>
                </a:lnTo>
                <a:lnTo>
                  <a:pt x="880110" y="13335"/>
                </a:lnTo>
                <a:cubicBezTo>
                  <a:pt x="896488" y="24254"/>
                  <a:pt x="875766" y="11163"/>
                  <a:pt x="891540" y="19050"/>
                </a:cubicBezTo>
                <a:cubicBezTo>
                  <a:pt x="909653" y="28107"/>
                  <a:pt x="879197" y="16841"/>
                  <a:pt x="908685" y="26670"/>
                </a:cubicBezTo>
                <a:cubicBezTo>
                  <a:pt x="911820" y="27715"/>
                  <a:pt x="919054" y="30289"/>
                  <a:pt x="922020" y="30480"/>
                </a:cubicBezTo>
                <a:cubicBezTo>
                  <a:pt x="939141" y="31585"/>
                  <a:pt x="956310" y="31750"/>
                  <a:pt x="973455" y="32385"/>
                </a:cubicBezTo>
                <a:cubicBezTo>
                  <a:pt x="975896" y="32995"/>
                  <a:pt x="984057" y="34829"/>
                  <a:pt x="986790" y="36195"/>
                </a:cubicBezTo>
                <a:cubicBezTo>
                  <a:pt x="988838" y="37219"/>
                  <a:pt x="990413" y="39075"/>
                  <a:pt x="992505" y="40005"/>
                </a:cubicBezTo>
                <a:cubicBezTo>
                  <a:pt x="1002414" y="44409"/>
                  <a:pt x="1006422" y="44170"/>
                  <a:pt x="1017270" y="45720"/>
                </a:cubicBezTo>
                <a:cubicBezTo>
                  <a:pt x="1019175" y="46355"/>
                  <a:pt x="1021025" y="47189"/>
                  <a:pt x="1022985" y="47625"/>
                </a:cubicBezTo>
                <a:cubicBezTo>
                  <a:pt x="1030827" y="49368"/>
                  <a:pt x="1036313" y="49355"/>
                  <a:pt x="1043940" y="51435"/>
                </a:cubicBezTo>
                <a:cubicBezTo>
                  <a:pt x="1047815" y="52492"/>
                  <a:pt x="1055370" y="55245"/>
                  <a:pt x="1055370" y="55245"/>
                </a:cubicBezTo>
                <a:cubicBezTo>
                  <a:pt x="1057910" y="57150"/>
                  <a:pt x="1060150" y="59540"/>
                  <a:pt x="1062990" y="60960"/>
                </a:cubicBezTo>
                <a:cubicBezTo>
                  <a:pt x="1066582" y="62756"/>
                  <a:pt x="1071078" y="62542"/>
                  <a:pt x="1074420" y="64770"/>
                </a:cubicBezTo>
                <a:cubicBezTo>
                  <a:pt x="1076325" y="66040"/>
                  <a:pt x="1078031" y="67678"/>
                  <a:pt x="1080135" y="68580"/>
                </a:cubicBezTo>
                <a:cubicBezTo>
                  <a:pt x="1099277" y="76784"/>
                  <a:pt x="1073574" y="61490"/>
                  <a:pt x="1099185" y="74295"/>
                </a:cubicBezTo>
                <a:cubicBezTo>
                  <a:pt x="1101725" y="75565"/>
                  <a:pt x="1104323" y="76726"/>
                  <a:pt x="1106805" y="78105"/>
                </a:cubicBezTo>
                <a:cubicBezTo>
                  <a:pt x="1110042" y="79903"/>
                  <a:pt x="1112791" y="82731"/>
                  <a:pt x="1116330" y="83820"/>
                </a:cubicBezTo>
                <a:cubicBezTo>
                  <a:pt x="1121223" y="85326"/>
                  <a:pt x="1126490" y="85090"/>
                  <a:pt x="1131570" y="85725"/>
                </a:cubicBezTo>
                <a:cubicBezTo>
                  <a:pt x="1133475" y="87630"/>
                  <a:pt x="1135043" y="89946"/>
                  <a:pt x="1137285" y="91440"/>
                </a:cubicBezTo>
                <a:cubicBezTo>
                  <a:pt x="1138956" y="92554"/>
                  <a:pt x="1141432" y="92091"/>
                  <a:pt x="1143000" y="93345"/>
                </a:cubicBezTo>
                <a:cubicBezTo>
                  <a:pt x="1153319" y="101600"/>
                  <a:pt x="1139666" y="97155"/>
                  <a:pt x="1152525" y="102870"/>
                </a:cubicBezTo>
                <a:cubicBezTo>
                  <a:pt x="1156195" y="104501"/>
                  <a:pt x="1160613" y="104452"/>
                  <a:pt x="1163955" y="106680"/>
                </a:cubicBezTo>
                <a:cubicBezTo>
                  <a:pt x="1167765" y="109220"/>
                  <a:pt x="1172147" y="111062"/>
                  <a:pt x="1175385" y="114300"/>
                </a:cubicBezTo>
                <a:cubicBezTo>
                  <a:pt x="1177290" y="116205"/>
                  <a:pt x="1178858" y="118521"/>
                  <a:pt x="1181100" y="120015"/>
                </a:cubicBezTo>
                <a:cubicBezTo>
                  <a:pt x="1182771" y="121129"/>
                  <a:pt x="1184969" y="121129"/>
                  <a:pt x="1186815" y="121920"/>
                </a:cubicBezTo>
                <a:cubicBezTo>
                  <a:pt x="1189425" y="123039"/>
                  <a:pt x="1191895" y="124460"/>
                  <a:pt x="1194435" y="125730"/>
                </a:cubicBezTo>
                <a:cubicBezTo>
                  <a:pt x="1201773" y="136737"/>
                  <a:pt x="1194082" y="126788"/>
                  <a:pt x="1203960" y="135255"/>
                </a:cubicBezTo>
                <a:cubicBezTo>
                  <a:pt x="1209044" y="139613"/>
                  <a:pt x="1211239" y="143994"/>
                  <a:pt x="1217295" y="146685"/>
                </a:cubicBezTo>
                <a:cubicBezTo>
                  <a:pt x="1220965" y="148316"/>
                  <a:pt x="1225133" y="148699"/>
                  <a:pt x="1228725" y="150495"/>
                </a:cubicBezTo>
                <a:lnTo>
                  <a:pt x="1232535" y="152400"/>
                </a:ln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 bwMode="auto">
          <a:xfrm flipH="1" flipV="1">
            <a:off x="3703340" y="1331022"/>
            <a:ext cx="675228" cy="197221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flipH="1" flipV="1">
            <a:off x="4335780" y="1169590"/>
            <a:ext cx="331470" cy="23955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flipH="1" flipV="1">
            <a:off x="4533901" y="798551"/>
            <a:ext cx="355666" cy="490817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5034337" y="775468"/>
            <a:ext cx="37761" cy="2684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flipV="1">
            <a:off x="5297020" y="689185"/>
            <a:ext cx="127735" cy="4750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5424755" y="689185"/>
            <a:ext cx="375994" cy="6025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flipV="1">
            <a:off x="5612752" y="1149359"/>
            <a:ext cx="294888" cy="25978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5800749" y="1293163"/>
            <a:ext cx="671970" cy="29729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6116185" y="1772511"/>
            <a:ext cx="490098" cy="118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6405517" y="2037678"/>
            <a:ext cx="241863" cy="51203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6264437" y="2239253"/>
            <a:ext cx="239105" cy="118063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5297020" y="2239253"/>
            <a:ext cx="76364" cy="25228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H="1">
            <a:off x="4150760" y="2239253"/>
            <a:ext cx="185020" cy="10847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H="1">
            <a:off x="3647326" y="2213511"/>
            <a:ext cx="308225" cy="11504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3565133" y="2037678"/>
            <a:ext cx="354231" cy="3202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3482939" y="1839626"/>
            <a:ext cx="580441" cy="2875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H="1" flipV="1">
            <a:off x="3986373" y="1686229"/>
            <a:ext cx="297951" cy="1917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4962418" y="2239253"/>
            <a:ext cx="71919" cy="36732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5938096" y="2239253"/>
            <a:ext cx="339414" cy="213932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H="1">
            <a:off x="4541178" y="2239253"/>
            <a:ext cx="170556" cy="185172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5594985" y="2239253"/>
            <a:ext cx="240736" cy="261867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3" name="Group 72"/>
          <p:cNvGrpSpPr/>
          <p:nvPr/>
        </p:nvGrpSpPr>
        <p:grpSpPr>
          <a:xfrm>
            <a:off x="5161214" y="3830580"/>
            <a:ext cx="4909446" cy="1539161"/>
            <a:chOff x="5161214" y="4200259"/>
            <a:chExt cx="4909446" cy="1539161"/>
          </a:xfrm>
        </p:grpSpPr>
        <p:sp>
          <p:nvSpPr>
            <p:cNvPr id="74" name="Arc 73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5" name="Arc 74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76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77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78" name="Arc 77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  <p:sp>
        <p:nvSpPr>
          <p:cNvPr id="69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7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16387" name="Picture 1638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718" y="3892534"/>
            <a:ext cx="3127201" cy="3549211"/>
          </a:xfrm>
          <a:prstGeom prst="rect">
            <a:avLst/>
          </a:prstGeom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471092" y="3545175"/>
            <a:ext cx="7344816" cy="43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mtClean="0">
                <a:solidFill>
                  <a:srgbClr val="000000"/>
                </a:solidFill>
              </a:rPr>
              <a:t>.</a:t>
            </a:r>
            <a:r>
              <a:rPr lang="nb-NO" smtClean="0">
                <a:solidFill>
                  <a:srgbClr val="FF9900"/>
                </a:solidFill>
              </a:rPr>
              <a:t>Laws of physics</a:t>
            </a:r>
            <a:r>
              <a:rPr lang="nb-NO" smtClean="0">
                <a:solidFill>
                  <a:srgbClr val="FFFFFF"/>
                </a:solidFill>
              </a:rPr>
              <a:t>   </a:t>
            </a:r>
            <a:r>
              <a:rPr lang="nb-NO" smtClean="0">
                <a:solidFill>
                  <a:srgbClr val="C0C0C0"/>
                </a:solidFill>
              </a:rPr>
              <a:t>&amp;</a:t>
            </a:r>
            <a:r>
              <a:rPr lang="nb-NO" smtClean="0">
                <a:solidFill>
                  <a:srgbClr val="FFFFFF"/>
                </a:solidFill>
              </a:rPr>
              <a:t>   </a:t>
            </a:r>
            <a:r>
              <a:rPr lang="nb-NO" smtClean="0">
                <a:solidFill>
                  <a:srgbClr val="FF00FF"/>
                </a:solidFill>
              </a:rPr>
              <a:t>Model of equipment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559324" y="2699320"/>
            <a:ext cx="3168352" cy="44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mtClean="0">
                <a:solidFill>
                  <a:srgbClr val="FFFFFF"/>
                </a:solidFill>
              </a:rPr>
              <a:t>Security proof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471092" y="3986235"/>
            <a:ext cx="7344816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3829005" y="1164185"/>
            <a:ext cx="2628991" cy="1007876"/>
            <a:chOff x="1471092" y="4511487"/>
            <a:chExt cx="7344816" cy="3018546"/>
          </a:xfrm>
        </p:grpSpPr>
        <p:grpSp>
          <p:nvGrpSpPr>
            <p:cNvPr id="60" name="Group 59"/>
            <p:cNvGrpSpPr/>
            <p:nvPr/>
          </p:nvGrpSpPr>
          <p:grpSpPr>
            <a:xfrm>
              <a:off x="1471092" y="4511487"/>
              <a:ext cx="7344816" cy="3018545"/>
              <a:chOff x="1471092" y="257225"/>
              <a:chExt cx="7344816" cy="7272808"/>
            </a:xfrm>
          </p:grpSpPr>
          <p:cxnSp>
            <p:nvCxnSpPr>
              <p:cNvPr id="62" name="Straight Connector 61"/>
              <p:cNvCxnSpPr/>
              <p:nvPr/>
            </p:nvCxnSpPr>
            <p:spPr bwMode="auto">
              <a:xfrm flipH="1">
                <a:off x="1471092" y="257225"/>
                <a:ext cx="3672408" cy="7272808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5143500" y="257225"/>
                <a:ext cx="3672408" cy="7272808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1" name="Straight Connector 60"/>
            <p:cNvCxnSpPr/>
            <p:nvPr/>
          </p:nvCxnSpPr>
          <p:spPr bwMode="auto">
            <a:xfrm>
              <a:off x="1471092" y="7530033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" name="Straight Connector 8"/>
          <p:cNvCxnSpPr/>
          <p:nvPr/>
        </p:nvCxnSpPr>
        <p:spPr bwMode="auto">
          <a:xfrm flipV="1">
            <a:off x="1471092" y="2373636"/>
            <a:ext cx="2088232" cy="16125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6727676" y="2373636"/>
            <a:ext cx="2088232" cy="16125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3559324" y="2373636"/>
            <a:ext cx="3168352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047156" y="3545862"/>
            <a:ext cx="6192688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589064" y="3130779"/>
            <a:ext cx="5113558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127276" y="2718949"/>
            <a:ext cx="4029662" cy="13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5179504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5994358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6727676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378568" y="2373636"/>
            <a:ext cx="0" cy="335958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3559324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3919364" y="2723412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3144859" y="2708284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6334183" y="272132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087716" y="272132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496053" y="314634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2767236" y="314038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4216133" y="314038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4927476" y="314038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5719564" y="315229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6516091" y="315229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7303740" y="315229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8023820" y="3375561"/>
            <a:ext cx="626" cy="16796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Freeform 31"/>
          <p:cNvSpPr/>
          <p:nvPr/>
        </p:nvSpPr>
        <p:spPr>
          <a:xfrm>
            <a:off x="4354830" y="1567336"/>
            <a:ext cx="1581150" cy="217074"/>
          </a:xfrm>
          <a:custGeom>
            <a:avLst/>
            <a:gdLst>
              <a:gd name="connsiteX0" fmla="*/ 0 w 1581150"/>
              <a:gd name="connsiteY0" fmla="*/ 215265 h 215474"/>
              <a:gd name="connsiteX1" fmla="*/ 9525 w 1581150"/>
              <a:gd name="connsiteY1" fmla="*/ 209550 h 215474"/>
              <a:gd name="connsiteX2" fmla="*/ 19050 w 1581150"/>
              <a:gd name="connsiteY2" fmla="*/ 198120 h 215474"/>
              <a:gd name="connsiteX3" fmla="*/ 24765 w 1581150"/>
              <a:gd name="connsiteY3" fmla="*/ 196215 h 215474"/>
              <a:gd name="connsiteX4" fmla="*/ 36195 w 1581150"/>
              <a:gd name="connsiteY4" fmla="*/ 188595 h 215474"/>
              <a:gd name="connsiteX5" fmla="*/ 40005 w 1581150"/>
              <a:gd name="connsiteY5" fmla="*/ 182880 h 215474"/>
              <a:gd name="connsiteX6" fmla="*/ 47625 w 1581150"/>
              <a:gd name="connsiteY6" fmla="*/ 177165 h 215474"/>
              <a:gd name="connsiteX7" fmla="*/ 59055 w 1581150"/>
              <a:gd name="connsiteY7" fmla="*/ 169545 h 215474"/>
              <a:gd name="connsiteX8" fmla="*/ 70485 w 1581150"/>
              <a:gd name="connsiteY8" fmla="*/ 160020 h 215474"/>
              <a:gd name="connsiteX9" fmla="*/ 76200 w 1581150"/>
              <a:gd name="connsiteY9" fmla="*/ 154305 h 215474"/>
              <a:gd name="connsiteX10" fmla="*/ 81915 w 1581150"/>
              <a:gd name="connsiteY10" fmla="*/ 152400 h 215474"/>
              <a:gd name="connsiteX11" fmla="*/ 87630 w 1581150"/>
              <a:gd name="connsiteY11" fmla="*/ 148590 h 215474"/>
              <a:gd name="connsiteX12" fmla="*/ 91440 w 1581150"/>
              <a:gd name="connsiteY12" fmla="*/ 142875 h 215474"/>
              <a:gd name="connsiteX13" fmla="*/ 108585 w 1581150"/>
              <a:gd name="connsiteY13" fmla="*/ 139065 h 215474"/>
              <a:gd name="connsiteX14" fmla="*/ 127635 w 1581150"/>
              <a:gd name="connsiteY14" fmla="*/ 131445 h 215474"/>
              <a:gd name="connsiteX15" fmla="*/ 133350 w 1581150"/>
              <a:gd name="connsiteY15" fmla="*/ 125730 h 215474"/>
              <a:gd name="connsiteX16" fmla="*/ 139065 w 1581150"/>
              <a:gd name="connsiteY16" fmla="*/ 123825 h 215474"/>
              <a:gd name="connsiteX17" fmla="*/ 146685 w 1581150"/>
              <a:gd name="connsiteY17" fmla="*/ 112395 h 215474"/>
              <a:gd name="connsiteX18" fmla="*/ 156210 w 1581150"/>
              <a:gd name="connsiteY18" fmla="*/ 108585 h 215474"/>
              <a:gd name="connsiteX19" fmla="*/ 169545 w 1581150"/>
              <a:gd name="connsiteY19" fmla="*/ 100965 h 215474"/>
              <a:gd name="connsiteX20" fmla="*/ 188595 w 1581150"/>
              <a:gd name="connsiteY20" fmla="*/ 97155 h 215474"/>
              <a:gd name="connsiteX21" fmla="*/ 194310 w 1581150"/>
              <a:gd name="connsiteY21" fmla="*/ 95250 h 215474"/>
              <a:gd name="connsiteX22" fmla="*/ 207645 w 1581150"/>
              <a:gd name="connsiteY22" fmla="*/ 85725 h 215474"/>
              <a:gd name="connsiteX23" fmla="*/ 219075 w 1581150"/>
              <a:gd name="connsiteY23" fmla="*/ 81915 h 215474"/>
              <a:gd name="connsiteX24" fmla="*/ 230505 w 1581150"/>
              <a:gd name="connsiteY24" fmla="*/ 74295 h 215474"/>
              <a:gd name="connsiteX25" fmla="*/ 236220 w 1581150"/>
              <a:gd name="connsiteY25" fmla="*/ 72390 h 215474"/>
              <a:gd name="connsiteX26" fmla="*/ 253365 w 1581150"/>
              <a:gd name="connsiteY26" fmla="*/ 68580 h 215474"/>
              <a:gd name="connsiteX27" fmla="*/ 264795 w 1581150"/>
              <a:gd name="connsiteY27" fmla="*/ 66675 h 215474"/>
              <a:gd name="connsiteX28" fmla="*/ 272415 w 1581150"/>
              <a:gd name="connsiteY28" fmla="*/ 64770 h 215474"/>
              <a:gd name="connsiteX29" fmla="*/ 297180 w 1581150"/>
              <a:gd name="connsiteY29" fmla="*/ 62865 h 215474"/>
              <a:gd name="connsiteX30" fmla="*/ 314325 w 1581150"/>
              <a:gd name="connsiteY30" fmla="*/ 57150 h 215474"/>
              <a:gd name="connsiteX31" fmla="*/ 320040 w 1581150"/>
              <a:gd name="connsiteY31" fmla="*/ 55245 h 215474"/>
              <a:gd name="connsiteX32" fmla="*/ 325755 w 1581150"/>
              <a:gd name="connsiteY32" fmla="*/ 53340 h 215474"/>
              <a:gd name="connsiteX33" fmla="*/ 333375 w 1581150"/>
              <a:gd name="connsiteY33" fmla="*/ 51435 h 215474"/>
              <a:gd name="connsiteX34" fmla="*/ 346710 w 1581150"/>
              <a:gd name="connsiteY34" fmla="*/ 47625 h 215474"/>
              <a:gd name="connsiteX35" fmla="*/ 371475 w 1581150"/>
              <a:gd name="connsiteY35" fmla="*/ 43815 h 215474"/>
              <a:gd name="connsiteX36" fmla="*/ 392430 w 1581150"/>
              <a:gd name="connsiteY36" fmla="*/ 38100 h 215474"/>
              <a:gd name="connsiteX37" fmla="*/ 411480 w 1581150"/>
              <a:gd name="connsiteY37" fmla="*/ 36195 h 215474"/>
              <a:gd name="connsiteX38" fmla="*/ 432435 w 1581150"/>
              <a:gd name="connsiteY38" fmla="*/ 32385 h 215474"/>
              <a:gd name="connsiteX39" fmla="*/ 438150 w 1581150"/>
              <a:gd name="connsiteY39" fmla="*/ 30480 h 215474"/>
              <a:gd name="connsiteX40" fmla="*/ 445770 w 1581150"/>
              <a:gd name="connsiteY40" fmla="*/ 28575 h 215474"/>
              <a:gd name="connsiteX41" fmla="*/ 466725 w 1581150"/>
              <a:gd name="connsiteY41" fmla="*/ 24765 h 215474"/>
              <a:gd name="connsiteX42" fmla="*/ 472440 w 1581150"/>
              <a:gd name="connsiteY42" fmla="*/ 22860 h 215474"/>
              <a:gd name="connsiteX43" fmla="*/ 487680 w 1581150"/>
              <a:gd name="connsiteY43" fmla="*/ 20955 h 215474"/>
              <a:gd name="connsiteX44" fmla="*/ 510540 w 1581150"/>
              <a:gd name="connsiteY44" fmla="*/ 17145 h 215474"/>
              <a:gd name="connsiteX45" fmla="*/ 594360 w 1581150"/>
              <a:gd name="connsiteY45" fmla="*/ 11430 h 215474"/>
              <a:gd name="connsiteX46" fmla="*/ 621030 w 1581150"/>
              <a:gd name="connsiteY46" fmla="*/ 9525 h 215474"/>
              <a:gd name="connsiteX47" fmla="*/ 649605 w 1581150"/>
              <a:gd name="connsiteY47" fmla="*/ 3810 h 215474"/>
              <a:gd name="connsiteX48" fmla="*/ 760095 w 1581150"/>
              <a:gd name="connsiteY48" fmla="*/ 0 h 215474"/>
              <a:gd name="connsiteX49" fmla="*/ 866775 w 1581150"/>
              <a:gd name="connsiteY49" fmla="*/ 1905 h 215474"/>
              <a:gd name="connsiteX50" fmla="*/ 946785 w 1581150"/>
              <a:gd name="connsiteY50" fmla="*/ 5715 h 215474"/>
              <a:gd name="connsiteX51" fmla="*/ 1089660 w 1581150"/>
              <a:gd name="connsiteY51" fmla="*/ 7620 h 215474"/>
              <a:gd name="connsiteX52" fmla="*/ 1099185 w 1581150"/>
              <a:gd name="connsiteY52" fmla="*/ 9525 h 215474"/>
              <a:gd name="connsiteX53" fmla="*/ 1143000 w 1581150"/>
              <a:gd name="connsiteY53" fmla="*/ 13335 h 215474"/>
              <a:gd name="connsiteX54" fmla="*/ 1154430 w 1581150"/>
              <a:gd name="connsiteY54" fmla="*/ 19050 h 215474"/>
              <a:gd name="connsiteX55" fmla="*/ 1173480 w 1581150"/>
              <a:gd name="connsiteY55" fmla="*/ 22860 h 215474"/>
              <a:gd name="connsiteX56" fmla="*/ 1198245 w 1581150"/>
              <a:gd name="connsiteY56" fmla="*/ 26670 h 215474"/>
              <a:gd name="connsiteX57" fmla="*/ 1217295 w 1581150"/>
              <a:gd name="connsiteY57" fmla="*/ 32385 h 215474"/>
              <a:gd name="connsiteX58" fmla="*/ 1224915 w 1581150"/>
              <a:gd name="connsiteY58" fmla="*/ 36195 h 215474"/>
              <a:gd name="connsiteX59" fmla="*/ 1230630 w 1581150"/>
              <a:gd name="connsiteY59" fmla="*/ 38100 h 215474"/>
              <a:gd name="connsiteX60" fmla="*/ 1236345 w 1581150"/>
              <a:gd name="connsiteY60" fmla="*/ 41910 h 215474"/>
              <a:gd name="connsiteX61" fmla="*/ 1243965 w 1581150"/>
              <a:gd name="connsiteY61" fmla="*/ 47625 h 215474"/>
              <a:gd name="connsiteX62" fmla="*/ 1253490 w 1581150"/>
              <a:gd name="connsiteY62" fmla="*/ 49530 h 215474"/>
              <a:gd name="connsiteX63" fmla="*/ 1263015 w 1581150"/>
              <a:gd name="connsiteY63" fmla="*/ 53340 h 215474"/>
              <a:gd name="connsiteX64" fmla="*/ 1268730 w 1581150"/>
              <a:gd name="connsiteY64" fmla="*/ 57150 h 215474"/>
              <a:gd name="connsiteX65" fmla="*/ 1278255 w 1581150"/>
              <a:gd name="connsiteY65" fmla="*/ 59055 h 215474"/>
              <a:gd name="connsiteX66" fmla="*/ 1285875 w 1581150"/>
              <a:gd name="connsiteY66" fmla="*/ 62865 h 215474"/>
              <a:gd name="connsiteX67" fmla="*/ 1291590 w 1581150"/>
              <a:gd name="connsiteY67" fmla="*/ 66675 h 215474"/>
              <a:gd name="connsiteX68" fmla="*/ 1303020 w 1581150"/>
              <a:gd name="connsiteY68" fmla="*/ 70485 h 215474"/>
              <a:gd name="connsiteX69" fmla="*/ 1314450 w 1581150"/>
              <a:gd name="connsiteY69" fmla="*/ 76200 h 215474"/>
              <a:gd name="connsiteX70" fmla="*/ 1322070 w 1581150"/>
              <a:gd name="connsiteY70" fmla="*/ 80010 h 215474"/>
              <a:gd name="connsiteX71" fmla="*/ 1327785 w 1581150"/>
              <a:gd name="connsiteY71" fmla="*/ 83820 h 215474"/>
              <a:gd name="connsiteX72" fmla="*/ 1346835 w 1581150"/>
              <a:gd name="connsiteY72" fmla="*/ 89535 h 215474"/>
              <a:gd name="connsiteX73" fmla="*/ 1358265 w 1581150"/>
              <a:gd name="connsiteY73" fmla="*/ 93345 h 215474"/>
              <a:gd name="connsiteX74" fmla="*/ 1365885 w 1581150"/>
              <a:gd name="connsiteY74" fmla="*/ 95250 h 215474"/>
              <a:gd name="connsiteX75" fmla="*/ 1373505 w 1581150"/>
              <a:gd name="connsiteY75" fmla="*/ 99060 h 215474"/>
              <a:gd name="connsiteX76" fmla="*/ 1392555 w 1581150"/>
              <a:gd name="connsiteY76" fmla="*/ 104775 h 215474"/>
              <a:gd name="connsiteX77" fmla="*/ 1405890 w 1581150"/>
              <a:gd name="connsiteY77" fmla="*/ 108585 h 215474"/>
              <a:gd name="connsiteX78" fmla="*/ 1411605 w 1581150"/>
              <a:gd name="connsiteY78" fmla="*/ 112395 h 215474"/>
              <a:gd name="connsiteX79" fmla="*/ 1424940 w 1581150"/>
              <a:gd name="connsiteY79" fmla="*/ 118110 h 215474"/>
              <a:gd name="connsiteX80" fmla="*/ 1430655 w 1581150"/>
              <a:gd name="connsiteY80" fmla="*/ 123825 h 215474"/>
              <a:gd name="connsiteX81" fmla="*/ 1442085 w 1581150"/>
              <a:gd name="connsiteY81" fmla="*/ 129540 h 215474"/>
              <a:gd name="connsiteX82" fmla="*/ 1447800 w 1581150"/>
              <a:gd name="connsiteY82" fmla="*/ 135255 h 215474"/>
              <a:gd name="connsiteX83" fmla="*/ 1466850 w 1581150"/>
              <a:gd name="connsiteY83" fmla="*/ 144780 h 215474"/>
              <a:gd name="connsiteX84" fmla="*/ 1483995 w 1581150"/>
              <a:gd name="connsiteY84" fmla="*/ 154305 h 215474"/>
              <a:gd name="connsiteX85" fmla="*/ 1489710 w 1581150"/>
              <a:gd name="connsiteY85" fmla="*/ 158115 h 215474"/>
              <a:gd name="connsiteX86" fmla="*/ 1497330 w 1581150"/>
              <a:gd name="connsiteY86" fmla="*/ 165735 h 215474"/>
              <a:gd name="connsiteX87" fmla="*/ 1510665 w 1581150"/>
              <a:gd name="connsiteY87" fmla="*/ 171450 h 215474"/>
              <a:gd name="connsiteX88" fmla="*/ 1520190 w 1581150"/>
              <a:gd name="connsiteY88" fmla="*/ 175260 h 215474"/>
              <a:gd name="connsiteX89" fmla="*/ 1525905 w 1581150"/>
              <a:gd name="connsiteY89" fmla="*/ 177165 h 215474"/>
              <a:gd name="connsiteX90" fmla="*/ 1537335 w 1581150"/>
              <a:gd name="connsiteY90" fmla="*/ 184785 h 215474"/>
              <a:gd name="connsiteX91" fmla="*/ 1552575 w 1581150"/>
              <a:gd name="connsiteY91" fmla="*/ 192405 h 215474"/>
              <a:gd name="connsiteX92" fmla="*/ 1562100 w 1581150"/>
              <a:gd name="connsiteY92" fmla="*/ 200025 h 215474"/>
              <a:gd name="connsiteX93" fmla="*/ 1571625 w 1581150"/>
              <a:gd name="connsiteY93" fmla="*/ 211455 h 215474"/>
              <a:gd name="connsiteX94" fmla="*/ 1577340 w 1581150"/>
              <a:gd name="connsiteY94" fmla="*/ 215265 h 215474"/>
              <a:gd name="connsiteX95" fmla="*/ 1581150 w 1581150"/>
              <a:gd name="connsiteY95" fmla="*/ 215265 h 21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581150" h="215474">
                <a:moveTo>
                  <a:pt x="0" y="215265"/>
                </a:moveTo>
                <a:cubicBezTo>
                  <a:pt x="3175" y="213360"/>
                  <a:pt x="6714" y="211960"/>
                  <a:pt x="9525" y="209550"/>
                </a:cubicBezTo>
                <a:cubicBezTo>
                  <a:pt x="21825" y="199007"/>
                  <a:pt x="3485" y="208497"/>
                  <a:pt x="19050" y="198120"/>
                </a:cubicBezTo>
                <a:cubicBezTo>
                  <a:pt x="20721" y="197006"/>
                  <a:pt x="23010" y="197190"/>
                  <a:pt x="24765" y="196215"/>
                </a:cubicBezTo>
                <a:cubicBezTo>
                  <a:pt x="28768" y="193991"/>
                  <a:pt x="36195" y="188595"/>
                  <a:pt x="36195" y="188595"/>
                </a:cubicBezTo>
                <a:cubicBezTo>
                  <a:pt x="37465" y="186690"/>
                  <a:pt x="38386" y="184499"/>
                  <a:pt x="40005" y="182880"/>
                </a:cubicBezTo>
                <a:cubicBezTo>
                  <a:pt x="42250" y="180635"/>
                  <a:pt x="45024" y="178986"/>
                  <a:pt x="47625" y="177165"/>
                </a:cubicBezTo>
                <a:cubicBezTo>
                  <a:pt x="51376" y="174539"/>
                  <a:pt x="55817" y="172783"/>
                  <a:pt x="59055" y="169545"/>
                </a:cubicBezTo>
                <a:cubicBezTo>
                  <a:pt x="75751" y="152849"/>
                  <a:pt x="54572" y="173281"/>
                  <a:pt x="70485" y="160020"/>
                </a:cubicBezTo>
                <a:cubicBezTo>
                  <a:pt x="72555" y="158295"/>
                  <a:pt x="73958" y="155799"/>
                  <a:pt x="76200" y="154305"/>
                </a:cubicBezTo>
                <a:cubicBezTo>
                  <a:pt x="77871" y="153191"/>
                  <a:pt x="80119" y="153298"/>
                  <a:pt x="81915" y="152400"/>
                </a:cubicBezTo>
                <a:cubicBezTo>
                  <a:pt x="83963" y="151376"/>
                  <a:pt x="85725" y="149860"/>
                  <a:pt x="87630" y="148590"/>
                </a:cubicBezTo>
                <a:cubicBezTo>
                  <a:pt x="88900" y="146685"/>
                  <a:pt x="89535" y="144145"/>
                  <a:pt x="91440" y="142875"/>
                </a:cubicBezTo>
                <a:cubicBezTo>
                  <a:pt x="92593" y="142106"/>
                  <a:pt x="108375" y="139107"/>
                  <a:pt x="108585" y="139065"/>
                </a:cubicBezTo>
                <a:cubicBezTo>
                  <a:pt x="130177" y="122871"/>
                  <a:pt x="99835" y="143800"/>
                  <a:pt x="127635" y="131445"/>
                </a:cubicBezTo>
                <a:cubicBezTo>
                  <a:pt x="130097" y="130351"/>
                  <a:pt x="131108" y="127224"/>
                  <a:pt x="133350" y="125730"/>
                </a:cubicBezTo>
                <a:cubicBezTo>
                  <a:pt x="135021" y="124616"/>
                  <a:pt x="137160" y="124460"/>
                  <a:pt x="139065" y="123825"/>
                </a:cubicBezTo>
                <a:cubicBezTo>
                  <a:pt x="141605" y="120015"/>
                  <a:pt x="142433" y="114096"/>
                  <a:pt x="146685" y="112395"/>
                </a:cubicBezTo>
                <a:cubicBezTo>
                  <a:pt x="149860" y="111125"/>
                  <a:pt x="153151" y="110114"/>
                  <a:pt x="156210" y="108585"/>
                </a:cubicBezTo>
                <a:cubicBezTo>
                  <a:pt x="175342" y="99019"/>
                  <a:pt x="146167" y="110984"/>
                  <a:pt x="169545" y="100965"/>
                </a:cubicBezTo>
                <a:cubicBezTo>
                  <a:pt x="176195" y="98115"/>
                  <a:pt x="180707" y="98282"/>
                  <a:pt x="188595" y="97155"/>
                </a:cubicBezTo>
                <a:cubicBezTo>
                  <a:pt x="190500" y="96520"/>
                  <a:pt x="192567" y="96246"/>
                  <a:pt x="194310" y="95250"/>
                </a:cubicBezTo>
                <a:cubicBezTo>
                  <a:pt x="196773" y="93843"/>
                  <a:pt x="204328" y="87199"/>
                  <a:pt x="207645" y="85725"/>
                </a:cubicBezTo>
                <a:cubicBezTo>
                  <a:pt x="211315" y="84094"/>
                  <a:pt x="215733" y="84143"/>
                  <a:pt x="219075" y="81915"/>
                </a:cubicBezTo>
                <a:cubicBezTo>
                  <a:pt x="222885" y="79375"/>
                  <a:pt x="226161" y="75743"/>
                  <a:pt x="230505" y="74295"/>
                </a:cubicBezTo>
                <a:cubicBezTo>
                  <a:pt x="232410" y="73660"/>
                  <a:pt x="234289" y="72942"/>
                  <a:pt x="236220" y="72390"/>
                </a:cubicBezTo>
                <a:cubicBezTo>
                  <a:pt x="241571" y="70861"/>
                  <a:pt x="247964" y="69562"/>
                  <a:pt x="253365" y="68580"/>
                </a:cubicBezTo>
                <a:cubicBezTo>
                  <a:pt x="257165" y="67889"/>
                  <a:pt x="261007" y="67433"/>
                  <a:pt x="264795" y="66675"/>
                </a:cubicBezTo>
                <a:cubicBezTo>
                  <a:pt x="267362" y="66162"/>
                  <a:pt x="269815" y="65076"/>
                  <a:pt x="272415" y="64770"/>
                </a:cubicBezTo>
                <a:cubicBezTo>
                  <a:pt x="280638" y="63803"/>
                  <a:pt x="288925" y="63500"/>
                  <a:pt x="297180" y="62865"/>
                </a:cubicBezTo>
                <a:lnTo>
                  <a:pt x="314325" y="57150"/>
                </a:lnTo>
                <a:lnTo>
                  <a:pt x="320040" y="55245"/>
                </a:lnTo>
                <a:cubicBezTo>
                  <a:pt x="321945" y="54610"/>
                  <a:pt x="323807" y="53827"/>
                  <a:pt x="325755" y="53340"/>
                </a:cubicBezTo>
                <a:cubicBezTo>
                  <a:pt x="328295" y="52705"/>
                  <a:pt x="330858" y="52154"/>
                  <a:pt x="333375" y="51435"/>
                </a:cubicBezTo>
                <a:cubicBezTo>
                  <a:pt x="344512" y="48253"/>
                  <a:pt x="333310" y="50603"/>
                  <a:pt x="346710" y="47625"/>
                </a:cubicBezTo>
                <a:cubicBezTo>
                  <a:pt x="364190" y="43741"/>
                  <a:pt x="348382" y="47664"/>
                  <a:pt x="371475" y="43815"/>
                </a:cubicBezTo>
                <a:cubicBezTo>
                  <a:pt x="378670" y="42616"/>
                  <a:pt x="385209" y="39132"/>
                  <a:pt x="392430" y="38100"/>
                </a:cubicBezTo>
                <a:cubicBezTo>
                  <a:pt x="398748" y="37197"/>
                  <a:pt x="405130" y="36830"/>
                  <a:pt x="411480" y="36195"/>
                </a:cubicBezTo>
                <a:cubicBezTo>
                  <a:pt x="434070" y="30548"/>
                  <a:pt x="398306" y="39211"/>
                  <a:pt x="432435" y="32385"/>
                </a:cubicBezTo>
                <a:cubicBezTo>
                  <a:pt x="434404" y="31991"/>
                  <a:pt x="436219" y="31032"/>
                  <a:pt x="438150" y="30480"/>
                </a:cubicBezTo>
                <a:cubicBezTo>
                  <a:pt x="440667" y="29761"/>
                  <a:pt x="443203" y="29088"/>
                  <a:pt x="445770" y="28575"/>
                </a:cubicBezTo>
                <a:cubicBezTo>
                  <a:pt x="454262" y="26877"/>
                  <a:pt x="458552" y="26808"/>
                  <a:pt x="466725" y="24765"/>
                </a:cubicBezTo>
                <a:cubicBezTo>
                  <a:pt x="468673" y="24278"/>
                  <a:pt x="470464" y="23219"/>
                  <a:pt x="472440" y="22860"/>
                </a:cubicBezTo>
                <a:cubicBezTo>
                  <a:pt x="477477" y="21944"/>
                  <a:pt x="482620" y="21733"/>
                  <a:pt x="487680" y="20955"/>
                </a:cubicBezTo>
                <a:cubicBezTo>
                  <a:pt x="501977" y="18755"/>
                  <a:pt x="493488" y="18695"/>
                  <a:pt x="510540" y="17145"/>
                </a:cubicBezTo>
                <a:cubicBezTo>
                  <a:pt x="559451" y="12699"/>
                  <a:pt x="551855" y="14087"/>
                  <a:pt x="594360" y="11430"/>
                </a:cubicBezTo>
                <a:lnTo>
                  <a:pt x="621030" y="9525"/>
                </a:lnTo>
                <a:cubicBezTo>
                  <a:pt x="632782" y="5608"/>
                  <a:pt x="629732" y="6294"/>
                  <a:pt x="649605" y="3810"/>
                </a:cubicBezTo>
                <a:cubicBezTo>
                  <a:pt x="696356" y="-2034"/>
                  <a:pt x="659726" y="2007"/>
                  <a:pt x="760095" y="0"/>
                </a:cubicBezTo>
                <a:lnTo>
                  <a:pt x="866775" y="1905"/>
                </a:lnTo>
                <a:cubicBezTo>
                  <a:pt x="893463" y="2722"/>
                  <a:pt x="920094" y="5031"/>
                  <a:pt x="946785" y="5715"/>
                </a:cubicBezTo>
                <a:cubicBezTo>
                  <a:pt x="994399" y="6936"/>
                  <a:pt x="1042035" y="6985"/>
                  <a:pt x="1089660" y="7620"/>
                </a:cubicBezTo>
                <a:cubicBezTo>
                  <a:pt x="1092835" y="8255"/>
                  <a:pt x="1095960" y="9232"/>
                  <a:pt x="1099185" y="9525"/>
                </a:cubicBezTo>
                <a:cubicBezTo>
                  <a:pt x="1118109" y="11245"/>
                  <a:pt x="1127089" y="9799"/>
                  <a:pt x="1143000" y="13335"/>
                </a:cubicBezTo>
                <a:cubicBezTo>
                  <a:pt x="1154115" y="15805"/>
                  <a:pt x="1143364" y="14308"/>
                  <a:pt x="1154430" y="19050"/>
                </a:cubicBezTo>
                <a:cubicBezTo>
                  <a:pt x="1158302" y="20709"/>
                  <a:pt x="1170525" y="22269"/>
                  <a:pt x="1173480" y="22860"/>
                </a:cubicBezTo>
                <a:cubicBezTo>
                  <a:pt x="1194103" y="26985"/>
                  <a:pt x="1162193" y="22664"/>
                  <a:pt x="1198245" y="26670"/>
                </a:cubicBezTo>
                <a:cubicBezTo>
                  <a:pt x="1205730" y="28541"/>
                  <a:pt x="1209565" y="29293"/>
                  <a:pt x="1217295" y="32385"/>
                </a:cubicBezTo>
                <a:cubicBezTo>
                  <a:pt x="1219932" y="33440"/>
                  <a:pt x="1222305" y="35076"/>
                  <a:pt x="1224915" y="36195"/>
                </a:cubicBezTo>
                <a:cubicBezTo>
                  <a:pt x="1226761" y="36986"/>
                  <a:pt x="1228834" y="37202"/>
                  <a:pt x="1230630" y="38100"/>
                </a:cubicBezTo>
                <a:cubicBezTo>
                  <a:pt x="1232678" y="39124"/>
                  <a:pt x="1234482" y="40579"/>
                  <a:pt x="1236345" y="41910"/>
                </a:cubicBezTo>
                <a:cubicBezTo>
                  <a:pt x="1238929" y="43755"/>
                  <a:pt x="1241064" y="46336"/>
                  <a:pt x="1243965" y="47625"/>
                </a:cubicBezTo>
                <a:cubicBezTo>
                  <a:pt x="1246924" y="48940"/>
                  <a:pt x="1250389" y="48600"/>
                  <a:pt x="1253490" y="49530"/>
                </a:cubicBezTo>
                <a:cubicBezTo>
                  <a:pt x="1256765" y="50513"/>
                  <a:pt x="1259956" y="51811"/>
                  <a:pt x="1263015" y="53340"/>
                </a:cubicBezTo>
                <a:cubicBezTo>
                  <a:pt x="1265063" y="54364"/>
                  <a:pt x="1266586" y="56346"/>
                  <a:pt x="1268730" y="57150"/>
                </a:cubicBezTo>
                <a:cubicBezTo>
                  <a:pt x="1271762" y="58287"/>
                  <a:pt x="1275080" y="58420"/>
                  <a:pt x="1278255" y="59055"/>
                </a:cubicBezTo>
                <a:cubicBezTo>
                  <a:pt x="1280795" y="60325"/>
                  <a:pt x="1283409" y="61456"/>
                  <a:pt x="1285875" y="62865"/>
                </a:cubicBezTo>
                <a:cubicBezTo>
                  <a:pt x="1287863" y="64001"/>
                  <a:pt x="1289498" y="65745"/>
                  <a:pt x="1291590" y="66675"/>
                </a:cubicBezTo>
                <a:cubicBezTo>
                  <a:pt x="1295260" y="68306"/>
                  <a:pt x="1299678" y="68257"/>
                  <a:pt x="1303020" y="70485"/>
                </a:cubicBezTo>
                <a:cubicBezTo>
                  <a:pt x="1314003" y="77807"/>
                  <a:pt x="1303408" y="71468"/>
                  <a:pt x="1314450" y="76200"/>
                </a:cubicBezTo>
                <a:cubicBezTo>
                  <a:pt x="1317060" y="77319"/>
                  <a:pt x="1319604" y="78601"/>
                  <a:pt x="1322070" y="80010"/>
                </a:cubicBezTo>
                <a:cubicBezTo>
                  <a:pt x="1324058" y="81146"/>
                  <a:pt x="1325693" y="82890"/>
                  <a:pt x="1327785" y="83820"/>
                </a:cubicBezTo>
                <a:cubicBezTo>
                  <a:pt x="1337111" y="87965"/>
                  <a:pt x="1338310" y="86977"/>
                  <a:pt x="1346835" y="89535"/>
                </a:cubicBezTo>
                <a:cubicBezTo>
                  <a:pt x="1350682" y="90689"/>
                  <a:pt x="1354369" y="92371"/>
                  <a:pt x="1358265" y="93345"/>
                </a:cubicBezTo>
                <a:cubicBezTo>
                  <a:pt x="1360805" y="93980"/>
                  <a:pt x="1363434" y="94331"/>
                  <a:pt x="1365885" y="95250"/>
                </a:cubicBezTo>
                <a:cubicBezTo>
                  <a:pt x="1368544" y="96247"/>
                  <a:pt x="1370868" y="98005"/>
                  <a:pt x="1373505" y="99060"/>
                </a:cubicBezTo>
                <a:cubicBezTo>
                  <a:pt x="1384823" y="103587"/>
                  <a:pt x="1382731" y="101968"/>
                  <a:pt x="1392555" y="104775"/>
                </a:cubicBezTo>
                <a:cubicBezTo>
                  <a:pt x="1411686" y="110241"/>
                  <a:pt x="1382069" y="102630"/>
                  <a:pt x="1405890" y="108585"/>
                </a:cubicBezTo>
                <a:cubicBezTo>
                  <a:pt x="1407795" y="109855"/>
                  <a:pt x="1409501" y="111493"/>
                  <a:pt x="1411605" y="112395"/>
                </a:cubicBezTo>
                <a:cubicBezTo>
                  <a:pt x="1422071" y="116880"/>
                  <a:pt x="1416500" y="111077"/>
                  <a:pt x="1424940" y="118110"/>
                </a:cubicBezTo>
                <a:cubicBezTo>
                  <a:pt x="1427010" y="119835"/>
                  <a:pt x="1428413" y="122331"/>
                  <a:pt x="1430655" y="123825"/>
                </a:cubicBezTo>
                <a:cubicBezTo>
                  <a:pt x="1447838" y="135281"/>
                  <a:pt x="1424100" y="114552"/>
                  <a:pt x="1442085" y="129540"/>
                </a:cubicBezTo>
                <a:cubicBezTo>
                  <a:pt x="1444155" y="131265"/>
                  <a:pt x="1445645" y="133639"/>
                  <a:pt x="1447800" y="135255"/>
                </a:cubicBezTo>
                <a:cubicBezTo>
                  <a:pt x="1454918" y="140594"/>
                  <a:pt x="1458818" y="141567"/>
                  <a:pt x="1466850" y="144780"/>
                </a:cubicBezTo>
                <a:cubicBezTo>
                  <a:pt x="1484787" y="162717"/>
                  <a:pt x="1456023" y="135657"/>
                  <a:pt x="1483995" y="154305"/>
                </a:cubicBezTo>
                <a:cubicBezTo>
                  <a:pt x="1485900" y="155575"/>
                  <a:pt x="1487972" y="156625"/>
                  <a:pt x="1489710" y="158115"/>
                </a:cubicBezTo>
                <a:cubicBezTo>
                  <a:pt x="1492437" y="160453"/>
                  <a:pt x="1494456" y="163580"/>
                  <a:pt x="1497330" y="165735"/>
                </a:cubicBezTo>
                <a:cubicBezTo>
                  <a:pt x="1501790" y="169080"/>
                  <a:pt x="1505760" y="169611"/>
                  <a:pt x="1510665" y="171450"/>
                </a:cubicBezTo>
                <a:cubicBezTo>
                  <a:pt x="1513867" y="172651"/>
                  <a:pt x="1516988" y="174059"/>
                  <a:pt x="1520190" y="175260"/>
                </a:cubicBezTo>
                <a:cubicBezTo>
                  <a:pt x="1522070" y="175965"/>
                  <a:pt x="1524150" y="176190"/>
                  <a:pt x="1525905" y="177165"/>
                </a:cubicBezTo>
                <a:cubicBezTo>
                  <a:pt x="1529908" y="179389"/>
                  <a:pt x="1533083" y="183084"/>
                  <a:pt x="1537335" y="184785"/>
                </a:cubicBezTo>
                <a:cubicBezTo>
                  <a:pt x="1548986" y="189445"/>
                  <a:pt x="1544015" y="186698"/>
                  <a:pt x="1552575" y="192405"/>
                </a:cubicBezTo>
                <a:cubicBezTo>
                  <a:pt x="1561096" y="205186"/>
                  <a:pt x="1551058" y="192664"/>
                  <a:pt x="1562100" y="200025"/>
                </a:cubicBezTo>
                <a:cubicBezTo>
                  <a:pt x="1571463" y="206267"/>
                  <a:pt x="1564597" y="204427"/>
                  <a:pt x="1571625" y="211455"/>
                </a:cubicBezTo>
                <a:cubicBezTo>
                  <a:pt x="1573244" y="213074"/>
                  <a:pt x="1575214" y="214415"/>
                  <a:pt x="1577340" y="215265"/>
                </a:cubicBezTo>
                <a:cubicBezTo>
                  <a:pt x="1578519" y="215737"/>
                  <a:pt x="1579880" y="215265"/>
                  <a:pt x="1581150" y="215265"/>
                </a:cubicBez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335780" y="1787769"/>
            <a:ext cx="1602316" cy="317099"/>
          </a:xfrm>
          <a:custGeom>
            <a:avLst/>
            <a:gdLst>
              <a:gd name="connsiteX0" fmla="*/ 0 w 1602316"/>
              <a:gd name="connsiteY0" fmla="*/ 13335 h 211455"/>
              <a:gd name="connsiteX1" fmla="*/ 1905 w 1602316"/>
              <a:gd name="connsiteY1" fmla="*/ 22860 h 211455"/>
              <a:gd name="connsiteX2" fmla="*/ 9525 w 1602316"/>
              <a:gd name="connsiteY2" fmla="*/ 34290 h 211455"/>
              <a:gd name="connsiteX3" fmla="*/ 13335 w 1602316"/>
              <a:gd name="connsiteY3" fmla="*/ 40005 h 211455"/>
              <a:gd name="connsiteX4" fmla="*/ 19050 w 1602316"/>
              <a:gd name="connsiteY4" fmla="*/ 45720 h 211455"/>
              <a:gd name="connsiteX5" fmla="*/ 30480 w 1602316"/>
              <a:gd name="connsiteY5" fmla="*/ 57150 h 211455"/>
              <a:gd name="connsiteX6" fmla="*/ 40005 w 1602316"/>
              <a:gd name="connsiteY6" fmla="*/ 66675 h 211455"/>
              <a:gd name="connsiteX7" fmla="*/ 51435 w 1602316"/>
              <a:gd name="connsiteY7" fmla="*/ 78105 h 211455"/>
              <a:gd name="connsiteX8" fmla="*/ 57150 w 1602316"/>
              <a:gd name="connsiteY8" fmla="*/ 83820 h 211455"/>
              <a:gd name="connsiteX9" fmla="*/ 62865 w 1602316"/>
              <a:gd name="connsiteY9" fmla="*/ 87630 h 211455"/>
              <a:gd name="connsiteX10" fmla="*/ 74295 w 1602316"/>
              <a:gd name="connsiteY10" fmla="*/ 99060 h 211455"/>
              <a:gd name="connsiteX11" fmla="*/ 80010 w 1602316"/>
              <a:gd name="connsiteY11" fmla="*/ 106680 h 211455"/>
              <a:gd name="connsiteX12" fmla="*/ 87630 w 1602316"/>
              <a:gd name="connsiteY12" fmla="*/ 108585 h 211455"/>
              <a:gd name="connsiteX13" fmla="*/ 93345 w 1602316"/>
              <a:gd name="connsiteY13" fmla="*/ 110490 h 211455"/>
              <a:gd name="connsiteX14" fmla="*/ 104775 w 1602316"/>
              <a:gd name="connsiteY14" fmla="*/ 118110 h 211455"/>
              <a:gd name="connsiteX15" fmla="*/ 112395 w 1602316"/>
              <a:gd name="connsiteY15" fmla="*/ 123825 h 211455"/>
              <a:gd name="connsiteX16" fmla="*/ 123825 w 1602316"/>
              <a:gd name="connsiteY16" fmla="*/ 131445 h 211455"/>
              <a:gd name="connsiteX17" fmla="*/ 129540 w 1602316"/>
              <a:gd name="connsiteY17" fmla="*/ 137160 h 211455"/>
              <a:gd name="connsiteX18" fmla="*/ 135255 w 1602316"/>
              <a:gd name="connsiteY18" fmla="*/ 139065 h 211455"/>
              <a:gd name="connsiteX19" fmla="*/ 150495 w 1602316"/>
              <a:gd name="connsiteY19" fmla="*/ 142875 h 211455"/>
              <a:gd name="connsiteX20" fmla="*/ 165735 w 1602316"/>
              <a:gd name="connsiteY20" fmla="*/ 146685 h 211455"/>
              <a:gd name="connsiteX21" fmla="*/ 171450 w 1602316"/>
              <a:gd name="connsiteY21" fmla="*/ 152400 h 211455"/>
              <a:gd name="connsiteX22" fmla="*/ 180975 w 1602316"/>
              <a:gd name="connsiteY22" fmla="*/ 154305 h 211455"/>
              <a:gd name="connsiteX23" fmla="*/ 188595 w 1602316"/>
              <a:gd name="connsiteY23" fmla="*/ 158115 h 211455"/>
              <a:gd name="connsiteX24" fmla="*/ 200025 w 1602316"/>
              <a:gd name="connsiteY24" fmla="*/ 161925 h 211455"/>
              <a:gd name="connsiteX25" fmla="*/ 207645 w 1602316"/>
              <a:gd name="connsiteY25" fmla="*/ 165735 h 211455"/>
              <a:gd name="connsiteX26" fmla="*/ 215265 w 1602316"/>
              <a:gd name="connsiteY26" fmla="*/ 167640 h 211455"/>
              <a:gd name="connsiteX27" fmla="*/ 220980 w 1602316"/>
              <a:gd name="connsiteY27" fmla="*/ 169545 h 211455"/>
              <a:gd name="connsiteX28" fmla="*/ 230505 w 1602316"/>
              <a:gd name="connsiteY28" fmla="*/ 171450 h 211455"/>
              <a:gd name="connsiteX29" fmla="*/ 236220 w 1602316"/>
              <a:gd name="connsiteY29" fmla="*/ 173355 h 211455"/>
              <a:gd name="connsiteX30" fmla="*/ 264795 w 1602316"/>
              <a:gd name="connsiteY30" fmla="*/ 175260 h 211455"/>
              <a:gd name="connsiteX31" fmla="*/ 278130 w 1602316"/>
              <a:gd name="connsiteY31" fmla="*/ 177165 h 211455"/>
              <a:gd name="connsiteX32" fmla="*/ 297180 w 1602316"/>
              <a:gd name="connsiteY32" fmla="*/ 179070 h 211455"/>
              <a:gd name="connsiteX33" fmla="*/ 304800 w 1602316"/>
              <a:gd name="connsiteY33" fmla="*/ 180975 h 211455"/>
              <a:gd name="connsiteX34" fmla="*/ 314325 w 1602316"/>
              <a:gd name="connsiteY34" fmla="*/ 182880 h 211455"/>
              <a:gd name="connsiteX35" fmla="*/ 325755 w 1602316"/>
              <a:gd name="connsiteY35" fmla="*/ 186690 h 211455"/>
              <a:gd name="connsiteX36" fmla="*/ 340995 w 1602316"/>
              <a:gd name="connsiteY36" fmla="*/ 192405 h 211455"/>
              <a:gd name="connsiteX37" fmla="*/ 375285 w 1602316"/>
              <a:gd name="connsiteY37" fmla="*/ 194310 h 211455"/>
              <a:gd name="connsiteX38" fmla="*/ 392430 w 1602316"/>
              <a:gd name="connsiteY38" fmla="*/ 198120 h 211455"/>
              <a:gd name="connsiteX39" fmla="*/ 462915 w 1602316"/>
              <a:gd name="connsiteY39" fmla="*/ 200025 h 211455"/>
              <a:gd name="connsiteX40" fmla="*/ 493395 w 1602316"/>
              <a:gd name="connsiteY40" fmla="*/ 203835 h 211455"/>
              <a:gd name="connsiteX41" fmla="*/ 554355 w 1602316"/>
              <a:gd name="connsiteY41" fmla="*/ 205740 h 211455"/>
              <a:gd name="connsiteX42" fmla="*/ 647700 w 1602316"/>
              <a:gd name="connsiteY42" fmla="*/ 209550 h 211455"/>
              <a:gd name="connsiteX43" fmla="*/ 790575 w 1602316"/>
              <a:gd name="connsiteY43" fmla="*/ 211455 h 211455"/>
              <a:gd name="connsiteX44" fmla="*/ 914400 w 1602316"/>
              <a:gd name="connsiteY44" fmla="*/ 209550 h 211455"/>
              <a:gd name="connsiteX45" fmla="*/ 1072515 w 1602316"/>
              <a:gd name="connsiteY45" fmla="*/ 207645 h 211455"/>
              <a:gd name="connsiteX46" fmla="*/ 1080135 w 1602316"/>
              <a:gd name="connsiteY46" fmla="*/ 205740 h 211455"/>
              <a:gd name="connsiteX47" fmla="*/ 1125855 w 1602316"/>
              <a:gd name="connsiteY47" fmla="*/ 201930 h 211455"/>
              <a:gd name="connsiteX48" fmla="*/ 1137285 w 1602316"/>
              <a:gd name="connsiteY48" fmla="*/ 198120 h 211455"/>
              <a:gd name="connsiteX49" fmla="*/ 1143000 w 1602316"/>
              <a:gd name="connsiteY49" fmla="*/ 196215 h 211455"/>
              <a:gd name="connsiteX50" fmla="*/ 1154430 w 1602316"/>
              <a:gd name="connsiteY50" fmla="*/ 194310 h 211455"/>
              <a:gd name="connsiteX51" fmla="*/ 1162050 w 1602316"/>
              <a:gd name="connsiteY51" fmla="*/ 192405 h 211455"/>
              <a:gd name="connsiteX52" fmla="*/ 1179195 w 1602316"/>
              <a:gd name="connsiteY52" fmla="*/ 190500 h 211455"/>
              <a:gd name="connsiteX53" fmla="*/ 1198245 w 1602316"/>
              <a:gd name="connsiteY53" fmla="*/ 186690 h 211455"/>
              <a:gd name="connsiteX54" fmla="*/ 1217295 w 1602316"/>
              <a:gd name="connsiteY54" fmla="*/ 182880 h 211455"/>
              <a:gd name="connsiteX55" fmla="*/ 1240155 w 1602316"/>
              <a:gd name="connsiteY55" fmla="*/ 180975 h 211455"/>
              <a:gd name="connsiteX56" fmla="*/ 1251585 w 1602316"/>
              <a:gd name="connsiteY56" fmla="*/ 177165 h 211455"/>
              <a:gd name="connsiteX57" fmla="*/ 1266825 w 1602316"/>
              <a:gd name="connsiteY57" fmla="*/ 173355 h 211455"/>
              <a:gd name="connsiteX58" fmla="*/ 1274445 w 1602316"/>
              <a:gd name="connsiteY58" fmla="*/ 171450 h 211455"/>
              <a:gd name="connsiteX59" fmla="*/ 1306830 w 1602316"/>
              <a:gd name="connsiteY59" fmla="*/ 163830 h 211455"/>
              <a:gd name="connsiteX60" fmla="*/ 1312545 w 1602316"/>
              <a:gd name="connsiteY60" fmla="*/ 161925 h 211455"/>
              <a:gd name="connsiteX61" fmla="*/ 1323975 w 1602316"/>
              <a:gd name="connsiteY61" fmla="*/ 160020 h 211455"/>
              <a:gd name="connsiteX62" fmla="*/ 1348740 w 1602316"/>
              <a:gd name="connsiteY62" fmla="*/ 154305 h 211455"/>
              <a:gd name="connsiteX63" fmla="*/ 1362075 w 1602316"/>
              <a:gd name="connsiteY63" fmla="*/ 152400 h 211455"/>
              <a:gd name="connsiteX64" fmla="*/ 1369695 w 1602316"/>
              <a:gd name="connsiteY64" fmla="*/ 150495 h 211455"/>
              <a:gd name="connsiteX65" fmla="*/ 1392555 w 1602316"/>
              <a:gd name="connsiteY65" fmla="*/ 148590 h 211455"/>
              <a:gd name="connsiteX66" fmla="*/ 1398270 w 1602316"/>
              <a:gd name="connsiteY66" fmla="*/ 146685 h 211455"/>
              <a:gd name="connsiteX67" fmla="*/ 1405890 w 1602316"/>
              <a:gd name="connsiteY67" fmla="*/ 144780 h 211455"/>
              <a:gd name="connsiteX68" fmla="*/ 1419225 w 1602316"/>
              <a:gd name="connsiteY68" fmla="*/ 139065 h 211455"/>
              <a:gd name="connsiteX69" fmla="*/ 1424940 w 1602316"/>
              <a:gd name="connsiteY69" fmla="*/ 135255 h 211455"/>
              <a:gd name="connsiteX70" fmla="*/ 1430655 w 1602316"/>
              <a:gd name="connsiteY70" fmla="*/ 133350 h 211455"/>
              <a:gd name="connsiteX71" fmla="*/ 1438275 w 1602316"/>
              <a:gd name="connsiteY71" fmla="*/ 127635 h 211455"/>
              <a:gd name="connsiteX72" fmla="*/ 1449705 w 1602316"/>
              <a:gd name="connsiteY72" fmla="*/ 125730 h 211455"/>
              <a:gd name="connsiteX73" fmla="*/ 1457325 w 1602316"/>
              <a:gd name="connsiteY73" fmla="*/ 120015 h 211455"/>
              <a:gd name="connsiteX74" fmla="*/ 1464945 w 1602316"/>
              <a:gd name="connsiteY74" fmla="*/ 118110 h 211455"/>
              <a:gd name="connsiteX75" fmla="*/ 1482090 w 1602316"/>
              <a:gd name="connsiteY75" fmla="*/ 114300 h 211455"/>
              <a:gd name="connsiteX76" fmla="*/ 1497330 w 1602316"/>
              <a:gd name="connsiteY76" fmla="*/ 106680 h 211455"/>
              <a:gd name="connsiteX77" fmla="*/ 1518285 w 1602316"/>
              <a:gd name="connsiteY77" fmla="*/ 100965 h 211455"/>
              <a:gd name="connsiteX78" fmla="*/ 1529715 w 1602316"/>
              <a:gd name="connsiteY78" fmla="*/ 89535 h 211455"/>
              <a:gd name="connsiteX79" fmla="*/ 1535430 w 1602316"/>
              <a:gd name="connsiteY79" fmla="*/ 85725 h 211455"/>
              <a:gd name="connsiteX80" fmla="*/ 1541145 w 1602316"/>
              <a:gd name="connsiteY80" fmla="*/ 80010 h 211455"/>
              <a:gd name="connsiteX81" fmla="*/ 1548765 w 1602316"/>
              <a:gd name="connsiteY81" fmla="*/ 76200 h 211455"/>
              <a:gd name="connsiteX82" fmla="*/ 1554480 w 1602316"/>
              <a:gd name="connsiteY82" fmla="*/ 70485 h 211455"/>
              <a:gd name="connsiteX83" fmla="*/ 1564005 w 1602316"/>
              <a:gd name="connsiteY83" fmla="*/ 62865 h 211455"/>
              <a:gd name="connsiteX84" fmla="*/ 1575435 w 1602316"/>
              <a:gd name="connsiteY84" fmla="*/ 51435 h 211455"/>
              <a:gd name="connsiteX85" fmla="*/ 1581150 w 1602316"/>
              <a:gd name="connsiteY85" fmla="*/ 45720 h 211455"/>
              <a:gd name="connsiteX86" fmla="*/ 1594485 w 1602316"/>
              <a:gd name="connsiteY86" fmla="*/ 36195 h 211455"/>
              <a:gd name="connsiteX87" fmla="*/ 1596390 w 1602316"/>
              <a:gd name="connsiteY87" fmla="*/ 28575 h 211455"/>
              <a:gd name="connsiteX88" fmla="*/ 1602105 w 1602316"/>
              <a:gd name="connsiteY88" fmla="*/ 17145 h 211455"/>
              <a:gd name="connsiteX89" fmla="*/ 1602105 w 1602316"/>
              <a:gd name="connsiteY89" fmla="*/ 0 h 21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602316" h="211455">
                <a:moveTo>
                  <a:pt x="0" y="13335"/>
                </a:moveTo>
                <a:cubicBezTo>
                  <a:pt x="635" y="16510"/>
                  <a:pt x="565" y="19912"/>
                  <a:pt x="1905" y="22860"/>
                </a:cubicBezTo>
                <a:cubicBezTo>
                  <a:pt x="3800" y="27029"/>
                  <a:pt x="6985" y="30480"/>
                  <a:pt x="9525" y="34290"/>
                </a:cubicBezTo>
                <a:cubicBezTo>
                  <a:pt x="10795" y="36195"/>
                  <a:pt x="11716" y="38386"/>
                  <a:pt x="13335" y="40005"/>
                </a:cubicBezTo>
                <a:cubicBezTo>
                  <a:pt x="15240" y="41910"/>
                  <a:pt x="17297" y="43675"/>
                  <a:pt x="19050" y="45720"/>
                </a:cubicBezTo>
                <a:cubicBezTo>
                  <a:pt x="28502" y="56747"/>
                  <a:pt x="20419" y="50443"/>
                  <a:pt x="30480" y="57150"/>
                </a:cubicBezTo>
                <a:cubicBezTo>
                  <a:pt x="38331" y="68926"/>
                  <a:pt x="29614" y="57439"/>
                  <a:pt x="40005" y="66675"/>
                </a:cubicBezTo>
                <a:cubicBezTo>
                  <a:pt x="44032" y="70255"/>
                  <a:pt x="47625" y="74295"/>
                  <a:pt x="51435" y="78105"/>
                </a:cubicBezTo>
                <a:cubicBezTo>
                  <a:pt x="53340" y="80010"/>
                  <a:pt x="54908" y="82326"/>
                  <a:pt x="57150" y="83820"/>
                </a:cubicBezTo>
                <a:cubicBezTo>
                  <a:pt x="59055" y="85090"/>
                  <a:pt x="61154" y="86109"/>
                  <a:pt x="62865" y="87630"/>
                </a:cubicBezTo>
                <a:cubicBezTo>
                  <a:pt x="66892" y="91210"/>
                  <a:pt x="71062" y="94749"/>
                  <a:pt x="74295" y="99060"/>
                </a:cubicBezTo>
                <a:cubicBezTo>
                  <a:pt x="76200" y="101600"/>
                  <a:pt x="77426" y="104835"/>
                  <a:pt x="80010" y="106680"/>
                </a:cubicBezTo>
                <a:cubicBezTo>
                  <a:pt x="82140" y="108202"/>
                  <a:pt x="85113" y="107866"/>
                  <a:pt x="87630" y="108585"/>
                </a:cubicBezTo>
                <a:cubicBezTo>
                  <a:pt x="89561" y="109137"/>
                  <a:pt x="91440" y="109855"/>
                  <a:pt x="93345" y="110490"/>
                </a:cubicBezTo>
                <a:cubicBezTo>
                  <a:pt x="106645" y="123790"/>
                  <a:pt x="91909" y="110758"/>
                  <a:pt x="104775" y="118110"/>
                </a:cubicBezTo>
                <a:cubicBezTo>
                  <a:pt x="107532" y="119685"/>
                  <a:pt x="109794" y="122004"/>
                  <a:pt x="112395" y="123825"/>
                </a:cubicBezTo>
                <a:cubicBezTo>
                  <a:pt x="116146" y="126451"/>
                  <a:pt x="120587" y="128207"/>
                  <a:pt x="123825" y="131445"/>
                </a:cubicBezTo>
                <a:cubicBezTo>
                  <a:pt x="125730" y="133350"/>
                  <a:pt x="127298" y="135666"/>
                  <a:pt x="129540" y="137160"/>
                </a:cubicBezTo>
                <a:cubicBezTo>
                  <a:pt x="131211" y="138274"/>
                  <a:pt x="133318" y="138537"/>
                  <a:pt x="135255" y="139065"/>
                </a:cubicBezTo>
                <a:cubicBezTo>
                  <a:pt x="140307" y="140443"/>
                  <a:pt x="145527" y="141219"/>
                  <a:pt x="150495" y="142875"/>
                </a:cubicBezTo>
                <a:cubicBezTo>
                  <a:pt x="159282" y="145804"/>
                  <a:pt x="154241" y="144386"/>
                  <a:pt x="165735" y="146685"/>
                </a:cubicBezTo>
                <a:cubicBezTo>
                  <a:pt x="167640" y="148590"/>
                  <a:pt x="169040" y="151195"/>
                  <a:pt x="171450" y="152400"/>
                </a:cubicBezTo>
                <a:cubicBezTo>
                  <a:pt x="174346" y="153848"/>
                  <a:pt x="177903" y="153281"/>
                  <a:pt x="180975" y="154305"/>
                </a:cubicBezTo>
                <a:cubicBezTo>
                  <a:pt x="183669" y="155203"/>
                  <a:pt x="185958" y="157060"/>
                  <a:pt x="188595" y="158115"/>
                </a:cubicBezTo>
                <a:cubicBezTo>
                  <a:pt x="192324" y="159607"/>
                  <a:pt x="196433" y="160129"/>
                  <a:pt x="200025" y="161925"/>
                </a:cubicBezTo>
                <a:cubicBezTo>
                  <a:pt x="202565" y="163195"/>
                  <a:pt x="204986" y="164738"/>
                  <a:pt x="207645" y="165735"/>
                </a:cubicBezTo>
                <a:cubicBezTo>
                  <a:pt x="210096" y="166654"/>
                  <a:pt x="212748" y="166921"/>
                  <a:pt x="215265" y="167640"/>
                </a:cubicBezTo>
                <a:cubicBezTo>
                  <a:pt x="217196" y="168192"/>
                  <a:pt x="219032" y="169058"/>
                  <a:pt x="220980" y="169545"/>
                </a:cubicBezTo>
                <a:cubicBezTo>
                  <a:pt x="224121" y="170330"/>
                  <a:pt x="227364" y="170665"/>
                  <a:pt x="230505" y="171450"/>
                </a:cubicBezTo>
                <a:cubicBezTo>
                  <a:pt x="232453" y="171937"/>
                  <a:pt x="234224" y="173133"/>
                  <a:pt x="236220" y="173355"/>
                </a:cubicBezTo>
                <a:cubicBezTo>
                  <a:pt x="245708" y="174409"/>
                  <a:pt x="255270" y="174625"/>
                  <a:pt x="264795" y="175260"/>
                </a:cubicBezTo>
                <a:cubicBezTo>
                  <a:pt x="269240" y="175895"/>
                  <a:pt x="273671" y="176640"/>
                  <a:pt x="278130" y="177165"/>
                </a:cubicBezTo>
                <a:cubicBezTo>
                  <a:pt x="284468" y="177911"/>
                  <a:pt x="290862" y="178167"/>
                  <a:pt x="297180" y="179070"/>
                </a:cubicBezTo>
                <a:cubicBezTo>
                  <a:pt x="299772" y="179440"/>
                  <a:pt x="302244" y="180407"/>
                  <a:pt x="304800" y="180975"/>
                </a:cubicBezTo>
                <a:cubicBezTo>
                  <a:pt x="307961" y="181677"/>
                  <a:pt x="311201" y="182028"/>
                  <a:pt x="314325" y="182880"/>
                </a:cubicBezTo>
                <a:cubicBezTo>
                  <a:pt x="318200" y="183937"/>
                  <a:pt x="321995" y="185280"/>
                  <a:pt x="325755" y="186690"/>
                </a:cubicBezTo>
                <a:cubicBezTo>
                  <a:pt x="330835" y="188595"/>
                  <a:pt x="335633" y="191580"/>
                  <a:pt x="340995" y="192405"/>
                </a:cubicBezTo>
                <a:cubicBezTo>
                  <a:pt x="352310" y="194146"/>
                  <a:pt x="363855" y="193675"/>
                  <a:pt x="375285" y="194310"/>
                </a:cubicBezTo>
                <a:cubicBezTo>
                  <a:pt x="378684" y="195160"/>
                  <a:pt x="389442" y="197978"/>
                  <a:pt x="392430" y="198120"/>
                </a:cubicBezTo>
                <a:cubicBezTo>
                  <a:pt x="415907" y="199238"/>
                  <a:pt x="439420" y="199390"/>
                  <a:pt x="462915" y="200025"/>
                </a:cubicBezTo>
                <a:cubicBezTo>
                  <a:pt x="475755" y="204305"/>
                  <a:pt x="469637" y="202779"/>
                  <a:pt x="493395" y="203835"/>
                </a:cubicBezTo>
                <a:cubicBezTo>
                  <a:pt x="513705" y="204738"/>
                  <a:pt x="534035" y="205105"/>
                  <a:pt x="554355" y="205740"/>
                </a:cubicBezTo>
                <a:cubicBezTo>
                  <a:pt x="596634" y="209584"/>
                  <a:pt x="577644" y="208310"/>
                  <a:pt x="647700" y="209550"/>
                </a:cubicBezTo>
                <a:lnTo>
                  <a:pt x="790575" y="211455"/>
                </a:lnTo>
                <a:lnTo>
                  <a:pt x="914400" y="209550"/>
                </a:lnTo>
                <a:lnTo>
                  <a:pt x="1072515" y="207645"/>
                </a:lnTo>
                <a:cubicBezTo>
                  <a:pt x="1075132" y="207585"/>
                  <a:pt x="1077543" y="206110"/>
                  <a:pt x="1080135" y="205740"/>
                </a:cubicBezTo>
                <a:cubicBezTo>
                  <a:pt x="1091302" y="204145"/>
                  <a:pt x="1116214" y="202619"/>
                  <a:pt x="1125855" y="201930"/>
                </a:cubicBezTo>
                <a:lnTo>
                  <a:pt x="1137285" y="198120"/>
                </a:lnTo>
                <a:cubicBezTo>
                  <a:pt x="1139190" y="197485"/>
                  <a:pt x="1141019" y="196545"/>
                  <a:pt x="1143000" y="196215"/>
                </a:cubicBezTo>
                <a:cubicBezTo>
                  <a:pt x="1146810" y="195580"/>
                  <a:pt x="1150642" y="195068"/>
                  <a:pt x="1154430" y="194310"/>
                </a:cubicBezTo>
                <a:cubicBezTo>
                  <a:pt x="1156997" y="193797"/>
                  <a:pt x="1159462" y="192803"/>
                  <a:pt x="1162050" y="192405"/>
                </a:cubicBezTo>
                <a:cubicBezTo>
                  <a:pt x="1167733" y="191531"/>
                  <a:pt x="1173480" y="191135"/>
                  <a:pt x="1179195" y="190500"/>
                </a:cubicBezTo>
                <a:cubicBezTo>
                  <a:pt x="1190932" y="186588"/>
                  <a:pt x="1178982" y="190192"/>
                  <a:pt x="1198245" y="186690"/>
                </a:cubicBezTo>
                <a:cubicBezTo>
                  <a:pt x="1213111" y="183987"/>
                  <a:pt x="1198121" y="185010"/>
                  <a:pt x="1217295" y="182880"/>
                </a:cubicBezTo>
                <a:cubicBezTo>
                  <a:pt x="1224895" y="182036"/>
                  <a:pt x="1232535" y="181610"/>
                  <a:pt x="1240155" y="180975"/>
                </a:cubicBezTo>
                <a:cubicBezTo>
                  <a:pt x="1243965" y="179705"/>
                  <a:pt x="1247723" y="178268"/>
                  <a:pt x="1251585" y="177165"/>
                </a:cubicBezTo>
                <a:cubicBezTo>
                  <a:pt x="1256620" y="175726"/>
                  <a:pt x="1261745" y="174625"/>
                  <a:pt x="1266825" y="173355"/>
                </a:cubicBezTo>
                <a:cubicBezTo>
                  <a:pt x="1269365" y="172720"/>
                  <a:pt x="1271961" y="172278"/>
                  <a:pt x="1274445" y="171450"/>
                </a:cubicBezTo>
                <a:cubicBezTo>
                  <a:pt x="1296453" y="164114"/>
                  <a:pt x="1275131" y="170623"/>
                  <a:pt x="1306830" y="163830"/>
                </a:cubicBezTo>
                <a:cubicBezTo>
                  <a:pt x="1308793" y="163409"/>
                  <a:pt x="1310585" y="162361"/>
                  <a:pt x="1312545" y="161925"/>
                </a:cubicBezTo>
                <a:cubicBezTo>
                  <a:pt x="1316316" y="161087"/>
                  <a:pt x="1320165" y="160655"/>
                  <a:pt x="1323975" y="160020"/>
                </a:cubicBezTo>
                <a:cubicBezTo>
                  <a:pt x="1337103" y="153456"/>
                  <a:pt x="1328033" y="156893"/>
                  <a:pt x="1348740" y="154305"/>
                </a:cubicBezTo>
                <a:cubicBezTo>
                  <a:pt x="1353195" y="153748"/>
                  <a:pt x="1357657" y="153203"/>
                  <a:pt x="1362075" y="152400"/>
                </a:cubicBezTo>
                <a:cubicBezTo>
                  <a:pt x="1364651" y="151932"/>
                  <a:pt x="1367097" y="150820"/>
                  <a:pt x="1369695" y="150495"/>
                </a:cubicBezTo>
                <a:cubicBezTo>
                  <a:pt x="1377282" y="149547"/>
                  <a:pt x="1384935" y="149225"/>
                  <a:pt x="1392555" y="148590"/>
                </a:cubicBezTo>
                <a:cubicBezTo>
                  <a:pt x="1394460" y="147955"/>
                  <a:pt x="1396339" y="147237"/>
                  <a:pt x="1398270" y="146685"/>
                </a:cubicBezTo>
                <a:cubicBezTo>
                  <a:pt x="1400787" y="145966"/>
                  <a:pt x="1403484" y="145811"/>
                  <a:pt x="1405890" y="144780"/>
                </a:cubicBezTo>
                <a:cubicBezTo>
                  <a:pt x="1424308" y="136887"/>
                  <a:pt x="1397348" y="144534"/>
                  <a:pt x="1419225" y="139065"/>
                </a:cubicBezTo>
                <a:cubicBezTo>
                  <a:pt x="1421130" y="137795"/>
                  <a:pt x="1422892" y="136279"/>
                  <a:pt x="1424940" y="135255"/>
                </a:cubicBezTo>
                <a:cubicBezTo>
                  <a:pt x="1426736" y="134357"/>
                  <a:pt x="1428912" y="134346"/>
                  <a:pt x="1430655" y="133350"/>
                </a:cubicBezTo>
                <a:cubicBezTo>
                  <a:pt x="1433412" y="131775"/>
                  <a:pt x="1435327" y="128814"/>
                  <a:pt x="1438275" y="127635"/>
                </a:cubicBezTo>
                <a:cubicBezTo>
                  <a:pt x="1441861" y="126200"/>
                  <a:pt x="1445895" y="126365"/>
                  <a:pt x="1449705" y="125730"/>
                </a:cubicBezTo>
                <a:cubicBezTo>
                  <a:pt x="1452245" y="123825"/>
                  <a:pt x="1454485" y="121435"/>
                  <a:pt x="1457325" y="120015"/>
                </a:cubicBezTo>
                <a:cubicBezTo>
                  <a:pt x="1459667" y="118844"/>
                  <a:pt x="1462389" y="118678"/>
                  <a:pt x="1464945" y="118110"/>
                </a:cubicBezTo>
                <a:cubicBezTo>
                  <a:pt x="1467012" y="117651"/>
                  <a:pt x="1479435" y="115406"/>
                  <a:pt x="1482090" y="114300"/>
                </a:cubicBezTo>
                <a:cubicBezTo>
                  <a:pt x="1487333" y="112116"/>
                  <a:pt x="1491820" y="108058"/>
                  <a:pt x="1497330" y="106680"/>
                </a:cubicBezTo>
                <a:cubicBezTo>
                  <a:pt x="1514518" y="102383"/>
                  <a:pt x="1507602" y="104526"/>
                  <a:pt x="1518285" y="100965"/>
                </a:cubicBezTo>
                <a:cubicBezTo>
                  <a:pt x="1522095" y="97155"/>
                  <a:pt x="1525232" y="92524"/>
                  <a:pt x="1529715" y="89535"/>
                </a:cubicBezTo>
                <a:cubicBezTo>
                  <a:pt x="1531620" y="88265"/>
                  <a:pt x="1533671" y="87191"/>
                  <a:pt x="1535430" y="85725"/>
                </a:cubicBezTo>
                <a:cubicBezTo>
                  <a:pt x="1537500" y="84000"/>
                  <a:pt x="1538953" y="81576"/>
                  <a:pt x="1541145" y="80010"/>
                </a:cubicBezTo>
                <a:cubicBezTo>
                  <a:pt x="1543456" y="78359"/>
                  <a:pt x="1546454" y="77851"/>
                  <a:pt x="1548765" y="76200"/>
                </a:cubicBezTo>
                <a:cubicBezTo>
                  <a:pt x="1550957" y="74634"/>
                  <a:pt x="1552453" y="72259"/>
                  <a:pt x="1554480" y="70485"/>
                </a:cubicBezTo>
                <a:cubicBezTo>
                  <a:pt x="1557540" y="67808"/>
                  <a:pt x="1560996" y="65600"/>
                  <a:pt x="1564005" y="62865"/>
                </a:cubicBezTo>
                <a:cubicBezTo>
                  <a:pt x="1567992" y="59241"/>
                  <a:pt x="1571625" y="55245"/>
                  <a:pt x="1575435" y="51435"/>
                </a:cubicBezTo>
                <a:cubicBezTo>
                  <a:pt x="1577340" y="49530"/>
                  <a:pt x="1578995" y="47336"/>
                  <a:pt x="1581150" y="45720"/>
                </a:cubicBezTo>
                <a:cubicBezTo>
                  <a:pt x="1590602" y="38631"/>
                  <a:pt x="1586128" y="41766"/>
                  <a:pt x="1594485" y="36195"/>
                </a:cubicBezTo>
                <a:cubicBezTo>
                  <a:pt x="1595120" y="33655"/>
                  <a:pt x="1595359" y="30981"/>
                  <a:pt x="1596390" y="28575"/>
                </a:cubicBezTo>
                <a:cubicBezTo>
                  <a:pt x="1598948" y="22607"/>
                  <a:pt x="1601551" y="23788"/>
                  <a:pt x="1602105" y="17145"/>
                </a:cubicBezTo>
                <a:cubicBezTo>
                  <a:pt x="1602580" y="11450"/>
                  <a:pt x="1602105" y="5715"/>
                  <a:pt x="1602105" y="0"/>
                </a:cubicBez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89567" y="1567336"/>
            <a:ext cx="511107" cy="470341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4667250" y="1409145"/>
            <a:ext cx="927735" cy="119098"/>
          </a:xfrm>
          <a:custGeom>
            <a:avLst/>
            <a:gdLst>
              <a:gd name="connsiteX0" fmla="*/ 0 w 927735"/>
              <a:gd name="connsiteY0" fmla="*/ 127635 h 127635"/>
              <a:gd name="connsiteX1" fmla="*/ 13335 w 927735"/>
              <a:gd name="connsiteY1" fmla="*/ 125730 h 127635"/>
              <a:gd name="connsiteX2" fmla="*/ 19050 w 927735"/>
              <a:gd name="connsiteY2" fmla="*/ 121920 h 127635"/>
              <a:gd name="connsiteX3" fmla="*/ 24765 w 927735"/>
              <a:gd name="connsiteY3" fmla="*/ 120015 h 127635"/>
              <a:gd name="connsiteX4" fmla="*/ 34290 w 927735"/>
              <a:gd name="connsiteY4" fmla="*/ 108585 h 127635"/>
              <a:gd name="connsiteX5" fmla="*/ 40005 w 927735"/>
              <a:gd name="connsiteY5" fmla="*/ 106680 h 127635"/>
              <a:gd name="connsiteX6" fmla="*/ 49530 w 927735"/>
              <a:gd name="connsiteY6" fmla="*/ 97155 h 127635"/>
              <a:gd name="connsiteX7" fmla="*/ 53340 w 927735"/>
              <a:gd name="connsiteY7" fmla="*/ 91440 h 127635"/>
              <a:gd name="connsiteX8" fmla="*/ 59055 w 927735"/>
              <a:gd name="connsiteY8" fmla="*/ 89535 h 127635"/>
              <a:gd name="connsiteX9" fmla="*/ 70485 w 927735"/>
              <a:gd name="connsiteY9" fmla="*/ 83820 h 127635"/>
              <a:gd name="connsiteX10" fmla="*/ 72390 w 927735"/>
              <a:gd name="connsiteY10" fmla="*/ 78105 h 127635"/>
              <a:gd name="connsiteX11" fmla="*/ 78105 w 927735"/>
              <a:gd name="connsiteY11" fmla="*/ 76200 h 127635"/>
              <a:gd name="connsiteX12" fmla="*/ 83820 w 927735"/>
              <a:gd name="connsiteY12" fmla="*/ 72390 h 127635"/>
              <a:gd name="connsiteX13" fmla="*/ 91440 w 927735"/>
              <a:gd name="connsiteY13" fmla="*/ 70485 h 127635"/>
              <a:gd name="connsiteX14" fmla="*/ 104775 w 927735"/>
              <a:gd name="connsiteY14" fmla="*/ 66675 h 127635"/>
              <a:gd name="connsiteX15" fmla="*/ 110490 w 927735"/>
              <a:gd name="connsiteY15" fmla="*/ 60960 h 127635"/>
              <a:gd name="connsiteX16" fmla="*/ 133350 w 927735"/>
              <a:gd name="connsiteY16" fmla="*/ 55245 h 127635"/>
              <a:gd name="connsiteX17" fmla="*/ 140970 w 927735"/>
              <a:gd name="connsiteY17" fmla="*/ 51435 h 127635"/>
              <a:gd name="connsiteX18" fmla="*/ 146685 w 927735"/>
              <a:gd name="connsiteY18" fmla="*/ 49530 h 127635"/>
              <a:gd name="connsiteX19" fmla="*/ 152400 w 927735"/>
              <a:gd name="connsiteY19" fmla="*/ 45720 h 127635"/>
              <a:gd name="connsiteX20" fmla="*/ 158115 w 927735"/>
              <a:gd name="connsiteY20" fmla="*/ 43815 h 127635"/>
              <a:gd name="connsiteX21" fmla="*/ 165735 w 927735"/>
              <a:gd name="connsiteY21" fmla="*/ 40005 h 127635"/>
              <a:gd name="connsiteX22" fmla="*/ 180975 w 927735"/>
              <a:gd name="connsiteY22" fmla="*/ 36195 h 127635"/>
              <a:gd name="connsiteX23" fmla="*/ 194310 w 927735"/>
              <a:gd name="connsiteY23" fmla="*/ 30480 h 127635"/>
              <a:gd name="connsiteX24" fmla="*/ 215265 w 927735"/>
              <a:gd name="connsiteY24" fmla="*/ 26670 h 127635"/>
              <a:gd name="connsiteX25" fmla="*/ 251460 w 927735"/>
              <a:gd name="connsiteY25" fmla="*/ 24765 h 127635"/>
              <a:gd name="connsiteX26" fmla="*/ 266700 w 927735"/>
              <a:gd name="connsiteY26" fmla="*/ 20955 h 127635"/>
              <a:gd name="connsiteX27" fmla="*/ 274320 w 927735"/>
              <a:gd name="connsiteY27" fmla="*/ 19050 h 127635"/>
              <a:gd name="connsiteX28" fmla="*/ 295275 w 927735"/>
              <a:gd name="connsiteY28" fmla="*/ 17145 h 127635"/>
              <a:gd name="connsiteX29" fmla="*/ 327660 w 927735"/>
              <a:gd name="connsiteY29" fmla="*/ 7620 h 127635"/>
              <a:gd name="connsiteX30" fmla="*/ 401955 w 927735"/>
              <a:gd name="connsiteY30" fmla="*/ 1905 h 127635"/>
              <a:gd name="connsiteX31" fmla="*/ 548640 w 927735"/>
              <a:gd name="connsiteY31" fmla="*/ 0 h 127635"/>
              <a:gd name="connsiteX32" fmla="*/ 661035 w 927735"/>
              <a:gd name="connsiteY32" fmla="*/ 1905 h 127635"/>
              <a:gd name="connsiteX33" fmla="*/ 714375 w 927735"/>
              <a:gd name="connsiteY33" fmla="*/ 5715 h 127635"/>
              <a:gd name="connsiteX34" fmla="*/ 727710 w 927735"/>
              <a:gd name="connsiteY34" fmla="*/ 9525 h 127635"/>
              <a:gd name="connsiteX35" fmla="*/ 733425 w 927735"/>
              <a:gd name="connsiteY35" fmla="*/ 11430 h 127635"/>
              <a:gd name="connsiteX36" fmla="*/ 744855 w 927735"/>
              <a:gd name="connsiteY36" fmla="*/ 19050 h 127635"/>
              <a:gd name="connsiteX37" fmla="*/ 752475 w 927735"/>
              <a:gd name="connsiteY37" fmla="*/ 24765 h 127635"/>
              <a:gd name="connsiteX38" fmla="*/ 763905 w 927735"/>
              <a:gd name="connsiteY38" fmla="*/ 26670 h 127635"/>
              <a:gd name="connsiteX39" fmla="*/ 773430 w 927735"/>
              <a:gd name="connsiteY39" fmla="*/ 28575 h 127635"/>
              <a:gd name="connsiteX40" fmla="*/ 786765 w 927735"/>
              <a:gd name="connsiteY40" fmla="*/ 34290 h 127635"/>
              <a:gd name="connsiteX41" fmla="*/ 802005 w 927735"/>
              <a:gd name="connsiteY41" fmla="*/ 38100 h 127635"/>
              <a:gd name="connsiteX42" fmla="*/ 807720 w 927735"/>
              <a:gd name="connsiteY42" fmla="*/ 41910 h 127635"/>
              <a:gd name="connsiteX43" fmla="*/ 815340 w 927735"/>
              <a:gd name="connsiteY43" fmla="*/ 43815 h 127635"/>
              <a:gd name="connsiteX44" fmla="*/ 826770 w 927735"/>
              <a:gd name="connsiteY44" fmla="*/ 47625 h 127635"/>
              <a:gd name="connsiteX45" fmla="*/ 832485 w 927735"/>
              <a:gd name="connsiteY45" fmla="*/ 49530 h 127635"/>
              <a:gd name="connsiteX46" fmla="*/ 849630 w 927735"/>
              <a:gd name="connsiteY46" fmla="*/ 62865 h 127635"/>
              <a:gd name="connsiteX47" fmla="*/ 861060 w 927735"/>
              <a:gd name="connsiteY47" fmla="*/ 66675 h 127635"/>
              <a:gd name="connsiteX48" fmla="*/ 880110 w 927735"/>
              <a:gd name="connsiteY48" fmla="*/ 80010 h 127635"/>
              <a:gd name="connsiteX49" fmla="*/ 885825 w 927735"/>
              <a:gd name="connsiteY49" fmla="*/ 83820 h 127635"/>
              <a:gd name="connsiteX50" fmla="*/ 889635 w 927735"/>
              <a:gd name="connsiteY50" fmla="*/ 89535 h 127635"/>
              <a:gd name="connsiteX51" fmla="*/ 897255 w 927735"/>
              <a:gd name="connsiteY51" fmla="*/ 91440 h 127635"/>
              <a:gd name="connsiteX52" fmla="*/ 904875 w 927735"/>
              <a:gd name="connsiteY52" fmla="*/ 95250 h 127635"/>
              <a:gd name="connsiteX53" fmla="*/ 916305 w 927735"/>
              <a:gd name="connsiteY53" fmla="*/ 100965 h 127635"/>
              <a:gd name="connsiteX54" fmla="*/ 918210 w 927735"/>
              <a:gd name="connsiteY54" fmla="*/ 106680 h 127635"/>
              <a:gd name="connsiteX55" fmla="*/ 923925 w 927735"/>
              <a:gd name="connsiteY55" fmla="*/ 110490 h 127635"/>
              <a:gd name="connsiteX56" fmla="*/ 927735 w 927735"/>
              <a:gd name="connsiteY56" fmla="*/ 114300 h 12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27735" h="127635">
                <a:moveTo>
                  <a:pt x="0" y="127635"/>
                </a:moveTo>
                <a:cubicBezTo>
                  <a:pt x="4445" y="127000"/>
                  <a:pt x="9034" y="127020"/>
                  <a:pt x="13335" y="125730"/>
                </a:cubicBezTo>
                <a:cubicBezTo>
                  <a:pt x="15528" y="125072"/>
                  <a:pt x="17002" y="122944"/>
                  <a:pt x="19050" y="121920"/>
                </a:cubicBezTo>
                <a:cubicBezTo>
                  <a:pt x="20846" y="121022"/>
                  <a:pt x="22860" y="120650"/>
                  <a:pt x="24765" y="120015"/>
                </a:cubicBezTo>
                <a:cubicBezTo>
                  <a:pt x="27576" y="115798"/>
                  <a:pt x="29890" y="111519"/>
                  <a:pt x="34290" y="108585"/>
                </a:cubicBezTo>
                <a:cubicBezTo>
                  <a:pt x="35961" y="107471"/>
                  <a:pt x="38100" y="107315"/>
                  <a:pt x="40005" y="106680"/>
                </a:cubicBezTo>
                <a:cubicBezTo>
                  <a:pt x="50165" y="91440"/>
                  <a:pt x="36830" y="109855"/>
                  <a:pt x="49530" y="97155"/>
                </a:cubicBezTo>
                <a:cubicBezTo>
                  <a:pt x="51149" y="95536"/>
                  <a:pt x="51552" y="92870"/>
                  <a:pt x="53340" y="91440"/>
                </a:cubicBezTo>
                <a:cubicBezTo>
                  <a:pt x="54908" y="90186"/>
                  <a:pt x="57259" y="90433"/>
                  <a:pt x="59055" y="89535"/>
                </a:cubicBezTo>
                <a:cubicBezTo>
                  <a:pt x="73827" y="82149"/>
                  <a:pt x="56120" y="88608"/>
                  <a:pt x="70485" y="83820"/>
                </a:cubicBezTo>
                <a:cubicBezTo>
                  <a:pt x="71120" y="81915"/>
                  <a:pt x="70970" y="79525"/>
                  <a:pt x="72390" y="78105"/>
                </a:cubicBezTo>
                <a:cubicBezTo>
                  <a:pt x="73810" y="76685"/>
                  <a:pt x="76309" y="77098"/>
                  <a:pt x="78105" y="76200"/>
                </a:cubicBezTo>
                <a:cubicBezTo>
                  <a:pt x="80153" y="75176"/>
                  <a:pt x="81716" y="73292"/>
                  <a:pt x="83820" y="72390"/>
                </a:cubicBezTo>
                <a:cubicBezTo>
                  <a:pt x="86226" y="71359"/>
                  <a:pt x="88923" y="71204"/>
                  <a:pt x="91440" y="70485"/>
                </a:cubicBezTo>
                <a:cubicBezTo>
                  <a:pt x="110571" y="65019"/>
                  <a:pt x="80954" y="72630"/>
                  <a:pt x="104775" y="66675"/>
                </a:cubicBezTo>
                <a:cubicBezTo>
                  <a:pt x="106680" y="64770"/>
                  <a:pt x="108135" y="62268"/>
                  <a:pt x="110490" y="60960"/>
                </a:cubicBezTo>
                <a:cubicBezTo>
                  <a:pt x="116959" y="57366"/>
                  <a:pt x="126254" y="56428"/>
                  <a:pt x="133350" y="55245"/>
                </a:cubicBezTo>
                <a:cubicBezTo>
                  <a:pt x="135890" y="53975"/>
                  <a:pt x="138360" y="52554"/>
                  <a:pt x="140970" y="51435"/>
                </a:cubicBezTo>
                <a:cubicBezTo>
                  <a:pt x="142816" y="50644"/>
                  <a:pt x="144889" y="50428"/>
                  <a:pt x="146685" y="49530"/>
                </a:cubicBezTo>
                <a:cubicBezTo>
                  <a:pt x="148733" y="48506"/>
                  <a:pt x="150352" y="46744"/>
                  <a:pt x="152400" y="45720"/>
                </a:cubicBezTo>
                <a:cubicBezTo>
                  <a:pt x="154196" y="44822"/>
                  <a:pt x="156269" y="44606"/>
                  <a:pt x="158115" y="43815"/>
                </a:cubicBezTo>
                <a:cubicBezTo>
                  <a:pt x="160725" y="42696"/>
                  <a:pt x="163041" y="40903"/>
                  <a:pt x="165735" y="40005"/>
                </a:cubicBezTo>
                <a:cubicBezTo>
                  <a:pt x="170703" y="38349"/>
                  <a:pt x="176007" y="37851"/>
                  <a:pt x="180975" y="36195"/>
                </a:cubicBezTo>
                <a:cubicBezTo>
                  <a:pt x="197331" y="30743"/>
                  <a:pt x="180994" y="33809"/>
                  <a:pt x="194310" y="30480"/>
                </a:cubicBezTo>
                <a:cubicBezTo>
                  <a:pt x="197458" y="29693"/>
                  <a:pt x="212767" y="26870"/>
                  <a:pt x="215265" y="26670"/>
                </a:cubicBezTo>
                <a:cubicBezTo>
                  <a:pt x="227308" y="25707"/>
                  <a:pt x="239395" y="25400"/>
                  <a:pt x="251460" y="24765"/>
                </a:cubicBezTo>
                <a:lnTo>
                  <a:pt x="266700" y="20955"/>
                </a:lnTo>
                <a:cubicBezTo>
                  <a:pt x="269240" y="20320"/>
                  <a:pt x="271713" y="19287"/>
                  <a:pt x="274320" y="19050"/>
                </a:cubicBezTo>
                <a:lnTo>
                  <a:pt x="295275" y="17145"/>
                </a:lnTo>
                <a:cubicBezTo>
                  <a:pt x="305489" y="13740"/>
                  <a:pt x="316955" y="9149"/>
                  <a:pt x="327660" y="7620"/>
                </a:cubicBezTo>
                <a:cubicBezTo>
                  <a:pt x="355648" y="3622"/>
                  <a:pt x="361463" y="2431"/>
                  <a:pt x="401955" y="1905"/>
                </a:cubicBezTo>
                <a:lnTo>
                  <a:pt x="548640" y="0"/>
                </a:lnTo>
                <a:lnTo>
                  <a:pt x="661035" y="1905"/>
                </a:lnTo>
                <a:cubicBezTo>
                  <a:pt x="693548" y="2728"/>
                  <a:pt x="690825" y="2771"/>
                  <a:pt x="714375" y="5715"/>
                </a:cubicBezTo>
                <a:cubicBezTo>
                  <a:pt x="728078" y="10283"/>
                  <a:pt x="710966" y="4741"/>
                  <a:pt x="727710" y="9525"/>
                </a:cubicBezTo>
                <a:cubicBezTo>
                  <a:pt x="729641" y="10077"/>
                  <a:pt x="731670" y="10455"/>
                  <a:pt x="733425" y="11430"/>
                </a:cubicBezTo>
                <a:cubicBezTo>
                  <a:pt x="737428" y="13654"/>
                  <a:pt x="741192" y="16303"/>
                  <a:pt x="744855" y="19050"/>
                </a:cubicBezTo>
                <a:cubicBezTo>
                  <a:pt x="747395" y="20955"/>
                  <a:pt x="749527" y="23586"/>
                  <a:pt x="752475" y="24765"/>
                </a:cubicBezTo>
                <a:cubicBezTo>
                  <a:pt x="756061" y="26200"/>
                  <a:pt x="760105" y="25979"/>
                  <a:pt x="763905" y="26670"/>
                </a:cubicBezTo>
                <a:cubicBezTo>
                  <a:pt x="767091" y="27249"/>
                  <a:pt x="770255" y="27940"/>
                  <a:pt x="773430" y="28575"/>
                </a:cubicBezTo>
                <a:cubicBezTo>
                  <a:pt x="779675" y="31697"/>
                  <a:pt x="780598" y="32608"/>
                  <a:pt x="786765" y="34290"/>
                </a:cubicBezTo>
                <a:cubicBezTo>
                  <a:pt x="791817" y="35668"/>
                  <a:pt x="802005" y="38100"/>
                  <a:pt x="802005" y="38100"/>
                </a:cubicBezTo>
                <a:cubicBezTo>
                  <a:pt x="803910" y="39370"/>
                  <a:pt x="805616" y="41008"/>
                  <a:pt x="807720" y="41910"/>
                </a:cubicBezTo>
                <a:cubicBezTo>
                  <a:pt x="810126" y="42941"/>
                  <a:pt x="812832" y="43063"/>
                  <a:pt x="815340" y="43815"/>
                </a:cubicBezTo>
                <a:cubicBezTo>
                  <a:pt x="819187" y="44969"/>
                  <a:pt x="822960" y="46355"/>
                  <a:pt x="826770" y="47625"/>
                </a:cubicBezTo>
                <a:lnTo>
                  <a:pt x="832485" y="49530"/>
                </a:lnTo>
                <a:cubicBezTo>
                  <a:pt x="837416" y="54461"/>
                  <a:pt x="842794" y="60586"/>
                  <a:pt x="849630" y="62865"/>
                </a:cubicBezTo>
                <a:lnTo>
                  <a:pt x="861060" y="66675"/>
                </a:lnTo>
                <a:cubicBezTo>
                  <a:pt x="872343" y="75137"/>
                  <a:pt x="866038" y="70629"/>
                  <a:pt x="880110" y="80010"/>
                </a:cubicBezTo>
                <a:lnTo>
                  <a:pt x="885825" y="83820"/>
                </a:lnTo>
                <a:cubicBezTo>
                  <a:pt x="887095" y="85725"/>
                  <a:pt x="887730" y="88265"/>
                  <a:pt x="889635" y="89535"/>
                </a:cubicBezTo>
                <a:cubicBezTo>
                  <a:pt x="891813" y="90987"/>
                  <a:pt x="894804" y="90521"/>
                  <a:pt x="897255" y="91440"/>
                </a:cubicBezTo>
                <a:cubicBezTo>
                  <a:pt x="899914" y="92437"/>
                  <a:pt x="902265" y="94131"/>
                  <a:pt x="904875" y="95250"/>
                </a:cubicBezTo>
                <a:cubicBezTo>
                  <a:pt x="915917" y="99982"/>
                  <a:pt x="905322" y="93643"/>
                  <a:pt x="916305" y="100965"/>
                </a:cubicBezTo>
                <a:cubicBezTo>
                  <a:pt x="916940" y="102870"/>
                  <a:pt x="916956" y="105112"/>
                  <a:pt x="918210" y="106680"/>
                </a:cubicBezTo>
                <a:cubicBezTo>
                  <a:pt x="919640" y="108468"/>
                  <a:pt x="922137" y="109060"/>
                  <a:pt x="923925" y="110490"/>
                </a:cubicBezTo>
                <a:cubicBezTo>
                  <a:pt x="925327" y="111612"/>
                  <a:pt x="926465" y="113030"/>
                  <a:pt x="927735" y="114300"/>
                </a:cubicBez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993221" y="1667795"/>
            <a:ext cx="303799" cy="269423"/>
          </a:xfrm>
          <a:prstGeom prst="ellipse">
            <a:avLst/>
          </a:prstGeom>
          <a:solidFill>
            <a:srgbClr val="4D4D4D"/>
          </a:solidFill>
          <a:ln w="1270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rot="20916691">
            <a:off x="4984875" y="1645723"/>
            <a:ext cx="174446" cy="179599"/>
          </a:xfrm>
          <a:custGeom>
            <a:avLst/>
            <a:gdLst>
              <a:gd name="connsiteX0" fmla="*/ 11430 w 110490"/>
              <a:gd name="connsiteY0" fmla="*/ 60960 h 192473"/>
              <a:gd name="connsiteX1" fmla="*/ 9525 w 110490"/>
              <a:gd name="connsiteY1" fmla="*/ 70485 h 192473"/>
              <a:gd name="connsiteX2" fmla="*/ 5715 w 110490"/>
              <a:gd name="connsiteY2" fmla="*/ 100965 h 192473"/>
              <a:gd name="connsiteX3" fmla="*/ 3810 w 110490"/>
              <a:gd name="connsiteY3" fmla="*/ 108585 h 192473"/>
              <a:gd name="connsiteX4" fmla="*/ 0 w 110490"/>
              <a:gd name="connsiteY4" fmla="*/ 120015 h 192473"/>
              <a:gd name="connsiteX5" fmla="*/ 1905 w 110490"/>
              <a:gd name="connsiteY5" fmla="*/ 133350 h 192473"/>
              <a:gd name="connsiteX6" fmla="*/ 3810 w 110490"/>
              <a:gd name="connsiteY6" fmla="*/ 139065 h 192473"/>
              <a:gd name="connsiteX7" fmla="*/ 7620 w 110490"/>
              <a:gd name="connsiteY7" fmla="*/ 154305 h 192473"/>
              <a:gd name="connsiteX8" fmla="*/ 15240 w 110490"/>
              <a:gd name="connsiteY8" fmla="*/ 173355 h 192473"/>
              <a:gd name="connsiteX9" fmla="*/ 20955 w 110490"/>
              <a:gd name="connsiteY9" fmla="*/ 177165 h 192473"/>
              <a:gd name="connsiteX10" fmla="*/ 30480 w 110490"/>
              <a:gd name="connsiteY10" fmla="*/ 188595 h 192473"/>
              <a:gd name="connsiteX11" fmla="*/ 41910 w 110490"/>
              <a:gd name="connsiteY11" fmla="*/ 192405 h 192473"/>
              <a:gd name="connsiteX12" fmla="*/ 80010 w 110490"/>
              <a:gd name="connsiteY12" fmla="*/ 188595 h 192473"/>
              <a:gd name="connsiteX13" fmla="*/ 85725 w 110490"/>
              <a:gd name="connsiteY13" fmla="*/ 184785 h 192473"/>
              <a:gd name="connsiteX14" fmla="*/ 89535 w 110490"/>
              <a:gd name="connsiteY14" fmla="*/ 179070 h 192473"/>
              <a:gd name="connsiteX15" fmla="*/ 83820 w 110490"/>
              <a:gd name="connsiteY15" fmla="*/ 144780 h 192473"/>
              <a:gd name="connsiteX16" fmla="*/ 81915 w 110490"/>
              <a:gd name="connsiteY16" fmla="*/ 139065 h 192473"/>
              <a:gd name="connsiteX17" fmla="*/ 80010 w 110490"/>
              <a:gd name="connsiteY17" fmla="*/ 133350 h 192473"/>
              <a:gd name="connsiteX18" fmla="*/ 81915 w 110490"/>
              <a:gd name="connsiteY18" fmla="*/ 106680 h 192473"/>
              <a:gd name="connsiteX19" fmla="*/ 83820 w 110490"/>
              <a:gd name="connsiteY19" fmla="*/ 100965 h 192473"/>
              <a:gd name="connsiteX20" fmla="*/ 89535 w 110490"/>
              <a:gd name="connsiteY20" fmla="*/ 95250 h 192473"/>
              <a:gd name="connsiteX21" fmla="*/ 100965 w 110490"/>
              <a:gd name="connsiteY21" fmla="*/ 72390 h 192473"/>
              <a:gd name="connsiteX22" fmla="*/ 106680 w 110490"/>
              <a:gd name="connsiteY22" fmla="*/ 68580 h 192473"/>
              <a:gd name="connsiteX23" fmla="*/ 108585 w 110490"/>
              <a:gd name="connsiteY23" fmla="*/ 53340 h 192473"/>
              <a:gd name="connsiteX24" fmla="*/ 110490 w 110490"/>
              <a:gd name="connsiteY24" fmla="*/ 40005 h 192473"/>
              <a:gd name="connsiteX25" fmla="*/ 108585 w 110490"/>
              <a:gd name="connsiteY25" fmla="*/ 30480 h 192473"/>
              <a:gd name="connsiteX26" fmla="*/ 106680 w 110490"/>
              <a:gd name="connsiteY26" fmla="*/ 22860 h 192473"/>
              <a:gd name="connsiteX27" fmla="*/ 102870 w 110490"/>
              <a:gd name="connsiteY27" fmla="*/ 17145 h 192473"/>
              <a:gd name="connsiteX28" fmla="*/ 91440 w 110490"/>
              <a:gd name="connsiteY28" fmla="*/ 7620 h 192473"/>
              <a:gd name="connsiteX29" fmla="*/ 57150 w 110490"/>
              <a:gd name="connsiteY29" fmla="*/ 0 h 192473"/>
              <a:gd name="connsiteX30" fmla="*/ 34290 w 110490"/>
              <a:gd name="connsiteY30" fmla="*/ 1905 h 192473"/>
              <a:gd name="connsiteX31" fmla="*/ 28575 w 110490"/>
              <a:gd name="connsiteY31" fmla="*/ 3810 h 192473"/>
              <a:gd name="connsiteX32" fmla="*/ 17145 w 110490"/>
              <a:gd name="connsiteY32" fmla="*/ 3810 h 19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0490" h="192473">
                <a:moveTo>
                  <a:pt x="11430" y="60960"/>
                </a:moveTo>
                <a:cubicBezTo>
                  <a:pt x="10795" y="64135"/>
                  <a:pt x="9927" y="67272"/>
                  <a:pt x="9525" y="70485"/>
                </a:cubicBezTo>
                <a:cubicBezTo>
                  <a:pt x="6458" y="95022"/>
                  <a:pt x="9397" y="84397"/>
                  <a:pt x="5715" y="100965"/>
                </a:cubicBezTo>
                <a:cubicBezTo>
                  <a:pt x="5147" y="103521"/>
                  <a:pt x="4562" y="106077"/>
                  <a:pt x="3810" y="108585"/>
                </a:cubicBezTo>
                <a:cubicBezTo>
                  <a:pt x="2656" y="112432"/>
                  <a:pt x="0" y="120015"/>
                  <a:pt x="0" y="120015"/>
                </a:cubicBezTo>
                <a:cubicBezTo>
                  <a:pt x="635" y="124460"/>
                  <a:pt x="1024" y="128947"/>
                  <a:pt x="1905" y="133350"/>
                </a:cubicBezTo>
                <a:cubicBezTo>
                  <a:pt x="2299" y="135319"/>
                  <a:pt x="3282" y="137128"/>
                  <a:pt x="3810" y="139065"/>
                </a:cubicBezTo>
                <a:cubicBezTo>
                  <a:pt x="5188" y="144117"/>
                  <a:pt x="6350" y="149225"/>
                  <a:pt x="7620" y="154305"/>
                </a:cubicBezTo>
                <a:cubicBezTo>
                  <a:pt x="9223" y="160718"/>
                  <a:pt x="10318" y="168433"/>
                  <a:pt x="15240" y="173355"/>
                </a:cubicBezTo>
                <a:cubicBezTo>
                  <a:pt x="16859" y="174974"/>
                  <a:pt x="19050" y="175895"/>
                  <a:pt x="20955" y="177165"/>
                </a:cubicBezTo>
                <a:cubicBezTo>
                  <a:pt x="23326" y="180722"/>
                  <a:pt x="26597" y="186438"/>
                  <a:pt x="30480" y="188595"/>
                </a:cubicBezTo>
                <a:cubicBezTo>
                  <a:pt x="33991" y="190545"/>
                  <a:pt x="41910" y="192405"/>
                  <a:pt x="41910" y="192405"/>
                </a:cubicBezTo>
                <a:cubicBezTo>
                  <a:pt x="43803" y="192294"/>
                  <a:pt x="70071" y="193565"/>
                  <a:pt x="80010" y="188595"/>
                </a:cubicBezTo>
                <a:cubicBezTo>
                  <a:pt x="82058" y="187571"/>
                  <a:pt x="83820" y="186055"/>
                  <a:pt x="85725" y="184785"/>
                </a:cubicBezTo>
                <a:cubicBezTo>
                  <a:pt x="86995" y="182880"/>
                  <a:pt x="89383" y="181354"/>
                  <a:pt x="89535" y="179070"/>
                </a:cubicBezTo>
                <a:cubicBezTo>
                  <a:pt x="90654" y="162281"/>
                  <a:pt x="88284" y="158173"/>
                  <a:pt x="83820" y="144780"/>
                </a:cubicBezTo>
                <a:lnTo>
                  <a:pt x="81915" y="139065"/>
                </a:lnTo>
                <a:lnTo>
                  <a:pt x="80010" y="133350"/>
                </a:lnTo>
                <a:cubicBezTo>
                  <a:pt x="80645" y="124460"/>
                  <a:pt x="80874" y="115532"/>
                  <a:pt x="81915" y="106680"/>
                </a:cubicBezTo>
                <a:cubicBezTo>
                  <a:pt x="82150" y="104686"/>
                  <a:pt x="82706" y="102636"/>
                  <a:pt x="83820" y="100965"/>
                </a:cubicBezTo>
                <a:cubicBezTo>
                  <a:pt x="85314" y="98723"/>
                  <a:pt x="87630" y="97155"/>
                  <a:pt x="89535" y="95250"/>
                </a:cubicBezTo>
                <a:cubicBezTo>
                  <a:pt x="91708" y="88730"/>
                  <a:pt x="94634" y="76610"/>
                  <a:pt x="100965" y="72390"/>
                </a:cubicBezTo>
                <a:lnTo>
                  <a:pt x="106680" y="68580"/>
                </a:lnTo>
                <a:cubicBezTo>
                  <a:pt x="107315" y="63500"/>
                  <a:pt x="107908" y="58415"/>
                  <a:pt x="108585" y="53340"/>
                </a:cubicBezTo>
                <a:cubicBezTo>
                  <a:pt x="109178" y="48889"/>
                  <a:pt x="110490" y="44495"/>
                  <a:pt x="110490" y="40005"/>
                </a:cubicBezTo>
                <a:cubicBezTo>
                  <a:pt x="110490" y="36767"/>
                  <a:pt x="109287" y="33641"/>
                  <a:pt x="108585" y="30480"/>
                </a:cubicBezTo>
                <a:cubicBezTo>
                  <a:pt x="108017" y="27924"/>
                  <a:pt x="107711" y="25266"/>
                  <a:pt x="106680" y="22860"/>
                </a:cubicBezTo>
                <a:cubicBezTo>
                  <a:pt x="105778" y="20756"/>
                  <a:pt x="104336" y="18904"/>
                  <a:pt x="102870" y="17145"/>
                </a:cubicBezTo>
                <a:cubicBezTo>
                  <a:pt x="100231" y="13978"/>
                  <a:pt x="95407" y="9383"/>
                  <a:pt x="91440" y="7620"/>
                </a:cubicBezTo>
                <a:cubicBezTo>
                  <a:pt x="80621" y="2811"/>
                  <a:pt x="68706" y="1651"/>
                  <a:pt x="57150" y="0"/>
                </a:cubicBezTo>
                <a:cubicBezTo>
                  <a:pt x="49530" y="635"/>
                  <a:pt x="41869" y="894"/>
                  <a:pt x="34290" y="1905"/>
                </a:cubicBezTo>
                <a:cubicBezTo>
                  <a:pt x="32300" y="2170"/>
                  <a:pt x="30571" y="3588"/>
                  <a:pt x="28575" y="3810"/>
                </a:cubicBezTo>
                <a:cubicBezTo>
                  <a:pt x="24788" y="4231"/>
                  <a:pt x="20955" y="3810"/>
                  <a:pt x="17145" y="3810"/>
                </a:cubicBezTo>
              </a:path>
            </a:pathLst>
          </a:custGeom>
          <a:solidFill>
            <a:srgbClr val="FFFFFF"/>
          </a:solidFill>
          <a:ln w="1270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533901" y="1519356"/>
            <a:ext cx="1242060" cy="142206"/>
          </a:xfrm>
          <a:custGeom>
            <a:avLst/>
            <a:gdLst>
              <a:gd name="connsiteX0" fmla="*/ 0 w 1232535"/>
              <a:gd name="connsiteY0" fmla="*/ 125730 h 152400"/>
              <a:gd name="connsiteX1" fmla="*/ 9525 w 1232535"/>
              <a:gd name="connsiteY1" fmla="*/ 123825 h 152400"/>
              <a:gd name="connsiteX2" fmla="*/ 15240 w 1232535"/>
              <a:gd name="connsiteY2" fmla="*/ 118110 h 152400"/>
              <a:gd name="connsiteX3" fmla="*/ 28575 w 1232535"/>
              <a:gd name="connsiteY3" fmla="*/ 116205 h 152400"/>
              <a:gd name="connsiteX4" fmla="*/ 47625 w 1232535"/>
              <a:gd name="connsiteY4" fmla="*/ 110490 h 152400"/>
              <a:gd name="connsiteX5" fmla="*/ 59055 w 1232535"/>
              <a:gd name="connsiteY5" fmla="*/ 106680 h 152400"/>
              <a:gd name="connsiteX6" fmla="*/ 66675 w 1232535"/>
              <a:gd name="connsiteY6" fmla="*/ 104775 h 152400"/>
              <a:gd name="connsiteX7" fmla="*/ 78105 w 1232535"/>
              <a:gd name="connsiteY7" fmla="*/ 95250 h 152400"/>
              <a:gd name="connsiteX8" fmla="*/ 100965 w 1232535"/>
              <a:gd name="connsiteY8" fmla="*/ 89535 h 152400"/>
              <a:gd name="connsiteX9" fmla="*/ 123825 w 1232535"/>
              <a:gd name="connsiteY9" fmla="*/ 83820 h 152400"/>
              <a:gd name="connsiteX10" fmla="*/ 131445 w 1232535"/>
              <a:gd name="connsiteY10" fmla="*/ 81915 h 152400"/>
              <a:gd name="connsiteX11" fmla="*/ 142875 w 1232535"/>
              <a:gd name="connsiteY11" fmla="*/ 78105 h 152400"/>
              <a:gd name="connsiteX12" fmla="*/ 154305 w 1232535"/>
              <a:gd name="connsiteY12" fmla="*/ 70485 h 152400"/>
              <a:gd name="connsiteX13" fmla="*/ 163830 w 1232535"/>
              <a:gd name="connsiteY13" fmla="*/ 68580 h 152400"/>
              <a:gd name="connsiteX14" fmla="*/ 190500 w 1232535"/>
              <a:gd name="connsiteY14" fmla="*/ 57150 h 152400"/>
              <a:gd name="connsiteX15" fmla="*/ 207645 w 1232535"/>
              <a:gd name="connsiteY15" fmla="*/ 51435 h 152400"/>
              <a:gd name="connsiteX16" fmla="*/ 213360 w 1232535"/>
              <a:gd name="connsiteY16" fmla="*/ 49530 h 152400"/>
              <a:gd name="connsiteX17" fmla="*/ 228600 w 1232535"/>
              <a:gd name="connsiteY17" fmla="*/ 47625 h 152400"/>
              <a:gd name="connsiteX18" fmla="*/ 240030 w 1232535"/>
              <a:gd name="connsiteY18" fmla="*/ 45720 h 152400"/>
              <a:gd name="connsiteX19" fmla="*/ 257175 w 1232535"/>
              <a:gd name="connsiteY19" fmla="*/ 41910 h 152400"/>
              <a:gd name="connsiteX20" fmla="*/ 299085 w 1232535"/>
              <a:gd name="connsiteY20" fmla="*/ 36195 h 152400"/>
              <a:gd name="connsiteX21" fmla="*/ 304800 w 1232535"/>
              <a:gd name="connsiteY21" fmla="*/ 32385 h 152400"/>
              <a:gd name="connsiteX22" fmla="*/ 321945 w 1232535"/>
              <a:gd name="connsiteY22" fmla="*/ 28575 h 152400"/>
              <a:gd name="connsiteX23" fmla="*/ 348615 w 1232535"/>
              <a:gd name="connsiteY23" fmla="*/ 22860 h 152400"/>
              <a:gd name="connsiteX24" fmla="*/ 384810 w 1232535"/>
              <a:gd name="connsiteY24" fmla="*/ 20955 h 152400"/>
              <a:gd name="connsiteX25" fmla="*/ 424815 w 1232535"/>
              <a:gd name="connsiteY25" fmla="*/ 17145 h 152400"/>
              <a:gd name="connsiteX26" fmla="*/ 434340 w 1232535"/>
              <a:gd name="connsiteY26" fmla="*/ 15240 h 152400"/>
              <a:gd name="connsiteX27" fmla="*/ 440055 w 1232535"/>
              <a:gd name="connsiteY27" fmla="*/ 13335 h 152400"/>
              <a:gd name="connsiteX28" fmla="*/ 497205 w 1232535"/>
              <a:gd name="connsiteY28" fmla="*/ 9525 h 152400"/>
              <a:gd name="connsiteX29" fmla="*/ 520065 w 1232535"/>
              <a:gd name="connsiteY29" fmla="*/ 3810 h 152400"/>
              <a:gd name="connsiteX30" fmla="*/ 548640 w 1232535"/>
              <a:gd name="connsiteY30" fmla="*/ 1905 h 152400"/>
              <a:gd name="connsiteX31" fmla="*/ 586740 w 1232535"/>
              <a:gd name="connsiteY31" fmla="*/ 0 h 152400"/>
              <a:gd name="connsiteX32" fmla="*/ 668655 w 1232535"/>
              <a:gd name="connsiteY32" fmla="*/ 1905 h 152400"/>
              <a:gd name="connsiteX33" fmla="*/ 834390 w 1232535"/>
              <a:gd name="connsiteY33" fmla="*/ 3810 h 152400"/>
              <a:gd name="connsiteX34" fmla="*/ 849630 w 1232535"/>
              <a:gd name="connsiteY34" fmla="*/ 7620 h 152400"/>
              <a:gd name="connsiteX35" fmla="*/ 864870 w 1232535"/>
              <a:gd name="connsiteY35" fmla="*/ 11430 h 152400"/>
              <a:gd name="connsiteX36" fmla="*/ 880110 w 1232535"/>
              <a:gd name="connsiteY36" fmla="*/ 13335 h 152400"/>
              <a:gd name="connsiteX37" fmla="*/ 891540 w 1232535"/>
              <a:gd name="connsiteY37" fmla="*/ 19050 h 152400"/>
              <a:gd name="connsiteX38" fmla="*/ 908685 w 1232535"/>
              <a:gd name="connsiteY38" fmla="*/ 26670 h 152400"/>
              <a:gd name="connsiteX39" fmla="*/ 922020 w 1232535"/>
              <a:gd name="connsiteY39" fmla="*/ 30480 h 152400"/>
              <a:gd name="connsiteX40" fmla="*/ 973455 w 1232535"/>
              <a:gd name="connsiteY40" fmla="*/ 32385 h 152400"/>
              <a:gd name="connsiteX41" fmla="*/ 986790 w 1232535"/>
              <a:gd name="connsiteY41" fmla="*/ 36195 h 152400"/>
              <a:gd name="connsiteX42" fmla="*/ 992505 w 1232535"/>
              <a:gd name="connsiteY42" fmla="*/ 40005 h 152400"/>
              <a:gd name="connsiteX43" fmla="*/ 1017270 w 1232535"/>
              <a:gd name="connsiteY43" fmla="*/ 45720 h 152400"/>
              <a:gd name="connsiteX44" fmla="*/ 1022985 w 1232535"/>
              <a:gd name="connsiteY44" fmla="*/ 47625 h 152400"/>
              <a:gd name="connsiteX45" fmla="*/ 1043940 w 1232535"/>
              <a:gd name="connsiteY45" fmla="*/ 51435 h 152400"/>
              <a:gd name="connsiteX46" fmla="*/ 1055370 w 1232535"/>
              <a:gd name="connsiteY46" fmla="*/ 55245 h 152400"/>
              <a:gd name="connsiteX47" fmla="*/ 1062990 w 1232535"/>
              <a:gd name="connsiteY47" fmla="*/ 60960 h 152400"/>
              <a:gd name="connsiteX48" fmla="*/ 1074420 w 1232535"/>
              <a:gd name="connsiteY48" fmla="*/ 64770 h 152400"/>
              <a:gd name="connsiteX49" fmla="*/ 1080135 w 1232535"/>
              <a:gd name="connsiteY49" fmla="*/ 68580 h 152400"/>
              <a:gd name="connsiteX50" fmla="*/ 1099185 w 1232535"/>
              <a:gd name="connsiteY50" fmla="*/ 74295 h 152400"/>
              <a:gd name="connsiteX51" fmla="*/ 1106805 w 1232535"/>
              <a:gd name="connsiteY51" fmla="*/ 78105 h 152400"/>
              <a:gd name="connsiteX52" fmla="*/ 1116330 w 1232535"/>
              <a:gd name="connsiteY52" fmla="*/ 83820 h 152400"/>
              <a:gd name="connsiteX53" fmla="*/ 1131570 w 1232535"/>
              <a:gd name="connsiteY53" fmla="*/ 85725 h 152400"/>
              <a:gd name="connsiteX54" fmla="*/ 1137285 w 1232535"/>
              <a:gd name="connsiteY54" fmla="*/ 91440 h 152400"/>
              <a:gd name="connsiteX55" fmla="*/ 1143000 w 1232535"/>
              <a:gd name="connsiteY55" fmla="*/ 93345 h 152400"/>
              <a:gd name="connsiteX56" fmla="*/ 1152525 w 1232535"/>
              <a:gd name="connsiteY56" fmla="*/ 102870 h 152400"/>
              <a:gd name="connsiteX57" fmla="*/ 1163955 w 1232535"/>
              <a:gd name="connsiteY57" fmla="*/ 106680 h 152400"/>
              <a:gd name="connsiteX58" fmla="*/ 1175385 w 1232535"/>
              <a:gd name="connsiteY58" fmla="*/ 114300 h 152400"/>
              <a:gd name="connsiteX59" fmla="*/ 1181100 w 1232535"/>
              <a:gd name="connsiteY59" fmla="*/ 120015 h 152400"/>
              <a:gd name="connsiteX60" fmla="*/ 1186815 w 1232535"/>
              <a:gd name="connsiteY60" fmla="*/ 121920 h 152400"/>
              <a:gd name="connsiteX61" fmla="*/ 1194435 w 1232535"/>
              <a:gd name="connsiteY61" fmla="*/ 125730 h 152400"/>
              <a:gd name="connsiteX62" fmla="*/ 1203960 w 1232535"/>
              <a:gd name="connsiteY62" fmla="*/ 135255 h 152400"/>
              <a:gd name="connsiteX63" fmla="*/ 1217295 w 1232535"/>
              <a:gd name="connsiteY63" fmla="*/ 146685 h 152400"/>
              <a:gd name="connsiteX64" fmla="*/ 1228725 w 1232535"/>
              <a:gd name="connsiteY64" fmla="*/ 150495 h 152400"/>
              <a:gd name="connsiteX65" fmla="*/ 1232535 w 1232535"/>
              <a:gd name="connsiteY65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32535" h="152400">
                <a:moveTo>
                  <a:pt x="0" y="125730"/>
                </a:moveTo>
                <a:cubicBezTo>
                  <a:pt x="3175" y="125095"/>
                  <a:pt x="6629" y="125273"/>
                  <a:pt x="9525" y="123825"/>
                </a:cubicBezTo>
                <a:cubicBezTo>
                  <a:pt x="11935" y="122620"/>
                  <a:pt x="12739" y="119111"/>
                  <a:pt x="15240" y="118110"/>
                </a:cubicBezTo>
                <a:cubicBezTo>
                  <a:pt x="19409" y="116442"/>
                  <a:pt x="24130" y="116840"/>
                  <a:pt x="28575" y="116205"/>
                </a:cubicBezTo>
                <a:cubicBezTo>
                  <a:pt x="39630" y="108835"/>
                  <a:pt x="28877" y="114816"/>
                  <a:pt x="47625" y="110490"/>
                </a:cubicBezTo>
                <a:cubicBezTo>
                  <a:pt x="51538" y="109587"/>
                  <a:pt x="55159" y="107654"/>
                  <a:pt x="59055" y="106680"/>
                </a:cubicBezTo>
                <a:lnTo>
                  <a:pt x="66675" y="104775"/>
                </a:lnTo>
                <a:cubicBezTo>
                  <a:pt x="70264" y="101186"/>
                  <a:pt x="73331" y="97372"/>
                  <a:pt x="78105" y="95250"/>
                </a:cubicBezTo>
                <a:cubicBezTo>
                  <a:pt x="88521" y="90621"/>
                  <a:pt x="90073" y="91713"/>
                  <a:pt x="100965" y="89535"/>
                </a:cubicBezTo>
                <a:cubicBezTo>
                  <a:pt x="133369" y="83054"/>
                  <a:pt x="107994" y="88343"/>
                  <a:pt x="123825" y="83820"/>
                </a:cubicBezTo>
                <a:cubicBezTo>
                  <a:pt x="126342" y="83101"/>
                  <a:pt x="128937" y="82667"/>
                  <a:pt x="131445" y="81915"/>
                </a:cubicBezTo>
                <a:cubicBezTo>
                  <a:pt x="135292" y="80761"/>
                  <a:pt x="139533" y="80333"/>
                  <a:pt x="142875" y="78105"/>
                </a:cubicBezTo>
                <a:cubicBezTo>
                  <a:pt x="146685" y="75565"/>
                  <a:pt x="149815" y="71383"/>
                  <a:pt x="154305" y="70485"/>
                </a:cubicBezTo>
                <a:lnTo>
                  <a:pt x="163830" y="68580"/>
                </a:lnTo>
                <a:cubicBezTo>
                  <a:pt x="183920" y="55187"/>
                  <a:pt x="165897" y="65351"/>
                  <a:pt x="190500" y="57150"/>
                </a:cubicBezTo>
                <a:lnTo>
                  <a:pt x="207645" y="51435"/>
                </a:lnTo>
                <a:cubicBezTo>
                  <a:pt x="209550" y="50800"/>
                  <a:pt x="211367" y="49779"/>
                  <a:pt x="213360" y="49530"/>
                </a:cubicBezTo>
                <a:lnTo>
                  <a:pt x="228600" y="47625"/>
                </a:lnTo>
                <a:cubicBezTo>
                  <a:pt x="232424" y="47079"/>
                  <a:pt x="236259" y="46558"/>
                  <a:pt x="240030" y="45720"/>
                </a:cubicBezTo>
                <a:cubicBezTo>
                  <a:pt x="259087" y="41485"/>
                  <a:pt x="225150" y="46277"/>
                  <a:pt x="257175" y="41910"/>
                </a:cubicBezTo>
                <a:cubicBezTo>
                  <a:pt x="304355" y="35476"/>
                  <a:pt x="272701" y="40592"/>
                  <a:pt x="299085" y="36195"/>
                </a:cubicBezTo>
                <a:cubicBezTo>
                  <a:pt x="300990" y="34925"/>
                  <a:pt x="302696" y="33287"/>
                  <a:pt x="304800" y="32385"/>
                </a:cubicBezTo>
                <a:cubicBezTo>
                  <a:pt x="307367" y="31285"/>
                  <a:pt x="319986" y="29027"/>
                  <a:pt x="321945" y="28575"/>
                </a:cubicBezTo>
                <a:cubicBezTo>
                  <a:pt x="330422" y="26619"/>
                  <a:pt x="339773" y="23567"/>
                  <a:pt x="348615" y="22860"/>
                </a:cubicBezTo>
                <a:cubicBezTo>
                  <a:pt x="360658" y="21897"/>
                  <a:pt x="372752" y="21709"/>
                  <a:pt x="384810" y="20955"/>
                </a:cubicBezTo>
                <a:cubicBezTo>
                  <a:pt x="397985" y="20132"/>
                  <a:pt x="411683" y="19165"/>
                  <a:pt x="424815" y="17145"/>
                </a:cubicBezTo>
                <a:cubicBezTo>
                  <a:pt x="428015" y="16653"/>
                  <a:pt x="431199" y="16025"/>
                  <a:pt x="434340" y="15240"/>
                </a:cubicBezTo>
                <a:cubicBezTo>
                  <a:pt x="436288" y="14753"/>
                  <a:pt x="438070" y="13640"/>
                  <a:pt x="440055" y="13335"/>
                </a:cubicBezTo>
                <a:cubicBezTo>
                  <a:pt x="455319" y="10987"/>
                  <a:pt x="485486" y="10111"/>
                  <a:pt x="497205" y="9525"/>
                </a:cubicBezTo>
                <a:cubicBezTo>
                  <a:pt x="505416" y="6788"/>
                  <a:pt x="509876" y="5084"/>
                  <a:pt x="520065" y="3810"/>
                </a:cubicBezTo>
                <a:cubicBezTo>
                  <a:pt x="529537" y="2626"/>
                  <a:pt x="539109" y="2450"/>
                  <a:pt x="548640" y="1905"/>
                </a:cubicBezTo>
                <a:lnTo>
                  <a:pt x="586740" y="0"/>
                </a:lnTo>
                <a:lnTo>
                  <a:pt x="668655" y="1905"/>
                </a:lnTo>
                <a:cubicBezTo>
                  <a:pt x="723897" y="2755"/>
                  <a:pt x="779169" y="2066"/>
                  <a:pt x="834390" y="3810"/>
                </a:cubicBezTo>
                <a:cubicBezTo>
                  <a:pt x="839624" y="3975"/>
                  <a:pt x="844550" y="6350"/>
                  <a:pt x="849630" y="7620"/>
                </a:cubicBezTo>
                <a:lnTo>
                  <a:pt x="864870" y="11430"/>
                </a:lnTo>
                <a:lnTo>
                  <a:pt x="880110" y="13335"/>
                </a:lnTo>
                <a:cubicBezTo>
                  <a:pt x="896488" y="24254"/>
                  <a:pt x="875766" y="11163"/>
                  <a:pt x="891540" y="19050"/>
                </a:cubicBezTo>
                <a:cubicBezTo>
                  <a:pt x="909653" y="28107"/>
                  <a:pt x="879197" y="16841"/>
                  <a:pt x="908685" y="26670"/>
                </a:cubicBezTo>
                <a:cubicBezTo>
                  <a:pt x="911820" y="27715"/>
                  <a:pt x="919054" y="30289"/>
                  <a:pt x="922020" y="30480"/>
                </a:cubicBezTo>
                <a:cubicBezTo>
                  <a:pt x="939141" y="31585"/>
                  <a:pt x="956310" y="31750"/>
                  <a:pt x="973455" y="32385"/>
                </a:cubicBezTo>
                <a:cubicBezTo>
                  <a:pt x="975896" y="32995"/>
                  <a:pt x="984057" y="34829"/>
                  <a:pt x="986790" y="36195"/>
                </a:cubicBezTo>
                <a:cubicBezTo>
                  <a:pt x="988838" y="37219"/>
                  <a:pt x="990413" y="39075"/>
                  <a:pt x="992505" y="40005"/>
                </a:cubicBezTo>
                <a:cubicBezTo>
                  <a:pt x="1002414" y="44409"/>
                  <a:pt x="1006422" y="44170"/>
                  <a:pt x="1017270" y="45720"/>
                </a:cubicBezTo>
                <a:cubicBezTo>
                  <a:pt x="1019175" y="46355"/>
                  <a:pt x="1021025" y="47189"/>
                  <a:pt x="1022985" y="47625"/>
                </a:cubicBezTo>
                <a:cubicBezTo>
                  <a:pt x="1030827" y="49368"/>
                  <a:pt x="1036313" y="49355"/>
                  <a:pt x="1043940" y="51435"/>
                </a:cubicBezTo>
                <a:cubicBezTo>
                  <a:pt x="1047815" y="52492"/>
                  <a:pt x="1055370" y="55245"/>
                  <a:pt x="1055370" y="55245"/>
                </a:cubicBezTo>
                <a:cubicBezTo>
                  <a:pt x="1057910" y="57150"/>
                  <a:pt x="1060150" y="59540"/>
                  <a:pt x="1062990" y="60960"/>
                </a:cubicBezTo>
                <a:cubicBezTo>
                  <a:pt x="1066582" y="62756"/>
                  <a:pt x="1071078" y="62542"/>
                  <a:pt x="1074420" y="64770"/>
                </a:cubicBezTo>
                <a:cubicBezTo>
                  <a:pt x="1076325" y="66040"/>
                  <a:pt x="1078031" y="67678"/>
                  <a:pt x="1080135" y="68580"/>
                </a:cubicBezTo>
                <a:cubicBezTo>
                  <a:pt x="1099277" y="76784"/>
                  <a:pt x="1073574" y="61490"/>
                  <a:pt x="1099185" y="74295"/>
                </a:cubicBezTo>
                <a:cubicBezTo>
                  <a:pt x="1101725" y="75565"/>
                  <a:pt x="1104323" y="76726"/>
                  <a:pt x="1106805" y="78105"/>
                </a:cubicBezTo>
                <a:cubicBezTo>
                  <a:pt x="1110042" y="79903"/>
                  <a:pt x="1112791" y="82731"/>
                  <a:pt x="1116330" y="83820"/>
                </a:cubicBezTo>
                <a:cubicBezTo>
                  <a:pt x="1121223" y="85326"/>
                  <a:pt x="1126490" y="85090"/>
                  <a:pt x="1131570" y="85725"/>
                </a:cubicBezTo>
                <a:cubicBezTo>
                  <a:pt x="1133475" y="87630"/>
                  <a:pt x="1135043" y="89946"/>
                  <a:pt x="1137285" y="91440"/>
                </a:cubicBezTo>
                <a:cubicBezTo>
                  <a:pt x="1138956" y="92554"/>
                  <a:pt x="1141432" y="92091"/>
                  <a:pt x="1143000" y="93345"/>
                </a:cubicBezTo>
                <a:cubicBezTo>
                  <a:pt x="1153319" y="101600"/>
                  <a:pt x="1139666" y="97155"/>
                  <a:pt x="1152525" y="102870"/>
                </a:cubicBezTo>
                <a:cubicBezTo>
                  <a:pt x="1156195" y="104501"/>
                  <a:pt x="1160613" y="104452"/>
                  <a:pt x="1163955" y="106680"/>
                </a:cubicBezTo>
                <a:cubicBezTo>
                  <a:pt x="1167765" y="109220"/>
                  <a:pt x="1172147" y="111062"/>
                  <a:pt x="1175385" y="114300"/>
                </a:cubicBezTo>
                <a:cubicBezTo>
                  <a:pt x="1177290" y="116205"/>
                  <a:pt x="1178858" y="118521"/>
                  <a:pt x="1181100" y="120015"/>
                </a:cubicBezTo>
                <a:cubicBezTo>
                  <a:pt x="1182771" y="121129"/>
                  <a:pt x="1184969" y="121129"/>
                  <a:pt x="1186815" y="121920"/>
                </a:cubicBezTo>
                <a:cubicBezTo>
                  <a:pt x="1189425" y="123039"/>
                  <a:pt x="1191895" y="124460"/>
                  <a:pt x="1194435" y="125730"/>
                </a:cubicBezTo>
                <a:cubicBezTo>
                  <a:pt x="1201773" y="136737"/>
                  <a:pt x="1194082" y="126788"/>
                  <a:pt x="1203960" y="135255"/>
                </a:cubicBezTo>
                <a:cubicBezTo>
                  <a:pt x="1209044" y="139613"/>
                  <a:pt x="1211239" y="143994"/>
                  <a:pt x="1217295" y="146685"/>
                </a:cubicBezTo>
                <a:cubicBezTo>
                  <a:pt x="1220965" y="148316"/>
                  <a:pt x="1225133" y="148699"/>
                  <a:pt x="1228725" y="150495"/>
                </a:cubicBezTo>
                <a:lnTo>
                  <a:pt x="1232535" y="152400"/>
                </a:ln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 bwMode="auto">
          <a:xfrm flipH="1" flipV="1">
            <a:off x="3703340" y="1331022"/>
            <a:ext cx="675228" cy="197221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flipH="1" flipV="1">
            <a:off x="4335780" y="1169590"/>
            <a:ext cx="331470" cy="23955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flipH="1" flipV="1">
            <a:off x="4533901" y="798551"/>
            <a:ext cx="355666" cy="490817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5034337" y="775468"/>
            <a:ext cx="37761" cy="2684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flipV="1">
            <a:off x="5297020" y="689185"/>
            <a:ext cx="127735" cy="4750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5424755" y="689185"/>
            <a:ext cx="375994" cy="6025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flipV="1">
            <a:off x="5612752" y="1149359"/>
            <a:ext cx="294888" cy="25978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5800749" y="1293163"/>
            <a:ext cx="671970" cy="29729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6116185" y="1772511"/>
            <a:ext cx="490098" cy="118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6405517" y="2037678"/>
            <a:ext cx="241863" cy="51203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6264437" y="2239253"/>
            <a:ext cx="239105" cy="118063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5297020" y="2239253"/>
            <a:ext cx="76364" cy="25228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H="1">
            <a:off x="4150760" y="2239253"/>
            <a:ext cx="185020" cy="10847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H="1">
            <a:off x="3647326" y="2213511"/>
            <a:ext cx="308225" cy="11504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3565133" y="2037678"/>
            <a:ext cx="354231" cy="3202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3482939" y="1839626"/>
            <a:ext cx="580441" cy="2875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H="1" flipV="1">
            <a:off x="3986373" y="1686229"/>
            <a:ext cx="297951" cy="1917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4962418" y="2239253"/>
            <a:ext cx="71919" cy="36732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5938096" y="2239253"/>
            <a:ext cx="339414" cy="213932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H="1">
            <a:off x="4541178" y="2239253"/>
            <a:ext cx="170556" cy="185172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5594985" y="2239253"/>
            <a:ext cx="240736" cy="261867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639" y="7098075"/>
            <a:ext cx="4379359" cy="504677"/>
          </a:xfrm>
        </p:spPr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Laser damage!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6385" name="Group 16384"/>
          <p:cNvGrpSpPr/>
          <p:nvPr/>
        </p:nvGrpSpPr>
        <p:grpSpPr>
          <a:xfrm>
            <a:off x="5235959" y="3591238"/>
            <a:ext cx="3003885" cy="379453"/>
            <a:chOff x="5235959" y="3375302"/>
            <a:chExt cx="3003885" cy="379453"/>
          </a:xfrm>
        </p:grpSpPr>
        <p:sp>
          <p:nvSpPr>
            <p:cNvPr id="3" name="Rectangle 2"/>
            <p:cNvSpPr/>
            <p:nvPr/>
          </p:nvSpPr>
          <p:spPr>
            <a:xfrm>
              <a:off x="6789420" y="3448050"/>
              <a:ext cx="194310" cy="306705"/>
            </a:xfrm>
            <a:prstGeom prst="rect">
              <a:avLst/>
            </a:prstGeom>
            <a:solidFill>
              <a:srgbClr val="000000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242403" y="3434715"/>
              <a:ext cx="194310" cy="320040"/>
            </a:xfrm>
            <a:prstGeom prst="rect">
              <a:avLst/>
            </a:prstGeom>
            <a:solidFill>
              <a:srgbClr val="000000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TextBox 9"/>
            <p:cNvSpPr txBox="1">
              <a:spLocks noChangeArrowheads="1"/>
            </p:cNvSpPr>
            <p:nvPr/>
          </p:nvSpPr>
          <p:spPr bwMode="auto">
            <a:xfrm>
              <a:off x="5235959" y="3375302"/>
              <a:ext cx="3003885" cy="36933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nb-NO" smtClean="0">
                  <a:solidFill>
                    <a:srgbClr val="FF0000"/>
                  </a:solidFill>
                </a:rPr>
                <a:t>Who knows what...?</a:t>
              </a:r>
            </a:p>
          </p:txBody>
        </p:sp>
      </p:grpSp>
      <p:sp>
        <p:nvSpPr>
          <p:cNvPr id="16388" name="4-Point Star 16387"/>
          <p:cNvSpPr/>
          <p:nvPr/>
        </p:nvSpPr>
        <p:spPr>
          <a:xfrm rot="1044113">
            <a:off x="6899854" y="3718068"/>
            <a:ext cx="493013" cy="462910"/>
          </a:xfrm>
          <a:prstGeom prst="star4">
            <a:avLst/>
          </a:prstGeom>
          <a:solidFill>
            <a:srgbClr val="FF0000"/>
          </a:solidFill>
          <a:ln w="12700">
            <a:solidFill>
              <a:srgbClr val="FFFF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Title 1"/>
          <p:cNvSpPr txBox="1">
            <a:spLocks/>
          </p:cNvSpPr>
          <p:nvPr/>
        </p:nvSpPr>
        <p:spPr bwMode="auto">
          <a:xfrm>
            <a:off x="3107340" y="4879328"/>
            <a:ext cx="4379359" cy="91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CA" kern="0" smtClean="0">
                <a:solidFill>
                  <a:srgbClr val="FF0000"/>
                </a:solidFill>
              </a:rPr>
              <a:t>Physical access</a:t>
            </a:r>
            <a:br>
              <a:rPr lang="en-CA" kern="0" smtClean="0">
                <a:solidFill>
                  <a:srgbClr val="FF0000"/>
                </a:solidFill>
              </a:rPr>
            </a:br>
            <a:r>
              <a:rPr lang="en-CA" kern="0" smtClean="0">
                <a:solidFill>
                  <a:srgbClr val="FF0000"/>
                </a:solidFill>
              </a:rPr>
              <a:t>to equipment</a:t>
            </a:r>
            <a:endParaRPr lang="en-US" kern="0">
              <a:solidFill>
                <a:srgbClr val="FF0000"/>
              </a:solidFill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kern="0" smtClean="0">
                <a:solidFill>
                  <a:srgbClr val="FFFFFF"/>
                </a:solidFill>
              </a:rPr>
              <a:t>Limits on physical security</a:t>
            </a:r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8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388" grpId="0" animBg="1"/>
      <p:bldP spid="7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Laser damage in commercial QKD system Clavis2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dirty="0" smtClean="0">
                <a:solidFill>
                  <a:srgbClr val="C0C0C0"/>
                </a:solidFill>
                <a:cs typeface="Arial" pitchFamily="34" charset="0"/>
              </a:rPr>
              <a:t>V</a:t>
            </a: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. Makarov </a:t>
            </a:r>
            <a:r>
              <a:rPr lang="en-US" sz="1600" b="0" i="1" dirty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 arXiv:1510.03148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337275"/>
            <a:ext cx="9991724" cy="42987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337275"/>
            <a:ext cx="9991724" cy="4298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337275"/>
            <a:ext cx="9991724" cy="429876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606870" y="2849485"/>
            <a:ext cx="864120" cy="86412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7" name="Group 36"/>
          <p:cNvGrpSpPr/>
          <p:nvPr/>
        </p:nvGrpSpPr>
        <p:grpSpPr>
          <a:xfrm>
            <a:off x="5791590" y="5801895"/>
            <a:ext cx="3723514" cy="1294433"/>
            <a:chOff x="5740586" y="5803642"/>
            <a:chExt cx="3723514" cy="1294433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>
              <a:off x="6727720" y="6690678"/>
              <a:ext cx="2664370" cy="7287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triangle"/>
            </a:ln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6727720" y="5970578"/>
              <a:ext cx="0" cy="720100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triangle"/>
            </a:ln>
          </p:spPr>
        </p:cxnSp>
        <p:sp>
          <p:nvSpPr>
            <p:cNvPr id="16" name="TextBox 42"/>
            <p:cNvSpPr txBox="1">
              <a:spLocks noChangeArrowheads="1"/>
            </p:cNvSpPr>
            <p:nvPr/>
          </p:nvSpPr>
          <p:spPr bwMode="auto">
            <a:xfrm>
              <a:off x="6367670" y="6490653"/>
              <a:ext cx="3270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FFFFFF"/>
                  </a:solidFill>
                </a:rPr>
                <a:t>0</a:t>
              </a:r>
              <a:endParaRPr lang="en-US" sz="2000" baseline="-25000">
                <a:solidFill>
                  <a:srgbClr val="FFFFFF"/>
                </a:solidFill>
              </a:endParaRPr>
            </a:p>
          </p:txBody>
        </p:sp>
        <p:sp>
          <p:nvSpPr>
            <p:cNvPr id="17" name="TextBox 42"/>
            <p:cNvSpPr txBox="1">
              <a:spLocks noChangeArrowheads="1"/>
            </p:cNvSpPr>
            <p:nvPr/>
          </p:nvSpPr>
          <p:spPr bwMode="auto">
            <a:xfrm>
              <a:off x="5740586" y="5803642"/>
              <a:ext cx="95410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FFFFFF"/>
                  </a:solidFill>
                </a:rPr>
                <a:t>Power</a:t>
              </a:r>
              <a:endParaRPr lang="en-US" sz="2000" baseline="-25000">
                <a:solidFill>
                  <a:srgbClr val="FFFFFF"/>
                </a:solidFill>
              </a:endParaRPr>
            </a:p>
          </p:txBody>
        </p:sp>
        <p:sp>
          <p:nvSpPr>
            <p:cNvPr id="18" name="TextBox 42"/>
            <p:cNvSpPr txBox="1">
              <a:spLocks noChangeArrowheads="1"/>
            </p:cNvSpPr>
            <p:nvPr/>
          </p:nvSpPr>
          <p:spPr bwMode="auto">
            <a:xfrm>
              <a:off x="9194474" y="6697965"/>
              <a:ext cx="2696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</a:rPr>
                <a:t>t</a:t>
              </a:r>
              <a:endParaRPr lang="en-US" sz="2000" baseline="-25000">
                <a:solidFill>
                  <a:srgbClr val="FFFFFF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727720" y="6136355"/>
              <a:ext cx="2376330" cy="554323"/>
              <a:chOff x="6439680" y="6260441"/>
              <a:chExt cx="2376330" cy="405574"/>
            </a:xfrm>
          </p:grpSpPr>
          <p:sp>
            <p:nvSpPr>
              <p:cNvPr id="22" name="Freeform 21"/>
              <p:cNvSpPr/>
              <p:nvPr/>
            </p:nvSpPr>
            <p:spPr bwMode="auto">
              <a:xfrm>
                <a:off x="6799730" y="6260441"/>
                <a:ext cx="301780" cy="405574"/>
              </a:xfrm>
              <a:custGeom>
                <a:avLst/>
                <a:gdLst>
                  <a:gd name="connsiteX0" fmla="*/ 0 w 462776"/>
                  <a:gd name="connsiteY0" fmla="*/ 405574 h 405574"/>
                  <a:gd name="connsiteX1" fmla="*/ 156117 w 462776"/>
                  <a:gd name="connsiteY1" fmla="*/ 321940 h 405574"/>
                  <a:gd name="connsiteX2" fmla="*/ 295507 w 462776"/>
                  <a:gd name="connsiteY2" fmla="*/ 59886 h 405574"/>
                  <a:gd name="connsiteX3" fmla="*/ 429322 w 462776"/>
                  <a:gd name="connsiteY3" fmla="*/ 4130 h 405574"/>
                  <a:gd name="connsiteX4" fmla="*/ 462776 w 462776"/>
                  <a:gd name="connsiteY4" fmla="*/ 4130 h 405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776" h="405574">
                    <a:moveTo>
                      <a:pt x="0" y="405574"/>
                    </a:moveTo>
                    <a:cubicBezTo>
                      <a:pt x="53433" y="392564"/>
                      <a:pt x="106866" y="379555"/>
                      <a:pt x="156117" y="321940"/>
                    </a:cubicBezTo>
                    <a:cubicBezTo>
                      <a:pt x="205368" y="264325"/>
                      <a:pt x="249973" y="112854"/>
                      <a:pt x="295507" y="59886"/>
                    </a:cubicBezTo>
                    <a:cubicBezTo>
                      <a:pt x="341041" y="6918"/>
                      <a:pt x="401444" y="13423"/>
                      <a:pt x="429322" y="4130"/>
                    </a:cubicBezTo>
                    <a:cubicBezTo>
                      <a:pt x="457200" y="-5163"/>
                      <a:pt x="462776" y="4130"/>
                      <a:pt x="462776" y="4130"/>
                    </a:cubicBezTo>
                  </a:path>
                </a:pathLst>
              </a:custGeom>
              <a:noFill/>
              <a:ln w="25400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" name="Freeform 23"/>
              <p:cNvSpPr/>
              <p:nvPr/>
            </p:nvSpPr>
            <p:spPr bwMode="auto">
              <a:xfrm flipH="1">
                <a:off x="8226190" y="6260441"/>
                <a:ext cx="301780" cy="405574"/>
              </a:xfrm>
              <a:custGeom>
                <a:avLst/>
                <a:gdLst>
                  <a:gd name="connsiteX0" fmla="*/ 0 w 462776"/>
                  <a:gd name="connsiteY0" fmla="*/ 405574 h 405574"/>
                  <a:gd name="connsiteX1" fmla="*/ 156117 w 462776"/>
                  <a:gd name="connsiteY1" fmla="*/ 321940 h 405574"/>
                  <a:gd name="connsiteX2" fmla="*/ 295507 w 462776"/>
                  <a:gd name="connsiteY2" fmla="*/ 59886 h 405574"/>
                  <a:gd name="connsiteX3" fmla="*/ 429322 w 462776"/>
                  <a:gd name="connsiteY3" fmla="*/ 4130 h 405574"/>
                  <a:gd name="connsiteX4" fmla="*/ 462776 w 462776"/>
                  <a:gd name="connsiteY4" fmla="*/ 4130 h 405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776" h="405574">
                    <a:moveTo>
                      <a:pt x="0" y="405574"/>
                    </a:moveTo>
                    <a:cubicBezTo>
                      <a:pt x="53433" y="392564"/>
                      <a:pt x="106866" y="379555"/>
                      <a:pt x="156117" y="321940"/>
                    </a:cubicBezTo>
                    <a:cubicBezTo>
                      <a:pt x="205368" y="264325"/>
                      <a:pt x="249973" y="112854"/>
                      <a:pt x="295507" y="59886"/>
                    </a:cubicBezTo>
                    <a:cubicBezTo>
                      <a:pt x="341041" y="6918"/>
                      <a:pt x="401444" y="13423"/>
                      <a:pt x="429322" y="4130"/>
                    </a:cubicBezTo>
                    <a:cubicBezTo>
                      <a:pt x="457200" y="-5163"/>
                      <a:pt x="462776" y="4130"/>
                      <a:pt x="462776" y="4130"/>
                    </a:cubicBezTo>
                  </a:path>
                </a:pathLst>
              </a:custGeom>
              <a:noFill/>
              <a:ln w="25400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8" name="Straight Connector 27"/>
              <p:cNvCxnSpPr/>
              <p:nvPr/>
            </p:nvCxnSpPr>
            <p:spPr bwMode="auto">
              <a:xfrm flipH="1" flipV="1">
                <a:off x="6439680" y="6666015"/>
                <a:ext cx="360050" cy="0"/>
              </a:xfrm>
              <a:prstGeom prst="line">
                <a:avLst/>
              </a:prstGeom>
              <a:noFill/>
              <a:ln w="25400" cap="rnd" algn="ctr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H="1">
                <a:off x="8527970" y="6666015"/>
                <a:ext cx="288040" cy="0"/>
              </a:xfrm>
              <a:prstGeom prst="line">
                <a:avLst/>
              </a:prstGeom>
              <a:noFill/>
              <a:ln w="25400" cap="rnd" algn="ctr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Straight Connector 31"/>
              <p:cNvCxnSpPr>
                <a:stCxn id="24" idx="4"/>
              </p:cNvCxnSpPr>
              <p:nvPr/>
            </p:nvCxnSpPr>
            <p:spPr bwMode="auto">
              <a:xfrm flipH="1" flipV="1">
                <a:off x="7101510" y="6260441"/>
                <a:ext cx="1124680" cy="0"/>
              </a:xfrm>
              <a:prstGeom prst="line">
                <a:avLst/>
              </a:prstGeom>
              <a:noFill/>
              <a:ln w="25400" cap="rnd" algn="ctr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6" name="TextBox 42"/>
            <p:cNvSpPr txBox="1">
              <a:spLocks noChangeArrowheads="1"/>
            </p:cNvSpPr>
            <p:nvPr/>
          </p:nvSpPr>
          <p:spPr bwMode="auto">
            <a:xfrm>
              <a:off x="7542134" y="6233955"/>
              <a:ext cx="8322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smtClean="0">
                  <a:solidFill>
                    <a:srgbClr val="FF0000"/>
                  </a:solidFill>
                </a:rPr>
                <a:t>~25 s</a:t>
              </a:r>
              <a:endParaRPr lang="en-US" sz="2000" baseline="-25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40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InGaAs p-i-n photodiode D</a:t>
            </a:r>
            <a:r>
              <a:rPr lang="en-CA" baseline="-25000" smtClean="0">
                <a:solidFill>
                  <a:srgbClr val="FFFFFF"/>
                </a:solidFill>
              </a:rPr>
              <a:t>pulse</a:t>
            </a:r>
            <a:r>
              <a:rPr lang="en-CA" smtClean="0">
                <a:solidFill>
                  <a:srgbClr val="FFFFFF"/>
                </a:solidFill>
              </a:rPr>
              <a:t> </a:t>
            </a:r>
            <a:r>
              <a:rPr lang="en-CA" b="0" smtClean="0">
                <a:solidFill>
                  <a:srgbClr val="FFFFFF"/>
                </a:solidFill>
              </a:rPr>
              <a:t>(</a:t>
            </a:r>
            <a:r>
              <a:rPr lang="en-CA" b="0">
                <a:solidFill>
                  <a:srgbClr val="FFFFFF"/>
                </a:solidFill>
              </a:rPr>
              <a:t>JDSU EPM 605LL)</a:t>
            </a:r>
            <a:endParaRPr lang="en-CA" b="0" baseline="-25000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dirty="0" smtClean="0">
                <a:solidFill>
                  <a:srgbClr val="C0C0C0"/>
                </a:solidFill>
                <a:cs typeface="Arial" pitchFamily="34" charset="0"/>
              </a:rPr>
              <a:t>V</a:t>
            </a: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. Makarov </a:t>
            </a:r>
            <a:r>
              <a:rPr lang="en-US" sz="1600" b="0" i="1" dirty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 arXiv:1510.03148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806733"/>
            <a:ext cx="9991725" cy="392381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8225416" y="6161945"/>
            <a:ext cx="187226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CA" sz="2200" kern="0" dirty="0" smtClean="0">
                <a:solidFill>
                  <a:srgbClr val="FFFFFF"/>
                </a:solidFill>
              </a:rPr>
              <a:t>Reproducible</a:t>
            </a:r>
          </a:p>
          <a:p>
            <a:pPr algn="ctr"/>
            <a:r>
              <a:rPr lang="en-CA" sz="2200" b="0" kern="0" dirty="0" smtClean="0">
                <a:solidFill>
                  <a:srgbClr val="FFFFFF"/>
                </a:solidFill>
              </a:rPr>
              <a:t>(repeated with 3 samples)</a:t>
            </a:r>
            <a:endParaRPr lang="en-CA" sz="2200" b="0" kern="0" dirty="0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9176060" y="5873905"/>
            <a:ext cx="0" cy="288040"/>
          </a:xfrm>
          <a:prstGeom prst="straightConnector1">
            <a:avLst/>
          </a:prstGeom>
          <a:noFill/>
          <a:ln w="25400" algn="ctr">
            <a:solidFill>
              <a:srgbClr val="FF00FF"/>
            </a:solidFill>
            <a:round/>
            <a:headEnd type="none" w="med" len="med"/>
            <a:tailEnd type="arrow" w="lg" len="lg"/>
          </a:ln>
        </p:spPr>
      </p:cxnSp>
    </p:spTree>
    <p:extLst>
      <p:ext uri="{BB962C8B-B14F-4D97-AF65-F5344CB8AC3E}">
        <p14:creationId xmlns:p14="http://schemas.microsoft.com/office/powerpoint/2010/main" val="188778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QKD system log</a:t>
            </a:r>
            <a:endParaRPr lang="en-CA" b="0" baseline="-25000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V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Makarov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arXiv:1510.03148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21" y="1021272"/>
            <a:ext cx="9902284" cy="5494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1" y="689185"/>
            <a:ext cx="9902284" cy="582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6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 bwMode="auto">
          <a:xfrm>
            <a:off x="946412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Example of vulnerability and countermeasures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6955" y="833205"/>
            <a:ext cx="9807635" cy="6882045"/>
          </a:xfrm>
          <a:prstGeom prst="rect">
            <a:avLst/>
          </a:prstGeom>
        </p:spPr>
        <p:txBody>
          <a:bodyPr lIns="0" tIns="50400" rIns="0" bIns="50400"/>
          <a:lstStyle/>
          <a:p>
            <a:pPr marL="342900" lvl="0" indent="-342900" algn="l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CA" sz="2200" smtClean="0">
                <a:solidFill>
                  <a:srgbClr val="FFFFFF"/>
                </a:solidFill>
              </a:rPr>
              <a:t>Photon-number-splitting attack</a:t>
            </a:r>
            <a:endParaRPr lang="en-US" sz="2200" smtClean="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C. Bennett, F. Bessette, G. Brassard, L. Salvail, J. Smolin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J. Cryptology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5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3 (1992)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Brassard, 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T. Mor,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B. C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Sanders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1330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052304 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Félix, N. Gisin, A. Stefanov, H. Zbinden, J. Mod. Opt.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2009 (2001)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Jahma,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44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(2002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US" sz="2700" smtClean="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US" sz="2200" smtClean="0">
                <a:solidFill>
                  <a:srgbClr val="FFFFFF"/>
                </a:solidFill>
              </a:rPr>
              <a:t>Decoy-state protocol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W.-Y. Hwang, Phys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Rev. Lett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2003)</a:t>
            </a:r>
            <a:endParaRPr lang="en-CA" sz="26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>
                <a:solidFill>
                  <a:srgbClr val="FFFFFF"/>
                </a:solidFill>
              </a:rPr>
              <a:t>SARG04 protocol</a:t>
            </a:r>
          </a:p>
          <a:p>
            <a:pPr lvl="0" algn="r">
              <a:spcBef>
                <a:spcPts val="600"/>
              </a:spcBef>
            </a:pP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V. Scarani, A. Acín, G. </a:t>
            </a:r>
            <a:r>
              <a:rPr lang="it-IT" sz="1600" b="0">
                <a:solidFill>
                  <a:srgbClr val="C0C0C0"/>
                </a:solidFill>
                <a:cs typeface="Arial" pitchFamily="34" charset="0"/>
              </a:rPr>
              <a:t>Ribordy</a:t>
            </a: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, N. Gisin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Phys. Rev. 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 smtClean="0">
                <a:solidFill>
                  <a:srgbClr val="FFFFFF"/>
                </a:solidFill>
              </a:rPr>
              <a:t>Distributed-phase-reference protocols</a:t>
            </a:r>
            <a:endParaRPr lang="en-CA" sz="220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K. Inoue, E. Waks, Y. Yamamoto,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037902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2002)</a:t>
            </a:r>
          </a:p>
          <a:p>
            <a:pPr lvl="0" algn="r">
              <a:spcBef>
                <a:spcPts val="600"/>
              </a:spcBef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K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Inoue, E. Waks, Y. Yamamoto, Phys. Rev.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68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022317 (2003)</a:t>
            </a: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Gisin,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G. Ribordy, H. Zbinden, D. Stucki, N. Brunner, V. Scarani, arXiv:quant-ph/0411022v1 (2004)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 smtClean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2316255" y="3465649"/>
            <a:ext cx="360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521786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 bwMode="auto">
          <a:xfrm>
            <a:off x="637002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 bwMode="auto">
          <a:xfrm>
            <a:off x="8306245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 bwMode="auto">
          <a:xfrm>
            <a:off x="714494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 bwMode="auto">
          <a:xfrm>
            <a:off x="7144940" y="301065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21172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598309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98489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371471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758052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144633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531214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91779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830437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869095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907753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665404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05198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43856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82514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119080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505661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2892242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3278823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 bwMode="auto">
          <a:xfrm>
            <a:off x="1012640" y="3249215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3150080" y="3253906"/>
            <a:ext cx="158869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Attenuator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60" y="-61831"/>
            <a:ext cx="11737630" cy="7825087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4" name="TextBox 46"/>
          <p:cNvSpPr txBox="1">
            <a:spLocks noChangeArrowheads="1"/>
          </p:cNvSpPr>
          <p:nvPr/>
        </p:nvSpPr>
        <p:spPr bwMode="auto">
          <a:xfrm>
            <a:off x="8587497" y="7506839"/>
            <a:ext cx="1699503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777777"/>
                </a:solidFill>
              </a:rPr>
              <a:t>Photo ©</a:t>
            </a:r>
            <a:r>
              <a:rPr lang="en-US" sz="200" b="0">
                <a:solidFill>
                  <a:srgbClr val="777777"/>
                </a:solidFill>
              </a:rPr>
              <a:t> </a:t>
            </a:r>
            <a:r>
              <a:rPr lang="en-US" sz="900" b="0" smtClean="0">
                <a:solidFill>
                  <a:srgbClr val="777777"/>
                </a:solidFill>
              </a:rPr>
              <a:t>2015 </a:t>
            </a:r>
            <a:r>
              <a:rPr lang="en-US" sz="900" b="0">
                <a:solidFill>
                  <a:srgbClr val="777777"/>
                </a:solidFill>
              </a:rPr>
              <a:t>Vadim Makarov</a:t>
            </a:r>
          </a:p>
        </p:txBody>
      </p:sp>
    </p:spTree>
    <p:extLst>
      <p:ext uri="{BB962C8B-B14F-4D97-AF65-F5344CB8AC3E}">
        <p14:creationId xmlns:p14="http://schemas.microsoft.com/office/powerpoint/2010/main" val="16341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0723" name="Picture 2" descr="a299-3-4-forpres.jpg"/>
          <p:cNvPicPr>
            <a:picLocks noChangeAspect="1"/>
          </p:cNvPicPr>
          <p:nvPr/>
        </p:nvPicPr>
        <p:blipFill>
          <a:blip r:embed="rId2" cstate="print"/>
          <a:srcRect l="21942" t="2052" r="21265" b="1163"/>
          <a:stretch>
            <a:fillRect/>
          </a:stretch>
        </p:blipFill>
        <p:spPr bwMode="auto">
          <a:xfrm>
            <a:off x="7216775" y="0"/>
            <a:ext cx="3070225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B2B2B2"/>
                </a:solidFill>
              </a:rPr>
              <a:t>Can we eavesdrop on commercial</a:t>
            </a:r>
            <a:br>
              <a:rPr lang="en-US" smtClean="0">
                <a:solidFill>
                  <a:srgbClr val="B2B2B2"/>
                </a:solidFill>
              </a:rPr>
            </a:br>
            <a:r>
              <a:rPr lang="en-US" smtClean="0">
                <a:solidFill>
                  <a:srgbClr val="B2B2B2"/>
                </a:solidFill>
              </a:rPr>
              <a:t>systems?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47650" y="1234425"/>
            <a:ext cx="10039350" cy="865187"/>
          </a:xfrm>
          <a:prstGeom prst="rect">
            <a:avLst/>
          </a:prstGeom>
        </p:spPr>
        <p:txBody>
          <a:bodyPr lIns="0" tIns="50400" rIns="0" bIns="50400"/>
          <a:lstStyle/>
          <a:p>
            <a:pPr algn="l" defTabSz="987425">
              <a:defRPr/>
            </a:pPr>
            <a:r>
              <a:rPr lang="en-US" sz="3000" b="0" kern="0" smtClean="0">
                <a:solidFill>
                  <a:srgbClr val="B2B2B2"/>
                </a:solidFill>
                <a:latin typeface="+mj-lt"/>
                <a:ea typeface="+mj-ea"/>
                <a:cs typeface="+mj-cs"/>
              </a:rPr>
              <a:t>ID </a:t>
            </a:r>
            <a:r>
              <a:rPr lang="en-US" sz="3000" b="0" kern="0">
                <a:solidFill>
                  <a:srgbClr val="B2B2B2"/>
                </a:solidFill>
                <a:latin typeface="+mj-lt"/>
                <a:ea typeface="+mj-ea"/>
                <a:cs typeface="+mj-cs"/>
              </a:rPr>
              <a:t>Quantique’s Cerberis:</a:t>
            </a:r>
          </a:p>
          <a:p>
            <a:pPr algn="l" defTabSz="987425">
              <a:defRPr/>
            </a:pPr>
            <a:r>
              <a:rPr lang="en-US" sz="3000" ker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Dual key agreement</a:t>
            </a:r>
          </a:p>
        </p:txBody>
      </p:sp>
      <p:sp>
        <p:nvSpPr>
          <p:cNvPr id="43" name="TextBox 46"/>
          <p:cNvSpPr txBox="1">
            <a:spLocks noChangeArrowheads="1"/>
          </p:cNvSpPr>
          <p:nvPr/>
        </p:nvSpPr>
        <p:spPr bwMode="auto">
          <a:xfrm rot="-5400000">
            <a:off x="9331646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000000"/>
                </a:solidFill>
              </a:rPr>
              <a:t>Photo ©</a:t>
            </a:r>
            <a:r>
              <a:rPr lang="en-US" sz="200" b="0">
                <a:solidFill>
                  <a:srgbClr val="000000"/>
                </a:solidFill>
              </a:rPr>
              <a:t> </a:t>
            </a:r>
            <a:r>
              <a:rPr lang="en-US" sz="900" b="0">
                <a:solidFill>
                  <a:srgbClr val="000000"/>
                </a:solidFill>
              </a:rPr>
              <a:t>2010 Vadim Makarov</a:t>
            </a:r>
          </a:p>
        </p:txBody>
      </p:sp>
      <p:grpSp>
        <p:nvGrpSpPr>
          <p:cNvPr id="2" name="Group 49"/>
          <p:cNvGrpSpPr/>
          <p:nvPr/>
        </p:nvGrpSpPr>
        <p:grpSpPr>
          <a:xfrm>
            <a:off x="145131" y="2736319"/>
            <a:ext cx="6696744" cy="4072518"/>
            <a:chOff x="174948" y="2521411"/>
            <a:chExt cx="6696744" cy="4072518"/>
          </a:xfrm>
        </p:grpSpPr>
        <p:sp>
          <p:nvSpPr>
            <p:cNvPr id="6" name="TextBox 168"/>
            <p:cNvSpPr txBox="1">
              <a:spLocks noChangeArrowheads="1"/>
            </p:cNvSpPr>
            <p:nvPr/>
          </p:nvSpPr>
          <p:spPr bwMode="auto">
            <a:xfrm>
              <a:off x="1543100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" name="TextBox 168"/>
            <p:cNvSpPr txBox="1">
              <a:spLocks noChangeArrowheads="1"/>
            </p:cNvSpPr>
            <p:nvPr/>
          </p:nvSpPr>
          <p:spPr bwMode="auto">
            <a:xfrm>
              <a:off x="4567436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8" name="TextBox 168"/>
            <p:cNvSpPr txBox="1">
              <a:spLocks noChangeArrowheads="1"/>
            </p:cNvSpPr>
            <p:nvPr/>
          </p:nvSpPr>
          <p:spPr bwMode="auto">
            <a:xfrm>
              <a:off x="1543100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9" name="TextBox 168"/>
            <p:cNvSpPr txBox="1">
              <a:spLocks noChangeArrowheads="1"/>
            </p:cNvSpPr>
            <p:nvPr/>
          </p:nvSpPr>
          <p:spPr bwMode="auto">
            <a:xfrm>
              <a:off x="4567436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967036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10" idx="2"/>
              <a:endCxn id="10" idx="6"/>
            </p:cNvCxnSpPr>
            <p:nvPr/>
          </p:nvCxnSpPr>
          <p:spPr bwMode="auto">
            <a:xfrm rot="108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>
              <a:stCxn id="10" idx="4"/>
              <a:endCxn id="10" idx="0"/>
            </p:cNvCxnSpPr>
            <p:nvPr/>
          </p:nvCxnSpPr>
          <p:spPr bwMode="auto">
            <a:xfrm rot="54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5791573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stCxn id="15" idx="2"/>
              <a:endCxn id="15" idx="6"/>
            </p:cNvCxnSpPr>
            <p:nvPr/>
          </p:nvCxnSpPr>
          <p:spPr bwMode="auto">
            <a:xfrm rot="108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5" idx="4"/>
              <a:endCxn id="15" idx="0"/>
            </p:cNvCxnSpPr>
            <p:nvPr/>
          </p:nvCxnSpPr>
          <p:spPr bwMode="auto">
            <a:xfrm rot="54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6" idx="1"/>
            </p:cNvCxnSpPr>
            <p:nvPr/>
          </p:nvCxnSpPr>
          <p:spPr bwMode="auto">
            <a:xfrm rot="10800000">
              <a:off x="1111052" y="2921844"/>
              <a:ext cx="43204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1"/>
            <p:cNvCxnSpPr>
              <a:endCxn id="10" idx="0"/>
            </p:cNvCxnSpPr>
            <p:nvPr/>
          </p:nvCxnSpPr>
          <p:spPr bwMode="auto">
            <a:xfrm rot="5400000">
              <a:off x="607790" y="3426371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2" name="Straight Arrow Connector 21"/>
            <p:cNvCxnSpPr>
              <a:stCxn id="8" idx="1"/>
              <a:endCxn id="10" idx="6"/>
            </p:cNvCxnSpPr>
            <p:nvPr/>
          </p:nvCxnSpPr>
          <p:spPr bwMode="auto">
            <a:xfrm rot="10800000" flipV="1">
              <a:off x="1255068" y="4073327"/>
              <a:ext cx="288032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4" name="Straight Arrow Connector 23"/>
            <p:cNvCxnSpPr>
              <a:stCxn id="6" idx="3"/>
              <a:endCxn id="7" idx="1"/>
            </p:cNvCxnSpPr>
            <p:nvPr/>
          </p:nvCxnSpPr>
          <p:spPr bwMode="auto">
            <a:xfrm>
              <a:off x="2479031" y="2921844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27" name="Straight Arrow Connector 26"/>
            <p:cNvCxnSpPr>
              <a:stCxn id="8" idx="3"/>
              <a:endCxn id="9" idx="1"/>
            </p:cNvCxnSpPr>
            <p:nvPr/>
          </p:nvCxnSpPr>
          <p:spPr bwMode="auto">
            <a:xfrm>
              <a:off x="2479031" y="4073327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30" name="Straight Connector 29"/>
            <p:cNvCxnSpPr>
              <a:stCxn id="7" idx="3"/>
            </p:cNvCxnSpPr>
            <p:nvPr/>
          </p:nvCxnSpPr>
          <p:spPr bwMode="auto">
            <a:xfrm flipV="1">
              <a:off x="5503367" y="2921521"/>
              <a:ext cx="43222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Arrow Connector 30"/>
            <p:cNvCxnSpPr>
              <a:endCxn id="15" idx="0"/>
            </p:cNvCxnSpPr>
            <p:nvPr/>
          </p:nvCxnSpPr>
          <p:spPr bwMode="auto">
            <a:xfrm rot="16200000" flipH="1">
              <a:off x="5431532" y="3425576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42" name="Straight Arrow Connector 41"/>
            <p:cNvCxnSpPr>
              <a:stCxn id="9" idx="3"/>
              <a:endCxn id="15" idx="2"/>
            </p:cNvCxnSpPr>
            <p:nvPr/>
          </p:nvCxnSpPr>
          <p:spPr bwMode="auto">
            <a:xfrm>
              <a:off x="5503367" y="4073327"/>
              <a:ext cx="28820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45" name="TextBox 168"/>
            <p:cNvSpPr txBox="1">
              <a:spLocks noChangeArrowheads="1"/>
            </p:cNvSpPr>
            <p:nvPr/>
          </p:nvSpPr>
          <p:spPr bwMode="auto">
            <a:xfrm>
              <a:off x="1111052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6" name="TextBox 168"/>
            <p:cNvSpPr txBox="1">
              <a:spLocks noChangeArrowheads="1"/>
            </p:cNvSpPr>
            <p:nvPr/>
          </p:nvSpPr>
          <p:spPr bwMode="auto">
            <a:xfrm>
              <a:off x="4567436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2479204" y="5801841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606996" y="5801519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66" name="Elbow Connector 65"/>
            <p:cNvCxnSpPr>
              <a:stCxn id="10" idx="4"/>
              <a:endCxn id="45" idx="0"/>
            </p:cNvCxnSpPr>
            <p:nvPr/>
          </p:nvCxnSpPr>
          <p:spPr bwMode="auto">
            <a:xfrm rot="16200000" flipH="1">
              <a:off x="841345" y="4487372"/>
              <a:ext cx="1223491" cy="684076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70" name="Elbow Connector 69"/>
            <p:cNvCxnSpPr>
              <a:stCxn id="15" idx="4"/>
              <a:endCxn id="46" idx="0"/>
            </p:cNvCxnSpPr>
            <p:nvPr/>
          </p:nvCxnSpPr>
          <p:spPr bwMode="auto">
            <a:xfrm rot="5400000">
              <a:off x="4981806" y="4487372"/>
              <a:ext cx="1223491" cy="684077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73" name="Folded Corner 72"/>
            <p:cNvSpPr/>
            <p:nvPr/>
          </p:nvSpPr>
          <p:spPr bwMode="auto">
            <a:xfrm>
              <a:off x="174948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D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4" name="Folded Corner 73"/>
            <p:cNvSpPr/>
            <p:nvPr/>
          </p:nvSpPr>
          <p:spPr bwMode="auto">
            <a:xfrm>
              <a:off x="6511652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D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823020" y="3497585"/>
              <a:ext cx="5400600" cy="3096344"/>
            </a:xfrm>
            <a:prstGeom prst="rect">
              <a:avLst/>
            </a:prstGeom>
            <a:noFill/>
            <a:ln w="3175">
              <a:solidFill>
                <a:srgbClr val="00FF00"/>
              </a:solidFill>
              <a:prstDash val="dash"/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 bwMode="auto">
            <a:xfrm>
              <a:off x="2695228" y="3673539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RSA-2048</a:t>
              </a:r>
            </a:p>
          </p:txBody>
        </p:sp>
        <p:sp>
          <p:nvSpPr>
            <p:cNvPr id="89" name="TextBox 88"/>
            <p:cNvSpPr txBox="1"/>
            <p:nvPr/>
          </p:nvSpPr>
          <p:spPr bwMode="auto">
            <a:xfrm>
              <a:off x="2695228" y="2521411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FF0000"/>
                  </a:solidFill>
                </a:rPr>
                <a:t>BB84</a:t>
              </a:r>
            </a:p>
          </p:txBody>
        </p:sp>
        <p:sp>
          <p:nvSpPr>
            <p:cNvPr id="90" name="TextBox 89"/>
            <p:cNvSpPr txBox="1"/>
            <p:nvPr/>
          </p:nvSpPr>
          <p:spPr bwMode="auto">
            <a:xfrm>
              <a:off x="2551212" y="5401731"/>
              <a:ext cx="194421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AES-256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606996" y="6017543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39" name="Folded Corner 38"/>
            <p:cNvSpPr/>
            <p:nvPr/>
          </p:nvSpPr>
          <p:spPr bwMode="auto">
            <a:xfrm>
              <a:off x="174948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D2D22D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 flipH="1">
              <a:off x="2479204" y="6016277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5935588" y="5801841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 flipV="1">
              <a:off x="5935588" y="6017865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53" name="Folded Corner 52"/>
            <p:cNvSpPr/>
            <p:nvPr/>
          </p:nvSpPr>
          <p:spPr bwMode="auto">
            <a:xfrm>
              <a:off x="6511652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D2D22D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1831132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  <p:sp>
          <p:nvSpPr>
            <p:cNvPr id="48" name="TextBox 47"/>
            <p:cNvSpPr txBox="1"/>
            <p:nvPr/>
          </p:nvSpPr>
          <p:spPr bwMode="auto">
            <a:xfrm>
              <a:off x="4340779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Kerckhoffs’ principle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6955" y="4505715"/>
            <a:ext cx="9807635" cy="280839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spcBef>
                <a:spcPts val="600"/>
              </a:spcBef>
            </a:pPr>
            <a:r>
              <a:rPr lang="fr-FR" sz="2800" smtClean="0">
                <a:solidFill>
                  <a:srgbClr val="FFFFFF"/>
                </a:solidFill>
                <a:cs typeface="Arial" pitchFamily="34" charset="0"/>
              </a:rPr>
              <a:t>Il </a:t>
            </a:r>
            <a:r>
              <a:rPr lang="fr-FR" sz="2800">
                <a:solidFill>
                  <a:srgbClr val="FFFFFF"/>
                </a:solidFill>
                <a:cs typeface="Arial" pitchFamily="34" charset="0"/>
              </a:rPr>
              <a:t>faut qu’il n’exige pas le secret, et qu’il puisse sans inconvénient tomber entre les mains de </a:t>
            </a:r>
            <a:r>
              <a:rPr lang="fr-FR" sz="2800" smtClean="0">
                <a:solidFill>
                  <a:srgbClr val="FFFFFF"/>
                </a:solidFill>
                <a:cs typeface="Arial" pitchFamily="34" charset="0"/>
              </a:rPr>
              <a:t>l’ennemi</a:t>
            </a:r>
            <a:endParaRPr lang="en-US" sz="2800" smtClean="0">
              <a:solidFill>
                <a:srgbClr val="FFFFFF"/>
              </a:solidFill>
              <a:cs typeface="Arial" pitchFamily="34" charset="0"/>
            </a:endParaRPr>
          </a:p>
          <a:p>
            <a:pPr lvl="0" algn="r"/>
            <a:endParaRPr lang="fr-FR" sz="1600" b="0" smtClean="0">
              <a:solidFill>
                <a:srgbClr val="C0C0C0"/>
              </a:solidFill>
              <a:cs typeface="Arial" pitchFamily="34" charset="0"/>
            </a:endParaRPr>
          </a:p>
          <a:p>
            <a:pPr lvl="0" algn="r"/>
            <a:r>
              <a:rPr lang="fr-FR" sz="1600" b="0" smtClean="0">
                <a:solidFill>
                  <a:srgbClr val="C0C0C0"/>
                </a:solidFill>
                <a:cs typeface="Arial" pitchFamily="34" charset="0"/>
              </a:rPr>
              <a:t>A</a:t>
            </a:r>
            <a:r>
              <a:rPr lang="fr-FR" sz="1600" b="0">
                <a:solidFill>
                  <a:srgbClr val="C0C0C0"/>
                </a:solidFill>
                <a:cs typeface="Arial" pitchFamily="34" charset="0"/>
              </a:rPr>
              <a:t>. Kerckhoffs, J. des Sciences Militaires </a:t>
            </a:r>
            <a:r>
              <a:rPr lang="fr-FR" sz="1600">
                <a:solidFill>
                  <a:srgbClr val="C0C0C0"/>
                </a:solidFill>
                <a:cs typeface="Arial" pitchFamily="34" charset="0"/>
              </a:rPr>
              <a:t>IX</a:t>
            </a:r>
            <a:r>
              <a:rPr lang="fr-FR" sz="1600" b="0">
                <a:solidFill>
                  <a:srgbClr val="C0C0C0"/>
                </a:solidFill>
                <a:cs typeface="Arial" pitchFamily="34" charset="0"/>
              </a:rPr>
              <a:t>, 5 (1883)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l">
              <a:spcBef>
                <a:spcPts val="600"/>
              </a:spcBef>
            </a:pPr>
            <a:endParaRPr lang="en-US" sz="1200" smtClean="0">
              <a:solidFill>
                <a:srgbClr val="FFFFFF"/>
              </a:solidFill>
              <a:cs typeface="Arial" pitchFamily="34" charset="0"/>
            </a:endParaRPr>
          </a:p>
          <a:p>
            <a:pPr lvl="0" algn="l">
              <a:spcBef>
                <a:spcPts val="600"/>
              </a:spcBef>
            </a:pPr>
            <a:r>
              <a:rPr lang="en-US" sz="2800" smtClean="0">
                <a:solidFill>
                  <a:srgbClr val="FFFFFF"/>
                </a:solidFill>
                <a:cs typeface="Arial" pitchFamily="34" charset="0"/>
              </a:rPr>
              <a:t>Everything about the system that is not explicitly secret is known to the enemy</a:t>
            </a:r>
            <a:endParaRPr lang="en-US" sz="280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46954" y="1566590"/>
            <a:ext cx="9807636" cy="1604175"/>
            <a:chOff x="246954" y="1566590"/>
            <a:chExt cx="9807636" cy="1604175"/>
          </a:xfrm>
        </p:grpSpPr>
        <p:sp>
          <p:nvSpPr>
            <p:cNvPr id="5" name="TextBox 171"/>
            <p:cNvSpPr txBox="1">
              <a:spLocks noChangeArrowheads="1"/>
            </p:cNvSpPr>
            <p:nvPr/>
          </p:nvSpPr>
          <p:spPr bwMode="auto">
            <a:xfrm>
              <a:off x="8239930" y="1625315"/>
              <a:ext cx="1223962" cy="1080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Bob</a:t>
              </a:r>
            </a:p>
          </p:txBody>
        </p:sp>
        <p:cxnSp>
          <p:nvCxnSpPr>
            <p:cNvPr id="8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47070" y="1831563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lg" len="lg"/>
            </a:ln>
          </p:spPr>
        </p:cxnSp>
        <p:sp>
          <p:nvSpPr>
            <p:cNvPr id="12" name="TextBox 168"/>
            <p:cNvSpPr txBox="1">
              <a:spLocks noChangeArrowheads="1"/>
            </p:cNvSpPr>
            <p:nvPr/>
          </p:nvSpPr>
          <p:spPr bwMode="auto">
            <a:xfrm>
              <a:off x="823107" y="1625315"/>
              <a:ext cx="1223963" cy="1080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Alice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2047070" y="2522675"/>
              <a:ext cx="6192860" cy="0"/>
            </a:xfrm>
            <a:prstGeom prst="straightConnector1">
              <a:avLst/>
            </a:prstGeom>
            <a:noFill/>
            <a:ln w="50800" cmpd="dbl" algn="ctr">
              <a:solidFill>
                <a:srgbClr val="C0C0C0"/>
              </a:solidFill>
              <a:round/>
              <a:headEnd type="triangle"/>
              <a:tailEnd type="triangle"/>
            </a:ln>
          </p:spPr>
        </p:cxnSp>
        <p:sp>
          <p:nvSpPr>
            <p:cNvPr id="19" name="TextBox 191"/>
            <p:cNvSpPr txBox="1">
              <a:spLocks noChangeArrowheads="1"/>
            </p:cNvSpPr>
            <p:nvPr/>
          </p:nvSpPr>
          <p:spPr bwMode="auto">
            <a:xfrm>
              <a:off x="3586270" y="1566590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Future</a:t>
              </a:r>
              <a:r>
                <a:rPr lang="en-US">
                  <a:solidFill>
                    <a:srgbClr val="FF00FF"/>
                  </a:solidFill>
                </a:rPr>
                <a:t> </a:t>
              </a:r>
              <a:r>
                <a:rPr lang="en-US" smtClean="0">
                  <a:solidFill>
                    <a:srgbClr val="FF00FF"/>
                  </a:solidFill>
                </a:rPr>
                <a:t>technology</a:t>
              </a:r>
            </a:p>
          </p:txBody>
        </p:sp>
        <p:cxnSp>
          <p:nvCxnSpPr>
            <p:cNvPr id="14" name="Straight Arrow Connector 185"/>
            <p:cNvCxnSpPr>
              <a:cxnSpLocks noChangeShapeType="1"/>
            </p:cNvCxnSpPr>
            <p:nvPr/>
          </p:nvCxnSpPr>
          <p:spPr bwMode="auto">
            <a:xfrm flipV="1">
              <a:off x="5137572" y="2099505"/>
              <a:ext cx="5928" cy="351807"/>
            </a:xfrm>
            <a:prstGeom prst="straightConnector1">
              <a:avLst/>
            </a:prstGeom>
            <a:noFill/>
            <a:ln w="57150" cmpd="dbl" algn="ctr">
              <a:solidFill>
                <a:srgbClr val="C0C0C0"/>
              </a:solidFill>
              <a:prstDash val="sysDot"/>
              <a:round/>
              <a:headEnd/>
              <a:tailEnd type="stealth" w="med" len="med"/>
            </a:ln>
          </p:spPr>
        </p:cxnSp>
        <p:sp>
          <p:nvSpPr>
            <p:cNvPr id="24" name="TextBox 191"/>
            <p:cNvSpPr txBox="1">
              <a:spLocks noChangeArrowheads="1"/>
            </p:cNvSpPr>
            <p:nvPr/>
          </p:nvSpPr>
          <p:spPr bwMode="auto">
            <a:xfrm>
              <a:off x="246954" y="2832211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  <p:sp>
          <p:nvSpPr>
            <p:cNvPr id="25" name="TextBox 191"/>
            <p:cNvSpPr txBox="1">
              <a:spLocks noChangeArrowheads="1"/>
            </p:cNvSpPr>
            <p:nvPr/>
          </p:nvSpPr>
          <p:spPr bwMode="auto">
            <a:xfrm>
              <a:off x="6526235" y="2826700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0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46954" y="1566590"/>
            <a:ext cx="9807636" cy="1604175"/>
            <a:chOff x="246954" y="1566590"/>
            <a:chExt cx="9807636" cy="1604175"/>
          </a:xfrm>
        </p:grpSpPr>
        <p:sp>
          <p:nvSpPr>
            <p:cNvPr id="74" name="TextBox 171"/>
            <p:cNvSpPr txBox="1">
              <a:spLocks noChangeArrowheads="1"/>
            </p:cNvSpPr>
            <p:nvPr/>
          </p:nvSpPr>
          <p:spPr bwMode="auto">
            <a:xfrm>
              <a:off x="8239930" y="1625315"/>
              <a:ext cx="1223962" cy="1080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Bob</a:t>
              </a:r>
            </a:p>
          </p:txBody>
        </p:sp>
        <p:cxnSp>
          <p:nvCxnSpPr>
            <p:cNvPr id="75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47070" y="1831563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lg" len="lg"/>
            </a:ln>
          </p:spPr>
        </p:cxnSp>
        <p:sp>
          <p:nvSpPr>
            <p:cNvPr id="76" name="TextBox 168"/>
            <p:cNvSpPr txBox="1">
              <a:spLocks noChangeArrowheads="1"/>
            </p:cNvSpPr>
            <p:nvPr/>
          </p:nvSpPr>
          <p:spPr bwMode="auto">
            <a:xfrm>
              <a:off x="823107" y="1625315"/>
              <a:ext cx="1223963" cy="1080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Alice</a:t>
              </a:r>
            </a:p>
          </p:txBody>
        </p:sp>
        <p:cxnSp>
          <p:nvCxnSpPr>
            <p:cNvPr id="77" name="Straight Arrow Connector 76"/>
            <p:cNvCxnSpPr/>
            <p:nvPr/>
          </p:nvCxnSpPr>
          <p:spPr bwMode="auto">
            <a:xfrm>
              <a:off x="2047070" y="2522675"/>
              <a:ext cx="6192860" cy="0"/>
            </a:xfrm>
            <a:prstGeom prst="straightConnector1">
              <a:avLst/>
            </a:prstGeom>
            <a:noFill/>
            <a:ln w="50800" cmpd="dbl" algn="ctr">
              <a:solidFill>
                <a:srgbClr val="C0C0C0"/>
              </a:solidFill>
              <a:round/>
              <a:headEnd type="triangle"/>
              <a:tailEnd type="triangle"/>
            </a:ln>
          </p:spPr>
        </p:cxnSp>
        <p:sp>
          <p:nvSpPr>
            <p:cNvPr id="78" name="TextBox 191"/>
            <p:cNvSpPr txBox="1">
              <a:spLocks noChangeArrowheads="1"/>
            </p:cNvSpPr>
            <p:nvPr/>
          </p:nvSpPr>
          <p:spPr bwMode="auto">
            <a:xfrm>
              <a:off x="3586270" y="1566590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Future</a:t>
              </a:r>
              <a:r>
                <a:rPr lang="en-US">
                  <a:solidFill>
                    <a:srgbClr val="FF00FF"/>
                  </a:solidFill>
                </a:rPr>
                <a:t> </a:t>
              </a:r>
              <a:r>
                <a:rPr lang="en-US" smtClean="0">
                  <a:solidFill>
                    <a:srgbClr val="FF00FF"/>
                  </a:solidFill>
                </a:rPr>
                <a:t>technology</a:t>
              </a:r>
            </a:p>
          </p:txBody>
        </p:sp>
        <p:cxnSp>
          <p:nvCxnSpPr>
            <p:cNvPr id="79" name="Straight Arrow Connector 185"/>
            <p:cNvCxnSpPr>
              <a:cxnSpLocks noChangeShapeType="1"/>
            </p:cNvCxnSpPr>
            <p:nvPr/>
          </p:nvCxnSpPr>
          <p:spPr bwMode="auto">
            <a:xfrm flipV="1">
              <a:off x="5137572" y="2099505"/>
              <a:ext cx="5928" cy="351807"/>
            </a:xfrm>
            <a:prstGeom prst="straightConnector1">
              <a:avLst/>
            </a:prstGeom>
            <a:noFill/>
            <a:ln w="57150" cmpd="dbl" algn="ctr">
              <a:solidFill>
                <a:srgbClr val="C0C0C0"/>
              </a:solidFill>
              <a:prstDash val="sysDot"/>
              <a:round/>
              <a:headEnd/>
              <a:tailEnd type="stealth" w="med" len="med"/>
            </a:ln>
          </p:spPr>
        </p:cxnSp>
        <p:sp>
          <p:nvSpPr>
            <p:cNvPr id="80" name="TextBox 191"/>
            <p:cNvSpPr txBox="1">
              <a:spLocks noChangeArrowheads="1"/>
            </p:cNvSpPr>
            <p:nvPr/>
          </p:nvSpPr>
          <p:spPr bwMode="auto">
            <a:xfrm>
              <a:off x="246954" y="2832211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  <p:sp>
          <p:nvSpPr>
            <p:cNvPr id="81" name="TextBox 191"/>
            <p:cNvSpPr txBox="1">
              <a:spLocks noChangeArrowheads="1"/>
            </p:cNvSpPr>
            <p:nvPr/>
          </p:nvSpPr>
          <p:spPr bwMode="auto">
            <a:xfrm>
              <a:off x="6526235" y="2826700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</p:grpSp>
      <p:sp>
        <p:nvSpPr>
          <p:cNvPr id="82" name="Rectangle 81"/>
          <p:cNvSpPr/>
          <p:nvPr/>
        </p:nvSpPr>
        <p:spPr bwMode="auto">
          <a:xfrm>
            <a:off x="0" y="833205"/>
            <a:ext cx="10287000" cy="3240450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Eavesdropping in real life?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52400" y="4220171"/>
            <a:ext cx="9991725" cy="1858975"/>
            <a:chOff x="152400" y="4536472"/>
            <a:chExt cx="9991725" cy="1858975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9" b="2789"/>
            <a:stretch/>
          </p:blipFill>
          <p:spPr>
            <a:xfrm>
              <a:off x="3952766" y="5011872"/>
              <a:ext cx="2381469" cy="1126206"/>
            </a:xfrm>
            <a:prstGeom prst="rect">
              <a:avLst/>
            </a:prstGeom>
          </p:spPr>
        </p:pic>
        <p:sp>
          <p:nvSpPr>
            <p:cNvPr id="49" name="TextBox 171"/>
            <p:cNvSpPr txBox="1">
              <a:spLocks noChangeArrowheads="1"/>
            </p:cNvSpPr>
            <p:nvPr/>
          </p:nvSpPr>
          <p:spPr bwMode="auto">
            <a:xfrm>
              <a:off x="8232658" y="4640710"/>
              <a:ext cx="1223962" cy="504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Bob</a:t>
              </a:r>
            </a:p>
          </p:txBody>
        </p:sp>
        <p:cxnSp>
          <p:nvCxnSpPr>
            <p:cNvPr id="50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39798" y="4801211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lg" len="lg"/>
            </a:ln>
          </p:spPr>
        </p:cxnSp>
        <p:sp>
          <p:nvSpPr>
            <p:cNvPr id="51" name="TextBox 168"/>
            <p:cNvSpPr txBox="1">
              <a:spLocks noChangeArrowheads="1"/>
            </p:cNvSpPr>
            <p:nvPr/>
          </p:nvSpPr>
          <p:spPr bwMode="auto">
            <a:xfrm>
              <a:off x="815835" y="4640710"/>
              <a:ext cx="1223963" cy="504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Alice</a:t>
              </a:r>
            </a:p>
          </p:txBody>
        </p:sp>
        <p:sp>
          <p:nvSpPr>
            <p:cNvPr id="52" name="TextBox 191"/>
            <p:cNvSpPr txBox="1">
              <a:spLocks noChangeArrowheads="1"/>
            </p:cNvSpPr>
            <p:nvPr/>
          </p:nvSpPr>
          <p:spPr bwMode="auto">
            <a:xfrm>
              <a:off x="3578998" y="4536472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Implemented</a:t>
              </a:r>
            </a:p>
          </p:txBody>
        </p:sp>
        <p:sp>
          <p:nvSpPr>
            <p:cNvPr id="53" name="TextBox 191"/>
            <p:cNvSpPr txBox="1">
              <a:spLocks noChangeArrowheads="1"/>
            </p:cNvSpPr>
            <p:nvPr/>
          </p:nvSpPr>
          <p:spPr bwMode="auto">
            <a:xfrm>
              <a:off x="239682" y="5436722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00FF"/>
                  </a:solidFill>
                </a:rPr>
                <a:t>characteristics measured</a:t>
              </a:r>
            </a:p>
          </p:txBody>
        </p:sp>
        <p:sp>
          <p:nvSpPr>
            <p:cNvPr id="54" name="TextBox 191"/>
            <p:cNvSpPr txBox="1">
              <a:spLocks noChangeArrowheads="1"/>
            </p:cNvSpPr>
            <p:nvPr/>
          </p:nvSpPr>
          <p:spPr bwMode="auto">
            <a:xfrm>
              <a:off x="6518963" y="5431211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00FF"/>
                  </a:solidFill>
                </a:rPr>
                <a:t>characteristics measured</a:t>
              </a: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1376732" y="5022351"/>
              <a:ext cx="129876" cy="468000"/>
            </a:xfrm>
            <a:custGeom>
              <a:avLst/>
              <a:gdLst>
                <a:gd name="connsiteX0" fmla="*/ 83294 w 129876"/>
                <a:gd name="connsiteY0" fmla="*/ 454557 h 454557"/>
                <a:gd name="connsiteX1" fmla="*/ 80652 w 129876"/>
                <a:gd name="connsiteY1" fmla="*/ 375274 h 454557"/>
                <a:gd name="connsiteX2" fmla="*/ 81973 w 129876"/>
                <a:gd name="connsiteY2" fmla="*/ 342239 h 454557"/>
                <a:gd name="connsiteX3" fmla="*/ 78009 w 129876"/>
                <a:gd name="connsiteY3" fmla="*/ 314490 h 454557"/>
                <a:gd name="connsiteX4" fmla="*/ 71402 w 129876"/>
                <a:gd name="connsiteY4" fmla="*/ 281456 h 454557"/>
                <a:gd name="connsiteX5" fmla="*/ 42331 w 129876"/>
                <a:gd name="connsiteY5" fmla="*/ 256349 h 454557"/>
                <a:gd name="connsiteX6" fmla="*/ 13261 w 129876"/>
                <a:gd name="connsiteY6" fmla="*/ 218029 h 454557"/>
                <a:gd name="connsiteX7" fmla="*/ 1368 w 129876"/>
                <a:gd name="connsiteY7" fmla="*/ 177066 h 454557"/>
                <a:gd name="connsiteX8" fmla="*/ 43653 w 129876"/>
                <a:gd name="connsiteY8" fmla="*/ 137424 h 454557"/>
                <a:gd name="connsiteX9" fmla="*/ 87259 w 129876"/>
                <a:gd name="connsiteY9" fmla="*/ 125532 h 454557"/>
                <a:gd name="connsiteX10" fmla="*/ 122936 w 129876"/>
                <a:gd name="connsiteY10" fmla="*/ 101747 h 454557"/>
                <a:gd name="connsiteX11" fmla="*/ 129543 w 129876"/>
                <a:gd name="connsiteY11" fmla="*/ 63427 h 454557"/>
                <a:gd name="connsiteX12" fmla="*/ 117651 w 129876"/>
                <a:gd name="connsiteY12" fmla="*/ 35678 h 454557"/>
                <a:gd name="connsiteX13" fmla="*/ 89901 w 129876"/>
                <a:gd name="connsiteY13" fmla="*/ 17178 h 454557"/>
                <a:gd name="connsiteX14" fmla="*/ 56867 w 129876"/>
                <a:gd name="connsiteY14" fmla="*/ 0 h 4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876" h="454557">
                  <a:moveTo>
                    <a:pt x="83294" y="454557"/>
                  </a:moveTo>
                  <a:cubicBezTo>
                    <a:pt x="82083" y="424275"/>
                    <a:pt x="80872" y="393994"/>
                    <a:pt x="80652" y="375274"/>
                  </a:cubicBezTo>
                  <a:cubicBezTo>
                    <a:pt x="80432" y="356554"/>
                    <a:pt x="82413" y="352370"/>
                    <a:pt x="81973" y="342239"/>
                  </a:cubicBezTo>
                  <a:cubicBezTo>
                    <a:pt x="81533" y="332108"/>
                    <a:pt x="79771" y="324620"/>
                    <a:pt x="78009" y="314490"/>
                  </a:cubicBezTo>
                  <a:cubicBezTo>
                    <a:pt x="76247" y="304360"/>
                    <a:pt x="77348" y="291146"/>
                    <a:pt x="71402" y="281456"/>
                  </a:cubicBezTo>
                  <a:cubicBezTo>
                    <a:pt x="65456" y="271766"/>
                    <a:pt x="52021" y="266920"/>
                    <a:pt x="42331" y="256349"/>
                  </a:cubicBezTo>
                  <a:cubicBezTo>
                    <a:pt x="32641" y="245778"/>
                    <a:pt x="20088" y="231243"/>
                    <a:pt x="13261" y="218029"/>
                  </a:cubicBezTo>
                  <a:cubicBezTo>
                    <a:pt x="6434" y="204815"/>
                    <a:pt x="-3697" y="190500"/>
                    <a:pt x="1368" y="177066"/>
                  </a:cubicBezTo>
                  <a:cubicBezTo>
                    <a:pt x="6433" y="163632"/>
                    <a:pt x="29338" y="146013"/>
                    <a:pt x="43653" y="137424"/>
                  </a:cubicBezTo>
                  <a:cubicBezTo>
                    <a:pt x="57968" y="128835"/>
                    <a:pt x="74045" y="131478"/>
                    <a:pt x="87259" y="125532"/>
                  </a:cubicBezTo>
                  <a:cubicBezTo>
                    <a:pt x="100473" y="119586"/>
                    <a:pt x="115889" y="112098"/>
                    <a:pt x="122936" y="101747"/>
                  </a:cubicBezTo>
                  <a:cubicBezTo>
                    <a:pt x="129983" y="91396"/>
                    <a:pt x="130424" y="74438"/>
                    <a:pt x="129543" y="63427"/>
                  </a:cubicBezTo>
                  <a:cubicBezTo>
                    <a:pt x="128662" y="52416"/>
                    <a:pt x="124258" y="43386"/>
                    <a:pt x="117651" y="35678"/>
                  </a:cubicBezTo>
                  <a:cubicBezTo>
                    <a:pt x="111044" y="27970"/>
                    <a:pt x="100032" y="23124"/>
                    <a:pt x="89901" y="17178"/>
                  </a:cubicBezTo>
                  <a:cubicBezTo>
                    <a:pt x="79770" y="11232"/>
                    <a:pt x="68318" y="5616"/>
                    <a:pt x="56867" y="0"/>
                  </a:cubicBezTo>
                </a:path>
              </a:pathLst>
            </a:cu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8795175" y="5022351"/>
              <a:ext cx="129876" cy="468000"/>
            </a:xfrm>
            <a:custGeom>
              <a:avLst/>
              <a:gdLst>
                <a:gd name="connsiteX0" fmla="*/ 83294 w 129876"/>
                <a:gd name="connsiteY0" fmla="*/ 454557 h 454557"/>
                <a:gd name="connsiteX1" fmla="*/ 80652 w 129876"/>
                <a:gd name="connsiteY1" fmla="*/ 375274 h 454557"/>
                <a:gd name="connsiteX2" fmla="*/ 81973 w 129876"/>
                <a:gd name="connsiteY2" fmla="*/ 342239 h 454557"/>
                <a:gd name="connsiteX3" fmla="*/ 78009 w 129876"/>
                <a:gd name="connsiteY3" fmla="*/ 314490 h 454557"/>
                <a:gd name="connsiteX4" fmla="*/ 71402 w 129876"/>
                <a:gd name="connsiteY4" fmla="*/ 281456 h 454557"/>
                <a:gd name="connsiteX5" fmla="*/ 42331 w 129876"/>
                <a:gd name="connsiteY5" fmla="*/ 256349 h 454557"/>
                <a:gd name="connsiteX6" fmla="*/ 13261 w 129876"/>
                <a:gd name="connsiteY6" fmla="*/ 218029 h 454557"/>
                <a:gd name="connsiteX7" fmla="*/ 1368 w 129876"/>
                <a:gd name="connsiteY7" fmla="*/ 177066 h 454557"/>
                <a:gd name="connsiteX8" fmla="*/ 43653 w 129876"/>
                <a:gd name="connsiteY8" fmla="*/ 137424 h 454557"/>
                <a:gd name="connsiteX9" fmla="*/ 87259 w 129876"/>
                <a:gd name="connsiteY9" fmla="*/ 125532 h 454557"/>
                <a:gd name="connsiteX10" fmla="*/ 122936 w 129876"/>
                <a:gd name="connsiteY10" fmla="*/ 101747 h 454557"/>
                <a:gd name="connsiteX11" fmla="*/ 129543 w 129876"/>
                <a:gd name="connsiteY11" fmla="*/ 63427 h 454557"/>
                <a:gd name="connsiteX12" fmla="*/ 117651 w 129876"/>
                <a:gd name="connsiteY12" fmla="*/ 35678 h 454557"/>
                <a:gd name="connsiteX13" fmla="*/ 89901 w 129876"/>
                <a:gd name="connsiteY13" fmla="*/ 17178 h 454557"/>
                <a:gd name="connsiteX14" fmla="*/ 56867 w 129876"/>
                <a:gd name="connsiteY14" fmla="*/ 0 h 4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876" h="454557">
                  <a:moveTo>
                    <a:pt x="83294" y="454557"/>
                  </a:moveTo>
                  <a:cubicBezTo>
                    <a:pt x="82083" y="424275"/>
                    <a:pt x="80872" y="393994"/>
                    <a:pt x="80652" y="375274"/>
                  </a:cubicBezTo>
                  <a:cubicBezTo>
                    <a:pt x="80432" y="356554"/>
                    <a:pt x="82413" y="352370"/>
                    <a:pt x="81973" y="342239"/>
                  </a:cubicBezTo>
                  <a:cubicBezTo>
                    <a:pt x="81533" y="332108"/>
                    <a:pt x="79771" y="324620"/>
                    <a:pt x="78009" y="314490"/>
                  </a:cubicBezTo>
                  <a:cubicBezTo>
                    <a:pt x="76247" y="304360"/>
                    <a:pt x="77348" y="291146"/>
                    <a:pt x="71402" y="281456"/>
                  </a:cubicBezTo>
                  <a:cubicBezTo>
                    <a:pt x="65456" y="271766"/>
                    <a:pt x="52021" y="266920"/>
                    <a:pt x="42331" y="256349"/>
                  </a:cubicBezTo>
                  <a:cubicBezTo>
                    <a:pt x="32641" y="245778"/>
                    <a:pt x="20088" y="231243"/>
                    <a:pt x="13261" y="218029"/>
                  </a:cubicBezTo>
                  <a:cubicBezTo>
                    <a:pt x="6434" y="204815"/>
                    <a:pt x="-3697" y="190500"/>
                    <a:pt x="1368" y="177066"/>
                  </a:cubicBezTo>
                  <a:cubicBezTo>
                    <a:pt x="6433" y="163632"/>
                    <a:pt x="29338" y="146013"/>
                    <a:pt x="43653" y="137424"/>
                  </a:cubicBezTo>
                  <a:cubicBezTo>
                    <a:pt x="57968" y="128835"/>
                    <a:pt x="74045" y="131478"/>
                    <a:pt x="87259" y="125532"/>
                  </a:cubicBezTo>
                  <a:cubicBezTo>
                    <a:pt x="100473" y="119586"/>
                    <a:pt x="115889" y="112098"/>
                    <a:pt x="122936" y="101747"/>
                  </a:cubicBezTo>
                  <a:cubicBezTo>
                    <a:pt x="129983" y="91396"/>
                    <a:pt x="130424" y="74438"/>
                    <a:pt x="129543" y="63427"/>
                  </a:cubicBezTo>
                  <a:cubicBezTo>
                    <a:pt x="128662" y="52416"/>
                    <a:pt x="124258" y="43386"/>
                    <a:pt x="117651" y="35678"/>
                  </a:cubicBezTo>
                  <a:cubicBezTo>
                    <a:pt x="111044" y="27970"/>
                    <a:pt x="100032" y="23124"/>
                    <a:pt x="89901" y="17178"/>
                  </a:cubicBezTo>
                  <a:cubicBezTo>
                    <a:pt x="79770" y="11232"/>
                    <a:pt x="68318" y="5616"/>
                    <a:pt x="56867" y="0"/>
                  </a:cubicBezTo>
                </a:path>
              </a:pathLst>
            </a:cu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Text Box 29"/>
            <p:cNvSpPr txBox="1">
              <a:spLocks noChangeArrowheads="1"/>
            </p:cNvSpPr>
            <p:nvPr/>
          </p:nvSpPr>
          <p:spPr bwMode="auto">
            <a:xfrm>
              <a:off x="152400" y="6014447"/>
              <a:ext cx="9991725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359" tIns="45680" rIns="91359" bIns="45680" anchor="b"/>
            <a:lstStyle/>
            <a:p>
              <a:pPr lvl="0"/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I. </a:t>
              </a:r>
              <a:r>
                <a:rPr lang="en-US" sz="1600" b="0" smtClean="0">
                  <a:solidFill>
                    <a:srgbClr val="C0C0C0"/>
                  </a:solidFill>
                  <a:cs typeface="Arial" pitchFamily="34" charset="0"/>
                </a:rPr>
                <a:t>Gerhardt </a:t>
              </a:r>
              <a:r>
                <a:rPr lang="en-US" sz="1600" b="0" i="1" smtClean="0">
                  <a:solidFill>
                    <a:srgbClr val="C0C0C0"/>
                  </a:solidFill>
                  <a:cs typeface="Arial" pitchFamily="34" charset="0"/>
                </a:rPr>
                <a:t>et al.,</a:t>
              </a:r>
              <a:r>
                <a:rPr lang="en-US" sz="1600" b="0" smtClean="0">
                  <a:solidFill>
                    <a:srgbClr val="C0C0C0"/>
                  </a:solidFill>
                  <a:cs typeface="Arial" pitchFamily="34" charset="0"/>
                </a:rPr>
                <a:t> Nat</a:t>
              </a:r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. Commun. </a:t>
              </a:r>
              <a:r>
                <a:rPr lang="en-US" sz="1600">
                  <a:solidFill>
                    <a:srgbClr val="C0C0C0"/>
                  </a:solidFill>
                  <a:cs typeface="Arial" pitchFamily="34" charset="0"/>
                </a:rPr>
                <a:t>2</a:t>
              </a:r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, 349 (2011)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52400" y="2534603"/>
            <a:ext cx="9991725" cy="1269561"/>
            <a:chOff x="152400" y="2660074"/>
            <a:chExt cx="9991725" cy="1269561"/>
          </a:xfrm>
        </p:grpSpPr>
        <p:sp>
          <p:nvSpPr>
            <p:cNvPr id="16" name="TextBox 171"/>
            <p:cNvSpPr txBox="1">
              <a:spLocks noChangeArrowheads="1"/>
            </p:cNvSpPr>
            <p:nvPr/>
          </p:nvSpPr>
          <p:spPr bwMode="auto">
            <a:xfrm>
              <a:off x="8232658" y="2770855"/>
              <a:ext cx="1223962" cy="504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Bob</a:t>
              </a:r>
            </a:p>
          </p:txBody>
        </p:sp>
        <p:cxnSp>
          <p:nvCxnSpPr>
            <p:cNvPr id="17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39798" y="2931356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lg" len="lg"/>
            </a:ln>
          </p:spPr>
        </p:cxnSp>
        <p:sp>
          <p:nvSpPr>
            <p:cNvPr id="18" name="TextBox 168"/>
            <p:cNvSpPr txBox="1">
              <a:spLocks noChangeArrowheads="1"/>
            </p:cNvSpPr>
            <p:nvPr/>
          </p:nvSpPr>
          <p:spPr bwMode="auto">
            <a:xfrm>
              <a:off x="815835" y="2770855"/>
              <a:ext cx="1223963" cy="504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Alice</a:t>
              </a:r>
            </a:p>
          </p:txBody>
        </p:sp>
        <p:sp>
          <p:nvSpPr>
            <p:cNvPr id="20" name="TextBox 191"/>
            <p:cNvSpPr txBox="1">
              <a:spLocks noChangeArrowheads="1"/>
            </p:cNvSpPr>
            <p:nvPr/>
          </p:nvSpPr>
          <p:spPr bwMode="auto">
            <a:xfrm>
              <a:off x="3578998" y="2660074"/>
              <a:ext cx="3114460" cy="83099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Today’s technology</a:t>
              </a:r>
            </a:p>
            <a:p>
              <a:r>
                <a:rPr lang="en-US" smtClean="0">
                  <a:solidFill>
                    <a:srgbClr val="FF00FF"/>
                  </a:solidFill>
                </a:rPr>
                <a:t>(modeled)</a:t>
              </a:r>
            </a:p>
          </p:txBody>
        </p:sp>
        <p:sp>
          <p:nvSpPr>
            <p:cNvPr id="22" name="TextBox 191"/>
            <p:cNvSpPr txBox="1">
              <a:spLocks noChangeArrowheads="1"/>
            </p:cNvSpPr>
            <p:nvPr/>
          </p:nvSpPr>
          <p:spPr bwMode="auto">
            <a:xfrm>
              <a:off x="239682" y="3572691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00FF"/>
                  </a:solidFill>
                </a:rPr>
                <a:t>characteristics measured</a:t>
              </a:r>
            </a:p>
          </p:txBody>
        </p:sp>
        <p:sp>
          <p:nvSpPr>
            <p:cNvPr id="23" name="TextBox 191"/>
            <p:cNvSpPr txBox="1">
              <a:spLocks noChangeArrowheads="1"/>
            </p:cNvSpPr>
            <p:nvPr/>
          </p:nvSpPr>
          <p:spPr bwMode="auto">
            <a:xfrm>
              <a:off x="6518963" y="3567180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00FF"/>
                  </a:solidFill>
                </a:rPr>
                <a:t>characteristics measured</a:t>
              </a: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1376732" y="3158320"/>
              <a:ext cx="129876" cy="468000"/>
            </a:xfrm>
            <a:custGeom>
              <a:avLst/>
              <a:gdLst>
                <a:gd name="connsiteX0" fmla="*/ 83294 w 129876"/>
                <a:gd name="connsiteY0" fmla="*/ 454557 h 454557"/>
                <a:gd name="connsiteX1" fmla="*/ 80652 w 129876"/>
                <a:gd name="connsiteY1" fmla="*/ 375274 h 454557"/>
                <a:gd name="connsiteX2" fmla="*/ 81973 w 129876"/>
                <a:gd name="connsiteY2" fmla="*/ 342239 h 454557"/>
                <a:gd name="connsiteX3" fmla="*/ 78009 w 129876"/>
                <a:gd name="connsiteY3" fmla="*/ 314490 h 454557"/>
                <a:gd name="connsiteX4" fmla="*/ 71402 w 129876"/>
                <a:gd name="connsiteY4" fmla="*/ 281456 h 454557"/>
                <a:gd name="connsiteX5" fmla="*/ 42331 w 129876"/>
                <a:gd name="connsiteY5" fmla="*/ 256349 h 454557"/>
                <a:gd name="connsiteX6" fmla="*/ 13261 w 129876"/>
                <a:gd name="connsiteY6" fmla="*/ 218029 h 454557"/>
                <a:gd name="connsiteX7" fmla="*/ 1368 w 129876"/>
                <a:gd name="connsiteY7" fmla="*/ 177066 h 454557"/>
                <a:gd name="connsiteX8" fmla="*/ 43653 w 129876"/>
                <a:gd name="connsiteY8" fmla="*/ 137424 h 454557"/>
                <a:gd name="connsiteX9" fmla="*/ 87259 w 129876"/>
                <a:gd name="connsiteY9" fmla="*/ 125532 h 454557"/>
                <a:gd name="connsiteX10" fmla="*/ 122936 w 129876"/>
                <a:gd name="connsiteY10" fmla="*/ 101747 h 454557"/>
                <a:gd name="connsiteX11" fmla="*/ 129543 w 129876"/>
                <a:gd name="connsiteY11" fmla="*/ 63427 h 454557"/>
                <a:gd name="connsiteX12" fmla="*/ 117651 w 129876"/>
                <a:gd name="connsiteY12" fmla="*/ 35678 h 454557"/>
                <a:gd name="connsiteX13" fmla="*/ 89901 w 129876"/>
                <a:gd name="connsiteY13" fmla="*/ 17178 h 454557"/>
                <a:gd name="connsiteX14" fmla="*/ 56867 w 129876"/>
                <a:gd name="connsiteY14" fmla="*/ 0 h 4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876" h="454557">
                  <a:moveTo>
                    <a:pt x="83294" y="454557"/>
                  </a:moveTo>
                  <a:cubicBezTo>
                    <a:pt x="82083" y="424275"/>
                    <a:pt x="80872" y="393994"/>
                    <a:pt x="80652" y="375274"/>
                  </a:cubicBezTo>
                  <a:cubicBezTo>
                    <a:pt x="80432" y="356554"/>
                    <a:pt x="82413" y="352370"/>
                    <a:pt x="81973" y="342239"/>
                  </a:cubicBezTo>
                  <a:cubicBezTo>
                    <a:pt x="81533" y="332108"/>
                    <a:pt x="79771" y="324620"/>
                    <a:pt x="78009" y="314490"/>
                  </a:cubicBezTo>
                  <a:cubicBezTo>
                    <a:pt x="76247" y="304360"/>
                    <a:pt x="77348" y="291146"/>
                    <a:pt x="71402" y="281456"/>
                  </a:cubicBezTo>
                  <a:cubicBezTo>
                    <a:pt x="65456" y="271766"/>
                    <a:pt x="52021" y="266920"/>
                    <a:pt x="42331" y="256349"/>
                  </a:cubicBezTo>
                  <a:cubicBezTo>
                    <a:pt x="32641" y="245778"/>
                    <a:pt x="20088" y="231243"/>
                    <a:pt x="13261" y="218029"/>
                  </a:cubicBezTo>
                  <a:cubicBezTo>
                    <a:pt x="6434" y="204815"/>
                    <a:pt x="-3697" y="190500"/>
                    <a:pt x="1368" y="177066"/>
                  </a:cubicBezTo>
                  <a:cubicBezTo>
                    <a:pt x="6433" y="163632"/>
                    <a:pt x="29338" y="146013"/>
                    <a:pt x="43653" y="137424"/>
                  </a:cubicBezTo>
                  <a:cubicBezTo>
                    <a:pt x="57968" y="128835"/>
                    <a:pt x="74045" y="131478"/>
                    <a:pt x="87259" y="125532"/>
                  </a:cubicBezTo>
                  <a:cubicBezTo>
                    <a:pt x="100473" y="119586"/>
                    <a:pt x="115889" y="112098"/>
                    <a:pt x="122936" y="101747"/>
                  </a:cubicBezTo>
                  <a:cubicBezTo>
                    <a:pt x="129983" y="91396"/>
                    <a:pt x="130424" y="74438"/>
                    <a:pt x="129543" y="63427"/>
                  </a:cubicBezTo>
                  <a:cubicBezTo>
                    <a:pt x="128662" y="52416"/>
                    <a:pt x="124258" y="43386"/>
                    <a:pt x="117651" y="35678"/>
                  </a:cubicBezTo>
                  <a:cubicBezTo>
                    <a:pt x="111044" y="27970"/>
                    <a:pt x="100032" y="23124"/>
                    <a:pt x="89901" y="17178"/>
                  </a:cubicBezTo>
                  <a:cubicBezTo>
                    <a:pt x="79770" y="11232"/>
                    <a:pt x="68318" y="5616"/>
                    <a:pt x="56867" y="0"/>
                  </a:cubicBezTo>
                </a:path>
              </a:pathLst>
            </a:cu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8795175" y="3158320"/>
              <a:ext cx="129876" cy="468000"/>
            </a:xfrm>
            <a:custGeom>
              <a:avLst/>
              <a:gdLst>
                <a:gd name="connsiteX0" fmla="*/ 83294 w 129876"/>
                <a:gd name="connsiteY0" fmla="*/ 454557 h 454557"/>
                <a:gd name="connsiteX1" fmla="*/ 80652 w 129876"/>
                <a:gd name="connsiteY1" fmla="*/ 375274 h 454557"/>
                <a:gd name="connsiteX2" fmla="*/ 81973 w 129876"/>
                <a:gd name="connsiteY2" fmla="*/ 342239 h 454557"/>
                <a:gd name="connsiteX3" fmla="*/ 78009 w 129876"/>
                <a:gd name="connsiteY3" fmla="*/ 314490 h 454557"/>
                <a:gd name="connsiteX4" fmla="*/ 71402 w 129876"/>
                <a:gd name="connsiteY4" fmla="*/ 281456 h 454557"/>
                <a:gd name="connsiteX5" fmla="*/ 42331 w 129876"/>
                <a:gd name="connsiteY5" fmla="*/ 256349 h 454557"/>
                <a:gd name="connsiteX6" fmla="*/ 13261 w 129876"/>
                <a:gd name="connsiteY6" fmla="*/ 218029 h 454557"/>
                <a:gd name="connsiteX7" fmla="*/ 1368 w 129876"/>
                <a:gd name="connsiteY7" fmla="*/ 177066 h 454557"/>
                <a:gd name="connsiteX8" fmla="*/ 43653 w 129876"/>
                <a:gd name="connsiteY8" fmla="*/ 137424 h 454557"/>
                <a:gd name="connsiteX9" fmla="*/ 87259 w 129876"/>
                <a:gd name="connsiteY9" fmla="*/ 125532 h 454557"/>
                <a:gd name="connsiteX10" fmla="*/ 122936 w 129876"/>
                <a:gd name="connsiteY10" fmla="*/ 101747 h 454557"/>
                <a:gd name="connsiteX11" fmla="*/ 129543 w 129876"/>
                <a:gd name="connsiteY11" fmla="*/ 63427 h 454557"/>
                <a:gd name="connsiteX12" fmla="*/ 117651 w 129876"/>
                <a:gd name="connsiteY12" fmla="*/ 35678 h 454557"/>
                <a:gd name="connsiteX13" fmla="*/ 89901 w 129876"/>
                <a:gd name="connsiteY13" fmla="*/ 17178 h 454557"/>
                <a:gd name="connsiteX14" fmla="*/ 56867 w 129876"/>
                <a:gd name="connsiteY14" fmla="*/ 0 h 4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876" h="454557">
                  <a:moveTo>
                    <a:pt x="83294" y="454557"/>
                  </a:moveTo>
                  <a:cubicBezTo>
                    <a:pt x="82083" y="424275"/>
                    <a:pt x="80872" y="393994"/>
                    <a:pt x="80652" y="375274"/>
                  </a:cubicBezTo>
                  <a:cubicBezTo>
                    <a:pt x="80432" y="356554"/>
                    <a:pt x="82413" y="352370"/>
                    <a:pt x="81973" y="342239"/>
                  </a:cubicBezTo>
                  <a:cubicBezTo>
                    <a:pt x="81533" y="332108"/>
                    <a:pt x="79771" y="324620"/>
                    <a:pt x="78009" y="314490"/>
                  </a:cubicBezTo>
                  <a:cubicBezTo>
                    <a:pt x="76247" y="304360"/>
                    <a:pt x="77348" y="291146"/>
                    <a:pt x="71402" y="281456"/>
                  </a:cubicBezTo>
                  <a:cubicBezTo>
                    <a:pt x="65456" y="271766"/>
                    <a:pt x="52021" y="266920"/>
                    <a:pt x="42331" y="256349"/>
                  </a:cubicBezTo>
                  <a:cubicBezTo>
                    <a:pt x="32641" y="245778"/>
                    <a:pt x="20088" y="231243"/>
                    <a:pt x="13261" y="218029"/>
                  </a:cubicBezTo>
                  <a:cubicBezTo>
                    <a:pt x="6434" y="204815"/>
                    <a:pt x="-3697" y="190500"/>
                    <a:pt x="1368" y="177066"/>
                  </a:cubicBezTo>
                  <a:cubicBezTo>
                    <a:pt x="6433" y="163632"/>
                    <a:pt x="29338" y="146013"/>
                    <a:pt x="43653" y="137424"/>
                  </a:cubicBezTo>
                  <a:cubicBezTo>
                    <a:pt x="57968" y="128835"/>
                    <a:pt x="74045" y="131478"/>
                    <a:pt x="87259" y="125532"/>
                  </a:cubicBezTo>
                  <a:cubicBezTo>
                    <a:pt x="100473" y="119586"/>
                    <a:pt x="115889" y="112098"/>
                    <a:pt x="122936" y="101747"/>
                  </a:cubicBezTo>
                  <a:cubicBezTo>
                    <a:pt x="129983" y="91396"/>
                    <a:pt x="130424" y="74438"/>
                    <a:pt x="129543" y="63427"/>
                  </a:cubicBezTo>
                  <a:cubicBezTo>
                    <a:pt x="128662" y="52416"/>
                    <a:pt x="124258" y="43386"/>
                    <a:pt x="117651" y="35678"/>
                  </a:cubicBezTo>
                  <a:cubicBezTo>
                    <a:pt x="111044" y="27970"/>
                    <a:pt x="100032" y="23124"/>
                    <a:pt x="89901" y="17178"/>
                  </a:cubicBezTo>
                  <a:cubicBezTo>
                    <a:pt x="79770" y="11232"/>
                    <a:pt x="68318" y="5616"/>
                    <a:pt x="56867" y="0"/>
                  </a:cubicBezTo>
                </a:path>
              </a:pathLst>
            </a:cu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3" name="Text Box 29"/>
            <p:cNvSpPr txBox="1">
              <a:spLocks noChangeArrowheads="1"/>
            </p:cNvSpPr>
            <p:nvPr/>
          </p:nvSpPr>
          <p:spPr bwMode="auto">
            <a:xfrm>
              <a:off x="152400" y="3548635"/>
              <a:ext cx="9991725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359" tIns="45680" rIns="91359" bIns="45680" anchor="b"/>
            <a:lstStyle/>
            <a:p>
              <a:r>
                <a:rPr lang="en-US" sz="1600" b="0" smtClean="0">
                  <a:solidFill>
                    <a:srgbClr val="C0C0C0"/>
                  </a:solidFill>
                  <a:cs typeface="Arial" pitchFamily="34" charset="0"/>
                </a:rPr>
                <a:t>Many papers</a:t>
              </a:r>
              <a:endParaRPr lang="en-US" sz="1600" b="0">
                <a:solidFill>
                  <a:srgbClr val="C0C0C0"/>
                </a:solidFill>
                <a:cs typeface="Arial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52400" y="6439196"/>
            <a:ext cx="9991725" cy="1157125"/>
            <a:chOff x="152400" y="6393960"/>
            <a:chExt cx="9991725" cy="1157125"/>
          </a:xfrm>
        </p:grpSpPr>
        <p:sp>
          <p:nvSpPr>
            <p:cNvPr id="38" name="TextBox 171"/>
            <p:cNvSpPr txBox="1">
              <a:spLocks noChangeArrowheads="1"/>
            </p:cNvSpPr>
            <p:nvPr/>
          </p:nvSpPr>
          <p:spPr bwMode="auto">
            <a:xfrm>
              <a:off x="8232658" y="6504741"/>
              <a:ext cx="1223962" cy="504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Bob</a:t>
              </a:r>
            </a:p>
          </p:txBody>
        </p:sp>
        <p:cxnSp>
          <p:nvCxnSpPr>
            <p:cNvPr id="39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39798" y="6665242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lg" len="lg"/>
            </a:ln>
          </p:spPr>
        </p:cxnSp>
        <p:sp>
          <p:nvSpPr>
            <p:cNvPr id="40" name="TextBox 168"/>
            <p:cNvSpPr txBox="1">
              <a:spLocks noChangeArrowheads="1"/>
            </p:cNvSpPr>
            <p:nvPr/>
          </p:nvSpPr>
          <p:spPr bwMode="auto">
            <a:xfrm>
              <a:off x="815835" y="6504741"/>
              <a:ext cx="1223963" cy="504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Alice</a:t>
              </a:r>
            </a:p>
          </p:txBody>
        </p:sp>
        <p:sp>
          <p:nvSpPr>
            <p:cNvPr id="42" name="TextBox 191"/>
            <p:cNvSpPr txBox="1">
              <a:spLocks noChangeArrowheads="1"/>
            </p:cNvSpPr>
            <p:nvPr/>
          </p:nvSpPr>
          <p:spPr bwMode="auto">
            <a:xfrm>
              <a:off x="3578998" y="6393960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Implemented</a:t>
              </a:r>
            </a:p>
          </p:txBody>
        </p:sp>
        <p:sp>
          <p:nvSpPr>
            <p:cNvPr id="44" name="TextBox 191"/>
            <p:cNvSpPr txBox="1">
              <a:spLocks noChangeArrowheads="1"/>
            </p:cNvSpPr>
            <p:nvPr/>
          </p:nvSpPr>
          <p:spPr bwMode="auto">
            <a:xfrm>
              <a:off x="239682" y="7191581"/>
              <a:ext cx="2383467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2200" smtClean="0">
                  <a:solidFill>
                    <a:srgbClr val="FFFFFF"/>
                  </a:solidFill>
                </a:rPr>
                <a:t>no access</a:t>
              </a:r>
            </a:p>
          </p:txBody>
        </p:sp>
        <p:sp>
          <p:nvSpPr>
            <p:cNvPr id="45" name="TextBox 191"/>
            <p:cNvSpPr txBox="1">
              <a:spLocks noChangeArrowheads="1"/>
            </p:cNvSpPr>
            <p:nvPr/>
          </p:nvSpPr>
          <p:spPr bwMode="auto">
            <a:xfrm>
              <a:off x="7591840" y="7186070"/>
              <a:ext cx="2455478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2200" smtClean="0">
                  <a:solidFill>
                    <a:srgbClr val="FFFFFF"/>
                  </a:solidFill>
                </a:rPr>
                <a:t>no access</a:t>
              </a:r>
            </a:p>
          </p:txBody>
        </p:sp>
        <p:sp>
          <p:nvSpPr>
            <p:cNvPr id="64" name="Text Box 29"/>
            <p:cNvSpPr txBox="1">
              <a:spLocks noChangeArrowheads="1"/>
            </p:cNvSpPr>
            <p:nvPr/>
          </p:nvSpPr>
          <p:spPr bwMode="auto">
            <a:xfrm>
              <a:off x="152400" y="7170085"/>
              <a:ext cx="9991725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359" tIns="45680" rIns="91359" bIns="45680" anchor="b"/>
            <a:lstStyle/>
            <a:p>
              <a:r>
                <a:rPr lang="en-US" sz="2200" b="0" smtClean="0">
                  <a:solidFill>
                    <a:srgbClr val="00FF00"/>
                  </a:solidFill>
                  <a:cs typeface="Arial" pitchFamily="34" charset="0"/>
                </a:rPr>
                <a:t>Not yet :)</a:t>
              </a:r>
              <a:endParaRPr lang="en-US" sz="2200" b="0" dirty="0">
                <a:solidFill>
                  <a:srgbClr val="00FF00"/>
                </a:solidFill>
                <a:cs typeface="Arial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52400" y="966436"/>
            <a:ext cx="9991725" cy="1152160"/>
            <a:chOff x="152400" y="905215"/>
            <a:chExt cx="9991725" cy="1152160"/>
          </a:xfrm>
        </p:grpSpPr>
        <p:sp>
          <p:nvSpPr>
            <p:cNvPr id="94" name="TextBox 171"/>
            <p:cNvSpPr txBox="1">
              <a:spLocks noChangeArrowheads="1"/>
            </p:cNvSpPr>
            <p:nvPr/>
          </p:nvSpPr>
          <p:spPr bwMode="auto">
            <a:xfrm>
              <a:off x="8239930" y="1015996"/>
              <a:ext cx="1223962" cy="504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Bob</a:t>
              </a:r>
            </a:p>
          </p:txBody>
        </p:sp>
        <p:cxnSp>
          <p:nvCxnSpPr>
            <p:cNvPr id="95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47070" y="1176497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lg" len="lg"/>
            </a:ln>
          </p:spPr>
        </p:cxnSp>
        <p:sp>
          <p:nvSpPr>
            <p:cNvPr id="96" name="TextBox 168"/>
            <p:cNvSpPr txBox="1">
              <a:spLocks noChangeArrowheads="1"/>
            </p:cNvSpPr>
            <p:nvPr/>
          </p:nvSpPr>
          <p:spPr bwMode="auto">
            <a:xfrm>
              <a:off x="823107" y="1015996"/>
              <a:ext cx="1223963" cy="504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Alice</a:t>
              </a:r>
            </a:p>
          </p:txBody>
        </p:sp>
        <p:sp>
          <p:nvSpPr>
            <p:cNvPr id="97" name="TextBox 191"/>
            <p:cNvSpPr txBox="1">
              <a:spLocks noChangeArrowheads="1"/>
            </p:cNvSpPr>
            <p:nvPr/>
          </p:nvSpPr>
          <p:spPr bwMode="auto">
            <a:xfrm>
              <a:off x="3586270" y="905215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Future</a:t>
              </a:r>
              <a:r>
                <a:rPr lang="en-US">
                  <a:solidFill>
                    <a:srgbClr val="FF00FF"/>
                  </a:solidFill>
                </a:rPr>
                <a:t> </a:t>
              </a:r>
              <a:r>
                <a:rPr lang="en-US" smtClean="0">
                  <a:solidFill>
                    <a:srgbClr val="FF00FF"/>
                  </a:solidFill>
                </a:rPr>
                <a:t>technology</a:t>
              </a:r>
            </a:p>
          </p:txBody>
        </p:sp>
        <p:sp>
          <p:nvSpPr>
            <p:cNvPr id="98" name="TextBox 191"/>
            <p:cNvSpPr txBox="1">
              <a:spLocks noChangeArrowheads="1"/>
            </p:cNvSpPr>
            <p:nvPr/>
          </p:nvSpPr>
          <p:spPr bwMode="auto">
            <a:xfrm>
              <a:off x="246954" y="1702836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  <p:sp>
          <p:nvSpPr>
            <p:cNvPr id="99" name="TextBox 191"/>
            <p:cNvSpPr txBox="1">
              <a:spLocks noChangeArrowheads="1"/>
            </p:cNvSpPr>
            <p:nvPr/>
          </p:nvSpPr>
          <p:spPr bwMode="auto">
            <a:xfrm>
              <a:off x="6526235" y="1697325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  <p:sp>
          <p:nvSpPr>
            <p:cNvPr id="100" name="Text Box 29"/>
            <p:cNvSpPr txBox="1">
              <a:spLocks noChangeArrowheads="1"/>
            </p:cNvSpPr>
            <p:nvPr/>
          </p:nvSpPr>
          <p:spPr bwMode="auto">
            <a:xfrm>
              <a:off x="152400" y="1676375"/>
              <a:ext cx="9991725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359" tIns="45680" rIns="91359" bIns="45680" anchor="b"/>
            <a:lstStyle/>
            <a:p>
              <a:r>
                <a:rPr lang="en-US" sz="1600" b="0" smtClean="0">
                  <a:solidFill>
                    <a:srgbClr val="C0C0C0"/>
                  </a:solidFill>
                  <a:cs typeface="Arial" pitchFamily="34" charset="0"/>
                </a:rPr>
                <a:t>Many papers</a:t>
              </a:r>
              <a:endParaRPr lang="en-US" sz="1600" b="0">
                <a:solidFill>
                  <a:srgbClr val="C0C0C0"/>
                </a:solidFill>
                <a:cs typeface="Arial" pitchFamily="34" charset="0"/>
              </a:endParaRPr>
            </a:p>
          </p:txBody>
        </p:sp>
      </p:grpSp>
      <p:sp>
        <p:nvSpPr>
          <p:cNvPr id="84" name="TextBox 191"/>
          <p:cNvSpPr txBox="1">
            <a:spLocks noChangeArrowheads="1"/>
          </p:cNvSpPr>
          <p:nvPr/>
        </p:nvSpPr>
        <p:spPr bwMode="auto">
          <a:xfrm>
            <a:off x="3586270" y="966436"/>
            <a:ext cx="3114460" cy="46166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00FF"/>
                </a:solidFill>
              </a:rPr>
              <a:t>Future</a:t>
            </a:r>
            <a:r>
              <a:rPr lang="en-US">
                <a:solidFill>
                  <a:srgbClr val="FF00FF"/>
                </a:solidFill>
              </a:rPr>
              <a:t> </a:t>
            </a:r>
            <a:r>
              <a:rPr lang="en-US" smtClean="0">
                <a:solidFill>
                  <a:srgbClr val="FF00FF"/>
                </a:solidFill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116275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494E-6 4.11523E-6 L -1.60494E-6 -0.0769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0" y="0"/>
            <a:ext cx="10287000" cy="7715251"/>
            <a:chOff x="0" y="0"/>
            <a:chExt cx="10287000" cy="7715251"/>
          </a:xfrm>
        </p:grpSpPr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0287000" cy="257175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  <p:pic>
          <p:nvPicPr>
            <p:cNvPr id="58" name="Picture 2" descr="jolly-phi.gif"/>
            <p:cNvPicPr>
              <a:picLocks noChangeAspect="1"/>
            </p:cNvPicPr>
            <p:nvPr/>
          </p:nvPicPr>
          <p:blipFill>
            <a:blip r:embed="rId2" cstate="print"/>
            <a:srcRect l="10001" r="10001"/>
            <a:stretch>
              <a:fillRect/>
            </a:stretch>
          </p:blipFill>
          <p:spPr bwMode="auto">
            <a:xfrm>
              <a:off x="0" y="113105"/>
              <a:ext cx="10287000" cy="72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0" y="7458075"/>
              <a:ext cx="10286999" cy="257176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18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43831"/>
              </p:ext>
            </p:extLst>
          </p:nvPr>
        </p:nvGraphicFramePr>
        <p:xfrm>
          <a:off x="174946" y="-19983"/>
          <a:ext cx="10081266" cy="7694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14"/>
                <a:gridCol w="2880401"/>
                <a:gridCol w="2520351"/>
              </a:tblGrid>
              <a:tr h="612000">
                <a:tc>
                  <a:txBody>
                    <a:bodyPr/>
                    <a:lstStyle/>
                    <a:p>
                      <a:pPr algn="l"/>
                      <a:r>
                        <a:rPr lang="nb-NO" sz="3000" b="1" smtClean="0">
                          <a:solidFill>
                            <a:srgbClr val="FFFFFF"/>
                          </a:solidFill>
                        </a:rPr>
                        <a:t>Attack</a:t>
                      </a: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Target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Tested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system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Laser damage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any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Quantique,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nb-NO" sz="1800" baseline="0" smtClean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V. Makarov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arXiv:1510.03148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Spatial efficiency mismatch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receiver optics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 Rau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IEEE J. Quantum Electron.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6600905 (2015);  S. Sajeed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062301 (2015)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Pulse energy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classical watchdog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ID</a:t>
                      </a:r>
                      <a:r>
                        <a:rPr lang="en-US" sz="1800" baseline="0" smtClean="0">
                          <a:solidFill>
                            <a:srgbClr val="FFFFFF"/>
                          </a:solidFill>
                        </a:rPr>
                        <a:t>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 Sajeed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032326 (2015)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I. Khan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(2014)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 modulator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in Bob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r>
                        <a:rPr lang="en-US" sz="1800" baseline="30000" smtClean="0">
                          <a:solidFill>
                            <a:srgbClr val="FFFFFF"/>
                          </a:solidFill>
                        </a:rPr>
                        <a:t>*</a:t>
                      </a: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J. Phys. </a:t>
                      </a:r>
                      <a:r>
                        <a:rPr kumimoji="0" lang="en-CA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123030 (2014)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Detector saturation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homodyne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H. Qin, R. Kumar, R. Alleaume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Proc. SPIE 88990N (2013)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Shot-noise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classical sync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Jouguet, S. Kunz-Jacques, E. Diamanti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062313 (2013)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Wavelength-selected PNS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intensity modulator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M.-S. Jiang, S.-H. Sun, C.-Y. Li, L.-M. Liang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86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032310 (2012)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Multi-wavelength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beamsplitter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H.-W.</a:t>
                      </a:r>
                      <a:r>
                        <a:rPr lang="en-US" sz="1400" baseline="0" smtClean="0">
                          <a:solidFill>
                            <a:srgbClr val="969696"/>
                          </a:solidFill>
                        </a:rPr>
                        <a:t> Li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84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062308 (2011)</a:t>
                      </a:r>
                      <a:endParaRPr lang="en-US" sz="14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Deadtime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H. Weier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New J. Phys.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13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073024 (2011)</a:t>
                      </a:r>
                      <a:endParaRPr lang="en-US" sz="14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Channel</a:t>
                      </a:r>
                      <a:r>
                        <a:rPr lang="nb-NO" sz="1800" b="1" baseline="0" smtClean="0">
                          <a:solidFill>
                            <a:srgbClr val="FFFFFF"/>
                          </a:solidFill>
                        </a:rPr>
                        <a:t>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Lett.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110501 (2011)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Faraday-mirror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Faraday mirror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S.-H. Sun, M.-S. Jiang, L.-M. Liang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062331 (2011)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Detector control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ID Quantique,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MagiQ,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I. Gerhardt </a:t>
                      </a:r>
                      <a:r>
                        <a:rPr lang="da-DK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 Nat. Commun. </a:t>
                      </a:r>
                      <a:r>
                        <a:rPr lang="da-DK" sz="1400" b="1" smtClean="0">
                          <a:solidFill>
                            <a:srgbClr val="969696"/>
                          </a:solidFill>
                        </a:rPr>
                        <a:t>2</a:t>
                      </a:r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, 349 (2011);</a:t>
                      </a:r>
                      <a:r>
                        <a:rPr lang="da-DK" sz="1400" baseline="0" smtClean="0">
                          <a:solidFill>
                            <a:srgbClr val="969696"/>
                          </a:solidFill>
                        </a:rPr>
                        <a:t>  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L. Lydersen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Nat. Photonics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4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686 (2010)</a:t>
                      </a:r>
                    </a:p>
                  </a:txBody>
                  <a:tcPr marL="90000" marR="0" marT="0" marB="36000" anchor="b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* Attack</a:t>
                      </a:r>
                      <a:r>
                        <a:rPr lang="en-US" sz="1400" baseline="0" smtClean="0">
                          <a:solidFill>
                            <a:srgbClr val="FFFFFF"/>
                          </a:solidFill>
                        </a:rPr>
                        <a:t> d</a:t>
                      </a: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id not break</a:t>
                      </a:r>
                      <a:r>
                        <a:rPr lang="en-US" sz="1400" baseline="0" smtClean="0">
                          <a:solidFill>
                            <a:srgbClr val="FFFFFF"/>
                          </a:solidFill>
                        </a:rPr>
                        <a:t> security of the tested system, but may be applicable to a different implementation</a:t>
                      </a: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.</a:t>
                      </a:r>
                    </a:p>
                  </a:txBody>
                  <a:tcPr marL="90000" marR="90000" marT="36000" marB="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H="1">
            <a:off x="0" y="495826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968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Commercial QKD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z="2000" b="0" smtClean="0">
                <a:solidFill>
                  <a:srgbClr val="C0C0C0"/>
                </a:solidFill>
              </a:rPr>
              <a:t>ID Quantique </a:t>
            </a:r>
            <a:r>
              <a:rPr lang="en-US" sz="2000" b="0" i="1" smtClean="0">
                <a:solidFill>
                  <a:srgbClr val="C0C0C0"/>
                </a:solidFill>
              </a:rPr>
              <a:t>Cerberis</a:t>
            </a:r>
            <a:r>
              <a:rPr lang="en-US" sz="2000" b="0" smtClean="0">
                <a:solidFill>
                  <a:srgbClr val="C0C0C0"/>
                </a:solidFill>
              </a:rPr>
              <a:t> system</a:t>
            </a:r>
          </a:p>
        </p:txBody>
      </p:sp>
      <p:pic>
        <p:nvPicPr>
          <p:cNvPr id="10244" name="Picture 2" descr="a299-3-4-forpres.jpg"/>
          <p:cNvPicPr>
            <a:picLocks noChangeAspect="1"/>
          </p:cNvPicPr>
          <p:nvPr/>
        </p:nvPicPr>
        <p:blipFill>
          <a:blip r:embed="rId2" cstate="print"/>
          <a:srcRect t="140" b="1677"/>
          <a:stretch>
            <a:fillRect/>
          </a:stretch>
        </p:blipFill>
        <p:spPr bwMode="auto">
          <a:xfrm>
            <a:off x="4071938" y="0"/>
            <a:ext cx="5329237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www.swissquantum.com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10246" name="Straight Connector 7"/>
          <p:cNvCxnSpPr>
            <a:cxnSpLocks noChangeShapeType="1"/>
          </p:cNvCxnSpPr>
          <p:nvPr/>
        </p:nvCxnSpPr>
        <p:spPr bwMode="auto">
          <a:xfrm rot="10800000">
            <a:off x="3500438" y="6215063"/>
            <a:ext cx="2571750" cy="5334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219075" y="5929313"/>
            <a:ext cx="329723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node (</a:t>
            </a:r>
            <a:r>
              <a:rPr lang="en-US" sz="1800" b="0" smtClean="0">
                <a:solidFill>
                  <a:srgbClr val="C0C0C0"/>
                </a:solidFill>
              </a:rPr>
              <a:t>14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219075" y="5121275"/>
            <a:ext cx="32797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node </a:t>
            </a:r>
            <a:r>
              <a:rPr lang="en-US" sz="1800" b="0" smtClean="0">
                <a:solidFill>
                  <a:srgbClr val="C0C0C0"/>
                </a:solidFill>
              </a:rPr>
              <a:t>(4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cxnSp>
        <p:nvCxnSpPr>
          <p:cNvPr id="10249" name="Straight Connector 10"/>
          <p:cNvCxnSpPr>
            <a:cxnSpLocks noChangeShapeType="1"/>
          </p:cNvCxnSpPr>
          <p:nvPr/>
        </p:nvCxnSpPr>
        <p:spPr bwMode="auto">
          <a:xfrm rot="10800000">
            <a:off x="3384550" y="5370513"/>
            <a:ext cx="2687638" cy="2730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0" name="Straight Connector 21"/>
          <p:cNvCxnSpPr>
            <a:cxnSpLocks noChangeShapeType="1"/>
          </p:cNvCxnSpPr>
          <p:nvPr/>
        </p:nvCxnSpPr>
        <p:spPr bwMode="auto">
          <a:xfrm rot="10800000">
            <a:off x="3286125" y="4429125"/>
            <a:ext cx="2857500" cy="1428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1" name="TextBox 23"/>
          <p:cNvSpPr txBox="1">
            <a:spLocks noChangeArrowheads="1"/>
          </p:cNvSpPr>
          <p:nvPr/>
        </p:nvSpPr>
        <p:spPr bwMode="auto">
          <a:xfrm>
            <a:off x="1465263" y="4225925"/>
            <a:ext cx="179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Key manager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2" name="TextBox 24"/>
          <p:cNvSpPr txBox="1">
            <a:spLocks noChangeArrowheads="1"/>
          </p:cNvSpPr>
          <p:nvPr/>
        </p:nvSpPr>
        <p:spPr bwMode="auto">
          <a:xfrm>
            <a:off x="2292350" y="3609975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WDMs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3" name="TextBox 25"/>
          <p:cNvSpPr txBox="1">
            <a:spLocks noChangeArrowheads="1"/>
          </p:cNvSpPr>
          <p:nvPr/>
        </p:nvSpPr>
        <p:spPr bwMode="auto">
          <a:xfrm>
            <a:off x="142875" y="1422400"/>
            <a:ext cx="31178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Classical encryptors:</a:t>
            </a:r>
          </a:p>
          <a:p>
            <a:pPr algn="l"/>
            <a:endParaRPr lang="en-US" sz="800" b="0">
              <a:solidFill>
                <a:srgbClr val="C0C0C0"/>
              </a:solidFill>
            </a:endParaRP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2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10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L3 VPN, 100 Mbit/s </a:t>
            </a:r>
          </a:p>
        </p:txBody>
      </p:sp>
      <p:cxnSp>
        <p:nvCxnSpPr>
          <p:cNvPr id="10254" name="Straight Connector 26"/>
          <p:cNvCxnSpPr>
            <a:cxnSpLocks noChangeShapeType="1"/>
          </p:cNvCxnSpPr>
          <p:nvPr/>
        </p:nvCxnSpPr>
        <p:spPr bwMode="auto">
          <a:xfrm rot="10800000" flipV="1">
            <a:off x="3286125" y="785813"/>
            <a:ext cx="2786063" cy="1214437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5" name="Straight Connector 29"/>
          <p:cNvCxnSpPr>
            <a:cxnSpLocks noChangeShapeType="1"/>
          </p:cNvCxnSpPr>
          <p:nvPr/>
        </p:nvCxnSpPr>
        <p:spPr bwMode="auto">
          <a:xfrm rot="10800000" flipV="1">
            <a:off x="3286125" y="1285875"/>
            <a:ext cx="2857500" cy="100012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6" name="Straight Connector 31"/>
          <p:cNvCxnSpPr>
            <a:cxnSpLocks noChangeShapeType="1"/>
          </p:cNvCxnSpPr>
          <p:nvPr/>
        </p:nvCxnSpPr>
        <p:spPr bwMode="auto">
          <a:xfrm rot="10800000" flipV="1">
            <a:off x="3286125" y="1714500"/>
            <a:ext cx="3286125" cy="8572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35"/>
          <p:cNvCxnSpPr>
            <a:cxnSpLocks noChangeShapeType="1"/>
          </p:cNvCxnSpPr>
          <p:nvPr/>
        </p:nvCxnSpPr>
        <p:spPr bwMode="auto">
          <a:xfrm rot="10800000">
            <a:off x="3286125" y="3857625"/>
            <a:ext cx="2857500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8" name="TextBox 46"/>
          <p:cNvSpPr txBox="1">
            <a:spLocks noChangeArrowheads="1"/>
          </p:cNvSpPr>
          <p:nvPr/>
        </p:nvSpPr>
        <p:spPr bwMode="auto">
          <a:xfrm rot="-5400000">
            <a:off x="8645085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Vadim Makarov</a:t>
            </a:r>
          </a:p>
        </p:txBody>
      </p:sp>
    </p:spTree>
    <p:extLst>
      <p:ext uri="{BB962C8B-B14F-4D97-AF65-F5344CB8AC3E}">
        <p14:creationId xmlns:p14="http://schemas.microsoft.com/office/powerpoint/2010/main" val="345653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3188" y="4095556"/>
            <a:ext cx="10183812" cy="3607969"/>
            <a:chOff x="103188" y="4095556"/>
            <a:chExt cx="10183812" cy="3607969"/>
          </a:xfrm>
        </p:grpSpPr>
        <p:sp>
          <p:nvSpPr>
            <p:cNvPr id="27" name="TextBox 26"/>
            <p:cNvSpPr txBox="1"/>
            <p:nvPr/>
          </p:nvSpPr>
          <p:spPr bwMode="auto">
            <a:xfrm>
              <a:off x="4374536" y="4910827"/>
              <a:ext cx="1840568" cy="87716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r>
                <a:rPr lang="en-US" sz="1700" smtClean="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  <a:p>
              <a:r>
                <a:rPr lang="en-US" sz="1700" smtClean="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  <a:p>
              <a:r>
                <a:rPr lang="en-US" sz="1700" smtClean="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9932"/>
            <a:stretch>
              <a:fillRect/>
            </a:stretch>
          </p:blipFill>
          <p:spPr bwMode="auto">
            <a:xfrm>
              <a:off x="103188" y="4095556"/>
              <a:ext cx="10183812" cy="3607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6" name="Left Bracket 5"/>
          <p:cNvSpPr>
            <a:spLocks/>
          </p:cNvSpPr>
          <p:nvPr/>
        </p:nvSpPr>
        <p:spPr bwMode="auto">
          <a:xfrm>
            <a:off x="6929438" y="784225"/>
            <a:ext cx="571500" cy="1785938"/>
          </a:xfrm>
          <a:prstGeom prst="leftBracket">
            <a:avLst>
              <a:gd name="adj" fmla="val 61661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True randomness?</a:t>
            </a: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857250" y="1069975"/>
            <a:ext cx="1357313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 sz="2200"/>
              <a:t>Quantis</a:t>
            </a:r>
          </a:p>
          <a:p>
            <a:r>
              <a:rPr lang="en-US" sz="2200"/>
              <a:t>RNG</a:t>
            </a:r>
          </a:p>
        </p:txBody>
      </p:sp>
      <p:sp>
        <p:nvSpPr>
          <p:cNvPr id="3079" name="Rectangle 3"/>
          <p:cNvSpPr>
            <a:spLocks noChangeArrowheads="1"/>
          </p:cNvSpPr>
          <p:nvPr/>
        </p:nvSpPr>
        <p:spPr bwMode="auto">
          <a:xfrm>
            <a:off x="3643313" y="1069975"/>
            <a:ext cx="1785937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/>
              <a:t>FPGA</a:t>
            </a:r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6786563" y="1336675"/>
            <a:ext cx="214312" cy="7143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81" name="Straight Arrow Connector 7"/>
          <p:cNvCxnSpPr>
            <a:cxnSpLocks noChangeShapeType="1"/>
            <a:stCxn id="3078" idx="3"/>
            <a:endCxn id="3079" idx="1"/>
          </p:cNvCxnSpPr>
          <p:nvPr/>
        </p:nvCxnSpPr>
        <p:spPr bwMode="auto">
          <a:xfrm>
            <a:off x="2214563" y="1641475"/>
            <a:ext cx="1428750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cxnSp>
        <p:nvCxnSpPr>
          <p:cNvPr id="3082" name="Straight Arrow Connector 8"/>
          <p:cNvCxnSpPr>
            <a:cxnSpLocks noChangeShapeType="1"/>
            <a:stCxn id="3079" idx="3"/>
          </p:cNvCxnSpPr>
          <p:nvPr/>
        </p:nvCxnSpPr>
        <p:spPr bwMode="auto">
          <a:xfrm>
            <a:off x="5429250" y="1641475"/>
            <a:ext cx="1357313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sp>
        <p:nvSpPr>
          <p:cNvPr id="3083" name="TextBox 16"/>
          <p:cNvSpPr txBox="1">
            <a:spLocks noChangeArrowheads="1"/>
          </p:cNvSpPr>
          <p:nvPr/>
        </p:nvSpPr>
        <p:spPr bwMode="auto">
          <a:xfrm>
            <a:off x="7062788" y="1471613"/>
            <a:ext cx="321945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/>
              <a:t>Phase modulator in Bob</a:t>
            </a:r>
          </a:p>
        </p:txBody>
      </p: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rot="5400000">
            <a:off x="5065543" y="2578269"/>
            <a:ext cx="1872000" cy="1588"/>
          </a:xfrm>
          <a:prstGeom prst="straightConnector1">
            <a:avLst/>
          </a:prstGeom>
          <a:noFill/>
          <a:ln w="19050" algn="ctr">
            <a:solidFill>
              <a:srgbClr val="969696"/>
            </a:solidFill>
            <a:round/>
            <a:headEnd/>
            <a:tailEnd type="arrow" w="lg" len="lg"/>
          </a:ln>
        </p:spPr>
      </p:cxnSp>
      <p:sp>
        <p:nvSpPr>
          <p:cNvPr id="3090" name="TextBox 4"/>
          <p:cNvSpPr txBox="1">
            <a:spLocks noChangeArrowheads="1"/>
          </p:cNvSpPr>
          <p:nvPr/>
        </p:nvSpPr>
        <p:spPr bwMode="auto">
          <a:xfrm>
            <a:off x="8429625" y="2211388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 b="0"/>
              <a:t>id Quantique </a:t>
            </a:r>
            <a:r>
              <a:rPr lang="en-US" sz="1800" b="0" smtClean="0"/>
              <a:t>Clavis2 </a:t>
            </a:r>
            <a:r>
              <a:rPr lang="en-US" sz="1800" b="0"/>
              <a:t>(2008)</a:t>
            </a:r>
            <a:endParaRPr lang="en-US" sz="1800" b="0" baseline="30000"/>
          </a:p>
        </p:txBody>
      </p:sp>
      <p:grpSp>
        <p:nvGrpSpPr>
          <p:cNvPr id="3175" name="Group 3174"/>
          <p:cNvGrpSpPr/>
          <p:nvPr/>
        </p:nvGrpSpPr>
        <p:grpSpPr>
          <a:xfrm>
            <a:off x="69850" y="3489325"/>
            <a:ext cx="10212388" cy="739775"/>
            <a:chOff x="69850" y="3489325"/>
            <a:chExt cx="10212388" cy="739775"/>
          </a:xfrm>
        </p:grpSpPr>
        <p:sp>
          <p:nvSpPr>
            <p:cNvPr id="3096" name="TextBox 153"/>
            <p:cNvSpPr txBox="1">
              <a:spLocks noChangeArrowheads="1"/>
            </p:cNvSpPr>
            <p:nvPr/>
          </p:nvSpPr>
          <p:spPr bwMode="auto">
            <a:xfrm>
              <a:off x="69850" y="3489325"/>
              <a:ext cx="567854" cy="7397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/>
                <a:t>V</a:t>
              </a:r>
              <a:r>
                <a:rPr lang="en-US" sz="1600" baseline="-15000">
                  <a:sym typeface="Symbol" pitchFamily="18" charset="2"/>
                </a:rPr>
                <a:t></a:t>
              </a:r>
              <a:r>
                <a:rPr lang="en-US" sz="1600">
                  <a:sym typeface="Symbol" pitchFamily="18" charset="2"/>
                </a:rPr>
                <a:t>/2</a:t>
              </a:r>
            </a:p>
            <a:p>
              <a:pPr algn="r"/>
              <a:endParaRPr lang="en-US" sz="1000">
                <a:sym typeface="Symbol" pitchFamily="18" charset="2"/>
              </a:endParaRPr>
            </a:p>
            <a:p>
              <a:pPr algn="r"/>
              <a:r>
                <a:rPr lang="en-US" sz="1600">
                  <a:sym typeface="Symbol" pitchFamily="18" charset="2"/>
                </a:rPr>
                <a:t>0</a:t>
              </a:r>
              <a:endParaRPr lang="en-US" sz="1600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571500" y="4059238"/>
              <a:ext cx="969962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826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8556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03028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20491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3795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55257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7272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901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07486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24948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422525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5971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770188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9448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11943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2940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4671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64172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38163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39893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41640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" name="Rectangle 27"/>
            <p:cNvSpPr>
              <a:spLocks noChangeArrowheads="1"/>
            </p:cNvSpPr>
            <p:nvPr/>
          </p:nvSpPr>
          <p:spPr bwMode="auto">
            <a:xfrm>
              <a:off x="43386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" name="Rectangle 28"/>
            <p:cNvSpPr>
              <a:spLocks noChangeArrowheads="1"/>
            </p:cNvSpPr>
            <p:nvPr/>
          </p:nvSpPr>
          <p:spPr bwMode="auto">
            <a:xfrm>
              <a:off x="451167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" name="Rectangle 29"/>
            <p:cNvSpPr>
              <a:spLocks noChangeArrowheads="1"/>
            </p:cNvSpPr>
            <p:nvPr/>
          </p:nvSpPr>
          <p:spPr bwMode="auto">
            <a:xfrm>
              <a:off x="46863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" name="Rectangle 30"/>
            <p:cNvSpPr>
              <a:spLocks noChangeArrowheads="1"/>
            </p:cNvSpPr>
            <p:nvPr/>
          </p:nvSpPr>
          <p:spPr bwMode="auto">
            <a:xfrm>
              <a:off x="48609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" name="Rectangle 31"/>
            <p:cNvSpPr>
              <a:spLocks noChangeArrowheads="1"/>
            </p:cNvSpPr>
            <p:nvPr/>
          </p:nvSpPr>
          <p:spPr bwMode="auto">
            <a:xfrm>
              <a:off x="50355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" name="Rectangle 32"/>
            <p:cNvSpPr>
              <a:spLocks noChangeArrowheads="1"/>
            </p:cNvSpPr>
            <p:nvPr/>
          </p:nvSpPr>
          <p:spPr bwMode="auto">
            <a:xfrm>
              <a:off x="52085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6" name="Rectangle 33"/>
            <p:cNvSpPr>
              <a:spLocks noChangeArrowheads="1"/>
            </p:cNvSpPr>
            <p:nvPr/>
          </p:nvSpPr>
          <p:spPr bwMode="auto">
            <a:xfrm>
              <a:off x="53832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7" name="Rectangle 34"/>
            <p:cNvSpPr>
              <a:spLocks noChangeArrowheads="1"/>
            </p:cNvSpPr>
            <p:nvPr/>
          </p:nvSpPr>
          <p:spPr bwMode="auto">
            <a:xfrm>
              <a:off x="55578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8" name="Rectangle 35"/>
            <p:cNvSpPr>
              <a:spLocks noChangeArrowheads="1"/>
            </p:cNvSpPr>
            <p:nvPr/>
          </p:nvSpPr>
          <p:spPr bwMode="auto">
            <a:xfrm>
              <a:off x="57308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9" name="Rectangle 36"/>
            <p:cNvSpPr>
              <a:spLocks noChangeArrowheads="1"/>
            </p:cNvSpPr>
            <p:nvPr/>
          </p:nvSpPr>
          <p:spPr bwMode="auto">
            <a:xfrm>
              <a:off x="59039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1" name="Rectangle 37"/>
            <p:cNvSpPr>
              <a:spLocks noChangeArrowheads="1"/>
            </p:cNvSpPr>
            <p:nvPr/>
          </p:nvSpPr>
          <p:spPr bwMode="auto">
            <a:xfrm>
              <a:off x="60785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2" name="Rectangle 38"/>
            <p:cNvSpPr>
              <a:spLocks noChangeArrowheads="1"/>
            </p:cNvSpPr>
            <p:nvPr/>
          </p:nvSpPr>
          <p:spPr bwMode="auto">
            <a:xfrm>
              <a:off x="62531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3" name="Rectangle 39"/>
            <p:cNvSpPr>
              <a:spLocks noChangeArrowheads="1"/>
            </p:cNvSpPr>
            <p:nvPr/>
          </p:nvSpPr>
          <p:spPr bwMode="auto">
            <a:xfrm>
              <a:off x="64262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4" name="Rectangle 40"/>
            <p:cNvSpPr>
              <a:spLocks noChangeArrowheads="1"/>
            </p:cNvSpPr>
            <p:nvPr/>
          </p:nvSpPr>
          <p:spPr bwMode="auto">
            <a:xfrm>
              <a:off x="6600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7" name="Rectangle 41"/>
            <p:cNvSpPr>
              <a:spLocks noChangeArrowheads="1"/>
            </p:cNvSpPr>
            <p:nvPr/>
          </p:nvSpPr>
          <p:spPr bwMode="auto">
            <a:xfrm>
              <a:off x="6775450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8" name="Rectangle 42"/>
            <p:cNvSpPr>
              <a:spLocks noChangeArrowheads="1"/>
            </p:cNvSpPr>
            <p:nvPr/>
          </p:nvSpPr>
          <p:spPr bwMode="auto">
            <a:xfrm>
              <a:off x="69500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9" name="Rectangle 43"/>
            <p:cNvSpPr>
              <a:spLocks noChangeArrowheads="1"/>
            </p:cNvSpPr>
            <p:nvPr/>
          </p:nvSpPr>
          <p:spPr bwMode="auto">
            <a:xfrm>
              <a:off x="71231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0" name="Rectangle 44"/>
            <p:cNvSpPr>
              <a:spLocks noChangeArrowheads="1"/>
            </p:cNvSpPr>
            <p:nvPr/>
          </p:nvSpPr>
          <p:spPr bwMode="auto">
            <a:xfrm>
              <a:off x="72977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1" name="Rectangle 45"/>
            <p:cNvSpPr>
              <a:spLocks noChangeArrowheads="1"/>
            </p:cNvSpPr>
            <p:nvPr/>
          </p:nvSpPr>
          <p:spPr bwMode="auto">
            <a:xfrm>
              <a:off x="747236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2" name="Rectangle 46"/>
            <p:cNvSpPr>
              <a:spLocks noChangeArrowheads="1"/>
            </p:cNvSpPr>
            <p:nvPr/>
          </p:nvSpPr>
          <p:spPr bwMode="auto">
            <a:xfrm>
              <a:off x="76454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3" name="Rectangle 47"/>
            <p:cNvSpPr>
              <a:spLocks noChangeArrowheads="1"/>
            </p:cNvSpPr>
            <p:nvPr/>
          </p:nvSpPr>
          <p:spPr bwMode="auto">
            <a:xfrm>
              <a:off x="78200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4" name="Rectangle 48"/>
            <p:cNvSpPr>
              <a:spLocks noChangeArrowheads="1"/>
            </p:cNvSpPr>
            <p:nvPr/>
          </p:nvSpPr>
          <p:spPr bwMode="auto">
            <a:xfrm>
              <a:off x="79946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5" name="Rectangle 49"/>
            <p:cNvSpPr>
              <a:spLocks noChangeArrowheads="1"/>
            </p:cNvSpPr>
            <p:nvPr/>
          </p:nvSpPr>
          <p:spPr bwMode="auto">
            <a:xfrm>
              <a:off x="81692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6" name="Rectangle 50"/>
            <p:cNvSpPr>
              <a:spLocks noChangeArrowheads="1"/>
            </p:cNvSpPr>
            <p:nvPr/>
          </p:nvSpPr>
          <p:spPr bwMode="auto">
            <a:xfrm>
              <a:off x="83423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7" name="Rectangle 51"/>
            <p:cNvSpPr>
              <a:spLocks noChangeArrowheads="1"/>
            </p:cNvSpPr>
            <p:nvPr/>
          </p:nvSpPr>
          <p:spPr bwMode="auto">
            <a:xfrm>
              <a:off x="85169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8" name="Rectangle 52"/>
            <p:cNvSpPr>
              <a:spLocks noChangeArrowheads="1"/>
            </p:cNvSpPr>
            <p:nvPr/>
          </p:nvSpPr>
          <p:spPr bwMode="auto">
            <a:xfrm>
              <a:off x="86915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9" name="Rectangle 53"/>
            <p:cNvSpPr>
              <a:spLocks noChangeArrowheads="1"/>
            </p:cNvSpPr>
            <p:nvPr/>
          </p:nvSpPr>
          <p:spPr bwMode="auto">
            <a:xfrm>
              <a:off x="88646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0" name="Rectangle 54"/>
            <p:cNvSpPr>
              <a:spLocks noChangeArrowheads="1"/>
            </p:cNvSpPr>
            <p:nvPr/>
          </p:nvSpPr>
          <p:spPr bwMode="auto">
            <a:xfrm>
              <a:off x="90392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1" name="Rectangle 55"/>
            <p:cNvSpPr>
              <a:spLocks noChangeArrowheads="1"/>
            </p:cNvSpPr>
            <p:nvPr/>
          </p:nvSpPr>
          <p:spPr bwMode="auto">
            <a:xfrm>
              <a:off x="92138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2" name="Rectangle 56"/>
            <p:cNvSpPr>
              <a:spLocks noChangeArrowheads="1"/>
            </p:cNvSpPr>
            <p:nvPr/>
          </p:nvSpPr>
          <p:spPr bwMode="auto">
            <a:xfrm>
              <a:off x="93868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3" name="Rectangle 57"/>
            <p:cNvSpPr>
              <a:spLocks noChangeArrowheads="1"/>
            </p:cNvSpPr>
            <p:nvPr/>
          </p:nvSpPr>
          <p:spPr bwMode="auto">
            <a:xfrm>
              <a:off x="95615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4" name="Rectangle 58"/>
            <p:cNvSpPr>
              <a:spLocks noChangeArrowheads="1"/>
            </p:cNvSpPr>
            <p:nvPr/>
          </p:nvSpPr>
          <p:spPr bwMode="auto">
            <a:xfrm>
              <a:off x="97361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5" name="Rectangle 59"/>
            <p:cNvSpPr>
              <a:spLocks noChangeArrowheads="1"/>
            </p:cNvSpPr>
            <p:nvPr/>
          </p:nvSpPr>
          <p:spPr bwMode="auto">
            <a:xfrm>
              <a:off x="99107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6" name="Rectangle 60"/>
            <p:cNvSpPr>
              <a:spLocks noChangeArrowheads="1"/>
            </p:cNvSpPr>
            <p:nvPr/>
          </p:nvSpPr>
          <p:spPr bwMode="auto">
            <a:xfrm>
              <a:off x="100838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7" name="Rectangle 61"/>
            <p:cNvSpPr>
              <a:spLocks noChangeArrowheads="1"/>
            </p:cNvSpPr>
            <p:nvPr/>
          </p:nvSpPr>
          <p:spPr bwMode="auto">
            <a:xfrm>
              <a:off x="102584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8" name="Rectangle 62"/>
            <p:cNvSpPr>
              <a:spLocks noChangeArrowheads="1"/>
            </p:cNvSpPr>
            <p:nvPr/>
          </p:nvSpPr>
          <p:spPr bwMode="auto">
            <a:xfrm>
              <a:off x="6873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9" name="Rectangle 63"/>
            <p:cNvSpPr>
              <a:spLocks noChangeArrowheads="1"/>
            </p:cNvSpPr>
            <p:nvPr/>
          </p:nvSpPr>
          <p:spPr bwMode="auto">
            <a:xfrm>
              <a:off x="8620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0" name="Rectangle 64"/>
            <p:cNvSpPr>
              <a:spLocks noChangeArrowheads="1"/>
            </p:cNvSpPr>
            <p:nvPr/>
          </p:nvSpPr>
          <p:spPr bwMode="auto">
            <a:xfrm>
              <a:off x="10366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1" name="Rectangle 65"/>
            <p:cNvSpPr>
              <a:spLocks noChangeArrowheads="1"/>
            </p:cNvSpPr>
            <p:nvPr/>
          </p:nvSpPr>
          <p:spPr bwMode="auto">
            <a:xfrm>
              <a:off x="12096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2" name="Rectangle 66"/>
            <p:cNvSpPr>
              <a:spLocks noChangeArrowheads="1"/>
            </p:cNvSpPr>
            <p:nvPr/>
          </p:nvSpPr>
          <p:spPr bwMode="auto">
            <a:xfrm>
              <a:off x="13843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3" name="Rectangle 67"/>
            <p:cNvSpPr>
              <a:spLocks noChangeArrowheads="1"/>
            </p:cNvSpPr>
            <p:nvPr/>
          </p:nvSpPr>
          <p:spPr bwMode="auto">
            <a:xfrm>
              <a:off x="15589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4" name="Rectangle 68"/>
            <p:cNvSpPr>
              <a:spLocks noChangeArrowheads="1"/>
            </p:cNvSpPr>
            <p:nvPr/>
          </p:nvSpPr>
          <p:spPr bwMode="auto">
            <a:xfrm>
              <a:off x="17335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5" name="Rectangle 69"/>
            <p:cNvSpPr>
              <a:spLocks noChangeArrowheads="1"/>
            </p:cNvSpPr>
            <p:nvPr/>
          </p:nvSpPr>
          <p:spPr bwMode="auto">
            <a:xfrm>
              <a:off x="19065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6" name="Rectangle 70"/>
            <p:cNvSpPr>
              <a:spLocks noChangeArrowheads="1"/>
            </p:cNvSpPr>
            <p:nvPr/>
          </p:nvSpPr>
          <p:spPr bwMode="auto">
            <a:xfrm>
              <a:off x="20812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7" name="Rectangle 71"/>
            <p:cNvSpPr>
              <a:spLocks noChangeArrowheads="1"/>
            </p:cNvSpPr>
            <p:nvPr/>
          </p:nvSpPr>
          <p:spPr bwMode="auto">
            <a:xfrm>
              <a:off x="225583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8" name="Rectangle 72"/>
            <p:cNvSpPr>
              <a:spLocks noChangeArrowheads="1"/>
            </p:cNvSpPr>
            <p:nvPr/>
          </p:nvSpPr>
          <p:spPr bwMode="auto">
            <a:xfrm>
              <a:off x="24288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0" name="Rectangle 74"/>
            <p:cNvSpPr>
              <a:spLocks noChangeArrowheads="1"/>
            </p:cNvSpPr>
            <p:nvPr/>
          </p:nvSpPr>
          <p:spPr bwMode="auto">
            <a:xfrm>
              <a:off x="27781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1" name="Rectangle 75"/>
            <p:cNvSpPr>
              <a:spLocks noChangeArrowheads="1"/>
            </p:cNvSpPr>
            <p:nvPr/>
          </p:nvSpPr>
          <p:spPr bwMode="auto">
            <a:xfrm>
              <a:off x="29527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2" name="Rectangle 76"/>
            <p:cNvSpPr>
              <a:spLocks noChangeArrowheads="1"/>
            </p:cNvSpPr>
            <p:nvPr/>
          </p:nvSpPr>
          <p:spPr bwMode="auto">
            <a:xfrm>
              <a:off x="31257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3" name="Rectangle 77"/>
            <p:cNvSpPr>
              <a:spLocks noChangeArrowheads="1"/>
            </p:cNvSpPr>
            <p:nvPr/>
          </p:nvSpPr>
          <p:spPr bwMode="auto">
            <a:xfrm>
              <a:off x="33004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4" name="Rectangle 78"/>
            <p:cNvSpPr>
              <a:spLocks noChangeArrowheads="1"/>
            </p:cNvSpPr>
            <p:nvPr/>
          </p:nvSpPr>
          <p:spPr bwMode="auto">
            <a:xfrm>
              <a:off x="34750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5" name="Rectangle 79"/>
            <p:cNvSpPr>
              <a:spLocks noChangeArrowheads="1"/>
            </p:cNvSpPr>
            <p:nvPr/>
          </p:nvSpPr>
          <p:spPr bwMode="auto">
            <a:xfrm>
              <a:off x="36480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6" name="Rectangle 80"/>
            <p:cNvSpPr>
              <a:spLocks noChangeArrowheads="1"/>
            </p:cNvSpPr>
            <p:nvPr/>
          </p:nvSpPr>
          <p:spPr bwMode="auto">
            <a:xfrm>
              <a:off x="38227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7" name="Rectangle 81"/>
            <p:cNvSpPr>
              <a:spLocks noChangeArrowheads="1"/>
            </p:cNvSpPr>
            <p:nvPr/>
          </p:nvSpPr>
          <p:spPr bwMode="auto">
            <a:xfrm>
              <a:off x="39973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8" name="Rectangle 82"/>
            <p:cNvSpPr>
              <a:spLocks noChangeArrowheads="1"/>
            </p:cNvSpPr>
            <p:nvPr/>
          </p:nvSpPr>
          <p:spPr bwMode="auto">
            <a:xfrm>
              <a:off x="417036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9" name="Rectangle 83"/>
            <p:cNvSpPr>
              <a:spLocks noChangeArrowheads="1"/>
            </p:cNvSpPr>
            <p:nvPr/>
          </p:nvSpPr>
          <p:spPr bwMode="auto">
            <a:xfrm>
              <a:off x="43449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0" name="Rectangle 84"/>
            <p:cNvSpPr>
              <a:spLocks noChangeArrowheads="1"/>
            </p:cNvSpPr>
            <p:nvPr/>
          </p:nvSpPr>
          <p:spPr bwMode="auto">
            <a:xfrm>
              <a:off x="45196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1" name="Rectangle 85"/>
            <p:cNvSpPr>
              <a:spLocks noChangeArrowheads="1"/>
            </p:cNvSpPr>
            <p:nvPr/>
          </p:nvSpPr>
          <p:spPr bwMode="auto">
            <a:xfrm>
              <a:off x="46942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2" name="Rectangle 86"/>
            <p:cNvSpPr>
              <a:spLocks noChangeArrowheads="1"/>
            </p:cNvSpPr>
            <p:nvPr/>
          </p:nvSpPr>
          <p:spPr bwMode="auto">
            <a:xfrm>
              <a:off x="48672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3" name="Rectangle 87"/>
            <p:cNvSpPr>
              <a:spLocks noChangeArrowheads="1"/>
            </p:cNvSpPr>
            <p:nvPr/>
          </p:nvSpPr>
          <p:spPr bwMode="auto">
            <a:xfrm>
              <a:off x="50419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4" name="Rectangle 88"/>
            <p:cNvSpPr>
              <a:spLocks noChangeArrowheads="1"/>
            </p:cNvSpPr>
            <p:nvPr/>
          </p:nvSpPr>
          <p:spPr bwMode="auto">
            <a:xfrm>
              <a:off x="52165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5" name="Rectangle 89"/>
            <p:cNvSpPr>
              <a:spLocks noChangeArrowheads="1"/>
            </p:cNvSpPr>
            <p:nvPr/>
          </p:nvSpPr>
          <p:spPr bwMode="auto">
            <a:xfrm>
              <a:off x="53895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6" name="Rectangle 90"/>
            <p:cNvSpPr>
              <a:spLocks noChangeArrowheads="1"/>
            </p:cNvSpPr>
            <p:nvPr/>
          </p:nvSpPr>
          <p:spPr bwMode="auto">
            <a:xfrm>
              <a:off x="556418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7" name="Rectangle 91"/>
            <p:cNvSpPr>
              <a:spLocks noChangeArrowheads="1"/>
            </p:cNvSpPr>
            <p:nvPr/>
          </p:nvSpPr>
          <p:spPr bwMode="auto">
            <a:xfrm>
              <a:off x="57372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8" name="Rectangle 92"/>
            <p:cNvSpPr>
              <a:spLocks noChangeArrowheads="1"/>
            </p:cNvSpPr>
            <p:nvPr/>
          </p:nvSpPr>
          <p:spPr bwMode="auto">
            <a:xfrm>
              <a:off x="5911850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9" name="Rectangle 93"/>
            <p:cNvSpPr>
              <a:spLocks noChangeArrowheads="1"/>
            </p:cNvSpPr>
            <p:nvPr/>
          </p:nvSpPr>
          <p:spPr bwMode="auto">
            <a:xfrm>
              <a:off x="60848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0" name="Rectangle 94"/>
            <p:cNvSpPr>
              <a:spLocks noChangeArrowheads="1"/>
            </p:cNvSpPr>
            <p:nvPr/>
          </p:nvSpPr>
          <p:spPr bwMode="auto">
            <a:xfrm>
              <a:off x="62595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1" name="Rectangle 95"/>
            <p:cNvSpPr>
              <a:spLocks noChangeArrowheads="1"/>
            </p:cNvSpPr>
            <p:nvPr/>
          </p:nvSpPr>
          <p:spPr bwMode="auto">
            <a:xfrm>
              <a:off x="64325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2" name="Rectangle 96"/>
            <p:cNvSpPr>
              <a:spLocks noChangeArrowheads="1"/>
            </p:cNvSpPr>
            <p:nvPr/>
          </p:nvSpPr>
          <p:spPr bwMode="auto">
            <a:xfrm>
              <a:off x="66071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3" name="Rectangle 97"/>
            <p:cNvSpPr>
              <a:spLocks noChangeArrowheads="1"/>
            </p:cNvSpPr>
            <p:nvPr/>
          </p:nvSpPr>
          <p:spPr bwMode="auto">
            <a:xfrm>
              <a:off x="67818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4" name="Rectangle 98"/>
            <p:cNvSpPr>
              <a:spLocks noChangeArrowheads="1"/>
            </p:cNvSpPr>
            <p:nvPr/>
          </p:nvSpPr>
          <p:spPr bwMode="auto">
            <a:xfrm>
              <a:off x="69548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5" name="Rectangle 99"/>
            <p:cNvSpPr>
              <a:spLocks noChangeArrowheads="1"/>
            </p:cNvSpPr>
            <p:nvPr/>
          </p:nvSpPr>
          <p:spPr bwMode="auto">
            <a:xfrm>
              <a:off x="71294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6" name="Rectangle 100"/>
            <p:cNvSpPr>
              <a:spLocks noChangeArrowheads="1"/>
            </p:cNvSpPr>
            <p:nvPr/>
          </p:nvSpPr>
          <p:spPr bwMode="auto">
            <a:xfrm>
              <a:off x="73040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7" name="Rectangle 101"/>
            <p:cNvSpPr>
              <a:spLocks noChangeArrowheads="1"/>
            </p:cNvSpPr>
            <p:nvPr/>
          </p:nvSpPr>
          <p:spPr bwMode="auto">
            <a:xfrm>
              <a:off x="747712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8" name="Rectangle 102"/>
            <p:cNvSpPr>
              <a:spLocks noChangeArrowheads="1"/>
            </p:cNvSpPr>
            <p:nvPr/>
          </p:nvSpPr>
          <p:spPr bwMode="auto">
            <a:xfrm>
              <a:off x="7651750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9" name="Rectangle 103"/>
            <p:cNvSpPr>
              <a:spLocks noChangeArrowheads="1"/>
            </p:cNvSpPr>
            <p:nvPr/>
          </p:nvSpPr>
          <p:spPr bwMode="auto">
            <a:xfrm>
              <a:off x="78263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0" name="Rectangle 104"/>
            <p:cNvSpPr>
              <a:spLocks noChangeArrowheads="1"/>
            </p:cNvSpPr>
            <p:nvPr/>
          </p:nvSpPr>
          <p:spPr bwMode="auto">
            <a:xfrm>
              <a:off x="79994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1" name="Rectangle 105"/>
            <p:cNvSpPr>
              <a:spLocks noChangeArrowheads="1"/>
            </p:cNvSpPr>
            <p:nvPr/>
          </p:nvSpPr>
          <p:spPr bwMode="auto">
            <a:xfrm>
              <a:off x="81740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2" name="Rectangle 106"/>
            <p:cNvSpPr>
              <a:spLocks noChangeArrowheads="1"/>
            </p:cNvSpPr>
            <p:nvPr/>
          </p:nvSpPr>
          <p:spPr bwMode="auto">
            <a:xfrm>
              <a:off x="83486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3" name="Rectangle 107"/>
            <p:cNvSpPr>
              <a:spLocks noChangeArrowheads="1"/>
            </p:cNvSpPr>
            <p:nvPr/>
          </p:nvSpPr>
          <p:spPr bwMode="auto">
            <a:xfrm>
              <a:off x="85232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4" name="Rectangle 108"/>
            <p:cNvSpPr>
              <a:spLocks noChangeArrowheads="1"/>
            </p:cNvSpPr>
            <p:nvPr/>
          </p:nvSpPr>
          <p:spPr bwMode="auto">
            <a:xfrm>
              <a:off x="86963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5" name="Rectangle 109"/>
            <p:cNvSpPr>
              <a:spLocks noChangeArrowheads="1"/>
            </p:cNvSpPr>
            <p:nvPr/>
          </p:nvSpPr>
          <p:spPr bwMode="auto">
            <a:xfrm>
              <a:off x="88709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6" name="Rectangle 110"/>
            <p:cNvSpPr>
              <a:spLocks noChangeArrowheads="1"/>
            </p:cNvSpPr>
            <p:nvPr/>
          </p:nvSpPr>
          <p:spPr bwMode="auto">
            <a:xfrm>
              <a:off x="90455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7" name="Rectangle 111"/>
            <p:cNvSpPr>
              <a:spLocks noChangeArrowheads="1"/>
            </p:cNvSpPr>
            <p:nvPr/>
          </p:nvSpPr>
          <p:spPr bwMode="auto">
            <a:xfrm>
              <a:off x="92186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8" name="Rectangle 112"/>
            <p:cNvSpPr>
              <a:spLocks noChangeArrowheads="1"/>
            </p:cNvSpPr>
            <p:nvPr/>
          </p:nvSpPr>
          <p:spPr bwMode="auto">
            <a:xfrm>
              <a:off x="939323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9" name="Rectangle 113"/>
            <p:cNvSpPr>
              <a:spLocks noChangeArrowheads="1"/>
            </p:cNvSpPr>
            <p:nvPr/>
          </p:nvSpPr>
          <p:spPr bwMode="auto">
            <a:xfrm>
              <a:off x="95678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0" name="Rectangle 114"/>
            <p:cNvSpPr>
              <a:spLocks noChangeArrowheads="1"/>
            </p:cNvSpPr>
            <p:nvPr/>
          </p:nvSpPr>
          <p:spPr bwMode="auto">
            <a:xfrm>
              <a:off x="97409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1" name="Rectangle 115"/>
            <p:cNvSpPr>
              <a:spLocks noChangeArrowheads="1"/>
            </p:cNvSpPr>
            <p:nvPr/>
          </p:nvSpPr>
          <p:spPr bwMode="auto">
            <a:xfrm>
              <a:off x="99155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2" name="Rectangle 116"/>
            <p:cNvSpPr>
              <a:spLocks noChangeArrowheads="1"/>
            </p:cNvSpPr>
            <p:nvPr/>
          </p:nvSpPr>
          <p:spPr bwMode="auto">
            <a:xfrm>
              <a:off x="100901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3" name="Rectangle 117"/>
            <p:cNvSpPr>
              <a:spLocks noChangeArrowheads="1"/>
            </p:cNvSpPr>
            <p:nvPr/>
          </p:nvSpPr>
          <p:spPr bwMode="auto">
            <a:xfrm>
              <a:off x="102647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75"/>
            <p:cNvSpPr>
              <a:spLocks noChangeArrowheads="1"/>
            </p:cNvSpPr>
            <p:nvPr/>
          </p:nvSpPr>
          <p:spPr bwMode="auto">
            <a:xfrm>
              <a:off x="2606075" y="4030216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oup 161"/>
          <p:cNvGrpSpPr>
            <a:grpSpLocks/>
          </p:cNvGrpSpPr>
          <p:nvPr/>
        </p:nvGrpSpPr>
        <p:grpSpPr bwMode="auto">
          <a:xfrm>
            <a:off x="2392363" y="1643063"/>
            <a:ext cx="785812" cy="1500187"/>
            <a:chOff x="2392254" y="1643047"/>
            <a:chExt cx="785818" cy="1500198"/>
          </a:xfrm>
        </p:grpSpPr>
        <p:cxnSp>
          <p:nvCxnSpPr>
            <p:cNvPr id="138" name="Straight Arrow Connector 22"/>
            <p:cNvCxnSpPr>
              <a:cxnSpLocks noChangeShapeType="1"/>
            </p:cNvCxnSpPr>
            <p:nvPr/>
          </p:nvCxnSpPr>
          <p:spPr bwMode="auto">
            <a:xfrm rot="5400000">
              <a:off x="2392741" y="2035559"/>
              <a:ext cx="786611" cy="1588"/>
            </a:xfrm>
            <a:prstGeom prst="straightConnector1">
              <a:avLst/>
            </a:prstGeom>
            <a:noFill/>
            <a:ln w="19050" algn="ctr">
              <a:solidFill>
                <a:srgbClr val="969696"/>
              </a:solidFill>
              <a:round/>
              <a:headEnd/>
              <a:tailEnd type="arrow" w="lg" len="lg"/>
            </a:ln>
          </p:spPr>
        </p:cxnSp>
        <p:sp>
          <p:nvSpPr>
            <p:cNvPr id="139" name="Oval 24"/>
            <p:cNvSpPr>
              <a:spLocks noChangeArrowheads="1"/>
            </p:cNvSpPr>
            <p:nvPr/>
          </p:nvSpPr>
          <p:spPr bwMode="auto">
            <a:xfrm>
              <a:off x="2392254" y="2428865"/>
              <a:ext cx="785818" cy="71438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r>
                <a:rPr lang="en-US">
                  <a:solidFill>
                    <a:srgbClr val="33CC33"/>
                  </a:solidFill>
                </a:rPr>
                <a:t>OK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True randomness?</a:t>
            </a:r>
            <a:endParaRPr lang="en-US"/>
          </a:p>
        </p:txBody>
      </p:sp>
      <p:sp>
        <p:nvSpPr>
          <p:cNvPr id="6" name="Left Bracket 5"/>
          <p:cNvSpPr>
            <a:spLocks/>
          </p:cNvSpPr>
          <p:nvPr/>
        </p:nvSpPr>
        <p:spPr bwMode="auto">
          <a:xfrm>
            <a:off x="6929438" y="784225"/>
            <a:ext cx="571500" cy="1785938"/>
          </a:xfrm>
          <a:prstGeom prst="leftBracket">
            <a:avLst>
              <a:gd name="adj" fmla="val 61661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57250" y="1069975"/>
            <a:ext cx="1357313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 sz="2200"/>
              <a:t>Quantis</a:t>
            </a:r>
          </a:p>
          <a:p>
            <a:r>
              <a:rPr lang="en-US" sz="2200"/>
              <a:t>RNG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643313" y="1069975"/>
            <a:ext cx="1785937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/>
              <a:t>FPGA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786563" y="1336675"/>
            <a:ext cx="214312" cy="7143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0" name="Straight Arrow Connector 7"/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2214563" y="1641475"/>
            <a:ext cx="1428750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cxnSp>
        <p:nvCxnSpPr>
          <p:cNvPr id="11" name="Straight Arrow Connector 8"/>
          <p:cNvCxnSpPr>
            <a:cxnSpLocks noChangeShapeType="1"/>
            <a:stCxn id="8" idx="3"/>
          </p:cNvCxnSpPr>
          <p:nvPr/>
        </p:nvCxnSpPr>
        <p:spPr bwMode="auto">
          <a:xfrm>
            <a:off x="5429250" y="1641475"/>
            <a:ext cx="1357313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7062788" y="1471613"/>
            <a:ext cx="321945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/>
              <a:t>Phase modulator in Bob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rot="5400000">
            <a:off x="5065543" y="2578269"/>
            <a:ext cx="1872000" cy="1588"/>
          </a:xfrm>
          <a:prstGeom prst="straightConnector1">
            <a:avLst/>
          </a:prstGeom>
          <a:noFill/>
          <a:ln w="19050" algn="ctr">
            <a:solidFill>
              <a:srgbClr val="969696"/>
            </a:solidFill>
            <a:round/>
            <a:headEnd/>
            <a:tailEnd type="arrow" w="lg" len="lg"/>
          </a:ln>
        </p:spPr>
      </p:cxn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74625" y="7142163"/>
            <a:ext cx="98980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Issue reported </a:t>
            </a:r>
            <a:r>
              <a:rPr lang="en-US" sz="2200" smtClean="0"/>
              <a:t>patched</a:t>
            </a:r>
            <a:r>
              <a:rPr lang="en-US" sz="2200"/>
              <a:t> </a:t>
            </a:r>
            <a:r>
              <a:rPr lang="en-US" sz="2200" smtClean="0"/>
              <a:t>in 2010</a:t>
            </a:r>
            <a:endParaRPr lang="en-US" sz="2200"/>
          </a:p>
        </p:txBody>
      </p:sp>
      <p:grpSp>
        <p:nvGrpSpPr>
          <p:cNvPr id="21" name="Group 159"/>
          <p:cNvGrpSpPr>
            <a:grpSpLocks/>
          </p:cNvGrpSpPr>
          <p:nvPr/>
        </p:nvGrpSpPr>
        <p:grpSpPr bwMode="auto">
          <a:xfrm>
            <a:off x="515938" y="4298950"/>
            <a:ext cx="4421187" cy="2844800"/>
            <a:chOff x="516085" y="4298177"/>
            <a:chExt cx="4421014" cy="2845596"/>
          </a:xfrm>
        </p:grpSpPr>
        <p:pic>
          <p:nvPicPr>
            <p:cNvPr id="22" name="Picture 155" descr="phasemodulator_bob_2bit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972" y="4298177"/>
              <a:ext cx="3794127" cy="2845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157"/>
            <p:cNvSpPr txBox="1">
              <a:spLocks noChangeArrowheads="1"/>
            </p:cNvSpPr>
            <p:nvPr/>
          </p:nvSpPr>
          <p:spPr bwMode="auto">
            <a:xfrm>
              <a:off x="516085" y="4457647"/>
              <a:ext cx="769763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/>
                <a:t>Bob:</a:t>
              </a:r>
            </a:p>
          </p:txBody>
        </p:sp>
      </p:grpSp>
      <p:grpSp>
        <p:nvGrpSpPr>
          <p:cNvPr id="24" name="Group 160"/>
          <p:cNvGrpSpPr>
            <a:grpSpLocks/>
          </p:cNvGrpSpPr>
          <p:nvPr/>
        </p:nvGrpSpPr>
        <p:grpSpPr bwMode="auto">
          <a:xfrm>
            <a:off x="5403850" y="4295775"/>
            <a:ext cx="4454525" cy="2847975"/>
            <a:chOff x="5404535" y="4296362"/>
            <a:chExt cx="4453873" cy="2847412"/>
          </a:xfrm>
        </p:grpSpPr>
        <p:pic>
          <p:nvPicPr>
            <p:cNvPr id="25" name="Picture 156" descr="Phasemodulator_alice_2bit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61859" y="4296362"/>
              <a:ext cx="3796549" cy="284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158"/>
            <p:cNvSpPr txBox="1">
              <a:spLocks noChangeArrowheads="1"/>
            </p:cNvSpPr>
            <p:nvPr/>
          </p:nvSpPr>
          <p:spPr bwMode="auto">
            <a:xfrm>
              <a:off x="5404535" y="4457647"/>
              <a:ext cx="881973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/>
                <a:t>Alice:</a:t>
              </a:r>
            </a:p>
          </p:txBody>
        </p:sp>
      </p:grp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8429625" y="2211388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 b="0"/>
              <a:t>id Quantique </a:t>
            </a:r>
            <a:r>
              <a:rPr lang="en-US" sz="1800" b="0" smtClean="0"/>
              <a:t>Clavis2 </a:t>
            </a:r>
            <a:r>
              <a:rPr lang="en-US" sz="1800" b="0"/>
              <a:t>(2008)</a:t>
            </a:r>
            <a:endParaRPr lang="en-US" sz="1800" b="0" baseline="30000"/>
          </a:p>
        </p:txBody>
      </p:sp>
      <p:grpSp>
        <p:nvGrpSpPr>
          <p:cNvPr id="142" name="Group 141"/>
          <p:cNvGrpSpPr/>
          <p:nvPr/>
        </p:nvGrpSpPr>
        <p:grpSpPr>
          <a:xfrm>
            <a:off x="69850" y="3489325"/>
            <a:ext cx="10212388" cy="739775"/>
            <a:chOff x="69850" y="3489325"/>
            <a:chExt cx="10212388" cy="739775"/>
          </a:xfrm>
        </p:grpSpPr>
        <p:sp>
          <p:nvSpPr>
            <p:cNvPr id="143" name="TextBox 153"/>
            <p:cNvSpPr txBox="1">
              <a:spLocks noChangeArrowheads="1"/>
            </p:cNvSpPr>
            <p:nvPr/>
          </p:nvSpPr>
          <p:spPr bwMode="auto">
            <a:xfrm>
              <a:off x="69850" y="3489325"/>
              <a:ext cx="567854" cy="7397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/>
                <a:t>V</a:t>
              </a:r>
              <a:r>
                <a:rPr lang="en-US" sz="1600" baseline="-15000">
                  <a:sym typeface="Symbol" pitchFamily="18" charset="2"/>
                </a:rPr>
                <a:t></a:t>
              </a:r>
              <a:r>
                <a:rPr lang="en-US" sz="1600">
                  <a:sym typeface="Symbol" pitchFamily="18" charset="2"/>
                </a:rPr>
                <a:t>/2</a:t>
              </a:r>
            </a:p>
            <a:p>
              <a:pPr algn="r"/>
              <a:endParaRPr lang="en-US" sz="1000">
                <a:sym typeface="Symbol" pitchFamily="18" charset="2"/>
              </a:endParaRPr>
            </a:p>
            <a:p>
              <a:pPr algn="r"/>
              <a:r>
                <a:rPr lang="en-US" sz="1600">
                  <a:sym typeface="Symbol" pitchFamily="18" charset="2"/>
                </a:rPr>
                <a:t>0</a:t>
              </a:r>
              <a:endParaRPr lang="en-US" sz="1600"/>
            </a:p>
          </p:txBody>
        </p:sp>
        <p:sp>
          <p:nvSpPr>
            <p:cNvPr id="144" name="Line 5"/>
            <p:cNvSpPr>
              <a:spLocks noChangeShapeType="1"/>
            </p:cNvSpPr>
            <p:nvPr/>
          </p:nvSpPr>
          <p:spPr bwMode="auto">
            <a:xfrm>
              <a:off x="571500" y="4059238"/>
              <a:ext cx="969962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6826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45"/>
            <p:cNvSpPr>
              <a:spLocks noChangeArrowheads="1"/>
            </p:cNvSpPr>
            <p:nvPr/>
          </p:nvSpPr>
          <p:spPr bwMode="auto">
            <a:xfrm>
              <a:off x="8556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103028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120491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48"/>
            <p:cNvSpPr>
              <a:spLocks noChangeArrowheads="1"/>
            </p:cNvSpPr>
            <p:nvPr/>
          </p:nvSpPr>
          <p:spPr bwMode="auto">
            <a:xfrm>
              <a:off x="13795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155257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17272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1901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207486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224948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422525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25971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2770188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157"/>
            <p:cNvSpPr>
              <a:spLocks noChangeArrowheads="1"/>
            </p:cNvSpPr>
            <p:nvPr/>
          </p:nvSpPr>
          <p:spPr bwMode="auto">
            <a:xfrm>
              <a:off x="29448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158"/>
            <p:cNvSpPr>
              <a:spLocks noChangeArrowheads="1"/>
            </p:cNvSpPr>
            <p:nvPr/>
          </p:nvSpPr>
          <p:spPr bwMode="auto">
            <a:xfrm>
              <a:off x="311943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32940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60"/>
            <p:cNvSpPr>
              <a:spLocks noChangeArrowheads="1"/>
            </p:cNvSpPr>
            <p:nvPr/>
          </p:nvSpPr>
          <p:spPr bwMode="auto">
            <a:xfrm>
              <a:off x="34671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364172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24"/>
            <p:cNvSpPr>
              <a:spLocks noChangeArrowheads="1"/>
            </p:cNvSpPr>
            <p:nvPr/>
          </p:nvSpPr>
          <p:spPr bwMode="auto">
            <a:xfrm>
              <a:off x="38163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Rectangle 25"/>
            <p:cNvSpPr>
              <a:spLocks noChangeArrowheads="1"/>
            </p:cNvSpPr>
            <p:nvPr/>
          </p:nvSpPr>
          <p:spPr bwMode="auto">
            <a:xfrm>
              <a:off x="39893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26"/>
            <p:cNvSpPr>
              <a:spLocks noChangeArrowheads="1"/>
            </p:cNvSpPr>
            <p:nvPr/>
          </p:nvSpPr>
          <p:spPr bwMode="auto">
            <a:xfrm>
              <a:off x="41640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7"/>
            <p:cNvSpPr>
              <a:spLocks noChangeArrowheads="1"/>
            </p:cNvSpPr>
            <p:nvPr/>
          </p:nvSpPr>
          <p:spPr bwMode="auto">
            <a:xfrm>
              <a:off x="43386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28"/>
            <p:cNvSpPr>
              <a:spLocks noChangeArrowheads="1"/>
            </p:cNvSpPr>
            <p:nvPr/>
          </p:nvSpPr>
          <p:spPr bwMode="auto">
            <a:xfrm>
              <a:off x="451167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Rectangle 29"/>
            <p:cNvSpPr>
              <a:spLocks noChangeArrowheads="1"/>
            </p:cNvSpPr>
            <p:nvPr/>
          </p:nvSpPr>
          <p:spPr bwMode="auto">
            <a:xfrm>
              <a:off x="46863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Rectangle 30"/>
            <p:cNvSpPr>
              <a:spLocks noChangeArrowheads="1"/>
            </p:cNvSpPr>
            <p:nvPr/>
          </p:nvSpPr>
          <p:spPr bwMode="auto">
            <a:xfrm>
              <a:off x="48609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31"/>
            <p:cNvSpPr>
              <a:spLocks noChangeArrowheads="1"/>
            </p:cNvSpPr>
            <p:nvPr/>
          </p:nvSpPr>
          <p:spPr bwMode="auto">
            <a:xfrm>
              <a:off x="50355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32"/>
            <p:cNvSpPr>
              <a:spLocks noChangeArrowheads="1"/>
            </p:cNvSpPr>
            <p:nvPr/>
          </p:nvSpPr>
          <p:spPr bwMode="auto">
            <a:xfrm>
              <a:off x="52085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33"/>
            <p:cNvSpPr>
              <a:spLocks noChangeArrowheads="1"/>
            </p:cNvSpPr>
            <p:nvPr/>
          </p:nvSpPr>
          <p:spPr bwMode="auto">
            <a:xfrm>
              <a:off x="53832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34"/>
            <p:cNvSpPr>
              <a:spLocks noChangeArrowheads="1"/>
            </p:cNvSpPr>
            <p:nvPr/>
          </p:nvSpPr>
          <p:spPr bwMode="auto">
            <a:xfrm>
              <a:off x="55578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35"/>
            <p:cNvSpPr>
              <a:spLocks noChangeArrowheads="1"/>
            </p:cNvSpPr>
            <p:nvPr/>
          </p:nvSpPr>
          <p:spPr bwMode="auto">
            <a:xfrm>
              <a:off x="57308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6"/>
            <p:cNvSpPr>
              <a:spLocks noChangeArrowheads="1"/>
            </p:cNvSpPr>
            <p:nvPr/>
          </p:nvSpPr>
          <p:spPr bwMode="auto">
            <a:xfrm>
              <a:off x="59039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37"/>
            <p:cNvSpPr>
              <a:spLocks noChangeArrowheads="1"/>
            </p:cNvSpPr>
            <p:nvPr/>
          </p:nvSpPr>
          <p:spPr bwMode="auto">
            <a:xfrm>
              <a:off x="60785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Rectangle 38"/>
            <p:cNvSpPr>
              <a:spLocks noChangeArrowheads="1"/>
            </p:cNvSpPr>
            <p:nvPr/>
          </p:nvSpPr>
          <p:spPr bwMode="auto">
            <a:xfrm>
              <a:off x="62531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39"/>
            <p:cNvSpPr>
              <a:spLocks noChangeArrowheads="1"/>
            </p:cNvSpPr>
            <p:nvPr/>
          </p:nvSpPr>
          <p:spPr bwMode="auto">
            <a:xfrm>
              <a:off x="64262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Rectangle 40"/>
            <p:cNvSpPr>
              <a:spLocks noChangeArrowheads="1"/>
            </p:cNvSpPr>
            <p:nvPr/>
          </p:nvSpPr>
          <p:spPr bwMode="auto">
            <a:xfrm>
              <a:off x="6600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Rectangle 41"/>
            <p:cNvSpPr>
              <a:spLocks noChangeArrowheads="1"/>
            </p:cNvSpPr>
            <p:nvPr/>
          </p:nvSpPr>
          <p:spPr bwMode="auto">
            <a:xfrm>
              <a:off x="6775450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42"/>
            <p:cNvSpPr>
              <a:spLocks noChangeArrowheads="1"/>
            </p:cNvSpPr>
            <p:nvPr/>
          </p:nvSpPr>
          <p:spPr bwMode="auto">
            <a:xfrm>
              <a:off x="69500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Rectangle 43"/>
            <p:cNvSpPr>
              <a:spLocks noChangeArrowheads="1"/>
            </p:cNvSpPr>
            <p:nvPr/>
          </p:nvSpPr>
          <p:spPr bwMode="auto">
            <a:xfrm>
              <a:off x="71231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44"/>
            <p:cNvSpPr>
              <a:spLocks noChangeArrowheads="1"/>
            </p:cNvSpPr>
            <p:nvPr/>
          </p:nvSpPr>
          <p:spPr bwMode="auto">
            <a:xfrm>
              <a:off x="72977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Rectangle 45"/>
            <p:cNvSpPr>
              <a:spLocks noChangeArrowheads="1"/>
            </p:cNvSpPr>
            <p:nvPr/>
          </p:nvSpPr>
          <p:spPr bwMode="auto">
            <a:xfrm>
              <a:off x="747236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6"/>
            <p:cNvSpPr>
              <a:spLocks noChangeArrowheads="1"/>
            </p:cNvSpPr>
            <p:nvPr/>
          </p:nvSpPr>
          <p:spPr bwMode="auto">
            <a:xfrm>
              <a:off x="76454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Rectangle 47"/>
            <p:cNvSpPr>
              <a:spLocks noChangeArrowheads="1"/>
            </p:cNvSpPr>
            <p:nvPr/>
          </p:nvSpPr>
          <p:spPr bwMode="auto">
            <a:xfrm>
              <a:off x="78200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Rectangle 48"/>
            <p:cNvSpPr>
              <a:spLocks noChangeArrowheads="1"/>
            </p:cNvSpPr>
            <p:nvPr/>
          </p:nvSpPr>
          <p:spPr bwMode="auto">
            <a:xfrm>
              <a:off x="79946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Rectangle 49"/>
            <p:cNvSpPr>
              <a:spLocks noChangeArrowheads="1"/>
            </p:cNvSpPr>
            <p:nvPr/>
          </p:nvSpPr>
          <p:spPr bwMode="auto">
            <a:xfrm>
              <a:off x="81692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Rectangle 50"/>
            <p:cNvSpPr>
              <a:spLocks noChangeArrowheads="1"/>
            </p:cNvSpPr>
            <p:nvPr/>
          </p:nvSpPr>
          <p:spPr bwMode="auto">
            <a:xfrm>
              <a:off x="83423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Rectangle 51"/>
            <p:cNvSpPr>
              <a:spLocks noChangeArrowheads="1"/>
            </p:cNvSpPr>
            <p:nvPr/>
          </p:nvSpPr>
          <p:spPr bwMode="auto">
            <a:xfrm>
              <a:off x="85169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Rectangle 52"/>
            <p:cNvSpPr>
              <a:spLocks noChangeArrowheads="1"/>
            </p:cNvSpPr>
            <p:nvPr/>
          </p:nvSpPr>
          <p:spPr bwMode="auto">
            <a:xfrm>
              <a:off x="86915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Rectangle 53"/>
            <p:cNvSpPr>
              <a:spLocks noChangeArrowheads="1"/>
            </p:cNvSpPr>
            <p:nvPr/>
          </p:nvSpPr>
          <p:spPr bwMode="auto">
            <a:xfrm>
              <a:off x="88646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Rectangle 54"/>
            <p:cNvSpPr>
              <a:spLocks noChangeArrowheads="1"/>
            </p:cNvSpPr>
            <p:nvPr/>
          </p:nvSpPr>
          <p:spPr bwMode="auto">
            <a:xfrm>
              <a:off x="90392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Rectangle 55"/>
            <p:cNvSpPr>
              <a:spLocks noChangeArrowheads="1"/>
            </p:cNvSpPr>
            <p:nvPr/>
          </p:nvSpPr>
          <p:spPr bwMode="auto">
            <a:xfrm>
              <a:off x="92138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56"/>
            <p:cNvSpPr>
              <a:spLocks noChangeArrowheads="1"/>
            </p:cNvSpPr>
            <p:nvPr/>
          </p:nvSpPr>
          <p:spPr bwMode="auto">
            <a:xfrm>
              <a:off x="93868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Rectangle 57"/>
            <p:cNvSpPr>
              <a:spLocks noChangeArrowheads="1"/>
            </p:cNvSpPr>
            <p:nvPr/>
          </p:nvSpPr>
          <p:spPr bwMode="auto">
            <a:xfrm>
              <a:off x="95615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Rectangle 58"/>
            <p:cNvSpPr>
              <a:spLocks noChangeArrowheads="1"/>
            </p:cNvSpPr>
            <p:nvPr/>
          </p:nvSpPr>
          <p:spPr bwMode="auto">
            <a:xfrm>
              <a:off x="97361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59"/>
            <p:cNvSpPr>
              <a:spLocks noChangeArrowheads="1"/>
            </p:cNvSpPr>
            <p:nvPr/>
          </p:nvSpPr>
          <p:spPr bwMode="auto">
            <a:xfrm>
              <a:off x="99107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Rectangle 60"/>
            <p:cNvSpPr>
              <a:spLocks noChangeArrowheads="1"/>
            </p:cNvSpPr>
            <p:nvPr/>
          </p:nvSpPr>
          <p:spPr bwMode="auto">
            <a:xfrm>
              <a:off x="100838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Rectangle 61"/>
            <p:cNvSpPr>
              <a:spLocks noChangeArrowheads="1"/>
            </p:cNvSpPr>
            <p:nvPr/>
          </p:nvSpPr>
          <p:spPr bwMode="auto">
            <a:xfrm>
              <a:off x="102584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Rectangle 62"/>
            <p:cNvSpPr>
              <a:spLocks noChangeArrowheads="1"/>
            </p:cNvSpPr>
            <p:nvPr/>
          </p:nvSpPr>
          <p:spPr bwMode="auto">
            <a:xfrm>
              <a:off x="6873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Rectangle 63"/>
            <p:cNvSpPr>
              <a:spLocks noChangeArrowheads="1"/>
            </p:cNvSpPr>
            <p:nvPr/>
          </p:nvSpPr>
          <p:spPr bwMode="auto">
            <a:xfrm>
              <a:off x="8620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Rectangle 64"/>
            <p:cNvSpPr>
              <a:spLocks noChangeArrowheads="1"/>
            </p:cNvSpPr>
            <p:nvPr/>
          </p:nvSpPr>
          <p:spPr bwMode="auto">
            <a:xfrm>
              <a:off x="10366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Rectangle 65"/>
            <p:cNvSpPr>
              <a:spLocks noChangeArrowheads="1"/>
            </p:cNvSpPr>
            <p:nvPr/>
          </p:nvSpPr>
          <p:spPr bwMode="auto">
            <a:xfrm>
              <a:off x="12096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66"/>
            <p:cNvSpPr>
              <a:spLocks noChangeArrowheads="1"/>
            </p:cNvSpPr>
            <p:nvPr/>
          </p:nvSpPr>
          <p:spPr bwMode="auto">
            <a:xfrm>
              <a:off x="13843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7"/>
            <p:cNvSpPr>
              <a:spLocks noChangeArrowheads="1"/>
            </p:cNvSpPr>
            <p:nvPr/>
          </p:nvSpPr>
          <p:spPr bwMode="auto">
            <a:xfrm>
              <a:off x="15589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Rectangle 68"/>
            <p:cNvSpPr>
              <a:spLocks noChangeArrowheads="1"/>
            </p:cNvSpPr>
            <p:nvPr/>
          </p:nvSpPr>
          <p:spPr bwMode="auto">
            <a:xfrm>
              <a:off x="17335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Rectangle 69"/>
            <p:cNvSpPr>
              <a:spLocks noChangeArrowheads="1"/>
            </p:cNvSpPr>
            <p:nvPr/>
          </p:nvSpPr>
          <p:spPr bwMode="auto">
            <a:xfrm>
              <a:off x="19065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70"/>
            <p:cNvSpPr>
              <a:spLocks noChangeArrowheads="1"/>
            </p:cNvSpPr>
            <p:nvPr/>
          </p:nvSpPr>
          <p:spPr bwMode="auto">
            <a:xfrm>
              <a:off x="20812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71"/>
            <p:cNvSpPr>
              <a:spLocks noChangeArrowheads="1"/>
            </p:cNvSpPr>
            <p:nvPr/>
          </p:nvSpPr>
          <p:spPr bwMode="auto">
            <a:xfrm>
              <a:off x="225583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72"/>
            <p:cNvSpPr>
              <a:spLocks noChangeArrowheads="1"/>
            </p:cNvSpPr>
            <p:nvPr/>
          </p:nvSpPr>
          <p:spPr bwMode="auto">
            <a:xfrm>
              <a:off x="24288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Rectangle 74"/>
            <p:cNvSpPr>
              <a:spLocks noChangeArrowheads="1"/>
            </p:cNvSpPr>
            <p:nvPr/>
          </p:nvSpPr>
          <p:spPr bwMode="auto">
            <a:xfrm>
              <a:off x="27781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Rectangle 75"/>
            <p:cNvSpPr>
              <a:spLocks noChangeArrowheads="1"/>
            </p:cNvSpPr>
            <p:nvPr/>
          </p:nvSpPr>
          <p:spPr bwMode="auto">
            <a:xfrm>
              <a:off x="29527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76"/>
            <p:cNvSpPr>
              <a:spLocks noChangeArrowheads="1"/>
            </p:cNvSpPr>
            <p:nvPr/>
          </p:nvSpPr>
          <p:spPr bwMode="auto">
            <a:xfrm>
              <a:off x="31257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77"/>
            <p:cNvSpPr>
              <a:spLocks noChangeArrowheads="1"/>
            </p:cNvSpPr>
            <p:nvPr/>
          </p:nvSpPr>
          <p:spPr bwMode="auto">
            <a:xfrm>
              <a:off x="33004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Rectangle 78"/>
            <p:cNvSpPr>
              <a:spLocks noChangeArrowheads="1"/>
            </p:cNvSpPr>
            <p:nvPr/>
          </p:nvSpPr>
          <p:spPr bwMode="auto">
            <a:xfrm>
              <a:off x="34750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Rectangle 79"/>
            <p:cNvSpPr>
              <a:spLocks noChangeArrowheads="1"/>
            </p:cNvSpPr>
            <p:nvPr/>
          </p:nvSpPr>
          <p:spPr bwMode="auto">
            <a:xfrm>
              <a:off x="36480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Rectangle 80"/>
            <p:cNvSpPr>
              <a:spLocks noChangeArrowheads="1"/>
            </p:cNvSpPr>
            <p:nvPr/>
          </p:nvSpPr>
          <p:spPr bwMode="auto">
            <a:xfrm>
              <a:off x="38227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Rectangle 81"/>
            <p:cNvSpPr>
              <a:spLocks noChangeArrowheads="1"/>
            </p:cNvSpPr>
            <p:nvPr/>
          </p:nvSpPr>
          <p:spPr bwMode="auto">
            <a:xfrm>
              <a:off x="39973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Rectangle 82"/>
            <p:cNvSpPr>
              <a:spLocks noChangeArrowheads="1"/>
            </p:cNvSpPr>
            <p:nvPr/>
          </p:nvSpPr>
          <p:spPr bwMode="auto">
            <a:xfrm>
              <a:off x="417036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Rectangle 83"/>
            <p:cNvSpPr>
              <a:spLocks noChangeArrowheads="1"/>
            </p:cNvSpPr>
            <p:nvPr/>
          </p:nvSpPr>
          <p:spPr bwMode="auto">
            <a:xfrm>
              <a:off x="43449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Rectangle 84"/>
            <p:cNvSpPr>
              <a:spLocks noChangeArrowheads="1"/>
            </p:cNvSpPr>
            <p:nvPr/>
          </p:nvSpPr>
          <p:spPr bwMode="auto">
            <a:xfrm>
              <a:off x="45196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Rectangle 85"/>
            <p:cNvSpPr>
              <a:spLocks noChangeArrowheads="1"/>
            </p:cNvSpPr>
            <p:nvPr/>
          </p:nvSpPr>
          <p:spPr bwMode="auto">
            <a:xfrm>
              <a:off x="46942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Rectangle 86"/>
            <p:cNvSpPr>
              <a:spLocks noChangeArrowheads="1"/>
            </p:cNvSpPr>
            <p:nvPr/>
          </p:nvSpPr>
          <p:spPr bwMode="auto">
            <a:xfrm>
              <a:off x="48672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Rectangle 87"/>
            <p:cNvSpPr>
              <a:spLocks noChangeArrowheads="1"/>
            </p:cNvSpPr>
            <p:nvPr/>
          </p:nvSpPr>
          <p:spPr bwMode="auto">
            <a:xfrm>
              <a:off x="50419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Rectangle 88"/>
            <p:cNvSpPr>
              <a:spLocks noChangeArrowheads="1"/>
            </p:cNvSpPr>
            <p:nvPr/>
          </p:nvSpPr>
          <p:spPr bwMode="auto">
            <a:xfrm>
              <a:off x="52165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Rectangle 89"/>
            <p:cNvSpPr>
              <a:spLocks noChangeArrowheads="1"/>
            </p:cNvSpPr>
            <p:nvPr/>
          </p:nvSpPr>
          <p:spPr bwMode="auto">
            <a:xfrm>
              <a:off x="53895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Rectangle 90"/>
            <p:cNvSpPr>
              <a:spLocks noChangeArrowheads="1"/>
            </p:cNvSpPr>
            <p:nvPr/>
          </p:nvSpPr>
          <p:spPr bwMode="auto">
            <a:xfrm>
              <a:off x="556418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Rectangle 91"/>
            <p:cNvSpPr>
              <a:spLocks noChangeArrowheads="1"/>
            </p:cNvSpPr>
            <p:nvPr/>
          </p:nvSpPr>
          <p:spPr bwMode="auto">
            <a:xfrm>
              <a:off x="57372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Rectangle 92"/>
            <p:cNvSpPr>
              <a:spLocks noChangeArrowheads="1"/>
            </p:cNvSpPr>
            <p:nvPr/>
          </p:nvSpPr>
          <p:spPr bwMode="auto">
            <a:xfrm>
              <a:off x="5911850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Rectangle 93"/>
            <p:cNvSpPr>
              <a:spLocks noChangeArrowheads="1"/>
            </p:cNvSpPr>
            <p:nvPr/>
          </p:nvSpPr>
          <p:spPr bwMode="auto">
            <a:xfrm>
              <a:off x="60848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Rectangle 94"/>
            <p:cNvSpPr>
              <a:spLocks noChangeArrowheads="1"/>
            </p:cNvSpPr>
            <p:nvPr/>
          </p:nvSpPr>
          <p:spPr bwMode="auto">
            <a:xfrm>
              <a:off x="62595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95"/>
            <p:cNvSpPr>
              <a:spLocks noChangeArrowheads="1"/>
            </p:cNvSpPr>
            <p:nvPr/>
          </p:nvSpPr>
          <p:spPr bwMode="auto">
            <a:xfrm>
              <a:off x="64325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Rectangle 96"/>
            <p:cNvSpPr>
              <a:spLocks noChangeArrowheads="1"/>
            </p:cNvSpPr>
            <p:nvPr/>
          </p:nvSpPr>
          <p:spPr bwMode="auto">
            <a:xfrm>
              <a:off x="66071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97"/>
            <p:cNvSpPr>
              <a:spLocks noChangeArrowheads="1"/>
            </p:cNvSpPr>
            <p:nvPr/>
          </p:nvSpPr>
          <p:spPr bwMode="auto">
            <a:xfrm>
              <a:off x="67818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98"/>
            <p:cNvSpPr>
              <a:spLocks noChangeArrowheads="1"/>
            </p:cNvSpPr>
            <p:nvPr/>
          </p:nvSpPr>
          <p:spPr bwMode="auto">
            <a:xfrm>
              <a:off x="69548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Rectangle 99"/>
            <p:cNvSpPr>
              <a:spLocks noChangeArrowheads="1"/>
            </p:cNvSpPr>
            <p:nvPr/>
          </p:nvSpPr>
          <p:spPr bwMode="auto">
            <a:xfrm>
              <a:off x="71294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Rectangle 100"/>
            <p:cNvSpPr>
              <a:spLocks noChangeArrowheads="1"/>
            </p:cNvSpPr>
            <p:nvPr/>
          </p:nvSpPr>
          <p:spPr bwMode="auto">
            <a:xfrm>
              <a:off x="73040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Rectangle 101"/>
            <p:cNvSpPr>
              <a:spLocks noChangeArrowheads="1"/>
            </p:cNvSpPr>
            <p:nvPr/>
          </p:nvSpPr>
          <p:spPr bwMode="auto">
            <a:xfrm>
              <a:off x="747712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Rectangle 102"/>
            <p:cNvSpPr>
              <a:spLocks noChangeArrowheads="1"/>
            </p:cNvSpPr>
            <p:nvPr/>
          </p:nvSpPr>
          <p:spPr bwMode="auto">
            <a:xfrm>
              <a:off x="7651750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103"/>
            <p:cNvSpPr>
              <a:spLocks noChangeArrowheads="1"/>
            </p:cNvSpPr>
            <p:nvPr/>
          </p:nvSpPr>
          <p:spPr bwMode="auto">
            <a:xfrm>
              <a:off x="78263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Rectangle 104"/>
            <p:cNvSpPr>
              <a:spLocks noChangeArrowheads="1"/>
            </p:cNvSpPr>
            <p:nvPr/>
          </p:nvSpPr>
          <p:spPr bwMode="auto">
            <a:xfrm>
              <a:off x="79994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105"/>
            <p:cNvSpPr>
              <a:spLocks noChangeArrowheads="1"/>
            </p:cNvSpPr>
            <p:nvPr/>
          </p:nvSpPr>
          <p:spPr bwMode="auto">
            <a:xfrm>
              <a:off x="81740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Rectangle 106"/>
            <p:cNvSpPr>
              <a:spLocks noChangeArrowheads="1"/>
            </p:cNvSpPr>
            <p:nvPr/>
          </p:nvSpPr>
          <p:spPr bwMode="auto">
            <a:xfrm>
              <a:off x="83486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Rectangle 107"/>
            <p:cNvSpPr>
              <a:spLocks noChangeArrowheads="1"/>
            </p:cNvSpPr>
            <p:nvPr/>
          </p:nvSpPr>
          <p:spPr bwMode="auto">
            <a:xfrm>
              <a:off x="85232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Rectangle 108"/>
            <p:cNvSpPr>
              <a:spLocks noChangeArrowheads="1"/>
            </p:cNvSpPr>
            <p:nvPr/>
          </p:nvSpPr>
          <p:spPr bwMode="auto">
            <a:xfrm>
              <a:off x="86963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Rectangle 109"/>
            <p:cNvSpPr>
              <a:spLocks noChangeArrowheads="1"/>
            </p:cNvSpPr>
            <p:nvPr/>
          </p:nvSpPr>
          <p:spPr bwMode="auto">
            <a:xfrm>
              <a:off x="88709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Rectangle 110"/>
            <p:cNvSpPr>
              <a:spLocks noChangeArrowheads="1"/>
            </p:cNvSpPr>
            <p:nvPr/>
          </p:nvSpPr>
          <p:spPr bwMode="auto">
            <a:xfrm>
              <a:off x="90455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Rectangle 111"/>
            <p:cNvSpPr>
              <a:spLocks noChangeArrowheads="1"/>
            </p:cNvSpPr>
            <p:nvPr/>
          </p:nvSpPr>
          <p:spPr bwMode="auto">
            <a:xfrm>
              <a:off x="92186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Rectangle 112"/>
            <p:cNvSpPr>
              <a:spLocks noChangeArrowheads="1"/>
            </p:cNvSpPr>
            <p:nvPr/>
          </p:nvSpPr>
          <p:spPr bwMode="auto">
            <a:xfrm>
              <a:off x="939323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Rectangle 113"/>
            <p:cNvSpPr>
              <a:spLocks noChangeArrowheads="1"/>
            </p:cNvSpPr>
            <p:nvPr/>
          </p:nvSpPr>
          <p:spPr bwMode="auto">
            <a:xfrm>
              <a:off x="95678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Rectangle 114"/>
            <p:cNvSpPr>
              <a:spLocks noChangeArrowheads="1"/>
            </p:cNvSpPr>
            <p:nvPr/>
          </p:nvSpPr>
          <p:spPr bwMode="auto">
            <a:xfrm>
              <a:off x="97409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Rectangle 115"/>
            <p:cNvSpPr>
              <a:spLocks noChangeArrowheads="1"/>
            </p:cNvSpPr>
            <p:nvPr/>
          </p:nvSpPr>
          <p:spPr bwMode="auto">
            <a:xfrm>
              <a:off x="99155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Rectangle 116"/>
            <p:cNvSpPr>
              <a:spLocks noChangeArrowheads="1"/>
            </p:cNvSpPr>
            <p:nvPr/>
          </p:nvSpPr>
          <p:spPr bwMode="auto">
            <a:xfrm>
              <a:off x="100901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Rectangle 117"/>
            <p:cNvSpPr>
              <a:spLocks noChangeArrowheads="1"/>
            </p:cNvSpPr>
            <p:nvPr/>
          </p:nvSpPr>
          <p:spPr bwMode="auto">
            <a:xfrm>
              <a:off x="102647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Rectangle 75"/>
            <p:cNvSpPr>
              <a:spLocks noChangeArrowheads="1"/>
            </p:cNvSpPr>
            <p:nvPr/>
          </p:nvSpPr>
          <p:spPr bwMode="auto">
            <a:xfrm>
              <a:off x="2606075" y="4030216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 we trust the manufacturer?</a:t>
            </a: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928688" y="1501775"/>
            <a:ext cx="3429000" cy="3071813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857250" y="1000125"/>
            <a:ext cx="1943100" cy="430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/>
              <a:t>Quantis RNG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1489075" y="1760538"/>
            <a:ext cx="512763" cy="646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</a:p>
        </p:txBody>
      </p:sp>
      <p:cxnSp>
        <p:nvCxnSpPr>
          <p:cNvPr id="4102" name="Straight Arrow Connector 7"/>
          <p:cNvCxnSpPr>
            <a:cxnSpLocks noChangeShapeType="1"/>
          </p:cNvCxnSpPr>
          <p:nvPr/>
        </p:nvCxnSpPr>
        <p:spPr bwMode="auto">
          <a:xfrm>
            <a:off x="1928813" y="2000250"/>
            <a:ext cx="785812" cy="15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2714625" y="1822450"/>
            <a:ext cx="357188" cy="35718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104" name="Straight Connector 11"/>
          <p:cNvCxnSpPr>
            <a:cxnSpLocks noChangeShapeType="1"/>
          </p:cNvCxnSpPr>
          <p:nvPr/>
        </p:nvCxnSpPr>
        <p:spPr bwMode="auto">
          <a:xfrm rot="16200000" flipH="1">
            <a:off x="2710656" y="1813720"/>
            <a:ext cx="365125" cy="366712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5" name="Straight Connector 13"/>
          <p:cNvCxnSpPr>
            <a:cxnSpLocks noChangeShapeType="1"/>
            <a:stCxn id="4103" idx="1"/>
          </p:cNvCxnSpPr>
          <p:nvPr/>
        </p:nvCxnSpPr>
        <p:spPr bwMode="auto">
          <a:xfrm rot="10800000" flipH="1">
            <a:off x="2714625" y="2000250"/>
            <a:ext cx="785813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06" name="Straight Connector 14"/>
          <p:cNvCxnSpPr>
            <a:cxnSpLocks noChangeShapeType="1"/>
          </p:cNvCxnSpPr>
          <p:nvPr/>
        </p:nvCxnSpPr>
        <p:spPr bwMode="auto">
          <a:xfrm rot="5400000">
            <a:off x="2603500" y="2286000"/>
            <a:ext cx="57150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9" name="Chord 18"/>
          <p:cNvSpPr/>
          <p:nvPr/>
        </p:nvSpPr>
        <p:spPr bwMode="auto">
          <a:xfrm flipH="1">
            <a:off x="3330575" y="1827213"/>
            <a:ext cx="357188" cy="357187"/>
          </a:xfrm>
          <a:prstGeom prst="chord">
            <a:avLst>
              <a:gd name="adj1" fmla="val 5357899"/>
              <a:gd name="adj2" fmla="val 16241723"/>
            </a:avLst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" name="Chord 19"/>
          <p:cNvSpPr/>
          <p:nvPr/>
        </p:nvSpPr>
        <p:spPr bwMode="auto">
          <a:xfrm rot="5400000" flipH="1">
            <a:off x="2709863" y="2403475"/>
            <a:ext cx="357188" cy="357187"/>
          </a:xfrm>
          <a:prstGeom prst="chord">
            <a:avLst>
              <a:gd name="adj1" fmla="val 5357899"/>
              <a:gd name="adj2" fmla="val 16241723"/>
            </a:avLst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cxnSp>
        <p:nvCxnSpPr>
          <p:cNvPr id="4109" name="Straight Connector 21"/>
          <p:cNvCxnSpPr>
            <a:cxnSpLocks noChangeShapeType="1"/>
          </p:cNvCxnSpPr>
          <p:nvPr/>
        </p:nvCxnSpPr>
        <p:spPr bwMode="auto">
          <a:xfrm>
            <a:off x="3643313" y="2000250"/>
            <a:ext cx="2857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0" name="Straight Connector 23"/>
          <p:cNvCxnSpPr>
            <a:cxnSpLocks noChangeShapeType="1"/>
          </p:cNvCxnSpPr>
          <p:nvPr/>
        </p:nvCxnSpPr>
        <p:spPr bwMode="auto">
          <a:xfrm rot="5400000">
            <a:off x="3393281" y="2536032"/>
            <a:ext cx="107156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1" name="Straight Connector 26"/>
          <p:cNvCxnSpPr>
            <a:cxnSpLocks noChangeShapeType="1"/>
          </p:cNvCxnSpPr>
          <p:nvPr/>
        </p:nvCxnSpPr>
        <p:spPr bwMode="auto">
          <a:xfrm rot="5400000">
            <a:off x="2668587" y="2857501"/>
            <a:ext cx="4286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112" name="Rectangle 30"/>
          <p:cNvSpPr>
            <a:spLocks noChangeArrowheads="1"/>
          </p:cNvSpPr>
          <p:nvPr/>
        </p:nvSpPr>
        <p:spPr bwMode="auto">
          <a:xfrm>
            <a:off x="2643188" y="2928938"/>
            <a:ext cx="1500187" cy="42862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80000"/>
              </a:lnSpc>
            </a:pPr>
            <a:r>
              <a:rPr lang="en-US" sz="1600"/>
              <a:t>Clicks</a:t>
            </a:r>
          </a:p>
          <a:p>
            <a:pPr>
              <a:lnSpc>
                <a:spcPct val="80000"/>
              </a:lnSpc>
            </a:pPr>
            <a:r>
              <a:rPr lang="en-US" sz="1600"/>
              <a:t>processed</a:t>
            </a:r>
          </a:p>
        </p:txBody>
      </p:sp>
      <p:cxnSp>
        <p:nvCxnSpPr>
          <p:cNvPr id="4113" name="Straight Connector 32"/>
          <p:cNvCxnSpPr>
            <a:cxnSpLocks noChangeShapeType="1"/>
          </p:cNvCxnSpPr>
          <p:nvPr/>
        </p:nvCxnSpPr>
        <p:spPr bwMode="auto">
          <a:xfrm rot="5400000">
            <a:off x="3214688" y="3500438"/>
            <a:ext cx="2857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4" name="Straight Connector 34"/>
          <p:cNvCxnSpPr>
            <a:cxnSpLocks noChangeShapeType="1"/>
          </p:cNvCxnSpPr>
          <p:nvPr/>
        </p:nvCxnSpPr>
        <p:spPr bwMode="auto">
          <a:xfrm rot="10800000">
            <a:off x="2786063" y="3643313"/>
            <a:ext cx="5715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5" name="Straight Connector 37"/>
          <p:cNvCxnSpPr>
            <a:cxnSpLocks noChangeShapeType="1"/>
          </p:cNvCxnSpPr>
          <p:nvPr/>
        </p:nvCxnSpPr>
        <p:spPr bwMode="auto">
          <a:xfrm rot="5400000" flipH="1" flipV="1">
            <a:off x="2143125" y="4286251"/>
            <a:ext cx="128587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arrow" w="lg" len="lg"/>
            <a:tailEnd type="none" w="lg" len="lg"/>
          </a:ln>
        </p:spPr>
      </p:cxnSp>
      <p:sp>
        <p:nvSpPr>
          <p:cNvPr id="4116" name="Rectangle 40"/>
          <p:cNvSpPr>
            <a:spLocks noChangeArrowheads="1"/>
          </p:cNvSpPr>
          <p:nvPr/>
        </p:nvSpPr>
        <p:spPr bwMode="auto">
          <a:xfrm>
            <a:off x="3429000" y="3571875"/>
            <a:ext cx="1000125" cy="428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1600"/>
              <a:t>Random</a:t>
            </a:r>
          </a:p>
          <a:p>
            <a:pPr algn="l">
              <a:lnSpc>
                <a:spcPct val="80000"/>
              </a:lnSpc>
            </a:pPr>
            <a:r>
              <a:rPr lang="en-US" sz="1600"/>
              <a:t>stream</a:t>
            </a:r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5786438" y="1000125"/>
            <a:ext cx="4252912" cy="3929063"/>
            <a:chOff x="5786443" y="1000105"/>
            <a:chExt cx="4253135" cy="3929090"/>
          </a:xfrm>
        </p:grpSpPr>
        <p:sp>
          <p:nvSpPr>
            <p:cNvPr id="4119" name="Rectangle 41"/>
            <p:cNvSpPr>
              <a:spLocks noChangeArrowheads="1"/>
            </p:cNvSpPr>
            <p:nvPr/>
          </p:nvSpPr>
          <p:spPr bwMode="auto">
            <a:xfrm>
              <a:off x="5857880" y="1502430"/>
              <a:ext cx="3429024" cy="3071834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120" name="TextBox 42"/>
            <p:cNvSpPr txBox="1">
              <a:spLocks noChangeArrowheads="1"/>
            </p:cNvSpPr>
            <p:nvPr/>
          </p:nvSpPr>
          <p:spPr bwMode="auto">
            <a:xfrm>
              <a:off x="5786443" y="1000105"/>
              <a:ext cx="4253135" cy="4308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200"/>
                <a:t>Quantis RNG, </a:t>
              </a:r>
              <a:r>
                <a:rPr lang="en-US" sz="2200">
                  <a:solidFill>
                    <a:srgbClr val="FF0000"/>
                  </a:solidFill>
                </a:rPr>
                <a:t>Trojan-horsed :)</a:t>
              </a:r>
            </a:p>
          </p:txBody>
        </p:sp>
        <p:sp>
          <p:nvSpPr>
            <p:cNvPr id="4121" name="TextBox 43"/>
            <p:cNvSpPr txBox="1">
              <a:spLocks noChangeArrowheads="1"/>
            </p:cNvSpPr>
            <p:nvPr/>
          </p:nvSpPr>
          <p:spPr bwMode="auto">
            <a:xfrm>
              <a:off x="6418427" y="1759796"/>
              <a:ext cx="513282" cy="6463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*</a:t>
              </a:r>
            </a:p>
          </p:txBody>
        </p:sp>
        <p:cxnSp>
          <p:nvCxnSpPr>
            <p:cNvPr id="4122" name="Straight Arrow Connector 44"/>
            <p:cNvCxnSpPr>
              <a:cxnSpLocks noChangeShapeType="1"/>
            </p:cNvCxnSpPr>
            <p:nvPr/>
          </p:nvCxnSpPr>
          <p:spPr bwMode="auto">
            <a:xfrm>
              <a:off x="6858012" y="2000237"/>
              <a:ext cx="785818" cy="158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4123" name="Rectangle 45"/>
            <p:cNvSpPr>
              <a:spLocks noChangeArrowheads="1"/>
            </p:cNvSpPr>
            <p:nvPr/>
          </p:nvSpPr>
          <p:spPr bwMode="auto">
            <a:xfrm>
              <a:off x="7643830" y="1822525"/>
              <a:ext cx="357190" cy="35719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cxnSp>
          <p:nvCxnSpPr>
            <p:cNvPr id="4124" name="Straight Connector 46"/>
            <p:cNvCxnSpPr>
              <a:cxnSpLocks noChangeShapeType="1"/>
            </p:cNvCxnSpPr>
            <p:nvPr/>
          </p:nvCxnSpPr>
          <p:spPr bwMode="auto">
            <a:xfrm rot="16200000" flipH="1">
              <a:off x="7639357" y="1813727"/>
              <a:ext cx="365760" cy="36576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25" name="Straight Connector 47"/>
            <p:cNvCxnSpPr>
              <a:cxnSpLocks noChangeShapeType="1"/>
              <a:stCxn id="4123" idx="1"/>
            </p:cNvCxnSpPr>
            <p:nvPr/>
          </p:nvCxnSpPr>
          <p:spPr bwMode="auto">
            <a:xfrm rot="10800000" flipH="1">
              <a:off x="7643830" y="2000238"/>
              <a:ext cx="785818" cy="883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126" name="Straight Connector 48"/>
            <p:cNvCxnSpPr>
              <a:cxnSpLocks noChangeShapeType="1"/>
            </p:cNvCxnSpPr>
            <p:nvPr/>
          </p:nvCxnSpPr>
          <p:spPr bwMode="auto">
            <a:xfrm rot="5400000">
              <a:off x="7533119" y="2285989"/>
              <a:ext cx="571504" cy="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50" name="Chord 49"/>
            <p:cNvSpPr/>
            <p:nvPr/>
          </p:nvSpPr>
          <p:spPr bwMode="auto">
            <a:xfrm flipH="1">
              <a:off x="8259898" y="1827199"/>
              <a:ext cx="357206" cy="357189"/>
            </a:xfrm>
            <a:prstGeom prst="chord">
              <a:avLst>
                <a:gd name="adj1" fmla="val 5357899"/>
                <a:gd name="adj2" fmla="val 16241723"/>
              </a:avLst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" name="Chord 50"/>
            <p:cNvSpPr/>
            <p:nvPr/>
          </p:nvSpPr>
          <p:spPr bwMode="auto">
            <a:xfrm rot="5400000" flipH="1">
              <a:off x="7639954" y="2402662"/>
              <a:ext cx="357190" cy="358794"/>
            </a:xfrm>
            <a:prstGeom prst="chord">
              <a:avLst>
                <a:gd name="adj1" fmla="val 5357899"/>
                <a:gd name="adj2" fmla="val 16241723"/>
              </a:avLst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cxnSp>
          <p:nvCxnSpPr>
            <p:cNvPr id="4129" name="Straight Connector 51"/>
            <p:cNvCxnSpPr>
              <a:cxnSpLocks noChangeShapeType="1"/>
            </p:cNvCxnSpPr>
            <p:nvPr/>
          </p:nvCxnSpPr>
          <p:spPr bwMode="auto">
            <a:xfrm>
              <a:off x="8572524" y="2000237"/>
              <a:ext cx="285752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0" name="Straight Connector 52"/>
            <p:cNvCxnSpPr>
              <a:cxnSpLocks noChangeShapeType="1"/>
            </p:cNvCxnSpPr>
            <p:nvPr/>
          </p:nvCxnSpPr>
          <p:spPr bwMode="auto">
            <a:xfrm rot="5400000">
              <a:off x="8322491" y="2536022"/>
              <a:ext cx="107157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1" name="Straight Connector 53"/>
            <p:cNvCxnSpPr>
              <a:cxnSpLocks noChangeShapeType="1"/>
            </p:cNvCxnSpPr>
            <p:nvPr/>
          </p:nvCxnSpPr>
          <p:spPr bwMode="auto">
            <a:xfrm rot="5400000">
              <a:off x="7598519" y="2857493"/>
              <a:ext cx="42862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132" name="Rectangle 54"/>
            <p:cNvSpPr>
              <a:spLocks noChangeArrowheads="1"/>
            </p:cNvSpPr>
            <p:nvPr/>
          </p:nvSpPr>
          <p:spPr bwMode="auto">
            <a:xfrm>
              <a:off x="7572392" y="2928931"/>
              <a:ext cx="1500198" cy="42862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Clicks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processed</a:t>
              </a:r>
            </a:p>
          </p:txBody>
        </p:sp>
        <p:cxnSp>
          <p:nvCxnSpPr>
            <p:cNvPr id="4133" name="Straight Connector 55"/>
            <p:cNvCxnSpPr>
              <a:cxnSpLocks noChangeShapeType="1"/>
            </p:cNvCxnSpPr>
            <p:nvPr/>
          </p:nvCxnSpPr>
          <p:spPr bwMode="auto">
            <a:xfrm rot="5400000">
              <a:off x="8143896" y="3500435"/>
              <a:ext cx="285752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4" name="Straight Connector 56"/>
            <p:cNvCxnSpPr>
              <a:cxnSpLocks noChangeShapeType="1"/>
            </p:cNvCxnSpPr>
            <p:nvPr/>
          </p:nvCxnSpPr>
          <p:spPr bwMode="auto">
            <a:xfrm rot="10800000">
              <a:off x="7929582" y="3643311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5" name="Straight Connector 57"/>
            <p:cNvCxnSpPr>
              <a:cxnSpLocks noChangeShapeType="1"/>
              <a:endCxn id="4137" idx="0"/>
            </p:cNvCxnSpPr>
            <p:nvPr/>
          </p:nvCxnSpPr>
          <p:spPr bwMode="auto">
            <a:xfrm rot="5400000" flipH="1" flipV="1">
              <a:off x="7250921" y="4464848"/>
              <a:ext cx="928694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lg" len="lg"/>
              <a:tailEnd type="none" w="lg" len="lg"/>
            </a:ln>
          </p:spPr>
        </p:cxnSp>
        <p:sp>
          <p:nvSpPr>
            <p:cNvPr id="4136" name="Rectangle 58"/>
            <p:cNvSpPr>
              <a:spLocks noChangeArrowheads="1"/>
            </p:cNvSpPr>
            <p:nvPr/>
          </p:nvSpPr>
          <p:spPr bwMode="auto">
            <a:xfrm>
              <a:off x="8358210" y="3571873"/>
              <a:ext cx="1000132" cy="42862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1600"/>
                <a:t>Random</a:t>
              </a:r>
            </a:p>
            <a:p>
              <a:pPr algn="l">
                <a:lnSpc>
                  <a:spcPct val="80000"/>
                </a:lnSpc>
              </a:pPr>
              <a:r>
                <a:rPr lang="en-US" sz="1600"/>
                <a:t>stream</a:t>
              </a:r>
            </a:p>
          </p:txBody>
        </p:sp>
        <p:sp>
          <p:nvSpPr>
            <p:cNvPr id="4137" name="Rectangle 59"/>
            <p:cNvSpPr>
              <a:spLocks noChangeArrowheads="1"/>
            </p:cNvSpPr>
            <p:nvPr/>
          </p:nvSpPr>
          <p:spPr bwMode="auto">
            <a:xfrm>
              <a:off x="7358078" y="4000501"/>
              <a:ext cx="714380" cy="42862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Switch</a:t>
              </a:r>
            </a:p>
          </p:txBody>
        </p:sp>
        <p:cxnSp>
          <p:nvCxnSpPr>
            <p:cNvPr id="4138" name="Straight Connector 61"/>
            <p:cNvCxnSpPr>
              <a:cxnSpLocks noChangeShapeType="1"/>
            </p:cNvCxnSpPr>
            <p:nvPr/>
          </p:nvCxnSpPr>
          <p:spPr bwMode="auto">
            <a:xfrm rot="5400000">
              <a:off x="7750987" y="3821906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9" name="Straight Connector 66"/>
            <p:cNvCxnSpPr>
              <a:cxnSpLocks noChangeShapeType="1"/>
            </p:cNvCxnSpPr>
            <p:nvPr/>
          </p:nvCxnSpPr>
          <p:spPr bwMode="auto">
            <a:xfrm rot="5400000" flipH="1" flipV="1">
              <a:off x="7322359" y="3821906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40" name="Straight Connector 69"/>
            <p:cNvCxnSpPr>
              <a:cxnSpLocks noChangeShapeType="1"/>
            </p:cNvCxnSpPr>
            <p:nvPr/>
          </p:nvCxnSpPr>
          <p:spPr bwMode="auto">
            <a:xfrm>
              <a:off x="6715136" y="3643311"/>
              <a:ext cx="78581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41" name="Straight Connector 72"/>
            <p:cNvCxnSpPr>
              <a:cxnSpLocks noChangeShapeType="1"/>
            </p:cNvCxnSpPr>
            <p:nvPr/>
          </p:nvCxnSpPr>
          <p:spPr bwMode="auto">
            <a:xfrm rot="5400000" flipH="1" flipV="1">
              <a:off x="6643698" y="3571873"/>
              <a:ext cx="142876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142" name="Rectangle 75"/>
            <p:cNvSpPr>
              <a:spLocks noChangeArrowheads="1"/>
            </p:cNvSpPr>
            <p:nvPr/>
          </p:nvSpPr>
          <p:spPr bwMode="auto">
            <a:xfrm>
              <a:off x="5929318" y="2643179"/>
              <a:ext cx="1500198" cy="85725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Memory with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pre-recorded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random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sequence</a:t>
              </a:r>
            </a:p>
          </p:txBody>
        </p:sp>
        <p:cxnSp>
          <p:nvCxnSpPr>
            <p:cNvPr id="4143" name="Straight Connector 79"/>
            <p:cNvCxnSpPr>
              <a:cxnSpLocks noChangeShapeType="1"/>
            </p:cNvCxnSpPr>
            <p:nvPr/>
          </p:nvCxnSpPr>
          <p:spPr bwMode="auto">
            <a:xfrm rot="10800000">
              <a:off x="6786574" y="4214815"/>
              <a:ext cx="571504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pic>
          <p:nvPicPr>
            <p:cNvPr id="4144" name="Picture 5" descr="C:\Users\makarov\AppData\Local\Microsoft\Windows\Temporary Internet Files\Content.IE5\VEC8GR6O\MCj04242140000[1]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57946" y="3786187"/>
              <a:ext cx="510320" cy="706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" name="TextBox 4"/>
          <p:cNvSpPr txBox="1">
            <a:spLocks noChangeArrowheads="1"/>
          </p:cNvSpPr>
          <p:nvPr/>
        </p:nvSpPr>
        <p:spPr bwMode="auto">
          <a:xfrm>
            <a:off x="317500" y="5715000"/>
            <a:ext cx="989806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Many components in QKD system can be Trojan-horsed:</a:t>
            </a:r>
          </a:p>
          <a:p>
            <a:pPr algn="l"/>
            <a:endParaRPr lang="en-US" sz="700"/>
          </a:p>
          <a:p>
            <a:pPr algn="l"/>
            <a:r>
              <a:rPr lang="en-US" sz="2200"/>
              <a:t>		– access to secret information</a:t>
            </a:r>
          </a:p>
          <a:p>
            <a:pPr algn="l"/>
            <a:r>
              <a:rPr lang="en-US" sz="2200"/>
              <a:t>		– electrical power</a:t>
            </a:r>
          </a:p>
          <a:p>
            <a:pPr algn="l"/>
            <a:r>
              <a:rPr lang="en-US" sz="2200"/>
              <a:t>		– way to communicate outside or compromise security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00FF"/>
          </a:solidFill>
          <a:prstDash val="solid"/>
          <a:round/>
          <a:headEnd type="stealth" w="lg" len="lg"/>
          <a:tailEnd type="none" w="lg" len="lg"/>
        </a:ln>
      </a:spPr>
      <a:bodyPr rtlCol="0" anchor="ctr"/>
      <a:lstStyle>
        <a:defPPr algn="ctr">
          <a:defRPr/>
        </a:defPPr>
      </a:lstStyle>
    </a:spDef>
    <a:lnDef>
      <a:spPr bwMode="auto">
        <a:noFill/>
        <a:ln w="31750" algn="ctr">
          <a:solidFill>
            <a:srgbClr val="FF00FF"/>
          </a:solidFill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43315</TotalTime>
  <Words>2229</Words>
  <Application>Microsoft Office PowerPoint</Application>
  <PresentationFormat>Custom</PresentationFormat>
  <Paragraphs>588</Paragraphs>
  <Slides>44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Arial</vt:lpstr>
      <vt:lpstr>Times New Roman</vt:lpstr>
      <vt:lpstr>Wingdings 3</vt:lpstr>
      <vt:lpstr>Helvetica</vt:lpstr>
      <vt:lpstr>Monotype Sorts</vt:lpstr>
      <vt:lpstr>Comic Sans MS</vt:lpstr>
      <vt:lpstr>Webdings</vt:lpstr>
      <vt:lpstr>Wingdings</vt:lpstr>
      <vt:lpstr>Calibri</vt:lpstr>
      <vt:lpstr>Courier New</vt:lpstr>
      <vt:lpstr>Verdana</vt:lpstr>
      <vt:lpstr>Cambria Math</vt:lpstr>
      <vt:lpstr>Symbol</vt:lpstr>
      <vt:lpstr>Microsoft Yi Baiti</vt:lpstr>
      <vt:lpstr>SimSun</vt:lpstr>
      <vt:lpstr>ntnuliggende</vt:lpstr>
      <vt:lpstr>CorelDRAW</vt:lpstr>
      <vt:lpstr>PowerPoint Presentation</vt:lpstr>
      <vt:lpstr>Security model of QKD</vt:lpstr>
      <vt:lpstr>Security model of QKD</vt:lpstr>
      <vt:lpstr>Example of vulnerability and countermeasures</vt:lpstr>
      <vt:lpstr>PowerPoint Presentation</vt:lpstr>
      <vt:lpstr>Commercial QKD ID Quantique Cerberis system</vt:lpstr>
      <vt:lpstr>True randomness?</vt:lpstr>
      <vt:lpstr>True randomness?</vt:lpstr>
      <vt:lpstr>Do we trust the manufacturer?</vt:lpstr>
      <vt:lpstr>ID Quantique Clavis2 QKD system</vt:lpstr>
      <vt:lpstr>Double clicks</vt:lpstr>
      <vt:lpstr>Trojan-horse attack</vt:lpstr>
      <vt:lpstr>Trojan-horse attack experiment</vt:lpstr>
      <vt:lpstr>Artem Vakhitov tunes up Eve’s setup</vt:lpstr>
      <vt:lpstr>Trojan-horse attack for plug-and-play system</vt:lpstr>
      <vt:lpstr>Countermeasures?</vt:lpstr>
      <vt:lpstr>Countermeasures for plug-and-play system</vt:lpstr>
      <vt:lpstr>Pulse-energy-monitoring detector</vt:lpstr>
      <vt:lpstr>Pulse-energy-monitoring detector</vt:lpstr>
      <vt:lpstr>Trojan-horse attack on Bob</vt:lpstr>
      <vt:lpstr>PowerPoint Presentation</vt:lpstr>
      <vt:lpstr>Attack example: avalanche photodetectors (APDs)</vt:lpstr>
      <vt:lpstr>Faked-state attack in APD linear mode</vt:lpstr>
      <vt:lpstr>Blinding APD with bright light</vt:lpstr>
      <vt:lpstr>Proposed full eavesdropper</vt:lpstr>
      <vt:lpstr>Eavesdropping 100% key on installed QKD line  on campus of the National University of Singapore, July 4–5, 2009</vt:lpstr>
      <vt:lpstr>Controlling superconducting nanowire single-photon detectors</vt:lpstr>
      <vt:lpstr>Countermeasures to detector attacks?</vt:lpstr>
      <vt:lpstr>Perfect countermeasure to detector attacks</vt:lpstr>
      <vt:lpstr>Industrial countermeasure (ID Quantique)</vt:lpstr>
      <vt:lpstr>Randomly varying detector efficiency</vt:lpstr>
      <vt:lpstr>Oscillograms at comparator input</vt:lpstr>
      <vt:lpstr>Full two-efficiency-level countermeasure</vt:lpstr>
      <vt:lpstr>Anqi Huang tests countermeasure in Clavis2</vt:lpstr>
      <vt:lpstr>Security model of QKD</vt:lpstr>
      <vt:lpstr>Laser damage!</vt:lpstr>
      <vt:lpstr>Laser damage in commercial QKD system Clavis2</vt:lpstr>
      <vt:lpstr>InGaAs p-i-n photodiode Dpulse (JDSU EPM 605LL)</vt:lpstr>
      <vt:lpstr>QKD system log</vt:lpstr>
      <vt:lpstr>PowerPoint Presentation</vt:lpstr>
      <vt:lpstr>Can we eavesdrop on commercial systems?</vt:lpstr>
      <vt:lpstr>Kerckhoffs’ principle</vt:lpstr>
      <vt:lpstr>Eavesdropping in real life?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1599</cp:revision>
  <cp:lastPrinted>2016-01-18T20:32:55Z</cp:lastPrinted>
  <dcterms:created xsi:type="dcterms:W3CDTF">1999-04-12T08:58:22Z</dcterms:created>
  <dcterms:modified xsi:type="dcterms:W3CDTF">2016-01-18T20:33:14Z</dcterms:modified>
</cp:coreProperties>
</file>