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9" r:id="rId1"/>
  </p:sldMasterIdLst>
  <p:notesMasterIdLst>
    <p:notesMasterId r:id="rId69"/>
  </p:notesMasterIdLst>
  <p:handoutMasterIdLst>
    <p:handoutMasterId r:id="rId70"/>
  </p:handoutMasterIdLst>
  <p:sldIdLst>
    <p:sldId id="996" r:id="rId2"/>
    <p:sldId id="999" r:id="rId3"/>
    <p:sldId id="756" r:id="rId4"/>
    <p:sldId id="1001" r:id="rId5"/>
    <p:sldId id="959" r:id="rId6"/>
    <p:sldId id="965" r:id="rId7"/>
    <p:sldId id="754" r:id="rId8"/>
    <p:sldId id="628" r:id="rId9"/>
    <p:sldId id="898" r:id="rId10"/>
    <p:sldId id="911" r:id="rId11"/>
    <p:sldId id="715" r:id="rId12"/>
    <p:sldId id="801" r:id="rId13"/>
    <p:sldId id="560" r:id="rId14"/>
    <p:sldId id="779" r:id="rId15"/>
    <p:sldId id="766" r:id="rId16"/>
    <p:sldId id="825" r:id="rId17"/>
    <p:sldId id="985" r:id="rId18"/>
    <p:sldId id="989" r:id="rId19"/>
    <p:sldId id="984" r:id="rId20"/>
    <p:sldId id="986" r:id="rId21"/>
    <p:sldId id="764" r:id="rId22"/>
    <p:sldId id="917" r:id="rId23"/>
    <p:sldId id="1004" r:id="rId24"/>
    <p:sldId id="1005" r:id="rId25"/>
    <p:sldId id="967" r:id="rId26"/>
    <p:sldId id="976" r:id="rId27"/>
    <p:sldId id="968" r:id="rId28"/>
    <p:sldId id="590" r:id="rId29"/>
    <p:sldId id="622" r:id="rId30"/>
    <p:sldId id="591" r:id="rId31"/>
    <p:sldId id="792" r:id="rId32"/>
    <p:sldId id="592" r:id="rId33"/>
    <p:sldId id="593" r:id="rId34"/>
    <p:sldId id="594" r:id="rId35"/>
    <p:sldId id="595" r:id="rId36"/>
    <p:sldId id="596" r:id="rId37"/>
    <p:sldId id="998" r:id="rId38"/>
    <p:sldId id="997" r:id="rId39"/>
    <p:sldId id="1000" r:id="rId40"/>
    <p:sldId id="1003" r:id="rId41"/>
    <p:sldId id="735" r:id="rId42"/>
    <p:sldId id="1006" r:id="rId43"/>
    <p:sldId id="1007" r:id="rId44"/>
    <p:sldId id="820" r:id="rId45"/>
    <p:sldId id="1009" r:id="rId46"/>
    <p:sldId id="782" r:id="rId47"/>
    <p:sldId id="668" r:id="rId48"/>
    <p:sldId id="567" r:id="rId49"/>
    <p:sldId id="665" r:id="rId50"/>
    <p:sldId id="574" r:id="rId51"/>
    <p:sldId id="794" r:id="rId52"/>
    <p:sldId id="908" r:id="rId53"/>
    <p:sldId id="909" r:id="rId54"/>
    <p:sldId id="809" r:id="rId55"/>
    <p:sldId id="902" r:id="rId56"/>
    <p:sldId id="952" r:id="rId57"/>
    <p:sldId id="973" r:id="rId58"/>
    <p:sldId id="830" r:id="rId59"/>
    <p:sldId id="822" r:id="rId60"/>
    <p:sldId id="939" r:id="rId61"/>
    <p:sldId id="844" r:id="rId62"/>
    <p:sldId id="634" r:id="rId63"/>
    <p:sldId id="947" r:id="rId64"/>
    <p:sldId id="945" r:id="rId65"/>
    <p:sldId id="962" r:id="rId66"/>
    <p:sldId id="1002" r:id="rId67"/>
    <p:sldId id="942" r:id="rId68"/>
  </p:sldIdLst>
  <p:sldSz cx="10287000" cy="7715250"/>
  <p:notesSz cx="7099300" cy="10234613"/>
  <p:embeddedFontLst>
    <p:embeddedFont>
      <p:font typeface="Verdana" panose="020B0604030504040204" pitchFamily="34" charset="0"/>
      <p:regular r:id="rId71"/>
      <p:bold r:id="rId72"/>
      <p:italic r:id="rId73"/>
      <p:boldItalic r:id="rId74"/>
    </p:embeddedFont>
    <p:embeddedFont>
      <p:font typeface="Wingdings 3" panose="05040102010807070707" pitchFamily="18" charset="2"/>
      <p:regular r:id="rId75"/>
    </p:embeddedFont>
    <p:embeddedFont>
      <p:font typeface="Wingdings 2" panose="05020102010507070707" pitchFamily="18" charset="2"/>
      <p:regular r:id="rId76"/>
    </p:embeddedFont>
    <p:embeddedFont>
      <p:font typeface="SimSun" panose="02010600030101010101" pitchFamily="2" charset="-122"/>
      <p:regular r:id="rId77"/>
    </p:embeddedFont>
    <p:embeddedFont>
      <p:font typeface="Webdings" panose="05030102010509060703" pitchFamily="18" charset="2"/>
      <p:regular r:id="rId78"/>
    </p:embeddedFont>
    <p:embeddedFont>
      <p:font typeface="Comic Sans MS" panose="030F0702030302020204" pitchFamily="66" charset="0"/>
      <p:regular r:id="rId79"/>
      <p:bold r:id="rId80"/>
    </p:embeddedFont>
    <p:embeddedFont>
      <p:font typeface="Monotype Sorts" panose="020B0604020202020204"/>
      <p:regular r:id="rId81"/>
    </p:embeddedFont>
    <p:embeddedFont>
      <p:font typeface="Cambria Math" panose="02040503050406030204" pitchFamily="18" charset="0"/>
      <p:regular r:id="rId82"/>
    </p:embeddedFon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Microsoft Yi Baiti" panose="03000500000000000000" pitchFamily="66" charset="0"/>
      <p:regular r:id="rId87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FF00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FF"/>
    <a:srgbClr val="00FF00"/>
    <a:srgbClr val="C0C0C0"/>
    <a:srgbClr val="5F5F5F"/>
    <a:srgbClr val="777777"/>
    <a:srgbClr val="EAEAEA"/>
    <a:srgbClr val="969696"/>
    <a:srgbClr val="292929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358" autoAdjust="0"/>
    <p:restoredTop sz="96149" autoAdjust="0"/>
  </p:normalViewPr>
  <p:slideViewPr>
    <p:cSldViewPr>
      <p:cViewPr varScale="1">
        <p:scale>
          <a:sx n="91" d="100"/>
          <a:sy n="91" d="100"/>
        </p:scale>
        <p:origin x="1611" y="57"/>
      </p:cViewPr>
      <p:guideLst>
        <p:guide orient="horz" pos="243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92" y="-84"/>
      </p:cViewPr>
      <p:guideLst>
        <p:guide orient="horz" pos="3223"/>
        <p:guide pos="22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4.fntdata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7.fntdata"/><Relationship Id="rId61" Type="http://schemas.openxmlformats.org/officeDocument/2006/relationships/slide" Target="slides/slide60.xml"/><Relationship Id="rId82" Type="http://schemas.openxmlformats.org/officeDocument/2006/relationships/font" Target="fonts/font12.fntdata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5508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025" y="0"/>
            <a:ext cx="3125788" cy="5508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53600"/>
            <a:ext cx="3048000" cy="47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025" y="9753600"/>
            <a:ext cx="3125788" cy="47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57A483BE-1443-4BCB-969A-5F3171C22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0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007B873D-FDDD-4BBB-B459-3488AC9D9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93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E90F4F-3062-45AC-9826-7613B7C1772F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59520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30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09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11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07A68C-E6CA-4145-8693-8B0B482089A9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5392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05AED9-79D7-4F85-B1BA-8EF6D7DEFDD9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6246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0960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9D29AD-9A97-42A8-AC81-0FC3893EDB99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9563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F72AD8-D2F9-4827-85A4-D88EAB1A4A0B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50274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5299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09613" y="4860925"/>
            <a:ext cx="5680075" cy="185738"/>
          </a:xfrm>
          <a:noFill/>
          <a:ln/>
        </p:spPr>
        <p:txBody>
          <a:bodyPr lIns="0" tIns="0" rIns="0" bIns="0">
            <a:spAutoFit/>
          </a:bodyPr>
          <a:lstStyle/>
          <a:p>
            <a:pPr>
              <a:buClr>
                <a:srgbClr val="000000"/>
              </a:buClr>
              <a:buFont typeface="Calibri" pitchFamily="34" charset="0"/>
              <a:buChar char="•"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79559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52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54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322C8C-1DA2-4593-A574-21C52C8FBF4C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73936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9D29AD-9A97-42A8-AC81-0FC3893EDB99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47912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21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F72AD8-D2F9-4827-85A4-D88EAB1A4A0B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9329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F72AD8-D2F9-4827-85A4-D88EAB1A4A0B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028613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23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AD489-E699-41A5-A4EC-84919CB1302B}" type="slidenum">
              <a:rPr lang="en-US"/>
              <a:pPr/>
              <a:t>10</a:t>
            </a:fld>
            <a:endParaRPr lang="en-US"/>
          </a:p>
        </p:txBody>
      </p:sp>
      <p:sp>
        <p:nvSpPr>
          <p:cNvPr id="84173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173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00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54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67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9D29AD-9A97-42A8-AC81-0FC3893EDB99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79010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9D29AD-9A97-42A8-AC81-0FC3893EDB99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08171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9D29AD-9A97-42A8-AC81-0FC3893EDB99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69934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9D29AD-9A97-42A8-AC81-0FC3893EDB99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40871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397125"/>
            <a:ext cx="8743950" cy="1654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4371975"/>
            <a:ext cx="7200900" cy="1971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7163" y="112713"/>
            <a:ext cx="2509837" cy="71802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112713"/>
            <a:ext cx="7377113" cy="71802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650" y="1554163"/>
            <a:ext cx="9864725" cy="279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0" y="4498975"/>
            <a:ext cx="9864725" cy="279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957763"/>
            <a:ext cx="8743950" cy="153193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3270250"/>
            <a:ext cx="8743950" cy="16875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554163"/>
            <a:ext cx="4856163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213" y="1554163"/>
            <a:ext cx="4856162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9563"/>
            <a:ext cx="9258300" cy="12858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727200"/>
            <a:ext cx="4545013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446338"/>
            <a:ext cx="4545013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727200"/>
            <a:ext cx="4546600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446338"/>
            <a:ext cx="4546600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7975"/>
            <a:ext cx="3384550" cy="13065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307975"/>
            <a:ext cx="5749925" cy="6583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614488"/>
            <a:ext cx="3384550" cy="5276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5400675"/>
            <a:ext cx="6172200" cy="6381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88975"/>
            <a:ext cx="6172200" cy="46291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6038850"/>
            <a:ext cx="6172200" cy="9048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47650" y="6840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tittelstilen i delmalen</a:t>
            </a:r>
          </a:p>
        </p:txBody>
      </p:sp>
      <p:sp>
        <p:nvSpPr>
          <p:cNvPr id="7171" name="Rectangle 12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47650" y="1554163"/>
            <a:ext cx="9864725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384" tIns="49693" rIns="99384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tekststilene i delmalen</a:t>
            </a:r>
          </a:p>
          <a:p>
            <a:pPr lvl="1"/>
            <a:r>
              <a:rPr lang="en-GB" smtClean="0"/>
              <a:t>Andre nivå</a:t>
            </a:r>
          </a:p>
          <a:p>
            <a:pPr lvl="2"/>
            <a:r>
              <a:rPr lang="en-GB" smtClean="0"/>
              <a:t>Tredje nivå</a:t>
            </a:r>
          </a:p>
          <a:p>
            <a:pPr lvl="3"/>
            <a:r>
              <a:rPr lang="en-GB" smtClean="0"/>
              <a:t>Fjerde nivå</a:t>
            </a:r>
          </a:p>
          <a:p>
            <a:pPr lvl="4"/>
            <a:r>
              <a:rPr lang="en-GB" smtClean="0"/>
              <a:t>Femte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l" defTabSz="987425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369888" indent="-369888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35000"/>
        <a:buFont typeface="Symbol" pitchFamily="18" charset="2"/>
        <a:buChar char="·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07975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Symbol" pitchFamily="18" charset="2"/>
        <a:buChar char="¨"/>
        <a:defRPr sz="2200" b="1">
          <a:solidFill>
            <a:schemeClr val="tx1"/>
          </a:solidFill>
          <a:latin typeface="+mn-lt"/>
        </a:defRPr>
      </a:lvl2pPr>
      <a:lvl3pPr marL="1235075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è"/>
        <a:defRPr sz="2200" b="1">
          <a:solidFill>
            <a:schemeClr val="tx1"/>
          </a:solidFill>
          <a:latin typeface="+mn-lt"/>
        </a:defRPr>
      </a:lvl3pPr>
      <a:lvl4pPr marL="1727200" indent="-246063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ä"/>
        <a:defRPr sz="2200">
          <a:solidFill>
            <a:schemeClr val="tx1"/>
          </a:solidFill>
          <a:latin typeface="+mn-lt"/>
        </a:defRPr>
      </a:lvl4pPr>
      <a:lvl5pPr marL="22209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5pPr>
      <a:lvl6pPr marL="26781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6pPr>
      <a:lvl7pPr marL="31353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7pPr>
      <a:lvl8pPr marL="35925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8pPr>
      <a:lvl9pPr marL="40497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5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4.wav"/><Relationship Id="rId7" Type="http://schemas.openxmlformats.org/officeDocument/2006/relationships/image" Target="../media/image47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7" name="Picture 2" descr="01-id3110-alice-sn08008F030-bob-sn08008F130.jpg"/>
          <p:cNvPicPr>
            <a:picLocks noChangeAspect="1"/>
          </p:cNvPicPr>
          <p:nvPr/>
        </p:nvPicPr>
        <p:blipFill rotWithShape="1">
          <a:blip r:embed="rId2" cstate="print"/>
          <a:srcRect l="1843" r="1019" b="15941"/>
          <a:stretch/>
        </p:blipFill>
        <p:spPr bwMode="auto">
          <a:xfrm>
            <a:off x="0" y="1039055"/>
            <a:ext cx="10287000" cy="667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 bwMode="auto">
          <a:xfrm rot="5400000">
            <a:off x="4841907" y="-3808491"/>
            <a:ext cx="603186" cy="10287000"/>
          </a:xfrm>
          <a:prstGeom prst="rect">
            <a:avLst/>
          </a:prstGeom>
          <a:gradFill>
            <a:gsLst>
              <a:gs pos="0">
                <a:srgbClr val="000000"/>
              </a:gs>
              <a:gs pos="82000">
                <a:srgbClr val="000000">
                  <a:alpha val="5000"/>
                </a:srgbClr>
              </a:gs>
              <a:gs pos="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 w="25400" cap="flat" cmpd="sng" algn="ctr">
            <a:noFill/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468050"/>
            <a:ext cx="10287000" cy="10852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 anchor="ctr"/>
          <a:lstStyle/>
          <a:p>
            <a:pPr>
              <a:lnSpc>
                <a:spcPct val="110000"/>
              </a:lnSpc>
            </a:pPr>
            <a:r>
              <a:rPr lang="en-CA" sz="365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rPr>
              <a:t>Implementation of quantum communication:</a:t>
            </a:r>
            <a:br>
              <a:rPr lang="en-CA" sz="365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rPr>
            </a:br>
            <a:r>
              <a:rPr lang="en-CA" sz="365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rPr>
              <a:t>Lecture 3</a:t>
            </a:r>
            <a:endParaRPr lang="en-US" sz="3650">
              <a:ln>
                <a:solidFill>
                  <a:srgbClr val="00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815786" y="7045525"/>
            <a:ext cx="8655446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500" b="0" i="1" smtClean="0">
                <a:solidFill>
                  <a:srgbClr val="C0C0C0"/>
                </a:solidFill>
              </a:rPr>
              <a:t>  </a:t>
            </a:r>
            <a:r>
              <a:rPr lang="en-US" sz="2500" b="0" i="1" spc="150" smtClean="0">
                <a:solidFill>
                  <a:srgbClr val="EAEAEA"/>
                </a:solidFill>
              </a:rPr>
              <a:t>Vadim</a:t>
            </a:r>
            <a:r>
              <a:rPr lang="en-US" sz="2500" b="0" i="1" spc="150">
                <a:solidFill>
                  <a:srgbClr val="EAEAEA"/>
                </a:solidFill>
              </a:rPr>
              <a:t> </a:t>
            </a:r>
            <a:r>
              <a:rPr lang="en-US" sz="2500" b="0" i="1" spc="150" smtClean="0">
                <a:solidFill>
                  <a:srgbClr val="EAEAEA"/>
                </a:solidFill>
              </a:rPr>
              <a:t>Makarov</a:t>
            </a:r>
            <a:r>
              <a:rPr lang="en-US" sz="2500" b="0" spc="150" smtClean="0">
                <a:solidFill>
                  <a:srgbClr val="C0C0C0"/>
                </a:solidFill>
              </a:rPr>
              <a:t> </a:t>
            </a:r>
            <a:r>
              <a:rPr lang="en-US" sz="2500" b="0" smtClean="0">
                <a:solidFill>
                  <a:srgbClr val="C0C0C0"/>
                </a:solidFill>
              </a:rPr>
              <a:t>                                    </a:t>
            </a:r>
            <a:r>
              <a:rPr lang="en-US" sz="2500" b="0" smtClean="0">
                <a:solidFill>
                  <a:srgbClr val="FF0000"/>
                </a:solidFill>
              </a:rPr>
              <a:t>www.vad1.com/lab</a:t>
            </a:r>
            <a:endParaRPr lang="en-US" sz="2500" b="0" i="1">
              <a:solidFill>
                <a:srgbClr val="FF0000"/>
              </a:solidFill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382" y="7001135"/>
            <a:ext cx="1728238" cy="59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0" y="41201"/>
            <a:ext cx="10287000" cy="6429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1200" b="0" smtClean="0">
                <a:solidFill>
                  <a:srgbClr val="77777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Course QIC 891, University of Waterloo, August 3, </a:t>
            </a:r>
            <a:r>
              <a:rPr lang="en-US" sz="1200" b="0">
                <a:solidFill>
                  <a:srgbClr val="77777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2016</a:t>
            </a:r>
          </a:p>
        </p:txBody>
      </p:sp>
      <p:sp>
        <p:nvSpPr>
          <p:cNvPr id="16" name="TextBox 46"/>
          <p:cNvSpPr txBox="1">
            <a:spLocks noChangeArrowheads="1"/>
          </p:cNvSpPr>
          <p:nvPr/>
        </p:nvSpPr>
        <p:spPr bwMode="auto">
          <a:xfrm>
            <a:off x="6477944" y="7504047"/>
            <a:ext cx="3809056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CA" sz="900" b="0">
                <a:solidFill>
                  <a:srgbClr val="000000"/>
                </a:solidFill>
              </a:rPr>
              <a:t>Photo ©</a:t>
            </a:r>
            <a:r>
              <a:rPr lang="en-CA" sz="200" b="0">
                <a:solidFill>
                  <a:srgbClr val="000000"/>
                </a:solidFill>
              </a:rPr>
              <a:t> </a:t>
            </a:r>
            <a:r>
              <a:rPr lang="en-CA" sz="900" b="0">
                <a:solidFill>
                  <a:srgbClr val="000000"/>
                </a:solidFill>
              </a:rPr>
              <a:t>2008 Vadim Makarov. Published with approval of ID Qiantique</a:t>
            </a:r>
          </a:p>
        </p:txBody>
      </p:sp>
    </p:spTree>
    <p:extLst>
      <p:ext uri="{BB962C8B-B14F-4D97-AF65-F5344CB8AC3E}">
        <p14:creationId xmlns:p14="http://schemas.microsoft.com/office/powerpoint/2010/main" val="48264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840706" name="Text Box 1026"/>
          <p:cNvSpPr txBox="1">
            <a:spLocks noChangeArrowheads="1"/>
          </p:cNvSpPr>
          <p:nvPr/>
        </p:nvSpPr>
        <p:spPr bwMode="auto">
          <a:xfrm>
            <a:off x="428625" y="5738813"/>
            <a:ext cx="5057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37160" rIns="0" bIns="137160">
            <a:spAutoFit/>
          </a:bodyPr>
          <a:lstStyle/>
          <a:p>
            <a:pPr algn="l" defTabSz="762000"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6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 smtClean="0">
                <a:solidFill>
                  <a:srgbClr val="CC0066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sz="600" smtClean="0">
                <a:solidFill>
                  <a:srgbClr val="00CC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 smtClean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700" smtClean="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or</a:t>
            </a:r>
            <a:r>
              <a:rPr lang="en-US" sz="2700" smtClean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300" smtClean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800" smtClean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l-GR" sz="2700" smtClean="0">
                <a:solidFill>
                  <a:srgbClr val="00CC00"/>
                </a:solidFill>
                <a:latin typeface="Times New Roman" pitchFamily="18" charset="0"/>
                <a:sym typeface="Symbol" pitchFamily="18" charset="2"/>
              </a:rPr>
              <a:t>π</a:t>
            </a:r>
            <a:r>
              <a:rPr lang="en-CA" sz="2700" smtClean="0">
                <a:solidFill>
                  <a:srgbClr val="00CC00"/>
                </a:solidFill>
                <a:latin typeface="Times New Roman" pitchFamily="18" charset="0"/>
                <a:sym typeface="Symbol" pitchFamily="18" charset="2"/>
              </a:rPr>
              <a:t>/2</a:t>
            </a:r>
            <a:r>
              <a:rPr lang="en-US" sz="2700" smtClean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700" smtClean="0">
                <a:solidFill>
                  <a:srgbClr val="FFFFFF"/>
                </a:solidFill>
                <a:latin typeface="Times New Roman" pitchFamily="18" charset="0"/>
              </a:rPr>
              <a:t>: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840707" name="Text Box 1027"/>
          <p:cNvSpPr txBox="1">
            <a:spLocks noChangeArrowheads="1"/>
          </p:cNvSpPr>
          <p:nvPr/>
        </p:nvSpPr>
        <p:spPr bwMode="auto">
          <a:xfrm>
            <a:off x="6448425" y="5114925"/>
            <a:ext cx="3457575" cy="19240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lIns="292608" tIns="137160" rIns="0" bIns="137160">
            <a:spAutoFit/>
          </a:bodyPr>
          <a:lstStyle/>
          <a:p>
            <a:pPr algn="l" defTabSz="76200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</a:rPr>
              <a:t>Detection basis</a:t>
            </a:r>
            <a:r>
              <a:rPr lang="en-US">
                <a:solidFill>
                  <a:srgbClr val="FFFFFF"/>
                </a:solidFill>
              </a:rPr>
              <a:t>:</a:t>
            </a:r>
            <a:br>
              <a:rPr lang="en-US">
                <a:solidFill>
                  <a:srgbClr val="FFFFFF"/>
                </a:solidFill>
              </a:rPr>
            </a:br>
            <a:endParaRPr lang="en-US" sz="300">
              <a:solidFill>
                <a:srgbClr val="FFFFFF"/>
              </a:solidFill>
            </a:endParaRPr>
          </a:p>
          <a:p>
            <a:pPr algn="l" defTabSz="762000"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B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6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 smtClean="0">
                <a:solidFill>
                  <a:srgbClr val="9966FF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sz="600" smtClean="0">
                <a:solidFill>
                  <a:srgbClr val="CC99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 smtClean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: X</a:t>
            </a:r>
          </a:p>
          <a:p>
            <a:pPr algn="l" defTabSz="762000">
              <a:lnSpc>
                <a:spcPct val="90000"/>
              </a:lnSpc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B</a:t>
            </a:r>
            <a:r>
              <a:rPr lang="en-US" sz="27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3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l-GR" sz="2700" smtClean="0">
                <a:solidFill>
                  <a:srgbClr val="CC9900"/>
                </a:solidFill>
                <a:latin typeface="Times New Roman" pitchFamily="18" charset="0"/>
                <a:sym typeface="Symbol" pitchFamily="18" charset="2"/>
              </a:rPr>
              <a:t>π</a:t>
            </a:r>
            <a:r>
              <a:rPr lang="en-CA" sz="2700" smtClean="0">
                <a:solidFill>
                  <a:srgbClr val="CC9900"/>
                </a:solidFill>
                <a:latin typeface="Times New Roman" pitchFamily="18" charset="0"/>
                <a:sym typeface="Symbol" pitchFamily="18" charset="2"/>
              </a:rPr>
              <a:t>/2</a:t>
            </a:r>
            <a:r>
              <a:rPr lang="en-US" sz="2700" smtClean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: Z</a:t>
            </a:r>
            <a:endParaRPr lang="en-US" sz="27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08" name="Text Box 1028"/>
          <p:cNvSpPr txBox="1">
            <a:spLocks noChangeArrowheads="1"/>
          </p:cNvSpPr>
          <p:nvPr/>
        </p:nvSpPr>
        <p:spPr bwMode="auto">
          <a:xfrm>
            <a:off x="428625" y="6353175"/>
            <a:ext cx="5057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37160" rIns="0" bIns="137160">
            <a:spAutoFit/>
          </a:bodyPr>
          <a:lstStyle/>
          <a:p>
            <a:pPr algn="l" defTabSz="762000"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US" sz="27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 smtClean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l-GR" sz="2700" smtClean="0">
                <a:solidFill>
                  <a:srgbClr val="3366FF"/>
                </a:solidFill>
                <a:latin typeface="Times New Roman" pitchFamily="18" charset="0"/>
                <a:sym typeface="Symbol" pitchFamily="18" charset="2"/>
              </a:rPr>
              <a:t>π</a:t>
            </a:r>
            <a:r>
              <a:rPr lang="en-US" sz="2700" smtClean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700" smtClean="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or</a:t>
            </a: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700" smtClean="0">
                <a:solidFill>
                  <a:srgbClr val="FF9900"/>
                </a:solidFill>
                <a:latin typeface="Times New Roman" pitchFamily="18" charset="0"/>
                <a:sym typeface="Symbol" pitchFamily="18" charset="2"/>
              </a:rPr>
              <a:t>3</a:t>
            </a:r>
            <a:r>
              <a:rPr lang="el-GR" sz="2700" smtClean="0">
                <a:solidFill>
                  <a:srgbClr val="FF9900"/>
                </a:solidFill>
                <a:latin typeface="Times New Roman" pitchFamily="18" charset="0"/>
                <a:sym typeface="Symbol" pitchFamily="18" charset="2"/>
              </a:rPr>
              <a:t>π</a:t>
            </a:r>
            <a:r>
              <a:rPr lang="en-CA" sz="2700" smtClean="0">
                <a:solidFill>
                  <a:srgbClr val="FF9900"/>
                </a:solidFill>
                <a:latin typeface="Times New Roman" pitchFamily="18" charset="0"/>
                <a:sym typeface="Symbol" pitchFamily="18" charset="2"/>
              </a:rPr>
              <a:t>/2</a:t>
            </a:r>
            <a:r>
              <a:rPr lang="en-US" sz="270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700" smtClean="0">
                <a:solidFill>
                  <a:srgbClr val="FFFFFF"/>
                </a:solidFill>
                <a:latin typeface="Times New Roman" pitchFamily="18" charset="0"/>
              </a:rPr>
              <a:t>: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840711" name="Freeform 1031"/>
          <p:cNvSpPr>
            <a:spLocks/>
          </p:cNvSpPr>
          <p:nvPr/>
        </p:nvSpPr>
        <p:spPr bwMode="auto">
          <a:xfrm>
            <a:off x="1892300" y="3006725"/>
            <a:ext cx="107950" cy="242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5"/>
              </a:cxn>
              <a:cxn ang="0">
                <a:pos x="2" y="51"/>
              </a:cxn>
              <a:cxn ang="0">
                <a:pos x="6" y="76"/>
              </a:cxn>
              <a:cxn ang="0">
                <a:pos x="10" y="101"/>
              </a:cxn>
              <a:cxn ang="0">
                <a:pos x="15" y="124"/>
              </a:cxn>
              <a:cxn ang="0">
                <a:pos x="22" y="147"/>
              </a:cxn>
              <a:cxn ang="0">
                <a:pos x="30" y="170"/>
              </a:cxn>
              <a:cxn ang="0">
                <a:pos x="39" y="191"/>
              </a:cxn>
              <a:cxn ang="0">
                <a:pos x="48" y="210"/>
              </a:cxn>
              <a:cxn ang="0">
                <a:pos x="59" y="228"/>
              </a:cxn>
              <a:cxn ang="0">
                <a:pos x="70" y="245"/>
              </a:cxn>
              <a:cxn ang="0">
                <a:pos x="83" y="260"/>
              </a:cxn>
              <a:cxn ang="0">
                <a:pos x="95" y="273"/>
              </a:cxn>
              <a:cxn ang="0">
                <a:pos x="108" y="284"/>
              </a:cxn>
              <a:cxn ang="0">
                <a:pos x="122" y="294"/>
              </a:cxn>
              <a:cxn ang="0">
                <a:pos x="137" y="301"/>
              </a:cxn>
              <a:cxn ang="0">
                <a:pos x="151" y="306"/>
              </a:cxn>
              <a:cxn ang="0">
                <a:pos x="166" y="309"/>
              </a:cxn>
              <a:cxn ang="0">
                <a:pos x="181" y="310"/>
              </a:cxn>
            </a:cxnLst>
            <a:rect l="0" t="0" r="r" b="b"/>
            <a:pathLst>
              <a:path w="181" h="310">
                <a:moveTo>
                  <a:pt x="0" y="0"/>
                </a:moveTo>
                <a:lnTo>
                  <a:pt x="0" y="25"/>
                </a:lnTo>
                <a:lnTo>
                  <a:pt x="2" y="51"/>
                </a:lnTo>
                <a:lnTo>
                  <a:pt x="6" y="76"/>
                </a:lnTo>
                <a:lnTo>
                  <a:pt x="10" y="101"/>
                </a:lnTo>
                <a:lnTo>
                  <a:pt x="15" y="124"/>
                </a:lnTo>
                <a:lnTo>
                  <a:pt x="22" y="147"/>
                </a:lnTo>
                <a:lnTo>
                  <a:pt x="30" y="170"/>
                </a:lnTo>
                <a:lnTo>
                  <a:pt x="39" y="191"/>
                </a:lnTo>
                <a:lnTo>
                  <a:pt x="48" y="210"/>
                </a:lnTo>
                <a:lnTo>
                  <a:pt x="59" y="228"/>
                </a:lnTo>
                <a:lnTo>
                  <a:pt x="70" y="245"/>
                </a:lnTo>
                <a:lnTo>
                  <a:pt x="83" y="260"/>
                </a:lnTo>
                <a:lnTo>
                  <a:pt x="95" y="273"/>
                </a:lnTo>
                <a:lnTo>
                  <a:pt x="108" y="284"/>
                </a:lnTo>
                <a:lnTo>
                  <a:pt x="122" y="294"/>
                </a:lnTo>
                <a:lnTo>
                  <a:pt x="137" y="301"/>
                </a:lnTo>
                <a:lnTo>
                  <a:pt x="151" y="306"/>
                </a:lnTo>
                <a:lnTo>
                  <a:pt x="166" y="309"/>
                </a:lnTo>
                <a:lnTo>
                  <a:pt x="181" y="31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2" name="Freeform 1032"/>
          <p:cNvSpPr>
            <a:spLocks/>
          </p:cNvSpPr>
          <p:nvPr/>
        </p:nvSpPr>
        <p:spPr bwMode="auto">
          <a:xfrm>
            <a:off x="1778000" y="2786063"/>
            <a:ext cx="114300" cy="220663"/>
          </a:xfrm>
          <a:custGeom>
            <a:avLst/>
            <a:gdLst/>
            <a:ahLst/>
            <a:cxnLst>
              <a:cxn ang="0">
                <a:pos x="186" y="296"/>
              </a:cxn>
              <a:cxn ang="0">
                <a:pos x="181" y="234"/>
              </a:cxn>
              <a:cxn ang="0">
                <a:pos x="169" y="175"/>
              </a:cxn>
              <a:cxn ang="0">
                <a:pos x="152" y="124"/>
              </a:cxn>
              <a:cxn ang="0">
                <a:pos x="129" y="80"/>
              </a:cxn>
              <a:cxn ang="0">
                <a:pos x="102" y="44"/>
              </a:cxn>
              <a:cxn ang="0">
                <a:pos x="71" y="18"/>
              </a:cxn>
              <a:cxn ang="0">
                <a:pos x="37" y="2"/>
              </a:cxn>
              <a:cxn ang="0">
                <a:pos x="0" y="0"/>
              </a:cxn>
            </a:cxnLst>
            <a:rect l="0" t="0" r="r" b="b"/>
            <a:pathLst>
              <a:path w="186" h="296">
                <a:moveTo>
                  <a:pt x="186" y="296"/>
                </a:moveTo>
                <a:lnTo>
                  <a:pt x="181" y="234"/>
                </a:lnTo>
                <a:lnTo>
                  <a:pt x="169" y="175"/>
                </a:lnTo>
                <a:lnTo>
                  <a:pt x="152" y="124"/>
                </a:lnTo>
                <a:lnTo>
                  <a:pt x="129" y="80"/>
                </a:lnTo>
                <a:lnTo>
                  <a:pt x="102" y="44"/>
                </a:lnTo>
                <a:lnTo>
                  <a:pt x="71" y="18"/>
                </a:lnTo>
                <a:lnTo>
                  <a:pt x="37" y="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3" name="Line 1033"/>
          <p:cNvSpPr>
            <a:spLocks noChangeShapeType="1"/>
          </p:cNvSpPr>
          <p:nvPr/>
        </p:nvSpPr>
        <p:spPr bwMode="auto">
          <a:xfrm>
            <a:off x="1993900" y="3249613"/>
            <a:ext cx="176213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4" name="Freeform 1034"/>
          <p:cNvSpPr>
            <a:spLocks/>
          </p:cNvSpPr>
          <p:nvPr/>
        </p:nvSpPr>
        <p:spPr bwMode="auto">
          <a:xfrm>
            <a:off x="2165350" y="3006725"/>
            <a:ext cx="114300" cy="244475"/>
          </a:xfrm>
          <a:custGeom>
            <a:avLst/>
            <a:gdLst/>
            <a:ahLst/>
            <a:cxnLst>
              <a:cxn ang="0">
                <a:pos x="183" y="0"/>
              </a:cxn>
              <a:cxn ang="0">
                <a:pos x="182" y="26"/>
              </a:cxn>
              <a:cxn ang="0">
                <a:pos x="181" y="52"/>
              </a:cxn>
              <a:cxn ang="0">
                <a:pos x="177" y="77"/>
              </a:cxn>
              <a:cxn ang="0">
                <a:pos x="173" y="103"/>
              </a:cxn>
              <a:cxn ang="0">
                <a:pos x="168" y="126"/>
              </a:cxn>
              <a:cxn ang="0">
                <a:pos x="160" y="150"/>
              </a:cxn>
              <a:cxn ang="0">
                <a:pos x="153" y="173"/>
              </a:cxn>
              <a:cxn ang="0">
                <a:pos x="144" y="194"/>
              </a:cxn>
              <a:cxn ang="0">
                <a:pos x="135" y="213"/>
              </a:cxn>
              <a:cxn ang="0">
                <a:pos x="124" y="232"/>
              </a:cxn>
              <a:cxn ang="0">
                <a:pos x="112" y="249"/>
              </a:cxn>
              <a:cxn ang="0">
                <a:pos x="100" y="264"/>
              </a:cxn>
              <a:cxn ang="0">
                <a:pos x="86" y="278"/>
              </a:cxn>
              <a:cxn ang="0">
                <a:pos x="74" y="289"/>
              </a:cxn>
              <a:cxn ang="0">
                <a:pos x="60" y="299"/>
              </a:cxn>
              <a:cxn ang="0">
                <a:pos x="45" y="306"/>
              </a:cxn>
              <a:cxn ang="0">
                <a:pos x="30" y="312"/>
              </a:cxn>
              <a:cxn ang="0">
                <a:pos x="15" y="315"/>
              </a:cxn>
              <a:cxn ang="0">
                <a:pos x="0" y="316"/>
              </a:cxn>
            </a:cxnLst>
            <a:rect l="0" t="0" r="r" b="b"/>
            <a:pathLst>
              <a:path w="183" h="316">
                <a:moveTo>
                  <a:pt x="183" y="0"/>
                </a:moveTo>
                <a:lnTo>
                  <a:pt x="182" y="26"/>
                </a:lnTo>
                <a:lnTo>
                  <a:pt x="181" y="52"/>
                </a:lnTo>
                <a:lnTo>
                  <a:pt x="177" y="77"/>
                </a:lnTo>
                <a:lnTo>
                  <a:pt x="173" y="103"/>
                </a:lnTo>
                <a:lnTo>
                  <a:pt x="168" y="126"/>
                </a:lnTo>
                <a:lnTo>
                  <a:pt x="160" y="150"/>
                </a:lnTo>
                <a:lnTo>
                  <a:pt x="153" y="173"/>
                </a:lnTo>
                <a:lnTo>
                  <a:pt x="144" y="194"/>
                </a:lnTo>
                <a:lnTo>
                  <a:pt x="135" y="213"/>
                </a:lnTo>
                <a:lnTo>
                  <a:pt x="124" y="232"/>
                </a:lnTo>
                <a:lnTo>
                  <a:pt x="112" y="249"/>
                </a:lnTo>
                <a:lnTo>
                  <a:pt x="100" y="264"/>
                </a:lnTo>
                <a:lnTo>
                  <a:pt x="86" y="278"/>
                </a:lnTo>
                <a:lnTo>
                  <a:pt x="74" y="289"/>
                </a:lnTo>
                <a:lnTo>
                  <a:pt x="60" y="299"/>
                </a:lnTo>
                <a:lnTo>
                  <a:pt x="45" y="306"/>
                </a:lnTo>
                <a:lnTo>
                  <a:pt x="30" y="312"/>
                </a:lnTo>
                <a:lnTo>
                  <a:pt x="15" y="315"/>
                </a:lnTo>
                <a:lnTo>
                  <a:pt x="0" y="316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5" name="Freeform 1035"/>
          <p:cNvSpPr>
            <a:spLocks/>
          </p:cNvSpPr>
          <p:nvPr/>
        </p:nvSpPr>
        <p:spPr bwMode="auto">
          <a:xfrm>
            <a:off x="2276475" y="2786063"/>
            <a:ext cx="114300" cy="223838"/>
          </a:xfrm>
          <a:custGeom>
            <a:avLst/>
            <a:gdLst/>
            <a:ahLst/>
            <a:cxnLst>
              <a:cxn ang="0">
                <a:pos x="0" y="300"/>
              </a:cxn>
              <a:cxn ang="0">
                <a:pos x="4" y="237"/>
              </a:cxn>
              <a:cxn ang="0">
                <a:pos x="16" y="177"/>
              </a:cxn>
              <a:cxn ang="0">
                <a:pos x="34" y="125"/>
              </a:cxn>
              <a:cxn ang="0">
                <a:pos x="57" y="80"/>
              </a:cxn>
              <a:cxn ang="0">
                <a:pos x="85" y="44"/>
              </a:cxn>
              <a:cxn ang="0">
                <a:pos x="116" y="18"/>
              </a:cxn>
              <a:cxn ang="0">
                <a:pos x="151" y="2"/>
              </a:cxn>
              <a:cxn ang="0">
                <a:pos x="189" y="0"/>
              </a:cxn>
            </a:cxnLst>
            <a:rect l="0" t="0" r="r" b="b"/>
            <a:pathLst>
              <a:path w="189" h="300">
                <a:moveTo>
                  <a:pt x="0" y="300"/>
                </a:moveTo>
                <a:lnTo>
                  <a:pt x="4" y="237"/>
                </a:lnTo>
                <a:lnTo>
                  <a:pt x="16" y="177"/>
                </a:lnTo>
                <a:lnTo>
                  <a:pt x="34" y="125"/>
                </a:lnTo>
                <a:lnTo>
                  <a:pt x="57" y="80"/>
                </a:lnTo>
                <a:lnTo>
                  <a:pt x="85" y="44"/>
                </a:lnTo>
                <a:lnTo>
                  <a:pt x="116" y="18"/>
                </a:lnTo>
                <a:lnTo>
                  <a:pt x="151" y="2"/>
                </a:lnTo>
                <a:lnTo>
                  <a:pt x="189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6" name="Line 1036"/>
          <p:cNvSpPr>
            <a:spLocks noChangeShapeType="1"/>
          </p:cNvSpPr>
          <p:nvPr/>
        </p:nvSpPr>
        <p:spPr bwMode="auto">
          <a:xfrm flipH="1">
            <a:off x="1993900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7" name="Freeform 1037"/>
          <p:cNvSpPr>
            <a:spLocks/>
          </p:cNvSpPr>
          <p:nvPr/>
        </p:nvSpPr>
        <p:spPr bwMode="auto">
          <a:xfrm>
            <a:off x="1892300" y="3249613"/>
            <a:ext cx="109538" cy="246063"/>
          </a:xfrm>
          <a:custGeom>
            <a:avLst/>
            <a:gdLst/>
            <a:ahLst/>
            <a:cxnLst>
              <a:cxn ang="0">
                <a:pos x="0" y="313"/>
              </a:cxn>
              <a:cxn ang="0">
                <a:pos x="0" y="288"/>
              </a:cxn>
              <a:cxn ang="0">
                <a:pos x="2" y="262"/>
              </a:cxn>
              <a:cxn ang="0">
                <a:pos x="6" y="237"/>
              </a:cxn>
              <a:cxn ang="0">
                <a:pos x="10" y="211"/>
              </a:cxn>
              <a:cxn ang="0">
                <a:pos x="15" y="188"/>
              </a:cxn>
              <a:cxn ang="0">
                <a:pos x="22" y="164"/>
              </a:cxn>
              <a:cxn ang="0">
                <a:pos x="29" y="142"/>
              </a:cxn>
              <a:cxn ang="0">
                <a:pos x="39" y="121"/>
              </a:cxn>
              <a:cxn ang="0">
                <a:pos x="48" y="101"/>
              </a:cxn>
              <a:cxn ang="0">
                <a:pos x="59" y="83"/>
              </a:cxn>
              <a:cxn ang="0">
                <a:pos x="70" y="66"/>
              </a:cxn>
              <a:cxn ang="0">
                <a:pos x="83" y="51"/>
              </a:cxn>
              <a:cxn ang="0">
                <a:pos x="96" y="38"/>
              </a:cxn>
              <a:cxn ang="0">
                <a:pos x="109" y="26"/>
              </a:cxn>
              <a:cxn ang="0">
                <a:pos x="123" y="17"/>
              </a:cxn>
              <a:cxn ang="0">
                <a:pos x="137" y="9"/>
              </a:cxn>
              <a:cxn ang="0">
                <a:pos x="152" y="4"/>
              </a:cxn>
              <a:cxn ang="0">
                <a:pos x="167" y="1"/>
              </a:cxn>
              <a:cxn ang="0">
                <a:pos x="182" y="0"/>
              </a:cxn>
            </a:cxnLst>
            <a:rect l="0" t="0" r="r" b="b"/>
            <a:pathLst>
              <a:path w="182" h="313">
                <a:moveTo>
                  <a:pt x="0" y="313"/>
                </a:moveTo>
                <a:lnTo>
                  <a:pt x="0" y="288"/>
                </a:lnTo>
                <a:lnTo>
                  <a:pt x="2" y="262"/>
                </a:lnTo>
                <a:lnTo>
                  <a:pt x="6" y="237"/>
                </a:lnTo>
                <a:lnTo>
                  <a:pt x="10" y="211"/>
                </a:lnTo>
                <a:lnTo>
                  <a:pt x="15" y="188"/>
                </a:lnTo>
                <a:lnTo>
                  <a:pt x="22" y="164"/>
                </a:lnTo>
                <a:lnTo>
                  <a:pt x="29" y="142"/>
                </a:lnTo>
                <a:lnTo>
                  <a:pt x="39" y="121"/>
                </a:lnTo>
                <a:lnTo>
                  <a:pt x="48" y="101"/>
                </a:lnTo>
                <a:lnTo>
                  <a:pt x="59" y="83"/>
                </a:lnTo>
                <a:lnTo>
                  <a:pt x="70" y="66"/>
                </a:lnTo>
                <a:lnTo>
                  <a:pt x="83" y="51"/>
                </a:lnTo>
                <a:lnTo>
                  <a:pt x="96" y="38"/>
                </a:lnTo>
                <a:lnTo>
                  <a:pt x="109" y="26"/>
                </a:lnTo>
                <a:lnTo>
                  <a:pt x="123" y="17"/>
                </a:lnTo>
                <a:lnTo>
                  <a:pt x="137" y="9"/>
                </a:lnTo>
                <a:lnTo>
                  <a:pt x="152" y="4"/>
                </a:lnTo>
                <a:lnTo>
                  <a:pt x="167" y="1"/>
                </a:lnTo>
                <a:lnTo>
                  <a:pt x="182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8" name="Freeform 1038"/>
          <p:cNvSpPr>
            <a:spLocks/>
          </p:cNvSpPr>
          <p:nvPr/>
        </p:nvSpPr>
        <p:spPr bwMode="auto">
          <a:xfrm>
            <a:off x="1776413" y="3486150"/>
            <a:ext cx="115888" cy="217488"/>
          </a:xfrm>
          <a:custGeom>
            <a:avLst/>
            <a:gdLst/>
            <a:ahLst/>
            <a:cxnLst>
              <a:cxn ang="0">
                <a:pos x="187" y="0"/>
              </a:cxn>
              <a:cxn ang="0">
                <a:pos x="181" y="62"/>
              </a:cxn>
              <a:cxn ang="0">
                <a:pos x="169" y="119"/>
              </a:cxn>
              <a:cxn ang="0">
                <a:pos x="152" y="172"/>
              </a:cxn>
              <a:cxn ang="0">
                <a:pos x="129" y="216"/>
              </a:cxn>
              <a:cxn ang="0">
                <a:pos x="102" y="251"/>
              </a:cxn>
              <a:cxn ang="0">
                <a:pos x="71" y="278"/>
              </a:cxn>
              <a:cxn ang="0">
                <a:pos x="37" y="293"/>
              </a:cxn>
              <a:cxn ang="0">
                <a:pos x="0" y="297"/>
              </a:cxn>
            </a:cxnLst>
            <a:rect l="0" t="0" r="r" b="b"/>
            <a:pathLst>
              <a:path w="187" h="297">
                <a:moveTo>
                  <a:pt x="187" y="0"/>
                </a:moveTo>
                <a:lnTo>
                  <a:pt x="181" y="62"/>
                </a:lnTo>
                <a:lnTo>
                  <a:pt x="169" y="119"/>
                </a:lnTo>
                <a:lnTo>
                  <a:pt x="152" y="172"/>
                </a:lnTo>
                <a:lnTo>
                  <a:pt x="129" y="216"/>
                </a:lnTo>
                <a:lnTo>
                  <a:pt x="102" y="251"/>
                </a:lnTo>
                <a:lnTo>
                  <a:pt x="71" y="278"/>
                </a:lnTo>
                <a:lnTo>
                  <a:pt x="37" y="293"/>
                </a:lnTo>
                <a:lnTo>
                  <a:pt x="0" y="297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9" name="Line 1039"/>
          <p:cNvSpPr>
            <a:spLocks noChangeShapeType="1"/>
          </p:cNvSpPr>
          <p:nvPr/>
        </p:nvSpPr>
        <p:spPr bwMode="auto">
          <a:xfrm>
            <a:off x="1995488" y="3249613"/>
            <a:ext cx="176213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20" name="Freeform 1040"/>
          <p:cNvSpPr>
            <a:spLocks/>
          </p:cNvSpPr>
          <p:nvPr/>
        </p:nvSpPr>
        <p:spPr bwMode="auto">
          <a:xfrm>
            <a:off x="2166938" y="3249613"/>
            <a:ext cx="114300" cy="230188"/>
          </a:xfrm>
          <a:custGeom>
            <a:avLst/>
            <a:gdLst/>
            <a:ahLst/>
            <a:cxnLst>
              <a:cxn ang="0">
                <a:pos x="183" y="316"/>
              </a:cxn>
              <a:cxn ang="0">
                <a:pos x="182" y="290"/>
              </a:cxn>
              <a:cxn ang="0">
                <a:pos x="180" y="264"/>
              </a:cxn>
              <a:cxn ang="0">
                <a:pos x="176" y="239"/>
              </a:cxn>
              <a:cxn ang="0">
                <a:pos x="172" y="213"/>
              </a:cxn>
              <a:cxn ang="0">
                <a:pos x="167" y="189"/>
              </a:cxn>
              <a:cxn ang="0">
                <a:pos x="160" y="166"/>
              </a:cxn>
              <a:cxn ang="0">
                <a:pos x="153" y="143"/>
              </a:cxn>
              <a:cxn ang="0">
                <a:pos x="144" y="122"/>
              </a:cxn>
              <a:cxn ang="0">
                <a:pos x="134" y="102"/>
              </a:cxn>
              <a:cxn ang="0">
                <a:pos x="123" y="84"/>
              </a:cxn>
              <a:cxn ang="0">
                <a:pos x="112" y="67"/>
              </a:cxn>
              <a:cxn ang="0">
                <a:pos x="99" y="52"/>
              </a:cxn>
              <a:cxn ang="0">
                <a:pos x="87" y="38"/>
              </a:cxn>
              <a:cxn ang="0">
                <a:pos x="73" y="26"/>
              </a:cxn>
              <a:cxn ang="0">
                <a:pos x="59" y="17"/>
              </a:cxn>
              <a:cxn ang="0">
                <a:pos x="45" y="9"/>
              </a:cxn>
              <a:cxn ang="0">
                <a:pos x="30" y="4"/>
              </a:cxn>
              <a:cxn ang="0">
                <a:pos x="15" y="1"/>
              </a:cxn>
              <a:cxn ang="0">
                <a:pos x="0" y="0"/>
              </a:cxn>
            </a:cxnLst>
            <a:rect l="0" t="0" r="r" b="b"/>
            <a:pathLst>
              <a:path w="183" h="316">
                <a:moveTo>
                  <a:pt x="183" y="316"/>
                </a:moveTo>
                <a:lnTo>
                  <a:pt x="182" y="290"/>
                </a:lnTo>
                <a:lnTo>
                  <a:pt x="180" y="264"/>
                </a:lnTo>
                <a:lnTo>
                  <a:pt x="176" y="239"/>
                </a:lnTo>
                <a:lnTo>
                  <a:pt x="172" y="213"/>
                </a:lnTo>
                <a:lnTo>
                  <a:pt x="167" y="189"/>
                </a:lnTo>
                <a:lnTo>
                  <a:pt x="160" y="166"/>
                </a:lnTo>
                <a:lnTo>
                  <a:pt x="153" y="143"/>
                </a:lnTo>
                <a:lnTo>
                  <a:pt x="144" y="122"/>
                </a:lnTo>
                <a:lnTo>
                  <a:pt x="134" y="102"/>
                </a:lnTo>
                <a:lnTo>
                  <a:pt x="123" y="84"/>
                </a:lnTo>
                <a:lnTo>
                  <a:pt x="112" y="67"/>
                </a:lnTo>
                <a:lnTo>
                  <a:pt x="99" y="52"/>
                </a:lnTo>
                <a:lnTo>
                  <a:pt x="87" y="38"/>
                </a:lnTo>
                <a:lnTo>
                  <a:pt x="73" y="26"/>
                </a:lnTo>
                <a:lnTo>
                  <a:pt x="59" y="17"/>
                </a:lnTo>
                <a:lnTo>
                  <a:pt x="45" y="9"/>
                </a:lnTo>
                <a:lnTo>
                  <a:pt x="30" y="4"/>
                </a:lnTo>
                <a:lnTo>
                  <a:pt x="15" y="1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21" name="Freeform 1041"/>
          <p:cNvSpPr>
            <a:spLocks/>
          </p:cNvSpPr>
          <p:nvPr/>
        </p:nvSpPr>
        <p:spPr bwMode="auto">
          <a:xfrm>
            <a:off x="2279650" y="3475038"/>
            <a:ext cx="112713" cy="238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62"/>
              </a:cxn>
              <a:cxn ang="0">
                <a:pos x="16" y="121"/>
              </a:cxn>
              <a:cxn ang="0">
                <a:pos x="34" y="174"/>
              </a:cxn>
              <a:cxn ang="0">
                <a:pos x="57" y="218"/>
              </a:cxn>
              <a:cxn ang="0">
                <a:pos x="85" y="255"/>
              </a:cxn>
              <a:cxn ang="0">
                <a:pos x="117" y="281"/>
              </a:cxn>
              <a:cxn ang="0">
                <a:pos x="152" y="296"/>
              </a:cxn>
              <a:cxn ang="0">
                <a:pos x="189" y="300"/>
              </a:cxn>
            </a:cxnLst>
            <a:rect l="0" t="0" r="r" b="b"/>
            <a:pathLst>
              <a:path w="189" h="300">
                <a:moveTo>
                  <a:pt x="0" y="0"/>
                </a:moveTo>
                <a:lnTo>
                  <a:pt x="4" y="62"/>
                </a:lnTo>
                <a:lnTo>
                  <a:pt x="16" y="121"/>
                </a:lnTo>
                <a:lnTo>
                  <a:pt x="34" y="174"/>
                </a:lnTo>
                <a:lnTo>
                  <a:pt x="57" y="218"/>
                </a:lnTo>
                <a:lnTo>
                  <a:pt x="85" y="255"/>
                </a:lnTo>
                <a:lnTo>
                  <a:pt x="117" y="281"/>
                </a:lnTo>
                <a:lnTo>
                  <a:pt x="152" y="296"/>
                </a:lnTo>
                <a:lnTo>
                  <a:pt x="189" y="30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22" name="Line 1042"/>
          <p:cNvSpPr>
            <a:spLocks noChangeShapeType="1"/>
          </p:cNvSpPr>
          <p:nvPr/>
        </p:nvSpPr>
        <p:spPr bwMode="auto">
          <a:xfrm flipH="1">
            <a:off x="1995488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4" name="Line 1054"/>
          <p:cNvSpPr>
            <a:spLocks noChangeShapeType="1"/>
          </p:cNvSpPr>
          <p:nvPr/>
        </p:nvSpPr>
        <p:spPr bwMode="auto">
          <a:xfrm>
            <a:off x="2389188" y="2786063"/>
            <a:ext cx="1346200" cy="31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5" name="Freeform 1055"/>
          <p:cNvSpPr>
            <a:spLocks/>
          </p:cNvSpPr>
          <p:nvPr/>
        </p:nvSpPr>
        <p:spPr bwMode="auto">
          <a:xfrm>
            <a:off x="2389188" y="3711575"/>
            <a:ext cx="1335088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88" y="0"/>
              </a:cxn>
              <a:cxn ang="0">
                <a:pos x="2157" y="0"/>
              </a:cxn>
            </a:cxnLst>
            <a:rect l="0" t="0" r="r" b="b"/>
            <a:pathLst>
              <a:path w="2188">
                <a:moveTo>
                  <a:pt x="0" y="0"/>
                </a:moveTo>
                <a:lnTo>
                  <a:pt x="2188" y="0"/>
                </a:lnTo>
                <a:lnTo>
                  <a:pt x="2157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6" name="Line 1056"/>
          <p:cNvSpPr>
            <a:spLocks noChangeShapeType="1"/>
          </p:cNvSpPr>
          <p:nvPr/>
        </p:nvSpPr>
        <p:spPr bwMode="auto">
          <a:xfrm flipH="1">
            <a:off x="1647825" y="2786063"/>
            <a:ext cx="13335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7" name="Rectangle 1057"/>
          <p:cNvSpPr>
            <a:spLocks noChangeArrowheads="1"/>
          </p:cNvSpPr>
          <p:nvPr/>
        </p:nvSpPr>
        <p:spPr bwMode="auto">
          <a:xfrm>
            <a:off x="2755900" y="3439696"/>
            <a:ext cx="540000" cy="540000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8" name="Rectangle 1058"/>
          <p:cNvSpPr>
            <a:spLocks noChangeArrowheads="1"/>
          </p:cNvSpPr>
          <p:nvPr/>
        </p:nvSpPr>
        <p:spPr bwMode="auto">
          <a:xfrm>
            <a:off x="2867025" y="3411538"/>
            <a:ext cx="214313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39" name="Rectangle 1059"/>
          <p:cNvSpPr>
            <a:spLocks noChangeArrowheads="1"/>
          </p:cNvSpPr>
          <p:nvPr/>
        </p:nvSpPr>
        <p:spPr bwMode="auto">
          <a:xfrm>
            <a:off x="3044825" y="3692525"/>
            <a:ext cx="14605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A</a:t>
            </a:r>
            <a:endParaRPr lang="en-US" sz="12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40" name="Rectangle 1060"/>
          <p:cNvSpPr>
            <a:spLocks noChangeArrowheads="1"/>
          </p:cNvSpPr>
          <p:nvPr/>
        </p:nvSpPr>
        <p:spPr bwMode="auto">
          <a:xfrm>
            <a:off x="514349" y="2416314"/>
            <a:ext cx="1131889" cy="739498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41" name="Rectangle 1061"/>
          <p:cNvSpPr>
            <a:spLocks noChangeArrowheads="1"/>
          </p:cNvSpPr>
          <p:nvPr/>
        </p:nvSpPr>
        <p:spPr bwMode="auto">
          <a:xfrm>
            <a:off x="625475" y="2486025"/>
            <a:ext cx="926536" cy="6093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>
              <a:lnSpc>
                <a:spcPct val="90000"/>
              </a:lnSpc>
            </a:pPr>
            <a:r>
              <a:rPr lang="en-US" sz="2200">
                <a:solidFill>
                  <a:srgbClr val="FFFFFF"/>
                </a:solidFill>
              </a:rPr>
              <a:t>Light</a:t>
            </a:r>
          </a:p>
          <a:p>
            <a:pPr algn="l" defTabSz="762000">
              <a:lnSpc>
                <a:spcPct val="90000"/>
              </a:lnSpc>
            </a:pPr>
            <a:r>
              <a:rPr lang="en-US" sz="2200">
                <a:solidFill>
                  <a:srgbClr val="FFFFFF"/>
                </a:solidFill>
              </a:rPr>
              <a:t>source</a:t>
            </a:r>
          </a:p>
        </p:txBody>
      </p:sp>
      <p:sp>
        <p:nvSpPr>
          <p:cNvPr id="840744" name="Rectangle 1064"/>
          <p:cNvSpPr>
            <a:spLocks noChangeArrowheads="1"/>
          </p:cNvSpPr>
          <p:nvPr/>
        </p:nvSpPr>
        <p:spPr bwMode="auto">
          <a:xfrm>
            <a:off x="9363075" y="2605088"/>
            <a:ext cx="22281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D</a:t>
            </a:r>
            <a:endParaRPr lang="en-US" sz="1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45" name="Rectangle 1065"/>
          <p:cNvSpPr>
            <a:spLocks noChangeArrowheads="1"/>
          </p:cNvSpPr>
          <p:nvPr/>
        </p:nvSpPr>
        <p:spPr bwMode="auto">
          <a:xfrm>
            <a:off x="9577388" y="2751138"/>
            <a:ext cx="1016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0</a:t>
            </a:r>
            <a:endParaRPr lang="en-US" sz="16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46" name="Freeform 1066"/>
          <p:cNvSpPr>
            <a:spLocks/>
          </p:cNvSpPr>
          <p:nvPr/>
        </p:nvSpPr>
        <p:spPr bwMode="auto">
          <a:xfrm>
            <a:off x="7874000" y="3352800"/>
            <a:ext cx="323850" cy="355600"/>
          </a:xfrm>
          <a:custGeom>
            <a:avLst/>
            <a:gdLst/>
            <a:ahLst/>
            <a:cxnLst>
              <a:cxn ang="0">
                <a:pos x="530" y="287"/>
              </a:cxn>
              <a:cxn ang="0">
                <a:pos x="521" y="332"/>
              </a:cxn>
              <a:cxn ang="0">
                <a:pos x="505" y="377"/>
              </a:cxn>
              <a:cxn ang="0">
                <a:pos x="480" y="417"/>
              </a:cxn>
              <a:cxn ang="0">
                <a:pos x="449" y="453"/>
              </a:cxn>
              <a:cxn ang="0">
                <a:pos x="412" y="482"/>
              </a:cxn>
              <a:cxn ang="0">
                <a:pos x="370" y="505"/>
              </a:cxn>
              <a:cxn ang="0">
                <a:pos x="325" y="519"/>
              </a:cxn>
              <a:cxn ang="0">
                <a:pos x="278" y="526"/>
              </a:cxn>
              <a:cxn ang="0">
                <a:pos x="230" y="523"/>
              </a:cxn>
              <a:cxn ang="0">
                <a:pos x="184" y="514"/>
              </a:cxn>
              <a:cxn ang="0">
                <a:pos x="140" y="495"/>
              </a:cxn>
              <a:cxn ang="0">
                <a:pos x="100" y="469"/>
              </a:cxn>
              <a:cxn ang="0">
                <a:pos x="66" y="436"/>
              </a:cxn>
              <a:cxn ang="0">
                <a:pos x="37" y="398"/>
              </a:cxn>
              <a:cxn ang="0">
                <a:pos x="17" y="356"/>
              </a:cxn>
              <a:cxn ang="0">
                <a:pos x="4" y="310"/>
              </a:cxn>
              <a:cxn ang="0">
                <a:pos x="0" y="263"/>
              </a:cxn>
              <a:cxn ang="0">
                <a:pos x="4" y="217"/>
              </a:cxn>
              <a:cxn ang="0">
                <a:pos x="17" y="171"/>
              </a:cxn>
              <a:cxn ang="0">
                <a:pos x="37" y="129"/>
              </a:cxn>
              <a:cxn ang="0">
                <a:pos x="65" y="90"/>
              </a:cxn>
              <a:cxn ang="0">
                <a:pos x="99" y="57"/>
              </a:cxn>
              <a:cxn ang="0">
                <a:pos x="139" y="32"/>
              </a:cxn>
              <a:cxn ang="0">
                <a:pos x="183" y="13"/>
              </a:cxn>
              <a:cxn ang="0">
                <a:pos x="230" y="2"/>
              </a:cxn>
              <a:cxn ang="0">
                <a:pos x="277" y="0"/>
              </a:cxn>
              <a:cxn ang="0">
                <a:pos x="324" y="7"/>
              </a:cxn>
              <a:cxn ang="0">
                <a:pos x="369" y="21"/>
              </a:cxn>
              <a:cxn ang="0">
                <a:pos x="412" y="44"/>
              </a:cxn>
              <a:cxn ang="0">
                <a:pos x="448" y="72"/>
              </a:cxn>
              <a:cxn ang="0">
                <a:pos x="480" y="108"/>
              </a:cxn>
              <a:cxn ang="0">
                <a:pos x="504" y="149"/>
              </a:cxn>
              <a:cxn ang="0">
                <a:pos x="521" y="192"/>
              </a:cxn>
              <a:cxn ang="0">
                <a:pos x="530" y="239"/>
              </a:cxn>
              <a:cxn ang="0">
                <a:pos x="531" y="262"/>
              </a:cxn>
            </a:cxnLst>
            <a:rect l="0" t="0" r="r" b="b"/>
            <a:pathLst>
              <a:path w="531" h="526">
                <a:moveTo>
                  <a:pt x="531" y="262"/>
                </a:moveTo>
                <a:lnTo>
                  <a:pt x="530" y="287"/>
                </a:lnTo>
                <a:lnTo>
                  <a:pt x="526" y="310"/>
                </a:lnTo>
                <a:lnTo>
                  <a:pt x="521" y="332"/>
                </a:lnTo>
                <a:lnTo>
                  <a:pt x="513" y="356"/>
                </a:lnTo>
                <a:lnTo>
                  <a:pt x="505" y="377"/>
                </a:lnTo>
                <a:lnTo>
                  <a:pt x="493" y="398"/>
                </a:lnTo>
                <a:lnTo>
                  <a:pt x="480" y="417"/>
                </a:lnTo>
                <a:lnTo>
                  <a:pt x="465" y="436"/>
                </a:lnTo>
                <a:lnTo>
                  <a:pt x="449" y="453"/>
                </a:lnTo>
                <a:lnTo>
                  <a:pt x="431" y="468"/>
                </a:lnTo>
                <a:lnTo>
                  <a:pt x="412" y="482"/>
                </a:lnTo>
                <a:lnTo>
                  <a:pt x="391" y="495"/>
                </a:lnTo>
                <a:lnTo>
                  <a:pt x="370" y="505"/>
                </a:lnTo>
                <a:lnTo>
                  <a:pt x="348" y="513"/>
                </a:lnTo>
                <a:lnTo>
                  <a:pt x="325" y="519"/>
                </a:lnTo>
                <a:lnTo>
                  <a:pt x="302" y="523"/>
                </a:lnTo>
                <a:lnTo>
                  <a:pt x="278" y="526"/>
                </a:lnTo>
                <a:lnTo>
                  <a:pt x="253" y="526"/>
                </a:lnTo>
                <a:lnTo>
                  <a:pt x="230" y="523"/>
                </a:lnTo>
                <a:lnTo>
                  <a:pt x="206" y="519"/>
                </a:lnTo>
                <a:lnTo>
                  <a:pt x="184" y="514"/>
                </a:lnTo>
                <a:lnTo>
                  <a:pt x="161" y="505"/>
                </a:lnTo>
                <a:lnTo>
                  <a:pt x="140" y="495"/>
                </a:lnTo>
                <a:lnTo>
                  <a:pt x="120" y="483"/>
                </a:lnTo>
                <a:lnTo>
                  <a:pt x="100" y="469"/>
                </a:lnTo>
                <a:lnTo>
                  <a:pt x="82" y="453"/>
                </a:lnTo>
                <a:lnTo>
                  <a:pt x="66" y="436"/>
                </a:lnTo>
                <a:lnTo>
                  <a:pt x="51" y="418"/>
                </a:lnTo>
                <a:lnTo>
                  <a:pt x="37" y="398"/>
                </a:lnTo>
                <a:lnTo>
                  <a:pt x="27" y="378"/>
                </a:lnTo>
                <a:lnTo>
                  <a:pt x="17" y="356"/>
                </a:lnTo>
                <a:lnTo>
                  <a:pt x="9" y="333"/>
                </a:lnTo>
                <a:lnTo>
                  <a:pt x="4" y="310"/>
                </a:lnTo>
                <a:lnTo>
                  <a:pt x="1" y="287"/>
                </a:lnTo>
                <a:lnTo>
                  <a:pt x="0" y="263"/>
                </a:lnTo>
                <a:lnTo>
                  <a:pt x="1" y="240"/>
                </a:lnTo>
                <a:lnTo>
                  <a:pt x="4" y="217"/>
                </a:lnTo>
                <a:lnTo>
                  <a:pt x="9" y="193"/>
                </a:lnTo>
                <a:lnTo>
                  <a:pt x="17" y="171"/>
                </a:lnTo>
                <a:lnTo>
                  <a:pt x="27" y="149"/>
                </a:lnTo>
                <a:lnTo>
                  <a:pt x="37" y="129"/>
                </a:lnTo>
                <a:lnTo>
                  <a:pt x="50" y="108"/>
                </a:lnTo>
                <a:lnTo>
                  <a:pt x="65" y="90"/>
                </a:lnTo>
                <a:lnTo>
                  <a:pt x="82" y="73"/>
                </a:lnTo>
                <a:lnTo>
                  <a:pt x="99" y="57"/>
                </a:lnTo>
                <a:lnTo>
                  <a:pt x="119" y="44"/>
                </a:lnTo>
                <a:lnTo>
                  <a:pt x="139" y="32"/>
                </a:lnTo>
                <a:lnTo>
                  <a:pt x="160" y="21"/>
                </a:lnTo>
                <a:lnTo>
                  <a:pt x="183" y="13"/>
                </a:lnTo>
                <a:lnTo>
                  <a:pt x="206" y="7"/>
                </a:lnTo>
                <a:lnTo>
                  <a:pt x="230" y="2"/>
                </a:lnTo>
                <a:lnTo>
                  <a:pt x="253" y="0"/>
                </a:lnTo>
                <a:lnTo>
                  <a:pt x="277" y="0"/>
                </a:lnTo>
                <a:lnTo>
                  <a:pt x="301" y="2"/>
                </a:lnTo>
                <a:lnTo>
                  <a:pt x="324" y="7"/>
                </a:lnTo>
                <a:lnTo>
                  <a:pt x="348" y="13"/>
                </a:lnTo>
                <a:lnTo>
                  <a:pt x="369" y="21"/>
                </a:lnTo>
                <a:lnTo>
                  <a:pt x="390" y="31"/>
                </a:lnTo>
                <a:lnTo>
                  <a:pt x="412" y="44"/>
                </a:lnTo>
                <a:lnTo>
                  <a:pt x="431" y="57"/>
                </a:lnTo>
                <a:lnTo>
                  <a:pt x="448" y="72"/>
                </a:lnTo>
                <a:lnTo>
                  <a:pt x="465" y="89"/>
                </a:lnTo>
                <a:lnTo>
                  <a:pt x="480" y="108"/>
                </a:lnTo>
                <a:lnTo>
                  <a:pt x="493" y="128"/>
                </a:lnTo>
                <a:lnTo>
                  <a:pt x="504" y="149"/>
                </a:lnTo>
                <a:lnTo>
                  <a:pt x="513" y="170"/>
                </a:lnTo>
                <a:lnTo>
                  <a:pt x="521" y="192"/>
                </a:lnTo>
                <a:lnTo>
                  <a:pt x="526" y="216"/>
                </a:lnTo>
                <a:lnTo>
                  <a:pt x="530" y="239"/>
                </a:lnTo>
                <a:lnTo>
                  <a:pt x="531" y="262"/>
                </a:lnTo>
                <a:lnTo>
                  <a:pt x="531" y="262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59" name="Freeform 1079"/>
          <p:cNvSpPr>
            <a:spLocks/>
          </p:cNvSpPr>
          <p:nvPr/>
        </p:nvSpPr>
        <p:spPr bwMode="auto">
          <a:xfrm>
            <a:off x="8747125" y="3008313"/>
            <a:ext cx="111125" cy="242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25"/>
              </a:cxn>
              <a:cxn ang="0">
                <a:pos x="3" y="51"/>
              </a:cxn>
              <a:cxn ang="0">
                <a:pos x="5" y="76"/>
              </a:cxn>
              <a:cxn ang="0">
                <a:pos x="9" y="101"/>
              </a:cxn>
              <a:cxn ang="0">
                <a:pos x="16" y="124"/>
              </a:cxn>
              <a:cxn ang="0">
                <a:pos x="22" y="147"/>
              </a:cxn>
              <a:cxn ang="0">
                <a:pos x="29" y="170"/>
              </a:cxn>
              <a:cxn ang="0">
                <a:pos x="38" y="191"/>
              </a:cxn>
              <a:cxn ang="0">
                <a:pos x="48" y="210"/>
              </a:cxn>
              <a:cxn ang="0">
                <a:pos x="58" y="228"/>
              </a:cxn>
              <a:cxn ang="0">
                <a:pos x="70" y="245"/>
              </a:cxn>
              <a:cxn ang="0">
                <a:pos x="82" y="260"/>
              </a:cxn>
              <a:cxn ang="0">
                <a:pos x="95" y="273"/>
              </a:cxn>
              <a:cxn ang="0">
                <a:pos x="108" y="284"/>
              </a:cxn>
              <a:cxn ang="0">
                <a:pos x="122" y="294"/>
              </a:cxn>
              <a:cxn ang="0">
                <a:pos x="136" y="301"/>
              </a:cxn>
              <a:cxn ang="0">
                <a:pos x="150" y="306"/>
              </a:cxn>
              <a:cxn ang="0">
                <a:pos x="165" y="309"/>
              </a:cxn>
              <a:cxn ang="0">
                <a:pos x="180" y="310"/>
              </a:cxn>
            </a:cxnLst>
            <a:rect l="0" t="0" r="r" b="b"/>
            <a:pathLst>
              <a:path w="180" h="310">
                <a:moveTo>
                  <a:pt x="0" y="0"/>
                </a:moveTo>
                <a:lnTo>
                  <a:pt x="1" y="25"/>
                </a:lnTo>
                <a:lnTo>
                  <a:pt x="3" y="51"/>
                </a:lnTo>
                <a:lnTo>
                  <a:pt x="5" y="76"/>
                </a:lnTo>
                <a:lnTo>
                  <a:pt x="9" y="101"/>
                </a:lnTo>
                <a:lnTo>
                  <a:pt x="16" y="124"/>
                </a:lnTo>
                <a:lnTo>
                  <a:pt x="22" y="147"/>
                </a:lnTo>
                <a:lnTo>
                  <a:pt x="29" y="170"/>
                </a:lnTo>
                <a:lnTo>
                  <a:pt x="38" y="191"/>
                </a:lnTo>
                <a:lnTo>
                  <a:pt x="48" y="210"/>
                </a:lnTo>
                <a:lnTo>
                  <a:pt x="58" y="228"/>
                </a:lnTo>
                <a:lnTo>
                  <a:pt x="70" y="245"/>
                </a:lnTo>
                <a:lnTo>
                  <a:pt x="82" y="260"/>
                </a:lnTo>
                <a:lnTo>
                  <a:pt x="95" y="273"/>
                </a:lnTo>
                <a:lnTo>
                  <a:pt x="108" y="284"/>
                </a:lnTo>
                <a:lnTo>
                  <a:pt x="122" y="294"/>
                </a:lnTo>
                <a:lnTo>
                  <a:pt x="136" y="301"/>
                </a:lnTo>
                <a:lnTo>
                  <a:pt x="150" y="306"/>
                </a:lnTo>
                <a:lnTo>
                  <a:pt x="165" y="309"/>
                </a:lnTo>
                <a:lnTo>
                  <a:pt x="180" y="31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0" name="Freeform 1080"/>
          <p:cNvSpPr>
            <a:spLocks/>
          </p:cNvSpPr>
          <p:nvPr/>
        </p:nvSpPr>
        <p:spPr bwMode="auto">
          <a:xfrm>
            <a:off x="8632825" y="2792413"/>
            <a:ext cx="114300" cy="220663"/>
          </a:xfrm>
          <a:custGeom>
            <a:avLst/>
            <a:gdLst/>
            <a:ahLst/>
            <a:cxnLst>
              <a:cxn ang="0">
                <a:pos x="188" y="296"/>
              </a:cxn>
              <a:cxn ang="0">
                <a:pos x="182" y="234"/>
              </a:cxn>
              <a:cxn ang="0">
                <a:pos x="171" y="175"/>
              </a:cxn>
              <a:cxn ang="0">
                <a:pos x="153" y="124"/>
              </a:cxn>
              <a:cxn ang="0">
                <a:pos x="130" y="80"/>
              </a:cxn>
              <a:cxn ang="0">
                <a:pos x="102" y="44"/>
              </a:cxn>
              <a:cxn ang="0">
                <a:pos x="71" y="18"/>
              </a:cxn>
              <a:cxn ang="0">
                <a:pos x="37" y="2"/>
              </a:cxn>
              <a:cxn ang="0">
                <a:pos x="0" y="0"/>
              </a:cxn>
            </a:cxnLst>
            <a:rect l="0" t="0" r="r" b="b"/>
            <a:pathLst>
              <a:path w="188" h="296">
                <a:moveTo>
                  <a:pt x="188" y="296"/>
                </a:moveTo>
                <a:lnTo>
                  <a:pt x="182" y="234"/>
                </a:lnTo>
                <a:lnTo>
                  <a:pt x="171" y="175"/>
                </a:lnTo>
                <a:lnTo>
                  <a:pt x="153" y="124"/>
                </a:lnTo>
                <a:lnTo>
                  <a:pt x="130" y="80"/>
                </a:lnTo>
                <a:lnTo>
                  <a:pt x="102" y="44"/>
                </a:lnTo>
                <a:lnTo>
                  <a:pt x="71" y="18"/>
                </a:lnTo>
                <a:lnTo>
                  <a:pt x="37" y="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1" name="Line 1081"/>
          <p:cNvSpPr>
            <a:spLocks noChangeShapeType="1"/>
          </p:cNvSpPr>
          <p:nvPr/>
        </p:nvSpPr>
        <p:spPr bwMode="auto">
          <a:xfrm>
            <a:off x="8847138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2" name="Freeform 1082"/>
          <p:cNvSpPr>
            <a:spLocks/>
          </p:cNvSpPr>
          <p:nvPr/>
        </p:nvSpPr>
        <p:spPr bwMode="auto">
          <a:xfrm>
            <a:off x="9020175" y="3008313"/>
            <a:ext cx="111125" cy="242888"/>
          </a:xfrm>
          <a:custGeom>
            <a:avLst/>
            <a:gdLst/>
            <a:ahLst/>
            <a:cxnLst>
              <a:cxn ang="0">
                <a:pos x="184" y="0"/>
              </a:cxn>
              <a:cxn ang="0">
                <a:pos x="184" y="26"/>
              </a:cxn>
              <a:cxn ang="0">
                <a:pos x="182" y="52"/>
              </a:cxn>
              <a:cxn ang="0">
                <a:pos x="179" y="77"/>
              </a:cxn>
              <a:cxn ang="0">
                <a:pos x="174" y="103"/>
              </a:cxn>
              <a:cxn ang="0">
                <a:pos x="169" y="127"/>
              </a:cxn>
              <a:cxn ang="0">
                <a:pos x="162" y="150"/>
              </a:cxn>
              <a:cxn ang="0">
                <a:pos x="154" y="173"/>
              </a:cxn>
              <a:cxn ang="0">
                <a:pos x="146" y="194"/>
              </a:cxn>
              <a:cxn ang="0">
                <a:pos x="136" y="214"/>
              </a:cxn>
              <a:cxn ang="0">
                <a:pos x="125" y="233"/>
              </a:cxn>
              <a:cxn ang="0">
                <a:pos x="113" y="250"/>
              </a:cxn>
              <a:cxn ang="0">
                <a:pos x="101" y="265"/>
              </a:cxn>
              <a:cxn ang="0">
                <a:pos x="88" y="278"/>
              </a:cxn>
              <a:cxn ang="0">
                <a:pos x="74" y="289"/>
              </a:cxn>
              <a:cxn ang="0">
                <a:pos x="60" y="299"/>
              </a:cxn>
              <a:cxn ang="0">
                <a:pos x="45" y="306"/>
              </a:cxn>
              <a:cxn ang="0">
                <a:pos x="31" y="312"/>
              </a:cxn>
              <a:cxn ang="0">
                <a:pos x="15" y="315"/>
              </a:cxn>
              <a:cxn ang="0">
                <a:pos x="0" y="316"/>
              </a:cxn>
            </a:cxnLst>
            <a:rect l="0" t="0" r="r" b="b"/>
            <a:pathLst>
              <a:path w="184" h="316">
                <a:moveTo>
                  <a:pt x="184" y="0"/>
                </a:moveTo>
                <a:lnTo>
                  <a:pt x="184" y="26"/>
                </a:lnTo>
                <a:lnTo>
                  <a:pt x="182" y="52"/>
                </a:lnTo>
                <a:lnTo>
                  <a:pt x="179" y="77"/>
                </a:lnTo>
                <a:lnTo>
                  <a:pt x="174" y="103"/>
                </a:lnTo>
                <a:lnTo>
                  <a:pt x="169" y="127"/>
                </a:lnTo>
                <a:lnTo>
                  <a:pt x="162" y="150"/>
                </a:lnTo>
                <a:lnTo>
                  <a:pt x="154" y="173"/>
                </a:lnTo>
                <a:lnTo>
                  <a:pt x="146" y="194"/>
                </a:lnTo>
                <a:lnTo>
                  <a:pt x="136" y="214"/>
                </a:lnTo>
                <a:lnTo>
                  <a:pt x="125" y="233"/>
                </a:lnTo>
                <a:lnTo>
                  <a:pt x="113" y="250"/>
                </a:lnTo>
                <a:lnTo>
                  <a:pt x="101" y="265"/>
                </a:lnTo>
                <a:lnTo>
                  <a:pt x="88" y="278"/>
                </a:lnTo>
                <a:lnTo>
                  <a:pt x="74" y="289"/>
                </a:lnTo>
                <a:lnTo>
                  <a:pt x="60" y="299"/>
                </a:lnTo>
                <a:lnTo>
                  <a:pt x="45" y="306"/>
                </a:lnTo>
                <a:lnTo>
                  <a:pt x="31" y="312"/>
                </a:lnTo>
                <a:lnTo>
                  <a:pt x="15" y="315"/>
                </a:lnTo>
                <a:lnTo>
                  <a:pt x="0" y="316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3" name="Freeform 1083"/>
          <p:cNvSpPr>
            <a:spLocks/>
          </p:cNvSpPr>
          <p:nvPr/>
        </p:nvSpPr>
        <p:spPr bwMode="auto">
          <a:xfrm>
            <a:off x="9129713" y="2786063"/>
            <a:ext cx="115888" cy="223838"/>
          </a:xfrm>
          <a:custGeom>
            <a:avLst/>
            <a:gdLst/>
            <a:ahLst/>
            <a:cxnLst>
              <a:cxn ang="0">
                <a:pos x="0" y="300"/>
              </a:cxn>
              <a:cxn ang="0">
                <a:pos x="4" y="237"/>
              </a:cxn>
              <a:cxn ang="0">
                <a:pos x="16" y="177"/>
              </a:cxn>
              <a:cxn ang="0">
                <a:pos x="34" y="125"/>
              </a:cxn>
              <a:cxn ang="0">
                <a:pos x="58" y="80"/>
              </a:cxn>
              <a:cxn ang="0">
                <a:pos x="85" y="44"/>
              </a:cxn>
              <a:cxn ang="0">
                <a:pos x="116" y="18"/>
              </a:cxn>
              <a:cxn ang="0">
                <a:pos x="152" y="2"/>
              </a:cxn>
              <a:cxn ang="0">
                <a:pos x="189" y="0"/>
              </a:cxn>
            </a:cxnLst>
            <a:rect l="0" t="0" r="r" b="b"/>
            <a:pathLst>
              <a:path w="189" h="300">
                <a:moveTo>
                  <a:pt x="0" y="300"/>
                </a:moveTo>
                <a:lnTo>
                  <a:pt x="4" y="237"/>
                </a:lnTo>
                <a:lnTo>
                  <a:pt x="16" y="177"/>
                </a:lnTo>
                <a:lnTo>
                  <a:pt x="34" y="125"/>
                </a:lnTo>
                <a:lnTo>
                  <a:pt x="58" y="80"/>
                </a:lnTo>
                <a:lnTo>
                  <a:pt x="85" y="44"/>
                </a:lnTo>
                <a:lnTo>
                  <a:pt x="116" y="18"/>
                </a:lnTo>
                <a:lnTo>
                  <a:pt x="152" y="2"/>
                </a:lnTo>
                <a:lnTo>
                  <a:pt x="189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4" name="Line 1084"/>
          <p:cNvSpPr>
            <a:spLocks noChangeShapeType="1"/>
          </p:cNvSpPr>
          <p:nvPr/>
        </p:nvSpPr>
        <p:spPr bwMode="auto">
          <a:xfrm flipH="1">
            <a:off x="8847138" y="3249613"/>
            <a:ext cx="180975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5" name="Freeform 1085"/>
          <p:cNvSpPr>
            <a:spLocks/>
          </p:cNvSpPr>
          <p:nvPr/>
        </p:nvSpPr>
        <p:spPr bwMode="auto">
          <a:xfrm>
            <a:off x="8745538" y="3249613"/>
            <a:ext cx="111125" cy="250825"/>
          </a:xfrm>
          <a:custGeom>
            <a:avLst/>
            <a:gdLst/>
            <a:ahLst/>
            <a:cxnLst>
              <a:cxn ang="0">
                <a:pos x="0" y="313"/>
              </a:cxn>
              <a:cxn ang="0">
                <a:pos x="1" y="288"/>
              </a:cxn>
              <a:cxn ang="0">
                <a:pos x="2" y="262"/>
              </a:cxn>
              <a:cxn ang="0">
                <a:pos x="5" y="237"/>
              </a:cxn>
              <a:cxn ang="0">
                <a:pos x="9" y="212"/>
              </a:cxn>
              <a:cxn ang="0">
                <a:pos x="15" y="188"/>
              </a:cxn>
              <a:cxn ang="0">
                <a:pos x="21" y="164"/>
              </a:cxn>
              <a:cxn ang="0">
                <a:pos x="30" y="142"/>
              </a:cxn>
              <a:cxn ang="0">
                <a:pos x="38" y="121"/>
              </a:cxn>
              <a:cxn ang="0">
                <a:pos x="48" y="102"/>
              </a:cxn>
              <a:cxn ang="0">
                <a:pos x="59" y="84"/>
              </a:cxn>
              <a:cxn ang="0">
                <a:pos x="69" y="67"/>
              </a:cxn>
              <a:cxn ang="0">
                <a:pos x="82" y="52"/>
              </a:cxn>
              <a:cxn ang="0">
                <a:pos x="94" y="38"/>
              </a:cxn>
              <a:cxn ang="0">
                <a:pos x="108" y="26"/>
              </a:cxn>
              <a:cxn ang="0">
                <a:pos x="122" y="18"/>
              </a:cxn>
              <a:cxn ang="0">
                <a:pos x="136" y="11"/>
              </a:cxn>
              <a:cxn ang="0">
                <a:pos x="151" y="5"/>
              </a:cxn>
              <a:cxn ang="0">
                <a:pos x="166" y="1"/>
              </a:cxn>
              <a:cxn ang="0">
                <a:pos x="181" y="0"/>
              </a:cxn>
            </a:cxnLst>
            <a:rect l="0" t="0" r="r" b="b"/>
            <a:pathLst>
              <a:path w="181" h="313">
                <a:moveTo>
                  <a:pt x="0" y="313"/>
                </a:moveTo>
                <a:lnTo>
                  <a:pt x="1" y="288"/>
                </a:lnTo>
                <a:lnTo>
                  <a:pt x="2" y="262"/>
                </a:lnTo>
                <a:lnTo>
                  <a:pt x="5" y="237"/>
                </a:lnTo>
                <a:lnTo>
                  <a:pt x="9" y="212"/>
                </a:lnTo>
                <a:lnTo>
                  <a:pt x="15" y="188"/>
                </a:lnTo>
                <a:lnTo>
                  <a:pt x="21" y="164"/>
                </a:lnTo>
                <a:lnTo>
                  <a:pt x="30" y="142"/>
                </a:lnTo>
                <a:lnTo>
                  <a:pt x="38" y="121"/>
                </a:lnTo>
                <a:lnTo>
                  <a:pt x="48" y="102"/>
                </a:lnTo>
                <a:lnTo>
                  <a:pt x="59" y="84"/>
                </a:lnTo>
                <a:lnTo>
                  <a:pt x="69" y="67"/>
                </a:lnTo>
                <a:lnTo>
                  <a:pt x="82" y="52"/>
                </a:lnTo>
                <a:lnTo>
                  <a:pt x="94" y="38"/>
                </a:lnTo>
                <a:lnTo>
                  <a:pt x="108" y="26"/>
                </a:lnTo>
                <a:lnTo>
                  <a:pt x="122" y="18"/>
                </a:lnTo>
                <a:lnTo>
                  <a:pt x="136" y="11"/>
                </a:lnTo>
                <a:lnTo>
                  <a:pt x="151" y="5"/>
                </a:lnTo>
                <a:lnTo>
                  <a:pt x="166" y="1"/>
                </a:lnTo>
                <a:lnTo>
                  <a:pt x="181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6" name="Freeform 1086"/>
          <p:cNvSpPr>
            <a:spLocks/>
          </p:cNvSpPr>
          <p:nvPr/>
        </p:nvSpPr>
        <p:spPr bwMode="auto">
          <a:xfrm>
            <a:off x="8632825" y="3495675"/>
            <a:ext cx="112713" cy="217488"/>
          </a:xfrm>
          <a:custGeom>
            <a:avLst/>
            <a:gdLst/>
            <a:ahLst/>
            <a:cxnLst>
              <a:cxn ang="0">
                <a:pos x="186" y="0"/>
              </a:cxn>
              <a:cxn ang="0">
                <a:pos x="181" y="61"/>
              </a:cxn>
              <a:cxn ang="0">
                <a:pos x="169" y="120"/>
              </a:cxn>
              <a:cxn ang="0">
                <a:pos x="152" y="171"/>
              </a:cxn>
              <a:cxn ang="0">
                <a:pos x="128" y="215"/>
              </a:cxn>
              <a:cxn ang="0">
                <a:pos x="101" y="250"/>
              </a:cxn>
              <a:cxn ang="0">
                <a:pos x="70" y="277"/>
              </a:cxn>
              <a:cxn ang="0">
                <a:pos x="36" y="292"/>
              </a:cxn>
              <a:cxn ang="0">
                <a:pos x="0" y="296"/>
              </a:cxn>
            </a:cxnLst>
            <a:rect l="0" t="0" r="r" b="b"/>
            <a:pathLst>
              <a:path w="186" h="296">
                <a:moveTo>
                  <a:pt x="186" y="0"/>
                </a:moveTo>
                <a:lnTo>
                  <a:pt x="181" y="61"/>
                </a:lnTo>
                <a:lnTo>
                  <a:pt x="169" y="120"/>
                </a:lnTo>
                <a:lnTo>
                  <a:pt x="152" y="171"/>
                </a:lnTo>
                <a:lnTo>
                  <a:pt x="128" y="215"/>
                </a:lnTo>
                <a:lnTo>
                  <a:pt x="101" y="250"/>
                </a:lnTo>
                <a:lnTo>
                  <a:pt x="70" y="277"/>
                </a:lnTo>
                <a:lnTo>
                  <a:pt x="36" y="292"/>
                </a:lnTo>
                <a:lnTo>
                  <a:pt x="0" y="296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7" name="Line 1087"/>
          <p:cNvSpPr>
            <a:spLocks noChangeShapeType="1"/>
          </p:cNvSpPr>
          <p:nvPr/>
        </p:nvSpPr>
        <p:spPr bwMode="auto">
          <a:xfrm>
            <a:off x="8850313" y="3249613"/>
            <a:ext cx="176213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8" name="Freeform 1088"/>
          <p:cNvSpPr>
            <a:spLocks/>
          </p:cNvSpPr>
          <p:nvPr/>
        </p:nvSpPr>
        <p:spPr bwMode="auto">
          <a:xfrm>
            <a:off x="9021763" y="3249613"/>
            <a:ext cx="109538" cy="230188"/>
          </a:xfrm>
          <a:custGeom>
            <a:avLst/>
            <a:gdLst/>
            <a:ahLst/>
            <a:cxnLst>
              <a:cxn ang="0">
                <a:pos x="182" y="317"/>
              </a:cxn>
              <a:cxn ang="0">
                <a:pos x="182" y="291"/>
              </a:cxn>
              <a:cxn ang="0">
                <a:pos x="180" y="265"/>
              </a:cxn>
              <a:cxn ang="0">
                <a:pos x="177" y="240"/>
              </a:cxn>
              <a:cxn ang="0">
                <a:pos x="172" y="214"/>
              </a:cxn>
              <a:cxn ang="0">
                <a:pos x="167" y="190"/>
              </a:cxn>
              <a:cxn ang="0">
                <a:pos x="161" y="167"/>
              </a:cxn>
              <a:cxn ang="0">
                <a:pos x="152" y="144"/>
              </a:cxn>
              <a:cxn ang="0">
                <a:pos x="144" y="123"/>
              </a:cxn>
              <a:cxn ang="0">
                <a:pos x="134" y="103"/>
              </a:cxn>
              <a:cxn ang="0">
                <a:pos x="123" y="85"/>
              </a:cxn>
              <a:cxn ang="0">
                <a:pos x="111" y="68"/>
              </a:cxn>
              <a:cxn ang="0">
                <a:pos x="100" y="52"/>
              </a:cxn>
              <a:cxn ang="0">
                <a:pos x="87" y="39"/>
              </a:cxn>
              <a:cxn ang="0">
                <a:pos x="73" y="28"/>
              </a:cxn>
              <a:cxn ang="0">
                <a:pos x="59" y="18"/>
              </a:cxn>
              <a:cxn ang="0">
                <a:pos x="44" y="11"/>
              </a:cxn>
              <a:cxn ang="0">
                <a:pos x="30" y="5"/>
              </a:cxn>
              <a:cxn ang="0">
                <a:pos x="15" y="2"/>
              </a:cxn>
              <a:cxn ang="0">
                <a:pos x="0" y="0"/>
              </a:cxn>
            </a:cxnLst>
            <a:rect l="0" t="0" r="r" b="b"/>
            <a:pathLst>
              <a:path w="182" h="317">
                <a:moveTo>
                  <a:pt x="182" y="317"/>
                </a:moveTo>
                <a:lnTo>
                  <a:pt x="182" y="291"/>
                </a:lnTo>
                <a:lnTo>
                  <a:pt x="180" y="265"/>
                </a:lnTo>
                <a:lnTo>
                  <a:pt x="177" y="240"/>
                </a:lnTo>
                <a:lnTo>
                  <a:pt x="172" y="214"/>
                </a:lnTo>
                <a:lnTo>
                  <a:pt x="167" y="190"/>
                </a:lnTo>
                <a:lnTo>
                  <a:pt x="161" y="167"/>
                </a:lnTo>
                <a:lnTo>
                  <a:pt x="152" y="144"/>
                </a:lnTo>
                <a:lnTo>
                  <a:pt x="144" y="123"/>
                </a:lnTo>
                <a:lnTo>
                  <a:pt x="134" y="103"/>
                </a:lnTo>
                <a:lnTo>
                  <a:pt x="123" y="85"/>
                </a:lnTo>
                <a:lnTo>
                  <a:pt x="111" y="68"/>
                </a:lnTo>
                <a:lnTo>
                  <a:pt x="100" y="52"/>
                </a:lnTo>
                <a:lnTo>
                  <a:pt x="87" y="39"/>
                </a:lnTo>
                <a:lnTo>
                  <a:pt x="73" y="28"/>
                </a:lnTo>
                <a:lnTo>
                  <a:pt x="59" y="18"/>
                </a:lnTo>
                <a:lnTo>
                  <a:pt x="44" y="11"/>
                </a:lnTo>
                <a:lnTo>
                  <a:pt x="30" y="5"/>
                </a:lnTo>
                <a:lnTo>
                  <a:pt x="15" y="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9" name="Freeform 1089"/>
          <p:cNvSpPr>
            <a:spLocks/>
          </p:cNvSpPr>
          <p:nvPr/>
        </p:nvSpPr>
        <p:spPr bwMode="auto">
          <a:xfrm>
            <a:off x="9131300" y="3478213"/>
            <a:ext cx="115888" cy="223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62"/>
              </a:cxn>
              <a:cxn ang="0">
                <a:pos x="16" y="122"/>
              </a:cxn>
              <a:cxn ang="0">
                <a:pos x="34" y="174"/>
              </a:cxn>
              <a:cxn ang="0">
                <a:pos x="58" y="218"/>
              </a:cxn>
              <a:cxn ang="0">
                <a:pos x="86" y="255"/>
              </a:cxn>
              <a:cxn ang="0">
                <a:pos x="117" y="281"/>
              </a:cxn>
              <a:cxn ang="0">
                <a:pos x="152" y="297"/>
              </a:cxn>
              <a:cxn ang="0">
                <a:pos x="189" y="300"/>
              </a:cxn>
            </a:cxnLst>
            <a:rect l="0" t="0" r="r" b="b"/>
            <a:pathLst>
              <a:path w="189" h="300">
                <a:moveTo>
                  <a:pt x="0" y="0"/>
                </a:moveTo>
                <a:lnTo>
                  <a:pt x="4" y="62"/>
                </a:lnTo>
                <a:lnTo>
                  <a:pt x="16" y="122"/>
                </a:lnTo>
                <a:lnTo>
                  <a:pt x="34" y="174"/>
                </a:lnTo>
                <a:lnTo>
                  <a:pt x="58" y="218"/>
                </a:lnTo>
                <a:lnTo>
                  <a:pt x="86" y="255"/>
                </a:lnTo>
                <a:lnTo>
                  <a:pt x="117" y="281"/>
                </a:lnTo>
                <a:lnTo>
                  <a:pt x="152" y="297"/>
                </a:lnTo>
                <a:lnTo>
                  <a:pt x="189" y="30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0" name="Line 1090"/>
          <p:cNvSpPr>
            <a:spLocks noChangeShapeType="1"/>
          </p:cNvSpPr>
          <p:nvPr/>
        </p:nvSpPr>
        <p:spPr bwMode="auto">
          <a:xfrm flipH="1">
            <a:off x="8850313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1" name="Line 1091"/>
          <p:cNvSpPr>
            <a:spLocks noChangeShapeType="1"/>
          </p:cNvSpPr>
          <p:nvPr/>
        </p:nvSpPr>
        <p:spPr bwMode="auto">
          <a:xfrm>
            <a:off x="7297738" y="2786063"/>
            <a:ext cx="1335088" cy="4763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2" name="Freeform 1092"/>
          <p:cNvSpPr>
            <a:spLocks/>
          </p:cNvSpPr>
          <p:nvPr/>
        </p:nvSpPr>
        <p:spPr bwMode="auto">
          <a:xfrm>
            <a:off x="7297738" y="3711575"/>
            <a:ext cx="1335088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87" y="0"/>
              </a:cxn>
              <a:cxn ang="0">
                <a:pos x="2158" y="0"/>
              </a:cxn>
            </a:cxnLst>
            <a:rect l="0" t="0" r="r" b="b"/>
            <a:pathLst>
              <a:path w="2187">
                <a:moveTo>
                  <a:pt x="0" y="0"/>
                </a:moveTo>
                <a:lnTo>
                  <a:pt x="2187" y="0"/>
                </a:lnTo>
                <a:lnTo>
                  <a:pt x="2158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3" name="Rectangle 1093"/>
          <p:cNvSpPr>
            <a:spLocks noChangeArrowheads="1"/>
          </p:cNvSpPr>
          <p:nvPr/>
        </p:nvSpPr>
        <p:spPr bwMode="auto">
          <a:xfrm>
            <a:off x="7773988" y="2511010"/>
            <a:ext cx="540000" cy="540000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4" name="Rectangle 1094"/>
          <p:cNvSpPr>
            <a:spLocks noChangeArrowheads="1"/>
          </p:cNvSpPr>
          <p:nvPr/>
        </p:nvSpPr>
        <p:spPr bwMode="auto">
          <a:xfrm>
            <a:off x="7880350" y="2484438"/>
            <a:ext cx="263525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75" name="Rectangle 1095"/>
          <p:cNvSpPr>
            <a:spLocks noChangeArrowheads="1"/>
          </p:cNvSpPr>
          <p:nvPr/>
        </p:nvSpPr>
        <p:spPr bwMode="auto">
          <a:xfrm>
            <a:off x="8072438" y="2774950"/>
            <a:ext cx="1349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B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76" name="Freeform 1096"/>
          <p:cNvSpPr>
            <a:spLocks/>
          </p:cNvSpPr>
          <p:nvPr/>
        </p:nvSpPr>
        <p:spPr bwMode="auto">
          <a:xfrm>
            <a:off x="2854325" y="2438400"/>
            <a:ext cx="323850" cy="347663"/>
          </a:xfrm>
          <a:custGeom>
            <a:avLst/>
            <a:gdLst/>
            <a:ahLst/>
            <a:cxnLst>
              <a:cxn ang="0">
                <a:pos x="530" y="286"/>
              </a:cxn>
              <a:cxn ang="0">
                <a:pos x="522" y="332"/>
              </a:cxn>
              <a:cxn ang="0">
                <a:pos x="504" y="377"/>
              </a:cxn>
              <a:cxn ang="0">
                <a:pos x="481" y="417"/>
              </a:cxn>
              <a:cxn ang="0">
                <a:pos x="449" y="453"/>
              </a:cxn>
              <a:cxn ang="0">
                <a:pos x="412" y="482"/>
              </a:cxn>
              <a:cxn ang="0">
                <a:pos x="370" y="505"/>
              </a:cxn>
              <a:cxn ang="0">
                <a:pos x="325" y="519"/>
              </a:cxn>
              <a:cxn ang="0">
                <a:pos x="278" y="525"/>
              </a:cxn>
              <a:cxn ang="0">
                <a:pos x="231" y="523"/>
              </a:cxn>
              <a:cxn ang="0">
                <a:pos x="183" y="513"/>
              </a:cxn>
              <a:cxn ang="0">
                <a:pos x="140" y="494"/>
              </a:cxn>
              <a:cxn ang="0">
                <a:pos x="100" y="469"/>
              </a:cxn>
              <a:cxn ang="0">
                <a:pos x="66" y="436"/>
              </a:cxn>
              <a:cxn ang="0">
                <a:pos x="38" y="398"/>
              </a:cxn>
              <a:cxn ang="0">
                <a:pos x="18" y="355"/>
              </a:cxn>
              <a:cxn ang="0">
                <a:pos x="5" y="310"/>
              </a:cxn>
              <a:cxn ang="0">
                <a:pos x="0" y="263"/>
              </a:cxn>
              <a:cxn ang="0">
                <a:pos x="5" y="216"/>
              </a:cxn>
              <a:cxn ang="0">
                <a:pos x="17" y="171"/>
              </a:cxn>
              <a:cxn ang="0">
                <a:pos x="38" y="128"/>
              </a:cxn>
              <a:cxn ang="0">
                <a:pos x="66" y="90"/>
              </a:cxn>
              <a:cxn ang="0">
                <a:pos x="100" y="57"/>
              </a:cxn>
              <a:cxn ang="0">
                <a:pos x="140" y="32"/>
              </a:cxn>
              <a:cxn ang="0">
                <a:pos x="183" y="12"/>
              </a:cxn>
              <a:cxn ang="0">
                <a:pos x="229" y="2"/>
              </a:cxn>
              <a:cxn ang="0">
                <a:pos x="278" y="0"/>
              </a:cxn>
              <a:cxn ang="0">
                <a:pos x="325" y="6"/>
              </a:cxn>
              <a:cxn ang="0">
                <a:pos x="370" y="21"/>
              </a:cxn>
              <a:cxn ang="0">
                <a:pos x="411" y="43"/>
              </a:cxn>
              <a:cxn ang="0">
                <a:pos x="449" y="72"/>
              </a:cxn>
              <a:cxn ang="0">
                <a:pos x="480" y="108"/>
              </a:cxn>
              <a:cxn ang="0">
                <a:pos x="504" y="148"/>
              </a:cxn>
              <a:cxn ang="0">
                <a:pos x="522" y="192"/>
              </a:cxn>
              <a:cxn ang="0">
                <a:pos x="530" y="239"/>
              </a:cxn>
              <a:cxn ang="0">
                <a:pos x="531" y="262"/>
              </a:cxn>
            </a:cxnLst>
            <a:rect l="0" t="0" r="r" b="b"/>
            <a:pathLst>
              <a:path w="531" h="525">
                <a:moveTo>
                  <a:pt x="531" y="262"/>
                </a:moveTo>
                <a:lnTo>
                  <a:pt x="530" y="286"/>
                </a:lnTo>
                <a:lnTo>
                  <a:pt x="527" y="310"/>
                </a:lnTo>
                <a:lnTo>
                  <a:pt x="522" y="332"/>
                </a:lnTo>
                <a:lnTo>
                  <a:pt x="514" y="355"/>
                </a:lnTo>
                <a:lnTo>
                  <a:pt x="504" y="377"/>
                </a:lnTo>
                <a:lnTo>
                  <a:pt x="494" y="398"/>
                </a:lnTo>
                <a:lnTo>
                  <a:pt x="481" y="417"/>
                </a:lnTo>
                <a:lnTo>
                  <a:pt x="466" y="436"/>
                </a:lnTo>
                <a:lnTo>
                  <a:pt x="449" y="453"/>
                </a:lnTo>
                <a:lnTo>
                  <a:pt x="432" y="468"/>
                </a:lnTo>
                <a:lnTo>
                  <a:pt x="412" y="482"/>
                </a:lnTo>
                <a:lnTo>
                  <a:pt x="391" y="494"/>
                </a:lnTo>
                <a:lnTo>
                  <a:pt x="370" y="505"/>
                </a:lnTo>
                <a:lnTo>
                  <a:pt x="348" y="512"/>
                </a:lnTo>
                <a:lnTo>
                  <a:pt x="325" y="519"/>
                </a:lnTo>
                <a:lnTo>
                  <a:pt x="301" y="523"/>
                </a:lnTo>
                <a:lnTo>
                  <a:pt x="278" y="525"/>
                </a:lnTo>
                <a:lnTo>
                  <a:pt x="254" y="525"/>
                </a:lnTo>
                <a:lnTo>
                  <a:pt x="231" y="523"/>
                </a:lnTo>
                <a:lnTo>
                  <a:pt x="207" y="519"/>
                </a:lnTo>
                <a:lnTo>
                  <a:pt x="183" y="513"/>
                </a:lnTo>
                <a:lnTo>
                  <a:pt x="162" y="505"/>
                </a:lnTo>
                <a:lnTo>
                  <a:pt x="140" y="494"/>
                </a:lnTo>
                <a:lnTo>
                  <a:pt x="119" y="483"/>
                </a:lnTo>
                <a:lnTo>
                  <a:pt x="100" y="469"/>
                </a:lnTo>
                <a:lnTo>
                  <a:pt x="83" y="453"/>
                </a:lnTo>
                <a:lnTo>
                  <a:pt x="66" y="436"/>
                </a:lnTo>
                <a:lnTo>
                  <a:pt x="51" y="418"/>
                </a:lnTo>
                <a:lnTo>
                  <a:pt x="38" y="398"/>
                </a:lnTo>
                <a:lnTo>
                  <a:pt x="26" y="378"/>
                </a:lnTo>
                <a:lnTo>
                  <a:pt x="18" y="355"/>
                </a:lnTo>
                <a:lnTo>
                  <a:pt x="10" y="333"/>
                </a:lnTo>
                <a:lnTo>
                  <a:pt x="5" y="310"/>
                </a:lnTo>
                <a:lnTo>
                  <a:pt x="2" y="286"/>
                </a:lnTo>
                <a:lnTo>
                  <a:pt x="0" y="263"/>
                </a:lnTo>
                <a:lnTo>
                  <a:pt x="2" y="240"/>
                </a:lnTo>
                <a:lnTo>
                  <a:pt x="5" y="216"/>
                </a:lnTo>
                <a:lnTo>
                  <a:pt x="10" y="193"/>
                </a:lnTo>
                <a:lnTo>
                  <a:pt x="17" y="171"/>
                </a:lnTo>
                <a:lnTo>
                  <a:pt x="26" y="148"/>
                </a:lnTo>
                <a:lnTo>
                  <a:pt x="38" y="128"/>
                </a:lnTo>
                <a:lnTo>
                  <a:pt x="51" y="108"/>
                </a:lnTo>
                <a:lnTo>
                  <a:pt x="66" y="90"/>
                </a:lnTo>
                <a:lnTo>
                  <a:pt x="82" y="73"/>
                </a:lnTo>
                <a:lnTo>
                  <a:pt x="100" y="57"/>
                </a:lnTo>
                <a:lnTo>
                  <a:pt x="119" y="43"/>
                </a:lnTo>
                <a:lnTo>
                  <a:pt x="140" y="32"/>
                </a:lnTo>
                <a:lnTo>
                  <a:pt x="161" y="21"/>
                </a:lnTo>
                <a:lnTo>
                  <a:pt x="183" y="12"/>
                </a:lnTo>
                <a:lnTo>
                  <a:pt x="206" y="6"/>
                </a:lnTo>
                <a:lnTo>
                  <a:pt x="229" y="2"/>
                </a:lnTo>
                <a:lnTo>
                  <a:pt x="253" y="0"/>
                </a:lnTo>
                <a:lnTo>
                  <a:pt x="278" y="0"/>
                </a:lnTo>
                <a:lnTo>
                  <a:pt x="301" y="2"/>
                </a:lnTo>
                <a:lnTo>
                  <a:pt x="325" y="6"/>
                </a:lnTo>
                <a:lnTo>
                  <a:pt x="347" y="12"/>
                </a:lnTo>
                <a:lnTo>
                  <a:pt x="370" y="21"/>
                </a:lnTo>
                <a:lnTo>
                  <a:pt x="391" y="30"/>
                </a:lnTo>
                <a:lnTo>
                  <a:pt x="411" y="43"/>
                </a:lnTo>
                <a:lnTo>
                  <a:pt x="431" y="57"/>
                </a:lnTo>
                <a:lnTo>
                  <a:pt x="449" y="72"/>
                </a:lnTo>
                <a:lnTo>
                  <a:pt x="465" y="89"/>
                </a:lnTo>
                <a:lnTo>
                  <a:pt x="480" y="108"/>
                </a:lnTo>
                <a:lnTo>
                  <a:pt x="493" y="127"/>
                </a:lnTo>
                <a:lnTo>
                  <a:pt x="504" y="148"/>
                </a:lnTo>
                <a:lnTo>
                  <a:pt x="514" y="170"/>
                </a:lnTo>
                <a:lnTo>
                  <a:pt x="522" y="192"/>
                </a:lnTo>
                <a:lnTo>
                  <a:pt x="527" y="215"/>
                </a:lnTo>
                <a:lnTo>
                  <a:pt x="530" y="239"/>
                </a:lnTo>
                <a:lnTo>
                  <a:pt x="531" y="262"/>
                </a:lnTo>
                <a:lnTo>
                  <a:pt x="531" y="262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8" name="Rectangle 1098"/>
          <p:cNvSpPr>
            <a:spLocks noChangeArrowheads="1"/>
          </p:cNvSpPr>
          <p:nvPr/>
        </p:nvSpPr>
        <p:spPr bwMode="auto">
          <a:xfrm>
            <a:off x="457200" y="1752600"/>
            <a:ext cx="942566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3400">
              <a:solidFill>
                <a:srgbClr val="FFFFFF"/>
              </a:solidFill>
            </a:endParaRPr>
          </a:p>
        </p:txBody>
      </p:sp>
      <p:sp>
        <p:nvSpPr>
          <p:cNvPr id="840779" name="Rectangle 1099"/>
          <p:cNvSpPr>
            <a:spLocks noChangeArrowheads="1"/>
          </p:cNvSpPr>
          <p:nvPr/>
        </p:nvSpPr>
        <p:spPr bwMode="auto">
          <a:xfrm>
            <a:off x="9055550" y="1752600"/>
            <a:ext cx="774251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76200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840742" name="Freeform 1062"/>
          <p:cNvSpPr>
            <a:spLocks/>
          </p:cNvSpPr>
          <p:nvPr/>
        </p:nvSpPr>
        <p:spPr bwMode="auto">
          <a:xfrm>
            <a:off x="5200650" y="3254375"/>
            <a:ext cx="436563" cy="455613"/>
          </a:xfrm>
          <a:custGeom>
            <a:avLst/>
            <a:gdLst/>
            <a:ahLst/>
            <a:cxnLst>
              <a:cxn ang="0">
                <a:pos x="716" y="383"/>
              </a:cxn>
              <a:cxn ang="0">
                <a:pos x="708" y="437"/>
              </a:cxn>
              <a:cxn ang="0">
                <a:pos x="692" y="490"/>
              </a:cxn>
              <a:cxn ang="0">
                <a:pos x="666" y="540"/>
              </a:cxn>
              <a:cxn ang="0">
                <a:pos x="634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1" y="683"/>
              </a:cxn>
              <a:cxn ang="0">
                <a:pos x="449" y="702"/>
              </a:cxn>
              <a:cxn ang="0">
                <a:pos x="393" y="711"/>
              </a:cxn>
              <a:cxn ang="0">
                <a:pos x="338" y="712"/>
              </a:cxn>
              <a:cxn ang="0">
                <a:pos x="283" y="705"/>
              </a:cxn>
              <a:cxn ang="0">
                <a:pos x="230" y="689"/>
              </a:cxn>
              <a:cxn ang="0">
                <a:pos x="179" y="664"/>
              </a:cxn>
              <a:cxn ang="0">
                <a:pos x="133" y="634"/>
              </a:cxn>
              <a:cxn ang="0">
                <a:pos x="93" y="595"/>
              </a:cxn>
              <a:cxn ang="0">
                <a:pos x="58" y="552"/>
              </a:cxn>
              <a:cxn ang="0">
                <a:pos x="32" y="504"/>
              </a:cxn>
              <a:cxn ang="0">
                <a:pos x="12" y="452"/>
              </a:cxn>
              <a:cxn ang="0">
                <a:pos x="2" y="398"/>
              </a:cxn>
              <a:cxn ang="0">
                <a:pos x="0" y="343"/>
              </a:cxn>
              <a:cxn ang="0">
                <a:pos x="6" y="288"/>
              </a:cxn>
              <a:cxn ang="0">
                <a:pos x="21" y="234"/>
              </a:cxn>
              <a:cxn ang="0">
                <a:pos x="43" y="184"/>
              </a:cxn>
              <a:cxn ang="0">
                <a:pos x="74" y="138"/>
              </a:cxn>
              <a:cxn ang="0">
                <a:pos x="112" y="96"/>
              </a:cxn>
              <a:cxn ang="0">
                <a:pos x="155" y="62"/>
              </a:cxn>
              <a:cxn ang="0">
                <a:pos x="203" y="35"/>
              </a:cxn>
              <a:cxn ang="0">
                <a:pos x="255" y="15"/>
              </a:cxn>
              <a:cxn ang="0">
                <a:pos x="310" y="3"/>
              </a:cxn>
              <a:cxn ang="0">
                <a:pos x="366" y="0"/>
              </a:cxn>
              <a:cxn ang="0">
                <a:pos x="420" y="4"/>
              </a:cxn>
              <a:cxn ang="0">
                <a:pos x="475" y="18"/>
              </a:cxn>
              <a:cxn ang="0">
                <a:pos x="526" y="40"/>
              </a:cxn>
              <a:cxn ang="0">
                <a:pos x="573" y="70"/>
              </a:cxn>
              <a:cxn ang="0">
                <a:pos x="615" y="106"/>
              </a:cxn>
              <a:cxn ang="0">
                <a:pos x="651" y="148"/>
              </a:cxn>
              <a:cxn ang="0">
                <a:pos x="679" y="195"/>
              </a:cxn>
              <a:cxn ang="0">
                <a:pos x="700" y="246"/>
              </a:cxn>
              <a:cxn ang="0">
                <a:pos x="713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6" y="383"/>
                </a:lnTo>
                <a:lnTo>
                  <a:pt x="713" y="411"/>
                </a:lnTo>
                <a:lnTo>
                  <a:pt x="708" y="437"/>
                </a:lnTo>
                <a:lnTo>
                  <a:pt x="702" y="465"/>
                </a:lnTo>
                <a:lnTo>
                  <a:pt x="692" y="490"/>
                </a:lnTo>
                <a:lnTo>
                  <a:pt x="680" y="516"/>
                </a:lnTo>
                <a:lnTo>
                  <a:pt x="666" y="540"/>
                </a:lnTo>
                <a:lnTo>
                  <a:pt x="651" y="562"/>
                </a:lnTo>
                <a:lnTo>
                  <a:pt x="634" y="585"/>
                </a:lnTo>
                <a:lnTo>
                  <a:pt x="616" y="605"/>
                </a:lnTo>
                <a:lnTo>
                  <a:pt x="596" y="624"/>
                </a:lnTo>
                <a:lnTo>
                  <a:pt x="573" y="642"/>
                </a:lnTo>
                <a:lnTo>
                  <a:pt x="551" y="657"/>
                </a:lnTo>
                <a:lnTo>
                  <a:pt x="526" y="671"/>
                </a:lnTo>
                <a:lnTo>
                  <a:pt x="501" y="683"/>
                </a:lnTo>
                <a:lnTo>
                  <a:pt x="476" y="693"/>
                </a:lnTo>
                <a:lnTo>
                  <a:pt x="449" y="702"/>
                </a:lnTo>
                <a:lnTo>
                  <a:pt x="421" y="707"/>
                </a:lnTo>
                <a:lnTo>
                  <a:pt x="393" y="711"/>
                </a:lnTo>
                <a:lnTo>
                  <a:pt x="366" y="712"/>
                </a:lnTo>
                <a:lnTo>
                  <a:pt x="338" y="712"/>
                </a:lnTo>
                <a:lnTo>
                  <a:pt x="310" y="709"/>
                </a:lnTo>
                <a:lnTo>
                  <a:pt x="283" y="705"/>
                </a:lnTo>
                <a:lnTo>
                  <a:pt x="256" y="697"/>
                </a:lnTo>
                <a:lnTo>
                  <a:pt x="230" y="689"/>
                </a:lnTo>
                <a:lnTo>
                  <a:pt x="204" y="678"/>
                </a:lnTo>
                <a:lnTo>
                  <a:pt x="179" y="664"/>
                </a:lnTo>
                <a:lnTo>
                  <a:pt x="156" y="651"/>
                </a:lnTo>
                <a:lnTo>
                  <a:pt x="133" y="634"/>
                </a:lnTo>
                <a:lnTo>
                  <a:pt x="112" y="616"/>
                </a:lnTo>
                <a:lnTo>
                  <a:pt x="93" y="595"/>
                </a:lnTo>
                <a:lnTo>
                  <a:pt x="74" y="574"/>
                </a:lnTo>
                <a:lnTo>
                  <a:pt x="58" y="552"/>
                </a:lnTo>
                <a:lnTo>
                  <a:pt x="43" y="528"/>
                </a:lnTo>
                <a:lnTo>
                  <a:pt x="32" y="504"/>
                </a:lnTo>
                <a:lnTo>
                  <a:pt x="21" y="479"/>
                </a:lnTo>
                <a:lnTo>
                  <a:pt x="12" y="452"/>
                </a:lnTo>
                <a:lnTo>
                  <a:pt x="6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6" y="288"/>
                </a:lnTo>
                <a:lnTo>
                  <a:pt x="12" y="261"/>
                </a:lnTo>
                <a:lnTo>
                  <a:pt x="21" y="234"/>
                </a:lnTo>
                <a:lnTo>
                  <a:pt x="31" y="209"/>
                </a:lnTo>
                <a:lnTo>
                  <a:pt x="43" y="184"/>
                </a:lnTo>
                <a:lnTo>
                  <a:pt x="58" y="160"/>
                </a:lnTo>
                <a:lnTo>
                  <a:pt x="74" y="138"/>
                </a:lnTo>
                <a:lnTo>
                  <a:pt x="92" y="117"/>
                </a:lnTo>
                <a:lnTo>
                  <a:pt x="112" y="96"/>
                </a:lnTo>
                <a:lnTo>
                  <a:pt x="132" y="78"/>
                </a:lnTo>
                <a:lnTo>
                  <a:pt x="155" y="62"/>
                </a:lnTo>
                <a:lnTo>
                  <a:pt x="178" y="48"/>
                </a:lnTo>
                <a:lnTo>
                  <a:pt x="203" y="35"/>
                </a:lnTo>
                <a:lnTo>
                  <a:pt x="229" y="23"/>
                </a:lnTo>
                <a:lnTo>
                  <a:pt x="255" y="15"/>
                </a:lnTo>
                <a:lnTo>
                  <a:pt x="282" y="7"/>
                </a:lnTo>
                <a:lnTo>
                  <a:pt x="310" y="3"/>
                </a:lnTo>
                <a:lnTo>
                  <a:pt x="337" y="0"/>
                </a:lnTo>
                <a:lnTo>
                  <a:pt x="366" y="0"/>
                </a:lnTo>
                <a:lnTo>
                  <a:pt x="393" y="1"/>
                </a:lnTo>
                <a:lnTo>
                  <a:pt x="420" y="4"/>
                </a:lnTo>
                <a:lnTo>
                  <a:pt x="448" y="10"/>
                </a:lnTo>
                <a:lnTo>
                  <a:pt x="475" y="18"/>
                </a:lnTo>
                <a:lnTo>
                  <a:pt x="500" y="29"/>
                </a:lnTo>
                <a:lnTo>
                  <a:pt x="526" y="40"/>
                </a:lnTo>
                <a:lnTo>
                  <a:pt x="550" y="54"/>
                </a:lnTo>
                <a:lnTo>
                  <a:pt x="573" y="70"/>
                </a:lnTo>
                <a:lnTo>
                  <a:pt x="595" y="87"/>
                </a:lnTo>
                <a:lnTo>
                  <a:pt x="615" y="106"/>
                </a:lnTo>
                <a:lnTo>
                  <a:pt x="634" y="126"/>
                </a:lnTo>
                <a:lnTo>
                  <a:pt x="651" y="148"/>
                </a:lnTo>
                <a:lnTo>
                  <a:pt x="666" y="171"/>
                </a:lnTo>
                <a:lnTo>
                  <a:pt x="679" y="195"/>
                </a:lnTo>
                <a:lnTo>
                  <a:pt x="691" y="221"/>
                </a:lnTo>
                <a:lnTo>
                  <a:pt x="700" y="246"/>
                </a:lnTo>
                <a:lnTo>
                  <a:pt x="708" y="273"/>
                </a:lnTo>
                <a:lnTo>
                  <a:pt x="713" y="300"/>
                </a:lnTo>
                <a:lnTo>
                  <a:pt x="716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43" name="Freeform 1063"/>
          <p:cNvSpPr>
            <a:spLocks/>
          </p:cNvSpPr>
          <p:nvPr/>
        </p:nvSpPr>
        <p:spPr bwMode="auto">
          <a:xfrm>
            <a:off x="5365750" y="3254375"/>
            <a:ext cx="438150" cy="455613"/>
          </a:xfrm>
          <a:custGeom>
            <a:avLst/>
            <a:gdLst/>
            <a:ahLst/>
            <a:cxnLst>
              <a:cxn ang="0">
                <a:pos x="717" y="383"/>
              </a:cxn>
              <a:cxn ang="0">
                <a:pos x="709" y="437"/>
              </a:cxn>
              <a:cxn ang="0">
                <a:pos x="693" y="490"/>
              </a:cxn>
              <a:cxn ang="0">
                <a:pos x="667" y="540"/>
              </a:cxn>
              <a:cxn ang="0">
                <a:pos x="635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2" y="683"/>
              </a:cxn>
              <a:cxn ang="0">
                <a:pos x="450" y="702"/>
              </a:cxn>
              <a:cxn ang="0">
                <a:pos x="394" y="711"/>
              </a:cxn>
              <a:cxn ang="0">
                <a:pos x="338" y="712"/>
              </a:cxn>
              <a:cxn ang="0">
                <a:pos x="284" y="705"/>
              </a:cxn>
              <a:cxn ang="0">
                <a:pos x="230" y="689"/>
              </a:cxn>
              <a:cxn ang="0">
                <a:pos x="180" y="664"/>
              </a:cxn>
              <a:cxn ang="0">
                <a:pos x="134" y="634"/>
              </a:cxn>
              <a:cxn ang="0">
                <a:pos x="93" y="595"/>
              </a:cxn>
              <a:cxn ang="0">
                <a:pos x="59" y="552"/>
              </a:cxn>
              <a:cxn ang="0">
                <a:pos x="32" y="504"/>
              </a:cxn>
              <a:cxn ang="0">
                <a:pos x="13" y="452"/>
              </a:cxn>
              <a:cxn ang="0">
                <a:pos x="2" y="398"/>
              </a:cxn>
              <a:cxn ang="0">
                <a:pos x="0" y="343"/>
              </a:cxn>
              <a:cxn ang="0">
                <a:pos x="7" y="288"/>
              </a:cxn>
              <a:cxn ang="0">
                <a:pos x="22" y="234"/>
              </a:cxn>
              <a:cxn ang="0">
                <a:pos x="44" y="184"/>
              </a:cxn>
              <a:cxn ang="0">
                <a:pos x="75" y="138"/>
              </a:cxn>
              <a:cxn ang="0">
                <a:pos x="113" y="96"/>
              </a:cxn>
              <a:cxn ang="0">
                <a:pos x="155" y="62"/>
              </a:cxn>
              <a:cxn ang="0">
                <a:pos x="204" y="35"/>
              </a:cxn>
              <a:cxn ang="0">
                <a:pos x="256" y="15"/>
              </a:cxn>
              <a:cxn ang="0">
                <a:pos x="311" y="3"/>
              </a:cxn>
              <a:cxn ang="0">
                <a:pos x="366" y="0"/>
              </a:cxn>
              <a:cxn ang="0">
                <a:pos x="421" y="4"/>
              </a:cxn>
              <a:cxn ang="0">
                <a:pos x="475" y="18"/>
              </a:cxn>
              <a:cxn ang="0">
                <a:pos x="527" y="40"/>
              </a:cxn>
              <a:cxn ang="0">
                <a:pos x="574" y="70"/>
              </a:cxn>
              <a:cxn ang="0">
                <a:pos x="616" y="106"/>
              </a:cxn>
              <a:cxn ang="0">
                <a:pos x="652" y="148"/>
              </a:cxn>
              <a:cxn ang="0">
                <a:pos x="680" y="195"/>
              </a:cxn>
              <a:cxn ang="0">
                <a:pos x="701" y="246"/>
              </a:cxn>
              <a:cxn ang="0">
                <a:pos x="714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7" y="383"/>
                </a:lnTo>
                <a:lnTo>
                  <a:pt x="714" y="411"/>
                </a:lnTo>
                <a:lnTo>
                  <a:pt x="709" y="437"/>
                </a:lnTo>
                <a:lnTo>
                  <a:pt x="701" y="465"/>
                </a:lnTo>
                <a:lnTo>
                  <a:pt x="693" y="490"/>
                </a:lnTo>
                <a:lnTo>
                  <a:pt x="681" y="516"/>
                </a:lnTo>
                <a:lnTo>
                  <a:pt x="667" y="540"/>
                </a:lnTo>
                <a:lnTo>
                  <a:pt x="652" y="562"/>
                </a:lnTo>
                <a:lnTo>
                  <a:pt x="635" y="585"/>
                </a:lnTo>
                <a:lnTo>
                  <a:pt x="617" y="605"/>
                </a:lnTo>
                <a:lnTo>
                  <a:pt x="596" y="624"/>
                </a:lnTo>
                <a:lnTo>
                  <a:pt x="574" y="642"/>
                </a:lnTo>
                <a:lnTo>
                  <a:pt x="551" y="657"/>
                </a:lnTo>
                <a:lnTo>
                  <a:pt x="527" y="671"/>
                </a:lnTo>
                <a:lnTo>
                  <a:pt x="502" y="683"/>
                </a:lnTo>
                <a:lnTo>
                  <a:pt x="476" y="693"/>
                </a:lnTo>
                <a:lnTo>
                  <a:pt x="450" y="702"/>
                </a:lnTo>
                <a:lnTo>
                  <a:pt x="422" y="707"/>
                </a:lnTo>
                <a:lnTo>
                  <a:pt x="394" y="711"/>
                </a:lnTo>
                <a:lnTo>
                  <a:pt x="366" y="712"/>
                </a:lnTo>
                <a:lnTo>
                  <a:pt x="338" y="712"/>
                </a:lnTo>
                <a:lnTo>
                  <a:pt x="311" y="709"/>
                </a:lnTo>
                <a:lnTo>
                  <a:pt x="284" y="705"/>
                </a:lnTo>
                <a:lnTo>
                  <a:pt x="256" y="697"/>
                </a:lnTo>
                <a:lnTo>
                  <a:pt x="230" y="689"/>
                </a:lnTo>
                <a:lnTo>
                  <a:pt x="205" y="678"/>
                </a:lnTo>
                <a:lnTo>
                  <a:pt x="180" y="664"/>
                </a:lnTo>
                <a:lnTo>
                  <a:pt x="157" y="651"/>
                </a:lnTo>
                <a:lnTo>
                  <a:pt x="134" y="634"/>
                </a:lnTo>
                <a:lnTo>
                  <a:pt x="113" y="616"/>
                </a:lnTo>
                <a:lnTo>
                  <a:pt x="93" y="595"/>
                </a:lnTo>
                <a:lnTo>
                  <a:pt x="75" y="574"/>
                </a:lnTo>
                <a:lnTo>
                  <a:pt x="59" y="552"/>
                </a:lnTo>
                <a:lnTo>
                  <a:pt x="44" y="528"/>
                </a:lnTo>
                <a:lnTo>
                  <a:pt x="32" y="504"/>
                </a:lnTo>
                <a:lnTo>
                  <a:pt x="22" y="479"/>
                </a:lnTo>
                <a:lnTo>
                  <a:pt x="13" y="452"/>
                </a:lnTo>
                <a:lnTo>
                  <a:pt x="7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7" y="288"/>
                </a:lnTo>
                <a:lnTo>
                  <a:pt x="13" y="261"/>
                </a:lnTo>
                <a:lnTo>
                  <a:pt x="22" y="234"/>
                </a:lnTo>
                <a:lnTo>
                  <a:pt x="31" y="209"/>
                </a:lnTo>
                <a:lnTo>
                  <a:pt x="44" y="184"/>
                </a:lnTo>
                <a:lnTo>
                  <a:pt x="59" y="160"/>
                </a:lnTo>
                <a:lnTo>
                  <a:pt x="75" y="138"/>
                </a:lnTo>
                <a:lnTo>
                  <a:pt x="92" y="117"/>
                </a:lnTo>
                <a:lnTo>
                  <a:pt x="113" y="96"/>
                </a:lnTo>
                <a:lnTo>
                  <a:pt x="133" y="78"/>
                </a:lnTo>
                <a:lnTo>
                  <a:pt x="155" y="62"/>
                </a:lnTo>
                <a:lnTo>
                  <a:pt x="179" y="48"/>
                </a:lnTo>
                <a:lnTo>
                  <a:pt x="204" y="35"/>
                </a:lnTo>
                <a:lnTo>
                  <a:pt x="229" y="23"/>
                </a:lnTo>
                <a:lnTo>
                  <a:pt x="256" y="15"/>
                </a:lnTo>
                <a:lnTo>
                  <a:pt x="283" y="7"/>
                </a:lnTo>
                <a:lnTo>
                  <a:pt x="311" y="3"/>
                </a:lnTo>
                <a:lnTo>
                  <a:pt x="337" y="0"/>
                </a:lnTo>
                <a:lnTo>
                  <a:pt x="366" y="0"/>
                </a:lnTo>
                <a:lnTo>
                  <a:pt x="394" y="1"/>
                </a:lnTo>
                <a:lnTo>
                  <a:pt x="421" y="4"/>
                </a:lnTo>
                <a:lnTo>
                  <a:pt x="449" y="10"/>
                </a:lnTo>
                <a:lnTo>
                  <a:pt x="475" y="18"/>
                </a:lnTo>
                <a:lnTo>
                  <a:pt x="501" y="29"/>
                </a:lnTo>
                <a:lnTo>
                  <a:pt x="527" y="40"/>
                </a:lnTo>
                <a:lnTo>
                  <a:pt x="550" y="54"/>
                </a:lnTo>
                <a:lnTo>
                  <a:pt x="574" y="70"/>
                </a:lnTo>
                <a:lnTo>
                  <a:pt x="595" y="87"/>
                </a:lnTo>
                <a:lnTo>
                  <a:pt x="616" y="106"/>
                </a:lnTo>
                <a:lnTo>
                  <a:pt x="635" y="126"/>
                </a:lnTo>
                <a:lnTo>
                  <a:pt x="652" y="148"/>
                </a:lnTo>
                <a:lnTo>
                  <a:pt x="667" y="171"/>
                </a:lnTo>
                <a:lnTo>
                  <a:pt x="680" y="195"/>
                </a:lnTo>
                <a:lnTo>
                  <a:pt x="692" y="221"/>
                </a:lnTo>
                <a:lnTo>
                  <a:pt x="701" y="246"/>
                </a:lnTo>
                <a:lnTo>
                  <a:pt x="709" y="273"/>
                </a:lnTo>
                <a:lnTo>
                  <a:pt x="714" y="300"/>
                </a:lnTo>
                <a:lnTo>
                  <a:pt x="717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89" name="Rectangle 1109"/>
          <p:cNvSpPr>
            <a:spLocks noChangeArrowheads="1"/>
          </p:cNvSpPr>
          <p:nvPr/>
        </p:nvSpPr>
        <p:spPr bwMode="auto">
          <a:xfrm>
            <a:off x="9363075" y="3536950"/>
            <a:ext cx="22281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D</a:t>
            </a:r>
            <a:endParaRPr lang="en-US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90" name="Rectangle 1110"/>
          <p:cNvSpPr>
            <a:spLocks noChangeArrowheads="1"/>
          </p:cNvSpPr>
          <p:nvPr/>
        </p:nvSpPr>
        <p:spPr bwMode="auto">
          <a:xfrm>
            <a:off x="9577388" y="3684588"/>
            <a:ext cx="1016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1</a:t>
            </a:r>
            <a:endParaRPr lang="en-US" sz="16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91" name="Rectangle 1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Phase encoding, interferometric </a:t>
            </a:r>
            <a:r>
              <a:rPr lang="en-US">
                <a:solidFill>
                  <a:srgbClr val="FFFFFF"/>
                </a:solidFill>
              </a:rPr>
              <a:t>QKD channel</a:t>
            </a:r>
          </a:p>
        </p:txBody>
      </p:sp>
      <p:sp>
        <p:nvSpPr>
          <p:cNvPr id="172" name="Freeform 1062"/>
          <p:cNvSpPr>
            <a:spLocks/>
          </p:cNvSpPr>
          <p:nvPr/>
        </p:nvSpPr>
        <p:spPr bwMode="auto">
          <a:xfrm>
            <a:off x="5200650" y="2331955"/>
            <a:ext cx="436563" cy="455613"/>
          </a:xfrm>
          <a:custGeom>
            <a:avLst/>
            <a:gdLst/>
            <a:ahLst/>
            <a:cxnLst>
              <a:cxn ang="0">
                <a:pos x="716" y="383"/>
              </a:cxn>
              <a:cxn ang="0">
                <a:pos x="708" y="437"/>
              </a:cxn>
              <a:cxn ang="0">
                <a:pos x="692" y="490"/>
              </a:cxn>
              <a:cxn ang="0">
                <a:pos x="666" y="540"/>
              </a:cxn>
              <a:cxn ang="0">
                <a:pos x="634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1" y="683"/>
              </a:cxn>
              <a:cxn ang="0">
                <a:pos x="449" y="702"/>
              </a:cxn>
              <a:cxn ang="0">
                <a:pos x="393" y="711"/>
              </a:cxn>
              <a:cxn ang="0">
                <a:pos x="338" y="712"/>
              </a:cxn>
              <a:cxn ang="0">
                <a:pos x="283" y="705"/>
              </a:cxn>
              <a:cxn ang="0">
                <a:pos x="230" y="689"/>
              </a:cxn>
              <a:cxn ang="0">
                <a:pos x="179" y="664"/>
              </a:cxn>
              <a:cxn ang="0">
                <a:pos x="133" y="634"/>
              </a:cxn>
              <a:cxn ang="0">
                <a:pos x="93" y="595"/>
              </a:cxn>
              <a:cxn ang="0">
                <a:pos x="58" y="552"/>
              </a:cxn>
              <a:cxn ang="0">
                <a:pos x="32" y="504"/>
              </a:cxn>
              <a:cxn ang="0">
                <a:pos x="12" y="452"/>
              </a:cxn>
              <a:cxn ang="0">
                <a:pos x="2" y="398"/>
              </a:cxn>
              <a:cxn ang="0">
                <a:pos x="0" y="343"/>
              </a:cxn>
              <a:cxn ang="0">
                <a:pos x="6" y="288"/>
              </a:cxn>
              <a:cxn ang="0">
                <a:pos x="21" y="234"/>
              </a:cxn>
              <a:cxn ang="0">
                <a:pos x="43" y="184"/>
              </a:cxn>
              <a:cxn ang="0">
                <a:pos x="74" y="138"/>
              </a:cxn>
              <a:cxn ang="0">
                <a:pos x="112" y="96"/>
              </a:cxn>
              <a:cxn ang="0">
                <a:pos x="155" y="62"/>
              </a:cxn>
              <a:cxn ang="0">
                <a:pos x="203" y="35"/>
              </a:cxn>
              <a:cxn ang="0">
                <a:pos x="255" y="15"/>
              </a:cxn>
              <a:cxn ang="0">
                <a:pos x="310" y="3"/>
              </a:cxn>
              <a:cxn ang="0">
                <a:pos x="366" y="0"/>
              </a:cxn>
              <a:cxn ang="0">
                <a:pos x="420" y="4"/>
              </a:cxn>
              <a:cxn ang="0">
                <a:pos x="475" y="18"/>
              </a:cxn>
              <a:cxn ang="0">
                <a:pos x="526" y="40"/>
              </a:cxn>
              <a:cxn ang="0">
                <a:pos x="573" y="70"/>
              </a:cxn>
              <a:cxn ang="0">
                <a:pos x="615" y="106"/>
              </a:cxn>
              <a:cxn ang="0">
                <a:pos x="651" y="148"/>
              </a:cxn>
              <a:cxn ang="0">
                <a:pos x="679" y="195"/>
              </a:cxn>
              <a:cxn ang="0">
                <a:pos x="700" y="246"/>
              </a:cxn>
              <a:cxn ang="0">
                <a:pos x="713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6" y="383"/>
                </a:lnTo>
                <a:lnTo>
                  <a:pt x="713" y="411"/>
                </a:lnTo>
                <a:lnTo>
                  <a:pt x="708" y="437"/>
                </a:lnTo>
                <a:lnTo>
                  <a:pt x="702" y="465"/>
                </a:lnTo>
                <a:lnTo>
                  <a:pt x="692" y="490"/>
                </a:lnTo>
                <a:lnTo>
                  <a:pt x="680" y="516"/>
                </a:lnTo>
                <a:lnTo>
                  <a:pt x="666" y="540"/>
                </a:lnTo>
                <a:lnTo>
                  <a:pt x="651" y="562"/>
                </a:lnTo>
                <a:lnTo>
                  <a:pt x="634" y="585"/>
                </a:lnTo>
                <a:lnTo>
                  <a:pt x="616" y="605"/>
                </a:lnTo>
                <a:lnTo>
                  <a:pt x="596" y="624"/>
                </a:lnTo>
                <a:lnTo>
                  <a:pt x="573" y="642"/>
                </a:lnTo>
                <a:lnTo>
                  <a:pt x="551" y="657"/>
                </a:lnTo>
                <a:lnTo>
                  <a:pt x="526" y="671"/>
                </a:lnTo>
                <a:lnTo>
                  <a:pt x="501" y="683"/>
                </a:lnTo>
                <a:lnTo>
                  <a:pt x="476" y="693"/>
                </a:lnTo>
                <a:lnTo>
                  <a:pt x="449" y="702"/>
                </a:lnTo>
                <a:lnTo>
                  <a:pt x="421" y="707"/>
                </a:lnTo>
                <a:lnTo>
                  <a:pt x="393" y="711"/>
                </a:lnTo>
                <a:lnTo>
                  <a:pt x="366" y="712"/>
                </a:lnTo>
                <a:lnTo>
                  <a:pt x="338" y="712"/>
                </a:lnTo>
                <a:lnTo>
                  <a:pt x="310" y="709"/>
                </a:lnTo>
                <a:lnTo>
                  <a:pt x="283" y="705"/>
                </a:lnTo>
                <a:lnTo>
                  <a:pt x="256" y="697"/>
                </a:lnTo>
                <a:lnTo>
                  <a:pt x="230" y="689"/>
                </a:lnTo>
                <a:lnTo>
                  <a:pt x="204" y="678"/>
                </a:lnTo>
                <a:lnTo>
                  <a:pt x="179" y="664"/>
                </a:lnTo>
                <a:lnTo>
                  <a:pt x="156" y="651"/>
                </a:lnTo>
                <a:lnTo>
                  <a:pt x="133" y="634"/>
                </a:lnTo>
                <a:lnTo>
                  <a:pt x="112" y="616"/>
                </a:lnTo>
                <a:lnTo>
                  <a:pt x="93" y="595"/>
                </a:lnTo>
                <a:lnTo>
                  <a:pt x="74" y="574"/>
                </a:lnTo>
                <a:lnTo>
                  <a:pt x="58" y="552"/>
                </a:lnTo>
                <a:lnTo>
                  <a:pt x="43" y="528"/>
                </a:lnTo>
                <a:lnTo>
                  <a:pt x="32" y="504"/>
                </a:lnTo>
                <a:lnTo>
                  <a:pt x="21" y="479"/>
                </a:lnTo>
                <a:lnTo>
                  <a:pt x="12" y="452"/>
                </a:lnTo>
                <a:lnTo>
                  <a:pt x="6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6" y="288"/>
                </a:lnTo>
                <a:lnTo>
                  <a:pt x="12" y="261"/>
                </a:lnTo>
                <a:lnTo>
                  <a:pt x="21" y="234"/>
                </a:lnTo>
                <a:lnTo>
                  <a:pt x="31" y="209"/>
                </a:lnTo>
                <a:lnTo>
                  <a:pt x="43" y="184"/>
                </a:lnTo>
                <a:lnTo>
                  <a:pt x="58" y="160"/>
                </a:lnTo>
                <a:lnTo>
                  <a:pt x="74" y="138"/>
                </a:lnTo>
                <a:lnTo>
                  <a:pt x="92" y="117"/>
                </a:lnTo>
                <a:lnTo>
                  <a:pt x="112" y="96"/>
                </a:lnTo>
                <a:lnTo>
                  <a:pt x="132" y="78"/>
                </a:lnTo>
                <a:lnTo>
                  <a:pt x="155" y="62"/>
                </a:lnTo>
                <a:lnTo>
                  <a:pt x="178" y="48"/>
                </a:lnTo>
                <a:lnTo>
                  <a:pt x="203" y="35"/>
                </a:lnTo>
                <a:lnTo>
                  <a:pt x="229" y="23"/>
                </a:lnTo>
                <a:lnTo>
                  <a:pt x="255" y="15"/>
                </a:lnTo>
                <a:lnTo>
                  <a:pt x="282" y="7"/>
                </a:lnTo>
                <a:lnTo>
                  <a:pt x="310" y="3"/>
                </a:lnTo>
                <a:lnTo>
                  <a:pt x="337" y="0"/>
                </a:lnTo>
                <a:lnTo>
                  <a:pt x="366" y="0"/>
                </a:lnTo>
                <a:lnTo>
                  <a:pt x="393" y="1"/>
                </a:lnTo>
                <a:lnTo>
                  <a:pt x="420" y="4"/>
                </a:lnTo>
                <a:lnTo>
                  <a:pt x="448" y="10"/>
                </a:lnTo>
                <a:lnTo>
                  <a:pt x="475" y="18"/>
                </a:lnTo>
                <a:lnTo>
                  <a:pt x="500" y="29"/>
                </a:lnTo>
                <a:lnTo>
                  <a:pt x="526" y="40"/>
                </a:lnTo>
                <a:lnTo>
                  <a:pt x="550" y="54"/>
                </a:lnTo>
                <a:lnTo>
                  <a:pt x="573" y="70"/>
                </a:lnTo>
                <a:lnTo>
                  <a:pt x="595" y="87"/>
                </a:lnTo>
                <a:lnTo>
                  <a:pt x="615" y="106"/>
                </a:lnTo>
                <a:lnTo>
                  <a:pt x="634" y="126"/>
                </a:lnTo>
                <a:lnTo>
                  <a:pt x="651" y="148"/>
                </a:lnTo>
                <a:lnTo>
                  <a:pt x="666" y="171"/>
                </a:lnTo>
                <a:lnTo>
                  <a:pt x="679" y="195"/>
                </a:lnTo>
                <a:lnTo>
                  <a:pt x="691" y="221"/>
                </a:lnTo>
                <a:lnTo>
                  <a:pt x="700" y="246"/>
                </a:lnTo>
                <a:lnTo>
                  <a:pt x="708" y="273"/>
                </a:lnTo>
                <a:lnTo>
                  <a:pt x="713" y="300"/>
                </a:lnTo>
                <a:lnTo>
                  <a:pt x="716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" name="Freeform 1063"/>
          <p:cNvSpPr>
            <a:spLocks/>
          </p:cNvSpPr>
          <p:nvPr/>
        </p:nvSpPr>
        <p:spPr bwMode="auto">
          <a:xfrm>
            <a:off x="5365750" y="2331955"/>
            <a:ext cx="438150" cy="455613"/>
          </a:xfrm>
          <a:custGeom>
            <a:avLst/>
            <a:gdLst/>
            <a:ahLst/>
            <a:cxnLst>
              <a:cxn ang="0">
                <a:pos x="717" y="383"/>
              </a:cxn>
              <a:cxn ang="0">
                <a:pos x="709" y="437"/>
              </a:cxn>
              <a:cxn ang="0">
                <a:pos x="693" y="490"/>
              </a:cxn>
              <a:cxn ang="0">
                <a:pos x="667" y="540"/>
              </a:cxn>
              <a:cxn ang="0">
                <a:pos x="635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2" y="683"/>
              </a:cxn>
              <a:cxn ang="0">
                <a:pos x="450" y="702"/>
              </a:cxn>
              <a:cxn ang="0">
                <a:pos x="394" y="711"/>
              </a:cxn>
              <a:cxn ang="0">
                <a:pos x="338" y="712"/>
              </a:cxn>
              <a:cxn ang="0">
                <a:pos x="284" y="705"/>
              </a:cxn>
              <a:cxn ang="0">
                <a:pos x="230" y="689"/>
              </a:cxn>
              <a:cxn ang="0">
                <a:pos x="180" y="664"/>
              </a:cxn>
              <a:cxn ang="0">
                <a:pos x="134" y="634"/>
              </a:cxn>
              <a:cxn ang="0">
                <a:pos x="93" y="595"/>
              </a:cxn>
              <a:cxn ang="0">
                <a:pos x="59" y="552"/>
              </a:cxn>
              <a:cxn ang="0">
                <a:pos x="32" y="504"/>
              </a:cxn>
              <a:cxn ang="0">
                <a:pos x="13" y="452"/>
              </a:cxn>
              <a:cxn ang="0">
                <a:pos x="2" y="398"/>
              </a:cxn>
              <a:cxn ang="0">
                <a:pos x="0" y="343"/>
              </a:cxn>
              <a:cxn ang="0">
                <a:pos x="7" y="288"/>
              </a:cxn>
              <a:cxn ang="0">
                <a:pos x="22" y="234"/>
              </a:cxn>
              <a:cxn ang="0">
                <a:pos x="44" y="184"/>
              </a:cxn>
              <a:cxn ang="0">
                <a:pos x="75" y="138"/>
              </a:cxn>
              <a:cxn ang="0">
                <a:pos x="113" y="96"/>
              </a:cxn>
              <a:cxn ang="0">
                <a:pos x="155" y="62"/>
              </a:cxn>
              <a:cxn ang="0">
                <a:pos x="204" y="35"/>
              </a:cxn>
              <a:cxn ang="0">
                <a:pos x="256" y="15"/>
              </a:cxn>
              <a:cxn ang="0">
                <a:pos x="311" y="3"/>
              </a:cxn>
              <a:cxn ang="0">
                <a:pos x="366" y="0"/>
              </a:cxn>
              <a:cxn ang="0">
                <a:pos x="421" y="4"/>
              </a:cxn>
              <a:cxn ang="0">
                <a:pos x="475" y="18"/>
              </a:cxn>
              <a:cxn ang="0">
                <a:pos x="527" y="40"/>
              </a:cxn>
              <a:cxn ang="0">
                <a:pos x="574" y="70"/>
              </a:cxn>
              <a:cxn ang="0">
                <a:pos x="616" y="106"/>
              </a:cxn>
              <a:cxn ang="0">
                <a:pos x="652" y="148"/>
              </a:cxn>
              <a:cxn ang="0">
                <a:pos x="680" y="195"/>
              </a:cxn>
              <a:cxn ang="0">
                <a:pos x="701" y="246"/>
              </a:cxn>
              <a:cxn ang="0">
                <a:pos x="714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7" y="383"/>
                </a:lnTo>
                <a:lnTo>
                  <a:pt x="714" y="411"/>
                </a:lnTo>
                <a:lnTo>
                  <a:pt x="709" y="437"/>
                </a:lnTo>
                <a:lnTo>
                  <a:pt x="701" y="465"/>
                </a:lnTo>
                <a:lnTo>
                  <a:pt x="693" y="490"/>
                </a:lnTo>
                <a:lnTo>
                  <a:pt x="681" y="516"/>
                </a:lnTo>
                <a:lnTo>
                  <a:pt x="667" y="540"/>
                </a:lnTo>
                <a:lnTo>
                  <a:pt x="652" y="562"/>
                </a:lnTo>
                <a:lnTo>
                  <a:pt x="635" y="585"/>
                </a:lnTo>
                <a:lnTo>
                  <a:pt x="617" y="605"/>
                </a:lnTo>
                <a:lnTo>
                  <a:pt x="596" y="624"/>
                </a:lnTo>
                <a:lnTo>
                  <a:pt x="574" y="642"/>
                </a:lnTo>
                <a:lnTo>
                  <a:pt x="551" y="657"/>
                </a:lnTo>
                <a:lnTo>
                  <a:pt x="527" y="671"/>
                </a:lnTo>
                <a:lnTo>
                  <a:pt x="502" y="683"/>
                </a:lnTo>
                <a:lnTo>
                  <a:pt x="476" y="693"/>
                </a:lnTo>
                <a:lnTo>
                  <a:pt x="450" y="702"/>
                </a:lnTo>
                <a:lnTo>
                  <a:pt x="422" y="707"/>
                </a:lnTo>
                <a:lnTo>
                  <a:pt x="394" y="711"/>
                </a:lnTo>
                <a:lnTo>
                  <a:pt x="366" y="712"/>
                </a:lnTo>
                <a:lnTo>
                  <a:pt x="338" y="712"/>
                </a:lnTo>
                <a:lnTo>
                  <a:pt x="311" y="709"/>
                </a:lnTo>
                <a:lnTo>
                  <a:pt x="284" y="705"/>
                </a:lnTo>
                <a:lnTo>
                  <a:pt x="256" y="697"/>
                </a:lnTo>
                <a:lnTo>
                  <a:pt x="230" y="689"/>
                </a:lnTo>
                <a:lnTo>
                  <a:pt x="205" y="678"/>
                </a:lnTo>
                <a:lnTo>
                  <a:pt x="180" y="664"/>
                </a:lnTo>
                <a:lnTo>
                  <a:pt x="157" y="651"/>
                </a:lnTo>
                <a:lnTo>
                  <a:pt x="134" y="634"/>
                </a:lnTo>
                <a:lnTo>
                  <a:pt x="113" y="616"/>
                </a:lnTo>
                <a:lnTo>
                  <a:pt x="93" y="595"/>
                </a:lnTo>
                <a:lnTo>
                  <a:pt x="75" y="574"/>
                </a:lnTo>
                <a:lnTo>
                  <a:pt x="59" y="552"/>
                </a:lnTo>
                <a:lnTo>
                  <a:pt x="44" y="528"/>
                </a:lnTo>
                <a:lnTo>
                  <a:pt x="32" y="504"/>
                </a:lnTo>
                <a:lnTo>
                  <a:pt x="22" y="479"/>
                </a:lnTo>
                <a:lnTo>
                  <a:pt x="13" y="452"/>
                </a:lnTo>
                <a:lnTo>
                  <a:pt x="7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7" y="288"/>
                </a:lnTo>
                <a:lnTo>
                  <a:pt x="13" y="261"/>
                </a:lnTo>
                <a:lnTo>
                  <a:pt x="22" y="234"/>
                </a:lnTo>
                <a:lnTo>
                  <a:pt x="31" y="209"/>
                </a:lnTo>
                <a:lnTo>
                  <a:pt x="44" y="184"/>
                </a:lnTo>
                <a:lnTo>
                  <a:pt x="59" y="160"/>
                </a:lnTo>
                <a:lnTo>
                  <a:pt x="75" y="138"/>
                </a:lnTo>
                <a:lnTo>
                  <a:pt x="92" y="117"/>
                </a:lnTo>
                <a:lnTo>
                  <a:pt x="113" y="96"/>
                </a:lnTo>
                <a:lnTo>
                  <a:pt x="133" y="78"/>
                </a:lnTo>
                <a:lnTo>
                  <a:pt x="155" y="62"/>
                </a:lnTo>
                <a:lnTo>
                  <a:pt x="179" y="48"/>
                </a:lnTo>
                <a:lnTo>
                  <a:pt x="204" y="35"/>
                </a:lnTo>
                <a:lnTo>
                  <a:pt x="229" y="23"/>
                </a:lnTo>
                <a:lnTo>
                  <a:pt x="256" y="15"/>
                </a:lnTo>
                <a:lnTo>
                  <a:pt x="283" y="7"/>
                </a:lnTo>
                <a:lnTo>
                  <a:pt x="311" y="3"/>
                </a:lnTo>
                <a:lnTo>
                  <a:pt x="337" y="0"/>
                </a:lnTo>
                <a:lnTo>
                  <a:pt x="366" y="0"/>
                </a:lnTo>
                <a:lnTo>
                  <a:pt x="394" y="1"/>
                </a:lnTo>
                <a:lnTo>
                  <a:pt x="421" y="4"/>
                </a:lnTo>
                <a:lnTo>
                  <a:pt x="449" y="10"/>
                </a:lnTo>
                <a:lnTo>
                  <a:pt x="475" y="18"/>
                </a:lnTo>
                <a:lnTo>
                  <a:pt x="501" y="29"/>
                </a:lnTo>
                <a:lnTo>
                  <a:pt x="527" y="40"/>
                </a:lnTo>
                <a:lnTo>
                  <a:pt x="550" y="54"/>
                </a:lnTo>
                <a:lnTo>
                  <a:pt x="574" y="70"/>
                </a:lnTo>
                <a:lnTo>
                  <a:pt x="595" y="87"/>
                </a:lnTo>
                <a:lnTo>
                  <a:pt x="616" y="106"/>
                </a:lnTo>
                <a:lnTo>
                  <a:pt x="635" y="126"/>
                </a:lnTo>
                <a:lnTo>
                  <a:pt x="652" y="148"/>
                </a:lnTo>
                <a:lnTo>
                  <a:pt x="667" y="171"/>
                </a:lnTo>
                <a:lnTo>
                  <a:pt x="680" y="195"/>
                </a:lnTo>
                <a:lnTo>
                  <a:pt x="692" y="221"/>
                </a:lnTo>
                <a:lnTo>
                  <a:pt x="701" y="246"/>
                </a:lnTo>
                <a:lnTo>
                  <a:pt x="709" y="273"/>
                </a:lnTo>
                <a:lnTo>
                  <a:pt x="714" y="300"/>
                </a:lnTo>
                <a:lnTo>
                  <a:pt x="717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2" name="Straight Connector 21"/>
          <p:cNvCxnSpPr>
            <a:stCxn id="840734" idx="1"/>
            <a:endCxn id="840771" idx="0"/>
          </p:cNvCxnSpPr>
          <p:nvPr/>
        </p:nvCxnSpPr>
        <p:spPr bwMode="auto">
          <a:xfrm flipV="1">
            <a:off x="3735388" y="2786063"/>
            <a:ext cx="3562350" cy="3175"/>
          </a:xfrm>
          <a:prstGeom prst="line">
            <a:avLst/>
          </a:prstGeom>
          <a:solidFill>
            <a:schemeClr val="accent1"/>
          </a:solidFill>
          <a:ln w="254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6" name="Rectangle 175"/>
          <p:cNvSpPr/>
          <p:nvPr/>
        </p:nvSpPr>
        <p:spPr bwMode="auto">
          <a:xfrm>
            <a:off x="4325232" y="2231702"/>
            <a:ext cx="2366787" cy="679773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noFill/>
              </a:ln>
            </a:endParaRPr>
          </a:p>
        </p:txBody>
      </p:sp>
      <p:sp>
        <p:nvSpPr>
          <p:cNvPr id="840710" name="Rectangle 1030"/>
          <p:cNvSpPr>
            <a:spLocks noChangeArrowheads="1"/>
          </p:cNvSpPr>
          <p:nvPr/>
        </p:nvSpPr>
        <p:spPr bwMode="auto">
          <a:xfrm>
            <a:off x="318830" y="1752600"/>
            <a:ext cx="4127758" cy="2574925"/>
          </a:xfrm>
          <a:prstGeom prst="rect">
            <a:avLst/>
          </a:prstGeom>
          <a:noFill/>
          <a:ln w="9525">
            <a:solidFill>
              <a:srgbClr val="969696"/>
            </a:solidFill>
            <a:prstDash val="lgDash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09" name="Rectangle 1029"/>
          <p:cNvSpPr>
            <a:spLocks noChangeArrowheads="1"/>
          </p:cNvSpPr>
          <p:nvPr/>
        </p:nvSpPr>
        <p:spPr bwMode="auto">
          <a:xfrm>
            <a:off x="6567488" y="1752600"/>
            <a:ext cx="3400682" cy="2574925"/>
          </a:xfrm>
          <a:prstGeom prst="rect">
            <a:avLst/>
          </a:prstGeom>
          <a:noFill/>
          <a:ln w="9525">
            <a:solidFill>
              <a:srgbClr val="969696"/>
            </a:solidFill>
            <a:prstDash val="lgDash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0" name="Straight Connector 19"/>
          <p:cNvCxnSpPr>
            <a:stCxn id="840772" idx="0"/>
          </p:cNvCxnSpPr>
          <p:nvPr/>
        </p:nvCxnSpPr>
        <p:spPr bwMode="auto">
          <a:xfrm flipH="1" flipV="1">
            <a:off x="3724276" y="3709988"/>
            <a:ext cx="3573462" cy="1587"/>
          </a:xfrm>
          <a:prstGeom prst="line">
            <a:avLst/>
          </a:prstGeom>
          <a:solidFill>
            <a:schemeClr val="accent1"/>
          </a:solidFill>
          <a:ln w="254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3728332" y="2751138"/>
            <a:ext cx="612775" cy="1014734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noFill/>
              </a:ln>
            </a:endParaRPr>
          </a:p>
        </p:txBody>
      </p:sp>
      <p:sp>
        <p:nvSpPr>
          <p:cNvPr id="175" name="Rectangle 174"/>
          <p:cNvSpPr/>
          <p:nvPr/>
        </p:nvSpPr>
        <p:spPr bwMode="auto">
          <a:xfrm>
            <a:off x="6692019" y="2751138"/>
            <a:ext cx="612775" cy="1014734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noFill/>
              </a:ln>
            </a:endParaRPr>
          </a:p>
        </p:txBody>
      </p:sp>
      <p:grpSp>
        <p:nvGrpSpPr>
          <p:cNvPr id="139" name="Group 138"/>
          <p:cNvGrpSpPr/>
          <p:nvPr/>
        </p:nvGrpSpPr>
        <p:grpSpPr>
          <a:xfrm>
            <a:off x="3378897" y="2398233"/>
            <a:ext cx="4301996" cy="1675416"/>
            <a:chOff x="3378897" y="2398233"/>
            <a:chExt cx="4301996" cy="1675416"/>
          </a:xfrm>
        </p:grpSpPr>
        <p:sp>
          <p:nvSpPr>
            <p:cNvPr id="140" name="Freeform 1043"/>
            <p:cNvSpPr>
              <a:spLocks/>
            </p:cNvSpPr>
            <p:nvPr/>
          </p:nvSpPr>
          <p:spPr bwMode="auto">
            <a:xfrm>
              <a:off x="3833813" y="3013075"/>
              <a:ext cx="114300" cy="238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2" y="51"/>
                </a:cxn>
                <a:cxn ang="0">
                  <a:pos x="5" y="76"/>
                </a:cxn>
                <a:cxn ang="0">
                  <a:pos x="9" y="101"/>
                </a:cxn>
                <a:cxn ang="0">
                  <a:pos x="15" y="125"/>
                </a:cxn>
                <a:cxn ang="0">
                  <a:pos x="21" y="148"/>
                </a:cxn>
                <a:cxn ang="0">
                  <a:pos x="30" y="170"/>
                </a:cxn>
                <a:cxn ang="0">
                  <a:pos x="38" y="191"/>
                </a:cxn>
                <a:cxn ang="0">
                  <a:pos x="48" y="211"/>
                </a:cxn>
                <a:cxn ang="0">
                  <a:pos x="59" y="229"/>
                </a:cxn>
                <a:cxn ang="0">
                  <a:pos x="70" y="245"/>
                </a:cxn>
                <a:cxn ang="0">
                  <a:pos x="82" y="260"/>
                </a:cxn>
                <a:cxn ang="0">
                  <a:pos x="95" y="274"/>
                </a:cxn>
                <a:cxn ang="0">
                  <a:pos x="109" y="284"/>
                </a:cxn>
                <a:cxn ang="0">
                  <a:pos x="123" y="294"/>
                </a:cxn>
                <a:cxn ang="0">
                  <a:pos x="137" y="301"/>
                </a:cxn>
                <a:cxn ang="0">
                  <a:pos x="152" y="307"/>
                </a:cxn>
                <a:cxn ang="0">
                  <a:pos x="167" y="310"/>
                </a:cxn>
                <a:cxn ang="0">
                  <a:pos x="182" y="310"/>
                </a:cxn>
              </a:cxnLst>
              <a:rect l="0" t="0" r="r" b="b"/>
              <a:pathLst>
                <a:path w="182" h="310">
                  <a:moveTo>
                    <a:pt x="0" y="0"/>
                  </a:moveTo>
                  <a:lnTo>
                    <a:pt x="0" y="25"/>
                  </a:lnTo>
                  <a:lnTo>
                    <a:pt x="2" y="51"/>
                  </a:lnTo>
                  <a:lnTo>
                    <a:pt x="5" y="76"/>
                  </a:lnTo>
                  <a:lnTo>
                    <a:pt x="9" y="101"/>
                  </a:lnTo>
                  <a:lnTo>
                    <a:pt x="15" y="125"/>
                  </a:lnTo>
                  <a:lnTo>
                    <a:pt x="21" y="148"/>
                  </a:lnTo>
                  <a:lnTo>
                    <a:pt x="30" y="170"/>
                  </a:lnTo>
                  <a:lnTo>
                    <a:pt x="38" y="191"/>
                  </a:lnTo>
                  <a:lnTo>
                    <a:pt x="48" y="211"/>
                  </a:lnTo>
                  <a:lnTo>
                    <a:pt x="59" y="229"/>
                  </a:lnTo>
                  <a:lnTo>
                    <a:pt x="70" y="245"/>
                  </a:lnTo>
                  <a:lnTo>
                    <a:pt x="82" y="260"/>
                  </a:lnTo>
                  <a:lnTo>
                    <a:pt x="95" y="274"/>
                  </a:lnTo>
                  <a:lnTo>
                    <a:pt x="109" y="284"/>
                  </a:lnTo>
                  <a:lnTo>
                    <a:pt x="123" y="294"/>
                  </a:lnTo>
                  <a:lnTo>
                    <a:pt x="137" y="301"/>
                  </a:lnTo>
                  <a:lnTo>
                    <a:pt x="152" y="307"/>
                  </a:lnTo>
                  <a:lnTo>
                    <a:pt x="167" y="310"/>
                  </a:lnTo>
                  <a:lnTo>
                    <a:pt x="182" y="31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044"/>
            <p:cNvSpPr>
              <a:spLocks/>
            </p:cNvSpPr>
            <p:nvPr/>
          </p:nvSpPr>
          <p:spPr bwMode="auto">
            <a:xfrm>
              <a:off x="3722688" y="2789238"/>
              <a:ext cx="111125" cy="228600"/>
            </a:xfrm>
            <a:custGeom>
              <a:avLst/>
              <a:gdLst/>
              <a:ahLst/>
              <a:cxnLst>
                <a:cxn ang="0">
                  <a:pos x="186" y="296"/>
                </a:cxn>
                <a:cxn ang="0">
                  <a:pos x="181" y="234"/>
                </a:cxn>
                <a:cxn ang="0">
                  <a:pos x="169" y="175"/>
                </a:cxn>
                <a:cxn ang="0">
                  <a:pos x="152" y="124"/>
                </a:cxn>
                <a:cxn ang="0">
                  <a:pos x="128" y="80"/>
                </a:cxn>
                <a:cxn ang="0">
                  <a:pos x="101" y="44"/>
                </a:cxn>
                <a:cxn ang="0">
                  <a:pos x="70" y="18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86" h="296">
                  <a:moveTo>
                    <a:pt x="186" y="296"/>
                  </a:moveTo>
                  <a:lnTo>
                    <a:pt x="181" y="234"/>
                  </a:lnTo>
                  <a:lnTo>
                    <a:pt x="169" y="175"/>
                  </a:lnTo>
                  <a:lnTo>
                    <a:pt x="152" y="124"/>
                  </a:lnTo>
                  <a:lnTo>
                    <a:pt x="128" y="80"/>
                  </a:lnTo>
                  <a:lnTo>
                    <a:pt x="101" y="44"/>
                  </a:lnTo>
                  <a:lnTo>
                    <a:pt x="70" y="18"/>
                  </a:lnTo>
                  <a:lnTo>
                    <a:pt x="36" y="2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Line 1045"/>
            <p:cNvSpPr>
              <a:spLocks noChangeShapeType="1"/>
            </p:cNvSpPr>
            <p:nvPr/>
          </p:nvSpPr>
          <p:spPr bwMode="auto">
            <a:xfrm>
              <a:off x="3937000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046"/>
            <p:cNvSpPr>
              <a:spLocks/>
            </p:cNvSpPr>
            <p:nvPr/>
          </p:nvSpPr>
          <p:spPr bwMode="auto">
            <a:xfrm>
              <a:off x="4110038" y="3014663"/>
              <a:ext cx="111125" cy="234950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183" y="26"/>
                </a:cxn>
                <a:cxn ang="0">
                  <a:pos x="181" y="52"/>
                </a:cxn>
                <a:cxn ang="0">
                  <a:pos x="178" y="77"/>
                </a:cxn>
                <a:cxn ang="0">
                  <a:pos x="174" y="103"/>
                </a:cxn>
                <a:cxn ang="0">
                  <a:pos x="168" y="127"/>
                </a:cxn>
                <a:cxn ang="0">
                  <a:pos x="162" y="150"/>
                </a:cxn>
                <a:cxn ang="0">
                  <a:pos x="154" y="173"/>
                </a:cxn>
                <a:cxn ang="0">
                  <a:pos x="145" y="194"/>
                </a:cxn>
                <a:cxn ang="0">
                  <a:pos x="135" y="214"/>
                </a:cxn>
                <a:cxn ang="0">
                  <a:pos x="124" y="233"/>
                </a:cxn>
                <a:cxn ang="0">
                  <a:pos x="113" y="250"/>
                </a:cxn>
                <a:cxn ang="0">
                  <a:pos x="101" y="265"/>
                </a:cxn>
                <a:cxn ang="0">
                  <a:pos x="88" y="278"/>
                </a:cxn>
                <a:cxn ang="0">
                  <a:pos x="74" y="289"/>
                </a:cxn>
                <a:cxn ang="0">
                  <a:pos x="60" y="299"/>
                </a:cxn>
                <a:cxn ang="0">
                  <a:pos x="45" y="306"/>
                </a:cxn>
                <a:cxn ang="0">
                  <a:pos x="30" y="312"/>
                </a:cxn>
                <a:cxn ang="0">
                  <a:pos x="15" y="315"/>
                </a:cxn>
                <a:cxn ang="0">
                  <a:pos x="0" y="316"/>
                </a:cxn>
              </a:cxnLst>
              <a:rect l="0" t="0" r="r" b="b"/>
              <a:pathLst>
                <a:path w="184" h="316">
                  <a:moveTo>
                    <a:pt x="184" y="0"/>
                  </a:moveTo>
                  <a:lnTo>
                    <a:pt x="183" y="26"/>
                  </a:lnTo>
                  <a:lnTo>
                    <a:pt x="181" y="52"/>
                  </a:lnTo>
                  <a:lnTo>
                    <a:pt x="178" y="77"/>
                  </a:lnTo>
                  <a:lnTo>
                    <a:pt x="174" y="103"/>
                  </a:lnTo>
                  <a:lnTo>
                    <a:pt x="168" y="127"/>
                  </a:lnTo>
                  <a:lnTo>
                    <a:pt x="162" y="150"/>
                  </a:lnTo>
                  <a:lnTo>
                    <a:pt x="154" y="173"/>
                  </a:lnTo>
                  <a:lnTo>
                    <a:pt x="145" y="194"/>
                  </a:lnTo>
                  <a:lnTo>
                    <a:pt x="135" y="214"/>
                  </a:lnTo>
                  <a:lnTo>
                    <a:pt x="124" y="233"/>
                  </a:lnTo>
                  <a:lnTo>
                    <a:pt x="113" y="250"/>
                  </a:lnTo>
                  <a:lnTo>
                    <a:pt x="101" y="265"/>
                  </a:lnTo>
                  <a:lnTo>
                    <a:pt x="88" y="278"/>
                  </a:lnTo>
                  <a:lnTo>
                    <a:pt x="74" y="289"/>
                  </a:lnTo>
                  <a:lnTo>
                    <a:pt x="60" y="299"/>
                  </a:lnTo>
                  <a:lnTo>
                    <a:pt x="45" y="306"/>
                  </a:lnTo>
                  <a:lnTo>
                    <a:pt x="30" y="312"/>
                  </a:lnTo>
                  <a:lnTo>
                    <a:pt x="15" y="315"/>
                  </a:lnTo>
                  <a:lnTo>
                    <a:pt x="0" y="316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047"/>
            <p:cNvSpPr>
              <a:spLocks/>
            </p:cNvSpPr>
            <p:nvPr/>
          </p:nvSpPr>
          <p:spPr bwMode="auto">
            <a:xfrm>
              <a:off x="4219575" y="2786063"/>
              <a:ext cx="115888" cy="233363"/>
            </a:xfrm>
            <a:custGeom>
              <a:avLst/>
              <a:gdLst/>
              <a:ahLst/>
              <a:cxnLst>
                <a:cxn ang="0">
                  <a:pos x="0" y="300"/>
                </a:cxn>
                <a:cxn ang="0">
                  <a:pos x="4" y="237"/>
                </a:cxn>
                <a:cxn ang="0">
                  <a:pos x="16" y="177"/>
                </a:cxn>
                <a:cxn ang="0">
                  <a:pos x="34" y="125"/>
                </a:cxn>
                <a:cxn ang="0">
                  <a:pos x="58" y="80"/>
                </a:cxn>
                <a:cxn ang="0">
                  <a:pos x="86" y="44"/>
                </a:cxn>
                <a:cxn ang="0">
                  <a:pos x="118" y="18"/>
                </a:cxn>
                <a:cxn ang="0">
                  <a:pos x="152" y="2"/>
                </a:cxn>
                <a:cxn ang="0">
                  <a:pos x="189" y="0"/>
                </a:cxn>
              </a:cxnLst>
              <a:rect l="0" t="0" r="r" b="b"/>
              <a:pathLst>
                <a:path w="189" h="300">
                  <a:moveTo>
                    <a:pt x="0" y="300"/>
                  </a:moveTo>
                  <a:lnTo>
                    <a:pt x="4" y="237"/>
                  </a:lnTo>
                  <a:lnTo>
                    <a:pt x="16" y="177"/>
                  </a:lnTo>
                  <a:lnTo>
                    <a:pt x="34" y="125"/>
                  </a:lnTo>
                  <a:lnTo>
                    <a:pt x="58" y="80"/>
                  </a:lnTo>
                  <a:lnTo>
                    <a:pt x="86" y="44"/>
                  </a:lnTo>
                  <a:lnTo>
                    <a:pt x="118" y="18"/>
                  </a:lnTo>
                  <a:lnTo>
                    <a:pt x="152" y="2"/>
                  </a:lnTo>
                  <a:lnTo>
                    <a:pt x="189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1048"/>
            <p:cNvSpPr>
              <a:spLocks noChangeShapeType="1"/>
            </p:cNvSpPr>
            <p:nvPr/>
          </p:nvSpPr>
          <p:spPr bwMode="auto">
            <a:xfrm flipH="1">
              <a:off x="3937000" y="3249613"/>
              <a:ext cx="180975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049"/>
            <p:cNvSpPr>
              <a:spLocks/>
            </p:cNvSpPr>
            <p:nvPr/>
          </p:nvSpPr>
          <p:spPr bwMode="auto">
            <a:xfrm>
              <a:off x="3835400" y="3249613"/>
              <a:ext cx="112713" cy="228600"/>
            </a:xfrm>
            <a:custGeom>
              <a:avLst/>
              <a:gdLst/>
              <a:ahLst/>
              <a:cxnLst>
                <a:cxn ang="0">
                  <a:pos x="0" y="313"/>
                </a:cxn>
                <a:cxn ang="0">
                  <a:pos x="0" y="288"/>
                </a:cxn>
                <a:cxn ang="0">
                  <a:pos x="2" y="262"/>
                </a:cxn>
                <a:cxn ang="0">
                  <a:pos x="5" y="237"/>
                </a:cxn>
                <a:cxn ang="0">
                  <a:pos x="10" y="212"/>
                </a:cxn>
                <a:cxn ang="0">
                  <a:pos x="15" y="188"/>
                </a:cxn>
                <a:cxn ang="0">
                  <a:pos x="21" y="164"/>
                </a:cxn>
                <a:cxn ang="0">
                  <a:pos x="29" y="142"/>
                </a:cxn>
                <a:cxn ang="0">
                  <a:pos x="37" y="121"/>
                </a:cxn>
                <a:cxn ang="0">
                  <a:pos x="47" y="102"/>
                </a:cxn>
                <a:cxn ang="0">
                  <a:pos x="58" y="84"/>
                </a:cxn>
                <a:cxn ang="0">
                  <a:pos x="69" y="67"/>
                </a:cxn>
                <a:cxn ang="0">
                  <a:pos x="81" y="52"/>
                </a:cxn>
                <a:cxn ang="0">
                  <a:pos x="94" y="38"/>
                </a:cxn>
                <a:cxn ang="0">
                  <a:pos x="108" y="26"/>
                </a:cxn>
                <a:cxn ang="0">
                  <a:pos x="122" y="18"/>
                </a:cxn>
                <a:cxn ang="0">
                  <a:pos x="136" y="11"/>
                </a:cxn>
                <a:cxn ang="0">
                  <a:pos x="151" y="5"/>
                </a:cxn>
                <a:cxn ang="0">
                  <a:pos x="165" y="1"/>
                </a:cxn>
                <a:cxn ang="0">
                  <a:pos x="180" y="0"/>
                </a:cxn>
              </a:cxnLst>
              <a:rect l="0" t="0" r="r" b="b"/>
              <a:pathLst>
                <a:path w="180" h="313">
                  <a:moveTo>
                    <a:pt x="0" y="313"/>
                  </a:moveTo>
                  <a:lnTo>
                    <a:pt x="0" y="288"/>
                  </a:lnTo>
                  <a:lnTo>
                    <a:pt x="2" y="262"/>
                  </a:lnTo>
                  <a:lnTo>
                    <a:pt x="5" y="237"/>
                  </a:lnTo>
                  <a:lnTo>
                    <a:pt x="10" y="212"/>
                  </a:lnTo>
                  <a:lnTo>
                    <a:pt x="15" y="188"/>
                  </a:lnTo>
                  <a:lnTo>
                    <a:pt x="21" y="164"/>
                  </a:lnTo>
                  <a:lnTo>
                    <a:pt x="29" y="142"/>
                  </a:lnTo>
                  <a:lnTo>
                    <a:pt x="37" y="121"/>
                  </a:lnTo>
                  <a:lnTo>
                    <a:pt x="47" y="102"/>
                  </a:lnTo>
                  <a:lnTo>
                    <a:pt x="58" y="84"/>
                  </a:lnTo>
                  <a:lnTo>
                    <a:pt x="69" y="67"/>
                  </a:lnTo>
                  <a:lnTo>
                    <a:pt x="81" y="52"/>
                  </a:lnTo>
                  <a:lnTo>
                    <a:pt x="94" y="38"/>
                  </a:lnTo>
                  <a:lnTo>
                    <a:pt x="108" y="26"/>
                  </a:lnTo>
                  <a:lnTo>
                    <a:pt x="122" y="18"/>
                  </a:lnTo>
                  <a:lnTo>
                    <a:pt x="136" y="11"/>
                  </a:lnTo>
                  <a:lnTo>
                    <a:pt x="151" y="5"/>
                  </a:lnTo>
                  <a:lnTo>
                    <a:pt x="165" y="1"/>
                  </a:lnTo>
                  <a:lnTo>
                    <a:pt x="18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050"/>
            <p:cNvSpPr>
              <a:spLocks/>
            </p:cNvSpPr>
            <p:nvPr/>
          </p:nvSpPr>
          <p:spPr bwMode="auto">
            <a:xfrm>
              <a:off x="3722688" y="3468688"/>
              <a:ext cx="112713" cy="244475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82" y="61"/>
                </a:cxn>
                <a:cxn ang="0">
                  <a:pos x="170" y="120"/>
                </a:cxn>
                <a:cxn ang="0">
                  <a:pos x="153" y="171"/>
                </a:cxn>
                <a:cxn ang="0">
                  <a:pos x="129" y="215"/>
                </a:cxn>
                <a:cxn ang="0">
                  <a:pos x="102" y="250"/>
                </a:cxn>
                <a:cxn ang="0">
                  <a:pos x="70" y="277"/>
                </a:cxn>
                <a:cxn ang="0">
                  <a:pos x="36" y="292"/>
                </a:cxn>
                <a:cxn ang="0">
                  <a:pos x="0" y="296"/>
                </a:cxn>
              </a:cxnLst>
              <a:rect l="0" t="0" r="r" b="b"/>
              <a:pathLst>
                <a:path w="187" h="296">
                  <a:moveTo>
                    <a:pt x="187" y="0"/>
                  </a:moveTo>
                  <a:lnTo>
                    <a:pt x="182" y="61"/>
                  </a:lnTo>
                  <a:lnTo>
                    <a:pt x="170" y="120"/>
                  </a:lnTo>
                  <a:lnTo>
                    <a:pt x="153" y="171"/>
                  </a:lnTo>
                  <a:lnTo>
                    <a:pt x="129" y="215"/>
                  </a:lnTo>
                  <a:lnTo>
                    <a:pt x="102" y="250"/>
                  </a:lnTo>
                  <a:lnTo>
                    <a:pt x="70" y="277"/>
                  </a:lnTo>
                  <a:lnTo>
                    <a:pt x="36" y="292"/>
                  </a:lnTo>
                  <a:lnTo>
                    <a:pt x="0" y="296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1051"/>
            <p:cNvSpPr>
              <a:spLocks noChangeShapeType="1"/>
            </p:cNvSpPr>
            <p:nvPr/>
          </p:nvSpPr>
          <p:spPr bwMode="auto">
            <a:xfrm>
              <a:off x="3938588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052"/>
            <p:cNvSpPr>
              <a:spLocks/>
            </p:cNvSpPr>
            <p:nvPr/>
          </p:nvSpPr>
          <p:spPr bwMode="auto">
            <a:xfrm>
              <a:off x="4111625" y="3249613"/>
              <a:ext cx="111125" cy="230188"/>
            </a:xfrm>
            <a:custGeom>
              <a:avLst/>
              <a:gdLst/>
              <a:ahLst/>
              <a:cxnLst>
                <a:cxn ang="0">
                  <a:pos x="184" y="317"/>
                </a:cxn>
                <a:cxn ang="0">
                  <a:pos x="183" y="291"/>
                </a:cxn>
                <a:cxn ang="0">
                  <a:pos x="181" y="265"/>
                </a:cxn>
                <a:cxn ang="0">
                  <a:pos x="178" y="240"/>
                </a:cxn>
                <a:cxn ang="0">
                  <a:pos x="174" y="214"/>
                </a:cxn>
                <a:cxn ang="0">
                  <a:pos x="168" y="190"/>
                </a:cxn>
                <a:cxn ang="0">
                  <a:pos x="162" y="167"/>
                </a:cxn>
                <a:cxn ang="0">
                  <a:pos x="154" y="144"/>
                </a:cxn>
                <a:cxn ang="0">
                  <a:pos x="146" y="123"/>
                </a:cxn>
                <a:cxn ang="0">
                  <a:pos x="135" y="103"/>
                </a:cxn>
                <a:cxn ang="0">
                  <a:pos x="124" y="84"/>
                </a:cxn>
                <a:cxn ang="0">
                  <a:pos x="114" y="67"/>
                </a:cxn>
                <a:cxn ang="0">
                  <a:pos x="101" y="52"/>
                </a:cxn>
                <a:cxn ang="0">
                  <a:pos x="88" y="38"/>
                </a:cxn>
                <a:cxn ang="0">
                  <a:pos x="74" y="26"/>
                </a:cxn>
                <a:cxn ang="0">
                  <a:pos x="60" y="18"/>
                </a:cxn>
                <a:cxn ang="0">
                  <a:pos x="45" y="11"/>
                </a:cxn>
                <a:cxn ang="0">
                  <a:pos x="31" y="4"/>
                </a:cxn>
                <a:cxn ang="0">
                  <a:pos x="15" y="1"/>
                </a:cxn>
                <a:cxn ang="0">
                  <a:pos x="0" y="0"/>
                </a:cxn>
              </a:cxnLst>
              <a:rect l="0" t="0" r="r" b="b"/>
              <a:pathLst>
                <a:path w="184" h="317">
                  <a:moveTo>
                    <a:pt x="184" y="317"/>
                  </a:moveTo>
                  <a:lnTo>
                    <a:pt x="183" y="291"/>
                  </a:lnTo>
                  <a:lnTo>
                    <a:pt x="181" y="265"/>
                  </a:lnTo>
                  <a:lnTo>
                    <a:pt x="178" y="240"/>
                  </a:lnTo>
                  <a:lnTo>
                    <a:pt x="174" y="214"/>
                  </a:lnTo>
                  <a:lnTo>
                    <a:pt x="168" y="190"/>
                  </a:lnTo>
                  <a:lnTo>
                    <a:pt x="162" y="167"/>
                  </a:lnTo>
                  <a:lnTo>
                    <a:pt x="154" y="144"/>
                  </a:lnTo>
                  <a:lnTo>
                    <a:pt x="146" y="123"/>
                  </a:lnTo>
                  <a:lnTo>
                    <a:pt x="135" y="103"/>
                  </a:lnTo>
                  <a:lnTo>
                    <a:pt x="124" y="84"/>
                  </a:lnTo>
                  <a:lnTo>
                    <a:pt x="114" y="67"/>
                  </a:lnTo>
                  <a:lnTo>
                    <a:pt x="101" y="52"/>
                  </a:lnTo>
                  <a:lnTo>
                    <a:pt x="88" y="38"/>
                  </a:lnTo>
                  <a:lnTo>
                    <a:pt x="74" y="26"/>
                  </a:lnTo>
                  <a:lnTo>
                    <a:pt x="60" y="18"/>
                  </a:lnTo>
                  <a:lnTo>
                    <a:pt x="45" y="11"/>
                  </a:lnTo>
                  <a:lnTo>
                    <a:pt x="31" y="4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053"/>
            <p:cNvSpPr>
              <a:spLocks/>
            </p:cNvSpPr>
            <p:nvPr/>
          </p:nvSpPr>
          <p:spPr bwMode="auto">
            <a:xfrm>
              <a:off x="4221163" y="3478213"/>
              <a:ext cx="119063" cy="2317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62"/>
                </a:cxn>
                <a:cxn ang="0">
                  <a:pos x="16" y="122"/>
                </a:cxn>
                <a:cxn ang="0">
                  <a:pos x="34" y="174"/>
                </a:cxn>
                <a:cxn ang="0">
                  <a:pos x="58" y="218"/>
                </a:cxn>
                <a:cxn ang="0">
                  <a:pos x="86" y="255"/>
                </a:cxn>
                <a:cxn ang="0">
                  <a:pos x="117" y="281"/>
                </a:cxn>
                <a:cxn ang="0">
                  <a:pos x="152" y="297"/>
                </a:cxn>
                <a:cxn ang="0">
                  <a:pos x="190" y="300"/>
                </a:cxn>
              </a:cxnLst>
              <a:rect l="0" t="0" r="r" b="b"/>
              <a:pathLst>
                <a:path w="190" h="300">
                  <a:moveTo>
                    <a:pt x="0" y="0"/>
                  </a:moveTo>
                  <a:lnTo>
                    <a:pt x="4" y="62"/>
                  </a:lnTo>
                  <a:lnTo>
                    <a:pt x="16" y="122"/>
                  </a:lnTo>
                  <a:lnTo>
                    <a:pt x="34" y="174"/>
                  </a:lnTo>
                  <a:lnTo>
                    <a:pt x="58" y="218"/>
                  </a:lnTo>
                  <a:lnTo>
                    <a:pt x="86" y="255"/>
                  </a:lnTo>
                  <a:lnTo>
                    <a:pt x="117" y="281"/>
                  </a:lnTo>
                  <a:lnTo>
                    <a:pt x="152" y="297"/>
                  </a:lnTo>
                  <a:lnTo>
                    <a:pt x="190" y="30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067"/>
            <p:cNvSpPr>
              <a:spLocks/>
            </p:cNvSpPr>
            <p:nvPr/>
          </p:nvSpPr>
          <p:spPr bwMode="auto">
            <a:xfrm>
              <a:off x="6799263" y="3017838"/>
              <a:ext cx="111125" cy="2301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25"/>
                </a:cxn>
                <a:cxn ang="0">
                  <a:pos x="3" y="51"/>
                </a:cxn>
                <a:cxn ang="0">
                  <a:pos x="6" y="76"/>
                </a:cxn>
                <a:cxn ang="0">
                  <a:pos x="11" y="101"/>
                </a:cxn>
                <a:cxn ang="0">
                  <a:pos x="16" y="125"/>
                </a:cxn>
                <a:cxn ang="0">
                  <a:pos x="22" y="148"/>
                </a:cxn>
                <a:cxn ang="0">
                  <a:pos x="30" y="170"/>
                </a:cxn>
                <a:cxn ang="0">
                  <a:pos x="40" y="191"/>
                </a:cxn>
                <a:cxn ang="0">
                  <a:pos x="49" y="211"/>
                </a:cxn>
                <a:cxn ang="0">
                  <a:pos x="60" y="229"/>
                </a:cxn>
                <a:cxn ang="0">
                  <a:pos x="71" y="245"/>
                </a:cxn>
                <a:cxn ang="0">
                  <a:pos x="83" y="260"/>
                </a:cxn>
                <a:cxn ang="0">
                  <a:pos x="96" y="274"/>
                </a:cxn>
                <a:cxn ang="0">
                  <a:pos x="109" y="284"/>
                </a:cxn>
                <a:cxn ang="0">
                  <a:pos x="123" y="294"/>
                </a:cxn>
                <a:cxn ang="0">
                  <a:pos x="138" y="301"/>
                </a:cxn>
                <a:cxn ang="0">
                  <a:pos x="153" y="307"/>
                </a:cxn>
                <a:cxn ang="0">
                  <a:pos x="168" y="310"/>
                </a:cxn>
                <a:cxn ang="0">
                  <a:pos x="183" y="310"/>
                </a:cxn>
              </a:cxnLst>
              <a:rect l="0" t="0" r="r" b="b"/>
              <a:pathLst>
                <a:path w="183" h="310">
                  <a:moveTo>
                    <a:pt x="0" y="0"/>
                  </a:moveTo>
                  <a:lnTo>
                    <a:pt x="1" y="25"/>
                  </a:lnTo>
                  <a:lnTo>
                    <a:pt x="3" y="51"/>
                  </a:lnTo>
                  <a:lnTo>
                    <a:pt x="6" y="76"/>
                  </a:lnTo>
                  <a:lnTo>
                    <a:pt x="11" y="101"/>
                  </a:lnTo>
                  <a:lnTo>
                    <a:pt x="16" y="125"/>
                  </a:lnTo>
                  <a:lnTo>
                    <a:pt x="22" y="148"/>
                  </a:lnTo>
                  <a:lnTo>
                    <a:pt x="30" y="170"/>
                  </a:lnTo>
                  <a:lnTo>
                    <a:pt x="40" y="191"/>
                  </a:lnTo>
                  <a:lnTo>
                    <a:pt x="49" y="211"/>
                  </a:lnTo>
                  <a:lnTo>
                    <a:pt x="60" y="229"/>
                  </a:lnTo>
                  <a:lnTo>
                    <a:pt x="71" y="245"/>
                  </a:lnTo>
                  <a:lnTo>
                    <a:pt x="83" y="260"/>
                  </a:lnTo>
                  <a:lnTo>
                    <a:pt x="96" y="274"/>
                  </a:lnTo>
                  <a:lnTo>
                    <a:pt x="109" y="284"/>
                  </a:lnTo>
                  <a:lnTo>
                    <a:pt x="123" y="294"/>
                  </a:lnTo>
                  <a:lnTo>
                    <a:pt x="138" y="301"/>
                  </a:lnTo>
                  <a:lnTo>
                    <a:pt x="153" y="307"/>
                  </a:lnTo>
                  <a:lnTo>
                    <a:pt x="168" y="310"/>
                  </a:lnTo>
                  <a:lnTo>
                    <a:pt x="183" y="31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068"/>
            <p:cNvSpPr>
              <a:spLocks/>
            </p:cNvSpPr>
            <p:nvPr/>
          </p:nvSpPr>
          <p:spPr bwMode="auto">
            <a:xfrm>
              <a:off x="6688138" y="2792413"/>
              <a:ext cx="112713" cy="231775"/>
            </a:xfrm>
            <a:custGeom>
              <a:avLst/>
              <a:gdLst/>
              <a:ahLst/>
              <a:cxnLst>
                <a:cxn ang="0">
                  <a:pos x="186" y="296"/>
                </a:cxn>
                <a:cxn ang="0">
                  <a:pos x="181" y="234"/>
                </a:cxn>
                <a:cxn ang="0">
                  <a:pos x="169" y="175"/>
                </a:cxn>
                <a:cxn ang="0">
                  <a:pos x="152" y="124"/>
                </a:cxn>
                <a:cxn ang="0">
                  <a:pos x="128" y="80"/>
                </a:cxn>
                <a:cxn ang="0">
                  <a:pos x="102" y="44"/>
                </a:cxn>
                <a:cxn ang="0">
                  <a:pos x="71" y="18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86" h="296">
                  <a:moveTo>
                    <a:pt x="186" y="296"/>
                  </a:moveTo>
                  <a:lnTo>
                    <a:pt x="181" y="234"/>
                  </a:lnTo>
                  <a:lnTo>
                    <a:pt x="169" y="175"/>
                  </a:lnTo>
                  <a:lnTo>
                    <a:pt x="152" y="124"/>
                  </a:lnTo>
                  <a:lnTo>
                    <a:pt x="128" y="80"/>
                  </a:lnTo>
                  <a:lnTo>
                    <a:pt x="102" y="44"/>
                  </a:lnTo>
                  <a:lnTo>
                    <a:pt x="71" y="18"/>
                  </a:lnTo>
                  <a:lnTo>
                    <a:pt x="36" y="2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1069"/>
            <p:cNvSpPr>
              <a:spLocks noChangeShapeType="1"/>
            </p:cNvSpPr>
            <p:nvPr/>
          </p:nvSpPr>
          <p:spPr bwMode="auto">
            <a:xfrm>
              <a:off x="6902450" y="3249613"/>
              <a:ext cx="177800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070"/>
            <p:cNvSpPr>
              <a:spLocks/>
            </p:cNvSpPr>
            <p:nvPr/>
          </p:nvSpPr>
          <p:spPr bwMode="auto">
            <a:xfrm>
              <a:off x="7073900" y="3014663"/>
              <a:ext cx="111125" cy="234950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184" y="26"/>
                </a:cxn>
                <a:cxn ang="0">
                  <a:pos x="182" y="52"/>
                </a:cxn>
                <a:cxn ang="0">
                  <a:pos x="179" y="77"/>
                </a:cxn>
                <a:cxn ang="0">
                  <a:pos x="175" y="103"/>
                </a:cxn>
                <a:cxn ang="0">
                  <a:pos x="170" y="127"/>
                </a:cxn>
                <a:cxn ang="0">
                  <a:pos x="163" y="150"/>
                </a:cxn>
                <a:cxn ang="0">
                  <a:pos x="155" y="173"/>
                </a:cxn>
                <a:cxn ang="0">
                  <a:pos x="146" y="194"/>
                </a:cxn>
                <a:cxn ang="0">
                  <a:pos x="136" y="214"/>
                </a:cxn>
                <a:cxn ang="0">
                  <a:pos x="126" y="233"/>
                </a:cxn>
                <a:cxn ang="0">
                  <a:pos x="114" y="250"/>
                </a:cxn>
                <a:cxn ang="0">
                  <a:pos x="102" y="265"/>
                </a:cxn>
                <a:cxn ang="0">
                  <a:pos x="88" y="278"/>
                </a:cxn>
                <a:cxn ang="0">
                  <a:pos x="75" y="289"/>
                </a:cxn>
                <a:cxn ang="0">
                  <a:pos x="60" y="299"/>
                </a:cxn>
                <a:cxn ang="0">
                  <a:pos x="46" y="306"/>
                </a:cxn>
                <a:cxn ang="0">
                  <a:pos x="31" y="312"/>
                </a:cxn>
                <a:cxn ang="0">
                  <a:pos x="16" y="315"/>
                </a:cxn>
                <a:cxn ang="0">
                  <a:pos x="0" y="316"/>
                </a:cxn>
              </a:cxnLst>
              <a:rect l="0" t="0" r="r" b="b"/>
              <a:pathLst>
                <a:path w="184" h="316">
                  <a:moveTo>
                    <a:pt x="184" y="0"/>
                  </a:moveTo>
                  <a:lnTo>
                    <a:pt x="184" y="26"/>
                  </a:lnTo>
                  <a:lnTo>
                    <a:pt x="182" y="52"/>
                  </a:lnTo>
                  <a:lnTo>
                    <a:pt x="179" y="77"/>
                  </a:lnTo>
                  <a:lnTo>
                    <a:pt x="175" y="103"/>
                  </a:lnTo>
                  <a:lnTo>
                    <a:pt x="170" y="127"/>
                  </a:lnTo>
                  <a:lnTo>
                    <a:pt x="163" y="150"/>
                  </a:lnTo>
                  <a:lnTo>
                    <a:pt x="155" y="173"/>
                  </a:lnTo>
                  <a:lnTo>
                    <a:pt x="146" y="194"/>
                  </a:lnTo>
                  <a:lnTo>
                    <a:pt x="136" y="214"/>
                  </a:lnTo>
                  <a:lnTo>
                    <a:pt x="126" y="233"/>
                  </a:lnTo>
                  <a:lnTo>
                    <a:pt x="114" y="250"/>
                  </a:lnTo>
                  <a:lnTo>
                    <a:pt x="102" y="265"/>
                  </a:lnTo>
                  <a:lnTo>
                    <a:pt x="88" y="278"/>
                  </a:lnTo>
                  <a:lnTo>
                    <a:pt x="75" y="289"/>
                  </a:lnTo>
                  <a:lnTo>
                    <a:pt x="60" y="299"/>
                  </a:lnTo>
                  <a:lnTo>
                    <a:pt x="46" y="306"/>
                  </a:lnTo>
                  <a:lnTo>
                    <a:pt x="31" y="312"/>
                  </a:lnTo>
                  <a:lnTo>
                    <a:pt x="16" y="315"/>
                  </a:lnTo>
                  <a:lnTo>
                    <a:pt x="0" y="316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071"/>
            <p:cNvSpPr>
              <a:spLocks/>
            </p:cNvSpPr>
            <p:nvPr/>
          </p:nvSpPr>
          <p:spPr bwMode="auto">
            <a:xfrm>
              <a:off x="7183438" y="2786063"/>
              <a:ext cx="117475" cy="230188"/>
            </a:xfrm>
            <a:custGeom>
              <a:avLst/>
              <a:gdLst/>
              <a:ahLst/>
              <a:cxnLst>
                <a:cxn ang="0">
                  <a:pos x="0" y="300"/>
                </a:cxn>
                <a:cxn ang="0">
                  <a:pos x="5" y="237"/>
                </a:cxn>
                <a:cxn ang="0">
                  <a:pos x="16" y="177"/>
                </a:cxn>
                <a:cxn ang="0">
                  <a:pos x="35" y="125"/>
                </a:cxn>
                <a:cxn ang="0">
                  <a:pos x="58" y="80"/>
                </a:cxn>
                <a:cxn ang="0">
                  <a:pos x="86" y="44"/>
                </a:cxn>
                <a:cxn ang="0">
                  <a:pos x="118" y="18"/>
                </a:cxn>
                <a:cxn ang="0">
                  <a:pos x="152" y="2"/>
                </a:cxn>
                <a:cxn ang="0">
                  <a:pos x="190" y="0"/>
                </a:cxn>
              </a:cxnLst>
              <a:rect l="0" t="0" r="r" b="b"/>
              <a:pathLst>
                <a:path w="190" h="300">
                  <a:moveTo>
                    <a:pt x="0" y="300"/>
                  </a:moveTo>
                  <a:lnTo>
                    <a:pt x="5" y="237"/>
                  </a:lnTo>
                  <a:lnTo>
                    <a:pt x="16" y="177"/>
                  </a:lnTo>
                  <a:lnTo>
                    <a:pt x="35" y="125"/>
                  </a:lnTo>
                  <a:lnTo>
                    <a:pt x="58" y="80"/>
                  </a:lnTo>
                  <a:lnTo>
                    <a:pt x="86" y="44"/>
                  </a:lnTo>
                  <a:lnTo>
                    <a:pt x="118" y="18"/>
                  </a:lnTo>
                  <a:lnTo>
                    <a:pt x="152" y="2"/>
                  </a:lnTo>
                  <a:lnTo>
                    <a:pt x="19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1072"/>
            <p:cNvSpPr>
              <a:spLocks noChangeShapeType="1"/>
            </p:cNvSpPr>
            <p:nvPr/>
          </p:nvSpPr>
          <p:spPr bwMode="auto">
            <a:xfrm flipH="1">
              <a:off x="6902450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1073"/>
            <p:cNvSpPr>
              <a:spLocks/>
            </p:cNvSpPr>
            <p:nvPr/>
          </p:nvSpPr>
          <p:spPr bwMode="auto">
            <a:xfrm>
              <a:off x="6800850" y="3249613"/>
              <a:ext cx="109538" cy="228600"/>
            </a:xfrm>
            <a:custGeom>
              <a:avLst/>
              <a:gdLst/>
              <a:ahLst/>
              <a:cxnLst>
                <a:cxn ang="0">
                  <a:pos x="0" y="313"/>
                </a:cxn>
                <a:cxn ang="0">
                  <a:pos x="1" y="288"/>
                </a:cxn>
                <a:cxn ang="0">
                  <a:pos x="3" y="262"/>
                </a:cxn>
                <a:cxn ang="0">
                  <a:pos x="6" y="237"/>
                </a:cxn>
                <a:cxn ang="0">
                  <a:pos x="10" y="212"/>
                </a:cxn>
                <a:cxn ang="0">
                  <a:pos x="15" y="188"/>
                </a:cxn>
                <a:cxn ang="0">
                  <a:pos x="22" y="164"/>
                </a:cxn>
                <a:cxn ang="0">
                  <a:pos x="30" y="142"/>
                </a:cxn>
                <a:cxn ang="0">
                  <a:pos x="39" y="121"/>
                </a:cxn>
                <a:cxn ang="0">
                  <a:pos x="48" y="102"/>
                </a:cxn>
                <a:cxn ang="0">
                  <a:pos x="59" y="84"/>
                </a:cxn>
                <a:cxn ang="0">
                  <a:pos x="70" y="67"/>
                </a:cxn>
                <a:cxn ang="0">
                  <a:pos x="83" y="52"/>
                </a:cxn>
                <a:cxn ang="0">
                  <a:pos x="95" y="38"/>
                </a:cxn>
                <a:cxn ang="0">
                  <a:pos x="108" y="26"/>
                </a:cxn>
                <a:cxn ang="0">
                  <a:pos x="122" y="18"/>
                </a:cxn>
                <a:cxn ang="0">
                  <a:pos x="137" y="11"/>
                </a:cxn>
                <a:cxn ang="0">
                  <a:pos x="151" y="5"/>
                </a:cxn>
                <a:cxn ang="0">
                  <a:pos x="166" y="1"/>
                </a:cxn>
                <a:cxn ang="0">
                  <a:pos x="181" y="0"/>
                </a:cxn>
              </a:cxnLst>
              <a:rect l="0" t="0" r="r" b="b"/>
              <a:pathLst>
                <a:path w="181" h="313">
                  <a:moveTo>
                    <a:pt x="0" y="313"/>
                  </a:moveTo>
                  <a:lnTo>
                    <a:pt x="1" y="288"/>
                  </a:lnTo>
                  <a:lnTo>
                    <a:pt x="3" y="262"/>
                  </a:lnTo>
                  <a:lnTo>
                    <a:pt x="6" y="237"/>
                  </a:lnTo>
                  <a:lnTo>
                    <a:pt x="10" y="212"/>
                  </a:lnTo>
                  <a:lnTo>
                    <a:pt x="15" y="188"/>
                  </a:lnTo>
                  <a:lnTo>
                    <a:pt x="22" y="164"/>
                  </a:lnTo>
                  <a:lnTo>
                    <a:pt x="30" y="142"/>
                  </a:lnTo>
                  <a:lnTo>
                    <a:pt x="39" y="121"/>
                  </a:lnTo>
                  <a:lnTo>
                    <a:pt x="48" y="102"/>
                  </a:lnTo>
                  <a:lnTo>
                    <a:pt x="59" y="84"/>
                  </a:lnTo>
                  <a:lnTo>
                    <a:pt x="70" y="67"/>
                  </a:lnTo>
                  <a:lnTo>
                    <a:pt x="83" y="52"/>
                  </a:lnTo>
                  <a:lnTo>
                    <a:pt x="95" y="38"/>
                  </a:lnTo>
                  <a:lnTo>
                    <a:pt x="108" y="26"/>
                  </a:lnTo>
                  <a:lnTo>
                    <a:pt x="122" y="18"/>
                  </a:lnTo>
                  <a:lnTo>
                    <a:pt x="137" y="11"/>
                  </a:lnTo>
                  <a:lnTo>
                    <a:pt x="151" y="5"/>
                  </a:lnTo>
                  <a:lnTo>
                    <a:pt x="166" y="1"/>
                  </a:lnTo>
                  <a:lnTo>
                    <a:pt x="181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1074"/>
            <p:cNvSpPr>
              <a:spLocks/>
            </p:cNvSpPr>
            <p:nvPr/>
          </p:nvSpPr>
          <p:spPr bwMode="auto">
            <a:xfrm>
              <a:off x="6688138" y="3470275"/>
              <a:ext cx="112713" cy="241300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82" y="62"/>
                </a:cxn>
                <a:cxn ang="0">
                  <a:pos x="170" y="119"/>
                </a:cxn>
                <a:cxn ang="0">
                  <a:pos x="153" y="172"/>
                </a:cxn>
                <a:cxn ang="0">
                  <a:pos x="130" y="216"/>
                </a:cxn>
                <a:cxn ang="0">
                  <a:pos x="102" y="251"/>
                </a:cxn>
                <a:cxn ang="0">
                  <a:pos x="71" y="278"/>
                </a:cxn>
                <a:cxn ang="0">
                  <a:pos x="37" y="293"/>
                </a:cxn>
                <a:cxn ang="0">
                  <a:pos x="0" y="297"/>
                </a:cxn>
              </a:cxnLst>
              <a:rect l="0" t="0" r="r" b="b"/>
              <a:pathLst>
                <a:path w="187" h="297">
                  <a:moveTo>
                    <a:pt x="187" y="0"/>
                  </a:moveTo>
                  <a:lnTo>
                    <a:pt x="182" y="62"/>
                  </a:lnTo>
                  <a:lnTo>
                    <a:pt x="170" y="119"/>
                  </a:lnTo>
                  <a:lnTo>
                    <a:pt x="153" y="172"/>
                  </a:lnTo>
                  <a:lnTo>
                    <a:pt x="130" y="216"/>
                  </a:lnTo>
                  <a:lnTo>
                    <a:pt x="102" y="251"/>
                  </a:lnTo>
                  <a:lnTo>
                    <a:pt x="71" y="278"/>
                  </a:lnTo>
                  <a:lnTo>
                    <a:pt x="37" y="293"/>
                  </a:lnTo>
                  <a:lnTo>
                    <a:pt x="0" y="297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1075"/>
            <p:cNvSpPr>
              <a:spLocks noChangeShapeType="1"/>
            </p:cNvSpPr>
            <p:nvPr/>
          </p:nvSpPr>
          <p:spPr bwMode="auto">
            <a:xfrm>
              <a:off x="6904038" y="3249613"/>
              <a:ext cx="177800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1076"/>
            <p:cNvSpPr>
              <a:spLocks/>
            </p:cNvSpPr>
            <p:nvPr/>
          </p:nvSpPr>
          <p:spPr bwMode="auto">
            <a:xfrm>
              <a:off x="7077075" y="3249613"/>
              <a:ext cx="109538" cy="230188"/>
            </a:xfrm>
            <a:custGeom>
              <a:avLst/>
              <a:gdLst/>
              <a:ahLst/>
              <a:cxnLst>
                <a:cxn ang="0">
                  <a:pos x="183" y="316"/>
                </a:cxn>
                <a:cxn ang="0">
                  <a:pos x="183" y="290"/>
                </a:cxn>
                <a:cxn ang="0">
                  <a:pos x="180" y="264"/>
                </a:cxn>
                <a:cxn ang="0">
                  <a:pos x="177" y="239"/>
                </a:cxn>
                <a:cxn ang="0">
                  <a:pos x="173" y="213"/>
                </a:cxn>
                <a:cxn ang="0">
                  <a:pos x="168" y="189"/>
                </a:cxn>
                <a:cxn ang="0">
                  <a:pos x="161" y="166"/>
                </a:cxn>
                <a:cxn ang="0">
                  <a:pos x="153" y="143"/>
                </a:cxn>
                <a:cxn ang="0">
                  <a:pos x="144" y="122"/>
                </a:cxn>
                <a:cxn ang="0">
                  <a:pos x="134" y="102"/>
                </a:cxn>
                <a:cxn ang="0">
                  <a:pos x="124" y="84"/>
                </a:cxn>
                <a:cxn ang="0">
                  <a:pos x="112" y="67"/>
                </a:cxn>
                <a:cxn ang="0">
                  <a:pos x="100" y="52"/>
                </a:cxn>
                <a:cxn ang="0">
                  <a:pos x="86" y="38"/>
                </a:cxn>
                <a:cxn ang="0">
                  <a:pos x="73" y="26"/>
                </a:cxn>
                <a:cxn ang="0">
                  <a:pos x="60" y="17"/>
                </a:cxn>
                <a:cxn ang="0">
                  <a:pos x="45" y="9"/>
                </a:cxn>
                <a:cxn ang="0">
                  <a:pos x="30" y="4"/>
                </a:cxn>
                <a:cxn ang="0">
                  <a:pos x="15" y="1"/>
                </a:cxn>
                <a:cxn ang="0">
                  <a:pos x="0" y="0"/>
                </a:cxn>
              </a:cxnLst>
              <a:rect l="0" t="0" r="r" b="b"/>
              <a:pathLst>
                <a:path w="183" h="316">
                  <a:moveTo>
                    <a:pt x="183" y="316"/>
                  </a:moveTo>
                  <a:lnTo>
                    <a:pt x="183" y="290"/>
                  </a:lnTo>
                  <a:lnTo>
                    <a:pt x="180" y="264"/>
                  </a:lnTo>
                  <a:lnTo>
                    <a:pt x="177" y="239"/>
                  </a:lnTo>
                  <a:lnTo>
                    <a:pt x="173" y="213"/>
                  </a:lnTo>
                  <a:lnTo>
                    <a:pt x="168" y="189"/>
                  </a:lnTo>
                  <a:lnTo>
                    <a:pt x="161" y="166"/>
                  </a:lnTo>
                  <a:lnTo>
                    <a:pt x="153" y="143"/>
                  </a:lnTo>
                  <a:lnTo>
                    <a:pt x="144" y="122"/>
                  </a:lnTo>
                  <a:lnTo>
                    <a:pt x="134" y="102"/>
                  </a:lnTo>
                  <a:lnTo>
                    <a:pt x="124" y="84"/>
                  </a:lnTo>
                  <a:lnTo>
                    <a:pt x="112" y="67"/>
                  </a:lnTo>
                  <a:lnTo>
                    <a:pt x="100" y="52"/>
                  </a:lnTo>
                  <a:lnTo>
                    <a:pt x="86" y="38"/>
                  </a:lnTo>
                  <a:lnTo>
                    <a:pt x="73" y="26"/>
                  </a:lnTo>
                  <a:lnTo>
                    <a:pt x="60" y="17"/>
                  </a:lnTo>
                  <a:lnTo>
                    <a:pt x="45" y="9"/>
                  </a:lnTo>
                  <a:lnTo>
                    <a:pt x="30" y="4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077"/>
            <p:cNvSpPr>
              <a:spLocks/>
            </p:cNvSpPr>
            <p:nvPr/>
          </p:nvSpPr>
          <p:spPr bwMode="auto">
            <a:xfrm>
              <a:off x="7185025" y="3475038"/>
              <a:ext cx="117475" cy="238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62"/>
                </a:cxn>
                <a:cxn ang="0">
                  <a:pos x="17" y="121"/>
                </a:cxn>
                <a:cxn ang="0">
                  <a:pos x="35" y="174"/>
                </a:cxn>
                <a:cxn ang="0">
                  <a:pos x="58" y="218"/>
                </a:cxn>
                <a:cxn ang="0">
                  <a:pos x="86" y="255"/>
                </a:cxn>
                <a:cxn ang="0">
                  <a:pos x="117" y="281"/>
                </a:cxn>
                <a:cxn ang="0">
                  <a:pos x="152" y="296"/>
                </a:cxn>
                <a:cxn ang="0">
                  <a:pos x="190" y="300"/>
                </a:cxn>
              </a:cxnLst>
              <a:rect l="0" t="0" r="r" b="b"/>
              <a:pathLst>
                <a:path w="190" h="300">
                  <a:moveTo>
                    <a:pt x="0" y="0"/>
                  </a:moveTo>
                  <a:lnTo>
                    <a:pt x="5" y="62"/>
                  </a:lnTo>
                  <a:lnTo>
                    <a:pt x="17" y="121"/>
                  </a:lnTo>
                  <a:lnTo>
                    <a:pt x="35" y="174"/>
                  </a:lnTo>
                  <a:lnTo>
                    <a:pt x="58" y="218"/>
                  </a:lnTo>
                  <a:lnTo>
                    <a:pt x="86" y="255"/>
                  </a:lnTo>
                  <a:lnTo>
                    <a:pt x="117" y="281"/>
                  </a:lnTo>
                  <a:lnTo>
                    <a:pt x="152" y="296"/>
                  </a:lnTo>
                  <a:lnTo>
                    <a:pt x="190" y="30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Line 1078"/>
            <p:cNvSpPr>
              <a:spLocks noChangeShapeType="1"/>
            </p:cNvSpPr>
            <p:nvPr/>
          </p:nvSpPr>
          <p:spPr bwMode="auto">
            <a:xfrm flipH="1">
              <a:off x="6904038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1097"/>
            <p:cNvSpPr>
              <a:spLocks noChangeShapeType="1"/>
            </p:cNvSpPr>
            <p:nvPr/>
          </p:nvSpPr>
          <p:spPr bwMode="auto">
            <a:xfrm>
              <a:off x="4335463" y="3708400"/>
              <a:ext cx="2354263" cy="317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Rectangle 1100"/>
            <p:cNvSpPr>
              <a:spLocks noChangeArrowheads="1"/>
            </p:cNvSpPr>
            <p:nvPr/>
          </p:nvSpPr>
          <p:spPr bwMode="auto">
            <a:xfrm>
              <a:off x="3389530" y="2398233"/>
              <a:ext cx="485710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defTabSz="762000"/>
              <a:r>
                <a:rPr lang="en-US" sz="2000" b="0" smtClean="0">
                  <a:solidFill>
                    <a:srgbClr val="969696"/>
                  </a:solidFill>
                  <a:cs typeface="Arial" pitchFamily="34" charset="0"/>
                </a:rPr>
                <a:t>long</a:t>
              </a:r>
              <a:endParaRPr lang="en-US" sz="2000" b="0">
                <a:solidFill>
                  <a:srgbClr val="969696"/>
                </a:solidFill>
                <a:cs typeface="Arial" pitchFamily="34" charset="0"/>
              </a:endParaRPr>
            </a:p>
          </p:txBody>
        </p:sp>
        <p:sp>
          <p:nvSpPr>
            <p:cNvPr id="165" name="Rectangle 1102"/>
            <p:cNvSpPr>
              <a:spLocks noChangeArrowheads="1"/>
            </p:cNvSpPr>
            <p:nvPr/>
          </p:nvSpPr>
          <p:spPr bwMode="auto">
            <a:xfrm>
              <a:off x="3378897" y="3765872"/>
              <a:ext cx="569067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defTabSz="762000"/>
              <a:r>
                <a:rPr lang="en-US" sz="2000" b="0" smtClean="0">
                  <a:solidFill>
                    <a:srgbClr val="969696"/>
                  </a:solidFill>
                  <a:cs typeface="Arial" pitchFamily="34" charset="0"/>
                </a:rPr>
                <a:t>short</a:t>
              </a:r>
              <a:endParaRPr lang="en-US" sz="2000" b="0">
                <a:solidFill>
                  <a:srgbClr val="969696"/>
                </a:solidFill>
                <a:cs typeface="Arial" pitchFamily="34" charset="0"/>
              </a:endParaRPr>
            </a:p>
          </p:txBody>
        </p:sp>
        <p:sp>
          <p:nvSpPr>
            <p:cNvPr id="167" name="Rectangle 1105"/>
            <p:cNvSpPr>
              <a:spLocks noChangeArrowheads="1"/>
            </p:cNvSpPr>
            <p:nvPr/>
          </p:nvSpPr>
          <p:spPr bwMode="auto">
            <a:xfrm>
              <a:off x="7015707" y="2398233"/>
              <a:ext cx="665186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 defTabSz="762000"/>
              <a:r>
                <a:rPr lang="en-US" sz="2000" b="0" smtClean="0">
                  <a:solidFill>
                    <a:srgbClr val="969696"/>
                  </a:solidFill>
                  <a:cs typeface="Arial" pitchFamily="34" charset="0"/>
                </a:rPr>
                <a:t>short</a:t>
              </a:r>
              <a:endParaRPr lang="en-US" sz="2000" b="0">
                <a:solidFill>
                  <a:srgbClr val="969696"/>
                </a:solidFill>
                <a:cs typeface="Arial" pitchFamily="34" charset="0"/>
              </a:endParaRPr>
            </a:p>
          </p:txBody>
        </p:sp>
        <p:sp>
          <p:nvSpPr>
            <p:cNvPr id="168" name="Rectangle 1107"/>
            <p:cNvSpPr>
              <a:spLocks noChangeArrowheads="1"/>
            </p:cNvSpPr>
            <p:nvPr/>
          </p:nvSpPr>
          <p:spPr bwMode="auto">
            <a:xfrm>
              <a:off x="7104459" y="3765872"/>
              <a:ext cx="576433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 defTabSz="762000"/>
              <a:r>
                <a:rPr lang="en-US" sz="2000" b="0" smtClean="0">
                  <a:solidFill>
                    <a:srgbClr val="969696"/>
                  </a:solidFill>
                  <a:cs typeface="Arial" pitchFamily="34" charset="0"/>
                </a:rPr>
                <a:t>long</a:t>
              </a:r>
              <a:endParaRPr lang="en-US" sz="2000" b="0">
                <a:solidFill>
                  <a:srgbClr val="969696"/>
                </a:solidFill>
                <a:cs typeface="Arial" pitchFamily="34" charset="0"/>
              </a:endParaRPr>
            </a:p>
          </p:txBody>
        </p:sp>
      </p:grpSp>
      <p:sp>
        <p:nvSpPr>
          <p:cNvPr id="177" name="Text Box 1104"/>
          <p:cNvSpPr txBox="1">
            <a:spLocks noChangeArrowheads="1"/>
          </p:cNvSpPr>
          <p:nvPr/>
        </p:nvSpPr>
        <p:spPr bwMode="auto">
          <a:xfrm>
            <a:off x="4451350" y="3728897"/>
            <a:ext cx="2116138" cy="793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en-US" sz="2200">
                <a:solidFill>
                  <a:srgbClr val="FFFFFF"/>
                </a:solidFill>
              </a:rPr>
              <a:t>Transmission line</a:t>
            </a:r>
          </a:p>
        </p:txBody>
      </p:sp>
    </p:spTree>
    <p:extLst>
      <p:ext uri="{BB962C8B-B14F-4D97-AF65-F5344CB8AC3E}">
        <p14:creationId xmlns:p14="http://schemas.microsoft.com/office/powerpoint/2010/main" val="326597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4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4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746" grpId="0" animBg="1"/>
      <p:bldP spid="840776" grpId="0" animBg="1"/>
      <p:bldP spid="176" grpId="0" animBg="1"/>
      <p:bldP spid="23" grpId="0" animBg="1"/>
      <p:bldP spid="1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5" name="Arc 14"/>
          <p:cNvSpPr/>
          <p:nvPr/>
        </p:nvSpPr>
        <p:spPr bwMode="auto">
          <a:xfrm>
            <a:off x="3135475" y="3810639"/>
            <a:ext cx="281690" cy="785579"/>
          </a:xfrm>
          <a:prstGeom prst="arc">
            <a:avLst>
              <a:gd name="adj1" fmla="val 12350242"/>
              <a:gd name="adj2" fmla="val 18184944"/>
            </a:avLst>
          </a:prstGeom>
          <a:noFill/>
          <a:ln w="28575" cap="sq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6518" name="Picture 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7" y="2075353"/>
            <a:ext cx="9858082" cy="286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D. Stucki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New J. Phys.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41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2002)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Plug-and-play scheme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8945247" y="2076987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390840" y="2065078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Rectangle 1058"/>
          <p:cNvSpPr>
            <a:spLocks noChangeArrowheads="1"/>
          </p:cNvSpPr>
          <p:nvPr/>
        </p:nvSpPr>
        <p:spPr bwMode="auto">
          <a:xfrm>
            <a:off x="1294127" y="3896243"/>
            <a:ext cx="214313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Rectangle 1059"/>
          <p:cNvSpPr>
            <a:spLocks noChangeArrowheads="1"/>
          </p:cNvSpPr>
          <p:nvPr/>
        </p:nvSpPr>
        <p:spPr bwMode="auto">
          <a:xfrm>
            <a:off x="1471927" y="4177230"/>
            <a:ext cx="14605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A</a:t>
            </a:r>
            <a:endParaRPr lang="en-US" sz="12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" name="Rectangle 1094"/>
          <p:cNvSpPr>
            <a:spLocks noChangeArrowheads="1"/>
          </p:cNvSpPr>
          <p:nvPr/>
        </p:nvSpPr>
        <p:spPr bwMode="auto">
          <a:xfrm>
            <a:off x="7808432" y="2754357"/>
            <a:ext cx="263525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Rectangle 1095"/>
          <p:cNvSpPr>
            <a:spLocks noChangeArrowheads="1"/>
          </p:cNvSpPr>
          <p:nvPr/>
        </p:nvSpPr>
        <p:spPr bwMode="auto">
          <a:xfrm>
            <a:off x="8000520" y="3044869"/>
            <a:ext cx="1349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B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593974" y="3944567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PBS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8138379" y="32583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BS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8930397" y="32583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100" name="TextBox 99"/>
          <p:cNvSpPr txBox="1"/>
          <p:nvPr/>
        </p:nvSpPr>
        <p:spPr bwMode="auto">
          <a:xfrm>
            <a:off x="8421266" y="4423899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D0</a:t>
            </a:r>
          </a:p>
        </p:txBody>
      </p:sp>
      <p:sp>
        <p:nvSpPr>
          <p:cNvPr id="101" name="TextBox 100"/>
          <p:cNvSpPr txBox="1"/>
          <p:nvPr/>
        </p:nvSpPr>
        <p:spPr bwMode="auto">
          <a:xfrm>
            <a:off x="8949756" y="44311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D1</a:t>
            </a: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9434375" y="3866502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L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 bwMode="auto">
          <a:xfrm>
            <a:off x="2407120" y="3146402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VOA</a:t>
            </a:r>
          </a:p>
        </p:txBody>
      </p:sp>
      <p:sp>
        <p:nvSpPr>
          <p:cNvPr id="105" name="TextBox 104"/>
          <p:cNvSpPr txBox="1"/>
          <p:nvPr/>
        </p:nvSpPr>
        <p:spPr bwMode="auto">
          <a:xfrm>
            <a:off x="1645924" y="2825705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DL</a:t>
            </a:r>
          </a:p>
        </p:txBody>
      </p:sp>
      <p:sp>
        <p:nvSpPr>
          <p:cNvPr id="106" name="TextBox 105"/>
          <p:cNvSpPr txBox="1"/>
          <p:nvPr/>
        </p:nvSpPr>
        <p:spPr bwMode="auto">
          <a:xfrm>
            <a:off x="288008" y="3577289"/>
            <a:ext cx="655404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FM</a:t>
            </a:r>
          </a:p>
        </p:txBody>
      </p:sp>
      <p:sp>
        <p:nvSpPr>
          <p:cNvPr id="16" name="Arc 15"/>
          <p:cNvSpPr/>
          <p:nvPr/>
        </p:nvSpPr>
        <p:spPr bwMode="auto">
          <a:xfrm>
            <a:off x="2559395" y="3712717"/>
            <a:ext cx="576080" cy="850118"/>
          </a:xfrm>
          <a:prstGeom prst="arc">
            <a:avLst>
              <a:gd name="adj1" fmla="val 175638"/>
              <a:gd name="adj2" fmla="val 5416729"/>
            </a:avLst>
          </a:prstGeom>
          <a:noFill/>
          <a:ln w="28575" cap="sq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hord 24"/>
          <p:cNvSpPr/>
          <p:nvPr/>
        </p:nvSpPr>
        <p:spPr>
          <a:xfrm>
            <a:off x="2687920" y="4400835"/>
            <a:ext cx="324000" cy="324000"/>
          </a:xfrm>
          <a:prstGeom prst="chord">
            <a:avLst>
              <a:gd name="adj1" fmla="val 5491843"/>
              <a:gd name="adj2" fmla="val 16200000"/>
            </a:avLst>
          </a:prstGeom>
          <a:solidFill>
            <a:srgbClr val="777777"/>
          </a:solidFill>
          <a:ln w="28575">
            <a:noFill/>
            <a:miter lim="800000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 bwMode="auto">
          <a:xfrm>
            <a:off x="1838794" y="4326670"/>
            <a:ext cx="871434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2200" smtClean="0">
                <a:ln w="12700">
                  <a:noFill/>
                </a:ln>
                <a:solidFill>
                  <a:srgbClr val="777777"/>
                </a:solidFill>
              </a:rPr>
              <a:t>sync</a:t>
            </a:r>
          </a:p>
        </p:txBody>
      </p:sp>
      <p:sp>
        <p:nvSpPr>
          <p:cNvPr id="27" name="Chord 26"/>
          <p:cNvSpPr/>
          <p:nvPr/>
        </p:nvSpPr>
        <p:spPr>
          <a:xfrm flipH="1">
            <a:off x="8636854" y="4132540"/>
            <a:ext cx="324000" cy="324000"/>
          </a:xfrm>
          <a:prstGeom prst="chord">
            <a:avLst>
              <a:gd name="adj1" fmla="val 21589360"/>
              <a:gd name="adj2" fmla="val 10812776"/>
            </a:avLst>
          </a:prstGeom>
          <a:solidFill>
            <a:srgbClr val="FFFFFF"/>
          </a:solidFill>
          <a:ln w="190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hord 28"/>
          <p:cNvSpPr/>
          <p:nvPr/>
        </p:nvSpPr>
        <p:spPr>
          <a:xfrm flipH="1">
            <a:off x="9154284" y="4132540"/>
            <a:ext cx="324000" cy="324000"/>
          </a:xfrm>
          <a:prstGeom prst="chord">
            <a:avLst>
              <a:gd name="adj1" fmla="val 21589360"/>
              <a:gd name="adj2" fmla="val 10812776"/>
            </a:avLst>
          </a:prstGeom>
          <a:solidFill>
            <a:srgbClr val="FFFFFF"/>
          </a:solidFill>
          <a:ln w="190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4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01-id3110-alice-sn08008F030-bob-sn08008F130.jpg"/>
          <p:cNvPicPr>
            <a:picLocks noChangeAspect="1"/>
          </p:cNvPicPr>
          <p:nvPr/>
        </p:nvPicPr>
        <p:blipFill>
          <a:blip r:embed="rId2" cstate="print"/>
          <a:srcRect l="1843" r="1019" b="2858"/>
          <a:stretch>
            <a:fillRect/>
          </a:stretch>
        </p:blipFill>
        <p:spPr bwMode="auto">
          <a:xfrm>
            <a:off x="0" y="0"/>
            <a:ext cx="1028700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96838" y="6891338"/>
            <a:ext cx="1117600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359" tIns="45680" rIns="91359" bIns="4568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0"/>
              <a:t>Alice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9236075" y="6891338"/>
            <a:ext cx="950913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359" tIns="45680" rIns="91359" bIns="4568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0"/>
              <a:t>Bob</a:t>
            </a:r>
          </a:p>
        </p:txBody>
      </p:sp>
      <p:sp>
        <p:nvSpPr>
          <p:cNvPr id="2051" name="Title 4"/>
          <p:cNvSpPr>
            <a:spLocks noGrp="1"/>
          </p:cNvSpPr>
          <p:nvPr>
            <p:ph type="title"/>
          </p:nvPr>
        </p:nvSpPr>
        <p:spPr>
          <a:xfrm>
            <a:off x="247650" y="68400"/>
            <a:ext cx="9753600" cy="936625"/>
          </a:xfrm>
        </p:spPr>
        <p:txBody>
          <a:bodyPr/>
          <a:lstStyle/>
          <a:p>
            <a:pPr algn="ctr"/>
            <a:r>
              <a:rPr lang="en-US" sz="2400" b="0" smtClean="0">
                <a:solidFill>
                  <a:srgbClr val="C0C0C0"/>
                </a:solidFill>
              </a:rPr>
              <a:t>ID Quantique Clavis2 QKD system</a:t>
            </a:r>
          </a:p>
        </p:txBody>
      </p:sp>
      <p:sp>
        <p:nvSpPr>
          <p:cNvPr id="11" name="TextBox 46"/>
          <p:cNvSpPr txBox="1">
            <a:spLocks noChangeArrowheads="1"/>
          </p:cNvSpPr>
          <p:nvPr/>
        </p:nvSpPr>
        <p:spPr bwMode="auto">
          <a:xfrm>
            <a:off x="6477944" y="7504047"/>
            <a:ext cx="3809056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CA" sz="900" b="0">
                <a:solidFill>
                  <a:srgbClr val="000000"/>
                </a:solidFill>
              </a:rPr>
              <a:t>Photo </a:t>
            </a:r>
            <a:r>
              <a:rPr lang="en-CA" sz="900" b="0" smtClean="0">
                <a:solidFill>
                  <a:srgbClr val="000000"/>
                </a:solidFill>
              </a:rPr>
              <a:t>©</a:t>
            </a:r>
            <a:r>
              <a:rPr lang="en-CA" sz="200" b="0" smtClean="0">
                <a:solidFill>
                  <a:srgbClr val="000000"/>
                </a:solidFill>
              </a:rPr>
              <a:t> </a:t>
            </a:r>
            <a:r>
              <a:rPr lang="en-CA" sz="900" b="0" smtClean="0">
                <a:solidFill>
                  <a:srgbClr val="000000"/>
                </a:solidFill>
              </a:rPr>
              <a:t>2008 </a:t>
            </a:r>
            <a:r>
              <a:rPr lang="en-CA" sz="900" b="0">
                <a:solidFill>
                  <a:srgbClr val="000000"/>
                </a:solidFill>
              </a:rPr>
              <a:t>Vadim Makarov. Published with approval of ID Qiantique</a:t>
            </a:r>
          </a:p>
        </p:txBody>
      </p:sp>
    </p:spTree>
    <p:extLst>
      <p:ext uri="{BB962C8B-B14F-4D97-AF65-F5344CB8AC3E}">
        <p14:creationId xmlns:p14="http://schemas.microsoft.com/office/powerpoint/2010/main" val="89705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493743" y="752489"/>
            <a:ext cx="3813750" cy="6327934"/>
            <a:chOff x="6493743" y="752489"/>
            <a:chExt cx="3813750" cy="63279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691867">
              <a:off x="5537492" y="1960223"/>
              <a:ext cx="5726251" cy="3813750"/>
            </a:xfrm>
            <a:prstGeom prst="rect">
              <a:avLst/>
            </a:prstGeom>
          </p:spPr>
        </p:pic>
        <p:sp>
          <p:nvSpPr>
            <p:cNvPr id="24" name="TextBox 24"/>
            <p:cNvSpPr txBox="1">
              <a:spLocks noChangeArrowheads="1"/>
            </p:cNvSpPr>
            <p:nvPr/>
          </p:nvSpPr>
          <p:spPr bwMode="auto">
            <a:xfrm rot="4970741">
              <a:off x="7981455" y="3505766"/>
              <a:ext cx="241925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smtClean="0">
                  <a:solidFill>
                    <a:srgbClr val="000000"/>
                  </a:solidFill>
                </a:rPr>
                <a:t>17 km </a:t>
              </a:r>
              <a:r>
                <a:rPr lang="en-US" sz="2000" b="0" smtClean="0">
                  <a:solidFill>
                    <a:srgbClr val="000000"/>
                  </a:solidFill>
                </a:rPr>
                <a:t>(fiber length)</a:t>
              </a:r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6" name="TextBox 24"/>
            <p:cNvSpPr txBox="1">
              <a:spLocks noChangeArrowheads="1"/>
            </p:cNvSpPr>
            <p:nvPr/>
          </p:nvSpPr>
          <p:spPr bwMode="auto">
            <a:xfrm rot="16049343">
              <a:off x="7793199" y="4326271"/>
              <a:ext cx="91082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smtClean="0">
                  <a:solidFill>
                    <a:srgbClr val="000000"/>
                  </a:solidFill>
                </a:rPr>
                <a:t>14 km</a:t>
              </a:r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7" name="TextBox 24"/>
            <p:cNvSpPr txBox="1">
              <a:spLocks noChangeArrowheads="1"/>
            </p:cNvSpPr>
            <p:nvPr/>
          </p:nvSpPr>
          <p:spPr bwMode="auto">
            <a:xfrm rot="18669016">
              <a:off x="8487316" y="6015008"/>
              <a:ext cx="7681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smtClean="0">
                  <a:solidFill>
                    <a:srgbClr val="000000"/>
                  </a:solidFill>
                </a:rPr>
                <a:t>4 km</a:t>
              </a:r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8400617" y="6576423"/>
              <a:ext cx="503990" cy="504000"/>
            </a:xfrm>
            <a:prstGeom prst="ellipse">
              <a:avLst/>
            </a:prstGeom>
            <a:noFill/>
            <a:ln w="28575" cap="sq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8538605" y="6718413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9083081" y="6079391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8429466" y="752489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</p:grpSp>
      <p:pic>
        <p:nvPicPr>
          <p:cNvPr id="10244" name="Picture 2" descr="a299-3-4-forpres.jpg"/>
          <p:cNvPicPr>
            <a:picLocks noChangeAspect="1"/>
          </p:cNvPicPr>
          <p:nvPr/>
        </p:nvPicPr>
        <p:blipFill rotWithShape="1">
          <a:blip r:embed="rId4" cstate="print"/>
          <a:srcRect l="16054" t="140" r="13682" b="1677"/>
          <a:stretch/>
        </p:blipFill>
        <p:spPr bwMode="auto">
          <a:xfrm>
            <a:off x="3487270" y="0"/>
            <a:ext cx="374452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www.swissquantum.com</a:t>
            </a:r>
          </a:p>
          <a:p>
            <a:pPr algn="l"/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ID Quantique </a:t>
            </a:r>
            <a:r>
              <a:rPr lang="en-CA" sz="1600" b="0" i="1">
                <a:solidFill>
                  <a:srgbClr val="C0C0C0"/>
                </a:solidFill>
                <a:cs typeface="Arial" pitchFamily="34" charset="0"/>
              </a:rPr>
              <a:t>Cerberis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 system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(2010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cxnSp>
        <p:nvCxnSpPr>
          <p:cNvPr id="10246" name="Straight Connector 7"/>
          <p:cNvCxnSpPr>
            <a:cxnSpLocks noChangeShapeType="1"/>
          </p:cNvCxnSpPr>
          <p:nvPr/>
        </p:nvCxnSpPr>
        <p:spPr bwMode="auto">
          <a:xfrm flipH="1" flipV="1">
            <a:off x="2839181" y="6215063"/>
            <a:ext cx="1790595" cy="516101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389470" y="5929313"/>
            <a:ext cx="24497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</a:t>
            </a:r>
            <a:r>
              <a:rPr lang="en-US" sz="1800" b="0" smtClean="0">
                <a:solidFill>
                  <a:srgbClr val="C0C0C0"/>
                </a:solidFill>
              </a:rPr>
              <a:t>node</a:t>
            </a:r>
          </a:p>
          <a:p>
            <a:pPr algn="r"/>
            <a:r>
              <a:rPr lang="en-US" sz="1800" b="0" smtClean="0">
                <a:solidFill>
                  <a:srgbClr val="C0C0C0"/>
                </a:solidFill>
              </a:rPr>
              <a:t>(14 </a:t>
            </a:r>
            <a:r>
              <a:rPr lang="en-US" sz="1800" b="0">
                <a:solidFill>
                  <a:srgbClr val="C0C0C0"/>
                </a:solidFill>
              </a:rPr>
              <a:t>km)</a:t>
            </a:r>
          </a:p>
        </p:txBody>
      </p:sp>
      <p:sp>
        <p:nvSpPr>
          <p:cNvPr id="10248" name="TextBox 9"/>
          <p:cNvSpPr txBox="1">
            <a:spLocks noChangeArrowheads="1"/>
          </p:cNvSpPr>
          <p:nvPr/>
        </p:nvSpPr>
        <p:spPr bwMode="auto">
          <a:xfrm>
            <a:off x="389470" y="5121275"/>
            <a:ext cx="24497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</a:t>
            </a:r>
            <a:r>
              <a:rPr lang="en-US" sz="1800" b="0" smtClean="0">
                <a:solidFill>
                  <a:srgbClr val="C0C0C0"/>
                </a:solidFill>
              </a:rPr>
              <a:t>node</a:t>
            </a:r>
          </a:p>
          <a:p>
            <a:pPr algn="r"/>
            <a:r>
              <a:rPr lang="en-US" sz="1800" b="0" smtClean="0">
                <a:solidFill>
                  <a:srgbClr val="C0C0C0"/>
                </a:solidFill>
              </a:rPr>
              <a:t>(4 </a:t>
            </a:r>
            <a:r>
              <a:rPr lang="en-US" sz="1800" b="0">
                <a:solidFill>
                  <a:srgbClr val="C0C0C0"/>
                </a:solidFill>
              </a:rPr>
              <a:t>km)</a:t>
            </a:r>
          </a:p>
        </p:txBody>
      </p:sp>
      <p:cxnSp>
        <p:nvCxnSpPr>
          <p:cNvPr id="10249" name="Straight Connector 10"/>
          <p:cNvCxnSpPr>
            <a:cxnSpLocks noChangeShapeType="1"/>
          </p:cNvCxnSpPr>
          <p:nvPr/>
        </p:nvCxnSpPr>
        <p:spPr bwMode="auto">
          <a:xfrm flipH="1" flipV="1">
            <a:off x="2839181" y="5370514"/>
            <a:ext cx="1790594" cy="222074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0" name="Straight Connector 21"/>
          <p:cNvCxnSpPr>
            <a:cxnSpLocks noChangeShapeType="1"/>
          </p:cNvCxnSpPr>
          <p:nvPr/>
        </p:nvCxnSpPr>
        <p:spPr bwMode="auto">
          <a:xfrm flipH="1" flipV="1">
            <a:off x="2839182" y="4554129"/>
            <a:ext cx="1886201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1" name="TextBox 23"/>
          <p:cNvSpPr txBox="1">
            <a:spLocks noChangeArrowheads="1"/>
          </p:cNvSpPr>
          <p:nvPr/>
        </p:nvSpPr>
        <p:spPr bwMode="auto">
          <a:xfrm>
            <a:off x="1043718" y="4326301"/>
            <a:ext cx="1795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Key manager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2" name="TextBox 24"/>
          <p:cNvSpPr txBox="1">
            <a:spLocks noChangeArrowheads="1"/>
          </p:cNvSpPr>
          <p:nvPr/>
        </p:nvSpPr>
        <p:spPr bwMode="auto">
          <a:xfrm>
            <a:off x="1870805" y="3609975"/>
            <a:ext cx="968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WDMs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3" name="TextBox 25"/>
          <p:cNvSpPr txBox="1">
            <a:spLocks noChangeArrowheads="1"/>
          </p:cNvSpPr>
          <p:nvPr/>
        </p:nvSpPr>
        <p:spPr bwMode="auto">
          <a:xfrm>
            <a:off x="70865" y="1422400"/>
            <a:ext cx="276831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Classical encryptors:</a:t>
            </a:r>
          </a:p>
          <a:p>
            <a:pPr algn="l"/>
            <a:endParaRPr lang="en-US" sz="800" b="0">
              <a:solidFill>
                <a:srgbClr val="C0C0C0"/>
              </a:solidFill>
            </a:endParaRP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2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10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L3 VPN, 100 Mbit/s </a:t>
            </a:r>
          </a:p>
        </p:txBody>
      </p:sp>
      <p:cxnSp>
        <p:nvCxnSpPr>
          <p:cNvPr id="10254" name="Straight Connector 26"/>
          <p:cNvCxnSpPr>
            <a:cxnSpLocks noChangeShapeType="1"/>
          </p:cNvCxnSpPr>
          <p:nvPr/>
        </p:nvCxnSpPr>
        <p:spPr bwMode="auto">
          <a:xfrm flipH="1">
            <a:off x="2839181" y="802312"/>
            <a:ext cx="1961676" cy="1197938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5" name="Straight Connector 29"/>
          <p:cNvCxnSpPr>
            <a:cxnSpLocks noChangeShapeType="1"/>
          </p:cNvCxnSpPr>
          <p:nvPr/>
        </p:nvCxnSpPr>
        <p:spPr bwMode="auto">
          <a:xfrm flipH="1">
            <a:off x="2839181" y="1309657"/>
            <a:ext cx="2026569" cy="976343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6" name="Straight Connector 31"/>
          <p:cNvCxnSpPr>
            <a:cxnSpLocks noChangeShapeType="1"/>
          </p:cNvCxnSpPr>
          <p:nvPr/>
        </p:nvCxnSpPr>
        <p:spPr bwMode="auto">
          <a:xfrm flipH="1">
            <a:off x="2839181" y="1787505"/>
            <a:ext cx="2428687" cy="83908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7" name="Straight Connector 35"/>
          <p:cNvCxnSpPr>
            <a:cxnSpLocks noChangeShapeType="1"/>
          </p:cNvCxnSpPr>
          <p:nvPr/>
        </p:nvCxnSpPr>
        <p:spPr bwMode="auto">
          <a:xfrm flipH="1">
            <a:off x="2839181" y="3834581"/>
            <a:ext cx="1867286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8" name="TextBox 46"/>
          <p:cNvSpPr txBox="1">
            <a:spLocks noChangeArrowheads="1"/>
          </p:cNvSpPr>
          <p:nvPr/>
        </p:nvSpPr>
        <p:spPr bwMode="auto">
          <a:xfrm rot="-5400000">
            <a:off x="6458602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2010 Vadim Makarov</a:t>
            </a: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Commercial QKD</a:t>
            </a:r>
            <a:endParaRPr lang="en-US" sz="2000" b="0" smtClean="0">
              <a:solidFill>
                <a:srgbClr val="C0C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00" name="Rectangle 99"/>
          <p:cNvSpPr/>
          <p:nvPr/>
        </p:nvSpPr>
        <p:spPr bwMode="auto">
          <a:xfrm>
            <a:off x="3870130" y="2057375"/>
            <a:ext cx="2569550" cy="1728240"/>
          </a:xfrm>
          <a:prstGeom prst="rect">
            <a:avLst/>
          </a:prstGeom>
          <a:noFill/>
          <a:ln w="9525" cap="sq" cmpd="sng" algn="ctr">
            <a:solidFill>
              <a:srgbClr val="00FF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Trusted-node repeater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5" name="TextBox 168"/>
          <p:cNvSpPr txBox="1">
            <a:spLocks noChangeArrowheads="1"/>
          </p:cNvSpPr>
          <p:nvPr/>
        </p:nvSpPr>
        <p:spPr bwMode="auto">
          <a:xfrm>
            <a:off x="678880" y="2300214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003590" y="3369572"/>
            <a:ext cx="288032" cy="288032"/>
          </a:xfrm>
          <a:prstGeom prst="ellipse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9" idx="2"/>
            <a:endCxn id="9" idx="6"/>
          </p:cNvCxnSpPr>
          <p:nvPr/>
        </p:nvCxnSpPr>
        <p:spPr bwMode="auto">
          <a:xfrm rot="10800000" flipH="1">
            <a:off x="5003590" y="3513588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9" idx="4"/>
            <a:endCxn id="9" idx="0"/>
          </p:cNvCxnSpPr>
          <p:nvPr/>
        </p:nvCxnSpPr>
        <p:spPr bwMode="auto">
          <a:xfrm rot="5400000" flipH="1">
            <a:off x="5003590" y="3513588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/>
          <p:cNvSpPr/>
          <p:nvPr/>
        </p:nvSpPr>
        <p:spPr bwMode="auto">
          <a:xfrm>
            <a:off x="9148272" y="4289685"/>
            <a:ext cx="288032" cy="288032"/>
          </a:xfrm>
          <a:prstGeom prst="ellipse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2" idx="2"/>
            <a:endCxn id="12" idx="6"/>
          </p:cNvCxnSpPr>
          <p:nvPr/>
        </p:nvCxnSpPr>
        <p:spPr bwMode="auto">
          <a:xfrm rot="10800000" flipH="1">
            <a:off x="9148272" y="4433701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stCxn id="12" idx="4"/>
            <a:endCxn id="12" idx="0"/>
          </p:cNvCxnSpPr>
          <p:nvPr/>
        </p:nvCxnSpPr>
        <p:spPr bwMode="auto">
          <a:xfrm rot="5400000" flipH="1">
            <a:off x="9148272" y="4433701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>
            <a:endCxn id="9" idx="2"/>
          </p:cNvCxnSpPr>
          <p:nvPr/>
        </p:nvCxnSpPr>
        <p:spPr bwMode="auto">
          <a:xfrm>
            <a:off x="4459405" y="3513588"/>
            <a:ext cx="544185" cy="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41" name="TextBox 40"/>
          <p:cNvSpPr txBox="1"/>
          <p:nvPr/>
        </p:nvSpPr>
        <p:spPr bwMode="auto">
          <a:xfrm>
            <a:off x="1049679" y="2750820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K1</a:t>
            </a:r>
          </a:p>
        </p:txBody>
      </p:sp>
      <p:sp>
        <p:nvSpPr>
          <p:cNvPr id="48" name="TextBox 168"/>
          <p:cNvSpPr txBox="1">
            <a:spLocks noChangeArrowheads="1"/>
          </p:cNvSpPr>
          <p:nvPr/>
        </p:nvSpPr>
        <p:spPr bwMode="auto">
          <a:xfrm>
            <a:off x="4135360" y="2300214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 bwMode="auto">
          <a:xfrm>
            <a:off x="2191090" y="2057375"/>
            <a:ext cx="116284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b="0" smtClean="0">
                <a:ln w="12700">
                  <a:noFill/>
                </a:ln>
                <a:solidFill>
                  <a:srgbClr val="FFFFFF"/>
                </a:solidFill>
              </a:rPr>
              <a:t>QKD 1</a:t>
            </a:r>
          </a:p>
        </p:txBody>
      </p:sp>
      <p:cxnSp>
        <p:nvCxnSpPr>
          <p:cNvPr id="55" name="Straight Arrow Connector 54"/>
          <p:cNvCxnSpPr>
            <a:stCxn id="5" idx="2"/>
          </p:cNvCxnSpPr>
          <p:nvPr/>
        </p:nvCxnSpPr>
        <p:spPr bwMode="auto">
          <a:xfrm>
            <a:off x="1002925" y="2705465"/>
            <a:ext cx="0" cy="244834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4459405" y="2703322"/>
            <a:ext cx="0" cy="810266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 bwMode="auto">
          <a:xfrm>
            <a:off x="4506063" y="2751505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K1</a:t>
            </a:r>
          </a:p>
        </p:txBody>
      </p:sp>
      <p:sp>
        <p:nvSpPr>
          <p:cNvPr id="64" name="TextBox 168"/>
          <p:cNvSpPr txBox="1">
            <a:spLocks noChangeArrowheads="1"/>
          </p:cNvSpPr>
          <p:nvPr/>
        </p:nvSpPr>
        <p:spPr bwMode="auto">
          <a:xfrm>
            <a:off x="5514233" y="2300214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65" name="TextBox 64"/>
          <p:cNvSpPr txBox="1"/>
          <p:nvPr/>
        </p:nvSpPr>
        <p:spPr bwMode="auto">
          <a:xfrm>
            <a:off x="5885032" y="2750820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K2</a:t>
            </a:r>
          </a:p>
        </p:txBody>
      </p:sp>
      <p:sp>
        <p:nvSpPr>
          <p:cNvPr id="66" name="TextBox 168"/>
          <p:cNvSpPr txBox="1">
            <a:spLocks noChangeArrowheads="1"/>
          </p:cNvSpPr>
          <p:nvPr/>
        </p:nvSpPr>
        <p:spPr bwMode="auto">
          <a:xfrm>
            <a:off x="8970713" y="2300214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68" name="TextBox 67"/>
          <p:cNvSpPr txBox="1"/>
          <p:nvPr/>
        </p:nvSpPr>
        <p:spPr bwMode="auto">
          <a:xfrm>
            <a:off x="7026443" y="2057375"/>
            <a:ext cx="116284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b="0" smtClean="0">
                <a:ln w="12700">
                  <a:noFill/>
                </a:ln>
                <a:solidFill>
                  <a:srgbClr val="FFFFFF"/>
                </a:solidFill>
              </a:rPr>
              <a:t>QKD 2</a:t>
            </a:r>
          </a:p>
        </p:txBody>
      </p:sp>
      <p:cxnSp>
        <p:nvCxnSpPr>
          <p:cNvPr id="69" name="Straight Arrow Connector 68"/>
          <p:cNvCxnSpPr/>
          <p:nvPr/>
        </p:nvCxnSpPr>
        <p:spPr bwMode="auto">
          <a:xfrm>
            <a:off x="5838278" y="2705465"/>
            <a:ext cx="0" cy="808123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Arrow Connector 69"/>
          <p:cNvCxnSpPr>
            <a:stCxn id="66" idx="2"/>
            <a:endCxn id="12" idx="0"/>
          </p:cNvCxnSpPr>
          <p:nvPr/>
        </p:nvCxnSpPr>
        <p:spPr bwMode="auto">
          <a:xfrm flipH="1">
            <a:off x="9292288" y="2705465"/>
            <a:ext cx="0" cy="158422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71" name="TextBox 70"/>
          <p:cNvSpPr txBox="1"/>
          <p:nvPr/>
        </p:nvSpPr>
        <p:spPr bwMode="auto">
          <a:xfrm>
            <a:off x="9341416" y="2751505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K2</a:t>
            </a:r>
          </a:p>
        </p:txBody>
      </p:sp>
      <p:cxnSp>
        <p:nvCxnSpPr>
          <p:cNvPr id="77" name="Straight Arrow Connector 76"/>
          <p:cNvCxnSpPr>
            <a:endCxn id="9" idx="6"/>
          </p:cNvCxnSpPr>
          <p:nvPr/>
        </p:nvCxnSpPr>
        <p:spPr bwMode="auto">
          <a:xfrm flipH="1" flipV="1">
            <a:off x="5291622" y="3513588"/>
            <a:ext cx="546656" cy="2376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85" name="TextBox 84"/>
          <p:cNvSpPr txBox="1"/>
          <p:nvPr/>
        </p:nvSpPr>
        <p:spPr bwMode="auto">
          <a:xfrm>
            <a:off x="5192958" y="3889575"/>
            <a:ext cx="110270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K1</a:t>
            </a:r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  <a:sym typeface="Symbol" panose="05050102010706020507" pitchFamily="18" charset="2"/>
              </a:rPr>
              <a:t></a:t>
            </a:r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K2</a:t>
            </a:r>
          </a:p>
        </p:txBody>
      </p:sp>
      <p:cxnSp>
        <p:nvCxnSpPr>
          <p:cNvPr id="95" name="Straight Arrow Connector 94"/>
          <p:cNvCxnSpPr/>
          <p:nvPr/>
        </p:nvCxnSpPr>
        <p:spPr bwMode="auto">
          <a:xfrm>
            <a:off x="9292288" y="4577717"/>
            <a:ext cx="0" cy="576088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01" name="Rectangle 100"/>
          <p:cNvSpPr/>
          <p:nvPr/>
        </p:nvSpPr>
        <p:spPr bwMode="auto">
          <a:xfrm>
            <a:off x="8674573" y="2054297"/>
            <a:ext cx="1235428" cy="3384470"/>
          </a:xfrm>
          <a:prstGeom prst="rect">
            <a:avLst/>
          </a:prstGeom>
          <a:noFill/>
          <a:ln w="9525" cap="sq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527970" y="4649734"/>
            <a:ext cx="294856" cy="337902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02" name="Rectangle 101"/>
          <p:cNvSpPr/>
          <p:nvPr/>
        </p:nvSpPr>
        <p:spPr bwMode="auto">
          <a:xfrm>
            <a:off x="380010" y="2057375"/>
            <a:ext cx="1235428" cy="3384470"/>
          </a:xfrm>
          <a:prstGeom prst="rect">
            <a:avLst/>
          </a:prstGeom>
          <a:noFill/>
          <a:ln w="9525" cap="sq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06" name="TextBox 105"/>
          <p:cNvSpPr txBox="1"/>
          <p:nvPr/>
        </p:nvSpPr>
        <p:spPr bwMode="auto">
          <a:xfrm>
            <a:off x="3870131" y="1603826"/>
            <a:ext cx="25695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mtClean="0">
                <a:ln w="12700">
                  <a:noFill/>
                </a:ln>
                <a:solidFill>
                  <a:srgbClr val="00FF00"/>
                </a:solidFill>
              </a:rPr>
              <a:t>Trusted node</a:t>
            </a:r>
          </a:p>
        </p:txBody>
      </p:sp>
      <p:sp>
        <p:nvSpPr>
          <p:cNvPr id="107" name="TextBox 106"/>
          <p:cNvSpPr txBox="1"/>
          <p:nvPr/>
        </p:nvSpPr>
        <p:spPr bwMode="auto">
          <a:xfrm>
            <a:off x="380010" y="1603826"/>
            <a:ext cx="123542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mtClean="0">
                <a:ln w="12700">
                  <a:noFill/>
                </a:ln>
                <a:solidFill>
                  <a:srgbClr val="FF0000"/>
                </a:solidFill>
              </a:rPr>
              <a:t>User</a:t>
            </a:r>
          </a:p>
        </p:txBody>
      </p:sp>
      <p:sp>
        <p:nvSpPr>
          <p:cNvPr id="108" name="TextBox 107"/>
          <p:cNvSpPr txBox="1"/>
          <p:nvPr/>
        </p:nvSpPr>
        <p:spPr bwMode="auto">
          <a:xfrm>
            <a:off x="8674572" y="1603826"/>
            <a:ext cx="123542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mtClean="0">
                <a:ln w="12700">
                  <a:noFill/>
                </a:ln>
                <a:solidFill>
                  <a:srgbClr val="FF0000"/>
                </a:solidFill>
              </a:rPr>
              <a:t>User</a:t>
            </a:r>
          </a:p>
        </p:txBody>
      </p:sp>
      <p:sp>
        <p:nvSpPr>
          <p:cNvPr id="109" name="TextBox 108"/>
          <p:cNvSpPr txBox="1"/>
          <p:nvPr/>
        </p:nvSpPr>
        <p:spPr bwMode="auto">
          <a:xfrm>
            <a:off x="1049679" y="4603147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K1</a:t>
            </a:r>
          </a:p>
        </p:txBody>
      </p:sp>
      <p:sp>
        <p:nvSpPr>
          <p:cNvPr id="110" name="Oval 109"/>
          <p:cNvSpPr/>
          <p:nvPr/>
        </p:nvSpPr>
        <p:spPr bwMode="auto">
          <a:xfrm>
            <a:off x="1039010" y="4577631"/>
            <a:ext cx="503990" cy="470300"/>
          </a:xfrm>
          <a:prstGeom prst="ellipse">
            <a:avLst/>
          </a:prstGeom>
          <a:noFill/>
          <a:ln w="28575" cap="sq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11" name="Oval 110"/>
          <p:cNvSpPr/>
          <p:nvPr/>
        </p:nvSpPr>
        <p:spPr bwMode="auto">
          <a:xfrm>
            <a:off x="9328325" y="4577631"/>
            <a:ext cx="503990" cy="470300"/>
          </a:xfrm>
          <a:prstGeom prst="ellipse">
            <a:avLst/>
          </a:prstGeom>
          <a:noFill/>
          <a:ln w="28575" cap="sq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86" name="Straight Arrow Connector 85"/>
          <p:cNvCxnSpPr>
            <a:endCxn id="12" idx="2"/>
          </p:cNvCxnSpPr>
          <p:nvPr/>
        </p:nvCxnSpPr>
        <p:spPr bwMode="auto">
          <a:xfrm flipV="1">
            <a:off x="5147606" y="4433701"/>
            <a:ext cx="4000666" cy="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67" name="Straight Connector 66"/>
          <p:cNvCxnSpPr>
            <a:stCxn id="64" idx="3"/>
            <a:endCxn id="66" idx="1"/>
          </p:cNvCxnSpPr>
          <p:nvPr/>
        </p:nvCxnSpPr>
        <p:spPr bwMode="auto">
          <a:xfrm>
            <a:off x="6162323" y="2502840"/>
            <a:ext cx="280839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5" idx="3"/>
            <a:endCxn id="48" idx="1"/>
          </p:cNvCxnSpPr>
          <p:nvPr/>
        </p:nvCxnSpPr>
        <p:spPr bwMode="auto">
          <a:xfrm>
            <a:off x="1326970" y="2502840"/>
            <a:ext cx="280839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/>
          <p:cNvCxnSpPr>
            <a:stCxn id="9" idx="4"/>
          </p:cNvCxnSpPr>
          <p:nvPr/>
        </p:nvCxnSpPr>
        <p:spPr bwMode="auto">
          <a:xfrm>
            <a:off x="5147606" y="3657604"/>
            <a:ext cx="0" cy="776097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8" name="TextBox 97"/>
          <p:cNvSpPr txBox="1"/>
          <p:nvPr/>
        </p:nvSpPr>
        <p:spPr bwMode="auto">
          <a:xfrm>
            <a:off x="7591840" y="4603147"/>
            <a:ext cx="261367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K1</a:t>
            </a:r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  <a:sym typeface="Symbol" panose="05050102010706020507" pitchFamily="18" charset="2"/>
              </a:rPr>
              <a:t>K2K</a:t>
            </a:r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2 =   K1</a:t>
            </a:r>
          </a:p>
        </p:txBody>
      </p:sp>
    </p:spTree>
    <p:extLst>
      <p:ext uri="{BB962C8B-B14F-4D97-AF65-F5344CB8AC3E}">
        <p14:creationId xmlns:p14="http://schemas.microsoft.com/office/powerpoint/2010/main" val="249316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Trusted-node network</a:t>
            </a:r>
            <a:endParaRPr lang="en-CA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80" y="738619"/>
            <a:ext cx="7705070" cy="6552910"/>
          </a:xfrm>
          <a:prstGeom prst="rect">
            <a:avLst/>
          </a:prstGeom>
        </p:spPr>
      </p:pic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M. Sasaki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Opt. Express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19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10387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2011)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3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"/>
          <a:stretch/>
        </p:blipFill>
        <p:spPr>
          <a:xfrm>
            <a:off x="0" y="-1"/>
            <a:ext cx="10287000" cy="7602145"/>
          </a:xfrm>
          <a:prstGeom prst="rect">
            <a:avLst/>
          </a:prstGeom>
        </p:spPr>
      </p:pic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Q. Zhang, talk at QCrypt 2014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06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20" y="6737530"/>
            <a:ext cx="10040180" cy="936625"/>
          </a:xfrm>
        </p:spPr>
        <p:txBody>
          <a:bodyPr anchor="b" anchorCtr="0"/>
          <a:lstStyle/>
          <a:p>
            <a:pPr lvl="0"/>
            <a:r>
              <a:rPr lang="en-CA" sz="2400">
                <a:solidFill>
                  <a:srgbClr val="C0C0C0"/>
                </a:solidFill>
              </a:rPr>
              <a:t>One repeater of </a:t>
            </a:r>
            <a:r>
              <a:rPr lang="en-CA" sz="2400" smtClean="0">
                <a:solidFill>
                  <a:srgbClr val="C0C0C0"/>
                </a:solidFill>
              </a:rPr>
              <a:t>Chinese</a:t>
            </a:r>
            <a:br>
              <a:rPr lang="en-CA" sz="2400" smtClean="0">
                <a:solidFill>
                  <a:srgbClr val="C0C0C0"/>
                </a:solidFill>
              </a:rPr>
            </a:br>
            <a:r>
              <a:rPr lang="en-CA" sz="2400" smtClean="0">
                <a:solidFill>
                  <a:srgbClr val="C0C0C0"/>
                </a:solidFill>
              </a:rPr>
              <a:t>backbone </a:t>
            </a:r>
            <a:r>
              <a:rPr lang="en-CA" sz="2400">
                <a:solidFill>
                  <a:srgbClr val="C0C0C0"/>
                </a:solidFill>
              </a:rPr>
              <a:t>quantum </a:t>
            </a:r>
            <a:r>
              <a:rPr lang="en-CA" sz="2400" smtClean="0">
                <a:solidFill>
                  <a:srgbClr val="C0C0C0"/>
                </a:solidFill>
              </a:rPr>
              <a:t>key</a:t>
            </a:r>
            <a:br>
              <a:rPr lang="en-CA" sz="2400" smtClean="0">
                <a:solidFill>
                  <a:srgbClr val="C0C0C0"/>
                </a:solidFill>
              </a:rPr>
            </a:br>
            <a:r>
              <a:rPr lang="en-CA" sz="2400" smtClean="0">
                <a:solidFill>
                  <a:srgbClr val="C0C0C0"/>
                </a:solidFill>
              </a:rPr>
              <a:t>distribution line</a:t>
            </a:r>
            <a:br>
              <a:rPr lang="en-CA" sz="2400" smtClean="0">
                <a:solidFill>
                  <a:srgbClr val="C0C0C0"/>
                </a:solidFill>
              </a:rPr>
            </a:br>
            <a:r>
              <a:rPr lang="en-CA" sz="2400" b="0" smtClean="0">
                <a:solidFill>
                  <a:srgbClr val="C0C0C0"/>
                </a:solidFill>
              </a:rPr>
              <a:t>(2000 </a:t>
            </a:r>
            <a:r>
              <a:rPr lang="en-CA" sz="2400" b="0">
                <a:solidFill>
                  <a:srgbClr val="C0C0C0"/>
                </a:solidFill>
              </a:rPr>
              <a:t>km </a:t>
            </a:r>
            <a:r>
              <a:rPr lang="en-CA" sz="2400" b="0" smtClean="0">
                <a:solidFill>
                  <a:srgbClr val="C0C0C0"/>
                </a:solidFill>
              </a:rPr>
              <a:t>Beijing–Shanghai,</a:t>
            </a:r>
            <a:br>
              <a:rPr lang="en-CA" sz="2400" b="0" smtClean="0">
                <a:solidFill>
                  <a:srgbClr val="C0C0C0"/>
                </a:solidFill>
              </a:rPr>
            </a:br>
            <a:r>
              <a:rPr lang="en-CA" sz="2400" b="0" smtClean="0">
                <a:solidFill>
                  <a:srgbClr val="C0C0C0"/>
                </a:solidFill>
              </a:rPr>
              <a:t>consisting </a:t>
            </a:r>
            <a:r>
              <a:rPr lang="en-CA" sz="2400" b="0">
                <a:solidFill>
                  <a:srgbClr val="C0C0C0"/>
                </a:solidFill>
              </a:rPr>
              <a:t>of a chain </a:t>
            </a:r>
            <a:r>
              <a:rPr lang="en-CA" sz="2400" b="0" smtClean="0">
                <a:solidFill>
                  <a:srgbClr val="C0C0C0"/>
                </a:solidFill>
              </a:rPr>
              <a:t>of</a:t>
            </a:r>
            <a:br>
              <a:rPr lang="en-CA" sz="2400" b="0" smtClean="0">
                <a:solidFill>
                  <a:srgbClr val="C0C0C0"/>
                </a:solidFill>
              </a:rPr>
            </a:br>
            <a:r>
              <a:rPr lang="en-CA" sz="2400" b="0" smtClean="0">
                <a:solidFill>
                  <a:srgbClr val="C0C0C0"/>
                </a:solidFill>
              </a:rPr>
              <a:t>32 such trusted </a:t>
            </a:r>
            <a:r>
              <a:rPr lang="en-CA" sz="2400" b="0">
                <a:solidFill>
                  <a:srgbClr val="C0C0C0"/>
                </a:solidFill>
              </a:rPr>
              <a:t>repeaters)</a:t>
            </a:r>
            <a:endParaRPr lang="en-CA" sz="2400" b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/>
        </p:blipFill>
        <p:spPr>
          <a:xfrm>
            <a:off x="4711440" y="-5"/>
            <a:ext cx="5575561" cy="7715255"/>
          </a:xfrm>
          <a:prstGeom prst="rect">
            <a:avLst/>
          </a:prstGeom>
        </p:spPr>
      </p:pic>
      <p:sp>
        <p:nvSpPr>
          <p:cNvPr id="9" name="TextBox 46"/>
          <p:cNvSpPr txBox="1">
            <a:spLocks noChangeArrowheads="1"/>
          </p:cNvSpPr>
          <p:nvPr/>
        </p:nvSpPr>
        <p:spPr bwMode="auto">
          <a:xfrm rot="16200000">
            <a:off x="9331647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 smtClean="0">
                <a:solidFill>
                  <a:srgbClr val="4D4D4D"/>
                </a:solidFill>
              </a:rPr>
              <a:t>2016 </a:t>
            </a:r>
            <a:r>
              <a:rPr lang="en-US" sz="900" b="0">
                <a:solidFill>
                  <a:srgbClr val="4D4D4D"/>
                </a:solidFill>
              </a:rPr>
              <a:t>Vadim Makarov</a:t>
            </a:r>
          </a:p>
        </p:txBody>
      </p:sp>
    </p:spTree>
    <p:extLst>
      <p:ext uri="{BB962C8B-B14F-4D97-AF65-F5344CB8AC3E}">
        <p14:creationId xmlns:p14="http://schemas.microsoft.com/office/powerpoint/2010/main" val="42435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20" y="6737530"/>
            <a:ext cx="10040180" cy="936625"/>
          </a:xfrm>
        </p:spPr>
        <p:txBody>
          <a:bodyPr anchor="b" anchorCtr="0"/>
          <a:lstStyle/>
          <a:p>
            <a:pPr lvl="0"/>
            <a:r>
              <a:rPr lang="en-CA" sz="2400" smtClean="0">
                <a:solidFill>
                  <a:srgbClr val="C0C0C0"/>
                </a:solidFill>
              </a:rPr>
              <a:t>Customers of the Chinese</a:t>
            </a:r>
            <a:br>
              <a:rPr lang="en-CA" sz="2400" smtClean="0">
                <a:solidFill>
                  <a:srgbClr val="C0C0C0"/>
                </a:solidFill>
              </a:rPr>
            </a:br>
            <a:r>
              <a:rPr lang="en-CA" sz="2400" smtClean="0">
                <a:solidFill>
                  <a:srgbClr val="C0C0C0"/>
                </a:solidFill>
              </a:rPr>
              <a:t>quantum key distribution</a:t>
            </a:r>
            <a:br>
              <a:rPr lang="en-CA" sz="2400" smtClean="0">
                <a:solidFill>
                  <a:srgbClr val="C0C0C0"/>
                </a:solidFill>
              </a:rPr>
            </a:br>
            <a:r>
              <a:rPr lang="en-CA" sz="2400" smtClean="0">
                <a:solidFill>
                  <a:srgbClr val="C0C0C0"/>
                </a:solidFill>
              </a:rPr>
              <a:t>network </a:t>
            </a:r>
            <a:r>
              <a:rPr lang="en-CA" sz="2400" b="0" smtClean="0">
                <a:solidFill>
                  <a:srgbClr val="C0C0C0"/>
                </a:solidFill>
              </a:rPr>
              <a:t>(upper three rings),</a:t>
            </a:r>
            <a:br>
              <a:rPr lang="en-CA" sz="2400" b="0" smtClean="0">
                <a:solidFill>
                  <a:srgbClr val="C0C0C0"/>
                </a:solidFill>
              </a:rPr>
            </a:br>
            <a:r>
              <a:rPr lang="en-CA" sz="2400" smtClean="0">
                <a:solidFill>
                  <a:srgbClr val="C0C0C0"/>
                </a:solidFill>
              </a:rPr>
              <a:t>component suppliers and</a:t>
            </a:r>
            <a:br>
              <a:rPr lang="en-CA" sz="2400" smtClean="0">
                <a:solidFill>
                  <a:srgbClr val="C0C0C0"/>
                </a:solidFill>
              </a:rPr>
            </a:br>
            <a:r>
              <a:rPr lang="en-CA" sz="2400" smtClean="0">
                <a:solidFill>
                  <a:srgbClr val="C0C0C0"/>
                </a:solidFill>
              </a:rPr>
              <a:t>developers</a:t>
            </a:r>
            <a:r>
              <a:rPr lang="en-CA" sz="2400" b="0" smtClean="0">
                <a:solidFill>
                  <a:srgbClr val="C0C0C0"/>
                </a:solidFill>
              </a:rPr>
              <a:t> (lower three rings)</a:t>
            </a:r>
            <a:endParaRPr lang="en-CA" sz="2400" b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/>
        </p:blipFill>
        <p:spPr>
          <a:xfrm>
            <a:off x="4711441" y="-1"/>
            <a:ext cx="5575560" cy="7715251"/>
          </a:xfrm>
          <a:prstGeom prst="rect">
            <a:avLst/>
          </a:prstGeom>
        </p:spPr>
      </p:pic>
      <p:sp>
        <p:nvSpPr>
          <p:cNvPr id="9" name="TextBox 46"/>
          <p:cNvSpPr txBox="1">
            <a:spLocks noChangeArrowheads="1"/>
          </p:cNvSpPr>
          <p:nvPr/>
        </p:nvSpPr>
        <p:spPr bwMode="auto">
          <a:xfrm rot="16200000">
            <a:off x="9331647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 smtClean="0">
                <a:solidFill>
                  <a:srgbClr val="4D4D4D"/>
                </a:solidFill>
              </a:rPr>
              <a:t>2016 </a:t>
            </a:r>
            <a:r>
              <a:rPr lang="en-US" sz="900" b="0">
                <a:solidFill>
                  <a:srgbClr val="4D4D4D"/>
                </a:solidFill>
              </a:rPr>
              <a:t>Vadim Makarov</a:t>
            </a:r>
          </a:p>
        </p:txBody>
      </p:sp>
    </p:spTree>
    <p:extLst>
      <p:ext uri="{BB962C8B-B14F-4D97-AF65-F5344CB8AC3E}">
        <p14:creationId xmlns:p14="http://schemas.microsoft.com/office/powerpoint/2010/main" val="304199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37530"/>
            <a:ext cx="10287000" cy="936625"/>
          </a:xfrm>
        </p:spPr>
        <p:txBody>
          <a:bodyPr anchor="b" anchorCtr="0"/>
          <a:lstStyle/>
          <a:p>
            <a:pPr lvl="0" algn="ctr"/>
            <a:r>
              <a:rPr lang="en-US" sz="2400">
                <a:solidFill>
                  <a:srgbClr val="C0C0C0"/>
                </a:solidFill>
              </a:rPr>
              <a:t>Quantum cryptography system with secure </a:t>
            </a:r>
            <a:r>
              <a:rPr lang="en-US" sz="2400" smtClean="0">
                <a:solidFill>
                  <a:srgbClr val="C0C0C0"/>
                </a:solidFill>
              </a:rPr>
              <a:t>videotelephone</a:t>
            </a:r>
            <a:br>
              <a:rPr lang="en-US" sz="2400" smtClean="0">
                <a:solidFill>
                  <a:srgbClr val="C0C0C0"/>
                </a:solidFill>
              </a:rPr>
            </a:br>
            <a:r>
              <a:rPr lang="en-US" sz="2400" smtClean="0">
                <a:solidFill>
                  <a:srgbClr val="C0C0C0"/>
                </a:solidFill>
              </a:rPr>
              <a:t>made </a:t>
            </a:r>
            <a:r>
              <a:rPr lang="en-US" sz="2400">
                <a:solidFill>
                  <a:srgbClr val="C0C0C0"/>
                </a:solidFill>
              </a:rPr>
              <a:t>by QuantumCTek (China)</a:t>
            </a:r>
            <a:endParaRPr lang="en-CA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287000" cy="6858000"/>
          </a:xfrm>
          <a:prstGeom prst="rect">
            <a:avLst/>
          </a:prstGeom>
        </p:spPr>
      </p:pic>
      <p:sp>
        <p:nvSpPr>
          <p:cNvPr id="8" name="TextBox 46"/>
          <p:cNvSpPr txBox="1">
            <a:spLocks noChangeArrowheads="1"/>
          </p:cNvSpPr>
          <p:nvPr/>
        </p:nvSpPr>
        <p:spPr bwMode="auto">
          <a:xfrm>
            <a:off x="8587496" y="6666015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 smtClean="0">
                <a:solidFill>
                  <a:srgbClr val="4D4D4D"/>
                </a:solidFill>
              </a:rPr>
              <a:t>2016 </a:t>
            </a:r>
            <a:r>
              <a:rPr lang="en-US" sz="900" b="0">
                <a:solidFill>
                  <a:srgbClr val="4D4D4D"/>
                </a:solidFill>
              </a:rPr>
              <a:t>Vadim Makarov</a:t>
            </a:r>
          </a:p>
        </p:txBody>
      </p:sp>
    </p:spTree>
    <p:extLst>
      <p:ext uri="{BB962C8B-B14F-4D97-AF65-F5344CB8AC3E}">
        <p14:creationId xmlns:p14="http://schemas.microsoft.com/office/powerpoint/2010/main" val="15298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Outline</a:t>
            </a:r>
            <a:br>
              <a:rPr lang="en-CA" smtClean="0">
                <a:solidFill>
                  <a:srgbClr val="FFFFFF"/>
                </a:solidFill>
              </a:rPr>
            </a:br>
            <a:r>
              <a:rPr lang="en-CA" sz="2800" b="0" smtClean="0">
                <a:solidFill>
                  <a:srgbClr val="FFFFFF"/>
                </a:solidFill>
              </a:rPr>
              <a:t>of the rest of this course</a:t>
            </a:r>
            <a:endParaRPr lang="en-US" sz="2800" b="0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10940" y="1625315"/>
            <a:ext cx="9176060" cy="6089935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Summary of communication security,</a:t>
            </a:r>
            <a:br>
              <a:rPr lang="en-CA" sz="2500" smtClean="0">
                <a:solidFill>
                  <a:srgbClr val="FFFFFF"/>
                </a:solidFill>
              </a:rPr>
            </a:br>
            <a:r>
              <a:rPr lang="en-CA" sz="2500" smtClean="0">
                <a:solidFill>
                  <a:srgbClr val="FFFFFF"/>
                </a:solidFill>
              </a:rPr>
              <a:t>quantum key distribution, trusted-repeater networks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500" smtClean="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Security model of QKD, side-channels in implementations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500" smtClean="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Examples of side-channel attacks,</a:t>
            </a:r>
            <a:br>
              <a:rPr lang="en-CA" sz="2500" smtClean="0">
                <a:solidFill>
                  <a:srgbClr val="FFFFFF"/>
                </a:solidFill>
              </a:rPr>
            </a:br>
            <a:r>
              <a:rPr lang="en-CA" sz="2500" smtClean="0">
                <a:solidFill>
                  <a:srgbClr val="FFFFFF"/>
                </a:solidFill>
              </a:rPr>
              <a:t>countermeasures,</a:t>
            </a:r>
            <a:br>
              <a:rPr lang="en-CA" sz="2500" smtClean="0">
                <a:solidFill>
                  <a:srgbClr val="FFFFFF"/>
                </a:solidFill>
              </a:rPr>
            </a:br>
            <a:r>
              <a:rPr lang="en-CA" sz="2500" smtClean="0">
                <a:solidFill>
                  <a:srgbClr val="FFFFFF"/>
                </a:solidFill>
              </a:rPr>
              <a:t>testing countermeasures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50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Conclusion &amp; discussion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50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b="0" smtClean="0">
                <a:solidFill>
                  <a:srgbClr val="FFFFFF"/>
                </a:solidFill>
              </a:rPr>
              <a:t>(optional)</a:t>
            </a:r>
            <a:r>
              <a:rPr lang="en-CA" sz="2500" smtClean="0">
                <a:solidFill>
                  <a:srgbClr val="FFFFFF"/>
                </a:solidFill>
              </a:rPr>
              <a:t> Lab visit</a:t>
            </a:r>
            <a:endParaRPr lang="en-CA" sz="250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4505715"/>
            <a:ext cx="966920" cy="0"/>
          </a:xfrm>
          <a:prstGeom prst="line">
            <a:avLst/>
          </a:prstGeom>
          <a:noFill/>
          <a:ln w="25400" algn="ctr">
            <a:solidFill>
              <a:srgbClr val="C0C0C0"/>
            </a:solidFill>
            <a:round/>
            <a:headEnd type="none" w="med" len="med"/>
            <a:tailEnd type="none" w="med" len="med"/>
          </a:ln>
        </p:spPr>
      </p:cxnSp>
      <p:sp>
        <p:nvSpPr>
          <p:cNvPr id="7" name="TextBox 6"/>
          <p:cNvSpPr txBox="1"/>
          <p:nvPr/>
        </p:nvSpPr>
        <p:spPr bwMode="auto">
          <a:xfrm rot="16200000">
            <a:off x="-354960" y="4663787"/>
            <a:ext cx="1274450" cy="358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 algn="r"/>
            <a:r>
              <a:rPr lang="en-CA" sz="2200" b="0" smtClean="0">
                <a:ln w="12700">
                  <a:noFill/>
                </a:ln>
                <a:solidFill>
                  <a:srgbClr val="C0C0C0"/>
                </a:solidFill>
              </a:rPr>
              <a:t>August 12    3</a:t>
            </a:r>
          </a:p>
        </p:txBody>
      </p:sp>
    </p:spTree>
    <p:extLst>
      <p:ext uri="{BB962C8B-B14F-4D97-AF65-F5344CB8AC3E}">
        <p14:creationId xmlns:p14="http://schemas.microsoft.com/office/powerpoint/2010/main" val="203143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37530"/>
            <a:ext cx="10287000" cy="936625"/>
          </a:xfrm>
        </p:spPr>
        <p:txBody>
          <a:bodyPr anchor="b" anchorCtr="0"/>
          <a:lstStyle/>
          <a:p>
            <a:pPr lvl="0" algn="ctr"/>
            <a:r>
              <a:rPr lang="en-US" sz="2400" smtClean="0">
                <a:solidFill>
                  <a:srgbClr val="C0C0C0"/>
                </a:solidFill>
              </a:rPr>
              <a:t>Shanghai control center of the Chinese</a:t>
            </a:r>
            <a:br>
              <a:rPr lang="en-US" sz="2400" smtClean="0">
                <a:solidFill>
                  <a:srgbClr val="C0C0C0"/>
                </a:solidFill>
              </a:rPr>
            </a:br>
            <a:r>
              <a:rPr lang="en-US" sz="2400" smtClean="0">
                <a:solidFill>
                  <a:srgbClr val="C0C0C0"/>
                </a:solidFill>
              </a:rPr>
              <a:t>quantum key distribution network and satellite</a:t>
            </a:r>
            <a:endParaRPr lang="en-CA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8" name="TextBox 46"/>
          <p:cNvSpPr txBox="1">
            <a:spLocks noChangeArrowheads="1"/>
          </p:cNvSpPr>
          <p:nvPr/>
        </p:nvSpPr>
        <p:spPr bwMode="auto">
          <a:xfrm rot="16200000">
            <a:off x="-744152" y="593651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5F5F5F"/>
                </a:solidFill>
              </a:rPr>
              <a:t>Photo ©</a:t>
            </a:r>
            <a:r>
              <a:rPr lang="en-US" sz="200" b="0">
                <a:solidFill>
                  <a:srgbClr val="5F5F5F"/>
                </a:solidFill>
              </a:rPr>
              <a:t> </a:t>
            </a:r>
            <a:r>
              <a:rPr lang="en-US" sz="900" b="0" smtClean="0">
                <a:solidFill>
                  <a:srgbClr val="5F5F5F"/>
                </a:solidFill>
              </a:rPr>
              <a:t>2016 </a:t>
            </a:r>
            <a:r>
              <a:rPr lang="en-US" sz="900" b="0">
                <a:solidFill>
                  <a:srgbClr val="5F5F5F"/>
                </a:solidFill>
              </a:rPr>
              <a:t>Vadim Makarov</a:t>
            </a:r>
          </a:p>
        </p:txBody>
      </p:sp>
    </p:spTree>
    <p:extLst>
      <p:ext uri="{BB962C8B-B14F-4D97-AF65-F5344CB8AC3E}">
        <p14:creationId xmlns:p14="http://schemas.microsoft.com/office/powerpoint/2010/main" val="79541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2" name="Satellite QKD 201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64065"/>
            <a:ext cx="10287000" cy="5785531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Video ©2012 IQC / group of T. Jennewein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Quantum</a:t>
            </a:r>
            <a:br>
              <a:rPr lang="en-CA" smtClean="0">
                <a:solidFill>
                  <a:srgbClr val="FFFFFF"/>
                </a:solidFill>
              </a:rPr>
            </a:br>
            <a:r>
              <a:rPr lang="en-CA" smtClean="0">
                <a:solidFill>
                  <a:srgbClr val="FFFFFF"/>
                </a:solidFill>
              </a:rPr>
              <a:t>communication</a:t>
            </a:r>
            <a:br>
              <a:rPr lang="en-CA" smtClean="0">
                <a:solidFill>
                  <a:srgbClr val="FFFFFF"/>
                </a:solidFill>
              </a:rPr>
            </a:br>
            <a:r>
              <a:rPr lang="en-CA" smtClean="0">
                <a:solidFill>
                  <a:srgbClr val="FFFFFF"/>
                </a:solidFill>
              </a:rPr>
              <a:t>primitives</a:t>
            </a:r>
            <a:endParaRPr lang="en-CA">
              <a:solidFill>
                <a:srgbClr val="FFFFFF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026133"/>
              </p:ext>
            </p:extLst>
          </p:nvPr>
        </p:nvGraphicFramePr>
        <p:xfrm>
          <a:off x="246821" y="486000"/>
          <a:ext cx="9937380" cy="6882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48590"/>
                <a:gridCol w="2160300"/>
                <a:gridCol w="1440200"/>
                <a:gridCol w="2088290"/>
              </a:tblGrid>
              <a:tr h="370840">
                <a:tc>
                  <a:txBody>
                    <a:bodyPr/>
                    <a:lstStyle/>
                    <a:p>
                      <a:endParaRPr lang="en-CA" sz="23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10800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CA" sz="2400" b="1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Advantages</a:t>
                      </a:r>
                      <a:r>
                        <a:rPr lang="en-CA" sz="2400" b="1" baseline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over classical primitives: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144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23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sz="23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en-CA" sz="23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Unconditionally secure?</a:t>
                      </a:r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 resources?</a:t>
                      </a:r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quantum advantages?</a:t>
                      </a:r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10800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b="1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distribution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 smtClean="0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400" b="1">
                        <a:solidFill>
                          <a:srgbClr val="00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b="1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 sharing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smtClean="0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400" b="1" smtClean="0">
                        <a:solidFill>
                          <a:srgbClr val="00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b="1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signatures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 smtClean="0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smtClean="0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400" b="1" smtClean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b="1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Superdense coding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 smtClean="0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b="1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Fingerprinting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 smtClean="0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b="1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Oblivious transfer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b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Impossible</a:t>
                      </a:r>
                      <a:endParaRPr lang="en-CA" sz="21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 smtClean="0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b="1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 commitment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1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Impossible</a:t>
                      </a: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 smtClean="0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b="1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Coin-tossing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 smtClean="0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b="1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 computing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 smtClean="0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b="1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Bell inequality testing</a:t>
                      </a:r>
                    </a:p>
                  </a:txBody>
                  <a:tcPr marL="0" marR="0" marT="0" marB="36000"/>
                </a:tc>
                <a:tc rowSpan="3" gridSpan="3">
                  <a:txBody>
                    <a:bodyPr/>
                    <a:lstStyle/>
                    <a:p>
                      <a:pPr algn="l"/>
                      <a:r>
                        <a:rPr lang="en-CA" sz="2100" b="1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(no classical</a:t>
                      </a:r>
                      <a:r>
                        <a:rPr lang="en-CA" sz="2100" b="1" baseline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equivalent)</a:t>
                      </a:r>
                      <a:endParaRPr lang="en-CA" sz="21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 anchor="ctr"/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b="1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Teleportation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b="1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Entanglement swapping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</a:tr>
              <a:tr h="370840">
                <a:tc>
                  <a:txBody>
                    <a:bodyPr/>
                    <a:lstStyle/>
                    <a:p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b="1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Random number generators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 smtClean="0"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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  <a:tc>
                  <a:txBody>
                    <a:bodyPr/>
                    <a:lstStyle/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36000"/>
                </a:tc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 bwMode="auto">
          <a:xfrm flipH="1">
            <a:off x="0" y="1672905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ight Brace 10"/>
          <p:cNvSpPr/>
          <p:nvPr/>
        </p:nvSpPr>
        <p:spPr bwMode="auto">
          <a:xfrm>
            <a:off x="4589724" y="5408867"/>
            <a:ext cx="360050" cy="1080150"/>
          </a:xfrm>
          <a:prstGeom prst="rightBrace">
            <a:avLst>
              <a:gd name="adj1" fmla="val 53241"/>
              <a:gd name="adj2" fmla="val 50000"/>
            </a:avLst>
          </a:prstGeom>
          <a:noFill/>
          <a:ln w="19050" algn="ctr">
            <a:solidFill>
              <a:srgbClr val="C0C0C0"/>
            </a:solidFill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595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b="2335"/>
          <a:stretch/>
        </p:blipFill>
        <p:spPr bwMode="auto">
          <a:xfrm>
            <a:off x="246956" y="972964"/>
            <a:ext cx="1379537" cy="166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l="1928"/>
          <a:stretch/>
        </p:blipFill>
        <p:spPr bwMode="auto">
          <a:xfrm>
            <a:off x="8726026" y="769764"/>
            <a:ext cx="1314018" cy="1863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1831132" y="2013397"/>
            <a:ext cx="6696744" cy="0"/>
          </a:xfrm>
          <a:prstGeom prst="line">
            <a:avLst/>
          </a:prstGeom>
          <a:noFill/>
          <a:ln w="38100">
            <a:solidFill>
              <a:srgbClr val="3333FF"/>
            </a:solidFill>
            <a:miter lim="800000"/>
            <a:headEnd/>
            <a:tailEnd type="arrow" w="med" len="med"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74948" y="2705497"/>
            <a:ext cx="98296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600" smtClean="0">
                <a:solidFill>
                  <a:srgbClr val="FFFFFF"/>
                </a:solidFill>
              </a:rPr>
              <a:t>Alice</a:t>
            </a:r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9175948" y="2705497"/>
            <a:ext cx="93610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600" smtClean="0">
                <a:solidFill>
                  <a:srgbClr val="FFFFFF"/>
                </a:solidFill>
              </a:rPr>
              <a:t>Bob</a:t>
            </a:r>
            <a:endParaRPr lang="en-US" sz="260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9"/>
              <p:cNvSpPr txBox="1">
                <a:spLocks noChangeArrowheads="1"/>
              </p:cNvSpPr>
              <p:nvPr/>
            </p:nvSpPr>
            <p:spPr bwMode="auto">
              <a:xfrm>
                <a:off x="792708" y="3684036"/>
                <a:ext cx="9103320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nb-NO" sz="2600" smtClean="0">
                    <a:solidFill>
                      <a:srgbClr val="FFFFFF"/>
                    </a:solidFill>
                  </a:rPr>
                  <a:t>Secret key rate  </a:t>
                </a:r>
                <a14:m>
                  <m:oMath xmlns:m="http://schemas.openxmlformats.org/officeDocument/2006/math">
                    <m:r>
                      <a:rPr lang="nb-NO" sz="2600" b="1" i="1" smtClean="0">
                        <a:solidFill>
                          <a:srgbClr val="FFFFFF"/>
                        </a:solidFill>
                        <a:latin typeface="Cambria Math"/>
                      </a:rPr>
                      <m:t>𝑹</m:t>
                    </m:r>
                    <m:r>
                      <a:rPr lang="pt-BR" sz="2600" i="1" smtClean="0">
                        <a:solidFill>
                          <a:srgbClr val="FFFFFF"/>
                        </a:solidFill>
                        <a:latin typeface="Cambria Math"/>
                      </a:rPr>
                      <m:t>=</m:t>
                    </m:r>
                    <m:r>
                      <a:rPr lang="nb-NO" sz="2600" b="1" i="1" smtClean="0">
                        <a:solidFill>
                          <a:srgbClr val="FFFFFF"/>
                        </a:solidFill>
                        <a:latin typeface="Cambria Math"/>
                      </a:rPr>
                      <m:t>𝒇</m:t>
                    </m:r>
                    <m:d>
                      <m:dPr>
                        <m:ctrlPr>
                          <a:rPr lang="nb-NO" sz="2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nb-NO" sz="2600" b="1" i="0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QBER</m:t>
                        </m:r>
                      </m:e>
                    </m:d>
                  </m:oMath>
                </a14:m>
                <a:endParaRPr lang="en-US" sz="260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2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708" y="3684036"/>
                <a:ext cx="9103320" cy="492443"/>
              </a:xfrm>
              <a:prstGeom prst="rect">
                <a:avLst/>
              </a:prstGeom>
              <a:blipFill rotWithShape="1">
                <a:blip r:embed="rId4"/>
                <a:stretch>
                  <a:fillRect l="-1139" t="-11111" b="-296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832758" y="3065357"/>
            <a:ext cx="3920090" cy="2272541"/>
            <a:chOff x="5615898" y="3281561"/>
            <a:chExt cx="3920090" cy="2272541"/>
          </a:xfrm>
        </p:grpSpPr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6057044" y="4867878"/>
              <a:ext cx="2977489" cy="1046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 flipV="1">
              <a:off x="7453331" y="4868923"/>
              <a:ext cx="0" cy="63187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6045647" y="4924354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7238602" y="4924354"/>
              <a:ext cx="47949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0.11</a:t>
              </a:r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 flipH="1">
              <a:off x="6118533" y="3422504"/>
              <a:ext cx="0" cy="1509606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H="1" flipV="1">
              <a:off x="6057044" y="3418420"/>
              <a:ext cx="61489" cy="0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5871151" y="4727512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5872739" y="3281561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2" name="Line 29"/>
            <p:cNvSpPr>
              <a:spLocks noChangeShapeType="1"/>
            </p:cNvSpPr>
            <p:nvPr/>
          </p:nvSpPr>
          <p:spPr bwMode="auto">
            <a:xfrm>
              <a:off x="7427336" y="4858465"/>
              <a:ext cx="28575" cy="9413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6118533" y="3421460"/>
              <a:ext cx="1337377" cy="1447463"/>
            </a:xfrm>
            <a:custGeom>
              <a:avLst/>
              <a:gdLst>
                <a:gd name="T0" fmla="*/ 56 w 5537"/>
                <a:gd name="T1" fmla="*/ 104 h 4122"/>
                <a:gd name="T2" fmla="*/ 168 w 5537"/>
                <a:gd name="T3" fmla="*/ 266 h 4122"/>
                <a:gd name="T4" fmla="*/ 279 w 5537"/>
                <a:gd name="T5" fmla="*/ 409 h 4122"/>
                <a:gd name="T6" fmla="*/ 391 w 5537"/>
                <a:gd name="T7" fmla="*/ 542 h 4122"/>
                <a:gd name="T8" fmla="*/ 503 w 5537"/>
                <a:gd name="T9" fmla="*/ 666 h 4122"/>
                <a:gd name="T10" fmla="*/ 615 w 5537"/>
                <a:gd name="T11" fmla="*/ 784 h 4122"/>
                <a:gd name="T12" fmla="*/ 726 w 5537"/>
                <a:gd name="T13" fmla="*/ 898 h 4122"/>
                <a:gd name="T14" fmla="*/ 839 w 5537"/>
                <a:gd name="T15" fmla="*/ 1008 h 4122"/>
                <a:gd name="T16" fmla="*/ 951 w 5537"/>
                <a:gd name="T17" fmla="*/ 1113 h 4122"/>
                <a:gd name="T18" fmla="*/ 1063 w 5537"/>
                <a:gd name="T19" fmla="*/ 1217 h 4122"/>
                <a:gd name="T20" fmla="*/ 1175 w 5537"/>
                <a:gd name="T21" fmla="*/ 1317 h 4122"/>
                <a:gd name="T22" fmla="*/ 1286 w 5537"/>
                <a:gd name="T23" fmla="*/ 1413 h 4122"/>
                <a:gd name="T24" fmla="*/ 1398 w 5537"/>
                <a:gd name="T25" fmla="*/ 1509 h 4122"/>
                <a:gd name="T26" fmla="*/ 1510 w 5537"/>
                <a:gd name="T27" fmla="*/ 1602 h 4122"/>
                <a:gd name="T28" fmla="*/ 1622 w 5537"/>
                <a:gd name="T29" fmla="*/ 1692 h 4122"/>
                <a:gd name="T30" fmla="*/ 1733 w 5537"/>
                <a:gd name="T31" fmla="*/ 1782 h 4122"/>
                <a:gd name="T32" fmla="*/ 1845 w 5537"/>
                <a:gd name="T33" fmla="*/ 1869 h 4122"/>
                <a:gd name="T34" fmla="*/ 1958 w 5537"/>
                <a:gd name="T35" fmla="*/ 1955 h 4122"/>
                <a:gd name="T36" fmla="*/ 2070 w 5537"/>
                <a:gd name="T37" fmla="*/ 2038 h 4122"/>
                <a:gd name="T38" fmla="*/ 2182 w 5537"/>
                <a:gd name="T39" fmla="*/ 2121 h 4122"/>
                <a:gd name="T40" fmla="*/ 2293 w 5537"/>
                <a:gd name="T41" fmla="*/ 2202 h 4122"/>
                <a:gd name="T42" fmla="*/ 2405 w 5537"/>
                <a:gd name="T43" fmla="*/ 2282 h 4122"/>
                <a:gd name="T44" fmla="*/ 2517 w 5537"/>
                <a:gd name="T45" fmla="*/ 2361 h 4122"/>
                <a:gd name="T46" fmla="*/ 2629 w 5537"/>
                <a:gd name="T47" fmla="*/ 2437 h 4122"/>
                <a:gd name="T48" fmla="*/ 2740 w 5537"/>
                <a:gd name="T49" fmla="*/ 2512 h 4122"/>
                <a:gd name="T50" fmla="*/ 2852 w 5537"/>
                <a:gd name="T51" fmla="*/ 2588 h 4122"/>
                <a:gd name="T52" fmla="*/ 2965 w 5537"/>
                <a:gd name="T53" fmla="*/ 2662 h 4122"/>
                <a:gd name="T54" fmla="*/ 3077 w 5537"/>
                <a:gd name="T55" fmla="*/ 2733 h 4122"/>
                <a:gd name="T56" fmla="*/ 3189 w 5537"/>
                <a:gd name="T57" fmla="*/ 2805 h 4122"/>
                <a:gd name="T58" fmla="*/ 3299 w 5537"/>
                <a:gd name="T59" fmla="*/ 2877 h 4122"/>
                <a:gd name="T60" fmla="*/ 3411 w 5537"/>
                <a:gd name="T61" fmla="*/ 2946 h 4122"/>
                <a:gd name="T62" fmla="*/ 3523 w 5537"/>
                <a:gd name="T63" fmla="*/ 3015 h 4122"/>
                <a:gd name="T64" fmla="*/ 3635 w 5537"/>
                <a:gd name="T65" fmla="*/ 3083 h 4122"/>
                <a:gd name="T66" fmla="*/ 3746 w 5537"/>
                <a:gd name="T67" fmla="*/ 3150 h 4122"/>
                <a:gd name="T68" fmla="*/ 3858 w 5537"/>
                <a:gd name="T69" fmla="*/ 3217 h 4122"/>
                <a:gd name="T70" fmla="*/ 3970 w 5537"/>
                <a:gd name="T71" fmla="*/ 3282 h 4122"/>
                <a:gd name="T72" fmla="*/ 4082 w 5537"/>
                <a:gd name="T73" fmla="*/ 3346 h 4122"/>
                <a:gd name="T74" fmla="*/ 4195 w 5537"/>
                <a:gd name="T75" fmla="*/ 3410 h 4122"/>
                <a:gd name="T76" fmla="*/ 4306 w 5537"/>
                <a:gd name="T77" fmla="*/ 3473 h 4122"/>
                <a:gd name="T78" fmla="*/ 4418 w 5537"/>
                <a:gd name="T79" fmla="*/ 3536 h 4122"/>
                <a:gd name="T80" fmla="*/ 4530 w 5537"/>
                <a:gd name="T81" fmla="*/ 3597 h 4122"/>
                <a:gd name="T82" fmla="*/ 4642 w 5537"/>
                <a:gd name="T83" fmla="*/ 3658 h 4122"/>
                <a:gd name="T84" fmla="*/ 4753 w 5537"/>
                <a:gd name="T85" fmla="*/ 3718 h 4122"/>
                <a:gd name="T86" fmla="*/ 4865 w 5537"/>
                <a:gd name="T87" fmla="*/ 3778 h 4122"/>
                <a:gd name="T88" fmla="*/ 4977 w 5537"/>
                <a:gd name="T89" fmla="*/ 3837 h 4122"/>
                <a:gd name="T90" fmla="*/ 5089 w 5537"/>
                <a:gd name="T91" fmla="*/ 3895 h 4122"/>
                <a:gd name="T92" fmla="*/ 5201 w 5537"/>
                <a:gd name="T93" fmla="*/ 3952 h 4122"/>
                <a:gd name="T94" fmla="*/ 5312 w 5537"/>
                <a:gd name="T95" fmla="*/ 4010 h 4122"/>
                <a:gd name="T96" fmla="*/ 5425 w 5537"/>
                <a:gd name="T97" fmla="*/ 4065 h 4122"/>
                <a:gd name="T98" fmla="*/ 5537 w 5537"/>
                <a:gd name="T99" fmla="*/ 4122 h 4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537" h="4122">
                  <a:moveTo>
                    <a:pt x="0" y="0"/>
                  </a:moveTo>
                  <a:lnTo>
                    <a:pt x="56" y="104"/>
                  </a:lnTo>
                  <a:lnTo>
                    <a:pt x="112" y="189"/>
                  </a:lnTo>
                  <a:lnTo>
                    <a:pt x="168" y="266"/>
                  </a:lnTo>
                  <a:lnTo>
                    <a:pt x="223" y="339"/>
                  </a:lnTo>
                  <a:lnTo>
                    <a:pt x="279" y="409"/>
                  </a:lnTo>
                  <a:lnTo>
                    <a:pt x="335" y="477"/>
                  </a:lnTo>
                  <a:lnTo>
                    <a:pt x="391" y="542"/>
                  </a:lnTo>
                  <a:lnTo>
                    <a:pt x="447" y="604"/>
                  </a:lnTo>
                  <a:lnTo>
                    <a:pt x="503" y="666"/>
                  </a:lnTo>
                  <a:lnTo>
                    <a:pt x="559" y="726"/>
                  </a:lnTo>
                  <a:lnTo>
                    <a:pt x="615" y="784"/>
                  </a:lnTo>
                  <a:lnTo>
                    <a:pt x="672" y="842"/>
                  </a:lnTo>
                  <a:lnTo>
                    <a:pt x="726" y="898"/>
                  </a:lnTo>
                  <a:lnTo>
                    <a:pt x="783" y="953"/>
                  </a:lnTo>
                  <a:lnTo>
                    <a:pt x="839" y="1008"/>
                  </a:lnTo>
                  <a:lnTo>
                    <a:pt x="895" y="1062"/>
                  </a:lnTo>
                  <a:lnTo>
                    <a:pt x="951" y="1113"/>
                  </a:lnTo>
                  <a:lnTo>
                    <a:pt x="1007" y="1165"/>
                  </a:lnTo>
                  <a:lnTo>
                    <a:pt x="1063" y="1217"/>
                  </a:lnTo>
                  <a:lnTo>
                    <a:pt x="1119" y="1266"/>
                  </a:lnTo>
                  <a:lnTo>
                    <a:pt x="1175" y="1317"/>
                  </a:lnTo>
                  <a:lnTo>
                    <a:pt x="1230" y="1365"/>
                  </a:lnTo>
                  <a:lnTo>
                    <a:pt x="1286" y="1413"/>
                  </a:lnTo>
                  <a:lnTo>
                    <a:pt x="1342" y="1462"/>
                  </a:lnTo>
                  <a:lnTo>
                    <a:pt x="1398" y="1509"/>
                  </a:lnTo>
                  <a:lnTo>
                    <a:pt x="1454" y="1556"/>
                  </a:lnTo>
                  <a:lnTo>
                    <a:pt x="1510" y="1602"/>
                  </a:lnTo>
                  <a:lnTo>
                    <a:pt x="1566" y="1648"/>
                  </a:lnTo>
                  <a:lnTo>
                    <a:pt x="1622" y="1692"/>
                  </a:lnTo>
                  <a:lnTo>
                    <a:pt x="1678" y="1737"/>
                  </a:lnTo>
                  <a:lnTo>
                    <a:pt x="1733" y="1782"/>
                  </a:lnTo>
                  <a:lnTo>
                    <a:pt x="1789" y="1825"/>
                  </a:lnTo>
                  <a:lnTo>
                    <a:pt x="1845" y="1869"/>
                  </a:lnTo>
                  <a:lnTo>
                    <a:pt x="1902" y="1912"/>
                  </a:lnTo>
                  <a:lnTo>
                    <a:pt x="1958" y="1955"/>
                  </a:lnTo>
                  <a:lnTo>
                    <a:pt x="2014" y="1997"/>
                  </a:lnTo>
                  <a:lnTo>
                    <a:pt x="2070" y="2038"/>
                  </a:lnTo>
                  <a:lnTo>
                    <a:pt x="2126" y="2079"/>
                  </a:lnTo>
                  <a:lnTo>
                    <a:pt x="2182" y="2121"/>
                  </a:lnTo>
                  <a:lnTo>
                    <a:pt x="2237" y="2162"/>
                  </a:lnTo>
                  <a:lnTo>
                    <a:pt x="2293" y="2202"/>
                  </a:lnTo>
                  <a:lnTo>
                    <a:pt x="2349" y="2242"/>
                  </a:lnTo>
                  <a:lnTo>
                    <a:pt x="2405" y="2282"/>
                  </a:lnTo>
                  <a:lnTo>
                    <a:pt x="2461" y="2322"/>
                  </a:lnTo>
                  <a:lnTo>
                    <a:pt x="2517" y="2361"/>
                  </a:lnTo>
                  <a:lnTo>
                    <a:pt x="2573" y="2399"/>
                  </a:lnTo>
                  <a:lnTo>
                    <a:pt x="2629" y="2437"/>
                  </a:lnTo>
                  <a:lnTo>
                    <a:pt x="2685" y="2475"/>
                  </a:lnTo>
                  <a:lnTo>
                    <a:pt x="2740" y="2512"/>
                  </a:lnTo>
                  <a:lnTo>
                    <a:pt x="2796" y="2550"/>
                  </a:lnTo>
                  <a:lnTo>
                    <a:pt x="2852" y="2588"/>
                  </a:lnTo>
                  <a:lnTo>
                    <a:pt x="2908" y="2624"/>
                  </a:lnTo>
                  <a:lnTo>
                    <a:pt x="2965" y="2662"/>
                  </a:lnTo>
                  <a:lnTo>
                    <a:pt x="3021" y="2698"/>
                  </a:lnTo>
                  <a:lnTo>
                    <a:pt x="3077" y="2733"/>
                  </a:lnTo>
                  <a:lnTo>
                    <a:pt x="3133" y="2770"/>
                  </a:lnTo>
                  <a:lnTo>
                    <a:pt x="3189" y="2805"/>
                  </a:lnTo>
                  <a:lnTo>
                    <a:pt x="3244" y="2842"/>
                  </a:lnTo>
                  <a:lnTo>
                    <a:pt x="3299" y="2877"/>
                  </a:lnTo>
                  <a:lnTo>
                    <a:pt x="3355" y="2911"/>
                  </a:lnTo>
                  <a:lnTo>
                    <a:pt x="3411" y="2946"/>
                  </a:lnTo>
                  <a:lnTo>
                    <a:pt x="3467" y="2981"/>
                  </a:lnTo>
                  <a:lnTo>
                    <a:pt x="3523" y="3015"/>
                  </a:lnTo>
                  <a:lnTo>
                    <a:pt x="3579" y="3049"/>
                  </a:lnTo>
                  <a:lnTo>
                    <a:pt x="3635" y="3083"/>
                  </a:lnTo>
                  <a:lnTo>
                    <a:pt x="3691" y="3117"/>
                  </a:lnTo>
                  <a:lnTo>
                    <a:pt x="3746" y="3150"/>
                  </a:lnTo>
                  <a:lnTo>
                    <a:pt x="3802" y="3183"/>
                  </a:lnTo>
                  <a:lnTo>
                    <a:pt x="3858" y="3217"/>
                  </a:lnTo>
                  <a:lnTo>
                    <a:pt x="3914" y="3249"/>
                  </a:lnTo>
                  <a:lnTo>
                    <a:pt x="3970" y="3282"/>
                  </a:lnTo>
                  <a:lnTo>
                    <a:pt x="4026" y="3315"/>
                  </a:lnTo>
                  <a:lnTo>
                    <a:pt x="4082" y="3346"/>
                  </a:lnTo>
                  <a:lnTo>
                    <a:pt x="4138" y="3378"/>
                  </a:lnTo>
                  <a:lnTo>
                    <a:pt x="4195" y="3410"/>
                  </a:lnTo>
                  <a:lnTo>
                    <a:pt x="4249" y="3442"/>
                  </a:lnTo>
                  <a:lnTo>
                    <a:pt x="4306" y="3473"/>
                  </a:lnTo>
                  <a:lnTo>
                    <a:pt x="4362" y="3505"/>
                  </a:lnTo>
                  <a:lnTo>
                    <a:pt x="4418" y="3536"/>
                  </a:lnTo>
                  <a:lnTo>
                    <a:pt x="4474" y="3566"/>
                  </a:lnTo>
                  <a:lnTo>
                    <a:pt x="4530" y="3597"/>
                  </a:lnTo>
                  <a:lnTo>
                    <a:pt x="4586" y="3628"/>
                  </a:lnTo>
                  <a:lnTo>
                    <a:pt x="4642" y="3658"/>
                  </a:lnTo>
                  <a:lnTo>
                    <a:pt x="4698" y="3689"/>
                  </a:lnTo>
                  <a:lnTo>
                    <a:pt x="4753" y="3718"/>
                  </a:lnTo>
                  <a:lnTo>
                    <a:pt x="4809" y="3749"/>
                  </a:lnTo>
                  <a:lnTo>
                    <a:pt x="4865" y="3778"/>
                  </a:lnTo>
                  <a:lnTo>
                    <a:pt x="4921" y="3808"/>
                  </a:lnTo>
                  <a:lnTo>
                    <a:pt x="4977" y="3837"/>
                  </a:lnTo>
                  <a:lnTo>
                    <a:pt x="5033" y="3866"/>
                  </a:lnTo>
                  <a:lnTo>
                    <a:pt x="5089" y="3895"/>
                  </a:lnTo>
                  <a:lnTo>
                    <a:pt x="5145" y="3924"/>
                  </a:lnTo>
                  <a:lnTo>
                    <a:pt x="5201" y="3952"/>
                  </a:lnTo>
                  <a:lnTo>
                    <a:pt x="5256" y="3981"/>
                  </a:lnTo>
                  <a:lnTo>
                    <a:pt x="5312" y="4010"/>
                  </a:lnTo>
                  <a:lnTo>
                    <a:pt x="5369" y="4038"/>
                  </a:lnTo>
                  <a:lnTo>
                    <a:pt x="5425" y="4065"/>
                  </a:lnTo>
                  <a:lnTo>
                    <a:pt x="5481" y="4094"/>
                  </a:lnTo>
                  <a:lnTo>
                    <a:pt x="5537" y="4122"/>
                  </a:lnTo>
                </a:path>
              </a:pathLst>
            </a:custGeom>
            <a:noFill/>
            <a:ln w="28575" cap="rnd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24" name="Rectangle 12"/>
            <p:cNvSpPr>
              <a:spLocks noChangeArrowheads="1"/>
            </p:cNvSpPr>
            <p:nvPr/>
          </p:nvSpPr>
          <p:spPr bwMode="auto">
            <a:xfrm>
              <a:off x="7560477" y="5246325"/>
              <a:ext cx="7421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QBER</a:t>
              </a:r>
            </a:p>
          </p:txBody>
        </p:sp>
        <p:sp>
          <p:nvSpPr>
            <p:cNvPr id="25" name="Rectangle 12"/>
            <p:cNvSpPr>
              <a:spLocks noChangeArrowheads="1"/>
            </p:cNvSpPr>
            <p:nvPr/>
          </p:nvSpPr>
          <p:spPr bwMode="auto">
            <a:xfrm>
              <a:off x="5615898" y="4022099"/>
              <a:ext cx="1859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1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R</a:t>
              </a:r>
            </a:p>
          </p:txBody>
        </p:sp>
        <p:cxnSp>
          <p:nvCxnSpPr>
            <p:cNvPr id="26" name="Straight Connector 25"/>
            <p:cNvCxnSpPr>
              <a:stCxn id="23" idx="49"/>
            </p:cNvCxnSpPr>
            <p:nvPr/>
          </p:nvCxnSpPr>
          <p:spPr bwMode="auto">
            <a:xfrm>
              <a:off x="7455910" y="4868923"/>
              <a:ext cx="208007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75" y="82387"/>
            <a:ext cx="2379776" cy="2594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solidFill>
                  <a:srgbClr val="FFFFFF"/>
                </a:solidFill>
              </a:rPr>
              <a:t>Security model of QKD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047156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3333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5400000">
            <a:off x="2407196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CC0099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rot="13500000">
            <a:off x="2775973" y="1490098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99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3127276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3333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rot="8100000">
            <a:off x="3496053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00CC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rot="8100000">
            <a:off x="3856093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00CC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rot="13500000">
            <a:off x="4216133" y="1490098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99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grpSp>
        <p:nvGrpSpPr>
          <p:cNvPr id="171" name="Group 170"/>
          <p:cNvGrpSpPr/>
          <p:nvPr/>
        </p:nvGrpSpPr>
        <p:grpSpPr>
          <a:xfrm>
            <a:off x="1471092" y="4263805"/>
            <a:ext cx="7344816" cy="3317655"/>
            <a:chOff x="1471092" y="4027469"/>
            <a:chExt cx="7344816" cy="3555468"/>
          </a:xfrm>
        </p:grpSpPr>
        <p:sp>
          <p:nvSpPr>
            <p:cNvPr id="28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9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0000"/>
                  </a:solidFill>
                </a:rPr>
                <a:t>.</a:t>
              </a:r>
              <a:r>
                <a:rPr lang="nb-NO" smtClean="0">
                  <a:solidFill>
                    <a:srgbClr val="00FF00"/>
                  </a:solidFill>
                </a:rPr>
                <a:t>Laws of physics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C0C0C0"/>
                  </a:solidFill>
                </a:rPr>
                <a:t>&amp;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56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9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FF00"/>
                  </a:solidFill>
                </a:rPr>
                <a:t>Security proof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6" name="Group 45"/>
            <p:cNvGrpSpPr/>
            <p:nvPr/>
          </p:nvGrpSpPr>
          <p:grpSpPr>
            <a:xfrm>
              <a:off x="3829005" y="4536517"/>
              <a:ext cx="2628991" cy="1080122"/>
              <a:chOff x="1471092" y="4511487"/>
              <a:chExt cx="7344816" cy="3018546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471092" y="4511487"/>
                <a:ext cx="7344816" cy="3018545"/>
                <a:chOff x="1471092" y="257225"/>
                <a:chExt cx="7344816" cy="7272808"/>
              </a:xfrm>
            </p:grpSpPr>
            <p:cxnSp>
              <p:nvCxnSpPr>
                <p:cNvPr id="49" name="Straight Connector 48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" name="Straight Connector 49"/>
                <p:cNvCxnSpPr/>
                <p:nvPr/>
              </p:nvCxnSpPr>
              <p:spPr bwMode="auto">
                <a:xfrm>
                  <a:off x="5143500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48" name="Straight Connector 47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0" name="Straight Connector 39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6" name="Freeform 95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3675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solidFill>
                  <a:srgbClr val="FFFFFF"/>
                </a:solidFill>
              </a:rPr>
              <a:t>Security model of QKD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71" name="Group 170"/>
          <p:cNvGrpSpPr/>
          <p:nvPr/>
        </p:nvGrpSpPr>
        <p:grpSpPr>
          <a:xfrm>
            <a:off x="1471092" y="4263805"/>
            <a:ext cx="7344816" cy="3317655"/>
            <a:chOff x="1471092" y="4027469"/>
            <a:chExt cx="7344816" cy="3555468"/>
          </a:xfrm>
        </p:grpSpPr>
        <p:sp>
          <p:nvSpPr>
            <p:cNvPr id="28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9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0000"/>
                  </a:solidFill>
                </a:rPr>
                <a:t>.</a:t>
              </a:r>
              <a:r>
                <a:rPr lang="nb-NO" smtClean="0">
                  <a:solidFill>
                    <a:srgbClr val="00FF00"/>
                  </a:solidFill>
                </a:rPr>
                <a:t>Laws of physics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C0C0C0"/>
                  </a:solidFill>
                </a:rPr>
                <a:t>&amp;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56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9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FF00"/>
                  </a:solidFill>
                </a:rPr>
                <a:t>Security proof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6" name="Group 45"/>
            <p:cNvGrpSpPr/>
            <p:nvPr/>
          </p:nvGrpSpPr>
          <p:grpSpPr>
            <a:xfrm>
              <a:off x="3829005" y="4536517"/>
              <a:ext cx="2628991" cy="1080122"/>
              <a:chOff x="1471092" y="4511487"/>
              <a:chExt cx="7344816" cy="3018546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471092" y="4511487"/>
                <a:ext cx="7344816" cy="3018545"/>
                <a:chOff x="1471092" y="257225"/>
                <a:chExt cx="7344816" cy="7272808"/>
              </a:xfrm>
            </p:grpSpPr>
            <p:cxnSp>
              <p:nvCxnSpPr>
                <p:cNvPr id="49" name="Straight Connector 48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" name="Straight Connector 49"/>
                <p:cNvCxnSpPr/>
                <p:nvPr/>
              </p:nvCxnSpPr>
              <p:spPr bwMode="auto">
                <a:xfrm>
                  <a:off x="5143500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48" name="Straight Connector 47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0" name="Straight Connector 39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6" name="Freeform 95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2" name="Rectangle 4"/>
          <p:cNvSpPr>
            <a:spLocks noChangeArrowheads="1"/>
          </p:cNvSpPr>
          <p:nvPr/>
        </p:nvSpPr>
        <p:spPr bwMode="auto">
          <a:xfrm>
            <a:off x="0" y="2940262"/>
            <a:ext cx="10287000" cy="4774988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470990" y="1054485"/>
            <a:ext cx="7344816" cy="3317655"/>
            <a:chOff x="1471092" y="4027469"/>
            <a:chExt cx="7344816" cy="3555468"/>
          </a:xfrm>
        </p:grpSpPr>
        <p:sp>
          <p:nvSpPr>
            <p:cNvPr id="94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9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0000"/>
                  </a:solidFill>
                </a:rPr>
                <a:t>.</a:t>
              </a:r>
              <a:r>
                <a:rPr lang="nb-NO" smtClean="0">
                  <a:solidFill>
                    <a:srgbClr val="00FF00"/>
                  </a:solidFill>
                </a:rPr>
                <a:t>Laws of physics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C0C0C0"/>
                  </a:solidFill>
                </a:rPr>
                <a:t>&amp;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95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9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FF00"/>
                  </a:solidFill>
                </a:rPr>
                <a:t>Security proof</a:t>
              </a:r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04" name="Group 103"/>
            <p:cNvGrpSpPr/>
            <p:nvPr/>
          </p:nvGrpSpPr>
          <p:grpSpPr>
            <a:xfrm>
              <a:off x="3829005" y="4536517"/>
              <a:ext cx="2628992" cy="1080122"/>
              <a:chOff x="1471092" y="4511487"/>
              <a:chExt cx="7344818" cy="3018546"/>
            </a:xfrm>
          </p:grpSpPr>
          <p:grpSp>
            <p:nvGrpSpPr>
              <p:cNvPr id="178" name="Group 177"/>
              <p:cNvGrpSpPr/>
              <p:nvPr/>
            </p:nvGrpSpPr>
            <p:grpSpPr>
              <a:xfrm>
                <a:off x="1471092" y="4511487"/>
                <a:ext cx="7344818" cy="3018545"/>
                <a:chOff x="1471092" y="257225"/>
                <a:chExt cx="7344818" cy="7272808"/>
              </a:xfrm>
            </p:grpSpPr>
            <p:cxnSp>
              <p:nvCxnSpPr>
                <p:cNvPr id="180" name="Straight Connector 179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1" name="Straight Connector 180"/>
                <p:cNvCxnSpPr/>
                <p:nvPr/>
              </p:nvCxnSpPr>
              <p:spPr bwMode="auto">
                <a:xfrm>
                  <a:off x="5143501" y="257225"/>
                  <a:ext cx="3672409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79" name="Straight Connector 178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05" name="Straight Connector 104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2" name="Freeform 141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 143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2" name="Freeform 15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 153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156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Connector 15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Straight Connector 160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Straight Connector 162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" name="Straight Connector 163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Straight Connector 164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" name="Straight Connector 173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2"/>
          <p:cNvGrpSpPr/>
          <p:nvPr/>
        </p:nvGrpSpPr>
        <p:grpSpPr>
          <a:xfrm>
            <a:off x="5161214" y="4200259"/>
            <a:ext cx="4909446" cy="1539161"/>
            <a:chOff x="5161214" y="4200259"/>
            <a:chExt cx="4909446" cy="1539161"/>
          </a:xfrm>
        </p:grpSpPr>
        <p:sp>
          <p:nvSpPr>
            <p:cNvPr id="92" name="Arc 91"/>
            <p:cNvSpPr/>
            <p:nvPr/>
          </p:nvSpPr>
          <p:spPr bwMode="auto">
            <a:xfrm rot="6966663" flipV="1">
              <a:off x="5441292" y="4253539"/>
              <a:ext cx="1037073" cy="1020677"/>
            </a:xfrm>
            <a:prstGeom prst="arc">
              <a:avLst>
                <a:gd name="adj1" fmla="val 15617639"/>
                <a:gd name="adj2" fmla="val 19986022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3" name="Arc 182"/>
            <p:cNvSpPr/>
            <p:nvPr/>
          </p:nvSpPr>
          <p:spPr bwMode="auto">
            <a:xfrm rot="1824257" flipV="1">
              <a:off x="5814076" y="4468416"/>
              <a:ext cx="1140150" cy="1122124"/>
            </a:xfrm>
            <a:prstGeom prst="arc">
              <a:avLst>
                <a:gd name="adj1" fmla="val 16200000"/>
                <a:gd name="adj2" fmla="val 20289455"/>
              </a:avLst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  <p:sp>
          <p:nvSpPr>
            <p:cNvPr id="184" name="TextBox 9"/>
            <p:cNvSpPr txBox="1">
              <a:spLocks noChangeArrowheads="1"/>
            </p:cNvSpPr>
            <p:nvPr/>
          </p:nvSpPr>
          <p:spPr bwMode="auto">
            <a:xfrm>
              <a:off x="5161214" y="5063240"/>
              <a:ext cx="9184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Hack</a:t>
              </a:r>
            </a:p>
          </p:txBody>
        </p:sp>
        <p:sp>
          <p:nvSpPr>
            <p:cNvPr id="185" name="TextBox 9"/>
            <p:cNvSpPr txBox="1">
              <a:spLocks noChangeArrowheads="1"/>
            </p:cNvSpPr>
            <p:nvPr/>
          </p:nvSpPr>
          <p:spPr bwMode="auto">
            <a:xfrm>
              <a:off x="6542308" y="4908423"/>
              <a:ext cx="352835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Integrate imperfection into security model</a:t>
              </a:r>
            </a:p>
          </p:txBody>
        </p:sp>
        <p:sp>
          <p:nvSpPr>
            <p:cNvPr id="186" name="Arc 185"/>
            <p:cNvSpPr/>
            <p:nvPr/>
          </p:nvSpPr>
          <p:spPr bwMode="auto">
            <a:xfrm rot="17904070" flipV="1">
              <a:off x="6448621" y="4208292"/>
              <a:ext cx="1016175" cy="1000109"/>
            </a:xfrm>
            <a:prstGeom prst="arc">
              <a:avLst>
                <a:gd name="adj1" fmla="val 16200000"/>
                <a:gd name="adj2" fmla="val 19850611"/>
              </a:avLst>
            </a:prstGeom>
            <a:noFill/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60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52675E-6 L 0 -0.4156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0" y="0"/>
            <a:ext cx="9000000" cy="2162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0" y="-10487202"/>
            <a:ext cx="9000000" cy="21623075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 bwMode="auto">
          <a:xfrm>
            <a:off x="1132650" y="4206027"/>
            <a:ext cx="7944395" cy="1014491"/>
          </a:xfrm>
          <a:custGeom>
            <a:avLst/>
            <a:gdLst>
              <a:gd name="connsiteX0" fmla="*/ 5012872 w 6617154"/>
              <a:gd name="connsiteY0" fmla="*/ 0 h 853168"/>
              <a:gd name="connsiteX1" fmla="*/ 6617154 w 6617154"/>
              <a:gd name="connsiteY1" fmla="*/ 0 h 853168"/>
              <a:gd name="connsiteX2" fmla="*/ 6617154 w 6617154"/>
              <a:gd name="connsiteY2" fmla="*/ 689883 h 853168"/>
              <a:gd name="connsiteX3" fmla="*/ 2930979 w 6617154"/>
              <a:gd name="connsiteY3" fmla="*/ 689883 h 853168"/>
              <a:gd name="connsiteX4" fmla="*/ 2930979 w 6617154"/>
              <a:gd name="connsiteY4" fmla="*/ 853168 h 853168"/>
              <a:gd name="connsiteX5" fmla="*/ 0 w 6617154"/>
              <a:gd name="connsiteY5" fmla="*/ 853168 h 853168"/>
              <a:gd name="connsiteX6" fmla="*/ 0 w 6617154"/>
              <a:gd name="connsiteY6" fmla="*/ 171450 h 853168"/>
              <a:gd name="connsiteX7" fmla="*/ 5037365 w 6617154"/>
              <a:gd name="connsiteY7" fmla="*/ 171450 h 853168"/>
              <a:gd name="connsiteX8" fmla="*/ 5012872 w 6617154"/>
              <a:gd name="connsiteY8" fmla="*/ 0 h 8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17154" h="853168">
                <a:moveTo>
                  <a:pt x="5012872" y="0"/>
                </a:moveTo>
                <a:lnTo>
                  <a:pt x="6617154" y="0"/>
                </a:lnTo>
                <a:lnTo>
                  <a:pt x="6617154" y="689883"/>
                </a:lnTo>
                <a:lnTo>
                  <a:pt x="2930979" y="689883"/>
                </a:lnTo>
                <a:lnTo>
                  <a:pt x="2930979" y="853168"/>
                </a:lnTo>
                <a:lnTo>
                  <a:pt x="0" y="853168"/>
                </a:lnTo>
                <a:lnTo>
                  <a:pt x="0" y="171450"/>
                </a:lnTo>
                <a:lnTo>
                  <a:pt x="5037365" y="171450"/>
                </a:lnTo>
                <a:lnTo>
                  <a:pt x="5012872" y="0"/>
                </a:lnTo>
                <a:close/>
              </a:path>
            </a:pathLst>
          </a:custGeom>
          <a:noFill/>
          <a:ln w="38100" cap="flat" cmpd="sng" algn="ctr">
            <a:solidFill>
              <a:srgbClr val="FF00FF"/>
            </a:solidFill>
            <a:prstDash val="solid"/>
            <a:round/>
            <a:headEnd type="stealth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Freeform 5"/>
          <p:cNvSpPr/>
          <p:nvPr/>
        </p:nvSpPr>
        <p:spPr bwMode="auto">
          <a:xfrm>
            <a:off x="1132650" y="504397"/>
            <a:ext cx="7944395" cy="631605"/>
          </a:xfrm>
          <a:custGeom>
            <a:avLst/>
            <a:gdLst>
              <a:gd name="connsiteX0" fmla="*/ 2979964 w 6572250"/>
              <a:gd name="connsiteY0" fmla="*/ 0 h 522515"/>
              <a:gd name="connsiteX1" fmla="*/ 6572250 w 6572250"/>
              <a:gd name="connsiteY1" fmla="*/ 0 h 522515"/>
              <a:gd name="connsiteX2" fmla="*/ 6572250 w 6572250"/>
              <a:gd name="connsiteY2" fmla="*/ 346983 h 522515"/>
              <a:gd name="connsiteX3" fmla="*/ 3220811 w 6572250"/>
              <a:gd name="connsiteY3" fmla="*/ 346983 h 522515"/>
              <a:gd name="connsiteX4" fmla="*/ 3220811 w 6572250"/>
              <a:gd name="connsiteY4" fmla="*/ 522515 h 522515"/>
              <a:gd name="connsiteX5" fmla="*/ 0 w 6572250"/>
              <a:gd name="connsiteY5" fmla="*/ 522515 h 522515"/>
              <a:gd name="connsiteX6" fmla="*/ 0 w 6572250"/>
              <a:gd name="connsiteY6" fmla="*/ 155122 h 522515"/>
              <a:gd name="connsiteX7" fmla="*/ 2996293 w 6572250"/>
              <a:gd name="connsiteY7" fmla="*/ 155122 h 522515"/>
              <a:gd name="connsiteX8" fmla="*/ 2979964 w 6572250"/>
              <a:gd name="connsiteY8" fmla="*/ 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2250" h="522515">
                <a:moveTo>
                  <a:pt x="2979964" y="0"/>
                </a:moveTo>
                <a:lnTo>
                  <a:pt x="6572250" y="0"/>
                </a:lnTo>
                <a:lnTo>
                  <a:pt x="6572250" y="346983"/>
                </a:lnTo>
                <a:lnTo>
                  <a:pt x="3220811" y="346983"/>
                </a:lnTo>
                <a:lnTo>
                  <a:pt x="3220811" y="522515"/>
                </a:lnTo>
                <a:lnTo>
                  <a:pt x="0" y="522515"/>
                </a:lnTo>
                <a:lnTo>
                  <a:pt x="0" y="155122"/>
                </a:lnTo>
                <a:lnTo>
                  <a:pt x="2996293" y="155122"/>
                </a:lnTo>
                <a:lnTo>
                  <a:pt x="2979964" y="0"/>
                </a:lnTo>
                <a:close/>
              </a:path>
            </a:pathLst>
          </a:custGeom>
          <a:noFill/>
          <a:ln w="38100" cap="flat" cmpd="sng" algn="ctr">
            <a:solidFill>
              <a:srgbClr val="FF00FF"/>
            </a:solidFill>
            <a:prstDash val="solid"/>
            <a:round/>
            <a:headEnd type="stealth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116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36337 L 0 4.6913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1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Today’s digital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9745833" y="630145"/>
            <a:ext cx="149006" cy="207379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sp>
        <p:nvSpPr>
          <p:cNvPr id="18" name="Rectangle 17"/>
          <p:cNvSpPr/>
          <p:nvPr/>
        </p:nvSpPr>
        <p:spPr bwMode="auto">
          <a:xfrm>
            <a:off x="247650" y="908213"/>
            <a:ext cx="9354342" cy="1080150"/>
          </a:xfrm>
          <a:prstGeom prst="rect">
            <a:avLst/>
          </a:prstGeom>
          <a:noFill/>
          <a:ln w="19050" cap="flat" cmpd="sng" algn="ctr">
            <a:solidFill>
              <a:srgbClr val="777777"/>
            </a:solidFill>
            <a:prstDash val="solid"/>
            <a:miter lim="800000"/>
            <a:headEnd type="stealth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7" name="Straight Connector 16"/>
          <p:cNvCxnSpPr/>
          <p:nvPr/>
        </p:nvCxnSpPr>
        <p:spPr bwMode="auto">
          <a:xfrm flipH="1">
            <a:off x="9899060" y="628824"/>
            <a:ext cx="149006" cy="207379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sp>
        <p:nvSpPr>
          <p:cNvPr id="19" name="Rectangle 18"/>
          <p:cNvSpPr/>
          <p:nvPr/>
        </p:nvSpPr>
        <p:spPr bwMode="auto">
          <a:xfrm>
            <a:off x="9542238" y="1227177"/>
            <a:ext cx="137892" cy="430887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stealth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Freeform 19"/>
          <p:cNvSpPr/>
          <p:nvPr/>
        </p:nvSpPr>
        <p:spPr bwMode="auto">
          <a:xfrm>
            <a:off x="1438578" y="617175"/>
            <a:ext cx="8456744" cy="827037"/>
          </a:xfrm>
          <a:custGeom>
            <a:avLst/>
            <a:gdLst>
              <a:gd name="connsiteX0" fmla="*/ 0 w 8456744"/>
              <a:gd name="connsiteY0" fmla="*/ 827037 h 827037"/>
              <a:gd name="connsiteX1" fmla="*/ 8456744 w 8456744"/>
              <a:gd name="connsiteY1" fmla="*/ 827037 h 827037"/>
              <a:gd name="connsiteX2" fmla="*/ 8456744 w 8456744"/>
              <a:gd name="connsiteY2" fmla="*/ 0 h 8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56744" h="827037">
                <a:moveTo>
                  <a:pt x="0" y="827037"/>
                </a:moveTo>
                <a:lnTo>
                  <a:pt x="8456744" y="827037"/>
                </a:lnTo>
                <a:lnTo>
                  <a:pt x="8456744" y="0"/>
                </a:lnTo>
              </a:path>
            </a:pathLst>
          </a:custGeom>
          <a:noFill/>
          <a:ln w="25400" cap="flat" cmpd="sng" algn="ctr">
            <a:solidFill>
              <a:srgbClr val="FFFFFF"/>
            </a:solidFill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 bwMode="auto">
          <a:xfrm>
            <a:off x="1609446" y="1221601"/>
            <a:ext cx="733672" cy="43088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FFFF"/>
                </a:solidFill>
              </a:rPr>
              <a:t>Bus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2409564" y="1221601"/>
            <a:ext cx="1279778" cy="43088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FFFF"/>
                </a:solidFill>
              </a:rPr>
              <a:t>Memory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3755788" y="1221601"/>
            <a:ext cx="1389143" cy="43088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FFFF"/>
                </a:solidFill>
              </a:rPr>
              <a:t>Software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5211377" y="1221601"/>
            <a:ext cx="777124" cy="43088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FFFF"/>
                </a:solidFill>
              </a:rPr>
              <a:t>Bus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6054947" y="1067712"/>
            <a:ext cx="1080020" cy="738664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FFFF"/>
                </a:solidFill>
              </a:rPr>
              <a:t>Signal proc.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7201413" y="1221601"/>
            <a:ext cx="828051" cy="43088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FFFF"/>
                </a:solidFill>
              </a:rPr>
              <a:t>DAC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8095910" y="1229296"/>
            <a:ext cx="1368190" cy="415498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FFFF"/>
                </a:solidFill>
              </a:rPr>
              <a:t>Amplifier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333240" y="1067712"/>
            <a:ext cx="1209760" cy="738664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0000"/>
                </a:solidFill>
              </a:rPr>
              <a:t>Crypto module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242462" y="3264073"/>
            <a:ext cx="1946722" cy="1080150"/>
          </a:xfrm>
          <a:prstGeom prst="rect">
            <a:avLst/>
          </a:prstGeom>
          <a:noFill/>
          <a:ln w="19050" cap="flat" cmpd="sng" algn="ctr">
            <a:solidFill>
              <a:srgbClr val="777777"/>
            </a:solidFill>
            <a:prstDash val="solid"/>
            <a:miter lim="800000"/>
            <a:headEnd type="stealth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Rectangle 33"/>
          <p:cNvSpPr/>
          <p:nvPr/>
        </p:nvSpPr>
        <p:spPr bwMode="auto">
          <a:xfrm>
            <a:off x="2136882" y="3603041"/>
            <a:ext cx="137892" cy="430887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stealth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TextBox 32"/>
          <p:cNvSpPr txBox="1"/>
          <p:nvPr/>
        </p:nvSpPr>
        <p:spPr bwMode="auto">
          <a:xfrm>
            <a:off x="328052" y="3423572"/>
            <a:ext cx="1209760" cy="738664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0000"/>
                </a:solidFill>
              </a:rPr>
              <a:t>Crypto module</a:t>
            </a: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822900" y="3821620"/>
            <a:ext cx="374452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sp>
        <p:nvSpPr>
          <p:cNvPr id="38" name="TextBox 37"/>
          <p:cNvSpPr txBox="1"/>
          <p:nvPr/>
        </p:nvSpPr>
        <p:spPr bwMode="auto">
          <a:xfrm>
            <a:off x="2658254" y="3374986"/>
            <a:ext cx="1981176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0000"/>
                </a:solidFill>
              </a:rPr>
              <a:t>Optical line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247650" y="5657875"/>
            <a:ext cx="6192030" cy="1080150"/>
          </a:xfrm>
          <a:prstGeom prst="rect">
            <a:avLst/>
          </a:prstGeom>
          <a:noFill/>
          <a:ln w="19050" cap="flat" cmpd="sng" algn="ctr">
            <a:solidFill>
              <a:srgbClr val="777777"/>
            </a:solidFill>
            <a:prstDash val="solid"/>
            <a:miter lim="800000"/>
            <a:headEnd type="stealth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Rectangle 55"/>
          <p:cNvSpPr/>
          <p:nvPr/>
        </p:nvSpPr>
        <p:spPr bwMode="auto">
          <a:xfrm>
            <a:off x="6373798" y="5993891"/>
            <a:ext cx="137892" cy="430887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stealth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5" name="Straight Connector 54"/>
          <p:cNvCxnSpPr/>
          <p:nvPr/>
        </p:nvCxnSpPr>
        <p:spPr bwMode="auto">
          <a:xfrm>
            <a:off x="1110940" y="6208748"/>
            <a:ext cx="5616780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sp>
        <p:nvSpPr>
          <p:cNvPr id="49" name="TextBox 48"/>
          <p:cNvSpPr txBox="1"/>
          <p:nvPr/>
        </p:nvSpPr>
        <p:spPr bwMode="auto">
          <a:xfrm>
            <a:off x="1615010" y="5978960"/>
            <a:ext cx="4686778" cy="415498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FFFF"/>
                </a:solidFill>
              </a:rPr>
              <a:t>Quantum bus, computer, memory...</a:t>
            </a:r>
          </a:p>
        </p:txBody>
      </p:sp>
      <p:sp>
        <p:nvSpPr>
          <p:cNvPr id="53" name="TextBox 52"/>
          <p:cNvSpPr txBox="1"/>
          <p:nvPr/>
        </p:nvSpPr>
        <p:spPr bwMode="auto">
          <a:xfrm>
            <a:off x="333240" y="5817374"/>
            <a:ext cx="1209760" cy="738664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0000"/>
                </a:solidFill>
              </a:rPr>
              <a:t>Crypto module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 bwMode="auto">
          <a:xfrm>
            <a:off x="242462" y="2417425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CA" kern="0" smtClean="0">
                <a:solidFill>
                  <a:srgbClr val="FFFFFF"/>
                </a:solidFill>
              </a:rPr>
              <a:t>vs. quantum</a:t>
            </a:r>
            <a:endParaRPr lang="en-US" kern="0">
              <a:solidFill>
                <a:srgbClr val="FFFFFF"/>
              </a:solidFill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 bwMode="auto">
          <a:xfrm>
            <a:off x="242462" y="479326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CA" b="0" kern="0" smtClean="0">
                <a:solidFill>
                  <a:srgbClr val="FFFFFF"/>
                </a:solidFill>
              </a:rPr>
              <a:t>[</a:t>
            </a:r>
            <a:r>
              <a:rPr lang="en-CA" kern="0" smtClean="0">
                <a:solidFill>
                  <a:srgbClr val="FFFFFF"/>
                </a:solidFill>
              </a:rPr>
              <a:t>vs. future</a:t>
            </a:r>
            <a:r>
              <a:rPr lang="en-CA" b="0" kern="0" smtClean="0">
                <a:solidFill>
                  <a:srgbClr val="FFFFFF"/>
                </a:solidFill>
              </a:rPr>
              <a:t>]</a:t>
            </a:r>
            <a:endParaRPr lang="en-US" b="0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82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4" grpId="0" animBg="1"/>
      <p:bldP spid="33" grpId="0" animBg="1"/>
      <p:bldP spid="38" grpId="0"/>
      <p:bldP spid="42" grpId="0" animBg="1"/>
      <p:bldP spid="56" grpId="0" animBg="1"/>
      <p:bldP spid="49" grpId="0" animBg="1"/>
      <p:bldP spid="53" grpId="0" animBg="1"/>
      <p:bldP spid="60" grpId="0"/>
      <p:bldP spid="6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03188" y="4095556"/>
            <a:ext cx="10183812" cy="3607969"/>
            <a:chOff x="103188" y="4095556"/>
            <a:chExt cx="10183812" cy="3607969"/>
          </a:xfrm>
        </p:grpSpPr>
        <p:sp>
          <p:nvSpPr>
            <p:cNvPr id="27" name="TextBox 26"/>
            <p:cNvSpPr txBox="1"/>
            <p:nvPr/>
          </p:nvSpPr>
          <p:spPr bwMode="auto">
            <a:xfrm>
              <a:off x="4374536" y="4910827"/>
              <a:ext cx="1840568" cy="87716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r>
                <a:rPr lang="en-US" sz="1700" smtClean="0">
                  <a:ln w="12700">
                    <a:noFill/>
                  </a:ln>
                  <a:solidFill>
                    <a:srgbClr val="000000"/>
                  </a:solidFill>
                  <a:latin typeface="Comic Sans MS" pitchFamily="66" charset="0"/>
                </a:rPr>
                <a:t>ONE ONE ONE</a:t>
              </a:r>
            </a:p>
            <a:p>
              <a:r>
                <a:rPr lang="en-US" sz="1700" smtClean="0">
                  <a:ln w="12700">
                    <a:noFill/>
                  </a:ln>
                  <a:solidFill>
                    <a:srgbClr val="000000"/>
                  </a:solidFill>
                  <a:latin typeface="Comic Sans MS" pitchFamily="66" charset="0"/>
                </a:rPr>
                <a:t>ONE ONE ONE</a:t>
              </a:r>
            </a:p>
            <a:p>
              <a:r>
                <a:rPr lang="en-US" sz="1700" smtClean="0">
                  <a:ln w="12700">
                    <a:noFill/>
                  </a:ln>
                  <a:solidFill>
                    <a:srgbClr val="000000"/>
                  </a:solidFill>
                  <a:latin typeface="Comic Sans MS" pitchFamily="66" charset="0"/>
                </a:rPr>
                <a:t>ONE ONE ONE</a:t>
              </a: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9932"/>
            <a:stretch>
              <a:fillRect/>
            </a:stretch>
          </p:blipFill>
          <p:spPr bwMode="auto">
            <a:xfrm>
              <a:off x="103188" y="4095556"/>
              <a:ext cx="10183812" cy="3607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6" name="Left Bracket 5"/>
          <p:cNvSpPr>
            <a:spLocks/>
          </p:cNvSpPr>
          <p:nvPr/>
        </p:nvSpPr>
        <p:spPr bwMode="auto">
          <a:xfrm>
            <a:off x="6929438" y="784225"/>
            <a:ext cx="571500" cy="1785938"/>
          </a:xfrm>
          <a:prstGeom prst="leftBracket">
            <a:avLst>
              <a:gd name="adj" fmla="val 61661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True randomness?</a:t>
            </a:r>
          </a:p>
        </p:txBody>
      </p:sp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857250" y="1069975"/>
            <a:ext cx="1357313" cy="1143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en-US" sz="2200"/>
              <a:t>Quantis</a:t>
            </a:r>
          </a:p>
          <a:p>
            <a:r>
              <a:rPr lang="en-US" sz="2200"/>
              <a:t>RNG</a:t>
            </a:r>
          </a:p>
        </p:txBody>
      </p:sp>
      <p:sp>
        <p:nvSpPr>
          <p:cNvPr id="3079" name="Rectangle 3"/>
          <p:cNvSpPr>
            <a:spLocks noChangeArrowheads="1"/>
          </p:cNvSpPr>
          <p:nvPr/>
        </p:nvSpPr>
        <p:spPr bwMode="auto">
          <a:xfrm>
            <a:off x="3643313" y="1069975"/>
            <a:ext cx="1785937" cy="1143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en-US"/>
              <a:t>FPGA</a:t>
            </a:r>
          </a:p>
        </p:txBody>
      </p:sp>
      <p:sp>
        <p:nvSpPr>
          <p:cNvPr id="3080" name="Rectangle 4"/>
          <p:cNvSpPr>
            <a:spLocks noChangeArrowheads="1"/>
          </p:cNvSpPr>
          <p:nvPr/>
        </p:nvSpPr>
        <p:spPr bwMode="auto">
          <a:xfrm>
            <a:off x="6786563" y="1336675"/>
            <a:ext cx="214312" cy="71437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81" name="Straight Arrow Connector 7"/>
          <p:cNvCxnSpPr>
            <a:cxnSpLocks noChangeShapeType="1"/>
            <a:stCxn id="3078" idx="3"/>
            <a:endCxn id="3079" idx="1"/>
          </p:cNvCxnSpPr>
          <p:nvPr/>
        </p:nvCxnSpPr>
        <p:spPr bwMode="auto">
          <a:xfrm>
            <a:off x="2214563" y="1641475"/>
            <a:ext cx="1428750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</p:spPr>
      </p:cxnSp>
      <p:cxnSp>
        <p:nvCxnSpPr>
          <p:cNvPr id="3082" name="Straight Arrow Connector 8"/>
          <p:cNvCxnSpPr>
            <a:cxnSpLocks noChangeShapeType="1"/>
            <a:stCxn id="3079" idx="3"/>
          </p:cNvCxnSpPr>
          <p:nvPr/>
        </p:nvCxnSpPr>
        <p:spPr bwMode="auto">
          <a:xfrm>
            <a:off x="5429250" y="1641475"/>
            <a:ext cx="1357313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</p:spPr>
      </p:cxnSp>
      <p:sp>
        <p:nvSpPr>
          <p:cNvPr id="3083" name="TextBox 16"/>
          <p:cNvSpPr txBox="1">
            <a:spLocks noChangeArrowheads="1"/>
          </p:cNvSpPr>
          <p:nvPr/>
        </p:nvSpPr>
        <p:spPr bwMode="auto">
          <a:xfrm>
            <a:off x="7062788" y="1471613"/>
            <a:ext cx="3219450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/>
              <a:t>Phase modulator in Bob</a:t>
            </a:r>
          </a:p>
        </p:txBody>
      </p:sp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 rot="5400000">
            <a:off x="5065543" y="2578269"/>
            <a:ext cx="1872000" cy="1588"/>
          </a:xfrm>
          <a:prstGeom prst="straightConnector1">
            <a:avLst/>
          </a:prstGeom>
          <a:noFill/>
          <a:ln w="19050" algn="ctr">
            <a:solidFill>
              <a:srgbClr val="969696"/>
            </a:solidFill>
            <a:round/>
            <a:headEnd/>
            <a:tailEnd type="arrow" w="lg" len="lg"/>
          </a:ln>
        </p:spPr>
      </p:cxnSp>
      <p:sp>
        <p:nvSpPr>
          <p:cNvPr id="3090" name="TextBox 4"/>
          <p:cNvSpPr txBox="1">
            <a:spLocks noChangeArrowheads="1"/>
          </p:cNvSpPr>
          <p:nvPr/>
        </p:nvSpPr>
        <p:spPr bwMode="auto">
          <a:xfrm>
            <a:off x="8429625" y="2211388"/>
            <a:ext cx="171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800" b="0"/>
              <a:t>id Quantique </a:t>
            </a:r>
            <a:r>
              <a:rPr lang="en-US" sz="1800" b="0" smtClean="0"/>
              <a:t>Clavis2 </a:t>
            </a:r>
            <a:r>
              <a:rPr lang="en-US" sz="1800" b="0"/>
              <a:t>(2008)</a:t>
            </a:r>
            <a:endParaRPr lang="en-US" sz="1800" b="0" baseline="30000"/>
          </a:p>
        </p:txBody>
      </p:sp>
      <p:grpSp>
        <p:nvGrpSpPr>
          <p:cNvPr id="3175" name="Group 3174"/>
          <p:cNvGrpSpPr/>
          <p:nvPr/>
        </p:nvGrpSpPr>
        <p:grpSpPr>
          <a:xfrm>
            <a:off x="69850" y="3489325"/>
            <a:ext cx="10212388" cy="739775"/>
            <a:chOff x="69850" y="3489325"/>
            <a:chExt cx="10212388" cy="739775"/>
          </a:xfrm>
        </p:grpSpPr>
        <p:sp>
          <p:nvSpPr>
            <p:cNvPr id="3096" name="TextBox 153"/>
            <p:cNvSpPr txBox="1">
              <a:spLocks noChangeArrowheads="1"/>
            </p:cNvSpPr>
            <p:nvPr/>
          </p:nvSpPr>
          <p:spPr bwMode="auto">
            <a:xfrm>
              <a:off x="69850" y="3489325"/>
              <a:ext cx="567854" cy="7397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600"/>
                <a:t>V</a:t>
              </a:r>
              <a:r>
                <a:rPr lang="en-US" sz="1600" baseline="-15000">
                  <a:sym typeface="Symbol" pitchFamily="18" charset="2"/>
                </a:rPr>
                <a:t></a:t>
              </a:r>
              <a:r>
                <a:rPr lang="en-US" sz="1600">
                  <a:sym typeface="Symbol" pitchFamily="18" charset="2"/>
                </a:rPr>
                <a:t>/2</a:t>
              </a:r>
            </a:p>
            <a:p>
              <a:pPr algn="r"/>
              <a:endParaRPr lang="en-US" sz="1000">
                <a:sym typeface="Symbol" pitchFamily="18" charset="2"/>
              </a:endParaRPr>
            </a:p>
            <a:p>
              <a:pPr algn="r"/>
              <a:r>
                <a:rPr lang="en-US" sz="1600">
                  <a:sym typeface="Symbol" pitchFamily="18" charset="2"/>
                </a:rPr>
                <a:t>0</a:t>
              </a:r>
              <a:endParaRPr lang="en-US" sz="1600"/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571500" y="4059238"/>
              <a:ext cx="9699625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826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85566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03028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204913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3795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55257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72720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9018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07486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24948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422525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59715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770188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94481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11943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29406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46710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641725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381635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5"/>
            <p:cNvSpPr>
              <a:spLocks noChangeArrowheads="1"/>
            </p:cNvSpPr>
            <p:nvPr/>
          </p:nvSpPr>
          <p:spPr bwMode="auto">
            <a:xfrm>
              <a:off x="39893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26"/>
            <p:cNvSpPr>
              <a:spLocks noChangeArrowheads="1"/>
            </p:cNvSpPr>
            <p:nvPr/>
          </p:nvSpPr>
          <p:spPr bwMode="auto">
            <a:xfrm>
              <a:off x="416401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2" name="Rectangle 27"/>
            <p:cNvSpPr>
              <a:spLocks noChangeArrowheads="1"/>
            </p:cNvSpPr>
            <p:nvPr/>
          </p:nvSpPr>
          <p:spPr bwMode="auto">
            <a:xfrm>
              <a:off x="43386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" name="Rectangle 28"/>
            <p:cNvSpPr>
              <a:spLocks noChangeArrowheads="1"/>
            </p:cNvSpPr>
            <p:nvPr/>
          </p:nvSpPr>
          <p:spPr bwMode="auto">
            <a:xfrm>
              <a:off x="4511675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" name="Rectangle 29"/>
            <p:cNvSpPr>
              <a:spLocks noChangeArrowheads="1"/>
            </p:cNvSpPr>
            <p:nvPr/>
          </p:nvSpPr>
          <p:spPr bwMode="auto">
            <a:xfrm>
              <a:off x="468630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" name="Rectangle 30"/>
            <p:cNvSpPr>
              <a:spLocks noChangeArrowheads="1"/>
            </p:cNvSpPr>
            <p:nvPr/>
          </p:nvSpPr>
          <p:spPr bwMode="auto">
            <a:xfrm>
              <a:off x="48609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" name="Rectangle 31"/>
            <p:cNvSpPr>
              <a:spLocks noChangeArrowheads="1"/>
            </p:cNvSpPr>
            <p:nvPr/>
          </p:nvSpPr>
          <p:spPr bwMode="auto">
            <a:xfrm>
              <a:off x="50355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5" name="Rectangle 32"/>
            <p:cNvSpPr>
              <a:spLocks noChangeArrowheads="1"/>
            </p:cNvSpPr>
            <p:nvPr/>
          </p:nvSpPr>
          <p:spPr bwMode="auto">
            <a:xfrm>
              <a:off x="52085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6" name="Rectangle 33"/>
            <p:cNvSpPr>
              <a:spLocks noChangeArrowheads="1"/>
            </p:cNvSpPr>
            <p:nvPr/>
          </p:nvSpPr>
          <p:spPr bwMode="auto">
            <a:xfrm>
              <a:off x="53832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7" name="Rectangle 34"/>
            <p:cNvSpPr>
              <a:spLocks noChangeArrowheads="1"/>
            </p:cNvSpPr>
            <p:nvPr/>
          </p:nvSpPr>
          <p:spPr bwMode="auto">
            <a:xfrm>
              <a:off x="55578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8" name="Rectangle 35"/>
            <p:cNvSpPr>
              <a:spLocks noChangeArrowheads="1"/>
            </p:cNvSpPr>
            <p:nvPr/>
          </p:nvSpPr>
          <p:spPr bwMode="auto">
            <a:xfrm>
              <a:off x="57308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9" name="Rectangle 36"/>
            <p:cNvSpPr>
              <a:spLocks noChangeArrowheads="1"/>
            </p:cNvSpPr>
            <p:nvPr/>
          </p:nvSpPr>
          <p:spPr bwMode="auto">
            <a:xfrm>
              <a:off x="590391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1" name="Rectangle 37"/>
            <p:cNvSpPr>
              <a:spLocks noChangeArrowheads="1"/>
            </p:cNvSpPr>
            <p:nvPr/>
          </p:nvSpPr>
          <p:spPr bwMode="auto">
            <a:xfrm>
              <a:off x="60785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2" name="Rectangle 38"/>
            <p:cNvSpPr>
              <a:spLocks noChangeArrowheads="1"/>
            </p:cNvSpPr>
            <p:nvPr/>
          </p:nvSpPr>
          <p:spPr bwMode="auto">
            <a:xfrm>
              <a:off x="62531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3" name="Rectangle 39"/>
            <p:cNvSpPr>
              <a:spLocks noChangeArrowheads="1"/>
            </p:cNvSpPr>
            <p:nvPr/>
          </p:nvSpPr>
          <p:spPr bwMode="auto">
            <a:xfrm>
              <a:off x="64262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4" name="Rectangle 40"/>
            <p:cNvSpPr>
              <a:spLocks noChangeArrowheads="1"/>
            </p:cNvSpPr>
            <p:nvPr/>
          </p:nvSpPr>
          <p:spPr bwMode="auto">
            <a:xfrm>
              <a:off x="66008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7" name="Rectangle 41"/>
            <p:cNvSpPr>
              <a:spLocks noChangeArrowheads="1"/>
            </p:cNvSpPr>
            <p:nvPr/>
          </p:nvSpPr>
          <p:spPr bwMode="auto">
            <a:xfrm>
              <a:off x="6775450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8" name="Rectangle 42"/>
            <p:cNvSpPr>
              <a:spLocks noChangeArrowheads="1"/>
            </p:cNvSpPr>
            <p:nvPr/>
          </p:nvSpPr>
          <p:spPr bwMode="auto">
            <a:xfrm>
              <a:off x="69500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9" name="Rectangle 43"/>
            <p:cNvSpPr>
              <a:spLocks noChangeArrowheads="1"/>
            </p:cNvSpPr>
            <p:nvPr/>
          </p:nvSpPr>
          <p:spPr bwMode="auto">
            <a:xfrm>
              <a:off x="712311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0" name="Rectangle 44"/>
            <p:cNvSpPr>
              <a:spLocks noChangeArrowheads="1"/>
            </p:cNvSpPr>
            <p:nvPr/>
          </p:nvSpPr>
          <p:spPr bwMode="auto">
            <a:xfrm>
              <a:off x="72977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1" name="Rectangle 45"/>
            <p:cNvSpPr>
              <a:spLocks noChangeArrowheads="1"/>
            </p:cNvSpPr>
            <p:nvPr/>
          </p:nvSpPr>
          <p:spPr bwMode="auto">
            <a:xfrm>
              <a:off x="7472363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2" name="Rectangle 46"/>
            <p:cNvSpPr>
              <a:spLocks noChangeArrowheads="1"/>
            </p:cNvSpPr>
            <p:nvPr/>
          </p:nvSpPr>
          <p:spPr bwMode="auto">
            <a:xfrm>
              <a:off x="764540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3" name="Rectangle 47"/>
            <p:cNvSpPr>
              <a:spLocks noChangeArrowheads="1"/>
            </p:cNvSpPr>
            <p:nvPr/>
          </p:nvSpPr>
          <p:spPr bwMode="auto">
            <a:xfrm>
              <a:off x="78200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4" name="Rectangle 48"/>
            <p:cNvSpPr>
              <a:spLocks noChangeArrowheads="1"/>
            </p:cNvSpPr>
            <p:nvPr/>
          </p:nvSpPr>
          <p:spPr bwMode="auto">
            <a:xfrm>
              <a:off x="79946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5" name="Rectangle 49"/>
            <p:cNvSpPr>
              <a:spLocks noChangeArrowheads="1"/>
            </p:cNvSpPr>
            <p:nvPr/>
          </p:nvSpPr>
          <p:spPr bwMode="auto">
            <a:xfrm>
              <a:off x="81692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6" name="Rectangle 50"/>
            <p:cNvSpPr>
              <a:spLocks noChangeArrowheads="1"/>
            </p:cNvSpPr>
            <p:nvPr/>
          </p:nvSpPr>
          <p:spPr bwMode="auto">
            <a:xfrm>
              <a:off x="83423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7" name="Rectangle 51"/>
            <p:cNvSpPr>
              <a:spLocks noChangeArrowheads="1"/>
            </p:cNvSpPr>
            <p:nvPr/>
          </p:nvSpPr>
          <p:spPr bwMode="auto">
            <a:xfrm>
              <a:off x="85169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8" name="Rectangle 52"/>
            <p:cNvSpPr>
              <a:spLocks noChangeArrowheads="1"/>
            </p:cNvSpPr>
            <p:nvPr/>
          </p:nvSpPr>
          <p:spPr bwMode="auto">
            <a:xfrm>
              <a:off x="86915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9" name="Rectangle 53"/>
            <p:cNvSpPr>
              <a:spLocks noChangeArrowheads="1"/>
            </p:cNvSpPr>
            <p:nvPr/>
          </p:nvSpPr>
          <p:spPr bwMode="auto">
            <a:xfrm>
              <a:off x="88646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0" name="Rectangle 54"/>
            <p:cNvSpPr>
              <a:spLocks noChangeArrowheads="1"/>
            </p:cNvSpPr>
            <p:nvPr/>
          </p:nvSpPr>
          <p:spPr bwMode="auto">
            <a:xfrm>
              <a:off x="90392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1" name="Rectangle 55"/>
            <p:cNvSpPr>
              <a:spLocks noChangeArrowheads="1"/>
            </p:cNvSpPr>
            <p:nvPr/>
          </p:nvSpPr>
          <p:spPr bwMode="auto">
            <a:xfrm>
              <a:off x="92138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2" name="Rectangle 56"/>
            <p:cNvSpPr>
              <a:spLocks noChangeArrowheads="1"/>
            </p:cNvSpPr>
            <p:nvPr/>
          </p:nvSpPr>
          <p:spPr bwMode="auto">
            <a:xfrm>
              <a:off x="93868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3" name="Rectangle 57"/>
            <p:cNvSpPr>
              <a:spLocks noChangeArrowheads="1"/>
            </p:cNvSpPr>
            <p:nvPr/>
          </p:nvSpPr>
          <p:spPr bwMode="auto">
            <a:xfrm>
              <a:off x="95615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4" name="Rectangle 58"/>
            <p:cNvSpPr>
              <a:spLocks noChangeArrowheads="1"/>
            </p:cNvSpPr>
            <p:nvPr/>
          </p:nvSpPr>
          <p:spPr bwMode="auto">
            <a:xfrm>
              <a:off x="97361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5" name="Rectangle 59"/>
            <p:cNvSpPr>
              <a:spLocks noChangeArrowheads="1"/>
            </p:cNvSpPr>
            <p:nvPr/>
          </p:nvSpPr>
          <p:spPr bwMode="auto">
            <a:xfrm>
              <a:off x="99107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6" name="Rectangle 60"/>
            <p:cNvSpPr>
              <a:spLocks noChangeArrowheads="1"/>
            </p:cNvSpPr>
            <p:nvPr/>
          </p:nvSpPr>
          <p:spPr bwMode="auto">
            <a:xfrm>
              <a:off x="100838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7" name="Rectangle 61"/>
            <p:cNvSpPr>
              <a:spLocks noChangeArrowheads="1"/>
            </p:cNvSpPr>
            <p:nvPr/>
          </p:nvSpPr>
          <p:spPr bwMode="auto">
            <a:xfrm>
              <a:off x="102584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8" name="Rectangle 62"/>
            <p:cNvSpPr>
              <a:spLocks noChangeArrowheads="1"/>
            </p:cNvSpPr>
            <p:nvPr/>
          </p:nvSpPr>
          <p:spPr bwMode="auto">
            <a:xfrm>
              <a:off x="68738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9" name="Rectangle 63"/>
            <p:cNvSpPr>
              <a:spLocks noChangeArrowheads="1"/>
            </p:cNvSpPr>
            <p:nvPr/>
          </p:nvSpPr>
          <p:spPr bwMode="auto">
            <a:xfrm>
              <a:off x="8620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0" name="Rectangle 64"/>
            <p:cNvSpPr>
              <a:spLocks noChangeArrowheads="1"/>
            </p:cNvSpPr>
            <p:nvPr/>
          </p:nvSpPr>
          <p:spPr bwMode="auto">
            <a:xfrm>
              <a:off x="10366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1" name="Rectangle 65"/>
            <p:cNvSpPr>
              <a:spLocks noChangeArrowheads="1"/>
            </p:cNvSpPr>
            <p:nvPr/>
          </p:nvSpPr>
          <p:spPr bwMode="auto">
            <a:xfrm>
              <a:off x="12096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2" name="Rectangle 66"/>
            <p:cNvSpPr>
              <a:spLocks noChangeArrowheads="1"/>
            </p:cNvSpPr>
            <p:nvPr/>
          </p:nvSpPr>
          <p:spPr bwMode="auto">
            <a:xfrm>
              <a:off x="13843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3" name="Rectangle 67"/>
            <p:cNvSpPr>
              <a:spLocks noChangeArrowheads="1"/>
            </p:cNvSpPr>
            <p:nvPr/>
          </p:nvSpPr>
          <p:spPr bwMode="auto">
            <a:xfrm>
              <a:off x="15589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4" name="Rectangle 68"/>
            <p:cNvSpPr>
              <a:spLocks noChangeArrowheads="1"/>
            </p:cNvSpPr>
            <p:nvPr/>
          </p:nvSpPr>
          <p:spPr bwMode="auto">
            <a:xfrm>
              <a:off x="173355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5" name="Rectangle 69"/>
            <p:cNvSpPr>
              <a:spLocks noChangeArrowheads="1"/>
            </p:cNvSpPr>
            <p:nvPr/>
          </p:nvSpPr>
          <p:spPr bwMode="auto">
            <a:xfrm>
              <a:off x="19065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6" name="Rectangle 70"/>
            <p:cNvSpPr>
              <a:spLocks noChangeArrowheads="1"/>
            </p:cNvSpPr>
            <p:nvPr/>
          </p:nvSpPr>
          <p:spPr bwMode="auto">
            <a:xfrm>
              <a:off x="2081213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7" name="Rectangle 71"/>
            <p:cNvSpPr>
              <a:spLocks noChangeArrowheads="1"/>
            </p:cNvSpPr>
            <p:nvPr/>
          </p:nvSpPr>
          <p:spPr bwMode="auto">
            <a:xfrm>
              <a:off x="2255838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8" name="Rectangle 72"/>
            <p:cNvSpPr>
              <a:spLocks noChangeArrowheads="1"/>
            </p:cNvSpPr>
            <p:nvPr/>
          </p:nvSpPr>
          <p:spPr bwMode="auto">
            <a:xfrm>
              <a:off x="24288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0" name="Rectangle 74"/>
            <p:cNvSpPr>
              <a:spLocks noChangeArrowheads="1"/>
            </p:cNvSpPr>
            <p:nvPr/>
          </p:nvSpPr>
          <p:spPr bwMode="auto">
            <a:xfrm>
              <a:off x="2778125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1" name="Rectangle 75"/>
            <p:cNvSpPr>
              <a:spLocks noChangeArrowheads="1"/>
            </p:cNvSpPr>
            <p:nvPr/>
          </p:nvSpPr>
          <p:spPr bwMode="auto">
            <a:xfrm>
              <a:off x="295275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2" name="Rectangle 76"/>
            <p:cNvSpPr>
              <a:spLocks noChangeArrowheads="1"/>
            </p:cNvSpPr>
            <p:nvPr/>
          </p:nvSpPr>
          <p:spPr bwMode="auto">
            <a:xfrm>
              <a:off x="312578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3" name="Rectangle 77"/>
            <p:cNvSpPr>
              <a:spLocks noChangeArrowheads="1"/>
            </p:cNvSpPr>
            <p:nvPr/>
          </p:nvSpPr>
          <p:spPr bwMode="auto">
            <a:xfrm>
              <a:off x="33004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4" name="Rectangle 78"/>
            <p:cNvSpPr>
              <a:spLocks noChangeArrowheads="1"/>
            </p:cNvSpPr>
            <p:nvPr/>
          </p:nvSpPr>
          <p:spPr bwMode="auto">
            <a:xfrm>
              <a:off x="34750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5" name="Rectangle 79"/>
            <p:cNvSpPr>
              <a:spLocks noChangeArrowheads="1"/>
            </p:cNvSpPr>
            <p:nvPr/>
          </p:nvSpPr>
          <p:spPr bwMode="auto">
            <a:xfrm>
              <a:off x="36480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6" name="Rectangle 80"/>
            <p:cNvSpPr>
              <a:spLocks noChangeArrowheads="1"/>
            </p:cNvSpPr>
            <p:nvPr/>
          </p:nvSpPr>
          <p:spPr bwMode="auto">
            <a:xfrm>
              <a:off x="38227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7" name="Rectangle 81"/>
            <p:cNvSpPr>
              <a:spLocks noChangeArrowheads="1"/>
            </p:cNvSpPr>
            <p:nvPr/>
          </p:nvSpPr>
          <p:spPr bwMode="auto">
            <a:xfrm>
              <a:off x="39973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8" name="Rectangle 82"/>
            <p:cNvSpPr>
              <a:spLocks noChangeArrowheads="1"/>
            </p:cNvSpPr>
            <p:nvPr/>
          </p:nvSpPr>
          <p:spPr bwMode="auto">
            <a:xfrm>
              <a:off x="417036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9" name="Rectangle 83"/>
            <p:cNvSpPr>
              <a:spLocks noChangeArrowheads="1"/>
            </p:cNvSpPr>
            <p:nvPr/>
          </p:nvSpPr>
          <p:spPr bwMode="auto">
            <a:xfrm>
              <a:off x="434498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0" name="Rectangle 84"/>
            <p:cNvSpPr>
              <a:spLocks noChangeArrowheads="1"/>
            </p:cNvSpPr>
            <p:nvPr/>
          </p:nvSpPr>
          <p:spPr bwMode="auto">
            <a:xfrm>
              <a:off x="45196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1" name="Rectangle 85"/>
            <p:cNvSpPr>
              <a:spLocks noChangeArrowheads="1"/>
            </p:cNvSpPr>
            <p:nvPr/>
          </p:nvSpPr>
          <p:spPr bwMode="auto">
            <a:xfrm>
              <a:off x="46942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2" name="Rectangle 86"/>
            <p:cNvSpPr>
              <a:spLocks noChangeArrowheads="1"/>
            </p:cNvSpPr>
            <p:nvPr/>
          </p:nvSpPr>
          <p:spPr bwMode="auto">
            <a:xfrm>
              <a:off x="48672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3" name="Rectangle 87"/>
            <p:cNvSpPr>
              <a:spLocks noChangeArrowheads="1"/>
            </p:cNvSpPr>
            <p:nvPr/>
          </p:nvSpPr>
          <p:spPr bwMode="auto">
            <a:xfrm>
              <a:off x="50419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4" name="Rectangle 88"/>
            <p:cNvSpPr>
              <a:spLocks noChangeArrowheads="1"/>
            </p:cNvSpPr>
            <p:nvPr/>
          </p:nvSpPr>
          <p:spPr bwMode="auto">
            <a:xfrm>
              <a:off x="52165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5" name="Rectangle 89"/>
            <p:cNvSpPr>
              <a:spLocks noChangeArrowheads="1"/>
            </p:cNvSpPr>
            <p:nvPr/>
          </p:nvSpPr>
          <p:spPr bwMode="auto">
            <a:xfrm>
              <a:off x="53895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6" name="Rectangle 90"/>
            <p:cNvSpPr>
              <a:spLocks noChangeArrowheads="1"/>
            </p:cNvSpPr>
            <p:nvPr/>
          </p:nvSpPr>
          <p:spPr bwMode="auto">
            <a:xfrm>
              <a:off x="5564188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7" name="Rectangle 91"/>
            <p:cNvSpPr>
              <a:spLocks noChangeArrowheads="1"/>
            </p:cNvSpPr>
            <p:nvPr/>
          </p:nvSpPr>
          <p:spPr bwMode="auto">
            <a:xfrm>
              <a:off x="5737225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8" name="Rectangle 92"/>
            <p:cNvSpPr>
              <a:spLocks noChangeArrowheads="1"/>
            </p:cNvSpPr>
            <p:nvPr/>
          </p:nvSpPr>
          <p:spPr bwMode="auto">
            <a:xfrm>
              <a:off x="5911850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9" name="Rectangle 93"/>
            <p:cNvSpPr>
              <a:spLocks noChangeArrowheads="1"/>
            </p:cNvSpPr>
            <p:nvPr/>
          </p:nvSpPr>
          <p:spPr bwMode="auto">
            <a:xfrm>
              <a:off x="60848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0" name="Rectangle 94"/>
            <p:cNvSpPr>
              <a:spLocks noChangeArrowheads="1"/>
            </p:cNvSpPr>
            <p:nvPr/>
          </p:nvSpPr>
          <p:spPr bwMode="auto">
            <a:xfrm>
              <a:off x="6259513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1" name="Rectangle 95"/>
            <p:cNvSpPr>
              <a:spLocks noChangeArrowheads="1"/>
            </p:cNvSpPr>
            <p:nvPr/>
          </p:nvSpPr>
          <p:spPr bwMode="auto">
            <a:xfrm>
              <a:off x="64325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2" name="Rectangle 96"/>
            <p:cNvSpPr>
              <a:spLocks noChangeArrowheads="1"/>
            </p:cNvSpPr>
            <p:nvPr/>
          </p:nvSpPr>
          <p:spPr bwMode="auto">
            <a:xfrm>
              <a:off x="66071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3" name="Rectangle 97"/>
            <p:cNvSpPr>
              <a:spLocks noChangeArrowheads="1"/>
            </p:cNvSpPr>
            <p:nvPr/>
          </p:nvSpPr>
          <p:spPr bwMode="auto">
            <a:xfrm>
              <a:off x="678180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4" name="Rectangle 98"/>
            <p:cNvSpPr>
              <a:spLocks noChangeArrowheads="1"/>
            </p:cNvSpPr>
            <p:nvPr/>
          </p:nvSpPr>
          <p:spPr bwMode="auto">
            <a:xfrm>
              <a:off x="695483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5" name="Rectangle 99"/>
            <p:cNvSpPr>
              <a:spLocks noChangeArrowheads="1"/>
            </p:cNvSpPr>
            <p:nvPr/>
          </p:nvSpPr>
          <p:spPr bwMode="auto">
            <a:xfrm>
              <a:off x="71294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6" name="Rectangle 100"/>
            <p:cNvSpPr>
              <a:spLocks noChangeArrowheads="1"/>
            </p:cNvSpPr>
            <p:nvPr/>
          </p:nvSpPr>
          <p:spPr bwMode="auto">
            <a:xfrm>
              <a:off x="730408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7" name="Rectangle 101"/>
            <p:cNvSpPr>
              <a:spLocks noChangeArrowheads="1"/>
            </p:cNvSpPr>
            <p:nvPr/>
          </p:nvSpPr>
          <p:spPr bwMode="auto">
            <a:xfrm>
              <a:off x="747712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8" name="Rectangle 102"/>
            <p:cNvSpPr>
              <a:spLocks noChangeArrowheads="1"/>
            </p:cNvSpPr>
            <p:nvPr/>
          </p:nvSpPr>
          <p:spPr bwMode="auto">
            <a:xfrm>
              <a:off x="7651750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9" name="Rectangle 103"/>
            <p:cNvSpPr>
              <a:spLocks noChangeArrowheads="1"/>
            </p:cNvSpPr>
            <p:nvPr/>
          </p:nvSpPr>
          <p:spPr bwMode="auto">
            <a:xfrm>
              <a:off x="78263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0" name="Rectangle 104"/>
            <p:cNvSpPr>
              <a:spLocks noChangeArrowheads="1"/>
            </p:cNvSpPr>
            <p:nvPr/>
          </p:nvSpPr>
          <p:spPr bwMode="auto">
            <a:xfrm>
              <a:off x="799941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1" name="Rectangle 105"/>
            <p:cNvSpPr>
              <a:spLocks noChangeArrowheads="1"/>
            </p:cNvSpPr>
            <p:nvPr/>
          </p:nvSpPr>
          <p:spPr bwMode="auto">
            <a:xfrm>
              <a:off x="817403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2" name="Rectangle 106"/>
            <p:cNvSpPr>
              <a:spLocks noChangeArrowheads="1"/>
            </p:cNvSpPr>
            <p:nvPr/>
          </p:nvSpPr>
          <p:spPr bwMode="auto">
            <a:xfrm>
              <a:off x="83486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3" name="Rectangle 107"/>
            <p:cNvSpPr>
              <a:spLocks noChangeArrowheads="1"/>
            </p:cNvSpPr>
            <p:nvPr/>
          </p:nvSpPr>
          <p:spPr bwMode="auto">
            <a:xfrm>
              <a:off x="85232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4" name="Rectangle 108"/>
            <p:cNvSpPr>
              <a:spLocks noChangeArrowheads="1"/>
            </p:cNvSpPr>
            <p:nvPr/>
          </p:nvSpPr>
          <p:spPr bwMode="auto">
            <a:xfrm>
              <a:off x="869632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5" name="Rectangle 109"/>
            <p:cNvSpPr>
              <a:spLocks noChangeArrowheads="1"/>
            </p:cNvSpPr>
            <p:nvPr/>
          </p:nvSpPr>
          <p:spPr bwMode="auto">
            <a:xfrm>
              <a:off x="88709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6" name="Rectangle 110"/>
            <p:cNvSpPr>
              <a:spLocks noChangeArrowheads="1"/>
            </p:cNvSpPr>
            <p:nvPr/>
          </p:nvSpPr>
          <p:spPr bwMode="auto">
            <a:xfrm>
              <a:off x="90455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7" name="Rectangle 111"/>
            <p:cNvSpPr>
              <a:spLocks noChangeArrowheads="1"/>
            </p:cNvSpPr>
            <p:nvPr/>
          </p:nvSpPr>
          <p:spPr bwMode="auto">
            <a:xfrm>
              <a:off x="921861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8" name="Rectangle 112"/>
            <p:cNvSpPr>
              <a:spLocks noChangeArrowheads="1"/>
            </p:cNvSpPr>
            <p:nvPr/>
          </p:nvSpPr>
          <p:spPr bwMode="auto">
            <a:xfrm>
              <a:off x="939323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9" name="Rectangle 113"/>
            <p:cNvSpPr>
              <a:spLocks noChangeArrowheads="1"/>
            </p:cNvSpPr>
            <p:nvPr/>
          </p:nvSpPr>
          <p:spPr bwMode="auto">
            <a:xfrm>
              <a:off x="95678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0" name="Rectangle 114"/>
            <p:cNvSpPr>
              <a:spLocks noChangeArrowheads="1"/>
            </p:cNvSpPr>
            <p:nvPr/>
          </p:nvSpPr>
          <p:spPr bwMode="auto">
            <a:xfrm>
              <a:off x="974090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1" name="Rectangle 115"/>
            <p:cNvSpPr>
              <a:spLocks noChangeArrowheads="1"/>
            </p:cNvSpPr>
            <p:nvPr/>
          </p:nvSpPr>
          <p:spPr bwMode="auto">
            <a:xfrm>
              <a:off x="991552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2" name="Rectangle 116"/>
            <p:cNvSpPr>
              <a:spLocks noChangeArrowheads="1"/>
            </p:cNvSpPr>
            <p:nvPr/>
          </p:nvSpPr>
          <p:spPr bwMode="auto">
            <a:xfrm>
              <a:off x="100901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3" name="Rectangle 117"/>
            <p:cNvSpPr>
              <a:spLocks noChangeArrowheads="1"/>
            </p:cNvSpPr>
            <p:nvPr/>
          </p:nvSpPr>
          <p:spPr bwMode="auto">
            <a:xfrm>
              <a:off x="102647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75"/>
            <p:cNvSpPr>
              <a:spLocks noChangeArrowheads="1"/>
            </p:cNvSpPr>
            <p:nvPr/>
          </p:nvSpPr>
          <p:spPr bwMode="auto">
            <a:xfrm>
              <a:off x="2606075" y="4030216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7" name="Group 161"/>
          <p:cNvGrpSpPr>
            <a:grpSpLocks/>
          </p:cNvGrpSpPr>
          <p:nvPr/>
        </p:nvGrpSpPr>
        <p:grpSpPr bwMode="auto">
          <a:xfrm>
            <a:off x="2392363" y="1643063"/>
            <a:ext cx="785812" cy="1500187"/>
            <a:chOff x="2392254" y="1643047"/>
            <a:chExt cx="785818" cy="1500198"/>
          </a:xfrm>
        </p:grpSpPr>
        <p:cxnSp>
          <p:nvCxnSpPr>
            <p:cNvPr id="138" name="Straight Arrow Connector 22"/>
            <p:cNvCxnSpPr>
              <a:cxnSpLocks noChangeShapeType="1"/>
            </p:cNvCxnSpPr>
            <p:nvPr/>
          </p:nvCxnSpPr>
          <p:spPr bwMode="auto">
            <a:xfrm rot="5400000">
              <a:off x="2392741" y="2035559"/>
              <a:ext cx="786611" cy="1588"/>
            </a:xfrm>
            <a:prstGeom prst="straightConnector1">
              <a:avLst/>
            </a:prstGeom>
            <a:noFill/>
            <a:ln w="19050" algn="ctr">
              <a:solidFill>
                <a:srgbClr val="969696"/>
              </a:solidFill>
              <a:round/>
              <a:headEnd/>
              <a:tailEnd type="arrow" w="lg" len="lg"/>
            </a:ln>
          </p:spPr>
        </p:cxnSp>
        <p:sp>
          <p:nvSpPr>
            <p:cNvPr id="139" name="Oval 24"/>
            <p:cNvSpPr>
              <a:spLocks noChangeArrowheads="1"/>
            </p:cNvSpPr>
            <p:nvPr/>
          </p:nvSpPr>
          <p:spPr bwMode="auto">
            <a:xfrm>
              <a:off x="2392254" y="2428865"/>
              <a:ext cx="785818" cy="71438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r>
                <a:rPr lang="en-US">
                  <a:solidFill>
                    <a:srgbClr val="33CC33"/>
                  </a:solidFill>
                </a:rPr>
                <a:t>OK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True randomness?</a:t>
            </a:r>
            <a:endParaRPr lang="en-US"/>
          </a:p>
        </p:txBody>
      </p:sp>
      <p:sp>
        <p:nvSpPr>
          <p:cNvPr id="6" name="Left Bracket 5"/>
          <p:cNvSpPr>
            <a:spLocks/>
          </p:cNvSpPr>
          <p:nvPr/>
        </p:nvSpPr>
        <p:spPr bwMode="auto">
          <a:xfrm>
            <a:off x="6929438" y="784225"/>
            <a:ext cx="571500" cy="1785938"/>
          </a:xfrm>
          <a:prstGeom prst="leftBracket">
            <a:avLst>
              <a:gd name="adj" fmla="val 61661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57250" y="1069975"/>
            <a:ext cx="1357313" cy="1143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en-US" sz="2200"/>
              <a:t>Quantis</a:t>
            </a:r>
          </a:p>
          <a:p>
            <a:r>
              <a:rPr lang="en-US" sz="2200"/>
              <a:t>RNG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643313" y="1069975"/>
            <a:ext cx="1785937" cy="1143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en-US"/>
              <a:t>FPGA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786563" y="1336675"/>
            <a:ext cx="214312" cy="71437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0" name="Straight Arrow Connector 7"/>
          <p:cNvCxnSpPr>
            <a:cxnSpLocks noChangeShapeType="1"/>
            <a:stCxn id="7" idx="3"/>
            <a:endCxn id="8" idx="1"/>
          </p:cNvCxnSpPr>
          <p:nvPr/>
        </p:nvCxnSpPr>
        <p:spPr bwMode="auto">
          <a:xfrm>
            <a:off x="2214563" y="1641475"/>
            <a:ext cx="1428750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</p:spPr>
      </p:cxnSp>
      <p:cxnSp>
        <p:nvCxnSpPr>
          <p:cNvPr id="11" name="Straight Arrow Connector 8"/>
          <p:cNvCxnSpPr>
            <a:cxnSpLocks noChangeShapeType="1"/>
            <a:stCxn id="8" idx="3"/>
          </p:cNvCxnSpPr>
          <p:nvPr/>
        </p:nvCxnSpPr>
        <p:spPr bwMode="auto">
          <a:xfrm>
            <a:off x="5429250" y="1641475"/>
            <a:ext cx="1357313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</p:spPr>
      </p:cxn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7062788" y="1471613"/>
            <a:ext cx="3219450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/>
              <a:t>Phase modulator in Bob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rot="5400000">
            <a:off x="5065543" y="2578269"/>
            <a:ext cx="1872000" cy="1588"/>
          </a:xfrm>
          <a:prstGeom prst="straightConnector1">
            <a:avLst/>
          </a:prstGeom>
          <a:noFill/>
          <a:ln w="19050" algn="ctr">
            <a:solidFill>
              <a:srgbClr val="969696"/>
            </a:solidFill>
            <a:round/>
            <a:headEnd/>
            <a:tailEnd type="arrow" w="lg" len="lg"/>
          </a:ln>
        </p:spPr>
      </p:cxn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174625" y="7142163"/>
            <a:ext cx="98980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200"/>
              <a:t>Issue reported </a:t>
            </a:r>
            <a:r>
              <a:rPr lang="en-US" sz="2200" smtClean="0"/>
              <a:t>patched</a:t>
            </a:r>
            <a:r>
              <a:rPr lang="en-US" sz="2200"/>
              <a:t> </a:t>
            </a:r>
            <a:r>
              <a:rPr lang="en-US" sz="2200" smtClean="0"/>
              <a:t>in 2010</a:t>
            </a:r>
            <a:endParaRPr lang="en-US" sz="2200"/>
          </a:p>
        </p:txBody>
      </p:sp>
      <p:grpSp>
        <p:nvGrpSpPr>
          <p:cNvPr id="21" name="Group 159"/>
          <p:cNvGrpSpPr>
            <a:grpSpLocks/>
          </p:cNvGrpSpPr>
          <p:nvPr/>
        </p:nvGrpSpPr>
        <p:grpSpPr bwMode="auto">
          <a:xfrm>
            <a:off x="515938" y="4298950"/>
            <a:ext cx="4421187" cy="2844800"/>
            <a:chOff x="516085" y="4298177"/>
            <a:chExt cx="4421014" cy="2845596"/>
          </a:xfrm>
        </p:grpSpPr>
        <p:pic>
          <p:nvPicPr>
            <p:cNvPr id="22" name="Picture 155" descr="phasemodulator_bob_2bit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2972" y="4298177"/>
              <a:ext cx="3794127" cy="2845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157"/>
            <p:cNvSpPr txBox="1">
              <a:spLocks noChangeArrowheads="1"/>
            </p:cNvSpPr>
            <p:nvPr/>
          </p:nvSpPr>
          <p:spPr bwMode="auto">
            <a:xfrm>
              <a:off x="516085" y="4457647"/>
              <a:ext cx="769763" cy="4001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/>
                <a:t>Bob:</a:t>
              </a:r>
            </a:p>
          </p:txBody>
        </p:sp>
      </p:grpSp>
      <p:grpSp>
        <p:nvGrpSpPr>
          <p:cNvPr id="24" name="Group 160"/>
          <p:cNvGrpSpPr>
            <a:grpSpLocks/>
          </p:cNvGrpSpPr>
          <p:nvPr/>
        </p:nvGrpSpPr>
        <p:grpSpPr bwMode="auto">
          <a:xfrm>
            <a:off x="5403850" y="4295775"/>
            <a:ext cx="4454525" cy="2847975"/>
            <a:chOff x="5404535" y="4296362"/>
            <a:chExt cx="4453873" cy="2847412"/>
          </a:xfrm>
        </p:grpSpPr>
        <p:pic>
          <p:nvPicPr>
            <p:cNvPr id="25" name="Picture 156" descr="Phasemodulator_alice_2bits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61859" y="4296362"/>
              <a:ext cx="3796549" cy="2847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158"/>
            <p:cNvSpPr txBox="1">
              <a:spLocks noChangeArrowheads="1"/>
            </p:cNvSpPr>
            <p:nvPr/>
          </p:nvSpPr>
          <p:spPr bwMode="auto">
            <a:xfrm>
              <a:off x="5404535" y="4457647"/>
              <a:ext cx="881973" cy="4001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/>
                <a:t>Alice:</a:t>
              </a:r>
            </a:p>
          </p:txBody>
        </p:sp>
      </p:grp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8429625" y="2211388"/>
            <a:ext cx="171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800" b="0"/>
              <a:t>id Quantique </a:t>
            </a:r>
            <a:r>
              <a:rPr lang="en-US" sz="1800" b="0" smtClean="0"/>
              <a:t>Clavis2 </a:t>
            </a:r>
            <a:r>
              <a:rPr lang="en-US" sz="1800" b="0"/>
              <a:t>(2008)</a:t>
            </a:r>
            <a:endParaRPr lang="en-US" sz="1800" b="0" baseline="30000"/>
          </a:p>
        </p:txBody>
      </p:sp>
      <p:grpSp>
        <p:nvGrpSpPr>
          <p:cNvPr id="142" name="Group 141"/>
          <p:cNvGrpSpPr/>
          <p:nvPr/>
        </p:nvGrpSpPr>
        <p:grpSpPr>
          <a:xfrm>
            <a:off x="69850" y="3489325"/>
            <a:ext cx="10212388" cy="739775"/>
            <a:chOff x="69850" y="3489325"/>
            <a:chExt cx="10212388" cy="739775"/>
          </a:xfrm>
        </p:grpSpPr>
        <p:sp>
          <p:nvSpPr>
            <p:cNvPr id="143" name="TextBox 153"/>
            <p:cNvSpPr txBox="1">
              <a:spLocks noChangeArrowheads="1"/>
            </p:cNvSpPr>
            <p:nvPr/>
          </p:nvSpPr>
          <p:spPr bwMode="auto">
            <a:xfrm>
              <a:off x="69850" y="3489325"/>
              <a:ext cx="567854" cy="7397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600"/>
                <a:t>V</a:t>
              </a:r>
              <a:r>
                <a:rPr lang="en-US" sz="1600" baseline="-15000">
                  <a:sym typeface="Symbol" pitchFamily="18" charset="2"/>
                </a:rPr>
                <a:t></a:t>
              </a:r>
              <a:r>
                <a:rPr lang="en-US" sz="1600">
                  <a:sym typeface="Symbol" pitchFamily="18" charset="2"/>
                </a:rPr>
                <a:t>/2</a:t>
              </a:r>
            </a:p>
            <a:p>
              <a:pPr algn="r"/>
              <a:endParaRPr lang="en-US" sz="1000">
                <a:sym typeface="Symbol" pitchFamily="18" charset="2"/>
              </a:endParaRPr>
            </a:p>
            <a:p>
              <a:pPr algn="r"/>
              <a:r>
                <a:rPr lang="en-US" sz="1600">
                  <a:sym typeface="Symbol" pitchFamily="18" charset="2"/>
                </a:rPr>
                <a:t>0</a:t>
              </a:r>
              <a:endParaRPr lang="en-US" sz="1600"/>
            </a:p>
          </p:txBody>
        </p:sp>
        <p:sp>
          <p:nvSpPr>
            <p:cNvPr id="144" name="Line 5"/>
            <p:cNvSpPr>
              <a:spLocks noChangeShapeType="1"/>
            </p:cNvSpPr>
            <p:nvPr/>
          </p:nvSpPr>
          <p:spPr bwMode="auto">
            <a:xfrm>
              <a:off x="571500" y="4059238"/>
              <a:ext cx="9699625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Rectangle 144"/>
            <p:cNvSpPr>
              <a:spLocks noChangeArrowheads="1"/>
            </p:cNvSpPr>
            <p:nvPr/>
          </p:nvSpPr>
          <p:spPr bwMode="auto">
            <a:xfrm>
              <a:off x="6826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45"/>
            <p:cNvSpPr>
              <a:spLocks noChangeArrowheads="1"/>
            </p:cNvSpPr>
            <p:nvPr/>
          </p:nvSpPr>
          <p:spPr bwMode="auto">
            <a:xfrm>
              <a:off x="85566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146"/>
            <p:cNvSpPr>
              <a:spLocks noChangeArrowheads="1"/>
            </p:cNvSpPr>
            <p:nvPr/>
          </p:nvSpPr>
          <p:spPr bwMode="auto">
            <a:xfrm>
              <a:off x="103028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>
              <a:off x="1204913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48"/>
            <p:cNvSpPr>
              <a:spLocks noChangeArrowheads="1"/>
            </p:cNvSpPr>
            <p:nvPr/>
          </p:nvSpPr>
          <p:spPr bwMode="auto">
            <a:xfrm>
              <a:off x="13795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49"/>
            <p:cNvSpPr>
              <a:spLocks noChangeArrowheads="1"/>
            </p:cNvSpPr>
            <p:nvPr/>
          </p:nvSpPr>
          <p:spPr bwMode="auto">
            <a:xfrm>
              <a:off x="155257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Rectangle 150"/>
            <p:cNvSpPr>
              <a:spLocks noChangeArrowheads="1"/>
            </p:cNvSpPr>
            <p:nvPr/>
          </p:nvSpPr>
          <p:spPr bwMode="auto">
            <a:xfrm>
              <a:off x="172720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Rectangle 151"/>
            <p:cNvSpPr>
              <a:spLocks noChangeArrowheads="1"/>
            </p:cNvSpPr>
            <p:nvPr/>
          </p:nvSpPr>
          <p:spPr bwMode="auto">
            <a:xfrm>
              <a:off x="19018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Rectangle 152"/>
            <p:cNvSpPr>
              <a:spLocks noChangeArrowheads="1"/>
            </p:cNvSpPr>
            <p:nvPr/>
          </p:nvSpPr>
          <p:spPr bwMode="auto">
            <a:xfrm>
              <a:off x="207486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Rectangle 153"/>
            <p:cNvSpPr>
              <a:spLocks noChangeArrowheads="1"/>
            </p:cNvSpPr>
            <p:nvPr/>
          </p:nvSpPr>
          <p:spPr bwMode="auto">
            <a:xfrm>
              <a:off x="224948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2422525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259715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Rectangle 156"/>
            <p:cNvSpPr>
              <a:spLocks noChangeArrowheads="1"/>
            </p:cNvSpPr>
            <p:nvPr/>
          </p:nvSpPr>
          <p:spPr bwMode="auto">
            <a:xfrm>
              <a:off x="2770188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Rectangle 157"/>
            <p:cNvSpPr>
              <a:spLocks noChangeArrowheads="1"/>
            </p:cNvSpPr>
            <p:nvPr/>
          </p:nvSpPr>
          <p:spPr bwMode="auto">
            <a:xfrm>
              <a:off x="294481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Rectangle 158"/>
            <p:cNvSpPr>
              <a:spLocks noChangeArrowheads="1"/>
            </p:cNvSpPr>
            <p:nvPr/>
          </p:nvSpPr>
          <p:spPr bwMode="auto">
            <a:xfrm>
              <a:off x="311943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59"/>
            <p:cNvSpPr>
              <a:spLocks noChangeArrowheads="1"/>
            </p:cNvSpPr>
            <p:nvPr/>
          </p:nvSpPr>
          <p:spPr bwMode="auto">
            <a:xfrm>
              <a:off x="329406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Rectangle 160"/>
            <p:cNvSpPr>
              <a:spLocks noChangeArrowheads="1"/>
            </p:cNvSpPr>
            <p:nvPr/>
          </p:nvSpPr>
          <p:spPr bwMode="auto">
            <a:xfrm>
              <a:off x="346710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3641725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Rectangle 24"/>
            <p:cNvSpPr>
              <a:spLocks noChangeArrowheads="1"/>
            </p:cNvSpPr>
            <p:nvPr/>
          </p:nvSpPr>
          <p:spPr bwMode="auto">
            <a:xfrm>
              <a:off x="381635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Rectangle 25"/>
            <p:cNvSpPr>
              <a:spLocks noChangeArrowheads="1"/>
            </p:cNvSpPr>
            <p:nvPr/>
          </p:nvSpPr>
          <p:spPr bwMode="auto">
            <a:xfrm>
              <a:off x="39893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Rectangle 26"/>
            <p:cNvSpPr>
              <a:spLocks noChangeArrowheads="1"/>
            </p:cNvSpPr>
            <p:nvPr/>
          </p:nvSpPr>
          <p:spPr bwMode="auto">
            <a:xfrm>
              <a:off x="416401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27"/>
            <p:cNvSpPr>
              <a:spLocks noChangeArrowheads="1"/>
            </p:cNvSpPr>
            <p:nvPr/>
          </p:nvSpPr>
          <p:spPr bwMode="auto">
            <a:xfrm>
              <a:off x="43386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Rectangle 28"/>
            <p:cNvSpPr>
              <a:spLocks noChangeArrowheads="1"/>
            </p:cNvSpPr>
            <p:nvPr/>
          </p:nvSpPr>
          <p:spPr bwMode="auto">
            <a:xfrm>
              <a:off x="4511675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Rectangle 29"/>
            <p:cNvSpPr>
              <a:spLocks noChangeArrowheads="1"/>
            </p:cNvSpPr>
            <p:nvPr/>
          </p:nvSpPr>
          <p:spPr bwMode="auto">
            <a:xfrm>
              <a:off x="468630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Rectangle 30"/>
            <p:cNvSpPr>
              <a:spLocks noChangeArrowheads="1"/>
            </p:cNvSpPr>
            <p:nvPr/>
          </p:nvSpPr>
          <p:spPr bwMode="auto">
            <a:xfrm>
              <a:off x="48609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Rectangle 31"/>
            <p:cNvSpPr>
              <a:spLocks noChangeArrowheads="1"/>
            </p:cNvSpPr>
            <p:nvPr/>
          </p:nvSpPr>
          <p:spPr bwMode="auto">
            <a:xfrm>
              <a:off x="50355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Rectangle 32"/>
            <p:cNvSpPr>
              <a:spLocks noChangeArrowheads="1"/>
            </p:cNvSpPr>
            <p:nvPr/>
          </p:nvSpPr>
          <p:spPr bwMode="auto">
            <a:xfrm>
              <a:off x="52085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Rectangle 33"/>
            <p:cNvSpPr>
              <a:spLocks noChangeArrowheads="1"/>
            </p:cNvSpPr>
            <p:nvPr/>
          </p:nvSpPr>
          <p:spPr bwMode="auto">
            <a:xfrm>
              <a:off x="53832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Rectangle 34"/>
            <p:cNvSpPr>
              <a:spLocks noChangeArrowheads="1"/>
            </p:cNvSpPr>
            <p:nvPr/>
          </p:nvSpPr>
          <p:spPr bwMode="auto">
            <a:xfrm>
              <a:off x="55578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Rectangle 35"/>
            <p:cNvSpPr>
              <a:spLocks noChangeArrowheads="1"/>
            </p:cNvSpPr>
            <p:nvPr/>
          </p:nvSpPr>
          <p:spPr bwMode="auto">
            <a:xfrm>
              <a:off x="57308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36"/>
            <p:cNvSpPr>
              <a:spLocks noChangeArrowheads="1"/>
            </p:cNvSpPr>
            <p:nvPr/>
          </p:nvSpPr>
          <p:spPr bwMode="auto">
            <a:xfrm>
              <a:off x="590391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37"/>
            <p:cNvSpPr>
              <a:spLocks noChangeArrowheads="1"/>
            </p:cNvSpPr>
            <p:nvPr/>
          </p:nvSpPr>
          <p:spPr bwMode="auto">
            <a:xfrm>
              <a:off x="60785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Rectangle 38"/>
            <p:cNvSpPr>
              <a:spLocks noChangeArrowheads="1"/>
            </p:cNvSpPr>
            <p:nvPr/>
          </p:nvSpPr>
          <p:spPr bwMode="auto">
            <a:xfrm>
              <a:off x="62531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Rectangle 39"/>
            <p:cNvSpPr>
              <a:spLocks noChangeArrowheads="1"/>
            </p:cNvSpPr>
            <p:nvPr/>
          </p:nvSpPr>
          <p:spPr bwMode="auto">
            <a:xfrm>
              <a:off x="64262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Rectangle 40"/>
            <p:cNvSpPr>
              <a:spLocks noChangeArrowheads="1"/>
            </p:cNvSpPr>
            <p:nvPr/>
          </p:nvSpPr>
          <p:spPr bwMode="auto">
            <a:xfrm>
              <a:off x="66008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Rectangle 41"/>
            <p:cNvSpPr>
              <a:spLocks noChangeArrowheads="1"/>
            </p:cNvSpPr>
            <p:nvPr/>
          </p:nvSpPr>
          <p:spPr bwMode="auto">
            <a:xfrm>
              <a:off x="6775450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Rectangle 42"/>
            <p:cNvSpPr>
              <a:spLocks noChangeArrowheads="1"/>
            </p:cNvSpPr>
            <p:nvPr/>
          </p:nvSpPr>
          <p:spPr bwMode="auto">
            <a:xfrm>
              <a:off x="69500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Rectangle 43"/>
            <p:cNvSpPr>
              <a:spLocks noChangeArrowheads="1"/>
            </p:cNvSpPr>
            <p:nvPr/>
          </p:nvSpPr>
          <p:spPr bwMode="auto">
            <a:xfrm>
              <a:off x="712311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Rectangle 44"/>
            <p:cNvSpPr>
              <a:spLocks noChangeArrowheads="1"/>
            </p:cNvSpPr>
            <p:nvPr/>
          </p:nvSpPr>
          <p:spPr bwMode="auto">
            <a:xfrm>
              <a:off x="72977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Rectangle 45"/>
            <p:cNvSpPr>
              <a:spLocks noChangeArrowheads="1"/>
            </p:cNvSpPr>
            <p:nvPr/>
          </p:nvSpPr>
          <p:spPr bwMode="auto">
            <a:xfrm>
              <a:off x="7472363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Rectangle 46"/>
            <p:cNvSpPr>
              <a:spLocks noChangeArrowheads="1"/>
            </p:cNvSpPr>
            <p:nvPr/>
          </p:nvSpPr>
          <p:spPr bwMode="auto">
            <a:xfrm>
              <a:off x="764540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Rectangle 47"/>
            <p:cNvSpPr>
              <a:spLocks noChangeArrowheads="1"/>
            </p:cNvSpPr>
            <p:nvPr/>
          </p:nvSpPr>
          <p:spPr bwMode="auto">
            <a:xfrm>
              <a:off x="78200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Rectangle 48"/>
            <p:cNvSpPr>
              <a:spLocks noChangeArrowheads="1"/>
            </p:cNvSpPr>
            <p:nvPr/>
          </p:nvSpPr>
          <p:spPr bwMode="auto">
            <a:xfrm>
              <a:off x="79946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Rectangle 49"/>
            <p:cNvSpPr>
              <a:spLocks noChangeArrowheads="1"/>
            </p:cNvSpPr>
            <p:nvPr/>
          </p:nvSpPr>
          <p:spPr bwMode="auto">
            <a:xfrm>
              <a:off x="81692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Rectangle 50"/>
            <p:cNvSpPr>
              <a:spLocks noChangeArrowheads="1"/>
            </p:cNvSpPr>
            <p:nvPr/>
          </p:nvSpPr>
          <p:spPr bwMode="auto">
            <a:xfrm>
              <a:off x="83423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Rectangle 51"/>
            <p:cNvSpPr>
              <a:spLocks noChangeArrowheads="1"/>
            </p:cNvSpPr>
            <p:nvPr/>
          </p:nvSpPr>
          <p:spPr bwMode="auto">
            <a:xfrm>
              <a:off x="85169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Rectangle 52"/>
            <p:cNvSpPr>
              <a:spLocks noChangeArrowheads="1"/>
            </p:cNvSpPr>
            <p:nvPr/>
          </p:nvSpPr>
          <p:spPr bwMode="auto">
            <a:xfrm>
              <a:off x="86915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Rectangle 53"/>
            <p:cNvSpPr>
              <a:spLocks noChangeArrowheads="1"/>
            </p:cNvSpPr>
            <p:nvPr/>
          </p:nvSpPr>
          <p:spPr bwMode="auto">
            <a:xfrm>
              <a:off x="88646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Rectangle 54"/>
            <p:cNvSpPr>
              <a:spLocks noChangeArrowheads="1"/>
            </p:cNvSpPr>
            <p:nvPr/>
          </p:nvSpPr>
          <p:spPr bwMode="auto">
            <a:xfrm>
              <a:off x="90392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Rectangle 55"/>
            <p:cNvSpPr>
              <a:spLocks noChangeArrowheads="1"/>
            </p:cNvSpPr>
            <p:nvPr/>
          </p:nvSpPr>
          <p:spPr bwMode="auto">
            <a:xfrm>
              <a:off x="92138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Rectangle 56"/>
            <p:cNvSpPr>
              <a:spLocks noChangeArrowheads="1"/>
            </p:cNvSpPr>
            <p:nvPr/>
          </p:nvSpPr>
          <p:spPr bwMode="auto">
            <a:xfrm>
              <a:off x="93868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Rectangle 57"/>
            <p:cNvSpPr>
              <a:spLocks noChangeArrowheads="1"/>
            </p:cNvSpPr>
            <p:nvPr/>
          </p:nvSpPr>
          <p:spPr bwMode="auto">
            <a:xfrm>
              <a:off x="95615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Rectangle 58"/>
            <p:cNvSpPr>
              <a:spLocks noChangeArrowheads="1"/>
            </p:cNvSpPr>
            <p:nvPr/>
          </p:nvSpPr>
          <p:spPr bwMode="auto">
            <a:xfrm>
              <a:off x="97361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Rectangle 59"/>
            <p:cNvSpPr>
              <a:spLocks noChangeArrowheads="1"/>
            </p:cNvSpPr>
            <p:nvPr/>
          </p:nvSpPr>
          <p:spPr bwMode="auto">
            <a:xfrm>
              <a:off x="99107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Rectangle 60"/>
            <p:cNvSpPr>
              <a:spLocks noChangeArrowheads="1"/>
            </p:cNvSpPr>
            <p:nvPr/>
          </p:nvSpPr>
          <p:spPr bwMode="auto">
            <a:xfrm>
              <a:off x="100838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Rectangle 61"/>
            <p:cNvSpPr>
              <a:spLocks noChangeArrowheads="1"/>
            </p:cNvSpPr>
            <p:nvPr/>
          </p:nvSpPr>
          <p:spPr bwMode="auto">
            <a:xfrm>
              <a:off x="102584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Rectangle 62"/>
            <p:cNvSpPr>
              <a:spLocks noChangeArrowheads="1"/>
            </p:cNvSpPr>
            <p:nvPr/>
          </p:nvSpPr>
          <p:spPr bwMode="auto">
            <a:xfrm>
              <a:off x="68738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Rectangle 63"/>
            <p:cNvSpPr>
              <a:spLocks noChangeArrowheads="1"/>
            </p:cNvSpPr>
            <p:nvPr/>
          </p:nvSpPr>
          <p:spPr bwMode="auto">
            <a:xfrm>
              <a:off x="8620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Rectangle 64"/>
            <p:cNvSpPr>
              <a:spLocks noChangeArrowheads="1"/>
            </p:cNvSpPr>
            <p:nvPr/>
          </p:nvSpPr>
          <p:spPr bwMode="auto">
            <a:xfrm>
              <a:off x="10366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Rectangle 65"/>
            <p:cNvSpPr>
              <a:spLocks noChangeArrowheads="1"/>
            </p:cNvSpPr>
            <p:nvPr/>
          </p:nvSpPr>
          <p:spPr bwMode="auto">
            <a:xfrm>
              <a:off x="12096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Rectangle 66"/>
            <p:cNvSpPr>
              <a:spLocks noChangeArrowheads="1"/>
            </p:cNvSpPr>
            <p:nvPr/>
          </p:nvSpPr>
          <p:spPr bwMode="auto">
            <a:xfrm>
              <a:off x="13843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67"/>
            <p:cNvSpPr>
              <a:spLocks noChangeArrowheads="1"/>
            </p:cNvSpPr>
            <p:nvPr/>
          </p:nvSpPr>
          <p:spPr bwMode="auto">
            <a:xfrm>
              <a:off x="15589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Rectangle 68"/>
            <p:cNvSpPr>
              <a:spLocks noChangeArrowheads="1"/>
            </p:cNvSpPr>
            <p:nvPr/>
          </p:nvSpPr>
          <p:spPr bwMode="auto">
            <a:xfrm>
              <a:off x="173355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Rectangle 69"/>
            <p:cNvSpPr>
              <a:spLocks noChangeArrowheads="1"/>
            </p:cNvSpPr>
            <p:nvPr/>
          </p:nvSpPr>
          <p:spPr bwMode="auto">
            <a:xfrm>
              <a:off x="19065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70"/>
            <p:cNvSpPr>
              <a:spLocks noChangeArrowheads="1"/>
            </p:cNvSpPr>
            <p:nvPr/>
          </p:nvSpPr>
          <p:spPr bwMode="auto">
            <a:xfrm>
              <a:off x="2081213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71"/>
            <p:cNvSpPr>
              <a:spLocks noChangeArrowheads="1"/>
            </p:cNvSpPr>
            <p:nvPr/>
          </p:nvSpPr>
          <p:spPr bwMode="auto">
            <a:xfrm>
              <a:off x="2255838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72"/>
            <p:cNvSpPr>
              <a:spLocks noChangeArrowheads="1"/>
            </p:cNvSpPr>
            <p:nvPr/>
          </p:nvSpPr>
          <p:spPr bwMode="auto">
            <a:xfrm>
              <a:off x="24288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Rectangle 74"/>
            <p:cNvSpPr>
              <a:spLocks noChangeArrowheads="1"/>
            </p:cNvSpPr>
            <p:nvPr/>
          </p:nvSpPr>
          <p:spPr bwMode="auto">
            <a:xfrm>
              <a:off x="2778125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Rectangle 75"/>
            <p:cNvSpPr>
              <a:spLocks noChangeArrowheads="1"/>
            </p:cNvSpPr>
            <p:nvPr/>
          </p:nvSpPr>
          <p:spPr bwMode="auto">
            <a:xfrm>
              <a:off x="295275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76"/>
            <p:cNvSpPr>
              <a:spLocks noChangeArrowheads="1"/>
            </p:cNvSpPr>
            <p:nvPr/>
          </p:nvSpPr>
          <p:spPr bwMode="auto">
            <a:xfrm>
              <a:off x="312578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77"/>
            <p:cNvSpPr>
              <a:spLocks noChangeArrowheads="1"/>
            </p:cNvSpPr>
            <p:nvPr/>
          </p:nvSpPr>
          <p:spPr bwMode="auto">
            <a:xfrm>
              <a:off x="33004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Rectangle 78"/>
            <p:cNvSpPr>
              <a:spLocks noChangeArrowheads="1"/>
            </p:cNvSpPr>
            <p:nvPr/>
          </p:nvSpPr>
          <p:spPr bwMode="auto">
            <a:xfrm>
              <a:off x="34750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Rectangle 79"/>
            <p:cNvSpPr>
              <a:spLocks noChangeArrowheads="1"/>
            </p:cNvSpPr>
            <p:nvPr/>
          </p:nvSpPr>
          <p:spPr bwMode="auto">
            <a:xfrm>
              <a:off x="36480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Rectangle 80"/>
            <p:cNvSpPr>
              <a:spLocks noChangeArrowheads="1"/>
            </p:cNvSpPr>
            <p:nvPr/>
          </p:nvSpPr>
          <p:spPr bwMode="auto">
            <a:xfrm>
              <a:off x="38227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Rectangle 81"/>
            <p:cNvSpPr>
              <a:spLocks noChangeArrowheads="1"/>
            </p:cNvSpPr>
            <p:nvPr/>
          </p:nvSpPr>
          <p:spPr bwMode="auto">
            <a:xfrm>
              <a:off x="39973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Rectangle 82"/>
            <p:cNvSpPr>
              <a:spLocks noChangeArrowheads="1"/>
            </p:cNvSpPr>
            <p:nvPr/>
          </p:nvSpPr>
          <p:spPr bwMode="auto">
            <a:xfrm>
              <a:off x="417036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Rectangle 83"/>
            <p:cNvSpPr>
              <a:spLocks noChangeArrowheads="1"/>
            </p:cNvSpPr>
            <p:nvPr/>
          </p:nvSpPr>
          <p:spPr bwMode="auto">
            <a:xfrm>
              <a:off x="434498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Rectangle 84"/>
            <p:cNvSpPr>
              <a:spLocks noChangeArrowheads="1"/>
            </p:cNvSpPr>
            <p:nvPr/>
          </p:nvSpPr>
          <p:spPr bwMode="auto">
            <a:xfrm>
              <a:off x="45196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Rectangle 85"/>
            <p:cNvSpPr>
              <a:spLocks noChangeArrowheads="1"/>
            </p:cNvSpPr>
            <p:nvPr/>
          </p:nvSpPr>
          <p:spPr bwMode="auto">
            <a:xfrm>
              <a:off x="46942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Rectangle 86"/>
            <p:cNvSpPr>
              <a:spLocks noChangeArrowheads="1"/>
            </p:cNvSpPr>
            <p:nvPr/>
          </p:nvSpPr>
          <p:spPr bwMode="auto">
            <a:xfrm>
              <a:off x="48672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Rectangle 87"/>
            <p:cNvSpPr>
              <a:spLocks noChangeArrowheads="1"/>
            </p:cNvSpPr>
            <p:nvPr/>
          </p:nvSpPr>
          <p:spPr bwMode="auto">
            <a:xfrm>
              <a:off x="50419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Rectangle 88"/>
            <p:cNvSpPr>
              <a:spLocks noChangeArrowheads="1"/>
            </p:cNvSpPr>
            <p:nvPr/>
          </p:nvSpPr>
          <p:spPr bwMode="auto">
            <a:xfrm>
              <a:off x="52165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Rectangle 89"/>
            <p:cNvSpPr>
              <a:spLocks noChangeArrowheads="1"/>
            </p:cNvSpPr>
            <p:nvPr/>
          </p:nvSpPr>
          <p:spPr bwMode="auto">
            <a:xfrm>
              <a:off x="53895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Rectangle 90"/>
            <p:cNvSpPr>
              <a:spLocks noChangeArrowheads="1"/>
            </p:cNvSpPr>
            <p:nvPr/>
          </p:nvSpPr>
          <p:spPr bwMode="auto">
            <a:xfrm>
              <a:off x="5564188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Rectangle 91"/>
            <p:cNvSpPr>
              <a:spLocks noChangeArrowheads="1"/>
            </p:cNvSpPr>
            <p:nvPr/>
          </p:nvSpPr>
          <p:spPr bwMode="auto">
            <a:xfrm>
              <a:off x="5737225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Rectangle 92"/>
            <p:cNvSpPr>
              <a:spLocks noChangeArrowheads="1"/>
            </p:cNvSpPr>
            <p:nvPr/>
          </p:nvSpPr>
          <p:spPr bwMode="auto">
            <a:xfrm>
              <a:off x="5911850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Rectangle 93"/>
            <p:cNvSpPr>
              <a:spLocks noChangeArrowheads="1"/>
            </p:cNvSpPr>
            <p:nvPr/>
          </p:nvSpPr>
          <p:spPr bwMode="auto">
            <a:xfrm>
              <a:off x="60848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Rectangle 94"/>
            <p:cNvSpPr>
              <a:spLocks noChangeArrowheads="1"/>
            </p:cNvSpPr>
            <p:nvPr/>
          </p:nvSpPr>
          <p:spPr bwMode="auto">
            <a:xfrm>
              <a:off x="6259513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Rectangle 95"/>
            <p:cNvSpPr>
              <a:spLocks noChangeArrowheads="1"/>
            </p:cNvSpPr>
            <p:nvPr/>
          </p:nvSpPr>
          <p:spPr bwMode="auto">
            <a:xfrm>
              <a:off x="64325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Rectangle 96"/>
            <p:cNvSpPr>
              <a:spLocks noChangeArrowheads="1"/>
            </p:cNvSpPr>
            <p:nvPr/>
          </p:nvSpPr>
          <p:spPr bwMode="auto">
            <a:xfrm>
              <a:off x="66071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Rectangle 97"/>
            <p:cNvSpPr>
              <a:spLocks noChangeArrowheads="1"/>
            </p:cNvSpPr>
            <p:nvPr/>
          </p:nvSpPr>
          <p:spPr bwMode="auto">
            <a:xfrm>
              <a:off x="678180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Rectangle 98"/>
            <p:cNvSpPr>
              <a:spLocks noChangeArrowheads="1"/>
            </p:cNvSpPr>
            <p:nvPr/>
          </p:nvSpPr>
          <p:spPr bwMode="auto">
            <a:xfrm>
              <a:off x="695483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Rectangle 99"/>
            <p:cNvSpPr>
              <a:spLocks noChangeArrowheads="1"/>
            </p:cNvSpPr>
            <p:nvPr/>
          </p:nvSpPr>
          <p:spPr bwMode="auto">
            <a:xfrm>
              <a:off x="71294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Rectangle 100"/>
            <p:cNvSpPr>
              <a:spLocks noChangeArrowheads="1"/>
            </p:cNvSpPr>
            <p:nvPr/>
          </p:nvSpPr>
          <p:spPr bwMode="auto">
            <a:xfrm>
              <a:off x="730408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Rectangle 101"/>
            <p:cNvSpPr>
              <a:spLocks noChangeArrowheads="1"/>
            </p:cNvSpPr>
            <p:nvPr/>
          </p:nvSpPr>
          <p:spPr bwMode="auto">
            <a:xfrm>
              <a:off x="747712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Rectangle 102"/>
            <p:cNvSpPr>
              <a:spLocks noChangeArrowheads="1"/>
            </p:cNvSpPr>
            <p:nvPr/>
          </p:nvSpPr>
          <p:spPr bwMode="auto">
            <a:xfrm>
              <a:off x="7651750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Rectangle 103"/>
            <p:cNvSpPr>
              <a:spLocks noChangeArrowheads="1"/>
            </p:cNvSpPr>
            <p:nvPr/>
          </p:nvSpPr>
          <p:spPr bwMode="auto">
            <a:xfrm>
              <a:off x="78263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Rectangle 104"/>
            <p:cNvSpPr>
              <a:spLocks noChangeArrowheads="1"/>
            </p:cNvSpPr>
            <p:nvPr/>
          </p:nvSpPr>
          <p:spPr bwMode="auto">
            <a:xfrm>
              <a:off x="799941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Rectangle 105"/>
            <p:cNvSpPr>
              <a:spLocks noChangeArrowheads="1"/>
            </p:cNvSpPr>
            <p:nvPr/>
          </p:nvSpPr>
          <p:spPr bwMode="auto">
            <a:xfrm>
              <a:off x="817403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Rectangle 106"/>
            <p:cNvSpPr>
              <a:spLocks noChangeArrowheads="1"/>
            </p:cNvSpPr>
            <p:nvPr/>
          </p:nvSpPr>
          <p:spPr bwMode="auto">
            <a:xfrm>
              <a:off x="83486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Rectangle 107"/>
            <p:cNvSpPr>
              <a:spLocks noChangeArrowheads="1"/>
            </p:cNvSpPr>
            <p:nvPr/>
          </p:nvSpPr>
          <p:spPr bwMode="auto">
            <a:xfrm>
              <a:off x="85232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Rectangle 108"/>
            <p:cNvSpPr>
              <a:spLocks noChangeArrowheads="1"/>
            </p:cNvSpPr>
            <p:nvPr/>
          </p:nvSpPr>
          <p:spPr bwMode="auto">
            <a:xfrm>
              <a:off x="869632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Rectangle 109"/>
            <p:cNvSpPr>
              <a:spLocks noChangeArrowheads="1"/>
            </p:cNvSpPr>
            <p:nvPr/>
          </p:nvSpPr>
          <p:spPr bwMode="auto">
            <a:xfrm>
              <a:off x="88709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Rectangle 110"/>
            <p:cNvSpPr>
              <a:spLocks noChangeArrowheads="1"/>
            </p:cNvSpPr>
            <p:nvPr/>
          </p:nvSpPr>
          <p:spPr bwMode="auto">
            <a:xfrm>
              <a:off x="90455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Rectangle 111"/>
            <p:cNvSpPr>
              <a:spLocks noChangeArrowheads="1"/>
            </p:cNvSpPr>
            <p:nvPr/>
          </p:nvSpPr>
          <p:spPr bwMode="auto">
            <a:xfrm>
              <a:off x="921861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Rectangle 112"/>
            <p:cNvSpPr>
              <a:spLocks noChangeArrowheads="1"/>
            </p:cNvSpPr>
            <p:nvPr/>
          </p:nvSpPr>
          <p:spPr bwMode="auto">
            <a:xfrm>
              <a:off x="939323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Rectangle 113"/>
            <p:cNvSpPr>
              <a:spLocks noChangeArrowheads="1"/>
            </p:cNvSpPr>
            <p:nvPr/>
          </p:nvSpPr>
          <p:spPr bwMode="auto">
            <a:xfrm>
              <a:off x="95678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Rectangle 114"/>
            <p:cNvSpPr>
              <a:spLocks noChangeArrowheads="1"/>
            </p:cNvSpPr>
            <p:nvPr/>
          </p:nvSpPr>
          <p:spPr bwMode="auto">
            <a:xfrm>
              <a:off x="974090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Rectangle 115"/>
            <p:cNvSpPr>
              <a:spLocks noChangeArrowheads="1"/>
            </p:cNvSpPr>
            <p:nvPr/>
          </p:nvSpPr>
          <p:spPr bwMode="auto">
            <a:xfrm>
              <a:off x="991552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Rectangle 116"/>
            <p:cNvSpPr>
              <a:spLocks noChangeArrowheads="1"/>
            </p:cNvSpPr>
            <p:nvPr/>
          </p:nvSpPr>
          <p:spPr bwMode="auto">
            <a:xfrm>
              <a:off x="100901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Rectangle 117"/>
            <p:cNvSpPr>
              <a:spLocks noChangeArrowheads="1"/>
            </p:cNvSpPr>
            <p:nvPr/>
          </p:nvSpPr>
          <p:spPr bwMode="auto">
            <a:xfrm>
              <a:off x="102647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Rectangle 75"/>
            <p:cNvSpPr>
              <a:spLocks noChangeArrowheads="1"/>
            </p:cNvSpPr>
            <p:nvPr/>
          </p:nvSpPr>
          <p:spPr bwMode="auto">
            <a:xfrm>
              <a:off x="2606075" y="4030216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Communication security you enjoy daily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8880" y="905297"/>
            <a:ext cx="9608120" cy="6809953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Paying by credit card in a supermarket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Cell phone conversations, SMS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Email, chat, online calls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Secure browsing, shopping online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Cloud storage and communication between your devices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Software updates on your computer, phone, tablet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Online banking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Off-line banking: the </a:t>
            </a:r>
            <a:r>
              <a:rPr lang="en-CA" sz="2500" i="1" smtClean="0">
                <a:solidFill>
                  <a:srgbClr val="FFFFFF"/>
                </a:solidFill>
              </a:rPr>
              <a:t>bank</a:t>
            </a:r>
            <a:r>
              <a:rPr lang="en-CA" sz="2500" smtClean="0">
                <a:solidFill>
                  <a:srgbClr val="FFFFFF"/>
                </a:solidFill>
              </a:rPr>
              <a:t> needs to communicate internally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Electricity, water: the </a:t>
            </a:r>
            <a:r>
              <a:rPr lang="en-CA" sz="2500" i="1" smtClean="0">
                <a:solidFill>
                  <a:srgbClr val="FFFFFF"/>
                </a:solidFill>
              </a:rPr>
              <a:t>utility</a:t>
            </a:r>
            <a:r>
              <a:rPr lang="en-CA" sz="2500" smtClean="0">
                <a:solidFill>
                  <a:srgbClr val="FFFFFF"/>
                </a:solidFill>
              </a:rPr>
              <a:t> needs to communicate internally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Car keys, electronic door keys, access control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Government services (online or off-line)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Medical records at your doctor, hospital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Bypassing government surveillance and censorship</a:t>
            </a:r>
          </a:p>
          <a:p>
            <a:pPr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Security </a:t>
            </a:r>
            <a:r>
              <a:rPr lang="en-CA" sz="2500" smtClean="0">
                <a:solidFill>
                  <a:srgbClr val="FFFFFF"/>
                </a:solidFill>
              </a:rPr>
              <a:t>cameras, industrial automation, military, spies...</a:t>
            </a:r>
            <a:endParaRPr lang="en-CA" sz="250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1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 we trust the manufacturer?</a:t>
            </a:r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928688" y="1501775"/>
            <a:ext cx="3429000" cy="3071813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857250" y="1000125"/>
            <a:ext cx="1943100" cy="4302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200"/>
              <a:t>Quantis RNG</a:t>
            </a: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1489075" y="1760538"/>
            <a:ext cx="512763" cy="646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</a:t>
            </a:r>
          </a:p>
        </p:txBody>
      </p:sp>
      <p:cxnSp>
        <p:nvCxnSpPr>
          <p:cNvPr id="4102" name="Straight Arrow Connector 7"/>
          <p:cNvCxnSpPr>
            <a:cxnSpLocks noChangeShapeType="1"/>
          </p:cNvCxnSpPr>
          <p:nvPr/>
        </p:nvCxnSpPr>
        <p:spPr bwMode="auto">
          <a:xfrm>
            <a:off x="1928813" y="2000250"/>
            <a:ext cx="785812" cy="158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2714625" y="1822450"/>
            <a:ext cx="357188" cy="357188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4104" name="Straight Connector 11"/>
          <p:cNvCxnSpPr>
            <a:cxnSpLocks noChangeShapeType="1"/>
          </p:cNvCxnSpPr>
          <p:nvPr/>
        </p:nvCxnSpPr>
        <p:spPr bwMode="auto">
          <a:xfrm rot="16200000" flipH="1">
            <a:off x="2710656" y="1813720"/>
            <a:ext cx="365125" cy="366712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05" name="Straight Connector 13"/>
          <p:cNvCxnSpPr>
            <a:cxnSpLocks noChangeShapeType="1"/>
            <a:stCxn id="4103" idx="1"/>
          </p:cNvCxnSpPr>
          <p:nvPr/>
        </p:nvCxnSpPr>
        <p:spPr bwMode="auto">
          <a:xfrm rot="10800000" flipH="1">
            <a:off x="2714625" y="2000250"/>
            <a:ext cx="785813" cy="158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106" name="Straight Connector 14"/>
          <p:cNvCxnSpPr>
            <a:cxnSpLocks noChangeShapeType="1"/>
          </p:cNvCxnSpPr>
          <p:nvPr/>
        </p:nvCxnSpPr>
        <p:spPr bwMode="auto">
          <a:xfrm rot="5400000">
            <a:off x="2603500" y="2286000"/>
            <a:ext cx="57150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9" name="Chord 18"/>
          <p:cNvSpPr/>
          <p:nvPr/>
        </p:nvSpPr>
        <p:spPr bwMode="auto">
          <a:xfrm flipH="1">
            <a:off x="3330575" y="1827213"/>
            <a:ext cx="357188" cy="357187"/>
          </a:xfrm>
          <a:prstGeom prst="chord">
            <a:avLst>
              <a:gd name="adj1" fmla="val 5357899"/>
              <a:gd name="adj2" fmla="val 16241723"/>
            </a:avLst>
          </a:prstGeom>
          <a:solidFill>
            <a:srgbClr val="00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" name="Chord 19"/>
          <p:cNvSpPr/>
          <p:nvPr/>
        </p:nvSpPr>
        <p:spPr bwMode="auto">
          <a:xfrm rot="5400000" flipH="1">
            <a:off x="2709863" y="2403475"/>
            <a:ext cx="357188" cy="357187"/>
          </a:xfrm>
          <a:prstGeom prst="chord">
            <a:avLst>
              <a:gd name="adj1" fmla="val 5357899"/>
              <a:gd name="adj2" fmla="val 16241723"/>
            </a:avLst>
          </a:prstGeom>
          <a:solidFill>
            <a:srgbClr val="00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cxnSp>
        <p:nvCxnSpPr>
          <p:cNvPr id="4109" name="Straight Connector 21"/>
          <p:cNvCxnSpPr>
            <a:cxnSpLocks noChangeShapeType="1"/>
          </p:cNvCxnSpPr>
          <p:nvPr/>
        </p:nvCxnSpPr>
        <p:spPr bwMode="auto">
          <a:xfrm>
            <a:off x="3643313" y="2000250"/>
            <a:ext cx="28575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0" name="Straight Connector 23"/>
          <p:cNvCxnSpPr>
            <a:cxnSpLocks noChangeShapeType="1"/>
          </p:cNvCxnSpPr>
          <p:nvPr/>
        </p:nvCxnSpPr>
        <p:spPr bwMode="auto">
          <a:xfrm rot="5400000">
            <a:off x="3393281" y="2536032"/>
            <a:ext cx="107156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1" name="Straight Connector 26"/>
          <p:cNvCxnSpPr>
            <a:cxnSpLocks noChangeShapeType="1"/>
          </p:cNvCxnSpPr>
          <p:nvPr/>
        </p:nvCxnSpPr>
        <p:spPr bwMode="auto">
          <a:xfrm rot="5400000">
            <a:off x="2668587" y="2857501"/>
            <a:ext cx="4286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112" name="Rectangle 30"/>
          <p:cNvSpPr>
            <a:spLocks noChangeArrowheads="1"/>
          </p:cNvSpPr>
          <p:nvPr/>
        </p:nvSpPr>
        <p:spPr bwMode="auto">
          <a:xfrm>
            <a:off x="2643188" y="2928938"/>
            <a:ext cx="1500187" cy="42862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lnSpc>
                <a:spcPct val="80000"/>
              </a:lnSpc>
            </a:pPr>
            <a:r>
              <a:rPr lang="en-US" sz="1600"/>
              <a:t>Clicks</a:t>
            </a:r>
          </a:p>
          <a:p>
            <a:pPr>
              <a:lnSpc>
                <a:spcPct val="80000"/>
              </a:lnSpc>
            </a:pPr>
            <a:r>
              <a:rPr lang="en-US" sz="1600"/>
              <a:t>processed</a:t>
            </a:r>
          </a:p>
        </p:txBody>
      </p:sp>
      <p:cxnSp>
        <p:nvCxnSpPr>
          <p:cNvPr id="4113" name="Straight Connector 32"/>
          <p:cNvCxnSpPr>
            <a:cxnSpLocks noChangeShapeType="1"/>
          </p:cNvCxnSpPr>
          <p:nvPr/>
        </p:nvCxnSpPr>
        <p:spPr bwMode="auto">
          <a:xfrm rot="5400000">
            <a:off x="3214688" y="3500438"/>
            <a:ext cx="28575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4" name="Straight Connector 34"/>
          <p:cNvCxnSpPr>
            <a:cxnSpLocks noChangeShapeType="1"/>
          </p:cNvCxnSpPr>
          <p:nvPr/>
        </p:nvCxnSpPr>
        <p:spPr bwMode="auto">
          <a:xfrm rot="10800000">
            <a:off x="2786063" y="3643313"/>
            <a:ext cx="57150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5" name="Straight Connector 37"/>
          <p:cNvCxnSpPr>
            <a:cxnSpLocks noChangeShapeType="1"/>
          </p:cNvCxnSpPr>
          <p:nvPr/>
        </p:nvCxnSpPr>
        <p:spPr bwMode="auto">
          <a:xfrm rot="5400000" flipH="1" flipV="1">
            <a:off x="2143125" y="4286251"/>
            <a:ext cx="128587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 type="arrow" w="lg" len="lg"/>
            <a:tailEnd type="none" w="lg" len="lg"/>
          </a:ln>
        </p:spPr>
      </p:cxnSp>
      <p:sp>
        <p:nvSpPr>
          <p:cNvPr id="4116" name="Rectangle 40"/>
          <p:cNvSpPr>
            <a:spLocks noChangeArrowheads="1"/>
          </p:cNvSpPr>
          <p:nvPr/>
        </p:nvSpPr>
        <p:spPr bwMode="auto">
          <a:xfrm>
            <a:off x="3429000" y="3571875"/>
            <a:ext cx="1000125" cy="4286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l">
              <a:lnSpc>
                <a:spcPct val="80000"/>
              </a:lnSpc>
            </a:pPr>
            <a:r>
              <a:rPr lang="en-US" sz="1600"/>
              <a:t>Random</a:t>
            </a:r>
          </a:p>
          <a:p>
            <a:pPr algn="l">
              <a:lnSpc>
                <a:spcPct val="80000"/>
              </a:lnSpc>
            </a:pPr>
            <a:r>
              <a:rPr lang="en-US" sz="1600"/>
              <a:t>stream</a:t>
            </a:r>
          </a:p>
        </p:txBody>
      </p:sp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5786438" y="1000125"/>
            <a:ext cx="4252912" cy="3929063"/>
            <a:chOff x="5786443" y="1000105"/>
            <a:chExt cx="4253135" cy="3929090"/>
          </a:xfrm>
        </p:grpSpPr>
        <p:sp>
          <p:nvSpPr>
            <p:cNvPr id="4119" name="Rectangle 41"/>
            <p:cNvSpPr>
              <a:spLocks noChangeArrowheads="1"/>
            </p:cNvSpPr>
            <p:nvPr/>
          </p:nvSpPr>
          <p:spPr bwMode="auto">
            <a:xfrm>
              <a:off x="5857880" y="1502430"/>
              <a:ext cx="3429024" cy="3071834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4120" name="TextBox 42"/>
            <p:cNvSpPr txBox="1">
              <a:spLocks noChangeArrowheads="1"/>
            </p:cNvSpPr>
            <p:nvPr/>
          </p:nvSpPr>
          <p:spPr bwMode="auto">
            <a:xfrm>
              <a:off x="5786443" y="1000105"/>
              <a:ext cx="4253135" cy="4308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200"/>
                <a:t>Quantis RNG, </a:t>
              </a:r>
              <a:r>
                <a:rPr lang="en-US" sz="2200">
                  <a:solidFill>
                    <a:srgbClr val="FF0000"/>
                  </a:solidFill>
                </a:rPr>
                <a:t>Trojan-horsed :)</a:t>
              </a:r>
            </a:p>
          </p:txBody>
        </p:sp>
        <p:sp>
          <p:nvSpPr>
            <p:cNvPr id="4121" name="TextBox 43"/>
            <p:cNvSpPr txBox="1">
              <a:spLocks noChangeArrowheads="1"/>
            </p:cNvSpPr>
            <p:nvPr/>
          </p:nvSpPr>
          <p:spPr bwMode="auto">
            <a:xfrm>
              <a:off x="6418427" y="1759796"/>
              <a:ext cx="513282" cy="6463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*</a:t>
              </a:r>
            </a:p>
          </p:txBody>
        </p:sp>
        <p:cxnSp>
          <p:nvCxnSpPr>
            <p:cNvPr id="4122" name="Straight Arrow Connector 44"/>
            <p:cNvCxnSpPr>
              <a:cxnSpLocks noChangeShapeType="1"/>
            </p:cNvCxnSpPr>
            <p:nvPr/>
          </p:nvCxnSpPr>
          <p:spPr bwMode="auto">
            <a:xfrm>
              <a:off x="6858012" y="2000237"/>
              <a:ext cx="785818" cy="1588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4123" name="Rectangle 45"/>
            <p:cNvSpPr>
              <a:spLocks noChangeArrowheads="1"/>
            </p:cNvSpPr>
            <p:nvPr/>
          </p:nvSpPr>
          <p:spPr bwMode="auto">
            <a:xfrm>
              <a:off x="7643830" y="1822525"/>
              <a:ext cx="357190" cy="35719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cxnSp>
          <p:nvCxnSpPr>
            <p:cNvPr id="4124" name="Straight Connector 46"/>
            <p:cNvCxnSpPr>
              <a:cxnSpLocks noChangeShapeType="1"/>
            </p:cNvCxnSpPr>
            <p:nvPr/>
          </p:nvCxnSpPr>
          <p:spPr bwMode="auto">
            <a:xfrm rot="16200000" flipH="1">
              <a:off x="7639357" y="1813727"/>
              <a:ext cx="365760" cy="36576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25" name="Straight Connector 47"/>
            <p:cNvCxnSpPr>
              <a:cxnSpLocks noChangeShapeType="1"/>
              <a:stCxn id="4123" idx="1"/>
            </p:cNvCxnSpPr>
            <p:nvPr/>
          </p:nvCxnSpPr>
          <p:spPr bwMode="auto">
            <a:xfrm rot="10800000" flipH="1">
              <a:off x="7643830" y="2000238"/>
              <a:ext cx="785818" cy="883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4126" name="Straight Connector 48"/>
            <p:cNvCxnSpPr>
              <a:cxnSpLocks noChangeShapeType="1"/>
            </p:cNvCxnSpPr>
            <p:nvPr/>
          </p:nvCxnSpPr>
          <p:spPr bwMode="auto">
            <a:xfrm rot="5400000">
              <a:off x="7533119" y="2285989"/>
              <a:ext cx="571504" cy="0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50" name="Chord 49"/>
            <p:cNvSpPr/>
            <p:nvPr/>
          </p:nvSpPr>
          <p:spPr bwMode="auto">
            <a:xfrm flipH="1">
              <a:off x="8259898" y="1827199"/>
              <a:ext cx="357206" cy="357189"/>
            </a:xfrm>
            <a:prstGeom prst="chord">
              <a:avLst>
                <a:gd name="adj1" fmla="val 5357899"/>
                <a:gd name="adj2" fmla="val 16241723"/>
              </a:avLst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" name="Chord 50"/>
            <p:cNvSpPr/>
            <p:nvPr/>
          </p:nvSpPr>
          <p:spPr bwMode="auto">
            <a:xfrm rot="5400000" flipH="1">
              <a:off x="7639954" y="2402662"/>
              <a:ext cx="357190" cy="358794"/>
            </a:xfrm>
            <a:prstGeom prst="chord">
              <a:avLst>
                <a:gd name="adj1" fmla="val 5357899"/>
                <a:gd name="adj2" fmla="val 16241723"/>
              </a:avLst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cxnSp>
          <p:nvCxnSpPr>
            <p:cNvPr id="4129" name="Straight Connector 51"/>
            <p:cNvCxnSpPr>
              <a:cxnSpLocks noChangeShapeType="1"/>
            </p:cNvCxnSpPr>
            <p:nvPr/>
          </p:nvCxnSpPr>
          <p:spPr bwMode="auto">
            <a:xfrm>
              <a:off x="8572524" y="2000237"/>
              <a:ext cx="285752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0" name="Straight Connector 52"/>
            <p:cNvCxnSpPr>
              <a:cxnSpLocks noChangeShapeType="1"/>
            </p:cNvCxnSpPr>
            <p:nvPr/>
          </p:nvCxnSpPr>
          <p:spPr bwMode="auto">
            <a:xfrm rot="5400000">
              <a:off x="8322491" y="2536022"/>
              <a:ext cx="107157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1" name="Straight Connector 53"/>
            <p:cNvCxnSpPr>
              <a:cxnSpLocks noChangeShapeType="1"/>
            </p:cNvCxnSpPr>
            <p:nvPr/>
          </p:nvCxnSpPr>
          <p:spPr bwMode="auto">
            <a:xfrm rot="5400000">
              <a:off x="7598519" y="2857493"/>
              <a:ext cx="42862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132" name="Rectangle 54"/>
            <p:cNvSpPr>
              <a:spLocks noChangeArrowheads="1"/>
            </p:cNvSpPr>
            <p:nvPr/>
          </p:nvSpPr>
          <p:spPr bwMode="auto">
            <a:xfrm>
              <a:off x="7572392" y="2928931"/>
              <a:ext cx="1500198" cy="428628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lnSpc>
                  <a:spcPct val="80000"/>
                </a:lnSpc>
              </a:pPr>
              <a:r>
                <a:rPr lang="en-US" sz="1600"/>
                <a:t>Clicks</a:t>
              </a:r>
            </a:p>
            <a:p>
              <a:pPr>
                <a:lnSpc>
                  <a:spcPct val="80000"/>
                </a:lnSpc>
              </a:pPr>
              <a:r>
                <a:rPr lang="en-US" sz="1600"/>
                <a:t>processed</a:t>
              </a:r>
            </a:p>
          </p:txBody>
        </p:sp>
        <p:cxnSp>
          <p:nvCxnSpPr>
            <p:cNvPr id="4133" name="Straight Connector 55"/>
            <p:cNvCxnSpPr>
              <a:cxnSpLocks noChangeShapeType="1"/>
            </p:cNvCxnSpPr>
            <p:nvPr/>
          </p:nvCxnSpPr>
          <p:spPr bwMode="auto">
            <a:xfrm rot="5400000">
              <a:off x="8143896" y="3500435"/>
              <a:ext cx="285752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4" name="Straight Connector 56"/>
            <p:cNvCxnSpPr>
              <a:cxnSpLocks noChangeShapeType="1"/>
            </p:cNvCxnSpPr>
            <p:nvPr/>
          </p:nvCxnSpPr>
          <p:spPr bwMode="auto">
            <a:xfrm rot="10800000">
              <a:off x="7929582" y="3643311"/>
              <a:ext cx="35719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5" name="Straight Connector 57"/>
            <p:cNvCxnSpPr>
              <a:cxnSpLocks noChangeShapeType="1"/>
              <a:endCxn id="4137" idx="0"/>
            </p:cNvCxnSpPr>
            <p:nvPr/>
          </p:nvCxnSpPr>
          <p:spPr bwMode="auto">
            <a:xfrm rot="5400000" flipH="1" flipV="1">
              <a:off x="7250921" y="4464848"/>
              <a:ext cx="928694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arrow" w="lg" len="lg"/>
              <a:tailEnd type="none" w="lg" len="lg"/>
            </a:ln>
          </p:spPr>
        </p:cxnSp>
        <p:sp>
          <p:nvSpPr>
            <p:cNvPr id="4136" name="Rectangle 58"/>
            <p:cNvSpPr>
              <a:spLocks noChangeArrowheads="1"/>
            </p:cNvSpPr>
            <p:nvPr/>
          </p:nvSpPr>
          <p:spPr bwMode="auto">
            <a:xfrm>
              <a:off x="8358210" y="3571873"/>
              <a:ext cx="1000132" cy="42862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en-US" sz="1600"/>
                <a:t>Random</a:t>
              </a:r>
            </a:p>
            <a:p>
              <a:pPr algn="l">
                <a:lnSpc>
                  <a:spcPct val="80000"/>
                </a:lnSpc>
              </a:pPr>
              <a:r>
                <a:rPr lang="en-US" sz="1600"/>
                <a:t>stream</a:t>
              </a:r>
            </a:p>
          </p:txBody>
        </p:sp>
        <p:sp>
          <p:nvSpPr>
            <p:cNvPr id="4137" name="Rectangle 59"/>
            <p:cNvSpPr>
              <a:spLocks noChangeArrowheads="1"/>
            </p:cNvSpPr>
            <p:nvPr/>
          </p:nvSpPr>
          <p:spPr bwMode="auto">
            <a:xfrm>
              <a:off x="7358078" y="4000501"/>
              <a:ext cx="714380" cy="428628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lnSpc>
                  <a:spcPct val="80000"/>
                </a:lnSpc>
              </a:pPr>
              <a:r>
                <a:rPr lang="en-US" sz="1600"/>
                <a:t>Switch</a:t>
              </a:r>
            </a:p>
          </p:txBody>
        </p:sp>
        <p:cxnSp>
          <p:nvCxnSpPr>
            <p:cNvPr id="4138" name="Straight Connector 61"/>
            <p:cNvCxnSpPr>
              <a:cxnSpLocks noChangeShapeType="1"/>
            </p:cNvCxnSpPr>
            <p:nvPr/>
          </p:nvCxnSpPr>
          <p:spPr bwMode="auto">
            <a:xfrm rot="5400000">
              <a:off x="7750987" y="3821906"/>
              <a:ext cx="35719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9" name="Straight Connector 66"/>
            <p:cNvCxnSpPr>
              <a:cxnSpLocks noChangeShapeType="1"/>
            </p:cNvCxnSpPr>
            <p:nvPr/>
          </p:nvCxnSpPr>
          <p:spPr bwMode="auto">
            <a:xfrm rot="5400000" flipH="1" flipV="1">
              <a:off x="7322359" y="3821906"/>
              <a:ext cx="35719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40" name="Straight Connector 69"/>
            <p:cNvCxnSpPr>
              <a:cxnSpLocks noChangeShapeType="1"/>
            </p:cNvCxnSpPr>
            <p:nvPr/>
          </p:nvCxnSpPr>
          <p:spPr bwMode="auto">
            <a:xfrm>
              <a:off x="6715136" y="3643311"/>
              <a:ext cx="78581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41" name="Straight Connector 72"/>
            <p:cNvCxnSpPr>
              <a:cxnSpLocks noChangeShapeType="1"/>
            </p:cNvCxnSpPr>
            <p:nvPr/>
          </p:nvCxnSpPr>
          <p:spPr bwMode="auto">
            <a:xfrm rot="5400000" flipH="1" flipV="1">
              <a:off x="6643698" y="3571873"/>
              <a:ext cx="142876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142" name="Rectangle 75"/>
            <p:cNvSpPr>
              <a:spLocks noChangeArrowheads="1"/>
            </p:cNvSpPr>
            <p:nvPr/>
          </p:nvSpPr>
          <p:spPr bwMode="auto">
            <a:xfrm>
              <a:off x="5929318" y="2643179"/>
              <a:ext cx="1500198" cy="85725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lnSpc>
                  <a:spcPct val="80000"/>
                </a:lnSpc>
              </a:pPr>
              <a:r>
                <a:rPr lang="en-US" sz="1600"/>
                <a:t>Memory with</a:t>
              </a:r>
            </a:p>
            <a:p>
              <a:pPr>
                <a:lnSpc>
                  <a:spcPct val="80000"/>
                </a:lnSpc>
              </a:pPr>
              <a:r>
                <a:rPr lang="en-US" sz="1600"/>
                <a:t>pre-recorded</a:t>
              </a:r>
            </a:p>
            <a:p>
              <a:pPr>
                <a:lnSpc>
                  <a:spcPct val="80000"/>
                </a:lnSpc>
              </a:pPr>
              <a:r>
                <a:rPr lang="en-US" sz="1600"/>
                <a:t>random</a:t>
              </a:r>
            </a:p>
            <a:p>
              <a:pPr>
                <a:lnSpc>
                  <a:spcPct val="80000"/>
                </a:lnSpc>
              </a:pPr>
              <a:r>
                <a:rPr lang="en-US" sz="1600"/>
                <a:t>sequence</a:t>
              </a:r>
            </a:p>
          </p:txBody>
        </p:sp>
        <p:cxnSp>
          <p:nvCxnSpPr>
            <p:cNvPr id="4143" name="Straight Connector 79"/>
            <p:cNvCxnSpPr>
              <a:cxnSpLocks noChangeShapeType="1"/>
            </p:cNvCxnSpPr>
            <p:nvPr/>
          </p:nvCxnSpPr>
          <p:spPr bwMode="auto">
            <a:xfrm rot="10800000">
              <a:off x="6786574" y="4214815"/>
              <a:ext cx="571504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pic>
          <p:nvPicPr>
            <p:cNvPr id="4144" name="Picture 5" descr="C:\Users\makarov\AppData\Local\Microsoft\Windows\Temporary Internet Files\Content.IE5\VEC8GR6O\MCj04242140000[1].wm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57946" y="3786187"/>
              <a:ext cx="510320" cy="706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" name="TextBox 4"/>
          <p:cNvSpPr txBox="1">
            <a:spLocks noChangeArrowheads="1"/>
          </p:cNvSpPr>
          <p:nvPr/>
        </p:nvSpPr>
        <p:spPr bwMode="auto">
          <a:xfrm>
            <a:off x="317500" y="5715000"/>
            <a:ext cx="989806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200"/>
              <a:t>Many components in QKD system can be Trojan-horsed:</a:t>
            </a:r>
          </a:p>
          <a:p>
            <a:pPr algn="l"/>
            <a:endParaRPr lang="en-US" sz="700"/>
          </a:p>
          <a:p>
            <a:pPr algn="l"/>
            <a:r>
              <a:rPr lang="en-US" sz="2200"/>
              <a:t>		– access to secret information</a:t>
            </a:r>
          </a:p>
          <a:p>
            <a:pPr algn="l"/>
            <a:r>
              <a:rPr lang="en-US" sz="2200"/>
              <a:t>		– electrical power</a:t>
            </a:r>
          </a:p>
          <a:p>
            <a:pPr algn="l"/>
            <a:r>
              <a:rPr lang="en-US" sz="2200"/>
              <a:t>		– way to communicate outside or compromise security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01-id3110-alice-sn08008F030-bob-sn08008F130.jpg"/>
          <p:cNvPicPr>
            <a:picLocks noChangeAspect="1"/>
          </p:cNvPicPr>
          <p:nvPr/>
        </p:nvPicPr>
        <p:blipFill>
          <a:blip r:embed="rId2" cstate="print"/>
          <a:srcRect l="1843" r="1019" b="2858"/>
          <a:stretch>
            <a:fillRect/>
          </a:stretch>
        </p:blipFill>
        <p:spPr bwMode="auto">
          <a:xfrm>
            <a:off x="0" y="0"/>
            <a:ext cx="1028700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96838" y="6891338"/>
            <a:ext cx="1117600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359" tIns="45680" rIns="91359" bIns="4568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0"/>
              <a:t>Alice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9236075" y="6891338"/>
            <a:ext cx="950913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359" tIns="45680" rIns="91359" bIns="4568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0"/>
              <a:t>Bob</a:t>
            </a:r>
          </a:p>
        </p:txBody>
      </p:sp>
      <p:sp>
        <p:nvSpPr>
          <p:cNvPr id="2051" name="Title 4"/>
          <p:cNvSpPr>
            <a:spLocks noGrp="1"/>
          </p:cNvSpPr>
          <p:nvPr>
            <p:ph type="title"/>
          </p:nvPr>
        </p:nvSpPr>
        <p:spPr>
          <a:xfrm>
            <a:off x="247650" y="68400"/>
            <a:ext cx="9753600" cy="936625"/>
          </a:xfrm>
        </p:spPr>
        <p:txBody>
          <a:bodyPr/>
          <a:lstStyle/>
          <a:p>
            <a:pPr algn="ctr"/>
            <a:r>
              <a:rPr lang="en-US" sz="2400" smtClean="0">
                <a:solidFill>
                  <a:srgbClr val="C0C0C0"/>
                </a:solidFill>
              </a:rPr>
              <a:t>ID Quantique Clavis2 QKD system</a:t>
            </a:r>
          </a:p>
        </p:txBody>
      </p:sp>
      <p:sp>
        <p:nvSpPr>
          <p:cNvPr id="11" name="TextBox 46"/>
          <p:cNvSpPr txBox="1">
            <a:spLocks noChangeArrowheads="1"/>
          </p:cNvSpPr>
          <p:nvPr/>
        </p:nvSpPr>
        <p:spPr bwMode="auto">
          <a:xfrm>
            <a:off x="6477944" y="7504047"/>
            <a:ext cx="3809056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CA" sz="900" b="0">
                <a:solidFill>
                  <a:srgbClr val="000000"/>
                </a:solidFill>
              </a:rPr>
              <a:t>Photo ©</a:t>
            </a:r>
            <a:r>
              <a:rPr lang="en-CA" sz="200" b="0">
                <a:solidFill>
                  <a:srgbClr val="000000"/>
                </a:solidFill>
              </a:rPr>
              <a:t> </a:t>
            </a:r>
            <a:r>
              <a:rPr lang="en-CA" sz="900" b="0">
                <a:solidFill>
                  <a:srgbClr val="000000"/>
                </a:solidFill>
              </a:rPr>
              <a:t>2008 Vadim Makarov. Published with approval of ID Qiantique</a:t>
            </a:r>
          </a:p>
        </p:txBody>
      </p:sp>
    </p:spTree>
    <p:extLst>
      <p:ext uri="{BB962C8B-B14F-4D97-AF65-F5344CB8AC3E}">
        <p14:creationId xmlns:p14="http://schemas.microsoft.com/office/powerpoint/2010/main" val="26233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Double clicks</a:t>
            </a:r>
          </a:p>
        </p:txBody>
      </p:sp>
      <p:sp>
        <p:nvSpPr>
          <p:cNvPr id="21507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N. Lütkenhaus, Phys. Rev. A </a:t>
            </a:r>
            <a:r>
              <a:rPr lang="en-US" sz="1600">
                <a:solidFill>
                  <a:srgbClr val="4D4D4D"/>
                </a:solidFill>
                <a:cs typeface="Arial" pitchFamily="34" charset="0"/>
              </a:rPr>
              <a:t>59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, 3301 (1999)</a:t>
            </a:r>
          </a:p>
          <a:p>
            <a:pPr algn="r"/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T. </a:t>
            </a:r>
            <a:r>
              <a:rPr lang="en-US" sz="1600" b="0" smtClean="0">
                <a:solidFill>
                  <a:srgbClr val="4D4D4D"/>
                </a:solidFill>
                <a:cs typeface="Arial" pitchFamily="34" charset="0"/>
              </a:rPr>
              <a:t>Tsurumaru &amp; 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K. Tamaki, Phys. Rev. A </a:t>
            </a:r>
            <a:r>
              <a:rPr lang="en-US" sz="1600">
                <a:solidFill>
                  <a:srgbClr val="4D4D4D"/>
                </a:solidFill>
                <a:cs typeface="Arial" pitchFamily="34" charset="0"/>
              </a:rPr>
              <a:t>78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, 032302 (2008)</a:t>
            </a: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214313" y="714375"/>
            <a:ext cx="9898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200"/>
              <a:t>– occur naturally because of detector dark counts, multi-photon pulses...</a:t>
            </a:r>
          </a:p>
          <a:p>
            <a:pPr algn="l"/>
            <a:endParaRPr lang="en-US" sz="700"/>
          </a:p>
          <a:p>
            <a:pPr algn="l"/>
            <a:r>
              <a:rPr lang="en-US" sz="2200"/>
              <a:t>	</a:t>
            </a:r>
            <a:r>
              <a:rPr lang="en-US"/>
              <a:t>Discard them?</a:t>
            </a:r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214313" y="6500813"/>
            <a:ext cx="9898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Proper treatment for double clicks:  assign a random bit value.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1000" y="1857375"/>
            <a:ext cx="9247188" cy="714375"/>
          </a:xfrm>
          <a:prstGeom prst="rect">
            <a:avLst/>
          </a:prstGeom>
        </p:spPr>
        <p:txBody>
          <a:bodyPr lIns="101672" tIns="50836" rIns="101672" bIns="50836"/>
          <a:lstStyle/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r>
              <a:rPr lang="nb-NO" sz="2200" kern="0">
                <a:latin typeface="+mn-lt"/>
              </a:rPr>
              <a:t>Intercept-resend attack... </a:t>
            </a:r>
            <a:r>
              <a:rPr lang="nb-NO" sz="2200" kern="0">
                <a:solidFill>
                  <a:srgbClr val="FF0000"/>
                </a:solidFill>
                <a:latin typeface="+mn-lt"/>
              </a:rPr>
              <a:t>with a twist:</a:t>
            </a:r>
            <a:endParaRPr lang="en-US" sz="2200" kern="0">
              <a:solidFill>
                <a:srgbClr val="FF0000"/>
              </a:solidFill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kern="0"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kern="0"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kern="0"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kern="0"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sz="2600" kern="0">
              <a:latin typeface="+mn-lt"/>
            </a:endParaRPr>
          </a:p>
        </p:txBody>
      </p:sp>
      <p:sp>
        <p:nvSpPr>
          <p:cNvPr id="21511" name="Rectangle 14"/>
          <p:cNvSpPr>
            <a:spLocks noChangeArrowheads="1"/>
          </p:cNvSpPr>
          <p:nvPr/>
        </p:nvSpPr>
        <p:spPr bwMode="auto">
          <a:xfrm>
            <a:off x="2551212" y="3425577"/>
            <a:ext cx="2952328" cy="1584176"/>
          </a:xfrm>
          <a:prstGeom prst="rect">
            <a:avLst/>
          </a:prstGeom>
          <a:solidFill>
            <a:srgbClr val="EAEAEA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Rectangle 16"/>
          <p:cNvSpPr>
            <a:spLocks noChangeArrowheads="1"/>
          </p:cNvSpPr>
          <p:nvPr/>
        </p:nvSpPr>
        <p:spPr bwMode="auto">
          <a:xfrm>
            <a:off x="2839244" y="3929634"/>
            <a:ext cx="1080120" cy="864095"/>
          </a:xfrm>
          <a:prstGeom prst="rect">
            <a:avLst/>
          </a:prstGeom>
          <a:solidFill>
            <a:srgbClr val="99FF99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lIns="101672" tIns="50836" rIns="101672" bIns="50836" anchor="ctr"/>
          <a:lstStyle/>
          <a:p>
            <a:pPr marL="381000" indent="-381000" defTabSz="1016000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nb-NO" sz="2200" smtClean="0">
                <a:cs typeface="Arial" pitchFamily="34" charset="0"/>
              </a:rPr>
              <a:t>Bob</a:t>
            </a:r>
            <a:r>
              <a:rPr lang="el-GR" sz="2200" smtClean="0">
                <a:cs typeface="Arial" pitchFamily="34" charset="0"/>
              </a:rPr>
              <a:t>´</a:t>
            </a:r>
            <a:endParaRPr lang="en-US" sz="2200">
              <a:cs typeface="Arial" pitchFamily="34" charset="0"/>
            </a:endParaRPr>
          </a:p>
        </p:txBody>
      </p:sp>
      <p:sp>
        <p:nvSpPr>
          <p:cNvPr id="21513" name="Rectangle 17"/>
          <p:cNvSpPr>
            <a:spLocks noChangeArrowheads="1"/>
          </p:cNvSpPr>
          <p:nvPr/>
        </p:nvSpPr>
        <p:spPr bwMode="auto">
          <a:xfrm>
            <a:off x="4135388" y="3929634"/>
            <a:ext cx="1080120" cy="864095"/>
          </a:xfrm>
          <a:prstGeom prst="rect">
            <a:avLst/>
          </a:prstGeom>
          <a:solidFill>
            <a:srgbClr val="FF99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101672" tIns="50836" rIns="101672" bIns="50836" anchor="ctr"/>
          <a:lstStyle/>
          <a:p>
            <a:pPr marL="381000" indent="-381000" defTabSz="1016000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nb-NO" sz="2200" smtClean="0">
                <a:cs typeface="Arial" pitchFamily="34" charset="0"/>
              </a:rPr>
              <a:t>Alice</a:t>
            </a:r>
            <a:r>
              <a:rPr lang="el-GR" sz="2200" smtClean="0">
                <a:cs typeface="Arial" pitchFamily="34" charset="0"/>
              </a:rPr>
              <a:t>´</a:t>
            </a:r>
            <a:endParaRPr lang="en-US" sz="2200">
              <a:cs typeface="Arial" pitchFamily="34" charset="0"/>
            </a:endParaRPr>
          </a:p>
        </p:txBody>
      </p:sp>
      <p:sp>
        <p:nvSpPr>
          <p:cNvPr id="21514" name="Text Box 18"/>
          <p:cNvSpPr txBox="1">
            <a:spLocks noChangeArrowheads="1"/>
          </p:cNvSpPr>
          <p:nvPr/>
        </p:nvSpPr>
        <p:spPr bwMode="auto">
          <a:xfrm>
            <a:off x="2561845" y="3393678"/>
            <a:ext cx="753557" cy="471997"/>
          </a:xfrm>
          <a:prstGeom prst="rect">
            <a:avLst/>
          </a:prstGeom>
          <a:noFill/>
          <a:ln w="63500" cap="sq">
            <a:noFill/>
            <a:miter lim="800000"/>
            <a:headEnd/>
            <a:tailEnd/>
          </a:ln>
        </p:spPr>
        <p:txBody>
          <a:bodyPr wrap="none" lIns="101672" tIns="50836" rIns="101672" bIns="50836">
            <a:spAutoFit/>
          </a:bodyPr>
          <a:lstStyle/>
          <a:p>
            <a:pPr marL="381000" indent="-381000" algn="l" defTabSz="1016000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nb-NO" smtClean="0">
                <a:cs typeface="Arial" pitchFamily="34" charset="0"/>
              </a:rPr>
              <a:t>Eve</a:t>
            </a:r>
            <a:endParaRPr lang="en-US">
              <a:cs typeface="Arial" pitchFamily="34" charset="0"/>
            </a:endParaRPr>
          </a:p>
        </p:txBody>
      </p:sp>
      <p:sp>
        <p:nvSpPr>
          <p:cNvPr id="21517" name="TextBox 28"/>
          <p:cNvSpPr txBox="1">
            <a:spLocks noChangeArrowheads="1"/>
          </p:cNvSpPr>
          <p:nvPr/>
        </p:nvSpPr>
        <p:spPr bwMode="auto">
          <a:xfrm>
            <a:off x="5524351" y="3447728"/>
            <a:ext cx="1301750" cy="7699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00"/>
                </a:solidFill>
              </a:rPr>
              <a:t>100</a:t>
            </a:r>
          </a:p>
          <a:p>
            <a:r>
              <a:rPr lang="en-US" sz="2200">
                <a:solidFill>
                  <a:srgbClr val="FF0000"/>
                </a:solidFill>
              </a:rPr>
              <a:t>photons</a:t>
            </a:r>
          </a:p>
        </p:txBody>
      </p:sp>
      <p:sp>
        <p:nvSpPr>
          <p:cNvPr id="21518" name="Rectangle 13"/>
          <p:cNvSpPr>
            <a:spLocks noChangeArrowheads="1"/>
          </p:cNvSpPr>
          <p:nvPr/>
        </p:nvSpPr>
        <p:spPr bwMode="auto">
          <a:xfrm>
            <a:off x="534988" y="3929633"/>
            <a:ext cx="1224136" cy="864096"/>
          </a:xfrm>
          <a:prstGeom prst="rect">
            <a:avLst/>
          </a:prstGeom>
          <a:solidFill>
            <a:srgbClr val="FF99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101672" tIns="50836" rIns="101672" bIns="50836" anchor="ctr"/>
          <a:lstStyle/>
          <a:p>
            <a:pPr defTabSz="1016000"/>
            <a:r>
              <a:rPr lang="nb-NO" smtClean="0">
                <a:cs typeface="Arial" pitchFamily="34" charset="0"/>
              </a:rPr>
              <a:t>Alice</a:t>
            </a:r>
            <a:endParaRPr lang="en-US">
              <a:cs typeface="Arial" pitchFamily="34" charset="0"/>
            </a:endParaRPr>
          </a:p>
        </p:txBody>
      </p:sp>
      <p:sp>
        <p:nvSpPr>
          <p:cNvPr id="21519" name="Rectangle 16"/>
          <p:cNvSpPr>
            <a:spLocks noChangeArrowheads="1"/>
          </p:cNvSpPr>
          <p:nvPr/>
        </p:nvSpPr>
        <p:spPr bwMode="auto">
          <a:xfrm>
            <a:off x="7807796" y="2182317"/>
            <a:ext cx="890588" cy="8112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101672" tIns="50836" rIns="101672" bIns="50836" anchor="ctr"/>
          <a:lstStyle/>
          <a:p>
            <a:pPr marL="381000" indent="-381000" defTabSz="1016000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nb-NO" sz="3800">
                <a:solidFill>
                  <a:srgbClr val="009900"/>
                </a:solidFill>
                <a:cs typeface="Arial" pitchFamily="34" charset="0"/>
              </a:rPr>
              <a:t>Bob:</a:t>
            </a:r>
            <a:endParaRPr lang="en-US" sz="3800">
              <a:solidFill>
                <a:srgbClr val="009900"/>
              </a:solidFill>
              <a:cs typeface="Arial" pitchFamily="34" charset="0"/>
            </a:endParaRPr>
          </a:p>
        </p:txBody>
      </p:sp>
      <p:cxnSp>
        <p:nvCxnSpPr>
          <p:cNvPr id="21520" name="Straight Arrow Connector 31"/>
          <p:cNvCxnSpPr>
            <a:cxnSpLocks noChangeShapeType="1"/>
          </p:cNvCxnSpPr>
          <p:nvPr/>
        </p:nvCxnSpPr>
        <p:spPr bwMode="auto">
          <a:xfrm flipV="1">
            <a:off x="6858000" y="3569593"/>
            <a:ext cx="733772" cy="71665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521" name="Straight Arrow Connector 32"/>
          <p:cNvCxnSpPr>
            <a:cxnSpLocks noChangeShapeType="1"/>
          </p:cNvCxnSpPr>
          <p:nvPr/>
        </p:nvCxnSpPr>
        <p:spPr bwMode="auto">
          <a:xfrm>
            <a:off x="6858000" y="4429125"/>
            <a:ext cx="733772" cy="652636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1522" name="TextBox 33"/>
          <p:cNvSpPr txBox="1">
            <a:spLocks noChangeArrowheads="1"/>
          </p:cNvSpPr>
          <p:nvPr/>
        </p:nvSpPr>
        <p:spPr bwMode="auto">
          <a:xfrm>
            <a:off x="7643813" y="3014663"/>
            <a:ext cx="1952625" cy="1200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Detects in</a:t>
            </a:r>
          </a:p>
          <a:p>
            <a:pPr algn="l"/>
            <a:r>
              <a:rPr lang="en-US"/>
              <a:t>Eve’s basis:</a:t>
            </a:r>
          </a:p>
          <a:p>
            <a:pPr algn="l"/>
            <a:r>
              <a:rPr lang="en-US"/>
              <a:t>single click</a:t>
            </a:r>
          </a:p>
        </p:txBody>
      </p:sp>
      <p:sp>
        <p:nvSpPr>
          <p:cNvPr id="21523" name="TextBox 34"/>
          <p:cNvSpPr txBox="1">
            <a:spLocks noChangeArrowheads="1"/>
          </p:cNvSpPr>
          <p:nvPr/>
        </p:nvSpPr>
        <p:spPr bwMode="auto">
          <a:xfrm>
            <a:off x="7643813" y="4572000"/>
            <a:ext cx="2611437" cy="15700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969696"/>
                </a:solidFill>
              </a:rPr>
              <a:t>Detects in</a:t>
            </a:r>
          </a:p>
          <a:p>
            <a:pPr algn="l"/>
            <a:r>
              <a:rPr lang="en-US">
                <a:solidFill>
                  <a:srgbClr val="969696"/>
                </a:solidFill>
              </a:rPr>
              <a:t>conjugate basis:</a:t>
            </a:r>
          </a:p>
          <a:p>
            <a:pPr algn="l"/>
            <a:r>
              <a:rPr lang="en-US">
                <a:solidFill>
                  <a:srgbClr val="969696"/>
                </a:solidFill>
              </a:rPr>
              <a:t>double click,</a:t>
            </a:r>
          </a:p>
          <a:p>
            <a:pPr algn="l"/>
            <a:r>
              <a:rPr lang="en-US">
                <a:solidFill>
                  <a:srgbClr val="969696"/>
                </a:solidFill>
              </a:rPr>
              <a:t>discarded</a:t>
            </a:r>
          </a:p>
        </p:txBody>
      </p:sp>
      <p:cxnSp>
        <p:nvCxnSpPr>
          <p:cNvPr id="20" name="Straight Arrow Connector 175"/>
          <p:cNvCxnSpPr>
            <a:cxnSpLocks noChangeShapeType="1"/>
            <a:stCxn id="21518" idx="3"/>
            <a:endCxn id="21512" idx="1"/>
          </p:cNvCxnSpPr>
          <p:nvPr/>
        </p:nvCxnSpPr>
        <p:spPr bwMode="auto">
          <a:xfrm>
            <a:off x="1759124" y="4361681"/>
            <a:ext cx="1080120" cy="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cxnSp>
        <p:nvCxnSpPr>
          <p:cNvPr id="24" name="Straight Arrow Connector 175"/>
          <p:cNvCxnSpPr>
            <a:cxnSpLocks noChangeShapeType="1"/>
            <a:stCxn id="21513" idx="3"/>
          </p:cNvCxnSpPr>
          <p:nvPr/>
        </p:nvCxnSpPr>
        <p:spPr bwMode="auto">
          <a:xfrm flipV="1">
            <a:off x="5215508" y="4361681"/>
            <a:ext cx="1512168" cy="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Trojan-horse attack</a:t>
            </a:r>
          </a:p>
        </p:txBody>
      </p:sp>
      <p:sp>
        <p:nvSpPr>
          <p:cNvPr id="22531" name="Text Box 3"/>
          <p:cNvSpPr txBox="1">
            <a:spLocks noChangeAspect="1" noChangeArrowheads="1"/>
          </p:cNvSpPr>
          <p:nvPr/>
        </p:nvSpPr>
        <p:spPr bwMode="auto">
          <a:xfrm>
            <a:off x="306388" y="1057275"/>
            <a:ext cx="1017587" cy="4556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nb-NO" sz="2800" b="0"/>
              <a:t>Alice</a:t>
            </a:r>
          </a:p>
        </p:txBody>
      </p:sp>
      <p:sp>
        <p:nvSpPr>
          <p:cNvPr id="22532" name="Rectangle 4"/>
          <p:cNvSpPr>
            <a:spLocks noChangeAspect="1" noChangeArrowheads="1"/>
          </p:cNvSpPr>
          <p:nvPr/>
        </p:nvSpPr>
        <p:spPr bwMode="auto">
          <a:xfrm>
            <a:off x="277813" y="1076325"/>
            <a:ext cx="9721850" cy="2667000"/>
          </a:xfrm>
          <a:prstGeom prst="rect">
            <a:avLst/>
          </a:prstGeom>
          <a:noFill/>
          <a:ln w="25400">
            <a:pattFill prst="pct50">
              <a:fgClr>
                <a:srgbClr val="3366FF"/>
              </a:fgClr>
              <a:bgClr>
                <a:srgbClr val="FFFFFF"/>
              </a:bgClr>
            </a:patt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8940800" y="4307632"/>
            <a:ext cx="1060450" cy="8461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nb-NO" sz="1600"/>
              <a:t>Line</a:t>
            </a:r>
            <a:endParaRPr lang="nb-NO" sz="1400"/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8482013" y="4387007"/>
            <a:ext cx="412750" cy="4238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8482013" y="4483844"/>
            <a:ext cx="412750" cy="4222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8482013" y="4577507"/>
            <a:ext cx="412750" cy="4222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8482013" y="4671169"/>
            <a:ext cx="412750" cy="42068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8435975" y="2638425"/>
            <a:ext cx="93663" cy="5143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l"/>
            <a:endParaRPr lang="en-US" sz="1400" b="0">
              <a:latin typeface="Times New Roman" pitchFamily="18" charset="0"/>
            </a:endParaRP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8534400" y="2667000"/>
            <a:ext cx="1470025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rIns="0" anchor="ctr"/>
          <a:lstStyle/>
          <a:p>
            <a:pPr algn="l">
              <a:lnSpc>
                <a:spcPct val="90000"/>
              </a:lnSpc>
            </a:pPr>
            <a:r>
              <a:rPr lang="nb-NO" sz="1800"/>
              <a:t>Attenuator</a:t>
            </a:r>
            <a:endParaRPr lang="nb-NO" sz="1800" b="0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7845425" y="1981200"/>
            <a:ext cx="4556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 rot="2700000">
            <a:off x="7884319" y="1799431"/>
            <a:ext cx="376238" cy="3651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>
            <a:off x="7570788" y="1465263"/>
            <a:ext cx="642937" cy="6445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V="1">
            <a:off x="7570788" y="1981200"/>
            <a:ext cx="500062" cy="5175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8482013" y="2543175"/>
            <a:ext cx="0" cy="95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H="1" flipV="1">
            <a:off x="8389938" y="2308225"/>
            <a:ext cx="92075" cy="233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V="1">
            <a:off x="7340600" y="2498725"/>
            <a:ext cx="230188" cy="920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>
            <a:off x="7340600" y="1371600"/>
            <a:ext cx="230188" cy="936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 flipH="1" flipV="1">
            <a:off x="5151438" y="2584450"/>
            <a:ext cx="2189162" cy="6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6202363" y="2449513"/>
            <a:ext cx="547687" cy="280987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b-NO" sz="1400" b="0"/>
          </a:p>
        </p:txBody>
      </p:sp>
      <p:sp>
        <p:nvSpPr>
          <p:cNvPr id="22550" name="Text Box 22"/>
          <p:cNvSpPr txBox="1">
            <a:spLocks noChangeArrowheads="1"/>
          </p:cNvSpPr>
          <p:nvPr/>
        </p:nvSpPr>
        <p:spPr bwMode="auto">
          <a:xfrm>
            <a:off x="5975350" y="3011488"/>
            <a:ext cx="1047750" cy="630237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nb-NO" sz="1800"/>
              <a:t>Alice’s</a:t>
            </a:r>
            <a:br>
              <a:rPr lang="nb-NO" sz="1800"/>
            </a:br>
            <a:r>
              <a:rPr lang="nb-NO" sz="1800"/>
              <a:t>PC</a:t>
            </a:r>
          </a:p>
        </p:txBody>
      </p:sp>
      <p:sp>
        <p:nvSpPr>
          <p:cNvPr id="22551" name="Line 23"/>
          <p:cNvSpPr>
            <a:spLocks noChangeShapeType="1"/>
          </p:cNvSpPr>
          <p:nvPr/>
        </p:nvSpPr>
        <p:spPr bwMode="auto">
          <a:xfrm flipH="1" flipV="1">
            <a:off x="6475413" y="2730500"/>
            <a:ext cx="0" cy="2809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2" name="Line 24"/>
          <p:cNvSpPr>
            <a:spLocks noChangeShapeType="1"/>
          </p:cNvSpPr>
          <p:nvPr/>
        </p:nvSpPr>
        <p:spPr bwMode="auto">
          <a:xfrm flipH="1">
            <a:off x="4581525" y="1371600"/>
            <a:ext cx="27590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 flipH="1" flipV="1">
            <a:off x="8205788" y="2124075"/>
            <a:ext cx="188912" cy="200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8483600" y="3149600"/>
            <a:ext cx="0" cy="241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5" name="Text Box 27"/>
          <p:cNvSpPr txBox="1">
            <a:spLocks noChangeArrowheads="1"/>
          </p:cNvSpPr>
          <p:nvPr/>
        </p:nvSpPr>
        <p:spPr bwMode="auto">
          <a:xfrm>
            <a:off x="4376738" y="4511675"/>
            <a:ext cx="2446337" cy="1557338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nb-NO" sz="2200"/>
              <a:t>Eve’s </a:t>
            </a:r>
            <a:r>
              <a:rPr lang="en-US" sz="2200"/>
              <a:t>e</a:t>
            </a:r>
            <a:r>
              <a:rPr lang="nb-NO" sz="2200"/>
              <a:t>quipment</a:t>
            </a:r>
          </a:p>
        </p:txBody>
      </p:sp>
      <p:sp>
        <p:nvSpPr>
          <p:cNvPr id="22557" name="Freeform 29"/>
          <p:cNvSpPr>
            <a:spLocks/>
          </p:cNvSpPr>
          <p:nvPr/>
        </p:nvSpPr>
        <p:spPr bwMode="auto">
          <a:xfrm>
            <a:off x="6823075" y="4757738"/>
            <a:ext cx="1220788" cy="503237"/>
          </a:xfrm>
          <a:custGeom>
            <a:avLst/>
            <a:gdLst>
              <a:gd name="T0" fmla="*/ 2147483647 w 720"/>
              <a:gd name="T1" fmla="*/ 0 h 296"/>
              <a:gd name="T2" fmla="*/ 2147483647 w 720"/>
              <a:gd name="T3" fmla="*/ 2147483647 h 296"/>
              <a:gd name="T4" fmla="*/ 2147483647 w 720"/>
              <a:gd name="T5" fmla="*/ 2147483647 h 296"/>
              <a:gd name="T6" fmla="*/ 2147483647 w 720"/>
              <a:gd name="T7" fmla="*/ 2147483647 h 296"/>
              <a:gd name="T8" fmla="*/ 2147483647 w 720"/>
              <a:gd name="T9" fmla="*/ 2147483647 h 296"/>
              <a:gd name="T10" fmla="*/ 0 w 720"/>
              <a:gd name="T11" fmla="*/ 2147483647 h 2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20"/>
              <a:gd name="T19" fmla="*/ 0 h 296"/>
              <a:gd name="T20" fmla="*/ 720 w 720"/>
              <a:gd name="T21" fmla="*/ 296 h 2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20" h="296">
                <a:moveTo>
                  <a:pt x="720" y="0"/>
                </a:moveTo>
                <a:cubicBezTo>
                  <a:pt x="688" y="52"/>
                  <a:pt x="656" y="104"/>
                  <a:pt x="624" y="144"/>
                </a:cubicBezTo>
                <a:cubicBezTo>
                  <a:pt x="592" y="184"/>
                  <a:pt x="568" y="216"/>
                  <a:pt x="528" y="240"/>
                </a:cubicBezTo>
                <a:cubicBezTo>
                  <a:pt x="488" y="264"/>
                  <a:pt x="424" y="280"/>
                  <a:pt x="384" y="288"/>
                </a:cubicBezTo>
                <a:cubicBezTo>
                  <a:pt x="344" y="296"/>
                  <a:pt x="352" y="288"/>
                  <a:pt x="288" y="288"/>
                </a:cubicBezTo>
                <a:cubicBezTo>
                  <a:pt x="224" y="288"/>
                  <a:pt x="48" y="288"/>
                  <a:pt x="0" y="288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8" name="Line 30"/>
          <p:cNvSpPr>
            <a:spLocks noChangeShapeType="1"/>
          </p:cNvSpPr>
          <p:nvPr/>
        </p:nvSpPr>
        <p:spPr bwMode="auto">
          <a:xfrm>
            <a:off x="7067550" y="5084763"/>
            <a:ext cx="4889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9" name="Freeform 31"/>
          <p:cNvSpPr>
            <a:spLocks/>
          </p:cNvSpPr>
          <p:nvPr/>
        </p:nvSpPr>
        <p:spPr bwMode="auto">
          <a:xfrm>
            <a:off x="7067550" y="4017963"/>
            <a:ext cx="487363" cy="982662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0" name="Freeform 32"/>
          <p:cNvSpPr>
            <a:spLocks/>
          </p:cNvSpPr>
          <p:nvPr/>
        </p:nvSpPr>
        <p:spPr bwMode="auto">
          <a:xfrm>
            <a:off x="7067550" y="5413375"/>
            <a:ext cx="487363" cy="82550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 flipH="1">
            <a:off x="7058025" y="5575300"/>
            <a:ext cx="4889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>
            <a:off x="7058025" y="2379663"/>
            <a:ext cx="4889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3" name="Line 35"/>
          <p:cNvSpPr>
            <a:spLocks noChangeShapeType="1"/>
          </p:cNvSpPr>
          <p:nvPr/>
        </p:nvSpPr>
        <p:spPr bwMode="auto">
          <a:xfrm flipH="1">
            <a:off x="7010400" y="2790825"/>
            <a:ext cx="4889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4" name="Line 36"/>
          <p:cNvSpPr>
            <a:spLocks noChangeShapeType="1"/>
          </p:cNvSpPr>
          <p:nvPr/>
        </p:nvSpPr>
        <p:spPr bwMode="auto">
          <a:xfrm rot="5400000">
            <a:off x="8432006" y="3336132"/>
            <a:ext cx="49053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5" name="Line 37"/>
          <p:cNvSpPr>
            <a:spLocks noChangeShapeType="1"/>
          </p:cNvSpPr>
          <p:nvPr/>
        </p:nvSpPr>
        <p:spPr bwMode="auto">
          <a:xfrm rot="5400000" flipH="1">
            <a:off x="8024019" y="3283744"/>
            <a:ext cx="490538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6" name="Freeform 38"/>
          <p:cNvSpPr>
            <a:spLocks/>
          </p:cNvSpPr>
          <p:nvPr/>
        </p:nvSpPr>
        <p:spPr bwMode="auto">
          <a:xfrm>
            <a:off x="4214813" y="2338388"/>
            <a:ext cx="550862" cy="428625"/>
          </a:xfrm>
          <a:custGeom>
            <a:avLst/>
            <a:gdLst>
              <a:gd name="T0" fmla="*/ 2147483647 w 325"/>
              <a:gd name="T1" fmla="*/ 2147483647 h 250"/>
              <a:gd name="T2" fmla="*/ 2147483647 w 325"/>
              <a:gd name="T3" fmla="*/ 2147483647 h 250"/>
              <a:gd name="T4" fmla="*/ 2147483647 w 325"/>
              <a:gd name="T5" fmla="*/ 2147483647 h 250"/>
              <a:gd name="T6" fmla="*/ 2147483647 w 325"/>
              <a:gd name="T7" fmla="*/ 2147483647 h 250"/>
              <a:gd name="T8" fmla="*/ 2147483647 w 325"/>
              <a:gd name="T9" fmla="*/ 2147483647 h 250"/>
              <a:gd name="T10" fmla="*/ 2147483647 w 325"/>
              <a:gd name="T11" fmla="*/ 2147483647 h 250"/>
              <a:gd name="T12" fmla="*/ 2147483647 w 325"/>
              <a:gd name="T13" fmla="*/ 2147483647 h 250"/>
              <a:gd name="T14" fmla="*/ 2147483647 w 325"/>
              <a:gd name="T15" fmla="*/ 2147483647 h 250"/>
              <a:gd name="T16" fmla="*/ 2147483647 w 325"/>
              <a:gd name="T17" fmla="*/ 2147483647 h 250"/>
              <a:gd name="T18" fmla="*/ 2147483647 w 325"/>
              <a:gd name="T19" fmla="*/ 2147483647 h 250"/>
              <a:gd name="T20" fmla="*/ 2147483647 w 325"/>
              <a:gd name="T21" fmla="*/ 2147483647 h 250"/>
              <a:gd name="T22" fmla="*/ 2147483647 w 325"/>
              <a:gd name="T23" fmla="*/ 2147483647 h 250"/>
              <a:gd name="T24" fmla="*/ 0 w 325"/>
              <a:gd name="T25" fmla="*/ 2147483647 h 250"/>
              <a:gd name="T26" fmla="*/ 2147483647 w 325"/>
              <a:gd name="T27" fmla="*/ 2147483647 h 250"/>
              <a:gd name="T28" fmla="*/ 2147483647 w 325"/>
              <a:gd name="T29" fmla="*/ 2147483647 h 250"/>
              <a:gd name="T30" fmla="*/ 2147483647 w 325"/>
              <a:gd name="T31" fmla="*/ 2147483647 h 250"/>
              <a:gd name="T32" fmla="*/ 2147483647 w 325"/>
              <a:gd name="T33" fmla="*/ 2147483647 h 250"/>
              <a:gd name="T34" fmla="*/ 2147483647 w 325"/>
              <a:gd name="T35" fmla="*/ 2147483647 h 250"/>
              <a:gd name="T36" fmla="*/ 2147483647 w 325"/>
              <a:gd name="T37" fmla="*/ 2147483647 h 250"/>
              <a:gd name="T38" fmla="*/ 2147483647 w 325"/>
              <a:gd name="T39" fmla="*/ 2147483647 h 250"/>
              <a:gd name="T40" fmla="*/ 2147483647 w 325"/>
              <a:gd name="T41" fmla="*/ 2147483647 h 2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25"/>
              <a:gd name="T64" fmla="*/ 0 h 250"/>
              <a:gd name="T65" fmla="*/ 325 w 325"/>
              <a:gd name="T66" fmla="*/ 250 h 25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25" h="250">
                <a:moveTo>
                  <a:pt x="229" y="250"/>
                </a:moveTo>
                <a:cubicBezTo>
                  <a:pt x="197" y="249"/>
                  <a:pt x="183" y="248"/>
                  <a:pt x="157" y="244"/>
                </a:cubicBezTo>
                <a:cubicBezTo>
                  <a:pt x="149" y="243"/>
                  <a:pt x="142" y="241"/>
                  <a:pt x="135" y="239"/>
                </a:cubicBezTo>
                <a:cubicBezTo>
                  <a:pt x="132" y="238"/>
                  <a:pt x="125" y="237"/>
                  <a:pt x="125" y="237"/>
                </a:cubicBezTo>
                <a:cubicBezTo>
                  <a:pt x="120" y="234"/>
                  <a:pt x="115" y="232"/>
                  <a:pt x="109" y="231"/>
                </a:cubicBezTo>
                <a:cubicBezTo>
                  <a:pt x="102" y="226"/>
                  <a:pt x="92" y="223"/>
                  <a:pt x="84" y="220"/>
                </a:cubicBezTo>
                <a:cubicBezTo>
                  <a:pt x="82" y="216"/>
                  <a:pt x="79" y="215"/>
                  <a:pt x="75" y="214"/>
                </a:cubicBezTo>
                <a:cubicBezTo>
                  <a:pt x="73" y="211"/>
                  <a:pt x="71" y="209"/>
                  <a:pt x="67" y="208"/>
                </a:cubicBezTo>
                <a:cubicBezTo>
                  <a:pt x="64" y="204"/>
                  <a:pt x="55" y="199"/>
                  <a:pt x="55" y="199"/>
                </a:cubicBezTo>
                <a:cubicBezTo>
                  <a:pt x="53" y="195"/>
                  <a:pt x="47" y="192"/>
                  <a:pt x="43" y="191"/>
                </a:cubicBezTo>
                <a:cubicBezTo>
                  <a:pt x="38" y="184"/>
                  <a:pt x="27" y="177"/>
                  <a:pt x="19" y="172"/>
                </a:cubicBezTo>
                <a:cubicBezTo>
                  <a:pt x="16" y="167"/>
                  <a:pt x="11" y="158"/>
                  <a:pt x="6" y="155"/>
                </a:cubicBezTo>
                <a:cubicBezTo>
                  <a:pt x="5" y="149"/>
                  <a:pt x="2" y="144"/>
                  <a:pt x="0" y="139"/>
                </a:cubicBezTo>
                <a:cubicBezTo>
                  <a:pt x="1" y="123"/>
                  <a:pt x="1" y="104"/>
                  <a:pt x="16" y="94"/>
                </a:cubicBezTo>
                <a:cubicBezTo>
                  <a:pt x="18" y="89"/>
                  <a:pt x="23" y="83"/>
                  <a:pt x="28" y="81"/>
                </a:cubicBezTo>
                <a:cubicBezTo>
                  <a:pt x="32" y="75"/>
                  <a:pt x="39" y="68"/>
                  <a:pt x="46" y="65"/>
                </a:cubicBezTo>
                <a:cubicBezTo>
                  <a:pt x="53" y="56"/>
                  <a:pt x="70" y="49"/>
                  <a:pt x="81" y="46"/>
                </a:cubicBezTo>
                <a:cubicBezTo>
                  <a:pt x="85" y="41"/>
                  <a:pt x="107" y="29"/>
                  <a:pt x="114" y="27"/>
                </a:cubicBezTo>
                <a:cubicBezTo>
                  <a:pt x="123" y="20"/>
                  <a:pt x="136" y="18"/>
                  <a:pt x="147" y="17"/>
                </a:cubicBezTo>
                <a:cubicBezTo>
                  <a:pt x="166" y="12"/>
                  <a:pt x="181" y="7"/>
                  <a:pt x="201" y="6"/>
                </a:cubicBezTo>
                <a:cubicBezTo>
                  <a:pt x="242" y="0"/>
                  <a:pt x="284" y="6"/>
                  <a:pt x="325" y="6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7" name="Freeform 39"/>
          <p:cNvSpPr>
            <a:spLocks/>
          </p:cNvSpPr>
          <p:nvPr/>
        </p:nvSpPr>
        <p:spPr bwMode="auto">
          <a:xfrm>
            <a:off x="7058025" y="1970088"/>
            <a:ext cx="487363" cy="323850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5740400" y="1789113"/>
            <a:ext cx="1422400" cy="5730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1800"/>
              <a:t>Phase modulator</a:t>
            </a:r>
            <a:endParaRPr lang="nb-NO" sz="1800" b="0"/>
          </a:p>
        </p:txBody>
      </p:sp>
      <p:sp>
        <p:nvSpPr>
          <p:cNvPr id="22569" name="Text Box 41"/>
          <p:cNvSpPr txBox="1">
            <a:spLocks noChangeAspect="1" noChangeArrowheads="1"/>
          </p:cNvSpPr>
          <p:nvPr/>
        </p:nvSpPr>
        <p:spPr bwMode="auto">
          <a:xfrm>
            <a:off x="457200" y="6553200"/>
            <a:ext cx="9629775" cy="830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en-US"/>
              <a:t>– interrogating Alice’s phase modulator with powerful</a:t>
            </a:r>
            <a:br>
              <a:rPr lang="en-US"/>
            </a:br>
            <a:r>
              <a:rPr lang="en-US"/>
              <a:t>   external pulses (can give Eve bit values directly)</a:t>
            </a:r>
          </a:p>
        </p:txBody>
      </p:sp>
      <p:sp>
        <p:nvSpPr>
          <p:cNvPr id="43" name="Freeform 42"/>
          <p:cNvSpPr/>
          <p:nvPr/>
        </p:nvSpPr>
        <p:spPr bwMode="auto">
          <a:xfrm>
            <a:off x="8043410" y="3823102"/>
            <a:ext cx="430306" cy="939226"/>
          </a:xfrm>
          <a:custGeom>
            <a:avLst/>
            <a:gdLst>
              <a:gd name="connsiteX0" fmla="*/ 0 w 430306"/>
              <a:gd name="connsiteY0" fmla="*/ 939226 h 939226"/>
              <a:gd name="connsiteX1" fmla="*/ 281354 w 430306"/>
              <a:gd name="connsiteY1" fmla="*/ 455131 h 939226"/>
              <a:gd name="connsiteX2" fmla="*/ 376518 w 430306"/>
              <a:gd name="connsiteY2" fmla="*/ 331005 h 939226"/>
              <a:gd name="connsiteX3" fmla="*/ 422031 w 430306"/>
              <a:gd name="connsiteY3" fmla="*/ 264804 h 939226"/>
              <a:gd name="connsiteX4" fmla="*/ 426168 w 430306"/>
              <a:gd name="connsiteY4" fmla="*/ 177915 h 939226"/>
              <a:gd name="connsiteX5" fmla="*/ 397205 w 430306"/>
              <a:gd name="connsiteY5" fmla="*/ 128265 h 939226"/>
              <a:gd name="connsiteX6" fmla="*/ 351692 w 430306"/>
              <a:gd name="connsiteY6" fmla="*/ 91027 h 939226"/>
              <a:gd name="connsiteX7" fmla="*/ 293766 w 430306"/>
              <a:gd name="connsiteY7" fmla="*/ 0 h 93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306" h="939226">
                <a:moveTo>
                  <a:pt x="0" y="939226"/>
                </a:moveTo>
                <a:cubicBezTo>
                  <a:pt x="109300" y="747863"/>
                  <a:pt x="218601" y="556501"/>
                  <a:pt x="281354" y="455131"/>
                </a:cubicBezTo>
                <a:cubicBezTo>
                  <a:pt x="344107" y="353761"/>
                  <a:pt x="353072" y="362726"/>
                  <a:pt x="376518" y="331005"/>
                </a:cubicBezTo>
                <a:cubicBezTo>
                  <a:pt x="399964" y="299284"/>
                  <a:pt x="413756" y="290319"/>
                  <a:pt x="422031" y="264804"/>
                </a:cubicBezTo>
                <a:cubicBezTo>
                  <a:pt x="430306" y="239289"/>
                  <a:pt x="430306" y="200672"/>
                  <a:pt x="426168" y="177915"/>
                </a:cubicBezTo>
                <a:cubicBezTo>
                  <a:pt x="422030" y="155159"/>
                  <a:pt x="409618" y="142746"/>
                  <a:pt x="397205" y="128265"/>
                </a:cubicBezTo>
                <a:cubicBezTo>
                  <a:pt x="384792" y="113784"/>
                  <a:pt x="368932" y="112404"/>
                  <a:pt x="351692" y="91027"/>
                </a:cubicBezTo>
                <a:cubicBezTo>
                  <a:pt x="334452" y="69650"/>
                  <a:pt x="314109" y="34825"/>
                  <a:pt x="293766" y="0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Trojan-horse attack experiment</a:t>
            </a:r>
          </a:p>
        </p:txBody>
      </p:sp>
      <p:sp>
        <p:nvSpPr>
          <p:cNvPr id="23555" name="Text Box 3"/>
          <p:cNvSpPr txBox="1">
            <a:spLocks noChangeAspect="1" noChangeArrowheads="1"/>
          </p:cNvSpPr>
          <p:nvPr/>
        </p:nvSpPr>
        <p:spPr bwMode="auto">
          <a:xfrm>
            <a:off x="609600" y="2455863"/>
            <a:ext cx="779463" cy="30956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nb-NO" sz="1800"/>
              <a:t>Laser</a:t>
            </a:r>
          </a:p>
        </p:txBody>
      </p:sp>
      <p:sp>
        <p:nvSpPr>
          <p:cNvPr id="23556" name="Line 4"/>
          <p:cNvSpPr>
            <a:spLocks noChangeAspect="1" noChangeShapeType="1"/>
          </p:cNvSpPr>
          <p:nvPr/>
        </p:nvSpPr>
        <p:spPr bwMode="auto">
          <a:xfrm flipV="1">
            <a:off x="1389063" y="2587625"/>
            <a:ext cx="1257300" cy="79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7" name="Line 5"/>
          <p:cNvSpPr>
            <a:spLocks noChangeAspect="1" noChangeShapeType="1"/>
          </p:cNvSpPr>
          <p:nvPr/>
        </p:nvSpPr>
        <p:spPr bwMode="auto">
          <a:xfrm>
            <a:off x="7847013" y="1987550"/>
            <a:ext cx="4587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Rectangle 6"/>
          <p:cNvSpPr>
            <a:spLocks noChangeAspect="1" noChangeArrowheads="1"/>
          </p:cNvSpPr>
          <p:nvPr/>
        </p:nvSpPr>
        <p:spPr bwMode="auto">
          <a:xfrm rot="2700000">
            <a:off x="7889082" y="1804193"/>
            <a:ext cx="374650" cy="36671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Line 7"/>
          <p:cNvSpPr>
            <a:spLocks noChangeAspect="1" noChangeShapeType="1"/>
          </p:cNvSpPr>
          <p:nvPr/>
        </p:nvSpPr>
        <p:spPr bwMode="auto">
          <a:xfrm>
            <a:off x="7572375" y="1473200"/>
            <a:ext cx="644525" cy="641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Line 8"/>
          <p:cNvSpPr>
            <a:spLocks noChangeAspect="1" noChangeShapeType="1"/>
          </p:cNvSpPr>
          <p:nvPr/>
        </p:nvSpPr>
        <p:spPr bwMode="auto">
          <a:xfrm flipV="1">
            <a:off x="7572375" y="1987550"/>
            <a:ext cx="503238" cy="514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Line 9"/>
          <p:cNvSpPr>
            <a:spLocks noChangeAspect="1" noChangeShapeType="1"/>
          </p:cNvSpPr>
          <p:nvPr/>
        </p:nvSpPr>
        <p:spPr bwMode="auto">
          <a:xfrm flipV="1">
            <a:off x="8485188" y="2547938"/>
            <a:ext cx="0" cy="936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Line 10"/>
          <p:cNvSpPr>
            <a:spLocks noChangeAspect="1" noChangeShapeType="1"/>
          </p:cNvSpPr>
          <p:nvPr/>
        </p:nvSpPr>
        <p:spPr bwMode="auto">
          <a:xfrm flipH="1" flipV="1">
            <a:off x="8393113" y="2319338"/>
            <a:ext cx="92075" cy="233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3" name="Line 11"/>
          <p:cNvSpPr>
            <a:spLocks noChangeAspect="1" noChangeShapeType="1"/>
          </p:cNvSpPr>
          <p:nvPr/>
        </p:nvSpPr>
        <p:spPr bwMode="auto">
          <a:xfrm flipV="1">
            <a:off x="7343775" y="2501900"/>
            <a:ext cx="228600" cy="920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12"/>
          <p:cNvSpPr>
            <a:spLocks noChangeAspect="1" noChangeShapeType="1"/>
          </p:cNvSpPr>
          <p:nvPr/>
        </p:nvSpPr>
        <p:spPr bwMode="auto">
          <a:xfrm>
            <a:off x="7343775" y="1379538"/>
            <a:ext cx="228600" cy="936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Line 13"/>
          <p:cNvSpPr>
            <a:spLocks noChangeAspect="1" noChangeShapeType="1"/>
          </p:cNvSpPr>
          <p:nvPr/>
        </p:nvSpPr>
        <p:spPr bwMode="auto">
          <a:xfrm flipH="1">
            <a:off x="5695950" y="2593975"/>
            <a:ext cx="16478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6" name="Line 14"/>
          <p:cNvSpPr>
            <a:spLocks noChangeAspect="1" noChangeShapeType="1"/>
          </p:cNvSpPr>
          <p:nvPr/>
        </p:nvSpPr>
        <p:spPr bwMode="auto">
          <a:xfrm>
            <a:off x="2357438" y="2593975"/>
            <a:ext cx="4111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7" name="Text Box 15"/>
          <p:cNvSpPr txBox="1">
            <a:spLocks noChangeAspect="1" noChangeArrowheads="1"/>
          </p:cNvSpPr>
          <p:nvPr/>
        </p:nvSpPr>
        <p:spPr bwMode="auto">
          <a:xfrm>
            <a:off x="2768600" y="2454275"/>
            <a:ext cx="274638" cy="28098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b-NO" sz="1400" b="0"/>
          </a:p>
        </p:txBody>
      </p:sp>
      <p:sp>
        <p:nvSpPr>
          <p:cNvPr id="23568" name="Line 16"/>
          <p:cNvSpPr>
            <a:spLocks noChangeAspect="1" noChangeShapeType="1"/>
          </p:cNvSpPr>
          <p:nvPr/>
        </p:nvSpPr>
        <p:spPr bwMode="auto">
          <a:xfrm flipV="1">
            <a:off x="2768600" y="2454275"/>
            <a:ext cx="274638" cy="2809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9" name="Text Box 17"/>
          <p:cNvSpPr txBox="1">
            <a:spLocks noChangeAspect="1" noChangeArrowheads="1"/>
          </p:cNvSpPr>
          <p:nvPr/>
        </p:nvSpPr>
        <p:spPr bwMode="auto">
          <a:xfrm>
            <a:off x="6200775" y="2454275"/>
            <a:ext cx="547688" cy="28098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b-NO" sz="1400" b="0"/>
          </a:p>
        </p:txBody>
      </p:sp>
      <p:sp>
        <p:nvSpPr>
          <p:cNvPr id="23570" name="Line 18"/>
          <p:cNvSpPr>
            <a:spLocks noChangeAspect="1" noChangeShapeType="1"/>
          </p:cNvSpPr>
          <p:nvPr/>
        </p:nvSpPr>
        <p:spPr bwMode="auto">
          <a:xfrm flipV="1">
            <a:off x="6459538" y="2735263"/>
            <a:ext cx="15875" cy="473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71" name="Rectangle 19"/>
          <p:cNvSpPr>
            <a:spLocks noChangeAspect="1" noChangeArrowheads="1"/>
          </p:cNvSpPr>
          <p:nvPr/>
        </p:nvSpPr>
        <p:spPr bwMode="auto">
          <a:xfrm>
            <a:off x="5148263" y="2546350"/>
            <a:ext cx="138112" cy="93663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2" name="Rectangle 20"/>
          <p:cNvSpPr>
            <a:spLocks noChangeAspect="1" noChangeArrowheads="1"/>
          </p:cNvSpPr>
          <p:nvPr/>
        </p:nvSpPr>
        <p:spPr bwMode="auto">
          <a:xfrm>
            <a:off x="5559425" y="2547938"/>
            <a:ext cx="136525" cy="9366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3" name="Line 21"/>
          <p:cNvSpPr>
            <a:spLocks noChangeAspect="1" noChangeShapeType="1"/>
          </p:cNvSpPr>
          <p:nvPr/>
        </p:nvSpPr>
        <p:spPr bwMode="auto">
          <a:xfrm>
            <a:off x="5194300" y="2735263"/>
            <a:ext cx="457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stealth" w="med" len="lg"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23574" name="Oval 22"/>
          <p:cNvSpPr>
            <a:spLocks noChangeAspect="1" noChangeArrowheads="1"/>
          </p:cNvSpPr>
          <p:nvPr/>
        </p:nvSpPr>
        <p:spPr bwMode="auto">
          <a:xfrm>
            <a:off x="3319463" y="2127250"/>
            <a:ext cx="455612" cy="46672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5" name="Rectangle 23"/>
          <p:cNvSpPr>
            <a:spLocks noChangeAspect="1" noChangeArrowheads="1"/>
          </p:cNvSpPr>
          <p:nvPr/>
        </p:nvSpPr>
        <p:spPr bwMode="auto">
          <a:xfrm>
            <a:off x="3273425" y="2081213"/>
            <a:ext cx="547688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6" name="Oval 24"/>
          <p:cNvSpPr>
            <a:spLocks noChangeAspect="1" noChangeArrowheads="1"/>
          </p:cNvSpPr>
          <p:nvPr/>
        </p:nvSpPr>
        <p:spPr bwMode="auto">
          <a:xfrm>
            <a:off x="3821113" y="1939925"/>
            <a:ext cx="366712" cy="93663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7" name="Rectangle 25"/>
          <p:cNvSpPr>
            <a:spLocks noChangeAspect="1" noChangeArrowheads="1"/>
          </p:cNvSpPr>
          <p:nvPr/>
        </p:nvSpPr>
        <p:spPr bwMode="auto">
          <a:xfrm>
            <a:off x="4187825" y="2127250"/>
            <a:ext cx="547688" cy="280988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8" name="Oval 26"/>
          <p:cNvSpPr>
            <a:spLocks noChangeAspect="1" noChangeArrowheads="1"/>
          </p:cNvSpPr>
          <p:nvPr/>
        </p:nvSpPr>
        <p:spPr bwMode="auto">
          <a:xfrm>
            <a:off x="4233863" y="1379538"/>
            <a:ext cx="455612" cy="468312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9" name="Oval 27"/>
          <p:cNvSpPr>
            <a:spLocks noChangeAspect="1" noChangeArrowheads="1"/>
          </p:cNvSpPr>
          <p:nvPr/>
        </p:nvSpPr>
        <p:spPr bwMode="auto">
          <a:xfrm>
            <a:off x="3319463" y="1379538"/>
            <a:ext cx="455612" cy="468312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0" name="Rectangle 28"/>
          <p:cNvSpPr>
            <a:spLocks noChangeAspect="1" noChangeArrowheads="1"/>
          </p:cNvSpPr>
          <p:nvPr/>
        </p:nvSpPr>
        <p:spPr bwMode="auto">
          <a:xfrm>
            <a:off x="3273425" y="1660525"/>
            <a:ext cx="547688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1" name="Oval 29"/>
          <p:cNvSpPr>
            <a:spLocks noChangeAspect="1" noChangeArrowheads="1"/>
          </p:cNvSpPr>
          <p:nvPr/>
        </p:nvSpPr>
        <p:spPr bwMode="auto">
          <a:xfrm>
            <a:off x="3775075" y="1520825"/>
            <a:ext cx="458788" cy="46672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2" name="Rectangle 30"/>
          <p:cNvSpPr>
            <a:spLocks noChangeAspect="1" noChangeArrowheads="1"/>
          </p:cNvSpPr>
          <p:nvPr/>
        </p:nvSpPr>
        <p:spPr bwMode="auto">
          <a:xfrm>
            <a:off x="3729038" y="1612900"/>
            <a:ext cx="550862" cy="141288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3" name="Rectangle 31"/>
          <p:cNvSpPr>
            <a:spLocks noChangeAspect="1" noChangeArrowheads="1"/>
          </p:cNvSpPr>
          <p:nvPr/>
        </p:nvSpPr>
        <p:spPr bwMode="auto">
          <a:xfrm>
            <a:off x="3792538" y="1427163"/>
            <a:ext cx="428625" cy="233362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4" name="Line 32"/>
          <p:cNvSpPr>
            <a:spLocks noChangeAspect="1" noChangeShapeType="1"/>
          </p:cNvSpPr>
          <p:nvPr/>
        </p:nvSpPr>
        <p:spPr bwMode="auto">
          <a:xfrm>
            <a:off x="3775075" y="1612900"/>
            <a:ext cx="0" cy="1412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5" name="Line 33"/>
          <p:cNvSpPr>
            <a:spLocks noChangeAspect="1" noChangeShapeType="1"/>
          </p:cNvSpPr>
          <p:nvPr/>
        </p:nvSpPr>
        <p:spPr bwMode="auto">
          <a:xfrm>
            <a:off x="4233863" y="1612900"/>
            <a:ext cx="0" cy="1412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6" name="Rectangle 34"/>
          <p:cNvSpPr>
            <a:spLocks noChangeAspect="1" noChangeArrowheads="1"/>
          </p:cNvSpPr>
          <p:nvPr/>
        </p:nvSpPr>
        <p:spPr bwMode="auto">
          <a:xfrm>
            <a:off x="3273425" y="1333500"/>
            <a:ext cx="273050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7" name="Rectangle 35"/>
          <p:cNvSpPr>
            <a:spLocks noChangeAspect="1" noChangeArrowheads="1"/>
          </p:cNvSpPr>
          <p:nvPr/>
        </p:nvSpPr>
        <p:spPr bwMode="auto">
          <a:xfrm>
            <a:off x="3421063" y="1577975"/>
            <a:ext cx="274637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8" name="Rectangle 36"/>
          <p:cNvSpPr>
            <a:spLocks noChangeAspect="1" noChangeArrowheads="1"/>
          </p:cNvSpPr>
          <p:nvPr/>
        </p:nvSpPr>
        <p:spPr bwMode="auto">
          <a:xfrm>
            <a:off x="4462463" y="1333500"/>
            <a:ext cx="273050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9" name="Rectangle 37"/>
          <p:cNvSpPr>
            <a:spLocks noChangeAspect="1" noChangeArrowheads="1"/>
          </p:cNvSpPr>
          <p:nvPr/>
        </p:nvSpPr>
        <p:spPr bwMode="auto">
          <a:xfrm>
            <a:off x="4259263" y="1624013"/>
            <a:ext cx="547687" cy="280987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0" name="Oval 38"/>
          <p:cNvSpPr>
            <a:spLocks noChangeAspect="1" noChangeArrowheads="1"/>
          </p:cNvSpPr>
          <p:nvPr/>
        </p:nvSpPr>
        <p:spPr bwMode="auto">
          <a:xfrm>
            <a:off x="4233863" y="2127250"/>
            <a:ext cx="455612" cy="46672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1" name="Rectangle 39"/>
          <p:cNvSpPr>
            <a:spLocks noChangeAspect="1" noChangeArrowheads="1"/>
          </p:cNvSpPr>
          <p:nvPr/>
        </p:nvSpPr>
        <p:spPr bwMode="auto">
          <a:xfrm>
            <a:off x="4187825" y="2081213"/>
            <a:ext cx="547688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2" name="Oval 40"/>
          <p:cNvSpPr>
            <a:spLocks noChangeAspect="1" noChangeArrowheads="1"/>
          </p:cNvSpPr>
          <p:nvPr/>
        </p:nvSpPr>
        <p:spPr bwMode="auto">
          <a:xfrm>
            <a:off x="3775075" y="1987550"/>
            <a:ext cx="458788" cy="420688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3" name="Rectangle 41"/>
          <p:cNvSpPr>
            <a:spLocks noChangeAspect="1" noChangeArrowheads="1"/>
          </p:cNvSpPr>
          <p:nvPr/>
        </p:nvSpPr>
        <p:spPr bwMode="auto">
          <a:xfrm>
            <a:off x="3729038" y="2220913"/>
            <a:ext cx="550862" cy="93662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4" name="Rectangle 42"/>
          <p:cNvSpPr>
            <a:spLocks noChangeAspect="1" noChangeArrowheads="1"/>
          </p:cNvSpPr>
          <p:nvPr/>
        </p:nvSpPr>
        <p:spPr bwMode="auto">
          <a:xfrm>
            <a:off x="3795713" y="2268538"/>
            <a:ext cx="428625" cy="233362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5" name="Line 43"/>
          <p:cNvSpPr>
            <a:spLocks noChangeAspect="1" noChangeShapeType="1"/>
          </p:cNvSpPr>
          <p:nvPr/>
        </p:nvSpPr>
        <p:spPr bwMode="auto">
          <a:xfrm>
            <a:off x="4233863" y="2220913"/>
            <a:ext cx="0" cy="139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6" name="Line 44"/>
          <p:cNvSpPr>
            <a:spLocks noChangeAspect="1" noChangeShapeType="1"/>
          </p:cNvSpPr>
          <p:nvPr/>
        </p:nvSpPr>
        <p:spPr bwMode="auto">
          <a:xfrm>
            <a:off x="3775075" y="2220913"/>
            <a:ext cx="0" cy="139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7" name="Rectangle 45"/>
          <p:cNvSpPr>
            <a:spLocks noChangeAspect="1" noChangeArrowheads="1"/>
          </p:cNvSpPr>
          <p:nvPr/>
        </p:nvSpPr>
        <p:spPr bwMode="auto">
          <a:xfrm>
            <a:off x="3273425" y="2314575"/>
            <a:ext cx="273050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8" name="Rectangle 46"/>
          <p:cNvSpPr>
            <a:spLocks noChangeAspect="1" noChangeArrowheads="1"/>
          </p:cNvSpPr>
          <p:nvPr/>
        </p:nvSpPr>
        <p:spPr bwMode="auto">
          <a:xfrm>
            <a:off x="4462463" y="2314575"/>
            <a:ext cx="273050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9" name="Line 47"/>
          <p:cNvSpPr>
            <a:spLocks noChangeAspect="1" noChangeShapeType="1"/>
          </p:cNvSpPr>
          <p:nvPr/>
        </p:nvSpPr>
        <p:spPr bwMode="auto">
          <a:xfrm flipH="1">
            <a:off x="4462463" y="2593975"/>
            <a:ext cx="685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0" name="Oval 48"/>
          <p:cNvSpPr>
            <a:spLocks noChangeAspect="1" noChangeArrowheads="1"/>
          </p:cNvSpPr>
          <p:nvPr/>
        </p:nvSpPr>
        <p:spPr bwMode="auto">
          <a:xfrm>
            <a:off x="4462463" y="2174875"/>
            <a:ext cx="411162" cy="419100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1" name="Line 49"/>
          <p:cNvSpPr>
            <a:spLocks noChangeAspect="1" noChangeShapeType="1"/>
          </p:cNvSpPr>
          <p:nvPr/>
        </p:nvSpPr>
        <p:spPr bwMode="auto">
          <a:xfrm flipH="1">
            <a:off x="4462463" y="1379538"/>
            <a:ext cx="28813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2" name="Line 50"/>
          <p:cNvSpPr>
            <a:spLocks noChangeAspect="1" noChangeShapeType="1"/>
          </p:cNvSpPr>
          <p:nvPr/>
        </p:nvSpPr>
        <p:spPr bwMode="auto">
          <a:xfrm flipH="1">
            <a:off x="3043238" y="2593975"/>
            <a:ext cx="503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3" name="Line 51"/>
          <p:cNvSpPr>
            <a:spLocks noChangeAspect="1" noChangeShapeType="1"/>
          </p:cNvSpPr>
          <p:nvPr/>
        </p:nvSpPr>
        <p:spPr bwMode="auto">
          <a:xfrm flipH="1" flipV="1">
            <a:off x="8210550" y="2128838"/>
            <a:ext cx="188913" cy="1984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4" name="Rectangle 52"/>
          <p:cNvSpPr>
            <a:spLocks noChangeAspect="1" noChangeArrowheads="1"/>
          </p:cNvSpPr>
          <p:nvPr/>
        </p:nvSpPr>
        <p:spPr bwMode="auto">
          <a:xfrm>
            <a:off x="274638" y="1076325"/>
            <a:ext cx="9728200" cy="2665413"/>
          </a:xfrm>
          <a:prstGeom prst="rect">
            <a:avLst/>
          </a:prstGeom>
          <a:noFill/>
          <a:ln w="25400">
            <a:pattFill prst="pct50">
              <a:fgClr>
                <a:srgbClr val="3366FF"/>
              </a:fgClr>
              <a:bgClr>
                <a:srgbClr val="FFFFFF"/>
              </a:bgClr>
            </a:patt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5" name="Line 53"/>
          <p:cNvSpPr>
            <a:spLocks noChangeAspect="1" noChangeShapeType="1"/>
          </p:cNvSpPr>
          <p:nvPr/>
        </p:nvSpPr>
        <p:spPr bwMode="auto">
          <a:xfrm flipH="1">
            <a:off x="8482013" y="2628900"/>
            <a:ext cx="1587" cy="1431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6" name="Line 54"/>
          <p:cNvSpPr>
            <a:spLocks noChangeAspect="1" noChangeShapeType="1"/>
          </p:cNvSpPr>
          <p:nvPr/>
        </p:nvSpPr>
        <p:spPr bwMode="auto">
          <a:xfrm flipH="1">
            <a:off x="3036888" y="1382713"/>
            <a:ext cx="503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7" name="Freeform 55"/>
          <p:cNvSpPr>
            <a:spLocks noChangeAspect="1"/>
          </p:cNvSpPr>
          <p:nvPr/>
        </p:nvSpPr>
        <p:spPr bwMode="auto">
          <a:xfrm>
            <a:off x="2990850" y="1271588"/>
            <a:ext cx="387350" cy="195262"/>
          </a:xfrm>
          <a:custGeom>
            <a:avLst/>
            <a:gdLst>
              <a:gd name="T0" fmla="*/ 2147483647 w 325"/>
              <a:gd name="T1" fmla="*/ 2147483647 h 250"/>
              <a:gd name="T2" fmla="*/ 2147483647 w 325"/>
              <a:gd name="T3" fmla="*/ 2147483647 h 250"/>
              <a:gd name="T4" fmla="*/ 2147483647 w 325"/>
              <a:gd name="T5" fmla="*/ 2147483647 h 250"/>
              <a:gd name="T6" fmla="*/ 2147483647 w 325"/>
              <a:gd name="T7" fmla="*/ 2147483647 h 250"/>
              <a:gd name="T8" fmla="*/ 2147483647 w 325"/>
              <a:gd name="T9" fmla="*/ 2147483647 h 250"/>
              <a:gd name="T10" fmla="*/ 2147483647 w 325"/>
              <a:gd name="T11" fmla="*/ 2147483647 h 250"/>
              <a:gd name="T12" fmla="*/ 2147483647 w 325"/>
              <a:gd name="T13" fmla="*/ 2147483647 h 250"/>
              <a:gd name="T14" fmla="*/ 2147483647 w 325"/>
              <a:gd name="T15" fmla="*/ 2147483647 h 250"/>
              <a:gd name="T16" fmla="*/ 2147483647 w 325"/>
              <a:gd name="T17" fmla="*/ 2147483647 h 250"/>
              <a:gd name="T18" fmla="*/ 2147483647 w 325"/>
              <a:gd name="T19" fmla="*/ 2147483647 h 250"/>
              <a:gd name="T20" fmla="*/ 2147483647 w 325"/>
              <a:gd name="T21" fmla="*/ 2147483647 h 250"/>
              <a:gd name="T22" fmla="*/ 2147483647 w 325"/>
              <a:gd name="T23" fmla="*/ 2147483647 h 250"/>
              <a:gd name="T24" fmla="*/ 0 w 325"/>
              <a:gd name="T25" fmla="*/ 2147483647 h 250"/>
              <a:gd name="T26" fmla="*/ 2147483647 w 325"/>
              <a:gd name="T27" fmla="*/ 2147483647 h 250"/>
              <a:gd name="T28" fmla="*/ 2147483647 w 325"/>
              <a:gd name="T29" fmla="*/ 2147483647 h 250"/>
              <a:gd name="T30" fmla="*/ 2147483647 w 325"/>
              <a:gd name="T31" fmla="*/ 2147483647 h 250"/>
              <a:gd name="T32" fmla="*/ 2147483647 w 325"/>
              <a:gd name="T33" fmla="*/ 2147483647 h 250"/>
              <a:gd name="T34" fmla="*/ 2147483647 w 325"/>
              <a:gd name="T35" fmla="*/ 2147483647 h 250"/>
              <a:gd name="T36" fmla="*/ 2147483647 w 325"/>
              <a:gd name="T37" fmla="*/ 2147483647 h 250"/>
              <a:gd name="T38" fmla="*/ 2147483647 w 325"/>
              <a:gd name="T39" fmla="*/ 2147483647 h 250"/>
              <a:gd name="T40" fmla="*/ 2147483647 w 325"/>
              <a:gd name="T41" fmla="*/ 2147483647 h 2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25"/>
              <a:gd name="T64" fmla="*/ 0 h 250"/>
              <a:gd name="T65" fmla="*/ 325 w 325"/>
              <a:gd name="T66" fmla="*/ 250 h 25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25" h="250">
                <a:moveTo>
                  <a:pt x="229" y="250"/>
                </a:moveTo>
                <a:cubicBezTo>
                  <a:pt x="197" y="249"/>
                  <a:pt x="183" y="248"/>
                  <a:pt x="157" y="244"/>
                </a:cubicBezTo>
                <a:cubicBezTo>
                  <a:pt x="149" y="243"/>
                  <a:pt x="142" y="241"/>
                  <a:pt x="135" y="239"/>
                </a:cubicBezTo>
                <a:cubicBezTo>
                  <a:pt x="132" y="238"/>
                  <a:pt x="125" y="237"/>
                  <a:pt x="125" y="237"/>
                </a:cubicBezTo>
                <a:cubicBezTo>
                  <a:pt x="120" y="234"/>
                  <a:pt x="115" y="232"/>
                  <a:pt x="109" y="231"/>
                </a:cubicBezTo>
                <a:cubicBezTo>
                  <a:pt x="102" y="226"/>
                  <a:pt x="92" y="223"/>
                  <a:pt x="84" y="220"/>
                </a:cubicBezTo>
                <a:cubicBezTo>
                  <a:pt x="82" y="216"/>
                  <a:pt x="79" y="215"/>
                  <a:pt x="75" y="214"/>
                </a:cubicBezTo>
                <a:cubicBezTo>
                  <a:pt x="73" y="211"/>
                  <a:pt x="71" y="209"/>
                  <a:pt x="67" y="208"/>
                </a:cubicBezTo>
                <a:cubicBezTo>
                  <a:pt x="64" y="204"/>
                  <a:pt x="55" y="199"/>
                  <a:pt x="55" y="199"/>
                </a:cubicBezTo>
                <a:cubicBezTo>
                  <a:pt x="53" y="195"/>
                  <a:pt x="47" y="192"/>
                  <a:pt x="43" y="191"/>
                </a:cubicBezTo>
                <a:cubicBezTo>
                  <a:pt x="38" y="184"/>
                  <a:pt x="27" y="177"/>
                  <a:pt x="19" y="172"/>
                </a:cubicBezTo>
                <a:cubicBezTo>
                  <a:pt x="16" y="167"/>
                  <a:pt x="11" y="158"/>
                  <a:pt x="6" y="155"/>
                </a:cubicBezTo>
                <a:cubicBezTo>
                  <a:pt x="5" y="149"/>
                  <a:pt x="2" y="144"/>
                  <a:pt x="0" y="139"/>
                </a:cubicBezTo>
                <a:cubicBezTo>
                  <a:pt x="1" y="123"/>
                  <a:pt x="1" y="104"/>
                  <a:pt x="16" y="94"/>
                </a:cubicBezTo>
                <a:cubicBezTo>
                  <a:pt x="18" y="89"/>
                  <a:pt x="23" y="83"/>
                  <a:pt x="28" y="81"/>
                </a:cubicBezTo>
                <a:cubicBezTo>
                  <a:pt x="32" y="75"/>
                  <a:pt x="39" y="68"/>
                  <a:pt x="46" y="65"/>
                </a:cubicBezTo>
                <a:cubicBezTo>
                  <a:pt x="53" y="56"/>
                  <a:pt x="70" y="49"/>
                  <a:pt x="81" y="46"/>
                </a:cubicBezTo>
                <a:cubicBezTo>
                  <a:pt x="85" y="41"/>
                  <a:pt x="107" y="29"/>
                  <a:pt x="114" y="27"/>
                </a:cubicBezTo>
                <a:cubicBezTo>
                  <a:pt x="123" y="20"/>
                  <a:pt x="136" y="18"/>
                  <a:pt x="147" y="17"/>
                </a:cubicBezTo>
                <a:cubicBezTo>
                  <a:pt x="166" y="12"/>
                  <a:pt x="181" y="7"/>
                  <a:pt x="201" y="6"/>
                </a:cubicBezTo>
                <a:cubicBezTo>
                  <a:pt x="242" y="0"/>
                  <a:pt x="284" y="6"/>
                  <a:pt x="325" y="6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8" name="Line 56"/>
          <p:cNvSpPr>
            <a:spLocks noChangeAspect="1" noChangeShapeType="1"/>
          </p:cNvSpPr>
          <p:nvPr/>
        </p:nvSpPr>
        <p:spPr bwMode="auto">
          <a:xfrm flipV="1">
            <a:off x="4613275" y="2490788"/>
            <a:ext cx="1525588" cy="47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9" name="Line 57"/>
          <p:cNvSpPr>
            <a:spLocks noChangeAspect="1" noChangeShapeType="1"/>
          </p:cNvSpPr>
          <p:nvPr/>
        </p:nvSpPr>
        <p:spPr bwMode="auto">
          <a:xfrm flipH="1">
            <a:off x="4583113" y="2686050"/>
            <a:ext cx="1527175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0" name="Line 58"/>
          <p:cNvSpPr>
            <a:spLocks noChangeAspect="1" noChangeShapeType="1"/>
          </p:cNvSpPr>
          <p:nvPr/>
        </p:nvSpPr>
        <p:spPr bwMode="auto">
          <a:xfrm flipV="1">
            <a:off x="6815138" y="2481263"/>
            <a:ext cx="574675" cy="47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1" name="Line 59"/>
          <p:cNvSpPr>
            <a:spLocks noChangeAspect="1" noChangeShapeType="1"/>
          </p:cNvSpPr>
          <p:nvPr/>
        </p:nvSpPr>
        <p:spPr bwMode="auto">
          <a:xfrm flipH="1">
            <a:off x="6784975" y="2676525"/>
            <a:ext cx="657225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2" name="Line 60"/>
          <p:cNvSpPr>
            <a:spLocks noChangeAspect="1" noChangeShapeType="1"/>
          </p:cNvSpPr>
          <p:nvPr/>
        </p:nvSpPr>
        <p:spPr bwMode="auto">
          <a:xfrm>
            <a:off x="3797300" y="1484313"/>
            <a:ext cx="700088" cy="8604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3" name="Line 61"/>
          <p:cNvSpPr>
            <a:spLocks noChangeAspect="1" noChangeShapeType="1"/>
          </p:cNvSpPr>
          <p:nvPr/>
        </p:nvSpPr>
        <p:spPr bwMode="auto">
          <a:xfrm flipH="1" flipV="1">
            <a:off x="3470275" y="1566863"/>
            <a:ext cx="654050" cy="8175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4" name="Text Box 62"/>
          <p:cNvSpPr txBox="1">
            <a:spLocks noChangeAspect="1" noChangeArrowheads="1"/>
          </p:cNvSpPr>
          <p:nvPr/>
        </p:nvSpPr>
        <p:spPr bwMode="auto">
          <a:xfrm>
            <a:off x="1371600" y="1524000"/>
            <a:ext cx="2065338" cy="311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tIns="0" bIns="0" anchor="ctr"/>
          <a:lstStyle/>
          <a:p>
            <a:pPr algn="r">
              <a:lnSpc>
                <a:spcPct val="90000"/>
              </a:lnSpc>
            </a:pPr>
            <a:r>
              <a:rPr lang="nb-NO" sz="2200"/>
              <a:t>4% reflection</a:t>
            </a:r>
          </a:p>
        </p:txBody>
      </p:sp>
      <p:sp>
        <p:nvSpPr>
          <p:cNvPr id="23615" name="Line 63"/>
          <p:cNvSpPr>
            <a:spLocks noChangeAspect="1" noChangeShapeType="1"/>
          </p:cNvSpPr>
          <p:nvPr/>
        </p:nvSpPr>
        <p:spPr bwMode="auto">
          <a:xfrm rot="5400000">
            <a:off x="8130381" y="3691732"/>
            <a:ext cx="97948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6" name="Line 64"/>
          <p:cNvSpPr>
            <a:spLocks noChangeAspect="1" noChangeShapeType="1"/>
          </p:cNvSpPr>
          <p:nvPr/>
        </p:nvSpPr>
        <p:spPr bwMode="auto">
          <a:xfrm rot="5400000" flipH="1">
            <a:off x="7885906" y="3691732"/>
            <a:ext cx="97948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7" name="Text Box 65"/>
          <p:cNvSpPr txBox="1">
            <a:spLocks noChangeAspect="1" noChangeArrowheads="1"/>
          </p:cNvSpPr>
          <p:nvPr/>
        </p:nvSpPr>
        <p:spPr bwMode="auto">
          <a:xfrm>
            <a:off x="6015038" y="3217863"/>
            <a:ext cx="898525" cy="40005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/>
              <a:t>V</a:t>
            </a:r>
            <a:r>
              <a:rPr lang="nb-NO" baseline="-25000"/>
              <a:t>mod</a:t>
            </a:r>
            <a:endParaRPr lang="nb-NO"/>
          </a:p>
        </p:txBody>
      </p:sp>
      <p:sp>
        <p:nvSpPr>
          <p:cNvPr id="23618" name="Text Box 66"/>
          <p:cNvSpPr txBox="1">
            <a:spLocks noChangeAspect="1" noChangeArrowheads="1"/>
          </p:cNvSpPr>
          <p:nvPr/>
        </p:nvSpPr>
        <p:spPr bwMode="auto">
          <a:xfrm>
            <a:off x="355600" y="4672013"/>
            <a:ext cx="1798638" cy="196215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nb-NO" sz="2200"/>
              <a:t>OTDR</a:t>
            </a:r>
          </a:p>
        </p:txBody>
      </p:sp>
      <p:sp>
        <p:nvSpPr>
          <p:cNvPr id="23619" name="Freeform 67"/>
          <p:cNvSpPr>
            <a:spLocks noChangeAspect="1"/>
          </p:cNvSpPr>
          <p:nvPr/>
        </p:nvSpPr>
        <p:spPr bwMode="auto">
          <a:xfrm>
            <a:off x="5668963" y="3937000"/>
            <a:ext cx="488950" cy="946150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20" name="Oval 68"/>
          <p:cNvSpPr>
            <a:spLocks noChangeAspect="1" noChangeArrowheads="1"/>
          </p:cNvSpPr>
          <p:nvPr/>
        </p:nvSpPr>
        <p:spPr bwMode="auto">
          <a:xfrm>
            <a:off x="2433638" y="5792788"/>
            <a:ext cx="457200" cy="4667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1" name="Rectangle 69"/>
          <p:cNvSpPr>
            <a:spLocks noChangeAspect="1" noChangeArrowheads="1"/>
          </p:cNvSpPr>
          <p:nvPr/>
        </p:nvSpPr>
        <p:spPr bwMode="auto">
          <a:xfrm>
            <a:off x="2387600" y="5746750"/>
            <a:ext cx="549275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2" name="Oval 70"/>
          <p:cNvSpPr>
            <a:spLocks noChangeAspect="1" noChangeArrowheads="1"/>
          </p:cNvSpPr>
          <p:nvPr/>
        </p:nvSpPr>
        <p:spPr bwMode="auto">
          <a:xfrm>
            <a:off x="2936875" y="5605463"/>
            <a:ext cx="365125" cy="936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3" name="Rectangle 71"/>
          <p:cNvSpPr>
            <a:spLocks noChangeAspect="1" noChangeArrowheads="1"/>
          </p:cNvSpPr>
          <p:nvPr/>
        </p:nvSpPr>
        <p:spPr bwMode="auto">
          <a:xfrm>
            <a:off x="3302000" y="5792788"/>
            <a:ext cx="549275" cy="280987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4" name="Oval 72"/>
          <p:cNvSpPr>
            <a:spLocks noChangeAspect="1" noChangeArrowheads="1"/>
          </p:cNvSpPr>
          <p:nvPr/>
        </p:nvSpPr>
        <p:spPr bwMode="auto">
          <a:xfrm>
            <a:off x="3348038" y="5045075"/>
            <a:ext cx="457200" cy="46831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5" name="Oval 73"/>
          <p:cNvSpPr>
            <a:spLocks noChangeAspect="1" noChangeArrowheads="1"/>
          </p:cNvSpPr>
          <p:nvPr/>
        </p:nvSpPr>
        <p:spPr bwMode="auto">
          <a:xfrm>
            <a:off x="2433638" y="5045075"/>
            <a:ext cx="457200" cy="46831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6" name="Rectangle 74"/>
          <p:cNvSpPr>
            <a:spLocks noChangeAspect="1" noChangeArrowheads="1"/>
          </p:cNvSpPr>
          <p:nvPr/>
        </p:nvSpPr>
        <p:spPr bwMode="auto">
          <a:xfrm>
            <a:off x="2387600" y="5326063"/>
            <a:ext cx="549275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7" name="Oval 75"/>
          <p:cNvSpPr>
            <a:spLocks noChangeAspect="1" noChangeArrowheads="1"/>
          </p:cNvSpPr>
          <p:nvPr/>
        </p:nvSpPr>
        <p:spPr bwMode="auto">
          <a:xfrm>
            <a:off x="2890838" y="5186363"/>
            <a:ext cx="457200" cy="4667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8" name="Rectangle 76"/>
          <p:cNvSpPr>
            <a:spLocks noChangeAspect="1" noChangeArrowheads="1"/>
          </p:cNvSpPr>
          <p:nvPr/>
        </p:nvSpPr>
        <p:spPr bwMode="auto">
          <a:xfrm>
            <a:off x="2844800" y="5278438"/>
            <a:ext cx="549275" cy="141287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9" name="Rectangle 77"/>
          <p:cNvSpPr>
            <a:spLocks noChangeAspect="1" noChangeArrowheads="1"/>
          </p:cNvSpPr>
          <p:nvPr/>
        </p:nvSpPr>
        <p:spPr bwMode="auto">
          <a:xfrm>
            <a:off x="2906713" y="5092700"/>
            <a:ext cx="430212" cy="23336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0" name="Line 78"/>
          <p:cNvSpPr>
            <a:spLocks noChangeAspect="1" noChangeShapeType="1"/>
          </p:cNvSpPr>
          <p:nvPr/>
        </p:nvSpPr>
        <p:spPr bwMode="auto">
          <a:xfrm>
            <a:off x="2890838" y="5278438"/>
            <a:ext cx="0" cy="1412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1" name="Line 79"/>
          <p:cNvSpPr>
            <a:spLocks noChangeAspect="1" noChangeShapeType="1"/>
          </p:cNvSpPr>
          <p:nvPr/>
        </p:nvSpPr>
        <p:spPr bwMode="auto">
          <a:xfrm>
            <a:off x="3348038" y="5278438"/>
            <a:ext cx="0" cy="1412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2" name="Rectangle 80"/>
          <p:cNvSpPr>
            <a:spLocks noChangeAspect="1" noChangeArrowheads="1"/>
          </p:cNvSpPr>
          <p:nvPr/>
        </p:nvSpPr>
        <p:spPr bwMode="auto">
          <a:xfrm>
            <a:off x="2387600" y="4999038"/>
            <a:ext cx="274638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3" name="Rectangle 81"/>
          <p:cNvSpPr>
            <a:spLocks noChangeAspect="1" noChangeArrowheads="1"/>
          </p:cNvSpPr>
          <p:nvPr/>
        </p:nvSpPr>
        <p:spPr bwMode="auto">
          <a:xfrm>
            <a:off x="2536825" y="5245100"/>
            <a:ext cx="273050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4" name="Rectangle 82"/>
          <p:cNvSpPr>
            <a:spLocks noChangeAspect="1" noChangeArrowheads="1"/>
          </p:cNvSpPr>
          <p:nvPr/>
        </p:nvSpPr>
        <p:spPr bwMode="auto">
          <a:xfrm>
            <a:off x="3576638" y="4999038"/>
            <a:ext cx="274637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5" name="Rectangle 83"/>
          <p:cNvSpPr>
            <a:spLocks noChangeAspect="1" noChangeArrowheads="1"/>
          </p:cNvSpPr>
          <p:nvPr/>
        </p:nvSpPr>
        <p:spPr bwMode="auto">
          <a:xfrm>
            <a:off x="3373438" y="5291138"/>
            <a:ext cx="549275" cy="280987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6" name="Oval 84"/>
          <p:cNvSpPr>
            <a:spLocks noChangeAspect="1" noChangeArrowheads="1"/>
          </p:cNvSpPr>
          <p:nvPr/>
        </p:nvSpPr>
        <p:spPr bwMode="auto">
          <a:xfrm>
            <a:off x="3348038" y="5792788"/>
            <a:ext cx="457200" cy="4667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7" name="Rectangle 85"/>
          <p:cNvSpPr>
            <a:spLocks noChangeAspect="1" noChangeArrowheads="1"/>
          </p:cNvSpPr>
          <p:nvPr/>
        </p:nvSpPr>
        <p:spPr bwMode="auto">
          <a:xfrm>
            <a:off x="3302000" y="5746750"/>
            <a:ext cx="549275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8" name="Oval 86"/>
          <p:cNvSpPr>
            <a:spLocks noChangeAspect="1" noChangeArrowheads="1"/>
          </p:cNvSpPr>
          <p:nvPr/>
        </p:nvSpPr>
        <p:spPr bwMode="auto">
          <a:xfrm>
            <a:off x="2890838" y="5653088"/>
            <a:ext cx="457200" cy="4206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9" name="Rectangle 87"/>
          <p:cNvSpPr>
            <a:spLocks noChangeAspect="1" noChangeArrowheads="1"/>
          </p:cNvSpPr>
          <p:nvPr/>
        </p:nvSpPr>
        <p:spPr bwMode="auto">
          <a:xfrm>
            <a:off x="2844800" y="5886450"/>
            <a:ext cx="549275" cy="9366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0" name="Rectangle 88"/>
          <p:cNvSpPr>
            <a:spLocks noChangeAspect="1" noChangeArrowheads="1"/>
          </p:cNvSpPr>
          <p:nvPr/>
        </p:nvSpPr>
        <p:spPr bwMode="auto">
          <a:xfrm>
            <a:off x="2911475" y="5934075"/>
            <a:ext cx="428625" cy="23336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1" name="Line 89"/>
          <p:cNvSpPr>
            <a:spLocks noChangeAspect="1" noChangeShapeType="1"/>
          </p:cNvSpPr>
          <p:nvPr/>
        </p:nvSpPr>
        <p:spPr bwMode="auto">
          <a:xfrm>
            <a:off x="3348038" y="5886450"/>
            <a:ext cx="0" cy="139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2" name="Line 90"/>
          <p:cNvSpPr>
            <a:spLocks noChangeAspect="1" noChangeShapeType="1"/>
          </p:cNvSpPr>
          <p:nvPr/>
        </p:nvSpPr>
        <p:spPr bwMode="auto">
          <a:xfrm>
            <a:off x="2890838" y="5886450"/>
            <a:ext cx="0" cy="139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3" name="Rectangle 91"/>
          <p:cNvSpPr>
            <a:spLocks noChangeAspect="1" noChangeArrowheads="1"/>
          </p:cNvSpPr>
          <p:nvPr/>
        </p:nvSpPr>
        <p:spPr bwMode="auto">
          <a:xfrm>
            <a:off x="2387600" y="5980113"/>
            <a:ext cx="274638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4" name="Rectangle 92"/>
          <p:cNvSpPr>
            <a:spLocks noChangeAspect="1" noChangeArrowheads="1"/>
          </p:cNvSpPr>
          <p:nvPr/>
        </p:nvSpPr>
        <p:spPr bwMode="auto">
          <a:xfrm>
            <a:off x="3576638" y="5980113"/>
            <a:ext cx="274637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5" name="Line 93"/>
          <p:cNvSpPr>
            <a:spLocks noChangeAspect="1" noChangeShapeType="1"/>
          </p:cNvSpPr>
          <p:nvPr/>
        </p:nvSpPr>
        <p:spPr bwMode="auto">
          <a:xfrm flipH="1">
            <a:off x="3576638" y="6259513"/>
            <a:ext cx="315753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6" name="Oval 94"/>
          <p:cNvSpPr>
            <a:spLocks noChangeAspect="1" noChangeArrowheads="1"/>
          </p:cNvSpPr>
          <p:nvPr/>
        </p:nvSpPr>
        <p:spPr bwMode="auto">
          <a:xfrm>
            <a:off x="4749800" y="5842000"/>
            <a:ext cx="412750" cy="4191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7" name="Line 95"/>
          <p:cNvSpPr>
            <a:spLocks noChangeAspect="1" noChangeShapeType="1"/>
          </p:cNvSpPr>
          <p:nvPr/>
        </p:nvSpPr>
        <p:spPr bwMode="auto">
          <a:xfrm flipH="1">
            <a:off x="2157413" y="6259513"/>
            <a:ext cx="5048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8" name="Line 96"/>
          <p:cNvSpPr>
            <a:spLocks noChangeAspect="1" noChangeShapeType="1"/>
          </p:cNvSpPr>
          <p:nvPr/>
        </p:nvSpPr>
        <p:spPr bwMode="auto">
          <a:xfrm flipH="1">
            <a:off x="2151063" y="5048250"/>
            <a:ext cx="5048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9" name="Text Box 97"/>
          <p:cNvSpPr txBox="1">
            <a:spLocks noChangeAspect="1" noChangeArrowheads="1"/>
          </p:cNvSpPr>
          <p:nvPr/>
        </p:nvSpPr>
        <p:spPr bwMode="auto">
          <a:xfrm>
            <a:off x="1336675" y="4873625"/>
            <a:ext cx="796925" cy="311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nb-NO" sz="1800"/>
              <a:t>Out</a:t>
            </a:r>
          </a:p>
        </p:txBody>
      </p:sp>
      <p:sp>
        <p:nvSpPr>
          <p:cNvPr id="23650" name="Text Box 98"/>
          <p:cNvSpPr txBox="1">
            <a:spLocks noChangeAspect="1" noChangeArrowheads="1"/>
          </p:cNvSpPr>
          <p:nvPr/>
        </p:nvSpPr>
        <p:spPr bwMode="auto">
          <a:xfrm>
            <a:off x="1336675" y="6062663"/>
            <a:ext cx="796925" cy="3095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nb-NO" sz="1800"/>
              <a:t>In</a:t>
            </a:r>
          </a:p>
        </p:txBody>
      </p:sp>
      <p:sp>
        <p:nvSpPr>
          <p:cNvPr id="23651" name="Freeform 99"/>
          <p:cNvSpPr>
            <a:spLocks noChangeAspect="1"/>
          </p:cNvSpPr>
          <p:nvPr/>
        </p:nvSpPr>
        <p:spPr bwMode="auto">
          <a:xfrm>
            <a:off x="5668963" y="5245100"/>
            <a:ext cx="488950" cy="77788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52" name="Line 100"/>
          <p:cNvSpPr>
            <a:spLocks noChangeAspect="1" noChangeShapeType="1"/>
          </p:cNvSpPr>
          <p:nvPr/>
        </p:nvSpPr>
        <p:spPr bwMode="auto">
          <a:xfrm flipH="1">
            <a:off x="2236788" y="6137275"/>
            <a:ext cx="49053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53" name="Oval 101"/>
          <p:cNvSpPr>
            <a:spLocks noChangeAspect="1" noChangeArrowheads="1"/>
          </p:cNvSpPr>
          <p:nvPr/>
        </p:nvSpPr>
        <p:spPr bwMode="auto">
          <a:xfrm>
            <a:off x="8034338" y="4591050"/>
            <a:ext cx="447675" cy="4667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4" name="Rectangle 102"/>
          <p:cNvSpPr>
            <a:spLocks noChangeAspect="1" noChangeArrowheads="1"/>
          </p:cNvSpPr>
          <p:nvPr/>
        </p:nvSpPr>
        <p:spPr bwMode="auto">
          <a:xfrm>
            <a:off x="8020050" y="4545013"/>
            <a:ext cx="547688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5" name="Line 103"/>
          <p:cNvSpPr>
            <a:spLocks noChangeAspect="1" noChangeShapeType="1"/>
          </p:cNvSpPr>
          <p:nvPr/>
        </p:nvSpPr>
        <p:spPr bwMode="auto">
          <a:xfrm>
            <a:off x="8480425" y="4684713"/>
            <a:ext cx="0" cy="139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6" name="Rectangle 104"/>
          <p:cNvSpPr>
            <a:spLocks noChangeAspect="1" noChangeArrowheads="1"/>
          </p:cNvSpPr>
          <p:nvPr/>
        </p:nvSpPr>
        <p:spPr bwMode="auto">
          <a:xfrm>
            <a:off x="7988300" y="4778375"/>
            <a:ext cx="274638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7" name="Line 105"/>
          <p:cNvSpPr>
            <a:spLocks noChangeAspect="1" noChangeShapeType="1"/>
          </p:cNvSpPr>
          <p:nvPr/>
        </p:nvSpPr>
        <p:spPr bwMode="auto">
          <a:xfrm flipH="1" flipV="1">
            <a:off x="3567113" y="5041900"/>
            <a:ext cx="4708525" cy="158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8" name="Line 106"/>
          <p:cNvSpPr>
            <a:spLocks noChangeAspect="1" noChangeShapeType="1"/>
          </p:cNvSpPr>
          <p:nvPr/>
        </p:nvSpPr>
        <p:spPr bwMode="auto">
          <a:xfrm>
            <a:off x="8480425" y="4057650"/>
            <a:ext cx="1588" cy="6746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9" name="AutoShape 107"/>
          <p:cNvSpPr>
            <a:spLocks noChangeAspect="1" noChangeArrowheads="1"/>
          </p:cNvSpPr>
          <p:nvPr/>
        </p:nvSpPr>
        <p:spPr bwMode="auto">
          <a:xfrm>
            <a:off x="5326063" y="6257925"/>
            <a:ext cx="244475" cy="244475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0" name="AutoShape 108"/>
          <p:cNvSpPr>
            <a:spLocks noChangeAspect="1" noChangeArrowheads="1"/>
          </p:cNvSpPr>
          <p:nvPr/>
        </p:nvSpPr>
        <p:spPr bwMode="auto">
          <a:xfrm>
            <a:off x="6016625" y="6253163"/>
            <a:ext cx="246063" cy="244475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1" name="Line 109"/>
          <p:cNvSpPr>
            <a:spLocks noChangeAspect="1" noChangeShapeType="1"/>
          </p:cNvSpPr>
          <p:nvPr/>
        </p:nvSpPr>
        <p:spPr bwMode="auto">
          <a:xfrm>
            <a:off x="5568950" y="6111875"/>
            <a:ext cx="45878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stealth" w="med" len="lg"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23662" name="Text Box 110"/>
          <p:cNvSpPr txBox="1">
            <a:spLocks noChangeAspect="1" noChangeArrowheads="1"/>
          </p:cNvSpPr>
          <p:nvPr/>
        </p:nvSpPr>
        <p:spPr bwMode="auto">
          <a:xfrm>
            <a:off x="4800600" y="6634163"/>
            <a:ext cx="1981200" cy="8826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1800"/>
              <a:t>Fine length adjustment</a:t>
            </a:r>
          </a:p>
          <a:p>
            <a:pPr>
              <a:lnSpc>
                <a:spcPct val="90000"/>
              </a:lnSpc>
            </a:pPr>
            <a:r>
              <a:rPr lang="nb-NO" sz="1800"/>
              <a:t>to get L</a:t>
            </a:r>
            <a:r>
              <a:rPr lang="nb-NO" sz="1800" baseline="-25000"/>
              <a:t>1 </a:t>
            </a:r>
            <a:r>
              <a:rPr lang="nb-NO" sz="1800"/>
              <a:t>=</a:t>
            </a:r>
            <a:r>
              <a:rPr lang="nb-NO" sz="1800" baseline="-25000"/>
              <a:t> </a:t>
            </a:r>
            <a:r>
              <a:rPr lang="nb-NO" sz="1800"/>
              <a:t>L</a:t>
            </a:r>
            <a:r>
              <a:rPr lang="nb-NO" sz="1800" baseline="-25000"/>
              <a:t>2</a:t>
            </a:r>
          </a:p>
        </p:txBody>
      </p:sp>
      <p:sp>
        <p:nvSpPr>
          <p:cNvPr id="23663" name="Freeform 111"/>
          <p:cNvSpPr>
            <a:spLocks noChangeAspect="1"/>
          </p:cNvSpPr>
          <p:nvPr/>
        </p:nvSpPr>
        <p:spPr bwMode="auto">
          <a:xfrm flipH="1">
            <a:off x="6383338" y="6159500"/>
            <a:ext cx="388937" cy="193675"/>
          </a:xfrm>
          <a:custGeom>
            <a:avLst/>
            <a:gdLst>
              <a:gd name="T0" fmla="*/ 2147483647 w 325"/>
              <a:gd name="T1" fmla="*/ 2147483647 h 250"/>
              <a:gd name="T2" fmla="*/ 2147483647 w 325"/>
              <a:gd name="T3" fmla="*/ 2147483647 h 250"/>
              <a:gd name="T4" fmla="*/ 2147483647 w 325"/>
              <a:gd name="T5" fmla="*/ 2147483647 h 250"/>
              <a:gd name="T6" fmla="*/ 2147483647 w 325"/>
              <a:gd name="T7" fmla="*/ 2147483647 h 250"/>
              <a:gd name="T8" fmla="*/ 2147483647 w 325"/>
              <a:gd name="T9" fmla="*/ 2147483647 h 250"/>
              <a:gd name="T10" fmla="*/ 2147483647 w 325"/>
              <a:gd name="T11" fmla="*/ 2147483647 h 250"/>
              <a:gd name="T12" fmla="*/ 2147483647 w 325"/>
              <a:gd name="T13" fmla="*/ 2147483647 h 250"/>
              <a:gd name="T14" fmla="*/ 2147483647 w 325"/>
              <a:gd name="T15" fmla="*/ 2147483647 h 250"/>
              <a:gd name="T16" fmla="*/ 2147483647 w 325"/>
              <a:gd name="T17" fmla="*/ 2147483647 h 250"/>
              <a:gd name="T18" fmla="*/ 2147483647 w 325"/>
              <a:gd name="T19" fmla="*/ 2147483647 h 250"/>
              <a:gd name="T20" fmla="*/ 2147483647 w 325"/>
              <a:gd name="T21" fmla="*/ 2147483647 h 250"/>
              <a:gd name="T22" fmla="*/ 2147483647 w 325"/>
              <a:gd name="T23" fmla="*/ 2147483647 h 250"/>
              <a:gd name="T24" fmla="*/ 0 w 325"/>
              <a:gd name="T25" fmla="*/ 2147483647 h 250"/>
              <a:gd name="T26" fmla="*/ 2147483647 w 325"/>
              <a:gd name="T27" fmla="*/ 2147483647 h 250"/>
              <a:gd name="T28" fmla="*/ 2147483647 w 325"/>
              <a:gd name="T29" fmla="*/ 2147483647 h 250"/>
              <a:gd name="T30" fmla="*/ 2147483647 w 325"/>
              <a:gd name="T31" fmla="*/ 2147483647 h 250"/>
              <a:gd name="T32" fmla="*/ 2147483647 w 325"/>
              <a:gd name="T33" fmla="*/ 2147483647 h 250"/>
              <a:gd name="T34" fmla="*/ 2147483647 w 325"/>
              <a:gd name="T35" fmla="*/ 2147483647 h 250"/>
              <a:gd name="T36" fmla="*/ 2147483647 w 325"/>
              <a:gd name="T37" fmla="*/ 2147483647 h 250"/>
              <a:gd name="T38" fmla="*/ 2147483647 w 325"/>
              <a:gd name="T39" fmla="*/ 2147483647 h 250"/>
              <a:gd name="T40" fmla="*/ 2147483647 w 325"/>
              <a:gd name="T41" fmla="*/ 2147483647 h 2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25"/>
              <a:gd name="T64" fmla="*/ 0 h 250"/>
              <a:gd name="T65" fmla="*/ 325 w 325"/>
              <a:gd name="T66" fmla="*/ 250 h 25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25" h="250">
                <a:moveTo>
                  <a:pt x="229" y="250"/>
                </a:moveTo>
                <a:cubicBezTo>
                  <a:pt x="197" y="249"/>
                  <a:pt x="183" y="248"/>
                  <a:pt x="157" y="244"/>
                </a:cubicBezTo>
                <a:cubicBezTo>
                  <a:pt x="149" y="243"/>
                  <a:pt x="142" y="241"/>
                  <a:pt x="135" y="239"/>
                </a:cubicBezTo>
                <a:cubicBezTo>
                  <a:pt x="132" y="238"/>
                  <a:pt x="125" y="237"/>
                  <a:pt x="125" y="237"/>
                </a:cubicBezTo>
                <a:cubicBezTo>
                  <a:pt x="120" y="234"/>
                  <a:pt x="115" y="232"/>
                  <a:pt x="109" y="231"/>
                </a:cubicBezTo>
                <a:cubicBezTo>
                  <a:pt x="102" y="226"/>
                  <a:pt x="92" y="223"/>
                  <a:pt x="84" y="220"/>
                </a:cubicBezTo>
                <a:cubicBezTo>
                  <a:pt x="82" y="216"/>
                  <a:pt x="79" y="215"/>
                  <a:pt x="75" y="214"/>
                </a:cubicBezTo>
                <a:cubicBezTo>
                  <a:pt x="73" y="211"/>
                  <a:pt x="71" y="209"/>
                  <a:pt x="67" y="208"/>
                </a:cubicBezTo>
                <a:cubicBezTo>
                  <a:pt x="64" y="204"/>
                  <a:pt x="55" y="199"/>
                  <a:pt x="55" y="199"/>
                </a:cubicBezTo>
                <a:cubicBezTo>
                  <a:pt x="53" y="195"/>
                  <a:pt x="47" y="192"/>
                  <a:pt x="43" y="191"/>
                </a:cubicBezTo>
                <a:cubicBezTo>
                  <a:pt x="38" y="184"/>
                  <a:pt x="27" y="177"/>
                  <a:pt x="19" y="172"/>
                </a:cubicBezTo>
                <a:cubicBezTo>
                  <a:pt x="16" y="167"/>
                  <a:pt x="11" y="158"/>
                  <a:pt x="6" y="155"/>
                </a:cubicBezTo>
                <a:cubicBezTo>
                  <a:pt x="5" y="149"/>
                  <a:pt x="2" y="144"/>
                  <a:pt x="0" y="139"/>
                </a:cubicBezTo>
                <a:cubicBezTo>
                  <a:pt x="1" y="123"/>
                  <a:pt x="1" y="104"/>
                  <a:pt x="16" y="94"/>
                </a:cubicBezTo>
                <a:cubicBezTo>
                  <a:pt x="18" y="89"/>
                  <a:pt x="23" y="83"/>
                  <a:pt x="28" y="81"/>
                </a:cubicBezTo>
                <a:cubicBezTo>
                  <a:pt x="32" y="75"/>
                  <a:pt x="39" y="68"/>
                  <a:pt x="46" y="65"/>
                </a:cubicBezTo>
                <a:cubicBezTo>
                  <a:pt x="53" y="56"/>
                  <a:pt x="70" y="49"/>
                  <a:pt x="81" y="46"/>
                </a:cubicBezTo>
                <a:cubicBezTo>
                  <a:pt x="85" y="41"/>
                  <a:pt x="107" y="29"/>
                  <a:pt x="114" y="27"/>
                </a:cubicBezTo>
                <a:cubicBezTo>
                  <a:pt x="123" y="20"/>
                  <a:pt x="136" y="18"/>
                  <a:pt x="147" y="17"/>
                </a:cubicBezTo>
                <a:cubicBezTo>
                  <a:pt x="166" y="12"/>
                  <a:pt x="181" y="7"/>
                  <a:pt x="201" y="6"/>
                </a:cubicBezTo>
                <a:cubicBezTo>
                  <a:pt x="242" y="0"/>
                  <a:pt x="284" y="6"/>
                  <a:pt x="325" y="6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4" name="Line 112"/>
          <p:cNvSpPr>
            <a:spLocks noChangeAspect="1" noChangeShapeType="1"/>
          </p:cNvSpPr>
          <p:nvPr/>
        </p:nvSpPr>
        <p:spPr bwMode="auto">
          <a:xfrm flipV="1">
            <a:off x="5222875" y="4959350"/>
            <a:ext cx="1527175" cy="31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5" name="Line 113"/>
          <p:cNvSpPr>
            <a:spLocks noChangeAspect="1" noChangeShapeType="1"/>
          </p:cNvSpPr>
          <p:nvPr/>
        </p:nvSpPr>
        <p:spPr bwMode="auto">
          <a:xfrm flipH="1">
            <a:off x="5192713" y="5153025"/>
            <a:ext cx="1527175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6" name="Line 114"/>
          <p:cNvSpPr>
            <a:spLocks noChangeAspect="1" noChangeShapeType="1"/>
          </p:cNvSpPr>
          <p:nvPr/>
        </p:nvSpPr>
        <p:spPr bwMode="auto">
          <a:xfrm>
            <a:off x="2236788" y="4965700"/>
            <a:ext cx="49053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7" name="Text Box 115"/>
          <p:cNvSpPr txBox="1">
            <a:spLocks noChangeAspect="1" noChangeArrowheads="1"/>
          </p:cNvSpPr>
          <p:nvPr/>
        </p:nvSpPr>
        <p:spPr bwMode="auto">
          <a:xfrm>
            <a:off x="3381375" y="6389688"/>
            <a:ext cx="571500" cy="5715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2200"/>
              <a:t>L</a:t>
            </a:r>
            <a:r>
              <a:rPr lang="nb-NO" sz="2200" baseline="-25000"/>
              <a:t>2</a:t>
            </a:r>
            <a:endParaRPr lang="nb-NO" sz="2200"/>
          </a:p>
        </p:txBody>
      </p:sp>
      <p:sp>
        <p:nvSpPr>
          <p:cNvPr id="23668" name="Text Box 116"/>
          <p:cNvSpPr txBox="1">
            <a:spLocks noChangeAspect="1" noChangeArrowheads="1"/>
          </p:cNvSpPr>
          <p:nvPr/>
        </p:nvSpPr>
        <p:spPr bwMode="auto">
          <a:xfrm>
            <a:off x="3381375" y="4508500"/>
            <a:ext cx="571500" cy="5730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2200"/>
              <a:t>L</a:t>
            </a:r>
            <a:r>
              <a:rPr lang="nb-NO" sz="2200" baseline="-25000"/>
              <a:t>1</a:t>
            </a:r>
            <a:endParaRPr lang="nb-NO" sz="2200"/>
          </a:p>
        </p:txBody>
      </p:sp>
      <p:sp>
        <p:nvSpPr>
          <p:cNvPr id="23669" name="Oval 117"/>
          <p:cNvSpPr>
            <a:spLocks noChangeAspect="1" noChangeArrowheads="1"/>
          </p:cNvSpPr>
          <p:nvPr/>
        </p:nvSpPr>
        <p:spPr bwMode="auto">
          <a:xfrm>
            <a:off x="4854575" y="5840413"/>
            <a:ext cx="411163" cy="4191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70" name="Oval 118"/>
          <p:cNvSpPr>
            <a:spLocks noChangeAspect="1" noChangeArrowheads="1"/>
          </p:cNvSpPr>
          <p:nvPr/>
        </p:nvSpPr>
        <p:spPr bwMode="auto">
          <a:xfrm>
            <a:off x="4953000" y="5845175"/>
            <a:ext cx="411163" cy="4191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19"/>
          <p:cNvGrpSpPr>
            <a:grpSpLocks/>
          </p:cNvGrpSpPr>
          <p:nvPr/>
        </p:nvGrpSpPr>
        <p:grpSpPr bwMode="auto">
          <a:xfrm>
            <a:off x="7010400" y="5262563"/>
            <a:ext cx="3238500" cy="2236787"/>
            <a:chOff x="4387" y="3315"/>
            <a:chExt cx="2040" cy="1409"/>
          </a:xfrm>
        </p:grpSpPr>
        <p:sp>
          <p:nvSpPr>
            <p:cNvPr id="23678" name="Line 120"/>
            <p:cNvSpPr>
              <a:spLocks noChangeAspect="1" noChangeShapeType="1"/>
            </p:cNvSpPr>
            <p:nvPr/>
          </p:nvSpPr>
          <p:spPr bwMode="auto">
            <a:xfrm flipV="1">
              <a:off x="4914" y="3534"/>
              <a:ext cx="0" cy="9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79" name="Line 121"/>
            <p:cNvSpPr>
              <a:spLocks noChangeAspect="1" noChangeShapeType="1"/>
            </p:cNvSpPr>
            <p:nvPr/>
          </p:nvSpPr>
          <p:spPr bwMode="auto">
            <a:xfrm>
              <a:off x="4869" y="4446"/>
              <a:ext cx="1242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80" name="Text Box 122"/>
            <p:cNvSpPr txBox="1">
              <a:spLocks noChangeAspect="1" noChangeArrowheads="1"/>
            </p:cNvSpPr>
            <p:nvPr/>
          </p:nvSpPr>
          <p:spPr bwMode="auto">
            <a:xfrm>
              <a:off x="4387" y="3315"/>
              <a:ext cx="845" cy="66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lnSpc>
                  <a:spcPct val="90000"/>
                </a:lnSpc>
              </a:pPr>
              <a:r>
                <a:rPr lang="en-US" sz="1800"/>
                <a:t>Received OTDR pulse</a:t>
              </a:r>
            </a:p>
          </p:txBody>
        </p:sp>
        <p:sp>
          <p:nvSpPr>
            <p:cNvPr id="23681" name="Text Box 123"/>
            <p:cNvSpPr txBox="1">
              <a:spLocks noChangeAspect="1" noChangeArrowheads="1"/>
            </p:cNvSpPr>
            <p:nvPr/>
          </p:nvSpPr>
          <p:spPr bwMode="auto">
            <a:xfrm>
              <a:off x="5715" y="4472"/>
              <a:ext cx="712" cy="25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rIns="0"/>
            <a:lstStyle/>
            <a:p>
              <a:pPr algn="l">
                <a:lnSpc>
                  <a:spcPct val="90000"/>
                </a:lnSpc>
              </a:pPr>
              <a:r>
                <a:rPr lang="nb-NO" sz="2200"/>
                <a:t>V</a:t>
              </a:r>
              <a:r>
                <a:rPr lang="nb-NO" sz="2200" baseline="-25000"/>
                <a:t>mod</a:t>
              </a:r>
              <a:r>
                <a:rPr lang="nb-NO" sz="2200"/>
                <a:t>, V</a:t>
              </a:r>
            </a:p>
          </p:txBody>
        </p:sp>
        <p:sp>
          <p:nvSpPr>
            <p:cNvPr id="23682" name="Freeform 124"/>
            <p:cNvSpPr>
              <a:spLocks noChangeAspect="1"/>
            </p:cNvSpPr>
            <p:nvPr/>
          </p:nvSpPr>
          <p:spPr bwMode="auto">
            <a:xfrm rot="10807630" flipV="1">
              <a:off x="4824" y="3612"/>
              <a:ext cx="1471" cy="720"/>
            </a:xfrm>
            <a:custGeom>
              <a:avLst/>
              <a:gdLst>
                <a:gd name="T0" fmla="*/ 2147483647 w 1056"/>
                <a:gd name="T1" fmla="*/ 2147483647 h 256"/>
                <a:gd name="T2" fmla="*/ 2147483647 w 1056"/>
                <a:gd name="T3" fmla="*/ 2147483647 h 256"/>
                <a:gd name="T4" fmla="*/ 2018141885 w 1056"/>
                <a:gd name="T5" fmla="*/ 2147483647 h 256"/>
                <a:gd name="T6" fmla="*/ 1442819252 w 1056"/>
                <a:gd name="T7" fmla="*/ 2147483647 h 256"/>
                <a:gd name="T8" fmla="*/ 1008708631 w 1056"/>
                <a:gd name="T9" fmla="*/ 2147483647 h 256"/>
                <a:gd name="T10" fmla="*/ 0 w 1056"/>
                <a:gd name="T11" fmla="*/ 2147483647 h 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56"/>
                <a:gd name="T19" fmla="*/ 0 h 256"/>
                <a:gd name="T20" fmla="*/ 1056 w 1056"/>
                <a:gd name="T21" fmla="*/ 256 h 2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56" h="256">
                  <a:moveTo>
                    <a:pt x="1056" y="256"/>
                  </a:moveTo>
                  <a:cubicBezTo>
                    <a:pt x="992" y="136"/>
                    <a:pt x="928" y="16"/>
                    <a:pt x="864" y="16"/>
                  </a:cubicBezTo>
                  <a:cubicBezTo>
                    <a:pt x="800" y="16"/>
                    <a:pt x="736" y="256"/>
                    <a:pt x="672" y="256"/>
                  </a:cubicBezTo>
                  <a:cubicBezTo>
                    <a:pt x="608" y="256"/>
                    <a:pt x="536" y="32"/>
                    <a:pt x="480" y="16"/>
                  </a:cubicBezTo>
                  <a:cubicBezTo>
                    <a:pt x="424" y="0"/>
                    <a:pt x="416" y="136"/>
                    <a:pt x="336" y="160"/>
                  </a:cubicBezTo>
                  <a:cubicBezTo>
                    <a:pt x="256" y="184"/>
                    <a:pt x="128" y="172"/>
                    <a:pt x="0" y="16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prstDash val="dash"/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83" name="Rectangle 125"/>
            <p:cNvSpPr>
              <a:spLocks noChangeAspect="1" noChangeArrowheads="1"/>
            </p:cNvSpPr>
            <p:nvPr/>
          </p:nvSpPr>
          <p:spPr bwMode="auto">
            <a:xfrm>
              <a:off x="4500" y="3850"/>
              <a:ext cx="401" cy="515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84" name="Rectangle 126"/>
            <p:cNvSpPr>
              <a:spLocks noChangeAspect="1" noChangeArrowheads="1"/>
            </p:cNvSpPr>
            <p:nvPr/>
          </p:nvSpPr>
          <p:spPr bwMode="auto">
            <a:xfrm>
              <a:off x="5761" y="3716"/>
              <a:ext cx="623" cy="66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85" name="Text Box 127"/>
            <p:cNvSpPr txBox="1">
              <a:spLocks noChangeAspect="1" noChangeArrowheads="1"/>
            </p:cNvSpPr>
            <p:nvPr/>
          </p:nvSpPr>
          <p:spPr bwMode="auto">
            <a:xfrm>
              <a:off x="5002" y="4488"/>
              <a:ext cx="402" cy="206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r>
                <a:rPr lang="nb-NO" sz="1800"/>
                <a:t>4.1</a:t>
              </a:r>
            </a:p>
          </p:txBody>
        </p:sp>
        <p:sp>
          <p:nvSpPr>
            <p:cNvPr id="23686" name="Line 128"/>
            <p:cNvSpPr>
              <a:spLocks noChangeAspect="1" noChangeShapeType="1"/>
            </p:cNvSpPr>
            <p:nvPr/>
          </p:nvSpPr>
          <p:spPr bwMode="auto">
            <a:xfrm flipV="1">
              <a:off x="5226" y="4437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87" name="Line 129"/>
            <p:cNvSpPr>
              <a:spLocks noChangeAspect="1" noChangeShapeType="1"/>
            </p:cNvSpPr>
            <p:nvPr/>
          </p:nvSpPr>
          <p:spPr bwMode="auto">
            <a:xfrm flipV="1">
              <a:off x="5537" y="4437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88" name="Text Box 130"/>
            <p:cNvSpPr txBox="1">
              <a:spLocks noChangeAspect="1" noChangeArrowheads="1"/>
            </p:cNvSpPr>
            <p:nvPr/>
          </p:nvSpPr>
          <p:spPr bwMode="auto">
            <a:xfrm>
              <a:off x="5315" y="4488"/>
              <a:ext cx="400" cy="206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r>
                <a:rPr lang="nb-NO" sz="1800"/>
                <a:t>8.2</a:t>
              </a:r>
            </a:p>
          </p:txBody>
        </p:sp>
        <p:sp>
          <p:nvSpPr>
            <p:cNvPr id="23689" name="Text Box 131"/>
            <p:cNvSpPr txBox="1">
              <a:spLocks noChangeAspect="1" noChangeArrowheads="1"/>
            </p:cNvSpPr>
            <p:nvPr/>
          </p:nvSpPr>
          <p:spPr bwMode="auto">
            <a:xfrm>
              <a:off x="4690" y="4488"/>
              <a:ext cx="402" cy="206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r>
                <a:rPr lang="nb-NO" sz="1800"/>
                <a:t>0</a:t>
              </a:r>
            </a:p>
          </p:txBody>
        </p:sp>
      </p:grpSp>
      <p:sp>
        <p:nvSpPr>
          <p:cNvPr id="23672" name="Text Box 132"/>
          <p:cNvSpPr txBox="1">
            <a:spLocks noChangeAspect="1" noChangeArrowheads="1"/>
          </p:cNvSpPr>
          <p:nvPr/>
        </p:nvSpPr>
        <p:spPr bwMode="auto">
          <a:xfrm>
            <a:off x="3748088" y="6113463"/>
            <a:ext cx="654050" cy="309562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nb-NO" sz="1400"/>
          </a:p>
        </p:txBody>
      </p:sp>
      <p:sp>
        <p:nvSpPr>
          <p:cNvPr id="23673" name="Text Box 133"/>
          <p:cNvSpPr txBox="1">
            <a:spLocks noChangeAspect="1" noChangeArrowheads="1"/>
          </p:cNvSpPr>
          <p:nvPr/>
        </p:nvSpPr>
        <p:spPr bwMode="auto">
          <a:xfrm>
            <a:off x="3276600" y="5480050"/>
            <a:ext cx="1600200" cy="6540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1800"/>
              <a:t>Variable attenuator</a:t>
            </a:r>
            <a:endParaRPr lang="nb-NO" sz="1800" baseline="-25000"/>
          </a:p>
        </p:txBody>
      </p:sp>
      <p:sp>
        <p:nvSpPr>
          <p:cNvPr id="23674" name="Text Box 134"/>
          <p:cNvSpPr txBox="1">
            <a:spLocks noChangeAspect="1" noChangeArrowheads="1"/>
          </p:cNvSpPr>
          <p:nvPr/>
        </p:nvSpPr>
        <p:spPr bwMode="auto">
          <a:xfrm>
            <a:off x="306388" y="1057275"/>
            <a:ext cx="1017587" cy="4556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nb-NO" sz="2800" b="0"/>
              <a:t>Alice</a:t>
            </a:r>
          </a:p>
        </p:txBody>
      </p:sp>
      <p:sp>
        <p:nvSpPr>
          <p:cNvPr id="23675" name="Text Box 135"/>
          <p:cNvSpPr txBox="1">
            <a:spLocks noChangeArrowheads="1"/>
          </p:cNvSpPr>
          <p:nvPr/>
        </p:nvSpPr>
        <p:spPr bwMode="auto">
          <a:xfrm>
            <a:off x="5740400" y="1789113"/>
            <a:ext cx="1422400" cy="5730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1800"/>
              <a:t>Phase modulator</a:t>
            </a:r>
            <a:endParaRPr lang="nb-NO" sz="1800" b="0"/>
          </a:p>
        </p:txBody>
      </p:sp>
      <p:sp>
        <p:nvSpPr>
          <p:cNvPr id="23676" name="Text Box 136"/>
          <p:cNvSpPr txBox="1">
            <a:spLocks noChangeAspect="1" noChangeArrowheads="1"/>
          </p:cNvSpPr>
          <p:nvPr/>
        </p:nvSpPr>
        <p:spPr bwMode="auto">
          <a:xfrm>
            <a:off x="304800" y="4116388"/>
            <a:ext cx="1017588" cy="4556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n-US" sz="2800" b="0"/>
              <a:t>Eve</a:t>
            </a:r>
            <a:endParaRPr lang="nb-NO" sz="2800" b="0"/>
          </a:p>
        </p:txBody>
      </p:sp>
      <p:sp>
        <p:nvSpPr>
          <p:cNvPr id="23677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 smtClean="0">
                <a:solidFill>
                  <a:srgbClr val="4D4D4D"/>
                </a:solidFill>
                <a:cs typeface="Arial" pitchFamily="34" charset="0"/>
              </a:rPr>
              <a:t>A. Vakhitov </a:t>
            </a:r>
            <a:r>
              <a:rPr lang="en-US" sz="1600" b="0" i="1" smtClean="0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4D4D4D"/>
                </a:solidFill>
                <a:cs typeface="Arial" pitchFamily="34" charset="0"/>
              </a:rPr>
              <a:t> J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. Mod. Opt. </a:t>
            </a:r>
            <a:r>
              <a:rPr lang="en-US" sz="1600">
                <a:solidFill>
                  <a:srgbClr val="4D4D4D"/>
                </a:solidFill>
                <a:cs typeface="Arial" pitchFamily="34" charset="0"/>
              </a:rPr>
              <a:t>48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, 2023 (2001)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79" name="Picture 4" descr="E:\actual3\my_www\vad1.com\photo\stock\a60-19-4.jpg"/>
          <p:cNvPicPr>
            <a:picLocks noChangeAspect="1" noChangeArrowheads="1"/>
          </p:cNvPicPr>
          <p:nvPr/>
        </p:nvPicPr>
        <p:blipFill>
          <a:blip r:embed="rId3" cstate="print"/>
          <a:srcRect l="3546" t="1538" r="3417"/>
          <a:stretch>
            <a:fillRect/>
          </a:stretch>
        </p:blipFill>
        <p:spPr bwMode="auto">
          <a:xfrm>
            <a:off x="0" y="0"/>
            <a:ext cx="10287000" cy="7258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7089775"/>
            <a:ext cx="10287000" cy="2857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7" name="TextBox 46"/>
          <p:cNvSpPr txBox="1">
            <a:spLocks noChangeArrowheads="1"/>
          </p:cNvSpPr>
          <p:nvPr/>
        </p:nvSpPr>
        <p:spPr bwMode="auto">
          <a:xfrm>
            <a:off x="8587497" y="7077307"/>
            <a:ext cx="1699503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 smtClean="0">
                <a:solidFill>
                  <a:srgbClr val="4D4D4D"/>
                </a:solidFill>
              </a:rPr>
              <a:t>2000 </a:t>
            </a:r>
            <a:r>
              <a:rPr lang="en-US" sz="900" b="0">
                <a:solidFill>
                  <a:srgbClr val="4D4D4D"/>
                </a:solidFill>
              </a:rPr>
              <a:t>Vadim Makarov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37530"/>
            <a:ext cx="10287000" cy="936625"/>
          </a:xfrm>
        </p:spPr>
        <p:txBody>
          <a:bodyPr anchor="b" anchorCtr="0"/>
          <a:lstStyle/>
          <a:p>
            <a:pPr lvl="0" algn="ctr"/>
            <a:r>
              <a:rPr lang="en-US" sz="2400">
                <a:solidFill>
                  <a:srgbClr val="C0C0C0"/>
                </a:solidFill>
              </a:rPr>
              <a:t>Artem Vakhitov tunes up Eve’s </a:t>
            </a:r>
            <a:r>
              <a:rPr lang="en-US" sz="2400" smtClean="0">
                <a:solidFill>
                  <a:srgbClr val="C0C0C0"/>
                </a:solidFill>
              </a:rPr>
              <a:t>setup</a:t>
            </a:r>
            <a:endParaRPr lang="en-CA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" descr="PhysRevA-73-p022320-fig5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75" y="1257300"/>
            <a:ext cx="4786313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9" descr="PhysRevA-73-p022320-fig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1201738"/>
            <a:ext cx="4764087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Trojan-horse attack for plug-and-play system</a:t>
            </a:r>
          </a:p>
        </p:txBody>
      </p:sp>
      <p:sp>
        <p:nvSpPr>
          <p:cNvPr id="25605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N. Gisin </a:t>
            </a:r>
            <a:r>
              <a:rPr lang="en-US" sz="16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 Phys. Rev. A </a:t>
            </a:r>
            <a:r>
              <a:rPr lang="en-US" sz="1600">
                <a:solidFill>
                  <a:srgbClr val="4D4D4D"/>
                </a:solidFill>
                <a:cs typeface="Arial" pitchFamily="34" charset="0"/>
              </a:rPr>
              <a:t>73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, 022320 (2006)</a:t>
            </a:r>
          </a:p>
        </p:txBody>
      </p:sp>
      <p:sp>
        <p:nvSpPr>
          <p:cNvPr id="25606" name="TextBox 6"/>
          <p:cNvSpPr txBox="1">
            <a:spLocks noChangeArrowheads="1"/>
          </p:cNvSpPr>
          <p:nvPr/>
        </p:nvSpPr>
        <p:spPr bwMode="auto">
          <a:xfrm rot="-5400000">
            <a:off x="-26194" y="2321719"/>
            <a:ext cx="676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Alice</a:t>
            </a:r>
          </a:p>
        </p:txBody>
      </p:sp>
      <p:sp>
        <p:nvSpPr>
          <p:cNvPr id="25607" name="TextBox 7"/>
          <p:cNvSpPr txBox="1">
            <a:spLocks noChangeArrowheads="1"/>
          </p:cNvSpPr>
          <p:nvPr/>
        </p:nvSpPr>
        <p:spPr bwMode="auto">
          <a:xfrm rot="-5400000">
            <a:off x="5074444" y="2474119"/>
            <a:ext cx="5826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Bob</a:t>
            </a:r>
          </a:p>
        </p:txBody>
      </p:sp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214313" y="6126163"/>
            <a:ext cx="9844087" cy="4460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300"/>
              <a:t>Eve gets back one photon  </a:t>
            </a:r>
            <a:r>
              <a:rPr lang="en-US" sz="2300">
                <a:sym typeface="Symbol" pitchFamily="18" charset="2"/>
              </a:rPr>
              <a:t>  in principle, extracts 100% information</a:t>
            </a:r>
            <a:endParaRPr lang="en-US" sz="23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32771" name="Text Box 1027"/>
          <p:cNvSpPr txBox="1">
            <a:spLocks noChangeArrowheads="1"/>
          </p:cNvSpPr>
          <p:nvPr/>
        </p:nvSpPr>
        <p:spPr bwMode="auto">
          <a:xfrm>
            <a:off x="0" y="2993529"/>
            <a:ext cx="10287000" cy="1295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4400" b="0" smtClean="0">
                <a:solidFill>
                  <a:srgbClr val="DDDDDD"/>
                </a:solidFill>
                <a:latin typeface="Courier New" panose="02070309020205020404" pitchFamily="49" charset="0"/>
                <a:ea typeface="Microsoft Yi Baiti" pitchFamily="66" charset="0"/>
                <a:cs typeface="Courier New" panose="02070309020205020404" pitchFamily="49" charset="0"/>
              </a:rPr>
              <a:t>End of lecture 3</a:t>
            </a:r>
            <a:endParaRPr lang="en-US" sz="4400" b="0">
              <a:solidFill>
                <a:srgbClr val="DDDDDD"/>
              </a:solidFill>
              <a:latin typeface="Courier New" panose="02070309020205020404" pitchFamily="49" charset="0"/>
              <a:ea typeface="Microsoft Yi Baiti" pitchFamily="66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9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10" r="2069" b="473"/>
          <a:stretch/>
        </p:blipFill>
        <p:spPr>
          <a:xfrm>
            <a:off x="0" y="0"/>
            <a:ext cx="10287000" cy="7715250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2777475"/>
            <a:ext cx="10287000" cy="10852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 anchor="ctr"/>
          <a:lstStyle/>
          <a:p>
            <a:pPr>
              <a:lnSpc>
                <a:spcPct val="350000"/>
              </a:lnSpc>
            </a:pPr>
            <a:r>
              <a:rPr lang="en-CA" sz="360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rPr>
              <a:t>Implementation of quantum communication:</a:t>
            </a:r>
            <a:br>
              <a:rPr lang="en-CA" sz="360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rPr>
            </a:br>
            <a:r>
              <a:rPr lang="en-CA" sz="360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rPr>
              <a:t>Lecture 4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15786" y="7045525"/>
            <a:ext cx="8655446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500" b="0" i="1" smtClean="0">
                <a:solidFill>
                  <a:srgbClr val="C0C0C0"/>
                </a:solidFill>
              </a:rPr>
              <a:t>  </a:t>
            </a:r>
            <a:r>
              <a:rPr lang="en-US" sz="2500" b="0" i="1" spc="150" smtClean="0">
                <a:solidFill>
                  <a:srgbClr val="EAEAEA"/>
                </a:solidFill>
              </a:rPr>
              <a:t>Vadim</a:t>
            </a:r>
            <a:r>
              <a:rPr lang="en-US" sz="2500" b="0" i="1" spc="150">
                <a:solidFill>
                  <a:srgbClr val="EAEAEA"/>
                </a:solidFill>
              </a:rPr>
              <a:t> </a:t>
            </a:r>
            <a:r>
              <a:rPr lang="en-US" sz="2500" b="0" i="1" spc="150" smtClean="0">
                <a:solidFill>
                  <a:srgbClr val="EAEAEA"/>
                </a:solidFill>
              </a:rPr>
              <a:t>Makarov</a:t>
            </a:r>
            <a:r>
              <a:rPr lang="en-US" sz="2500" b="0" spc="150" smtClean="0">
                <a:solidFill>
                  <a:srgbClr val="C0C0C0"/>
                </a:solidFill>
              </a:rPr>
              <a:t> </a:t>
            </a:r>
            <a:r>
              <a:rPr lang="en-US" sz="2500" b="0" smtClean="0">
                <a:solidFill>
                  <a:srgbClr val="C0C0C0"/>
                </a:solidFill>
              </a:rPr>
              <a:t>                                    </a:t>
            </a:r>
            <a:r>
              <a:rPr lang="en-US" sz="2500" b="0" smtClean="0">
                <a:solidFill>
                  <a:srgbClr val="FF0000"/>
                </a:solidFill>
              </a:rPr>
              <a:t>www.vad1.com/lab</a:t>
            </a:r>
            <a:endParaRPr lang="en-US" sz="2500" b="0" i="1">
              <a:solidFill>
                <a:srgbClr val="FF0000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382" y="7001135"/>
            <a:ext cx="1728238" cy="59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41201"/>
            <a:ext cx="10287000" cy="6429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CA" sz="1200" b="0">
                <a:solidFill>
                  <a:srgbClr val="EAEAE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Course QIC </a:t>
            </a:r>
            <a:r>
              <a:rPr lang="en-CA" sz="1200" b="0" smtClean="0">
                <a:solidFill>
                  <a:srgbClr val="EAEAE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891, </a:t>
            </a:r>
            <a:r>
              <a:rPr lang="en-CA" sz="1200" b="0">
                <a:solidFill>
                  <a:srgbClr val="EAEAE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University of Waterloo, August </a:t>
            </a:r>
            <a:r>
              <a:rPr lang="en-CA" sz="1200" b="0" smtClean="0">
                <a:solidFill>
                  <a:srgbClr val="EAEAE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12, </a:t>
            </a:r>
            <a:r>
              <a:rPr lang="en-CA" sz="1200" b="0">
                <a:solidFill>
                  <a:srgbClr val="EAEAE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45806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Outline</a:t>
            </a:r>
            <a:br>
              <a:rPr lang="en-CA" smtClean="0">
                <a:solidFill>
                  <a:srgbClr val="FFFFFF"/>
                </a:solidFill>
              </a:rPr>
            </a:br>
            <a:r>
              <a:rPr lang="en-CA" sz="2800" b="0" smtClean="0">
                <a:solidFill>
                  <a:srgbClr val="FFFFFF"/>
                </a:solidFill>
              </a:rPr>
              <a:t>of the rest of this course</a:t>
            </a:r>
            <a:endParaRPr lang="en-US" sz="2800" b="0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10940" y="1625315"/>
            <a:ext cx="9176060" cy="6089935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Summary of communication security,</a:t>
            </a:r>
            <a:br>
              <a:rPr lang="en-CA" sz="2500" smtClean="0">
                <a:solidFill>
                  <a:srgbClr val="FFFFFF"/>
                </a:solidFill>
              </a:rPr>
            </a:br>
            <a:r>
              <a:rPr lang="en-CA" sz="2500" smtClean="0">
                <a:solidFill>
                  <a:srgbClr val="FFFFFF"/>
                </a:solidFill>
              </a:rPr>
              <a:t>quantum key distribution, trusted-repeater networks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500" smtClean="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Security model of QKD, side-channels in implementations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500" smtClean="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Examples of side-channel attacks,</a:t>
            </a:r>
            <a:br>
              <a:rPr lang="en-CA" sz="2500" smtClean="0">
                <a:solidFill>
                  <a:srgbClr val="FFFFFF"/>
                </a:solidFill>
              </a:rPr>
            </a:br>
            <a:r>
              <a:rPr lang="en-CA" sz="2500" smtClean="0">
                <a:solidFill>
                  <a:srgbClr val="FFFFFF"/>
                </a:solidFill>
              </a:rPr>
              <a:t>countermeasures,</a:t>
            </a:r>
            <a:br>
              <a:rPr lang="en-CA" sz="2500" smtClean="0">
                <a:solidFill>
                  <a:srgbClr val="FFFFFF"/>
                </a:solidFill>
              </a:rPr>
            </a:br>
            <a:r>
              <a:rPr lang="en-CA" sz="2500" smtClean="0">
                <a:solidFill>
                  <a:srgbClr val="FFFFFF"/>
                </a:solidFill>
              </a:rPr>
              <a:t>testing countermeasures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50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Conclusion &amp; discussion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50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b="0" smtClean="0">
                <a:solidFill>
                  <a:srgbClr val="FFFFFF"/>
                </a:solidFill>
              </a:rPr>
              <a:t>(optional)</a:t>
            </a:r>
            <a:r>
              <a:rPr lang="en-CA" sz="2500" smtClean="0">
                <a:solidFill>
                  <a:srgbClr val="FFFFFF"/>
                </a:solidFill>
              </a:rPr>
              <a:t> Lab visit</a:t>
            </a:r>
            <a:endParaRPr lang="en-CA" sz="250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4505715"/>
            <a:ext cx="966920" cy="0"/>
          </a:xfrm>
          <a:prstGeom prst="line">
            <a:avLst/>
          </a:prstGeom>
          <a:noFill/>
          <a:ln w="25400" algn="ctr">
            <a:solidFill>
              <a:srgbClr val="C0C0C0"/>
            </a:solidFill>
            <a:round/>
            <a:headEnd type="none" w="med" len="med"/>
            <a:tailEnd type="none" w="med" len="med"/>
          </a:ln>
        </p:spPr>
      </p:cxnSp>
      <p:sp>
        <p:nvSpPr>
          <p:cNvPr id="8" name="TextBox 7"/>
          <p:cNvSpPr txBox="1"/>
          <p:nvPr/>
        </p:nvSpPr>
        <p:spPr bwMode="auto">
          <a:xfrm rot="16200000">
            <a:off x="-354960" y="4663787"/>
            <a:ext cx="1274450" cy="358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 algn="r"/>
            <a:r>
              <a:rPr lang="en-CA" sz="2200" b="0" smtClean="0">
                <a:ln w="12700">
                  <a:noFill/>
                </a:ln>
                <a:solidFill>
                  <a:srgbClr val="C0C0C0"/>
                </a:solidFill>
              </a:rPr>
              <a:t>August 12    3</a:t>
            </a:r>
          </a:p>
        </p:txBody>
      </p:sp>
    </p:spTree>
    <p:extLst>
      <p:ext uri="{BB962C8B-B14F-4D97-AF65-F5344CB8AC3E}">
        <p14:creationId xmlns:p14="http://schemas.microsoft.com/office/powerpoint/2010/main" val="20337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868653"/>
              </p:ext>
            </p:extLst>
          </p:nvPr>
        </p:nvGraphicFramePr>
        <p:xfrm>
          <a:off x="174946" y="221537"/>
          <a:ext cx="10009254" cy="675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64"/>
                <a:gridCol w="216030"/>
                <a:gridCol w="216030"/>
                <a:gridCol w="2520350"/>
                <a:gridCol w="216030"/>
                <a:gridCol w="216030"/>
                <a:gridCol w="2088290"/>
                <a:gridCol w="216030"/>
              </a:tblGrid>
              <a:tr h="684000">
                <a:tc gridSpan="2">
                  <a:txBody>
                    <a:bodyPr/>
                    <a:lstStyle/>
                    <a:p>
                      <a:pPr algn="l"/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Broken?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Monoalphabetic cipher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invented ~50 BC (J. Caesar)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en-US" sz="1800" b="0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850</a:t>
                      </a:r>
                      <a:r>
                        <a:rPr lang="en-US" sz="1800" b="0" baseline="0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 (Al-Kindi)</a:t>
                      </a:r>
                      <a:endParaRPr lang="en-US" sz="1800" b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Nomenclators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(code books)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~1400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1800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(Vigenère)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1553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1900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1863 (F. W. Kasiski)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L="9000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One-time pad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invented 1918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(G. Vernam)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00FF00"/>
                          </a:solidFill>
                        </a:rPr>
                        <a:t>impossible</a:t>
                      </a:r>
                      <a:r>
                        <a:rPr lang="en-US" sz="1800" b="0" smtClean="0">
                          <a:solidFill>
                            <a:srgbClr val="FFFFFF"/>
                          </a:solidFill>
                        </a:rPr>
                        <a:t/>
                      </a:r>
                      <a:br>
                        <a:rPr lang="en-US" sz="1800" b="0" smtClean="0">
                          <a:solidFill>
                            <a:srgbClr val="FFFFFF"/>
                          </a:solidFill>
                        </a:rPr>
                      </a:b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(C. Shannon 1949)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electromechanical (Enigma, Purple, etc.)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1920s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1970s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DES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2005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1998: 56 h (EFF)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crypto (RSA, elliptic-curve)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will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be once we have q. computer (P. Shor 1994)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</a:rPr>
                        <a:t>AES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2001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C0C0C0"/>
                          </a:solidFill>
                        </a:rPr>
                        <a:t>?</a:t>
                      </a:r>
                      <a:endParaRPr lang="en-US" sz="1800" b="1">
                        <a:solidFill>
                          <a:srgbClr val="C0C0C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Quantum cryptography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pc="-10" baseline="0" smtClean="0">
                          <a:solidFill>
                            <a:srgbClr val="FFFFFF"/>
                          </a:solidFill>
                        </a:rPr>
                        <a:t>invented 1984, in development</a:t>
                      </a:r>
                      <a:endParaRPr lang="en-US" sz="1800" spc="-10" baseline="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b="1" smtClean="0">
                          <a:solidFill>
                            <a:srgbClr val="00FF00"/>
                          </a:solidFill>
                        </a:rPr>
                        <a:t>impossible</a:t>
                      </a:r>
                      <a:endParaRPr lang="en-US" sz="1800" smtClean="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crypto (‘quantum-safe’)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 development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C0C0C0"/>
                          </a:solidFill>
                        </a:rPr>
                        <a:t>?</a:t>
                      </a:r>
                      <a:endParaRPr lang="en-US" sz="1800">
                        <a:solidFill>
                          <a:srgbClr val="C0C0C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79589"/>
              </p:ext>
            </p:extLst>
          </p:nvPr>
        </p:nvGraphicFramePr>
        <p:xfrm>
          <a:off x="174946" y="221537"/>
          <a:ext cx="10009254" cy="675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64"/>
                <a:gridCol w="216030"/>
                <a:gridCol w="216030"/>
                <a:gridCol w="2520350"/>
                <a:gridCol w="216030"/>
                <a:gridCol w="216030"/>
                <a:gridCol w="2088290"/>
                <a:gridCol w="216030"/>
              </a:tblGrid>
              <a:tr h="684000">
                <a:tc gridSpan="2">
                  <a:txBody>
                    <a:bodyPr/>
                    <a:lstStyle/>
                    <a:p>
                      <a:pPr algn="l"/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Broken?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Monoalphabetic cipher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invented ~50 BC (J. Caesar)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en-US" sz="1800" b="0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850</a:t>
                      </a:r>
                      <a:r>
                        <a:rPr lang="en-US" sz="1800" b="0" baseline="0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 (Al-Kindi)</a:t>
                      </a:r>
                      <a:endParaRPr lang="en-US" sz="1800" b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Nomenclators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(code books)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~1400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1800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(Vigenère)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1553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1900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1863 (F. W. Kasiski)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L="9000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solidFill>
                            <a:srgbClr val="FFFFFF"/>
                          </a:solidFill>
                        </a:rPr>
                        <a:t/>
                      </a:r>
                      <a:br>
                        <a:rPr lang="en-US" sz="1800" b="0" smtClean="0">
                          <a:solidFill>
                            <a:srgbClr val="FFFFFF"/>
                          </a:solidFill>
                        </a:rPr>
                      </a:b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electromechanical (Enigma, Purple, etc.)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1920s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1970s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DES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2005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1998: 56 h (EFF)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crypto (RSA, elliptic-curve)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will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be once we have q. computer (P. Shor 1994)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</a:rPr>
                        <a:t>AES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2001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C0C0C0"/>
                          </a:solidFill>
                        </a:rPr>
                        <a:t>?</a:t>
                      </a:r>
                      <a:endParaRPr lang="en-US" sz="1800" b="1">
                        <a:solidFill>
                          <a:srgbClr val="C0C0C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pc="-10" baseline="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crypto (‘quantum-safe’)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 development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C0C0C0"/>
                          </a:solidFill>
                        </a:rPr>
                        <a:t>?</a:t>
                      </a:r>
                      <a:endParaRPr lang="en-US" sz="1800" b="1">
                        <a:solidFill>
                          <a:srgbClr val="C0C0C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A (very) brief history of cryptography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9440845" y="5945915"/>
            <a:ext cx="432060" cy="4320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nb-NO" sz="2600" smtClean="0">
                <a:solidFill>
                  <a:srgbClr val="FF00FF"/>
                </a:solidFill>
                <a:sym typeface="Wingdings 2" panose="05020102010507070707" pitchFamily="18" charset="2"/>
              </a:rPr>
              <a:t></a:t>
            </a:r>
            <a:endParaRPr lang="en-CA" sz="26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6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1471092" y="3545175"/>
            <a:ext cx="73448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mtClean="0">
                <a:solidFill>
                  <a:srgbClr val="000000"/>
                </a:solidFill>
              </a:rPr>
              <a:t>.</a:t>
            </a:r>
            <a:r>
              <a:rPr lang="nb-NO" smtClean="0">
                <a:solidFill>
                  <a:srgbClr val="00FF00"/>
                </a:solidFill>
              </a:rPr>
              <a:t>Laws of physics</a:t>
            </a:r>
            <a:r>
              <a:rPr lang="nb-NO" smtClean="0">
                <a:solidFill>
                  <a:srgbClr val="FFFFFF"/>
                </a:solidFill>
              </a:rPr>
              <a:t>   </a:t>
            </a:r>
            <a:r>
              <a:rPr lang="nb-NO" smtClean="0">
                <a:solidFill>
                  <a:srgbClr val="C0C0C0"/>
                </a:solidFill>
              </a:rPr>
              <a:t>&amp;</a:t>
            </a:r>
            <a:r>
              <a:rPr lang="nb-NO" smtClean="0">
                <a:solidFill>
                  <a:srgbClr val="FFFFFF"/>
                </a:solidFill>
              </a:rPr>
              <a:t>   </a:t>
            </a:r>
            <a:r>
              <a:rPr lang="nb-NO" smtClean="0">
                <a:solidFill>
                  <a:srgbClr val="FF00FF"/>
                </a:solidFill>
              </a:rPr>
              <a:t>Model of equipment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559324" y="2699320"/>
            <a:ext cx="31683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mtClean="0">
                <a:solidFill>
                  <a:srgbClr val="00FF00"/>
                </a:solidFill>
              </a:rPr>
              <a:t>Security proof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471092" y="3986235"/>
            <a:ext cx="7344816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" name="Group 7"/>
          <p:cNvGrpSpPr/>
          <p:nvPr/>
        </p:nvGrpSpPr>
        <p:grpSpPr>
          <a:xfrm>
            <a:off x="3829005" y="1164185"/>
            <a:ext cx="2628991" cy="1007876"/>
            <a:chOff x="1471092" y="4511487"/>
            <a:chExt cx="7344816" cy="3018546"/>
          </a:xfrm>
        </p:grpSpPr>
        <p:grpSp>
          <p:nvGrpSpPr>
            <p:cNvPr id="60" name="Group 59"/>
            <p:cNvGrpSpPr/>
            <p:nvPr/>
          </p:nvGrpSpPr>
          <p:grpSpPr>
            <a:xfrm>
              <a:off x="1471092" y="4511487"/>
              <a:ext cx="7344816" cy="3018545"/>
              <a:chOff x="1471092" y="257225"/>
              <a:chExt cx="7344816" cy="7272808"/>
            </a:xfrm>
          </p:grpSpPr>
          <p:cxnSp>
            <p:nvCxnSpPr>
              <p:cNvPr id="62" name="Straight Connector 61"/>
              <p:cNvCxnSpPr/>
              <p:nvPr/>
            </p:nvCxnSpPr>
            <p:spPr bwMode="auto">
              <a:xfrm flipH="1">
                <a:off x="1471092" y="257225"/>
                <a:ext cx="3672408" cy="7272808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5143500" y="257225"/>
                <a:ext cx="3672408" cy="7272808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61" name="Straight Connector 60"/>
            <p:cNvCxnSpPr/>
            <p:nvPr/>
          </p:nvCxnSpPr>
          <p:spPr bwMode="auto">
            <a:xfrm>
              <a:off x="1471092" y="7530033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9" name="Straight Connector 8"/>
          <p:cNvCxnSpPr/>
          <p:nvPr/>
        </p:nvCxnSpPr>
        <p:spPr bwMode="auto">
          <a:xfrm flipV="1">
            <a:off x="1471092" y="2373636"/>
            <a:ext cx="2088232" cy="161259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 flipV="1">
            <a:off x="6727676" y="2373636"/>
            <a:ext cx="2088232" cy="161259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3559324" y="2373636"/>
            <a:ext cx="3168352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047156" y="3545862"/>
            <a:ext cx="6192688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589064" y="3130779"/>
            <a:ext cx="5113558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3127276" y="2718949"/>
            <a:ext cx="4029662" cy="131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5179504" y="2385584"/>
            <a:ext cx="0" cy="32401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5994358" y="2385584"/>
            <a:ext cx="0" cy="32401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6727676" y="2385584"/>
            <a:ext cx="0" cy="32401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4378568" y="2373636"/>
            <a:ext cx="0" cy="335958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3559324" y="2385584"/>
            <a:ext cx="0" cy="32401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3919364" y="2723412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3144859" y="2708284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6334183" y="2721329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087716" y="2721329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3496053" y="3146340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2767236" y="3140380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4216133" y="3140380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4927476" y="3140380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5719564" y="3152299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6516091" y="3152299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7303740" y="3152299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8023820" y="3375561"/>
            <a:ext cx="626" cy="16796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Freeform 31"/>
          <p:cNvSpPr/>
          <p:nvPr/>
        </p:nvSpPr>
        <p:spPr>
          <a:xfrm>
            <a:off x="4354830" y="1567336"/>
            <a:ext cx="1581150" cy="217074"/>
          </a:xfrm>
          <a:custGeom>
            <a:avLst/>
            <a:gdLst>
              <a:gd name="connsiteX0" fmla="*/ 0 w 1581150"/>
              <a:gd name="connsiteY0" fmla="*/ 215265 h 215474"/>
              <a:gd name="connsiteX1" fmla="*/ 9525 w 1581150"/>
              <a:gd name="connsiteY1" fmla="*/ 209550 h 215474"/>
              <a:gd name="connsiteX2" fmla="*/ 19050 w 1581150"/>
              <a:gd name="connsiteY2" fmla="*/ 198120 h 215474"/>
              <a:gd name="connsiteX3" fmla="*/ 24765 w 1581150"/>
              <a:gd name="connsiteY3" fmla="*/ 196215 h 215474"/>
              <a:gd name="connsiteX4" fmla="*/ 36195 w 1581150"/>
              <a:gd name="connsiteY4" fmla="*/ 188595 h 215474"/>
              <a:gd name="connsiteX5" fmla="*/ 40005 w 1581150"/>
              <a:gd name="connsiteY5" fmla="*/ 182880 h 215474"/>
              <a:gd name="connsiteX6" fmla="*/ 47625 w 1581150"/>
              <a:gd name="connsiteY6" fmla="*/ 177165 h 215474"/>
              <a:gd name="connsiteX7" fmla="*/ 59055 w 1581150"/>
              <a:gd name="connsiteY7" fmla="*/ 169545 h 215474"/>
              <a:gd name="connsiteX8" fmla="*/ 70485 w 1581150"/>
              <a:gd name="connsiteY8" fmla="*/ 160020 h 215474"/>
              <a:gd name="connsiteX9" fmla="*/ 76200 w 1581150"/>
              <a:gd name="connsiteY9" fmla="*/ 154305 h 215474"/>
              <a:gd name="connsiteX10" fmla="*/ 81915 w 1581150"/>
              <a:gd name="connsiteY10" fmla="*/ 152400 h 215474"/>
              <a:gd name="connsiteX11" fmla="*/ 87630 w 1581150"/>
              <a:gd name="connsiteY11" fmla="*/ 148590 h 215474"/>
              <a:gd name="connsiteX12" fmla="*/ 91440 w 1581150"/>
              <a:gd name="connsiteY12" fmla="*/ 142875 h 215474"/>
              <a:gd name="connsiteX13" fmla="*/ 108585 w 1581150"/>
              <a:gd name="connsiteY13" fmla="*/ 139065 h 215474"/>
              <a:gd name="connsiteX14" fmla="*/ 127635 w 1581150"/>
              <a:gd name="connsiteY14" fmla="*/ 131445 h 215474"/>
              <a:gd name="connsiteX15" fmla="*/ 133350 w 1581150"/>
              <a:gd name="connsiteY15" fmla="*/ 125730 h 215474"/>
              <a:gd name="connsiteX16" fmla="*/ 139065 w 1581150"/>
              <a:gd name="connsiteY16" fmla="*/ 123825 h 215474"/>
              <a:gd name="connsiteX17" fmla="*/ 146685 w 1581150"/>
              <a:gd name="connsiteY17" fmla="*/ 112395 h 215474"/>
              <a:gd name="connsiteX18" fmla="*/ 156210 w 1581150"/>
              <a:gd name="connsiteY18" fmla="*/ 108585 h 215474"/>
              <a:gd name="connsiteX19" fmla="*/ 169545 w 1581150"/>
              <a:gd name="connsiteY19" fmla="*/ 100965 h 215474"/>
              <a:gd name="connsiteX20" fmla="*/ 188595 w 1581150"/>
              <a:gd name="connsiteY20" fmla="*/ 97155 h 215474"/>
              <a:gd name="connsiteX21" fmla="*/ 194310 w 1581150"/>
              <a:gd name="connsiteY21" fmla="*/ 95250 h 215474"/>
              <a:gd name="connsiteX22" fmla="*/ 207645 w 1581150"/>
              <a:gd name="connsiteY22" fmla="*/ 85725 h 215474"/>
              <a:gd name="connsiteX23" fmla="*/ 219075 w 1581150"/>
              <a:gd name="connsiteY23" fmla="*/ 81915 h 215474"/>
              <a:gd name="connsiteX24" fmla="*/ 230505 w 1581150"/>
              <a:gd name="connsiteY24" fmla="*/ 74295 h 215474"/>
              <a:gd name="connsiteX25" fmla="*/ 236220 w 1581150"/>
              <a:gd name="connsiteY25" fmla="*/ 72390 h 215474"/>
              <a:gd name="connsiteX26" fmla="*/ 253365 w 1581150"/>
              <a:gd name="connsiteY26" fmla="*/ 68580 h 215474"/>
              <a:gd name="connsiteX27" fmla="*/ 264795 w 1581150"/>
              <a:gd name="connsiteY27" fmla="*/ 66675 h 215474"/>
              <a:gd name="connsiteX28" fmla="*/ 272415 w 1581150"/>
              <a:gd name="connsiteY28" fmla="*/ 64770 h 215474"/>
              <a:gd name="connsiteX29" fmla="*/ 297180 w 1581150"/>
              <a:gd name="connsiteY29" fmla="*/ 62865 h 215474"/>
              <a:gd name="connsiteX30" fmla="*/ 314325 w 1581150"/>
              <a:gd name="connsiteY30" fmla="*/ 57150 h 215474"/>
              <a:gd name="connsiteX31" fmla="*/ 320040 w 1581150"/>
              <a:gd name="connsiteY31" fmla="*/ 55245 h 215474"/>
              <a:gd name="connsiteX32" fmla="*/ 325755 w 1581150"/>
              <a:gd name="connsiteY32" fmla="*/ 53340 h 215474"/>
              <a:gd name="connsiteX33" fmla="*/ 333375 w 1581150"/>
              <a:gd name="connsiteY33" fmla="*/ 51435 h 215474"/>
              <a:gd name="connsiteX34" fmla="*/ 346710 w 1581150"/>
              <a:gd name="connsiteY34" fmla="*/ 47625 h 215474"/>
              <a:gd name="connsiteX35" fmla="*/ 371475 w 1581150"/>
              <a:gd name="connsiteY35" fmla="*/ 43815 h 215474"/>
              <a:gd name="connsiteX36" fmla="*/ 392430 w 1581150"/>
              <a:gd name="connsiteY36" fmla="*/ 38100 h 215474"/>
              <a:gd name="connsiteX37" fmla="*/ 411480 w 1581150"/>
              <a:gd name="connsiteY37" fmla="*/ 36195 h 215474"/>
              <a:gd name="connsiteX38" fmla="*/ 432435 w 1581150"/>
              <a:gd name="connsiteY38" fmla="*/ 32385 h 215474"/>
              <a:gd name="connsiteX39" fmla="*/ 438150 w 1581150"/>
              <a:gd name="connsiteY39" fmla="*/ 30480 h 215474"/>
              <a:gd name="connsiteX40" fmla="*/ 445770 w 1581150"/>
              <a:gd name="connsiteY40" fmla="*/ 28575 h 215474"/>
              <a:gd name="connsiteX41" fmla="*/ 466725 w 1581150"/>
              <a:gd name="connsiteY41" fmla="*/ 24765 h 215474"/>
              <a:gd name="connsiteX42" fmla="*/ 472440 w 1581150"/>
              <a:gd name="connsiteY42" fmla="*/ 22860 h 215474"/>
              <a:gd name="connsiteX43" fmla="*/ 487680 w 1581150"/>
              <a:gd name="connsiteY43" fmla="*/ 20955 h 215474"/>
              <a:gd name="connsiteX44" fmla="*/ 510540 w 1581150"/>
              <a:gd name="connsiteY44" fmla="*/ 17145 h 215474"/>
              <a:gd name="connsiteX45" fmla="*/ 594360 w 1581150"/>
              <a:gd name="connsiteY45" fmla="*/ 11430 h 215474"/>
              <a:gd name="connsiteX46" fmla="*/ 621030 w 1581150"/>
              <a:gd name="connsiteY46" fmla="*/ 9525 h 215474"/>
              <a:gd name="connsiteX47" fmla="*/ 649605 w 1581150"/>
              <a:gd name="connsiteY47" fmla="*/ 3810 h 215474"/>
              <a:gd name="connsiteX48" fmla="*/ 760095 w 1581150"/>
              <a:gd name="connsiteY48" fmla="*/ 0 h 215474"/>
              <a:gd name="connsiteX49" fmla="*/ 866775 w 1581150"/>
              <a:gd name="connsiteY49" fmla="*/ 1905 h 215474"/>
              <a:gd name="connsiteX50" fmla="*/ 946785 w 1581150"/>
              <a:gd name="connsiteY50" fmla="*/ 5715 h 215474"/>
              <a:gd name="connsiteX51" fmla="*/ 1089660 w 1581150"/>
              <a:gd name="connsiteY51" fmla="*/ 7620 h 215474"/>
              <a:gd name="connsiteX52" fmla="*/ 1099185 w 1581150"/>
              <a:gd name="connsiteY52" fmla="*/ 9525 h 215474"/>
              <a:gd name="connsiteX53" fmla="*/ 1143000 w 1581150"/>
              <a:gd name="connsiteY53" fmla="*/ 13335 h 215474"/>
              <a:gd name="connsiteX54" fmla="*/ 1154430 w 1581150"/>
              <a:gd name="connsiteY54" fmla="*/ 19050 h 215474"/>
              <a:gd name="connsiteX55" fmla="*/ 1173480 w 1581150"/>
              <a:gd name="connsiteY55" fmla="*/ 22860 h 215474"/>
              <a:gd name="connsiteX56" fmla="*/ 1198245 w 1581150"/>
              <a:gd name="connsiteY56" fmla="*/ 26670 h 215474"/>
              <a:gd name="connsiteX57" fmla="*/ 1217295 w 1581150"/>
              <a:gd name="connsiteY57" fmla="*/ 32385 h 215474"/>
              <a:gd name="connsiteX58" fmla="*/ 1224915 w 1581150"/>
              <a:gd name="connsiteY58" fmla="*/ 36195 h 215474"/>
              <a:gd name="connsiteX59" fmla="*/ 1230630 w 1581150"/>
              <a:gd name="connsiteY59" fmla="*/ 38100 h 215474"/>
              <a:gd name="connsiteX60" fmla="*/ 1236345 w 1581150"/>
              <a:gd name="connsiteY60" fmla="*/ 41910 h 215474"/>
              <a:gd name="connsiteX61" fmla="*/ 1243965 w 1581150"/>
              <a:gd name="connsiteY61" fmla="*/ 47625 h 215474"/>
              <a:gd name="connsiteX62" fmla="*/ 1253490 w 1581150"/>
              <a:gd name="connsiteY62" fmla="*/ 49530 h 215474"/>
              <a:gd name="connsiteX63" fmla="*/ 1263015 w 1581150"/>
              <a:gd name="connsiteY63" fmla="*/ 53340 h 215474"/>
              <a:gd name="connsiteX64" fmla="*/ 1268730 w 1581150"/>
              <a:gd name="connsiteY64" fmla="*/ 57150 h 215474"/>
              <a:gd name="connsiteX65" fmla="*/ 1278255 w 1581150"/>
              <a:gd name="connsiteY65" fmla="*/ 59055 h 215474"/>
              <a:gd name="connsiteX66" fmla="*/ 1285875 w 1581150"/>
              <a:gd name="connsiteY66" fmla="*/ 62865 h 215474"/>
              <a:gd name="connsiteX67" fmla="*/ 1291590 w 1581150"/>
              <a:gd name="connsiteY67" fmla="*/ 66675 h 215474"/>
              <a:gd name="connsiteX68" fmla="*/ 1303020 w 1581150"/>
              <a:gd name="connsiteY68" fmla="*/ 70485 h 215474"/>
              <a:gd name="connsiteX69" fmla="*/ 1314450 w 1581150"/>
              <a:gd name="connsiteY69" fmla="*/ 76200 h 215474"/>
              <a:gd name="connsiteX70" fmla="*/ 1322070 w 1581150"/>
              <a:gd name="connsiteY70" fmla="*/ 80010 h 215474"/>
              <a:gd name="connsiteX71" fmla="*/ 1327785 w 1581150"/>
              <a:gd name="connsiteY71" fmla="*/ 83820 h 215474"/>
              <a:gd name="connsiteX72" fmla="*/ 1346835 w 1581150"/>
              <a:gd name="connsiteY72" fmla="*/ 89535 h 215474"/>
              <a:gd name="connsiteX73" fmla="*/ 1358265 w 1581150"/>
              <a:gd name="connsiteY73" fmla="*/ 93345 h 215474"/>
              <a:gd name="connsiteX74" fmla="*/ 1365885 w 1581150"/>
              <a:gd name="connsiteY74" fmla="*/ 95250 h 215474"/>
              <a:gd name="connsiteX75" fmla="*/ 1373505 w 1581150"/>
              <a:gd name="connsiteY75" fmla="*/ 99060 h 215474"/>
              <a:gd name="connsiteX76" fmla="*/ 1392555 w 1581150"/>
              <a:gd name="connsiteY76" fmla="*/ 104775 h 215474"/>
              <a:gd name="connsiteX77" fmla="*/ 1405890 w 1581150"/>
              <a:gd name="connsiteY77" fmla="*/ 108585 h 215474"/>
              <a:gd name="connsiteX78" fmla="*/ 1411605 w 1581150"/>
              <a:gd name="connsiteY78" fmla="*/ 112395 h 215474"/>
              <a:gd name="connsiteX79" fmla="*/ 1424940 w 1581150"/>
              <a:gd name="connsiteY79" fmla="*/ 118110 h 215474"/>
              <a:gd name="connsiteX80" fmla="*/ 1430655 w 1581150"/>
              <a:gd name="connsiteY80" fmla="*/ 123825 h 215474"/>
              <a:gd name="connsiteX81" fmla="*/ 1442085 w 1581150"/>
              <a:gd name="connsiteY81" fmla="*/ 129540 h 215474"/>
              <a:gd name="connsiteX82" fmla="*/ 1447800 w 1581150"/>
              <a:gd name="connsiteY82" fmla="*/ 135255 h 215474"/>
              <a:gd name="connsiteX83" fmla="*/ 1466850 w 1581150"/>
              <a:gd name="connsiteY83" fmla="*/ 144780 h 215474"/>
              <a:gd name="connsiteX84" fmla="*/ 1483995 w 1581150"/>
              <a:gd name="connsiteY84" fmla="*/ 154305 h 215474"/>
              <a:gd name="connsiteX85" fmla="*/ 1489710 w 1581150"/>
              <a:gd name="connsiteY85" fmla="*/ 158115 h 215474"/>
              <a:gd name="connsiteX86" fmla="*/ 1497330 w 1581150"/>
              <a:gd name="connsiteY86" fmla="*/ 165735 h 215474"/>
              <a:gd name="connsiteX87" fmla="*/ 1510665 w 1581150"/>
              <a:gd name="connsiteY87" fmla="*/ 171450 h 215474"/>
              <a:gd name="connsiteX88" fmla="*/ 1520190 w 1581150"/>
              <a:gd name="connsiteY88" fmla="*/ 175260 h 215474"/>
              <a:gd name="connsiteX89" fmla="*/ 1525905 w 1581150"/>
              <a:gd name="connsiteY89" fmla="*/ 177165 h 215474"/>
              <a:gd name="connsiteX90" fmla="*/ 1537335 w 1581150"/>
              <a:gd name="connsiteY90" fmla="*/ 184785 h 215474"/>
              <a:gd name="connsiteX91" fmla="*/ 1552575 w 1581150"/>
              <a:gd name="connsiteY91" fmla="*/ 192405 h 215474"/>
              <a:gd name="connsiteX92" fmla="*/ 1562100 w 1581150"/>
              <a:gd name="connsiteY92" fmla="*/ 200025 h 215474"/>
              <a:gd name="connsiteX93" fmla="*/ 1571625 w 1581150"/>
              <a:gd name="connsiteY93" fmla="*/ 211455 h 215474"/>
              <a:gd name="connsiteX94" fmla="*/ 1577340 w 1581150"/>
              <a:gd name="connsiteY94" fmla="*/ 215265 h 215474"/>
              <a:gd name="connsiteX95" fmla="*/ 1581150 w 1581150"/>
              <a:gd name="connsiteY95" fmla="*/ 215265 h 21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581150" h="215474">
                <a:moveTo>
                  <a:pt x="0" y="215265"/>
                </a:moveTo>
                <a:cubicBezTo>
                  <a:pt x="3175" y="213360"/>
                  <a:pt x="6714" y="211960"/>
                  <a:pt x="9525" y="209550"/>
                </a:cubicBezTo>
                <a:cubicBezTo>
                  <a:pt x="21825" y="199007"/>
                  <a:pt x="3485" y="208497"/>
                  <a:pt x="19050" y="198120"/>
                </a:cubicBezTo>
                <a:cubicBezTo>
                  <a:pt x="20721" y="197006"/>
                  <a:pt x="23010" y="197190"/>
                  <a:pt x="24765" y="196215"/>
                </a:cubicBezTo>
                <a:cubicBezTo>
                  <a:pt x="28768" y="193991"/>
                  <a:pt x="36195" y="188595"/>
                  <a:pt x="36195" y="188595"/>
                </a:cubicBezTo>
                <a:cubicBezTo>
                  <a:pt x="37465" y="186690"/>
                  <a:pt x="38386" y="184499"/>
                  <a:pt x="40005" y="182880"/>
                </a:cubicBezTo>
                <a:cubicBezTo>
                  <a:pt x="42250" y="180635"/>
                  <a:pt x="45024" y="178986"/>
                  <a:pt x="47625" y="177165"/>
                </a:cubicBezTo>
                <a:cubicBezTo>
                  <a:pt x="51376" y="174539"/>
                  <a:pt x="55817" y="172783"/>
                  <a:pt x="59055" y="169545"/>
                </a:cubicBezTo>
                <a:cubicBezTo>
                  <a:pt x="75751" y="152849"/>
                  <a:pt x="54572" y="173281"/>
                  <a:pt x="70485" y="160020"/>
                </a:cubicBezTo>
                <a:cubicBezTo>
                  <a:pt x="72555" y="158295"/>
                  <a:pt x="73958" y="155799"/>
                  <a:pt x="76200" y="154305"/>
                </a:cubicBezTo>
                <a:cubicBezTo>
                  <a:pt x="77871" y="153191"/>
                  <a:pt x="80119" y="153298"/>
                  <a:pt x="81915" y="152400"/>
                </a:cubicBezTo>
                <a:cubicBezTo>
                  <a:pt x="83963" y="151376"/>
                  <a:pt x="85725" y="149860"/>
                  <a:pt x="87630" y="148590"/>
                </a:cubicBezTo>
                <a:cubicBezTo>
                  <a:pt x="88900" y="146685"/>
                  <a:pt x="89535" y="144145"/>
                  <a:pt x="91440" y="142875"/>
                </a:cubicBezTo>
                <a:cubicBezTo>
                  <a:pt x="92593" y="142106"/>
                  <a:pt x="108375" y="139107"/>
                  <a:pt x="108585" y="139065"/>
                </a:cubicBezTo>
                <a:cubicBezTo>
                  <a:pt x="130177" y="122871"/>
                  <a:pt x="99835" y="143800"/>
                  <a:pt x="127635" y="131445"/>
                </a:cubicBezTo>
                <a:cubicBezTo>
                  <a:pt x="130097" y="130351"/>
                  <a:pt x="131108" y="127224"/>
                  <a:pt x="133350" y="125730"/>
                </a:cubicBezTo>
                <a:cubicBezTo>
                  <a:pt x="135021" y="124616"/>
                  <a:pt x="137160" y="124460"/>
                  <a:pt x="139065" y="123825"/>
                </a:cubicBezTo>
                <a:cubicBezTo>
                  <a:pt x="141605" y="120015"/>
                  <a:pt x="142433" y="114096"/>
                  <a:pt x="146685" y="112395"/>
                </a:cubicBezTo>
                <a:cubicBezTo>
                  <a:pt x="149860" y="111125"/>
                  <a:pt x="153151" y="110114"/>
                  <a:pt x="156210" y="108585"/>
                </a:cubicBezTo>
                <a:cubicBezTo>
                  <a:pt x="175342" y="99019"/>
                  <a:pt x="146167" y="110984"/>
                  <a:pt x="169545" y="100965"/>
                </a:cubicBezTo>
                <a:cubicBezTo>
                  <a:pt x="176195" y="98115"/>
                  <a:pt x="180707" y="98282"/>
                  <a:pt x="188595" y="97155"/>
                </a:cubicBezTo>
                <a:cubicBezTo>
                  <a:pt x="190500" y="96520"/>
                  <a:pt x="192567" y="96246"/>
                  <a:pt x="194310" y="95250"/>
                </a:cubicBezTo>
                <a:cubicBezTo>
                  <a:pt x="196773" y="93843"/>
                  <a:pt x="204328" y="87199"/>
                  <a:pt x="207645" y="85725"/>
                </a:cubicBezTo>
                <a:cubicBezTo>
                  <a:pt x="211315" y="84094"/>
                  <a:pt x="215733" y="84143"/>
                  <a:pt x="219075" y="81915"/>
                </a:cubicBezTo>
                <a:cubicBezTo>
                  <a:pt x="222885" y="79375"/>
                  <a:pt x="226161" y="75743"/>
                  <a:pt x="230505" y="74295"/>
                </a:cubicBezTo>
                <a:cubicBezTo>
                  <a:pt x="232410" y="73660"/>
                  <a:pt x="234289" y="72942"/>
                  <a:pt x="236220" y="72390"/>
                </a:cubicBezTo>
                <a:cubicBezTo>
                  <a:pt x="241571" y="70861"/>
                  <a:pt x="247964" y="69562"/>
                  <a:pt x="253365" y="68580"/>
                </a:cubicBezTo>
                <a:cubicBezTo>
                  <a:pt x="257165" y="67889"/>
                  <a:pt x="261007" y="67433"/>
                  <a:pt x="264795" y="66675"/>
                </a:cubicBezTo>
                <a:cubicBezTo>
                  <a:pt x="267362" y="66162"/>
                  <a:pt x="269815" y="65076"/>
                  <a:pt x="272415" y="64770"/>
                </a:cubicBezTo>
                <a:cubicBezTo>
                  <a:pt x="280638" y="63803"/>
                  <a:pt x="288925" y="63500"/>
                  <a:pt x="297180" y="62865"/>
                </a:cubicBezTo>
                <a:lnTo>
                  <a:pt x="314325" y="57150"/>
                </a:lnTo>
                <a:lnTo>
                  <a:pt x="320040" y="55245"/>
                </a:lnTo>
                <a:cubicBezTo>
                  <a:pt x="321945" y="54610"/>
                  <a:pt x="323807" y="53827"/>
                  <a:pt x="325755" y="53340"/>
                </a:cubicBezTo>
                <a:cubicBezTo>
                  <a:pt x="328295" y="52705"/>
                  <a:pt x="330858" y="52154"/>
                  <a:pt x="333375" y="51435"/>
                </a:cubicBezTo>
                <a:cubicBezTo>
                  <a:pt x="344512" y="48253"/>
                  <a:pt x="333310" y="50603"/>
                  <a:pt x="346710" y="47625"/>
                </a:cubicBezTo>
                <a:cubicBezTo>
                  <a:pt x="364190" y="43741"/>
                  <a:pt x="348382" y="47664"/>
                  <a:pt x="371475" y="43815"/>
                </a:cubicBezTo>
                <a:cubicBezTo>
                  <a:pt x="378670" y="42616"/>
                  <a:pt x="385209" y="39132"/>
                  <a:pt x="392430" y="38100"/>
                </a:cubicBezTo>
                <a:cubicBezTo>
                  <a:pt x="398748" y="37197"/>
                  <a:pt x="405130" y="36830"/>
                  <a:pt x="411480" y="36195"/>
                </a:cubicBezTo>
                <a:cubicBezTo>
                  <a:pt x="434070" y="30548"/>
                  <a:pt x="398306" y="39211"/>
                  <a:pt x="432435" y="32385"/>
                </a:cubicBezTo>
                <a:cubicBezTo>
                  <a:pt x="434404" y="31991"/>
                  <a:pt x="436219" y="31032"/>
                  <a:pt x="438150" y="30480"/>
                </a:cubicBezTo>
                <a:cubicBezTo>
                  <a:pt x="440667" y="29761"/>
                  <a:pt x="443203" y="29088"/>
                  <a:pt x="445770" y="28575"/>
                </a:cubicBezTo>
                <a:cubicBezTo>
                  <a:pt x="454262" y="26877"/>
                  <a:pt x="458552" y="26808"/>
                  <a:pt x="466725" y="24765"/>
                </a:cubicBezTo>
                <a:cubicBezTo>
                  <a:pt x="468673" y="24278"/>
                  <a:pt x="470464" y="23219"/>
                  <a:pt x="472440" y="22860"/>
                </a:cubicBezTo>
                <a:cubicBezTo>
                  <a:pt x="477477" y="21944"/>
                  <a:pt x="482620" y="21733"/>
                  <a:pt x="487680" y="20955"/>
                </a:cubicBezTo>
                <a:cubicBezTo>
                  <a:pt x="501977" y="18755"/>
                  <a:pt x="493488" y="18695"/>
                  <a:pt x="510540" y="17145"/>
                </a:cubicBezTo>
                <a:cubicBezTo>
                  <a:pt x="559451" y="12699"/>
                  <a:pt x="551855" y="14087"/>
                  <a:pt x="594360" y="11430"/>
                </a:cubicBezTo>
                <a:lnTo>
                  <a:pt x="621030" y="9525"/>
                </a:lnTo>
                <a:cubicBezTo>
                  <a:pt x="632782" y="5608"/>
                  <a:pt x="629732" y="6294"/>
                  <a:pt x="649605" y="3810"/>
                </a:cubicBezTo>
                <a:cubicBezTo>
                  <a:pt x="696356" y="-2034"/>
                  <a:pt x="659726" y="2007"/>
                  <a:pt x="760095" y="0"/>
                </a:cubicBezTo>
                <a:lnTo>
                  <a:pt x="866775" y="1905"/>
                </a:lnTo>
                <a:cubicBezTo>
                  <a:pt x="893463" y="2722"/>
                  <a:pt x="920094" y="5031"/>
                  <a:pt x="946785" y="5715"/>
                </a:cubicBezTo>
                <a:cubicBezTo>
                  <a:pt x="994399" y="6936"/>
                  <a:pt x="1042035" y="6985"/>
                  <a:pt x="1089660" y="7620"/>
                </a:cubicBezTo>
                <a:cubicBezTo>
                  <a:pt x="1092835" y="8255"/>
                  <a:pt x="1095960" y="9232"/>
                  <a:pt x="1099185" y="9525"/>
                </a:cubicBezTo>
                <a:cubicBezTo>
                  <a:pt x="1118109" y="11245"/>
                  <a:pt x="1127089" y="9799"/>
                  <a:pt x="1143000" y="13335"/>
                </a:cubicBezTo>
                <a:cubicBezTo>
                  <a:pt x="1154115" y="15805"/>
                  <a:pt x="1143364" y="14308"/>
                  <a:pt x="1154430" y="19050"/>
                </a:cubicBezTo>
                <a:cubicBezTo>
                  <a:pt x="1158302" y="20709"/>
                  <a:pt x="1170525" y="22269"/>
                  <a:pt x="1173480" y="22860"/>
                </a:cubicBezTo>
                <a:cubicBezTo>
                  <a:pt x="1194103" y="26985"/>
                  <a:pt x="1162193" y="22664"/>
                  <a:pt x="1198245" y="26670"/>
                </a:cubicBezTo>
                <a:cubicBezTo>
                  <a:pt x="1205730" y="28541"/>
                  <a:pt x="1209565" y="29293"/>
                  <a:pt x="1217295" y="32385"/>
                </a:cubicBezTo>
                <a:cubicBezTo>
                  <a:pt x="1219932" y="33440"/>
                  <a:pt x="1222305" y="35076"/>
                  <a:pt x="1224915" y="36195"/>
                </a:cubicBezTo>
                <a:cubicBezTo>
                  <a:pt x="1226761" y="36986"/>
                  <a:pt x="1228834" y="37202"/>
                  <a:pt x="1230630" y="38100"/>
                </a:cubicBezTo>
                <a:cubicBezTo>
                  <a:pt x="1232678" y="39124"/>
                  <a:pt x="1234482" y="40579"/>
                  <a:pt x="1236345" y="41910"/>
                </a:cubicBezTo>
                <a:cubicBezTo>
                  <a:pt x="1238929" y="43755"/>
                  <a:pt x="1241064" y="46336"/>
                  <a:pt x="1243965" y="47625"/>
                </a:cubicBezTo>
                <a:cubicBezTo>
                  <a:pt x="1246924" y="48940"/>
                  <a:pt x="1250389" y="48600"/>
                  <a:pt x="1253490" y="49530"/>
                </a:cubicBezTo>
                <a:cubicBezTo>
                  <a:pt x="1256765" y="50513"/>
                  <a:pt x="1259956" y="51811"/>
                  <a:pt x="1263015" y="53340"/>
                </a:cubicBezTo>
                <a:cubicBezTo>
                  <a:pt x="1265063" y="54364"/>
                  <a:pt x="1266586" y="56346"/>
                  <a:pt x="1268730" y="57150"/>
                </a:cubicBezTo>
                <a:cubicBezTo>
                  <a:pt x="1271762" y="58287"/>
                  <a:pt x="1275080" y="58420"/>
                  <a:pt x="1278255" y="59055"/>
                </a:cubicBezTo>
                <a:cubicBezTo>
                  <a:pt x="1280795" y="60325"/>
                  <a:pt x="1283409" y="61456"/>
                  <a:pt x="1285875" y="62865"/>
                </a:cubicBezTo>
                <a:cubicBezTo>
                  <a:pt x="1287863" y="64001"/>
                  <a:pt x="1289498" y="65745"/>
                  <a:pt x="1291590" y="66675"/>
                </a:cubicBezTo>
                <a:cubicBezTo>
                  <a:pt x="1295260" y="68306"/>
                  <a:pt x="1299678" y="68257"/>
                  <a:pt x="1303020" y="70485"/>
                </a:cubicBezTo>
                <a:cubicBezTo>
                  <a:pt x="1314003" y="77807"/>
                  <a:pt x="1303408" y="71468"/>
                  <a:pt x="1314450" y="76200"/>
                </a:cubicBezTo>
                <a:cubicBezTo>
                  <a:pt x="1317060" y="77319"/>
                  <a:pt x="1319604" y="78601"/>
                  <a:pt x="1322070" y="80010"/>
                </a:cubicBezTo>
                <a:cubicBezTo>
                  <a:pt x="1324058" y="81146"/>
                  <a:pt x="1325693" y="82890"/>
                  <a:pt x="1327785" y="83820"/>
                </a:cubicBezTo>
                <a:cubicBezTo>
                  <a:pt x="1337111" y="87965"/>
                  <a:pt x="1338310" y="86977"/>
                  <a:pt x="1346835" y="89535"/>
                </a:cubicBezTo>
                <a:cubicBezTo>
                  <a:pt x="1350682" y="90689"/>
                  <a:pt x="1354369" y="92371"/>
                  <a:pt x="1358265" y="93345"/>
                </a:cubicBezTo>
                <a:cubicBezTo>
                  <a:pt x="1360805" y="93980"/>
                  <a:pt x="1363434" y="94331"/>
                  <a:pt x="1365885" y="95250"/>
                </a:cubicBezTo>
                <a:cubicBezTo>
                  <a:pt x="1368544" y="96247"/>
                  <a:pt x="1370868" y="98005"/>
                  <a:pt x="1373505" y="99060"/>
                </a:cubicBezTo>
                <a:cubicBezTo>
                  <a:pt x="1384823" y="103587"/>
                  <a:pt x="1382731" y="101968"/>
                  <a:pt x="1392555" y="104775"/>
                </a:cubicBezTo>
                <a:cubicBezTo>
                  <a:pt x="1411686" y="110241"/>
                  <a:pt x="1382069" y="102630"/>
                  <a:pt x="1405890" y="108585"/>
                </a:cubicBezTo>
                <a:cubicBezTo>
                  <a:pt x="1407795" y="109855"/>
                  <a:pt x="1409501" y="111493"/>
                  <a:pt x="1411605" y="112395"/>
                </a:cubicBezTo>
                <a:cubicBezTo>
                  <a:pt x="1422071" y="116880"/>
                  <a:pt x="1416500" y="111077"/>
                  <a:pt x="1424940" y="118110"/>
                </a:cubicBezTo>
                <a:cubicBezTo>
                  <a:pt x="1427010" y="119835"/>
                  <a:pt x="1428413" y="122331"/>
                  <a:pt x="1430655" y="123825"/>
                </a:cubicBezTo>
                <a:cubicBezTo>
                  <a:pt x="1447838" y="135281"/>
                  <a:pt x="1424100" y="114552"/>
                  <a:pt x="1442085" y="129540"/>
                </a:cubicBezTo>
                <a:cubicBezTo>
                  <a:pt x="1444155" y="131265"/>
                  <a:pt x="1445645" y="133639"/>
                  <a:pt x="1447800" y="135255"/>
                </a:cubicBezTo>
                <a:cubicBezTo>
                  <a:pt x="1454918" y="140594"/>
                  <a:pt x="1458818" y="141567"/>
                  <a:pt x="1466850" y="144780"/>
                </a:cubicBezTo>
                <a:cubicBezTo>
                  <a:pt x="1484787" y="162717"/>
                  <a:pt x="1456023" y="135657"/>
                  <a:pt x="1483995" y="154305"/>
                </a:cubicBezTo>
                <a:cubicBezTo>
                  <a:pt x="1485900" y="155575"/>
                  <a:pt x="1487972" y="156625"/>
                  <a:pt x="1489710" y="158115"/>
                </a:cubicBezTo>
                <a:cubicBezTo>
                  <a:pt x="1492437" y="160453"/>
                  <a:pt x="1494456" y="163580"/>
                  <a:pt x="1497330" y="165735"/>
                </a:cubicBezTo>
                <a:cubicBezTo>
                  <a:pt x="1501790" y="169080"/>
                  <a:pt x="1505760" y="169611"/>
                  <a:pt x="1510665" y="171450"/>
                </a:cubicBezTo>
                <a:cubicBezTo>
                  <a:pt x="1513867" y="172651"/>
                  <a:pt x="1516988" y="174059"/>
                  <a:pt x="1520190" y="175260"/>
                </a:cubicBezTo>
                <a:cubicBezTo>
                  <a:pt x="1522070" y="175965"/>
                  <a:pt x="1524150" y="176190"/>
                  <a:pt x="1525905" y="177165"/>
                </a:cubicBezTo>
                <a:cubicBezTo>
                  <a:pt x="1529908" y="179389"/>
                  <a:pt x="1533083" y="183084"/>
                  <a:pt x="1537335" y="184785"/>
                </a:cubicBezTo>
                <a:cubicBezTo>
                  <a:pt x="1548986" y="189445"/>
                  <a:pt x="1544015" y="186698"/>
                  <a:pt x="1552575" y="192405"/>
                </a:cubicBezTo>
                <a:cubicBezTo>
                  <a:pt x="1561096" y="205186"/>
                  <a:pt x="1551058" y="192664"/>
                  <a:pt x="1562100" y="200025"/>
                </a:cubicBezTo>
                <a:cubicBezTo>
                  <a:pt x="1571463" y="206267"/>
                  <a:pt x="1564597" y="204427"/>
                  <a:pt x="1571625" y="211455"/>
                </a:cubicBezTo>
                <a:cubicBezTo>
                  <a:pt x="1573244" y="213074"/>
                  <a:pt x="1575214" y="214415"/>
                  <a:pt x="1577340" y="215265"/>
                </a:cubicBezTo>
                <a:cubicBezTo>
                  <a:pt x="1578519" y="215737"/>
                  <a:pt x="1579880" y="215265"/>
                  <a:pt x="1581150" y="215265"/>
                </a:cubicBezTo>
              </a:path>
            </a:pathLst>
          </a:custGeom>
          <a:noFill/>
          <a:ln w="12700">
            <a:solidFill>
              <a:srgbClr val="C0C0C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4335780" y="1787769"/>
            <a:ext cx="1602316" cy="317099"/>
          </a:xfrm>
          <a:custGeom>
            <a:avLst/>
            <a:gdLst>
              <a:gd name="connsiteX0" fmla="*/ 0 w 1602316"/>
              <a:gd name="connsiteY0" fmla="*/ 13335 h 211455"/>
              <a:gd name="connsiteX1" fmla="*/ 1905 w 1602316"/>
              <a:gd name="connsiteY1" fmla="*/ 22860 h 211455"/>
              <a:gd name="connsiteX2" fmla="*/ 9525 w 1602316"/>
              <a:gd name="connsiteY2" fmla="*/ 34290 h 211455"/>
              <a:gd name="connsiteX3" fmla="*/ 13335 w 1602316"/>
              <a:gd name="connsiteY3" fmla="*/ 40005 h 211455"/>
              <a:gd name="connsiteX4" fmla="*/ 19050 w 1602316"/>
              <a:gd name="connsiteY4" fmla="*/ 45720 h 211455"/>
              <a:gd name="connsiteX5" fmla="*/ 30480 w 1602316"/>
              <a:gd name="connsiteY5" fmla="*/ 57150 h 211455"/>
              <a:gd name="connsiteX6" fmla="*/ 40005 w 1602316"/>
              <a:gd name="connsiteY6" fmla="*/ 66675 h 211455"/>
              <a:gd name="connsiteX7" fmla="*/ 51435 w 1602316"/>
              <a:gd name="connsiteY7" fmla="*/ 78105 h 211455"/>
              <a:gd name="connsiteX8" fmla="*/ 57150 w 1602316"/>
              <a:gd name="connsiteY8" fmla="*/ 83820 h 211455"/>
              <a:gd name="connsiteX9" fmla="*/ 62865 w 1602316"/>
              <a:gd name="connsiteY9" fmla="*/ 87630 h 211455"/>
              <a:gd name="connsiteX10" fmla="*/ 74295 w 1602316"/>
              <a:gd name="connsiteY10" fmla="*/ 99060 h 211455"/>
              <a:gd name="connsiteX11" fmla="*/ 80010 w 1602316"/>
              <a:gd name="connsiteY11" fmla="*/ 106680 h 211455"/>
              <a:gd name="connsiteX12" fmla="*/ 87630 w 1602316"/>
              <a:gd name="connsiteY12" fmla="*/ 108585 h 211455"/>
              <a:gd name="connsiteX13" fmla="*/ 93345 w 1602316"/>
              <a:gd name="connsiteY13" fmla="*/ 110490 h 211455"/>
              <a:gd name="connsiteX14" fmla="*/ 104775 w 1602316"/>
              <a:gd name="connsiteY14" fmla="*/ 118110 h 211455"/>
              <a:gd name="connsiteX15" fmla="*/ 112395 w 1602316"/>
              <a:gd name="connsiteY15" fmla="*/ 123825 h 211455"/>
              <a:gd name="connsiteX16" fmla="*/ 123825 w 1602316"/>
              <a:gd name="connsiteY16" fmla="*/ 131445 h 211455"/>
              <a:gd name="connsiteX17" fmla="*/ 129540 w 1602316"/>
              <a:gd name="connsiteY17" fmla="*/ 137160 h 211455"/>
              <a:gd name="connsiteX18" fmla="*/ 135255 w 1602316"/>
              <a:gd name="connsiteY18" fmla="*/ 139065 h 211455"/>
              <a:gd name="connsiteX19" fmla="*/ 150495 w 1602316"/>
              <a:gd name="connsiteY19" fmla="*/ 142875 h 211455"/>
              <a:gd name="connsiteX20" fmla="*/ 165735 w 1602316"/>
              <a:gd name="connsiteY20" fmla="*/ 146685 h 211455"/>
              <a:gd name="connsiteX21" fmla="*/ 171450 w 1602316"/>
              <a:gd name="connsiteY21" fmla="*/ 152400 h 211455"/>
              <a:gd name="connsiteX22" fmla="*/ 180975 w 1602316"/>
              <a:gd name="connsiteY22" fmla="*/ 154305 h 211455"/>
              <a:gd name="connsiteX23" fmla="*/ 188595 w 1602316"/>
              <a:gd name="connsiteY23" fmla="*/ 158115 h 211455"/>
              <a:gd name="connsiteX24" fmla="*/ 200025 w 1602316"/>
              <a:gd name="connsiteY24" fmla="*/ 161925 h 211455"/>
              <a:gd name="connsiteX25" fmla="*/ 207645 w 1602316"/>
              <a:gd name="connsiteY25" fmla="*/ 165735 h 211455"/>
              <a:gd name="connsiteX26" fmla="*/ 215265 w 1602316"/>
              <a:gd name="connsiteY26" fmla="*/ 167640 h 211455"/>
              <a:gd name="connsiteX27" fmla="*/ 220980 w 1602316"/>
              <a:gd name="connsiteY27" fmla="*/ 169545 h 211455"/>
              <a:gd name="connsiteX28" fmla="*/ 230505 w 1602316"/>
              <a:gd name="connsiteY28" fmla="*/ 171450 h 211455"/>
              <a:gd name="connsiteX29" fmla="*/ 236220 w 1602316"/>
              <a:gd name="connsiteY29" fmla="*/ 173355 h 211455"/>
              <a:gd name="connsiteX30" fmla="*/ 264795 w 1602316"/>
              <a:gd name="connsiteY30" fmla="*/ 175260 h 211455"/>
              <a:gd name="connsiteX31" fmla="*/ 278130 w 1602316"/>
              <a:gd name="connsiteY31" fmla="*/ 177165 h 211455"/>
              <a:gd name="connsiteX32" fmla="*/ 297180 w 1602316"/>
              <a:gd name="connsiteY32" fmla="*/ 179070 h 211455"/>
              <a:gd name="connsiteX33" fmla="*/ 304800 w 1602316"/>
              <a:gd name="connsiteY33" fmla="*/ 180975 h 211455"/>
              <a:gd name="connsiteX34" fmla="*/ 314325 w 1602316"/>
              <a:gd name="connsiteY34" fmla="*/ 182880 h 211455"/>
              <a:gd name="connsiteX35" fmla="*/ 325755 w 1602316"/>
              <a:gd name="connsiteY35" fmla="*/ 186690 h 211455"/>
              <a:gd name="connsiteX36" fmla="*/ 340995 w 1602316"/>
              <a:gd name="connsiteY36" fmla="*/ 192405 h 211455"/>
              <a:gd name="connsiteX37" fmla="*/ 375285 w 1602316"/>
              <a:gd name="connsiteY37" fmla="*/ 194310 h 211455"/>
              <a:gd name="connsiteX38" fmla="*/ 392430 w 1602316"/>
              <a:gd name="connsiteY38" fmla="*/ 198120 h 211455"/>
              <a:gd name="connsiteX39" fmla="*/ 462915 w 1602316"/>
              <a:gd name="connsiteY39" fmla="*/ 200025 h 211455"/>
              <a:gd name="connsiteX40" fmla="*/ 493395 w 1602316"/>
              <a:gd name="connsiteY40" fmla="*/ 203835 h 211455"/>
              <a:gd name="connsiteX41" fmla="*/ 554355 w 1602316"/>
              <a:gd name="connsiteY41" fmla="*/ 205740 h 211455"/>
              <a:gd name="connsiteX42" fmla="*/ 647700 w 1602316"/>
              <a:gd name="connsiteY42" fmla="*/ 209550 h 211455"/>
              <a:gd name="connsiteX43" fmla="*/ 790575 w 1602316"/>
              <a:gd name="connsiteY43" fmla="*/ 211455 h 211455"/>
              <a:gd name="connsiteX44" fmla="*/ 914400 w 1602316"/>
              <a:gd name="connsiteY44" fmla="*/ 209550 h 211455"/>
              <a:gd name="connsiteX45" fmla="*/ 1072515 w 1602316"/>
              <a:gd name="connsiteY45" fmla="*/ 207645 h 211455"/>
              <a:gd name="connsiteX46" fmla="*/ 1080135 w 1602316"/>
              <a:gd name="connsiteY46" fmla="*/ 205740 h 211455"/>
              <a:gd name="connsiteX47" fmla="*/ 1125855 w 1602316"/>
              <a:gd name="connsiteY47" fmla="*/ 201930 h 211455"/>
              <a:gd name="connsiteX48" fmla="*/ 1137285 w 1602316"/>
              <a:gd name="connsiteY48" fmla="*/ 198120 h 211455"/>
              <a:gd name="connsiteX49" fmla="*/ 1143000 w 1602316"/>
              <a:gd name="connsiteY49" fmla="*/ 196215 h 211455"/>
              <a:gd name="connsiteX50" fmla="*/ 1154430 w 1602316"/>
              <a:gd name="connsiteY50" fmla="*/ 194310 h 211455"/>
              <a:gd name="connsiteX51" fmla="*/ 1162050 w 1602316"/>
              <a:gd name="connsiteY51" fmla="*/ 192405 h 211455"/>
              <a:gd name="connsiteX52" fmla="*/ 1179195 w 1602316"/>
              <a:gd name="connsiteY52" fmla="*/ 190500 h 211455"/>
              <a:gd name="connsiteX53" fmla="*/ 1198245 w 1602316"/>
              <a:gd name="connsiteY53" fmla="*/ 186690 h 211455"/>
              <a:gd name="connsiteX54" fmla="*/ 1217295 w 1602316"/>
              <a:gd name="connsiteY54" fmla="*/ 182880 h 211455"/>
              <a:gd name="connsiteX55" fmla="*/ 1240155 w 1602316"/>
              <a:gd name="connsiteY55" fmla="*/ 180975 h 211455"/>
              <a:gd name="connsiteX56" fmla="*/ 1251585 w 1602316"/>
              <a:gd name="connsiteY56" fmla="*/ 177165 h 211455"/>
              <a:gd name="connsiteX57" fmla="*/ 1266825 w 1602316"/>
              <a:gd name="connsiteY57" fmla="*/ 173355 h 211455"/>
              <a:gd name="connsiteX58" fmla="*/ 1274445 w 1602316"/>
              <a:gd name="connsiteY58" fmla="*/ 171450 h 211455"/>
              <a:gd name="connsiteX59" fmla="*/ 1306830 w 1602316"/>
              <a:gd name="connsiteY59" fmla="*/ 163830 h 211455"/>
              <a:gd name="connsiteX60" fmla="*/ 1312545 w 1602316"/>
              <a:gd name="connsiteY60" fmla="*/ 161925 h 211455"/>
              <a:gd name="connsiteX61" fmla="*/ 1323975 w 1602316"/>
              <a:gd name="connsiteY61" fmla="*/ 160020 h 211455"/>
              <a:gd name="connsiteX62" fmla="*/ 1348740 w 1602316"/>
              <a:gd name="connsiteY62" fmla="*/ 154305 h 211455"/>
              <a:gd name="connsiteX63" fmla="*/ 1362075 w 1602316"/>
              <a:gd name="connsiteY63" fmla="*/ 152400 h 211455"/>
              <a:gd name="connsiteX64" fmla="*/ 1369695 w 1602316"/>
              <a:gd name="connsiteY64" fmla="*/ 150495 h 211455"/>
              <a:gd name="connsiteX65" fmla="*/ 1392555 w 1602316"/>
              <a:gd name="connsiteY65" fmla="*/ 148590 h 211455"/>
              <a:gd name="connsiteX66" fmla="*/ 1398270 w 1602316"/>
              <a:gd name="connsiteY66" fmla="*/ 146685 h 211455"/>
              <a:gd name="connsiteX67" fmla="*/ 1405890 w 1602316"/>
              <a:gd name="connsiteY67" fmla="*/ 144780 h 211455"/>
              <a:gd name="connsiteX68" fmla="*/ 1419225 w 1602316"/>
              <a:gd name="connsiteY68" fmla="*/ 139065 h 211455"/>
              <a:gd name="connsiteX69" fmla="*/ 1424940 w 1602316"/>
              <a:gd name="connsiteY69" fmla="*/ 135255 h 211455"/>
              <a:gd name="connsiteX70" fmla="*/ 1430655 w 1602316"/>
              <a:gd name="connsiteY70" fmla="*/ 133350 h 211455"/>
              <a:gd name="connsiteX71" fmla="*/ 1438275 w 1602316"/>
              <a:gd name="connsiteY71" fmla="*/ 127635 h 211455"/>
              <a:gd name="connsiteX72" fmla="*/ 1449705 w 1602316"/>
              <a:gd name="connsiteY72" fmla="*/ 125730 h 211455"/>
              <a:gd name="connsiteX73" fmla="*/ 1457325 w 1602316"/>
              <a:gd name="connsiteY73" fmla="*/ 120015 h 211455"/>
              <a:gd name="connsiteX74" fmla="*/ 1464945 w 1602316"/>
              <a:gd name="connsiteY74" fmla="*/ 118110 h 211455"/>
              <a:gd name="connsiteX75" fmla="*/ 1482090 w 1602316"/>
              <a:gd name="connsiteY75" fmla="*/ 114300 h 211455"/>
              <a:gd name="connsiteX76" fmla="*/ 1497330 w 1602316"/>
              <a:gd name="connsiteY76" fmla="*/ 106680 h 211455"/>
              <a:gd name="connsiteX77" fmla="*/ 1518285 w 1602316"/>
              <a:gd name="connsiteY77" fmla="*/ 100965 h 211455"/>
              <a:gd name="connsiteX78" fmla="*/ 1529715 w 1602316"/>
              <a:gd name="connsiteY78" fmla="*/ 89535 h 211455"/>
              <a:gd name="connsiteX79" fmla="*/ 1535430 w 1602316"/>
              <a:gd name="connsiteY79" fmla="*/ 85725 h 211455"/>
              <a:gd name="connsiteX80" fmla="*/ 1541145 w 1602316"/>
              <a:gd name="connsiteY80" fmla="*/ 80010 h 211455"/>
              <a:gd name="connsiteX81" fmla="*/ 1548765 w 1602316"/>
              <a:gd name="connsiteY81" fmla="*/ 76200 h 211455"/>
              <a:gd name="connsiteX82" fmla="*/ 1554480 w 1602316"/>
              <a:gd name="connsiteY82" fmla="*/ 70485 h 211455"/>
              <a:gd name="connsiteX83" fmla="*/ 1564005 w 1602316"/>
              <a:gd name="connsiteY83" fmla="*/ 62865 h 211455"/>
              <a:gd name="connsiteX84" fmla="*/ 1575435 w 1602316"/>
              <a:gd name="connsiteY84" fmla="*/ 51435 h 211455"/>
              <a:gd name="connsiteX85" fmla="*/ 1581150 w 1602316"/>
              <a:gd name="connsiteY85" fmla="*/ 45720 h 211455"/>
              <a:gd name="connsiteX86" fmla="*/ 1594485 w 1602316"/>
              <a:gd name="connsiteY86" fmla="*/ 36195 h 211455"/>
              <a:gd name="connsiteX87" fmla="*/ 1596390 w 1602316"/>
              <a:gd name="connsiteY87" fmla="*/ 28575 h 211455"/>
              <a:gd name="connsiteX88" fmla="*/ 1602105 w 1602316"/>
              <a:gd name="connsiteY88" fmla="*/ 17145 h 211455"/>
              <a:gd name="connsiteX89" fmla="*/ 1602105 w 1602316"/>
              <a:gd name="connsiteY89" fmla="*/ 0 h 211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602316" h="211455">
                <a:moveTo>
                  <a:pt x="0" y="13335"/>
                </a:moveTo>
                <a:cubicBezTo>
                  <a:pt x="635" y="16510"/>
                  <a:pt x="565" y="19912"/>
                  <a:pt x="1905" y="22860"/>
                </a:cubicBezTo>
                <a:cubicBezTo>
                  <a:pt x="3800" y="27029"/>
                  <a:pt x="6985" y="30480"/>
                  <a:pt x="9525" y="34290"/>
                </a:cubicBezTo>
                <a:cubicBezTo>
                  <a:pt x="10795" y="36195"/>
                  <a:pt x="11716" y="38386"/>
                  <a:pt x="13335" y="40005"/>
                </a:cubicBezTo>
                <a:cubicBezTo>
                  <a:pt x="15240" y="41910"/>
                  <a:pt x="17297" y="43675"/>
                  <a:pt x="19050" y="45720"/>
                </a:cubicBezTo>
                <a:cubicBezTo>
                  <a:pt x="28502" y="56747"/>
                  <a:pt x="20419" y="50443"/>
                  <a:pt x="30480" y="57150"/>
                </a:cubicBezTo>
                <a:cubicBezTo>
                  <a:pt x="38331" y="68926"/>
                  <a:pt x="29614" y="57439"/>
                  <a:pt x="40005" y="66675"/>
                </a:cubicBezTo>
                <a:cubicBezTo>
                  <a:pt x="44032" y="70255"/>
                  <a:pt x="47625" y="74295"/>
                  <a:pt x="51435" y="78105"/>
                </a:cubicBezTo>
                <a:cubicBezTo>
                  <a:pt x="53340" y="80010"/>
                  <a:pt x="54908" y="82326"/>
                  <a:pt x="57150" y="83820"/>
                </a:cubicBezTo>
                <a:cubicBezTo>
                  <a:pt x="59055" y="85090"/>
                  <a:pt x="61154" y="86109"/>
                  <a:pt x="62865" y="87630"/>
                </a:cubicBezTo>
                <a:cubicBezTo>
                  <a:pt x="66892" y="91210"/>
                  <a:pt x="71062" y="94749"/>
                  <a:pt x="74295" y="99060"/>
                </a:cubicBezTo>
                <a:cubicBezTo>
                  <a:pt x="76200" y="101600"/>
                  <a:pt x="77426" y="104835"/>
                  <a:pt x="80010" y="106680"/>
                </a:cubicBezTo>
                <a:cubicBezTo>
                  <a:pt x="82140" y="108202"/>
                  <a:pt x="85113" y="107866"/>
                  <a:pt x="87630" y="108585"/>
                </a:cubicBezTo>
                <a:cubicBezTo>
                  <a:pt x="89561" y="109137"/>
                  <a:pt x="91440" y="109855"/>
                  <a:pt x="93345" y="110490"/>
                </a:cubicBezTo>
                <a:cubicBezTo>
                  <a:pt x="106645" y="123790"/>
                  <a:pt x="91909" y="110758"/>
                  <a:pt x="104775" y="118110"/>
                </a:cubicBezTo>
                <a:cubicBezTo>
                  <a:pt x="107532" y="119685"/>
                  <a:pt x="109794" y="122004"/>
                  <a:pt x="112395" y="123825"/>
                </a:cubicBezTo>
                <a:cubicBezTo>
                  <a:pt x="116146" y="126451"/>
                  <a:pt x="120587" y="128207"/>
                  <a:pt x="123825" y="131445"/>
                </a:cubicBezTo>
                <a:cubicBezTo>
                  <a:pt x="125730" y="133350"/>
                  <a:pt x="127298" y="135666"/>
                  <a:pt x="129540" y="137160"/>
                </a:cubicBezTo>
                <a:cubicBezTo>
                  <a:pt x="131211" y="138274"/>
                  <a:pt x="133318" y="138537"/>
                  <a:pt x="135255" y="139065"/>
                </a:cubicBezTo>
                <a:cubicBezTo>
                  <a:pt x="140307" y="140443"/>
                  <a:pt x="145527" y="141219"/>
                  <a:pt x="150495" y="142875"/>
                </a:cubicBezTo>
                <a:cubicBezTo>
                  <a:pt x="159282" y="145804"/>
                  <a:pt x="154241" y="144386"/>
                  <a:pt x="165735" y="146685"/>
                </a:cubicBezTo>
                <a:cubicBezTo>
                  <a:pt x="167640" y="148590"/>
                  <a:pt x="169040" y="151195"/>
                  <a:pt x="171450" y="152400"/>
                </a:cubicBezTo>
                <a:cubicBezTo>
                  <a:pt x="174346" y="153848"/>
                  <a:pt x="177903" y="153281"/>
                  <a:pt x="180975" y="154305"/>
                </a:cubicBezTo>
                <a:cubicBezTo>
                  <a:pt x="183669" y="155203"/>
                  <a:pt x="185958" y="157060"/>
                  <a:pt x="188595" y="158115"/>
                </a:cubicBezTo>
                <a:cubicBezTo>
                  <a:pt x="192324" y="159607"/>
                  <a:pt x="196433" y="160129"/>
                  <a:pt x="200025" y="161925"/>
                </a:cubicBezTo>
                <a:cubicBezTo>
                  <a:pt x="202565" y="163195"/>
                  <a:pt x="204986" y="164738"/>
                  <a:pt x="207645" y="165735"/>
                </a:cubicBezTo>
                <a:cubicBezTo>
                  <a:pt x="210096" y="166654"/>
                  <a:pt x="212748" y="166921"/>
                  <a:pt x="215265" y="167640"/>
                </a:cubicBezTo>
                <a:cubicBezTo>
                  <a:pt x="217196" y="168192"/>
                  <a:pt x="219032" y="169058"/>
                  <a:pt x="220980" y="169545"/>
                </a:cubicBezTo>
                <a:cubicBezTo>
                  <a:pt x="224121" y="170330"/>
                  <a:pt x="227364" y="170665"/>
                  <a:pt x="230505" y="171450"/>
                </a:cubicBezTo>
                <a:cubicBezTo>
                  <a:pt x="232453" y="171937"/>
                  <a:pt x="234224" y="173133"/>
                  <a:pt x="236220" y="173355"/>
                </a:cubicBezTo>
                <a:cubicBezTo>
                  <a:pt x="245708" y="174409"/>
                  <a:pt x="255270" y="174625"/>
                  <a:pt x="264795" y="175260"/>
                </a:cubicBezTo>
                <a:cubicBezTo>
                  <a:pt x="269240" y="175895"/>
                  <a:pt x="273671" y="176640"/>
                  <a:pt x="278130" y="177165"/>
                </a:cubicBezTo>
                <a:cubicBezTo>
                  <a:pt x="284468" y="177911"/>
                  <a:pt x="290862" y="178167"/>
                  <a:pt x="297180" y="179070"/>
                </a:cubicBezTo>
                <a:cubicBezTo>
                  <a:pt x="299772" y="179440"/>
                  <a:pt x="302244" y="180407"/>
                  <a:pt x="304800" y="180975"/>
                </a:cubicBezTo>
                <a:cubicBezTo>
                  <a:pt x="307961" y="181677"/>
                  <a:pt x="311201" y="182028"/>
                  <a:pt x="314325" y="182880"/>
                </a:cubicBezTo>
                <a:cubicBezTo>
                  <a:pt x="318200" y="183937"/>
                  <a:pt x="321995" y="185280"/>
                  <a:pt x="325755" y="186690"/>
                </a:cubicBezTo>
                <a:cubicBezTo>
                  <a:pt x="330835" y="188595"/>
                  <a:pt x="335633" y="191580"/>
                  <a:pt x="340995" y="192405"/>
                </a:cubicBezTo>
                <a:cubicBezTo>
                  <a:pt x="352310" y="194146"/>
                  <a:pt x="363855" y="193675"/>
                  <a:pt x="375285" y="194310"/>
                </a:cubicBezTo>
                <a:cubicBezTo>
                  <a:pt x="378684" y="195160"/>
                  <a:pt x="389442" y="197978"/>
                  <a:pt x="392430" y="198120"/>
                </a:cubicBezTo>
                <a:cubicBezTo>
                  <a:pt x="415907" y="199238"/>
                  <a:pt x="439420" y="199390"/>
                  <a:pt x="462915" y="200025"/>
                </a:cubicBezTo>
                <a:cubicBezTo>
                  <a:pt x="475755" y="204305"/>
                  <a:pt x="469637" y="202779"/>
                  <a:pt x="493395" y="203835"/>
                </a:cubicBezTo>
                <a:cubicBezTo>
                  <a:pt x="513705" y="204738"/>
                  <a:pt x="534035" y="205105"/>
                  <a:pt x="554355" y="205740"/>
                </a:cubicBezTo>
                <a:cubicBezTo>
                  <a:pt x="596634" y="209584"/>
                  <a:pt x="577644" y="208310"/>
                  <a:pt x="647700" y="209550"/>
                </a:cubicBezTo>
                <a:lnTo>
                  <a:pt x="790575" y="211455"/>
                </a:lnTo>
                <a:lnTo>
                  <a:pt x="914400" y="209550"/>
                </a:lnTo>
                <a:lnTo>
                  <a:pt x="1072515" y="207645"/>
                </a:lnTo>
                <a:cubicBezTo>
                  <a:pt x="1075132" y="207585"/>
                  <a:pt x="1077543" y="206110"/>
                  <a:pt x="1080135" y="205740"/>
                </a:cubicBezTo>
                <a:cubicBezTo>
                  <a:pt x="1091302" y="204145"/>
                  <a:pt x="1116214" y="202619"/>
                  <a:pt x="1125855" y="201930"/>
                </a:cubicBezTo>
                <a:lnTo>
                  <a:pt x="1137285" y="198120"/>
                </a:lnTo>
                <a:cubicBezTo>
                  <a:pt x="1139190" y="197485"/>
                  <a:pt x="1141019" y="196545"/>
                  <a:pt x="1143000" y="196215"/>
                </a:cubicBezTo>
                <a:cubicBezTo>
                  <a:pt x="1146810" y="195580"/>
                  <a:pt x="1150642" y="195068"/>
                  <a:pt x="1154430" y="194310"/>
                </a:cubicBezTo>
                <a:cubicBezTo>
                  <a:pt x="1156997" y="193797"/>
                  <a:pt x="1159462" y="192803"/>
                  <a:pt x="1162050" y="192405"/>
                </a:cubicBezTo>
                <a:cubicBezTo>
                  <a:pt x="1167733" y="191531"/>
                  <a:pt x="1173480" y="191135"/>
                  <a:pt x="1179195" y="190500"/>
                </a:cubicBezTo>
                <a:cubicBezTo>
                  <a:pt x="1190932" y="186588"/>
                  <a:pt x="1178982" y="190192"/>
                  <a:pt x="1198245" y="186690"/>
                </a:cubicBezTo>
                <a:cubicBezTo>
                  <a:pt x="1213111" y="183987"/>
                  <a:pt x="1198121" y="185010"/>
                  <a:pt x="1217295" y="182880"/>
                </a:cubicBezTo>
                <a:cubicBezTo>
                  <a:pt x="1224895" y="182036"/>
                  <a:pt x="1232535" y="181610"/>
                  <a:pt x="1240155" y="180975"/>
                </a:cubicBezTo>
                <a:cubicBezTo>
                  <a:pt x="1243965" y="179705"/>
                  <a:pt x="1247723" y="178268"/>
                  <a:pt x="1251585" y="177165"/>
                </a:cubicBezTo>
                <a:cubicBezTo>
                  <a:pt x="1256620" y="175726"/>
                  <a:pt x="1261745" y="174625"/>
                  <a:pt x="1266825" y="173355"/>
                </a:cubicBezTo>
                <a:cubicBezTo>
                  <a:pt x="1269365" y="172720"/>
                  <a:pt x="1271961" y="172278"/>
                  <a:pt x="1274445" y="171450"/>
                </a:cubicBezTo>
                <a:cubicBezTo>
                  <a:pt x="1296453" y="164114"/>
                  <a:pt x="1275131" y="170623"/>
                  <a:pt x="1306830" y="163830"/>
                </a:cubicBezTo>
                <a:cubicBezTo>
                  <a:pt x="1308793" y="163409"/>
                  <a:pt x="1310585" y="162361"/>
                  <a:pt x="1312545" y="161925"/>
                </a:cubicBezTo>
                <a:cubicBezTo>
                  <a:pt x="1316316" y="161087"/>
                  <a:pt x="1320165" y="160655"/>
                  <a:pt x="1323975" y="160020"/>
                </a:cubicBezTo>
                <a:cubicBezTo>
                  <a:pt x="1337103" y="153456"/>
                  <a:pt x="1328033" y="156893"/>
                  <a:pt x="1348740" y="154305"/>
                </a:cubicBezTo>
                <a:cubicBezTo>
                  <a:pt x="1353195" y="153748"/>
                  <a:pt x="1357657" y="153203"/>
                  <a:pt x="1362075" y="152400"/>
                </a:cubicBezTo>
                <a:cubicBezTo>
                  <a:pt x="1364651" y="151932"/>
                  <a:pt x="1367097" y="150820"/>
                  <a:pt x="1369695" y="150495"/>
                </a:cubicBezTo>
                <a:cubicBezTo>
                  <a:pt x="1377282" y="149547"/>
                  <a:pt x="1384935" y="149225"/>
                  <a:pt x="1392555" y="148590"/>
                </a:cubicBezTo>
                <a:cubicBezTo>
                  <a:pt x="1394460" y="147955"/>
                  <a:pt x="1396339" y="147237"/>
                  <a:pt x="1398270" y="146685"/>
                </a:cubicBezTo>
                <a:cubicBezTo>
                  <a:pt x="1400787" y="145966"/>
                  <a:pt x="1403484" y="145811"/>
                  <a:pt x="1405890" y="144780"/>
                </a:cubicBezTo>
                <a:cubicBezTo>
                  <a:pt x="1424308" y="136887"/>
                  <a:pt x="1397348" y="144534"/>
                  <a:pt x="1419225" y="139065"/>
                </a:cubicBezTo>
                <a:cubicBezTo>
                  <a:pt x="1421130" y="137795"/>
                  <a:pt x="1422892" y="136279"/>
                  <a:pt x="1424940" y="135255"/>
                </a:cubicBezTo>
                <a:cubicBezTo>
                  <a:pt x="1426736" y="134357"/>
                  <a:pt x="1428912" y="134346"/>
                  <a:pt x="1430655" y="133350"/>
                </a:cubicBezTo>
                <a:cubicBezTo>
                  <a:pt x="1433412" y="131775"/>
                  <a:pt x="1435327" y="128814"/>
                  <a:pt x="1438275" y="127635"/>
                </a:cubicBezTo>
                <a:cubicBezTo>
                  <a:pt x="1441861" y="126200"/>
                  <a:pt x="1445895" y="126365"/>
                  <a:pt x="1449705" y="125730"/>
                </a:cubicBezTo>
                <a:cubicBezTo>
                  <a:pt x="1452245" y="123825"/>
                  <a:pt x="1454485" y="121435"/>
                  <a:pt x="1457325" y="120015"/>
                </a:cubicBezTo>
                <a:cubicBezTo>
                  <a:pt x="1459667" y="118844"/>
                  <a:pt x="1462389" y="118678"/>
                  <a:pt x="1464945" y="118110"/>
                </a:cubicBezTo>
                <a:cubicBezTo>
                  <a:pt x="1467012" y="117651"/>
                  <a:pt x="1479435" y="115406"/>
                  <a:pt x="1482090" y="114300"/>
                </a:cubicBezTo>
                <a:cubicBezTo>
                  <a:pt x="1487333" y="112116"/>
                  <a:pt x="1491820" y="108058"/>
                  <a:pt x="1497330" y="106680"/>
                </a:cubicBezTo>
                <a:cubicBezTo>
                  <a:pt x="1514518" y="102383"/>
                  <a:pt x="1507602" y="104526"/>
                  <a:pt x="1518285" y="100965"/>
                </a:cubicBezTo>
                <a:cubicBezTo>
                  <a:pt x="1522095" y="97155"/>
                  <a:pt x="1525232" y="92524"/>
                  <a:pt x="1529715" y="89535"/>
                </a:cubicBezTo>
                <a:cubicBezTo>
                  <a:pt x="1531620" y="88265"/>
                  <a:pt x="1533671" y="87191"/>
                  <a:pt x="1535430" y="85725"/>
                </a:cubicBezTo>
                <a:cubicBezTo>
                  <a:pt x="1537500" y="84000"/>
                  <a:pt x="1538953" y="81576"/>
                  <a:pt x="1541145" y="80010"/>
                </a:cubicBezTo>
                <a:cubicBezTo>
                  <a:pt x="1543456" y="78359"/>
                  <a:pt x="1546454" y="77851"/>
                  <a:pt x="1548765" y="76200"/>
                </a:cubicBezTo>
                <a:cubicBezTo>
                  <a:pt x="1550957" y="74634"/>
                  <a:pt x="1552453" y="72259"/>
                  <a:pt x="1554480" y="70485"/>
                </a:cubicBezTo>
                <a:cubicBezTo>
                  <a:pt x="1557540" y="67808"/>
                  <a:pt x="1560996" y="65600"/>
                  <a:pt x="1564005" y="62865"/>
                </a:cubicBezTo>
                <a:cubicBezTo>
                  <a:pt x="1567992" y="59241"/>
                  <a:pt x="1571625" y="55245"/>
                  <a:pt x="1575435" y="51435"/>
                </a:cubicBezTo>
                <a:cubicBezTo>
                  <a:pt x="1577340" y="49530"/>
                  <a:pt x="1578995" y="47336"/>
                  <a:pt x="1581150" y="45720"/>
                </a:cubicBezTo>
                <a:cubicBezTo>
                  <a:pt x="1590602" y="38631"/>
                  <a:pt x="1586128" y="41766"/>
                  <a:pt x="1594485" y="36195"/>
                </a:cubicBezTo>
                <a:cubicBezTo>
                  <a:pt x="1595120" y="33655"/>
                  <a:pt x="1595359" y="30981"/>
                  <a:pt x="1596390" y="28575"/>
                </a:cubicBezTo>
                <a:cubicBezTo>
                  <a:pt x="1598948" y="22607"/>
                  <a:pt x="1601551" y="23788"/>
                  <a:pt x="1602105" y="17145"/>
                </a:cubicBezTo>
                <a:cubicBezTo>
                  <a:pt x="1602580" y="11450"/>
                  <a:pt x="1602105" y="5715"/>
                  <a:pt x="1602105" y="0"/>
                </a:cubicBezTo>
              </a:path>
            </a:pathLst>
          </a:custGeom>
          <a:noFill/>
          <a:ln w="12700">
            <a:solidFill>
              <a:srgbClr val="C0C0C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889567" y="1567336"/>
            <a:ext cx="511107" cy="470341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4667250" y="1409145"/>
            <a:ext cx="927735" cy="119098"/>
          </a:xfrm>
          <a:custGeom>
            <a:avLst/>
            <a:gdLst>
              <a:gd name="connsiteX0" fmla="*/ 0 w 927735"/>
              <a:gd name="connsiteY0" fmla="*/ 127635 h 127635"/>
              <a:gd name="connsiteX1" fmla="*/ 13335 w 927735"/>
              <a:gd name="connsiteY1" fmla="*/ 125730 h 127635"/>
              <a:gd name="connsiteX2" fmla="*/ 19050 w 927735"/>
              <a:gd name="connsiteY2" fmla="*/ 121920 h 127635"/>
              <a:gd name="connsiteX3" fmla="*/ 24765 w 927735"/>
              <a:gd name="connsiteY3" fmla="*/ 120015 h 127635"/>
              <a:gd name="connsiteX4" fmla="*/ 34290 w 927735"/>
              <a:gd name="connsiteY4" fmla="*/ 108585 h 127635"/>
              <a:gd name="connsiteX5" fmla="*/ 40005 w 927735"/>
              <a:gd name="connsiteY5" fmla="*/ 106680 h 127635"/>
              <a:gd name="connsiteX6" fmla="*/ 49530 w 927735"/>
              <a:gd name="connsiteY6" fmla="*/ 97155 h 127635"/>
              <a:gd name="connsiteX7" fmla="*/ 53340 w 927735"/>
              <a:gd name="connsiteY7" fmla="*/ 91440 h 127635"/>
              <a:gd name="connsiteX8" fmla="*/ 59055 w 927735"/>
              <a:gd name="connsiteY8" fmla="*/ 89535 h 127635"/>
              <a:gd name="connsiteX9" fmla="*/ 70485 w 927735"/>
              <a:gd name="connsiteY9" fmla="*/ 83820 h 127635"/>
              <a:gd name="connsiteX10" fmla="*/ 72390 w 927735"/>
              <a:gd name="connsiteY10" fmla="*/ 78105 h 127635"/>
              <a:gd name="connsiteX11" fmla="*/ 78105 w 927735"/>
              <a:gd name="connsiteY11" fmla="*/ 76200 h 127635"/>
              <a:gd name="connsiteX12" fmla="*/ 83820 w 927735"/>
              <a:gd name="connsiteY12" fmla="*/ 72390 h 127635"/>
              <a:gd name="connsiteX13" fmla="*/ 91440 w 927735"/>
              <a:gd name="connsiteY13" fmla="*/ 70485 h 127635"/>
              <a:gd name="connsiteX14" fmla="*/ 104775 w 927735"/>
              <a:gd name="connsiteY14" fmla="*/ 66675 h 127635"/>
              <a:gd name="connsiteX15" fmla="*/ 110490 w 927735"/>
              <a:gd name="connsiteY15" fmla="*/ 60960 h 127635"/>
              <a:gd name="connsiteX16" fmla="*/ 133350 w 927735"/>
              <a:gd name="connsiteY16" fmla="*/ 55245 h 127635"/>
              <a:gd name="connsiteX17" fmla="*/ 140970 w 927735"/>
              <a:gd name="connsiteY17" fmla="*/ 51435 h 127635"/>
              <a:gd name="connsiteX18" fmla="*/ 146685 w 927735"/>
              <a:gd name="connsiteY18" fmla="*/ 49530 h 127635"/>
              <a:gd name="connsiteX19" fmla="*/ 152400 w 927735"/>
              <a:gd name="connsiteY19" fmla="*/ 45720 h 127635"/>
              <a:gd name="connsiteX20" fmla="*/ 158115 w 927735"/>
              <a:gd name="connsiteY20" fmla="*/ 43815 h 127635"/>
              <a:gd name="connsiteX21" fmla="*/ 165735 w 927735"/>
              <a:gd name="connsiteY21" fmla="*/ 40005 h 127635"/>
              <a:gd name="connsiteX22" fmla="*/ 180975 w 927735"/>
              <a:gd name="connsiteY22" fmla="*/ 36195 h 127635"/>
              <a:gd name="connsiteX23" fmla="*/ 194310 w 927735"/>
              <a:gd name="connsiteY23" fmla="*/ 30480 h 127635"/>
              <a:gd name="connsiteX24" fmla="*/ 215265 w 927735"/>
              <a:gd name="connsiteY24" fmla="*/ 26670 h 127635"/>
              <a:gd name="connsiteX25" fmla="*/ 251460 w 927735"/>
              <a:gd name="connsiteY25" fmla="*/ 24765 h 127635"/>
              <a:gd name="connsiteX26" fmla="*/ 266700 w 927735"/>
              <a:gd name="connsiteY26" fmla="*/ 20955 h 127635"/>
              <a:gd name="connsiteX27" fmla="*/ 274320 w 927735"/>
              <a:gd name="connsiteY27" fmla="*/ 19050 h 127635"/>
              <a:gd name="connsiteX28" fmla="*/ 295275 w 927735"/>
              <a:gd name="connsiteY28" fmla="*/ 17145 h 127635"/>
              <a:gd name="connsiteX29" fmla="*/ 327660 w 927735"/>
              <a:gd name="connsiteY29" fmla="*/ 7620 h 127635"/>
              <a:gd name="connsiteX30" fmla="*/ 401955 w 927735"/>
              <a:gd name="connsiteY30" fmla="*/ 1905 h 127635"/>
              <a:gd name="connsiteX31" fmla="*/ 548640 w 927735"/>
              <a:gd name="connsiteY31" fmla="*/ 0 h 127635"/>
              <a:gd name="connsiteX32" fmla="*/ 661035 w 927735"/>
              <a:gd name="connsiteY32" fmla="*/ 1905 h 127635"/>
              <a:gd name="connsiteX33" fmla="*/ 714375 w 927735"/>
              <a:gd name="connsiteY33" fmla="*/ 5715 h 127635"/>
              <a:gd name="connsiteX34" fmla="*/ 727710 w 927735"/>
              <a:gd name="connsiteY34" fmla="*/ 9525 h 127635"/>
              <a:gd name="connsiteX35" fmla="*/ 733425 w 927735"/>
              <a:gd name="connsiteY35" fmla="*/ 11430 h 127635"/>
              <a:gd name="connsiteX36" fmla="*/ 744855 w 927735"/>
              <a:gd name="connsiteY36" fmla="*/ 19050 h 127635"/>
              <a:gd name="connsiteX37" fmla="*/ 752475 w 927735"/>
              <a:gd name="connsiteY37" fmla="*/ 24765 h 127635"/>
              <a:gd name="connsiteX38" fmla="*/ 763905 w 927735"/>
              <a:gd name="connsiteY38" fmla="*/ 26670 h 127635"/>
              <a:gd name="connsiteX39" fmla="*/ 773430 w 927735"/>
              <a:gd name="connsiteY39" fmla="*/ 28575 h 127635"/>
              <a:gd name="connsiteX40" fmla="*/ 786765 w 927735"/>
              <a:gd name="connsiteY40" fmla="*/ 34290 h 127635"/>
              <a:gd name="connsiteX41" fmla="*/ 802005 w 927735"/>
              <a:gd name="connsiteY41" fmla="*/ 38100 h 127635"/>
              <a:gd name="connsiteX42" fmla="*/ 807720 w 927735"/>
              <a:gd name="connsiteY42" fmla="*/ 41910 h 127635"/>
              <a:gd name="connsiteX43" fmla="*/ 815340 w 927735"/>
              <a:gd name="connsiteY43" fmla="*/ 43815 h 127635"/>
              <a:gd name="connsiteX44" fmla="*/ 826770 w 927735"/>
              <a:gd name="connsiteY44" fmla="*/ 47625 h 127635"/>
              <a:gd name="connsiteX45" fmla="*/ 832485 w 927735"/>
              <a:gd name="connsiteY45" fmla="*/ 49530 h 127635"/>
              <a:gd name="connsiteX46" fmla="*/ 849630 w 927735"/>
              <a:gd name="connsiteY46" fmla="*/ 62865 h 127635"/>
              <a:gd name="connsiteX47" fmla="*/ 861060 w 927735"/>
              <a:gd name="connsiteY47" fmla="*/ 66675 h 127635"/>
              <a:gd name="connsiteX48" fmla="*/ 880110 w 927735"/>
              <a:gd name="connsiteY48" fmla="*/ 80010 h 127635"/>
              <a:gd name="connsiteX49" fmla="*/ 885825 w 927735"/>
              <a:gd name="connsiteY49" fmla="*/ 83820 h 127635"/>
              <a:gd name="connsiteX50" fmla="*/ 889635 w 927735"/>
              <a:gd name="connsiteY50" fmla="*/ 89535 h 127635"/>
              <a:gd name="connsiteX51" fmla="*/ 897255 w 927735"/>
              <a:gd name="connsiteY51" fmla="*/ 91440 h 127635"/>
              <a:gd name="connsiteX52" fmla="*/ 904875 w 927735"/>
              <a:gd name="connsiteY52" fmla="*/ 95250 h 127635"/>
              <a:gd name="connsiteX53" fmla="*/ 916305 w 927735"/>
              <a:gd name="connsiteY53" fmla="*/ 100965 h 127635"/>
              <a:gd name="connsiteX54" fmla="*/ 918210 w 927735"/>
              <a:gd name="connsiteY54" fmla="*/ 106680 h 127635"/>
              <a:gd name="connsiteX55" fmla="*/ 923925 w 927735"/>
              <a:gd name="connsiteY55" fmla="*/ 110490 h 127635"/>
              <a:gd name="connsiteX56" fmla="*/ 927735 w 927735"/>
              <a:gd name="connsiteY56" fmla="*/ 114300 h 12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927735" h="127635">
                <a:moveTo>
                  <a:pt x="0" y="127635"/>
                </a:moveTo>
                <a:cubicBezTo>
                  <a:pt x="4445" y="127000"/>
                  <a:pt x="9034" y="127020"/>
                  <a:pt x="13335" y="125730"/>
                </a:cubicBezTo>
                <a:cubicBezTo>
                  <a:pt x="15528" y="125072"/>
                  <a:pt x="17002" y="122944"/>
                  <a:pt x="19050" y="121920"/>
                </a:cubicBezTo>
                <a:cubicBezTo>
                  <a:pt x="20846" y="121022"/>
                  <a:pt x="22860" y="120650"/>
                  <a:pt x="24765" y="120015"/>
                </a:cubicBezTo>
                <a:cubicBezTo>
                  <a:pt x="27576" y="115798"/>
                  <a:pt x="29890" y="111519"/>
                  <a:pt x="34290" y="108585"/>
                </a:cubicBezTo>
                <a:cubicBezTo>
                  <a:pt x="35961" y="107471"/>
                  <a:pt x="38100" y="107315"/>
                  <a:pt x="40005" y="106680"/>
                </a:cubicBezTo>
                <a:cubicBezTo>
                  <a:pt x="50165" y="91440"/>
                  <a:pt x="36830" y="109855"/>
                  <a:pt x="49530" y="97155"/>
                </a:cubicBezTo>
                <a:cubicBezTo>
                  <a:pt x="51149" y="95536"/>
                  <a:pt x="51552" y="92870"/>
                  <a:pt x="53340" y="91440"/>
                </a:cubicBezTo>
                <a:cubicBezTo>
                  <a:pt x="54908" y="90186"/>
                  <a:pt x="57259" y="90433"/>
                  <a:pt x="59055" y="89535"/>
                </a:cubicBezTo>
                <a:cubicBezTo>
                  <a:pt x="73827" y="82149"/>
                  <a:pt x="56120" y="88608"/>
                  <a:pt x="70485" y="83820"/>
                </a:cubicBezTo>
                <a:cubicBezTo>
                  <a:pt x="71120" y="81915"/>
                  <a:pt x="70970" y="79525"/>
                  <a:pt x="72390" y="78105"/>
                </a:cubicBezTo>
                <a:cubicBezTo>
                  <a:pt x="73810" y="76685"/>
                  <a:pt x="76309" y="77098"/>
                  <a:pt x="78105" y="76200"/>
                </a:cubicBezTo>
                <a:cubicBezTo>
                  <a:pt x="80153" y="75176"/>
                  <a:pt x="81716" y="73292"/>
                  <a:pt x="83820" y="72390"/>
                </a:cubicBezTo>
                <a:cubicBezTo>
                  <a:pt x="86226" y="71359"/>
                  <a:pt x="88923" y="71204"/>
                  <a:pt x="91440" y="70485"/>
                </a:cubicBezTo>
                <a:cubicBezTo>
                  <a:pt x="110571" y="65019"/>
                  <a:pt x="80954" y="72630"/>
                  <a:pt x="104775" y="66675"/>
                </a:cubicBezTo>
                <a:cubicBezTo>
                  <a:pt x="106680" y="64770"/>
                  <a:pt x="108135" y="62268"/>
                  <a:pt x="110490" y="60960"/>
                </a:cubicBezTo>
                <a:cubicBezTo>
                  <a:pt x="116959" y="57366"/>
                  <a:pt x="126254" y="56428"/>
                  <a:pt x="133350" y="55245"/>
                </a:cubicBezTo>
                <a:cubicBezTo>
                  <a:pt x="135890" y="53975"/>
                  <a:pt x="138360" y="52554"/>
                  <a:pt x="140970" y="51435"/>
                </a:cubicBezTo>
                <a:cubicBezTo>
                  <a:pt x="142816" y="50644"/>
                  <a:pt x="144889" y="50428"/>
                  <a:pt x="146685" y="49530"/>
                </a:cubicBezTo>
                <a:cubicBezTo>
                  <a:pt x="148733" y="48506"/>
                  <a:pt x="150352" y="46744"/>
                  <a:pt x="152400" y="45720"/>
                </a:cubicBezTo>
                <a:cubicBezTo>
                  <a:pt x="154196" y="44822"/>
                  <a:pt x="156269" y="44606"/>
                  <a:pt x="158115" y="43815"/>
                </a:cubicBezTo>
                <a:cubicBezTo>
                  <a:pt x="160725" y="42696"/>
                  <a:pt x="163041" y="40903"/>
                  <a:pt x="165735" y="40005"/>
                </a:cubicBezTo>
                <a:cubicBezTo>
                  <a:pt x="170703" y="38349"/>
                  <a:pt x="176007" y="37851"/>
                  <a:pt x="180975" y="36195"/>
                </a:cubicBezTo>
                <a:cubicBezTo>
                  <a:pt x="197331" y="30743"/>
                  <a:pt x="180994" y="33809"/>
                  <a:pt x="194310" y="30480"/>
                </a:cubicBezTo>
                <a:cubicBezTo>
                  <a:pt x="197458" y="29693"/>
                  <a:pt x="212767" y="26870"/>
                  <a:pt x="215265" y="26670"/>
                </a:cubicBezTo>
                <a:cubicBezTo>
                  <a:pt x="227308" y="25707"/>
                  <a:pt x="239395" y="25400"/>
                  <a:pt x="251460" y="24765"/>
                </a:cubicBezTo>
                <a:lnTo>
                  <a:pt x="266700" y="20955"/>
                </a:lnTo>
                <a:cubicBezTo>
                  <a:pt x="269240" y="20320"/>
                  <a:pt x="271713" y="19287"/>
                  <a:pt x="274320" y="19050"/>
                </a:cubicBezTo>
                <a:lnTo>
                  <a:pt x="295275" y="17145"/>
                </a:lnTo>
                <a:cubicBezTo>
                  <a:pt x="305489" y="13740"/>
                  <a:pt x="316955" y="9149"/>
                  <a:pt x="327660" y="7620"/>
                </a:cubicBezTo>
                <a:cubicBezTo>
                  <a:pt x="355648" y="3622"/>
                  <a:pt x="361463" y="2431"/>
                  <a:pt x="401955" y="1905"/>
                </a:cubicBezTo>
                <a:lnTo>
                  <a:pt x="548640" y="0"/>
                </a:lnTo>
                <a:lnTo>
                  <a:pt x="661035" y="1905"/>
                </a:lnTo>
                <a:cubicBezTo>
                  <a:pt x="693548" y="2728"/>
                  <a:pt x="690825" y="2771"/>
                  <a:pt x="714375" y="5715"/>
                </a:cubicBezTo>
                <a:cubicBezTo>
                  <a:pt x="728078" y="10283"/>
                  <a:pt x="710966" y="4741"/>
                  <a:pt x="727710" y="9525"/>
                </a:cubicBezTo>
                <a:cubicBezTo>
                  <a:pt x="729641" y="10077"/>
                  <a:pt x="731670" y="10455"/>
                  <a:pt x="733425" y="11430"/>
                </a:cubicBezTo>
                <a:cubicBezTo>
                  <a:pt x="737428" y="13654"/>
                  <a:pt x="741192" y="16303"/>
                  <a:pt x="744855" y="19050"/>
                </a:cubicBezTo>
                <a:cubicBezTo>
                  <a:pt x="747395" y="20955"/>
                  <a:pt x="749527" y="23586"/>
                  <a:pt x="752475" y="24765"/>
                </a:cubicBezTo>
                <a:cubicBezTo>
                  <a:pt x="756061" y="26200"/>
                  <a:pt x="760105" y="25979"/>
                  <a:pt x="763905" y="26670"/>
                </a:cubicBezTo>
                <a:cubicBezTo>
                  <a:pt x="767091" y="27249"/>
                  <a:pt x="770255" y="27940"/>
                  <a:pt x="773430" y="28575"/>
                </a:cubicBezTo>
                <a:cubicBezTo>
                  <a:pt x="779675" y="31697"/>
                  <a:pt x="780598" y="32608"/>
                  <a:pt x="786765" y="34290"/>
                </a:cubicBezTo>
                <a:cubicBezTo>
                  <a:pt x="791817" y="35668"/>
                  <a:pt x="802005" y="38100"/>
                  <a:pt x="802005" y="38100"/>
                </a:cubicBezTo>
                <a:cubicBezTo>
                  <a:pt x="803910" y="39370"/>
                  <a:pt x="805616" y="41008"/>
                  <a:pt x="807720" y="41910"/>
                </a:cubicBezTo>
                <a:cubicBezTo>
                  <a:pt x="810126" y="42941"/>
                  <a:pt x="812832" y="43063"/>
                  <a:pt x="815340" y="43815"/>
                </a:cubicBezTo>
                <a:cubicBezTo>
                  <a:pt x="819187" y="44969"/>
                  <a:pt x="822960" y="46355"/>
                  <a:pt x="826770" y="47625"/>
                </a:cubicBezTo>
                <a:lnTo>
                  <a:pt x="832485" y="49530"/>
                </a:lnTo>
                <a:cubicBezTo>
                  <a:pt x="837416" y="54461"/>
                  <a:pt x="842794" y="60586"/>
                  <a:pt x="849630" y="62865"/>
                </a:cubicBezTo>
                <a:lnTo>
                  <a:pt x="861060" y="66675"/>
                </a:lnTo>
                <a:cubicBezTo>
                  <a:pt x="872343" y="75137"/>
                  <a:pt x="866038" y="70629"/>
                  <a:pt x="880110" y="80010"/>
                </a:cubicBezTo>
                <a:lnTo>
                  <a:pt x="885825" y="83820"/>
                </a:lnTo>
                <a:cubicBezTo>
                  <a:pt x="887095" y="85725"/>
                  <a:pt x="887730" y="88265"/>
                  <a:pt x="889635" y="89535"/>
                </a:cubicBezTo>
                <a:cubicBezTo>
                  <a:pt x="891813" y="90987"/>
                  <a:pt x="894804" y="90521"/>
                  <a:pt x="897255" y="91440"/>
                </a:cubicBezTo>
                <a:cubicBezTo>
                  <a:pt x="899914" y="92437"/>
                  <a:pt x="902265" y="94131"/>
                  <a:pt x="904875" y="95250"/>
                </a:cubicBezTo>
                <a:cubicBezTo>
                  <a:pt x="915917" y="99982"/>
                  <a:pt x="905322" y="93643"/>
                  <a:pt x="916305" y="100965"/>
                </a:cubicBezTo>
                <a:cubicBezTo>
                  <a:pt x="916940" y="102870"/>
                  <a:pt x="916956" y="105112"/>
                  <a:pt x="918210" y="106680"/>
                </a:cubicBezTo>
                <a:cubicBezTo>
                  <a:pt x="919640" y="108468"/>
                  <a:pt x="922137" y="109060"/>
                  <a:pt x="923925" y="110490"/>
                </a:cubicBezTo>
                <a:cubicBezTo>
                  <a:pt x="925327" y="111612"/>
                  <a:pt x="926465" y="113030"/>
                  <a:pt x="927735" y="114300"/>
                </a:cubicBezTo>
              </a:path>
            </a:pathLst>
          </a:custGeom>
          <a:noFill/>
          <a:ln w="12700">
            <a:solidFill>
              <a:srgbClr val="C0C0C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993221" y="1667795"/>
            <a:ext cx="303799" cy="269423"/>
          </a:xfrm>
          <a:prstGeom prst="ellipse">
            <a:avLst/>
          </a:prstGeom>
          <a:solidFill>
            <a:srgbClr val="4D4D4D"/>
          </a:solidFill>
          <a:ln w="1270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 rot="20916691">
            <a:off x="4984875" y="1645723"/>
            <a:ext cx="174446" cy="179599"/>
          </a:xfrm>
          <a:custGeom>
            <a:avLst/>
            <a:gdLst>
              <a:gd name="connsiteX0" fmla="*/ 11430 w 110490"/>
              <a:gd name="connsiteY0" fmla="*/ 60960 h 192473"/>
              <a:gd name="connsiteX1" fmla="*/ 9525 w 110490"/>
              <a:gd name="connsiteY1" fmla="*/ 70485 h 192473"/>
              <a:gd name="connsiteX2" fmla="*/ 5715 w 110490"/>
              <a:gd name="connsiteY2" fmla="*/ 100965 h 192473"/>
              <a:gd name="connsiteX3" fmla="*/ 3810 w 110490"/>
              <a:gd name="connsiteY3" fmla="*/ 108585 h 192473"/>
              <a:gd name="connsiteX4" fmla="*/ 0 w 110490"/>
              <a:gd name="connsiteY4" fmla="*/ 120015 h 192473"/>
              <a:gd name="connsiteX5" fmla="*/ 1905 w 110490"/>
              <a:gd name="connsiteY5" fmla="*/ 133350 h 192473"/>
              <a:gd name="connsiteX6" fmla="*/ 3810 w 110490"/>
              <a:gd name="connsiteY6" fmla="*/ 139065 h 192473"/>
              <a:gd name="connsiteX7" fmla="*/ 7620 w 110490"/>
              <a:gd name="connsiteY7" fmla="*/ 154305 h 192473"/>
              <a:gd name="connsiteX8" fmla="*/ 15240 w 110490"/>
              <a:gd name="connsiteY8" fmla="*/ 173355 h 192473"/>
              <a:gd name="connsiteX9" fmla="*/ 20955 w 110490"/>
              <a:gd name="connsiteY9" fmla="*/ 177165 h 192473"/>
              <a:gd name="connsiteX10" fmla="*/ 30480 w 110490"/>
              <a:gd name="connsiteY10" fmla="*/ 188595 h 192473"/>
              <a:gd name="connsiteX11" fmla="*/ 41910 w 110490"/>
              <a:gd name="connsiteY11" fmla="*/ 192405 h 192473"/>
              <a:gd name="connsiteX12" fmla="*/ 80010 w 110490"/>
              <a:gd name="connsiteY12" fmla="*/ 188595 h 192473"/>
              <a:gd name="connsiteX13" fmla="*/ 85725 w 110490"/>
              <a:gd name="connsiteY13" fmla="*/ 184785 h 192473"/>
              <a:gd name="connsiteX14" fmla="*/ 89535 w 110490"/>
              <a:gd name="connsiteY14" fmla="*/ 179070 h 192473"/>
              <a:gd name="connsiteX15" fmla="*/ 83820 w 110490"/>
              <a:gd name="connsiteY15" fmla="*/ 144780 h 192473"/>
              <a:gd name="connsiteX16" fmla="*/ 81915 w 110490"/>
              <a:gd name="connsiteY16" fmla="*/ 139065 h 192473"/>
              <a:gd name="connsiteX17" fmla="*/ 80010 w 110490"/>
              <a:gd name="connsiteY17" fmla="*/ 133350 h 192473"/>
              <a:gd name="connsiteX18" fmla="*/ 81915 w 110490"/>
              <a:gd name="connsiteY18" fmla="*/ 106680 h 192473"/>
              <a:gd name="connsiteX19" fmla="*/ 83820 w 110490"/>
              <a:gd name="connsiteY19" fmla="*/ 100965 h 192473"/>
              <a:gd name="connsiteX20" fmla="*/ 89535 w 110490"/>
              <a:gd name="connsiteY20" fmla="*/ 95250 h 192473"/>
              <a:gd name="connsiteX21" fmla="*/ 100965 w 110490"/>
              <a:gd name="connsiteY21" fmla="*/ 72390 h 192473"/>
              <a:gd name="connsiteX22" fmla="*/ 106680 w 110490"/>
              <a:gd name="connsiteY22" fmla="*/ 68580 h 192473"/>
              <a:gd name="connsiteX23" fmla="*/ 108585 w 110490"/>
              <a:gd name="connsiteY23" fmla="*/ 53340 h 192473"/>
              <a:gd name="connsiteX24" fmla="*/ 110490 w 110490"/>
              <a:gd name="connsiteY24" fmla="*/ 40005 h 192473"/>
              <a:gd name="connsiteX25" fmla="*/ 108585 w 110490"/>
              <a:gd name="connsiteY25" fmla="*/ 30480 h 192473"/>
              <a:gd name="connsiteX26" fmla="*/ 106680 w 110490"/>
              <a:gd name="connsiteY26" fmla="*/ 22860 h 192473"/>
              <a:gd name="connsiteX27" fmla="*/ 102870 w 110490"/>
              <a:gd name="connsiteY27" fmla="*/ 17145 h 192473"/>
              <a:gd name="connsiteX28" fmla="*/ 91440 w 110490"/>
              <a:gd name="connsiteY28" fmla="*/ 7620 h 192473"/>
              <a:gd name="connsiteX29" fmla="*/ 57150 w 110490"/>
              <a:gd name="connsiteY29" fmla="*/ 0 h 192473"/>
              <a:gd name="connsiteX30" fmla="*/ 34290 w 110490"/>
              <a:gd name="connsiteY30" fmla="*/ 1905 h 192473"/>
              <a:gd name="connsiteX31" fmla="*/ 28575 w 110490"/>
              <a:gd name="connsiteY31" fmla="*/ 3810 h 192473"/>
              <a:gd name="connsiteX32" fmla="*/ 17145 w 110490"/>
              <a:gd name="connsiteY32" fmla="*/ 3810 h 19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0490" h="192473">
                <a:moveTo>
                  <a:pt x="11430" y="60960"/>
                </a:moveTo>
                <a:cubicBezTo>
                  <a:pt x="10795" y="64135"/>
                  <a:pt x="9927" y="67272"/>
                  <a:pt x="9525" y="70485"/>
                </a:cubicBezTo>
                <a:cubicBezTo>
                  <a:pt x="6458" y="95022"/>
                  <a:pt x="9397" y="84397"/>
                  <a:pt x="5715" y="100965"/>
                </a:cubicBezTo>
                <a:cubicBezTo>
                  <a:pt x="5147" y="103521"/>
                  <a:pt x="4562" y="106077"/>
                  <a:pt x="3810" y="108585"/>
                </a:cubicBezTo>
                <a:cubicBezTo>
                  <a:pt x="2656" y="112432"/>
                  <a:pt x="0" y="120015"/>
                  <a:pt x="0" y="120015"/>
                </a:cubicBezTo>
                <a:cubicBezTo>
                  <a:pt x="635" y="124460"/>
                  <a:pt x="1024" y="128947"/>
                  <a:pt x="1905" y="133350"/>
                </a:cubicBezTo>
                <a:cubicBezTo>
                  <a:pt x="2299" y="135319"/>
                  <a:pt x="3282" y="137128"/>
                  <a:pt x="3810" y="139065"/>
                </a:cubicBezTo>
                <a:cubicBezTo>
                  <a:pt x="5188" y="144117"/>
                  <a:pt x="6350" y="149225"/>
                  <a:pt x="7620" y="154305"/>
                </a:cubicBezTo>
                <a:cubicBezTo>
                  <a:pt x="9223" y="160718"/>
                  <a:pt x="10318" y="168433"/>
                  <a:pt x="15240" y="173355"/>
                </a:cubicBezTo>
                <a:cubicBezTo>
                  <a:pt x="16859" y="174974"/>
                  <a:pt x="19050" y="175895"/>
                  <a:pt x="20955" y="177165"/>
                </a:cubicBezTo>
                <a:cubicBezTo>
                  <a:pt x="23326" y="180722"/>
                  <a:pt x="26597" y="186438"/>
                  <a:pt x="30480" y="188595"/>
                </a:cubicBezTo>
                <a:cubicBezTo>
                  <a:pt x="33991" y="190545"/>
                  <a:pt x="41910" y="192405"/>
                  <a:pt x="41910" y="192405"/>
                </a:cubicBezTo>
                <a:cubicBezTo>
                  <a:pt x="43803" y="192294"/>
                  <a:pt x="70071" y="193565"/>
                  <a:pt x="80010" y="188595"/>
                </a:cubicBezTo>
                <a:cubicBezTo>
                  <a:pt x="82058" y="187571"/>
                  <a:pt x="83820" y="186055"/>
                  <a:pt x="85725" y="184785"/>
                </a:cubicBezTo>
                <a:cubicBezTo>
                  <a:pt x="86995" y="182880"/>
                  <a:pt x="89383" y="181354"/>
                  <a:pt x="89535" y="179070"/>
                </a:cubicBezTo>
                <a:cubicBezTo>
                  <a:pt x="90654" y="162281"/>
                  <a:pt x="88284" y="158173"/>
                  <a:pt x="83820" y="144780"/>
                </a:cubicBezTo>
                <a:lnTo>
                  <a:pt x="81915" y="139065"/>
                </a:lnTo>
                <a:lnTo>
                  <a:pt x="80010" y="133350"/>
                </a:lnTo>
                <a:cubicBezTo>
                  <a:pt x="80645" y="124460"/>
                  <a:pt x="80874" y="115532"/>
                  <a:pt x="81915" y="106680"/>
                </a:cubicBezTo>
                <a:cubicBezTo>
                  <a:pt x="82150" y="104686"/>
                  <a:pt x="82706" y="102636"/>
                  <a:pt x="83820" y="100965"/>
                </a:cubicBezTo>
                <a:cubicBezTo>
                  <a:pt x="85314" y="98723"/>
                  <a:pt x="87630" y="97155"/>
                  <a:pt x="89535" y="95250"/>
                </a:cubicBezTo>
                <a:cubicBezTo>
                  <a:pt x="91708" y="88730"/>
                  <a:pt x="94634" y="76610"/>
                  <a:pt x="100965" y="72390"/>
                </a:cubicBezTo>
                <a:lnTo>
                  <a:pt x="106680" y="68580"/>
                </a:lnTo>
                <a:cubicBezTo>
                  <a:pt x="107315" y="63500"/>
                  <a:pt x="107908" y="58415"/>
                  <a:pt x="108585" y="53340"/>
                </a:cubicBezTo>
                <a:cubicBezTo>
                  <a:pt x="109178" y="48889"/>
                  <a:pt x="110490" y="44495"/>
                  <a:pt x="110490" y="40005"/>
                </a:cubicBezTo>
                <a:cubicBezTo>
                  <a:pt x="110490" y="36767"/>
                  <a:pt x="109287" y="33641"/>
                  <a:pt x="108585" y="30480"/>
                </a:cubicBezTo>
                <a:cubicBezTo>
                  <a:pt x="108017" y="27924"/>
                  <a:pt x="107711" y="25266"/>
                  <a:pt x="106680" y="22860"/>
                </a:cubicBezTo>
                <a:cubicBezTo>
                  <a:pt x="105778" y="20756"/>
                  <a:pt x="104336" y="18904"/>
                  <a:pt x="102870" y="17145"/>
                </a:cubicBezTo>
                <a:cubicBezTo>
                  <a:pt x="100231" y="13978"/>
                  <a:pt x="95407" y="9383"/>
                  <a:pt x="91440" y="7620"/>
                </a:cubicBezTo>
                <a:cubicBezTo>
                  <a:pt x="80621" y="2811"/>
                  <a:pt x="68706" y="1651"/>
                  <a:pt x="57150" y="0"/>
                </a:cubicBezTo>
                <a:cubicBezTo>
                  <a:pt x="49530" y="635"/>
                  <a:pt x="41869" y="894"/>
                  <a:pt x="34290" y="1905"/>
                </a:cubicBezTo>
                <a:cubicBezTo>
                  <a:pt x="32300" y="2170"/>
                  <a:pt x="30571" y="3588"/>
                  <a:pt x="28575" y="3810"/>
                </a:cubicBezTo>
                <a:cubicBezTo>
                  <a:pt x="24788" y="4231"/>
                  <a:pt x="20955" y="3810"/>
                  <a:pt x="17145" y="3810"/>
                </a:cubicBezTo>
              </a:path>
            </a:pathLst>
          </a:custGeom>
          <a:solidFill>
            <a:srgbClr val="FFFFFF"/>
          </a:solidFill>
          <a:ln w="1270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533901" y="1519356"/>
            <a:ext cx="1242060" cy="142206"/>
          </a:xfrm>
          <a:custGeom>
            <a:avLst/>
            <a:gdLst>
              <a:gd name="connsiteX0" fmla="*/ 0 w 1232535"/>
              <a:gd name="connsiteY0" fmla="*/ 125730 h 152400"/>
              <a:gd name="connsiteX1" fmla="*/ 9525 w 1232535"/>
              <a:gd name="connsiteY1" fmla="*/ 123825 h 152400"/>
              <a:gd name="connsiteX2" fmla="*/ 15240 w 1232535"/>
              <a:gd name="connsiteY2" fmla="*/ 118110 h 152400"/>
              <a:gd name="connsiteX3" fmla="*/ 28575 w 1232535"/>
              <a:gd name="connsiteY3" fmla="*/ 116205 h 152400"/>
              <a:gd name="connsiteX4" fmla="*/ 47625 w 1232535"/>
              <a:gd name="connsiteY4" fmla="*/ 110490 h 152400"/>
              <a:gd name="connsiteX5" fmla="*/ 59055 w 1232535"/>
              <a:gd name="connsiteY5" fmla="*/ 106680 h 152400"/>
              <a:gd name="connsiteX6" fmla="*/ 66675 w 1232535"/>
              <a:gd name="connsiteY6" fmla="*/ 104775 h 152400"/>
              <a:gd name="connsiteX7" fmla="*/ 78105 w 1232535"/>
              <a:gd name="connsiteY7" fmla="*/ 95250 h 152400"/>
              <a:gd name="connsiteX8" fmla="*/ 100965 w 1232535"/>
              <a:gd name="connsiteY8" fmla="*/ 89535 h 152400"/>
              <a:gd name="connsiteX9" fmla="*/ 123825 w 1232535"/>
              <a:gd name="connsiteY9" fmla="*/ 83820 h 152400"/>
              <a:gd name="connsiteX10" fmla="*/ 131445 w 1232535"/>
              <a:gd name="connsiteY10" fmla="*/ 81915 h 152400"/>
              <a:gd name="connsiteX11" fmla="*/ 142875 w 1232535"/>
              <a:gd name="connsiteY11" fmla="*/ 78105 h 152400"/>
              <a:gd name="connsiteX12" fmla="*/ 154305 w 1232535"/>
              <a:gd name="connsiteY12" fmla="*/ 70485 h 152400"/>
              <a:gd name="connsiteX13" fmla="*/ 163830 w 1232535"/>
              <a:gd name="connsiteY13" fmla="*/ 68580 h 152400"/>
              <a:gd name="connsiteX14" fmla="*/ 190500 w 1232535"/>
              <a:gd name="connsiteY14" fmla="*/ 57150 h 152400"/>
              <a:gd name="connsiteX15" fmla="*/ 207645 w 1232535"/>
              <a:gd name="connsiteY15" fmla="*/ 51435 h 152400"/>
              <a:gd name="connsiteX16" fmla="*/ 213360 w 1232535"/>
              <a:gd name="connsiteY16" fmla="*/ 49530 h 152400"/>
              <a:gd name="connsiteX17" fmla="*/ 228600 w 1232535"/>
              <a:gd name="connsiteY17" fmla="*/ 47625 h 152400"/>
              <a:gd name="connsiteX18" fmla="*/ 240030 w 1232535"/>
              <a:gd name="connsiteY18" fmla="*/ 45720 h 152400"/>
              <a:gd name="connsiteX19" fmla="*/ 257175 w 1232535"/>
              <a:gd name="connsiteY19" fmla="*/ 41910 h 152400"/>
              <a:gd name="connsiteX20" fmla="*/ 299085 w 1232535"/>
              <a:gd name="connsiteY20" fmla="*/ 36195 h 152400"/>
              <a:gd name="connsiteX21" fmla="*/ 304800 w 1232535"/>
              <a:gd name="connsiteY21" fmla="*/ 32385 h 152400"/>
              <a:gd name="connsiteX22" fmla="*/ 321945 w 1232535"/>
              <a:gd name="connsiteY22" fmla="*/ 28575 h 152400"/>
              <a:gd name="connsiteX23" fmla="*/ 348615 w 1232535"/>
              <a:gd name="connsiteY23" fmla="*/ 22860 h 152400"/>
              <a:gd name="connsiteX24" fmla="*/ 384810 w 1232535"/>
              <a:gd name="connsiteY24" fmla="*/ 20955 h 152400"/>
              <a:gd name="connsiteX25" fmla="*/ 424815 w 1232535"/>
              <a:gd name="connsiteY25" fmla="*/ 17145 h 152400"/>
              <a:gd name="connsiteX26" fmla="*/ 434340 w 1232535"/>
              <a:gd name="connsiteY26" fmla="*/ 15240 h 152400"/>
              <a:gd name="connsiteX27" fmla="*/ 440055 w 1232535"/>
              <a:gd name="connsiteY27" fmla="*/ 13335 h 152400"/>
              <a:gd name="connsiteX28" fmla="*/ 497205 w 1232535"/>
              <a:gd name="connsiteY28" fmla="*/ 9525 h 152400"/>
              <a:gd name="connsiteX29" fmla="*/ 520065 w 1232535"/>
              <a:gd name="connsiteY29" fmla="*/ 3810 h 152400"/>
              <a:gd name="connsiteX30" fmla="*/ 548640 w 1232535"/>
              <a:gd name="connsiteY30" fmla="*/ 1905 h 152400"/>
              <a:gd name="connsiteX31" fmla="*/ 586740 w 1232535"/>
              <a:gd name="connsiteY31" fmla="*/ 0 h 152400"/>
              <a:gd name="connsiteX32" fmla="*/ 668655 w 1232535"/>
              <a:gd name="connsiteY32" fmla="*/ 1905 h 152400"/>
              <a:gd name="connsiteX33" fmla="*/ 834390 w 1232535"/>
              <a:gd name="connsiteY33" fmla="*/ 3810 h 152400"/>
              <a:gd name="connsiteX34" fmla="*/ 849630 w 1232535"/>
              <a:gd name="connsiteY34" fmla="*/ 7620 h 152400"/>
              <a:gd name="connsiteX35" fmla="*/ 864870 w 1232535"/>
              <a:gd name="connsiteY35" fmla="*/ 11430 h 152400"/>
              <a:gd name="connsiteX36" fmla="*/ 880110 w 1232535"/>
              <a:gd name="connsiteY36" fmla="*/ 13335 h 152400"/>
              <a:gd name="connsiteX37" fmla="*/ 891540 w 1232535"/>
              <a:gd name="connsiteY37" fmla="*/ 19050 h 152400"/>
              <a:gd name="connsiteX38" fmla="*/ 908685 w 1232535"/>
              <a:gd name="connsiteY38" fmla="*/ 26670 h 152400"/>
              <a:gd name="connsiteX39" fmla="*/ 922020 w 1232535"/>
              <a:gd name="connsiteY39" fmla="*/ 30480 h 152400"/>
              <a:gd name="connsiteX40" fmla="*/ 973455 w 1232535"/>
              <a:gd name="connsiteY40" fmla="*/ 32385 h 152400"/>
              <a:gd name="connsiteX41" fmla="*/ 986790 w 1232535"/>
              <a:gd name="connsiteY41" fmla="*/ 36195 h 152400"/>
              <a:gd name="connsiteX42" fmla="*/ 992505 w 1232535"/>
              <a:gd name="connsiteY42" fmla="*/ 40005 h 152400"/>
              <a:gd name="connsiteX43" fmla="*/ 1017270 w 1232535"/>
              <a:gd name="connsiteY43" fmla="*/ 45720 h 152400"/>
              <a:gd name="connsiteX44" fmla="*/ 1022985 w 1232535"/>
              <a:gd name="connsiteY44" fmla="*/ 47625 h 152400"/>
              <a:gd name="connsiteX45" fmla="*/ 1043940 w 1232535"/>
              <a:gd name="connsiteY45" fmla="*/ 51435 h 152400"/>
              <a:gd name="connsiteX46" fmla="*/ 1055370 w 1232535"/>
              <a:gd name="connsiteY46" fmla="*/ 55245 h 152400"/>
              <a:gd name="connsiteX47" fmla="*/ 1062990 w 1232535"/>
              <a:gd name="connsiteY47" fmla="*/ 60960 h 152400"/>
              <a:gd name="connsiteX48" fmla="*/ 1074420 w 1232535"/>
              <a:gd name="connsiteY48" fmla="*/ 64770 h 152400"/>
              <a:gd name="connsiteX49" fmla="*/ 1080135 w 1232535"/>
              <a:gd name="connsiteY49" fmla="*/ 68580 h 152400"/>
              <a:gd name="connsiteX50" fmla="*/ 1099185 w 1232535"/>
              <a:gd name="connsiteY50" fmla="*/ 74295 h 152400"/>
              <a:gd name="connsiteX51" fmla="*/ 1106805 w 1232535"/>
              <a:gd name="connsiteY51" fmla="*/ 78105 h 152400"/>
              <a:gd name="connsiteX52" fmla="*/ 1116330 w 1232535"/>
              <a:gd name="connsiteY52" fmla="*/ 83820 h 152400"/>
              <a:gd name="connsiteX53" fmla="*/ 1131570 w 1232535"/>
              <a:gd name="connsiteY53" fmla="*/ 85725 h 152400"/>
              <a:gd name="connsiteX54" fmla="*/ 1137285 w 1232535"/>
              <a:gd name="connsiteY54" fmla="*/ 91440 h 152400"/>
              <a:gd name="connsiteX55" fmla="*/ 1143000 w 1232535"/>
              <a:gd name="connsiteY55" fmla="*/ 93345 h 152400"/>
              <a:gd name="connsiteX56" fmla="*/ 1152525 w 1232535"/>
              <a:gd name="connsiteY56" fmla="*/ 102870 h 152400"/>
              <a:gd name="connsiteX57" fmla="*/ 1163955 w 1232535"/>
              <a:gd name="connsiteY57" fmla="*/ 106680 h 152400"/>
              <a:gd name="connsiteX58" fmla="*/ 1175385 w 1232535"/>
              <a:gd name="connsiteY58" fmla="*/ 114300 h 152400"/>
              <a:gd name="connsiteX59" fmla="*/ 1181100 w 1232535"/>
              <a:gd name="connsiteY59" fmla="*/ 120015 h 152400"/>
              <a:gd name="connsiteX60" fmla="*/ 1186815 w 1232535"/>
              <a:gd name="connsiteY60" fmla="*/ 121920 h 152400"/>
              <a:gd name="connsiteX61" fmla="*/ 1194435 w 1232535"/>
              <a:gd name="connsiteY61" fmla="*/ 125730 h 152400"/>
              <a:gd name="connsiteX62" fmla="*/ 1203960 w 1232535"/>
              <a:gd name="connsiteY62" fmla="*/ 135255 h 152400"/>
              <a:gd name="connsiteX63" fmla="*/ 1217295 w 1232535"/>
              <a:gd name="connsiteY63" fmla="*/ 146685 h 152400"/>
              <a:gd name="connsiteX64" fmla="*/ 1228725 w 1232535"/>
              <a:gd name="connsiteY64" fmla="*/ 150495 h 152400"/>
              <a:gd name="connsiteX65" fmla="*/ 1232535 w 1232535"/>
              <a:gd name="connsiteY65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32535" h="152400">
                <a:moveTo>
                  <a:pt x="0" y="125730"/>
                </a:moveTo>
                <a:cubicBezTo>
                  <a:pt x="3175" y="125095"/>
                  <a:pt x="6629" y="125273"/>
                  <a:pt x="9525" y="123825"/>
                </a:cubicBezTo>
                <a:cubicBezTo>
                  <a:pt x="11935" y="122620"/>
                  <a:pt x="12739" y="119111"/>
                  <a:pt x="15240" y="118110"/>
                </a:cubicBezTo>
                <a:cubicBezTo>
                  <a:pt x="19409" y="116442"/>
                  <a:pt x="24130" y="116840"/>
                  <a:pt x="28575" y="116205"/>
                </a:cubicBezTo>
                <a:cubicBezTo>
                  <a:pt x="39630" y="108835"/>
                  <a:pt x="28877" y="114816"/>
                  <a:pt x="47625" y="110490"/>
                </a:cubicBezTo>
                <a:cubicBezTo>
                  <a:pt x="51538" y="109587"/>
                  <a:pt x="55159" y="107654"/>
                  <a:pt x="59055" y="106680"/>
                </a:cubicBezTo>
                <a:lnTo>
                  <a:pt x="66675" y="104775"/>
                </a:lnTo>
                <a:cubicBezTo>
                  <a:pt x="70264" y="101186"/>
                  <a:pt x="73331" y="97372"/>
                  <a:pt x="78105" y="95250"/>
                </a:cubicBezTo>
                <a:cubicBezTo>
                  <a:pt x="88521" y="90621"/>
                  <a:pt x="90073" y="91713"/>
                  <a:pt x="100965" y="89535"/>
                </a:cubicBezTo>
                <a:cubicBezTo>
                  <a:pt x="133369" y="83054"/>
                  <a:pt x="107994" y="88343"/>
                  <a:pt x="123825" y="83820"/>
                </a:cubicBezTo>
                <a:cubicBezTo>
                  <a:pt x="126342" y="83101"/>
                  <a:pt x="128937" y="82667"/>
                  <a:pt x="131445" y="81915"/>
                </a:cubicBezTo>
                <a:cubicBezTo>
                  <a:pt x="135292" y="80761"/>
                  <a:pt x="139533" y="80333"/>
                  <a:pt x="142875" y="78105"/>
                </a:cubicBezTo>
                <a:cubicBezTo>
                  <a:pt x="146685" y="75565"/>
                  <a:pt x="149815" y="71383"/>
                  <a:pt x="154305" y="70485"/>
                </a:cubicBezTo>
                <a:lnTo>
                  <a:pt x="163830" y="68580"/>
                </a:lnTo>
                <a:cubicBezTo>
                  <a:pt x="183920" y="55187"/>
                  <a:pt x="165897" y="65351"/>
                  <a:pt x="190500" y="57150"/>
                </a:cubicBezTo>
                <a:lnTo>
                  <a:pt x="207645" y="51435"/>
                </a:lnTo>
                <a:cubicBezTo>
                  <a:pt x="209550" y="50800"/>
                  <a:pt x="211367" y="49779"/>
                  <a:pt x="213360" y="49530"/>
                </a:cubicBezTo>
                <a:lnTo>
                  <a:pt x="228600" y="47625"/>
                </a:lnTo>
                <a:cubicBezTo>
                  <a:pt x="232424" y="47079"/>
                  <a:pt x="236259" y="46558"/>
                  <a:pt x="240030" y="45720"/>
                </a:cubicBezTo>
                <a:cubicBezTo>
                  <a:pt x="259087" y="41485"/>
                  <a:pt x="225150" y="46277"/>
                  <a:pt x="257175" y="41910"/>
                </a:cubicBezTo>
                <a:cubicBezTo>
                  <a:pt x="304355" y="35476"/>
                  <a:pt x="272701" y="40592"/>
                  <a:pt x="299085" y="36195"/>
                </a:cubicBezTo>
                <a:cubicBezTo>
                  <a:pt x="300990" y="34925"/>
                  <a:pt x="302696" y="33287"/>
                  <a:pt x="304800" y="32385"/>
                </a:cubicBezTo>
                <a:cubicBezTo>
                  <a:pt x="307367" y="31285"/>
                  <a:pt x="319986" y="29027"/>
                  <a:pt x="321945" y="28575"/>
                </a:cubicBezTo>
                <a:cubicBezTo>
                  <a:pt x="330422" y="26619"/>
                  <a:pt x="339773" y="23567"/>
                  <a:pt x="348615" y="22860"/>
                </a:cubicBezTo>
                <a:cubicBezTo>
                  <a:pt x="360658" y="21897"/>
                  <a:pt x="372752" y="21709"/>
                  <a:pt x="384810" y="20955"/>
                </a:cubicBezTo>
                <a:cubicBezTo>
                  <a:pt x="397985" y="20132"/>
                  <a:pt x="411683" y="19165"/>
                  <a:pt x="424815" y="17145"/>
                </a:cubicBezTo>
                <a:cubicBezTo>
                  <a:pt x="428015" y="16653"/>
                  <a:pt x="431199" y="16025"/>
                  <a:pt x="434340" y="15240"/>
                </a:cubicBezTo>
                <a:cubicBezTo>
                  <a:pt x="436288" y="14753"/>
                  <a:pt x="438070" y="13640"/>
                  <a:pt x="440055" y="13335"/>
                </a:cubicBezTo>
                <a:cubicBezTo>
                  <a:pt x="455319" y="10987"/>
                  <a:pt x="485486" y="10111"/>
                  <a:pt x="497205" y="9525"/>
                </a:cubicBezTo>
                <a:cubicBezTo>
                  <a:pt x="505416" y="6788"/>
                  <a:pt x="509876" y="5084"/>
                  <a:pt x="520065" y="3810"/>
                </a:cubicBezTo>
                <a:cubicBezTo>
                  <a:pt x="529537" y="2626"/>
                  <a:pt x="539109" y="2450"/>
                  <a:pt x="548640" y="1905"/>
                </a:cubicBezTo>
                <a:lnTo>
                  <a:pt x="586740" y="0"/>
                </a:lnTo>
                <a:lnTo>
                  <a:pt x="668655" y="1905"/>
                </a:lnTo>
                <a:cubicBezTo>
                  <a:pt x="723897" y="2755"/>
                  <a:pt x="779169" y="2066"/>
                  <a:pt x="834390" y="3810"/>
                </a:cubicBezTo>
                <a:cubicBezTo>
                  <a:pt x="839624" y="3975"/>
                  <a:pt x="844550" y="6350"/>
                  <a:pt x="849630" y="7620"/>
                </a:cubicBezTo>
                <a:lnTo>
                  <a:pt x="864870" y="11430"/>
                </a:lnTo>
                <a:lnTo>
                  <a:pt x="880110" y="13335"/>
                </a:lnTo>
                <a:cubicBezTo>
                  <a:pt x="896488" y="24254"/>
                  <a:pt x="875766" y="11163"/>
                  <a:pt x="891540" y="19050"/>
                </a:cubicBezTo>
                <a:cubicBezTo>
                  <a:pt x="909653" y="28107"/>
                  <a:pt x="879197" y="16841"/>
                  <a:pt x="908685" y="26670"/>
                </a:cubicBezTo>
                <a:cubicBezTo>
                  <a:pt x="911820" y="27715"/>
                  <a:pt x="919054" y="30289"/>
                  <a:pt x="922020" y="30480"/>
                </a:cubicBezTo>
                <a:cubicBezTo>
                  <a:pt x="939141" y="31585"/>
                  <a:pt x="956310" y="31750"/>
                  <a:pt x="973455" y="32385"/>
                </a:cubicBezTo>
                <a:cubicBezTo>
                  <a:pt x="975896" y="32995"/>
                  <a:pt x="984057" y="34829"/>
                  <a:pt x="986790" y="36195"/>
                </a:cubicBezTo>
                <a:cubicBezTo>
                  <a:pt x="988838" y="37219"/>
                  <a:pt x="990413" y="39075"/>
                  <a:pt x="992505" y="40005"/>
                </a:cubicBezTo>
                <a:cubicBezTo>
                  <a:pt x="1002414" y="44409"/>
                  <a:pt x="1006422" y="44170"/>
                  <a:pt x="1017270" y="45720"/>
                </a:cubicBezTo>
                <a:cubicBezTo>
                  <a:pt x="1019175" y="46355"/>
                  <a:pt x="1021025" y="47189"/>
                  <a:pt x="1022985" y="47625"/>
                </a:cubicBezTo>
                <a:cubicBezTo>
                  <a:pt x="1030827" y="49368"/>
                  <a:pt x="1036313" y="49355"/>
                  <a:pt x="1043940" y="51435"/>
                </a:cubicBezTo>
                <a:cubicBezTo>
                  <a:pt x="1047815" y="52492"/>
                  <a:pt x="1055370" y="55245"/>
                  <a:pt x="1055370" y="55245"/>
                </a:cubicBezTo>
                <a:cubicBezTo>
                  <a:pt x="1057910" y="57150"/>
                  <a:pt x="1060150" y="59540"/>
                  <a:pt x="1062990" y="60960"/>
                </a:cubicBezTo>
                <a:cubicBezTo>
                  <a:pt x="1066582" y="62756"/>
                  <a:pt x="1071078" y="62542"/>
                  <a:pt x="1074420" y="64770"/>
                </a:cubicBezTo>
                <a:cubicBezTo>
                  <a:pt x="1076325" y="66040"/>
                  <a:pt x="1078031" y="67678"/>
                  <a:pt x="1080135" y="68580"/>
                </a:cubicBezTo>
                <a:cubicBezTo>
                  <a:pt x="1099277" y="76784"/>
                  <a:pt x="1073574" y="61490"/>
                  <a:pt x="1099185" y="74295"/>
                </a:cubicBezTo>
                <a:cubicBezTo>
                  <a:pt x="1101725" y="75565"/>
                  <a:pt x="1104323" y="76726"/>
                  <a:pt x="1106805" y="78105"/>
                </a:cubicBezTo>
                <a:cubicBezTo>
                  <a:pt x="1110042" y="79903"/>
                  <a:pt x="1112791" y="82731"/>
                  <a:pt x="1116330" y="83820"/>
                </a:cubicBezTo>
                <a:cubicBezTo>
                  <a:pt x="1121223" y="85326"/>
                  <a:pt x="1126490" y="85090"/>
                  <a:pt x="1131570" y="85725"/>
                </a:cubicBezTo>
                <a:cubicBezTo>
                  <a:pt x="1133475" y="87630"/>
                  <a:pt x="1135043" y="89946"/>
                  <a:pt x="1137285" y="91440"/>
                </a:cubicBezTo>
                <a:cubicBezTo>
                  <a:pt x="1138956" y="92554"/>
                  <a:pt x="1141432" y="92091"/>
                  <a:pt x="1143000" y="93345"/>
                </a:cubicBezTo>
                <a:cubicBezTo>
                  <a:pt x="1153319" y="101600"/>
                  <a:pt x="1139666" y="97155"/>
                  <a:pt x="1152525" y="102870"/>
                </a:cubicBezTo>
                <a:cubicBezTo>
                  <a:pt x="1156195" y="104501"/>
                  <a:pt x="1160613" y="104452"/>
                  <a:pt x="1163955" y="106680"/>
                </a:cubicBezTo>
                <a:cubicBezTo>
                  <a:pt x="1167765" y="109220"/>
                  <a:pt x="1172147" y="111062"/>
                  <a:pt x="1175385" y="114300"/>
                </a:cubicBezTo>
                <a:cubicBezTo>
                  <a:pt x="1177290" y="116205"/>
                  <a:pt x="1178858" y="118521"/>
                  <a:pt x="1181100" y="120015"/>
                </a:cubicBezTo>
                <a:cubicBezTo>
                  <a:pt x="1182771" y="121129"/>
                  <a:pt x="1184969" y="121129"/>
                  <a:pt x="1186815" y="121920"/>
                </a:cubicBezTo>
                <a:cubicBezTo>
                  <a:pt x="1189425" y="123039"/>
                  <a:pt x="1191895" y="124460"/>
                  <a:pt x="1194435" y="125730"/>
                </a:cubicBezTo>
                <a:cubicBezTo>
                  <a:pt x="1201773" y="136737"/>
                  <a:pt x="1194082" y="126788"/>
                  <a:pt x="1203960" y="135255"/>
                </a:cubicBezTo>
                <a:cubicBezTo>
                  <a:pt x="1209044" y="139613"/>
                  <a:pt x="1211239" y="143994"/>
                  <a:pt x="1217295" y="146685"/>
                </a:cubicBezTo>
                <a:cubicBezTo>
                  <a:pt x="1220965" y="148316"/>
                  <a:pt x="1225133" y="148699"/>
                  <a:pt x="1228725" y="150495"/>
                </a:cubicBezTo>
                <a:lnTo>
                  <a:pt x="1232535" y="152400"/>
                </a:lnTo>
              </a:path>
            </a:pathLst>
          </a:custGeom>
          <a:noFill/>
          <a:ln w="12700">
            <a:solidFill>
              <a:srgbClr val="C0C0C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 bwMode="auto">
          <a:xfrm flipH="1" flipV="1">
            <a:off x="3703340" y="1331022"/>
            <a:ext cx="675228" cy="197221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flipH="1" flipV="1">
            <a:off x="4335780" y="1169590"/>
            <a:ext cx="331470" cy="239555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flipH="1" flipV="1">
            <a:off x="4533901" y="798551"/>
            <a:ext cx="355666" cy="490817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flipH="1" flipV="1">
            <a:off x="5034337" y="775468"/>
            <a:ext cx="37761" cy="26849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flipV="1">
            <a:off x="5297020" y="689185"/>
            <a:ext cx="127735" cy="4750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flipV="1">
            <a:off x="5424755" y="689185"/>
            <a:ext cx="375994" cy="60259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 flipV="1">
            <a:off x="5612752" y="1149359"/>
            <a:ext cx="294888" cy="259786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5800749" y="1293163"/>
            <a:ext cx="671970" cy="297296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flipV="1">
            <a:off x="6116185" y="1772511"/>
            <a:ext cx="490098" cy="1189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>
            <a:off x="6405517" y="2037678"/>
            <a:ext cx="241863" cy="51203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6264437" y="2239253"/>
            <a:ext cx="239105" cy="118063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5297020" y="2239253"/>
            <a:ext cx="76364" cy="25228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 flipH="1">
            <a:off x="4150760" y="2239253"/>
            <a:ext cx="185020" cy="108475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 flipH="1">
            <a:off x="3647326" y="2213511"/>
            <a:ext cx="308225" cy="115044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H="1">
            <a:off x="3565133" y="2037678"/>
            <a:ext cx="354231" cy="3202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H="1">
            <a:off x="3482939" y="1839626"/>
            <a:ext cx="580441" cy="28755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flipH="1" flipV="1">
            <a:off x="3986373" y="1686229"/>
            <a:ext cx="297951" cy="19174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H="1">
            <a:off x="4962418" y="2239253"/>
            <a:ext cx="71919" cy="367324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5938096" y="2239253"/>
            <a:ext cx="339414" cy="213932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 flipH="1">
            <a:off x="4541178" y="2239253"/>
            <a:ext cx="170556" cy="185172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5594985" y="2239253"/>
            <a:ext cx="240736" cy="261867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3" name="Group 72"/>
          <p:cNvGrpSpPr/>
          <p:nvPr/>
        </p:nvGrpSpPr>
        <p:grpSpPr>
          <a:xfrm>
            <a:off x="5161214" y="3830580"/>
            <a:ext cx="4909446" cy="1539161"/>
            <a:chOff x="5161214" y="4200259"/>
            <a:chExt cx="4909446" cy="1539161"/>
          </a:xfrm>
        </p:grpSpPr>
        <p:sp>
          <p:nvSpPr>
            <p:cNvPr id="74" name="Arc 73"/>
            <p:cNvSpPr/>
            <p:nvPr/>
          </p:nvSpPr>
          <p:spPr bwMode="auto">
            <a:xfrm rot="6966663" flipV="1">
              <a:off x="5441292" y="4253539"/>
              <a:ext cx="1037073" cy="1020677"/>
            </a:xfrm>
            <a:prstGeom prst="arc">
              <a:avLst>
                <a:gd name="adj1" fmla="val 15617639"/>
                <a:gd name="adj2" fmla="val 19986022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5" name="Arc 74"/>
            <p:cNvSpPr/>
            <p:nvPr/>
          </p:nvSpPr>
          <p:spPr bwMode="auto">
            <a:xfrm rot="1824257" flipV="1">
              <a:off x="5814076" y="4468416"/>
              <a:ext cx="1140150" cy="1122124"/>
            </a:xfrm>
            <a:prstGeom prst="arc">
              <a:avLst>
                <a:gd name="adj1" fmla="val 16200000"/>
                <a:gd name="adj2" fmla="val 20289455"/>
              </a:avLst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  <p:sp>
          <p:nvSpPr>
            <p:cNvPr id="76" name="TextBox 9"/>
            <p:cNvSpPr txBox="1">
              <a:spLocks noChangeArrowheads="1"/>
            </p:cNvSpPr>
            <p:nvPr/>
          </p:nvSpPr>
          <p:spPr bwMode="auto">
            <a:xfrm>
              <a:off x="5161214" y="5063240"/>
              <a:ext cx="9184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Hack</a:t>
              </a:r>
            </a:p>
          </p:txBody>
        </p:sp>
        <p:sp>
          <p:nvSpPr>
            <p:cNvPr id="77" name="TextBox 9"/>
            <p:cNvSpPr txBox="1">
              <a:spLocks noChangeArrowheads="1"/>
            </p:cNvSpPr>
            <p:nvPr/>
          </p:nvSpPr>
          <p:spPr bwMode="auto">
            <a:xfrm>
              <a:off x="6542308" y="4908423"/>
              <a:ext cx="352835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Integrate imperfection into security model</a:t>
              </a:r>
            </a:p>
          </p:txBody>
        </p:sp>
        <p:sp>
          <p:nvSpPr>
            <p:cNvPr id="78" name="Arc 77"/>
            <p:cNvSpPr/>
            <p:nvPr/>
          </p:nvSpPr>
          <p:spPr bwMode="auto">
            <a:xfrm rot="17904070" flipV="1">
              <a:off x="6448621" y="4208292"/>
              <a:ext cx="1016175" cy="1000109"/>
            </a:xfrm>
            <a:prstGeom prst="arc">
              <a:avLst>
                <a:gd name="adj1" fmla="val 16200000"/>
                <a:gd name="adj2" fmla="val 19850611"/>
              </a:avLst>
            </a:prstGeom>
            <a:noFill/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</p:grpSp>
      <p:sp>
        <p:nvSpPr>
          <p:cNvPr id="69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nb-NO" smtClean="0">
                <a:solidFill>
                  <a:srgbClr val="FFFFFF"/>
                </a:solidFill>
              </a:rPr>
              <a:t>Security model of quantum cryptography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855460" y="6161945"/>
            <a:ext cx="4396968" cy="1080150"/>
            <a:chOff x="602512" y="5081795"/>
            <a:chExt cx="4396968" cy="1080150"/>
          </a:xfrm>
        </p:grpSpPr>
        <p:sp>
          <p:nvSpPr>
            <p:cNvPr id="71" name="Rectangle 70"/>
            <p:cNvSpPr/>
            <p:nvPr/>
          </p:nvSpPr>
          <p:spPr bwMode="auto">
            <a:xfrm>
              <a:off x="602512" y="5081795"/>
              <a:ext cx="1946722" cy="1080150"/>
            </a:xfrm>
            <a:prstGeom prst="rect">
              <a:avLst/>
            </a:prstGeom>
            <a:noFill/>
            <a:ln w="19050" cap="flat" cmpd="sng" algn="ctr">
              <a:solidFill>
                <a:srgbClr val="777777"/>
              </a:solidFill>
              <a:prstDash val="solid"/>
              <a:miter lim="800000"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2496932" y="5420763"/>
              <a:ext cx="137892" cy="430887"/>
            </a:xfrm>
            <a:prstGeom prst="rect">
              <a:avLst/>
            </a:prstGeom>
            <a:solidFill>
              <a:srgbClr val="000000"/>
            </a:solidFill>
            <a:ln w="38100" cap="flat" cmpd="sng" algn="ctr">
              <a:noFill/>
              <a:prstDash val="solid"/>
              <a:round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9" name="TextBox 78"/>
            <p:cNvSpPr txBox="1"/>
            <p:nvPr/>
          </p:nvSpPr>
          <p:spPr bwMode="auto">
            <a:xfrm>
              <a:off x="688102" y="5241294"/>
              <a:ext cx="1209760" cy="738664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100" smtClean="0">
                  <a:ln w="12700">
                    <a:noFill/>
                  </a:ln>
                  <a:solidFill>
                    <a:srgbClr val="FF0000"/>
                  </a:solidFill>
                </a:rPr>
                <a:t>Crypto module</a:t>
              </a:r>
            </a:p>
          </p:txBody>
        </p:sp>
        <p:cxnSp>
          <p:nvCxnSpPr>
            <p:cNvPr id="80" name="Straight Connector 79"/>
            <p:cNvCxnSpPr/>
            <p:nvPr/>
          </p:nvCxnSpPr>
          <p:spPr bwMode="auto">
            <a:xfrm>
              <a:off x="1182950" y="5639342"/>
              <a:ext cx="3744520" cy="0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 type="none" w="med" len="med"/>
              <a:tailEnd type="none" w="med" len="med"/>
            </a:ln>
          </p:spPr>
        </p:cxnSp>
        <p:sp>
          <p:nvSpPr>
            <p:cNvPr id="81" name="TextBox 80"/>
            <p:cNvSpPr txBox="1"/>
            <p:nvPr/>
          </p:nvSpPr>
          <p:spPr bwMode="auto">
            <a:xfrm>
              <a:off x="3018304" y="5192708"/>
              <a:ext cx="1981176" cy="4154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100" smtClean="0">
                  <a:ln w="12700">
                    <a:noFill/>
                  </a:ln>
                  <a:solidFill>
                    <a:srgbClr val="FF0000"/>
                  </a:solidFill>
                </a:rPr>
                <a:t>Optical line</a:t>
              </a:r>
            </a:p>
          </p:txBody>
        </p:sp>
      </p:grpSp>
      <p:sp>
        <p:nvSpPr>
          <p:cNvPr id="82" name="Title 1"/>
          <p:cNvSpPr txBox="1">
            <a:spLocks/>
          </p:cNvSpPr>
          <p:nvPr/>
        </p:nvSpPr>
        <p:spPr bwMode="auto">
          <a:xfrm>
            <a:off x="247650" y="5657875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b-NO" kern="0" smtClean="0">
                <a:solidFill>
                  <a:srgbClr val="FFFFFF"/>
                </a:solidFill>
              </a:rPr>
              <a:t>Today’s technology</a:t>
            </a:r>
            <a:endParaRPr lang="en-US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5" name="Arc 14"/>
          <p:cNvSpPr/>
          <p:nvPr/>
        </p:nvSpPr>
        <p:spPr bwMode="auto">
          <a:xfrm>
            <a:off x="3135475" y="3810639"/>
            <a:ext cx="281690" cy="785579"/>
          </a:xfrm>
          <a:prstGeom prst="arc">
            <a:avLst>
              <a:gd name="adj1" fmla="val 12350242"/>
              <a:gd name="adj2" fmla="val 18184944"/>
            </a:avLst>
          </a:prstGeom>
          <a:noFill/>
          <a:ln w="28575" cap="sq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6518" name="Picture 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7" y="2075353"/>
            <a:ext cx="9858082" cy="286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D. Stucki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New J. Phys.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41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2002)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Countermeasures?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8945247" y="2076987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390840" y="2065078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Rectangle 1058"/>
          <p:cNvSpPr>
            <a:spLocks noChangeArrowheads="1"/>
          </p:cNvSpPr>
          <p:nvPr/>
        </p:nvSpPr>
        <p:spPr bwMode="auto">
          <a:xfrm>
            <a:off x="1294127" y="3896243"/>
            <a:ext cx="214313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Rectangle 1059"/>
          <p:cNvSpPr>
            <a:spLocks noChangeArrowheads="1"/>
          </p:cNvSpPr>
          <p:nvPr/>
        </p:nvSpPr>
        <p:spPr bwMode="auto">
          <a:xfrm>
            <a:off x="1471927" y="4177230"/>
            <a:ext cx="14605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A</a:t>
            </a:r>
            <a:endParaRPr lang="en-US" sz="12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" name="Rectangle 1094"/>
          <p:cNvSpPr>
            <a:spLocks noChangeArrowheads="1"/>
          </p:cNvSpPr>
          <p:nvPr/>
        </p:nvSpPr>
        <p:spPr bwMode="auto">
          <a:xfrm>
            <a:off x="7808432" y="2754357"/>
            <a:ext cx="263525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Rectangle 1095"/>
          <p:cNvSpPr>
            <a:spLocks noChangeArrowheads="1"/>
          </p:cNvSpPr>
          <p:nvPr/>
        </p:nvSpPr>
        <p:spPr bwMode="auto">
          <a:xfrm>
            <a:off x="8000520" y="3044869"/>
            <a:ext cx="1349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B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593974" y="3944567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PBS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8138379" y="32583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BS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8930397" y="32583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100" name="TextBox 99"/>
          <p:cNvSpPr txBox="1"/>
          <p:nvPr/>
        </p:nvSpPr>
        <p:spPr bwMode="auto">
          <a:xfrm>
            <a:off x="8421266" y="4423899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D0</a:t>
            </a:r>
          </a:p>
        </p:txBody>
      </p:sp>
      <p:sp>
        <p:nvSpPr>
          <p:cNvPr id="101" name="TextBox 100"/>
          <p:cNvSpPr txBox="1"/>
          <p:nvPr/>
        </p:nvSpPr>
        <p:spPr bwMode="auto">
          <a:xfrm>
            <a:off x="8949756" y="44311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D1</a:t>
            </a: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9434375" y="3866502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L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 bwMode="auto">
          <a:xfrm>
            <a:off x="2407120" y="3146402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VOA</a:t>
            </a:r>
          </a:p>
        </p:txBody>
      </p:sp>
      <p:sp>
        <p:nvSpPr>
          <p:cNvPr id="105" name="TextBox 104"/>
          <p:cNvSpPr txBox="1"/>
          <p:nvPr/>
        </p:nvSpPr>
        <p:spPr bwMode="auto">
          <a:xfrm>
            <a:off x="1645924" y="2825705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DL</a:t>
            </a:r>
          </a:p>
        </p:txBody>
      </p:sp>
      <p:sp>
        <p:nvSpPr>
          <p:cNvPr id="106" name="TextBox 105"/>
          <p:cNvSpPr txBox="1"/>
          <p:nvPr/>
        </p:nvSpPr>
        <p:spPr bwMode="auto">
          <a:xfrm>
            <a:off x="288008" y="3577289"/>
            <a:ext cx="655404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FM</a:t>
            </a:r>
          </a:p>
        </p:txBody>
      </p:sp>
      <p:sp>
        <p:nvSpPr>
          <p:cNvPr id="5" name="Chord 4"/>
          <p:cNvSpPr/>
          <p:nvPr/>
        </p:nvSpPr>
        <p:spPr>
          <a:xfrm>
            <a:off x="2687920" y="4400835"/>
            <a:ext cx="324000" cy="324000"/>
          </a:xfrm>
          <a:prstGeom prst="chord">
            <a:avLst>
              <a:gd name="adj1" fmla="val 5491843"/>
              <a:gd name="adj2" fmla="val 16200000"/>
            </a:avLst>
          </a:prstGeom>
          <a:solidFill>
            <a:srgbClr val="777777"/>
          </a:solidFill>
          <a:ln w="28575">
            <a:noFill/>
            <a:miter lim="800000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 bwMode="auto">
          <a:xfrm>
            <a:off x="2559395" y="3712717"/>
            <a:ext cx="576080" cy="850118"/>
          </a:xfrm>
          <a:prstGeom prst="arc">
            <a:avLst>
              <a:gd name="adj1" fmla="val 175638"/>
              <a:gd name="adj2" fmla="val 5416729"/>
            </a:avLst>
          </a:prstGeom>
          <a:noFill/>
          <a:ln w="28575" cap="sq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 bwMode="auto">
          <a:xfrm>
            <a:off x="1838794" y="4326670"/>
            <a:ext cx="871434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2200" smtClean="0">
                <a:ln w="12700">
                  <a:noFill/>
                </a:ln>
                <a:solidFill>
                  <a:srgbClr val="777777"/>
                </a:solidFill>
              </a:rPr>
              <a:t>sync</a:t>
            </a:r>
          </a:p>
        </p:txBody>
      </p:sp>
      <p:sp>
        <p:nvSpPr>
          <p:cNvPr id="27" name="Chord 26"/>
          <p:cNvSpPr/>
          <p:nvPr/>
        </p:nvSpPr>
        <p:spPr>
          <a:xfrm flipH="1">
            <a:off x="8636854" y="4132540"/>
            <a:ext cx="324000" cy="324000"/>
          </a:xfrm>
          <a:prstGeom prst="chord">
            <a:avLst>
              <a:gd name="adj1" fmla="val 21589360"/>
              <a:gd name="adj2" fmla="val 10812776"/>
            </a:avLst>
          </a:prstGeom>
          <a:solidFill>
            <a:srgbClr val="FFFFFF"/>
          </a:solidFill>
          <a:ln w="190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hord 28"/>
          <p:cNvSpPr/>
          <p:nvPr/>
        </p:nvSpPr>
        <p:spPr>
          <a:xfrm flipH="1">
            <a:off x="9154284" y="4132540"/>
            <a:ext cx="324000" cy="324000"/>
          </a:xfrm>
          <a:prstGeom prst="chord">
            <a:avLst>
              <a:gd name="adj1" fmla="val 21589360"/>
              <a:gd name="adj2" fmla="val 10812776"/>
            </a:avLst>
          </a:prstGeom>
          <a:solidFill>
            <a:srgbClr val="FFFFFF"/>
          </a:solidFill>
          <a:ln w="190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2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5" name="Arc 14"/>
          <p:cNvSpPr/>
          <p:nvPr/>
        </p:nvSpPr>
        <p:spPr bwMode="auto">
          <a:xfrm>
            <a:off x="3135475" y="3810639"/>
            <a:ext cx="281690" cy="785579"/>
          </a:xfrm>
          <a:prstGeom prst="arc">
            <a:avLst>
              <a:gd name="adj1" fmla="val 12350242"/>
              <a:gd name="adj2" fmla="val 18184944"/>
            </a:avLst>
          </a:prstGeom>
          <a:noFill/>
          <a:ln w="28575" cap="sq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6518" name="Picture 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7" y="2075353"/>
            <a:ext cx="9858082" cy="286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Countermeasures for plug-and-play system</a:t>
            </a:r>
            <a:endParaRPr lang="en-US" sz="2800" b="0">
              <a:solidFill>
                <a:srgbClr val="FFFFFF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8945247" y="2076987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390840" y="2065078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Rectangle 1058"/>
          <p:cNvSpPr>
            <a:spLocks noChangeArrowheads="1"/>
          </p:cNvSpPr>
          <p:nvPr/>
        </p:nvSpPr>
        <p:spPr bwMode="auto">
          <a:xfrm>
            <a:off x="1294127" y="3896243"/>
            <a:ext cx="214313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Rectangle 1059"/>
          <p:cNvSpPr>
            <a:spLocks noChangeArrowheads="1"/>
          </p:cNvSpPr>
          <p:nvPr/>
        </p:nvSpPr>
        <p:spPr bwMode="auto">
          <a:xfrm>
            <a:off x="1471927" y="4177230"/>
            <a:ext cx="14605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A</a:t>
            </a:r>
            <a:endParaRPr lang="en-US" sz="12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" name="Rectangle 1094"/>
          <p:cNvSpPr>
            <a:spLocks noChangeArrowheads="1"/>
          </p:cNvSpPr>
          <p:nvPr/>
        </p:nvSpPr>
        <p:spPr bwMode="auto">
          <a:xfrm>
            <a:off x="7808432" y="2754357"/>
            <a:ext cx="263525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Rectangle 1095"/>
          <p:cNvSpPr>
            <a:spLocks noChangeArrowheads="1"/>
          </p:cNvSpPr>
          <p:nvPr/>
        </p:nvSpPr>
        <p:spPr bwMode="auto">
          <a:xfrm>
            <a:off x="8000520" y="3044869"/>
            <a:ext cx="1349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B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593974" y="3944567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PBS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8138379" y="32583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BS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8930397" y="32583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100" name="TextBox 99"/>
          <p:cNvSpPr txBox="1"/>
          <p:nvPr/>
        </p:nvSpPr>
        <p:spPr bwMode="auto">
          <a:xfrm>
            <a:off x="8421266" y="4423899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D0</a:t>
            </a:r>
          </a:p>
        </p:txBody>
      </p:sp>
      <p:sp>
        <p:nvSpPr>
          <p:cNvPr id="101" name="TextBox 100"/>
          <p:cNvSpPr txBox="1"/>
          <p:nvPr/>
        </p:nvSpPr>
        <p:spPr bwMode="auto">
          <a:xfrm>
            <a:off x="8949756" y="44311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D1</a:t>
            </a: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9434375" y="3866502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L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 bwMode="auto">
          <a:xfrm>
            <a:off x="2407120" y="3146402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VOA</a:t>
            </a:r>
          </a:p>
        </p:txBody>
      </p:sp>
      <p:sp>
        <p:nvSpPr>
          <p:cNvPr id="105" name="TextBox 104"/>
          <p:cNvSpPr txBox="1"/>
          <p:nvPr/>
        </p:nvSpPr>
        <p:spPr bwMode="auto">
          <a:xfrm>
            <a:off x="1645924" y="2825705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DL</a:t>
            </a:r>
          </a:p>
        </p:txBody>
      </p:sp>
      <p:sp>
        <p:nvSpPr>
          <p:cNvPr id="106" name="TextBox 105"/>
          <p:cNvSpPr txBox="1"/>
          <p:nvPr/>
        </p:nvSpPr>
        <p:spPr bwMode="auto">
          <a:xfrm>
            <a:off x="288008" y="3577289"/>
            <a:ext cx="655404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FM</a:t>
            </a:r>
          </a:p>
        </p:txBody>
      </p:sp>
      <p:sp>
        <p:nvSpPr>
          <p:cNvPr id="16" name="Arc 15"/>
          <p:cNvSpPr/>
          <p:nvPr/>
        </p:nvSpPr>
        <p:spPr bwMode="auto">
          <a:xfrm>
            <a:off x="2559395" y="3712717"/>
            <a:ext cx="576080" cy="850118"/>
          </a:xfrm>
          <a:prstGeom prst="arc">
            <a:avLst>
              <a:gd name="adj1" fmla="val 175638"/>
              <a:gd name="adj2" fmla="val 5416729"/>
            </a:avLst>
          </a:prstGeom>
          <a:noFill/>
          <a:ln w="28575" cap="sq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Sajeed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032326 (2015)</a:t>
            </a:r>
          </a:p>
        </p:txBody>
      </p:sp>
      <p:grpSp>
        <p:nvGrpSpPr>
          <p:cNvPr id="146567" name="Group 146566"/>
          <p:cNvGrpSpPr/>
          <p:nvPr/>
        </p:nvGrpSpPr>
        <p:grpSpPr>
          <a:xfrm>
            <a:off x="287750" y="4291672"/>
            <a:ext cx="3219212" cy="1803547"/>
            <a:chOff x="287750" y="4291672"/>
            <a:chExt cx="3219212" cy="1803547"/>
          </a:xfrm>
        </p:grpSpPr>
        <p:sp>
          <p:nvSpPr>
            <p:cNvPr id="146564" name="Rectangle 146563"/>
            <p:cNvSpPr/>
            <p:nvPr/>
          </p:nvSpPr>
          <p:spPr bwMode="auto">
            <a:xfrm>
              <a:off x="303190" y="4914569"/>
              <a:ext cx="3203772" cy="1180650"/>
            </a:xfrm>
            <a:prstGeom prst="rect">
              <a:avLst/>
            </a:prstGeom>
            <a:noFill/>
            <a:ln w="28575" cap="flat" cmpd="sng" algn="ctr">
              <a:solidFill>
                <a:srgbClr val="969696"/>
              </a:solidFill>
              <a:prstDash val="solid"/>
              <a:miter lim="800000"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6565" name="Rectangle 146564"/>
            <p:cNvSpPr/>
            <p:nvPr/>
          </p:nvSpPr>
          <p:spPr bwMode="auto">
            <a:xfrm>
              <a:off x="318830" y="4862022"/>
              <a:ext cx="3168440" cy="103748"/>
            </a:xfrm>
            <a:prstGeom prst="rect">
              <a:avLst/>
            </a:prstGeom>
            <a:solidFill>
              <a:srgbClr val="000000"/>
            </a:solidFill>
            <a:ln w="38100" cap="flat" cmpd="sng" algn="ctr">
              <a:noFill/>
              <a:prstDash val="solid"/>
              <a:round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17" name="Group 16"/>
            <p:cNvGrpSpPr/>
            <p:nvPr/>
          </p:nvGrpSpPr>
          <p:grpSpPr>
            <a:xfrm flipH="1">
              <a:off x="2641919" y="4291672"/>
              <a:ext cx="656035" cy="967282"/>
              <a:chOff x="4809335" y="2729566"/>
              <a:chExt cx="1026316" cy="1513228"/>
            </a:xfrm>
          </p:grpSpPr>
          <p:sp>
            <p:nvSpPr>
              <p:cNvPr id="26" name="Arc 25"/>
              <p:cNvSpPr/>
              <p:nvPr/>
            </p:nvSpPr>
            <p:spPr bwMode="auto">
              <a:xfrm>
                <a:off x="4809335" y="2729566"/>
                <a:ext cx="391586" cy="1443562"/>
              </a:xfrm>
              <a:prstGeom prst="arc">
                <a:avLst>
                  <a:gd name="adj1" fmla="val 15654455"/>
                  <a:gd name="adj2" fmla="val 0"/>
                </a:avLst>
              </a:prstGeom>
              <a:noFill/>
              <a:ln w="28575" cap="sq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rc 26"/>
              <p:cNvSpPr/>
              <p:nvPr/>
            </p:nvSpPr>
            <p:spPr bwMode="auto">
              <a:xfrm>
                <a:off x="5200917" y="2951764"/>
                <a:ext cx="634734" cy="1089162"/>
              </a:xfrm>
              <a:prstGeom prst="arc">
                <a:avLst>
                  <a:gd name="adj1" fmla="val 5333829"/>
                  <a:gd name="adj2" fmla="val 10898330"/>
                </a:avLst>
              </a:prstGeom>
              <a:noFill/>
              <a:ln w="28575" cap="sq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hord 28"/>
              <p:cNvSpPr/>
              <p:nvPr/>
            </p:nvSpPr>
            <p:spPr>
              <a:xfrm rot="16200000">
                <a:off x="5335189" y="3831013"/>
                <a:ext cx="411781" cy="411782"/>
              </a:xfrm>
              <a:prstGeom prst="chord">
                <a:avLst>
                  <a:gd name="adj1" fmla="val 21505445"/>
                  <a:gd name="adj2" fmla="val 10973500"/>
                </a:avLst>
              </a:prstGeom>
              <a:solidFill>
                <a:srgbClr val="000000"/>
              </a:solidFill>
              <a:ln w="28575">
                <a:solidFill>
                  <a:srgbClr val="00FF00"/>
                </a:solidFill>
                <a:miter lim="800000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TextBox 111"/>
            <p:cNvSpPr txBox="1"/>
            <p:nvPr/>
          </p:nvSpPr>
          <p:spPr bwMode="auto">
            <a:xfrm>
              <a:off x="287750" y="4886633"/>
              <a:ext cx="2403685" cy="11079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200">
                  <a:ln w="12700">
                    <a:noFill/>
                  </a:ln>
                  <a:solidFill>
                    <a:srgbClr val="00FF00"/>
                  </a:solidFill>
                </a:rPr>
                <a:t>1</a:t>
              </a:r>
              <a: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  <a:t>. Pulse-energy-monitoring detector</a:t>
              </a:r>
            </a:p>
          </p:txBody>
        </p:sp>
      </p:grpSp>
      <p:sp>
        <p:nvSpPr>
          <p:cNvPr id="200" name="Chord 199"/>
          <p:cNvSpPr/>
          <p:nvPr/>
        </p:nvSpPr>
        <p:spPr>
          <a:xfrm rot="16200000" flipV="1">
            <a:off x="8643057" y="4137601"/>
            <a:ext cx="320798" cy="313147"/>
          </a:xfrm>
          <a:prstGeom prst="chord">
            <a:avLst>
              <a:gd name="adj1" fmla="val 5413694"/>
              <a:gd name="adj2" fmla="val 16200000"/>
            </a:avLst>
          </a:prstGeom>
          <a:solidFill>
            <a:srgbClr val="FFFFFF"/>
          </a:solidFill>
          <a:ln w="28575">
            <a:noFill/>
            <a:miter lim="800000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Chord 200"/>
          <p:cNvSpPr/>
          <p:nvPr/>
        </p:nvSpPr>
        <p:spPr>
          <a:xfrm rot="16200000" flipV="1">
            <a:off x="9159339" y="4138173"/>
            <a:ext cx="320798" cy="313147"/>
          </a:xfrm>
          <a:prstGeom prst="chord">
            <a:avLst>
              <a:gd name="adj1" fmla="val 5413694"/>
              <a:gd name="adj2" fmla="val 16200000"/>
            </a:avLst>
          </a:prstGeom>
          <a:solidFill>
            <a:srgbClr val="FFFFFF"/>
          </a:solidFill>
          <a:ln w="28575">
            <a:noFill/>
            <a:miter lim="800000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3441610" y="3629837"/>
            <a:ext cx="117670" cy="356938"/>
          </a:xfrm>
          <a:prstGeom prst="rect">
            <a:avLst/>
          </a:prstGeom>
          <a:solidFill>
            <a:srgbClr val="00FF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8" name="TextBox 8"/>
          <p:cNvSpPr txBox="1">
            <a:spLocks noChangeArrowheads="1"/>
          </p:cNvSpPr>
          <p:nvPr/>
        </p:nvSpPr>
        <p:spPr bwMode="auto">
          <a:xfrm>
            <a:off x="3602170" y="4892457"/>
            <a:ext cx="219322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200">
                <a:solidFill>
                  <a:srgbClr val="00FF00"/>
                </a:solidFill>
              </a:rPr>
              <a:t>2</a:t>
            </a:r>
            <a:r>
              <a:rPr lang="en-US" sz="2200" smtClean="0">
                <a:solidFill>
                  <a:srgbClr val="00FF00"/>
                </a:solidFill>
              </a:rPr>
              <a:t>. Narrowpass</a:t>
            </a:r>
            <a:endParaRPr lang="en-US" sz="2200">
              <a:solidFill>
                <a:srgbClr val="00FF00"/>
              </a:solidFill>
            </a:endParaRPr>
          </a:p>
          <a:p>
            <a:pPr algn="l"/>
            <a:r>
              <a:rPr lang="en-US" sz="2200" smtClean="0">
                <a:solidFill>
                  <a:srgbClr val="00FF00"/>
                </a:solidFill>
              </a:rPr>
              <a:t>   (</a:t>
            </a:r>
            <a:r>
              <a:rPr lang="en-US" sz="2200" smtClean="0">
                <a:solidFill>
                  <a:srgbClr val="00FF00"/>
                </a:solidFill>
                <a:sym typeface="Symbol" panose="05050102010706020507" pitchFamily="18" charset="2"/>
              </a:rPr>
              <a:t></a:t>
            </a:r>
            <a:r>
              <a:rPr lang="en-US" sz="2200" smtClean="0">
                <a:solidFill>
                  <a:srgbClr val="00FF00"/>
                </a:solidFill>
              </a:rPr>
              <a:t>1 nm) </a:t>
            </a:r>
            <a:r>
              <a:rPr lang="en-US" sz="2200">
                <a:solidFill>
                  <a:srgbClr val="00FF00"/>
                </a:solidFill>
              </a:rPr>
              <a:t>filter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3529468" y="3977931"/>
            <a:ext cx="223719" cy="970119"/>
          </a:xfrm>
          <a:prstGeom prst="line">
            <a:avLst/>
          </a:prstGeom>
          <a:noFill/>
          <a:ln w="12700" algn="ctr">
            <a:solidFill>
              <a:srgbClr val="00FF00"/>
            </a:solidFill>
            <a:round/>
            <a:headEnd type="none" w="med" len="med"/>
            <a:tailEnd type="none" w="med" len="med"/>
          </a:ln>
        </p:spPr>
      </p:cxnSp>
      <p:sp>
        <p:nvSpPr>
          <p:cNvPr id="51" name="TextBox 8"/>
          <p:cNvSpPr txBox="1">
            <a:spLocks noChangeArrowheads="1"/>
          </p:cNvSpPr>
          <p:nvPr/>
        </p:nvSpPr>
        <p:spPr bwMode="auto">
          <a:xfrm>
            <a:off x="6562601" y="5225815"/>
            <a:ext cx="346441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200" smtClean="0">
                <a:solidFill>
                  <a:srgbClr val="FF00FF"/>
                </a:solidFill>
              </a:rPr>
              <a:t>None</a:t>
            </a:r>
            <a:br>
              <a:rPr lang="en-US" sz="2200" smtClean="0">
                <a:solidFill>
                  <a:srgbClr val="FF00FF"/>
                </a:solidFill>
              </a:rPr>
            </a:br>
            <a:r>
              <a:rPr lang="en-CA" sz="2200" b="0">
                <a:solidFill>
                  <a:srgbClr val="FF00FF"/>
                </a:solidFill>
              </a:rPr>
              <a:t>(one </a:t>
            </a:r>
            <a:r>
              <a:rPr lang="en-CA" sz="2200" b="0" smtClean="0">
                <a:solidFill>
                  <a:srgbClr val="FF00FF"/>
                </a:solidFill>
              </a:rPr>
              <a:t>consequence: SARG</a:t>
            </a:r>
            <a:br>
              <a:rPr lang="en-CA" sz="2200" b="0" smtClean="0">
                <a:solidFill>
                  <a:srgbClr val="FF00FF"/>
                </a:solidFill>
              </a:rPr>
            </a:br>
            <a:r>
              <a:rPr lang="en-CA" sz="2200" b="0" smtClean="0">
                <a:solidFill>
                  <a:srgbClr val="FF00FF"/>
                </a:solidFill>
              </a:rPr>
              <a:t>protocol </a:t>
            </a:r>
            <a:r>
              <a:rPr lang="en-CA" sz="2200" b="0">
                <a:solidFill>
                  <a:srgbClr val="FF00FF"/>
                </a:solidFill>
              </a:rPr>
              <a:t>may be insecure)</a:t>
            </a:r>
            <a:endParaRPr lang="en-US" sz="2200" b="0">
              <a:solidFill>
                <a:srgbClr val="FF00FF"/>
              </a:solidFill>
            </a:endParaRPr>
          </a:p>
        </p:txBody>
      </p:sp>
      <p:sp>
        <p:nvSpPr>
          <p:cNvPr id="52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Jain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New J. Phys.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16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123030 (2014)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53" name="Chord 52"/>
          <p:cNvSpPr/>
          <p:nvPr/>
        </p:nvSpPr>
        <p:spPr>
          <a:xfrm>
            <a:off x="2687920" y="4400835"/>
            <a:ext cx="324000" cy="324000"/>
          </a:xfrm>
          <a:prstGeom prst="chord">
            <a:avLst>
              <a:gd name="adj1" fmla="val 5491843"/>
              <a:gd name="adj2" fmla="val 16200000"/>
            </a:avLst>
          </a:prstGeom>
          <a:solidFill>
            <a:srgbClr val="777777"/>
          </a:solidFill>
          <a:ln w="28575">
            <a:noFill/>
            <a:miter lim="800000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 bwMode="auto">
          <a:xfrm>
            <a:off x="1838794" y="4326670"/>
            <a:ext cx="871434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2200" smtClean="0">
                <a:ln w="12700">
                  <a:noFill/>
                </a:ln>
                <a:solidFill>
                  <a:srgbClr val="777777"/>
                </a:solidFill>
              </a:rPr>
              <a:t>sync</a:t>
            </a:r>
          </a:p>
        </p:txBody>
      </p:sp>
      <p:sp>
        <p:nvSpPr>
          <p:cNvPr id="55" name="Chord 54"/>
          <p:cNvSpPr/>
          <p:nvPr/>
        </p:nvSpPr>
        <p:spPr>
          <a:xfrm flipH="1">
            <a:off x="8636854" y="4132540"/>
            <a:ext cx="324000" cy="324000"/>
          </a:xfrm>
          <a:prstGeom prst="chord">
            <a:avLst>
              <a:gd name="adj1" fmla="val 21589360"/>
              <a:gd name="adj2" fmla="val 10812776"/>
            </a:avLst>
          </a:prstGeom>
          <a:solidFill>
            <a:srgbClr val="FFFFFF"/>
          </a:solidFill>
          <a:ln w="190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hord 55"/>
          <p:cNvSpPr/>
          <p:nvPr/>
        </p:nvSpPr>
        <p:spPr>
          <a:xfrm flipH="1">
            <a:off x="9154284" y="4132540"/>
            <a:ext cx="324000" cy="324000"/>
          </a:xfrm>
          <a:prstGeom prst="chord">
            <a:avLst>
              <a:gd name="adj1" fmla="val 21589360"/>
              <a:gd name="adj2" fmla="val 10812776"/>
            </a:avLst>
          </a:prstGeom>
          <a:solidFill>
            <a:srgbClr val="FFFFFF"/>
          </a:solidFill>
          <a:ln w="190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6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6" grpId="0" animBg="1"/>
      <p:bldP spid="38" grpId="0"/>
      <p:bldP spid="51" grpId="0"/>
      <p:bldP spid="5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188" name="Group 187"/>
          <p:cNvGrpSpPr/>
          <p:nvPr/>
        </p:nvGrpSpPr>
        <p:grpSpPr>
          <a:xfrm>
            <a:off x="152400" y="1770919"/>
            <a:ext cx="10031800" cy="3528490"/>
            <a:chOff x="152400" y="617175"/>
            <a:chExt cx="10031800" cy="3528490"/>
          </a:xfrm>
        </p:grpSpPr>
        <p:grpSp>
          <p:nvGrpSpPr>
            <p:cNvPr id="189" name="Group 188"/>
            <p:cNvGrpSpPr/>
            <p:nvPr/>
          </p:nvGrpSpPr>
          <p:grpSpPr>
            <a:xfrm>
              <a:off x="3522663" y="916255"/>
              <a:ext cx="6462713" cy="2862262"/>
              <a:chOff x="3522663" y="916255"/>
              <a:chExt cx="6462713" cy="2862262"/>
            </a:xfrm>
          </p:grpSpPr>
          <p:sp>
            <p:nvSpPr>
              <p:cNvPr id="236" name="Freeform 235"/>
              <p:cNvSpPr>
                <a:spLocks/>
              </p:cNvSpPr>
              <p:nvPr/>
            </p:nvSpPr>
            <p:spPr bwMode="auto">
              <a:xfrm>
                <a:off x="6983413" y="2505342"/>
                <a:ext cx="276225" cy="312737"/>
              </a:xfrm>
              <a:custGeom>
                <a:avLst/>
                <a:gdLst>
                  <a:gd name="T0" fmla="*/ 174 w 174"/>
                  <a:gd name="T1" fmla="*/ 0 h 197"/>
                  <a:gd name="T2" fmla="*/ 0 w 174"/>
                  <a:gd name="T3" fmla="*/ 0 h 197"/>
                  <a:gd name="T4" fmla="*/ 0 w 174"/>
                  <a:gd name="T5" fmla="*/ 197 h 197"/>
                  <a:gd name="T6" fmla="*/ 87 w 174"/>
                  <a:gd name="T7" fmla="*/ 100 h 197"/>
                  <a:gd name="T8" fmla="*/ 174 w 174"/>
                  <a:gd name="T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97">
                    <a:moveTo>
                      <a:pt x="174" y="0"/>
                    </a:moveTo>
                    <a:lnTo>
                      <a:pt x="0" y="0"/>
                    </a:lnTo>
                    <a:lnTo>
                      <a:pt x="0" y="197"/>
                    </a:lnTo>
                    <a:lnTo>
                      <a:pt x="87" y="10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37" name="Freeform 236"/>
              <p:cNvSpPr>
                <a:spLocks noEditPoints="1"/>
              </p:cNvSpPr>
              <p:nvPr/>
            </p:nvSpPr>
            <p:spPr bwMode="auto">
              <a:xfrm>
                <a:off x="6750051" y="916255"/>
                <a:ext cx="3235325" cy="2862262"/>
              </a:xfrm>
              <a:custGeom>
                <a:avLst/>
                <a:gdLst>
                  <a:gd name="T0" fmla="*/ 14 w 2038"/>
                  <a:gd name="T1" fmla="*/ 1794 h 1803"/>
                  <a:gd name="T2" fmla="*/ 14 w 2038"/>
                  <a:gd name="T3" fmla="*/ 1803 h 1803"/>
                  <a:gd name="T4" fmla="*/ 0 w 2038"/>
                  <a:gd name="T5" fmla="*/ 1803 h 1803"/>
                  <a:gd name="T6" fmla="*/ 0 w 2038"/>
                  <a:gd name="T7" fmla="*/ 1794 h 1803"/>
                  <a:gd name="T8" fmla="*/ 14 w 2038"/>
                  <a:gd name="T9" fmla="*/ 1794 h 1803"/>
                  <a:gd name="T10" fmla="*/ 23 w 2038"/>
                  <a:gd name="T11" fmla="*/ 10 h 1803"/>
                  <a:gd name="T12" fmla="*/ 23 w 2038"/>
                  <a:gd name="T13" fmla="*/ 1794 h 1803"/>
                  <a:gd name="T14" fmla="*/ 0 w 2038"/>
                  <a:gd name="T15" fmla="*/ 1794 h 1803"/>
                  <a:gd name="T16" fmla="*/ 0 w 2038"/>
                  <a:gd name="T17" fmla="*/ 10 h 1803"/>
                  <a:gd name="T18" fmla="*/ 23 w 2038"/>
                  <a:gd name="T19" fmla="*/ 10 h 1803"/>
                  <a:gd name="T20" fmla="*/ 14 w 2038"/>
                  <a:gd name="T21" fmla="*/ 10 h 1803"/>
                  <a:gd name="T22" fmla="*/ 0 w 2038"/>
                  <a:gd name="T23" fmla="*/ 10 h 1803"/>
                  <a:gd name="T24" fmla="*/ 0 w 2038"/>
                  <a:gd name="T25" fmla="*/ 0 h 1803"/>
                  <a:gd name="T26" fmla="*/ 14 w 2038"/>
                  <a:gd name="T27" fmla="*/ 0 h 1803"/>
                  <a:gd name="T28" fmla="*/ 14 w 2038"/>
                  <a:gd name="T29" fmla="*/ 10 h 1803"/>
                  <a:gd name="T30" fmla="*/ 2029 w 2038"/>
                  <a:gd name="T31" fmla="*/ 19 h 1803"/>
                  <a:gd name="T32" fmla="*/ 14 w 2038"/>
                  <a:gd name="T33" fmla="*/ 19 h 1803"/>
                  <a:gd name="T34" fmla="*/ 14 w 2038"/>
                  <a:gd name="T35" fmla="*/ 0 h 1803"/>
                  <a:gd name="T36" fmla="*/ 2029 w 2038"/>
                  <a:gd name="T37" fmla="*/ 0 h 1803"/>
                  <a:gd name="T38" fmla="*/ 2029 w 2038"/>
                  <a:gd name="T39" fmla="*/ 19 h 1803"/>
                  <a:gd name="T40" fmla="*/ 2029 w 2038"/>
                  <a:gd name="T41" fmla="*/ 10 h 1803"/>
                  <a:gd name="T42" fmla="*/ 2029 w 2038"/>
                  <a:gd name="T43" fmla="*/ 0 h 1803"/>
                  <a:gd name="T44" fmla="*/ 2038 w 2038"/>
                  <a:gd name="T45" fmla="*/ 0 h 1803"/>
                  <a:gd name="T46" fmla="*/ 2038 w 2038"/>
                  <a:gd name="T47" fmla="*/ 10 h 1803"/>
                  <a:gd name="T48" fmla="*/ 2029 w 2038"/>
                  <a:gd name="T49" fmla="*/ 10 h 1803"/>
                  <a:gd name="T50" fmla="*/ 2019 w 2038"/>
                  <a:gd name="T51" fmla="*/ 1794 h 1803"/>
                  <a:gd name="T52" fmla="*/ 2019 w 2038"/>
                  <a:gd name="T53" fmla="*/ 10 h 1803"/>
                  <a:gd name="T54" fmla="*/ 2038 w 2038"/>
                  <a:gd name="T55" fmla="*/ 10 h 1803"/>
                  <a:gd name="T56" fmla="*/ 2038 w 2038"/>
                  <a:gd name="T57" fmla="*/ 1794 h 1803"/>
                  <a:gd name="T58" fmla="*/ 2019 w 2038"/>
                  <a:gd name="T59" fmla="*/ 1794 h 1803"/>
                  <a:gd name="T60" fmla="*/ 2029 w 2038"/>
                  <a:gd name="T61" fmla="*/ 1794 h 1803"/>
                  <a:gd name="T62" fmla="*/ 2038 w 2038"/>
                  <a:gd name="T63" fmla="*/ 1794 h 1803"/>
                  <a:gd name="T64" fmla="*/ 2038 w 2038"/>
                  <a:gd name="T65" fmla="*/ 1803 h 1803"/>
                  <a:gd name="T66" fmla="*/ 2029 w 2038"/>
                  <a:gd name="T67" fmla="*/ 1803 h 1803"/>
                  <a:gd name="T68" fmla="*/ 2029 w 2038"/>
                  <a:gd name="T69" fmla="*/ 1794 h 1803"/>
                  <a:gd name="T70" fmla="*/ 14 w 2038"/>
                  <a:gd name="T71" fmla="*/ 1785 h 1803"/>
                  <a:gd name="T72" fmla="*/ 2029 w 2038"/>
                  <a:gd name="T73" fmla="*/ 1785 h 1803"/>
                  <a:gd name="T74" fmla="*/ 2029 w 2038"/>
                  <a:gd name="T75" fmla="*/ 1803 h 1803"/>
                  <a:gd name="T76" fmla="*/ 14 w 2038"/>
                  <a:gd name="T77" fmla="*/ 1803 h 1803"/>
                  <a:gd name="T78" fmla="*/ 14 w 2038"/>
                  <a:gd name="T79" fmla="*/ 1785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38" h="1803">
                    <a:moveTo>
                      <a:pt x="14" y="1794"/>
                    </a:moveTo>
                    <a:lnTo>
                      <a:pt x="14" y="1803"/>
                    </a:lnTo>
                    <a:lnTo>
                      <a:pt x="0" y="1803"/>
                    </a:lnTo>
                    <a:lnTo>
                      <a:pt x="0" y="1794"/>
                    </a:lnTo>
                    <a:lnTo>
                      <a:pt x="14" y="1794"/>
                    </a:lnTo>
                    <a:close/>
                    <a:moveTo>
                      <a:pt x="23" y="10"/>
                    </a:moveTo>
                    <a:lnTo>
                      <a:pt x="23" y="1794"/>
                    </a:lnTo>
                    <a:lnTo>
                      <a:pt x="0" y="1794"/>
                    </a:lnTo>
                    <a:lnTo>
                      <a:pt x="0" y="10"/>
                    </a:lnTo>
                    <a:lnTo>
                      <a:pt x="23" y="10"/>
                    </a:lnTo>
                    <a:close/>
                    <a:moveTo>
                      <a:pt x="14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10"/>
                    </a:lnTo>
                    <a:close/>
                    <a:moveTo>
                      <a:pt x="2029" y="19"/>
                    </a:moveTo>
                    <a:lnTo>
                      <a:pt x="14" y="19"/>
                    </a:lnTo>
                    <a:lnTo>
                      <a:pt x="14" y="0"/>
                    </a:lnTo>
                    <a:lnTo>
                      <a:pt x="2029" y="0"/>
                    </a:lnTo>
                    <a:lnTo>
                      <a:pt x="2029" y="19"/>
                    </a:lnTo>
                    <a:close/>
                    <a:moveTo>
                      <a:pt x="2029" y="10"/>
                    </a:moveTo>
                    <a:lnTo>
                      <a:pt x="2029" y="0"/>
                    </a:lnTo>
                    <a:lnTo>
                      <a:pt x="2038" y="0"/>
                    </a:lnTo>
                    <a:lnTo>
                      <a:pt x="2038" y="10"/>
                    </a:lnTo>
                    <a:lnTo>
                      <a:pt x="2029" y="10"/>
                    </a:lnTo>
                    <a:close/>
                    <a:moveTo>
                      <a:pt x="2019" y="1794"/>
                    </a:moveTo>
                    <a:lnTo>
                      <a:pt x="2019" y="10"/>
                    </a:lnTo>
                    <a:lnTo>
                      <a:pt x="2038" y="10"/>
                    </a:lnTo>
                    <a:lnTo>
                      <a:pt x="2038" y="1794"/>
                    </a:lnTo>
                    <a:lnTo>
                      <a:pt x="2019" y="1794"/>
                    </a:lnTo>
                    <a:close/>
                    <a:moveTo>
                      <a:pt x="2029" y="1794"/>
                    </a:moveTo>
                    <a:lnTo>
                      <a:pt x="2038" y="1794"/>
                    </a:lnTo>
                    <a:lnTo>
                      <a:pt x="2038" y="1803"/>
                    </a:lnTo>
                    <a:lnTo>
                      <a:pt x="2029" y="1803"/>
                    </a:lnTo>
                    <a:lnTo>
                      <a:pt x="2029" y="1794"/>
                    </a:lnTo>
                    <a:close/>
                    <a:moveTo>
                      <a:pt x="14" y="1785"/>
                    </a:moveTo>
                    <a:lnTo>
                      <a:pt x="2029" y="1785"/>
                    </a:lnTo>
                    <a:lnTo>
                      <a:pt x="2029" y="1803"/>
                    </a:lnTo>
                    <a:lnTo>
                      <a:pt x="14" y="1803"/>
                    </a:lnTo>
                    <a:lnTo>
                      <a:pt x="14" y="178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38" name="Freeform 237"/>
              <p:cNvSpPr>
                <a:spLocks noEditPoints="1"/>
              </p:cNvSpPr>
              <p:nvPr/>
            </p:nvSpPr>
            <p:spPr bwMode="auto">
              <a:xfrm>
                <a:off x="6750051" y="916255"/>
                <a:ext cx="3235325" cy="2862262"/>
              </a:xfrm>
              <a:custGeom>
                <a:avLst/>
                <a:gdLst>
                  <a:gd name="T0" fmla="*/ 14 w 2038"/>
                  <a:gd name="T1" fmla="*/ 1794 h 1803"/>
                  <a:gd name="T2" fmla="*/ 14 w 2038"/>
                  <a:gd name="T3" fmla="*/ 1803 h 1803"/>
                  <a:gd name="T4" fmla="*/ 0 w 2038"/>
                  <a:gd name="T5" fmla="*/ 1803 h 1803"/>
                  <a:gd name="T6" fmla="*/ 0 w 2038"/>
                  <a:gd name="T7" fmla="*/ 1794 h 1803"/>
                  <a:gd name="T8" fmla="*/ 23 w 2038"/>
                  <a:gd name="T9" fmla="*/ 10 h 1803"/>
                  <a:gd name="T10" fmla="*/ 23 w 2038"/>
                  <a:gd name="T11" fmla="*/ 1794 h 1803"/>
                  <a:gd name="T12" fmla="*/ 0 w 2038"/>
                  <a:gd name="T13" fmla="*/ 1794 h 1803"/>
                  <a:gd name="T14" fmla="*/ 0 w 2038"/>
                  <a:gd name="T15" fmla="*/ 10 h 1803"/>
                  <a:gd name="T16" fmla="*/ 23 w 2038"/>
                  <a:gd name="T17" fmla="*/ 10 h 1803"/>
                  <a:gd name="T18" fmla="*/ 14 w 2038"/>
                  <a:gd name="T19" fmla="*/ 10 h 1803"/>
                  <a:gd name="T20" fmla="*/ 0 w 2038"/>
                  <a:gd name="T21" fmla="*/ 10 h 1803"/>
                  <a:gd name="T22" fmla="*/ 0 w 2038"/>
                  <a:gd name="T23" fmla="*/ 0 h 1803"/>
                  <a:gd name="T24" fmla="*/ 14 w 2038"/>
                  <a:gd name="T25" fmla="*/ 0 h 1803"/>
                  <a:gd name="T26" fmla="*/ 14 w 2038"/>
                  <a:gd name="T27" fmla="*/ 10 h 1803"/>
                  <a:gd name="T28" fmla="*/ 2029 w 2038"/>
                  <a:gd name="T29" fmla="*/ 19 h 1803"/>
                  <a:gd name="T30" fmla="*/ 14 w 2038"/>
                  <a:gd name="T31" fmla="*/ 19 h 1803"/>
                  <a:gd name="T32" fmla="*/ 14 w 2038"/>
                  <a:gd name="T33" fmla="*/ 0 h 1803"/>
                  <a:gd name="T34" fmla="*/ 2029 w 2038"/>
                  <a:gd name="T35" fmla="*/ 0 h 1803"/>
                  <a:gd name="T36" fmla="*/ 2029 w 2038"/>
                  <a:gd name="T37" fmla="*/ 19 h 1803"/>
                  <a:gd name="T38" fmla="*/ 2029 w 2038"/>
                  <a:gd name="T39" fmla="*/ 10 h 1803"/>
                  <a:gd name="T40" fmla="*/ 2029 w 2038"/>
                  <a:gd name="T41" fmla="*/ 0 h 1803"/>
                  <a:gd name="T42" fmla="*/ 2038 w 2038"/>
                  <a:gd name="T43" fmla="*/ 0 h 1803"/>
                  <a:gd name="T44" fmla="*/ 2038 w 2038"/>
                  <a:gd name="T45" fmla="*/ 10 h 1803"/>
                  <a:gd name="T46" fmla="*/ 2029 w 2038"/>
                  <a:gd name="T47" fmla="*/ 10 h 1803"/>
                  <a:gd name="T48" fmla="*/ 2019 w 2038"/>
                  <a:gd name="T49" fmla="*/ 1794 h 1803"/>
                  <a:gd name="T50" fmla="*/ 2019 w 2038"/>
                  <a:gd name="T51" fmla="*/ 10 h 1803"/>
                  <a:gd name="T52" fmla="*/ 2038 w 2038"/>
                  <a:gd name="T53" fmla="*/ 10 h 1803"/>
                  <a:gd name="T54" fmla="*/ 2038 w 2038"/>
                  <a:gd name="T55" fmla="*/ 1794 h 1803"/>
                  <a:gd name="T56" fmla="*/ 2019 w 2038"/>
                  <a:gd name="T57" fmla="*/ 1794 h 1803"/>
                  <a:gd name="T58" fmla="*/ 2029 w 2038"/>
                  <a:gd name="T59" fmla="*/ 1794 h 1803"/>
                  <a:gd name="T60" fmla="*/ 2038 w 2038"/>
                  <a:gd name="T61" fmla="*/ 1794 h 1803"/>
                  <a:gd name="T62" fmla="*/ 2038 w 2038"/>
                  <a:gd name="T63" fmla="*/ 1803 h 1803"/>
                  <a:gd name="T64" fmla="*/ 2029 w 2038"/>
                  <a:gd name="T65" fmla="*/ 1803 h 1803"/>
                  <a:gd name="T66" fmla="*/ 2029 w 2038"/>
                  <a:gd name="T67" fmla="*/ 1794 h 1803"/>
                  <a:gd name="T68" fmla="*/ 14 w 2038"/>
                  <a:gd name="T69" fmla="*/ 1785 h 1803"/>
                  <a:gd name="T70" fmla="*/ 2029 w 2038"/>
                  <a:gd name="T71" fmla="*/ 1785 h 1803"/>
                  <a:gd name="T72" fmla="*/ 2029 w 2038"/>
                  <a:gd name="T73" fmla="*/ 1803 h 1803"/>
                  <a:gd name="T74" fmla="*/ 14 w 2038"/>
                  <a:gd name="T75" fmla="*/ 1803 h 1803"/>
                  <a:gd name="T76" fmla="*/ 14 w 2038"/>
                  <a:gd name="T77" fmla="*/ 1785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38" h="1803">
                    <a:moveTo>
                      <a:pt x="14" y="1794"/>
                    </a:moveTo>
                    <a:lnTo>
                      <a:pt x="14" y="1803"/>
                    </a:lnTo>
                    <a:lnTo>
                      <a:pt x="0" y="1803"/>
                    </a:lnTo>
                    <a:lnTo>
                      <a:pt x="0" y="1794"/>
                    </a:lnTo>
                    <a:moveTo>
                      <a:pt x="23" y="10"/>
                    </a:moveTo>
                    <a:lnTo>
                      <a:pt x="23" y="1794"/>
                    </a:lnTo>
                    <a:lnTo>
                      <a:pt x="0" y="1794"/>
                    </a:lnTo>
                    <a:lnTo>
                      <a:pt x="0" y="10"/>
                    </a:lnTo>
                    <a:lnTo>
                      <a:pt x="23" y="10"/>
                    </a:lnTo>
                    <a:moveTo>
                      <a:pt x="14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10"/>
                    </a:lnTo>
                    <a:moveTo>
                      <a:pt x="2029" y="19"/>
                    </a:moveTo>
                    <a:lnTo>
                      <a:pt x="14" y="19"/>
                    </a:lnTo>
                    <a:lnTo>
                      <a:pt x="14" y="0"/>
                    </a:lnTo>
                    <a:lnTo>
                      <a:pt x="2029" y="0"/>
                    </a:lnTo>
                    <a:lnTo>
                      <a:pt x="2029" y="19"/>
                    </a:lnTo>
                    <a:moveTo>
                      <a:pt x="2029" y="10"/>
                    </a:moveTo>
                    <a:lnTo>
                      <a:pt x="2029" y="0"/>
                    </a:lnTo>
                    <a:lnTo>
                      <a:pt x="2038" y="0"/>
                    </a:lnTo>
                    <a:lnTo>
                      <a:pt x="2038" y="10"/>
                    </a:lnTo>
                    <a:lnTo>
                      <a:pt x="2029" y="10"/>
                    </a:lnTo>
                    <a:moveTo>
                      <a:pt x="2019" y="1794"/>
                    </a:moveTo>
                    <a:lnTo>
                      <a:pt x="2019" y="10"/>
                    </a:lnTo>
                    <a:lnTo>
                      <a:pt x="2038" y="10"/>
                    </a:lnTo>
                    <a:lnTo>
                      <a:pt x="2038" y="1794"/>
                    </a:lnTo>
                    <a:lnTo>
                      <a:pt x="2019" y="1794"/>
                    </a:lnTo>
                    <a:moveTo>
                      <a:pt x="2029" y="1794"/>
                    </a:moveTo>
                    <a:lnTo>
                      <a:pt x="2038" y="1794"/>
                    </a:lnTo>
                    <a:lnTo>
                      <a:pt x="2038" y="1803"/>
                    </a:lnTo>
                    <a:lnTo>
                      <a:pt x="2029" y="1803"/>
                    </a:lnTo>
                    <a:lnTo>
                      <a:pt x="2029" y="1794"/>
                    </a:lnTo>
                    <a:moveTo>
                      <a:pt x="14" y="1785"/>
                    </a:moveTo>
                    <a:lnTo>
                      <a:pt x="2029" y="1785"/>
                    </a:lnTo>
                    <a:lnTo>
                      <a:pt x="2029" y="1803"/>
                    </a:lnTo>
                    <a:lnTo>
                      <a:pt x="14" y="1803"/>
                    </a:lnTo>
                    <a:lnTo>
                      <a:pt x="14" y="178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39" name="Rectangle 238"/>
              <p:cNvSpPr>
                <a:spLocks noChangeArrowheads="1"/>
              </p:cNvSpPr>
              <p:nvPr/>
            </p:nvSpPr>
            <p:spPr bwMode="auto">
              <a:xfrm>
                <a:off x="7253288" y="2643454"/>
                <a:ext cx="1406525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0" name="Freeform 239"/>
              <p:cNvSpPr>
                <a:spLocks noEditPoints="1"/>
              </p:cNvSpPr>
              <p:nvPr/>
            </p:nvSpPr>
            <p:spPr bwMode="auto">
              <a:xfrm>
                <a:off x="7113588" y="1506804"/>
                <a:ext cx="1698625" cy="998537"/>
              </a:xfrm>
              <a:custGeom>
                <a:avLst/>
                <a:gdLst>
                  <a:gd name="T0" fmla="*/ 2 w 233"/>
                  <a:gd name="T1" fmla="*/ 136 h 137"/>
                  <a:gd name="T2" fmla="*/ 2 w 233"/>
                  <a:gd name="T3" fmla="*/ 137 h 137"/>
                  <a:gd name="T4" fmla="*/ 0 w 233"/>
                  <a:gd name="T5" fmla="*/ 137 h 137"/>
                  <a:gd name="T6" fmla="*/ 0 w 233"/>
                  <a:gd name="T7" fmla="*/ 136 h 137"/>
                  <a:gd name="T8" fmla="*/ 33 w 233"/>
                  <a:gd name="T9" fmla="*/ 52 h 137"/>
                  <a:gd name="T10" fmla="*/ 2 w 233"/>
                  <a:gd name="T11" fmla="*/ 136 h 137"/>
                  <a:gd name="T12" fmla="*/ 0 w 233"/>
                  <a:gd name="T13" fmla="*/ 136 h 137"/>
                  <a:gd name="T14" fmla="*/ 32 w 233"/>
                  <a:gd name="T15" fmla="*/ 50 h 137"/>
                  <a:gd name="T16" fmla="*/ 33 w 233"/>
                  <a:gd name="T17" fmla="*/ 52 h 137"/>
                  <a:gd name="T18" fmla="*/ 114 w 233"/>
                  <a:gd name="T19" fmla="*/ 1 h 137"/>
                  <a:gd name="T20" fmla="*/ 33 w 233"/>
                  <a:gd name="T21" fmla="*/ 52 h 137"/>
                  <a:gd name="T22" fmla="*/ 32 w 233"/>
                  <a:gd name="T23" fmla="*/ 50 h 137"/>
                  <a:gd name="T24" fmla="*/ 114 w 233"/>
                  <a:gd name="T25" fmla="*/ 0 h 137"/>
                  <a:gd name="T26" fmla="*/ 114 w 233"/>
                  <a:gd name="T27" fmla="*/ 1 h 137"/>
                  <a:gd name="T28" fmla="*/ 116 w 233"/>
                  <a:gd name="T29" fmla="*/ 1 h 137"/>
                  <a:gd name="T30" fmla="*/ 114 w 233"/>
                  <a:gd name="T31" fmla="*/ 1 h 137"/>
                  <a:gd name="T32" fmla="*/ 114 w 233"/>
                  <a:gd name="T33" fmla="*/ 0 h 137"/>
                  <a:gd name="T34" fmla="*/ 116 w 233"/>
                  <a:gd name="T35" fmla="*/ 0 h 137"/>
                  <a:gd name="T36" fmla="*/ 116 w 233"/>
                  <a:gd name="T37" fmla="*/ 1 h 137"/>
                  <a:gd name="T38" fmla="*/ 218 w 233"/>
                  <a:gd name="T39" fmla="*/ 86 h 137"/>
                  <a:gd name="T40" fmla="*/ 116 w 233"/>
                  <a:gd name="T41" fmla="*/ 1 h 137"/>
                  <a:gd name="T42" fmla="*/ 116 w 233"/>
                  <a:gd name="T43" fmla="*/ 0 h 137"/>
                  <a:gd name="T44" fmla="*/ 220 w 233"/>
                  <a:gd name="T45" fmla="*/ 86 h 137"/>
                  <a:gd name="T46" fmla="*/ 218 w 233"/>
                  <a:gd name="T47" fmla="*/ 86 h 137"/>
                  <a:gd name="T48" fmla="*/ 226 w 233"/>
                  <a:gd name="T49" fmla="*/ 112 h 137"/>
                  <a:gd name="T50" fmla="*/ 218 w 233"/>
                  <a:gd name="T51" fmla="*/ 86 h 137"/>
                  <a:gd name="T52" fmla="*/ 220 w 233"/>
                  <a:gd name="T53" fmla="*/ 86 h 137"/>
                  <a:gd name="T54" fmla="*/ 229 w 233"/>
                  <a:gd name="T55" fmla="*/ 112 h 137"/>
                  <a:gd name="T56" fmla="*/ 226 w 233"/>
                  <a:gd name="T57" fmla="*/ 112 h 137"/>
                  <a:gd name="T58" fmla="*/ 229 w 233"/>
                  <a:gd name="T59" fmla="*/ 136 h 137"/>
                  <a:gd name="T60" fmla="*/ 226 w 233"/>
                  <a:gd name="T61" fmla="*/ 112 h 137"/>
                  <a:gd name="T62" fmla="*/ 229 w 233"/>
                  <a:gd name="T63" fmla="*/ 112 h 137"/>
                  <a:gd name="T64" fmla="*/ 233 w 233"/>
                  <a:gd name="T65" fmla="*/ 136 h 137"/>
                  <a:gd name="T66" fmla="*/ 229 w 233"/>
                  <a:gd name="T67" fmla="*/ 136 h 137"/>
                  <a:gd name="T68" fmla="*/ 231 w 233"/>
                  <a:gd name="T69" fmla="*/ 136 h 137"/>
                  <a:gd name="T70" fmla="*/ 233 w 233"/>
                  <a:gd name="T71" fmla="*/ 136 h 137"/>
                  <a:gd name="T72" fmla="*/ 231 w 233"/>
                  <a:gd name="T73" fmla="*/ 136 h 137"/>
                  <a:gd name="T74" fmla="*/ 229 w 233"/>
                  <a:gd name="T75" fmla="*/ 137 h 137"/>
                  <a:gd name="T76" fmla="*/ 229 w 233"/>
                  <a:gd name="T77" fmla="*/ 136 h 137"/>
                  <a:gd name="T78" fmla="*/ 233 w 233"/>
                  <a:gd name="T79" fmla="*/ 136 h 137"/>
                  <a:gd name="T80" fmla="*/ 233 w 233"/>
                  <a:gd name="T81" fmla="*/ 137 h 137"/>
                  <a:gd name="T82" fmla="*/ 229 w 233"/>
                  <a:gd name="T83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3" h="137">
                    <a:moveTo>
                      <a:pt x="2" y="136"/>
                    </a:moveTo>
                    <a:cubicBezTo>
                      <a:pt x="2" y="136"/>
                      <a:pt x="2" y="136"/>
                      <a:pt x="2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36"/>
                      <a:pt x="0" y="136"/>
                      <a:pt x="0" y="136"/>
                    </a:cubicBezTo>
                    <a:moveTo>
                      <a:pt x="33" y="52"/>
                    </a:moveTo>
                    <a:cubicBezTo>
                      <a:pt x="14" y="79"/>
                      <a:pt x="2" y="112"/>
                      <a:pt x="2" y="136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12"/>
                      <a:pt x="13" y="77"/>
                      <a:pt x="32" y="50"/>
                    </a:cubicBezTo>
                    <a:lnTo>
                      <a:pt x="33" y="52"/>
                    </a:lnTo>
                    <a:close/>
                    <a:moveTo>
                      <a:pt x="114" y="1"/>
                    </a:moveTo>
                    <a:cubicBezTo>
                      <a:pt x="82" y="3"/>
                      <a:pt x="54" y="24"/>
                      <a:pt x="33" y="52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53" y="22"/>
                      <a:pt x="81" y="0"/>
                      <a:pt x="114" y="0"/>
                    </a:cubicBezTo>
                    <a:lnTo>
                      <a:pt x="114" y="1"/>
                    </a:lnTo>
                    <a:close/>
                    <a:moveTo>
                      <a:pt x="116" y="1"/>
                    </a:move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114" y="0"/>
                      <a:pt x="114" y="0"/>
                      <a:pt x="116" y="0"/>
                    </a:cubicBezTo>
                    <a:lnTo>
                      <a:pt x="116" y="1"/>
                    </a:lnTo>
                    <a:close/>
                    <a:moveTo>
                      <a:pt x="218" y="86"/>
                    </a:moveTo>
                    <a:cubicBezTo>
                      <a:pt x="199" y="43"/>
                      <a:pt x="161" y="1"/>
                      <a:pt x="116" y="1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63" y="0"/>
                      <a:pt x="201" y="41"/>
                      <a:pt x="220" y="86"/>
                    </a:cubicBezTo>
                    <a:lnTo>
                      <a:pt x="218" y="86"/>
                    </a:lnTo>
                    <a:close/>
                    <a:moveTo>
                      <a:pt x="226" y="112"/>
                    </a:moveTo>
                    <a:cubicBezTo>
                      <a:pt x="224" y="104"/>
                      <a:pt x="222" y="95"/>
                      <a:pt x="218" y="86"/>
                    </a:cubicBezTo>
                    <a:cubicBezTo>
                      <a:pt x="220" y="86"/>
                      <a:pt x="220" y="86"/>
                      <a:pt x="220" y="86"/>
                    </a:cubicBezTo>
                    <a:cubicBezTo>
                      <a:pt x="224" y="94"/>
                      <a:pt x="228" y="103"/>
                      <a:pt x="229" y="112"/>
                    </a:cubicBezTo>
                    <a:lnTo>
                      <a:pt x="226" y="112"/>
                    </a:lnTo>
                    <a:close/>
                    <a:moveTo>
                      <a:pt x="229" y="136"/>
                    </a:moveTo>
                    <a:cubicBezTo>
                      <a:pt x="229" y="128"/>
                      <a:pt x="228" y="121"/>
                      <a:pt x="226" y="112"/>
                    </a:cubicBezTo>
                    <a:cubicBezTo>
                      <a:pt x="229" y="112"/>
                      <a:pt x="229" y="112"/>
                      <a:pt x="229" y="112"/>
                    </a:cubicBezTo>
                    <a:cubicBezTo>
                      <a:pt x="231" y="119"/>
                      <a:pt x="233" y="128"/>
                      <a:pt x="233" y="136"/>
                    </a:cubicBezTo>
                    <a:lnTo>
                      <a:pt x="229" y="136"/>
                    </a:lnTo>
                    <a:close/>
                    <a:moveTo>
                      <a:pt x="231" y="136"/>
                    </a:moveTo>
                    <a:cubicBezTo>
                      <a:pt x="233" y="136"/>
                      <a:pt x="233" y="136"/>
                      <a:pt x="233" y="136"/>
                    </a:cubicBezTo>
                    <a:lnTo>
                      <a:pt x="231" y="136"/>
                    </a:lnTo>
                    <a:close/>
                    <a:moveTo>
                      <a:pt x="229" y="137"/>
                    </a:moveTo>
                    <a:cubicBezTo>
                      <a:pt x="229" y="136"/>
                      <a:pt x="229" y="136"/>
                      <a:pt x="229" y="136"/>
                    </a:cubicBezTo>
                    <a:cubicBezTo>
                      <a:pt x="233" y="136"/>
                      <a:pt x="233" y="136"/>
                      <a:pt x="233" y="136"/>
                    </a:cubicBezTo>
                    <a:cubicBezTo>
                      <a:pt x="233" y="137"/>
                      <a:pt x="233" y="137"/>
                      <a:pt x="233" y="137"/>
                    </a:cubicBezTo>
                    <a:lnTo>
                      <a:pt x="229" y="1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1" name="Freeform 240"/>
              <p:cNvSpPr>
                <a:spLocks noEditPoints="1"/>
              </p:cNvSpPr>
              <p:nvPr/>
            </p:nvSpPr>
            <p:spPr bwMode="auto">
              <a:xfrm>
                <a:off x="8659813" y="2489467"/>
                <a:ext cx="290513" cy="334962"/>
              </a:xfrm>
              <a:custGeom>
                <a:avLst/>
                <a:gdLst>
                  <a:gd name="T0" fmla="*/ 174 w 183"/>
                  <a:gd name="T1" fmla="*/ 10 h 211"/>
                  <a:gd name="T2" fmla="*/ 174 w 183"/>
                  <a:gd name="T3" fmla="*/ 0 h 211"/>
                  <a:gd name="T4" fmla="*/ 183 w 183"/>
                  <a:gd name="T5" fmla="*/ 0 h 211"/>
                  <a:gd name="T6" fmla="*/ 183 w 183"/>
                  <a:gd name="T7" fmla="*/ 10 h 211"/>
                  <a:gd name="T8" fmla="*/ 174 w 183"/>
                  <a:gd name="T9" fmla="*/ 202 h 211"/>
                  <a:gd name="T10" fmla="*/ 174 w 183"/>
                  <a:gd name="T11" fmla="*/ 10 h 211"/>
                  <a:gd name="T12" fmla="*/ 183 w 183"/>
                  <a:gd name="T13" fmla="*/ 10 h 211"/>
                  <a:gd name="T14" fmla="*/ 183 w 183"/>
                  <a:gd name="T15" fmla="*/ 202 h 211"/>
                  <a:gd name="T16" fmla="*/ 174 w 183"/>
                  <a:gd name="T17" fmla="*/ 202 h 211"/>
                  <a:gd name="T18" fmla="*/ 174 w 183"/>
                  <a:gd name="T19" fmla="*/ 202 h 211"/>
                  <a:gd name="T20" fmla="*/ 183 w 183"/>
                  <a:gd name="T21" fmla="*/ 202 h 211"/>
                  <a:gd name="T22" fmla="*/ 183 w 183"/>
                  <a:gd name="T23" fmla="*/ 211 h 211"/>
                  <a:gd name="T24" fmla="*/ 174 w 183"/>
                  <a:gd name="T25" fmla="*/ 211 h 211"/>
                  <a:gd name="T26" fmla="*/ 174 w 183"/>
                  <a:gd name="T27" fmla="*/ 202 h 211"/>
                  <a:gd name="T28" fmla="*/ 0 w 183"/>
                  <a:gd name="T29" fmla="*/ 193 h 211"/>
                  <a:gd name="T30" fmla="*/ 174 w 183"/>
                  <a:gd name="T31" fmla="*/ 193 h 211"/>
                  <a:gd name="T32" fmla="*/ 174 w 183"/>
                  <a:gd name="T33" fmla="*/ 211 h 211"/>
                  <a:gd name="T34" fmla="*/ 0 w 183"/>
                  <a:gd name="T35" fmla="*/ 211 h 211"/>
                  <a:gd name="T36" fmla="*/ 0 w 183"/>
                  <a:gd name="T37" fmla="*/ 193 h 211"/>
                  <a:gd name="T38" fmla="*/ 0 w 183"/>
                  <a:gd name="T39" fmla="*/ 211 h 211"/>
                  <a:gd name="T40" fmla="*/ 0 w 183"/>
                  <a:gd name="T41" fmla="*/ 202 h 211"/>
                  <a:gd name="T42" fmla="*/ 0 w 183"/>
                  <a:gd name="T43" fmla="*/ 211 h 211"/>
                  <a:gd name="T44" fmla="*/ 9 w 183"/>
                  <a:gd name="T45" fmla="*/ 10 h 211"/>
                  <a:gd name="T46" fmla="*/ 9 w 183"/>
                  <a:gd name="T47" fmla="*/ 202 h 211"/>
                  <a:gd name="T48" fmla="*/ 0 w 183"/>
                  <a:gd name="T49" fmla="*/ 202 h 211"/>
                  <a:gd name="T50" fmla="*/ 0 w 183"/>
                  <a:gd name="T51" fmla="*/ 10 h 211"/>
                  <a:gd name="T52" fmla="*/ 9 w 183"/>
                  <a:gd name="T53" fmla="*/ 10 h 211"/>
                  <a:gd name="T54" fmla="*/ 0 w 183"/>
                  <a:gd name="T55" fmla="*/ 10 h 211"/>
                  <a:gd name="T56" fmla="*/ 0 w 183"/>
                  <a:gd name="T57" fmla="*/ 0 h 211"/>
                  <a:gd name="T58" fmla="*/ 0 w 183"/>
                  <a:gd name="T59" fmla="*/ 10 h 211"/>
                  <a:gd name="T60" fmla="*/ 174 w 183"/>
                  <a:gd name="T61" fmla="*/ 19 h 211"/>
                  <a:gd name="T62" fmla="*/ 0 w 183"/>
                  <a:gd name="T63" fmla="*/ 19 h 211"/>
                  <a:gd name="T64" fmla="*/ 0 w 183"/>
                  <a:gd name="T65" fmla="*/ 0 h 211"/>
                  <a:gd name="T66" fmla="*/ 174 w 183"/>
                  <a:gd name="T67" fmla="*/ 0 h 211"/>
                  <a:gd name="T68" fmla="*/ 174 w 183"/>
                  <a:gd name="T69" fmla="*/ 19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3" h="211">
                    <a:moveTo>
                      <a:pt x="174" y="10"/>
                    </a:moveTo>
                    <a:lnTo>
                      <a:pt x="174" y="0"/>
                    </a:lnTo>
                    <a:lnTo>
                      <a:pt x="183" y="0"/>
                    </a:lnTo>
                    <a:lnTo>
                      <a:pt x="183" y="10"/>
                    </a:lnTo>
                    <a:moveTo>
                      <a:pt x="174" y="202"/>
                    </a:moveTo>
                    <a:lnTo>
                      <a:pt x="174" y="10"/>
                    </a:lnTo>
                    <a:lnTo>
                      <a:pt x="183" y="10"/>
                    </a:lnTo>
                    <a:lnTo>
                      <a:pt x="183" y="202"/>
                    </a:lnTo>
                    <a:lnTo>
                      <a:pt x="174" y="202"/>
                    </a:lnTo>
                    <a:moveTo>
                      <a:pt x="174" y="202"/>
                    </a:moveTo>
                    <a:lnTo>
                      <a:pt x="183" y="202"/>
                    </a:lnTo>
                    <a:lnTo>
                      <a:pt x="183" y="211"/>
                    </a:lnTo>
                    <a:lnTo>
                      <a:pt x="174" y="211"/>
                    </a:lnTo>
                    <a:lnTo>
                      <a:pt x="174" y="202"/>
                    </a:lnTo>
                    <a:moveTo>
                      <a:pt x="0" y="193"/>
                    </a:moveTo>
                    <a:lnTo>
                      <a:pt x="174" y="193"/>
                    </a:lnTo>
                    <a:lnTo>
                      <a:pt x="174" y="211"/>
                    </a:lnTo>
                    <a:lnTo>
                      <a:pt x="0" y="211"/>
                    </a:lnTo>
                    <a:lnTo>
                      <a:pt x="0" y="193"/>
                    </a:lnTo>
                    <a:moveTo>
                      <a:pt x="0" y="211"/>
                    </a:moveTo>
                    <a:lnTo>
                      <a:pt x="0" y="202"/>
                    </a:lnTo>
                    <a:lnTo>
                      <a:pt x="0" y="211"/>
                    </a:lnTo>
                    <a:moveTo>
                      <a:pt x="9" y="10"/>
                    </a:moveTo>
                    <a:lnTo>
                      <a:pt x="9" y="202"/>
                    </a:lnTo>
                    <a:lnTo>
                      <a:pt x="0" y="202"/>
                    </a:lnTo>
                    <a:lnTo>
                      <a:pt x="0" y="10"/>
                    </a:lnTo>
                    <a:lnTo>
                      <a:pt x="9" y="10"/>
                    </a:lnTo>
                    <a:moveTo>
                      <a:pt x="0" y="10"/>
                    </a:moveTo>
                    <a:lnTo>
                      <a:pt x="0" y="0"/>
                    </a:lnTo>
                    <a:lnTo>
                      <a:pt x="0" y="10"/>
                    </a:lnTo>
                    <a:moveTo>
                      <a:pt x="174" y="19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174" y="0"/>
                    </a:lnTo>
                    <a:lnTo>
                      <a:pt x="174" y="1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2" name="Freeform 241"/>
              <p:cNvSpPr>
                <a:spLocks/>
              </p:cNvSpPr>
              <p:nvPr/>
            </p:nvSpPr>
            <p:spPr bwMode="auto">
              <a:xfrm>
                <a:off x="8659813" y="2505342"/>
                <a:ext cx="290513" cy="304800"/>
              </a:xfrm>
              <a:custGeom>
                <a:avLst/>
                <a:gdLst>
                  <a:gd name="T0" fmla="*/ 0 w 183"/>
                  <a:gd name="T1" fmla="*/ 9 h 192"/>
                  <a:gd name="T2" fmla="*/ 174 w 183"/>
                  <a:gd name="T3" fmla="*/ 192 h 192"/>
                  <a:gd name="T4" fmla="*/ 183 w 183"/>
                  <a:gd name="T5" fmla="*/ 183 h 192"/>
                  <a:gd name="T6" fmla="*/ 9 w 183"/>
                  <a:gd name="T7" fmla="*/ 0 h 192"/>
                  <a:gd name="T8" fmla="*/ 0 w 183"/>
                  <a:gd name="T9" fmla="*/ 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2">
                    <a:moveTo>
                      <a:pt x="0" y="9"/>
                    </a:moveTo>
                    <a:lnTo>
                      <a:pt x="174" y="192"/>
                    </a:lnTo>
                    <a:lnTo>
                      <a:pt x="183" y="183"/>
                    </a:lnTo>
                    <a:lnTo>
                      <a:pt x="9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3" name="Freeform 242"/>
              <p:cNvSpPr>
                <a:spLocks/>
              </p:cNvSpPr>
              <p:nvPr/>
            </p:nvSpPr>
            <p:spPr bwMode="auto">
              <a:xfrm>
                <a:off x="8659813" y="2505342"/>
                <a:ext cx="290513" cy="304800"/>
              </a:xfrm>
              <a:custGeom>
                <a:avLst/>
                <a:gdLst>
                  <a:gd name="T0" fmla="*/ 0 w 183"/>
                  <a:gd name="T1" fmla="*/ 9 h 192"/>
                  <a:gd name="T2" fmla="*/ 174 w 183"/>
                  <a:gd name="T3" fmla="*/ 192 h 192"/>
                  <a:gd name="T4" fmla="*/ 183 w 183"/>
                  <a:gd name="T5" fmla="*/ 183 h 192"/>
                  <a:gd name="T6" fmla="*/ 9 w 183"/>
                  <a:gd name="T7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3" h="192">
                    <a:moveTo>
                      <a:pt x="0" y="9"/>
                    </a:moveTo>
                    <a:lnTo>
                      <a:pt x="174" y="192"/>
                    </a:lnTo>
                    <a:lnTo>
                      <a:pt x="183" y="183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4" name="Freeform 243"/>
              <p:cNvSpPr>
                <a:spLocks noEditPoints="1"/>
              </p:cNvSpPr>
              <p:nvPr/>
            </p:nvSpPr>
            <p:spPr bwMode="auto">
              <a:xfrm>
                <a:off x="6975476" y="2489467"/>
                <a:ext cx="292100" cy="334962"/>
              </a:xfrm>
              <a:custGeom>
                <a:avLst/>
                <a:gdLst>
                  <a:gd name="T0" fmla="*/ 175 w 184"/>
                  <a:gd name="T1" fmla="*/ 10 h 211"/>
                  <a:gd name="T2" fmla="*/ 175 w 184"/>
                  <a:gd name="T3" fmla="*/ 0 h 211"/>
                  <a:gd name="T4" fmla="*/ 184 w 184"/>
                  <a:gd name="T5" fmla="*/ 0 h 211"/>
                  <a:gd name="T6" fmla="*/ 184 w 184"/>
                  <a:gd name="T7" fmla="*/ 10 h 211"/>
                  <a:gd name="T8" fmla="*/ 175 w 184"/>
                  <a:gd name="T9" fmla="*/ 202 h 211"/>
                  <a:gd name="T10" fmla="*/ 175 w 184"/>
                  <a:gd name="T11" fmla="*/ 10 h 211"/>
                  <a:gd name="T12" fmla="*/ 184 w 184"/>
                  <a:gd name="T13" fmla="*/ 10 h 211"/>
                  <a:gd name="T14" fmla="*/ 184 w 184"/>
                  <a:gd name="T15" fmla="*/ 202 h 211"/>
                  <a:gd name="T16" fmla="*/ 175 w 184"/>
                  <a:gd name="T17" fmla="*/ 202 h 211"/>
                  <a:gd name="T18" fmla="*/ 175 w 184"/>
                  <a:gd name="T19" fmla="*/ 202 h 211"/>
                  <a:gd name="T20" fmla="*/ 184 w 184"/>
                  <a:gd name="T21" fmla="*/ 202 h 211"/>
                  <a:gd name="T22" fmla="*/ 184 w 184"/>
                  <a:gd name="T23" fmla="*/ 211 h 211"/>
                  <a:gd name="T24" fmla="*/ 175 w 184"/>
                  <a:gd name="T25" fmla="*/ 211 h 211"/>
                  <a:gd name="T26" fmla="*/ 175 w 184"/>
                  <a:gd name="T27" fmla="*/ 202 h 211"/>
                  <a:gd name="T28" fmla="*/ 0 w 184"/>
                  <a:gd name="T29" fmla="*/ 193 h 211"/>
                  <a:gd name="T30" fmla="*/ 175 w 184"/>
                  <a:gd name="T31" fmla="*/ 193 h 211"/>
                  <a:gd name="T32" fmla="*/ 175 w 184"/>
                  <a:gd name="T33" fmla="*/ 211 h 211"/>
                  <a:gd name="T34" fmla="*/ 0 w 184"/>
                  <a:gd name="T35" fmla="*/ 211 h 211"/>
                  <a:gd name="T36" fmla="*/ 0 w 184"/>
                  <a:gd name="T37" fmla="*/ 193 h 211"/>
                  <a:gd name="T38" fmla="*/ 0 w 184"/>
                  <a:gd name="T39" fmla="*/ 211 h 211"/>
                  <a:gd name="T40" fmla="*/ 0 w 184"/>
                  <a:gd name="T41" fmla="*/ 202 h 211"/>
                  <a:gd name="T42" fmla="*/ 0 w 184"/>
                  <a:gd name="T43" fmla="*/ 211 h 211"/>
                  <a:gd name="T44" fmla="*/ 9 w 184"/>
                  <a:gd name="T45" fmla="*/ 10 h 211"/>
                  <a:gd name="T46" fmla="*/ 9 w 184"/>
                  <a:gd name="T47" fmla="*/ 202 h 211"/>
                  <a:gd name="T48" fmla="*/ 0 w 184"/>
                  <a:gd name="T49" fmla="*/ 202 h 211"/>
                  <a:gd name="T50" fmla="*/ 0 w 184"/>
                  <a:gd name="T51" fmla="*/ 10 h 211"/>
                  <a:gd name="T52" fmla="*/ 9 w 184"/>
                  <a:gd name="T53" fmla="*/ 10 h 211"/>
                  <a:gd name="T54" fmla="*/ 0 w 184"/>
                  <a:gd name="T55" fmla="*/ 10 h 211"/>
                  <a:gd name="T56" fmla="*/ 0 w 184"/>
                  <a:gd name="T57" fmla="*/ 0 h 211"/>
                  <a:gd name="T58" fmla="*/ 0 w 184"/>
                  <a:gd name="T59" fmla="*/ 10 h 211"/>
                  <a:gd name="T60" fmla="*/ 175 w 184"/>
                  <a:gd name="T61" fmla="*/ 19 h 211"/>
                  <a:gd name="T62" fmla="*/ 0 w 184"/>
                  <a:gd name="T63" fmla="*/ 19 h 211"/>
                  <a:gd name="T64" fmla="*/ 0 w 184"/>
                  <a:gd name="T65" fmla="*/ 0 h 211"/>
                  <a:gd name="T66" fmla="*/ 175 w 184"/>
                  <a:gd name="T67" fmla="*/ 0 h 211"/>
                  <a:gd name="T68" fmla="*/ 175 w 184"/>
                  <a:gd name="T69" fmla="*/ 19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4" h="211">
                    <a:moveTo>
                      <a:pt x="175" y="10"/>
                    </a:moveTo>
                    <a:lnTo>
                      <a:pt x="175" y="0"/>
                    </a:lnTo>
                    <a:lnTo>
                      <a:pt x="184" y="0"/>
                    </a:lnTo>
                    <a:lnTo>
                      <a:pt x="184" y="10"/>
                    </a:lnTo>
                    <a:moveTo>
                      <a:pt x="175" y="202"/>
                    </a:moveTo>
                    <a:lnTo>
                      <a:pt x="175" y="10"/>
                    </a:lnTo>
                    <a:lnTo>
                      <a:pt x="184" y="10"/>
                    </a:lnTo>
                    <a:lnTo>
                      <a:pt x="184" y="202"/>
                    </a:lnTo>
                    <a:lnTo>
                      <a:pt x="175" y="202"/>
                    </a:lnTo>
                    <a:moveTo>
                      <a:pt x="175" y="202"/>
                    </a:moveTo>
                    <a:lnTo>
                      <a:pt x="184" y="202"/>
                    </a:lnTo>
                    <a:lnTo>
                      <a:pt x="184" y="211"/>
                    </a:lnTo>
                    <a:lnTo>
                      <a:pt x="175" y="211"/>
                    </a:lnTo>
                    <a:lnTo>
                      <a:pt x="175" y="202"/>
                    </a:lnTo>
                    <a:moveTo>
                      <a:pt x="0" y="193"/>
                    </a:moveTo>
                    <a:lnTo>
                      <a:pt x="175" y="193"/>
                    </a:lnTo>
                    <a:lnTo>
                      <a:pt x="175" y="211"/>
                    </a:lnTo>
                    <a:lnTo>
                      <a:pt x="0" y="211"/>
                    </a:lnTo>
                    <a:lnTo>
                      <a:pt x="0" y="193"/>
                    </a:lnTo>
                    <a:moveTo>
                      <a:pt x="0" y="211"/>
                    </a:moveTo>
                    <a:lnTo>
                      <a:pt x="0" y="202"/>
                    </a:lnTo>
                    <a:lnTo>
                      <a:pt x="0" y="211"/>
                    </a:lnTo>
                    <a:moveTo>
                      <a:pt x="9" y="10"/>
                    </a:moveTo>
                    <a:lnTo>
                      <a:pt x="9" y="202"/>
                    </a:lnTo>
                    <a:lnTo>
                      <a:pt x="0" y="202"/>
                    </a:lnTo>
                    <a:lnTo>
                      <a:pt x="0" y="10"/>
                    </a:lnTo>
                    <a:lnTo>
                      <a:pt x="9" y="10"/>
                    </a:lnTo>
                    <a:moveTo>
                      <a:pt x="0" y="10"/>
                    </a:moveTo>
                    <a:lnTo>
                      <a:pt x="0" y="0"/>
                    </a:lnTo>
                    <a:lnTo>
                      <a:pt x="0" y="10"/>
                    </a:lnTo>
                    <a:moveTo>
                      <a:pt x="175" y="19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175" y="0"/>
                    </a:lnTo>
                    <a:lnTo>
                      <a:pt x="175" y="1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5" name="Freeform 244"/>
              <p:cNvSpPr>
                <a:spLocks/>
              </p:cNvSpPr>
              <p:nvPr/>
            </p:nvSpPr>
            <p:spPr bwMode="auto">
              <a:xfrm>
                <a:off x="6975476" y="2505342"/>
                <a:ext cx="292100" cy="304800"/>
              </a:xfrm>
              <a:custGeom>
                <a:avLst/>
                <a:gdLst>
                  <a:gd name="T0" fmla="*/ 175 w 184"/>
                  <a:gd name="T1" fmla="*/ 0 h 192"/>
                  <a:gd name="T2" fmla="*/ 0 w 184"/>
                  <a:gd name="T3" fmla="*/ 183 h 192"/>
                  <a:gd name="T4" fmla="*/ 9 w 184"/>
                  <a:gd name="T5" fmla="*/ 192 h 192"/>
                  <a:gd name="T6" fmla="*/ 184 w 184"/>
                  <a:gd name="T7" fmla="*/ 9 h 192"/>
                  <a:gd name="T8" fmla="*/ 175 w 184"/>
                  <a:gd name="T9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92">
                    <a:moveTo>
                      <a:pt x="175" y="0"/>
                    </a:moveTo>
                    <a:lnTo>
                      <a:pt x="0" y="183"/>
                    </a:lnTo>
                    <a:lnTo>
                      <a:pt x="9" y="192"/>
                    </a:lnTo>
                    <a:lnTo>
                      <a:pt x="184" y="9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6" name="Freeform 245"/>
              <p:cNvSpPr>
                <a:spLocks/>
              </p:cNvSpPr>
              <p:nvPr/>
            </p:nvSpPr>
            <p:spPr bwMode="auto">
              <a:xfrm>
                <a:off x="6975476" y="2505342"/>
                <a:ext cx="292100" cy="304800"/>
              </a:xfrm>
              <a:custGeom>
                <a:avLst/>
                <a:gdLst>
                  <a:gd name="T0" fmla="*/ 175 w 184"/>
                  <a:gd name="T1" fmla="*/ 0 h 192"/>
                  <a:gd name="T2" fmla="*/ 0 w 184"/>
                  <a:gd name="T3" fmla="*/ 183 h 192"/>
                  <a:gd name="T4" fmla="*/ 9 w 184"/>
                  <a:gd name="T5" fmla="*/ 192 h 192"/>
                  <a:gd name="T6" fmla="*/ 184 w 184"/>
                  <a:gd name="T7" fmla="*/ 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4" h="192">
                    <a:moveTo>
                      <a:pt x="175" y="0"/>
                    </a:moveTo>
                    <a:lnTo>
                      <a:pt x="0" y="183"/>
                    </a:lnTo>
                    <a:lnTo>
                      <a:pt x="9" y="192"/>
                    </a:lnTo>
                    <a:lnTo>
                      <a:pt x="184" y="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7" name="Rectangle 246"/>
              <p:cNvSpPr>
                <a:spLocks noChangeArrowheads="1"/>
              </p:cNvSpPr>
              <p:nvPr/>
            </p:nvSpPr>
            <p:spPr bwMode="auto">
              <a:xfrm>
                <a:off x="8789988" y="2810142"/>
                <a:ext cx="22225" cy="3492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8" name="Rectangle 247"/>
              <p:cNvSpPr>
                <a:spLocks noChangeArrowheads="1"/>
              </p:cNvSpPr>
              <p:nvPr/>
            </p:nvSpPr>
            <p:spPr bwMode="auto">
              <a:xfrm>
                <a:off x="8950326" y="2643454"/>
                <a:ext cx="219075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9" name="Rectangle 248"/>
              <p:cNvSpPr>
                <a:spLocks noChangeArrowheads="1"/>
              </p:cNvSpPr>
              <p:nvPr/>
            </p:nvSpPr>
            <p:spPr bwMode="auto">
              <a:xfrm>
                <a:off x="9307513" y="2840304"/>
                <a:ext cx="22225" cy="3190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0" name="Rectangle 249"/>
              <p:cNvSpPr>
                <a:spLocks noChangeArrowheads="1"/>
              </p:cNvSpPr>
              <p:nvPr/>
            </p:nvSpPr>
            <p:spPr bwMode="auto">
              <a:xfrm>
                <a:off x="9490076" y="2643454"/>
                <a:ext cx="115200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1" name="Rectangle 250"/>
              <p:cNvSpPr>
                <a:spLocks noChangeArrowheads="1"/>
              </p:cNvSpPr>
              <p:nvPr/>
            </p:nvSpPr>
            <p:spPr bwMode="auto">
              <a:xfrm>
                <a:off x="6772276" y="2643454"/>
                <a:ext cx="217488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2" name="Rectangle 251"/>
              <p:cNvSpPr>
                <a:spLocks noChangeArrowheads="1"/>
              </p:cNvSpPr>
              <p:nvPr/>
            </p:nvSpPr>
            <p:spPr bwMode="auto">
              <a:xfrm>
                <a:off x="3522663" y="2643454"/>
                <a:ext cx="3249613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3" name="Freeform 252"/>
              <p:cNvSpPr>
                <a:spLocks/>
              </p:cNvSpPr>
              <p:nvPr/>
            </p:nvSpPr>
            <p:spPr bwMode="auto">
              <a:xfrm>
                <a:off x="7777163" y="1340117"/>
                <a:ext cx="342900" cy="377825"/>
              </a:xfrm>
              <a:custGeom>
                <a:avLst/>
                <a:gdLst>
                  <a:gd name="T0" fmla="*/ 74 w 216"/>
                  <a:gd name="T1" fmla="*/ 238 h 238"/>
                  <a:gd name="T2" fmla="*/ 216 w 216"/>
                  <a:gd name="T3" fmla="*/ 82 h 238"/>
                  <a:gd name="T4" fmla="*/ 147 w 216"/>
                  <a:gd name="T5" fmla="*/ 0 h 238"/>
                  <a:gd name="T6" fmla="*/ 0 w 216"/>
                  <a:gd name="T7" fmla="*/ 160 h 238"/>
                  <a:gd name="T8" fmla="*/ 74 w 216"/>
                  <a:gd name="T9" fmla="*/ 23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" h="238">
                    <a:moveTo>
                      <a:pt x="74" y="238"/>
                    </a:moveTo>
                    <a:lnTo>
                      <a:pt x="216" y="82"/>
                    </a:lnTo>
                    <a:lnTo>
                      <a:pt x="147" y="0"/>
                    </a:lnTo>
                    <a:lnTo>
                      <a:pt x="0" y="160"/>
                    </a:lnTo>
                    <a:lnTo>
                      <a:pt x="74" y="238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4" name="Oval 253"/>
              <p:cNvSpPr>
                <a:spLocks noChangeArrowheads="1"/>
              </p:cNvSpPr>
              <p:nvPr/>
            </p:nvSpPr>
            <p:spPr bwMode="auto">
              <a:xfrm>
                <a:off x="9155113" y="2540267"/>
                <a:ext cx="334963" cy="342900"/>
              </a:xfrm>
              <a:prstGeom prst="ellipse">
                <a:avLst/>
              </a:prstGeom>
              <a:solidFill>
                <a:srgbClr val="000000"/>
              </a:solidFill>
              <a:ln w="301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7" name="Freeform 256"/>
              <p:cNvSpPr>
                <a:spLocks/>
              </p:cNvSpPr>
              <p:nvPr/>
            </p:nvSpPr>
            <p:spPr bwMode="auto">
              <a:xfrm>
                <a:off x="9218868" y="2606942"/>
                <a:ext cx="204788" cy="180975"/>
              </a:xfrm>
              <a:custGeom>
                <a:avLst/>
                <a:gdLst>
                  <a:gd name="T0" fmla="*/ 24 w 28"/>
                  <a:gd name="T1" fmla="*/ 25 h 25"/>
                  <a:gd name="T2" fmla="*/ 28 w 28"/>
                  <a:gd name="T3" fmla="*/ 15 h 25"/>
                  <a:gd name="T4" fmla="*/ 14 w 28"/>
                  <a:gd name="T5" fmla="*/ 0 h 25"/>
                  <a:gd name="T6" fmla="*/ 0 w 28"/>
                  <a:gd name="T7" fmla="*/ 15 h 25"/>
                  <a:gd name="T8" fmla="*/ 4 w 28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5">
                    <a:moveTo>
                      <a:pt x="24" y="25"/>
                    </a:moveTo>
                    <a:cubicBezTo>
                      <a:pt x="26" y="23"/>
                      <a:pt x="28" y="19"/>
                      <a:pt x="28" y="15"/>
                    </a:cubicBezTo>
                    <a:cubicBezTo>
                      <a:pt x="28" y="7"/>
                      <a:pt x="22" y="0"/>
                      <a:pt x="14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19"/>
                      <a:pt x="2" y="23"/>
                      <a:pt x="4" y="25"/>
                    </a:cubicBez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8" name="Freeform 257"/>
              <p:cNvSpPr>
                <a:spLocks/>
              </p:cNvSpPr>
              <p:nvPr/>
            </p:nvSpPr>
            <p:spPr bwMode="auto">
              <a:xfrm>
                <a:off x="9218868" y="2759342"/>
                <a:ext cx="58738" cy="58737"/>
              </a:xfrm>
              <a:custGeom>
                <a:avLst/>
                <a:gdLst>
                  <a:gd name="T0" fmla="*/ 14 w 37"/>
                  <a:gd name="T1" fmla="*/ 14 h 37"/>
                  <a:gd name="T2" fmla="*/ 0 w 37"/>
                  <a:gd name="T3" fmla="*/ 28 h 37"/>
                  <a:gd name="T4" fmla="*/ 0 w 37"/>
                  <a:gd name="T5" fmla="*/ 28 h 37"/>
                  <a:gd name="T6" fmla="*/ 37 w 37"/>
                  <a:gd name="T7" fmla="*/ 37 h 37"/>
                  <a:gd name="T8" fmla="*/ 28 w 37"/>
                  <a:gd name="T9" fmla="*/ 0 h 37"/>
                  <a:gd name="T10" fmla="*/ 28 w 37"/>
                  <a:gd name="T11" fmla="*/ 0 h 37"/>
                  <a:gd name="T12" fmla="*/ 14 w 37"/>
                  <a:gd name="T13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7">
                    <a:moveTo>
                      <a:pt x="14" y="14"/>
                    </a:moveTo>
                    <a:lnTo>
                      <a:pt x="0" y="28"/>
                    </a:lnTo>
                    <a:lnTo>
                      <a:pt x="0" y="28"/>
                    </a:lnTo>
                    <a:lnTo>
                      <a:pt x="37" y="37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9" name="Freeform 258"/>
              <p:cNvSpPr>
                <a:spLocks/>
              </p:cNvSpPr>
              <p:nvPr/>
            </p:nvSpPr>
            <p:spPr bwMode="auto">
              <a:xfrm>
                <a:off x="9212263" y="2759342"/>
                <a:ext cx="58738" cy="58737"/>
              </a:xfrm>
              <a:custGeom>
                <a:avLst/>
                <a:gdLst>
                  <a:gd name="T0" fmla="*/ 14 w 37"/>
                  <a:gd name="T1" fmla="*/ 14 h 37"/>
                  <a:gd name="T2" fmla="*/ 0 w 37"/>
                  <a:gd name="T3" fmla="*/ 28 h 37"/>
                  <a:gd name="T4" fmla="*/ 0 w 37"/>
                  <a:gd name="T5" fmla="*/ 28 h 37"/>
                  <a:gd name="T6" fmla="*/ 37 w 37"/>
                  <a:gd name="T7" fmla="*/ 37 h 37"/>
                  <a:gd name="T8" fmla="*/ 28 w 37"/>
                  <a:gd name="T9" fmla="*/ 0 h 37"/>
                  <a:gd name="T10" fmla="*/ 28 w 37"/>
                  <a:gd name="T11" fmla="*/ 0 h 37"/>
                  <a:gd name="T12" fmla="*/ 14 w 37"/>
                  <a:gd name="T13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7">
                    <a:moveTo>
                      <a:pt x="14" y="14"/>
                    </a:moveTo>
                    <a:lnTo>
                      <a:pt x="0" y="28"/>
                    </a:lnTo>
                    <a:lnTo>
                      <a:pt x="0" y="28"/>
                    </a:lnTo>
                    <a:lnTo>
                      <a:pt x="37" y="37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14" y="1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60" name="Freeform 259"/>
              <p:cNvSpPr>
                <a:spLocks/>
              </p:cNvSpPr>
              <p:nvPr/>
            </p:nvSpPr>
            <p:spPr bwMode="auto">
              <a:xfrm>
                <a:off x="8666163" y="3159392"/>
                <a:ext cx="277813" cy="131762"/>
              </a:xfrm>
              <a:custGeom>
                <a:avLst/>
                <a:gdLst>
                  <a:gd name="T0" fmla="*/ 17 w 38"/>
                  <a:gd name="T1" fmla="*/ 0 h 18"/>
                  <a:gd name="T2" fmla="*/ 38 w 38"/>
                  <a:gd name="T3" fmla="*/ 0 h 18"/>
                  <a:gd name="T4" fmla="*/ 17 w 38"/>
                  <a:gd name="T5" fmla="*/ 18 h 18"/>
                  <a:gd name="T6" fmla="*/ 0 w 38"/>
                  <a:gd name="T7" fmla="*/ 0 h 18"/>
                  <a:gd name="T8" fmla="*/ 17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17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8" y="9"/>
                      <a:pt x="29" y="18"/>
                      <a:pt x="17" y="18"/>
                    </a:cubicBezTo>
                    <a:cubicBezTo>
                      <a:pt x="9" y="18"/>
                      <a:pt x="0" y="9"/>
                      <a:pt x="0" y="0"/>
                    </a:cubicBezTo>
                    <a:lnTo>
                      <a:pt x="17" y="0"/>
                    </a:lnTo>
                    <a:close/>
                  </a:path>
                </a:pathLst>
              </a:custGeom>
              <a:noFill/>
              <a:ln w="301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61" name="Freeform 260"/>
              <p:cNvSpPr>
                <a:spLocks/>
              </p:cNvSpPr>
              <p:nvPr/>
            </p:nvSpPr>
            <p:spPr bwMode="auto">
              <a:xfrm>
                <a:off x="9183688" y="3159392"/>
                <a:ext cx="276225" cy="131762"/>
              </a:xfrm>
              <a:custGeom>
                <a:avLst/>
                <a:gdLst>
                  <a:gd name="T0" fmla="*/ 17 w 38"/>
                  <a:gd name="T1" fmla="*/ 0 h 18"/>
                  <a:gd name="T2" fmla="*/ 38 w 38"/>
                  <a:gd name="T3" fmla="*/ 0 h 18"/>
                  <a:gd name="T4" fmla="*/ 17 w 38"/>
                  <a:gd name="T5" fmla="*/ 18 h 18"/>
                  <a:gd name="T6" fmla="*/ 0 w 38"/>
                  <a:gd name="T7" fmla="*/ 0 h 18"/>
                  <a:gd name="T8" fmla="*/ 17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17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8" y="9"/>
                      <a:pt x="29" y="18"/>
                      <a:pt x="17" y="18"/>
                    </a:cubicBezTo>
                    <a:cubicBezTo>
                      <a:pt x="8" y="18"/>
                      <a:pt x="0" y="9"/>
                      <a:pt x="0" y="0"/>
                    </a:cubicBezTo>
                    <a:lnTo>
                      <a:pt x="17" y="0"/>
                    </a:lnTo>
                    <a:close/>
                  </a:path>
                </a:pathLst>
              </a:custGeom>
              <a:noFill/>
              <a:ln w="301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62" name="Rectangle 261"/>
              <p:cNvSpPr/>
              <p:nvPr/>
            </p:nvSpPr>
            <p:spPr bwMode="auto">
              <a:xfrm>
                <a:off x="6983412" y="2505342"/>
                <a:ext cx="276225" cy="301286"/>
              </a:xfrm>
              <a:prstGeom prst="rect">
                <a:avLst/>
              </a:prstGeom>
              <a:noFill/>
              <a:ln w="19050" cap="flat" cmpd="sng" algn="ctr">
                <a:solidFill>
                  <a:srgbClr val="FFFFFF"/>
                </a:solidFill>
                <a:prstDash val="solid"/>
                <a:miter lim="800000"/>
                <a:headEnd type="stealth" w="lg" len="lg"/>
                <a:tailEnd type="none" w="lg" len="lg"/>
              </a:ln>
            </p:spPr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63" name="Rectangle 262"/>
              <p:cNvSpPr/>
              <p:nvPr/>
            </p:nvSpPr>
            <p:spPr bwMode="auto">
              <a:xfrm>
                <a:off x="8666163" y="2504552"/>
                <a:ext cx="276225" cy="301286"/>
              </a:xfrm>
              <a:prstGeom prst="rect">
                <a:avLst/>
              </a:prstGeom>
              <a:noFill/>
              <a:ln w="19050" cap="flat" cmpd="sng" algn="ctr">
                <a:solidFill>
                  <a:srgbClr val="FFFFFF"/>
                </a:solidFill>
                <a:prstDash val="solid"/>
                <a:miter lim="800000"/>
                <a:headEnd type="stealth" w="lg" len="lg"/>
                <a:tailEnd type="none" w="lg" len="lg"/>
              </a:ln>
            </p:spPr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264" name="Group 263"/>
              <p:cNvGrpSpPr/>
              <p:nvPr/>
            </p:nvGrpSpPr>
            <p:grpSpPr>
              <a:xfrm>
                <a:off x="9643050" y="2531275"/>
                <a:ext cx="252000" cy="252000"/>
                <a:chOff x="9598287" y="2508810"/>
                <a:chExt cx="300515" cy="300515"/>
              </a:xfrm>
            </p:grpSpPr>
            <p:cxnSp>
              <p:nvCxnSpPr>
                <p:cNvPr id="265" name="Straight Connector 264"/>
                <p:cNvCxnSpPr/>
                <p:nvPr/>
              </p:nvCxnSpPr>
              <p:spPr bwMode="auto">
                <a:xfrm>
                  <a:off x="9598287" y="2659068"/>
                  <a:ext cx="300515" cy="0"/>
                </a:xfrm>
                <a:prstGeom prst="line">
                  <a:avLst/>
                </a:prstGeom>
                <a:noFill/>
                <a:ln w="50800" algn="ctr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6" name="Straight Connector 265"/>
                <p:cNvCxnSpPr/>
                <p:nvPr/>
              </p:nvCxnSpPr>
              <p:spPr bwMode="auto">
                <a:xfrm rot="5400000">
                  <a:off x="9598287" y="2659068"/>
                  <a:ext cx="300515" cy="0"/>
                </a:xfrm>
                <a:prstGeom prst="line">
                  <a:avLst/>
                </a:prstGeom>
                <a:noFill/>
                <a:ln w="50800" algn="ctr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7" name="Straight Connector 266"/>
                <p:cNvCxnSpPr/>
                <p:nvPr/>
              </p:nvCxnSpPr>
              <p:spPr bwMode="auto">
                <a:xfrm rot="2700000">
                  <a:off x="9598287" y="2659068"/>
                  <a:ext cx="300515" cy="0"/>
                </a:xfrm>
                <a:prstGeom prst="line">
                  <a:avLst/>
                </a:prstGeom>
                <a:noFill/>
                <a:ln w="50800" algn="ctr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8" name="Straight Connector 267"/>
                <p:cNvCxnSpPr/>
                <p:nvPr/>
              </p:nvCxnSpPr>
              <p:spPr bwMode="auto">
                <a:xfrm rot="-2700000">
                  <a:off x="9598287" y="2659068"/>
                  <a:ext cx="300515" cy="0"/>
                </a:xfrm>
                <a:prstGeom prst="line">
                  <a:avLst/>
                </a:prstGeom>
                <a:noFill/>
                <a:ln w="50800" algn="ctr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190" name="Text Box 15"/>
            <p:cNvSpPr txBox="1">
              <a:spLocks noChangeArrowheads="1"/>
            </p:cNvSpPr>
            <p:nvPr/>
          </p:nvSpPr>
          <p:spPr bwMode="auto">
            <a:xfrm>
              <a:off x="8945247" y="924827"/>
              <a:ext cx="950913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59" tIns="45680" rIns="91359" bIns="45680">
              <a:spAutoFit/>
            </a:bodyPr>
            <a:lstStyle/>
            <a:p>
              <a:pPr algn="ctr" eaLnBrk="0" hangingPunct="0"/>
              <a:r>
                <a:rPr lang="en-US" sz="3400" b="0">
                  <a:solidFill>
                    <a:srgbClr val="FFFFFF"/>
                  </a:solidFill>
                </a:rPr>
                <a:t>Bob</a:t>
              </a:r>
            </a:p>
          </p:txBody>
        </p:sp>
        <p:sp>
          <p:nvSpPr>
            <p:cNvPr id="223" name="Rectangle 1094"/>
            <p:cNvSpPr>
              <a:spLocks noChangeArrowheads="1"/>
            </p:cNvSpPr>
            <p:nvPr/>
          </p:nvSpPr>
          <p:spPr bwMode="auto">
            <a:xfrm>
              <a:off x="7808432" y="1602197"/>
              <a:ext cx="263525" cy="42703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 defTabSz="762000"/>
              <a:r>
                <a:rPr lang="en-US" sz="2800">
                  <a:solidFill>
                    <a:srgbClr val="FFFFFF"/>
                  </a:solidFill>
                  <a:latin typeface="Symbol" pitchFamily="18" charset="2"/>
                </a:rPr>
                <a:t>j</a:t>
              </a:r>
              <a:endParaRPr lang="en-US" sz="2800" b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24" name="Rectangle 1095"/>
            <p:cNvSpPr>
              <a:spLocks noChangeArrowheads="1"/>
            </p:cNvSpPr>
            <p:nvPr/>
          </p:nvSpPr>
          <p:spPr bwMode="auto">
            <a:xfrm>
              <a:off x="8000520" y="1892709"/>
              <a:ext cx="134938" cy="2444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defTabSz="762000"/>
              <a:r>
                <a:rPr lang="en-US" sz="1600">
                  <a:solidFill>
                    <a:srgbClr val="FFFFFF"/>
                  </a:solidFill>
                  <a:latin typeface="Times New Roman" pitchFamily="18" charset="0"/>
                </a:rPr>
                <a:t>B</a:t>
              </a:r>
              <a:endParaRPr lang="en-US" sz="12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25" name="TextBox 224"/>
            <p:cNvSpPr txBox="1"/>
            <p:nvPr/>
          </p:nvSpPr>
          <p:spPr bwMode="auto">
            <a:xfrm>
              <a:off x="6593974" y="2792407"/>
              <a:ext cx="103786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PBS</a:t>
              </a: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138379" y="2106175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BS</a:t>
              </a:r>
            </a:p>
          </p:txBody>
        </p:sp>
        <p:sp>
          <p:nvSpPr>
            <p:cNvPr id="227" name="TextBox 226"/>
            <p:cNvSpPr txBox="1"/>
            <p:nvPr/>
          </p:nvSpPr>
          <p:spPr bwMode="auto">
            <a:xfrm>
              <a:off x="8930397" y="2106175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228" name="TextBox 227"/>
            <p:cNvSpPr txBox="1"/>
            <p:nvPr/>
          </p:nvSpPr>
          <p:spPr bwMode="auto">
            <a:xfrm>
              <a:off x="8421266" y="3271739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D0</a:t>
              </a:r>
            </a:p>
          </p:txBody>
        </p:sp>
        <p:sp>
          <p:nvSpPr>
            <p:cNvPr id="229" name="TextBox 228"/>
            <p:cNvSpPr txBox="1"/>
            <p:nvPr/>
          </p:nvSpPr>
          <p:spPr bwMode="auto">
            <a:xfrm>
              <a:off x="8949756" y="3278975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D1</a:t>
              </a:r>
            </a:p>
          </p:txBody>
        </p:sp>
        <p:sp>
          <p:nvSpPr>
            <p:cNvPr id="230" name="TextBox 229"/>
            <p:cNvSpPr txBox="1"/>
            <p:nvPr/>
          </p:nvSpPr>
          <p:spPr bwMode="auto">
            <a:xfrm>
              <a:off x="9434375" y="2714342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CA" sz="2200">
                  <a:ln w="12700">
                    <a:noFill/>
                  </a:ln>
                  <a:solidFill>
                    <a:srgbClr val="FFFFFF"/>
                  </a:solidFill>
                </a:rPr>
                <a:t>L</a:t>
              </a:r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31" name="Rectangle 230"/>
            <p:cNvSpPr/>
            <p:nvPr/>
          </p:nvSpPr>
          <p:spPr bwMode="auto">
            <a:xfrm>
              <a:off x="152400" y="617175"/>
              <a:ext cx="5621301" cy="3528490"/>
            </a:xfrm>
            <a:prstGeom prst="rect">
              <a:avLst/>
            </a:prstGeom>
            <a:solidFill>
              <a:srgbClr val="000000"/>
            </a:solidFill>
            <a:ln w="28575" cap="sq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232" name="Straight Connector 231"/>
            <p:cNvCxnSpPr/>
            <p:nvPr/>
          </p:nvCxnSpPr>
          <p:spPr bwMode="auto">
            <a:xfrm rot="-180000" flipV="1">
              <a:off x="8513291" y="1845915"/>
              <a:ext cx="108000" cy="72000"/>
            </a:xfrm>
            <a:prstGeom prst="line">
              <a:avLst/>
            </a:prstGeom>
            <a:noFill/>
            <a:ln w="5080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233" name="Straight Connector 232"/>
            <p:cNvCxnSpPr/>
            <p:nvPr/>
          </p:nvCxnSpPr>
          <p:spPr bwMode="auto">
            <a:xfrm rot="120000">
              <a:off x="7290887" y="1842515"/>
              <a:ext cx="108000" cy="72000"/>
            </a:xfrm>
            <a:prstGeom prst="line">
              <a:avLst/>
            </a:prstGeom>
            <a:noFill/>
            <a:ln w="5080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sp>
          <p:nvSpPr>
            <p:cNvPr id="234" name="Chord 233"/>
            <p:cNvSpPr/>
            <p:nvPr/>
          </p:nvSpPr>
          <p:spPr>
            <a:xfrm flipH="1">
              <a:off x="8636854" y="2980380"/>
              <a:ext cx="324000" cy="324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FFFFFF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Chord 234"/>
            <p:cNvSpPr/>
            <p:nvPr/>
          </p:nvSpPr>
          <p:spPr>
            <a:xfrm flipH="1">
              <a:off x="9154284" y="2980380"/>
              <a:ext cx="324000" cy="324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FFFFFF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 bwMode="auto">
          <a:xfrm>
            <a:off x="0" y="1717942"/>
            <a:ext cx="10287000" cy="3651893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Trojan-horse attack on Bob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567419" y="912029"/>
            <a:ext cx="2030007" cy="1117206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34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Jain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New J. Phys.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16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123030 (2014)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2400" y="617175"/>
            <a:ext cx="10031800" cy="3528490"/>
            <a:chOff x="152400" y="617175"/>
            <a:chExt cx="10031800" cy="3528490"/>
          </a:xfrm>
        </p:grpSpPr>
        <p:grpSp>
          <p:nvGrpSpPr>
            <p:cNvPr id="191" name="Group 190"/>
            <p:cNvGrpSpPr/>
            <p:nvPr/>
          </p:nvGrpSpPr>
          <p:grpSpPr>
            <a:xfrm>
              <a:off x="3522663" y="916255"/>
              <a:ext cx="6462713" cy="2862262"/>
              <a:chOff x="3522663" y="916255"/>
              <a:chExt cx="6462713" cy="2862262"/>
            </a:xfrm>
          </p:grpSpPr>
          <p:sp>
            <p:nvSpPr>
              <p:cNvPr id="192" name="Freeform 191"/>
              <p:cNvSpPr>
                <a:spLocks/>
              </p:cNvSpPr>
              <p:nvPr/>
            </p:nvSpPr>
            <p:spPr bwMode="auto">
              <a:xfrm>
                <a:off x="6983413" y="2505342"/>
                <a:ext cx="276225" cy="312737"/>
              </a:xfrm>
              <a:custGeom>
                <a:avLst/>
                <a:gdLst>
                  <a:gd name="T0" fmla="*/ 174 w 174"/>
                  <a:gd name="T1" fmla="*/ 0 h 197"/>
                  <a:gd name="T2" fmla="*/ 0 w 174"/>
                  <a:gd name="T3" fmla="*/ 0 h 197"/>
                  <a:gd name="T4" fmla="*/ 0 w 174"/>
                  <a:gd name="T5" fmla="*/ 197 h 197"/>
                  <a:gd name="T6" fmla="*/ 87 w 174"/>
                  <a:gd name="T7" fmla="*/ 100 h 197"/>
                  <a:gd name="T8" fmla="*/ 174 w 174"/>
                  <a:gd name="T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97">
                    <a:moveTo>
                      <a:pt x="174" y="0"/>
                    </a:moveTo>
                    <a:lnTo>
                      <a:pt x="0" y="0"/>
                    </a:lnTo>
                    <a:lnTo>
                      <a:pt x="0" y="197"/>
                    </a:lnTo>
                    <a:lnTo>
                      <a:pt x="87" y="10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93" name="Freeform 192"/>
              <p:cNvSpPr>
                <a:spLocks noEditPoints="1"/>
              </p:cNvSpPr>
              <p:nvPr/>
            </p:nvSpPr>
            <p:spPr bwMode="auto">
              <a:xfrm>
                <a:off x="6750051" y="916255"/>
                <a:ext cx="3235325" cy="2862262"/>
              </a:xfrm>
              <a:custGeom>
                <a:avLst/>
                <a:gdLst>
                  <a:gd name="T0" fmla="*/ 14 w 2038"/>
                  <a:gd name="T1" fmla="*/ 1794 h 1803"/>
                  <a:gd name="T2" fmla="*/ 14 w 2038"/>
                  <a:gd name="T3" fmla="*/ 1803 h 1803"/>
                  <a:gd name="T4" fmla="*/ 0 w 2038"/>
                  <a:gd name="T5" fmla="*/ 1803 h 1803"/>
                  <a:gd name="T6" fmla="*/ 0 w 2038"/>
                  <a:gd name="T7" fmla="*/ 1794 h 1803"/>
                  <a:gd name="T8" fmla="*/ 14 w 2038"/>
                  <a:gd name="T9" fmla="*/ 1794 h 1803"/>
                  <a:gd name="T10" fmla="*/ 23 w 2038"/>
                  <a:gd name="T11" fmla="*/ 10 h 1803"/>
                  <a:gd name="T12" fmla="*/ 23 w 2038"/>
                  <a:gd name="T13" fmla="*/ 1794 h 1803"/>
                  <a:gd name="T14" fmla="*/ 0 w 2038"/>
                  <a:gd name="T15" fmla="*/ 1794 h 1803"/>
                  <a:gd name="T16" fmla="*/ 0 w 2038"/>
                  <a:gd name="T17" fmla="*/ 10 h 1803"/>
                  <a:gd name="T18" fmla="*/ 23 w 2038"/>
                  <a:gd name="T19" fmla="*/ 10 h 1803"/>
                  <a:gd name="T20" fmla="*/ 14 w 2038"/>
                  <a:gd name="T21" fmla="*/ 10 h 1803"/>
                  <a:gd name="T22" fmla="*/ 0 w 2038"/>
                  <a:gd name="T23" fmla="*/ 10 h 1803"/>
                  <a:gd name="T24" fmla="*/ 0 w 2038"/>
                  <a:gd name="T25" fmla="*/ 0 h 1803"/>
                  <a:gd name="T26" fmla="*/ 14 w 2038"/>
                  <a:gd name="T27" fmla="*/ 0 h 1803"/>
                  <a:gd name="T28" fmla="*/ 14 w 2038"/>
                  <a:gd name="T29" fmla="*/ 10 h 1803"/>
                  <a:gd name="T30" fmla="*/ 2029 w 2038"/>
                  <a:gd name="T31" fmla="*/ 19 h 1803"/>
                  <a:gd name="T32" fmla="*/ 14 w 2038"/>
                  <a:gd name="T33" fmla="*/ 19 h 1803"/>
                  <a:gd name="T34" fmla="*/ 14 w 2038"/>
                  <a:gd name="T35" fmla="*/ 0 h 1803"/>
                  <a:gd name="T36" fmla="*/ 2029 w 2038"/>
                  <a:gd name="T37" fmla="*/ 0 h 1803"/>
                  <a:gd name="T38" fmla="*/ 2029 w 2038"/>
                  <a:gd name="T39" fmla="*/ 19 h 1803"/>
                  <a:gd name="T40" fmla="*/ 2029 w 2038"/>
                  <a:gd name="T41" fmla="*/ 10 h 1803"/>
                  <a:gd name="T42" fmla="*/ 2029 w 2038"/>
                  <a:gd name="T43" fmla="*/ 0 h 1803"/>
                  <a:gd name="T44" fmla="*/ 2038 w 2038"/>
                  <a:gd name="T45" fmla="*/ 0 h 1803"/>
                  <a:gd name="T46" fmla="*/ 2038 w 2038"/>
                  <a:gd name="T47" fmla="*/ 10 h 1803"/>
                  <a:gd name="T48" fmla="*/ 2029 w 2038"/>
                  <a:gd name="T49" fmla="*/ 10 h 1803"/>
                  <a:gd name="T50" fmla="*/ 2019 w 2038"/>
                  <a:gd name="T51" fmla="*/ 1794 h 1803"/>
                  <a:gd name="T52" fmla="*/ 2019 w 2038"/>
                  <a:gd name="T53" fmla="*/ 10 h 1803"/>
                  <a:gd name="T54" fmla="*/ 2038 w 2038"/>
                  <a:gd name="T55" fmla="*/ 10 h 1803"/>
                  <a:gd name="T56" fmla="*/ 2038 w 2038"/>
                  <a:gd name="T57" fmla="*/ 1794 h 1803"/>
                  <a:gd name="T58" fmla="*/ 2019 w 2038"/>
                  <a:gd name="T59" fmla="*/ 1794 h 1803"/>
                  <a:gd name="T60" fmla="*/ 2029 w 2038"/>
                  <a:gd name="T61" fmla="*/ 1794 h 1803"/>
                  <a:gd name="T62" fmla="*/ 2038 w 2038"/>
                  <a:gd name="T63" fmla="*/ 1794 h 1803"/>
                  <a:gd name="T64" fmla="*/ 2038 w 2038"/>
                  <a:gd name="T65" fmla="*/ 1803 h 1803"/>
                  <a:gd name="T66" fmla="*/ 2029 w 2038"/>
                  <a:gd name="T67" fmla="*/ 1803 h 1803"/>
                  <a:gd name="T68" fmla="*/ 2029 w 2038"/>
                  <a:gd name="T69" fmla="*/ 1794 h 1803"/>
                  <a:gd name="T70" fmla="*/ 14 w 2038"/>
                  <a:gd name="T71" fmla="*/ 1785 h 1803"/>
                  <a:gd name="T72" fmla="*/ 2029 w 2038"/>
                  <a:gd name="T73" fmla="*/ 1785 h 1803"/>
                  <a:gd name="T74" fmla="*/ 2029 w 2038"/>
                  <a:gd name="T75" fmla="*/ 1803 h 1803"/>
                  <a:gd name="T76" fmla="*/ 14 w 2038"/>
                  <a:gd name="T77" fmla="*/ 1803 h 1803"/>
                  <a:gd name="T78" fmla="*/ 14 w 2038"/>
                  <a:gd name="T79" fmla="*/ 1785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38" h="1803">
                    <a:moveTo>
                      <a:pt x="14" y="1794"/>
                    </a:moveTo>
                    <a:lnTo>
                      <a:pt x="14" y="1803"/>
                    </a:lnTo>
                    <a:lnTo>
                      <a:pt x="0" y="1803"/>
                    </a:lnTo>
                    <a:lnTo>
                      <a:pt x="0" y="1794"/>
                    </a:lnTo>
                    <a:lnTo>
                      <a:pt x="14" y="1794"/>
                    </a:lnTo>
                    <a:close/>
                    <a:moveTo>
                      <a:pt x="23" y="10"/>
                    </a:moveTo>
                    <a:lnTo>
                      <a:pt x="23" y="1794"/>
                    </a:lnTo>
                    <a:lnTo>
                      <a:pt x="0" y="1794"/>
                    </a:lnTo>
                    <a:lnTo>
                      <a:pt x="0" y="10"/>
                    </a:lnTo>
                    <a:lnTo>
                      <a:pt x="23" y="10"/>
                    </a:lnTo>
                    <a:close/>
                    <a:moveTo>
                      <a:pt x="14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10"/>
                    </a:lnTo>
                    <a:close/>
                    <a:moveTo>
                      <a:pt x="2029" y="19"/>
                    </a:moveTo>
                    <a:lnTo>
                      <a:pt x="14" y="19"/>
                    </a:lnTo>
                    <a:lnTo>
                      <a:pt x="14" y="0"/>
                    </a:lnTo>
                    <a:lnTo>
                      <a:pt x="2029" y="0"/>
                    </a:lnTo>
                    <a:lnTo>
                      <a:pt x="2029" y="19"/>
                    </a:lnTo>
                    <a:close/>
                    <a:moveTo>
                      <a:pt x="2029" y="10"/>
                    </a:moveTo>
                    <a:lnTo>
                      <a:pt x="2029" y="0"/>
                    </a:lnTo>
                    <a:lnTo>
                      <a:pt x="2038" y="0"/>
                    </a:lnTo>
                    <a:lnTo>
                      <a:pt x="2038" y="10"/>
                    </a:lnTo>
                    <a:lnTo>
                      <a:pt x="2029" y="10"/>
                    </a:lnTo>
                    <a:close/>
                    <a:moveTo>
                      <a:pt x="2019" y="1794"/>
                    </a:moveTo>
                    <a:lnTo>
                      <a:pt x="2019" y="10"/>
                    </a:lnTo>
                    <a:lnTo>
                      <a:pt x="2038" y="10"/>
                    </a:lnTo>
                    <a:lnTo>
                      <a:pt x="2038" y="1794"/>
                    </a:lnTo>
                    <a:lnTo>
                      <a:pt x="2019" y="1794"/>
                    </a:lnTo>
                    <a:close/>
                    <a:moveTo>
                      <a:pt x="2029" y="1794"/>
                    </a:moveTo>
                    <a:lnTo>
                      <a:pt x="2038" y="1794"/>
                    </a:lnTo>
                    <a:lnTo>
                      <a:pt x="2038" y="1803"/>
                    </a:lnTo>
                    <a:lnTo>
                      <a:pt x="2029" y="1803"/>
                    </a:lnTo>
                    <a:lnTo>
                      <a:pt x="2029" y="1794"/>
                    </a:lnTo>
                    <a:close/>
                    <a:moveTo>
                      <a:pt x="14" y="1785"/>
                    </a:moveTo>
                    <a:lnTo>
                      <a:pt x="2029" y="1785"/>
                    </a:lnTo>
                    <a:lnTo>
                      <a:pt x="2029" y="1803"/>
                    </a:lnTo>
                    <a:lnTo>
                      <a:pt x="14" y="1803"/>
                    </a:lnTo>
                    <a:lnTo>
                      <a:pt x="14" y="178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94" name="Freeform 193"/>
              <p:cNvSpPr>
                <a:spLocks noEditPoints="1"/>
              </p:cNvSpPr>
              <p:nvPr/>
            </p:nvSpPr>
            <p:spPr bwMode="auto">
              <a:xfrm>
                <a:off x="6750051" y="916255"/>
                <a:ext cx="3235325" cy="2862262"/>
              </a:xfrm>
              <a:custGeom>
                <a:avLst/>
                <a:gdLst>
                  <a:gd name="T0" fmla="*/ 14 w 2038"/>
                  <a:gd name="T1" fmla="*/ 1794 h 1803"/>
                  <a:gd name="T2" fmla="*/ 14 w 2038"/>
                  <a:gd name="T3" fmla="*/ 1803 h 1803"/>
                  <a:gd name="T4" fmla="*/ 0 w 2038"/>
                  <a:gd name="T5" fmla="*/ 1803 h 1803"/>
                  <a:gd name="T6" fmla="*/ 0 w 2038"/>
                  <a:gd name="T7" fmla="*/ 1794 h 1803"/>
                  <a:gd name="T8" fmla="*/ 23 w 2038"/>
                  <a:gd name="T9" fmla="*/ 10 h 1803"/>
                  <a:gd name="T10" fmla="*/ 23 w 2038"/>
                  <a:gd name="T11" fmla="*/ 1794 h 1803"/>
                  <a:gd name="T12" fmla="*/ 0 w 2038"/>
                  <a:gd name="T13" fmla="*/ 1794 h 1803"/>
                  <a:gd name="T14" fmla="*/ 0 w 2038"/>
                  <a:gd name="T15" fmla="*/ 10 h 1803"/>
                  <a:gd name="T16" fmla="*/ 23 w 2038"/>
                  <a:gd name="T17" fmla="*/ 10 h 1803"/>
                  <a:gd name="T18" fmla="*/ 14 w 2038"/>
                  <a:gd name="T19" fmla="*/ 10 h 1803"/>
                  <a:gd name="T20" fmla="*/ 0 w 2038"/>
                  <a:gd name="T21" fmla="*/ 10 h 1803"/>
                  <a:gd name="T22" fmla="*/ 0 w 2038"/>
                  <a:gd name="T23" fmla="*/ 0 h 1803"/>
                  <a:gd name="T24" fmla="*/ 14 w 2038"/>
                  <a:gd name="T25" fmla="*/ 0 h 1803"/>
                  <a:gd name="T26" fmla="*/ 14 w 2038"/>
                  <a:gd name="T27" fmla="*/ 10 h 1803"/>
                  <a:gd name="T28" fmla="*/ 2029 w 2038"/>
                  <a:gd name="T29" fmla="*/ 19 h 1803"/>
                  <a:gd name="T30" fmla="*/ 14 w 2038"/>
                  <a:gd name="T31" fmla="*/ 19 h 1803"/>
                  <a:gd name="T32" fmla="*/ 14 w 2038"/>
                  <a:gd name="T33" fmla="*/ 0 h 1803"/>
                  <a:gd name="T34" fmla="*/ 2029 w 2038"/>
                  <a:gd name="T35" fmla="*/ 0 h 1803"/>
                  <a:gd name="T36" fmla="*/ 2029 w 2038"/>
                  <a:gd name="T37" fmla="*/ 19 h 1803"/>
                  <a:gd name="T38" fmla="*/ 2029 w 2038"/>
                  <a:gd name="T39" fmla="*/ 10 h 1803"/>
                  <a:gd name="T40" fmla="*/ 2029 w 2038"/>
                  <a:gd name="T41" fmla="*/ 0 h 1803"/>
                  <a:gd name="T42" fmla="*/ 2038 w 2038"/>
                  <a:gd name="T43" fmla="*/ 0 h 1803"/>
                  <a:gd name="T44" fmla="*/ 2038 w 2038"/>
                  <a:gd name="T45" fmla="*/ 10 h 1803"/>
                  <a:gd name="T46" fmla="*/ 2029 w 2038"/>
                  <a:gd name="T47" fmla="*/ 10 h 1803"/>
                  <a:gd name="T48" fmla="*/ 2019 w 2038"/>
                  <a:gd name="T49" fmla="*/ 1794 h 1803"/>
                  <a:gd name="T50" fmla="*/ 2019 w 2038"/>
                  <a:gd name="T51" fmla="*/ 10 h 1803"/>
                  <a:gd name="T52" fmla="*/ 2038 w 2038"/>
                  <a:gd name="T53" fmla="*/ 10 h 1803"/>
                  <a:gd name="T54" fmla="*/ 2038 w 2038"/>
                  <a:gd name="T55" fmla="*/ 1794 h 1803"/>
                  <a:gd name="T56" fmla="*/ 2019 w 2038"/>
                  <a:gd name="T57" fmla="*/ 1794 h 1803"/>
                  <a:gd name="T58" fmla="*/ 2029 w 2038"/>
                  <a:gd name="T59" fmla="*/ 1794 h 1803"/>
                  <a:gd name="T60" fmla="*/ 2038 w 2038"/>
                  <a:gd name="T61" fmla="*/ 1794 h 1803"/>
                  <a:gd name="T62" fmla="*/ 2038 w 2038"/>
                  <a:gd name="T63" fmla="*/ 1803 h 1803"/>
                  <a:gd name="T64" fmla="*/ 2029 w 2038"/>
                  <a:gd name="T65" fmla="*/ 1803 h 1803"/>
                  <a:gd name="T66" fmla="*/ 2029 w 2038"/>
                  <a:gd name="T67" fmla="*/ 1794 h 1803"/>
                  <a:gd name="T68" fmla="*/ 14 w 2038"/>
                  <a:gd name="T69" fmla="*/ 1785 h 1803"/>
                  <a:gd name="T70" fmla="*/ 2029 w 2038"/>
                  <a:gd name="T71" fmla="*/ 1785 h 1803"/>
                  <a:gd name="T72" fmla="*/ 2029 w 2038"/>
                  <a:gd name="T73" fmla="*/ 1803 h 1803"/>
                  <a:gd name="T74" fmla="*/ 14 w 2038"/>
                  <a:gd name="T75" fmla="*/ 1803 h 1803"/>
                  <a:gd name="T76" fmla="*/ 14 w 2038"/>
                  <a:gd name="T77" fmla="*/ 1785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38" h="1803">
                    <a:moveTo>
                      <a:pt x="14" y="1794"/>
                    </a:moveTo>
                    <a:lnTo>
                      <a:pt x="14" y="1803"/>
                    </a:lnTo>
                    <a:lnTo>
                      <a:pt x="0" y="1803"/>
                    </a:lnTo>
                    <a:lnTo>
                      <a:pt x="0" y="1794"/>
                    </a:lnTo>
                    <a:moveTo>
                      <a:pt x="23" y="10"/>
                    </a:moveTo>
                    <a:lnTo>
                      <a:pt x="23" y="1794"/>
                    </a:lnTo>
                    <a:lnTo>
                      <a:pt x="0" y="1794"/>
                    </a:lnTo>
                    <a:lnTo>
                      <a:pt x="0" y="10"/>
                    </a:lnTo>
                    <a:lnTo>
                      <a:pt x="23" y="10"/>
                    </a:lnTo>
                    <a:moveTo>
                      <a:pt x="14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10"/>
                    </a:lnTo>
                    <a:moveTo>
                      <a:pt x="2029" y="19"/>
                    </a:moveTo>
                    <a:lnTo>
                      <a:pt x="14" y="19"/>
                    </a:lnTo>
                    <a:lnTo>
                      <a:pt x="14" y="0"/>
                    </a:lnTo>
                    <a:lnTo>
                      <a:pt x="2029" y="0"/>
                    </a:lnTo>
                    <a:lnTo>
                      <a:pt x="2029" y="19"/>
                    </a:lnTo>
                    <a:moveTo>
                      <a:pt x="2029" y="10"/>
                    </a:moveTo>
                    <a:lnTo>
                      <a:pt x="2029" y="0"/>
                    </a:lnTo>
                    <a:lnTo>
                      <a:pt x="2038" y="0"/>
                    </a:lnTo>
                    <a:lnTo>
                      <a:pt x="2038" y="10"/>
                    </a:lnTo>
                    <a:lnTo>
                      <a:pt x="2029" y="10"/>
                    </a:lnTo>
                    <a:moveTo>
                      <a:pt x="2019" y="1794"/>
                    </a:moveTo>
                    <a:lnTo>
                      <a:pt x="2019" y="10"/>
                    </a:lnTo>
                    <a:lnTo>
                      <a:pt x="2038" y="10"/>
                    </a:lnTo>
                    <a:lnTo>
                      <a:pt x="2038" y="1794"/>
                    </a:lnTo>
                    <a:lnTo>
                      <a:pt x="2019" y="1794"/>
                    </a:lnTo>
                    <a:moveTo>
                      <a:pt x="2029" y="1794"/>
                    </a:moveTo>
                    <a:lnTo>
                      <a:pt x="2038" y="1794"/>
                    </a:lnTo>
                    <a:lnTo>
                      <a:pt x="2038" y="1803"/>
                    </a:lnTo>
                    <a:lnTo>
                      <a:pt x="2029" y="1803"/>
                    </a:lnTo>
                    <a:lnTo>
                      <a:pt x="2029" y="1794"/>
                    </a:lnTo>
                    <a:moveTo>
                      <a:pt x="14" y="1785"/>
                    </a:moveTo>
                    <a:lnTo>
                      <a:pt x="2029" y="1785"/>
                    </a:lnTo>
                    <a:lnTo>
                      <a:pt x="2029" y="1803"/>
                    </a:lnTo>
                    <a:lnTo>
                      <a:pt x="14" y="1803"/>
                    </a:lnTo>
                    <a:lnTo>
                      <a:pt x="14" y="178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95" name="Rectangle 194"/>
              <p:cNvSpPr>
                <a:spLocks noChangeArrowheads="1"/>
              </p:cNvSpPr>
              <p:nvPr/>
            </p:nvSpPr>
            <p:spPr bwMode="auto">
              <a:xfrm>
                <a:off x="7253288" y="2643454"/>
                <a:ext cx="1406525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96" name="Freeform 195"/>
              <p:cNvSpPr>
                <a:spLocks noEditPoints="1"/>
              </p:cNvSpPr>
              <p:nvPr/>
            </p:nvSpPr>
            <p:spPr bwMode="auto">
              <a:xfrm>
                <a:off x="7113588" y="1506804"/>
                <a:ext cx="1698625" cy="998537"/>
              </a:xfrm>
              <a:custGeom>
                <a:avLst/>
                <a:gdLst>
                  <a:gd name="T0" fmla="*/ 2 w 233"/>
                  <a:gd name="T1" fmla="*/ 136 h 137"/>
                  <a:gd name="T2" fmla="*/ 2 w 233"/>
                  <a:gd name="T3" fmla="*/ 137 h 137"/>
                  <a:gd name="T4" fmla="*/ 0 w 233"/>
                  <a:gd name="T5" fmla="*/ 137 h 137"/>
                  <a:gd name="T6" fmla="*/ 0 w 233"/>
                  <a:gd name="T7" fmla="*/ 136 h 137"/>
                  <a:gd name="T8" fmla="*/ 33 w 233"/>
                  <a:gd name="T9" fmla="*/ 52 h 137"/>
                  <a:gd name="T10" fmla="*/ 2 w 233"/>
                  <a:gd name="T11" fmla="*/ 136 h 137"/>
                  <a:gd name="T12" fmla="*/ 0 w 233"/>
                  <a:gd name="T13" fmla="*/ 136 h 137"/>
                  <a:gd name="T14" fmla="*/ 32 w 233"/>
                  <a:gd name="T15" fmla="*/ 50 h 137"/>
                  <a:gd name="T16" fmla="*/ 33 w 233"/>
                  <a:gd name="T17" fmla="*/ 52 h 137"/>
                  <a:gd name="T18" fmla="*/ 114 w 233"/>
                  <a:gd name="T19" fmla="*/ 1 h 137"/>
                  <a:gd name="T20" fmla="*/ 33 w 233"/>
                  <a:gd name="T21" fmla="*/ 52 h 137"/>
                  <a:gd name="T22" fmla="*/ 32 w 233"/>
                  <a:gd name="T23" fmla="*/ 50 h 137"/>
                  <a:gd name="T24" fmla="*/ 114 w 233"/>
                  <a:gd name="T25" fmla="*/ 0 h 137"/>
                  <a:gd name="T26" fmla="*/ 114 w 233"/>
                  <a:gd name="T27" fmla="*/ 1 h 137"/>
                  <a:gd name="T28" fmla="*/ 116 w 233"/>
                  <a:gd name="T29" fmla="*/ 1 h 137"/>
                  <a:gd name="T30" fmla="*/ 114 w 233"/>
                  <a:gd name="T31" fmla="*/ 1 h 137"/>
                  <a:gd name="T32" fmla="*/ 114 w 233"/>
                  <a:gd name="T33" fmla="*/ 0 h 137"/>
                  <a:gd name="T34" fmla="*/ 116 w 233"/>
                  <a:gd name="T35" fmla="*/ 0 h 137"/>
                  <a:gd name="T36" fmla="*/ 116 w 233"/>
                  <a:gd name="T37" fmla="*/ 1 h 137"/>
                  <a:gd name="T38" fmla="*/ 218 w 233"/>
                  <a:gd name="T39" fmla="*/ 86 h 137"/>
                  <a:gd name="T40" fmla="*/ 116 w 233"/>
                  <a:gd name="T41" fmla="*/ 1 h 137"/>
                  <a:gd name="T42" fmla="*/ 116 w 233"/>
                  <a:gd name="T43" fmla="*/ 0 h 137"/>
                  <a:gd name="T44" fmla="*/ 220 w 233"/>
                  <a:gd name="T45" fmla="*/ 86 h 137"/>
                  <a:gd name="T46" fmla="*/ 218 w 233"/>
                  <a:gd name="T47" fmla="*/ 86 h 137"/>
                  <a:gd name="T48" fmla="*/ 226 w 233"/>
                  <a:gd name="T49" fmla="*/ 112 h 137"/>
                  <a:gd name="T50" fmla="*/ 218 w 233"/>
                  <a:gd name="T51" fmla="*/ 86 h 137"/>
                  <a:gd name="T52" fmla="*/ 220 w 233"/>
                  <a:gd name="T53" fmla="*/ 86 h 137"/>
                  <a:gd name="T54" fmla="*/ 229 w 233"/>
                  <a:gd name="T55" fmla="*/ 112 h 137"/>
                  <a:gd name="T56" fmla="*/ 226 w 233"/>
                  <a:gd name="T57" fmla="*/ 112 h 137"/>
                  <a:gd name="T58" fmla="*/ 229 w 233"/>
                  <a:gd name="T59" fmla="*/ 136 h 137"/>
                  <a:gd name="T60" fmla="*/ 226 w 233"/>
                  <a:gd name="T61" fmla="*/ 112 h 137"/>
                  <a:gd name="T62" fmla="*/ 229 w 233"/>
                  <a:gd name="T63" fmla="*/ 112 h 137"/>
                  <a:gd name="T64" fmla="*/ 233 w 233"/>
                  <a:gd name="T65" fmla="*/ 136 h 137"/>
                  <a:gd name="T66" fmla="*/ 229 w 233"/>
                  <a:gd name="T67" fmla="*/ 136 h 137"/>
                  <a:gd name="T68" fmla="*/ 231 w 233"/>
                  <a:gd name="T69" fmla="*/ 136 h 137"/>
                  <a:gd name="T70" fmla="*/ 233 w 233"/>
                  <a:gd name="T71" fmla="*/ 136 h 137"/>
                  <a:gd name="T72" fmla="*/ 231 w 233"/>
                  <a:gd name="T73" fmla="*/ 136 h 137"/>
                  <a:gd name="T74" fmla="*/ 229 w 233"/>
                  <a:gd name="T75" fmla="*/ 137 h 137"/>
                  <a:gd name="T76" fmla="*/ 229 w 233"/>
                  <a:gd name="T77" fmla="*/ 136 h 137"/>
                  <a:gd name="T78" fmla="*/ 233 w 233"/>
                  <a:gd name="T79" fmla="*/ 136 h 137"/>
                  <a:gd name="T80" fmla="*/ 233 w 233"/>
                  <a:gd name="T81" fmla="*/ 137 h 137"/>
                  <a:gd name="T82" fmla="*/ 229 w 233"/>
                  <a:gd name="T83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3" h="137">
                    <a:moveTo>
                      <a:pt x="2" y="136"/>
                    </a:moveTo>
                    <a:cubicBezTo>
                      <a:pt x="2" y="136"/>
                      <a:pt x="2" y="136"/>
                      <a:pt x="2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36"/>
                      <a:pt x="0" y="136"/>
                      <a:pt x="0" y="136"/>
                    </a:cubicBezTo>
                    <a:moveTo>
                      <a:pt x="33" y="52"/>
                    </a:moveTo>
                    <a:cubicBezTo>
                      <a:pt x="14" y="79"/>
                      <a:pt x="2" y="112"/>
                      <a:pt x="2" y="136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12"/>
                      <a:pt x="13" y="77"/>
                      <a:pt x="32" y="50"/>
                    </a:cubicBezTo>
                    <a:lnTo>
                      <a:pt x="33" y="52"/>
                    </a:lnTo>
                    <a:close/>
                    <a:moveTo>
                      <a:pt x="114" y="1"/>
                    </a:moveTo>
                    <a:cubicBezTo>
                      <a:pt x="82" y="3"/>
                      <a:pt x="54" y="24"/>
                      <a:pt x="33" y="52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53" y="22"/>
                      <a:pt x="81" y="0"/>
                      <a:pt x="114" y="0"/>
                    </a:cubicBezTo>
                    <a:lnTo>
                      <a:pt x="114" y="1"/>
                    </a:lnTo>
                    <a:close/>
                    <a:moveTo>
                      <a:pt x="116" y="1"/>
                    </a:move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114" y="0"/>
                      <a:pt x="114" y="0"/>
                      <a:pt x="116" y="0"/>
                    </a:cubicBezTo>
                    <a:lnTo>
                      <a:pt x="116" y="1"/>
                    </a:lnTo>
                    <a:close/>
                    <a:moveTo>
                      <a:pt x="218" y="86"/>
                    </a:moveTo>
                    <a:cubicBezTo>
                      <a:pt x="199" y="43"/>
                      <a:pt x="161" y="1"/>
                      <a:pt x="116" y="1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63" y="0"/>
                      <a:pt x="201" y="41"/>
                      <a:pt x="220" y="86"/>
                    </a:cubicBezTo>
                    <a:lnTo>
                      <a:pt x="218" y="86"/>
                    </a:lnTo>
                    <a:close/>
                    <a:moveTo>
                      <a:pt x="226" y="112"/>
                    </a:moveTo>
                    <a:cubicBezTo>
                      <a:pt x="224" y="104"/>
                      <a:pt x="222" y="95"/>
                      <a:pt x="218" y="86"/>
                    </a:cubicBezTo>
                    <a:cubicBezTo>
                      <a:pt x="220" y="86"/>
                      <a:pt x="220" y="86"/>
                      <a:pt x="220" y="86"/>
                    </a:cubicBezTo>
                    <a:cubicBezTo>
                      <a:pt x="224" y="94"/>
                      <a:pt x="228" y="103"/>
                      <a:pt x="229" y="112"/>
                    </a:cubicBezTo>
                    <a:lnTo>
                      <a:pt x="226" y="112"/>
                    </a:lnTo>
                    <a:close/>
                    <a:moveTo>
                      <a:pt x="229" y="136"/>
                    </a:moveTo>
                    <a:cubicBezTo>
                      <a:pt x="229" y="128"/>
                      <a:pt x="228" y="121"/>
                      <a:pt x="226" y="112"/>
                    </a:cubicBezTo>
                    <a:cubicBezTo>
                      <a:pt x="229" y="112"/>
                      <a:pt x="229" y="112"/>
                      <a:pt x="229" y="112"/>
                    </a:cubicBezTo>
                    <a:cubicBezTo>
                      <a:pt x="231" y="119"/>
                      <a:pt x="233" y="128"/>
                      <a:pt x="233" y="136"/>
                    </a:cubicBezTo>
                    <a:lnTo>
                      <a:pt x="229" y="136"/>
                    </a:lnTo>
                    <a:close/>
                    <a:moveTo>
                      <a:pt x="231" y="136"/>
                    </a:moveTo>
                    <a:cubicBezTo>
                      <a:pt x="233" y="136"/>
                      <a:pt x="233" y="136"/>
                      <a:pt x="233" y="136"/>
                    </a:cubicBezTo>
                    <a:lnTo>
                      <a:pt x="231" y="136"/>
                    </a:lnTo>
                    <a:close/>
                    <a:moveTo>
                      <a:pt x="229" y="137"/>
                    </a:moveTo>
                    <a:cubicBezTo>
                      <a:pt x="229" y="136"/>
                      <a:pt x="229" y="136"/>
                      <a:pt x="229" y="136"/>
                    </a:cubicBezTo>
                    <a:cubicBezTo>
                      <a:pt x="233" y="136"/>
                      <a:pt x="233" y="136"/>
                      <a:pt x="233" y="136"/>
                    </a:cubicBezTo>
                    <a:cubicBezTo>
                      <a:pt x="233" y="137"/>
                      <a:pt x="233" y="137"/>
                      <a:pt x="233" y="137"/>
                    </a:cubicBezTo>
                    <a:lnTo>
                      <a:pt x="229" y="1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97" name="Freeform 196"/>
              <p:cNvSpPr>
                <a:spLocks noEditPoints="1"/>
              </p:cNvSpPr>
              <p:nvPr/>
            </p:nvSpPr>
            <p:spPr bwMode="auto">
              <a:xfrm>
                <a:off x="8659813" y="2489467"/>
                <a:ext cx="290513" cy="334962"/>
              </a:xfrm>
              <a:custGeom>
                <a:avLst/>
                <a:gdLst>
                  <a:gd name="T0" fmla="*/ 174 w 183"/>
                  <a:gd name="T1" fmla="*/ 10 h 211"/>
                  <a:gd name="T2" fmla="*/ 174 w 183"/>
                  <a:gd name="T3" fmla="*/ 0 h 211"/>
                  <a:gd name="T4" fmla="*/ 183 w 183"/>
                  <a:gd name="T5" fmla="*/ 0 h 211"/>
                  <a:gd name="T6" fmla="*/ 183 w 183"/>
                  <a:gd name="T7" fmla="*/ 10 h 211"/>
                  <a:gd name="T8" fmla="*/ 174 w 183"/>
                  <a:gd name="T9" fmla="*/ 202 h 211"/>
                  <a:gd name="T10" fmla="*/ 174 w 183"/>
                  <a:gd name="T11" fmla="*/ 10 h 211"/>
                  <a:gd name="T12" fmla="*/ 183 w 183"/>
                  <a:gd name="T13" fmla="*/ 10 h 211"/>
                  <a:gd name="T14" fmla="*/ 183 w 183"/>
                  <a:gd name="T15" fmla="*/ 202 h 211"/>
                  <a:gd name="T16" fmla="*/ 174 w 183"/>
                  <a:gd name="T17" fmla="*/ 202 h 211"/>
                  <a:gd name="T18" fmla="*/ 174 w 183"/>
                  <a:gd name="T19" fmla="*/ 202 h 211"/>
                  <a:gd name="T20" fmla="*/ 183 w 183"/>
                  <a:gd name="T21" fmla="*/ 202 h 211"/>
                  <a:gd name="T22" fmla="*/ 183 w 183"/>
                  <a:gd name="T23" fmla="*/ 211 h 211"/>
                  <a:gd name="T24" fmla="*/ 174 w 183"/>
                  <a:gd name="T25" fmla="*/ 211 h 211"/>
                  <a:gd name="T26" fmla="*/ 174 w 183"/>
                  <a:gd name="T27" fmla="*/ 202 h 211"/>
                  <a:gd name="T28" fmla="*/ 0 w 183"/>
                  <a:gd name="T29" fmla="*/ 193 h 211"/>
                  <a:gd name="T30" fmla="*/ 174 w 183"/>
                  <a:gd name="T31" fmla="*/ 193 h 211"/>
                  <a:gd name="T32" fmla="*/ 174 w 183"/>
                  <a:gd name="T33" fmla="*/ 211 h 211"/>
                  <a:gd name="T34" fmla="*/ 0 w 183"/>
                  <a:gd name="T35" fmla="*/ 211 h 211"/>
                  <a:gd name="T36" fmla="*/ 0 w 183"/>
                  <a:gd name="T37" fmla="*/ 193 h 211"/>
                  <a:gd name="T38" fmla="*/ 0 w 183"/>
                  <a:gd name="T39" fmla="*/ 211 h 211"/>
                  <a:gd name="T40" fmla="*/ 0 w 183"/>
                  <a:gd name="T41" fmla="*/ 202 h 211"/>
                  <a:gd name="T42" fmla="*/ 0 w 183"/>
                  <a:gd name="T43" fmla="*/ 211 h 211"/>
                  <a:gd name="T44" fmla="*/ 9 w 183"/>
                  <a:gd name="T45" fmla="*/ 10 h 211"/>
                  <a:gd name="T46" fmla="*/ 9 w 183"/>
                  <a:gd name="T47" fmla="*/ 202 h 211"/>
                  <a:gd name="T48" fmla="*/ 0 w 183"/>
                  <a:gd name="T49" fmla="*/ 202 h 211"/>
                  <a:gd name="T50" fmla="*/ 0 w 183"/>
                  <a:gd name="T51" fmla="*/ 10 h 211"/>
                  <a:gd name="T52" fmla="*/ 9 w 183"/>
                  <a:gd name="T53" fmla="*/ 10 h 211"/>
                  <a:gd name="T54" fmla="*/ 0 w 183"/>
                  <a:gd name="T55" fmla="*/ 10 h 211"/>
                  <a:gd name="T56" fmla="*/ 0 w 183"/>
                  <a:gd name="T57" fmla="*/ 0 h 211"/>
                  <a:gd name="T58" fmla="*/ 0 w 183"/>
                  <a:gd name="T59" fmla="*/ 10 h 211"/>
                  <a:gd name="T60" fmla="*/ 174 w 183"/>
                  <a:gd name="T61" fmla="*/ 19 h 211"/>
                  <a:gd name="T62" fmla="*/ 0 w 183"/>
                  <a:gd name="T63" fmla="*/ 19 h 211"/>
                  <a:gd name="T64" fmla="*/ 0 w 183"/>
                  <a:gd name="T65" fmla="*/ 0 h 211"/>
                  <a:gd name="T66" fmla="*/ 174 w 183"/>
                  <a:gd name="T67" fmla="*/ 0 h 211"/>
                  <a:gd name="T68" fmla="*/ 174 w 183"/>
                  <a:gd name="T69" fmla="*/ 19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3" h="211">
                    <a:moveTo>
                      <a:pt x="174" y="10"/>
                    </a:moveTo>
                    <a:lnTo>
                      <a:pt x="174" y="0"/>
                    </a:lnTo>
                    <a:lnTo>
                      <a:pt x="183" y="0"/>
                    </a:lnTo>
                    <a:lnTo>
                      <a:pt x="183" y="10"/>
                    </a:lnTo>
                    <a:moveTo>
                      <a:pt x="174" y="202"/>
                    </a:moveTo>
                    <a:lnTo>
                      <a:pt x="174" y="10"/>
                    </a:lnTo>
                    <a:lnTo>
                      <a:pt x="183" y="10"/>
                    </a:lnTo>
                    <a:lnTo>
                      <a:pt x="183" y="202"/>
                    </a:lnTo>
                    <a:lnTo>
                      <a:pt x="174" y="202"/>
                    </a:lnTo>
                    <a:moveTo>
                      <a:pt x="174" y="202"/>
                    </a:moveTo>
                    <a:lnTo>
                      <a:pt x="183" y="202"/>
                    </a:lnTo>
                    <a:lnTo>
                      <a:pt x="183" y="211"/>
                    </a:lnTo>
                    <a:lnTo>
                      <a:pt x="174" y="211"/>
                    </a:lnTo>
                    <a:lnTo>
                      <a:pt x="174" y="202"/>
                    </a:lnTo>
                    <a:moveTo>
                      <a:pt x="0" y="193"/>
                    </a:moveTo>
                    <a:lnTo>
                      <a:pt x="174" y="193"/>
                    </a:lnTo>
                    <a:lnTo>
                      <a:pt x="174" y="211"/>
                    </a:lnTo>
                    <a:lnTo>
                      <a:pt x="0" y="211"/>
                    </a:lnTo>
                    <a:lnTo>
                      <a:pt x="0" y="193"/>
                    </a:lnTo>
                    <a:moveTo>
                      <a:pt x="0" y="211"/>
                    </a:moveTo>
                    <a:lnTo>
                      <a:pt x="0" y="202"/>
                    </a:lnTo>
                    <a:lnTo>
                      <a:pt x="0" y="211"/>
                    </a:lnTo>
                    <a:moveTo>
                      <a:pt x="9" y="10"/>
                    </a:moveTo>
                    <a:lnTo>
                      <a:pt x="9" y="202"/>
                    </a:lnTo>
                    <a:lnTo>
                      <a:pt x="0" y="202"/>
                    </a:lnTo>
                    <a:lnTo>
                      <a:pt x="0" y="10"/>
                    </a:lnTo>
                    <a:lnTo>
                      <a:pt x="9" y="10"/>
                    </a:lnTo>
                    <a:moveTo>
                      <a:pt x="0" y="10"/>
                    </a:moveTo>
                    <a:lnTo>
                      <a:pt x="0" y="0"/>
                    </a:lnTo>
                    <a:lnTo>
                      <a:pt x="0" y="10"/>
                    </a:lnTo>
                    <a:moveTo>
                      <a:pt x="174" y="19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174" y="0"/>
                    </a:lnTo>
                    <a:lnTo>
                      <a:pt x="174" y="1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98" name="Freeform 197"/>
              <p:cNvSpPr>
                <a:spLocks/>
              </p:cNvSpPr>
              <p:nvPr/>
            </p:nvSpPr>
            <p:spPr bwMode="auto">
              <a:xfrm>
                <a:off x="8659813" y="2505342"/>
                <a:ext cx="290513" cy="304800"/>
              </a:xfrm>
              <a:custGeom>
                <a:avLst/>
                <a:gdLst>
                  <a:gd name="T0" fmla="*/ 0 w 183"/>
                  <a:gd name="T1" fmla="*/ 9 h 192"/>
                  <a:gd name="T2" fmla="*/ 174 w 183"/>
                  <a:gd name="T3" fmla="*/ 192 h 192"/>
                  <a:gd name="T4" fmla="*/ 183 w 183"/>
                  <a:gd name="T5" fmla="*/ 183 h 192"/>
                  <a:gd name="T6" fmla="*/ 9 w 183"/>
                  <a:gd name="T7" fmla="*/ 0 h 192"/>
                  <a:gd name="T8" fmla="*/ 0 w 183"/>
                  <a:gd name="T9" fmla="*/ 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2">
                    <a:moveTo>
                      <a:pt x="0" y="9"/>
                    </a:moveTo>
                    <a:lnTo>
                      <a:pt x="174" y="192"/>
                    </a:lnTo>
                    <a:lnTo>
                      <a:pt x="183" y="183"/>
                    </a:lnTo>
                    <a:lnTo>
                      <a:pt x="9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99" name="Freeform 198"/>
              <p:cNvSpPr>
                <a:spLocks/>
              </p:cNvSpPr>
              <p:nvPr/>
            </p:nvSpPr>
            <p:spPr bwMode="auto">
              <a:xfrm>
                <a:off x="8659813" y="2505342"/>
                <a:ext cx="290513" cy="304800"/>
              </a:xfrm>
              <a:custGeom>
                <a:avLst/>
                <a:gdLst>
                  <a:gd name="T0" fmla="*/ 0 w 183"/>
                  <a:gd name="T1" fmla="*/ 9 h 192"/>
                  <a:gd name="T2" fmla="*/ 174 w 183"/>
                  <a:gd name="T3" fmla="*/ 192 h 192"/>
                  <a:gd name="T4" fmla="*/ 183 w 183"/>
                  <a:gd name="T5" fmla="*/ 183 h 192"/>
                  <a:gd name="T6" fmla="*/ 9 w 183"/>
                  <a:gd name="T7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3" h="192">
                    <a:moveTo>
                      <a:pt x="0" y="9"/>
                    </a:moveTo>
                    <a:lnTo>
                      <a:pt x="174" y="192"/>
                    </a:lnTo>
                    <a:lnTo>
                      <a:pt x="183" y="183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0" name="Freeform 199"/>
              <p:cNvSpPr>
                <a:spLocks noEditPoints="1"/>
              </p:cNvSpPr>
              <p:nvPr/>
            </p:nvSpPr>
            <p:spPr bwMode="auto">
              <a:xfrm>
                <a:off x="6975476" y="2489467"/>
                <a:ext cx="292100" cy="334962"/>
              </a:xfrm>
              <a:custGeom>
                <a:avLst/>
                <a:gdLst>
                  <a:gd name="T0" fmla="*/ 175 w 184"/>
                  <a:gd name="T1" fmla="*/ 10 h 211"/>
                  <a:gd name="T2" fmla="*/ 175 w 184"/>
                  <a:gd name="T3" fmla="*/ 0 h 211"/>
                  <a:gd name="T4" fmla="*/ 184 w 184"/>
                  <a:gd name="T5" fmla="*/ 0 h 211"/>
                  <a:gd name="T6" fmla="*/ 184 w 184"/>
                  <a:gd name="T7" fmla="*/ 10 h 211"/>
                  <a:gd name="T8" fmla="*/ 175 w 184"/>
                  <a:gd name="T9" fmla="*/ 202 h 211"/>
                  <a:gd name="T10" fmla="*/ 175 w 184"/>
                  <a:gd name="T11" fmla="*/ 10 h 211"/>
                  <a:gd name="T12" fmla="*/ 184 w 184"/>
                  <a:gd name="T13" fmla="*/ 10 h 211"/>
                  <a:gd name="T14" fmla="*/ 184 w 184"/>
                  <a:gd name="T15" fmla="*/ 202 h 211"/>
                  <a:gd name="T16" fmla="*/ 175 w 184"/>
                  <a:gd name="T17" fmla="*/ 202 h 211"/>
                  <a:gd name="T18" fmla="*/ 175 w 184"/>
                  <a:gd name="T19" fmla="*/ 202 h 211"/>
                  <a:gd name="T20" fmla="*/ 184 w 184"/>
                  <a:gd name="T21" fmla="*/ 202 h 211"/>
                  <a:gd name="T22" fmla="*/ 184 w 184"/>
                  <a:gd name="T23" fmla="*/ 211 h 211"/>
                  <a:gd name="T24" fmla="*/ 175 w 184"/>
                  <a:gd name="T25" fmla="*/ 211 h 211"/>
                  <a:gd name="T26" fmla="*/ 175 w 184"/>
                  <a:gd name="T27" fmla="*/ 202 h 211"/>
                  <a:gd name="T28" fmla="*/ 0 w 184"/>
                  <a:gd name="T29" fmla="*/ 193 h 211"/>
                  <a:gd name="T30" fmla="*/ 175 w 184"/>
                  <a:gd name="T31" fmla="*/ 193 h 211"/>
                  <a:gd name="T32" fmla="*/ 175 w 184"/>
                  <a:gd name="T33" fmla="*/ 211 h 211"/>
                  <a:gd name="T34" fmla="*/ 0 w 184"/>
                  <a:gd name="T35" fmla="*/ 211 h 211"/>
                  <a:gd name="T36" fmla="*/ 0 w 184"/>
                  <a:gd name="T37" fmla="*/ 193 h 211"/>
                  <a:gd name="T38" fmla="*/ 0 w 184"/>
                  <a:gd name="T39" fmla="*/ 211 h 211"/>
                  <a:gd name="T40" fmla="*/ 0 w 184"/>
                  <a:gd name="T41" fmla="*/ 202 h 211"/>
                  <a:gd name="T42" fmla="*/ 0 w 184"/>
                  <a:gd name="T43" fmla="*/ 211 h 211"/>
                  <a:gd name="T44" fmla="*/ 9 w 184"/>
                  <a:gd name="T45" fmla="*/ 10 h 211"/>
                  <a:gd name="T46" fmla="*/ 9 w 184"/>
                  <a:gd name="T47" fmla="*/ 202 h 211"/>
                  <a:gd name="T48" fmla="*/ 0 w 184"/>
                  <a:gd name="T49" fmla="*/ 202 h 211"/>
                  <a:gd name="T50" fmla="*/ 0 w 184"/>
                  <a:gd name="T51" fmla="*/ 10 h 211"/>
                  <a:gd name="T52" fmla="*/ 9 w 184"/>
                  <a:gd name="T53" fmla="*/ 10 h 211"/>
                  <a:gd name="T54" fmla="*/ 0 w 184"/>
                  <a:gd name="T55" fmla="*/ 10 h 211"/>
                  <a:gd name="T56" fmla="*/ 0 w 184"/>
                  <a:gd name="T57" fmla="*/ 0 h 211"/>
                  <a:gd name="T58" fmla="*/ 0 w 184"/>
                  <a:gd name="T59" fmla="*/ 10 h 211"/>
                  <a:gd name="T60" fmla="*/ 175 w 184"/>
                  <a:gd name="T61" fmla="*/ 19 h 211"/>
                  <a:gd name="T62" fmla="*/ 0 w 184"/>
                  <a:gd name="T63" fmla="*/ 19 h 211"/>
                  <a:gd name="T64" fmla="*/ 0 w 184"/>
                  <a:gd name="T65" fmla="*/ 0 h 211"/>
                  <a:gd name="T66" fmla="*/ 175 w 184"/>
                  <a:gd name="T67" fmla="*/ 0 h 211"/>
                  <a:gd name="T68" fmla="*/ 175 w 184"/>
                  <a:gd name="T69" fmla="*/ 19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4" h="211">
                    <a:moveTo>
                      <a:pt x="175" y="10"/>
                    </a:moveTo>
                    <a:lnTo>
                      <a:pt x="175" y="0"/>
                    </a:lnTo>
                    <a:lnTo>
                      <a:pt x="184" y="0"/>
                    </a:lnTo>
                    <a:lnTo>
                      <a:pt x="184" y="10"/>
                    </a:lnTo>
                    <a:moveTo>
                      <a:pt x="175" y="202"/>
                    </a:moveTo>
                    <a:lnTo>
                      <a:pt x="175" y="10"/>
                    </a:lnTo>
                    <a:lnTo>
                      <a:pt x="184" y="10"/>
                    </a:lnTo>
                    <a:lnTo>
                      <a:pt x="184" y="202"/>
                    </a:lnTo>
                    <a:lnTo>
                      <a:pt x="175" y="202"/>
                    </a:lnTo>
                    <a:moveTo>
                      <a:pt x="175" y="202"/>
                    </a:moveTo>
                    <a:lnTo>
                      <a:pt x="184" y="202"/>
                    </a:lnTo>
                    <a:lnTo>
                      <a:pt x="184" y="211"/>
                    </a:lnTo>
                    <a:lnTo>
                      <a:pt x="175" y="211"/>
                    </a:lnTo>
                    <a:lnTo>
                      <a:pt x="175" y="202"/>
                    </a:lnTo>
                    <a:moveTo>
                      <a:pt x="0" y="193"/>
                    </a:moveTo>
                    <a:lnTo>
                      <a:pt x="175" y="193"/>
                    </a:lnTo>
                    <a:lnTo>
                      <a:pt x="175" y="211"/>
                    </a:lnTo>
                    <a:lnTo>
                      <a:pt x="0" y="211"/>
                    </a:lnTo>
                    <a:lnTo>
                      <a:pt x="0" y="193"/>
                    </a:lnTo>
                    <a:moveTo>
                      <a:pt x="0" y="211"/>
                    </a:moveTo>
                    <a:lnTo>
                      <a:pt x="0" y="202"/>
                    </a:lnTo>
                    <a:lnTo>
                      <a:pt x="0" y="211"/>
                    </a:lnTo>
                    <a:moveTo>
                      <a:pt x="9" y="10"/>
                    </a:moveTo>
                    <a:lnTo>
                      <a:pt x="9" y="202"/>
                    </a:lnTo>
                    <a:lnTo>
                      <a:pt x="0" y="202"/>
                    </a:lnTo>
                    <a:lnTo>
                      <a:pt x="0" y="10"/>
                    </a:lnTo>
                    <a:lnTo>
                      <a:pt x="9" y="10"/>
                    </a:lnTo>
                    <a:moveTo>
                      <a:pt x="0" y="10"/>
                    </a:moveTo>
                    <a:lnTo>
                      <a:pt x="0" y="0"/>
                    </a:lnTo>
                    <a:lnTo>
                      <a:pt x="0" y="10"/>
                    </a:lnTo>
                    <a:moveTo>
                      <a:pt x="175" y="19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175" y="0"/>
                    </a:lnTo>
                    <a:lnTo>
                      <a:pt x="175" y="1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1" name="Freeform 200"/>
              <p:cNvSpPr>
                <a:spLocks/>
              </p:cNvSpPr>
              <p:nvPr/>
            </p:nvSpPr>
            <p:spPr bwMode="auto">
              <a:xfrm>
                <a:off x="6975476" y="2505342"/>
                <a:ext cx="292100" cy="304800"/>
              </a:xfrm>
              <a:custGeom>
                <a:avLst/>
                <a:gdLst>
                  <a:gd name="T0" fmla="*/ 175 w 184"/>
                  <a:gd name="T1" fmla="*/ 0 h 192"/>
                  <a:gd name="T2" fmla="*/ 0 w 184"/>
                  <a:gd name="T3" fmla="*/ 183 h 192"/>
                  <a:gd name="T4" fmla="*/ 9 w 184"/>
                  <a:gd name="T5" fmla="*/ 192 h 192"/>
                  <a:gd name="T6" fmla="*/ 184 w 184"/>
                  <a:gd name="T7" fmla="*/ 9 h 192"/>
                  <a:gd name="T8" fmla="*/ 175 w 184"/>
                  <a:gd name="T9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92">
                    <a:moveTo>
                      <a:pt x="175" y="0"/>
                    </a:moveTo>
                    <a:lnTo>
                      <a:pt x="0" y="183"/>
                    </a:lnTo>
                    <a:lnTo>
                      <a:pt x="9" y="192"/>
                    </a:lnTo>
                    <a:lnTo>
                      <a:pt x="184" y="9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2" name="Freeform 201"/>
              <p:cNvSpPr>
                <a:spLocks/>
              </p:cNvSpPr>
              <p:nvPr/>
            </p:nvSpPr>
            <p:spPr bwMode="auto">
              <a:xfrm>
                <a:off x="6975476" y="2505342"/>
                <a:ext cx="292100" cy="304800"/>
              </a:xfrm>
              <a:custGeom>
                <a:avLst/>
                <a:gdLst>
                  <a:gd name="T0" fmla="*/ 175 w 184"/>
                  <a:gd name="T1" fmla="*/ 0 h 192"/>
                  <a:gd name="T2" fmla="*/ 0 w 184"/>
                  <a:gd name="T3" fmla="*/ 183 h 192"/>
                  <a:gd name="T4" fmla="*/ 9 w 184"/>
                  <a:gd name="T5" fmla="*/ 192 h 192"/>
                  <a:gd name="T6" fmla="*/ 184 w 184"/>
                  <a:gd name="T7" fmla="*/ 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4" h="192">
                    <a:moveTo>
                      <a:pt x="175" y="0"/>
                    </a:moveTo>
                    <a:lnTo>
                      <a:pt x="0" y="183"/>
                    </a:lnTo>
                    <a:lnTo>
                      <a:pt x="9" y="192"/>
                    </a:lnTo>
                    <a:lnTo>
                      <a:pt x="184" y="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3" name="Rectangle 202"/>
              <p:cNvSpPr>
                <a:spLocks noChangeArrowheads="1"/>
              </p:cNvSpPr>
              <p:nvPr/>
            </p:nvSpPr>
            <p:spPr bwMode="auto">
              <a:xfrm>
                <a:off x="8789988" y="2810142"/>
                <a:ext cx="22225" cy="3492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4" name="Rectangle 203"/>
              <p:cNvSpPr>
                <a:spLocks noChangeArrowheads="1"/>
              </p:cNvSpPr>
              <p:nvPr/>
            </p:nvSpPr>
            <p:spPr bwMode="auto">
              <a:xfrm>
                <a:off x="8950326" y="2643454"/>
                <a:ext cx="219075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5" name="Rectangle 204"/>
              <p:cNvSpPr>
                <a:spLocks noChangeArrowheads="1"/>
              </p:cNvSpPr>
              <p:nvPr/>
            </p:nvSpPr>
            <p:spPr bwMode="auto">
              <a:xfrm>
                <a:off x="9307513" y="2840304"/>
                <a:ext cx="22225" cy="3190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6" name="Rectangle 205"/>
              <p:cNvSpPr>
                <a:spLocks noChangeArrowheads="1"/>
              </p:cNvSpPr>
              <p:nvPr/>
            </p:nvSpPr>
            <p:spPr bwMode="auto">
              <a:xfrm>
                <a:off x="9490076" y="2643454"/>
                <a:ext cx="115200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7" name="Rectangle 206"/>
              <p:cNvSpPr>
                <a:spLocks noChangeArrowheads="1"/>
              </p:cNvSpPr>
              <p:nvPr/>
            </p:nvSpPr>
            <p:spPr bwMode="auto">
              <a:xfrm>
                <a:off x="6772276" y="2643454"/>
                <a:ext cx="217488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8" name="Rectangle 207"/>
              <p:cNvSpPr>
                <a:spLocks noChangeArrowheads="1"/>
              </p:cNvSpPr>
              <p:nvPr/>
            </p:nvSpPr>
            <p:spPr bwMode="auto">
              <a:xfrm>
                <a:off x="3522663" y="2643454"/>
                <a:ext cx="3249613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9" name="Freeform 208"/>
              <p:cNvSpPr>
                <a:spLocks/>
              </p:cNvSpPr>
              <p:nvPr/>
            </p:nvSpPr>
            <p:spPr bwMode="auto">
              <a:xfrm>
                <a:off x="7777163" y="1340117"/>
                <a:ext cx="342900" cy="377825"/>
              </a:xfrm>
              <a:custGeom>
                <a:avLst/>
                <a:gdLst>
                  <a:gd name="T0" fmla="*/ 74 w 216"/>
                  <a:gd name="T1" fmla="*/ 238 h 238"/>
                  <a:gd name="T2" fmla="*/ 216 w 216"/>
                  <a:gd name="T3" fmla="*/ 82 h 238"/>
                  <a:gd name="T4" fmla="*/ 147 w 216"/>
                  <a:gd name="T5" fmla="*/ 0 h 238"/>
                  <a:gd name="T6" fmla="*/ 0 w 216"/>
                  <a:gd name="T7" fmla="*/ 160 h 238"/>
                  <a:gd name="T8" fmla="*/ 74 w 216"/>
                  <a:gd name="T9" fmla="*/ 23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" h="238">
                    <a:moveTo>
                      <a:pt x="74" y="238"/>
                    </a:moveTo>
                    <a:lnTo>
                      <a:pt x="216" y="82"/>
                    </a:lnTo>
                    <a:lnTo>
                      <a:pt x="147" y="0"/>
                    </a:lnTo>
                    <a:lnTo>
                      <a:pt x="0" y="160"/>
                    </a:lnTo>
                    <a:lnTo>
                      <a:pt x="74" y="238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0" name="Oval 209"/>
              <p:cNvSpPr>
                <a:spLocks noChangeArrowheads="1"/>
              </p:cNvSpPr>
              <p:nvPr/>
            </p:nvSpPr>
            <p:spPr bwMode="auto">
              <a:xfrm>
                <a:off x="9155113" y="2540267"/>
                <a:ext cx="334963" cy="342900"/>
              </a:xfrm>
              <a:prstGeom prst="ellipse">
                <a:avLst/>
              </a:prstGeom>
              <a:solidFill>
                <a:srgbClr val="000000"/>
              </a:solidFill>
              <a:ln w="301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1" name="Freeform 210"/>
              <p:cNvSpPr>
                <a:spLocks/>
              </p:cNvSpPr>
              <p:nvPr/>
            </p:nvSpPr>
            <p:spPr bwMode="auto">
              <a:xfrm>
                <a:off x="9218868" y="2606942"/>
                <a:ext cx="204788" cy="180975"/>
              </a:xfrm>
              <a:custGeom>
                <a:avLst/>
                <a:gdLst>
                  <a:gd name="T0" fmla="*/ 24 w 28"/>
                  <a:gd name="T1" fmla="*/ 25 h 25"/>
                  <a:gd name="T2" fmla="*/ 28 w 28"/>
                  <a:gd name="T3" fmla="*/ 15 h 25"/>
                  <a:gd name="T4" fmla="*/ 14 w 28"/>
                  <a:gd name="T5" fmla="*/ 0 h 25"/>
                  <a:gd name="T6" fmla="*/ 0 w 28"/>
                  <a:gd name="T7" fmla="*/ 15 h 25"/>
                  <a:gd name="T8" fmla="*/ 4 w 28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5">
                    <a:moveTo>
                      <a:pt x="24" y="25"/>
                    </a:moveTo>
                    <a:cubicBezTo>
                      <a:pt x="26" y="23"/>
                      <a:pt x="28" y="19"/>
                      <a:pt x="28" y="15"/>
                    </a:cubicBezTo>
                    <a:cubicBezTo>
                      <a:pt x="28" y="7"/>
                      <a:pt x="22" y="0"/>
                      <a:pt x="14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19"/>
                      <a:pt x="2" y="23"/>
                      <a:pt x="4" y="25"/>
                    </a:cubicBez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2" name="Freeform 211"/>
              <p:cNvSpPr>
                <a:spLocks/>
              </p:cNvSpPr>
              <p:nvPr/>
            </p:nvSpPr>
            <p:spPr bwMode="auto">
              <a:xfrm>
                <a:off x="9218868" y="2759342"/>
                <a:ext cx="58738" cy="58737"/>
              </a:xfrm>
              <a:custGeom>
                <a:avLst/>
                <a:gdLst>
                  <a:gd name="T0" fmla="*/ 14 w 37"/>
                  <a:gd name="T1" fmla="*/ 14 h 37"/>
                  <a:gd name="T2" fmla="*/ 0 w 37"/>
                  <a:gd name="T3" fmla="*/ 28 h 37"/>
                  <a:gd name="T4" fmla="*/ 0 w 37"/>
                  <a:gd name="T5" fmla="*/ 28 h 37"/>
                  <a:gd name="T6" fmla="*/ 37 w 37"/>
                  <a:gd name="T7" fmla="*/ 37 h 37"/>
                  <a:gd name="T8" fmla="*/ 28 w 37"/>
                  <a:gd name="T9" fmla="*/ 0 h 37"/>
                  <a:gd name="T10" fmla="*/ 28 w 37"/>
                  <a:gd name="T11" fmla="*/ 0 h 37"/>
                  <a:gd name="T12" fmla="*/ 14 w 37"/>
                  <a:gd name="T13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7">
                    <a:moveTo>
                      <a:pt x="14" y="14"/>
                    </a:moveTo>
                    <a:lnTo>
                      <a:pt x="0" y="28"/>
                    </a:lnTo>
                    <a:lnTo>
                      <a:pt x="0" y="28"/>
                    </a:lnTo>
                    <a:lnTo>
                      <a:pt x="37" y="37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3" name="Freeform 212"/>
              <p:cNvSpPr>
                <a:spLocks/>
              </p:cNvSpPr>
              <p:nvPr/>
            </p:nvSpPr>
            <p:spPr bwMode="auto">
              <a:xfrm>
                <a:off x="9212263" y="2759342"/>
                <a:ext cx="58738" cy="58737"/>
              </a:xfrm>
              <a:custGeom>
                <a:avLst/>
                <a:gdLst>
                  <a:gd name="T0" fmla="*/ 14 w 37"/>
                  <a:gd name="T1" fmla="*/ 14 h 37"/>
                  <a:gd name="T2" fmla="*/ 0 w 37"/>
                  <a:gd name="T3" fmla="*/ 28 h 37"/>
                  <a:gd name="T4" fmla="*/ 0 w 37"/>
                  <a:gd name="T5" fmla="*/ 28 h 37"/>
                  <a:gd name="T6" fmla="*/ 37 w 37"/>
                  <a:gd name="T7" fmla="*/ 37 h 37"/>
                  <a:gd name="T8" fmla="*/ 28 w 37"/>
                  <a:gd name="T9" fmla="*/ 0 h 37"/>
                  <a:gd name="T10" fmla="*/ 28 w 37"/>
                  <a:gd name="T11" fmla="*/ 0 h 37"/>
                  <a:gd name="T12" fmla="*/ 14 w 37"/>
                  <a:gd name="T13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7">
                    <a:moveTo>
                      <a:pt x="14" y="14"/>
                    </a:moveTo>
                    <a:lnTo>
                      <a:pt x="0" y="28"/>
                    </a:lnTo>
                    <a:lnTo>
                      <a:pt x="0" y="28"/>
                    </a:lnTo>
                    <a:lnTo>
                      <a:pt x="37" y="37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14" y="1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4" name="Freeform 213"/>
              <p:cNvSpPr>
                <a:spLocks/>
              </p:cNvSpPr>
              <p:nvPr/>
            </p:nvSpPr>
            <p:spPr bwMode="auto">
              <a:xfrm>
                <a:off x="8666163" y="3159392"/>
                <a:ext cx="277813" cy="131762"/>
              </a:xfrm>
              <a:custGeom>
                <a:avLst/>
                <a:gdLst>
                  <a:gd name="T0" fmla="*/ 17 w 38"/>
                  <a:gd name="T1" fmla="*/ 0 h 18"/>
                  <a:gd name="T2" fmla="*/ 38 w 38"/>
                  <a:gd name="T3" fmla="*/ 0 h 18"/>
                  <a:gd name="T4" fmla="*/ 17 w 38"/>
                  <a:gd name="T5" fmla="*/ 18 h 18"/>
                  <a:gd name="T6" fmla="*/ 0 w 38"/>
                  <a:gd name="T7" fmla="*/ 0 h 18"/>
                  <a:gd name="T8" fmla="*/ 17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17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8" y="9"/>
                      <a:pt x="29" y="18"/>
                      <a:pt x="17" y="18"/>
                    </a:cubicBezTo>
                    <a:cubicBezTo>
                      <a:pt x="9" y="18"/>
                      <a:pt x="0" y="9"/>
                      <a:pt x="0" y="0"/>
                    </a:cubicBezTo>
                    <a:lnTo>
                      <a:pt x="17" y="0"/>
                    </a:lnTo>
                    <a:close/>
                  </a:path>
                </a:pathLst>
              </a:custGeom>
              <a:noFill/>
              <a:ln w="301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5" name="Freeform 214"/>
              <p:cNvSpPr>
                <a:spLocks/>
              </p:cNvSpPr>
              <p:nvPr/>
            </p:nvSpPr>
            <p:spPr bwMode="auto">
              <a:xfrm>
                <a:off x="9183688" y="3159392"/>
                <a:ext cx="276225" cy="131762"/>
              </a:xfrm>
              <a:custGeom>
                <a:avLst/>
                <a:gdLst>
                  <a:gd name="T0" fmla="*/ 17 w 38"/>
                  <a:gd name="T1" fmla="*/ 0 h 18"/>
                  <a:gd name="T2" fmla="*/ 38 w 38"/>
                  <a:gd name="T3" fmla="*/ 0 h 18"/>
                  <a:gd name="T4" fmla="*/ 17 w 38"/>
                  <a:gd name="T5" fmla="*/ 18 h 18"/>
                  <a:gd name="T6" fmla="*/ 0 w 38"/>
                  <a:gd name="T7" fmla="*/ 0 h 18"/>
                  <a:gd name="T8" fmla="*/ 17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17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8" y="9"/>
                      <a:pt x="29" y="18"/>
                      <a:pt x="17" y="18"/>
                    </a:cubicBezTo>
                    <a:cubicBezTo>
                      <a:pt x="8" y="18"/>
                      <a:pt x="0" y="9"/>
                      <a:pt x="0" y="0"/>
                    </a:cubicBezTo>
                    <a:lnTo>
                      <a:pt x="17" y="0"/>
                    </a:lnTo>
                    <a:close/>
                  </a:path>
                </a:pathLst>
              </a:custGeom>
              <a:noFill/>
              <a:ln w="301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6" name="Rectangle 215"/>
              <p:cNvSpPr/>
              <p:nvPr/>
            </p:nvSpPr>
            <p:spPr bwMode="auto">
              <a:xfrm>
                <a:off x="6983412" y="2505342"/>
                <a:ext cx="276225" cy="301286"/>
              </a:xfrm>
              <a:prstGeom prst="rect">
                <a:avLst/>
              </a:prstGeom>
              <a:noFill/>
              <a:ln w="19050" cap="flat" cmpd="sng" algn="ctr">
                <a:solidFill>
                  <a:srgbClr val="FFFFFF"/>
                </a:solidFill>
                <a:prstDash val="solid"/>
                <a:miter lim="800000"/>
                <a:headEnd type="stealth" w="lg" len="lg"/>
                <a:tailEnd type="none" w="lg" len="lg"/>
              </a:ln>
            </p:spPr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7" name="Rectangle 216"/>
              <p:cNvSpPr/>
              <p:nvPr/>
            </p:nvSpPr>
            <p:spPr bwMode="auto">
              <a:xfrm>
                <a:off x="8666163" y="2504552"/>
                <a:ext cx="276225" cy="301286"/>
              </a:xfrm>
              <a:prstGeom prst="rect">
                <a:avLst/>
              </a:prstGeom>
              <a:noFill/>
              <a:ln w="19050" cap="flat" cmpd="sng" algn="ctr">
                <a:solidFill>
                  <a:srgbClr val="FFFFFF"/>
                </a:solidFill>
                <a:prstDash val="solid"/>
                <a:miter lim="800000"/>
                <a:headEnd type="stealth" w="lg" len="lg"/>
                <a:tailEnd type="none" w="lg" len="lg"/>
              </a:ln>
            </p:spPr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218" name="Group 217"/>
              <p:cNvGrpSpPr/>
              <p:nvPr/>
            </p:nvGrpSpPr>
            <p:grpSpPr>
              <a:xfrm>
                <a:off x="9643050" y="2531275"/>
                <a:ext cx="252000" cy="252000"/>
                <a:chOff x="9598287" y="2508810"/>
                <a:chExt cx="300515" cy="300515"/>
              </a:xfrm>
            </p:grpSpPr>
            <p:cxnSp>
              <p:nvCxnSpPr>
                <p:cNvPr id="219" name="Straight Connector 218"/>
                <p:cNvCxnSpPr/>
                <p:nvPr/>
              </p:nvCxnSpPr>
              <p:spPr bwMode="auto">
                <a:xfrm>
                  <a:off x="9598287" y="2659068"/>
                  <a:ext cx="300515" cy="0"/>
                </a:xfrm>
                <a:prstGeom prst="line">
                  <a:avLst/>
                </a:prstGeom>
                <a:noFill/>
                <a:ln w="50800" algn="ctr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0" name="Straight Connector 219"/>
                <p:cNvCxnSpPr/>
                <p:nvPr/>
              </p:nvCxnSpPr>
              <p:spPr bwMode="auto">
                <a:xfrm rot="5400000">
                  <a:off x="9598287" y="2659068"/>
                  <a:ext cx="300515" cy="0"/>
                </a:xfrm>
                <a:prstGeom prst="line">
                  <a:avLst/>
                </a:prstGeom>
                <a:noFill/>
                <a:ln w="50800" algn="ctr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1" name="Straight Connector 220"/>
                <p:cNvCxnSpPr/>
                <p:nvPr/>
              </p:nvCxnSpPr>
              <p:spPr bwMode="auto">
                <a:xfrm rot="2700000">
                  <a:off x="9598287" y="2659068"/>
                  <a:ext cx="300515" cy="0"/>
                </a:xfrm>
                <a:prstGeom prst="line">
                  <a:avLst/>
                </a:prstGeom>
                <a:noFill/>
                <a:ln w="50800" algn="ctr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2" name="Straight Connector 221"/>
                <p:cNvCxnSpPr/>
                <p:nvPr/>
              </p:nvCxnSpPr>
              <p:spPr bwMode="auto">
                <a:xfrm rot="-2700000">
                  <a:off x="9598287" y="2659068"/>
                  <a:ext cx="300515" cy="0"/>
                </a:xfrm>
                <a:prstGeom prst="line">
                  <a:avLst/>
                </a:prstGeom>
                <a:noFill/>
                <a:ln w="50800" algn="ctr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8945247" y="924827"/>
              <a:ext cx="950913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59" tIns="45680" rIns="91359" bIns="45680">
              <a:spAutoFit/>
            </a:bodyPr>
            <a:lstStyle/>
            <a:p>
              <a:pPr algn="ctr" eaLnBrk="0" hangingPunct="0"/>
              <a:r>
                <a:rPr lang="en-US" sz="3400" b="0">
                  <a:solidFill>
                    <a:srgbClr val="FFFFFF"/>
                  </a:solidFill>
                </a:rPr>
                <a:t>Bob</a:t>
              </a:r>
            </a:p>
          </p:txBody>
        </p:sp>
        <p:sp>
          <p:nvSpPr>
            <p:cNvPr id="10" name="Rectangle 1094"/>
            <p:cNvSpPr>
              <a:spLocks noChangeArrowheads="1"/>
            </p:cNvSpPr>
            <p:nvPr/>
          </p:nvSpPr>
          <p:spPr bwMode="auto">
            <a:xfrm>
              <a:off x="7808432" y="1602197"/>
              <a:ext cx="263525" cy="42703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 defTabSz="762000"/>
              <a:r>
                <a:rPr lang="en-US" sz="2800">
                  <a:solidFill>
                    <a:srgbClr val="FFFFFF"/>
                  </a:solidFill>
                  <a:latin typeface="Symbol" pitchFamily="18" charset="2"/>
                </a:rPr>
                <a:t>j</a:t>
              </a:r>
              <a:endParaRPr lang="en-US" sz="2800" b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1095"/>
            <p:cNvSpPr>
              <a:spLocks noChangeArrowheads="1"/>
            </p:cNvSpPr>
            <p:nvPr/>
          </p:nvSpPr>
          <p:spPr bwMode="auto">
            <a:xfrm>
              <a:off x="8000520" y="1892709"/>
              <a:ext cx="134938" cy="2444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defTabSz="762000"/>
              <a:r>
                <a:rPr lang="en-US" sz="1600">
                  <a:solidFill>
                    <a:srgbClr val="FFFFFF"/>
                  </a:solidFill>
                  <a:latin typeface="Times New Roman" pitchFamily="18" charset="0"/>
                </a:rPr>
                <a:t>B</a:t>
              </a:r>
              <a:endParaRPr lang="en-US" sz="12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6593974" y="2792407"/>
              <a:ext cx="103786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PBS</a:t>
              </a: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8138379" y="2106175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BS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8930397" y="2106175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100" name="TextBox 99"/>
            <p:cNvSpPr txBox="1"/>
            <p:nvPr/>
          </p:nvSpPr>
          <p:spPr bwMode="auto">
            <a:xfrm>
              <a:off x="8421266" y="3271739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D0</a:t>
              </a:r>
            </a:p>
          </p:txBody>
        </p:sp>
        <p:sp>
          <p:nvSpPr>
            <p:cNvPr id="101" name="TextBox 100"/>
            <p:cNvSpPr txBox="1"/>
            <p:nvPr/>
          </p:nvSpPr>
          <p:spPr bwMode="auto">
            <a:xfrm>
              <a:off x="8949756" y="3278975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D1</a:t>
              </a:r>
            </a:p>
          </p:txBody>
        </p:sp>
        <p:sp>
          <p:nvSpPr>
            <p:cNvPr id="103" name="TextBox 102"/>
            <p:cNvSpPr txBox="1"/>
            <p:nvPr/>
          </p:nvSpPr>
          <p:spPr bwMode="auto">
            <a:xfrm>
              <a:off x="9434375" y="2714342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CA" sz="2200">
                  <a:ln w="12700">
                    <a:noFill/>
                  </a:ln>
                  <a:solidFill>
                    <a:srgbClr val="FFFFFF"/>
                  </a:solidFill>
                </a:rPr>
                <a:t>L</a:t>
              </a:r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52400" y="617175"/>
              <a:ext cx="5621301" cy="3528490"/>
            </a:xfrm>
            <a:prstGeom prst="rect">
              <a:avLst/>
            </a:prstGeom>
            <a:solidFill>
              <a:srgbClr val="000000"/>
            </a:solidFill>
            <a:ln w="28575" cap="sq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 rot="-180000" flipV="1">
              <a:off x="8513291" y="1845915"/>
              <a:ext cx="108000" cy="72000"/>
            </a:xfrm>
            <a:prstGeom prst="line">
              <a:avLst/>
            </a:prstGeom>
            <a:noFill/>
            <a:ln w="5080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32" name="Straight Connector 31"/>
            <p:cNvCxnSpPr/>
            <p:nvPr/>
          </p:nvCxnSpPr>
          <p:spPr bwMode="auto">
            <a:xfrm rot="120000">
              <a:off x="7290887" y="1842515"/>
              <a:ext cx="108000" cy="72000"/>
            </a:xfrm>
            <a:prstGeom prst="line">
              <a:avLst/>
            </a:prstGeom>
            <a:noFill/>
            <a:ln w="5080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sp>
          <p:nvSpPr>
            <p:cNvPr id="21" name="Chord 20"/>
            <p:cNvSpPr/>
            <p:nvPr/>
          </p:nvSpPr>
          <p:spPr>
            <a:xfrm flipH="1">
              <a:off x="8636854" y="2980380"/>
              <a:ext cx="324000" cy="324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FFFFFF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hord 22"/>
            <p:cNvSpPr/>
            <p:nvPr/>
          </p:nvSpPr>
          <p:spPr>
            <a:xfrm flipH="1">
              <a:off x="9154284" y="2980380"/>
              <a:ext cx="324000" cy="324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FFFFFF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31349"/>
          <a:stretch/>
        </p:blipFill>
        <p:spPr>
          <a:xfrm>
            <a:off x="5439106" y="4604955"/>
            <a:ext cx="4679056" cy="292518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79871" y="1348254"/>
            <a:ext cx="4637522" cy="2616325"/>
            <a:chOff x="5279871" y="1348254"/>
            <a:chExt cx="4637522" cy="2616325"/>
          </a:xfrm>
        </p:grpSpPr>
        <p:cxnSp>
          <p:nvCxnSpPr>
            <p:cNvPr id="19" name="Straight Arrow Connector 18"/>
            <p:cNvCxnSpPr/>
            <p:nvPr/>
          </p:nvCxnSpPr>
          <p:spPr bwMode="auto">
            <a:xfrm>
              <a:off x="5791590" y="2832013"/>
              <a:ext cx="1080150" cy="0"/>
            </a:xfrm>
            <a:prstGeom prst="straightConnector1">
              <a:avLst/>
            </a:prstGeom>
            <a:noFill/>
            <a:ln w="6350" algn="ctr">
              <a:solidFill>
                <a:srgbClr val="FF00FF"/>
              </a:solidFill>
              <a:round/>
              <a:headEnd type="arrow" w="lg" len="lg"/>
              <a:tailEnd type="none" w="med" len="med"/>
            </a:ln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H="1">
              <a:off x="5791590" y="2457135"/>
              <a:ext cx="1080150" cy="0"/>
            </a:xfrm>
            <a:prstGeom prst="straightConnector1">
              <a:avLst/>
            </a:prstGeom>
            <a:noFill/>
            <a:ln w="76200" algn="ctr">
              <a:solidFill>
                <a:srgbClr val="FF00FF"/>
              </a:solidFill>
              <a:round/>
              <a:headEnd type="triangle" w="med" len="med"/>
              <a:tailEnd type="none" w="lg" len="lg"/>
            </a:ln>
          </p:spPr>
        </p:cxnSp>
        <p:sp>
          <p:nvSpPr>
            <p:cNvPr id="26" name="Arc 25"/>
            <p:cNvSpPr/>
            <p:nvPr/>
          </p:nvSpPr>
          <p:spPr bwMode="auto">
            <a:xfrm rot="16200000">
              <a:off x="7144721" y="1706560"/>
              <a:ext cx="2069695" cy="1848965"/>
            </a:xfrm>
            <a:prstGeom prst="arc">
              <a:avLst>
                <a:gd name="adj1" fmla="val 17025003"/>
                <a:gd name="adj2" fmla="val 20114313"/>
              </a:avLst>
            </a:prstGeom>
            <a:noFill/>
            <a:ln w="6350" algn="ctr">
              <a:solidFill>
                <a:srgbClr val="FF00FF"/>
              </a:solidFill>
              <a:round/>
              <a:headEnd type="arrow" w="lg" len="lg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9" name="Arc 38"/>
            <p:cNvSpPr/>
            <p:nvPr/>
          </p:nvSpPr>
          <p:spPr bwMode="auto">
            <a:xfrm rot="16200000">
              <a:off x="7224586" y="1762085"/>
              <a:ext cx="1423982" cy="1191794"/>
            </a:xfrm>
            <a:prstGeom prst="arc">
              <a:avLst>
                <a:gd name="adj1" fmla="val 662630"/>
                <a:gd name="adj2" fmla="val 3122426"/>
              </a:avLst>
            </a:prstGeom>
            <a:noFill/>
            <a:ln w="6350" algn="ctr">
              <a:solidFill>
                <a:srgbClr val="FF00FF"/>
              </a:solidFill>
              <a:round/>
              <a:headEnd type="arrow" w="lg" len="lg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Arc 27"/>
            <p:cNvSpPr/>
            <p:nvPr/>
          </p:nvSpPr>
          <p:spPr bwMode="auto">
            <a:xfrm>
              <a:off x="7007257" y="1348254"/>
              <a:ext cx="1899789" cy="2581381"/>
            </a:xfrm>
            <a:prstGeom prst="arc">
              <a:avLst>
                <a:gd name="adj1" fmla="val 16761085"/>
                <a:gd name="adj2" fmla="val 18584579"/>
              </a:avLst>
            </a:prstGeom>
            <a:noFill/>
            <a:ln w="76200" algn="ctr">
              <a:solidFill>
                <a:srgbClr val="FF00FF"/>
              </a:solidFill>
              <a:round/>
              <a:headEnd type="none" w="lg" len="lg"/>
              <a:tailEnd type="triangl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1" name="Arc 40"/>
            <p:cNvSpPr/>
            <p:nvPr/>
          </p:nvSpPr>
          <p:spPr bwMode="auto">
            <a:xfrm>
              <a:off x="6945254" y="1383198"/>
              <a:ext cx="1899789" cy="2581381"/>
            </a:xfrm>
            <a:prstGeom prst="arc">
              <a:avLst>
                <a:gd name="adj1" fmla="val 11950271"/>
                <a:gd name="adj2" fmla="val 15918389"/>
              </a:avLst>
            </a:prstGeom>
            <a:noFill/>
            <a:ln w="76200" algn="ctr">
              <a:solidFill>
                <a:srgbClr val="FF00FF"/>
              </a:solidFill>
              <a:round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2" name="TextBox 41"/>
            <p:cNvSpPr txBox="1"/>
            <p:nvPr/>
          </p:nvSpPr>
          <p:spPr bwMode="auto">
            <a:xfrm>
              <a:off x="8707126" y="1575634"/>
              <a:ext cx="1210267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l"/>
              <a:r>
                <a:rPr lang="en-US" sz="2800" smtClean="0">
                  <a:ln w="12700">
                    <a:noFill/>
                  </a:ln>
                  <a:solidFill>
                    <a:srgbClr val="FF00FF"/>
                  </a:solidFill>
                  <a:sym typeface="Symbol" panose="05050102010706020507" pitchFamily="18" charset="2"/>
                </a:rPr>
                <a:t></a:t>
              </a:r>
              <a:r>
                <a:rPr lang="en-US" sz="2200" smtClean="0">
                  <a:ln w="12700">
                    <a:noFill/>
                  </a:ln>
                  <a:solidFill>
                    <a:srgbClr val="FF00FF"/>
                  </a:solidFill>
                </a:rPr>
                <a:t> −50 dB</a:t>
              </a:r>
            </a:p>
          </p:txBody>
        </p:sp>
        <p:sp>
          <p:nvSpPr>
            <p:cNvPr id="43" name="TextBox 42"/>
            <p:cNvSpPr txBox="1"/>
            <p:nvPr/>
          </p:nvSpPr>
          <p:spPr bwMode="auto">
            <a:xfrm>
              <a:off x="5279871" y="2958663"/>
              <a:ext cx="1352935" cy="6771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en-US" sz="2200" smtClean="0">
                  <a:ln w="12700">
                    <a:noFill/>
                  </a:ln>
                  <a:solidFill>
                    <a:srgbClr val="FF00FF"/>
                  </a:solidFill>
                </a:rPr>
                <a:t>−57 dB</a:t>
              </a:r>
            </a:p>
            <a:p>
              <a:pPr algn="r"/>
              <a:r>
                <a:rPr lang="en-US" sz="2200" smtClean="0">
                  <a:ln w="12700">
                    <a:noFill/>
                  </a:ln>
                  <a:solidFill>
                    <a:srgbClr val="FF00FF"/>
                  </a:solidFill>
                </a:rPr>
                <a:t>4 photons</a:t>
              </a:r>
            </a:p>
          </p:txBody>
        </p:sp>
        <p:sp>
          <p:nvSpPr>
            <p:cNvPr id="44" name="TextBox 43"/>
            <p:cNvSpPr txBox="1"/>
            <p:nvPr/>
          </p:nvSpPr>
          <p:spPr bwMode="auto">
            <a:xfrm>
              <a:off x="5509982" y="1553305"/>
              <a:ext cx="1117293" cy="7078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en-US" sz="2200" smtClean="0">
                  <a:ln w="12700">
                    <a:noFill/>
                  </a:ln>
                  <a:solidFill>
                    <a:srgbClr val="FF00FF"/>
                  </a:solidFill>
                </a:rPr>
                <a:t>2</a:t>
              </a:r>
              <a:r>
                <a:rPr lang="en-US" sz="2200" smtClean="0">
                  <a:ln w="12700">
                    <a:noFill/>
                  </a:ln>
                  <a:solidFill>
                    <a:srgbClr val="FF00FF"/>
                  </a:solidFill>
                  <a:sym typeface="Symbol" panose="05050102010706020507" pitchFamily="18" charset="2"/>
                </a:rPr>
                <a:t>10</a:t>
              </a:r>
              <a:r>
                <a:rPr lang="en-US" baseline="30000" smtClean="0">
                  <a:ln w="12700">
                    <a:noFill/>
                  </a:ln>
                  <a:solidFill>
                    <a:srgbClr val="FF00FF"/>
                  </a:solidFill>
                  <a:sym typeface="Symbol" panose="05050102010706020507" pitchFamily="18" charset="2"/>
                </a:rPr>
                <a:t>6</a:t>
              </a:r>
              <a:r>
                <a:rPr lang="en-US" sz="2200">
                  <a:ln w="12700">
                    <a:noFill/>
                  </a:ln>
                  <a:solidFill>
                    <a:srgbClr val="FF00FF"/>
                  </a:solidFill>
                  <a:sym typeface="Symbol" panose="05050102010706020507" pitchFamily="18" charset="2"/>
                </a:rPr>
                <a:t/>
              </a:r>
              <a:br>
                <a:rPr lang="en-US" sz="2200">
                  <a:ln w="12700">
                    <a:noFill/>
                  </a:ln>
                  <a:solidFill>
                    <a:srgbClr val="FF00FF"/>
                  </a:solidFill>
                  <a:sym typeface="Symbol" panose="05050102010706020507" pitchFamily="18" charset="2"/>
                </a:rPr>
              </a:br>
              <a:r>
                <a:rPr lang="en-US" sz="2200" smtClean="0">
                  <a:ln w="12700">
                    <a:noFill/>
                  </a:ln>
                  <a:solidFill>
                    <a:srgbClr val="FF00FF"/>
                  </a:solidFill>
                </a:rPr>
                <a:t>photons</a:t>
              </a:r>
            </a:p>
          </p:txBody>
        </p:sp>
      </p:grpSp>
      <p:sp>
        <p:nvSpPr>
          <p:cNvPr id="40" name="TextBox 39"/>
          <p:cNvSpPr txBox="1"/>
          <p:nvPr/>
        </p:nvSpPr>
        <p:spPr bwMode="auto">
          <a:xfrm>
            <a:off x="132168" y="4313162"/>
            <a:ext cx="1152160" cy="43088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lIns="36000" rIns="0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readout</a:t>
            </a:r>
          </a:p>
        </p:txBody>
      </p:sp>
      <p:sp>
        <p:nvSpPr>
          <p:cNvPr id="36" name="Rectangle 1094"/>
          <p:cNvSpPr>
            <a:spLocks noChangeArrowheads="1"/>
          </p:cNvSpPr>
          <p:nvPr/>
        </p:nvSpPr>
        <p:spPr bwMode="auto">
          <a:xfrm>
            <a:off x="591428" y="3814916"/>
            <a:ext cx="263525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7" name="Rectangle 1095"/>
          <p:cNvSpPr>
            <a:spLocks noChangeArrowheads="1"/>
          </p:cNvSpPr>
          <p:nvPr/>
        </p:nvSpPr>
        <p:spPr bwMode="auto">
          <a:xfrm>
            <a:off x="783516" y="4105428"/>
            <a:ext cx="1349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B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062158" y="1252324"/>
            <a:ext cx="360050" cy="216030"/>
            <a:chOff x="1326970" y="6377975"/>
            <a:chExt cx="864120" cy="576080"/>
          </a:xfrm>
        </p:grpSpPr>
        <p:cxnSp>
          <p:nvCxnSpPr>
            <p:cNvPr id="52" name="Straight Connector 51"/>
            <p:cNvCxnSpPr/>
            <p:nvPr/>
          </p:nvCxnSpPr>
          <p:spPr bwMode="auto">
            <a:xfrm>
              <a:off x="1326970" y="6954055"/>
              <a:ext cx="288040" cy="0"/>
            </a:xfrm>
            <a:prstGeom prst="line">
              <a:avLst/>
            </a:prstGeom>
            <a:noFill/>
            <a:ln w="31750" cap="sq" algn="ctr">
              <a:solidFill>
                <a:srgbClr val="FF00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53" name="Straight Connector 52"/>
            <p:cNvCxnSpPr/>
            <p:nvPr/>
          </p:nvCxnSpPr>
          <p:spPr bwMode="auto">
            <a:xfrm flipV="1">
              <a:off x="1615010" y="6377975"/>
              <a:ext cx="0" cy="576080"/>
            </a:xfrm>
            <a:prstGeom prst="line">
              <a:avLst/>
            </a:prstGeom>
            <a:noFill/>
            <a:ln w="31750" cap="sq" algn="ctr">
              <a:solidFill>
                <a:srgbClr val="FF00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1615010" y="6377975"/>
              <a:ext cx="288040" cy="0"/>
            </a:xfrm>
            <a:prstGeom prst="line">
              <a:avLst/>
            </a:prstGeom>
            <a:noFill/>
            <a:ln w="31750" cap="sq" algn="ctr">
              <a:solidFill>
                <a:srgbClr val="FF00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1903050" y="6377975"/>
              <a:ext cx="0" cy="576080"/>
            </a:xfrm>
            <a:prstGeom prst="line">
              <a:avLst/>
            </a:prstGeom>
            <a:noFill/>
            <a:ln w="31750" cap="sq" algn="ctr">
              <a:solidFill>
                <a:srgbClr val="FF00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1903050" y="6954055"/>
              <a:ext cx="288040" cy="0"/>
            </a:xfrm>
            <a:prstGeom prst="line">
              <a:avLst/>
            </a:prstGeom>
            <a:noFill/>
            <a:ln w="31750" cap="sq" algn="ctr">
              <a:solidFill>
                <a:srgbClr val="FF00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6" name="Group 255"/>
          <p:cNvGrpSpPr/>
          <p:nvPr/>
        </p:nvGrpSpPr>
        <p:grpSpPr>
          <a:xfrm>
            <a:off x="966920" y="2120930"/>
            <a:ext cx="5524153" cy="2913721"/>
            <a:chOff x="966920" y="2120930"/>
            <a:chExt cx="5524153" cy="291372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/>
            <a:srcRect l="14879" r="9008"/>
            <a:stretch/>
          </p:blipFill>
          <p:spPr>
            <a:xfrm>
              <a:off x="966920" y="2120930"/>
              <a:ext cx="5524153" cy="2913721"/>
            </a:xfrm>
            <a:prstGeom prst="rect">
              <a:avLst/>
            </a:prstGeom>
          </p:spPr>
        </p:pic>
        <p:grpSp>
          <p:nvGrpSpPr>
            <p:cNvPr id="255" name="Group 254"/>
            <p:cNvGrpSpPr/>
            <p:nvPr/>
          </p:nvGrpSpPr>
          <p:grpSpPr>
            <a:xfrm>
              <a:off x="2712363" y="2530537"/>
              <a:ext cx="464988" cy="252738"/>
              <a:chOff x="2712363" y="2530537"/>
              <a:chExt cx="464988" cy="252738"/>
            </a:xfrm>
          </p:grpSpPr>
          <p:sp>
            <p:nvSpPr>
              <p:cNvPr id="323" name="Rectangle 322"/>
              <p:cNvSpPr/>
              <p:nvPr/>
            </p:nvSpPr>
            <p:spPr bwMode="auto">
              <a:xfrm>
                <a:off x="2712363" y="2530537"/>
                <a:ext cx="464988" cy="252738"/>
              </a:xfrm>
              <a:prstGeom prst="rect">
                <a:avLst/>
              </a:prstGeom>
              <a:solidFill>
                <a:srgbClr val="000000"/>
              </a:solidFill>
              <a:ln w="28575" cap="sq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CA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19" name="Line 162"/>
              <p:cNvSpPr>
                <a:spLocks noChangeShapeType="1"/>
              </p:cNvSpPr>
              <p:nvPr/>
            </p:nvSpPr>
            <p:spPr bwMode="auto">
              <a:xfrm>
                <a:off x="2741613" y="2655888"/>
                <a:ext cx="406400" cy="0"/>
              </a:xfrm>
              <a:prstGeom prst="line">
                <a:avLst/>
              </a:prstGeom>
              <a:noFill/>
              <a:ln w="17463" cap="flat">
                <a:solidFill>
                  <a:srgbClr val="FF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0" name="Line 163"/>
              <p:cNvSpPr>
                <a:spLocks noChangeShapeType="1"/>
              </p:cNvSpPr>
              <p:nvPr/>
            </p:nvSpPr>
            <p:spPr bwMode="auto">
              <a:xfrm>
                <a:off x="2855913" y="2549525"/>
                <a:ext cx="0" cy="212725"/>
              </a:xfrm>
              <a:prstGeom prst="line">
                <a:avLst/>
              </a:prstGeom>
              <a:noFill/>
              <a:ln w="17463" cap="flat">
                <a:solidFill>
                  <a:srgbClr val="FF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1" name="Line 164"/>
              <p:cNvSpPr>
                <a:spLocks noChangeShapeType="1"/>
              </p:cNvSpPr>
              <p:nvPr/>
            </p:nvSpPr>
            <p:spPr bwMode="auto">
              <a:xfrm flipH="1">
                <a:off x="2776538" y="2574925"/>
                <a:ext cx="158750" cy="152400"/>
              </a:xfrm>
              <a:prstGeom prst="line">
                <a:avLst/>
              </a:prstGeom>
              <a:noFill/>
              <a:ln w="17463" cap="flat">
                <a:solidFill>
                  <a:srgbClr val="FF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2" name="Line 165"/>
              <p:cNvSpPr>
                <a:spLocks noChangeShapeType="1"/>
              </p:cNvSpPr>
              <p:nvPr/>
            </p:nvSpPr>
            <p:spPr bwMode="auto">
              <a:xfrm>
                <a:off x="2776538" y="2574925"/>
                <a:ext cx="158750" cy="152400"/>
              </a:xfrm>
              <a:prstGeom prst="line">
                <a:avLst/>
              </a:prstGeom>
              <a:noFill/>
              <a:ln w="17463" cap="flat">
                <a:solidFill>
                  <a:srgbClr val="FF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83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4.52675E-7 L -4.81481E-6 -0.14918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4" grpId="0"/>
      <p:bldP spid="40" grpId="0" animBg="1"/>
      <p:bldP spid="36" grpId="0"/>
      <p:bldP spid="3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 bwMode="auto">
          <a:xfrm>
            <a:off x="9464120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Example of vulnerability and countermeasures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6955" y="833205"/>
            <a:ext cx="9807635" cy="6882045"/>
          </a:xfrm>
          <a:prstGeom prst="rect">
            <a:avLst/>
          </a:prstGeom>
        </p:spPr>
        <p:txBody>
          <a:bodyPr lIns="0" tIns="50400" rIns="0" bIns="50400"/>
          <a:lstStyle/>
          <a:p>
            <a:pPr marL="342900" lvl="0" indent="-342900" algn="l">
              <a:lnSpc>
                <a:spcPct val="110000"/>
              </a:lnSpc>
              <a:buClr>
                <a:srgbClr val="FF0000"/>
              </a:buClr>
              <a:buFont typeface="Webdings" panose="05030102010509060703" pitchFamily="18" charset="2"/>
              <a:buChar char=""/>
            </a:pPr>
            <a:r>
              <a:rPr lang="en-CA" sz="2200" smtClean="0">
                <a:solidFill>
                  <a:srgbClr val="FFFFFF"/>
                </a:solidFill>
              </a:rPr>
              <a:t>Photon-number-splitting attack</a:t>
            </a:r>
            <a:endParaRPr lang="en-US" sz="2200" smtClean="0">
              <a:solidFill>
                <a:srgbClr val="FFFFFF"/>
              </a:solidFill>
            </a:endParaRP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C. Bennett, F. Bessette, G. Brassard, L. Salvail, J. Smolin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J. Cryptology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5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3 (1992)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G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Brassard, N.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T. Mor,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B. C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Sanders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85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1330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(2000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61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052304 (2000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algn="r">
              <a:spcBef>
                <a:spcPts val="60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Félix, N. Gisin, A. Stefanov, H. Zbinden, J. Mod. Opt.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48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2009 (2001)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Lütkenhaus, 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Jahma,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New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 Phys.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44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(2002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US" sz="2700" smtClean="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US" sz="2200" smtClean="0">
                <a:solidFill>
                  <a:srgbClr val="FFFFFF"/>
                </a:solidFill>
              </a:rPr>
              <a:t>Decoy-state protocol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W.-Y. Hwang, Phys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Rev. Lett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057901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2003)</a:t>
            </a:r>
            <a:endParaRPr lang="en-CA" sz="26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CA" sz="2200">
                <a:solidFill>
                  <a:srgbClr val="FFFFFF"/>
                </a:solidFill>
              </a:rPr>
              <a:t>SARG04 protocol</a:t>
            </a:r>
          </a:p>
          <a:p>
            <a:pPr lvl="0" algn="r">
              <a:spcBef>
                <a:spcPts val="600"/>
              </a:spcBef>
            </a:pPr>
            <a:r>
              <a:rPr lang="it-IT" sz="1600" b="0" smtClean="0">
                <a:solidFill>
                  <a:srgbClr val="C0C0C0"/>
                </a:solidFill>
                <a:cs typeface="Arial" pitchFamily="34" charset="0"/>
              </a:rPr>
              <a:t>V. Scarani, A. Acín, G. </a:t>
            </a:r>
            <a:r>
              <a:rPr lang="it-IT" sz="1600" b="0">
                <a:solidFill>
                  <a:srgbClr val="C0C0C0"/>
                </a:solidFill>
                <a:cs typeface="Arial" pitchFamily="34" charset="0"/>
              </a:rPr>
              <a:t>Ribordy</a:t>
            </a:r>
            <a:r>
              <a:rPr lang="it-IT" sz="1600" b="0" smtClean="0">
                <a:solidFill>
                  <a:srgbClr val="C0C0C0"/>
                </a:solidFill>
                <a:cs typeface="Arial" pitchFamily="34" charset="0"/>
              </a:rPr>
              <a:t>, N. Gisin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Phys. Rev. Lett.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92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057901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CA" sz="2200" smtClean="0">
                <a:solidFill>
                  <a:srgbClr val="FFFFFF"/>
                </a:solidFill>
              </a:rPr>
              <a:t>Distributed-phase-reference protocols</a:t>
            </a:r>
            <a:endParaRPr lang="en-CA" sz="2200">
              <a:solidFill>
                <a:srgbClr val="FFFFFF"/>
              </a:solidFill>
            </a:endParaRPr>
          </a:p>
          <a:p>
            <a:pPr lvl="0" algn="r">
              <a:spcBef>
                <a:spcPts val="600"/>
              </a:spcBef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K. Inoue, E. Waks, Y. Yamamoto,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89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037902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2002)</a:t>
            </a:r>
          </a:p>
          <a:p>
            <a:pPr lvl="0" algn="r">
              <a:spcBef>
                <a:spcPts val="600"/>
              </a:spcBef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K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Inoue, E. Waks, Y. Yamamoto, Phys. Rev.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A.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68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022317 (2003)</a:t>
            </a:r>
          </a:p>
          <a:p>
            <a:pPr lvl="0" algn="r">
              <a:spcBef>
                <a:spcPts val="600"/>
              </a:spcBef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N. Gisin,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G. Ribordy, H. Zbinden, D. Stucki, N. Brunner, V. Scarani, arXiv:quant-ph/0411022v1 (2004)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 smtClean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2316255" y="3465649"/>
            <a:ext cx="3600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miter lim="800000"/>
            <a:headEnd type="none" w="lg" len="lg"/>
            <a:tailEnd type="triangle" w="lg" len="lg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521786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 bwMode="auto">
          <a:xfrm>
            <a:off x="637002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 bwMode="auto">
          <a:xfrm>
            <a:off x="8306245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 bwMode="auto">
          <a:xfrm>
            <a:off x="714494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 bwMode="auto">
          <a:xfrm>
            <a:off x="7144940" y="301065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211728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598309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5984890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371471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6758052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7144633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7531214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7917795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8304376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8690957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9077538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3665404" y="3465649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051985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438566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825147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119080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2505661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2892242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3278823" y="3465649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 bwMode="auto">
          <a:xfrm>
            <a:off x="1012640" y="3249215"/>
            <a:ext cx="1077017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Laser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3150080" y="3253906"/>
            <a:ext cx="1588692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Attenuator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3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34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Review: K. Inoue,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IEEE J. Sel. Top. Quantum Electron.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21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6600207</a:t>
            </a:r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(</a:t>
            </a:r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2015)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1" y="778366"/>
            <a:ext cx="7603515" cy="346260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Differential-phase-shift QKD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212750" y="4739217"/>
            <a:ext cx="6827430" cy="2347210"/>
            <a:chOff x="3212750" y="4739217"/>
            <a:chExt cx="6827430" cy="23472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750" y="4745906"/>
              <a:ext cx="6827430" cy="234052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 bwMode="auto">
            <a:xfrm>
              <a:off x="6488880" y="4739217"/>
              <a:ext cx="1887124" cy="360050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en-CA" sz="2300" b="0" smtClean="0">
                  <a:ln w="12700">
                    <a:noFill/>
                  </a:ln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131" name="Title 1"/>
          <p:cNvSpPr txBox="1">
            <a:spLocks/>
          </p:cNvSpPr>
          <p:nvPr/>
        </p:nvSpPr>
        <p:spPr>
          <a:xfrm>
            <a:off x="246955" y="4635965"/>
            <a:ext cx="9807635" cy="504070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buClr>
                <a:srgbClr val="FF0000"/>
              </a:buClr>
            </a:pPr>
            <a:r>
              <a:rPr lang="en-CA" sz="2600" smtClean="0">
                <a:solidFill>
                  <a:srgbClr val="FFFFFF"/>
                </a:solidFill>
              </a:rPr>
              <a:t>Intercept-resend attack</a:t>
            </a:r>
            <a:endParaRPr lang="en-US" sz="2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7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143831"/>
              </p:ext>
            </p:extLst>
          </p:nvPr>
        </p:nvGraphicFramePr>
        <p:xfrm>
          <a:off x="174946" y="-19983"/>
          <a:ext cx="10081266" cy="7694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14"/>
                <a:gridCol w="2880401"/>
                <a:gridCol w="2520351"/>
              </a:tblGrid>
              <a:tr h="612000">
                <a:tc>
                  <a:txBody>
                    <a:bodyPr/>
                    <a:lstStyle/>
                    <a:p>
                      <a:pPr algn="l"/>
                      <a:r>
                        <a:rPr lang="nb-NO" sz="3000" b="1" smtClean="0">
                          <a:solidFill>
                            <a:srgbClr val="FFFFFF"/>
                          </a:solidFill>
                        </a:rPr>
                        <a:t>Attack</a:t>
                      </a:r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Target</a:t>
                      </a:r>
                      <a:r>
                        <a:rPr lang="nb-NO" sz="2100" b="1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component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Tested</a:t>
                      </a:r>
                      <a:r>
                        <a:rPr lang="nb-NO" sz="2100" b="1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system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Laser damage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any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ID Quantique,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/>
                      </a:r>
                      <a:br>
                        <a:rPr lang="nb-NO" sz="1800" baseline="0" smtClean="0">
                          <a:solidFill>
                            <a:srgbClr val="FFFFFF"/>
                          </a:solidFill>
                        </a:rPr>
                      </a:b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V. Makarov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arXiv:1510.03148</a:t>
                      </a:r>
                      <a:endParaRPr kumimoji="0" lang="en-US" sz="1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Spatial efficiency mismatch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receiver optics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 Rau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IEEE J. Quantum Electron.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6600905 (2015);  S. Sajeed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062301 (2015)</a:t>
                      </a:r>
                      <a:endParaRPr kumimoji="0" lang="en-US" sz="1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Pulse energy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classical watchdog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ID</a:t>
                      </a:r>
                      <a:r>
                        <a:rPr lang="en-US" sz="1800" baseline="0" smtClean="0">
                          <a:solidFill>
                            <a:srgbClr val="FFFFFF"/>
                          </a:solidFill>
                        </a:rPr>
                        <a:t>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 Sajeed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032326 (2015)</a:t>
                      </a:r>
                      <a:endParaRPr kumimoji="0" lang="en-US" sz="1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Trojan-horse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phase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modulator in Alice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I. Khan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presentation at QCrypt (2014)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Trojan-horse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phase modulator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in Bob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r>
                        <a:rPr lang="en-US" sz="1800" baseline="30000" smtClean="0">
                          <a:solidFill>
                            <a:srgbClr val="FFFFFF"/>
                          </a:solidFill>
                        </a:rPr>
                        <a:t>*</a:t>
                      </a: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J. Phys. </a:t>
                      </a:r>
                      <a:r>
                        <a:rPr kumimoji="0" lang="en-CA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123030 (2014)</a:t>
                      </a:r>
                      <a:endParaRPr kumimoji="0" lang="en-US" sz="1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Detector saturation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homodyne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H. Qin, R. Kumar, R. Alleaume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Proc. SPIE 88990N (2013)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Shot-noise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classical sync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P. Jouguet, S. Kunz-Jacques, E. Diamanti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062313 (2013)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Wavelength-selected PNS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intensity modulator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M.-S. Jiang, S.-H. Sun, C.-Y. Li, L.-M. Liang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86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032310 (2012)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Multi-wavelength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beamsplitter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algn="l"/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H.-W.</a:t>
                      </a:r>
                      <a:r>
                        <a:rPr lang="en-US" sz="1400" baseline="0" smtClean="0">
                          <a:solidFill>
                            <a:srgbClr val="969696"/>
                          </a:solidFill>
                        </a:rPr>
                        <a:t> Li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84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062308 (2011)</a:t>
                      </a:r>
                      <a:endParaRPr lang="en-US" sz="1400">
                        <a:solidFill>
                          <a:srgbClr val="969696"/>
                        </a:solidFill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Deadtime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H. Weier 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New J. Phys.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13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073024 (2011)</a:t>
                      </a:r>
                      <a:endParaRPr lang="en-US" sz="1400">
                        <a:solidFill>
                          <a:srgbClr val="969696"/>
                        </a:solidFill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Channel</a:t>
                      </a:r>
                      <a:r>
                        <a:rPr lang="nb-NO" sz="1800" b="1" baseline="0" smtClean="0">
                          <a:solidFill>
                            <a:srgbClr val="FFFFFF"/>
                          </a:solidFill>
                        </a:rPr>
                        <a:t>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Lett.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110501 (2011)</a:t>
                      </a:r>
                    </a:p>
                  </a:txBody>
                  <a:tcPr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Faraday-mirror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Faraday mirror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S.-H. Sun, M.-S. Jiang, L.-M. Liang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062331 (2011)</a:t>
                      </a:r>
                    </a:p>
                  </a:txBody>
                  <a:tcPr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Detector control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 ID Quantique,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MagiQ,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</a:tr>
              <a:tr h="0">
                <a:tc gridSpan="2">
                  <a:txBody>
                    <a:bodyPr/>
                    <a:lstStyle/>
                    <a:p>
                      <a:r>
                        <a:rPr lang="da-DK" sz="1400" smtClean="0">
                          <a:solidFill>
                            <a:srgbClr val="969696"/>
                          </a:solidFill>
                        </a:rPr>
                        <a:t>I. Gerhardt </a:t>
                      </a:r>
                      <a:r>
                        <a:rPr lang="da-DK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da-DK" sz="1400" smtClean="0">
                          <a:solidFill>
                            <a:srgbClr val="969696"/>
                          </a:solidFill>
                        </a:rPr>
                        <a:t> Nat. Commun. </a:t>
                      </a:r>
                      <a:r>
                        <a:rPr lang="da-DK" sz="1400" b="1" smtClean="0">
                          <a:solidFill>
                            <a:srgbClr val="969696"/>
                          </a:solidFill>
                        </a:rPr>
                        <a:t>2</a:t>
                      </a:r>
                      <a:r>
                        <a:rPr lang="da-DK" sz="1400" smtClean="0">
                          <a:solidFill>
                            <a:srgbClr val="969696"/>
                          </a:solidFill>
                        </a:rPr>
                        <a:t>, 349 (2011);</a:t>
                      </a:r>
                      <a:r>
                        <a:rPr lang="da-DK" sz="1400" baseline="0" smtClean="0">
                          <a:solidFill>
                            <a:srgbClr val="969696"/>
                          </a:solidFill>
                        </a:rPr>
                        <a:t>  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L. Lydersen 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Nat. Photonics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4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686 (2010)</a:t>
                      </a:r>
                    </a:p>
                  </a:txBody>
                  <a:tcPr marL="90000" marR="0" marT="0" marB="36000" anchor="b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FFFFFF"/>
                          </a:solidFill>
                        </a:rPr>
                        <a:t>* Attack</a:t>
                      </a:r>
                      <a:r>
                        <a:rPr lang="en-US" sz="1400" baseline="0" smtClean="0">
                          <a:solidFill>
                            <a:srgbClr val="FFFFFF"/>
                          </a:solidFill>
                        </a:rPr>
                        <a:t> d</a:t>
                      </a:r>
                      <a:r>
                        <a:rPr lang="en-US" sz="1400" smtClean="0">
                          <a:solidFill>
                            <a:srgbClr val="FFFFFF"/>
                          </a:solidFill>
                        </a:rPr>
                        <a:t>id not break</a:t>
                      </a:r>
                      <a:r>
                        <a:rPr lang="en-US" sz="1400" baseline="0" smtClean="0">
                          <a:solidFill>
                            <a:srgbClr val="FFFFFF"/>
                          </a:solidFill>
                        </a:rPr>
                        <a:t> security of the tested system, but may be applicable to a different implementation</a:t>
                      </a:r>
                      <a:r>
                        <a:rPr lang="en-US" sz="1400" smtClean="0">
                          <a:solidFill>
                            <a:srgbClr val="FFFFFF"/>
                          </a:solidFill>
                        </a:rPr>
                        <a:t>.</a:t>
                      </a:r>
                    </a:p>
                  </a:txBody>
                  <a:tcPr marL="90000" marR="90000" marT="36000" marB="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 bwMode="auto">
          <a:xfrm flipH="1">
            <a:off x="0" y="495826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9688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4365" name="TextBox 5"/>
          <p:cNvSpPr txBox="1">
            <a:spLocks noChangeArrowheads="1"/>
          </p:cNvSpPr>
          <p:nvPr/>
        </p:nvSpPr>
        <p:spPr bwMode="auto">
          <a:xfrm>
            <a:off x="785813" y="4822825"/>
            <a:ext cx="9572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th</a:t>
            </a: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rgbClr val="375974"/>
              </a:buClr>
              <a:buFont typeface="Verdana" pitchFamily="34" charset="0"/>
              <a:buNone/>
            </a:pPr>
            <a:r>
              <a:rPr lang="en-CA" smtClean="0">
                <a:solidFill>
                  <a:srgbClr val="FFFFFF"/>
                </a:solidFill>
              </a:rPr>
              <a:t>Attack example: avalanche photodetectors (APDs)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4339" name="Straight Connector 2"/>
          <p:cNvSpPr>
            <a:spLocks noChangeShapeType="1"/>
          </p:cNvSpPr>
          <p:nvPr/>
        </p:nvSpPr>
        <p:spPr bwMode="auto">
          <a:xfrm flipV="1">
            <a:off x="1438275" y="1597025"/>
            <a:ext cx="0" cy="4303713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0" name="Straight Connector 3"/>
          <p:cNvSpPr>
            <a:spLocks noChangeShapeType="1"/>
          </p:cNvSpPr>
          <p:nvPr/>
        </p:nvSpPr>
        <p:spPr bwMode="auto">
          <a:xfrm>
            <a:off x="1227138" y="5656263"/>
            <a:ext cx="7672387" cy="4762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1" name="Straight Connector 4"/>
          <p:cNvSpPr>
            <a:spLocks noChangeShapeType="1"/>
          </p:cNvSpPr>
          <p:nvPr/>
        </p:nvSpPr>
        <p:spPr bwMode="auto">
          <a:xfrm flipH="1" flipV="1">
            <a:off x="1450975" y="5656263"/>
            <a:ext cx="3382963" cy="4762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971550" y="1357313"/>
            <a:ext cx="957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8640763" y="5751513"/>
            <a:ext cx="717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V</a:t>
            </a:r>
          </a:p>
        </p:txBody>
      </p:sp>
      <p:sp>
        <p:nvSpPr>
          <p:cNvPr id="14344" name="Straight Connector 7"/>
          <p:cNvSpPr>
            <a:spLocks noChangeShapeType="1"/>
          </p:cNvSpPr>
          <p:nvPr/>
        </p:nvSpPr>
        <p:spPr bwMode="auto">
          <a:xfrm flipH="1">
            <a:off x="4833938" y="5661025"/>
            <a:ext cx="31083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Straight Connector 8"/>
          <p:cNvSpPr>
            <a:spLocks noChangeShapeType="1"/>
          </p:cNvSpPr>
          <p:nvPr/>
        </p:nvSpPr>
        <p:spPr bwMode="auto">
          <a:xfrm flipH="1">
            <a:off x="4833938" y="3748088"/>
            <a:ext cx="3108325" cy="1912937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Straight Connector 9"/>
          <p:cNvSpPr>
            <a:spLocks noChangeShapeType="1"/>
          </p:cNvSpPr>
          <p:nvPr/>
        </p:nvSpPr>
        <p:spPr bwMode="auto">
          <a:xfrm flipH="1" flipV="1">
            <a:off x="4857750" y="1357313"/>
            <a:ext cx="0" cy="5000625"/>
          </a:xfrm>
          <a:prstGeom prst="line">
            <a:avLst/>
          </a:prstGeom>
          <a:noFill/>
          <a:ln w="0">
            <a:solidFill>
              <a:srgbClr val="FFFF00"/>
            </a:solidFill>
            <a:prstDash val="lgDash"/>
            <a:round/>
            <a:headEnd/>
            <a:tailEnd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7" name="TextBox 10"/>
          <p:cNvSpPr txBox="1">
            <a:spLocks noChangeArrowheads="1"/>
          </p:cNvSpPr>
          <p:nvPr/>
        </p:nvSpPr>
        <p:spPr bwMode="auto">
          <a:xfrm>
            <a:off x="1643063" y="1214438"/>
            <a:ext cx="31083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>
                <a:solidFill>
                  <a:srgbClr val="FFFFFF"/>
                </a:solidFill>
                <a:cs typeface="Arial" pitchFamily="34" charset="0"/>
              </a:rPr>
              <a:t>Linear mode</a:t>
            </a:r>
          </a:p>
        </p:txBody>
      </p:sp>
      <p:sp>
        <p:nvSpPr>
          <p:cNvPr id="14348" name="TextBox 11"/>
          <p:cNvSpPr txBox="1">
            <a:spLocks noChangeArrowheads="1"/>
          </p:cNvSpPr>
          <p:nvPr/>
        </p:nvSpPr>
        <p:spPr bwMode="auto">
          <a:xfrm>
            <a:off x="4964113" y="1214438"/>
            <a:ext cx="31083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>
                <a:solidFill>
                  <a:srgbClr val="FFFFFF"/>
                </a:solidFill>
                <a:cs typeface="Arial" pitchFamily="34" charset="0"/>
              </a:rPr>
              <a:t>Geiger mode</a:t>
            </a:r>
          </a:p>
        </p:txBody>
      </p:sp>
      <p:sp>
        <p:nvSpPr>
          <p:cNvPr id="14349" name="Straight Connector 12"/>
          <p:cNvSpPr>
            <a:spLocks noChangeShapeType="1"/>
          </p:cNvSpPr>
          <p:nvPr/>
        </p:nvSpPr>
        <p:spPr bwMode="auto">
          <a:xfrm flipH="1" flipV="1">
            <a:off x="7000875" y="4429125"/>
            <a:ext cx="0" cy="114300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0" name="TextBox 13"/>
          <p:cNvSpPr txBox="1">
            <a:spLocks noChangeArrowheads="1"/>
          </p:cNvSpPr>
          <p:nvPr/>
        </p:nvSpPr>
        <p:spPr bwMode="auto">
          <a:xfrm>
            <a:off x="6985000" y="4779963"/>
            <a:ext cx="18732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000" b="0">
                <a:solidFill>
                  <a:srgbClr val="FFFFFF"/>
                </a:solidFill>
                <a:cs typeface="Arial" pitchFamily="34" charset="0"/>
              </a:rPr>
              <a:t>Single photon</a:t>
            </a:r>
          </a:p>
        </p:txBody>
      </p:sp>
      <p:sp>
        <p:nvSpPr>
          <p:cNvPr id="14351" name="TextBox 14"/>
          <p:cNvSpPr txBox="1">
            <a:spLocks noChangeArrowheads="1"/>
          </p:cNvSpPr>
          <p:nvPr/>
        </p:nvSpPr>
        <p:spPr bwMode="auto">
          <a:xfrm>
            <a:off x="3821113" y="6357938"/>
            <a:ext cx="20415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600" b="0">
                <a:solidFill>
                  <a:srgbClr val="FFFF00"/>
                </a:solidFill>
                <a:cs typeface="Arial" pitchFamily="34" charset="0"/>
              </a:rPr>
              <a:t>Breakdown</a:t>
            </a:r>
          </a:p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600" b="0">
                <a:solidFill>
                  <a:srgbClr val="FFFF00"/>
                </a:solidFill>
                <a:cs typeface="Arial" pitchFamily="34" charset="0"/>
              </a:rPr>
              <a:t>voltage V</a:t>
            </a:r>
            <a:r>
              <a:rPr lang="en-US" sz="2600" b="0" baseline="-25000">
                <a:solidFill>
                  <a:srgbClr val="FFFF00"/>
                </a:solidFill>
                <a:cs typeface="Arial" pitchFamily="34" charset="0"/>
              </a:rPr>
              <a:t>br</a:t>
            </a:r>
          </a:p>
        </p:txBody>
      </p:sp>
      <p:sp>
        <p:nvSpPr>
          <p:cNvPr id="14352" name="Straight Connector 15"/>
          <p:cNvSpPr>
            <a:spLocks noChangeShapeType="1"/>
          </p:cNvSpPr>
          <p:nvPr/>
        </p:nvSpPr>
        <p:spPr bwMode="auto">
          <a:xfrm flipV="1">
            <a:off x="2357438" y="2286000"/>
            <a:ext cx="0" cy="1785938"/>
          </a:xfrm>
          <a:prstGeom prst="line">
            <a:avLst/>
          </a:prstGeom>
          <a:noFill/>
          <a:ln w="0">
            <a:solidFill>
              <a:srgbClr val="DDDDDD"/>
            </a:solidFill>
            <a:round/>
            <a:headEnd/>
            <a:tailEnd type="arrow" w="med" len="med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3" name="Straight Connector 16"/>
          <p:cNvSpPr>
            <a:spLocks noChangeShapeType="1"/>
          </p:cNvSpPr>
          <p:nvPr/>
        </p:nvSpPr>
        <p:spPr bwMode="auto">
          <a:xfrm>
            <a:off x="2071688" y="3786188"/>
            <a:ext cx="2071687" cy="0"/>
          </a:xfrm>
          <a:prstGeom prst="line">
            <a:avLst/>
          </a:prstGeom>
          <a:noFill/>
          <a:ln w="0">
            <a:solidFill>
              <a:srgbClr val="DDDDDD"/>
            </a:solidFill>
            <a:round/>
            <a:headEnd/>
            <a:tailEnd type="arrow" w="med" len="med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4" name="Straight Connector 17"/>
          <p:cNvSpPr>
            <a:spLocks noChangeShapeType="1"/>
          </p:cNvSpPr>
          <p:nvPr/>
        </p:nvSpPr>
        <p:spPr bwMode="auto">
          <a:xfrm flipH="1">
            <a:off x="2357438" y="3073400"/>
            <a:ext cx="1728787" cy="712788"/>
          </a:xfrm>
          <a:prstGeom prst="line">
            <a:avLst/>
          </a:prstGeom>
          <a:noFill/>
          <a:ln w="27360">
            <a:solidFill>
              <a:srgbClr val="FF0000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5" name="TextBox 18"/>
          <p:cNvSpPr txBox="1">
            <a:spLocks noChangeArrowheads="1"/>
          </p:cNvSpPr>
          <p:nvPr/>
        </p:nvSpPr>
        <p:spPr bwMode="auto">
          <a:xfrm>
            <a:off x="3852863" y="3786188"/>
            <a:ext cx="790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P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opt</a:t>
            </a:r>
          </a:p>
        </p:txBody>
      </p:sp>
      <p:sp>
        <p:nvSpPr>
          <p:cNvPr id="14356" name="TextBox 19"/>
          <p:cNvSpPr txBox="1">
            <a:spLocks noChangeArrowheads="1"/>
          </p:cNvSpPr>
          <p:nvPr/>
        </p:nvSpPr>
        <p:spPr bwMode="auto">
          <a:xfrm>
            <a:off x="2000250" y="2065338"/>
            <a:ext cx="631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</a:p>
        </p:txBody>
      </p:sp>
      <p:sp>
        <p:nvSpPr>
          <p:cNvPr id="14357" name="Straight Connector 21"/>
          <p:cNvSpPr>
            <a:spLocks noChangeShapeType="1"/>
          </p:cNvSpPr>
          <p:nvPr/>
        </p:nvSpPr>
        <p:spPr bwMode="auto">
          <a:xfrm flipH="1">
            <a:off x="4286250" y="4286250"/>
            <a:ext cx="2643188" cy="1285875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8" name="TextBox 22"/>
          <p:cNvSpPr txBox="1">
            <a:spLocks noChangeArrowheads="1"/>
          </p:cNvSpPr>
          <p:nvPr/>
        </p:nvSpPr>
        <p:spPr bwMode="auto">
          <a:xfrm rot="-1579472">
            <a:off x="4924425" y="4454525"/>
            <a:ext cx="1503363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000" b="0">
                <a:solidFill>
                  <a:srgbClr val="FFFFFF"/>
                </a:solidFill>
                <a:cs typeface="Arial" pitchFamily="34" charset="0"/>
              </a:rPr>
              <a:t>Quenching</a:t>
            </a:r>
          </a:p>
        </p:txBody>
      </p:sp>
      <p:sp>
        <p:nvSpPr>
          <p:cNvPr id="14359" name="Straight Connector 23"/>
          <p:cNvSpPr>
            <a:spLocks noChangeShapeType="1"/>
          </p:cNvSpPr>
          <p:nvPr/>
        </p:nvSpPr>
        <p:spPr bwMode="auto">
          <a:xfrm>
            <a:off x="4294188" y="5749925"/>
            <a:ext cx="2643187" cy="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60" name="Oval 27"/>
          <p:cNvSpPr>
            <a:spLocks noChangeArrowheads="1"/>
          </p:cNvSpPr>
          <p:nvPr/>
        </p:nvSpPr>
        <p:spPr bwMode="auto">
          <a:xfrm>
            <a:off x="6904038" y="5554663"/>
            <a:ext cx="214312" cy="216000"/>
          </a:xfrm>
          <a:prstGeom prst="ellipse">
            <a:avLst/>
          </a:prstGeom>
          <a:solidFill>
            <a:srgbClr val="00FF00"/>
          </a:solidFill>
          <a:ln w="6350">
            <a:solidFill>
              <a:srgbClr val="00CC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61" name="Oval 28"/>
          <p:cNvSpPr>
            <a:spLocks noChangeArrowheads="1"/>
          </p:cNvSpPr>
          <p:nvPr/>
        </p:nvSpPr>
        <p:spPr bwMode="auto">
          <a:xfrm>
            <a:off x="6892925" y="4214813"/>
            <a:ext cx="214313" cy="214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62" name="Oval 29"/>
          <p:cNvSpPr>
            <a:spLocks noChangeArrowheads="1"/>
          </p:cNvSpPr>
          <p:nvPr/>
        </p:nvSpPr>
        <p:spPr bwMode="auto">
          <a:xfrm>
            <a:off x="4106863" y="5553075"/>
            <a:ext cx="214312" cy="214313"/>
          </a:xfrm>
          <a:prstGeom prst="ellipse">
            <a:avLst/>
          </a:prstGeom>
          <a:solidFill>
            <a:srgbClr val="00FFFF"/>
          </a:solidFill>
          <a:ln w="6350">
            <a:solidFill>
              <a:srgbClr val="00CCCC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4363" name="Straight Connector 30"/>
          <p:cNvCxnSpPr>
            <a:cxnSpLocks noChangeShapeType="1"/>
          </p:cNvCxnSpPr>
          <p:nvPr/>
        </p:nvCxnSpPr>
        <p:spPr bwMode="auto">
          <a:xfrm>
            <a:off x="1254125" y="5083175"/>
            <a:ext cx="357188" cy="0"/>
          </a:xfrm>
          <a:prstGeom prst="line">
            <a:avLst/>
          </a:prstGeom>
          <a:noFill/>
          <a:ln w="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14364" name="Straight Connector 31"/>
          <p:cNvCxnSpPr>
            <a:cxnSpLocks noChangeShapeType="1"/>
          </p:cNvCxnSpPr>
          <p:nvPr/>
        </p:nvCxnSpPr>
        <p:spPr bwMode="auto">
          <a:xfrm>
            <a:off x="2235200" y="3357563"/>
            <a:ext cx="1143000" cy="0"/>
          </a:xfrm>
          <a:prstGeom prst="line">
            <a:avLst/>
          </a:prstGeom>
          <a:noFill/>
          <a:ln w="0" algn="ctr">
            <a:solidFill>
              <a:srgbClr val="FFFFFF"/>
            </a:solidFill>
            <a:prstDash val="dash"/>
            <a:round/>
            <a:headEnd/>
            <a:tailEnd/>
          </a:ln>
        </p:spPr>
      </p:cxnSp>
      <p:sp>
        <p:nvSpPr>
          <p:cNvPr id="14366" name="TextBox 5"/>
          <p:cNvSpPr txBox="1">
            <a:spLocks noChangeArrowheads="1"/>
          </p:cNvSpPr>
          <p:nvPr/>
        </p:nvSpPr>
        <p:spPr bwMode="auto">
          <a:xfrm>
            <a:off x="1806575" y="3082925"/>
            <a:ext cx="957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th</a:t>
            </a:r>
          </a:p>
        </p:txBody>
      </p:sp>
      <p:cxnSp>
        <p:nvCxnSpPr>
          <p:cNvPr id="14367" name="Straight Connector 31"/>
          <p:cNvCxnSpPr>
            <a:cxnSpLocks noChangeShapeType="1"/>
          </p:cNvCxnSpPr>
          <p:nvPr/>
        </p:nvCxnSpPr>
        <p:spPr bwMode="auto">
          <a:xfrm rot="16200000" flipV="1">
            <a:off x="3092450" y="3643313"/>
            <a:ext cx="571500" cy="0"/>
          </a:xfrm>
          <a:prstGeom prst="line">
            <a:avLst/>
          </a:prstGeom>
          <a:noFill/>
          <a:ln w="0" algn="ctr">
            <a:solidFill>
              <a:srgbClr val="FFFFFF"/>
            </a:solidFill>
            <a:prstDash val="dash"/>
            <a:round/>
            <a:headEnd/>
            <a:tailEnd/>
          </a:ln>
        </p:spPr>
      </p:cxnSp>
      <p:sp>
        <p:nvSpPr>
          <p:cNvPr id="14368" name="TextBox 5"/>
          <p:cNvSpPr txBox="1">
            <a:spLocks noChangeArrowheads="1"/>
          </p:cNvSpPr>
          <p:nvPr/>
        </p:nvSpPr>
        <p:spPr bwMode="auto">
          <a:xfrm>
            <a:off x="3051175" y="3860800"/>
            <a:ext cx="957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P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1250901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5362" name="TextBox 172"/>
          <p:cNvSpPr txBox="1">
            <a:spLocks noChangeArrowheads="1"/>
          </p:cNvSpPr>
          <p:nvPr/>
        </p:nvSpPr>
        <p:spPr bwMode="auto">
          <a:xfrm>
            <a:off x="2982913" y="1736725"/>
            <a:ext cx="4248150" cy="1368425"/>
          </a:xfrm>
          <a:prstGeom prst="rect">
            <a:avLst/>
          </a:prstGeom>
          <a:solidFill>
            <a:srgbClr val="B2B2B2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tIns="0"/>
          <a:lstStyle/>
          <a:p>
            <a:pPr algn="l"/>
            <a:r>
              <a:rPr lang="en-US">
                <a:solidFill>
                  <a:srgbClr val="000000"/>
                </a:solidFill>
              </a:rPr>
              <a:t>Eve</a:t>
            </a:r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Faked-state attack in APD linear mode</a:t>
            </a:r>
          </a:p>
        </p:txBody>
      </p:sp>
      <p:sp>
        <p:nvSpPr>
          <p:cNvPr id="1536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L.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Lydersen, C. Wiechers, C. Wittmann, D. Elser, J. Skaar, V. Makarov,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Nat. Photonics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686 (2010)</a:t>
            </a:r>
          </a:p>
        </p:txBody>
      </p:sp>
      <p:sp>
        <p:nvSpPr>
          <p:cNvPr id="15370" name="TextBox 170"/>
          <p:cNvSpPr txBox="1">
            <a:spLocks noChangeArrowheads="1"/>
          </p:cNvSpPr>
          <p:nvPr/>
        </p:nvSpPr>
        <p:spPr bwMode="auto">
          <a:xfrm>
            <a:off x="3343275" y="2168525"/>
            <a:ext cx="1223963" cy="720725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600">
                <a:solidFill>
                  <a:srgbClr val="99FF99"/>
                </a:solidFill>
              </a:rPr>
              <a:t>.</a:t>
            </a:r>
            <a:r>
              <a:rPr lang="en-US" sz="2200">
                <a:solidFill>
                  <a:srgbClr val="000000"/>
                </a:solidFill>
              </a:rPr>
              <a:t>Bob´</a:t>
            </a:r>
          </a:p>
        </p:txBody>
      </p:sp>
      <p:sp>
        <p:nvSpPr>
          <p:cNvPr id="15371" name="TextBox 171"/>
          <p:cNvSpPr txBox="1">
            <a:spLocks noChangeArrowheads="1"/>
          </p:cNvSpPr>
          <p:nvPr/>
        </p:nvSpPr>
        <p:spPr bwMode="auto">
          <a:xfrm>
            <a:off x="8599488" y="2168525"/>
            <a:ext cx="1223962" cy="720725"/>
          </a:xfrm>
          <a:prstGeom prst="rect">
            <a:avLst/>
          </a:prstGeom>
          <a:solidFill>
            <a:srgbClr val="99FF99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000000"/>
                </a:solidFill>
              </a:rPr>
              <a:t>Bob</a:t>
            </a:r>
          </a:p>
        </p:txBody>
      </p:sp>
      <p:sp>
        <p:nvSpPr>
          <p:cNvPr id="15372" name="TextBox 173"/>
          <p:cNvSpPr txBox="1">
            <a:spLocks noChangeArrowheads="1"/>
          </p:cNvSpPr>
          <p:nvPr/>
        </p:nvSpPr>
        <p:spPr bwMode="auto">
          <a:xfrm>
            <a:off x="6265203" y="1830388"/>
            <a:ext cx="9396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</a:rPr>
              <a:t>Bright</a:t>
            </a:r>
          </a:p>
          <a:p>
            <a:pPr algn="l"/>
            <a:r>
              <a:rPr lang="en-US" sz="2000">
                <a:solidFill>
                  <a:srgbClr val="000000"/>
                </a:solidFill>
              </a:rPr>
              <a:t>state</a:t>
            </a:r>
          </a:p>
        </p:txBody>
      </p:sp>
      <p:cxnSp>
        <p:nvCxnSpPr>
          <p:cNvPr id="15373" name="Straight Arrow Connector 175"/>
          <p:cNvCxnSpPr>
            <a:cxnSpLocks noChangeShapeType="1"/>
            <a:stCxn id="15368" idx="3"/>
            <a:endCxn id="15370" idx="1"/>
          </p:cNvCxnSpPr>
          <p:nvPr/>
        </p:nvCxnSpPr>
        <p:spPr bwMode="auto">
          <a:xfrm>
            <a:off x="1687513" y="2528888"/>
            <a:ext cx="1655762" cy="158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cxnSp>
        <p:nvCxnSpPr>
          <p:cNvPr id="15374" name="Straight Arrow Connector 176"/>
          <p:cNvCxnSpPr>
            <a:cxnSpLocks noChangeShapeType="1"/>
            <a:stCxn id="15369" idx="3"/>
            <a:endCxn id="15371" idx="1"/>
          </p:cNvCxnSpPr>
          <p:nvPr/>
        </p:nvCxnSpPr>
        <p:spPr bwMode="auto">
          <a:xfrm>
            <a:off x="6151563" y="2528888"/>
            <a:ext cx="2447925" cy="158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308350" y="882650"/>
            <a:ext cx="6530975" cy="5849938"/>
            <a:chOff x="3308350" y="882650"/>
            <a:chExt cx="6530975" cy="5849938"/>
          </a:xfrm>
        </p:grpSpPr>
        <p:sp>
          <p:nvSpPr>
            <p:cNvPr id="180" name="Arc 179"/>
            <p:cNvSpPr/>
            <p:nvPr/>
          </p:nvSpPr>
          <p:spPr bwMode="auto">
            <a:xfrm rot="20422667">
              <a:off x="3308350" y="1392238"/>
              <a:ext cx="6530975" cy="5340350"/>
            </a:xfrm>
            <a:prstGeom prst="arc">
              <a:avLst>
                <a:gd name="adj1" fmla="val 15644451"/>
                <a:gd name="adj2" fmla="val 20570612"/>
              </a:avLst>
            </a:prstGeom>
            <a:noFill/>
            <a:ln w="19050" cap="flat" cmpd="sng" algn="ctr">
              <a:solidFill>
                <a:srgbClr val="969696"/>
              </a:solidFill>
              <a:prstDash val="lgDash"/>
              <a:round/>
              <a:headEnd type="arrow" w="med" len="lg"/>
              <a:tailEnd type="arrow" w="med" len="lg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83" name="TextBox 180"/>
            <p:cNvSpPr txBox="1">
              <a:spLocks noChangeArrowheads="1"/>
            </p:cNvSpPr>
            <p:nvPr/>
          </p:nvSpPr>
          <p:spPr bwMode="auto">
            <a:xfrm>
              <a:off x="5719763" y="882650"/>
              <a:ext cx="35306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>
                  <a:solidFill>
                    <a:srgbClr val="FFFFFF"/>
                  </a:solidFill>
                </a:rPr>
                <a:t>Identical bases &amp; bit values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1084263" y="2889250"/>
            <a:ext cx="8134350" cy="1593850"/>
            <a:chOff x="1084521" y="2889250"/>
            <a:chExt cx="8133907" cy="1593346"/>
          </a:xfrm>
        </p:grpSpPr>
        <p:sp>
          <p:nvSpPr>
            <p:cNvPr id="15380" name="Freeform 183"/>
            <p:cNvSpPr>
              <a:spLocks/>
            </p:cNvSpPr>
            <p:nvPr/>
          </p:nvSpPr>
          <p:spPr bwMode="auto">
            <a:xfrm>
              <a:off x="1084521" y="2889250"/>
              <a:ext cx="8133907" cy="1184399"/>
            </a:xfrm>
            <a:custGeom>
              <a:avLst/>
              <a:gdLst>
                <a:gd name="T0" fmla="*/ 0 w 723900"/>
                <a:gd name="T1" fmla="*/ 0 h 466725"/>
                <a:gd name="T2" fmla="*/ 0 w 723900"/>
                <a:gd name="T3" fmla="*/ 2147483647 h 466725"/>
                <a:gd name="T4" fmla="*/ 2147483647 w 723900"/>
                <a:gd name="T5" fmla="*/ 2147483647 h 466725"/>
                <a:gd name="T6" fmla="*/ 2147483647 w 723900"/>
                <a:gd name="T7" fmla="*/ 0 h 4667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3900"/>
                <a:gd name="T13" fmla="*/ 0 h 466725"/>
                <a:gd name="T14" fmla="*/ 723900 w 723900"/>
                <a:gd name="T15" fmla="*/ 466725 h 4667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3900" h="466725">
                  <a:moveTo>
                    <a:pt x="0" y="0"/>
                  </a:moveTo>
                  <a:lnTo>
                    <a:pt x="0" y="466725"/>
                  </a:lnTo>
                  <a:lnTo>
                    <a:pt x="723900" y="466725"/>
                  </a:lnTo>
                  <a:lnTo>
                    <a:pt x="723900" y="0"/>
                  </a:lnTo>
                </a:path>
              </a:pathLst>
            </a:custGeom>
            <a:noFill/>
            <a:ln w="57150" cap="flat" cmpd="dbl" algn="ctr">
              <a:solidFill>
                <a:srgbClr val="FFFFFF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381" name="TextBox 191"/>
            <p:cNvSpPr txBox="1">
              <a:spLocks noChangeArrowheads="1"/>
            </p:cNvSpPr>
            <p:nvPr/>
          </p:nvSpPr>
          <p:spPr bwMode="auto">
            <a:xfrm>
              <a:off x="1111052" y="4052383"/>
              <a:ext cx="8064896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200" b="0">
                  <a:solidFill>
                    <a:srgbClr val="FFFFFF"/>
                  </a:solidFill>
                </a:rPr>
                <a:t>Classical post-processing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143500" y="3105150"/>
            <a:ext cx="2462213" cy="896938"/>
            <a:chOff x="5143502" y="3105151"/>
            <a:chExt cx="2462211" cy="896490"/>
          </a:xfrm>
        </p:grpSpPr>
        <p:cxnSp>
          <p:nvCxnSpPr>
            <p:cNvPr id="15378" name="Straight Arrow Connector 185"/>
            <p:cNvCxnSpPr>
              <a:cxnSpLocks noChangeShapeType="1"/>
            </p:cNvCxnSpPr>
            <p:nvPr/>
          </p:nvCxnSpPr>
          <p:spPr bwMode="auto">
            <a:xfrm rot="5400000" flipH="1" flipV="1">
              <a:off x="4696050" y="3552603"/>
              <a:ext cx="896490" cy="1586"/>
            </a:xfrm>
            <a:prstGeom prst="straightConnector1">
              <a:avLst/>
            </a:prstGeom>
            <a:noFill/>
            <a:ln w="57150" cmpd="dbl" algn="ctr">
              <a:solidFill>
                <a:srgbClr val="FFFFFF"/>
              </a:solidFill>
              <a:prstDash val="sysDot"/>
              <a:round/>
              <a:headEnd/>
              <a:tailEnd type="stealth" w="med" len="med"/>
            </a:ln>
          </p:spPr>
        </p:cxnSp>
        <p:sp>
          <p:nvSpPr>
            <p:cNvPr id="15379" name="TextBox 192"/>
            <p:cNvSpPr txBox="1">
              <a:spLocks noChangeArrowheads="1"/>
            </p:cNvSpPr>
            <p:nvPr/>
          </p:nvSpPr>
          <p:spPr bwMode="auto">
            <a:xfrm>
              <a:off x="5214938" y="3204055"/>
              <a:ext cx="239077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>
                  <a:solidFill>
                    <a:srgbClr val="FFFFFF"/>
                  </a:solidFill>
                </a:rPr>
                <a:t>Listen, do same,</a:t>
              </a:r>
            </a:p>
            <a:p>
              <a:pPr algn="l"/>
              <a:r>
                <a:rPr lang="en-US" sz="2000">
                  <a:solidFill>
                    <a:srgbClr val="FFFFFF"/>
                  </a:solidFill>
                </a:rPr>
                <a:t>get same final key</a:t>
              </a:r>
            </a:p>
          </p:txBody>
        </p:sp>
      </p:grpSp>
      <p:sp>
        <p:nvSpPr>
          <p:cNvPr id="24" name="Line 89"/>
          <p:cNvSpPr>
            <a:spLocks noChangeShapeType="1"/>
          </p:cNvSpPr>
          <p:nvPr/>
        </p:nvSpPr>
        <p:spPr bwMode="auto">
          <a:xfrm flipH="1">
            <a:off x="4571490" y="2531046"/>
            <a:ext cx="352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arrow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9" name="TextBox 169"/>
          <p:cNvSpPr txBox="1">
            <a:spLocks noChangeArrowheads="1"/>
          </p:cNvSpPr>
          <p:nvPr/>
        </p:nvSpPr>
        <p:spPr bwMode="auto">
          <a:xfrm>
            <a:off x="4927600" y="2168525"/>
            <a:ext cx="1223963" cy="720725"/>
          </a:xfrm>
          <a:prstGeom prst="rect">
            <a:avLst/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600">
                <a:solidFill>
                  <a:srgbClr val="FF9999"/>
                </a:solidFill>
              </a:rPr>
              <a:t>.</a:t>
            </a:r>
            <a:r>
              <a:rPr lang="en-US" sz="2200">
                <a:solidFill>
                  <a:srgbClr val="000000"/>
                </a:solidFill>
              </a:rPr>
              <a:t>Alice´</a:t>
            </a:r>
          </a:p>
        </p:txBody>
      </p:sp>
      <p:sp>
        <p:nvSpPr>
          <p:cNvPr id="15368" name="TextBox 168"/>
          <p:cNvSpPr txBox="1">
            <a:spLocks noChangeArrowheads="1"/>
          </p:cNvSpPr>
          <p:nvPr/>
        </p:nvSpPr>
        <p:spPr bwMode="auto">
          <a:xfrm>
            <a:off x="463550" y="2168525"/>
            <a:ext cx="1223963" cy="720725"/>
          </a:xfrm>
          <a:prstGeom prst="rect">
            <a:avLst/>
          </a:prstGeom>
          <a:solidFill>
            <a:srgbClr val="FF9999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000000"/>
                </a:solidFill>
              </a:rPr>
              <a:t>Alice</a:t>
            </a:r>
          </a:p>
        </p:txBody>
      </p:sp>
      <p:grpSp>
        <p:nvGrpSpPr>
          <p:cNvPr id="15485" name="Group 15484"/>
          <p:cNvGrpSpPr/>
          <p:nvPr/>
        </p:nvGrpSpPr>
        <p:grpSpPr>
          <a:xfrm>
            <a:off x="279400" y="5049862"/>
            <a:ext cx="9700246" cy="2281947"/>
            <a:chOff x="279400" y="5070410"/>
            <a:chExt cx="9700246" cy="2281947"/>
          </a:xfrm>
        </p:grpSpPr>
        <p:sp>
          <p:nvSpPr>
            <p:cNvPr id="15365" name="TextBox 11"/>
            <p:cNvSpPr txBox="1">
              <a:spLocks noChangeArrowheads="1"/>
            </p:cNvSpPr>
            <p:nvPr/>
          </p:nvSpPr>
          <p:spPr bwMode="auto">
            <a:xfrm>
              <a:off x="279400" y="5070410"/>
              <a:ext cx="4629794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2200" smtClean="0">
                  <a:solidFill>
                    <a:srgbClr val="FFFFFF"/>
                  </a:solidFill>
                </a:rPr>
                <a:t>Bob chooses same basis as Eve:</a:t>
              </a:r>
              <a:endParaRPr lang="en-US" sz="2200">
                <a:solidFill>
                  <a:srgbClr val="FFFFFF"/>
                </a:solidFill>
              </a:endParaRPr>
            </a:p>
          </p:txBody>
        </p:sp>
        <p:sp>
          <p:nvSpPr>
            <p:cNvPr id="15366" name="TextBox 11"/>
            <p:cNvSpPr txBox="1">
              <a:spLocks noChangeArrowheads="1"/>
            </p:cNvSpPr>
            <p:nvPr/>
          </p:nvSpPr>
          <p:spPr bwMode="auto">
            <a:xfrm>
              <a:off x="5597525" y="5070410"/>
              <a:ext cx="4067139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2200" smtClean="0">
                  <a:solidFill>
                    <a:srgbClr val="FFFFFF"/>
                  </a:solidFill>
                </a:rPr>
                <a:t>Bob chooses different basis:</a:t>
              </a:r>
              <a:endParaRPr lang="en-US" sz="2200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787651" y="6213475"/>
              <a:ext cx="1898650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629151" y="6181725"/>
              <a:ext cx="57150" cy="63500"/>
            </a:xfrm>
            <a:custGeom>
              <a:avLst/>
              <a:gdLst>
                <a:gd name="T0" fmla="*/ 0 w 36"/>
                <a:gd name="T1" fmla="*/ 40 h 40"/>
                <a:gd name="T2" fmla="*/ 36 w 36"/>
                <a:gd name="T3" fmla="*/ 20 h 40"/>
                <a:gd name="T4" fmla="*/ 0 w 36"/>
                <a:gd name="T5" fmla="*/ 0 h 40"/>
                <a:gd name="T6" fmla="*/ 0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0" y="40"/>
                  </a:moveTo>
                  <a:lnTo>
                    <a:pt x="36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629151" y="6181725"/>
              <a:ext cx="57150" cy="63500"/>
            </a:xfrm>
            <a:custGeom>
              <a:avLst/>
              <a:gdLst>
                <a:gd name="T0" fmla="*/ 0 w 36"/>
                <a:gd name="T1" fmla="*/ 40 h 40"/>
                <a:gd name="T2" fmla="*/ 36 w 36"/>
                <a:gd name="T3" fmla="*/ 20 h 40"/>
                <a:gd name="T4" fmla="*/ 0 w 36"/>
                <a:gd name="T5" fmla="*/ 0 h 40"/>
                <a:gd name="T6" fmla="*/ 0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0" y="40"/>
                  </a:moveTo>
                  <a:lnTo>
                    <a:pt x="36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2787651" y="7123113"/>
              <a:ext cx="1898650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629151" y="7091363"/>
              <a:ext cx="57150" cy="63500"/>
            </a:xfrm>
            <a:custGeom>
              <a:avLst/>
              <a:gdLst>
                <a:gd name="T0" fmla="*/ 0 w 36"/>
                <a:gd name="T1" fmla="*/ 40 h 40"/>
                <a:gd name="T2" fmla="*/ 36 w 36"/>
                <a:gd name="T3" fmla="*/ 20 h 40"/>
                <a:gd name="T4" fmla="*/ 0 w 36"/>
                <a:gd name="T5" fmla="*/ 0 h 40"/>
                <a:gd name="T6" fmla="*/ 0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0" y="40"/>
                  </a:moveTo>
                  <a:lnTo>
                    <a:pt x="36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629151" y="7091363"/>
              <a:ext cx="57150" cy="63500"/>
            </a:xfrm>
            <a:custGeom>
              <a:avLst/>
              <a:gdLst>
                <a:gd name="T0" fmla="*/ 0 w 36"/>
                <a:gd name="T1" fmla="*/ 40 h 40"/>
                <a:gd name="T2" fmla="*/ 36 w 36"/>
                <a:gd name="T3" fmla="*/ 20 h 40"/>
                <a:gd name="T4" fmla="*/ 0 w 36"/>
                <a:gd name="T5" fmla="*/ 0 h 40"/>
                <a:gd name="T6" fmla="*/ 0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0" y="40"/>
                  </a:moveTo>
                  <a:lnTo>
                    <a:pt x="36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8047038" y="6213475"/>
              <a:ext cx="190023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9888538" y="6181725"/>
              <a:ext cx="58738" cy="63500"/>
            </a:xfrm>
            <a:custGeom>
              <a:avLst/>
              <a:gdLst>
                <a:gd name="T0" fmla="*/ 0 w 37"/>
                <a:gd name="T1" fmla="*/ 40 h 40"/>
                <a:gd name="T2" fmla="*/ 37 w 37"/>
                <a:gd name="T3" fmla="*/ 20 h 40"/>
                <a:gd name="T4" fmla="*/ 0 w 37"/>
                <a:gd name="T5" fmla="*/ 0 h 40"/>
                <a:gd name="T6" fmla="*/ 0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lnTo>
                    <a:pt x="37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9888538" y="6181725"/>
              <a:ext cx="58738" cy="63500"/>
            </a:xfrm>
            <a:custGeom>
              <a:avLst/>
              <a:gdLst>
                <a:gd name="T0" fmla="*/ 0 w 37"/>
                <a:gd name="T1" fmla="*/ 40 h 40"/>
                <a:gd name="T2" fmla="*/ 37 w 37"/>
                <a:gd name="T3" fmla="*/ 20 h 40"/>
                <a:gd name="T4" fmla="*/ 0 w 37"/>
                <a:gd name="T5" fmla="*/ 0 h 40"/>
                <a:gd name="T6" fmla="*/ 0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lnTo>
                    <a:pt x="37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8047038" y="7123113"/>
              <a:ext cx="190023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9888538" y="7091363"/>
              <a:ext cx="58738" cy="63500"/>
            </a:xfrm>
            <a:custGeom>
              <a:avLst/>
              <a:gdLst>
                <a:gd name="T0" fmla="*/ 0 w 37"/>
                <a:gd name="T1" fmla="*/ 40 h 40"/>
                <a:gd name="T2" fmla="*/ 37 w 37"/>
                <a:gd name="T3" fmla="*/ 20 h 40"/>
                <a:gd name="T4" fmla="*/ 0 w 37"/>
                <a:gd name="T5" fmla="*/ 0 h 40"/>
                <a:gd name="T6" fmla="*/ 0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lnTo>
                    <a:pt x="37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9888538" y="7091363"/>
              <a:ext cx="58738" cy="63500"/>
            </a:xfrm>
            <a:custGeom>
              <a:avLst/>
              <a:gdLst>
                <a:gd name="T0" fmla="*/ 0 w 37"/>
                <a:gd name="T1" fmla="*/ 40 h 40"/>
                <a:gd name="T2" fmla="*/ 37 w 37"/>
                <a:gd name="T3" fmla="*/ 20 h 40"/>
                <a:gd name="T4" fmla="*/ 0 w 37"/>
                <a:gd name="T5" fmla="*/ 0 h 40"/>
                <a:gd name="T6" fmla="*/ 0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lnTo>
                    <a:pt x="37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606426" y="5969000"/>
              <a:ext cx="249238" cy="249237"/>
            </a:xfrm>
            <a:custGeom>
              <a:avLst/>
              <a:gdLst>
                <a:gd name="T0" fmla="*/ 0 w 157"/>
                <a:gd name="T1" fmla="*/ 0 h 157"/>
                <a:gd name="T2" fmla="*/ 14 w 157"/>
                <a:gd name="T3" fmla="*/ 4 h 157"/>
                <a:gd name="T4" fmla="*/ 30 w 157"/>
                <a:gd name="T5" fmla="*/ 4 h 157"/>
                <a:gd name="T6" fmla="*/ 47 w 157"/>
                <a:gd name="T7" fmla="*/ 10 h 157"/>
                <a:gd name="T8" fmla="*/ 60 w 157"/>
                <a:gd name="T9" fmla="*/ 14 h 157"/>
                <a:gd name="T10" fmla="*/ 74 w 157"/>
                <a:gd name="T11" fmla="*/ 20 h 157"/>
                <a:gd name="T12" fmla="*/ 87 w 157"/>
                <a:gd name="T13" fmla="*/ 30 h 157"/>
                <a:gd name="T14" fmla="*/ 97 w 157"/>
                <a:gd name="T15" fmla="*/ 37 h 157"/>
                <a:gd name="T16" fmla="*/ 110 w 157"/>
                <a:gd name="T17" fmla="*/ 47 h 157"/>
                <a:gd name="T18" fmla="*/ 120 w 157"/>
                <a:gd name="T19" fmla="*/ 60 h 157"/>
                <a:gd name="T20" fmla="*/ 130 w 157"/>
                <a:gd name="T21" fmla="*/ 70 h 157"/>
                <a:gd name="T22" fmla="*/ 137 w 157"/>
                <a:gd name="T23" fmla="*/ 84 h 157"/>
                <a:gd name="T24" fmla="*/ 144 w 157"/>
                <a:gd name="T25" fmla="*/ 97 h 157"/>
                <a:gd name="T26" fmla="*/ 147 w 157"/>
                <a:gd name="T27" fmla="*/ 110 h 157"/>
                <a:gd name="T28" fmla="*/ 154 w 157"/>
                <a:gd name="T29" fmla="*/ 127 h 157"/>
                <a:gd name="T30" fmla="*/ 154 w 157"/>
                <a:gd name="T31" fmla="*/ 144 h 157"/>
                <a:gd name="T32" fmla="*/ 157 w 157"/>
                <a:gd name="T33" fmla="*/ 157 h 157"/>
                <a:gd name="T34" fmla="*/ 137 w 157"/>
                <a:gd name="T35" fmla="*/ 150 h 157"/>
                <a:gd name="T36" fmla="*/ 134 w 157"/>
                <a:gd name="T37" fmla="*/ 137 h 157"/>
                <a:gd name="T38" fmla="*/ 130 w 157"/>
                <a:gd name="T39" fmla="*/ 124 h 157"/>
                <a:gd name="T40" fmla="*/ 127 w 157"/>
                <a:gd name="T41" fmla="*/ 110 h 157"/>
                <a:gd name="T42" fmla="*/ 124 w 157"/>
                <a:gd name="T43" fmla="*/ 100 h 157"/>
                <a:gd name="T44" fmla="*/ 117 w 157"/>
                <a:gd name="T45" fmla="*/ 87 h 157"/>
                <a:gd name="T46" fmla="*/ 110 w 157"/>
                <a:gd name="T47" fmla="*/ 77 h 157"/>
                <a:gd name="T48" fmla="*/ 100 w 157"/>
                <a:gd name="T49" fmla="*/ 67 h 157"/>
                <a:gd name="T50" fmla="*/ 90 w 157"/>
                <a:gd name="T51" fmla="*/ 57 h 157"/>
                <a:gd name="T52" fmla="*/ 80 w 157"/>
                <a:gd name="T53" fmla="*/ 50 h 157"/>
                <a:gd name="T54" fmla="*/ 70 w 157"/>
                <a:gd name="T55" fmla="*/ 40 h 157"/>
                <a:gd name="T56" fmla="*/ 57 w 157"/>
                <a:gd name="T57" fmla="*/ 34 h 157"/>
                <a:gd name="T58" fmla="*/ 47 w 157"/>
                <a:gd name="T59" fmla="*/ 30 h 157"/>
                <a:gd name="T60" fmla="*/ 34 w 157"/>
                <a:gd name="T61" fmla="*/ 27 h 157"/>
                <a:gd name="T62" fmla="*/ 20 w 157"/>
                <a:gd name="T63" fmla="*/ 24 h 157"/>
                <a:gd name="T64" fmla="*/ 7 w 157"/>
                <a:gd name="T65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0" y="20"/>
                  </a:moveTo>
                  <a:lnTo>
                    <a:pt x="0" y="0"/>
                  </a:lnTo>
                  <a:lnTo>
                    <a:pt x="7" y="4"/>
                  </a:lnTo>
                  <a:lnTo>
                    <a:pt x="14" y="4"/>
                  </a:lnTo>
                  <a:lnTo>
                    <a:pt x="24" y="4"/>
                  </a:lnTo>
                  <a:lnTo>
                    <a:pt x="30" y="4"/>
                  </a:lnTo>
                  <a:lnTo>
                    <a:pt x="37" y="7"/>
                  </a:lnTo>
                  <a:lnTo>
                    <a:pt x="47" y="10"/>
                  </a:lnTo>
                  <a:lnTo>
                    <a:pt x="54" y="10"/>
                  </a:lnTo>
                  <a:lnTo>
                    <a:pt x="60" y="14"/>
                  </a:lnTo>
                  <a:lnTo>
                    <a:pt x="67" y="17"/>
                  </a:lnTo>
                  <a:lnTo>
                    <a:pt x="74" y="20"/>
                  </a:lnTo>
                  <a:lnTo>
                    <a:pt x="80" y="24"/>
                  </a:lnTo>
                  <a:lnTo>
                    <a:pt x="87" y="30"/>
                  </a:lnTo>
                  <a:lnTo>
                    <a:pt x="94" y="34"/>
                  </a:lnTo>
                  <a:lnTo>
                    <a:pt x="97" y="37"/>
                  </a:lnTo>
                  <a:lnTo>
                    <a:pt x="104" y="44"/>
                  </a:lnTo>
                  <a:lnTo>
                    <a:pt x="110" y="47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4" y="64"/>
                  </a:lnTo>
                  <a:lnTo>
                    <a:pt x="130" y="70"/>
                  </a:lnTo>
                  <a:lnTo>
                    <a:pt x="134" y="77"/>
                  </a:lnTo>
                  <a:lnTo>
                    <a:pt x="137" y="84"/>
                  </a:lnTo>
                  <a:lnTo>
                    <a:pt x="140" y="90"/>
                  </a:lnTo>
                  <a:lnTo>
                    <a:pt x="144" y="97"/>
                  </a:lnTo>
                  <a:lnTo>
                    <a:pt x="147" y="104"/>
                  </a:lnTo>
                  <a:lnTo>
                    <a:pt x="147" y="110"/>
                  </a:lnTo>
                  <a:lnTo>
                    <a:pt x="150" y="120"/>
                  </a:lnTo>
                  <a:lnTo>
                    <a:pt x="154" y="127"/>
                  </a:lnTo>
                  <a:lnTo>
                    <a:pt x="154" y="134"/>
                  </a:lnTo>
                  <a:lnTo>
                    <a:pt x="154" y="144"/>
                  </a:lnTo>
                  <a:lnTo>
                    <a:pt x="154" y="150"/>
                  </a:lnTo>
                  <a:lnTo>
                    <a:pt x="157" y="157"/>
                  </a:lnTo>
                  <a:lnTo>
                    <a:pt x="137" y="157"/>
                  </a:lnTo>
                  <a:lnTo>
                    <a:pt x="137" y="150"/>
                  </a:lnTo>
                  <a:lnTo>
                    <a:pt x="134" y="144"/>
                  </a:lnTo>
                  <a:lnTo>
                    <a:pt x="134" y="137"/>
                  </a:lnTo>
                  <a:lnTo>
                    <a:pt x="134" y="130"/>
                  </a:lnTo>
                  <a:lnTo>
                    <a:pt x="130" y="124"/>
                  </a:lnTo>
                  <a:lnTo>
                    <a:pt x="130" y="117"/>
                  </a:lnTo>
                  <a:lnTo>
                    <a:pt x="127" y="110"/>
                  </a:lnTo>
                  <a:lnTo>
                    <a:pt x="124" y="104"/>
                  </a:lnTo>
                  <a:lnTo>
                    <a:pt x="124" y="100"/>
                  </a:lnTo>
                  <a:lnTo>
                    <a:pt x="120" y="94"/>
                  </a:lnTo>
                  <a:lnTo>
                    <a:pt x="117" y="87"/>
                  </a:lnTo>
                  <a:lnTo>
                    <a:pt x="114" y="80"/>
                  </a:lnTo>
                  <a:lnTo>
                    <a:pt x="110" y="77"/>
                  </a:lnTo>
                  <a:lnTo>
                    <a:pt x="104" y="70"/>
                  </a:lnTo>
                  <a:lnTo>
                    <a:pt x="100" y="67"/>
                  </a:lnTo>
                  <a:lnTo>
                    <a:pt x="97" y="60"/>
                  </a:lnTo>
                  <a:lnTo>
                    <a:pt x="90" y="57"/>
                  </a:lnTo>
                  <a:lnTo>
                    <a:pt x="87" y="54"/>
                  </a:lnTo>
                  <a:lnTo>
                    <a:pt x="80" y="50"/>
                  </a:lnTo>
                  <a:lnTo>
                    <a:pt x="77" y="44"/>
                  </a:lnTo>
                  <a:lnTo>
                    <a:pt x="70" y="40"/>
                  </a:lnTo>
                  <a:lnTo>
                    <a:pt x="64" y="37"/>
                  </a:lnTo>
                  <a:lnTo>
                    <a:pt x="57" y="34"/>
                  </a:lnTo>
                  <a:lnTo>
                    <a:pt x="54" y="34"/>
                  </a:lnTo>
                  <a:lnTo>
                    <a:pt x="47" y="30"/>
                  </a:lnTo>
                  <a:lnTo>
                    <a:pt x="40" y="27"/>
                  </a:lnTo>
                  <a:lnTo>
                    <a:pt x="34" y="27"/>
                  </a:lnTo>
                  <a:lnTo>
                    <a:pt x="27" y="24"/>
                  </a:lnTo>
                  <a:lnTo>
                    <a:pt x="20" y="24"/>
                  </a:lnTo>
                  <a:lnTo>
                    <a:pt x="14" y="24"/>
                  </a:lnTo>
                  <a:lnTo>
                    <a:pt x="7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606426" y="6683375"/>
              <a:ext cx="249238" cy="249237"/>
            </a:xfrm>
            <a:custGeom>
              <a:avLst/>
              <a:gdLst>
                <a:gd name="T0" fmla="*/ 157 w 157"/>
                <a:gd name="T1" fmla="*/ 0 h 157"/>
                <a:gd name="T2" fmla="*/ 154 w 157"/>
                <a:gd name="T3" fmla="*/ 17 h 157"/>
                <a:gd name="T4" fmla="*/ 154 w 157"/>
                <a:gd name="T5" fmla="*/ 33 h 157"/>
                <a:gd name="T6" fmla="*/ 147 w 157"/>
                <a:gd name="T7" fmla="*/ 47 h 157"/>
                <a:gd name="T8" fmla="*/ 144 w 157"/>
                <a:gd name="T9" fmla="*/ 63 h 157"/>
                <a:gd name="T10" fmla="*/ 137 w 157"/>
                <a:gd name="T11" fmla="*/ 77 h 157"/>
                <a:gd name="T12" fmla="*/ 130 w 157"/>
                <a:gd name="T13" fmla="*/ 90 h 157"/>
                <a:gd name="T14" fmla="*/ 120 w 157"/>
                <a:gd name="T15" fmla="*/ 100 h 157"/>
                <a:gd name="T16" fmla="*/ 110 w 157"/>
                <a:gd name="T17" fmla="*/ 113 h 157"/>
                <a:gd name="T18" fmla="*/ 97 w 157"/>
                <a:gd name="T19" fmla="*/ 123 h 157"/>
                <a:gd name="T20" fmla="*/ 87 w 157"/>
                <a:gd name="T21" fmla="*/ 130 h 157"/>
                <a:gd name="T22" fmla="*/ 74 w 157"/>
                <a:gd name="T23" fmla="*/ 140 h 157"/>
                <a:gd name="T24" fmla="*/ 60 w 157"/>
                <a:gd name="T25" fmla="*/ 147 h 157"/>
                <a:gd name="T26" fmla="*/ 47 w 157"/>
                <a:gd name="T27" fmla="*/ 150 h 157"/>
                <a:gd name="T28" fmla="*/ 30 w 157"/>
                <a:gd name="T29" fmla="*/ 153 h 157"/>
                <a:gd name="T30" fmla="*/ 14 w 157"/>
                <a:gd name="T31" fmla="*/ 157 h 157"/>
                <a:gd name="T32" fmla="*/ 0 w 157"/>
                <a:gd name="T33" fmla="*/ 157 h 157"/>
                <a:gd name="T34" fmla="*/ 7 w 157"/>
                <a:gd name="T35" fmla="*/ 140 h 157"/>
                <a:gd name="T36" fmla="*/ 20 w 157"/>
                <a:gd name="T37" fmla="*/ 137 h 157"/>
                <a:gd name="T38" fmla="*/ 34 w 157"/>
                <a:gd name="T39" fmla="*/ 133 h 157"/>
                <a:gd name="T40" fmla="*/ 47 w 157"/>
                <a:gd name="T41" fmla="*/ 130 h 157"/>
                <a:gd name="T42" fmla="*/ 57 w 157"/>
                <a:gd name="T43" fmla="*/ 127 h 157"/>
                <a:gd name="T44" fmla="*/ 70 w 157"/>
                <a:gd name="T45" fmla="*/ 120 h 157"/>
                <a:gd name="T46" fmla="*/ 80 w 157"/>
                <a:gd name="T47" fmla="*/ 110 h 157"/>
                <a:gd name="T48" fmla="*/ 90 w 157"/>
                <a:gd name="T49" fmla="*/ 103 h 157"/>
                <a:gd name="T50" fmla="*/ 100 w 157"/>
                <a:gd name="T51" fmla="*/ 93 h 157"/>
                <a:gd name="T52" fmla="*/ 110 w 157"/>
                <a:gd name="T53" fmla="*/ 83 h 157"/>
                <a:gd name="T54" fmla="*/ 117 w 157"/>
                <a:gd name="T55" fmla="*/ 73 h 157"/>
                <a:gd name="T56" fmla="*/ 124 w 157"/>
                <a:gd name="T57" fmla="*/ 60 h 157"/>
                <a:gd name="T58" fmla="*/ 127 w 157"/>
                <a:gd name="T59" fmla="*/ 50 h 157"/>
                <a:gd name="T60" fmla="*/ 130 w 157"/>
                <a:gd name="T61" fmla="*/ 37 h 157"/>
                <a:gd name="T62" fmla="*/ 134 w 157"/>
                <a:gd name="T63" fmla="*/ 23 h 157"/>
                <a:gd name="T64" fmla="*/ 137 w 157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137" y="0"/>
                  </a:moveTo>
                  <a:lnTo>
                    <a:pt x="157" y="0"/>
                  </a:lnTo>
                  <a:lnTo>
                    <a:pt x="154" y="10"/>
                  </a:lnTo>
                  <a:lnTo>
                    <a:pt x="154" y="17"/>
                  </a:lnTo>
                  <a:lnTo>
                    <a:pt x="154" y="27"/>
                  </a:lnTo>
                  <a:lnTo>
                    <a:pt x="154" y="33"/>
                  </a:lnTo>
                  <a:lnTo>
                    <a:pt x="150" y="40"/>
                  </a:lnTo>
                  <a:lnTo>
                    <a:pt x="147" y="47"/>
                  </a:lnTo>
                  <a:lnTo>
                    <a:pt x="147" y="57"/>
                  </a:lnTo>
                  <a:lnTo>
                    <a:pt x="144" y="63"/>
                  </a:lnTo>
                  <a:lnTo>
                    <a:pt x="140" y="70"/>
                  </a:lnTo>
                  <a:lnTo>
                    <a:pt x="137" y="77"/>
                  </a:lnTo>
                  <a:lnTo>
                    <a:pt x="134" y="83"/>
                  </a:lnTo>
                  <a:lnTo>
                    <a:pt x="130" y="90"/>
                  </a:lnTo>
                  <a:lnTo>
                    <a:pt x="124" y="97"/>
                  </a:lnTo>
                  <a:lnTo>
                    <a:pt x="120" y="100"/>
                  </a:lnTo>
                  <a:lnTo>
                    <a:pt x="114" y="107"/>
                  </a:lnTo>
                  <a:lnTo>
                    <a:pt x="110" y="113"/>
                  </a:lnTo>
                  <a:lnTo>
                    <a:pt x="104" y="117"/>
                  </a:lnTo>
                  <a:lnTo>
                    <a:pt x="97" y="123"/>
                  </a:lnTo>
                  <a:lnTo>
                    <a:pt x="94" y="127"/>
                  </a:lnTo>
                  <a:lnTo>
                    <a:pt x="87" y="130"/>
                  </a:lnTo>
                  <a:lnTo>
                    <a:pt x="80" y="137"/>
                  </a:lnTo>
                  <a:lnTo>
                    <a:pt x="74" y="140"/>
                  </a:lnTo>
                  <a:lnTo>
                    <a:pt x="67" y="143"/>
                  </a:lnTo>
                  <a:lnTo>
                    <a:pt x="60" y="147"/>
                  </a:lnTo>
                  <a:lnTo>
                    <a:pt x="54" y="150"/>
                  </a:lnTo>
                  <a:lnTo>
                    <a:pt x="47" y="150"/>
                  </a:lnTo>
                  <a:lnTo>
                    <a:pt x="37" y="153"/>
                  </a:lnTo>
                  <a:lnTo>
                    <a:pt x="30" y="153"/>
                  </a:lnTo>
                  <a:lnTo>
                    <a:pt x="24" y="157"/>
                  </a:lnTo>
                  <a:lnTo>
                    <a:pt x="14" y="157"/>
                  </a:lnTo>
                  <a:lnTo>
                    <a:pt x="7" y="157"/>
                  </a:lnTo>
                  <a:lnTo>
                    <a:pt x="0" y="157"/>
                  </a:lnTo>
                  <a:lnTo>
                    <a:pt x="0" y="140"/>
                  </a:lnTo>
                  <a:lnTo>
                    <a:pt x="7" y="140"/>
                  </a:lnTo>
                  <a:lnTo>
                    <a:pt x="14" y="137"/>
                  </a:lnTo>
                  <a:lnTo>
                    <a:pt x="20" y="137"/>
                  </a:lnTo>
                  <a:lnTo>
                    <a:pt x="27" y="137"/>
                  </a:lnTo>
                  <a:lnTo>
                    <a:pt x="34" y="133"/>
                  </a:lnTo>
                  <a:lnTo>
                    <a:pt x="40" y="133"/>
                  </a:lnTo>
                  <a:lnTo>
                    <a:pt x="47" y="130"/>
                  </a:lnTo>
                  <a:lnTo>
                    <a:pt x="54" y="127"/>
                  </a:lnTo>
                  <a:lnTo>
                    <a:pt x="57" y="127"/>
                  </a:lnTo>
                  <a:lnTo>
                    <a:pt x="64" y="123"/>
                  </a:lnTo>
                  <a:lnTo>
                    <a:pt x="70" y="120"/>
                  </a:lnTo>
                  <a:lnTo>
                    <a:pt x="77" y="117"/>
                  </a:lnTo>
                  <a:lnTo>
                    <a:pt x="80" y="110"/>
                  </a:lnTo>
                  <a:lnTo>
                    <a:pt x="87" y="107"/>
                  </a:lnTo>
                  <a:lnTo>
                    <a:pt x="90" y="103"/>
                  </a:lnTo>
                  <a:lnTo>
                    <a:pt x="97" y="100"/>
                  </a:lnTo>
                  <a:lnTo>
                    <a:pt x="100" y="93"/>
                  </a:lnTo>
                  <a:lnTo>
                    <a:pt x="104" y="90"/>
                  </a:lnTo>
                  <a:lnTo>
                    <a:pt x="110" y="83"/>
                  </a:lnTo>
                  <a:lnTo>
                    <a:pt x="114" y="77"/>
                  </a:lnTo>
                  <a:lnTo>
                    <a:pt x="117" y="73"/>
                  </a:lnTo>
                  <a:lnTo>
                    <a:pt x="120" y="67"/>
                  </a:lnTo>
                  <a:lnTo>
                    <a:pt x="124" y="60"/>
                  </a:lnTo>
                  <a:lnTo>
                    <a:pt x="124" y="53"/>
                  </a:lnTo>
                  <a:lnTo>
                    <a:pt x="127" y="50"/>
                  </a:lnTo>
                  <a:lnTo>
                    <a:pt x="130" y="43"/>
                  </a:lnTo>
                  <a:lnTo>
                    <a:pt x="130" y="37"/>
                  </a:lnTo>
                  <a:lnTo>
                    <a:pt x="134" y="30"/>
                  </a:lnTo>
                  <a:lnTo>
                    <a:pt x="134" y="23"/>
                  </a:lnTo>
                  <a:lnTo>
                    <a:pt x="134" y="17"/>
                  </a:lnTo>
                  <a:lnTo>
                    <a:pt x="137" y="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823913" y="6440488"/>
              <a:ext cx="249238" cy="242887"/>
            </a:xfrm>
            <a:custGeom>
              <a:avLst/>
              <a:gdLst>
                <a:gd name="T0" fmla="*/ 157 w 157"/>
                <a:gd name="T1" fmla="*/ 17 h 153"/>
                <a:gd name="T2" fmla="*/ 140 w 157"/>
                <a:gd name="T3" fmla="*/ 20 h 153"/>
                <a:gd name="T4" fmla="*/ 127 w 157"/>
                <a:gd name="T5" fmla="*/ 20 h 153"/>
                <a:gd name="T6" fmla="*/ 113 w 157"/>
                <a:gd name="T7" fmla="*/ 23 h 153"/>
                <a:gd name="T8" fmla="*/ 103 w 157"/>
                <a:gd name="T9" fmla="*/ 30 h 153"/>
                <a:gd name="T10" fmla="*/ 90 w 157"/>
                <a:gd name="T11" fmla="*/ 33 h 153"/>
                <a:gd name="T12" fmla="*/ 80 w 157"/>
                <a:gd name="T13" fmla="*/ 40 h 153"/>
                <a:gd name="T14" fmla="*/ 70 w 157"/>
                <a:gd name="T15" fmla="*/ 50 h 153"/>
                <a:gd name="T16" fmla="*/ 60 w 157"/>
                <a:gd name="T17" fmla="*/ 56 h 153"/>
                <a:gd name="T18" fmla="*/ 50 w 157"/>
                <a:gd name="T19" fmla="*/ 66 h 153"/>
                <a:gd name="T20" fmla="*/ 43 w 157"/>
                <a:gd name="T21" fmla="*/ 80 h 153"/>
                <a:gd name="T22" fmla="*/ 37 w 157"/>
                <a:gd name="T23" fmla="*/ 90 h 153"/>
                <a:gd name="T24" fmla="*/ 30 w 157"/>
                <a:gd name="T25" fmla="*/ 100 h 153"/>
                <a:gd name="T26" fmla="*/ 23 w 157"/>
                <a:gd name="T27" fmla="*/ 113 h 153"/>
                <a:gd name="T28" fmla="*/ 20 w 157"/>
                <a:gd name="T29" fmla="*/ 126 h 153"/>
                <a:gd name="T30" fmla="*/ 20 w 157"/>
                <a:gd name="T31" fmla="*/ 140 h 153"/>
                <a:gd name="T32" fmla="*/ 20 w 157"/>
                <a:gd name="T33" fmla="*/ 153 h 153"/>
                <a:gd name="T34" fmla="*/ 0 w 157"/>
                <a:gd name="T35" fmla="*/ 146 h 153"/>
                <a:gd name="T36" fmla="*/ 0 w 157"/>
                <a:gd name="T37" fmla="*/ 130 h 153"/>
                <a:gd name="T38" fmla="*/ 3 w 157"/>
                <a:gd name="T39" fmla="*/ 116 h 153"/>
                <a:gd name="T40" fmla="*/ 10 w 157"/>
                <a:gd name="T41" fmla="*/ 100 h 153"/>
                <a:gd name="T42" fmla="*/ 13 w 157"/>
                <a:gd name="T43" fmla="*/ 86 h 153"/>
                <a:gd name="T44" fmla="*/ 20 w 157"/>
                <a:gd name="T45" fmla="*/ 73 h 153"/>
                <a:gd name="T46" fmla="*/ 30 w 157"/>
                <a:gd name="T47" fmla="*/ 60 h 153"/>
                <a:gd name="T48" fmla="*/ 40 w 157"/>
                <a:gd name="T49" fmla="*/ 50 h 153"/>
                <a:gd name="T50" fmla="*/ 50 w 157"/>
                <a:gd name="T51" fmla="*/ 40 h 153"/>
                <a:gd name="T52" fmla="*/ 63 w 157"/>
                <a:gd name="T53" fmla="*/ 30 h 153"/>
                <a:gd name="T54" fmla="*/ 73 w 157"/>
                <a:gd name="T55" fmla="*/ 20 h 153"/>
                <a:gd name="T56" fmla="*/ 87 w 157"/>
                <a:gd name="T57" fmla="*/ 13 h 153"/>
                <a:gd name="T58" fmla="*/ 103 w 157"/>
                <a:gd name="T59" fmla="*/ 7 h 153"/>
                <a:gd name="T60" fmla="*/ 117 w 157"/>
                <a:gd name="T61" fmla="*/ 3 h 153"/>
                <a:gd name="T62" fmla="*/ 133 w 157"/>
                <a:gd name="T63" fmla="*/ 0 h 153"/>
                <a:gd name="T64" fmla="*/ 147 w 157"/>
                <a:gd name="T6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3">
                  <a:moveTo>
                    <a:pt x="157" y="0"/>
                  </a:moveTo>
                  <a:lnTo>
                    <a:pt x="157" y="17"/>
                  </a:lnTo>
                  <a:lnTo>
                    <a:pt x="150" y="17"/>
                  </a:lnTo>
                  <a:lnTo>
                    <a:pt x="140" y="20"/>
                  </a:lnTo>
                  <a:lnTo>
                    <a:pt x="133" y="20"/>
                  </a:lnTo>
                  <a:lnTo>
                    <a:pt x="127" y="20"/>
                  </a:lnTo>
                  <a:lnTo>
                    <a:pt x="120" y="23"/>
                  </a:lnTo>
                  <a:lnTo>
                    <a:pt x="113" y="23"/>
                  </a:lnTo>
                  <a:lnTo>
                    <a:pt x="110" y="27"/>
                  </a:lnTo>
                  <a:lnTo>
                    <a:pt x="103" y="30"/>
                  </a:lnTo>
                  <a:lnTo>
                    <a:pt x="97" y="30"/>
                  </a:lnTo>
                  <a:lnTo>
                    <a:pt x="90" y="33"/>
                  </a:lnTo>
                  <a:lnTo>
                    <a:pt x="83" y="36"/>
                  </a:lnTo>
                  <a:lnTo>
                    <a:pt x="80" y="40"/>
                  </a:lnTo>
                  <a:lnTo>
                    <a:pt x="73" y="46"/>
                  </a:lnTo>
                  <a:lnTo>
                    <a:pt x="70" y="50"/>
                  </a:lnTo>
                  <a:lnTo>
                    <a:pt x="63" y="53"/>
                  </a:lnTo>
                  <a:lnTo>
                    <a:pt x="60" y="56"/>
                  </a:lnTo>
                  <a:lnTo>
                    <a:pt x="53" y="63"/>
                  </a:lnTo>
                  <a:lnTo>
                    <a:pt x="50" y="66"/>
                  </a:lnTo>
                  <a:lnTo>
                    <a:pt x="47" y="73"/>
                  </a:lnTo>
                  <a:lnTo>
                    <a:pt x="43" y="80"/>
                  </a:lnTo>
                  <a:lnTo>
                    <a:pt x="37" y="83"/>
                  </a:lnTo>
                  <a:lnTo>
                    <a:pt x="37" y="90"/>
                  </a:lnTo>
                  <a:lnTo>
                    <a:pt x="33" y="96"/>
                  </a:lnTo>
                  <a:lnTo>
                    <a:pt x="30" y="100"/>
                  </a:lnTo>
                  <a:lnTo>
                    <a:pt x="27" y="106"/>
                  </a:lnTo>
                  <a:lnTo>
                    <a:pt x="23" y="113"/>
                  </a:lnTo>
                  <a:lnTo>
                    <a:pt x="23" y="120"/>
                  </a:lnTo>
                  <a:lnTo>
                    <a:pt x="20" y="126"/>
                  </a:lnTo>
                  <a:lnTo>
                    <a:pt x="20" y="133"/>
                  </a:lnTo>
                  <a:lnTo>
                    <a:pt x="20" y="140"/>
                  </a:lnTo>
                  <a:lnTo>
                    <a:pt x="20" y="146"/>
                  </a:lnTo>
                  <a:lnTo>
                    <a:pt x="20" y="153"/>
                  </a:lnTo>
                  <a:lnTo>
                    <a:pt x="0" y="153"/>
                  </a:lnTo>
                  <a:lnTo>
                    <a:pt x="0" y="146"/>
                  </a:lnTo>
                  <a:lnTo>
                    <a:pt x="0" y="140"/>
                  </a:lnTo>
                  <a:lnTo>
                    <a:pt x="0" y="130"/>
                  </a:lnTo>
                  <a:lnTo>
                    <a:pt x="3" y="123"/>
                  </a:lnTo>
                  <a:lnTo>
                    <a:pt x="3" y="116"/>
                  </a:lnTo>
                  <a:lnTo>
                    <a:pt x="7" y="110"/>
                  </a:lnTo>
                  <a:lnTo>
                    <a:pt x="10" y="100"/>
                  </a:lnTo>
                  <a:lnTo>
                    <a:pt x="10" y="93"/>
                  </a:lnTo>
                  <a:lnTo>
                    <a:pt x="13" y="86"/>
                  </a:lnTo>
                  <a:lnTo>
                    <a:pt x="17" y="80"/>
                  </a:lnTo>
                  <a:lnTo>
                    <a:pt x="20" y="73"/>
                  </a:lnTo>
                  <a:lnTo>
                    <a:pt x="27" y="66"/>
                  </a:lnTo>
                  <a:lnTo>
                    <a:pt x="30" y="60"/>
                  </a:lnTo>
                  <a:lnTo>
                    <a:pt x="33" y="56"/>
                  </a:lnTo>
                  <a:lnTo>
                    <a:pt x="40" y="50"/>
                  </a:lnTo>
                  <a:lnTo>
                    <a:pt x="43" y="43"/>
                  </a:lnTo>
                  <a:lnTo>
                    <a:pt x="50" y="40"/>
                  </a:lnTo>
                  <a:lnTo>
                    <a:pt x="57" y="33"/>
                  </a:lnTo>
                  <a:lnTo>
                    <a:pt x="63" y="30"/>
                  </a:lnTo>
                  <a:lnTo>
                    <a:pt x="67" y="27"/>
                  </a:lnTo>
                  <a:lnTo>
                    <a:pt x="73" y="20"/>
                  </a:lnTo>
                  <a:lnTo>
                    <a:pt x="80" y="17"/>
                  </a:lnTo>
                  <a:lnTo>
                    <a:pt x="87" y="13"/>
                  </a:lnTo>
                  <a:lnTo>
                    <a:pt x="93" y="10"/>
                  </a:lnTo>
                  <a:lnTo>
                    <a:pt x="103" y="7"/>
                  </a:lnTo>
                  <a:lnTo>
                    <a:pt x="110" y="7"/>
                  </a:lnTo>
                  <a:lnTo>
                    <a:pt x="117" y="3"/>
                  </a:lnTo>
                  <a:lnTo>
                    <a:pt x="123" y="0"/>
                  </a:lnTo>
                  <a:lnTo>
                    <a:pt x="133" y="0"/>
                  </a:lnTo>
                  <a:lnTo>
                    <a:pt x="140" y="0"/>
                  </a:lnTo>
                  <a:lnTo>
                    <a:pt x="14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1304926" y="6683375"/>
              <a:ext cx="233363" cy="238125"/>
            </a:xfrm>
            <a:custGeom>
              <a:avLst/>
              <a:gdLst>
                <a:gd name="T0" fmla="*/ 147 w 147"/>
                <a:gd name="T1" fmla="*/ 150 h 150"/>
                <a:gd name="T2" fmla="*/ 117 w 147"/>
                <a:gd name="T3" fmla="*/ 147 h 150"/>
                <a:gd name="T4" fmla="*/ 90 w 147"/>
                <a:gd name="T5" fmla="*/ 137 h 150"/>
                <a:gd name="T6" fmla="*/ 64 w 147"/>
                <a:gd name="T7" fmla="*/ 123 h 150"/>
                <a:gd name="T8" fmla="*/ 44 w 147"/>
                <a:gd name="T9" fmla="*/ 107 h 150"/>
                <a:gd name="T10" fmla="*/ 24 w 147"/>
                <a:gd name="T11" fmla="*/ 83 h 150"/>
                <a:gd name="T12" fmla="*/ 10 w 147"/>
                <a:gd name="T13" fmla="*/ 60 h 150"/>
                <a:gd name="T14" fmla="*/ 4 w 147"/>
                <a:gd name="T15" fmla="*/ 30 h 150"/>
                <a:gd name="T16" fmla="*/ 0 w 147"/>
                <a:gd name="T1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150">
                  <a:moveTo>
                    <a:pt x="147" y="150"/>
                  </a:moveTo>
                  <a:lnTo>
                    <a:pt x="117" y="147"/>
                  </a:lnTo>
                  <a:lnTo>
                    <a:pt x="90" y="137"/>
                  </a:lnTo>
                  <a:lnTo>
                    <a:pt x="64" y="123"/>
                  </a:lnTo>
                  <a:lnTo>
                    <a:pt x="44" y="107"/>
                  </a:lnTo>
                  <a:lnTo>
                    <a:pt x="24" y="83"/>
                  </a:lnTo>
                  <a:lnTo>
                    <a:pt x="10" y="60"/>
                  </a:lnTo>
                  <a:lnTo>
                    <a:pt x="4" y="30"/>
                  </a:lnTo>
                  <a:lnTo>
                    <a:pt x="0" y="0"/>
                  </a:lnTo>
                </a:path>
              </a:pathLst>
            </a:custGeom>
            <a:noFill/>
            <a:ln w="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823913" y="6218238"/>
              <a:ext cx="249238" cy="249237"/>
            </a:xfrm>
            <a:custGeom>
              <a:avLst/>
              <a:gdLst>
                <a:gd name="T0" fmla="*/ 20 w 157"/>
                <a:gd name="T1" fmla="*/ 0 h 157"/>
                <a:gd name="T2" fmla="*/ 20 w 157"/>
                <a:gd name="T3" fmla="*/ 17 h 157"/>
                <a:gd name="T4" fmla="*/ 20 w 157"/>
                <a:gd name="T5" fmla="*/ 30 h 157"/>
                <a:gd name="T6" fmla="*/ 23 w 157"/>
                <a:gd name="T7" fmla="*/ 43 h 157"/>
                <a:gd name="T8" fmla="*/ 30 w 157"/>
                <a:gd name="T9" fmla="*/ 53 h 157"/>
                <a:gd name="T10" fmla="*/ 37 w 157"/>
                <a:gd name="T11" fmla="*/ 67 h 157"/>
                <a:gd name="T12" fmla="*/ 43 w 157"/>
                <a:gd name="T13" fmla="*/ 77 h 157"/>
                <a:gd name="T14" fmla="*/ 50 w 157"/>
                <a:gd name="T15" fmla="*/ 90 h 157"/>
                <a:gd name="T16" fmla="*/ 60 w 157"/>
                <a:gd name="T17" fmla="*/ 97 h 157"/>
                <a:gd name="T18" fmla="*/ 70 w 157"/>
                <a:gd name="T19" fmla="*/ 107 h 157"/>
                <a:gd name="T20" fmla="*/ 80 w 157"/>
                <a:gd name="T21" fmla="*/ 117 h 157"/>
                <a:gd name="T22" fmla="*/ 90 w 157"/>
                <a:gd name="T23" fmla="*/ 123 h 157"/>
                <a:gd name="T24" fmla="*/ 103 w 157"/>
                <a:gd name="T25" fmla="*/ 127 h 157"/>
                <a:gd name="T26" fmla="*/ 113 w 157"/>
                <a:gd name="T27" fmla="*/ 133 h 157"/>
                <a:gd name="T28" fmla="*/ 127 w 157"/>
                <a:gd name="T29" fmla="*/ 137 h 157"/>
                <a:gd name="T30" fmla="*/ 140 w 157"/>
                <a:gd name="T31" fmla="*/ 137 h 157"/>
                <a:gd name="T32" fmla="*/ 157 w 157"/>
                <a:gd name="T33" fmla="*/ 140 h 157"/>
                <a:gd name="T34" fmla="*/ 147 w 157"/>
                <a:gd name="T35" fmla="*/ 157 h 157"/>
                <a:gd name="T36" fmla="*/ 133 w 157"/>
                <a:gd name="T37" fmla="*/ 157 h 157"/>
                <a:gd name="T38" fmla="*/ 117 w 157"/>
                <a:gd name="T39" fmla="*/ 153 h 157"/>
                <a:gd name="T40" fmla="*/ 103 w 157"/>
                <a:gd name="T41" fmla="*/ 150 h 157"/>
                <a:gd name="T42" fmla="*/ 87 w 157"/>
                <a:gd name="T43" fmla="*/ 143 h 157"/>
                <a:gd name="T44" fmla="*/ 73 w 157"/>
                <a:gd name="T45" fmla="*/ 137 h 157"/>
                <a:gd name="T46" fmla="*/ 63 w 157"/>
                <a:gd name="T47" fmla="*/ 127 h 157"/>
                <a:gd name="T48" fmla="*/ 50 w 157"/>
                <a:gd name="T49" fmla="*/ 117 h 157"/>
                <a:gd name="T50" fmla="*/ 40 w 157"/>
                <a:gd name="T51" fmla="*/ 107 h 157"/>
                <a:gd name="T52" fmla="*/ 30 w 157"/>
                <a:gd name="T53" fmla="*/ 97 h 157"/>
                <a:gd name="T54" fmla="*/ 20 w 157"/>
                <a:gd name="T55" fmla="*/ 83 h 157"/>
                <a:gd name="T56" fmla="*/ 13 w 157"/>
                <a:gd name="T57" fmla="*/ 70 h 157"/>
                <a:gd name="T58" fmla="*/ 10 w 157"/>
                <a:gd name="T59" fmla="*/ 57 h 157"/>
                <a:gd name="T60" fmla="*/ 3 w 157"/>
                <a:gd name="T61" fmla="*/ 40 h 157"/>
                <a:gd name="T62" fmla="*/ 0 w 157"/>
                <a:gd name="T63" fmla="*/ 27 h 157"/>
                <a:gd name="T64" fmla="*/ 0 w 157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0" y="0"/>
                  </a:moveTo>
                  <a:lnTo>
                    <a:pt x="20" y="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3" y="37"/>
                  </a:lnTo>
                  <a:lnTo>
                    <a:pt x="23" y="43"/>
                  </a:lnTo>
                  <a:lnTo>
                    <a:pt x="27" y="50"/>
                  </a:lnTo>
                  <a:lnTo>
                    <a:pt x="30" y="53"/>
                  </a:lnTo>
                  <a:lnTo>
                    <a:pt x="33" y="60"/>
                  </a:lnTo>
                  <a:lnTo>
                    <a:pt x="37" y="67"/>
                  </a:lnTo>
                  <a:lnTo>
                    <a:pt x="37" y="73"/>
                  </a:lnTo>
                  <a:lnTo>
                    <a:pt x="43" y="77"/>
                  </a:lnTo>
                  <a:lnTo>
                    <a:pt x="47" y="83"/>
                  </a:lnTo>
                  <a:lnTo>
                    <a:pt x="50" y="90"/>
                  </a:lnTo>
                  <a:lnTo>
                    <a:pt x="53" y="93"/>
                  </a:lnTo>
                  <a:lnTo>
                    <a:pt x="60" y="97"/>
                  </a:lnTo>
                  <a:lnTo>
                    <a:pt x="63" y="103"/>
                  </a:lnTo>
                  <a:lnTo>
                    <a:pt x="70" y="107"/>
                  </a:lnTo>
                  <a:lnTo>
                    <a:pt x="73" y="110"/>
                  </a:lnTo>
                  <a:lnTo>
                    <a:pt x="80" y="117"/>
                  </a:lnTo>
                  <a:lnTo>
                    <a:pt x="83" y="120"/>
                  </a:lnTo>
                  <a:lnTo>
                    <a:pt x="90" y="123"/>
                  </a:lnTo>
                  <a:lnTo>
                    <a:pt x="97" y="123"/>
                  </a:lnTo>
                  <a:lnTo>
                    <a:pt x="103" y="127"/>
                  </a:lnTo>
                  <a:lnTo>
                    <a:pt x="110" y="130"/>
                  </a:lnTo>
                  <a:lnTo>
                    <a:pt x="113" y="133"/>
                  </a:lnTo>
                  <a:lnTo>
                    <a:pt x="120" y="133"/>
                  </a:lnTo>
                  <a:lnTo>
                    <a:pt x="127" y="137"/>
                  </a:lnTo>
                  <a:lnTo>
                    <a:pt x="133" y="137"/>
                  </a:lnTo>
                  <a:lnTo>
                    <a:pt x="140" y="137"/>
                  </a:lnTo>
                  <a:lnTo>
                    <a:pt x="150" y="137"/>
                  </a:lnTo>
                  <a:lnTo>
                    <a:pt x="157" y="140"/>
                  </a:lnTo>
                  <a:lnTo>
                    <a:pt x="157" y="157"/>
                  </a:lnTo>
                  <a:lnTo>
                    <a:pt x="147" y="157"/>
                  </a:lnTo>
                  <a:lnTo>
                    <a:pt x="140" y="157"/>
                  </a:lnTo>
                  <a:lnTo>
                    <a:pt x="133" y="157"/>
                  </a:lnTo>
                  <a:lnTo>
                    <a:pt x="123" y="153"/>
                  </a:lnTo>
                  <a:lnTo>
                    <a:pt x="117" y="153"/>
                  </a:lnTo>
                  <a:lnTo>
                    <a:pt x="110" y="150"/>
                  </a:lnTo>
                  <a:lnTo>
                    <a:pt x="103" y="150"/>
                  </a:lnTo>
                  <a:lnTo>
                    <a:pt x="93" y="147"/>
                  </a:lnTo>
                  <a:lnTo>
                    <a:pt x="87" y="143"/>
                  </a:lnTo>
                  <a:lnTo>
                    <a:pt x="80" y="140"/>
                  </a:lnTo>
                  <a:lnTo>
                    <a:pt x="73" y="137"/>
                  </a:lnTo>
                  <a:lnTo>
                    <a:pt x="67" y="130"/>
                  </a:lnTo>
                  <a:lnTo>
                    <a:pt x="63" y="127"/>
                  </a:lnTo>
                  <a:lnTo>
                    <a:pt x="57" y="123"/>
                  </a:lnTo>
                  <a:lnTo>
                    <a:pt x="50" y="117"/>
                  </a:lnTo>
                  <a:lnTo>
                    <a:pt x="43" y="113"/>
                  </a:lnTo>
                  <a:lnTo>
                    <a:pt x="40" y="107"/>
                  </a:lnTo>
                  <a:lnTo>
                    <a:pt x="33" y="100"/>
                  </a:lnTo>
                  <a:lnTo>
                    <a:pt x="30" y="97"/>
                  </a:lnTo>
                  <a:lnTo>
                    <a:pt x="27" y="90"/>
                  </a:lnTo>
                  <a:lnTo>
                    <a:pt x="20" y="83"/>
                  </a:lnTo>
                  <a:lnTo>
                    <a:pt x="17" y="77"/>
                  </a:lnTo>
                  <a:lnTo>
                    <a:pt x="13" y="70"/>
                  </a:lnTo>
                  <a:lnTo>
                    <a:pt x="10" y="63"/>
                  </a:lnTo>
                  <a:lnTo>
                    <a:pt x="10" y="57"/>
                  </a:lnTo>
                  <a:lnTo>
                    <a:pt x="7" y="47"/>
                  </a:lnTo>
                  <a:lnTo>
                    <a:pt x="3" y="40"/>
                  </a:lnTo>
                  <a:lnTo>
                    <a:pt x="3" y="33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1073151" y="6451600"/>
              <a:ext cx="231775" cy="231775"/>
            </a:xfrm>
            <a:custGeom>
              <a:avLst/>
              <a:gdLst>
                <a:gd name="T0" fmla="*/ 146 w 146"/>
                <a:gd name="T1" fmla="*/ 146 h 146"/>
                <a:gd name="T2" fmla="*/ 143 w 146"/>
                <a:gd name="T3" fmla="*/ 119 h 146"/>
                <a:gd name="T4" fmla="*/ 133 w 146"/>
                <a:gd name="T5" fmla="*/ 89 h 146"/>
                <a:gd name="T6" fmla="*/ 120 w 146"/>
                <a:gd name="T7" fmla="*/ 66 h 146"/>
                <a:gd name="T8" fmla="*/ 103 w 146"/>
                <a:gd name="T9" fmla="*/ 43 h 146"/>
                <a:gd name="T10" fmla="*/ 80 w 146"/>
                <a:gd name="T11" fmla="*/ 26 h 146"/>
                <a:gd name="T12" fmla="*/ 56 w 146"/>
                <a:gd name="T13" fmla="*/ 13 h 146"/>
                <a:gd name="T14" fmla="*/ 30 w 146"/>
                <a:gd name="T15" fmla="*/ 3 h 146"/>
                <a:gd name="T16" fmla="*/ 0 w 146"/>
                <a:gd name="T1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146">
                  <a:moveTo>
                    <a:pt x="146" y="146"/>
                  </a:moveTo>
                  <a:lnTo>
                    <a:pt x="143" y="119"/>
                  </a:lnTo>
                  <a:lnTo>
                    <a:pt x="133" y="89"/>
                  </a:lnTo>
                  <a:lnTo>
                    <a:pt x="120" y="66"/>
                  </a:lnTo>
                  <a:lnTo>
                    <a:pt x="103" y="43"/>
                  </a:lnTo>
                  <a:lnTo>
                    <a:pt x="80" y="26"/>
                  </a:lnTo>
                  <a:lnTo>
                    <a:pt x="56" y="13"/>
                  </a:lnTo>
                  <a:lnTo>
                    <a:pt x="30" y="3"/>
                  </a:lnTo>
                  <a:lnTo>
                    <a:pt x="0" y="0"/>
                  </a:lnTo>
                </a:path>
              </a:pathLst>
            </a:custGeom>
            <a:noFill/>
            <a:ln w="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1073151" y="6218238"/>
              <a:ext cx="263525" cy="269875"/>
            </a:xfrm>
            <a:custGeom>
              <a:avLst/>
              <a:gdLst>
                <a:gd name="T0" fmla="*/ 166 w 166"/>
                <a:gd name="T1" fmla="*/ 0 h 170"/>
                <a:gd name="T2" fmla="*/ 166 w 166"/>
                <a:gd name="T3" fmla="*/ 20 h 170"/>
                <a:gd name="T4" fmla="*/ 163 w 166"/>
                <a:gd name="T5" fmla="*/ 37 h 170"/>
                <a:gd name="T6" fmla="*/ 160 w 166"/>
                <a:gd name="T7" fmla="*/ 50 h 170"/>
                <a:gd name="T8" fmla="*/ 153 w 166"/>
                <a:gd name="T9" fmla="*/ 67 h 170"/>
                <a:gd name="T10" fmla="*/ 146 w 166"/>
                <a:gd name="T11" fmla="*/ 80 h 170"/>
                <a:gd name="T12" fmla="*/ 136 w 166"/>
                <a:gd name="T13" fmla="*/ 97 h 170"/>
                <a:gd name="T14" fmla="*/ 126 w 166"/>
                <a:gd name="T15" fmla="*/ 107 h 170"/>
                <a:gd name="T16" fmla="*/ 116 w 166"/>
                <a:gd name="T17" fmla="*/ 120 h 170"/>
                <a:gd name="T18" fmla="*/ 106 w 166"/>
                <a:gd name="T19" fmla="*/ 130 h 170"/>
                <a:gd name="T20" fmla="*/ 93 w 166"/>
                <a:gd name="T21" fmla="*/ 140 h 170"/>
                <a:gd name="T22" fmla="*/ 80 w 166"/>
                <a:gd name="T23" fmla="*/ 150 h 170"/>
                <a:gd name="T24" fmla="*/ 63 w 166"/>
                <a:gd name="T25" fmla="*/ 157 h 170"/>
                <a:gd name="T26" fmla="*/ 50 w 166"/>
                <a:gd name="T27" fmla="*/ 160 h 170"/>
                <a:gd name="T28" fmla="*/ 33 w 166"/>
                <a:gd name="T29" fmla="*/ 167 h 170"/>
                <a:gd name="T30" fmla="*/ 16 w 166"/>
                <a:gd name="T31" fmla="*/ 167 h 170"/>
                <a:gd name="T32" fmla="*/ 0 w 166"/>
                <a:gd name="T33" fmla="*/ 170 h 170"/>
                <a:gd name="T34" fmla="*/ 6 w 166"/>
                <a:gd name="T35" fmla="*/ 127 h 170"/>
                <a:gd name="T36" fmla="*/ 16 w 166"/>
                <a:gd name="T37" fmla="*/ 127 h 170"/>
                <a:gd name="T38" fmla="*/ 30 w 166"/>
                <a:gd name="T39" fmla="*/ 123 h 170"/>
                <a:gd name="T40" fmla="*/ 43 w 166"/>
                <a:gd name="T41" fmla="*/ 120 h 170"/>
                <a:gd name="T42" fmla="*/ 53 w 166"/>
                <a:gd name="T43" fmla="*/ 117 h 170"/>
                <a:gd name="T44" fmla="*/ 63 w 166"/>
                <a:gd name="T45" fmla="*/ 110 h 170"/>
                <a:gd name="T46" fmla="*/ 73 w 166"/>
                <a:gd name="T47" fmla="*/ 103 h 170"/>
                <a:gd name="T48" fmla="*/ 83 w 166"/>
                <a:gd name="T49" fmla="*/ 93 h 170"/>
                <a:gd name="T50" fmla="*/ 93 w 166"/>
                <a:gd name="T51" fmla="*/ 87 h 170"/>
                <a:gd name="T52" fmla="*/ 100 w 166"/>
                <a:gd name="T53" fmla="*/ 77 h 170"/>
                <a:gd name="T54" fmla="*/ 106 w 166"/>
                <a:gd name="T55" fmla="*/ 67 h 170"/>
                <a:gd name="T56" fmla="*/ 113 w 166"/>
                <a:gd name="T57" fmla="*/ 57 h 170"/>
                <a:gd name="T58" fmla="*/ 116 w 166"/>
                <a:gd name="T59" fmla="*/ 43 h 170"/>
                <a:gd name="T60" fmla="*/ 120 w 166"/>
                <a:gd name="T61" fmla="*/ 33 h 170"/>
                <a:gd name="T62" fmla="*/ 123 w 166"/>
                <a:gd name="T63" fmla="*/ 20 h 170"/>
                <a:gd name="T64" fmla="*/ 123 w 166"/>
                <a:gd name="T65" fmla="*/ 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170">
                  <a:moveTo>
                    <a:pt x="123" y="0"/>
                  </a:moveTo>
                  <a:lnTo>
                    <a:pt x="166" y="0"/>
                  </a:lnTo>
                  <a:lnTo>
                    <a:pt x="166" y="10"/>
                  </a:lnTo>
                  <a:lnTo>
                    <a:pt x="166" y="20"/>
                  </a:lnTo>
                  <a:lnTo>
                    <a:pt x="163" y="27"/>
                  </a:lnTo>
                  <a:lnTo>
                    <a:pt x="163" y="37"/>
                  </a:lnTo>
                  <a:lnTo>
                    <a:pt x="160" y="43"/>
                  </a:lnTo>
                  <a:lnTo>
                    <a:pt x="160" y="50"/>
                  </a:lnTo>
                  <a:lnTo>
                    <a:pt x="156" y="60"/>
                  </a:lnTo>
                  <a:lnTo>
                    <a:pt x="153" y="67"/>
                  </a:lnTo>
                  <a:lnTo>
                    <a:pt x="150" y="73"/>
                  </a:lnTo>
                  <a:lnTo>
                    <a:pt x="146" y="80"/>
                  </a:lnTo>
                  <a:lnTo>
                    <a:pt x="143" y="87"/>
                  </a:lnTo>
                  <a:lnTo>
                    <a:pt x="136" y="97"/>
                  </a:lnTo>
                  <a:lnTo>
                    <a:pt x="133" y="103"/>
                  </a:lnTo>
                  <a:lnTo>
                    <a:pt x="126" y="107"/>
                  </a:lnTo>
                  <a:lnTo>
                    <a:pt x="123" y="113"/>
                  </a:lnTo>
                  <a:lnTo>
                    <a:pt x="116" y="120"/>
                  </a:lnTo>
                  <a:lnTo>
                    <a:pt x="113" y="127"/>
                  </a:lnTo>
                  <a:lnTo>
                    <a:pt x="106" y="130"/>
                  </a:lnTo>
                  <a:lnTo>
                    <a:pt x="100" y="137"/>
                  </a:lnTo>
                  <a:lnTo>
                    <a:pt x="93" y="140"/>
                  </a:lnTo>
                  <a:lnTo>
                    <a:pt x="86" y="143"/>
                  </a:lnTo>
                  <a:lnTo>
                    <a:pt x="80" y="150"/>
                  </a:lnTo>
                  <a:lnTo>
                    <a:pt x="70" y="153"/>
                  </a:lnTo>
                  <a:lnTo>
                    <a:pt x="63" y="157"/>
                  </a:lnTo>
                  <a:lnTo>
                    <a:pt x="56" y="160"/>
                  </a:lnTo>
                  <a:lnTo>
                    <a:pt x="50" y="160"/>
                  </a:lnTo>
                  <a:lnTo>
                    <a:pt x="40" y="163"/>
                  </a:lnTo>
                  <a:lnTo>
                    <a:pt x="33" y="167"/>
                  </a:lnTo>
                  <a:lnTo>
                    <a:pt x="23" y="167"/>
                  </a:lnTo>
                  <a:lnTo>
                    <a:pt x="16" y="167"/>
                  </a:lnTo>
                  <a:lnTo>
                    <a:pt x="6" y="170"/>
                  </a:lnTo>
                  <a:lnTo>
                    <a:pt x="0" y="170"/>
                  </a:lnTo>
                  <a:lnTo>
                    <a:pt x="0" y="127"/>
                  </a:lnTo>
                  <a:lnTo>
                    <a:pt x="6" y="127"/>
                  </a:lnTo>
                  <a:lnTo>
                    <a:pt x="13" y="127"/>
                  </a:lnTo>
                  <a:lnTo>
                    <a:pt x="16" y="127"/>
                  </a:lnTo>
                  <a:lnTo>
                    <a:pt x="23" y="123"/>
                  </a:lnTo>
                  <a:lnTo>
                    <a:pt x="30" y="123"/>
                  </a:lnTo>
                  <a:lnTo>
                    <a:pt x="36" y="123"/>
                  </a:lnTo>
                  <a:lnTo>
                    <a:pt x="43" y="120"/>
                  </a:lnTo>
                  <a:lnTo>
                    <a:pt x="46" y="117"/>
                  </a:lnTo>
                  <a:lnTo>
                    <a:pt x="53" y="117"/>
                  </a:lnTo>
                  <a:lnTo>
                    <a:pt x="60" y="113"/>
                  </a:lnTo>
                  <a:lnTo>
                    <a:pt x="63" y="110"/>
                  </a:lnTo>
                  <a:lnTo>
                    <a:pt x="70" y="107"/>
                  </a:lnTo>
                  <a:lnTo>
                    <a:pt x="73" y="103"/>
                  </a:lnTo>
                  <a:lnTo>
                    <a:pt x="80" y="100"/>
                  </a:lnTo>
                  <a:lnTo>
                    <a:pt x="83" y="93"/>
                  </a:lnTo>
                  <a:lnTo>
                    <a:pt x="86" y="90"/>
                  </a:lnTo>
                  <a:lnTo>
                    <a:pt x="93" y="87"/>
                  </a:lnTo>
                  <a:lnTo>
                    <a:pt x="96" y="80"/>
                  </a:lnTo>
                  <a:lnTo>
                    <a:pt x="100" y="77"/>
                  </a:lnTo>
                  <a:lnTo>
                    <a:pt x="103" y="73"/>
                  </a:lnTo>
                  <a:lnTo>
                    <a:pt x="106" y="67"/>
                  </a:lnTo>
                  <a:lnTo>
                    <a:pt x="110" y="60"/>
                  </a:lnTo>
                  <a:lnTo>
                    <a:pt x="113" y="57"/>
                  </a:lnTo>
                  <a:lnTo>
                    <a:pt x="116" y="50"/>
                  </a:lnTo>
                  <a:lnTo>
                    <a:pt x="116" y="43"/>
                  </a:lnTo>
                  <a:lnTo>
                    <a:pt x="120" y="40"/>
                  </a:lnTo>
                  <a:lnTo>
                    <a:pt x="120" y="33"/>
                  </a:lnTo>
                  <a:lnTo>
                    <a:pt x="123" y="27"/>
                  </a:lnTo>
                  <a:lnTo>
                    <a:pt x="123" y="20"/>
                  </a:lnTo>
                  <a:lnTo>
                    <a:pt x="123" y="13"/>
                  </a:lnTo>
                  <a:lnTo>
                    <a:pt x="123" y="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1268413" y="5953125"/>
              <a:ext cx="269875" cy="265112"/>
            </a:xfrm>
            <a:custGeom>
              <a:avLst/>
              <a:gdLst>
                <a:gd name="T0" fmla="*/ 170 w 170"/>
                <a:gd name="T1" fmla="*/ 44 h 167"/>
                <a:gd name="T2" fmla="*/ 157 w 170"/>
                <a:gd name="T3" fmla="*/ 44 h 167"/>
                <a:gd name="T4" fmla="*/ 143 w 170"/>
                <a:gd name="T5" fmla="*/ 44 h 167"/>
                <a:gd name="T6" fmla="*/ 133 w 170"/>
                <a:gd name="T7" fmla="*/ 47 h 167"/>
                <a:gd name="T8" fmla="*/ 120 w 170"/>
                <a:gd name="T9" fmla="*/ 54 h 167"/>
                <a:gd name="T10" fmla="*/ 110 w 170"/>
                <a:gd name="T11" fmla="*/ 57 h 167"/>
                <a:gd name="T12" fmla="*/ 100 w 170"/>
                <a:gd name="T13" fmla="*/ 64 h 167"/>
                <a:gd name="T14" fmla="*/ 90 w 170"/>
                <a:gd name="T15" fmla="*/ 70 h 167"/>
                <a:gd name="T16" fmla="*/ 80 w 170"/>
                <a:gd name="T17" fmla="*/ 80 h 167"/>
                <a:gd name="T18" fmla="*/ 73 w 170"/>
                <a:gd name="T19" fmla="*/ 87 h 167"/>
                <a:gd name="T20" fmla="*/ 63 w 170"/>
                <a:gd name="T21" fmla="*/ 97 h 167"/>
                <a:gd name="T22" fmla="*/ 60 w 170"/>
                <a:gd name="T23" fmla="*/ 107 h 167"/>
                <a:gd name="T24" fmla="*/ 53 w 170"/>
                <a:gd name="T25" fmla="*/ 120 h 167"/>
                <a:gd name="T26" fmla="*/ 50 w 170"/>
                <a:gd name="T27" fmla="*/ 130 h 167"/>
                <a:gd name="T28" fmla="*/ 47 w 170"/>
                <a:gd name="T29" fmla="*/ 144 h 167"/>
                <a:gd name="T30" fmla="*/ 43 w 170"/>
                <a:gd name="T31" fmla="*/ 157 h 167"/>
                <a:gd name="T32" fmla="*/ 43 w 170"/>
                <a:gd name="T33" fmla="*/ 167 h 167"/>
                <a:gd name="T34" fmla="*/ 3 w 170"/>
                <a:gd name="T35" fmla="*/ 160 h 167"/>
                <a:gd name="T36" fmla="*/ 3 w 170"/>
                <a:gd name="T37" fmla="*/ 144 h 167"/>
                <a:gd name="T38" fmla="*/ 7 w 170"/>
                <a:gd name="T39" fmla="*/ 127 h 167"/>
                <a:gd name="T40" fmla="*/ 13 w 170"/>
                <a:gd name="T41" fmla="*/ 110 h 167"/>
                <a:gd name="T42" fmla="*/ 17 w 170"/>
                <a:gd name="T43" fmla="*/ 97 h 167"/>
                <a:gd name="T44" fmla="*/ 27 w 170"/>
                <a:gd name="T45" fmla="*/ 80 h 167"/>
                <a:gd name="T46" fmla="*/ 37 w 170"/>
                <a:gd name="T47" fmla="*/ 67 h 167"/>
                <a:gd name="T48" fmla="*/ 47 w 170"/>
                <a:gd name="T49" fmla="*/ 57 h 167"/>
                <a:gd name="T50" fmla="*/ 57 w 170"/>
                <a:gd name="T51" fmla="*/ 44 h 167"/>
                <a:gd name="T52" fmla="*/ 70 w 170"/>
                <a:gd name="T53" fmla="*/ 34 h 167"/>
                <a:gd name="T54" fmla="*/ 83 w 170"/>
                <a:gd name="T55" fmla="*/ 24 h 167"/>
                <a:gd name="T56" fmla="*/ 97 w 170"/>
                <a:gd name="T57" fmla="*/ 17 h 167"/>
                <a:gd name="T58" fmla="*/ 113 w 170"/>
                <a:gd name="T59" fmla="*/ 10 h 167"/>
                <a:gd name="T60" fmla="*/ 127 w 170"/>
                <a:gd name="T61" fmla="*/ 7 h 167"/>
                <a:gd name="T62" fmla="*/ 143 w 170"/>
                <a:gd name="T63" fmla="*/ 4 h 167"/>
                <a:gd name="T64" fmla="*/ 160 w 170"/>
                <a:gd name="T6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167">
                  <a:moveTo>
                    <a:pt x="170" y="0"/>
                  </a:moveTo>
                  <a:lnTo>
                    <a:pt x="170" y="44"/>
                  </a:lnTo>
                  <a:lnTo>
                    <a:pt x="163" y="44"/>
                  </a:lnTo>
                  <a:lnTo>
                    <a:pt x="157" y="44"/>
                  </a:lnTo>
                  <a:lnTo>
                    <a:pt x="150" y="44"/>
                  </a:lnTo>
                  <a:lnTo>
                    <a:pt x="143" y="44"/>
                  </a:lnTo>
                  <a:lnTo>
                    <a:pt x="137" y="47"/>
                  </a:lnTo>
                  <a:lnTo>
                    <a:pt x="133" y="47"/>
                  </a:lnTo>
                  <a:lnTo>
                    <a:pt x="127" y="50"/>
                  </a:lnTo>
                  <a:lnTo>
                    <a:pt x="120" y="54"/>
                  </a:lnTo>
                  <a:lnTo>
                    <a:pt x="113" y="54"/>
                  </a:lnTo>
                  <a:lnTo>
                    <a:pt x="110" y="57"/>
                  </a:lnTo>
                  <a:lnTo>
                    <a:pt x="103" y="60"/>
                  </a:lnTo>
                  <a:lnTo>
                    <a:pt x="100" y="64"/>
                  </a:lnTo>
                  <a:lnTo>
                    <a:pt x="93" y="67"/>
                  </a:lnTo>
                  <a:lnTo>
                    <a:pt x="90" y="70"/>
                  </a:lnTo>
                  <a:lnTo>
                    <a:pt x="83" y="74"/>
                  </a:lnTo>
                  <a:lnTo>
                    <a:pt x="80" y="80"/>
                  </a:lnTo>
                  <a:lnTo>
                    <a:pt x="77" y="84"/>
                  </a:lnTo>
                  <a:lnTo>
                    <a:pt x="73" y="87"/>
                  </a:lnTo>
                  <a:lnTo>
                    <a:pt x="67" y="94"/>
                  </a:lnTo>
                  <a:lnTo>
                    <a:pt x="63" y="97"/>
                  </a:lnTo>
                  <a:lnTo>
                    <a:pt x="60" y="104"/>
                  </a:lnTo>
                  <a:lnTo>
                    <a:pt x="60" y="107"/>
                  </a:lnTo>
                  <a:lnTo>
                    <a:pt x="57" y="114"/>
                  </a:lnTo>
                  <a:lnTo>
                    <a:pt x="53" y="120"/>
                  </a:lnTo>
                  <a:lnTo>
                    <a:pt x="50" y="124"/>
                  </a:lnTo>
                  <a:lnTo>
                    <a:pt x="50" y="130"/>
                  </a:lnTo>
                  <a:lnTo>
                    <a:pt x="47" y="137"/>
                  </a:lnTo>
                  <a:lnTo>
                    <a:pt x="47" y="144"/>
                  </a:lnTo>
                  <a:lnTo>
                    <a:pt x="43" y="150"/>
                  </a:lnTo>
                  <a:lnTo>
                    <a:pt x="43" y="157"/>
                  </a:lnTo>
                  <a:lnTo>
                    <a:pt x="43" y="160"/>
                  </a:lnTo>
                  <a:lnTo>
                    <a:pt x="43" y="167"/>
                  </a:lnTo>
                  <a:lnTo>
                    <a:pt x="0" y="167"/>
                  </a:lnTo>
                  <a:lnTo>
                    <a:pt x="3" y="160"/>
                  </a:lnTo>
                  <a:lnTo>
                    <a:pt x="3" y="150"/>
                  </a:lnTo>
                  <a:lnTo>
                    <a:pt x="3" y="144"/>
                  </a:lnTo>
                  <a:lnTo>
                    <a:pt x="7" y="134"/>
                  </a:lnTo>
                  <a:lnTo>
                    <a:pt x="7" y="127"/>
                  </a:lnTo>
                  <a:lnTo>
                    <a:pt x="10" y="117"/>
                  </a:lnTo>
                  <a:lnTo>
                    <a:pt x="13" y="110"/>
                  </a:lnTo>
                  <a:lnTo>
                    <a:pt x="13" y="104"/>
                  </a:lnTo>
                  <a:lnTo>
                    <a:pt x="17" y="97"/>
                  </a:lnTo>
                  <a:lnTo>
                    <a:pt x="23" y="87"/>
                  </a:lnTo>
                  <a:lnTo>
                    <a:pt x="27" y="80"/>
                  </a:lnTo>
                  <a:lnTo>
                    <a:pt x="30" y="74"/>
                  </a:lnTo>
                  <a:lnTo>
                    <a:pt x="37" y="67"/>
                  </a:lnTo>
                  <a:lnTo>
                    <a:pt x="40" y="60"/>
                  </a:lnTo>
                  <a:lnTo>
                    <a:pt x="47" y="57"/>
                  </a:lnTo>
                  <a:lnTo>
                    <a:pt x="50" y="50"/>
                  </a:lnTo>
                  <a:lnTo>
                    <a:pt x="57" y="44"/>
                  </a:lnTo>
                  <a:lnTo>
                    <a:pt x="63" y="40"/>
                  </a:lnTo>
                  <a:lnTo>
                    <a:pt x="70" y="34"/>
                  </a:lnTo>
                  <a:lnTo>
                    <a:pt x="77" y="30"/>
                  </a:lnTo>
                  <a:lnTo>
                    <a:pt x="83" y="24"/>
                  </a:lnTo>
                  <a:lnTo>
                    <a:pt x="90" y="20"/>
                  </a:lnTo>
                  <a:lnTo>
                    <a:pt x="97" y="17"/>
                  </a:lnTo>
                  <a:lnTo>
                    <a:pt x="103" y="14"/>
                  </a:lnTo>
                  <a:lnTo>
                    <a:pt x="113" y="10"/>
                  </a:lnTo>
                  <a:lnTo>
                    <a:pt x="120" y="7"/>
                  </a:lnTo>
                  <a:lnTo>
                    <a:pt x="127" y="7"/>
                  </a:lnTo>
                  <a:lnTo>
                    <a:pt x="137" y="4"/>
                  </a:lnTo>
                  <a:lnTo>
                    <a:pt x="143" y="4"/>
                  </a:lnTo>
                  <a:lnTo>
                    <a:pt x="153" y="0"/>
                  </a:lnTo>
                  <a:lnTo>
                    <a:pt x="160" y="0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5946776" y="5969000"/>
              <a:ext cx="247650" cy="249237"/>
            </a:xfrm>
            <a:custGeom>
              <a:avLst/>
              <a:gdLst>
                <a:gd name="T0" fmla="*/ 0 w 156"/>
                <a:gd name="T1" fmla="*/ 0 h 157"/>
                <a:gd name="T2" fmla="*/ 13 w 156"/>
                <a:gd name="T3" fmla="*/ 4 h 157"/>
                <a:gd name="T4" fmla="*/ 30 w 156"/>
                <a:gd name="T5" fmla="*/ 4 h 157"/>
                <a:gd name="T6" fmla="*/ 43 w 156"/>
                <a:gd name="T7" fmla="*/ 10 h 157"/>
                <a:gd name="T8" fmla="*/ 60 w 156"/>
                <a:gd name="T9" fmla="*/ 14 h 157"/>
                <a:gd name="T10" fmla="*/ 73 w 156"/>
                <a:gd name="T11" fmla="*/ 20 h 157"/>
                <a:gd name="T12" fmla="*/ 86 w 156"/>
                <a:gd name="T13" fmla="*/ 30 h 157"/>
                <a:gd name="T14" fmla="*/ 96 w 156"/>
                <a:gd name="T15" fmla="*/ 37 h 157"/>
                <a:gd name="T16" fmla="*/ 110 w 156"/>
                <a:gd name="T17" fmla="*/ 47 h 157"/>
                <a:gd name="T18" fmla="*/ 120 w 156"/>
                <a:gd name="T19" fmla="*/ 60 h 157"/>
                <a:gd name="T20" fmla="*/ 126 w 156"/>
                <a:gd name="T21" fmla="*/ 70 h 157"/>
                <a:gd name="T22" fmla="*/ 136 w 156"/>
                <a:gd name="T23" fmla="*/ 84 h 157"/>
                <a:gd name="T24" fmla="*/ 143 w 156"/>
                <a:gd name="T25" fmla="*/ 97 h 157"/>
                <a:gd name="T26" fmla="*/ 146 w 156"/>
                <a:gd name="T27" fmla="*/ 110 h 157"/>
                <a:gd name="T28" fmla="*/ 153 w 156"/>
                <a:gd name="T29" fmla="*/ 127 h 157"/>
                <a:gd name="T30" fmla="*/ 153 w 156"/>
                <a:gd name="T31" fmla="*/ 144 h 157"/>
                <a:gd name="T32" fmla="*/ 156 w 156"/>
                <a:gd name="T33" fmla="*/ 157 h 157"/>
                <a:gd name="T34" fmla="*/ 136 w 156"/>
                <a:gd name="T35" fmla="*/ 150 h 157"/>
                <a:gd name="T36" fmla="*/ 133 w 156"/>
                <a:gd name="T37" fmla="*/ 137 h 157"/>
                <a:gd name="T38" fmla="*/ 130 w 156"/>
                <a:gd name="T39" fmla="*/ 124 h 157"/>
                <a:gd name="T40" fmla="*/ 126 w 156"/>
                <a:gd name="T41" fmla="*/ 110 h 157"/>
                <a:gd name="T42" fmla="*/ 123 w 156"/>
                <a:gd name="T43" fmla="*/ 100 h 157"/>
                <a:gd name="T44" fmla="*/ 116 w 156"/>
                <a:gd name="T45" fmla="*/ 87 h 157"/>
                <a:gd name="T46" fmla="*/ 106 w 156"/>
                <a:gd name="T47" fmla="*/ 77 h 157"/>
                <a:gd name="T48" fmla="*/ 100 w 156"/>
                <a:gd name="T49" fmla="*/ 67 h 157"/>
                <a:gd name="T50" fmla="*/ 90 w 156"/>
                <a:gd name="T51" fmla="*/ 57 h 157"/>
                <a:gd name="T52" fmla="*/ 80 w 156"/>
                <a:gd name="T53" fmla="*/ 50 h 157"/>
                <a:gd name="T54" fmla="*/ 70 w 156"/>
                <a:gd name="T55" fmla="*/ 40 h 157"/>
                <a:gd name="T56" fmla="*/ 56 w 156"/>
                <a:gd name="T57" fmla="*/ 34 h 157"/>
                <a:gd name="T58" fmla="*/ 46 w 156"/>
                <a:gd name="T59" fmla="*/ 30 h 157"/>
                <a:gd name="T60" fmla="*/ 33 w 156"/>
                <a:gd name="T61" fmla="*/ 27 h 157"/>
                <a:gd name="T62" fmla="*/ 20 w 156"/>
                <a:gd name="T63" fmla="*/ 24 h 157"/>
                <a:gd name="T64" fmla="*/ 6 w 156"/>
                <a:gd name="T65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7">
                  <a:moveTo>
                    <a:pt x="0" y="20"/>
                  </a:moveTo>
                  <a:lnTo>
                    <a:pt x="0" y="0"/>
                  </a:lnTo>
                  <a:lnTo>
                    <a:pt x="6" y="4"/>
                  </a:lnTo>
                  <a:lnTo>
                    <a:pt x="13" y="4"/>
                  </a:lnTo>
                  <a:lnTo>
                    <a:pt x="23" y="4"/>
                  </a:lnTo>
                  <a:lnTo>
                    <a:pt x="30" y="4"/>
                  </a:lnTo>
                  <a:lnTo>
                    <a:pt x="36" y="7"/>
                  </a:lnTo>
                  <a:lnTo>
                    <a:pt x="43" y="10"/>
                  </a:lnTo>
                  <a:lnTo>
                    <a:pt x="53" y="10"/>
                  </a:lnTo>
                  <a:lnTo>
                    <a:pt x="60" y="14"/>
                  </a:lnTo>
                  <a:lnTo>
                    <a:pt x="66" y="17"/>
                  </a:lnTo>
                  <a:lnTo>
                    <a:pt x="73" y="20"/>
                  </a:lnTo>
                  <a:lnTo>
                    <a:pt x="80" y="24"/>
                  </a:lnTo>
                  <a:lnTo>
                    <a:pt x="86" y="30"/>
                  </a:lnTo>
                  <a:lnTo>
                    <a:pt x="93" y="34"/>
                  </a:lnTo>
                  <a:lnTo>
                    <a:pt x="96" y="37"/>
                  </a:lnTo>
                  <a:lnTo>
                    <a:pt x="103" y="44"/>
                  </a:lnTo>
                  <a:lnTo>
                    <a:pt x="110" y="47"/>
                  </a:lnTo>
                  <a:lnTo>
                    <a:pt x="113" y="54"/>
                  </a:lnTo>
                  <a:lnTo>
                    <a:pt x="120" y="60"/>
                  </a:lnTo>
                  <a:lnTo>
                    <a:pt x="123" y="64"/>
                  </a:lnTo>
                  <a:lnTo>
                    <a:pt x="126" y="70"/>
                  </a:lnTo>
                  <a:lnTo>
                    <a:pt x="133" y="77"/>
                  </a:lnTo>
                  <a:lnTo>
                    <a:pt x="136" y="84"/>
                  </a:lnTo>
                  <a:lnTo>
                    <a:pt x="140" y="90"/>
                  </a:lnTo>
                  <a:lnTo>
                    <a:pt x="143" y="97"/>
                  </a:lnTo>
                  <a:lnTo>
                    <a:pt x="146" y="104"/>
                  </a:lnTo>
                  <a:lnTo>
                    <a:pt x="146" y="110"/>
                  </a:lnTo>
                  <a:lnTo>
                    <a:pt x="150" y="120"/>
                  </a:lnTo>
                  <a:lnTo>
                    <a:pt x="153" y="127"/>
                  </a:lnTo>
                  <a:lnTo>
                    <a:pt x="153" y="134"/>
                  </a:lnTo>
                  <a:lnTo>
                    <a:pt x="153" y="144"/>
                  </a:lnTo>
                  <a:lnTo>
                    <a:pt x="153" y="150"/>
                  </a:lnTo>
                  <a:lnTo>
                    <a:pt x="156" y="157"/>
                  </a:lnTo>
                  <a:lnTo>
                    <a:pt x="136" y="157"/>
                  </a:lnTo>
                  <a:lnTo>
                    <a:pt x="136" y="150"/>
                  </a:lnTo>
                  <a:lnTo>
                    <a:pt x="133" y="144"/>
                  </a:lnTo>
                  <a:lnTo>
                    <a:pt x="133" y="137"/>
                  </a:lnTo>
                  <a:lnTo>
                    <a:pt x="133" y="130"/>
                  </a:lnTo>
                  <a:lnTo>
                    <a:pt x="130" y="124"/>
                  </a:lnTo>
                  <a:lnTo>
                    <a:pt x="130" y="117"/>
                  </a:lnTo>
                  <a:lnTo>
                    <a:pt x="126" y="110"/>
                  </a:lnTo>
                  <a:lnTo>
                    <a:pt x="123" y="104"/>
                  </a:lnTo>
                  <a:lnTo>
                    <a:pt x="123" y="100"/>
                  </a:lnTo>
                  <a:lnTo>
                    <a:pt x="120" y="94"/>
                  </a:lnTo>
                  <a:lnTo>
                    <a:pt x="116" y="87"/>
                  </a:lnTo>
                  <a:lnTo>
                    <a:pt x="113" y="80"/>
                  </a:lnTo>
                  <a:lnTo>
                    <a:pt x="106" y="77"/>
                  </a:lnTo>
                  <a:lnTo>
                    <a:pt x="103" y="70"/>
                  </a:lnTo>
                  <a:lnTo>
                    <a:pt x="100" y="67"/>
                  </a:lnTo>
                  <a:lnTo>
                    <a:pt x="96" y="60"/>
                  </a:lnTo>
                  <a:lnTo>
                    <a:pt x="90" y="57"/>
                  </a:lnTo>
                  <a:lnTo>
                    <a:pt x="86" y="54"/>
                  </a:lnTo>
                  <a:lnTo>
                    <a:pt x="80" y="50"/>
                  </a:lnTo>
                  <a:lnTo>
                    <a:pt x="76" y="44"/>
                  </a:lnTo>
                  <a:lnTo>
                    <a:pt x="70" y="40"/>
                  </a:lnTo>
                  <a:lnTo>
                    <a:pt x="63" y="37"/>
                  </a:lnTo>
                  <a:lnTo>
                    <a:pt x="56" y="34"/>
                  </a:lnTo>
                  <a:lnTo>
                    <a:pt x="53" y="34"/>
                  </a:lnTo>
                  <a:lnTo>
                    <a:pt x="46" y="30"/>
                  </a:lnTo>
                  <a:lnTo>
                    <a:pt x="40" y="27"/>
                  </a:lnTo>
                  <a:lnTo>
                    <a:pt x="33" y="27"/>
                  </a:lnTo>
                  <a:lnTo>
                    <a:pt x="26" y="24"/>
                  </a:lnTo>
                  <a:lnTo>
                    <a:pt x="20" y="24"/>
                  </a:lnTo>
                  <a:lnTo>
                    <a:pt x="13" y="24"/>
                  </a:lnTo>
                  <a:lnTo>
                    <a:pt x="6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6162676" y="6218238"/>
              <a:ext cx="249238" cy="249237"/>
            </a:xfrm>
            <a:custGeom>
              <a:avLst/>
              <a:gdLst>
                <a:gd name="T0" fmla="*/ 20 w 157"/>
                <a:gd name="T1" fmla="*/ 0 h 157"/>
                <a:gd name="T2" fmla="*/ 20 w 157"/>
                <a:gd name="T3" fmla="*/ 17 h 157"/>
                <a:gd name="T4" fmla="*/ 20 w 157"/>
                <a:gd name="T5" fmla="*/ 30 h 157"/>
                <a:gd name="T6" fmla="*/ 24 w 157"/>
                <a:gd name="T7" fmla="*/ 43 h 157"/>
                <a:gd name="T8" fmla="*/ 30 w 157"/>
                <a:gd name="T9" fmla="*/ 53 h 157"/>
                <a:gd name="T10" fmla="*/ 34 w 157"/>
                <a:gd name="T11" fmla="*/ 67 h 157"/>
                <a:gd name="T12" fmla="*/ 44 w 157"/>
                <a:gd name="T13" fmla="*/ 77 h 157"/>
                <a:gd name="T14" fmla="*/ 50 w 157"/>
                <a:gd name="T15" fmla="*/ 90 h 157"/>
                <a:gd name="T16" fmla="*/ 60 w 157"/>
                <a:gd name="T17" fmla="*/ 97 h 157"/>
                <a:gd name="T18" fmla="*/ 67 w 157"/>
                <a:gd name="T19" fmla="*/ 107 h 157"/>
                <a:gd name="T20" fmla="*/ 80 w 157"/>
                <a:gd name="T21" fmla="*/ 117 h 157"/>
                <a:gd name="T22" fmla="*/ 90 w 157"/>
                <a:gd name="T23" fmla="*/ 123 h 157"/>
                <a:gd name="T24" fmla="*/ 104 w 157"/>
                <a:gd name="T25" fmla="*/ 127 h 157"/>
                <a:gd name="T26" fmla="*/ 114 w 157"/>
                <a:gd name="T27" fmla="*/ 133 h 157"/>
                <a:gd name="T28" fmla="*/ 127 w 157"/>
                <a:gd name="T29" fmla="*/ 137 h 157"/>
                <a:gd name="T30" fmla="*/ 140 w 157"/>
                <a:gd name="T31" fmla="*/ 137 h 157"/>
                <a:gd name="T32" fmla="*/ 157 w 157"/>
                <a:gd name="T33" fmla="*/ 140 h 157"/>
                <a:gd name="T34" fmla="*/ 147 w 157"/>
                <a:gd name="T35" fmla="*/ 157 h 157"/>
                <a:gd name="T36" fmla="*/ 130 w 157"/>
                <a:gd name="T37" fmla="*/ 157 h 157"/>
                <a:gd name="T38" fmla="*/ 117 w 157"/>
                <a:gd name="T39" fmla="*/ 153 h 157"/>
                <a:gd name="T40" fmla="*/ 100 w 157"/>
                <a:gd name="T41" fmla="*/ 150 h 157"/>
                <a:gd name="T42" fmla="*/ 87 w 157"/>
                <a:gd name="T43" fmla="*/ 143 h 157"/>
                <a:gd name="T44" fmla="*/ 74 w 157"/>
                <a:gd name="T45" fmla="*/ 137 h 157"/>
                <a:gd name="T46" fmla="*/ 64 w 157"/>
                <a:gd name="T47" fmla="*/ 127 h 157"/>
                <a:gd name="T48" fmla="*/ 50 w 157"/>
                <a:gd name="T49" fmla="*/ 117 h 157"/>
                <a:gd name="T50" fmla="*/ 40 w 157"/>
                <a:gd name="T51" fmla="*/ 107 h 157"/>
                <a:gd name="T52" fmla="*/ 30 w 157"/>
                <a:gd name="T53" fmla="*/ 97 h 157"/>
                <a:gd name="T54" fmla="*/ 20 w 157"/>
                <a:gd name="T55" fmla="*/ 83 h 157"/>
                <a:gd name="T56" fmla="*/ 14 w 157"/>
                <a:gd name="T57" fmla="*/ 70 h 157"/>
                <a:gd name="T58" fmla="*/ 7 w 157"/>
                <a:gd name="T59" fmla="*/ 57 h 157"/>
                <a:gd name="T60" fmla="*/ 4 w 157"/>
                <a:gd name="T61" fmla="*/ 40 h 157"/>
                <a:gd name="T62" fmla="*/ 0 w 157"/>
                <a:gd name="T63" fmla="*/ 27 h 157"/>
                <a:gd name="T64" fmla="*/ 0 w 157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0" y="0"/>
                  </a:moveTo>
                  <a:lnTo>
                    <a:pt x="20" y="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4" y="37"/>
                  </a:lnTo>
                  <a:lnTo>
                    <a:pt x="24" y="43"/>
                  </a:lnTo>
                  <a:lnTo>
                    <a:pt x="27" y="50"/>
                  </a:lnTo>
                  <a:lnTo>
                    <a:pt x="30" y="53"/>
                  </a:lnTo>
                  <a:lnTo>
                    <a:pt x="34" y="60"/>
                  </a:lnTo>
                  <a:lnTo>
                    <a:pt x="34" y="67"/>
                  </a:lnTo>
                  <a:lnTo>
                    <a:pt x="37" y="73"/>
                  </a:lnTo>
                  <a:lnTo>
                    <a:pt x="44" y="77"/>
                  </a:lnTo>
                  <a:lnTo>
                    <a:pt x="47" y="83"/>
                  </a:lnTo>
                  <a:lnTo>
                    <a:pt x="50" y="90"/>
                  </a:lnTo>
                  <a:lnTo>
                    <a:pt x="54" y="93"/>
                  </a:lnTo>
                  <a:lnTo>
                    <a:pt x="60" y="97"/>
                  </a:lnTo>
                  <a:lnTo>
                    <a:pt x="64" y="103"/>
                  </a:lnTo>
                  <a:lnTo>
                    <a:pt x="67" y="107"/>
                  </a:lnTo>
                  <a:lnTo>
                    <a:pt x="74" y="110"/>
                  </a:lnTo>
                  <a:lnTo>
                    <a:pt x="80" y="117"/>
                  </a:lnTo>
                  <a:lnTo>
                    <a:pt x="84" y="120"/>
                  </a:lnTo>
                  <a:lnTo>
                    <a:pt x="90" y="123"/>
                  </a:lnTo>
                  <a:lnTo>
                    <a:pt x="97" y="123"/>
                  </a:lnTo>
                  <a:lnTo>
                    <a:pt x="104" y="127"/>
                  </a:lnTo>
                  <a:lnTo>
                    <a:pt x="107" y="130"/>
                  </a:lnTo>
                  <a:lnTo>
                    <a:pt x="114" y="133"/>
                  </a:lnTo>
                  <a:lnTo>
                    <a:pt x="120" y="133"/>
                  </a:lnTo>
                  <a:lnTo>
                    <a:pt x="127" y="137"/>
                  </a:lnTo>
                  <a:lnTo>
                    <a:pt x="134" y="137"/>
                  </a:lnTo>
                  <a:lnTo>
                    <a:pt x="140" y="137"/>
                  </a:lnTo>
                  <a:lnTo>
                    <a:pt x="150" y="137"/>
                  </a:lnTo>
                  <a:lnTo>
                    <a:pt x="157" y="140"/>
                  </a:lnTo>
                  <a:lnTo>
                    <a:pt x="157" y="157"/>
                  </a:lnTo>
                  <a:lnTo>
                    <a:pt x="147" y="157"/>
                  </a:lnTo>
                  <a:lnTo>
                    <a:pt x="140" y="157"/>
                  </a:lnTo>
                  <a:lnTo>
                    <a:pt x="130" y="157"/>
                  </a:lnTo>
                  <a:lnTo>
                    <a:pt x="124" y="153"/>
                  </a:lnTo>
                  <a:lnTo>
                    <a:pt x="117" y="153"/>
                  </a:lnTo>
                  <a:lnTo>
                    <a:pt x="110" y="150"/>
                  </a:lnTo>
                  <a:lnTo>
                    <a:pt x="100" y="150"/>
                  </a:lnTo>
                  <a:lnTo>
                    <a:pt x="94" y="147"/>
                  </a:lnTo>
                  <a:lnTo>
                    <a:pt x="87" y="143"/>
                  </a:lnTo>
                  <a:lnTo>
                    <a:pt x="80" y="140"/>
                  </a:lnTo>
                  <a:lnTo>
                    <a:pt x="74" y="137"/>
                  </a:lnTo>
                  <a:lnTo>
                    <a:pt x="67" y="130"/>
                  </a:lnTo>
                  <a:lnTo>
                    <a:pt x="64" y="127"/>
                  </a:lnTo>
                  <a:lnTo>
                    <a:pt x="57" y="123"/>
                  </a:lnTo>
                  <a:lnTo>
                    <a:pt x="50" y="117"/>
                  </a:lnTo>
                  <a:lnTo>
                    <a:pt x="44" y="113"/>
                  </a:lnTo>
                  <a:lnTo>
                    <a:pt x="40" y="107"/>
                  </a:lnTo>
                  <a:lnTo>
                    <a:pt x="34" y="100"/>
                  </a:lnTo>
                  <a:lnTo>
                    <a:pt x="30" y="97"/>
                  </a:lnTo>
                  <a:lnTo>
                    <a:pt x="27" y="90"/>
                  </a:lnTo>
                  <a:lnTo>
                    <a:pt x="20" y="83"/>
                  </a:lnTo>
                  <a:lnTo>
                    <a:pt x="17" y="77"/>
                  </a:lnTo>
                  <a:lnTo>
                    <a:pt x="14" y="70"/>
                  </a:lnTo>
                  <a:lnTo>
                    <a:pt x="10" y="63"/>
                  </a:lnTo>
                  <a:lnTo>
                    <a:pt x="7" y="57"/>
                  </a:lnTo>
                  <a:lnTo>
                    <a:pt x="7" y="47"/>
                  </a:lnTo>
                  <a:lnTo>
                    <a:pt x="4" y="40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5946776" y="6683375"/>
              <a:ext cx="247650" cy="249237"/>
            </a:xfrm>
            <a:custGeom>
              <a:avLst/>
              <a:gdLst>
                <a:gd name="T0" fmla="*/ 156 w 156"/>
                <a:gd name="T1" fmla="*/ 0 h 157"/>
                <a:gd name="T2" fmla="*/ 153 w 156"/>
                <a:gd name="T3" fmla="*/ 17 h 157"/>
                <a:gd name="T4" fmla="*/ 153 w 156"/>
                <a:gd name="T5" fmla="*/ 33 h 157"/>
                <a:gd name="T6" fmla="*/ 146 w 156"/>
                <a:gd name="T7" fmla="*/ 47 h 157"/>
                <a:gd name="T8" fmla="*/ 143 w 156"/>
                <a:gd name="T9" fmla="*/ 63 h 157"/>
                <a:gd name="T10" fmla="*/ 136 w 156"/>
                <a:gd name="T11" fmla="*/ 77 h 157"/>
                <a:gd name="T12" fmla="*/ 126 w 156"/>
                <a:gd name="T13" fmla="*/ 90 h 157"/>
                <a:gd name="T14" fmla="*/ 120 w 156"/>
                <a:gd name="T15" fmla="*/ 100 h 157"/>
                <a:gd name="T16" fmla="*/ 110 w 156"/>
                <a:gd name="T17" fmla="*/ 113 h 157"/>
                <a:gd name="T18" fmla="*/ 96 w 156"/>
                <a:gd name="T19" fmla="*/ 123 h 157"/>
                <a:gd name="T20" fmla="*/ 86 w 156"/>
                <a:gd name="T21" fmla="*/ 130 h 157"/>
                <a:gd name="T22" fmla="*/ 73 w 156"/>
                <a:gd name="T23" fmla="*/ 140 h 157"/>
                <a:gd name="T24" fmla="*/ 60 w 156"/>
                <a:gd name="T25" fmla="*/ 147 h 157"/>
                <a:gd name="T26" fmla="*/ 43 w 156"/>
                <a:gd name="T27" fmla="*/ 150 h 157"/>
                <a:gd name="T28" fmla="*/ 30 w 156"/>
                <a:gd name="T29" fmla="*/ 153 h 157"/>
                <a:gd name="T30" fmla="*/ 13 w 156"/>
                <a:gd name="T31" fmla="*/ 157 h 157"/>
                <a:gd name="T32" fmla="*/ 0 w 156"/>
                <a:gd name="T33" fmla="*/ 157 h 157"/>
                <a:gd name="T34" fmla="*/ 6 w 156"/>
                <a:gd name="T35" fmla="*/ 140 h 157"/>
                <a:gd name="T36" fmla="*/ 20 w 156"/>
                <a:gd name="T37" fmla="*/ 137 h 157"/>
                <a:gd name="T38" fmla="*/ 33 w 156"/>
                <a:gd name="T39" fmla="*/ 133 h 157"/>
                <a:gd name="T40" fmla="*/ 46 w 156"/>
                <a:gd name="T41" fmla="*/ 130 h 157"/>
                <a:gd name="T42" fmla="*/ 56 w 156"/>
                <a:gd name="T43" fmla="*/ 127 h 157"/>
                <a:gd name="T44" fmla="*/ 70 w 156"/>
                <a:gd name="T45" fmla="*/ 120 h 157"/>
                <a:gd name="T46" fmla="*/ 80 w 156"/>
                <a:gd name="T47" fmla="*/ 110 h 157"/>
                <a:gd name="T48" fmla="*/ 90 w 156"/>
                <a:gd name="T49" fmla="*/ 103 h 157"/>
                <a:gd name="T50" fmla="*/ 100 w 156"/>
                <a:gd name="T51" fmla="*/ 93 h 157"/>
                <a:gd name="T52" fmla="*/ 106 w 156"/>
                <a:gd name="T53" fmla="*/ 83 h 157"/>
                <a:gd name="T54" fmla="*/ 116 w 156"/>
                <a:gd name="T55" fmla="*/ 73 h 157"/>
                <a:gd name="T56" fmla="*/ 123 w 156"/>
                <a:gd name="T57" fmla="*/ 60 h 157"/>
                <a:gd name="T58" fmla="*/ 126 w 156"/>
                <a:gd name="T59" fmla="*/ 50 h 157"/>
                <a:gd name="T60" fmla="*/ 130 w 156"/>
                <a:gd name="T61" fmla="*/ 37 h 157"/>
                <a:gd name="T62" fmla="*/ 133 w 156"/>
                <a:gd name="T63" fmla="*/ 23 h 157"/>
                <a:gd name="T64" fmla="*/ 136 w 156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7">
                  <a:moveTo>
                    <a:pt x="136" y="0"/>
                  </a:moveTo>
                  <a:lnTo>
                    <a:pt x="156" y="0"/>
                  </a:lnTo>
                  <a:lnTo>
                    <a:pt x="153" y="10"/>
                  </a:lnTo>
                  <a:lnTo>
                    <a:pt x="153" y="17"/>
                  </a:lnTo>
                  <a:lnTo>
                    <a:pt x="153" y="27"/>
                  </a:lnTo>
                  <a:lnTo>
                    <a:pt x="153" y="33"/>
                  </a:lnTo>
                  <a:lnTo>
                    <a:pt x="150" y="40"/>
                  </a:lnTo>
                  <a:lnTo>
                    <a:pt x="146" y="47"/>
                  </a:lnTo>
                  <a:lnTo>
                    <a:pt x="146" y="57"/>
                  </a:lnTo>
                  <a:lnTo>
                    <a:pt x="143" y="63"/>
                  </a:lnTo>
                  <a:lnTo>
                    <a:pt x="140" y="70"/>
                  </a:lnTo>
                  <a:lnTo>
                    <a:pt x="136" y="77"/>
                  </a:lnTo>
                  <a:lnTo>
                    <a:pt x="133" y="83"/>
                  </a:lnTo>
                  <a:lnTo>
                    <a:pt x="126" y="90"/>
                  </a:lnTo>
                  <a:lnTo>
                    <a:pt x="123" y="97"/>
                  </a:lnTo>
                  <a:lnTo>
                    <a:pt x="120" y="100"/>
                  </a:lnTo>
                  <a:lnTo>
                    <a:pt x="113" y="107"/>
                  </a:lnTo>
                  <a:lnTo>
                    <a:pt x="110" y="113"/>
                  </a:lnTo>
                  <a:lnTo>
                    <a:pt x="103" y="117"/>
                  </a:lnTo>
                  <a:lnTo>
                    <a:pt x="96" y="123"/>
                  </a:lnTo>
                  <a:lnTo>
                    <a:pt x="93" y="127"/>
                  </a:lnTo>
                  <a:lnTo>
                    <a:pt x="86" y="130"/>
                  </a:lnTo>
                  <a:lnTo>
                    <a:pt x="80" y="137"/>
                  </a:lnTo>
                  <a:lnTo>
                    <a:pt x="73" y="140"/>
                  </a:lnTo>
                  <a:lnTo>
                    <a:pt x="66" y="143"/>
                  </a:lnTo>
                  <a:lnTo>
                    <a:pt x="60" y="147"/>
                  </a:lnTo>
                  <a:lnTo>
                    <a:pt x="53" y="150"/>
                  </a:lnTo>
                  <a:lnTo>
                    <a:pt x="43" y="150"/>
                  </a:lnTo>
                  <a:lnTo>
                    <a:pt x="36" y="153"/>
                  </a:lnTo>
                  <a:lnTo>
                    <a:pt x="30" y="153"/>
                  </a:lnTo>
                  <a:lnTo>
                    <a:pt x="23" y="157"/>
                  </a:lnTo>
                  <a:lnTo>
                    <a:pt x="13" y="157"/>
                  </a:lnTo>
                  <a:lnTo>
                    <a:pt x="6" y="157"/>
                  </a:lnTo>
                  <a:lnTo>
                    <a:pt x="0" y="157"/>
                  </a:lnTo>
                  <a:lnTo>
                    <a:pt x="0" y="140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0" y="137"/>
                  </a:lnTo>
                  <a:lnTo>
                    <a:pt x="26" y="137"/>
                  </a:lnTo>
                  <a:lnTo>
                    <a:pt x="33" y="133"/>
                  </a:lnTo>
                  <a:lnTo>
                    <a:pt x="40" y="133"/>
                  </a:lnTo>
                  <a:lnTo>
                    <a:pt x="46" y="130"/>
                  </a:lnTo>
                  <a:lnTo>
                    <a:pt x="53" y="127"/>
                  </a:lnTo>
                  <a:lnTo>
                    <a:pt x="56" y="127"/>
                  </a:lnTo>
                  <a:lnTo>
                    <a:pt x="63" y="123"/>
                  </a:lnTo>
                  <a:lnTo>
                    <a:pt x="70" y="120"/>
                  </a:lnTo>
                  <a:lnTo>
                    <a:pt x="76" y="117"/>
                  </a:lnTo>
                  <a:lnTo>
                    <a:pt x="80" y="110"/>
                  </a:lnTo>
                  <a:lnTo>
                    <a:pt x="86" y="107"/>
                  </a:lnTo>
                  <a:lnTo>
                    <a:pt x="90" y="103"/>
                  </a:lnTo>
                  <a:lnTo>
                    <a:pt x="96" y="100"/>
                  </a:lnTo>
                  <a:lnTo>
                    <a:pt x="100" y="93"/>
                  </a:lnTo>
                  <a:lnTo>
                    <a:pt x="103" y="90"/>
                  </a:lnTo>
                  <a:lnTo>
                    <a:pt x="106" y="83"/>
                  </a:lnTo>
                  <a:lnTo>
                    <a:pt x="113" y="77"/>
                  </a:lnTo>
                  <a:lnTo>
                    <a:pt x="116" y="73"/>
                  </a:lnTo>
                  <a:lnTo>
                    <a:pt x="120" y="67"/>
                  </a:lnTo>
                  <a:lnTo>
                    <a:pt x="123" y="60"/>
                  </a:lnTo>
                  <a:lnTo>
                    <a:pt x="123" y="53"/>
                  </a:lnTo>
                  <a:lnTo>
                    <a:pt x="126" y="50"/>
                  </a:lnTo>
                  <a:lnTo>
                    <a:pt x="130" y="43"/>
                  </a:lnTo>
                  <a:lnTo>
                    <a:pt x="130" y="37"/>
                  </a:lnTo>
                  <a:lnTo>
                    <a:pt x="133" y="30"/>
                  </a:lnTo>
                  <a:lnTo>
                    <a:pt x="133" y="23"/>
                  </a:lnTo>
                  <a:lnTo>
                    <a:pt x="133" y="17"/>
                  </a:lnTo>
                  <a:lnTo>
                    <a:pt x="136" y="1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60" name="Freeform 28"/>
            <p:cNvSpPr>
              <a:spLocks/>
            </p:cNvSpPr>
            <p:nvPr/>
          </p:nvSpPr>
          <p:spPr bwMode="auto">
            <a:xfrm>
              <a:off x="6162676" y="6440488"/>
              <a:ext cx="249238" cy="242887"/>
            </a:xfrm>
            <a:custGeom>
              <a:avLst/>
              <a:gdLst>
                <a:gd name="T0" fmla="*/ 157 w 157"/>
                <a:gd name="T1" fmla="*/ 17 h 153"/>
                <a:gd name="T2" fmla="*/ 140 w 157"/>
                <a:gd name="T3" fmla="*/ 20 h 153"/>
                <a:gd name="T4" fmla="*/ 127 w 157"/>
                <a:gd name="T5" fmla="*/ 20 h 153"/>
                <a:gd name="T6" fmla="*/ 114 w 157"/>
                <a:gd name="T7" fmla="*/ 23 h 153"/>
                <a:gd name="T8" fmla="*/ 104 w 157"/>
                <a:gd name="T9" fmla="*/ 30 h 153"/>
                <a:gd name="T10" fmla="*/ 90 w 157"/>
                <a:gd name="T11" fmla="*/ 33 h 153"/>
                <a:gd name="T12" fmla="*/ 80 w 157"/>
                <a:gd name="T13" fmla="*/ 40 h 153"/>
                <a:gd name="T14" fmla="*/ 67 w 157"/>
                <a:gd name="T15" fmla="*/ 50 h 153"/>
                <a:gd name="T16" fmla="*/ 60 w 157"/>
                <a:gd name="T17" fmla="*/ 56 h 153"/>
                <a:gd name="T18" fmla="*/ 50 w 157"/>
                <a:gd name="T19" fmla="*/ 66 h 153"/>
                <a:gd name="T20" fmla="*/ 44 w 157"/>
                <a:gd name="T21" fmla="*/ 80 h 153"/>
                <a:gd name="T22" fmla="*/ 34 w 157"/>
                <a:gd name="T23" fmla="*/ 90 h 153"/>
                <a:gd name="T24" fmla="*/ 30 w 157"/>
                <a:gd name="T25" fmla="*/ 100 h 153"/>
                <a:gd name="T26" fmla="*/ 24 w 157"/>
                <a:gd name="T27" fmla="*/ 113 h 153"/>
                <a:gd name="T28" fmla="*/ 20 w 157"/>
                <a:gd name="T29" fmla="*/ 126 h 153"/>
                <a:gd name="T30" fmla="*/ 20 w 157"/>
                <a:gd name="T31" fmla="*/ 140 h 153"/>
                <a:gd name="T32" fmla="*/ 20 w 157"/>
                <a:gd name="T33" fmla="*/ 153 h 153"/>
                <a:gd name="T34" fmla="*/ 0 w 157"/>
                <a:gd name="T35" fmla="*/ 146 h 153"/>
                <a:gd name="T36" fmla="*/ 0 w 157"/>
                <a:gd name="T37" fmla="*/ 130 h 153"/>
                <a:gd name="T38" fmla="*/ 4 w 157"/>
                <a:gd name="T39" fmla="*/ 116 h 153"/>
                <a:gd name="T40" fmla="*/ 7 w 157"/>
                <a:gd name="T41" fmla="*/ 100 h 153"/>
                <a:gd name="T42" fmla="*/ 14 w 157"/>
                <a:gd name="T43" fmla="*/ 86 h 153"/>
                <a:gd name="T44" fmla="*/ 20 w 157"/>
                <a:gd name="T45" fmla="*/ 73 h 153"/>
                <a:gd name="T46" fmla="*/ 30 w 157"/>
                <a:gd name="T47" fmla="*/ 60 h 153"/>
                <a:gd name="T48" fmla="*/ 40 w 157"/>
                <a:gd name="T49" fmla="*/ 50 h 153"/>
                <a:gd name="T50" fmla="*/ 50 w 157"/>
                <a:gd name="T51" fmla="*/ 40 h 153"/>
                <a:gd name="T52" fmla="*/ 64 w 157"/>
                <a:gd name="T53" fmla="*/ 30 h 153"/>
                <a:gd name="T54" fmla="*/ 74 w 157"/>
                <a:gd name="T55" fmla="*/ 20 h 153"/>
                <a:gd name="T56" fmla="*/ 87 w 157"/>
                <a:gd name="T57" fmla="*/ 13 h 153"/>
                <a:gd name="T58" fmla="*/ 100 w 157"/>
                <a:gd name="T59" fmla="*/ 7 h 153"/>
                <a:gd name="T60" fmla="*/ 117 w 157"/>
                <a:gd name="T61" fmla="*/ 3 h 153"/>
                <a:gd name="T62" fmla="*/ 130 w 157"/>
                <a:gd name="T63" fmla="*/ 0 h 153"/>
                <a:gd name="T64" fmla="*/ 147 w 157"/>
                <a:gd name="T6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3">
                  <a:moveTo>
                    <a:pt x="157" y="0"/>
                  </a:moveTo>
                  <a:lnTo>
                    <a:pt x="157" y="17"/>
                  </a:lnTo>
                  <a:lnTo>
                    <a:pt x="150" y="17"/>
                  </a:lnTo>
                  <a:lnTo>
                    <a:pt x="140" y="20"/>
                  </a:lnTo>
                  <a:lnTo>
                    <a:pt x="134" y="20"/>
                  </a:lnTo>
                  <a:lnTo>
                    <a:pt x="127" y="20"/>
                  </a:lnTo>
                  <a:lnTo>
                    <a:pt x="120" y="23"/>
                  </a:lnTo>
                  <a:lnTo>
                    <a:pt x="114" y="23"/>
                  </a:lnTo>
                  <a:lnTo>
                    <a:pt x="107" y="27"/>
                  </a:lnTo>
                  <a:lnTo>
                    <a:pt x="104" y="30"/>
                  </a:lnTo>
                  <a:lnTo>
                    <a:pt x="97" y="30"/>
                  </a:lnTo>
                  <a:lnTo>
                    <a:pt x="90" y="33"/>
                  </a:lnTo>
                  <a:lnTo>
                    <a:pt x="84" y="36"/>
                  </a:lnTo>
                  <a:lnTo>
                    <a:pt x="80" y="40"/>
                  </a:lnTo>
                  <a:lnTo>
                    <a:pt x="74" y="46"/>
                  </a:lnTo>
                  <a:lnTo>
                    <a:pt x="67" y="50"/>
                  </a:lnTo>
                  <a:lnTo>
                    <a:pt x="64" y="53"/>
                  </a:lnTo>
                  <a:lnTo>
                    <a:pt x="60" y="56"/>
                  </a:lnTo>
                  <a:lnTo>
                    <a:pt x="54" y="63"/>
                  </a:lnTo>
                  <a:lnTo>
                    <a:pt x="50" y="66"/>
                  </a:lnTo>
                  <a:lnTo>
                    <a:pt x="47" y="73"/>
                  </a:lnTo>
                  <a:lnTo>
                    <a:pt x="44" y="80"/>
                  </a:lnTo>
                  <a:lnTo>
                    <a:pt x="37" y="83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0" y="100"/>
                  </a:lnTo>
                  <a:lnTo>
                    <a:pt x="27" y="106"/>
                  </a:lnTo>
                  <a:lnTo>
                    <a:pt x="24" y="113"/>
                  </a:lnTo>
                  <a:lnTo>
                    <a:pt x="24" y="120"/>
                  </a:lnTo>
                  <a:lnTo>
                    <a:pt x="20" y="126"/>
                  </a:lnTo>
                  <a:lnTo>
                    <a:pt x="20" y="133"/>
                  </a:lnTo>
                  <a:lnTo>
                    <a:pt x="20" y="140"/>
                  </a:lnTo>
                  <a:lnTo>
                    <a:pt x="20" y="146"/>
                  </a:lnTo>
                  <a:lnTo>
                    <a:pt x="20" y="153"/>
                  </a:lnTo>
                  <a:lnTo>
                    <a:pt x="0" y="153"/>
                  </a:lnTo>
                  <a:lnTo>
                    <a:pt x="0" y="146"/>
                  </a:lnTo>
                  <a:lnTo>
                    <a:pt x="0" y="140"/>
                  </a:lnTo>
                  <a:lnTo>
                    <a:pt x="0" y="130"/>
                  </a:lnTo>
                  <a:lnTo>
                    <a:pt x="4" y="123"/>
                  </a:lnTo>
                  <a:lnTo>
                    <a:pt x="4" y="116"/>
                  </a:lnTo>
                  <a:lnTo>
                    <a:pt x="7" y="110"/>
                  </a:lnTo>
                  <a:lnTo>
                    <a:pt x="7" y="100"/>
                  </a:lnTo>
                  <a:lnTo>
                    <a:pt x="10" y="93"/>
                  </a:lnTo>
                  <a:lnTo>
                    <a:pt x="14" y="86"/>
                  </a:lnTo>
                  <a:lnTo>
                    <a:pt x="17" y="80"/>
                  </a:lnTo>
                  <a:lnTo>
                    <a:pt x="20" y="73"/>
                  </a:lnTo>
                  <a:lnTo>
                    <a:pt x="27" y="66"/>
                  </a:lnTo>
                  <a:lnTo>
                    <a:pt x="30" y="60"/>
                  </a:lnTo>
                  <a:lnTo>
                    <a:pt x="34" y="56"/>
                  </a:lnTo>
                  <a:lnTo>
                    <a:pt x="40" y="50"/>
                  </a:lnTo>
                  <a:lnTo>
                    <a:pt x="44" y="43"/>
                  </a:lnTo>
                  <a:lnTo>
                    <a:pt x="50" y="40"/>
                  </a:lnTo>
                  <a:lnTo>
                    <a:pt x="57" y="33"/>
                  </a:lnTo>
                  <a:lnTo>
                    <a:pt x="64" y="30"/>
                  </a:lnTo>
                  <a:lnTo>
                    <a:pt x="67" y="27"/>
                  </a:lnTo>
                  <a:lnTo>
                    <a:pt x="74" y="20"/>
                  </a:lnTo>
                  <a:lnTo>
                    <a:pt x="80" y="17"/>
                  </a:lnTo>
                  <a:lnTo>
                    <a:pt x="87" y="13"/>
                  </a:lnTo>
                  <a:lnTo>
                    <a:pt x="94" y="10"/>
                  </a:lnTo>
                  <a:lnTo>
                    <a:pt x="100" y="7"/>
                  </a:lnTo>
                  <a:lnTo>
                    <a:pt x="110" y="7"/>
                  </a:lnTo>
                  <a:lnTo>
                    <a:pt x="117" y="3"/>
                  </a:lnTo>
                  <a:lnTo>
                    <a:pt x="124" y="0"/>
                  </a:lnTo>
                  <a:lnTo>
                    <a:pt x="130" y="0"/>
                  </a:lnTo>
                  <a:lnTo>
                    <a:pt x="140" y="0"/>
                  </a:lnTo>
                  <a:lnTo>
                    <a:pt x="14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61" name="Freeform 29"/>
            <p:cNvSpPr>
              <a:spLocks/>
            </p:cNvSpPr>
            <p:nvPr/>
          </p:nvSpPr>
          <p:spPr bwMode="auto">
            <a:xfrm>
              <a:off x="6629401" y="5969000"/>
              <a:ext cx="247650" cy="249237"/>
            </a:xfrm>
            <a:custGeom>
              <a:avLst/>
              <a:gdLst>
                <a:gd name="T0" fmla="*/ 156 w 156"/>
                <a:gd name="T1" fmla="*/ 20 h 157"/>
                <a:gd name="T2" fmla="*/ 143 w 156"/>
                <a:gd name="T3" fmla="*/ 24 h 157"/>
                <a:gd name="T4" fmla="*/ 126 w 156"/>
                <a:gd name="T5" fmla="*/ 24 h 157"/>
                <a:gd name="T6" fmla="*/ 116 w 156"/>
                <a:gd name="T7" fmla="*/ 27 h 157"/>
                <a:gd name="T8" fmla="*/ 103 w 156"/>
                <a:gd name="T9" fmla="*/ 34 h 157"/>
                <a:gd name="T10" fmla="*/ 90 w 156"/>
                <a:gd name="T11" fmla="*/ 37 h 157"/>
                <a:gd name="T12" fmla="*/ 80 w 156"/>
                <a:gd name="T13" fmla="*/ 44 h 157"/>
                <a:gd name="T14" fmla="*/ 70 w 156"/>
                <a:gd name="T15" fmla="*/ 54 h 157"/>
                <a:gd name="T16" fmla="*/ 60 w 156"/>
                <a:gd name="T17" fmla="*/ 60 h 157"/>
                <a:gd name="T18" fmla="*/ 50 w 156"/>
                <a:gd name="T19" fmla="*/ 70 h 157"/>
                <a:gd name="T20" fmla="*/ 43 w 156"/>
                <a:gd name="T21" fmla="*/ 80 h 157"/>
                <a:gd name="T22" fmla="*/ 36 w 156"/>
                <a:gd name="T23" fmla="*/ 94 h 157"/>
                <a:gd name="T24" fmla="*/ 30 w 156"/>
                <a:gd name="T25" fmla="*/ 104 h 157"/>
                <a:gd name="T26" fmla="*/ 23 w 156"/>
                <a:gd name="T27" fmla="*/ 117 h 157"/>
                <a:gd name="T28" fmla="*/ 20 w 156"/>
                <a:gd name="T29" fmla="*/ 130 h 157"/>
                <a:gd name="T30" fmla="*/ 20 w 156"/>
                <a:gd name="T31" fmla="*/ 144 h 157"/>
                <a:gd name="T32" fmla="*/ 20 w 156"/>
                <a:gd name="T33" fmla="*/ 157 h 157"/>
                <a:gd name="T34" fmla="*/ 0 w 156"/>
                <a:gd name="T35" fmla="*/ 150 h 157"/>
                <a:gd name="T36" fmla="*/ 0 w 156"/>
                <a:gd name="T37" fmla="*/ 134 h 157"/>
                <a:gd name="T38" fmla="*/ 3 w 156"/>
                <a:gd name="T39" fmla="*/ 120 h 157"/>
                <a:gd name="T40" fmla="*/ 10 w 156"/>
                <a:gd name="T41" fmla="*/ 104 h 157"/>
                <a:gd name="T42" fmla="*/ 13 w 156"/>
                <a:gd name="T43" fmla="*/ 90 h 157"/>
                <a:gd name="T44" fmla="*/ 23 w 156"/>
                <a:gd name="T45" fmla="*/ 77 h 157"/>
                <a:gd name="T46" fmla="*/ 30 w 156"/>
                <a:gd name="T47" fmla="*/ 64 h 157"/>
                <a:gd name="T48" fmla="*/ 40 w 156"/>
                <a:gd name="T49" fmla="*/ 54 h 157"/>
                <a:gd name="T50" fmla="*/ 50 w 156"/>
                <a:gd name="T51" fmla="*/ 44 h 157"/>
                <a:gd name="T52" fmla="*/ 63 w 156"/>
                <a:gd name="T53" fmla="*/ 34 h 157"/>
                <a:gd name="T54" fmla="*/ 73 w 156"/>
                <a:gd name="T55" fmla="*/ 24 h 157"/>
                <a:gd name="T56" fmla="*/ 86 w 156"/>
                <a:gd name="T57" fmla="*/ 17 h 157"/>
                <a:gd name="T58" fmla="*/ 103 w 156"/>
                <a:gd name="T59" fmla="*/ 10 h 157"/>
                <a:gd name="T60" fmla="*/ 116 w 156"/>
                <a:gd name="T61" fmla="*/ 7 h 157"/>
                <a:gd name="T62" fmla="*/ 133 w 156"/>
                <a:gd name="T63" fmla="*/ 4 h 157"/>
                <a:gd name="T64" fmla="*/ 146 w 156"/>
                <a:gd name="T65" fmla="*/ 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7">
                  <a:moveTo>
                    <a:pt x="156" y="0"/>
                  </a:moveTo>
                  <a:lnTo>
                    <a:pt x="156" y="20"/>
                  </a:lnTo>
                  <a:lnTo>
                    <a:pt x="150" y="20"/>
                  </a:lnTo>
                  <a:lnTo>
                    <a:pt x="143" y="24"/>
                  </a:lnTo>
                  <a:lnTo>
                    <a:pt x="133" y="24"/>
                  </a:lnTo>
                  <a:lnTo>
                    <a:pt x="126" y="24"/>
                  </a:lnTo>
                  <a:lnTo>
                    <a:pt x="120" y="27"/>
                  </a:lnTo>
                  <a:lnTo>
                    <a:pt x="116" y="27"/>
                  </a:lnTo>
                  <a:lnTo>
                    <a:pt x="110" y="30"/>
                  </a:lnTo>
                  <a:lnTo>
                    <a:pt x="103" y="34"/>
                  </a:lnTo>
                  <a:lnTo>
                    <a:pt x="96" y="34"/>
                  </a:lnTo>
                  <a:lnTo>
                    <a:pt x="90" y="37"/>
                  </a:lnTo>
                  <a:lnTo>
                    <a:pt x="83" y="40"/>
                  </a:lnTo>
                  <a:lnTo>
                    <a:pt x="80" y="44"/>
                  </a:lnTo>
                  <a:lnTo>
                    <a:pt x="73" y="50"/>
                  </a:lnTo>
                  <a:lnTo>
                    <a:pt x="70" y="54"/>
                  </a:lnTo>
                  <a:lnTo>
                    <a:pt x="63" y="57"/>
                  </a:lnTo>
                  <a:lnTo>
                    <a:pt x="60" y="60"/>
                  </a:lnTo>
                  <a:lnTo>
                    <a:pt x="53" y="67"/>
                  </a:lnTo>
                  <a:lnTo>
                    <a:pt x="50" y="70"/>
                  </a:lnTo>
                  <a:lnTo>
                    <a:pt x="46" y="77"/>
                  </a:lnTo>
                  <a:lnTo>
                    <a:pt x="43" y="80"/>
                  </a:lnTo>
                  <a:lnTo>
                    <a:pt x="40" y="87"/>
                  </a:lnTo>
                  <a:lnTo>
                    <a:pt x="36" y="94"/>
                  </a:lnTo>
                  <a:lnTo>
                    <a:pt x="33" y="100"/>
                  </a:lnTo>
                  <a:lnTo>
                    <a:pt x="30" y="104"/>
                  </a:lnTo>
                  <a:lnTo>
                    <a:pt x="26" y="110"/>
                  </a:lnTo>
                  <a:lnTo>
                    <a:pt x="23" y="117"/>
                  </a:lnTo>
                  <a:lnTo>
                    <a:pt x="23" y="124"/>
                  </a:lnTo>
                  <a:lnTo>
                    <a:pt x="20" y="130"/>
                  </a:lnTo>
                  <a:lnTo>
                    <a:pt x="20" y="137"/>
                  </a:lnTo>
                  <a:lnTo>
                    <a:pt x="20" y="144"/>
                  </a:lnTo>
                  <a:lnTo>
                    <a:pt x="20" y="150"/>
                  </a:lnTo>
                  <a:lnTo>
                    <a:pt x="20" y="157"/>
                  </a:lnTo>
                  <a:lnTo>
                    <a:pt x="0" y="157"/>
                  </a:lnTo>
                  <a:lnTo>
                    <a:pt x="0" y="150"/>
                  </a:lnTo>
                  <a:lnTo>
                    <a:pt x="0" y="144"/>
                  </a:lnTo>
                  <a:lnTo>
                    <a:pt x="0" y="134"/>
                  </a:lnTo>
                  <a:lnTo>
                    <a:pt x="3" y="127"/>
                  </a:lnTo>
                  <a:lnTo>
                    <a:pt x="3" y="120"/>
                  </a:lnTo>
                  <a:lnTo>
                    <a:pt x="6" y="110"/>
                  </a:lnTo>
                  <a:lnTo>
                    <a:pt x="10" y="104"/>
                  </a:lnTo>
                  <a:lnTo>
                    <a:pt x="10" y="97"/>
                  </a:lnTo>
                  <a:lnTo>
                    <a:pt x="13" y="90"/>
                  </a:lnTo>
                  <a:lnTo>
                    <a:pt x="16" y="84"/>
                  </a:lnTo>
                  <a:lnTo>
                    <a:pt x="23" y="77"/>
                  </a:lnTo>
                  <a:lnTo>
                    <a:pt x="26" y="70"/>
                  </a:lnTo>
                  <a:lnTo>
                    <a:pt x="30" y="64"/>
                  </a:lnTo>
                  <a:lnTo>
                    <a:pt x="33" y="60"/>
                  </a:lnTo>
                  <a:lnTo>
                    <a:pt x="40" y="54"/>
                  </a:lnTo>
                  <a:lnTo>
                    <a:pt x="46" y="47"/>
                  </a:lnTo>
                  <a:lnTo>
                    <a:pt x="50" y="44"/>
                  </a:lnTo>
                  <a:lnTo>
                    <a:pt x="56" y="37"/>
                  </a:lnTo>
                  <a:lnTo>
                    <a:pt x="63" y="34"/>
                  </a:lnTo>
                  <a:lnTo>
                    <a:pt x="66" y="30"/>
                  </a:lnTo>
                  <a:lnTo>
                    <a:pt x="73" y="24"/>
                  </a:lnTo>
                  <a:lnTo>
                    <a:pt x="80" y="20"/>
                  </a:lnTo>
                  <a:lnTo>
                    <a:pt x="86" y="17"/>
                  </a:lnTo>
                  <a:lnTo>
                    <a:pt x="93" y="14"/>
                  </a:lnTo>
                  <a:lnTo>
                    <a:pt x="103" y="10"/>
                  </a:lnTo>
                  <a:lnTo>
                    <a:pt x="110" y="10"/>
                  </a:lnTo>
                  <a:lnTo>
                    <a:pt x="116" y="7"/>
                  </a:lnTo>
                  <a:lnTo>
                    <a:pt x="123" y="4"/>
                  </a:lnTo>
                  <a:lnTo>
                    <a:pt x="133" y="4"/>
                  </a:lnTo>
                  <a:lnTo>
                    <a:pt x="140" y="4"/>
                  </a:lnTo>
                  <a:lnTo>
                    <a:pt x="146" y="4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5" name="Freeform 30"/>
            <p:cNvSpPr>
              <a:spLocks/>
            </p:cNvSpPr>
            <p:nvPr/>
          </p:nvSpPr>
          <p:spPr bwMode="auto">
            <a:xfrm>
              <a:off x="6411913" y="6218238"/>
              <a:ext cx="249238" cy="249237"/>
            </a:xfrm>
            <a:custGeom>
              <a:avLst/>
              <a:gdLst>
                <a:gd name="T0" fmla="*/ 157 w 157"/>
                <a:gd name="T1" fmla="*/ 0 h 157"/>
                <a:gd name="T2" fmla="*/ 153 w 157"/>
                <a:gd name="T3" fmla="*/ 17 h 157"/>
                <a:gd name="T4" fmla="*/ 153 w 157"/>
                <a:gd name="T5" fmla="*/ 33 h 157"/>
                <a:gd name="T6" fmla="*/ 150 w 157"/>
                <a:gd name="T7" fmla="*/ 47 h 157"/>
                <a:gd name="T8" fmla="*/ 143 w 157"/>
                <a:gd name="T9" fmla="*/ 63 h 157"/>
                <a:gd name="T10" fmla="*/ 137 w 157"/>
                <a:gd name="T11" fmla="*/ 77 h 157"/>
                <a:gd name="T12" fmla="*/ 130 w 157"/>
                <a:gd name="T13" fmla="*/ 90 h 157"/>
                <a:gd name="T14" fmla="*/ 120 w 157"/>
                <a:gd name="T15" fmla="*/ 100 h 157"/>
                <a:gd name="T16" fmla="*/ 110 w 157"/>
                <a:gd name="T17" fmla="*/ 113 h 157"/>
                <a:gd name="T18" fmla="*/ 100 w 157"/>
                <a:gd name="T19" fmla="*/ 123 h 157"/>
                <a:gd name="T20" fmla="*/ 87 w 157"/>
                <a:gd name="T21" fmla="*/ 130 h 157"/>
                <a:gd name="T22" fmla="*/ 73 w 157"/>
                <a:gd name="T23" fmla="*/ 140 h 157"/>
                <a:gd name="T24" fmla="*/ 60 w 157"/>
                <a:gd name="T25" fmla="*/ 147 h 157"/>
                <a:gd name="T26" fmla="*/ 47 w 157"/>
                <a:gd name="T27" fmla="*/ 150 h 157"/>
                <a:gd name="T28" fmla="*/ 30 w 157"/>
                <a:gd name="T29" fmla="*/ 153 h 157"/>
                <a:gd name="T30" fmla="*/ 13 w 157"/>
                <a:gd name="T31" fmla="*/ 157 h 157"/>
                <a:gd name="T32" fmla="*/ 0 w 157"/>
                <a:gd name="T33" fmla="*/ 157 h 157"/>
                <a:gd name="T34" fmla="*/ 7 w 157"/>
                <a:gd name="T35" fmla="*/ 137 h 157"/>
                <a:gd name="T36" fmla="*/ 20 w 157"/>
                <a:gd name="T37" fmla="*/ 137 h 157"/>
                <a:gd name="T38" fmla="*/ 33 w 157"/>
                <a:gd name="T39" fmla="*/ 133 h 157"/>
                <a:gd name="T40" fmla="*/ 47 w 157"/>
                <a:gd name="T41" fmla="*/ 130 h 157"/>
                <a:gd name="T42" fmla="*/ 57 w 157"/>
                <a:gd name="T43" fmla="*/ 123 h 157"/>
                <a:gd name="T44" fmla="*/ 70 w 157"/>
                <a:gd name="T45" fmla="*/ 120 h 157"/>
                <a:gd name="T46" fmla="*/ 80 w 157"/>
                <a:gd name="T47" fmla="*/ 110 h 157"/>
                <a:gd name="T48" fmla="*/ 90 w 157"/>
                <a:gd name="T49" fmla="*/ 103 h 157"/>
                <a:gd name="T50" fmla="*/ 100 w 157"/>
                <a:gd name="T51" fmla="*/ 93 h 157"/>
                <a:gd name="T52" fmla="*/ 110 w 157"/>
                <a:gd name="T53" fmla="*/ 83 h 157"/>
                <a:gd name="T54" fmla="*/ 117 w 157"/>
                <a:gd name="T55" fmla="*/ 73 h 157"/>
                <a:gd name="T56" fmla="*/ 123 w 157"/>
                <a:gd name="T57" fmla="*/ 60 h 157"/>
                <a:gd name="T58" fmla="*/ 127 w 157"/>
                <a:gd name="T59" fmla="*/ 50 h 157"/>
                <a:gd name="T60" fmla="*/ 130 w 157"/>
                <a:gd name="T61" fmla="*/ 37 h 157"/>
                <a:gd name="T62" fmla="*/ 133 w 157"/>
                <a:gd name="T63" fmla="*/ 23 h 157"/>
                <a:gd name="T64" fmla="*/ 137 w 157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137" y="0"/>
                  </a:moveTo>
                  <a:lnTo>
                    <a:pt x="157" y="0"/>
                  </a:lnTo>
                  <a:lnTo>
                    <a:pt x="157" y="10"/>
                  </a:lnTo>
                  <a:lnTo>
                    <a:pt x="153" y="17"/>
                  </a:lnTo>
                  <a:lnTo>
                    <a:pt x="153" y="27"/>
                  </a:lnTo>
                  <a:lnTo>
                    <a:pt x="153" y="33"/>
                  </a:lnTo>
                  <a:lnTo>
                    <a:pt x="150" y="40"/>
                  </a:lnTo>
                  <a:lnTo>
                    <a:pt x="150" y="47"/>
                  </a:lnTo>
                  <a:lnTo>
                    <a:pt x="147" y="57"/>
                  </a:lnTo>
                  <a:lnTo>
                    <a:pt x="143" y="63"/>
                  </a:lnTo>
                  <a:lnTo>
                    <a:pt x="140" y="70"/>
                  </a:lnTo>
                  <a:lnTo>
                    <a:pt x="137" y="77"/>
                  </a:lnTo>
                  <a:lnTo>
                    <a:pt x="133" y="83"/>
                  </a:lnTo>
                  <a:lnTo>
                    <a:pt x="130" y="90"/>
                  </a:lnTo>
                  <a:lnTo>
                    <a:pt x="123" y="97"/>
                  </a:lnTo>
                  <a:lnTo>
                    <a:pt x="120" y="100"/>
                  </a:lnTo>
                  <a:lnTo>
                    <a:pt x="113" y="107"/>
                  </a:lnTo>
                  <a:lnTo>
                    <a:pt x="110" y="113"/>
                  </a:lnTo>
                  <a:lnTo>
                    <a:pt x="103" y="117"/>
                  </a:lnTo>
                  <a:lnTo>
                    <a:pt x="100" y="123"/>
                  </a:lnTo>
                  <a:lnTo>
                    <a:pt x="93" y="127"/>
                  </a:lnTo>
                  <a:lnTo>
                    <a:pt x="87" y="130"/>
                  </a:lnTo>
                  <a:lnTo>
                    <a:pt x="80" y="137"/>
                  </a:lnTo>
                  <a:lnTo>
                    <a:pt x="73" y="140"/>
                  </a:lnTo>
                  <a:lnTo>
                    <a:pt x="67" y="143"/>
                  </a:lnTo>
                  <a:lnTo>
                    <a:pt x="60" y="147"/>
                  </a:lnTo>
                  <a:lnTo>
                    <a:pt x="53" y="150"/>
                  </a:lnTo>
                  <a:lnTo>
                    <a:pt x="47" y="150"/>
                  </a:lnTo>
                  <a:lnTo>
                    <a:pt x="37" y="153"/>
                  </a:lnTo>
                  <a:lnTo>
                    <a:pt x="30" y="153"/>
                  </a:lnTo>
                  <a:lnTo>
                    <a:pt x="23" y="157"/>
                  </a:lnTo>
                  <a:lnTo>
                    <a:pt x="13" y="157"/>
                  </a:lnTo>
                  <a:lnTo>
                    <a:pt x="7" y="157"/>
                  </a:lnTo>
                  <a:lnTo>
                    <a:pt x="0" y="157"/>
                  </a:lnTo>
                  <a:lnTo>
                    <a:pt x="0" y="140"/>
                  </a:lnTo>
                  <a:lnTo>
                    <a:pt x="7" y="137"/>
                  </a:lnTo>
                  <a:lnTo>
                    <a:pt x="13" y="137"/>
                  </a:lnTo>
                  <a:lnTo>
                    <a:pt x="20" y="137"/>
                  </a:lnTo>
                  <a:lnTo>
                    <a:pt x="27" y="137"/>
                  </a:lnTo>
                  <a:lnTo>
                    <a:pt x="33" y="133"/>
                  </a:lnTo>
                  <a:lnTo>
                    <a:pt x="40" y="133"/>
                  </a:lnTo>
                  <a:lnTo>
                    <a:pt x="47" y="130"/>
                  </a:lnTo>
                  <a:lnTo>
                    <a:pt x="53" y="127"/>
                  </a:lnTo>
                  <a:lnTo>
                    <a:pt x="57" y="123"/>
                  </a:lnTo>
                  <a:lnTo>
                    <a:pt x="63" y="123"/>
                  </a:lnTo>
                  <a:lnTo>
                    <a:pt x="70" y="120"/>
                  </a:lnTo>
                  <a:lnTo>
                    <a:pt x="77" y="117"/>
                  </a:lnTo>
                  <a:lnTo>
                    <a:pt x="80" y="110"/>
                  </a:lnTo>
                  <a:lnTo>
                    <a:pt x="87" y="107"/>
                  </a:lnTo>
                  <a:lnTo>
                    <a:pt x="90" y="103"/>
                  </a:lnTo>
                  <a:lnTo>
                    <a:pt x="97" y="97"/>
                  </a:lnTo>
                  <a:lnTo>
                    <a:pt x="100" y="93"/>
                  </a:lnTo>
                  <a:lnTo>
                    <a:pt x="103" y="90"/>
                  </a:lnTo>
                  <a:lnTo>
                    <a:pt x="110" y="83"/>
                  </a:lnTo>
                  <a:lnTo>
                    <a:pt x="113" y="77"/>
                  </a:lnTo>
                  <a:lnTo>
                    <a:pt x="117" y="73"/>
                  </a:lnTo>
                  <a:lnTo>
                    <a:pt x="120" y="67"/>
                  </a:lnTo>
                  <a:lnTo>
                    <a:pt x="123" y="60"/>
                  </a:lnTo>
                  <a:lnTo>
                    <a:pt x="127" y="53"/>
                  </a:lnTo>
                  <a:lnTo>
                    <a:pt x="127" y="50"/>
                  </a:lnTo>
                  <a:lnTo>
                    <a:pt x="130" y="43"/>
                  </a:lnTo>
                  <a:lnTo>
                    <a:pt x="130" y="37"/>
                  </a:lnTo>
                  <a:lnTo>
                    <a:pt x="133" y="30"/>
                  </a:lnTo>
                  <a:lnTo>
                    <a:pt x="133" y="23"/>
                  </a:lnTo>
                  <a:lnTo>
                    <a:pt x="137" y="17"/>
                  </a:lnTo>
                  <a:lnTo>
                    <a:pt x="137" y="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6" name="Freeform 31"/>
            <p:cNvSpPr>
              <a:spLocks/>
            </p:cNvSpPr>
            <p:nvPr/>
          </p:nvSpPr>
          <p:spPr bwMode="auto">
            <a:xfrm>
              <a:off x="6411913" y="6440488"/>
              <a:ext cx="249238" cy="242887"/>
            </a:xfrm>
            <a:custGeom>
              <a:avLst/>
              <a:gdLst>
                <a:gd name="T0" fmla="*/ 0 w 157"/>
                <a:gd name="T1" fmla="*/ 0 h 153"/>
                <a:gd name="T2" fmla="*/ 13 w 157"/>
                <a:gd name="T3" fmla="*/ 0 h 153"/>
                <a:gd name="T4" fmla="*/ 30 w 157"/>
                <a:gd name="T5" fmla="*/ 0 h 153"/>
                <a:gd name="T6" fmla="*/ 47 w 157"/>
                <a:gd name="T7" fmla="*/ 7 h 153"/>
                <a:gd name="T8" fmla="*/ 60 w 157"/>
                <a:gd name="T9" fmla="*/ 10 h 153"/>
                <a:gd name="T10" fmla="*/ 73 w 157"/>
                <a:gd name="T11" fmla="*/ 17 h 153"/>
                <a:gd name="T12" fmla="*/ 87 w 157"/>
                <a:gd name="T13" fmla="*/ 27 h 153"/>
                <a:gd name="T14" fmla="*/ 100 w 157"/>
                <a:gd name="T15" fmla="*/ 33 h 153"/>
                <a:gd name="T16" fmla="*/ 110 w 157"/>
                <a:gd name="T17" fmla="*/ 43 h 153"/>
                <a:gd name="T18" fmla="*/ 120 w 157"/>
                <a:gd name="T19" fmla="*/ 56 h 153"/>
                <a:gd name="T20" fmla="*/ 130 w 157"/>
                <a:gd name="T21" fmla="*/ 66 h 153"/>
                <a:gd name="T22" fmla="*/ 137 w 157"/>
                <a:gd name="T23" fmla="*/ 80 h 153"/>
                <a:gd name="T24" fmla="*/ 143 w 157"/>
                <a:gd name="T25" fmla="*/ 93 h 153"/>
                <a:gd name="T26" fmla="*/ 150 w 157"/>
                <a:gd name="T27" fmla="*/ 110 h 153"/>
                <a:gd name="T28" fmla="*/ 153 w 157"/>
                <a:gd name="T29" fmla="*/ 123 h 153"/>
                <a:gd name="T30" fmla="*/ 153 w 157"/>
                <a:gd name="T31" fmla="*/ 140 h 153"/>
                <a:gd name="T32" fmla="*/ 157 w 157"/>
                <a:gd name="T33" fmla="*/ 153 h 153"/>
                <a:gd name="T34" fmla="*/ 137 w 157"/>
                <a:gd name="T35" fmla="*/ 146 h 153"/>
                <a:gd name="T36" fmla="*/ 133 w 157"/>
                <a:gd name="T37" fmla="*/ 133 h 153"/>
                <a:gd name="T38" fmla="*/ 130 w 157"/>
                <a:gd name="T39" fmla="*/ 120 h 153"/>
                <a:gd name="T40" fmla="*/ 127 w 157"/>
                <a:gd name="T41" fmla="*/ 106 h 153"/>
                <a:gd name="T42" fmla="*/ 123 w 157"/>
                <a:gd name="T43" fmla="*/ 96 h 153"/>
                <a:gd name="T44" fmla="*/ 117 w 157"/>
                <a:gd name="T45" fmla="*/ 83 h 153"/>
                <a:gd name="T46" fmla="*/ 110 w 157"/>
                <a:gd name="T47" fmla="*/ 73 h 153"/>
                <a:gd name="T48" fmla="*/ 100 w 157"/>
                <a:gd name="T49" fmla="*/ 63 h 153"/>
                <a:gd name="T50" fmla="*/ 90 w 157"/>
                <a:gd name="T51" fmla="*/ 53 h 153"/>
                <a:gd name="T52" fmla="*/ 80 w 157"/>
                <a:gd name="T53" fmla="*/ 46 h 153"/>
                <a:gd name="T54" fmla="*/ 70 w 157"/>
                <a:gd name="T55" fmla="*/ 36 h 153"/>
                <a:gd name="T56" fmla="*/ 57 w 157"/>
                <a:gd name="T57" fmla="*/ 30 h 153"/>
                <a:gd name="T58" fmla="*/ 47 w 157"/>
                <a:gd name="T59" fmla="*/ 27 h 153"/>
                <a:gd name="T60" fmla="*/ 33 w 157"/>
                <a:gd name="T61" fmla="*/ 23 h 153"/>
                <a:gd name="T62" fmla="*/ 20 w 157"/>
                <a:gd name="T63" fmla="*/ 20 h 153"/>
                <a:gd name="T64" fmla="*/ 7 w 157"/>
                <a:gd name="T65" fmla="*/ 1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3">
                  <a:moveTo>
                    <a:pt x="0" y="17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13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7" y="3"/>
                  </a:lnTo>
                  <a:lnTo>
                    <a:pt x="47" y="7"/>
                  </a:lnTo>
                  <a:lnTo>
                    <a:pt x="53" y="7"/>
                  </a:lnTo>
                  <a:lnTo>
                    <a:pt x="60" y="10"/>
                  </a:lnTo>
                  <a:lnTo>
                    <a:pt x="67" y="13"/>
                  </a:lnTo>
                  <a:lnTo>
                    <a:pt x="73" y="17"/>
                  </a:lnTo>
                  <a:lnTo>
                    <a:pt x="80" y="20"/>
                  </a:lnTo>
                  <a:lnTo>
                    <a:pt x="87" y="27"/>
                  </a:lnTo>
                  <a:lnTo>
                    <a:pt x="93" y="30"/>
                  </a:lnTo>
                  <a:lnTo>
                    <a:pt x="100" y="33"/>
                  </a:lnTo>
                  <a:lnTo>
                    <a:pt x="103" y="40"/>
                  </a:lnTo>
                  <a:lnTo>
                    <a:pt x="110" y="43"/>
                  </a:lnTo>
                  <a:lnTo>
                    <a:pt x="113" y="50"/>
                  </a:lnTo>
                  <a:lnTo>
                    <a:pt x="120" y="56"/>
                  </a:lnTo>
                  <a:lnTo>
                    <a:pt x="123" y="60"/>
                  </a:lnTo>
                  <a:lnTo>
                    <a:pt x="130" y="66"/>
                  </a:lnTo>
                  <a:lnTo>
                    <a:pt x="133" y="73"/>
                  </a:lnTo>
                  <a:lnTo>
                    <a:pt x="137" y="80"/>
                  </a:lnTo>
                  <a:lnTo>
                    <a:pt x="140" y="86"/>
                  </a:lnTo>
                  <a:lnTo>
                    <a:pt x="143" y="93"/>
                  </a:lnTo>
                  <a:lnTo>
                    <a:pt x="147" y="100"/>
                  </a:lnTo>
                  <a:lnTo>
                    <a:pt x="150" y="110"/>
                  </a:lnTo>
                  <a:lnTo>
                    <a:pt x="150" y="116"/>
                  </a:lnTo>
                  <a:lnTo>
                    <a:pt x="153" y="123"/>
                  </a:lnTo>
                  <a:lnTo>
                    <a:pt x="153" y="130"/>
                  </a:lnTo>
                  <a:lnTo>
                    <a:pt x="153" y="140"/>
                  </a:lnTo>
                  <a:lnTo>
                    <a:pt x="157" y="146"/>
                  </a:lnTo>
                  <a:lnTo>
                    <a:pt x="157" y="153"/>
                  </a:lnTo>
                  <a:lnTo>
                    <a:pt x="137" y="153"/>
                  </a:lnTo>
                  <a:lnTo>
                    <a:pt x="137" y="146"/>
                  </a:lnTo>
                  <a:lnTo>
                    <a:pt x="137" y="140"/>
                  </a:lnTo>
                  <a:lnTo>
                    <a:pt x="133" y="133"/>
                  </a:lnTo>
                  <a:lnTo>
                    <a:pt x="133" y="126"/>
                  </a:lnTo>
                  <a:lnTo>
                    <a:pt x="130" y="120"/>
                  </a:lnTo>
                  <a:lnTo>
                    <a:pt x="130" y="113"/>
                  </a:lnTo>
                  <a:lnTo>
                    <a:pt x="127" y="106"/>
                  </a:lnTo>
                  <a:lnTo>
                    <a:pt x="127" y="100"/>
                  </a:lnTo>
                  <a:lnTo>
                    <a:pt x="123" y="96"/>
                  </a:lnTo>
                  <a:lnTo>
                    <a:pt x="120" y="90"/>
                  </a:lnTo>
                  <a:lnTo>
                    <a:pt x="117" y="83"/>
                  </a:lnTo>
                  <a:lnTo>
                    <a:pt x="113" y="80"/>
                  </a:lnTo>
                  <a:lnTo>
                    <a:pt x="110" y="73"/>
                  </a:lnTo>
                  <a:lnTo>
                    <a:pt x="103" y="66"/>
                  </a:lnTo>
                  <a:lnTo>
                    <a:pt x="100" y="63"/>
                  </a:lnTo>
                  <a:lnTo>
                    <a:pt x="97" y="56"/>
                  </a:lnTo>
                  <a:lnTo>
                    <a:pt x="90" y="53"/>
                  </a:lnTo>
                  <a:lnTo>
                    <a:pt x="87" y="50"/>
                  </a:lnTo>
                  <a:lnTo>
                    <a:pt x="80" y="46"/>
                  </a:lnTo>
                  <a:lnTo>
                    <a:pt x="77" y="40"/>
                  </a:lnTo>
                  <a:lnTo>
                    <a:pt x="70" y="36"/>
                  </a:lnTo>
                  <a:lnTo>
                    <a:pt x="63" y="33"/>
                  </a:lnTo>
                  <a:lnTo>
                    <a:pt x="57" y="30"/>
                  </a:lnTo>
                  <a:lnTo>
                    <a:pt x="53" y="30"/>
                  </a:lnTo>
                  <a:lnTo>
                    <a:pt x="47" y="27"/>
                  </a:lnTo>
                  <a:lnTo>
                    <a:pt x="40" y="23"/>
                  </a:lnTo>
                  <a:lnTo>
                    <a:pt x="33" y="23"/>
                  </a:lnTo>
                  <a:lnTo>
                    <a:pt x="27" y="20"/>
                  </a:lnTo>
                  <a:lnTo>
                    <a:pt x="20" y="20"/>
                  </a:lnTo>
                  <a:lnTo>
                    <a:pt x="13" y="20"/>
                  </a:lnTo>
                  <a:lnTo>
                    <a:pt x="7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7" name="Freeform 32"/>
            <p:cNvSpPr>
              <a:spLocks/>
            </p:cNvSpPr>
            <p:nvPr/>
          </p:nvSpPr>
          <p:spPr bwMode="auto">
            <a:xfrm>
              <a:off x="6629401" y="6683375"/>
              <a:ext cx="247650" cy="249237"/>
            </a:xfrm>
            <a:custGeom>
              <a:avLst/>
              <a:gdLst>
                <a:gd name="T0" fmla="*/ 20 w 156"/>
                <a:gd name="T1" fmla="*/ 0 h 157"/>
                <a:gd name="T2" fmla="*/ 20 w 156"/>
                <a:gd name="T3" fmla="*/ 17 h 157"/>
                <a:gd name="T4" fmla="*/ 20 w 156"/>
                <a:gd name="T5" fmla="*/ 30 h 157"/>
                <a:gd name="T6" fmla="*/ 23 w 156"/>
                <a:gd name="T7" fmla="*/ 43 h 157"/>
                <a:gd name="T8" fmla="*/ 30 w 156"/>
                <a:gd name="T9" fmla="*/ 53 h 157"/>
                <a:gd name="T10" fmla="*/ 36 w 156"/>
                <a:gd name="T11" fmla="*/ 67 h 157"/>
                <a:gd name="T12" fmla="*/ 43 w 156"/>
                <a:gd name="T13" fmla="*/ 77 h 157"/>
                <a:gd name="T14" fmla="*/ 50 w 156"/>
                <a:gd name="T15" fmla="*/ 90 h 157"/>
                <a:gd name="T16" fmla="*/ 60 w 156"/>
                <a:gd name="T17" fmla="*/ 100 h 157"/>
                <a:gd name="T18" fmla="*/ 70 w 156"/>
                <a:gd name="T19" fmla="*/ 107 h 157"/>
                <a:gd name="T20" fmla="*/ 80 w 156"/>
                <a:gd name="T21" fmla="*/ 117 h 157"/>
                <a:gd name="T22" fmla="*/ 90 w 156"/>
                <a:gd name="T23" fmla="*/ 123 h 157"/>
                <a:gd name="T24" fmla="*/ 103 w 156"/>
                <a:gd name="T25" fmla="*/ 127 h 157"/>
                <a:gd name="T26" fmla="*/ 116 w 156"/>
                <a:gd name="T27" fmla="*/ 133 h 157"/>
                <a:gd name="T28" fmla="*/ 126 w 156"/>
                <a:gd name="T29" fmla="*/ 137 h 157"/>
                <a:gd name="T30" fmla="*/ 143 w 156"/>
                <a:gd name="T31" fmla="*/ 137 h 157"/>
                <a:gd name="T32" fmla="*/ 156 w 156"/>
                <a:gd name="T33" fmla="*/ 140 h 157"/>
                <a:gd name="T34" fmla="*/ 146 w 156"/>
                <a:gd name="T35" fmla="*/ 157 h 157"/>
                <a:gd name="T36" fmla="*/ 133 w 156"/>
                <a:gd name="T37" fmla="*/ 157 h 157"/>
                <a:gd name="T38" fmla="*/ 116 w 156"/>
                <a:gd name="T39" fmla="*/ 153 h 157"/>
                <a:gd name="T40" fmla="*/ 103 w 156"/>
                <a:gd name="T41" fmla="*/ 150 h 157"/>
                <a:gd name="T42" fmla="*/ 86 w 156"/>
                <a:gd name="T43" fmla="*/ 143 h 157"/>
                <a:gd name="T44" fmla="*/ 73 w 156"/>
                <a:gd name="T45" fmla="*/ 137 h 157"/>
                <a:gd name="T46" fmla="*/ 63 w 156"/>
                <a:gd name="T47" fmla="*/ 127 h 157"/>
                <a:gd name="T48" fmla="*/ 50 w 156"/>
                <a:gd name="T49" fmla="*/ 117 h 157"/>
                <a:gd name="T50" fmla="*/ 40 w 156"/>
                <a:gd name="T51" fmla="*/ 107 h 157"/>
                <a:gd name="T52" fmla="*/ 30 w 156"/>
                <a:gd name="T53" fmla="*/ 97 h 157"/>
                <a:gd name="T54" fmla="*/ 23 w 156"/>
                <a:gd name="T55" fmla="*/ 83 h 157"/>
                <a:gd name="T56" fmla="*/ 13 w 156"/>
                <a:gd name="T57" fmla="*/ 70 h 157"/>
                <a:gd name="T58" fmla="*/ 10 w 156"/>
                <a:gd name="T59" fmla="*/ 57 h 157"/>
                <a:gd name="T60" fmla="*/ 3 w 156"/>
                <a:gd name="T61" fmla="*/ 40 h 157"/>
                <a:gd name="T62" fmla="*/ 0 w 156"/>
                <a:gd name="T63" fmla="*/ 27 h 157"/>
                <a:gd name="T64" fmla="*/ 0 w 156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7">
                  <a:moveTo>
                    <a:pt x="0" y="0"/>
                  </a:moveTo>
                  <a:lnTo>
                    <a:pt x="20" y="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3" y="37"/>
                  </a:lnTo>
                  <a:lnTo>
                    <a:pt x="23" y="43"/>
                  </a:lnTo>
                  <a:lnTo>
                    <a:pt x="26" y="50"/>
                  </a:lnTo>
                  <a:lnTo>
                    <a:pt x="30" y="53"/>
                  </a:lnTo>
                  <a:lnTo>
                    <a:pt x="33" y="60"/>
                  </a:lnTo>
                  <a:lnTo>
                    <a:pt x="36" y="67"/>
                  </a:lnTo>
                  <a:lnTo>
                    <a:pt x="40" y="73"/>
                  </a:lnTo>
                  <a:lnTo>
                    <a:pt x="43" y="77"/>
                  </a:lnTo>
                  <a:lnTo>
                    <a:pt x="46" y="83"/>
                  </a:lnTo>
                  <a:lnTo>
                    <a:pt x="50" y="90"/>
                  </a:lnTo>
                  <a:lnTo>
                    <a:pt x="53" y="93"/>
                  </a:lnTo>
                  <a:lnTo>
                    <a:pt x="60" y="100"/>
                  </a:lnTo>
                  <a:lnTo>
                    <a:pt x="63" y="103"/>
                  </a:lnTo>
                  <a:lnTo>
                    <a:pt x="70" y="107"/>
                  </a:lnTo>
                  <a:lnTo>
                    <a:pt x="73" y="110"/>
                  </a:lnTo>
                  <a:lnTo>
                    <a:pt x="80" y="117"/>
                  </a:lnTo>
                  <a:lnTo>
                    <a:pt x="83" y="120"/>
                  </a:lnTo>
                  <a:lnTo>
                    <a:pt x="90" y="123"/>
                  </a:lnTo>
                  <a:lnTo>
                    <a:pt x="96" y="127"/>
                  </a:lnTo>
                  <a:lnTo>
                    <a:pt x="103" y="127"/>
                  </a:lnTo>
                  <a:lnTo>
                    <a:pt x="110" y="130"/>
                  </a:lnTo>
                  <a:lnTo>
                    <a:pt x="116" y="133"/>
                  </a:lnTo>
                  <a:lnTo>
                    <a:pt x="120" y="133"/>
                  </a:lnTo>
                  <a:lnTo>
                    <a:pt x="126" y="137"/>
                  </a:lnTo>
                  <a:lnTo>
                    <a:pt x="133" y="137"/>
                  </a:lnTo>
                  <a:lnTo>
                    <a:pt x="143" y="137"/>
                  </a:lnTo>
                  <a:lnTo>
                    <a:pt x="150" y="140"/>
                  </a:lnTo>
                  <a:lnTo>
                    <a:pt x="156" y="140"/>
                  </a:lnTo>
                  <a:lnTo>
                    <a:pt x="156" y="157"/>
                  </a:lnTo>
                  <a:lnTo>
                    <a:pt x="146" y="157"/>
                  </a:lnTo>
                  <a:lnTo>
                    <a:pt x="140" y="157"/>
                  </a:lnTo>
                  <a:lnTo>
                    <a:pt x="133" y="157"/>
                  </a:lnTo>
                  <a:lnTo>
                    <a:pt x="123" y="153"/>
                  </a:lnTo>
                  <a:lnTo>
                    <a:pt x="116" y="153"/>
                  </a:lnTo>
                  <a:lnTo>
                    <a:pt x="110" y="150"/>
                  </a:lnTo>
                  <a:lnTo>
                    <a:pt x="103" y="150"/>
                  </a:lnTo>
                  <a:lnTo>
                    <a:pt x="93" y="147"/>
                  </a:lnTo>
                  <a:lnTo>
                    <a:pt x="86" y="143"/>
                  </a:lnTo>
                  <a:lnTo>
                    <a:pt x="80" y="140"/>
                  </a:lnTo>
                  <a:lnTo>
                    <a:pt x="73" y="137"/>
                  </a:lnTo>
                  <a:lnTo>
                    <a:pt x="66" y="130"/>
                  </a:lnTo>
                  <a:lnTo>
                    <a:pt x="63" y="127"/>
                  </a:lnTo>
                  <a:lnTo>
                    <a:pt x="56" y="123"/>
                  </a:lnTo>
                  <a:lnTo>
                    <a:pt x="50" y="117"/>
                  </a:lnTo>
                  <a:lnTo>
                    <a:pt x="46" y="113"/>
                  </a:lnTo>
                  <a:lnTo>
                    <a:pt x="40" y="107"/>
                  </a:lnTo>
                  <a:lnTo>
                    <a:pt x="33" y="100"/>
                  </a:lnTo>
                  <a:lnTo>
                    <a:pt x="30" y="97"/>
                  </a:lnTo>
                  <a:lnTo>
                    <a:pt x="26" y="90"/>
                  </a:lnTo>
                  <a:lnTo>
                    <a:pt x="23" y="83"/>
                  </a:lnTo>
                  <a:lnTo>
                    <a:pt x="16" y="77"/>
                  </a:lnTo>
                  <a:lnTo>
                    <a:pt x="13" y="70"/>
                  </a:lnTo>
                  <a:lnTo>
                    <a:pt x="10" y="63"/>
                  </a:lnTo>
                  <a:lnTo>
                    <a:pt x="10" y="57"/>
                  </a:lnTo>
                  <a:lnTo>
                    <a:pt x="6" y="47"/>
                  </a:lnTo>
                  <a:lnTo>
                    <a:pt x="3" y="40"/>
                  </a:lnTo>
                  <a:lnTo>
                    <a:pt x="3" y="33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85" name="Freeform 35"/>
            <p:cNvSpPr>
              <a:spLocks/>
            </p:cNvSpPr>
            <p:nvPr/>
          </p:nvSpPr>
          <p:spPr bwMode="auto">
            <a:xfrm>
              <a:off x="6877051" y="6683375"/>
              <a:ext cx="233363" cy="471487"/>
            </a:xfrm>
            <a:custGeom>
              <a:avLst/>
              <a:gdLst>
                <a:gd name="T0" fmla="*/ 0 w 147"/>
                <a:gd name="T1" fmla="*/ 297 h 297"/>
                <a:gd name="T2" fmla="*/ 30 w 147"/>
                <a:gd name="T3" fmla="*/ 293 h 297"/>
                <a:gd name="T4" fmla="*/ 57 w 147"/>
                <a:gd name="T5" fmla="*/ 283 h 297"/>
                <a:gd name="T6" fmla="*/ 80 w 147"/>
                <a:gd name="T7" fmla="*/ 270 h 297"/>
                <a:gd name="T8" fmla="*/ 104 w 147"/>
                <a:gd name="T9" fmla="*/ 253 h 297"/>
                <a:gd name="T10" fmla="*/ 120 w 147"/>
                <a:gd name="T11" fmla="*/ 230 h 297"/>
                <a:gd name="T12" fmla="*/ 134 w 147"/>
                <a:gd name="T13" fmla="*/ 207 h 297"/>
                <a:gd name="T14" fmla="*/ 144 w 147"/>
                <a:gd name="T15" fmla="*/ 177 h 297"/>
                <a:gd name="T16" fmla="*/ 147 w 147"/>
                <a:gd name="T17" fmla="*/ 150 h 297"/>
                <a:gd name="T18" fmla="*/ 144 w 147"/>
                <a:gd name="T19" fmla="*/ 120 h 297"/>
                <a:gd name="T20" fmla="*/ 134 w 147"/>
                <a:gd name="T21" fmla="*/ 90 h 297"/>
                <a:gd name="T22" fmla="*/ 120 w 147"/>
                <a:gd name="T23" fmla="*/ 67 h 297"/>
                <a:gd name="T24" fmla="*/ 104 w 147"/>
                <a:gd name="T25" fmla="*/ 43 h 297"/>
                <a:gd name="T26" fmla="*/ 80 w 147"/>
                <a:gd name="T27" fmla="*/ 27 h 297"/>
                <a:gd name="T28" fmla="*/ 57 w 147"/>
                <a:gd name="T29" fmla="*/ 13 h 297"/>
                <a:gd name="T30" fmla="*/ 30 w 147"/>
                <a:gd name="T31" fmla="*/ 3 h 297"/>
                <a:gd name="T32" fmla="*/ 0 w 147"/>
                <a:gd name="T33" fmla="*/ 0 h 297"/>
                <a:gd name="T34" fmla="*/ 0 w 147"/>
                <a:gd name="T35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297">
                  <a:moveTo>
                    <a:pt x="0" y="297"/>
                  </a:moveTo>
                  <a:lnTo>
                    <a:pt x="30" y="293"/>
                  </a:lnTo>
                  <a:lnTo>
                    <a:pt x="57" y="283"/>
                  </a:lnTo>
                  <a:lnTo>
                    <a:pt x="80" y="270"/>
                  </a:lnTo>
                  <a:lnTo>
                    <a:pt x="104" y="253"/>
                  </a:lnTo>
                  <a:lnTo>
                    <a:pt x="120" y="230"/>
                  </a:lnTo>
                  <a:lnTo>
                    <a:pt x="134" y="207"/>
                  </a:lnTo>
                  <a:lnTo>
                    <a:pt x="144" y="177"/>
                  </a:lnTo>
                  <a:lnTo>
                    <a:pt x="147" y="150"/>
                  </a:lnTo>
                  <a:lnTo>
                    <a:pt x="144" y="120"/>
                  </a:lnTo>
                  <a:lnTo>
                    <a:pt x="134" y="90"/>
                  </a:lnTo>
                  <a:lnTo>
                    <a:pt x="120" y="67"/>
                  </a:lnTo>
                  <a:lnTo>
                    <a:pt x="104" y="43"/>
                  </a:lnTo>
                  <a:lnTo>
                    <a:pt x="80" y="27"/>
                  </a:lnTo>
                  <a:lnTo>
                    <a:pt x="57" y="13"/>
                  </a:lnTo>
                  <a:lnTo>
                    <a:pt x="30" y="3"/>
                  </a:lnTo>
                  <a:lnTo>
                    <a:pt x="0" y="0"/>
                  </a:lnTo>
                  <a:lnTo>
                    <a:pt x="0" y="297"/>
                  </a:lnTo>
                  <a:close/>
                </a:path>
              </a:pathLst>
            </a:custGeom>
            <a:solidFill>
              <a:srgbClr val="00FF00"/>
            </a:solidFill>
            <a:ln w="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88" name="Rectangle 38"/>
            <p:cNvSpPr>
              <a:spLocks noChangeArrowheads="1"/>
            </p:cNvSpPr>
            <p:nvPr/>
          </p:nvSpPr>
          <p:spPr bwMode="auto">
            <a:xfrm>
              <a:off x="5708651" y="6905625"/>
              <a:ext cx="238125" cy="269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89" name="Rectangle 39"/>
            <p:cNvSpPr>
              <a:spLocks noChangeArrowheads="1"/>
            </p:cNvSpPr>
            <p:nvPr/>
          </p:nvSpPr>
          <p:spPr bwMode="auto">
            <a:xfrm>
              <a:off x="5708651" y="5969000"/>
              <a:ext cx="238125" cy="31750"/>
            </a:xfrm>
            <a:prstGeom prst="rect">
              <a:avLst/>
            </a:prstGeom>
            <a:solidFill>
              <a:srgbClr val="FF0000"/>
            </a:solidFill>
            <a:ln w="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1" name="Line 41"/>
            <p:cNvSpPr>
              <a:spLocks noChangeShapeType="1"/>
            </p:cNvSpPr>
            <p:nvPr/>
          </p:nvSpPr>
          <p:spPr bwMode="auto">
            <a:xfrm>
              <a:off x="28829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Line 42"/>
            <p:cNvSpPr>
              <a:spLocks noChangeShapeType="1"/>
            </p:cNvSpPr>
            <p:nvPr/>
          </p:nvSpPr>
          <p:spPr bwMode="auto">
            <a:xfrm>
              <a:off x="29876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Line 43"/>
            <p:cNvSpPr>
              <a:spLocks noChangeShapeType="1"/>
            </p:cNvSpPr>
            <p:nvPr/>
          </p:nvSpPr>
          <p:spPr bwMode="auto">
            <a:xfrm>
              <a:off x="30940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Line 44"/>
            <p:cNvSpPr>
              <a:spLocks noChangeShapeType="1"/>
            </p:cNvSpPr>
            <p:nvPr/>
          </p:nvSpPr>
          <p:spPr bwMode="auto">
            <a:xfrm>
              <a:off x="32004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Line 45"/>
            <p:cNvSpPr>
              <a:spLocks noChangeShapeType="1"/>
            </p:cNvSpPr>
            <p:nvPr/>
          </p:nvSpPr>
          <p:spPr bwMode="auto">
            <a:xfrm>
              <a:off x="33051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Line 46"/>
            <p:cNvSpPr>
              <a:spLocks noChangeShapeType="1"/>
            </p:cNvSpPr>
            <p:nvPr/>
          </p:nvSpPr>
          <p:spPr bwMode="auto">
            <a:xfrm>
              <a:off x="34115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Line 47"/>
            <p:cNvSpPr>
              <a:spLocks noChangeShapeType="1"/>
            </p:cNvSpPr>
            <p:nvPr/>
          </p:nvSpPr>
          <p:spPr bwMode="auto">
            <a:xfrm>
              <a:off x="35179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Line 48"/>
            <p:cNvSpPr>
              <a:spLocks noChangeShapeType="1"/>
            </p:cNvSpPr>
            <p:nvPr/>
          </p:nvSpPr>
          <p:spPr bwMode="auto">
            <a:xfrm>
              <a:off x="36226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Line 49"/>
            <p:cNvSpPr>
              <a:spLocks noChangeShapeType="1"/>
            </p:cNvSpPr>
            <p:nvPr/>
          </p:nvSpPr>
          <p:spPr bwMode="auto">
            <a:xfrm>
              <a:off x="37290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Line 50"/>
            <p:cNvSpPr>
              <a:spLocks noChangeShapeType="1"/>
            </p:cNvSpPr>
            <p:nvPr/>
          </p:nvSpPr>
          <p:spPr bwMode="auto">
            <a:xfrm>
              <a:off x="38354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Line 51"/>
            <p:cNvSpPr>
              <a:spLocks noChangeShapeType="1"/>
            </p:cNvSpPr>
            <p:nvPr/>
          </p:nvSpPr>
          <p:spPr bwMode="auto">
            <a:xfrm>
              <a:off x="39401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Line 52"/>
            <p:cNvSpPr>
              <a:spLocks noChangeShapeType="1"/>
            </p:cNvSpPr>
            <p:nvPr/>
          </p:nvSpPr>
          <p:spPr bwMode="auto">
            <a:xfrm>
              <a:off x="40465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Line 53"/>
            <p:cNvSpPr>
              <a:spLocks noChangeShapeType="1"/>
            </p:cNvSpPr>
            <p:nvPr/>
          </p:nvSpPr>
          <p:spPr bwMode="auto">
            <a:xfrm>
              <a:off x="41529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Line 54"/>
            <p:cNvSpPr>
              <a:spLocks noChangeShapeType="1"/>
            </p:cNvSpPr>
            <p:nvPr/>
          </p:nvSpPr>
          <p:spPr bwMode="auto">
            <a:xfrm>
              <a:off x="42576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Line 55"/>
            <p:cNvSpPr>
              <a:spLocks noChangeShapeType="1"/>
            </p:cNvSpPr>
            <p:nvPr/>
          </p:nvSpPr>
          <p:spPr bwMode="auto">
            <a:xfrm>
              <a:off x="43640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Line 56"/>
            <p:cNvSpPr>
              <a:spLocks noChangeShapeType="1"/>
            </p:cNvSpPr>
            <p:nvPr/>
          </p:nvSpPr>
          <p:spPr bwMode="auto">
            <a:xfrm>
              <a:off x="4470401" y="6889750"/>
              <a:ext cx="412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Line 57"/>
            <p:cNvSpPr>
              <a:spLocks noChangeShapeType="1"/>
            </p:cNvSpPr>
            <p:nvPr/>
          </p:nvSpPr>
          <p:spPr bwMode="auto">
            <a:xfrm>
              <a:off x="4470401" y="6889750"/>
              <a:ext cx="412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Line 58"/>
            <p:cNvSpPr>
              <a:spLocks noChangeShapeType="1"/>
            </p:cNvSpPr>
            <p:nvPr/>
          </p:nvSpPr>
          <p:spPr bwMode="auto">
            <a:xfrm>
              <a:off x="28829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Line 59"/>
            <p:cNvSpPr>
              <a:spLocks noChangeShapeType="1"/>
            </p:cNvSpPr>
            <p:nvPr/>
          </p:nvSpPr>
          <p:spPr bwMode="auto">
            <a:xfrm>
              <a:off x="29876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Line 60"/>
            <p:cNvSpPr>
              <a:spLocks noChangeShapeType="1"/>
            </p:cNvSpPr>
            <p:nvPr/>
          </p:nvSpPr>
          <p:spPr bwMode="auto">
            <a:xfrm>
              <a:off x="30940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Line 61"/>
            <p:cNvSpPr>
              <a:spLocks noChangeShapeType="1"/>
            </p:cNvSpPr>
            <p:nvPr/>
          </p:nvSpPr>
          <p:spPr bwMode="auto">
            <a:xfrm>
              <a:off x="32004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Line 62"/>
            <p:cNvSpPr>
              <a:spLocks noChangeShapeType="1"/>
            </p:cNvSpPr>
            <p:nvPr/>
          </p:nvSpPr>
          <p:spPr bwMode="auto">
            <a:xfrm>
              <a:off x="33051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Line 63"/>
            <p:cNvSpPr>
              <a:spLocks noChangeShapeType="1"/>
            </p:cNvSpPr>
            <p:nvPr/>
          </p:nvSpPr>
          <p:spPr bwMode="auto">
            <a:xfrm>
              <a:off x="34115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Line 64"/>
            <p:cNvSpPr>
              <a:spLocks noChangeShapeType="1"/>
            </p:cNvSpPr>
            <p:nvPr/>
          </p:nvSpPr>
          <p:spPr bwMode="auto">
            <a:xfrm>
              <a:off x="35179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Line 65"/>
            <p:cNvSpPr>
              <a:spLocks noChangeShapeType="1"/>
            </p:cNvSpPr>
            <p:nvPr/>
          </p:nvSpPr>
          <p:spPr bwMode="auto">
            <a:xfrm>
              <a:off x="36226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Line 66"/>
            <p:cNvSpPr>
              <a:spLocks noChangeShapeType="1"/>
            </p:cNvSpPr>
            <p:nvPr/>
          </p:nvSpPr>
          <p:spPr bwMode="auto">
            <a:xfrm>
              <a:off x="37290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Line 67"/>
            <p:cNvSpPr>
              <a:spLocks noChangeShapeType="1"/>
            </p:cNvSpPr>
            <p:nvPr/>
          </p:nvSpPr>
          <p:spPr bwMode="auto">
            <a:xfrm>
              <a:off x="38354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Line 68"/>
            <p:cNvSpPr>
              <a:spLocks noChangeShapeType="1"/>
            </p:cNvSpPr>
            <p:nvPr/>
          </p:nvSpPr>
          <p:spPr bwMode="auto">
            <a:xfrm>
              <a:off x="39401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Line 69"/>
            <p:cNvSpPr>
              <a:spLocks noChangeShapeType="1"/>
            </p:cNvSpPr>
            <p:nvPr/>
          </p:nvSpPr>
          <p:spPr bwMode="auto">
            <a:xfrm>
              <a:off x="40465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Line 70"/>
            <p:cNvSpPr>
              <a:spLocks noChangeShapeType="1"/>
            </p:cNvSpPr>
            <p:nvPr/>
          </p:nvSpPr>
          <p:spPr bwMode="auto">
            <a:xfrm>
              <a:off x="41529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Line 71"/>
            <p:cNvSpPr>
              <a:spLocks noChangeShapeType="1"/>
            </p:cNvSpPr>
            <p:nvPr/>
          </p:nvSpPr>
          <p:spPr bwMode="auto">
            <a:xfrm>
              <a:off x="42576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Line 72"/>
            <p:cNvSpPr>
              <a:spLocks noChangeShapeType="1"/>
            </p:cNvSpPr>
            <p:nvPr/>
          </p:nvSpPr>
          <p:spPr bwMode="auto">
            <a:xfrm>
              <a:off x="43640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2" name="Line 73"/>
            <p:cNvSpPr>
              <a:spLocks noChangeShapeType="1"/>
            </p:cNvSpPr>
            <p:nvPr/>
          </p:nvSpPr>
          <p:spPr bwMode="auto">
            <a:xfrm>
              <a:off x="4470401" y="5980113"/>
              <a:ext cx="412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3" name="Line 74"/>
            <p:cNvSpPr>
              <a:spLocks noChangeShapeType="1"/>
            </p:cNvSpPr>
            <p:nvPr/>
          </p:nvSpPr>
          <p:spPr bwMode="auto">
            <a:xfrm>
              <a:off x="4470401" y="5980113"/>
              <a:ext cx="412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4" name="Freeform 75"/>
            <p:cNvSpPr>
              <a:spLocks/>
            </p:cNvSpPr>
            <p:nvPr/>
          </p:nvSpPr>
          <p:spPr bwMode="auto">
            <a:xfrm>
              <a:off x="2882901" y="5842000"/>
              <a:ext cx="1628775" cy="371475"/>
            </a:xfrm>
            <a:custGeom>
              <a:avLst/>
              <a:gdLst>
                <a:gd name="T0" fmla="*/ 0 w 1026"/>
                <a:gd name="T1" fmla="*/ 234 h 234"/>
                <a:gd name="T2" fmla="*/ 440 w 1026"/>
                <a:gd name="T3" fmla="*/ 234 h 234"/>
                <a:gd name="T4" fmla="*/ 440 w 1026"/>
                <a:gd name="T5" fmla="*/ 0 h 234"/>
                <a:gd name="T6" fmla="*/ 496 w 1026"/>
                <a:gd name="T7" fmla="*/ 0 h 234"/>
                <a:gd name="T8" fmla="*/ 496 w 1026"/>
                <a:gd name="T9" fmla="*/ 234 h 234"/>
                <a:gd name="T10" fmla="*/ 1026 w 1026"/>
                <a:gd name="T11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6" h="234">
                  <a:moveTo>
                    <a:pt x="0" y="234"/>
                  </a:moveTo>
                  <a:lnTo>
                    <a:pt x="440" y="234"/>
                  </a:lnTo>
                  <a:lnTo>
                    <a:pt x="440" y="0"/>
                  </a:lnTo>
                  <a:lnTo>
                    <a:pt x="496" y="0"/>
                  </a:lnTo>
                  <a:lnTo>
                    <a:pt x="496" y="234"/>
                  </a:lnTo>
                  <a:lnTo>
                    <a:pt x="1026" y="234"/>
                  </a:lnTo>
                </a:path>
              </a:pathLst>
            </a:custGeom>
            <a:noFill/>
            <a:ln w="25400">
              <a:solidFill>
                <a:srgbClr val="3333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333FF"/>
                </a:solidFill>
              </a:endParaRPr>
            </a:p>
          </p:txBody>
        </p:sp>
        <p:sp>
          <p:nvSpPr>
            <p:cNvPr id="15395" name="Line 76"/>
            <p:cNvSpPr>
              <a:spLocks noChangeShapeType="1"/>
            </p:cNvSpPr>
            <p:nvPr/>
          </p:nvSpPr>
          <p:spPr bwMode="auto">
            <a:xfrm flipV="1">
              <a:off x="2882901" y="5710238"/>
              <a:ext cx="0" cy="59848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6" name="Freeform 77"/>
            <p:cNvSpPr>
              <a:spLocks/>
            </p:cNvSpPr>
            <p:nvPr/>
          </p:nvSpPr>
          <p:spPr bwMode="auto">
            <a:xfrm>
              <a:off x="2851151" y="5710238"/>
              <a:ext cx="57150" cy="63500"/>
            </a:xfrm>
            <a:custGeom>
              <a:avLst/>
              <a:gdLst>
                <a:gd name="T0" fmla="*/ 36 w 36"/>
                <a:gd name="T1" fmla="*/ 40 h 40"/>
                <a:gd name="T2" fmla="*/ 20 w 36"/>
                <a:gd name="T3" fmla="*/ 0 h 40"/>
                <a:gd name="T4" fmla="*/ 0 w 36"/>
                <a:gd name="T5" fmla="*/ 40 h 40"/>
                <a:gd name="T6" fmla="*/ 36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36" y="40"/>
                  </a:moveTo>
                  <a:lnTo>
                    <a:pt x="20" y="0"/>
                  </a:lnTo>
                  <a:lnTo>
                    <a:pt x="0" y="40"/>
                  </a:lnTo>
                  <a:lnTo>
                    <a:pt x="36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7" name="Freeform 78"/>
            <p:cNvSpPr>
              <a:spLocks/>
            </p:cNvSpPr>
            <p:nvPr/>
          </p:nvSpPr>
          <p:spPr bwMode="auto">
            <a:xfrm>
              <a:off x="2851151" y="5710238"/>
              <a:ext cx="57150" cy="63500"/>
            </a:xfrm>
            <a:custGeom>
              <a:avLst/>
              <a:gdLst>
                <a:gd name="T0" fmla="*/ 36 w 36"/>
                <a:gd name="T1" fmla="*/ 40 h 40"/>
                <a:gd name="T2" fmla="*/ 20 w 36"/>
                <a:gd name="T3" fmla="*/ 0 h 40"/>
                <a:gd name="T4" fmla="*/ 0 w 36"/>
                <a:gd name="T5" fmla="*/ 40 h 40"/>
                <a:gd name="T6" fmla="*/ 36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36" y="40"/>
                  </a:moveTo>
                  <a:lnTo>
                    <a:pt x="20" y="0"/>
                  </a:lnTo>
                  <a:lnTo>
                    <a:pt x="0" y="40"/>
                  </a:lnTo>
                  <a:lnTo>
                    <a:pt x="36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8" name="Line 79"/>
            <p:cNvSpPr>
              <a:spLocks noChangeShapeType="1"/>
            </p:cNvSpPr>
            <p:nvPr/>
          </p:nvSpPr>
          <p:spPr bwMode="auto">
            <a:xfrm flipV="1">
              <a:off x="2882901" y="6619875"/>
              <a:ext cx="0" cy="59213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9" name="Freeform 80"/>
            <p:cNvSpPr>
              <a:spLocks/>
            </p:cNvSpPr>
            <p:nvPr/>
          </p:nvSpPr>
          <p:spPr bwMode="auto">
            <a:xfrm>
              <a:off x="2851151" y="6619875"/>
              <a:ext cx="57150" cy="58737"/>
            </a:xfrm>
            <a:custGeom>
              <a:avLst/>
              <a:gdLst>
                <a:gd name="T0" fmla="*/ 36 w 36"/>
                <a:gd name="T1" fmla="*/ 37 h 37"/>
                <a:gd name="T2" fmla="*/ 20 w 36"/>
                <a:gd name="T3" fmla="*/ 0 h 37"/>
                <a:gd name="T4" fmla="*/ 0 w 36"/>
                <a:gd name="T5" fmla="*/ 37 h 37"/>
                <a:gd name="T6" fmla="*/ 36 w 36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7">
                  <a:moveTo>
                    <a:pt x="36" y="37"/>
                  </a:moveTo>
                  <a:lnTo>
                    <a:pt x="20" y="0"/>
                  </a:lnTo>
                  <a:lnTo>
                    <a:pt x="0" y="37"/>
                  </a:lnTo>
                  <a:lnTo>
                    <a:pt x="36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0" name="Freeform 81"/>
            <p:cNvSpPr>
              <a:spLocks/>
            </p:cNvSpPr>
            <p:nvPr/>
          </p:nvSpPr>
          <p:spPr bwMode="auto">
            <a:xfrm>
              <a:off x="2851151" y="6619875"/>
              <a:ext cx="57150" cy="58737"/>
            </a:xfrm>
            <a:custGeom>
              <a:avLst/>
              <a:gdLst>
                <a:gd name="T0" fmla="*/ 36 w 36"/>
                <a:gd name="T1" fmla="*/ 37 h 37"/>
                <a:gd name="T2" fmla="*/ 20 w 36"/>
                <a:gd name="T3" fmla="*/ 0 h 37"/>
                <a:gd name="T4" fmla="*/ 0 w 36"/>
                <a:gd name="T5" fmla="*/ 37 h 37"/>
                <a:gd name="T6" fmla="*/ 36 w 36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7">
                  <a:moveTo>
                    <a:pt x="36" y="37"/>
                  </a:moveTo>
                  <a:lnTo>
                    <a:pt x="20" y="0"/>
                  </a:lnTo>
                  <a:lnTo>
                    <a:pt x="0" y="37"/>
                  </a:lnTo>
                  <a:lnTo>
                    <a:pt x="36" y="37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1" name="Line 82"/>
            <p:cNvSpPr>
              <a:spLocks noChangeShapeType="1"/>
            </p:cNvSpPr>
            <p:nvPr/>
          </p:nvSpPr>
          <p:spPr bwMode="auto">
            <a:xfrm>
              <a:off x="8137526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2" name="Line 83"/>
            <p:cNvSpPr>
              <a:spLocks noChangeShapeType="1"/>
            </p:cNvSpPr>
            <p:nvPr/>
          </p:nvSpPr>
          <p:spPr bwMode="auto">
            <a:xfrm>
              <a:off x="82486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3" name="Line 84"/>
            <p:cNvSpPr>
              <a:spLocks noChangeShapeType="1"/>
            </p:cNvSpPr>
            <p:nvPr/>
          </p:nvSpPr>
          <p:spPr bwMode="auto">
            <a:xfrm>
              <a:off x="83534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4" name="Line 85"/>
            <p:cNvSpPr>
              <a:spLocks noChangeShapeType="1"/>
            </p:cNvSpPr>
            <p:nvPr/>
          </p:nvSpPr>
          <p:spPr bwMode="auto">
            <a:xfrm>
              <a:off x="845978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5" name="Line 86"/>
            <p:cNvSpPr>
              <a:spLocks noChangeShapeType="1"/>
            </p:cNvSpPr>
            <p:nvPr/>
          </p:nvSpPr>
          <p:spPr bwMode="auto">
            <a:xfrm>
              <a:off x="85661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6" name="Line 87"/>
            <p:cNvSpPr>
              <a:spLocks noChangeShapeType="1"/>
            </p:cNvSpPr>
            <p:nvPr/>
          </p:nvSpPr>
          <p:spPr bwMode="auto">
            <a:xfrm>
              <a:off x="86709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7" name="Line 88"/>
            <p:cNvSpPr>
              <a:spLocks noChangeShapeType="1"/>
            </p:cNvSpPr>
            <p:nvPr/>
          </p:nvSpPr>
          <p:spPr bwMode="auto">
            <a:xfrm>
              <a:off x="877728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8" name="Line 89"/>
            <p:cNvSpPr>
              <a:spLocks noChangeShapeType="1"/>
            </p:cNvSpPr>
            <p:nvPr/>
          </p:nvSpPr>
          <p:spPr bwMode="auto">
            <a:xfrm>
              <a:off x="88836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9" name="Line 90"/>
            <p:cNvSpPr>
              <a:spLocks noChangeShapeType="1"/>
            </p:cNvSpPr>
            <p:nvPr/>
          </p:nvSpPr>
          <p:spPr bwMode="auto">
            <a:xfrm>
              <a:off x="89884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0" name="Line 91"/>
            <p:cNvSpPr>
              <a:spLocks noChangeShapeType="1"/>
            </p:cNvSpPr>
            <p:nvPr/>
          </p:nvSpPr>
          <p:spPr bwMode="auto">
            <a:xfrm>
              <a:off x="909478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1" name="Line 92"/>
            <p:cNvSpPr>
              <a:spLocks noChangeShapeType="1"/>
            </p:cNvSpPr>
            <p:nvPr/>
          </p:nvSpPr>
          <p:spPr bwMode="auto">
            <a:xfrm>
              <a:off x="92011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2" name="Line 93"/>
            <p:cNvSpPr>
              <a:spLocks noChangeShapeType="1"/>
            </p:cNvSpPr>
            <p:nvPr/>
          </p:nvSpPr>
          <p:spPr bwMode="auto">
            <a:xfrm>
              <a:off x="93059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3" name="Line 94"/>
            <p:cNvSpPr>
              <a:spLocks noChangeShapeType="1"/>
            </p:cNvSpPr>
            <p:nvPr/>
          </p:nvSpPr>
          <p:spPr bwMode="auto">
            <a:xfrm>
              <a:off x="941228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4" name="Line 95"/>
            <p:cNvSpPr>
              <a:spLocks noChangeShapeType="1"/>
            </p:cNvSpPr>
            <p:nvPr/>
          </p:nvSpPr>
          <p:spPr bwMode="auto">
            <a:xfrm>
              <a:off x="95186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5" name="Line 96"/>
            <p:cNvSpPr>
              <a:spLocks noChangeShapeType="1"/>
            </p:cNvSpPr>
            <p:nvPr/>
          </p:nvSpPr>
          <p:spPr bwMode="auto">
            <a:xfrm>
              <a:off x="96234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6" name="Line 97"/>
            <p:cNvSpPr>
              <a:spLocks noChangeShapeType="1"/>
            </p:cNvSpPr>
            <p:nvPr/>
          </p:nvSpPr>
          <p:spPr bwMode="auto">
            <a:xfrm>
              <a:off x="9729788" y="6889750"/>
              <a:ext cx="42863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7" name="Line 98"/>
            <p:cNvSpPr>
              <a:spLocks noChangeShapeType="1"/>
            </p:cNvSpPr>
            <p:nvPr/>
          </p:nvSpPr>
          <p:spPr bwMode="auto">
            <a:xfrm>
              <a:off x="9729788" y="6889750"/>
              <a:ext cx="42863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8" name="Line 99"/>
            <p:cNvSpPr>
              <a:spLocks noChangeShapeType="1"/>
            </p:cNvSpPr>
            <p:nvPr/>
          </p:nvSpPr>
          <p:spPr bwMode="auto">
            <a:xfrm>
              <a:off x="8137526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9" name="Line 100"/>
            <p:cNvSpPr>
              <a:spLocks noChangeShapeType="1"/>
            </p:cNvSpPr>
            <p:nvPr/>
          </p:nvSpPr>
          <p:spPr bwMode="auto">
            <a:xfrm>
              <a:off x="82486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0" name="Line 101"/>
            <p:cNvSpPr>
              <a:spLocks noChangeShapeType="1"/>
            </p:cNvSpPr>
            <p:nvPr/>
          </p:nvSpPr>
          <p:spPr bwMode="auto">
            <a:xfrm>
              <a:off x="83534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1" name="Line 102"/>
            <p:cNvSpPr>
              <a:spLocks noChangeShapeType="1"/>
            </p:cNvSpPr>
            <p:nvPr/>
          </p:nvSpPr>
          <p:spPr bwMode="auto">
            <a:xfrm>
              <a:off x="845978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2" name="Line 103"/>
            <p:cNvSpPr>
              <a:spLocks noChangeShapeType="1"/>
            </p:cNvSpPr>
            <p:nvPr/>
          </p:nvSpPr>
          <p:spPr bwMode="auto">
            <a:xfrm>
              <a:off x="85661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3" name="Line 104"/>
            <p:cNvSpPr>
              <a:spLocks noChangeShapeType="1"/>
            </p:cNvSpPr>
            <p:nvPr/>
          </p:nvSpPr>
          <p:spPr bwMode="auto">
            <a:xfrm>
              <a:off x="86709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4" name="Line 105"/>
            <p:cNvSpPr>
              <a:spLocks noChangeShapeType="1"/>
            </p:cNvSpPr>
            <p:nvPr/>
          </p:nvSpPr>
          <p:spPr bwMode="auto">
            <a:xfrm>
              <a:off x="877728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5" name="Line 106"/>
            <p:cNvSpPr>
              <a:spLocks noChangeShapeType="1"/>
            </p:cNvSpPr>
            <p:nvPr/>
          </p:nvSpPr>
          <p:spPr bwMode="auto">
            <a:xfrm>
              <a:off x="88836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6" name="Line 107"/>
            <p:cNvSpPr>
              <a:spLocks noChangeShapeType="1"/>
            </p:cNvSpPr>
            <p:nvPr/>
          </p:nvSpPr>
          <p:spPr bwMode="auto">
            <a:xfrm>
              <a:off x="89884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7" name="Line 108"/>
            <p:cNvSpPr>
              <a:spLocks noChangeShapeType="1"/>
            </p:cNvSpPr>
            <p:nvPr/>
          </p:nvSpPr>
          <p:spPr bwMode="auto">
            <a:xfrm>
              <a:off x="909478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8" name="Line 109"/>
            <p:cNvSpPr>
              <a:spLocks noChangeShapeType="1"/>
            </p:cNvSpPr>
            <p:nvPr/>
          </p:nvSpPr>
          <p:spPr bwMode="auto">
            <a:xfrm>
              <a:off x="92011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9" name="Line 110"/>
            <p:cNvSpPr>
              <a:spLocks noChangeShapeType="1"/>
            </p:cNvSpPr>
            <p:nvPr/>
          </p:nvSpPr>
          <p:spPr bwMode="auto">
            <a:xfrm>
              <a:off x="93059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0" name="Line 111"/>
            <p:cNvSpPr>
              <a:spLocks noChangeShapeType="1"/>
            </p:cNvSpPr>
            <p:nvPr/>
          </p:nvSpPr>
          <p:spPr bwMode="auto">
            <a:xfrm>
              <a:off x="941228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1" name="Line 112"/>
            <p:cNvSpPr>
              <a:spLocks noChangeShapeType="1"/>
            </p:cNvSpPr>
            <p:nvPr/>
          </p:nvSpPr>
          <p:spPr bwMode="auto">
            <a:xfrm>
              <a:off x="95186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2" name="Line 113"/>
            <p:cNvSpPr>
              <a:spLocks noChangeShapeType="1"/>
            </p:cNvSpPr>
            <p:nvPr/>
          </p:nvSpPr>
          <p:spPr bwMode="auto">
            <a:xfrm>
              <a:off x="96234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3" name="Line 114"/>
            <p:cNvSpPr>
              <a:spLocks noChangeShapeType="1"/>
            </p:cNvSpPr>
            <p:nvPr/>
          </p:nvSpPr>
          <p:spPr bwMode="auto">
            <a:xfrm>
              <a:off x="9729788" y="5980113"/>
              <a:ext cx="42863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4" name="Line 115"/>
            <p:cNvSpPr>
              <a:spLocks noChangeShapeType="1"/>
            </p:cNvSpPr>
            <p:nvPr/>
          </p:nvSpPr>
          <p:spPr bwMode="auto">
            <a:xfrm>
              <a:off x="9729788" y="5980113"/>
              <a:ext cx="42863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5" name="Line 116"/>
            <p:cNvSpPr>
              <a:spLocks noChangeShapeType="1"/>
            </p:cNvSpPr>
            <p:nvPr/>
          </p:nvSpPr>
          <p:spPr bwMode="auto">
            <a:xfrm flipV="1">
              <a:off x="8137526" y="5710238"/>
              <a:ext cx="0" cy="59848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6" name="Freeform 117"/>
            <p:cNvSpPr>
              <a:spLocks/>
            </p:cNvSpPr>
            <p:nvPr/>
          </p:nvSpPr>
          <p:spPr bwMode="auto">
            <a:xfrm>
              <a:off x="8110538" y="5710238"/>
              <a:ext cx="58738" cy="63500"/>
            </a:xfrm>
            <a:custGeom>
              <a:avLst/>
              <a:gdLst>
                <a:gd name="T0" fmla="*/ 37 w 37"/>
                <a:gd name="T1" fmla="*/ 40 h 40"/>
                <a:gd name="T2" fmla="*/ 17 w 37"/>
                <a:gd name="T3" fmla="*/ 0 h 40"/>
                <a:gd name="T4" fmla="*/ 0 w 37"/>
                <a:gd name="T5" fmla="*/ 40 h 40"/>
                <a:gd name="T6" fmla="*/ 37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37" y="40"/>
                  </a:moveTo>
                  <a:lnTo>
                    <a:pt x="17" y="0"/>
                  </a:lnTo>
                  <a:lnTo>
                    <a:pt x="0" y="40"/>
                  </a:lnTo>
                  <a:lnTo>
                    <a:pt x="37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7" name="Freeform 118"/>
            <p:cNvSpPr>
              <a:spLocks/>
            </p:cNvSpPr>
            <p:nvPr/>
          </p:nvSpPr>
          <p:spPr bwMode="auto">
            <a:xfrm>
              <a:off x="8110538" y="5710238"/>
              <a:ext cx="58738" cy="63500"/>
            </a:xfrm>
            <a:custGeom>
              <a:avLst/>
              <a:gdLst>
                <a:gd name="T0" fmla="*/ 37 w 37"/>
                <a:gd name="T1" fmla="*/ 40 h 40"/>
                <a:gd name="T2" fmla="*/ 17 w 37"/>
                <a:gd name="T3" fmla="*/ 0 h 40"/>
                <a:gd name="T4" fmla="*/ 0 w 37"/>
                <a:gd name="T5" fmla="*/ 40 h 40"/>
                <a:gd name="T6" fmla="*/ 37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37" y="40"/>
                  </a:moveTo>
                  <a:lnTo>
                    <a:pt x="17" y="0"/>
                  </a:lnTo>
                  <a:lnTo>
                    <a:pt x="0" y="40"/>
                  </a:lnTo>
                  <a:lnTo>
                    <a:pt x="37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8" name="Line 119"/>
            <p:cNvSpPr>
              <a:spLocks noChangeShapeType="1"/>
            </p:cNvSpPr>
            <p:nvPr/>
          </p:nvSpPr>
          <p:spPr bwMode="auto">
            <a:xfrm flipV="1">
              <a:off x="8137526" y="6619875"/>
              <a:ext cx="0" cy="59213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9" name="Freeform 120"/>
            <p:cNvSpPr>
              <a:spLocks/>
            </p:cNvSpPr>
            <p:nvPr/>
          </p:nvSpPr>
          <p:spPr bwMode="auto">
            <a:xfrm>
              <a:off x="8110538" y="6619875"/>
              <a:ext cx="58738" cy="58737"/>
            </a:xfrm>
            <a:custGeom>
              <a:avLst/>
              <a:gdLst>
                <a:gd name="T0" fmla="*/ 37 w 37"/>
                <a:gd name="T1" fmla="*/ 37 h 37"/>
                <a:gd name="T2" fmla="*/ 17 w 37"/>
                <a:gd name="T3" fmla="*/ 0 h 37"/>
                <a:gd name="T4" fmla="*/ 0 w 37"/>
                <a:gd name="T5" fmla="*/ 37 h 37"/>
                <a:gd name="T6" fmla="*/ 37 w 3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7">
                  <a:moveTo>
                    <a:pt x="37" y="37"/>
                  </a:moveTo>
                  <a:lnTo>
                    <a:pt x="17" y="0"/>
                  </a:lnTo>
                  <a:lnTo>
                    <a:pt x="0" y="37"/>
                  </a:lnTo>
                  <a:lnTo>
                    <a:pt x="37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0" name="Freeform 121"/>
            <p:cNvSpPr>
              <a:spLocks/>
            </p:cNvSpPr>
            <p:nvPr/>
          </p:nvSpPr>
          <p:spPr bwMode="auto">
            <a:xfrm>
              <a:off x="8110538" y="6619875"/>
              <a:ext cx="58738" cy="58737"/>
            </a:xfrm>
            <a:custGeom>
              <a:avLst/>
              <a:gdLst>
                <a:gd name="T0" fmla="*/ 37 w 37"/>
                <a:gd name="T1" fmla="*/ 37 h 37"/>
                <a:gd name="T2" fmla="*/ 17 w 37"/>
                <a:gd name="T3" fmla="*/ 0 h 37"/>
                <a:gd name="T4" fmla="*/ 0 w 37"/>
                <a:gd name="T5" fmla="*/ 37 h 37"/>
                <a:gd name="T6" fmla="*/ 37 w 3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7">
                  <a:moveTo>
                    <a:pt x="37" y="37"/>
                  </a:moveTo>
                  <a:lnTo>
                    <a:pt x="17" y="0"/>
                  </a:lnTo>
                  <a:lnTo>
                    <a:pt x="0" y="37"/>
                  </a:lnTo>
                  <a:lnTo>
                    <a:pt x="37" y="37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1" name="Freeform 122"/>
            <p:cNvSpPr>
              <a:spLocks/>
            </p:cNvSpPr>
            <p:nvPr/>
          </p:nvSpPr>
          <p:spPr bwMode="auto">
            <a:xfrm>
              <a:off x="8137526" y="6027738"/>
              <a:ext cx="1635125" cy="185737"/>
            </a:xfrm>
            <a:custGeom>
              <a:avLst/>
              <a:gdLst>
                <a:gd name="T0" fmla="*/ 0 w 1030"/>
                <a:gd name="T1" fmla="*/ 117 h 117"/>
                <a:gd name="T2" fmla="*/ 443 w 1030"/>
                <a:gd name="T3" fmla="*/ 117 h 117"/>
                <a:gd name="T4" fmla="*/ 443 w 1030"/>
                <a:gd name="T5" fmla="*/ 0 h 117"/>
                <a:gd name="T6" fmla="*/ 500 w 1030"/>
                <a:gd name="T7" fmla="*/ 0 h 117"/>
                <a:gd name="T8" fmla="*/ 500 w 1030"/>
                <a:gd name="T9" fmla="*/ 117 h 117"/>
                <a:gd name="T10" fmla="*/ 1030 w 1030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0" h="117">
                  <a:moveTo>
                    <a:pt x="0" y="117"/>
                  </a:moveTo>
                  <a:lnTo>
                    <a:pt x="443" y="117"/>
                  </a:lnTo>
                  <a:lnTo>
                    <a:pt x="443" y="0"/>
                  </a:lnTo>
                  <a:lnTo>
                    <a:pt x="500" y="0"/>
                  </a:lnTo>
                  <a:lnTo>
                    <a:pt x="500" y="117"/>
                  </a:lnTo>
                  <a:lnTo>
                    <a:pt x="1030" y="117"/>
                  </a:lnTo>
                </a:path>
              </a:pathLst>
            </a:custGeom>
            <a:noFill/>
            <a:ln w="25400">
              <a:solidFill>
                <a:srgbClr val="3333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333FF"/>
                </a:solidFill>
              </a:endParaRPr>
            </a:p>
          </p:txBody>
        </p:sp>
        <p:sp>
          <p:nvSpPr>
            <p:cNvPr id="15442" name="Freeform 123"/>
            <p:cNvSpPr>
              <a:spLocks/>
            </p:cNvSpPr>
            <p:nvPr/>
          </p:nvSpPr>
          <p:spPr bwMode="auto">
            <a:xfrm>
              <a:off x="8137526" y="6937375"/>
              <a:ext cx="1635125" cy="185737"/>
            </a:xfrm>
            <a:custGeom>
              <a:avLst/>
              <a:gdLst>
                <a:gd name="T0" fmla="*/ 0 w 1030"/>
                <a:gd name="T1" fmla="*/ 117 h 117"/>
                <a:gd name="T2" fmla="*/ 443 w 1030"/>
                <a:gd name="T3" fmla="*/ 117 h 117"/>
                <a:gd name="T4" fmla="*/ 443 w 1030"/>
                <a:gd name="T5" fmla="*/ 0 h 117"/>
                <a:gd name="T6" fmla="*/ 500 w 1030"/>
                <a:gd name="T7" fmla="*/ 0 h 117"/>
                <a:gd name="T8" fmla="*/ 500 w 1030"/>
                <a:gd name="T9" fmla="*/ 117 h 117"/>
                <a:gd name="T10" fmla="*/ 1030 w 1030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0" h="117">
                  <a:moveTo>
                    <a:pt x="0" y="117"/>
                  </a:moveTo>
                  <a:lnTo>
                    <a:pt x="443" y="117"/>
                  </a:lnTo>
                  <a:lnTo>
                    <a:pt x="443" y="0"/>
                  </a:lnTo>
                  <a:lnTo>
                    <a:pt x="500" y="0"/>
                  </a:lnTo>
                  <a:lnTo>
                    <a:pt x="500" y="117"/>
                  </a:lnTo>
                  <a:lnTo>
                    <a:pt x="1030" y="117"/>
                  </a:lnTo>
                </a:path>
              </a:pathLst>
            </a:custGeom>
            <a:noFill/>
            <a:ln w="2540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3" name="Line 124"/>
            <p:cNvSpPr>
              <a:spLocks noChangeShapeType="1"/>
            </p:cNvSpPr>
            <p:nvPr/>
          </p:nvSpPr>
          <p:spPr bwMode="auto">
            <a:xfrm>
              <a:off x="2882901" y="7123113"/>
              <a:ext cx="1628775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9" name="Rectangle 130"/>
            <p:cNvSpPr>
              <a:spLocks noChangeArrowheads="1"/>
            </p:cNvSpPr>
            <p:nvPr/>
          </p:nvSpPr>
          <p:spPr bwMode="auto">
            <a:xfrm>
              <a:off x="374651" y="6905625"/>
              <a:ext cx="231775" cy="269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0" name="Rectangle 131"/>
            <p:cNvSpPr>
              <a:spLocks noChangeArrowheads="1"/>
            </p:cNvSpPr>
            <p:nvPr/>
          </p:nvSpPr>
          <p:spPr bwMode="auto">
            <a:xfrm>
              <a:off x="374651" y="5969000"/>
              <a:ext cx="231775" cy="317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4" name="Rectangle 135"/>
            <p:cNvSpPr>
              <a:spLocks noChangeArrowheads="1"/>
            </p:cNvSpPr>
            <p:nvPr/>
          </p:nvSpPr>
          <p:spPr bwMode="auto">
            <a:xfrm>
              <a:off x="7083426" y="6619875"/>
              <a:ext cx="2436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“1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5" name="Rectangle 136"/>
            <p:cNvSpPr>
              <a:spLocks noChangeArrowheads="1"/>
            </p:cNvSpPr>
            <p:nvPr/>
          </p:nvSpPr>
          <p:spPr bwMode="auto">
            <a:xfrm>
              <a:off x="7316788" y="6619875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”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6" name="Rectangle 137"/>
            <p:cNvSpPr>
              <a:spLocks noChangeArrowheads="1"/>
            </p:cNvSpPr>
            <p:nvPr/>
          </p:nvSpPr>
          <p:spPr bwMode="auto">
            <a:xfrm>
              <a:off x="7083426" y="5689600"/>
              <a:ext cx="2436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“0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7" name="Rectangle 138"/>
            <p:cNvSpPr>
              <a:spLocks noChangeArrowheads="1"/>
            </p:cNvSpPr>
            <p:nvPr/>
          </p:nvSpPr>
          <p:spPr bwMode="auto">
            <a:xfrm>
              <a:off x="7316788" y="5689600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”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8" name="Rectangle 139"/>
            <p:cNvSpPr>
              <a:spLocks noChangeArrowheads="1"/>
            </p:cNvSpPr>
            <p:nvPr/>
          </p:nvSpPr>
          <p:spPr bwMode="auto">
            <a:xfrm>
              <a:off x="4654551" y="6218238"/>
              <a:ext cx="6412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9" name="Rectangle 140"/>
            <p:cNvSpPr>
              <a:spLocks noChangeArrowheads="1"/>
            </p:cNvSpPr>
            <p:nvPr/>
          </p:nvSpPr>
          <p:spPr bwMode="auto">
            <a:xfrm>
              <a:off x="4654551" y="7121525"/>
              <a:ext cx="6412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0" name="Rectangle 141"/>
            <p:cNvSpPr>
              <a:spLocks noChangeArrowheads="1"/>
            </p:cNvSpPr>
            <p:nvPr/>
          </p:nvSpPr>
          <p:spPr bwMode="auto">
            <a:xfrm>
              <a:off x="2601913" y="5842000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1" name="Rectangle 142"/>
            <p:cNvSpPr>
              <a:spLocks noChangeArrowheads="1"/>
            </p:cNvSpPr>
            <p:nvPr/>
          </p:nvSpPr>
          <p:spPr bwMode="auto">
            <a:xfrm>
              <a:off x="2686051" y="5932488"/>
              <a:ext cx="1218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2" name="Rectangle 143"/>
            <p:cNvSpPr>
              <a:spLocks noChangeArrowheads="1"/>
            </p:cNvSpPr>
            <p:nvPr/>
          </p:nvSpPr>
          <p:spPr bwMode="auto">
            <a:xfrm>
              <a:off x="2601913" y="6751638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3" name="Rectangle 144"/>
            <p:cNvSpPr>
              <a:spLocks noChangeArrowheads="1"/>
            </p:cNvSpPr>
            <p:nvPr/>
          </p:nvSpPr>
          <p:spPr bwMode="auto">
            <a:xfrm>
              <a:off x="2686051" y="6837363"/>
              <a:ext cx="1218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4" name="Rectangle 145"/>
            <p:cNvSpPr>
              <a:spLocks noChangeArrowheads="1"/>
            </p:cNvSpPr>
            <p:nvPr/>
          </p:nvSpPr>
          <p:spPr bwMode="auto">
            <a:xfrm>
              <a:off x="9915526" y="6218238"/>
              <a:ext cx="6412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5" name="Rectangle 146"/>
            <p:cNvSpPr>
              <a:spLocks noChangeArrowheads="1"/>
            </p:cNvSpPr>
            <p:nvPr/>
          </p:nvSpPr>
          <p:spPr bwMode="auto">
            <a:xfrm>
              <a:off x="9915526" y="7121525"/>
              <a:ext cx="6412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6" name="Rectangle 147"/>
            <p:cNvSpPr>
              <a:spLocks noChangeArrowheads="1"/>
            </p:cNvSpPr>
            <p:nvPr/>
          </p:nvSpPr>
          <p:spPr bwMode="auto">
            <a:xfrm>
              <a:off x="7861301" y="5842000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7" name="Rectangle 148"/>
            <p:cNvSpPr>
              <a:spLocks noChangeArrowheads="1"/>
            </p:cNvSpPr>
            <p:nvPr/>
          </p:nvSpPr>
          <p:spPr bwMode="auto">
            <a:xfrm>
              <a:off x="7947026" y="5932488"/>
              <a:ext cx="1218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8" name="Rectangle 149"/>
            <p:cNvSpPr>
              <a:spLocks noChangeArrowheads="1"/>
            </p:cNvSpPr>
            <p:nvPr/>
          </p:nvSpPr>
          <p:spPr bwMode="auto">
            <a:xfrm>
              <a:off x="7861301" y="6751638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9" name="Rectangle 150"/>
            <p:cNvSpPr>
              <a:spLocks noChangeArrowheads="1"/>
            </p:cNvSpPr>
            <p:nvPr/>
          </p:nvSpPr>
          <p:spPr bwMode="auto">
            <a:xfrm>
              <a:off x="7947026" y="6837363"/>
              <a:ext cx="1218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0" name="Rectangle 151"/>
            <p:cNvSpPr>
              <a:spLocks noChangeArrowheads="1"/>
            </p:cNvSpPr>
            <p:nvPr/>
          </p:nvSpPr>
          <p:spPr bwMode="auto">
            <a:xfrm>
              <a:off x="2601913" y="5608638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3333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1" name="Rectangle 152"/>
            <p:cNvSpPr>
              <a:spLocks noChangeArrowheads="1"/>
            </p:cNvSpPr>
            <p:nvPr/>
          </p:nvSpPr>
          <p:spPr bwMode="auto">
            <a:xfrm>
              <a:off x="2686051" y="5699125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3333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2" name="Rectangle 153"/>
            <p:cNvSpPr>
              <a:spLocks noChangeArrowheads="1"/>
            </p:cNvSpPr>
            <p:nvPr/>
          </p:nvSpPr>
          <p:spPr bwMode="auto">
            <a:xfrm>
              <a:off x="2601913" y="6518275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00FF00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3" name="Rectangle 154"/>
            <p:cNvSpPr>
              <a:spLocks noChangeArrowheads="1"/>
            </p:cNvSpPr>
            <p:nvPr/>
          </p:nvSpPr>
          <p:spPr bwMode="auto">
            <a:xfrm>
              <a:off x="2686051" y="6604000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00FF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4" name="Rectangle 155"/>
            <p:cNvSpPr>
              <a:spLocks noChangeArrowheads="1"/>
            </p:cNvSpPr>
            <p:nvPr/>
          </p:nvSpPr>
          <p:spPr bwMode="auto">
            <a:xfrm>
              <a:off x="7861301" y="5608638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3333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5" name="Rectangle 156"/>
            <p:cNvSpPr>
              <a:spLocks noChangeArrowheads="1"/>
            </p:cNvSpPr>
            <p:nvPr/>
          </p:nvSpPr>
          <p:spPr bwMode="auto">
            <a:xfrm>
              <a:off x="7947026" y="5699125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3333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6" name="Rectangle 157"/>
            <p:cNvSpPr>
              <a:spLocks noChangeArrowheads="1"/>
            </p:cNvSpPr>
            <p:nvPr/>
          </p:nvSpPr>
          <p:spPr bwMode="auto">
            <a:xfrm>
              <a:off x="7861301" y="6518275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00FF00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7" name="Rectangle 158"/>
            <p:cNvSpPr>
              <a:spLocks noChangeArrowheads="1"/>
            </p:cNvSpPr>
            <p:nvPr/>
          </p:nvSpPr>
          <p:spPr bwMode="auto">
            <a:xfrm>
              <a:off x="7947026" y="6604000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00FF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3" name="Freeform 127"/>
            <p:cNvSpPr>
              <a:spLocks/>
            </p:cNvSpPr>
            <p:nvPr/>
          </p:nvSpPr>
          <p:spPr bwMode="auto">
            <a:xfrm>
              <a:off x="1538288" y="6683375"/>
              <a:ext cx="233363" cy="471487"/>
            </a:xfrm>
            <a:custGeom>
              <a:avLst/>
              <a:gdLst>
                <a:gd name="T0" fmla="*/ 0 w 147"/>
                <a:gd name="T1" fmla="*/ 297 h 297"/>
                <a:gd name="T2" fmla="*/ 30 w 147"/>
                <a:gd name="T3" fmla="*/ 293 h 297"/>
                <a:gd name="T4" fmla="*/ 57 w 147"/>
                <a:gd name="T5" fmla="*/ 283 h 297"/>
                <a:gd name="T6" fmla="*/ 80 w 147"/>
                <a:gd name="T7" fmla="*/ 270 h 297"/>
                <a:gd name="T8" fmla="*/ 103 w 147"/>
                <a:gd name="T9" fmla="*/ 253 h 297"/>
                <a:gd name="T10" fmla="*/ 120 w 147"/>
                <a:gd name="T11" fmla="*/ 230 h 297"/>
                <a:gd name="T12" fmla="*/ 133 w 147"/>
                <a:gd name="T13" fmla="*/ 207 h 297"/>
                <a:gd name="T14" fmla="*/ 143 w 147"/>
                <a:gd name="T15" fmla="*/ 177 h 297"/>
                <a:gd name="T16" fmla="*/ 147 w 147"/>
                <a:gd name="T17" fmla="*/ 150 h 297"/>
                <a:gd name="T18" fmla="*/ 143 w 147"/>
                <a:gd name="T19" fmla="*/ 120 h 297"/>
                <a:gd name="T20" fmla="*/ 133 w 147"/>
                <a:gd name="T21" fmla="*/ 90 h 297"/>
                <a:gd name="T22" fmla="*/ 120 w 147"/>
                <a:gd name="T23" fmla="*/ 67 h 297"/>
                <a:gd name="T24" fmla="*/ 103 w 147"/>
                <a:gd name="T25" fmla="*/ 43 h 297"/>
                <a:gd name="T26" fmla="*/ 80 w 147"/>
                <a:gd name="T27" fmla="*/ 27 h 297"/>
                <a:gd name="T28" fmla="*/ 57 w 147"/>
                <a:gd name="T29" fmla="*/ 13 h 297"/>
                <a:gd name="T30" fmla="*/ 30 w 147"/>
                <a:gd name="T31" fmla="*/ 3 h 297"/>
                <a:gd name="T32" fmla="*/ 0 w 147"/>
                <a:gd name="T33" fmla="*/ 0 h 297"/>
                <a:gd name="T34" fmla="*/ 0 w 147"/>
                <a:gd name="T35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297">
                  <a:moveTo>
                    <a:pt x="0" y="297"/>
                  </a:moveTo>
                  <a:lnTo>
                    <a:pt x="30" y="293"/>
                  </a:lnTo>
                  <a:lnTo>
                    <a:pt x="57" y="283"/>
                  </a:lnTo>
                  <a:lnTo>
                    <a:pt x="80" y="270"/>
                  </a:lnTo>
                  <a:lnTo>
                    <a:pt x="103" y="253"/>
                  </a:lnTo>
                  <a:lnTo>
                    <a:pt x="120" y="230"/>
                  </a:lnTo>
                  <a:lnTo>
                    <a:pt x="133" y="207"/>
                  </a:lnTo>
                  <a:lnTo>
                    <a:pt x="143" y="177"/>
                  </a:lnTo>
                  <a:lnTo>
                    <a:pt x="147" y="150"/>
                  </a:lnTo>
                  <a:lnTo>
                    <a:pt x="143" y="120"/>
                  </a:lnTo>
                  <a:lnTo>
                    <a:pt x="133" y="90"/>
                  </a:lnTo>
                  <a:lnTo>
                    <a:pt x="120" y="67"/>
                  </a:lnTo>
                  <a:lnTo>
                    <a:pt x="103" y="43"/>
                  </a:lnTo>
                  <a:lnTo>
                    <a:pt x="80" y="27"/>
                  </a:lnTo>
                  <a:lnTo>
                    <a:pt x="57" y="13"/>
                  </a:lnTo>
                  <a:lnTo>
                    <a:pt x="30" y="3"/>
                  </a:lnTo>
                  <a:lnTo>
                    <a:pt x="0" y="0"/>
                  </a:lnTo>
                  <a:lnTo>
                    <a:pt x="0" y="297"/>
                  </a:lnTo>
                  <a:close/>
                </a:path>
              </a:pathLst>
            </a:custGeom>
            <a:solidFill>
              <a:srgbClr val="00FF00"/>
            </a:solidFill>
            <a:ln w="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25"/>
            <p:cNvSpPr>
              <a:spLocks/>
            </p:cNvSpPr>
            <p:nvPr/>
          </p:nvSpPr>
          <p:spPr bwMode="auto">
            <a:xfrm>
              <a:off x="1538288" y="5753100"/>
              <a:ext cx="233363" cy="465137"/>
            </a:xfrm>
            <a:custGeom>
              <a:avLst/>
              <a:gdLst>
                <a:gd name="T0" fmla="*/ 0 w 147"/>
                <a:gd name="T1" fmla="*/ 293 h 293"/>
                <a:gd name="T2" fmla="*/ 30 w 147"/>
                <a:gd name="T3" fmla="*/ 293 h 293"/>
                <a:gd name="T4" fmla="*/ 57 w 147"/>
                <a:gd name="T5" fmla="*/ 283 h 293"/>
                <a:gd name="T6" fmla="*/ 80 w 147"/>
                <a:gd name="T7" fmla="*/ 270 h 293"/>
                <a:gd name="T8" fmla="*/ 103 w 147"/>
                <a:gd name="T9" fmla="*/ 253 h 293"/>
                <a:gd name="T10" fmla="*/ 120 w 147"/>
                <a:gd name="T11" fmla="*/ 230 h 293"/>
                <a:gd name="T12" fmla="*/ 133 w 147"/>
                <a:gd name="T13" fmla="*/ 206 h 293"/>
                <a:gd name="T14" fmla="*/ 143 w 147"/>
                <a:gd name="T15" fmla="*/ 176 h 293"/>
                <a:gd name="T16" fmla="*/ 147 w 147"/>
                <a:gd name="T17" fmla="*/ 146 h 293"/>
                <a:gd name="T18" fmla="*/ 143 w 147"/>
                <a:gd name="T19" fmla="*/ 120 h 293"/>
                <a:gd name="T20" fmla="*/ 133 w 147"/>
                <a:gd name="T21" fmla="*/ 90 h 293"/>
                <a:gd name="T22" fmla="*/ 120 w 147"/>
                <a:gd name="T23" fmla="*/ 66 h 293"/>
                <a:gd name="T24" fmla="*/ 103 w 147"/>
                <a:gd name="T25" fmla="*/ 43 h 293"/>
                <a:gd name="T26" fmla="*/ 80 w 147"/>
                <a:gd name="T27" fmla="*/ 26 h 293"/>
                <a:gd name="T28" fmla="*/ 57 w 147"/>
                <a:gd name="T29" fmla="*/ 13 h 293"/>
                <a:gd name="T30" fmla="*/ 30 w 147"/>
                <a:gd name="T31" fmla="*/ 3 h 293"/>
                <a:gd name="T32" fmla="*/ 0 w 147"/>
                <a:gd name="T33" fmla="*/ 0 h 293"/>
                <a:gd name="T34" fmla="*/ 0 w 147"/>
                <a:gd name="T35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293">
                  <a:moveTo>
                    <a:pt x="0" y="293"/>
                  </a:moveTo>
                  <a:lnTo>
                    <a:pt x="30" y="293"/>
                  </a:lnTo>
                  <a:lnTo>
                    <a:pt x="57" y="283"/>
                  </a:lnTo>
                  <a:lnTo>
                    <a:pt x="80" y="270"/>
                  </a:lnTo>
                  <a:lnTo>
                    <a:pt x="103" y="253"/>
                  </a:lnTo>
                  <a:lnTo>
                    <a:pt x="120" y="230"/>
                  </a:lnTo>
                  <a:lnTo>
                    <a:pt x="133" y="206"/>
                  </a:lnTo>
                  <a:lnTo>
                    <a:pt x="143" y="176"/>
                  </a:lnTo>
                  <a:lnTo>
                    <a:pt x="147" y="146"/>
                  </a:lnTo>
                  <a:lnTo>
                    <a:pt x="143" y="120"/>
                  </a:lnTo>
                  <a:lnTo>
                    <a:pt x="133" y="90"/>
                  </a:lnTo>
                  <a:lnTo>
                    <a:pt x="120" y="66"/>
                  </a:lnTo>
                  <a:lnTo>
                    <a:pt x="103" y="43"/>
                  </a:lnTo>
                  <a:lnTo>
                    <a:pt x="80" y="26"/>
                  </a:lnTo>
                  <a:lnTo>
                    <a:pt x="57" y="13"/>
                  </a:lnTo>
                  <a:lnTo>
                    <a:pt x="30" y="3"/>
                  </a:lnTo>
                  <a:lnTo>
                    <a:pt x="0" y="0"/>
                  </a:lnTo>
                  <a:lnTo>
                    <a:pt x="0" y="293"/>
                  </a:lnTo>
                  <a:close/>
                </a:path>
              </a:pathLst>
            </a:custGeom>
            <a:solidFill>
              <a:srgbClr val="3333FF"/>
            </a:solidFill>
            <a:ln w="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33"/>
            <p:cNvSpPr>
              <a:spLocks/>
            </p:cNvSpPr>
            <p:nvPr/>
          </p:nvSpPr>
          <p:spPr bwMode="auto">
            <a:xfrm>
              <a:off x="1490663" y="5895975"/>
              <a:ext cx="1116013" cy="696912"/>
            </a:xfrm>
            <a:custGeom>
              <a:avLst/>
              <a:gdLst>
                <a:gd name="T0" fmla="*/ 440 w 703"/>
                <a:gd name="T1" fmla="*/ 116 h 439"/>
                <a:gd name="T2" fmla="*/ 530 w 703"/>
                <a:gd name="T3" fmla="*/ 0 h 439"/>
                <a:gd name="T4" fmla="*/ 530 w 703"/>
                <a:gd name="T5" fmla="*/ 146 h 439"/>
                <a:gd name="T6" fmla="*/ 677 w 703"/>
                <a:gd name="T7" fmla="*/ 86 h 439"/>
                <a:gd name="T8" fmla="*/ 557 w 703"/>
                <a:gd name="T9" fmla="*/ 203 h 439"/>
                <a:gd name="T10" fmla="*/ 703 w 703"/>
                <a:gd name="T11" fmla="*/ 293 h 439"/>
                <a:gd name="T12" fmla="*/ 530 w 703"/>
                <a:gd name="T13" fmla="*/ 263 h 439"/>
                <a:gd name="T14" fmla="*/ 557 w 703"/>
                <a:gd name="T15" fmla="*/ 409 h 439"/>
                <a:gd name="T16" fmla="*/ 470 w 703"/>
                <a:gd name="T17" fmla="*/ 293 h 439"/>
                <a:gd name="T18" fmla="*/ 440 w 703"/>
                <a:gd name="T19" fmla="*/ 439 h 439"/>
                <a:gd name="T20" fmla="*/ 410 w 703"/>
                <a:gd name="T21" fmla="*/ 323 h 439"/>
                <a:gd name="T22" fmla="*/ 353 w 703"/>
                <a:gd name="T23" fmla="*/ 409 h 439"/>
                <a:gd name="T24" fmla="*/ 293 w 703"/>
                <a:gd name="T25" fmla="*/ 323 h 439"/>
                <a:gd name="T26" fmla="*/ 233 w 703"/>
                <a:gd name="T27" fmla="*/ 439 h 439"/>
                <a:gd name="T28" fmla="*/ 207 w 703"/>
                <a:gd name="T29" fmla="*/ 323 h 439"/>
                <a:gd name="T30" fmla="*/ 60 w 703"/>
                <a:gd name="T31" fmla="*/ 409 h 439"/>
                <a:gd name="T32" fmla="*/ 147 w 703"/>
                <a:gd name="T33" fmla="*/ 293 h 439"/>
                <a:gd name="T34" fmla="*/ 0 w 703"/>
                <a:gd name="T35" fmla="*/ 233 h 439"/>
                <a:gd name="T36" fmla="*/ 117 w 703"/>
                <a:gd name="T37" fmla="*/ 203 h 439"/>
                <a:gd name="T38" fmla="*/ 30 w 703"/>
                <a:gd name="T39" fmla="*/ 116 h 439"/>
                <a:gd name="T40" fmla="*/ 177 w 703"/>
                <a:gd name="T41" fmla="*/ 146 h 439"/>
                <a:gd name="T42" fmla="*/ 87 w 703"/>
                <a:gd name="T43" fmla="*/ 0 h 439"/>
                <a:gd name="T44" fmla="*/ 233 w 703"/>
                <a:gd name="T45" fmla="*/ 116 h 439"/>
                <a:gd name="T46" fmla="*/ 263 w 703"/>
                <a:gd name="T47" fmla="*/ 30 h 439"/>
                <a:gd name="T48" fmla="*/ 323 w 703"/>
                <a:gd name="T49" fmla="*/ 116 h 439"/>
                <a:gd name="T50" fmla="*/ 383 w 703"/>
                <a:gd name="T51" fmla="*/ 30 h 439"/>
                <a:gd name="T52" fmla="*/ 440 w 703"/>
                <a:gd name="T53" fmla="*/ 11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3" h="439">
                  <a:moveTo>
                    <a:pt x="440" y="116"/>
                  </a:moveTo>
                  <a:lnTo>
                    <a:pt x="530" y="0"/>
                  </a:lnTo>
                  <a:lnTo>
                    <a:pt x="530" y="146"/>
                  </a:lnTo>
                  <a:lnTo>
                    <a:pt x="677" y="86"/>
                  </a:lnTo>
                  <a:lnTo>
                    <a:pt x="557" y="203"/>
                  </a:lnTo>
                  <a:lnTo>
                    <a:pt x="703" y="293"/>
                  </a:lnTo>
                  <a:lnTo>
                    <a:pt x="530" y="263"/>
                  </a:lnTo>
                  <a:lnTo>
                    <a:pt x="557" y="409"/>
                  </a:lnTo>
                  <a:lnTo>
                    <a:pt x="470" y="293"/>
                  </a:lnTo>
                  <a:lnTo>
                    <a:pt x="440" y="439"/>
                  </a:lnTo>
                  <a:lnTo>
                    <a:pt x="410" y="323"/>
                  </a:lnTo>
                  <a:lnTo>
                    <a:pt x="353" y="409"/>
                  </a:lnTo>
                  <a:lnTo>
                    <a:pt x="293" y="323"/>
                  </a:lnTo>
                  <a:lnTo>
                    <a:pt x="233" y="439"/>
                  </a:lnTo>
                  <a:lnTo>
                    <a:pt x="207" y="323"/>
                  </a:lnTo>
                  <a:lnTo>
                    <a:pt x="60" y="409"/>
                  </a:lnTo>
                  <a:lnTo>
                    <a:pt x="147" y="293"/>
                  </a:lnTo>
                  <a:lnTo>
                    <a:pt x="0" y="233"/>
                  </a:lnTo>
                  <a:lnTo>
                    <a:pt x="117" y="203"/>
                  </a:lnTo>
                  <a:lnTo>
                    <a:pt x="30" y="116"/>
                  </a:lnTo>
                  <a:lnTo>
                    <a:pt x="177" y="146"/>
                  </a:lnTo>
                  <a:lnTo>
                    <a:pt x="87" y="0"/>
                  </a:lnTo>
                  <a:lnTo>
                    <a:pt x="233" y="116"/>
                  </a:lnTo>
                  <a:lnTo>
                    <a:pt x="263" y="30"/>
                  </a:lnTo>
                  <a:lnTo>
                    <a:pt x="323" y="116"/>
                  </a:lnTo>
                  <a:lnTo>
                    <a:pt x="383" y="30"/>
                  </a:lnTo>
                  <a:lnTo>
                    <a:pt x="440" y="11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8" name="Rectangle 159"/>
            <p:cNvSpPr>
              <a:spLocks noChangeArrowheads="1"/>
            </p:cNvSpPr>
            <p:nvPr/>
          </p:nvSpPr>
          <p:spPr bwMode="auto">
            <a:xfrm>
              <a:off x="1771651" y="5689600"/>
              <a:ext cx="3590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“0”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9" name="Rectangle 160"/>
            <p:cNvSpPr>
              <a:spLocks noChangeArrowheads="1"/>
            </p:cNvSpPr>
            <p:nvPr/>
          </p:nvSpPr>
          <p:spPr bwMode="auto">
            <a:xfrm>
              <a:off x="1744663" y="6619875"/>
              <a:ext cx="2436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“1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80" name="Rectangle 161"/>
            <p:cNvSpPr>
              <a:spLocks noChangeArrowheads="1"/>
            </p:cNvSpPr>
            <p:nvPr/>
          </p:nvSpPr>
          <p:spPr bwMode="auto">
            <a:xfrm>
              <a:off x="1978026" y="6619875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”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81" name="Rectangle 162"/>
            <p:cNvSpPr>
              <a:spLocks noChangeArrowheads="1"/>
            </p:cNvSpPr>
            <p:nvPr/>
          </p:nvSpPr>
          <p:spPr bwMode="auto">
            <a:xfrm>
              <a:off x="1716725" y="6107113"/>
              <a:ext cx="709613" cy="328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Click!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7" name="Freeform 33"/>
            <p:cNvSpPr>
              <a:spLocks/>
            </p:cNvSpPr>
            <p:nvPr/>
          </p:nvSpPr>
          <p:spPr bwMode="auto">
            <a:xfrm>
              <a:off x="6877051" y="5753100"/>
              <a:ext cx="233363" cy="465137"/>
            </a:xfrm>
            <a:custGeom>
              <a:avLst/>
              <a:gdLst>
                <a:gd name="T0" fmla="*/ 0 w 147"/>
                <a:gd name="T1" fmla="*/ 293 h 293"/>
                <a:gd name="T2" fmla="*/ 30 w 147"/>
                <a:gd name="T3" fmla="*/ 293 h 293"/>
                <a:gd name="T4" fmla="*/ 57 w 147"/>
                <a:gd name="T5" fmla="*/ 283 h 293"/>
                <a:gd name="T6" fmla="*/ 80 w 147"/>
                <a:gd name="T7" fmla="*/ 270 h 293"/>
                <a:gd name="T8" fmla="*/ 104 w 147"/>
                <a:gd name="T9" fmla="*/ 253 h 293"/>
                <a:gd name="T10" fmla="*/ 120 w 147"/>
                <a:gd name="T11" fmla="*/ 230 h 293"/>
                <a:gd name="T12" fmla="*/ 134 w 147"/>
                <a:gd name="T13" fmla="*/ 206 h 293"/>
                <a:gd name="T14" fmla="*/ 144 w 147"/>
                <a:gd name="T15" fmla="*/ 176 h 293"/>
                <a:gd name="T16" fmla="*/ 147 w 147"/>
                <a:gd name="T17" fmla="*/ 146 h 293"/>
                <a:gd name="T18" fmla="*/ 144 w 147"/>
                <a:gd name="T19" fmla="*/ 120 h 293"/>
                <a:gd name="T20" fmla="*/ 134 w 147"/>
                <a:gd name="T21" fmla="*/ 90 h 293"/>
                <a:gd name="T22" fmla="*/ 120 w 147"/>
                <a:gd name="T23" fmla="*/ 66 h 293"/>
                <a:gd name="T24" fmla="*/ 104 w 147"/>
                <a:gd name="T25" fmla="*/ 43 h 293"/>
                <a:gd name="T26" fmla="*/ 80 w 147"/>
                <a:gd name="T27" fmla="*/ 26 h 293"/>
                <a:gd name="T28" fmla="*/ 57 w 147"/>
                <a:gd name="T29" fmla="*/ 13 h 293"/>
                <a:gd name="T30" fmla="*/ 30 w 147"/>
                <a:gd name="T31" fmla="*/ 3 h 293"/>
                <a:gd name="T32" fmla="*/ 0 w 147"/>
                <a:gd name="T33" fmla="*/ 0 h 293"/>
                <a:gd name="T34" fmla="*/ 0 w 147"/>
                <a:gd name="T35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293">
                  <a:moveTo>
                    <a:pt x="0" y="293"/>
                  </a:moveTo>
                  <a:lnTo>
                    <a:pt x="30" y="293"/>
                  </a:lnTo>
                  <a:lnTo>
                    <a:pt x="57" y="283"/>
                  </a:lnTo>
                  <a:lnTo>
                    <a:pt x="80" y="270"/>
                  </a:lnTo>
                  <a:lnTo>
                    <a:pt x="104" y="253"/>
                  </a:lnTo>
                  <a:lnTo>
                    <a:pt x="120" y="230"/>
                  </a:lnTo>
                  <a:lnTo>
                    <a:pt x="134" y="206"/>
                  </a:lnTo>
                  <a:lnTo>
                    <a:pt x="144" y="176"/>
                  </a:lnTo>
                  <a:lnTo>
                    <a:pt x="147" y="146"/>
                  </a:lnTo>
                  <a:lnTo>
                    <a:pt x="144" y="120"/>
                  </a:lnTo>
                  <a:lnTo>
                    <a:pt x="134" y="90"/>
                  </a:lnTo>
                  <a:lnTo>
                    <a:pt x="120" y="66"/>
                  </a:lnTo>
                  <a:lnTo>
                    <a:pt x="104" y="43"/>
                  </a:lnTo>
                  <a:lnTo>
                    <a:pt x="80" y="26"/>
                  </a:lnTo>
                  <a:lnTo>
                    <a:pt x="57" y="13"/>
                  </a:lnTo>
                  <a:lnTo>
                    <a:pt x="30" y="3"/>
                  </a:lnTo>
                  <a:lnTo>
                    <a:pt x="0" y="0"/>
                  </a:lnTo>
                  <a:lnTo>
                    <a:pt x="0" y="293"/>
                  </a:lnTo>
                  <a:close/>
                </a:path>
              </a:pathLst>
            </a:custGeom>
            <a:solidFill>
              <a:srgbClr val="3333FF"/>
            </a:solidFill>
            <a:ln w="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900074784[1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9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3215" y="2880774"/>
            <a:ext cx="338137" cy="338137"/>
          </a:xfrm>
          <a:prstGeom prst="rect">
            <a:avLst/>
          </a:prstGeom>
        </p:spPr>
      </p:pic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Blinding APD with bright light</a:t>
            </a:r>
            <a:endParaRPr lang="en-US" smtClean="0">
              <a:solidFill>
                <a:srgbClr val="FFFFFF"/>
              </a:solidFill>
            </a:endParaRPr>
          </a:p>
        </p:txBody>
      </p:sp>
      <p:cxnSp>
        <p:nvCxnSpPr>
          <p:cNvPr id="16388" name="Straight Arrow Connector 4"/>
          <p:cNvCxnSpPr>
            <a:cxnSpLocks noChangeShapeType="1"/>
          </p:cNvCxnSpPr>
          <p:nvPr/>
        </p:nvCxnSpPr>
        <p:spPr bwMode="auto">
          <a:xfrm rot="5400000" flipH="1" flipV="1">
            <a:off x="2282031" y="2211498"/>
            <a:ext cx="1584325" cy="1588"/>
          </a:xfrm>
          <a:prstGeom prst="straightConnector1">
            <a:avLst/>
          </a:prstGeom>
          <a:noFill/>
          <a:ln w="6350" algn="ctr">
            <a:solidFill>
              <a:srgbClr val="DDDDDD"/>
            </a:solidFill>
            <a:round/>
            <a:headEnd/>
            <a:tailEnd type="arrow" w="lg" len="lg"/>
          </a:ln>
        </p:spPr>
      </p:cxnSp>
      <p:cxnSp>
        <p:nvCxnSpPr>
          <p:cNvPr id="16389" name="Straight Arrow Connector 6"/>
          <p:cNvCxnSpPr>
            <a:cxnSpLocks noChangeShapeType="1"/>
          </p:cNvCxnSpPr>
          <p:nvPr/>
        </p:nvCxnSpPr>
        <p:spPr bwMode="auto">
          <a:xfrm>
            <a:off x="3073400" y="3002866"/>
            <a:ext cx="2952750" cy="1588"/>
          </a:xfrm>
          <a:prstGeom prst="straightConnector1">
            <a:avLst/>
          </a:prstGeom>
          <a:noFill/>
          <a:ln w="6350" algn="ctr">
            <a:solidFill>
              <a:srgbClr val="DDDDDD"/>
            </a:solidFill>
            <a:round/>
            <a:headEnd/>
            <a:tailEnd type="arrow" w="lg" len="lg"/>
          </a:ln>
        </p:spPr>
      </p:cxnSp>
      <p:cxnSp>
        <p:nvCxnSpPr>
          <p:cNvPr id="16390" name="Straight Connector 10"/>
          <p:cNvCxnSpPr>
            <a:cxnSpLocks noChangeShapeType="1"/>
          </p:cNvCxnSpPr>
          <p:nvPr/>
        </p:nvCxnSpPr>
        <p:spPr bwMode="auto">
          <a:xfrm>
            <a:off x="3073400" y="1851929"/>
            <a:ext cx="2881313" cy="0"/>
          </a:xfrm>
          <a:prstGeom prst="line">
            <a:avLst/>
          </a:prstGeom>
          <a:noFill/>
          <a:ln w="6350" algn="ctr">
            <a:solidFill>
              <a:srgbClr val="FFFF00"/>
            </a:solidFill>
            <a:prstDash val="dash"/>
            <a:round/>
            <a:headEnd/>
            <a:tailEnd/>
          </a:ln>
        </p:spPr>
      </p:cxnSp>
      <p:sp>
        <p:nvSpPr>
          <p:cNvPr id="16392" name="TextBox 18"/>
          <p:cNvSpPr txBox="1">
            <a:spLocks noChangeArrowheads="1"/>
          </p:cNvSpPr>
          <p:nvPr/>
        </p:nvSpPr>
        <p:spPr bwMode="auto">
          <a:xfrm>
            <a:off x="2722563" y="1018491"/>
            <a:ext cx="69691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FFFF"/>
                </a:solidFill>
              </a:rPr>
              <a:t>V</a:t>
            </a:r>
            <a:r>
              <a:rPr lang="en-US" sz="2000" baseline="-25000">
                <a:solidFill>
                  <a:srgbClr val="FFFFFF"/>
                </a:solidFill>
              </a:rPr>
              <a:t>APD</a:t>
            </a:r>
          </a:p>
        </p:txBody>
      </p:sp>
      <p:sp>
        <p:nvSpPr>
          <p:cNvPr id="16393" name="TextBox 19"/>
          <p:cNvSpPr txBox="1">
            <a:spLocks noChangeArrowheads="1"/>
          </p:cNvSpPr>
          <p:nvPr/>
        </p:nvSpPr>
        <p:spPr bwMode="auto">
          <a:xfrm>
            <a:off x="2555875" y="1594754"/>
            <a:ext cx="528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FF00"/>
                </a:solidFill>
              </a:rPr>
              <a:t>V</a:t>
            </a:r>
            <a:r>
              <a:rPr lang="en-US" sz="2000" baseline="-25000">
                <a:solidFill>
                  <a:srgbClr val="FFFF00"/>
                </a:solidFill>
              </a:rPr>
              <a:t>br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86013" y="1634441"/>
            <a:ext cx="3544887" cy="630238"/>
            <a:chOff x="2386013" y="1634441"/>
            <a:chExt cx="3544887" cy="630238"/>
          </a:xfrm>
        </p:grpSpPr>
        <p:grpSp>
          <p:nvGrpSpPr>
            <p:cNvPr id="16391" name="Group 17"/>
            <p:cNvGrpSpPr>
              <a:grpSpLocks/>
            </p:cNvGrpSpPr>
            <p:nvPr/>
          </p:nvGrpSpPr>
          <p:grpSpPr bwMode="auto">
            <a:xfrm>
              <a:off x="3070225" y="1634441"/>
              <a:ext cx="2860675" cy="425450"/>
              <a:chOff x="2402959" y="1594884"/>
              <a:chExt cx="2860747" cy="383390"/>
            </a:xfrm>
          </p:grpSpPr>
          <p:sp>
            <p:nvSpPr>
              <p:cNvPr id="16442" name="Freeform 11"/>
              <p:cNvSpPr>
                <a:spLocks/>
              </p:cNvSpPr>
              <p:nvPr/>
            </p:nvSpPr>
            <p:spPr bwMode="auto">
              <a:xfrm>
                <a:off x="2402959" y="1594884"/>
                <a:ext cx="467340" cy="382772"/>
              </a:xfrm>
              <a:custGeom>
                <a:avLst/>
                <a:gdLst>
                  <a:gd name="T0" fmla="*/ 0 w 563526"/>
                  <a:gd name="T1" fmla="*/ 382772 h 382772"/>
                  <a:gd name="T2" fmla="*/ 52888 w 563526"/>
                  <a:gd name="T3" fmla="*/ 382772 h 382772"/>
                  <a:gd name="T4" fmla="*/ 52888 w 563526"/>
                  <a:gd name="T5" fmla="*/ 0 h 382772"/>
                  <a:gd name="T6" fmla="*/ 59641 w 563526"/>
                  <a:gd name="T7" fmla="*/ 0 h 382772"/>
                  <a:gd name="T8" fmla="*/ 59641 w 563526"/>
                  <a:gd name="T9" fmla="*/ 382772 h 3827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3526"/>
                  <a:gd name="T16" fmla="*/ 0 h 382772"/>
                  <a:gd name="T17" fmla="*/ 563526 w 563526"/>
                  <a:gd name="T18" fmla="*/ 382772 h 3827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3526" h="382772">
                    <a:moveTo>
                      <a:pt x="0" y="382772"/>
                    </a:moveTo>
                    <a:lnTo>
                      <a:pt x="499730" y="382772"/>
                    </a:lnTo>
                    <a:lnTo>
                      <a:pt x="499730" y="0"/>
                    </a:lnTo>
                    <a:lnTo>
                      <a:pt x="563526" y="0"/>
                    </a:lnTo>
                    <a:lnTo>
                      <a:pt x="563526" y="382772"/>
                    </a:lnTo>
                  </a:path>
                </a:pathLst>
              </a:custGeom>
              <a:noFill/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443" name="Freeform 12"/>
              <p:cNvSpPr>
                <a:spLocks/>
              </p:cNvSpPr>
              <p:nvPr/>
            </p:nvSpPr>
            <p:spPr bwMode="auto">
              <a:xfrm>
                <a:off x="2862455" y="1595788"/>
                <a:ext cx="712381" cy="381868"/>
              </a:xfrm>
              <a:custGeom>
                <a:avLst/>
                <a:gdLst>
                  <a:gd name="T0" fmla="*/ 0 w 712381"/>
                  <a:gd name="T1" fmla="*/ 275246 h 393405"/>
                  <a:gd name="T2" fmla="*/ 659218 w 712381"/>
                  <a:gd name="T3" fmla="*/ 275246 h 393405"/>
                  <a:gd name="T4" fmla="*/ 659218 w 712381"/>
                  <a:gd name="T5" fmla="*/ 0 h 393405"/>
                  <a:gd name="T6" fmla="*/ 712381 w 712381"/>
                  <a:gd name="T7" fmla="*/ 0 h 393405"/>
                  <a:gd name="T8" fmla="*/ 712381 w 712381"/>
                  <a:gd name="T9" fmla="*/ 267808 h 393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2381"/>
                  <a:gd name="T16" fmla="*/ 0 h 393405"/>
                  <a:gd name="T17" fmla="*/ 712381 w 712381"/>
                  <a:gd name="T18" fmla="*/ 393405 h 393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2381" h="393405">
                    <a:moveTo>
                      <a:pt x="0" y="393405"/>
                    </a:moveTo>
                    <a:lnTo>
                      <a:pt x="659218" y="393405"/>
                    </a:lnTo>
                    <a:lnTo>
                      <a:pt x="659218" y="0"/>
                    </a:lnTo>
                    <a:lnTo>
                      <a:pt x="712381" y="0"/>
                    </a:lnTo>
                    <a:lnTo>
                      <a:pt x="712381" y="382772"/>
                    </a:lnTo>
                  </a:path>
                </a:pathLst>
              </a:custGeom>
              <a:noFill/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444" name="Freeform 13"/>
              <p:cNvSpPr>
                <a:spLocks/>
              </p:cNvSpPr>
              <p:nvPr/>
            </p:nvSpPr>
            <p:spPr bwMode="auto">
              <a:xfrm>
                <a:off x="3567023" y="1596226"/>
                <a:ext cx="712381" cy="381868"/>
              </a:xfrm>
              <a:custGeom>
                <a:avLst/>
                <a:gdLst>
                  <a:gd name="T0" fmla="*/ 0 w 712381"/>
                  <a:gd name="T1" fmla="*/ 275246 h 393405"/>
                  <a:gd name="T2" fmla="*/ 659218 w 712381"/>
                  <a:gd name="T3" fmla="*/ 275246 h 393405"/>
                  <a:gd name="T4" fmla="*/ 659218 w 712381"/>
                  <a:gd name="T5" fmla="*/ 0 h 393405"/>
                  <a:gd name="T6" fmla="*/ 712381 w 712381"/>
                  <a:gd name="T7" fmla="*/ 0 h 393405"/>
                  <a:gd name="T8" fmla="*/ 712381 w 712381"/>
                  <a:gd name="T9" fmla="*/ 267808 h 393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2381"/>
                  <a:gd name="T16" fmla="*/ 0 h 393405"/>
                  <a:gd name="T17" fmla="*/ 712381 w 712381"/>
                  <a:gd name="T18" fmla="*/ 393405 h 393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2381" h="393405">
                    <a:moveTo>
                      <a:pt x="0" y="393405"/>
                    </a:moveTo>
                    <a:lnTo>
                      <a:pt x="659218" y="393405"/>
                    </a:lnTo>
                    <a:lnTo>
                      <a:pt x="659218" y="0"/>
                    </a:lnTo>
                    <a:lnTo>
                      <a:pt x="712381" y="0"/>
                    </a:lnTo>
                    <a:lnTo>
                      <a:pt x="712381" y="382772"/>
                    </a:lnTo>
                  </a:path>
                </a:pathLst>
              </a:custGeom>
              <a:noFill/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445" name="Freeform 14"/>
              <p:cNvSpPr>
                <a:spLocks/>
              </p:cNvSpPr>
              <p:nvPr/>
            </p:nvSpPr>
            <p:spPr bwMode="auto">
              <a:xfrm>
                <a:off x="4272261" y="1596406"/>
                <a:ext cx="712381" cy="381868"/>
              </a:xfrm>
              <a:custGeom>
                <a:avLst/>
                <a:gdLst>
                  <a:gd name="T0" fmla="*/ 0 w 712381"/>
                  <a:gd name="T1" fmla="*/ 275246 h 393405"/>
                  <a:gd name="T2" fmla="*/ 659218 w 712381"/>
                  <a:gd name="T3" fmla="*/ 275246 h 393405"/>
                  <a:gd name="T4" fmla="*/ 659218 w 712381"/>
                  <a:gd name="T5" fmla="*/ 0 h 393405"/>
                  <a:gd name="T6" fmla="*/ 712381 w 712381"/>
                  <a:gd name="T7" fmla="*/ 0 h 393405"/>
                  <a:gd name="T8" fmla="*/ 712381 w 712381"/>
                  <a:gd name="T9" fmla="*/ 267808 h 393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2381"/>
                  <a:gd name="T16" fmla="*/ 0 h 393405"/>
                  <a:gd name="T17" fmla="*/ 712381 w 712381"/>
                  <a:gd name="T18" fmla="*/ 393405 h 393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2381" h="393405">
                    <a:moveTo>
                      <a:pt x="0" y="393405"/>
                    </a:moveTo>
                    <a:lnTo>
                      <a:pt x="659218" y="393405"/>
                    </a:lnTo>
                    <a:lnTo>
                      <a:pt x="659218" y="0"/>
                    </a:lnTo>
                    <a:lnTo>
                      <a:pt x="712381" y="0"/>
                    </a:lnTo>
                    <a:lnTo>
                      <a:pt x="712381" y="382772"/>
                    </a:lnTo>
                  </a:path>
                </a:pathLst>
              </a:custGeom>
              <a:noFill/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endParaRPr lang="en-US"/>
              </a:p>
            </p:txBody>
          </p:sp>
          <p:cxnSp>
            <p:nvCxnSpPr>
              <p:cNvPr id="16446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4975674" y="1978274"/>
                <a:ext cx="288032" cy="0"/>
              </a:xfrm>
              <a:prstGeom prst="line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</p:spPr>
          </p:cxnSp>
        </p:grpSp>
        <p:sp>
          <p:nvSpPr>
            <p:cNvPr id="16394" name="TextBox 20"/>
            <p:cNvSpPr txBox="1">
              <a:spLocks noChangeArrowheads="1"/>
            </p:cNvSpPr>
            <p:nvPr/>
          </p:nvSpPr>
          <p:spPr bwMode="auto">
            <a:xfrm>
              <a:off x="2386013" y="1864629"/>
              <a:ext cx="6985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>
                  <a:solidFill>
                    <a:srgbClr val="FFFFFF"/>
                  </a:solidFill>
                </a:rPr>
                <a:t>V</a:t>
              </a:r>
              <a:r>
                <a:rPr lang="en-US" sz="2000" baseline="-25000">
                  <a:solidFill>
                    <a:srgbClr val="FFFFFF"/>
                  </a:solidFill>
                </a:rPr>
                <a:t>bias</a:t>
              </a:r>
            </a:p>
          </p:txBody>
        </p:sp>
      </p:grpSp>
      <p:sp>
        <p:nvSpPr>
          <p:cNvPr id="16395" name="TextBox 22"/>
          <p:cNvSpPr txBox="1">
            <a:spLocks noChangeArrowheads="1"/>
          </p:cNvSpPr>
          <p:nvPr/>
        </p:nvSpPr>
        <p:spPr bwMode="auto">
          <a:xfrm>
            <a:off x="5810250" y="3002866"/>
            <a:ext cx="269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FFFF"/>
                </a:solidFill>
              </a:rPr>
              <a:t>t</a:t>
            </a:r>
            <a:endParaRPr lang="en-US" sz="2000" baseline="-25000">
              <a:solidFill>
                <a:srgbClr val="FFFFFF"/>
              </a:solidFill>
            </a:endParaRPr>
          </a:p>
        </p:txBody>
      </p:sp>
      <p:sp>
        <p:nvSpPr>
          <p:cNvPr id="16397" name="TextBox 42"/>
          <p:cNvSpPr txBox="1">
            <a:spLocks noChangeArrowheads="1"/>
          </p:cNvSpPr>
          <p:nvPr/>
        </p:nvSpPr>
        <p:spPr bwMode="auto">
          <a:xfrm>
            <a:off x="2757488" y="2809191"/>
            <a:ext cx="32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FFFF"/>
                </a:solidFill>
              </a:rPr>
              <a:t>0</a:t>
            </a:r>
            <a:endParaRPr lang="en-US" sz="2000" baseline="-25000">
              <a:solidFill>
                <a:srgbClr val="FFFFFF"/>
              </a:solidFill>
            </a:endParaRPr>
          </a:p>
        </p:txBody>
      </p:sp>
      <p:grpSp>
        <p:nvGrpSpPr>
          <p:cNvPr id="16398" name="Group 48"/>
          <p:cNvGrpSpPr>
            <a:grpSpLocks/>
          </p:cNvGrpSpPr>
          <p:nvPr/>
        </p:nvGrpSpPr>
        <p:grpSpPr bwMode="auto">
          <a:xfrm>
            <a:off x="2947988" y="2728229"/>
            <a:ext cx="246062" cy="95250"/>
            <a:chOff x="2731294" y="2677715"/>
            <a:chExt cx="247299" cy="95028"/>
          </a:xfrm>
        </p:grpSpPr>
        <p:sp>
          <p:nvSpPr>
            <p:cNvPr id="16439" name="Rectangle 47"/>
            <p:cNvSpPr>
              <a:spLocks noChangeArrowheads="1"/>
            </p:cNvSpPr>
            <p:nvPr/>
          </p:nvSpPr>
          <p:spPr bwMode="auto">
            <a:xfrm>
              <a:off x="2836863" y="2703116"/>
              <a:ext cx="45719" cy="45719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6440" name="Freeform 46"/>
            <p:cNvSpPr>
              <a:spLocks/>
            </p:cNvSpPr>
            <p:nvPr/>
          </p:nvSpPr>
          <p:spPr bwMode="auto">
            <a:xfrm>
              <a:off x="2733324" y="2723927"/>
              <a:ext cx="245269" cy="48816"/>
            </a:xfrm>
            <a:custGeom>
              <a:avLst/>
              <a:gdLst>
                <a:gd name="T0" fmla="*/ 0 w 245269"/>
                <a:gd name="T1" fmla="*/ 39291 h 48816"/>
                <a:gd name="T2" fmla="*/ 66675 w 245269"/>
                <a:gd name="T3" fmla="*/ 1191 h 48816"/>
                <a:gd name="T4" fmla="*/ 183356 w 245269"/>
                <a:gd name="T5" fmla="*/ 46435 h 48816"/>
                <a:gd name="T6" fmla="*/ 245269 w 245269"/>
                <a:gd name="T7" fmla="*/ 15479 h 48816"/>
                <a:gd name="T8" fmla="*/ 245269 w 245269"/>
                <a:gd name="T9" fmla="*/ 15479 h 48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5269"/>
                <a:gd name="T16" fmla="*/ 0 h 48816"/>
                <a:gd name="T17" fmla="*/ 245269 w 245269"/>
                <a:gd name="T18" fmla="*/ 48816 h 48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5269" h="48816">
                  <a:moveTo>
                    <a:pt x="0" y="39291"/>
                  </a:moveTo>
                  <a:cubicBezTo>
                    <a:pt x="18058" y="19645"/>
                    <a:pt x="36116" y="0"/>
                    <a:pt x="66675" y="1191"/>
                  </a:cubicBezTo>
                  <a:cubicBezTo>
                    <a:pt x="97234" y="2382"/>
                    <a:pt x="153590" y="44054"/>
                    <a:pt x="183356" y="46435"/>
                  </a:cubicBezTo>
                  <a:cubicBezTo>
                    <a:pt x="213122" y="48816"/>
                    <a:pt x="245269" y="15479"/>
                    <a:pt x="245269" y="15479"/>
                  </a:cubicBezTo>
                </a:path>
              </a:pathLst>
            </a:custGeom>
            <a:noFill/>
            <a:ln w="6350" cap="flat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441" name="Freeform 45"/>
            <p:cNvSpPr>
              <a:spLocks/>
            </p:cNvSpPr>
            <p:nvPr/>
          </p:nvSpPr>
          <p:spPr bwMode="auto">
            <a:xfrm>
              <a:off x="2731294" y="2677715"/>
              <a:ext cx="245269" cy="48816"/>
            </a:xfrm>
            <a:custGeom>
              <a:avLst/>
              <a:gdLst>
                <a:gd name="T0" fmla="*/ 0 w 245269"/>
                <a:gd name="T1" fmla="*/ 39291 h 48816"/>
                <a:gd name="T2" fmla="*/ 66675 w 245269"/>
                <a:gd name="T3" fmla="*/ 1191 h 48816"/>
                <a:gd name="T4" fmla="*/ 183356 w 245269"/>
                <a:gd name="T5" fmla="*/ 46435 h 48816"/>
                <a:gd name="T6" fmla="*/ 245269 w 245269"/>
                <a:gd name="T7" fmla="*/ 15479 h 48816"/>
                <a:gd name="T8" fmla="*/ 245269 w 245269"/>
                <a:gd name="T9" fmla="*/ 15479 h 48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5269"/>
                <a:gd name="T16" fmla="*/ 0 h 48816"/>
                <a:gd name="T17" fmla="*/ 245269 w 245269"/>
                <a:gd name="T18" fmla="*/ 48816 h 48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5269" h="48816">
                  <a:moveTo>
                    <a:pt x="0" y="39291"/>
                  </a:moveTo>
                  <a:cubicBezTo>
                    <a:pt x="18058" y="19645"/>
                    <a:pt x="36116" y="0"/>
                    <a:pt x="66675" y="1191"/>
                  </a:cubicBezTo>
                  <a:cubicBezTo>
                    <a:pt x="97234" y="2382"/>
                    <a:pt x="153590" y="44054"/>
                    <a:pt x="183356" y="46435"/>
                  </a:cubicBezTo>
                  <a:cubicBezTo>
                    <a:pt x="213122" y="48816"/>
                    <a:pt x="245269" y="15479"/>
                    <a:pt x="245269" y="15479"/>
                  </a:cubicBezTo>
                </a:path>
              </a:pathLst>
            </a:custGeom>
            <a:noFill/>
            <a:ln w="6350" cap="flat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417" name="Group 92"/>
          <p:cNvGrpSpPr>
            <a:grpSpLocks/>
          </p:cNvGrpSpPr>
          <p:nvPr/>
        </p:nvGrpSpPr>
        <p:grpSpPr bwMode="auto">
          <a:xfrm>
            <a:off x="6462713" y="1674222"/>
            <a:ext cx="3721306" cy="938719"/>
            <a:chOff x="6462711" y="5289614"/>
            <a:chExt cx="3721555" cy="938192"/>
          </a:xfrm>
        </p:grpSpPr>
        <p:sp>
          <p:nvSpPr>
            <p:cNvPr id="5418" name="TextBox 73"/>
            <p:cNvSpPr txBox="1">
              <a:spLocks noChangeArrowheads="1"/>
            </p:cNvSpPr>
            <p:nvPr/>
          </p:nvSpPr>
          <p:spPr bwMode="auto">
            <a:xfrm>
              <a:off x="7110783" y="5289614"/>
              <a:ext cx="3073483" cy="93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2500">
                  <a:solidFill>
                    <a:srgbClr val="FFFFFF"/>
                  </a:solidFill>
                </a:rPr>
                <a:t>Detector blind!</a:t>
              </a:r>
            </a:p>
            <a:p>
              <a:pPr algn="l">
                <a:lnSpc>
                  <a:spcPct val="110000"/>
                </a:lnSpc>
              </a:pPr>
              <a:r>
                <a:rPr lang="en-US" sz="2500" b="0">
                  <a:solidFill>
                    <a:srgbClr val="FFFFFF"/>
                  </a:solidFill>
                </a:rPr>
                <a:t>Zero dark count rate</a:t>
              </a:r>
            </a:p>
          </p:txBody>
        </p:sp>
        <p:sp>
          <p:nvSpPr>
            <p:cNvPr id="5419" name="Right Arrow 74"/>
            <p:cNvSpPr>
              <a:spLocks noChangeArrowheads="1"/>
            </p:cNvSpPr>
            <p:nvPr/>
          </p:nvSpPr>
          <p:spPr bwMode="auto">
            <a:xfrm>
              <a:off x="6462711" y="5535114"/>
              <a:ext cx="504056" cy="360040"/>
            </a:xfrm>
            <a:prstGeom prst="rightArrow">
              <a:avLst>
                <a:gd name="adj1" fmla="val 38185"/>
                <a:gd name="adj2" fmla="val 61814"/>
              </a:avLst>
            </a:prstGeom>
            <a:noFill/>
            <a:ln w="1905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cxnSp>
        <p:nvCxnSpPr>
          <p:cNvPr id="5430" name="Straight Arrow Connector 62"/>
          <p:cNvCxnSpPr>
            <a:cxnSpLocks noChangeShapeType="1"/>
          </p:cNvCxnSpPr>
          <p:nvPr/>
        </p:nvCxnSpPr>
        <p:spPr bwMode="auto">
          <a:xfrm rot="5400000">
            <a:off x="3390310" y="1625539"/>
            <a:ext cx="432986" cy="7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lg"/>
          </a:ln>
        </p:spPr>
      </p:cxnSp>
      <p:grpSp>
        <p:nvGrpSpPr>
          <p:cNvPr id="5433" name="Group 87"/>
          <p:cNvGrpSpPr>
            <a:grpSpLocks noChangeAspect="1"/>
          </p:cNvGrpSpPr>
          <p:nvPr/>
        </p:nvGrpSpPr>
        <p:grpSpPr bwMode="auto">
          <a:xfrm>
            <a:off x="933536" y="1651737"/>
            <a:ext cx="170646" cy="1264274"/>
            <a:chOff x="967036" y="5315820"/>
            <a:chExt cx="144016" cy="1066612"/>
          </a:xfrm>
        </p:grpSpPr>
        <p:grpSp>
          <p:nvGrpSpPr>
            <p:cNvPr id="5437" name="Group 83"/>
            <p:cNvGrpSpPr>
              <a:grpSpLocks noChangeAspect="1"/>
            </p:cNvGrpSpPr>
            <p:nvPr/>
          </p:nvGrpSpPr>
          <p:grpSpPr bwMode="auto">
            <a:xfrm>
              <a:off x="967036" y="5369793"/>
              <a:ext cx="144016" cy="936104"/>
              <a:chOff x="823020" y="5298579"/>
              <a:chExt cx="144016" cy="936104"/>
            </a:xfrm>
          </p:grpSpPr>
          <p:cxnSp>
            <p:nvCxnSpPr>
              <p:cNvPr id="5440" name="Straight Arrow Connector 76"/>
              <p:cNvCxnSpPr>
                <a:cxnSpLocks noChangeShapeType="1"/>
              </p:cNvCxnSpPr>
              <p:nvPr/>
            </p:nvCxnSpPr>
            <p:spPr bwMode="auto">
              <a:xfrm rot="5400000">
                <a:off x="426976" y="5765837"/>
                <a:ext cx="936104" cy="1588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</p:spPr>
          </p:cxnSp>
          <p:sp>
            <p:nvSpPr>
              <p:cNvPr id="5441" name="Rectangle 80"/>
              <p:cNvSpPr>
                <a:spLocks noChangeArrowheads="1"/>
              </p:cNvSpPr>
              <p:nvPr/>
            </p:nvSpPr>
            <p:spPr bwMode="auto">
              <a:xfrm>
                <a:off x="823020" y="5585817"/>
                <a:ext cx="144016" cy="360040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</p:grpSp>
        <p:cxnSp>
          <p:nvCxnSpPr>
            <p:cNvPr id="5438" name="Straight Arrow Connector 85"/>
            <p:cNvCxnSpPr>
              <a:cxnSpLocks noChangeShapeType="1"/>
            </p:cNvCxnSpPr>
            <p:nvPr/>
          </p:nvCxnSpPr>
          <p:spPr bwMode="auto">
            <a:xfrm rot="5400000" flipH="1" flipV="1">
              <a:off x="1004841" y="5351030"/>
              <a:ext cx="72008" cy="1588"/>
            </a:xfrm>
            <a:prstGeom prst="straightConnector1">
              <a:avLst/>
            </a:prstGeom>
            <a:noFill/>
            <a:ln w="38100" algn="ctr">
              <a:solidFill>
                <a:srgbClr val="FFFFFF"/>
              </a:solidFill>
              <a:round/>
              <a:headEnd/>
              <a:tailEnd type="stealth" w="med" len="lg"/>
            </a:ln>
          </p:spPr>
        </p:cxnSp>
        <p:cxnSp>
          <p:nvCxnSpPr>
            <p:cNvPr id="5439" name="Straight Arrow Connector 86"/>
            <p:cNvCxnSpPr>
              <a:cxnSpLocks noChangeShapeType="1"/>
            </p:cNvCxnSpPr>
            <p:nvPr/>
          </p:nvCxnSpPr>
          <p:spPr bwMode="auto">
            <a:xfrm rot="-5400000" flipH="1" flipV="1">
              <a:off x="999447" y="6345638"/>
              <a:ext cx="72000" cy="1588"/>
            </a:xfrm>
            <a:prstGeom prst="straightConnector1">
              <a:avLst/>
            </a:prstGeom>
            <a:noFill/>
            <a:ln w="38100" algn="ctr">
              <a:solidFill>
                <a:srgbClr val="FFFFFF"/>
              </a:solidFill>
              <a:round/>
              <a:headEnd/>
              <a:tailEnd type="stealth" w="med" len="lg"/>
            </a:ln>
          </p:spPr>
        </p:cxnSp>
      </p:grpSp>
      <p:sp>
        <p:nvSpPr>
          <p:cNvPr id="5434" name="TextBox 88"/>
          <p:cNvSpPr txBox="1">
            <a:spLocks noChangeArrowheads="1"/>
          </p:cNvSpPr>
          <p:nvPr/>
        </p:nvSpPr>
        <p:spPr bwMode="auto">
          <a:xfrm>
            <a:off x="246956" y="905297"/>
            <a:ext cx="1553841" cy="70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FFFF"/>
                </a:solidFill>
              </a:rPr>
              <a:t>Bias to APD</a:t>
            </a:r>
          </a:p>
          <a:p>
            <a:r>
              <a:rPr lang="en-US" sz="2000" b="0">
                <a:solidFill>
                  <a:srgbClr val="FFFFFF"/>
                </a:solidFill>
              </a:rPr>
              <a:t>(V</a:t>
            </a:r>
            <a:r>
              <a:rPr lang="en-US" sz="2000" b="0" baseline="-25000">
                <a:solidFill>
                  <a:srgbClr val="FFFFFF"/>
                </a:solidFill>
              </a:rPr>
              <a:t>bias</a:t>
            </a:r>
            <a:r>
              <a:rPr lang="en-US" sz="2000" b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5435" name="TextBox 89"/>
          <p:cNvSpPr txBox="1">
            <a:spLocks noChangeArrowheads="1"/>
          </p:cNvSpPr>
          <p:nvPr/>
        </p:nvSpPr>
        <p:spPr bwMode="auto">
          <a:xfrm>
            <a:off x="315977" y="2886055"/>
            <a:ext cx="1402906" cy="40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FFFF"/>
                </a:solidFill>
              </a:rPr>
              <a:t>V</a:t>
            </a:r>
            <a:r>
              <a:rPr lang="en-US" sz="2000" b="0" baseline="-25000">
                <a:solidFill>
                  <a:srgbClr val="FFFFFF"/>
                </a:solidFill>
              </a:rPr>
              <a:t>HV</a:t>
            </a:r>
            <a:r>
              <a:rPr lang="en-US" sz="2000" b="0">
                <a:solidFill>
                  <a:srgbClr val="FFFFFF"/>
                </a:solidFill>
              </a:rPr>
              <a:t> </a:t>
            </a:r>
            <a:r>
              <a:rPr lang="en-US" sz="2000" b="0">
                <a:solidFill>
                  <a:srgbClr val="FFFFFF"/>
                </a:solidFill>
                <a:sym typeface="Symbol" pitchFamily="18" charset="2"/>
              </a:rPr>
              <a:t> 40 V</a:t>
            </a:r>
            <a:endParaRPr lang="en-US" sz="2000" b="0">
              <a:solidFill>
                <a:srgbClr val="FFFFFF"/>
              </a:solidFill>
            </a:endParaRPr>
          </a:p>
        </p:txBody>
      </p:sp>
      <p:sp>
        <p:nvSpPr>
          <p:cNvPr id="5436" name="TextBox 90"/>
          <p:cNvSpPr txBox="1">
            <a:spLocks noChangeArrowheads="1"/>
          </p:cNvSpPr>
          <p:nvPr/>
        </p:nvSpPr>
        <p:spPr bwMode="auto">
          <a:xfrm>
            <a:off x="1076291" y="2068445"/>
            <a:ext cx="712033" cy="40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</a:rPr>
              <a:t>R</a:t>
            </a:r>
            <a:r>
              <a:rPr lang="en-US" sz="2000" baseline="-25000">
                <a:solidFill>
                  <a:srgbClr val="FFFFFF"/>
                </a:solidFill>
              </a:rPr>
              <a:t>bias</a:t>
            </a:r>
          </a:p>
        </p:txBody>
      </p:sp>
      <p:sp>
        <p:nvSpPr>
          <p:cNvPr id="68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L.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Lydersen, C. Wiechers, C. Wittmann, D. Elser, J. Skaar, V. Makarov,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Nat. Photonics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686 (2010)</a:t>
            </a:r>
          </a:p>
        </p:txBody>
      </p:sp>
      <p:sp>
        <p:nvSpPr>
          <p:cNvPr id="291" name="TextBox 73"/>
          <p:cNvSpPr txBox="1">
            <a:spLocks noChangeArrowheads="1"/>
          </p:cNvSpPr>
          <p:nvPr/>
        </p:nvSpPr>
        <p:spPr bwMode="auto">
          <a:xfrm>
            <a:off x="6847203" y="812651"/>
            <a:ext cx="1378904" cy="48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2500" smtClean="0">
                <a:solidFill>
                  <a:srgbClr val="FFFFFF"/>
                </a:solidFill>
              </a:rPr>
              <a:t>No light</a:t>
            </a:r>
            <a:endParaRPr lang="en-US" sz="2500" b="0">
              <a:solidFill>
                <a:srgbClr val="FFFFFF"/>
              </a:solidFill>
            </a:endParaRPr>
          </a:p>
        </p:txBody>
      </p:sp>
      <p:sp>
        <p:nvSpPr>
          <p:cNvPr id="293" name="TextBox 73"/>
          <p:cNvSpPr txBox="1">
            <a:spLocks noChangeArrowheads="1"/>
          </p:cNvSpPr>
          <p:nvPr/>
        </p:nvSpPr>
        <p:spPr bwMode="auto">
          <a:xfrm>
            <a:off x="6844684" y="812651"/>
            <a:ext cx="3339376" cy="515526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2500" smtClean="0">
                <a:solidFill>
                  <a:srgbClr val="FF00FF"/>
                </a:solidFill>
              </a:rPr>
              <a:t>Eve applies CW light</a:t>
            </a:r>
            <a:endParaRPr lang="en-US" sz="2500" b="0">
              <a:solidFill>
                <a:srgbClr val="FF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83061" y="3722055"/>
            <a:ext cx="8967502" cy="3508561"/>
            <a:chOff x="1183061" y="3722055"/>
            <a:chExt cx="8967502" cy="3508561"/>
          </a:xfrm>
        </p:grpSpPr>
        <p:grpSp>
          <p:nvGrpSpPr>
            <p:cNvPr id="6" name="Group 5"/>
            <p:cNvGrpSpPr/>
            <p:nvPr/>
          </p:nvGrpSpPr>
          <p:grpSpPr>
            <a:xfrm>
              <a:off x="1183061" y="3722055"/>
              <a:ext cx="7200799" cy="3508561"/>
              <a:chOff x="1183061" y="3722055"/>
              <a:chExt cx="7200799" cy="3508561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2235472" y="3722055"/>
                <a:ext cx="6148388" cy="3508561"/>
                <a:chOff x="2050479" y="2773363"/>
                <a:chExt cx="6148388" cy="4036590"/>
              </a:xfrm>
            </p:grpSpPr>
            <p:sp>
              <p:nvSpPr>
                <p:cNvPr id="70" name="Line 14"/>
                <p:cNvSpPr>
                  <a:spLocks noChangeShapeType="1"/>
                </p:cNvSpPr>
                <p:nvPr/>
              </p:nvSpPr>
              <p:spPr bwMode="auto">
                <a:xfrm>
                  <a:off x="2887092" y="27733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Line 18"/>
                <p:cNvSpPr>
                  <a:spLocks noChangeShapeType="1"/>
                </p:cNvSpPr>
                <p:nvPr/>
              </p:nvSpPr>
              <p:spPr bwMode="auto">
                <a:xfrm>
                  <a:off x="2887092" y="27733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Line 42"/>
                <p:cNvSpPr>
                  <a:spLocks noChangeShapeType="1"/>
                </p:cNvSpPr>
                <p:nvPr/>
              </p:nvSpPr>
              <p:spPr bwMode="auto">
                <a:xfrm>
                  <a:off x="2887092" y="27733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332524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380784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4285679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4769867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5252467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Line 60"/>
                <p:cNvSpPr>
                  <a:spLocks noChangeShapeType="1"/>
                </p:cNvSpPr>
                <p:nvPr/>
              </p:nvSpPr>
              <p:spPr bwMode="auto">
                <a:xfrm>
                  <a:off x="2887092" y="4529138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Line 61"/>
                <p:cNvSpPr>
                  <a:spLocks noChangeShapeType="1"/>
                </p:cNvSpPr>
                <p:nvPr/>
              </p:nvSpPr>
              <p:spPr bwMode="auto">
                <a:xfrm>
                  <a:off x="2887092" y="415131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Line 62"/>
                <p:cNvSpPr>
                  <a:spLocks noChangeShapeType="1"/>
                </p:cNvSpPr>
                <p:nvPr/>
              </p:nvSpPr>
              <p:spPr bwMode="auto">
                <a:xfrm>
                  <a:off x="2887092" y="3765550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Line 63"/>
                <p:cNvSpPr>
                  <a:spLocks noChangeShapeType="1"/>
                </p:cNvSpPr>
                <p:nvPr/>
              </p:nvSpPr>
              <p:spPr bwMode="auto">
                <a:xfrm>
                  <a:off x="2887092" y="338772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Line 64"/>
                <p:cNvSpPr>
                  <a:spLocks noChangeShapeType="1"/>
                </p:cNvSpPr>
                <p:nvPr/>
              </p:nvSpPr>
              <p:spPr bwMode="auto">
                <a:xfrm>
                  <a:off x="2887092" y="30019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Line 65"/>
                <p:cNvSpPr>
                  <a:spLocks noChangeShapeType="1"/>
                </p:cNvSpPr>
                <p:nvPr/>
              </p:nvSpPr>
              <p:spPr bwMode="auto">
                <a:xfrm>
                  <a:off x="2887092" y="476567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Line 66"/>
                <p:cNvSpPr>
                  <a:spLocks noChangeShapeType="1"/>
                </p:cNvSpPr>
                <p:nvPr/>
              </p:nvSpPr>
              <p:spPr bwMode="auto">
                <a:xfrm>
                  <a:off x="2887092" y="27733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288709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9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55461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Line 69"/>
                <p:cNvSpPr>
                  <a:spLocks noChangeShapeType="1"/>
                </p:cNvSpPr>
                <p:nvPr/>
              </p:nvSpPr>
              <p:spPr bwMode="auto">
                <a:xfrm>
                  <a:off x="2887092" y="476567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288709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2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3325242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Line 72"/>
                <p:cNvSpPr>
                  <a:spLocks noChangeShapeType="1"/>
                </p:cNvSpPr>
                <p:nvPr/>
              </p:nvSpPr>
              <p:spPr bwMode="auto">
                <a:xfrm>
                  <a:off x="3325242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3807842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" name="Line 74"/>
                <p:cNvSpPr>
                  <a:spLocks noChangeShapeType="1"/>
                </p:cNvSpPr>
                <p:nvPr/>
              </p:nvSpPr>
              <p:spPr bwMode="auto">
                <a:xfrm>
                  <a:off x="3807842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4285679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" name="Line 76"/>
                <p:cNvSpPr>
                  <a:spLocks noChangeShapeType="1"/>
                </p:cNvSpPr>
                <p:nvPr/>
              </p:nvSpPr>
              <p:spPr bwMode="auto">
                <a:xfrm>
                  <a:off x="4285679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4769867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" name="Line 78"/>
                <p:cNvSpPr>
                  <a:spLocks noChangeShapeType="1"/>
                </p:cNvSpPr>
                <p:nvPr/>
              </p:nvSpPr>
              <p:spPr bwMode="auto">
                <a:xfrm>
                  <a:off x="4769867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5252467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" name="Line 80"/>
                <p:cNvSpPr>
                  <a:spLocks noChangeShapeType="1"/>
                </p:cNvSpPr>
                <p:nvPr/>
              </p:nvSpPr>
              <p:spPr bwMode="auto">
                <a:xfrm>
                  <a:off x="5252467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" name="Line 81"/>
                <p:cNvSpPr>
                  <a:spLocks noChangeShapeType="1"/>
                </p:cNvSpPr>
                <p:nvPr/>
              </p:nvSpPr>
              <p:spPr bwMode="auto">
                <a:xfrm>
                  <a:off x="2887092" y="4529138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5520754" y="4529138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" name="Rectangle 83"/>
                <p:cNvSpPr>
                  <a:spLocks noChangeArrowheads="1"/>
                </p:cNvSpPr>
                <p:nvPr/>
              </p:nvSpPr>
              <p:spPr bwMode="auto">
                <a:xfrm>
                  <a:off x="2698179" y="4398963"/>
                  <a:ext cx="121828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5" name="Line 84"/>
                <p:cNvSpPr>
                  <a:spLocks noChangeShapeType="1"/>
                </p:cNvSpPr>
                <p:nvPr/>
              </p:nvSpPr>
              <p:spPr bwMode="auto">
                <a:xfrm>
                  <a:off x="2887092" y="415131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6" name="Line 85"/>
                <p:cNvSpPr>
                  <a:spLocks noChangeShapeType="1"/>
                </p:cNvSpPr>
                <p:nvPr/>
              </p:nvSpPr>
              <p:spPr bwMode="auto">
                <a:xfrm flipH="1">
                  <a:off x="5520754" y="415131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" name="Rectangle 86"/>
                <p:cNvSpPr>
                  <a:spLocks noChangeArrowheads="1"/>
                </p:cNvSpPr>
                <p:nvPr/>
              </p:nvSpPr>
              <p:spPr bwMode="auto">
                <a:xfrm>
                  <a:off x="2507679" y="4013200"/>
                  <a:ext cx="304571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0.5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8" name="Line 87"/>
                <p:cNvSpPr>
                  <a:spLocks noChangeShapeType="1"/>
                </p:cNvSpPr>
                <p:nvPr/>
              </p:nvSpPr>
              <p:spPr bwMode="auto">
                <a:xfrm>
                  <a:off x="2887092" y="3765550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9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5520754" y="3765550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" name="Rectangle 89"/>
                <p:cNvSpPr>
                  <a:spLocks noChangeArrowheads="1"/>
                </p:cNvSpPr>
                <p:nvPr/>
              </p:nvSpPr>
              <p:spPr bwMode="auto">
                <a:xfrm>
                  <a:off x="2698179" y="3633788"/>
                  <a:ext cx="121828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1" name="Line 90"/>
                <p:cNvSpPr>
                  <a:spLocks noChangeShapeType="1"/>
                </p:cNvSpPr>
                <p:nvPr/>
              </p:nvSpPr>
              <p:spPr bwMode="auto">
                <a:xfrm>
                  <a:off x="2887092" y="3387725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2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5520754" y="3387725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" name="Rectangle 92"/>
                <p:cNvSpPr>
                  <a:spLocks noChangeArrowheads="1"/>
                </p:cNvSpPr>
                <p:nvPr/>
              </p:nvSpPr>
              <p:spPr bwMode="auto">
                <a:xfrm>
                  <a:off x="2507679" y="3249613"/>
                  <a:ext cx="304571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1.5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4" name="Line 93"/>
                <p:cNvSpPr>
                  <a:spLocks noChangeShapeType="1"/>
                </p:cNvSpPr>
                <p:nvPr/>
              </p:nvSpPr>
              <p:spPr bwMode="auto">
                <a:xfrm>
                  <a:off x="2887092" y="300196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5" name="Line 94"/>
                <p:cNvSpPr>
                  <a:spLocks noChangeShapeType="1"/>
                </p:cNvSpPr>
                <p:nvPr/>
              </p:nvSpPr>
              <p:spPr bwMode="auto">
                <a:xfrm flipH="1">
                  <a:off x="5520754" y="300196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" name="Rectangle 95"/>
                <p:cNvSpPr>
                  <a:spLocks noChangeArrowheads="1"/>
                </p:cNvSpPr>
                <p:nvPr/>
              </p:nvSpPr>
              <p:spPr bwMode="auto">
                <a:xfrm>
                  <a:off x="2698179" y="2863850"/>
                  <a:ext cx="121828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2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7" name="Line 96"/>
                <p:cNvSpPr>
                  <a:spLocks noChangeShapeType="1"/>
                </p:cNvSpPr>
                <p:nvPr/>
              </p:nvSpPr>
              <p:spPr bwMode="auto">
                <a:xfrm>
                  <a:off x="2887092" y="476567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" name="Line 97"/>
                <p:cNvSpPr>
                  <a:spLocks noChangeShapeType="1"/>
                </p:cNvSpPr>
                <p:nvPr/>
              </p:nvSpPr>
              <p:spPr bwMode="auto">
                <a:xfrm>
                  <a:off x="2887092" y="27733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288709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0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55461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" name="Freeform 100"/>
                <p:cNvSpPr>
                  <a:spLocks/>
                </p:cNvSpPr>
                <p:nvPr/>
              </p:nvSpPr>
              <p:spPr bwMode="auto">
                <a:xfrm>
                  <a:off x="2887092" y="3209925"/>
                  <a:ext cx="2659063" cy="509588"/>
                </a:xfrm>
                <a:custGeom>
                  <a:avLst/>
                  <a:gdLst>
                    <a:gd name="T0" fmla="*/ 0 w 1675"/>
                    <a:gd name="T1" fmla="*/ 309 h 321"/>
                    <a:gd name="T2" fmla="*/ 8 w 1675"/>
                    <a:gd name="T3" fmla="*/ 309 h 321"/>
                    <a:gd name="T4" fmla="*/ 33 w 1675"/>
                    <a:gd name="T5" fmla="*/ 313 h 321"/>
                    <a:gd name="T6" fmla="*/ 107 w 1675"/>
                    <a:gd name="T7" fmla="*/ 313 h 321"/>
                    <a:gd name="T8" fmla="*/ 128 w 1675"/>
                    <a:gd name="T9" fmla="*/ 313 h 321"/>
                    <a:gd name="T10" fmla="*/ 177 w 1675"/>
                    <a:gd name="T11" fmla="*/ 313 h 321"/>
                    <a:gd name="T12" fmla="*/ 202 w 1675"/>
                    <a:gd name="T13" fmla="*/ 309 h 321"/>
                    <a:gd name="T14" fmla="*/ 226 w 1675"/>
                    <a:gd name="T15" fmla="*/ 313 h 321"/>
                    <a:gd name="T16" fmla="*/ 276 w 1675"/>
                    <a:gd name="T17" fmla="*/ 313 h 321"/>
                    <a:gd name="T18" fmla="*/ 301 w 1675"/>
                    <a:gd name="T19" fmla="*/ 313 h 321"/>
                    <a:gd name="T20" fmla="*/ 325 w 1675"/>
                    <a:gd name="T21" fmla="*/ 313 h 321"/>
                    <a:gd name="T22" fmla="*/ 350 w 1675"/>
                    <a:gd name="T23" fmla="*/ 313 h 321"/>
                    <a:gd name="T24" fmla="*/ 420 w 1675"/>
                    <a:gd name="T25" fmla="*/ 313 h 321"/>
                    <a:gd name="T26" fmla="*/ 445 w 1675"/>
                    <a:gd name="T27" fmla="*/ 313 h 321"/>
                    <a:gd name="T28" fmla="*/ 469 w 1675"/>
                    <a:gd name="T29" fmla="*/ 313 h 321"/>
                    <a:gd name="T30" fmla="*/ 494 w 1675"/>
                    <a:gd name="T31" fmla="*/ 313 h 321"/>
                    <a:gd name="T32" fmla="*/ 519 w 1675"/>
                    <a:gd name="T33" fmla="*/ 309 h 321"/>
                    <a:gd name="T34" fmla="*/ 543 w 1675"/>
                    <a:gd name="T35" fmla="*/ 309 h 321"/>
                    <a:gd name="T36" fmla="*/ 568 w 1675"/>
                    <a:gd name="T37" fmla="*/ 313 h 321"/>
                    <a:gd name="T38" fmla="*/ 593 w 1675"/>
                    <a:gd name="T39" fmla="*/ 309 h 321"/>
                    <a:gd name="T40" fmla="*/ 613 w 1675"/>
                    <a:gd name="T41" fmla="*/ 313 h 321"/>
                    <a:gd name="T42" fmla="*/ 638 w 1675"/>
                    <a:gd name="T43" fmla="*/ 309 h 321"/>
                    <a:gd name="T44" fmla="*/ 663 w 1675"/>
                    <a:gd name="T45" fmla="*/ 313 h 321"/>
                    <a:gd name="T46" fmla="*/ 712 w 1675"/>
                    <a:gd name="T47" fmla="*/ 313 h 321"/>
                    <a:gd name="T48" fmla="*/ 737 w 1675"/>
                    <a:gd name="T49" fmla="*/ 309 h 321"/>
                    <a:gd name="T50" fmla="*/ 762 w 1675"/>
                    <a:gd name="T51" fmla="*/ 309 h 321"/>
                    <a:gd name="T52" fmla="*/ 786 w 1675"/>
                    <a:gd name="T53" fmla="*/ 297 h 321"/>
                    <a:gd name="T54" fmla="*/ 811 w 1675"/>
                    <a:gd name="T55" fmla="*/ 169 h 321"/>
                    <a:gd name="T56" fmla="*/ 836 w 1675"/>
                    <a:gd name="T57" fmla="*/ 13 h 321"/>
                    <a:gd name="T58" fmla="*/ 860 w 1675"/>
                    <a:gd name="T59" fmla="*/ 0 h 321"/>
                    <a:gd name="T60" fmla="*/ 881 w 1675"/>
                    <a:gd name="T61" fmla="*/ 132 h 321"/>
                    <a:gd name="T62" fmla="*/ 910 w 1675"/>
                    <a:gd name="T63" fmla="*/ 239 h 321"/>
                    <a:gd name="T64" fmla="*/ 930 w 1675"/>
                    <a:gd name="T65" fmla="*/ 264 h 321"/>
                    <a:gd name="T66" fmla="*/ 955 w 1675"/>
                    <a:gd name="T67" fmla="*/ 284 h 321"/>
                    <a:gd name="T68" fmla="*/ 980 w 1675"/>
                    <a:gd name="T69" fmla="*/ 297 h 321"/>
                    <a:gd name="T70" fmla="*/ 1004 w 1675"/>
                    <a:gd name="T71" fmla="*/ 301 h 321"/>
                    <a:gd name="T72" fmla="*/ 1029 w 1675"/>
                    <a:gd name="T73" fmla="*/ 309 h 321"/>
                    <a:gd name="T74" fmla="*/ 1054 w 1675"/>
                    <a:gd name="T75" fmla="*/ 321 h 321"/>
                    <a:gd name="T76" fmla="*/ 1079 w 1675"/>
                    <a:gd name="T77" fmla="*/ 321 h 321"/>
                    <a:gd name="T78" fmla="*/ 1103 w 1675"/>
                    <a:gd name="T79" fmla="*/ 313 h 321"/>
                    <a:gd name="T80" fmla="*/ 1128 w 1675"/>
                    <a:gd name="T81" fmla="*/ 309 h 321"/>
                    <a:gd name="T82" fmla="*/ 1153 w 1675"/>
                    <a:gd name="T83" fmla="*/ 309 h 321"/>
                    <a:gd name="T84" fmla="*/ 1173 w 1675"/>
                    <a:gd name="T85" fmla="*/ 309 h 321"/>
                    <a:gd name="T86" fmla="*/ 1198 w 1675"/>
                    <a:gd name="T87" fmla="*/ 309 h 321"/>
                    <a:gd name="T88" fmla="*/ 1223 w 1675"/>
                    <a:gd name="T89" fmla="*/ 313 h 321"/>
                    <a:gd name="T90" fmla="*/ 1247 w 1675"/>
                    <a:gd name="T91" fmla="*/ 313 h 321"/>
                    <a:gd name="T92" fmla="*/ 1272 w 1675"/>
                    <a:gd name="T93" fmla="*/ 309 h 321"/>
                    <a:gd name="T94" fmla="*/ 1297 w 1675"/>
                    <a:gd name="T95" fmla="*/ 313 h 321"/>
                    <a:gd name="T96" fmla="*/ 1321 w 1675"/>
                    <a:gd name="T97" fmla="*/ 313 h 321"/>
                    <a:gd name="T98" fmla="*/ 1346 w 1675"/>
                    <a:gd name="T99" fmla="*/ 309 h 321"/>
                    <a:gd name="T100" fmla="*/ 1371 w 1675"/>
                    <a:gd name="T101" fmla="*/ 309 h 321"/>
                    <a:gd name="T102" fmla="*/ 1395 w 1675"/>
                    <a:gd name="T103" fmla="*/ 313 h 321"/>
                    <a:gd name="T104" fmla="*/ 1420 w 1675"/>
                    <a:gd name="T105" fmla="*/ 309 h 321"/>
                    <a:gd name="T106" fmla="*/ 1465 w 1675"/>
                    <a:gd name="T107" fmla="*/ 309 h 321"/>
                    <a:gd name="T108" fmla="*/ 1490 w 1675"/>
                    <a:gd name="T109" fmla="*/ 313 h 321"/>
                    <a:gd name="T110" fmla="*/ 1515 w 1675"/>
                    <a:gd name="T111" fmla="*/ 313 h 321"/>
                    <a:gd name="T112" fmla="*/ 1540 w 1675"/>
                    <a:gd name="T113" fmla="*/ 313 h 321"/>
                    <a:gd name="T114" fmla="*/ 1564 w 1675"/>
                    <a:gd name="T115" fmla="*/ 313 h 321"/>
                    <a:gd name="T116" fmla="*/ 1589 w 1675"/>
                    <a:gd name="T117" fmla="*/ 313 h 321"/>
                    <a:gd name="T118" fmla="*/ 1614 w 1675"/>
                    <a:gd name="T119" fmla="*/ 313 h 321"/>
                    <a:gd name="T120" fmla="*/ 1638 w 1675"/>
                    <a:gd name="T121" fmla="*/ 309 h 321"/>
                    <a:gd name="T122" fmla="*/ 1663 w 1675"/>
                    <a:gd name="T123" fmla="*/ 313 h 321"/>
                    <a:gd name="T124" fmla="*/ 1675 w 1675"/>
                    <a:gd name="T125" fmla="*/ 313 h 3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675" h="321">
                      <a:moveTo>
                        <a:pt x="0" y="309"/>
                      </a:moveTo>
                      <a:lnTo>
                        <a:pt x="8" y="309"/>
                      </a:lnTo>
                      <a:lnTo>
                        <a:pt x="33" y="313"/>
                      </a:lnTo>
                      <a:lnTo>
                        <a:pt x="107" y="313"/>
                      </a:lnTo>
                      <a:lnTo>
                        <a:pt x="128" y="313"/>
                      </a:lnTo>
                      <a:lnTo>
                        <a:pt x="177" y="313"/>
                      </a:lnTo>
                      <a:lnTo>
                        <a:pt x="202" y="309"/>
                      </a:lnTo>
                      <a:lnTo>
                        <a:pt x="226" y="313"/>
                      </a:lnTo>
                      <a:lnTo>
                        <a:pt x="276" y="313"/>
                      </a:lnTo>
                      <a:lnTo>
                        <a:pt x="301" y="313"/>
                      </a:lnTo>
                      <a:lnTo>
                        <a:pt x="325" y="313"/>
                      </a:lnTo>
                      <a:lnTo>
                        <a:pt x="350" y="313"/>
                      </a:lnTo>
                      <a:lnTo>
                        <a:pt x="420" y="313"/>
                      </a:lnTo>
                      <a:lnTo>
                        <a:pt x="445" y="313"/>
                      </a:lnTo>
                      <a:lnTo>
                        <a:pt x="469" y="313"/>
                      </a:lnTo>
                      <a:lnTo>
                        <a:pt x="494" y="313"/>
                      </a:lnTo>
                      <a:lnTo>
                        <a:pt x="519" y="309"/>
                      </a:lnTo>
                      <a:lnTo>
                        <a:pt x="543" y="309"/>
                      </a:lnTo>
                      <a:lnTo>
                        <a:pt x="568" y="313"/>
                      </a:lnTo>
                      <a:lnTo>
                        <a:pt x="593" y="309"/>
                      </a:lnTo>
                      <a:lnTo>
                        <a:pt x="613" y="313"/>
                      </a:lnTo>
                      <a:lnTo>
                        <a:pt x="638" y="309"/>
                      </a:lnTo>
                      <a:lnTo>
                        <a:pt x="663" y="313"/>
                      </a:lnTo>
                      <a:lnTo>
                        <a:pt x="712" y="313"/>
                      </a:lnTo>
                      <a:lnTo>
                        <a:pt x="737" y="309"/>
                      </a:lnTo>
                      <a:lnTo>
                        <a:pt x="762" y="309"/>
                      </a:lnTo>
                      <a:lnTo>
                        <a:pt x="786" y="297"/>
                      </a:lnTo>
                      <a:lnTo>
                        <a:pt x="811" y="169"/>
                      </a:lnTo>
                      <a:lnTo>
                        <a:pt x="836" y="13"/>
                      </a:lnTo>
                      <a:lnTo>
                        <a:pt x="860" y="0"/>
                      </a:lnTo>
                      <a:lnTo>
                        <a:pt x="881" y="132"/>
                      </a:lnTo>
                      <a:lnTo>
                        <a:pt x="910" y="239"/>
                      </a:lnTo>
                      <a:lnTo>
                        <a:pt x="930" y="264"/>
                      </a:lnTo>
                      <a:lnTo>
                        <a:pt x="955" y="284"/>
                      </a:lnTo>
                      <a:lnTo>
                        <a:pt x="980" y="297"/>
                      </a:lnTo>
                      <a:lnTo>
                        <a:pt x="1004" y="301"/>
                      </a:lnTo>
                      <a:lnTo>
                        <a:pt x="1029" y="309"/>
                      </a:lnTo>
                      <a:lnTo>
                        <a:pt x="1054" y="321"/>
                      </a:lnTo>
                      <a:lnTo>
                        <a:pt x="1079" y="321"/>
                      </a:lnTo>
                      <a:lnTo>
                        <a:pt x="1103" y="313"/>
                      </a:lnTo>
                      <a:lnTo>
                        <a:pt x="1128" y="309"/>
                      </a:lnTo>
                      <a:lnTo>
                        <a:pt x="1153" y="309"/>
                      </a:lnTo>
                      <a:lnTo>
                        <a:pt x="1173" y="309"/>
                      </a:lnTo>
                      <a:lnTo>
                        <a:pt x="1198" y="309"/>
                      </a:lnTo>
                      <a:lnTo>
                        <a:pt x="1223" y="313"/>
                      </a:lnTo>
                      <a:lnTo>
                        <a:pt x="1247" y="313"/>
                      </a:lnTo>
                      <a:lnTo>
                        <a:pt x="1272" y="309"/>
                      </a:lnTo>
                      <a:lnTo>
                        <a:pt x="1297" y="313"/>
                      </a:lnTo>
                      <a:lnTo>
                        <a:pt x="1321" y="313"/>
                      </a:lnTo>
                      <a:lnTo>
                        <a:pt x="1346" y="309"/>
                      </a:lnTo>
                      <a:lnTo>
                        <a:pt x="1371" y="309"/>
                      </a:lnTo>
                      <a:lnTo>
                        <a:pt x="1395" y="313"/>
                      </a:lnTo>
                      <a:lnTo>
                        <a:pt x="1420" y="309"/>
                      </a:lnTo>
                      <a:lnTo>
                        <a:pt x="1465" y="309"/>
                      </a:lnTo>
                      <a:lnTo>
                        <a:pt x="1490" y="313"/>
                      </a:lnTo>
                      <a:lnTo>
                        <a:pt x="1515" y="313"/>
                      </a:lnTo>
                      <a:lnTo>
                        <a:pt x="1540" y="313"/>
                      </a:lnTo>
                      <a:lnTo>
                        <a:pt x="1564" y="313"/>
                      </a:lnTo>
                      <a:lnTo>
                        <a:pt x="1589" y="313"/>
                      </a:lnTo>
                      <a:lnTo>
                        <a:pt x="1614" y="313"/>
                      </a:lnTo>
                      <a:lnTo>
                        <a:pt x="1638" y="309"/>
                      </a:lnTo>
                      <a:lnTo>
                        <a:pt x="1663" y="313"/>
                      </a:lnTo>
                      <a:lnTo>
                        <a:pt x="1675" y="313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" name="Line 122"/>
                <p:cNvSpPr>
                  <a:spLocks noChangeShapeType="1"/>
                </p:cNvSpPr>
                <p:nvPr/>
              </p:nvSpPr>
              <p:spPr bwMode="auto">
                <a:xfrm flipV="1">
                  <a:off x="332524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380784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" name="Line 124"/>
                <p:cNvSpPr>
                  <a:spLocks noChangeShapeType="1"/>
                </p:cNvSpPr>
                <p:nvPr/>
              </p:nvSpPr>
              <p:spPr bwMode="auto">
                <a:xfrm flipV="1">
                  <a:off x="4285679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4769867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Line 126"/>
                <p:cNvSpPr>
                  <a:spLocks noChangeShapeType="1"/>
                </p:cNvSpPr>
                <p:nvPr/>
              </p:nvSpPr>
              <p:spPr bwMode="auto">
                <a:xfrm flipV="1">
                  <a:off x="5252467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" name="Line 127"/>
                <p:cNvSpPr>
                  <a:spLocks noChangeShapeType="1"/>
                </p:cNvSpPr>
                <p:nvPr/>
              </p:nvSpPr>
              <p:spPr bwMode="auto">
                <a:xfrm>
                  <a:off x="2887092" y="577691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" name="Line 128"/>
                <p:cNvSpPr>
                  <a:spLocks noChangeShapeType="1"/>
                </p:cNvSpPr>
                <p:nvPr/>
              </p:nvSpPr>
              <p:spPr bwMode="auto">
                <a:xfrm>
                  <a:off x="2887092" y="50974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Line 129"/>
                <p:cNvSpPr>
                  <a:spLocks noChangeShapeType="1"/>
                </p:cNvSpPr>
                <p:nvPr/>
              </p:nvSpPr>
              <p:spPr bwMode="auto">
                <a:xfrm>
                  <a:off x="2887092" y="6116638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0" name="Line 130"/>
                <p:cNvSpPr>
                  <a:spLocks noChangeShapeType="1"/>
                </p:cNvSpPr>
                <p:nvPr/>
              </p:nvSpPr>
              <p:spPr bwMode="auto">
                <a:xfrm>
                  <a:off x="2887092" y="476567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" name="Line 131"/>
                <p:cNvSpPr>
                  <a:spLocks noChangeShapeType="1"/>
                </p:cNvSpPr>
                <p:nvPr/>
              </p:nvSpPr>
              <p:spPr bwMode="auto">
                <a:xfrm flipV="1">
                  <a:off x="288709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2" name="Line 132"/>
                <p:cNvSpPr>
                  <a:spLocks noChangeShapeType="1"/>
                </p:cNvSpPr>
                <p:nvPr/>
              </p:nvSpPr>
              <p:spPr bwMode="auto">
                <a:xfrm flipV="1">
                  <a:off x="55461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" name="Line 133"/>
                <p:cNvSpPr>
                  <a:spLocks noChangeShapeType="1"/>
                </p:cNvSpPr>
                <p:nvPr/>
              </p:nvSpPr>
              <p:spPr bwMode="auto">
                <a:xfrm>
                  <a:off x="2887092" y="6116638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4" name="Line 134"/>
                <p:cNvSpPr>
                  <a:spLocks noChangeShapeType="1"/>
                </p:cNvSpPr>
                <p:nvPr/>
              </p:nvSpPr>
              <p:spPr bwMode="auto">
                <a:xfrm flipV="1">
                  <a:off x="288709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5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3325242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6" name="Line 136"/>
                <p:cNvSpPr>
                  <a:spLocks noChangeShapeType="1"/>
                </p:cNvSpPr>
                <p:nvPr/>
              </p:nvSpPr>
              <p:spPr bwMode="auto">
                <a:xfrm>
                  <a:off x="3325242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Rectangle 137"/>
                <p:cNvSpPr>
                  <a:spLocks noChangeArrowheads="1"/>
                </p:cNvSpPr>
                <p:nvPr/>
              </p:nvSpPr>
              <p:spPr bwMode="auto">
                <a:xfrm>
                  <a:off x="3083942" y="6175375"/>
                  <a:ext cx="315792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-10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8" name="Line 138"/>
                <p:cNvSpPr>
                  <a:spLocks noChangeShapeType="1"/>
                </p:cNvSpPr>
                <p:nvPr/>
              </p:nvSpPr>
              <p:spPr bwMode="auto">
                <a:xfrm flipV="1">
                  <a:off x="3807842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9" name="Line 139"/>
                <p:cNvSpPr>
                  <a:spLocks noChangeShapeType="1"/>
                </p:cNvSpPr>
                <p:nvPr/>
              </p:nvSpPr>
              <p:spPr bwMode="auto">
                <a:xfrm>
                  <a:off x="3807842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Rectangle 140"/>
                <p:cNvSpPr>
                  <a:spLocks noChangeArrowheads="1"/>
                </p:cNvSpPr>
                <p:nvPr/>
              </p:nvSpPr>
              <p:spPr bwMode="auto">
                <a:xfrm>
                  <a:off x="3736404" y="6175375"/>
                  <a:ext cx="121828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1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4285679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2" name="Line 142"/>
                <p:cNvSpPr>
                  <a:spLocks noChangeShapeType="1"/>
                </p:cNvSpPr>
                <p:nvPr/>
              </p:nvSpPr>
              <p:spPr bwMode="auto">
                <a:xfrm>
                  <a:off x="4285679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Rectangle 143"/>
                <p:cNvSpPr>
                  <a:spLocks noChangeArrowheads="1"/>
                </p:cNvSpPr>
                <p:nvPr/>
              </p:nvSpPr>
              <p:spPr bwMode="auto">
                <a:xfrm>
                  <a:off x="4155504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4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4769867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5" name="Line 145"/>
                <p:cNvSpPr>
                  <a:spLocks noChangeShapeType="1"/>
                </p:cNvSpPr>
                <p:nvPr/>
              </p:nvSpPr>
              <p:spPr bwMode="auto">
                <a:xfrm>
                  <a:off x="4769867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Rectangle 146"/>
                <p:cNvSpPr>
                  <a:spLocks noChangeArrowheads="1"/>
                </p:cNvSpPr>
                <p:nvPr/>
              </p:nvSpPr>
              <p:spPr bwMode="auto">
                <a:xfrm>
                  <a:off x="4638104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20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7" name="Line 147"/>
                <p:cNvSpPr>
                  <a:spLocks noChangeShapeType="1"/>
                </p:cNvSpPr>
                <p:nvPr/>
              </p:nvSpPr>
              <p:spPr bwMode="auto">
                <a:xfrm flipV="1">
                  <a:off x="5252467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8" name="Line 148"/>
                <p:cNvSpPr>
                  <a:spLocks noChangeShapeType="1"/>
                </p:cNvSpPr>
                <p:nvPr/>
              </p:nvSpPr>
              <p:spPr bwMode="auto">
                <a:xfrm>
                  <a:off x="5252467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Rectangle 149"/>
                <p:cNvSpPr>
                  <a:spLocks noChangeArrowheads="1"/>
                </p:cNvSpPr>
                <p:nvPr/>
              </p:nvSpPr>
              <p:spPr bwMode="auto">
                <a:xfrm>
                  <a:off x="5122292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30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0" name="Line 150"/>
                <p:cNvSpPr>
                  <a:spLocks noChangeShapeType="1"/>
                </p:cNvSpPr>
                <p:nvPr/>
              </p:nvSpPr>
              <p:spPr bwMode="auto">
                <a:xfrm>
                  <a:off x="2887092" y="577691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1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5520754" y="577691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Rectangle 152"/>
                <p:cNvSpPr>
                  <a:spLocks noChangeArrowheads="1"/>
                </p:cNvSpPr>
                <p:nvPr/>
              </p:nvSpPr>
              <p:spPr bwMode="auto">
                <a:xfrm>
                  <a:off x="2050479" y="5645150"/>
                  <a:ext cx="764633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Logic 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3" name="Line 153"/>
                <p:cNvSpPr>
                  <a:spLocks noChangeShapeType="1"/>
                </p:cNvSpPr>
                <p:nvPr/>
              </p:nvSpPr>
              <p:spPr bwMode="auto">
                <a:xfrm>
                  <a:off x="2887092" y="509746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4" name="Line 154"/>
                <p:cNvSpPr>
                  <a:spLocks noChangeShapeType="1"/>
                </p:cNvSpPr>
                <p:nvPr/>
              </p:nvSpPr>
              <p:spPr bwMode="auto">
                <a:xfrm flipH="1">
                  <a:off x="5520754" y="509746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Rectangle 155"/>
                <p:cNvSpPr>
                  <a:spLocks noChangeArrowheads="1"/>
                </p:cNvSpPr>
                <p:nvPr/>
              </p:nvSpPr>
              <p:spPr bwMode="auto">
                <a:xfrm>
                  <a:off x="2050479" y="4967288"/>
                  <a:ext cx="764633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Logic 1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6" name="Line 156"/>
                <p:cNvSpPr>
                  <a:spLocks noChangeShapeType="1"/>
                </p:cNvSpPr>
                <p:nvPr/>
              </p:nvSpPr>
              <p:spPr bwMode="auto">
                <a:xfrm>
                  <a:off x="2887092" y="6116638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7" name="Line 157"/>
                <p:cNvSpPr>
                  <a:spLocks noChangeShapeType="1"/>
                </p:cNvSpPr>
                <p:nvPr/>
              </p:nvSpPr>
              <p:spPr bwMode="auto">
                <a:xfrm>
                  <a:off x="2887092" y="476567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288709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9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55461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Rectangle 160"/>
                <p:cNvSpPr>
                  <a:spLocks noChangeArrowheads="1"/>
                </p:cNvSpPr>
                <p:nvPr/>
              </p:nvSpPr>
              <p:spPr bwMode="auto">
                <a:xfrm>
                  <a:off x="3711004" y="6502176"/>
                  <a:ext cx="1034129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Time, ns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1" name="Line 184"/>
                <p:cNvSpPr>
                  <a:spLocks noChangeShapeType="1"/>
                </p:cNvSpPr>
                <p:nvPr/>
              </p:nvSpPr>
              <p:spPr bwMode="auto">
                <a:xfrm>
                  <a:off x="5546154" y="27733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Line 188"/>
                <p:cNvSpPr>
                  <a:spLocks noChangeShapeType="1"/>
                </p:cNvSpPr>
                <p:nvPr/>
              </p:nvSpPr>
              <p:spPr bwMode="auto">
                <a:xfrm>
                  <a:off x="5546154" y="27733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Line 209"/>
                <p:cNvSpPr>
                  <a:spLocks noChangeShapeType="1"/>
                </p:cNvSpPr>
                <p:nvPr/>
              </p:nvSpPr>
              <p:spPr bwMode="auto">
                <a:xfrm>
                  <a:off x="5546154" y="27733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59779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Line 215"/>
                <p:cNvSpPr>
                  <a:spLocks noChangeShapeType="1"/>
                </p:cNvSpPr>
                <p:nvPr/>
              </p:nvSpPr>
              <p:spPr bwMode="auto">
                <a:xfrm flipV="1">
                  <a:off x="646214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694474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Line 217"/>
                <p:cNvSpPr>
                  <a:spLocks noChangeShapeType="1"/>
                </p:cNvSpPr>
                <p:nvPr/>
              </p:nvSpPr>
              <p:spPr bwMode="auto">
                <a:xfrm flipV="1">
                  <a:off x="7428929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Line 218"/>
                <p:cNvSpPr>
                  <a:spLocks noChangeShapeType="1"/>
                </p:cNvSpPr>
                <p:nvPr/>
              </p:nvSpPr>
              <p:spPr bwMode="auto">
                <a:xfrm flipV="1">
                  <a:off x="7911529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Line 219"/>
                <p:cNvSpPr>
                  <a:spLocks noChangeShapeType="1"/>
                </p:cNvSpPr>
                <p:nvPr/>
              </p:nvSpPr>
              <p:spPr bwMode="auto">
                <a:xfrm>
                  <a:off x="5546154" y="4529138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Line 220"/>
                <p:cNvSpPr>
                  <a:spLocks noChangeShapeType="1"/>
                </p:cNvSpPr>
                <p:nvPr/>
              </p:nvSpPr>
              <p:spPr bwMode="auto">
                <a:xfrm>
                  <a:off x="5546154" y="415131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Line 221"/>
                <p:cNvSpPr>
                  <a:spLocks noChangeShapeType="1"/>
                </p:cNvSpPr>
                <p:nvPr/>
              </p:nvSpPr>
              <p:spPr bwMode="auto">
                <a:xfrm>
                  <a:off x="5546154" y="3765550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Line 222"/>
                <p:cNvSpPr>
                  <a:spLocks noChangeShapeType="1"/>
                </p:cNvSpPr>
                <p:nvPr/>
              </p:nvSpPr>
              <p:spPr bwMode="auto">
                <a:xfrm>
                  <a:off x="5546154" y="338772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Line 223"/>
                <p:cNvSpPr>
                  <a:spLocks noChangeShapeType="1"/>
                </p:cNvSpPr>
                <p:nvPr/>
              </p:nvSpPr>
              <p:spPr bwMode="auto">
                <a:xfrm>
                  <a:off x="5546154" y="30019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Line 224"/>
                <p:cNvSpPr>
                  <a:spLocks noChangeShapeType="1"/>
                </p:cNvSpPr>
                <p:nvPr/>
              </p:nvSpPr>
              <p:spPr bwMode="auto">
                <a:xfrm>
                  <a:off x="5546154" y="476567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Line 225"/>
                <p:cNvSpPr>
                  <a:spLocks noChangeShapeType="1"/>
                </p:cNvSpPr>
                <p:nvPr/>
              </p:nvSpPr>
              <p:spPr bwMode="auto">
                <a:xfrm>
                  <a:off x="5546154" y="27733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Line 226"/>
                <p:cNvSpPr>
                  <a:spLocks noChangeShapeType="1"/>
                </p:cNvSpPr>
                <p:nvPr/>
              </p:nvSpPr>
              <p:spPr bwMode="auto">
                <a:xfrm flipV="1">
                  <a:off x="55461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Line 227"/>
                <p:cNvSpPr>
                  <a:spLocks noChangeShapeType="1"/>
                </p:cNvSpPr>
                <p:nvPr/>
              </p:nvSpPr>
              <p:spPr bwMode="auto">
                <a:xfrm flipV="1">
                  <a:off x="8198867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Line 228"/>
                <p:cNvSpPr>
                  <a:spLocks noChangeShapeType="1"/>
                </p:cNvSpPr>
                <p:nvPr/>
              </p:nvSpPr>
              <p:spPr bwMode="auto">
                <a:xfrm>
                  <a:off x="5546154" y="476567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9" name="Line 229"/>
                <p:cNvSpPr>
                  <a:spLocks noChangeShapeType="1"/>
                </p:cNvSpPr>
                <p:nvPr/>
              </p:nvSpPr>
              <p:spPr bwMode="auto">
                <a:xfrm flipV="1">
                  <a:off x="55461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Line 230"/>
                <p:cNvSpPr>
                  <a:spLocks noChangeShapeType="1"/>
                </p:cNvSpPr>
                <p:nvPr/>
              </p:nvSpPr>
              <p:spPr bwMode="auto">
                <a:xfrm flipV="1">
                  <a:off x="5977954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Line 231"/>
                <p:cNvSpPr>
                  <a:spLocks noChangeShapeType="1"/>
                </p:cNvSpPr>
                <p:nvPr/>
              </p:nvSpPr>
              <p:spPr bwMode="auto">
                <a:xfrm>
                  <a:off x="5977954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Line 232"/>
                <p:cNvSpPr>
                  <a:spLocks noChangeShapeType="1"/>
                </p:cNvSpPr>
                <p:nvPr/>
              </p:nvSpPr>
              <p:spPr bwMode="auto">
                <a:xfrm flipV="1">
                  <a:off x="6462142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3" name="Line 233"/>
                <p:cNvSpPr>
                  <a:spLocks noChangeShapeType="1"/>
                </p:cNvSpPr>
                <p:nvPr/>
              </p:nvSpPr>
              <p:spPr bwMode="auto">
                <a:xfrm>
                  <a:off x="6462142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Line 234"/>
                <p:cNvSpPr>
                  <a:spLocks noChangeShapeType="1"/>
                </p:cNvSpPr>
                <p:nvPr/>
              </p:nvSpPr>
              <p:spPr bwMode="auto">
                <a:xfrm flipV="1">
                  <a:off x="6944742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Line 235"/>
                <p:cNvSpPr>
                  <a:spLocks noChangeShapeType="1"/>
                </p:cNvSpPr>
                <p:nvPr/>
              </p:nvSpPr>
              <p:spPr bwMode="auto">
                <a:xfrm>
                  <a:off x="6944742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Line 236"/>
                <p:cNvSpPr>
                  <a:spLocks noChangeShapeType="1"/>
                </p:cNvSpPr>
                <p:nvPr/>
              </p:nvSpPr>
              <p:spPr bwMode="auto">
                <a:xfrm flipV="1">
                  <a:off x="7428929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Line 237"/>
                <p:cNvSpPr>
                  <a:spLocks noChangeShapeType="1"/>
                </p:cNvSpPr>
                <p:nvPr/>
              </p:nvSpPr>
              <p:spPr bwMode="auto">
                <a:xfrm>
                  <a:off x="7428929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Line 238"/>
                <p:cNvSpPr>
                  <a:spLocks noChangeShapeType="1"/>
                </p:cNvSpPr>
                <p:nvPr/>
              </p:nvSpPr>
              <p:spPr bwMode="auto">
                <a:xfrm flipV="1">
                  <a:off x="7911529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Line 239"/>
                <p:cNvSpPr>
                  <a:spLocks noChangeShapeType="1"/>
                </p:cNvSpPr>
                <p:nvPr/>
              </p:nvSpPr>
              <p:spPr bwMode="auto">
                <a:xfrm>
                  <a:off x="7911529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Line 240"/>
                <p:cNvSpPr>
                  <a:spLocks noChangeShapeType="1"/>
                </p:cNvSpPr>
                <p:nvPr/>
              </p:nvSpPr>
              <p:spPr bwMode="auto">
                <a:xfrm>
                  <a:off x="5546154" y="4529138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Line 241"/>
                <p:cNvSpPr>
                  <a:spLocks noChangeShapeType="1"/>
                </p:cNvSpPr>
                <p:nvPr/>
              </p:nvSpPr>
              <p:spPr bwMode="auto">
                <a:xfrm flipH="1">
                  <a:off x="8173467" y="4529138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Line 242"/>
                <p:cNvSpPr>
                  <a:spLocks noChangeShapeType="1"/>
                </p:cNvSpPr>
                <p:nvPr/>
              </p:nvSpPr>
              <p:spPr bwMode="auto">
                <a:xfrm>
                  <a:off x="5546154" y="415131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Line 243"/>
                <p:cNvSpPr>
                  <a:spLocks noChangeShapeType="1"/>
                </p:cNvSpPr>
                <p:nvPr/>
              </p:nvSpPr>
              <p:spPr bwMode="auto">
                <a:xfrm flipH="1">
                  <a:off x="8173467" y="415131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Line 244"/>
                <p:cNvSpPr>
                  <a:spLocks noChangeShapeType="1"/>
                </p:cNvSpPr>
                <p:nvPr/>
              </p:nvSpPr>
              <p:spPr bwMode="auto">
                <a:xfrm>
                  <a:off x="5546154" y="3765550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Line 245"/>
                <p:cNvSpPr>
                  <a:spLocks noChangeShapeType="1"/>
                </p:cNvSpPr>
                <p:nvPr/>
              </p:nvSpPr>
              <p:spPr bwMode="auto">
                <a:xfrm flipH="1">
                  <a:off x="8173467" y="3765550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Line 246"/>
                <p:cNvSpPr>
                  <a:spLocks noChangeShapeType="1"/>
                </p:cNvSpPr>
                <p:nvPr/>
              </p:nvSpPr>
              <p:spPr bwMode="auto">
                <a:xfrm>
                  <a:off x="5546154" y="3387725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Line 247"/>
                <p:cNvSpPr>
                  <a:spLocks noChangeShapeType="1"/>
                </p:cNvSpPr>
                <p:nvPr/>
              </p:nvSpPr>
              <p:spPr bwMode="auto">
                <a:xfrm flipH="1">
                  <a:off x="8173467" y="3387725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Line 248"/>
                <p:cNvSpPr>
                  <a:spLocks noChangeShapeType="1"/>
                </p:cNvSpPr>
                <p:nvPr/>
              </p:nvSpPr>
              <p:spPr bwMode="auto">
                <a:xfrm>
                  <a:off x="5546154" y="300196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Line 249"/>
                <p:cNvSpPr>
                  <a:spLocks noChangeShapeType="1"/>
                </p:cNvSpPr>
                <p:nvPr/>
              </p:nvSpPr>
              <p:spPr bwMode="auto">
                <a:xfrm flipH="1">
                  <a:off x="8173467" y="300196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Line 250"/>
                <p:cNvSpPr>
                  <a:spLocks noChangeShapeType="1"/>
                </p:cNvSpPr>
                <p:nvPr/>
              </p:nvSpPr>
              <p:spPr bwMode="auto">
                <a:xfrm>
                  <a:off x="5546154" y="476567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Line 251"/>
                <p:cNvSpPr>
                  <a:spLocks noChangeShapeType="1"/>
                </p:cNvSpPr>
                <p:nvPr/>
              </p:nvSpPr>
              <p:spPr bwMode="auto">
                <a:xfrm>
                  <a:off x="5546154" y="27733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55461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Line 253"/>
                <p:cNvSpPr>
                  <a:spLocks noChangeShapeType="1"/>
                </p:cNvSpPr>
                <p:nvPr/>
              </p:nvSpPr>
              <p:spPr bwMode="auto">
                <a:xfrm flipV="1">
                  <a:off x="8198867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" name="Freeform 254"/>
                <p:cNvSpPr>
                  <a:spLocks/>
                </p:cNvSpPr>
                <p:nvPr/>
              </p:nvSpPr>
              <p:spPr bwMode="auto">
                <a:xfrm>
                  <a:off x="5546154" y="3086100"/>
                  <a:ext cx="2652713" cy="633413"/>
                </a:xfrm>
                <a:custGeom>
                  <a:avLst/>
                  <a:gdLst>
                    <a:gd name="T0" fmla="*/ 0 w 1671"/>
                    <a:gd name="T1" fmla="*/ 391 h 399"/>
                    <a:gd name="T2" fmla="*/ 4 w 1671"/>
                    <a:gd name="T3" fmla="*/ 391 h 399"/>
                    <a:gd name="T4" fmla="*/ 29 w 1671"/>
                    <a:gd name="T5" fmla="*/ 391 h 399"/>
                    <a:gd name="T6" fmla="*/ 54 w 1671"/>
                    <a:gd name="T7" fmla="*/ 387 h 399"/>
                    <a:gd name="T8" fmla="*/ 79 w 1671"/>
                    <a:gd name="T9" fmla="*/ 391 h 399"/>
                    <a:gd name="T10" fmla="*/ 103 w 1671"/>
                    <a:gd name="T11" fmla="*/ 391 h 399"/>
                    <a:gd name="T12" fmla="*/ 128 w 1671"/>
                    <a:gd name="T13" fmla="*/ 387 h 399"/>
                    <a:gd name="T14" fmla="*/ 153 w 1671"/>
                    <a:gd name="T15" fmla="*/ 391 h 399"/>
                    <a:gd name="T16" fmla="*/ 177 w 1671"/>
                    <a:gd name="T17" fmla="*/ 391 h 399"/>
                    <a:gd name="T18" fmla="*/ 198 w 1671"/>
                    <a:gd name="T19" fmla="*/ 391 h 399"/>
                    <a:gd name="T20" fmla="*/ 223 w 1671"/>
                    <a:gd name="T21" fmla="*/ 387 h 399"/>
                    <a:gd name="T22" fmla="*/ 247 w 1671"/>
                    <a:gd name="T23" fmla="*/ 391 h 399"/>
                    <a:gd name="T24" fmla="*/ 272 w 1671"/>
                    <a:gd name="T25" fmla="*/ 387 h 399"/>
                    <a:gd name="T26" fmla="*/ 297 w 1671"/>
                    <a:gd name="T27" fmla="*/ 391 h 399"/>
                    <a:gd name="T28" fmla="*/ 321 w 1671"/>
                    <a:gd name="T29" fmla="*/ 387 h 399"/>
                    <a:gd name="T30" fmla="*/ 346 w 1671"/>
                    <a:gd name="T31" fmla="*/ 391 h 399"/>
                    <a:gd name="T32" fmla="*/ 490 w 1671"/>
                    <a:gd name="T33" fmla="*/ 391 h 399"/>
                    <a:gd name="T34" fmla="*/ 515 w 1671"/>
                    <a:gd name="T35" fmla="*/ 391 h 399"/>
                    <a:gd name="T36" fmla="*/ 540 w 1671"/>
                    <a:gd name="T37" fmla="*/ 387 h 399"/>
                    <a:gd name="T38" fmla="*/ 564 w 1671"/>
                    <a:gd name="T39" fmla="*/ 391 h 399"/>
                    <a:gd name="T40" fmla="*/ 589 w 1671"/>
                    <a:gd name="T41" fmla="*/ 391 h 399"/>
                    <a:gd name="T42" fmla="*/ 614 w 1671"/>
                    <a:gd name="T43" fmla="*/ 391 h 399"/>
                    <a:gd name="T44" fmla="*/ 663 w 1671"/>
                    <a:gd name="T45" fmla="*/ 391 h 399"/>
                    <a:gd name="T46" fmla="*/ 688 w 1671"/>
                    <a:gd name="T47" fmla="*/ 391 h 399"/>
                    <a:gd name="T48" fmla="*/ 712 w 1671"/>
                    <a:gd name="T49" fmla="*/ 391 h 399"/>
                    <a:gd name="T50" fmla="*/ 737 w 1671"/>
                    <a:gd name="T51" fmla="*/ 391 h 399"/>
                    <a:gd name="T52" fmla="*/ 758 w 1671"/>
                    <a:gd name="T53" fmla="*/ 387 h 399"/>
                    <a:gd name="T54" fmla="*/ 782 w 1671"/>
                    <a:gd name="T55" fmla="*/ 371 h 399"/>
                    <a:gd name="T56" fmla="*/ 807 w 1671"/>
                    <a:gd name="T57" fmla="*/ 231 h 399"/>
                    <a:gd name="T58" fmla="*/ 832 w 1671"/>
                    <a:gd name="T59" fmla="*/ 37 h 399"/>
                    <a:gd name="T60" fmla="*/ 857 w 1671"/>
                    <a:gd name="T61" fmla="*/ 0 h 399"/>
                    <a:gd name="T62" fmla="*/ 881 w 1671"/>
                    <a:gd name="T63" fmla="*/ 165 h 399"/>
                    <a:gd name="T64" fmla="*/ 906 w 1671"/>
                    <a:gd name="T65" fmla="*/ 301 h 399"/>
                    <a:gd name="T66" fmla="*/ 931 w 1671"/>
                    <a:gd name="T67" fmla="*/ 329 h 399"/>
                    <a:gd name="T68" fmla="*/ 955 w 1671"/>
                    <a:gd name="T69" fmla="*/ 354 h 399"/>
                    <a:gd name="T70" fmla="*/ 980 w 1671"/>
                    <a:gd name="T71" fmla="*/ 375 h 399"/>
                    <a:gd name="T72" fmla="*/ 1001 w 1671"/>
                    <a:gd name="T73" fmla="*/ 375 h 399"/>
                    <a:gd name="T74" fmla="*/ 1025 w 1671"/>
                    <a:gd name="T75" fmla="*/ 387 h 399"/>
                    <a:gd name="T76" fmla="*/ 1050 w 1671"/>
                    <a:gd name="T77" fmla="*/ 399 h 399"/>
                    <a:gd name="T78" fmla="*/ 1075 w 1671"/>
                    <a:gd name="T79" fmla="*/ 399 h 399"/>
                    <a:gd name="T80" fmla="*/ 1099 w 1671"/>
                    <a:gd name="T81" fmla="*/ 387 h 399"/>
                    <a:gd name="T82" fmla="*/ 1173 w 1671"/>
                    <a:gd name="T83" fmla="*/ 387 h 399"/>
                    <a:gd name="T84" fmla="*/ 1198 w 1671"/>
                    <a:gd name="T85" fmla="*/ 387 h 399"/>
                    <a:gd name="T86" fmla="*/ 1223 w 1671"/>
                    <a:gd name="T87" fmla="*/ 387 h 399"/>
                    <a:gd name="T88" fmla="*/ 1243 w 1671"/>
                    <a:gd name="T89" fmla="*/ 391 h 399"/>
                    <a:gd name="T90" fmla="*/ 1268 w 1671"/>
                    <a:gd name="T91" fmla="*/ 387 h 399"/>
                    <a:gd name="T92" fmla="*/ 1297 w 1671"/>
                    <a:gd name="T93" fmla="*/ 391 h 399"/>
                    <a:gd name="T94" fmla="*/ 1416 w 1671"/>
                    <a:gd name="T95" fmla="*/ 391 h 399"/>
                    <a:gd name="T96" fmla="*/ 1441 w 1671"/>
                    <a:gd name="T97" fmla="*/ 391 h 399"/>
                    <a:gd name="T98" fmla="*/ 1466 w 1671"/>
                    <a:gd name="T99" fmla="*/ 387 h 399"/>
                    <a:gd name="T100" fmla="*/ 1490 w 1671"/>
                    <a:gd name="T101" fmla="*/ 391 h 399"/>
                    <a:gd name="T102" fmla="*/ 1540 w 1671"/>
                    <a:gd name="T103" fmla="*/ 391 h 399"/>
                    <a:gd name="T104" fmla="*/ 1560 w 1671"/>
                    <a:gd name="T105" fmla="*/ 391 h 399"/>
                    <a:gd name="T106" fmla="*/ 1585 w 1671"/>
                    <a:gd name="T107" fmla="*/ 391 h 399"/>
                    <a:gd name="T108" fmla="*/ 1634 w 1671"/>
                    <a:gd name="T109" fmla="*/ 391 h 399"/>
                    <a:gd name="T110" fmla="*/ 1659 w 1671"/>
                    <a:gd name="T111" fmla="*/ 391 h 399"/>
                    <a:gd name="T112" fmla="*/ 1671 w 1671"/>
                    <a:gd name="T113" fmla="*/ 39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671" h="399">
                      <a:moveTo>
                        <a:pt x="0" y="391"/>
                      </a:moveTo>
                      <a:lnTo>
                        <a:pt x="4" y="391"/>
                      </a:lnTo>
                      <a:lnTo>
                        <a:pt x="29" y="391"/>
                      </a:lnTo>
                      <a:lnTo>
                        <a:pt x="54" y="387"/>
                      </a:lnTo>
                      <a:lnTo>
                        <a:pt x="79" y="391"/>
                      </a:lnTo>
                      <a:lnTo>
                        <a:pt x="103" y="391"/>
                      </a:lnTo>
                      <a:lnTo>
                        <a:pt x="128" y="387"/>
                      </a:lnTo>
                      <a:lnTo>
                        <a:pt x="153" y="391"/>
                      </a:lnTo>
                      <a:lnTo>
                        <a:pt x="177" y="391"/>
                      </a:lnTo>
                      <a:lnTo>
                        <a:pt x="198" y="391"/>
                      </a:lnTo>
                      <a:lnTo>
                        <a:pt x="223" y="387"/>
                      </a:lnTo>
                      <a:lnTo>
                        <a:pt x="247" y="391"/>
                      </a:lnTo>
                      <a:lnTo>
                        <a:pt x="272" y="387"/>
                      </a:lnTo>
                      <a:lnTo>
                        <a:pt x="297" y="391"/>
                      </a:lnTo>
                      <a:lnTo>
                        <a:pt x="321" y="387"/>
                      </a:lnTo>
                      <a:lnTo>
                        <a:pt x="346" y="391"/>
                      </a:lnTo>
                      <a:lnTo>
                        <a:pt x="490" y="391"/>
                      </a:lnTo>
                      <a:lnTo>
                        <a:pt x="515" y="391"/>
                      </a:lnTo>
                      <a:lnTo>
                        <a:pt x="540" y="387"/>
                      </a:lnTo>
                      <a:lnTo>
                        <a:pt x="564" y="391"/>
                      </a:lnTo>
                      <a:lnTo>
                        <a:pt x="589" y="391"/>
                      </a:lnTo>
                      <a:lnTo>
                        <a:pt x="614" y="391"/>
                      </a:lnTo>
                      <a:lnTo>
                        <a:pt x="663" y="391"/>
                      </a:lnTo>
                      <a:lnTo>
                        <a:pt x="688" y="391"/>
                      </a:lnTo>
                      <a:lnTo>
                        <a:pt x="712" y="391"/>
                      </a:lnTo>
                      <a:lnTo>
                        <a:pt x="737" y="391"/>
                      </a:lnTo>
                      <a:lnTo>
                        <a:pt x="758" y="387"/>
                      </a:lnTo>
                      <a:lnTo>
                        <a:pt x="782" y="371"/>
                      </a:lnTo>
                      <a:lnTo>
                        <a:pt x="807" y="231"/>
                      </a:lnTo>
                      <a:lnTo>
                        <a:pt x="832" y="37"/>
                      </a:lnTo>
                      <a:lnTo>
                        <a:pt x="857" y="0"/>
                      </a:lnTo>
                      <a:lnTo>
                        <a:pt x="881" y="165"/>
                      </a:lnTo>
                      <a:lnTo>
                        <a:pt x="906" y="301"/>
                      </a:lnTo>
                      <a:lnTo>
                        <a:pt x="931" y="329"/>
                      </a:lnTo>
                      <a:lnTo>
                        <a:pt x="955" y="354"/>
                      </a:lnTo>
                      <a:lnTo>
                        <a:pt x="980" y="375"/>
                      </a:lnTo>
                      <a:lnTo>
                        <a:pt x="1001" y="375"/>
                      </a:lnTo>
                      <a:lnTo>
                        <a:pt x="1025" y="387"/>
                      </a:lnTo>
                      <a:lnTo>
                        <a:pt x="1050" y="399"/>
                      </a:lnTo>
                      <a:lnTo>
                        <a:pt x="1075" y="399"/>
                      </a:lnTo>
                      <a:lnTo>
                        <a:pt x="1099" y="387"/>
                      </a:lnTo>
                      <a:lnTo>
                        <a:pt x="1173" y="387"/>
                      </a:lnTo>
                      <a:lnTo>
                        <a:pt x="1198" y="387"/>
                      </a:lnTo>
                      <a:lnTo>
                        <a:pt x="1223" y="387"/>
                      </a:lnTo>
                      <a:lnTo>
                        <a:pt x="1243" y="391"/>
                      </a:lnTo>
                      <a:lnTo>
                        <a:pt x="1268" y="387"/>
                      </a:lnTo>
                      <a:lnTo>
                        <a:pt x="1297" y="391"/>
                      </a:lnTo>
                      <a:lnTo>
                        <a:pt x="1416" y="391"/>
                      </a:lnTo>
                      <a:lnTo>
                        <a:pt x="1441" y="391"/>
                      </a:lnTo>
                      <a:lnTo>
                        <a:pt x="1466" y="387"/>
                      </a:lnTo>
                      <a:lnTo>
                        <a:pt x="1490" y="391"/>
                      </a:lnTo>
                      <a:lnTo>
                        <a:pt x="1540" y="391"/>
                      </a:lnTo>
                      <a:lnTo>
                        <a:pt x="1560" y="391"/>
                      </a:lnTo>
                      <a:lnTo>
                        <a:pt x="1585" y="391"/>
                      </a:lnTo>
                      <a:lnTo>
                        <a:pt x="1634" y="391"/>
                      </a:lnTo>
                      <a:lnTo>
                        <a:pt x="1659" y="391"/>
                      </a:lnTo>
                      <a:lnTo>
                        <a:pt x="1671" y="391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59779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Line 256"/>
                <p:cNvSpPr>
                  <a:spLocks noChangeShapeType="1"/>
                </p:cNvSpPr>
                <p:nvPr/>
              </p:nvSpPr>
              <p:spPr bwMode="auto">
                <a:xfrm flipV="1">
                  <a:off x="646214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Line 257"/>
                <p:cNvSpPr>
                  <a:spLocks noChangeShapeType="1"/>
                </p:cNvSpPr>
                <p:nvPr/>
              </p:nvSpPr>
              <p:spPr bwMode="auto">
                <a:xfrm flipV="1">
                  <a:off x="694474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7428929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Line 259"/>
                <p:cNvSpPr>
                  <a:spLocks noChangeShapeType="1"/>
                </p:cNvSpPr>
                <p:nvPr/>
              </p:nvSpPr>
              <p:spPr bwMode="auto">
                <a:xfrm flipV="1">
                  <a:off x="7911529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Line 260"/>
                <p:cNvSpPr>
                  <a:spLocks noChangeShapeType="1"/>
                </p:cNvSpPr>
                <p:nvPr/>
              </p:nvSpPr>
              <p:spPr bwMode="auto">
                <a:xfrm>
                  <a:off x="5546154" y="577691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Line 261"/>
                <p:cNvSpPr>
                  <a:spLocks noChangeShapeType="1"/>
                </p:cNvSpPr>
                <p:nvPr/>
              </p:nvSpPr>
              <p:spPr bwMode="auto">
                <a:xfrm>
                  <a:off x="5546154" y="50974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" name="Line 262"/>
                <p:cNvSpPr>
                  <a:spLocks noChangeShapeType="1"/>
                </p:cNvSpPr>
                <p:nvPr/>
              </p:nvSpPr>
              <p:spPr bwMode="auto">
                <a:xfrm>
                  <a:off x="5546154" y="6116638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3" name="Line 263"/>
                <p:cNvSpPr>
                  <a:spLocks noChangeShapeType="1"/>
                </p:cNvSpPr>
                <p:nvPr/>
              </p:nvSpPr>
              <p:spPr bwMode="auto">
                <a:xfrm>
                  <a:off x="5546154" y="476567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55461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Line 265"/>
                <p:cNvSpPr>
                  <a:spLocks noChangeShapeType="1"/>
                </p:cNvSpPr>
                <p:nvPr/>
              </p:nvSpPr>
              <p:spPr bwMode="auto">
                <a:xfrm flipV="1">
                  <a:off x="8198867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" name="Line 266"/>
                <p:cNvSpPr>
                  <a:spLocks noChangeShapeType="1"/>
                </p:cNvSpPr>
                <p:nvPr/>
              </p:nvSpPr>
              <p:spPr bwMode="auto">
                <a:xfrm>
                  <a:off x="5546154" y="6116638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7" name="Line 267"/>
                <p:cNvSpPr>
                  <a:spLocks noChangeShapeType="1"/>
                </p:cNvSpPr>
                <p:nvPr/>
              </p:nvSpPr>
              <p:spPr bwMode="auto">
                <a:xfrm flipV="1">
                  <a:off x="55461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Line 268"/>
                <p:cNvSpPr>
                  <a:spLocks noChangeShapeType="1"/>
                </p:cNvSpPr>
                <p:nvPr/>
              </p:nvSpPr>
              <p:spPr bwMode="auto">
                <a:xfrm flipV="1">
                  <a:off x="5977954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9" name="Line 269"/>
                <p:cNvSpPr>
                  <a:spLocks noChangeShapeType="1"/>
                </p:cNvSpPr>
                <p:nvPr/>
              </p:nvSpPr>
              <p:spPr bwMode="auto">
                <a:xfrm>
                  <a:off x="5977954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" name="Rectangle 270"/>
                <p:cNvSpPr>
                  <a:spLocks noChangeArrowheads="1"/>
                </p:cNvSpPr>
                <p:nvPr/>
              </p:nvSpPr>
              <p:spPr bwMode="auto">
                <a:xfrm>
                  <a:off x="5736654" y="6175375"/>
                  <a:ext cx="315792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-10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1" name="Line 271"/>
                <p:cNvSpPr>
                  <a:spLocks noChangeShapeType="1"/>
                </p:cNvSpPr>
                <p:nvPr/>
              </p:nvSpPr>
              <p:spPr bwMode="auto">
                <a:xfrm flipV="1">
                  <a:off x="6462142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2" name="Line 272"/>
                <p:cNvSpPr>
                  <a:spLocks noChangeShapeType="1"/>
                </p:cNvSpPr>
                <p:nvPr/>
              </p:nvSpPr>
              <p:spPr bwMode="auto">
                <a:xfrm>
                  <a:off x="6462142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Rectangle 273"/>
                <p:cNvSpPr>
                  <a:spLocks noChangeArrowheads="1"/>
                </p:cNvSpPr>
                <p:nvPr/>
              </p:nvSpPr>
              <p:spPr bwMode="auto">
                <a:xfrm>
                  <a:off x="6395467" y="6175375"/>
                  <a:ext cx="121828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4" name="Line 274"/>
                <p:cNvSpPr>
                  <a:spLocks noChangeShapeType="1"/>
                </p:cNvSpPr>
                <p:nvPr/>
              </p:nvSpPr>
              <p:spPr bwMode="auto">
                <a:xfrm flipV="1">
                  <a:off x="6944742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5" name="Line 275"/>
                <p:cNvSpPr>
                  <a:spLocks noChangeShapeType="1"/>
                </p:cNvSpPr>
                <p:nvPr/>
              </p:nvSpPr>
              <p:spPr bwMode="auto">
                <a:xfrm>
                  <a:off x="6944742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" name="Rectangle 276"/>
                <p:cNvSpPr>
                  <a:spLocks noChangeArrowheads="1"/>
                </p:cNvSpPr>
                <p:nvPr/>
              </p:nvSpPr>
              <p:spPr bwMode="auto">
                <a:xfrm>
                  <a:off x="6808217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7" name="Line 277"/>
                <p:cNvSpPr>
                  <a:spLocks noChangeShapeType="1"/>
                </p:cNvSpPr>
                <p:nvPr/>
              </p:nvSpPr>
              <p:spPr bwMode="auto">
                <a:xfrm flipV="1">
                  <a:off x="7428929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8" name="Line 278"/>
                <p:cNvSpPr>
                  <a:spLocks noChangeShapeType="1"/>
                </p:cNvSpPr>
                <p:nvPr/>
              </p:nvSpPr>
              <p:spPr bwMode="auto">
                <a:xfrm>
                  <a:off x="7428929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Rectangle 279"/>
                <p:cNvSpPr>
                  <a:spLocks noChangeArrowheads="1"/>
                </p:cNvSpPr>
                <p:nvPr/>
              </p:nvSpPr>
              <p:spPr bwMode="auto">
                <a:xfrm>
                  <a:off x="7290817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20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0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7911529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1" name="Line 281"/>
                <p:cNvSpPr>
                  <a:spLocks noChangeShapeType="1"/>
                </p:cNvSpPr>
                <p:nvPr/>
              </p:nvSpPr>
              <p:spPr bwMode="auto">
                <a:xfrm>
                  <a:off x="7911529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Rectangle 282"/>
                <p:cNvSpPr>
                  <a:spLocks noChangeArrowheads="1"/>
                </p:cNvSpPr>
                <p:nvPr/>
              </p:nvSpPr>
              <p:spPr bwMode="auto">
                <a:xfrm>
                  <a:off x="7775004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30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3" name="Line 283"/>
                <p:cNvSpPr>
                  <a:spLocks noChangeShapeType="1"/>
                </p:cNvSpPr>
                <p:nvPr/>
              </p:nvSpPr>
              <p:spPr bwMode="auto">
                <a:xfrm>
                  <a:off x="5546154" y="577691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" name="Line 284"/>
                <p:cNvSpPr>
                  <a:spLocks noChangeShapeType="1"/>
                </p:cNvSpPr>
                <p:nvPr/>
              </p:nvSpPr>
              <p:spPr bwMode="auto">
                <a:xfrm flipH="1">
                  <a:off x="8173467" y="577691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Line 285"/>
                <p:cNvSpPr>
                  <a:spLocks noChangeShapeType="1"/>
                </p:cNvSpPr>
                <p:nvPr/>
              </p:nvSpPr>
              <p:spPr bwMode="auto">
                <a:xfrm>
                  <a:off x="5546154" y="509746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Line 286"/>
                <p:cNvSpPr>
                  <a:spLocks noChangeShapeType="1"/>
                </p:cNvSpPr>
                <p:nvPr/>
              </p:nvSpPr>
              <p:spPr bwMode="auto">
                <a:xfrm flipH="1">
                  <a:off x="8173467" y="509746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Line 287"/>
                <p:cNvSpPr>
                  <a:spLocks noChangeShapeType="1"/>
                </p:cNvSpPr>
                <p:nvPr/>
              </p:nvSpPr>
              <p:spPr bwMode="auto">
                <a:xfrm>
                  <a:off x="5546154" y="6116638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8" name="Line 288"/>
                <p:cNvSpPr>
                  <a:spLocks noChangeShapeType="1"/>
                </p:cNvSpPr>
                <p:nvPr/>
              </p:nvSpPr>
              <p:spPr bwMode="auto">
                <a:xfrm>
                  <a:off x="5546154" y="476567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Line 289"/>
                <p:cNvSpPr>
                  <a:spLocks noChangeShapeType="1"/>
                </p:cNvSpPr>
                <p:nvPr/>
              </p:nvSpPr>
              <p:spPr bwMode="auto">
                <a:xfrm flipV="1">
                  <a:off x="55461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Line 290"/>
                <p:cNvSpPr>
                  <a:spLocks noChangeShapeType="1"/>
                </p:cNvSpPr>
                <p:nvPr/>
              </p:nvSpPr>
              <p:spPr bwMode="auto">
                <a:xfrm flipV="1">
                  <a:off x="8198867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Rectangle 292"/>
                <p:cNvSpPr>
                  <a:spLocks noChangeArrowheads="1"/>
                </p:cNvSpPr>
                <p:nvPr/>
              </p:nvSpPr>
              <p:spPr bwMode="auto">
                <a:xfrm>
                  <a:off x="6363717" y="6502176"/>
                  <a:ext cx="1034129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Time, ns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2" name="Rectangle 455"/>
                <p:cNvSpPr>
                  <a:spLocks noChangeArrowheads="1"/>
                </p:cNvSpPr>
                <p:nvPr/>
              </p:nvSpPr>
              <p:spPr bwMode="auto">
                <a:xfrm>
                  <a:off x="4338067" y="3027363"/>
                  <a:ext cx="1103313" cy="3524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58692" y="3067050"/>
                  <a:ext cx="226024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0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Wingdings 3" pitchFamily="18" charset="2"/>
                      <a:cs typeface="Arial" pitchFamily="34" charset="0"/>
                    </a:rPr>
                    <a:t>t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244" name="Rectangle 457"/>
                <p:cNvSpPr>
                  <a:spLocks noChangeArrowheads="1"/>
                </p:cNvSpPr>
                <p:nvPr/>
              </p:nvSpPr>
              <p:spPr bwMode="auto">
                <a:xfrm>
                  <a:off x="4474592" y="3029878"/>
                  <a:ext cx="973023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 647 </a:t>
                  </a:r>
                  <a:r>
                    <a:rPr kumimoji="0" lang="en-US" sz="22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  <a:sym typeface="Symbol"/>
                    </a:rPr>
                    <a:t></a:t>
                  </a:r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W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5" name="Rectangle 459"/>
                <p:cNvSpPr>
                  <a:spLocks noChangeArrowheads="1"/>
                </p:cNvSpPr>
                <p:nvPr/>
              </p:nvSpPr>
              <p:spPr bwMode="auto">
                <a:xfrm>
                  <a:off x="6984429" y="2903538"/>
                  <a:ext cx="1189038" cy="37306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" name="Rectangle 460"/>
                <p:cNvSpPr>
                  <a:spLocks noChangeArrowheads="1"/>
                </p:cNvSpPr>
                <p:nvPr/>
              </p:nvSpPr>
              <p:spPr bwMode="auto">
                <a:xfrm>
                  <a:off x="6912992" y="2943225"/>
                  <a:ext cx="226024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0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Wingdings 3" pitchFamily="18" charset="2"/>
                      <a:cs typeface="Arial" pitchFamily="34" charset="0"/>
                    </a:rPr>
                    <a:t>t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247" name="Rectangle 461"/>
                <p:cNvSpPr>
                  <a:spLocks noChangeArrowheads="1"/>
                </p:cNvSpPr>
                <p:nvPr/>
              </p:nvSpPr>
              <p:spPr bwMode="auto">
                <a:xfrm>
                  <a:off x="7127304" y="2916327"/>
                  <a:ext cx="973023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lvl="0" algn="l" eaLnBrk="1" hangingPunct="1"/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 808 </a:t>
                  </a:r>
                  <a:r>
                    <a:rPr lang="en-US" sz="2200" smtClean="0">
                      <a:solidFill>
                        <a:srgbClr val="FFFFFF"/>
                      </a:solidFill>
                      <a:cs typeface="Arial" pitchFamily="34" charset="0"/>
                      <a:sym typeface="Symbol"/>
                    </a:rPr>
                    <a:t></a:t>
                  </a:r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W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8" name="Rectangle 463"/>
                <p:cNvSpPr>
                  <a:spLocks noChangeArrowheads="1"/>
                </p:cNvSpPr>
                <p:nvPr/>
              </p:nvSpPr>
              <p:spPr bwMode="auto">
                <a:xfrm>
                  <a:off x="3631629" y="4791075"/>
                  <a:ext cx="1320800" cy="3063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Rectangle 464"/>
                <p:cNvSpPr>
                  <a:spLocks noChangeArrowheads="1"/>
                </p:cNvSpPr>
                <p:nvPr/>
              </p:nvSpPr>
              <p:spPr bwMode="auto">
                <a:xfrm>
                  <a:off x="3645917" y="4797425"/>
                  <a:ext cx="128400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0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(never clicks)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0" name="Rectangle 465"/>
                <p:cNvSpPr>
                  <a:spLocks noChangeArrowheads="1"/>
                </p:cNvSpPr>
                <p:nvPr/>
              </p:nvSpPr>
              <p:spPr bwMode="auto">
                <a:xfrm>
                  <a:off x="6298629" y="4791075"/>
                  <a:ext cx="1319213" cy="3063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Rectangle 466"/>
                <p:cNvSpPr>
                  <a:spLocks noChangeArrowheads="1"/>
                </p:cNvSpPr>
                <p:nvPr/>
              </p:nvSpPr>
              <p:spPr bwMode="auto">
                <a:xfrm>
                  <a:off x="6206554" y="4797425"/>
                  <a:ext cx="1404231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0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(always clicks)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2" name="Freeform 291"/>
                <p:cNvSpPr>
                  <a:spLocks/>
                </p:cNvSpPr>
                <p:nvPr/>
              </p:nvSpPr>
              <p:spPr bwMode="auto">
                <a:xfrm>
                  <a:off x="5546154" y="5097463"/>
                  <a:ext cx="2652713" cy="679450"/>
                </a:xfrm>
                <a:custGeom>
                  <a:avLst/>
                  <a:gdLst>
                    <a:gd name="T0" fmla="*/ 0 w 1671"/>
                    <a:gd name="T1" fmla="*/ 428 h 428"/>
                    <a:gd name="T2" fmla="*/ 865 w 1671"/>
                    <a:gd name="T3" fmla="*/ 428 h 428"/>
                    <a:gd name="T4" fmla="*/ 889 w 1671"/>
                    <a:gd name="T5" fmla="*/ 0 h 428"/>
                    <a:gd name="T6" fmla="*/ 914 w 1671"/>
                    <a:gd name="T7" fmla="*/ 0 h 428"/>
                    <a:gd name="T8" fmla="*/ 939 w 1671"/>
                    <a:gd name="T9" fmla="*/ 428 h 428"/>
                    <a:gd name="T10" fmla="*/ 1671 w 1671"/>
                    <a:gd name="T11" fmla="*/ 428 h 4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71" h="428">
                      <a:moveTo>
                        <a:pt x="0" y="428"/>
                      </a:moveTo>
                      <a:lnTo>
                        <a:pt x="865" y="428"/>
                      </a:lnTo>
                      <a:lnTo>
                        <a:pt x="889" y="0"/>
                      </a:lnTo>
                      <a:lnTo>
                        <a:pt x="914" y="0"/>
                      </a:lnTo>
                      <a:lnTo>
                        <a:pt x="939" y="428"/>
                      </a:lnTo>
                      <a:lnTo>
                        <a:pt x="1671" y="428"/>
                      </a:lnTo>
                    </a:path>
                  </a:pathLst>
                </a:custGeom>
                <a:noFill/>
                <a:ln w="28575">
                  <a:solidFill>
                    <a:srgbClr val="3333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Line 454"/>
                <p:cNvSpPr>
                  <a:spLocks noChangeShapeType="1"/>
                </p:cNvSpPr>
                <p:nvPr/>
              </p:nvSpPr>
              <p:spPr bwMode="auto">
                <a:xfrm>
                  <a:off x="2887092" y="5776913"/>
                  <a:ext cx="2659063" cy="0"/>
                </a:xfrm>
                <a:prstGeom prst="line">
                  <a:avLst/>
                </a:prstGeom>
                <a:noFill/>
                <a:ln w="28575">
                  <a:solidFill>
                    <a:srgbClr val="3333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89" name="Rectangle 160"/>
              <p:cNvSpPr>
                <a:spLocks noChangeArrowheads="1"/>
              </p:cNvSpPr>
              <p:nvPr/>
            </p:nvSpPr>
            <p:spPr bwMode="auto">
              <a:xfrm rot="16200000">
                <a:off x="891314" y="4077364"/>
                <a:ext cx="1506823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itchFamily="34" charset="0"/>
                    <a:cs typeface="Arial" pitchFamily="34" charset="0"/>
                  </a:rPr>
                  <a:t>Input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CA" sz="2000" smtClean="0">
                    <a:solidFill>
                      <a:srgbClr val="FF0000"/>
                    </a:solidFill>
                    <a:cs typeface="Arial" pitchFamily="34" charset="0"/>
                  </a:rPr>
                  <a:t>illumination,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2000" b="0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itchFamily="34" charset="0"/>
                    <a:cs typeface="Arial" pitchFamily="34" charset="0"/>
                  </a:rPr>
                  <a:t>mW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0" name="Rectangle 160"/>
              <p:cNvSpPr>
                <a:spLocks noChangeArrowheads="1"/>
              </p:cNvSpPr>
              <p:nvPr/>
            </p:nvSpPr>
            <p:spPr bwMode="auto">
              <a:xfrm rot="16200000">
                <a:off x="1124551" y="5776252"/>
                <a:ext cx="1040348" cy="615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2000" b="1" i="0" u="none" strike="noStrike" cap="none" normalizeH="0" baseline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latin typeface="Arial" pitchFamily="34" charset="0"/>
                    <a:cs typeface="Arial" pitchFamily="34" charset="0"/>
                  </a:rPr>
                  <a:t>Detector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CA" sz="2000" smtClean="0">
                    <a:solidFill>
                      <a:srgbClr val="3333FF"/>
                    </a:solidFill>
                    <a:cs typeface="Arial" pitchFamily="34" charset="0"/>
                  </a:rPr>
                  <a:t>output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3333FF"/>
                  </a:solidFill>
                  <a:effectLst/>
                  <a:cs typeface="Arial" pitchFamily="34" charset="0"/>
                </a:endParaRPr>
              </a:p>
            </p:txBody>
          </p:sp>
        </p:grpSp>
        <p:sp>
          <p:nvSpPr>
            <p:cNvPr id="294" name="TextBox 6"/>
            <p:cNvSpPr txBox="1">
              <a:spLocks noChangeArrowheads="1"/>
            </p:cNvSpPr>
            <p:nvPr/>
          </p:nvSpPr>
          <p:spPr bwMode="auto">
            <a:xfrm>
              <a:off x="8455868" y="6030059"/>
              <a:ext cx="169469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 smtClean="0">
                  <a:solidFill>
                    <a:srgbClr val="C0C0C0"/>
                  </a:solidFill>
                </a:rPr>
                <a:t>ID Quantique</a:t>
              </a:r>
            </a:p>
            <a:p>
              <a:pPr algn="l"/>
              <a:r>
                <a:rPr lang="en-US" sz="2000" b="0" smtClean="0">
                  <a:solidFill>
                    <a:srgbClr val="C0C0C0"/>
                  </a:solidFill>
                </a:rPr>
                <a:t>Clavis2</a:t>
              </a:r>
              <a:endParaRPr lang="en-US" sz="2000" b="0" baseline="-25000">
                <a:solidFill>
                  <a:srgbClr val="C0C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25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87126E-7 2.59259E-6 L -2.87126E-7 0.0652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One-time pad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7709085" y="1337275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560364" y="1337275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>
            <a:endCxn id="28" idx="0"/>
          </p:cNvCxnSpPr>
          <p:nvPr/>
        </p:nvCxnSpPr>
        <p:spPr bwMode="auto">
          <a:xfrm>
            <a:off x="2137166" y="3425565"/>
            <a:ext cx="0" cy="93572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cxnSp>
        <p:nvCxnSpPr>
          <p:cNvPr id="10" name="Straight Arrow Connector 9"/>
          <p:cNvCxnSpPr>
            <a:stCxn id="28" idx="6"/>
            <a:endCxn id="35" idx="2"/>
          </p:cNvCxnSpPr>
          <p:nvPr/>
        </p:nvCxnSpPr>
        <p:spPr bwMode="auto">
          <a:xfrm>
            <a:off x="2281182" y="4505305"/>
            <a:ext cx="5726683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cxnSp>
        <p:nvCxnSpPr>
          <p:cNvPr id="11" name="Straight Arrow Connector 10"/>
          <p:cNvCxnSpPr>
            <a:endCxn id="28" idx="2"/>
          </p:cNvCxnSpPr>
          <p:nvPr/>
        </p:nvCxnSpPr>
        <p:spPr bwMode="auto">
          <a:xfrm>
            <a:off x="1111166" y="4505305"/>
            <a:ext cx="88198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2" name="Folded Corner 11"/>
          <p:cNvSpPr/>
          <p:nvPr/>
        </p:nvSpPr>
        <p:spPr bwMode="auto">
          <a:xfrm>
            <a:off x="534860" y="428960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3" name="Folded Corner 12"/>
          <p:cNvSpPr/>
          <p:nvPr/>
        </p:nvSpPr>
        <p:spPr bwMode="auto">
          <a:xfrm>
            <a:off x="9392090" y="428960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35" idx="6"/>
          </p:cNvCxnSpPr>
          <p:nvPr/>
        </p:nvCxnSpPr>
        <p:spPr bwMode="auto">
          <a:xfrm>
            <a:off x="8295897" y="4505305"/>
            <a:ext cx="880163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20" name="TextBox 19"/>
          <p:cNvSpPr txBox="1"/>
          <p:nvPr/>
        </p:nvSpPr>
        <p:spPr bwMode="auto">
          <a:xfrm>
            <a:off x="1259556" y="2450548"/>
            <a:ext cx="1755217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mtClean="0">
                <a:ln w="12700">
                  <a:noFill/>
                </a:ln>
                <a:solidFill>
                  <a:srgbClr val="FF0000"/>
                </a:solidFill>
              </a:rPr>
              <a:t>Random</a:t>
            </a:r>
          </a:p>
          <a:p>
            <a:r>
              <a:rPr lang="en-CA" smtClean="0">
                <a:ln w="12700">
                  <a:noFill/>
                </a:ln>
                <a:solidFill>
                  <a:srgbClr val="FF0000"/>
                </a:solidFill>
              </a:rPr>
              <a:t>secret key</a:t>
            </a:r>
            <a:endParaRPr lang="en-US" smtClean="0">
              <a:ln w="12700">
                <a:noFill/>
              </a:ln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>
            <a:endCxn id="35" idx="0"/>
          </p:cNvCxnSpPr>
          <p:nvPr/>
        </p:nvCxnSpPr>
        <p:spPr bwMode="auto">
          <a:xfrm>
            <a:off x="8151881" y="3425565"/>
            <a:ext cx="0" cy="935724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sp>
        <p:nvSpPr>
          <p:cNvPr id="25" name="TextBox 24"/>
          <p:cNvSpPr txBox="1"/>
          <p:nvPr/>
        </p:nvSpPr>
        <p:spPr bwMode="auto">
          <a:xfrm>
            <a:off x="3907" y="4962178"/>
            <a:ext cx="175521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 smtClean="0">
                <a:ln w="12700">
                  <a:noFill/>
                </a:ln>
                <a:solidFill>
                  <a:srgbClr val="FF0000"/>
                </a:solidFill>
              </a:rPr>
              <a:t>Message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8527876" y="4963836"/>
            <a:ext cx="175521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CA" smtClean="0">
                <a:ln w="12700">
                  <a:noFill/>
                </a:ln>
                <a:solidFill>
                  <a:srgbClr val="FF0000"/>
                </a:solidFill>
              </a:rPr>
              <a:t>Message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993150" y="4361289"/>
            <a:ext cx="288032" cy="288032"/>
            <a:chOff x="937219" y="3321577"/>
            <a:chExt cx="288032" cy="288032"/>
          </a:xfrm>
        </p:grpSpPr>
        <p:sp>
          <p:nvSpPr>
            <p:cNvPr id="28" name="Oval 27"/>
            <p:cNvSpPr/>
            <p:nvPr/>
          </p:nvSpPr>
          <p:spPr bwMode="auto">
            <a:xfrm>
              <a:off x="937219" y="3321577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8" idx="2"/>
              <a:endCxn id="28" idx="6"/>
            </p:cNvCxnSpPr>
            <p:nvPr/>
          </p:nvCxnSpPr>
          <p:spPr bwMode="auto">
            <a:xfrm rot="10800000" flipH="1">
              <a:off x="937219" y="3465593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>
              <a:stCxn id="28" idx="4"/>
              <a:endCxn id="28" idx="0"/>
            </p:cNvCxnSpPr>
            <p:nvPr/>
          </p:nvCxnSpPr>
          <p:spPr bwMode="auto">
            <a:xfrm rot="5400000" flipH="1">
              <a:off x="937219" y="3465593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" name="Group 33"/>
          <p:cNvGrpSpPr/>
          <p:nvPr/>
        </p:nvGrpSpPr>
        <p:grpSpPr>
          <a:xfrm>
            <a:off x="8007865" y="4361289"/>
            <a:ext cx="288032" cy="288032"/>
            <a:chOff x="937219" y="3321577"/>
            <a:chExt cx="288032" cy="288032"/>
          </a:xfrm>
        </p:grpSpPr>
        <p:sp>
          <p:nvSpPr>
            <p:cNvPr id="35" name="Oval 34"/>
            <p:cNvSpPr/>
            <p:nvPr/>
          </p:nvSpPr>
          <p:spPr bwMode="auto">
            <a:xfrm>
              <a:off x="937219" y="3321577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>
              <a:stCxn id="35" idx="2"/>
              <a:endCxn id="35" idx="6"/>
            </p:cNvCxnSpPr>
            <p:nvPr/>
          </p:nvCxnSpPr>
          <p:spPr bwMode="auto">
            <a:xfrm rot="10800000" flipH="1">
              <a:off x="937219" y="3465593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>
              <a:stCxn id="35" idx="4"/>
              <a:endCxn id="35" idx="0"/>
            </p:cNvCxnSpPr>
            <p:nvPr/>
          </p:nvCxnSpPr>
          <p:spPr bwMode="auto">
            <a:xfrm rot="5400000" flipH="1">
              <a:off x="937219" y="3465593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5" name="TextBox 44"/>
          <p:cNvSpPr txBox="1"/>
          <p:nvPr/>
        </p:nvSpPr>
        <p:spPr bwMode="auto">
          <a:xfrm>
            <a:off x="7274271" y="2450548"/>
            <a:ext cx="1755217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mtClean="0">
                <a:ln w="12700">
                  <a:noFill/>
                </a:ln>
                <a:solidFill>
                  <a:srgbClr val="FF0000"/>
                </a:solidFill>
              </a:rPr>
              <a:t>Random</a:t>
            </a:r>
          </a:p>
          <a:p>
            <a:r>
              <a:rPr lang="en-CA" smtClean="0">
                <a:ln w="12700">
                  <a:noFill/>
                </a:ln>
                <a:solidFill>
                  <a:srgbClr val="FF0000"/>
                </a:solidFill>
              </a:rPr>
              <a:t>secret key</a:t>
            </a:r>
            <a:endParaRPr lang="en-US" smtClean="0">
              <a:ln w="12700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sz="1600" b="0" smtClean="0">
              <a:solidFill>
                <a:srgbClr val="C0C0C0"/>
              </a:solidFill>
              <a:cs typeface="Arial" pitchFamily="34" charset="0"/>
            </a:endParaRPr>
          </a:p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G. Vernam,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U.S. patent </a:t>
            </a:r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1310719 (filed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in </a:t>
            </a:r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1918, granted 1919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)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/>
            </a:r>
            <a:br>
              <a:rPr lang="en-US" sz="1600" b="0" smtClean="0">
                <a:solidFill>
                  <a:srgbClr val="C0C0C0"/>
                </a:solidFill>
                <a:cs typeface="Arial" pitchFamily="34" charset="0"/>
              </a:rPr>
            </a:b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C. E. Shannon, Bell Syst. Tech. J.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28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656 (1949)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849341"/>
              </p:ext>
            </p:extLst>
          </p:nvPr>
        </p:nvGraphicFramePr>
        <p:xfrm>
          <a:off x="1496503" y="5641147"/>
          <a:ext cx="1368186" cy="1653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186"/>
                <a:gridCol w="343900"/>
                <a:gridCol w="720100"/>
              </a:tblGrid>
              <a:tr h="202223">
                <a:tc>
                  <a:txBody>
                    <a:bodyPr/>
                    <a:lstStyle/>
                    <a:p>
                      <a:pPr algn="ctr"/>
                      <a:r>
                        <a:rPr lang="el-GR" sz="2000" b="1" smtClean="0">
                          <a:solidFill>
                            <a:srgbClr val="FFFFFF"/>
                          </a:solidFill>
                        </a:rPr>
                        <a:t>α</a:t>
                      </a:r>
                      <a:endParaRPr lang="en-CA" sz="2000" b="1" baseline="-25000">
                        <a:solidFill>
                          <a:srgbClr val="FFFFFF"/>
                        </a:solidFill>
                      </a:endParaRPr>
                    </a:p>
                  </a:txBody>
                  <a:tcPr marL="36000" marR="72000" marT="0" marB="36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smtClean="0">
                          <a:solidFill>
                            <a:srgbClr val="FFFFFF"/>
                          </a:solidFill>
                        </a:rPr>
                        <a:t>β</a:t>
                      </a:r>
                      <a:endParaRPr lang="en-CA" sz="2000" b="1" baseline="-25000">
                        <a:solidFill>
                          <a:srgbClr val="FFFFFF"/>
                        </a:solidFill>
                      </a:endParaRPr>
                    </a:p>
                  </a:txBody>
                  <a:tcPr marL="36000" marR="72000" marT="0" marB="36000">
                    <a:lnL>
                      <a:noFill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smtClean="0">
                          <a:solidFill>
                            <a:srgbClr val="FFFFFF"/>
                          </a:solidFill>
                        </a:rPr>
                        <a:t>α</a:t>
                      </a:r>
                      <a:r>
                        <a:rPr lang="en-CA" sz="400" b="1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CA" sz="2000" b="1" smtClean="0">
                          <a:solidFill>
                            <a:srgbClr val="FFFFFF"/>
                          </a:solidFill>
                          <a:sym typeface="Symbol" panose="05050102010706020507" pitchFamily="18" charset="2"/>
                        </a:rPr>
                        <a:t></a:t>
                      </a:r>
                      <a:r>
                        <a:rPr lang="en-CA" sz="400" b="1" smtClean="0">
                          <a:solidFill>
                            <a:srgbClr val="FFFFFF"/>
                          </a:solidFill>
                          <a:sym typeface="Symbol" panose="05050102010706020507" pitchFamily="18" charset="2"/>
                        </a:rPr>
                        <a:t> </a:t>
                      </a:r>
                      <a:r>
                        <a:rPr lang="el-GR" sz="2000" b="1" smtClean="0">
                          <a:solidFill>
                            <a:srgbClr val="FFFFFF"/>
                          </a:solidFill>
                        </a:rPr>
                        <a:t>β</a:t>
                      </a:r>
                      <a:endParaRPr lang="en-CA" sz="2000" b="1" baseline="-25000" smtClean="0">
                        <a:solidFill>
                          <a:srgbClr val="FFFFFF"/>
                        </a:solidFill>
                      </a:endParaRPr>
                    </a:p>
                  </a:txBody>
                  <a:tcPr marL="72000" marR="36000" marT="0" marB="3600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CA" sz="2000" b="1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CA" sz="2000" b="1">
                        <a:solidFill>
                          <a:srgbClr val="FFFFFF"/>
                        </a:solidFill>
                      </a:endParaRPr>
                    </a:p>
                  </a:txBody>
                  <a:tcPr marL="36000" marR="72000" marT="3600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CA" sz="2000" b="1">
                        <a:solidFill>
                          <a:srgbClr val="FFFFFF"/>
                        </a:solidFill>
                      </a:endParaRPr>
                    </a:p>
                  </a:txBody>
                  <a:tcPr marL="36000" marR="72000" marT="36000" marB="0">
                    <a:lnL>
                      <a:noFill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CA" sz="2000" b="1">
                        <a:solidFill>
                          <a:srgbClr val="FFFFFF"/>
                        </a:solidFill>
                      </a:endParaRPr>
                    </a:p>
                  </a:txBody>
                  <a:tcPr marL="72000" marR="36000" marT="3600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CA" sz="2000" b="1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CA" sz="2000" b="1">
                        <a:solidFill>
                          <a:srgbClr val="FFFFFF"/>
                        </a:solidFill>
                      </a:endParaRPr>
                    </a:p>
                  </a:txBody>
                  <a:tcPr marL="36000" marR="72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CA" sz="2000" b="1">
                        <a:solidFill>
                          <a:srgbClr val="FFFFFF"/>
                        </a:solidFill>
                      </a:endParaRPr>
                    </a:p>
                  </a:txBody>
                  <a:tcPr marL="36000" marR="72000" marT="0" marB="0">
                    <a:lnL>
                      <a:noFill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CA" sz="2000" b="1">
                        <a:solidFill>
                          <a:srgbClr val="FFFFFF"/>
                        </a:solidFill>
                      </a:endParaRPr>
                    </a:p>
                  </a:txBody>
                  <a:tcPr marL="72000" marR="3600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CA" sz="2000" b="1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CA" sz="2000" b="1">
                        <a:solidFill>
                          <a:srgbClr val="FFFFFF"/>
                        </a:solidFill>
                      </a:endParaRPr>
                    </a:p>
                  </a:txBody>
                  <a:tcPr marL="36000" marR="72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CA" sz="2000" b="1">
                        <a:solidFill>
                          <a:srgbClr val="FFFFFF"/>
                        </a:solidFill>
                      </a:endParaRPr>
                    </a:p>
                  </a:txBody>
                  <a:tcPr marL="36000" marR="72000" marT="0" marB="0">
                    <a:lnL>
                      <a:noFill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CA" sz="2000" b="1">
                        <a:solidFill>
                          <a:srgbClr val="FFFFFF"/>
                        </a:solidFill>
                      </a:endParaRPr>
                    </a:p>
                  </a:txBody>
                  <a:tcPr marL="72000" marR="3600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CA" sz="1800" b="1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CA"/>
                    </a:p>
                  </a:txBody>
                  <a:tcPr marL="36000" marR="72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CA" sz="2000" b="1">
                        <a:solidFill>
                          <a:srgbClr val="FFFFFF"/>
                        </a:solidFill>
                      </a:endParaRPr>
                    </a:p>
                  </a:txBody>
                  <a:tcPr marL="36000" marR="72000" marT="0" marB="0">
                    <a:lnL>
                      <a:noFill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CA" sz="2000" b="1">
                        <a:solidFill>
                          <a:srgbClr val="FFFFFF"/>
                        </a:solidFill>
                      </a:endParaRPr>
                    </a:p>
                  </a:txBody>
                  <a:tcPr marL="72000" marR="3600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 bwMode="auto">
          <a:xfrm>
            <a:off x="2872636" y="2450548"/>
            <a:ext cx="43206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 smtClean="0">
                <a:ln w="12700">
                  <a:noFill/>
                </a:ln>
                <a:solidFill>
                  <a:srgbClr val="C0C0C0"/>
                </a:solidFill>
              </a:rPr>
              <a:t/>
            </a:r>
            <a:br>
              <a:rPr lang="en-CA" smtClean="0">
                <a:ln w="12700">
                  <a:noFill/>
                </a:ln>
                <a:solidFill>
                  <a:srgbClr val="C0C0C0"/>
                </a:solidFill>
              </a:rPr>
            </a:br>
            <a:r>
              <a:rPr lang="en-CA" b="0" smtClean="0">
                <a:ln w="12700">
                  <a:noFill/>
                </a:ln>
                <a:solidFill>
                  <a:srgbClr val="C0C0C0"/>
                </a:solidFill>
              </a:rPr>
              <a:t>of same length as message </a:t>
            </a:r>
            <a:endParaRPr lang="en-US" b="0" smtClean="0">
              <a:ln w="12700">
                <a:noFill/>
              </a:ln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2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Proposed full eavesdropper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6183" y="2129433"/>
            <a:ext cx="9874634" cy="2088233"/>
            <a:chOff x="206183" y="2057424"/>
            <a:chExt cx="9874634" cy="2088233"/>
          </a:xfrm>
        </p:grpSpPr>
        <p:sp>
          <p:nvSpPr>
            <p:cNvPr id="24584" name="Freeform 62"/>
            <p:cNvSpPr>
              <a:spLocks/>
            </p:cNvSpPr>
            <p:nvPr/>
          </p:nvSpPr>
          <p:spPr bwMode="auto">
            <a:xfrm>
              <a:off x="2786728" y="2057424"/>
              <a:ext cx="4713544" cy="2088233"/>
            </a:xfrm>
            <a:custGeom>
              <a:avLst/>
              <a:gdLst>
                <a:gd name="T0" fmla="*/ 2147483647 w 2970"/>
                <a:gd name="T1" fmla="*/ 0 h 1109"/>
                <a:gd name="T2" fmla="*/ 2147483647 w 2970"/>
                <a:gd name="T3" fmla="*/ 0 h 1109"/>
                <a:gd name="T4" fmla="*/ 2147483647 w 2970"/>
                <a:gd name="T5" fmla="*/ 0 h 1109"/>
                <a:gd name="T6" fmla="*/ 2147483647 w 2970"/>
                <a:gd name="T7" fmla="*/ 2147483647 h 1109"/>
                <a:gd name="T8" fmla="*/ 2147483647 w 2970"/>
                <a:gd name="T9" fmla="*/ 2147483647 h 1109"/>
                <a:gd name="T10" fmla="*/ 2147483647 w 2970"/>
                <a:gd name="T11" fmla="*/ 2147483647 h 1109"/>
                <a:gd name="T12" fmla="*/ 2147483647 w 2970"/>
                <a:gd name="T13" fmla="*/ 2147483647 h 1109"/>
                <a:gd name="T14" fmla="*/ 2147483647 w 2970"/>
                <a:gd name="T15" fmla="*/ 2147483647 h 1109"/>
                <a:gd name="T16" fmla="*/ 0 w 2970"/>
                <a:gd name="T17" fmla="*/ 2147483647 h 1109"/>
                <a:gd name="T18" fmla="*/ 0 w 2970"/>
                <a:gd name="T19" fmla="*/ 2147483647 h 1109"/>
                <a:gd name="T20" fmla="*/ 0 w 2970"/>
                <a:gd name="T21" fmla="*/ 2147483647 h 1109"/>
                <a:gd name="T22" fmla="*/ 0 w 2970"/>
                <a:gd name="T23" fmla="*/ 2147483647 h 1109"/>
                <a:gd name="T24" fmla="*/ 2147483647 w 2970"/>
                <a:gd name="T25" fmla="*/ 2147483647 h 1109"/>
                <a:gd name="T26" fmla="*/ 2147483647 w 2970"/>
                <a:gd name="T27" fmla="*/ 2147483647 h 1109"/>
                <a:gd name="T28" fmla="*/ 2147483647 w 2970"/>
                <a:gd name="T29" fmla="*/ 2147483647 h 1109"/>
                <a:gd name="T30" fmla="*/ 2147483647 w 2970"/>
                <a:gd name="T31" fmla="*/ 2147483647 h 1109"/>
                <a:gd name="T32" fmla="*/ 2147483647 w 2970"/>
                <a:gd name="T33" fmla="*/ 2147483647 h 1109"/>
                <a:gd name="T34" fmla="*/ 2147483647 w 2970"/>
                <a:gd name="T35" fmla="*/ 2147483647 h 1109"/>
                <a:gd name="T36" fmla="*/ 2147483647 w 2970"/>
                <a:gd name="T37" fmla="*/ 2147483647 h 1109"/>
                <a:gd name="T38" fmla="*/ 2147483647 w 2970"/>
                <a:gd name="T39" fmla="*/ 2147483647 h 1109"/>
                <a:gd name="T40" fmla="*/ 2147483647 w 2970"/>
                <a:gd name="T41" fmla="*/ 2147483647 h 1109"/>
                <a:gd name="T42" fmla="*/ 2147483647 w 2970"/>
                <a:gd name="T43" fmla="*/ 2147483647 h 1109"/>
                <a:gd name="T44" fmla="*/ 2147483647 w 2970"/>
                <a:gd name="T45" fmla="*/ 2147483647 h 1109"/>
                <a:gd name="T46" fmla="*/ 2147483647 w 2970"/>
                <a:gd name="T47" fmla="*/ 2147483647 h 1109"/>
                <a:gd name="T48" fmla="*/ 2147483647 w 2970"/>
                <a:gd name="T49" fmla="*/ 2147483647 h 1109"/>
                <a:gd name="T50" fmla="*/ 2147483647 w 2970"/>
                <a:gd name="T51" fmla="*/ 2147483647 h 1109"/>
                <a:gd name="T52" fmla="*/ 2147483647 w 2970"/>
                <a:gd name="T53" fmla="*/ 2147483647 h 1109"/>
                <a:gd name="T54" fmla="*/ 2147483647 w 2970"/>
                <a:gd name="T55" fmla="*/ 2147483647 h 1109"/>
                <a:gd name="T56" fmla="*/ 2147483647 w 2970"/>
                <a:gd name="T57" fmla="*/ 2147483647 h 1109"/>
                <a:gd name="T58" fmla="*/ 2147483647 w 2970"/>
                <a:gd name="T59" fmla="*/ 2147483647 h 1109"/>
                <a:gd name="T60" fmla="*/ 2147483647 w 2970"/>
                <a:gd name="T61" fmla="*/ 2147483647 h 1109"/>
                <a:gd name="T62" fmla="*/ 2147483647 w 2970"/>
                <a:gd name="T63" fmla="*/ 2147483647 h 1109"/>
                <a:gd name="T64" fmla="*/ 2147483647 w 2970"/>
                <a:gd name="T65" fmla="*/ 2147483647 h 1109"/>
                <a:gd name="T66" fmla="*/ 2147483647 w 2970"/>
                <a:gd name="T67" fmla="*/ 2147483647 h 1109"/>
                <a:gd name="T68" fmla="*/ 2147483647 w 2970"/>
                <a:gd name="T69" fmla="*/ 2147483647 h 1109"/>
                <a:gd name="T70" fmla="*/ 2147483647 w 2970"/>
                <a:gd name="T71" fmla="*/ 0 h 1109"/>
                <a:gd name="T72" fmla="*/ 2147483647 w 2970"/>
                <a:gd name="T73" fmla="*/ 0 h 1109"/>
                <a:gd name="T74" fmla="*/ 2147483647 w 2970"/>
                <a:gd name="T75" fmla="*/ 0 h 110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970"/>
                <a:gd name="T115" fmla="*/ 0 h 1109"/>
                <a:gd name="T116" fmla="*/ 2970 w 2970"/>
                <a:gd name="T117" fmla="*/ 1109 h 110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970" h="1109">
                  <a:moveTo>
                    <a:pt x="61" y="0"/>
                  </a:moveTo>
                  <a:lnTo>
                    <a:pt x="61" y="0"/>
                  </a:lnTo>
                  <a:lnTo>
                    <a:pt x="49" y="0"/>
                  </a:lnTo>
                  <a:lnTo>
                    <a:pt x="36" y="3"/>
                  </a:lnTo>
                  <a:lnTo>
                    <a:pt x="26" y="10"/>
                  </a:lnTo>
                  <a:lnTo>
                    <a:pt x="20" y="16"/>
                  </a:lnTo>
                  <a:lnTo>
                    <a:pt x="10" y="26"/>
                  </a:lnTo>
                  <a:lnTo>
                    <a:pt x="4" y="36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1048"/>
                  </a:lnTo>
                  <a:lnTo>
                    <a:pt x="0" y="1061"/>
                  </a:lnTo>
                  <a:lnTo>
                    <a:pt x="4" y="1073"/>
                  </a:lnTo>
                  <a:lnTo>
                    <a:pt x="10" y="1083"/>
                  </a:lnTo>
                  <a:lnTo>
                    <a:pt x="20" y="1093"/>
                  </a:lnTo>
                  <a:lnTo>
                    <a:pt x="26" y="1099"/>
                  </a:lnTo>
                  <a:lnTo>
                    <a:pt x="36" y="1106"/>
                  </a:lnTo>
                  <a:lnTo>
                    <a:pt x="49" y="1109"/>
                  </a:lnTo>
                  <a:lnTo>
                    <a:pt x="61" y="1109"/>
                  </a:lnTo>
                  <a:lnTo>
                    <a:pt x="2909" y="1109"/>
                  </a:lnTo>
                  <a:lnTo>
                    <a:pt x="2921" y="1109"/>
                  </a:lnTo>
                  <a:lnTo>
                    <a:pt x="2934" y="1106"/>
                  </a:lnTo>
                  <a:lnTo>
                    <a:pt x="2944" y="1099"/>
                  </a:lnTo>
                  <a:lnTo>
                    <a:pt x="2950" y="1093"/>
                  </a:lnTo>
                  <a:lnTo>
                    <a:pt x="2960" y="1083"/>
                  </a:lnTo>
                  <a:lnTo>
                    <a:pt x="2966" y="1073"/>
                  </a:lnTo>
                  <a:lnTo>
                    <a:pt x="2970" y="1061"/>
                  </a:lnTo>
                  <a:lnTo>
                    <a:pt x="2970" y="1048"/>
                  </a:lnTo>
                  <a:lnTo>
                    <a:pt x="2970" y="61"/>
                  </a:lnTo>
                  <a:lnTo>
                    <a:pt x="2970" y="48"/>
                  </a:lnTo>
                  <a:lnTo>
                    <a:pt x="2966" y="36"/>
                  </a:lnTo>
                  <a:lnTo>
                    <a:pt x="2960" y="26"/>
                  </a:lnTo>
                  <a:lnTo>
                    <a:pt x="2950" y="16"/>
                  </a:lnTo>
                  <a:lnTo>
                    <a:pt x="2944" y="10"/>
                  </a:lnTo>
                  <a:lnTo>
                    <a:pt x="2934" y="3"/>
                  </a:lnTo>
                  <a:lnTo>
                    <a:pt x="2921" y="0"/>
                  </a:lnTo>
                  <a:lnTo>
                    <a:pt x="2909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B2B2B2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Freeform 68"/>
            <p:cNvSpPr>
              <a:spLocks/>
            </p:cNvSpPr>
            <p:nvPr/>
          </p:nvSpPr>
          <p:spPr bwMode="auto">
            <a:xfrm>
              <a:off x="4837198" y="2555625"/>
              <a:ext cx="1555310" cy="1059345"/>
            </a:xfrm>
            <a:custGeom>
              <a:avLst/>
              <a:gdLst>
                <a:gd name="T0" fmla="*/ 2147483647 w 980"/>
                <a:gd name="T1" fmla="*/ 0 h 646"/>
                <a:gd name="T2" fmla="*/ 2147483647 w 980"/>
                <a:gd name="T3" fmla="*/ 0 h 646"/>
                <a:gd name="T4" fmla="*/ 2147483647 w 980"/>
                <a:gd name="T5" fmla="*/ 0 h 646"/>
                <a:gd name="T6" fmla="*/ 2147483647 w 980"/>
                <a:gd name="T7" fmla="*/ 2147483647 h 646"/>
                <a:gd name="T8" fmla="*/ 2147483647 w 980"/>
                <a:gd name="T9" fmla="*/ 2147483647 h 646"/>
                <a:gd name="T10" fmla="*/ 2147483647 w 980"/>
                <a:gd name="T11" fmla="*/ 2147483647 h 646"/>
                <a:gd name="T12" fmla="*/ 2147483647 w 980"/>
                <a:gd name="T13" fmla="*/ 2147483647 h 646"/>
                <a:gd name="T14" fmla="*/ 2147483647 w 980"/>
                <a:gd name="T15" fmla="*/ 2147483647 h 646"/>
                <a:gd name="T16" fmla="*/ 0 w 980"/>
                <a:gd name="T17" fmla="*/ 2147483647 h 646"/>
                <a:gd name="T18" fmla="*/ 0 w 980"/>
                <a:gd name="T19" fmla="*/ 2147483647 h 646"/>
                <a:gd name="T20" fmla="*/ 0 w 980"/>
                <a:gd name="T21" fmla="*/ 2147483647 h 646"/>
                <a:gd name="T22" fmla="*/ 0 w 980"/>
                <a:gd name="T23" fmla="*/ 2147483647 h 646"/>
                <a:gd name="T24" fmla="*/ 2147483647 w 980"/>
                <a:gd name="T25" fmla="*/ 2147483647 h 646"/>
                <a:gd name="T26" fmla="*/ 2147483647 w 980"/>
                <a:gd name="T27" fmla="*/ 2147483647 h 646"/>
                <a:gd name="T28" fmla="*/ 2147483647 w 980"/>
                <a:gd name="T29" fmla="*/ 2147483647 h 646"/>
                <a:gd name="T30" fmla="*/ 2147483647 w 980"/>
                <a:gd name="T31" fmla="*/ 2147483647 h 646"/>
                <a:gd name="T32" fmla="*/ 2147483647 w 980"/>
                <a:gd name="T33" fmla="*/ 2147483647 h 646"/>
                <a:gd name="T34" fmla="*/ 2147483647 w 980"/>
                <a:gd name="T35" fmla="*/ 2147483647 h 646"/>
                <a:gd name="T36" fmla="*/ 2147483647 w 980"/>
                <a:gd name="T37" fmla="*/ 2147483647 h 646"/>
                <a:gd name="T38" fmla="*/ 2147483647 w 980"/>
                <a:gd name="T39" fmla="*/ 2147483647 h 646"/>
                <a:gd name="T40" fmla="*/ 2147483647 w 980"/>
                <a:gd name="T41" fmla="*/ 2147483647 h 646"/>
                <a:gd name="T42" fmla="*/ 2147483647 w 980"/>
                <a:gd name="T43" fmla="*/ 2147483647 h 646"/>
                <a:gd name="T44" fmla="*/ 2147483647 w 980"/>
                <a:gd name="T45" fmla="*/ 2147483647 h 646"/>
                <a:gd name="T46" fmla="*/ 2147483647 w 980"/>
                <a:gd name="T47" fmla="*/ 2147483647 h 646"/>
                <a:gd name="T48" fmla="*/ 2147483647 w 980"/>
                <a:gd name="T49" fmla="*/ 2147483647 h 646"/>
                <a:gd name="T50" fmla="*/ 2147483647 w 980"/>
                <a:gd name="T51" fmla="*/ 2147483647 h 646"/>
                <a:gd name="T52" fmla="*/ 2147483647 w 980"/>
                <a:gd name="T53" fmla="*/ 2147483647 h 646"/>
                <a:gd name="T54" fmla="*/ 2147483647 w 980"/>
                <a:gd name="T55" fmla="*/ 2147483647 h 646"/>
                <a:gd name="T56" fmla="*/ 2147483647 w 980"/>
                <a:gd name="T57" fmla="*/ 2147483647 h 646"/>
                <a:gd name="T58" fmla="*/ 2147483647 w 980"/>
                <a:gd name="T59" fmla="*/ 2147483647 h 646"/>
                <a:gd name="T60" fmla="*/ 2147483647 w 980"/>
                <a:gd name="T61" fmla="*/ 2147483647 h 646"/>
                <a:gd name="T62" fmla="*/ 2147483647 w 980"/>
                <a:gd name="T63" fmla="*/ 2147483647 h 646"/>
                <a:gd name="T64" fmla="*/ 2147483647 w 980"/>
                <a:gd name="T65" fmla="*/ 2147483647 h 646"/>
                <a:gd name="T66" fmla="*/ 2147483647 w 980"/>
                <a:gd name="T67" fmla="*/ 2147483647 h 646"/>
                <a:gd name="T68" fmla="*/ 2147483647 w 980"/>
                <a:gd name="T69" fmla="*/ 2147483647 h 646"/>
                <a:gd name="T70" fmla="*/ 2147483647 w 980"/>
                <a:gd name="T71" fmla="*/ 0 h 646"/>
                <a:gd name="T72" fmla="*/ 2147483647 w 980"/>
                <a:gd name="T73" fmla="*/ 0 h 646"/>
                <a:gd name="T74" fmla="*/ 2147483647 w 980"/>
                <a:gd name="T75" fmla="*/ 0 h 6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80"/>
                <a:gd name="T115" fmla="*/ 0 h 646"/>
                <a:gd name="T116" fmla="*/ 980 w 980"/>
                <a:gd name="T117" fmla="*/ 646 h 6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80" h="646">
                  <a:moveTo>
                    <a:pt x="58" y="0"/>
                  </a:moveTo>
                  <a:lnTo>
                    <a:pt x="58" y="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26" y="10"/>
                  </a:lnTo>
                  <a:lnTo>
                    <a:pt x="16" y="19"/>
                  </a:lnTo>
                  <a:lnTo>
                    <a:pt x="10" y="26"/>
                  </a:lnTo>
                  <a:lnTo>
                    <a:pt x="3" y="38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585"/>
                  </a:lnTo>
                  <a:lnTo>
                    <a:pt x="0" y="597"/>
                  </a:lnTo>
                  <a:lnTo>
                    <a:pt x="3" y="607"/>
                  </a:lnTo>
                  <a:lnTo>
                    <a:pt x="10" y="620"/>
                  </a:lnTo>
                  <a:lnTo>
                    <a:pt x="16" y="626"/>
                  </a:lnTo>
                  <a:lnTo>
                    <a:pt x="26" y="636"/>
                  </a:lnTo>
                  <a:lnTo>
                    <a:pt x="36" y="639"/>
                  </a:lnTo>
                  <a:lnTo>
                    <a:pt x="48" y="642"/>
                  </a:lnTo>
                  <a:lnTo>
                    <a:pt x="58" y="646"/>
                  </a:lnTo>
                  <a:lnTo>
                    <a:pt x="919" y="646"/>
                  </a:lnTo>
                  <a:lnTo>
                    <a:pt x="932" y="642"/>
                  </a:lnTo>
                  <a:lnTo>
                    <a:pt x="945" y="639"/>
                  </a:lnTo>
                  <a:lnTo>
                    <a:pt x="955" y="636"/>
                  </a:lnTo>
                  <a:lnTo>
                    <a:pt x="964" y="626"/>
                  </a:lnTo>
                  <a:lnTo>
                    <a:pt x="971" y="620"/>
                  </a:lnTo>
                  <a:lnTo>
                    <a:pt x="977" y="607"/>
                  </a:lnTo>
                  <a:lnTo>
                    <a:pt x="980" y="597"/>
                  </a:lnTo>
                  <a:lnTo>
                    <a:pt x="980" y="585"/>
                  </a:lnTo>
                  <a:lnTo>
                    <a:pt x="980" y="61"/>
                  </a:lnTo>
                  <a:lnTo>
                    <a:pt x="980" y="48"/>
                  </a:lnTo>
                  <a:lnTo>
                    <a:pt x="977" y="38"/>
                  </a:lnTo>
                  <a:lnTo>
                    <a:pt x="971" y="26"/>
                  </a:lnTo>
                  <a:lnTo>
                    <a:pt x="964" y="19"/>
                  </a:lnTo>
                  <a:lnTo>
                    <a:pt x="955" y="10"/>
                  </a:lnTo>
                  <a:lnTo>
                    <a:pt x="945" y="6"/>
                  </a:lnTo>
                  <a:lnTo>
                    <a:pt x="932" y="0"/>
                  </a:lnTo>
                  <a:lnTo>
                    <a:pt x="919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FFFF"/>
            </a:solidFill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Freeform 70"/>
            <p:cNvSpPr>
              <a:spLocks/>
            </p:cNvSpPr>
            <p:nvPr/>
          </p:nvSpPr>
          <p:spPr bwMode="auto">
            <a:xfrm>
              <a:off x="2869254" y="2555625"/>
              <a:ext cx="1555310" cy="1059345"/>
            </a:xfrm>
            <a:custGeom>
              <a:avLst/>
              <a:gdLst>
                <a:gd name="T0" fmla="*/ 2147483647 w 980"/>
                <a:gd name="T1" fmla="*/ 0 h 646"/>
                <a:gd name="T2" fmla="*/ 2147483647 w 980"/>
                <a:gd name="T3" fmla="*/ 0 h 646"/>
                <a:gd name="T4" fmla="*/ 2147483647 w 980"/>
                <a:gd name="T5" fmla="*/ 0 h 646"/>
                <a:gd name="T6" fmla="*/ 2147483647 w 980"/>
                <a:gd name="T7" fmla="*/ 2147483647 h 646"/>
                <a:gd name="T8" fmla="*/ 2147483647 w 980"/>
                <a:gd name="T9" fmla="*/ 2147483647 h 646"/>
                <a:gd name="T10" fmla="*/ 2147483647 w 980"/>
                <a:gd name="T11" fmla="*/ 2147483647 h 646"/>
                <a:gd name="T12" fmla="*/ 2147483647 w 980"/>
                <a:gd name="T13" fmla="*/ 2147483647 h 646"/>
                <a:gd name="T14" fmla="*/ 2147483647 w 980"/>
                <a:gd name="T15" fmla="*/ 2147483647 h 646"/>
                <a:gd name="T16" fmla="*/ 0 w 980"/>
                <a:gd name="T17" fmla="*/ 2147483647 h 646"/>
                <a:gd name="T18" fmla="*/ 0 w 980"/>
                <a:gd name="T19" fmla="*/ 2147483647 h 646"/>
                <a:gd name="T20" fmla="*/ 0 w 980"/>
                <a:gd name="T21" fmla="*/ 2147483647 h 646"/>
                <a:gd name="T22" fmla="*/ 0 w 980"/>
                <a:gd name="T23" fmla="*/ 2147483647 h 646"/>
                <a:gd name="T24" fmla="*/ 2147483647 w 980"/>
                <a:gd name="T25" fmla="*/ 2147483647 h 646"/>
                <a:gd name="T26" fmla="*/ 2147483647 w 980"/>
                <a:gd name="T27" fmla="*/ 2147483647 h 646"/>
                <a:gd name="T28" fmla="*/ 2147483647 w 980"/>
                <a:gd name="T29" fmla="*/ 2147483647 h 646"/>
                <a:gd name="T30" fmla="*/ 2147483647 w 980"/>
                <a:gd name="T31" fmla="*/ 2147483647 h 646"/>
                <a:gd name="T32" fmla="*/ 2147483647 w 980"/>
                <a:gd name="T33" fmla="*/ 2147483647 h 646"/>
                <a:gd name="T34" fmla="*/ 2147483647 w 980"/>
                <a:gd name="T35" fmla="*/ 2147483647 h 646"/>
                <a:gd name="T36" fmla="*/ 2147483647 w 980"/>
                <a:gd name="T37" fmla="*/ 2147483647 h 646"/>
                <a:gd name="T38" fmla="*/ 2147483647 w 980"/>
                <a:gd name="T39" fmla="*/ 2147483647 h 646"/>
                <a:gd name="T40" fmla="*/ 2147483647 w 980"/>
                <a:gd name="T41" fmla="*/ 2147483647 h 646"/>
                <a:gd name="T42" fmla="*/ 2147483647 w 980"/>
                <a:gd name="T43" fmla="*/ 2147483647 h 646"/>
                <a:gd name="T44" fmla="*/ 2147483647 w 980"/>
                <a:gd name="T45" fmla="*/ 2147483647 h 646"/>
                <a:gd name="T46" fmla="*/ 2147483647 w 980"/>
                <a:gd name="T47" fmla="*/ 2147483647 h 646"/>
                <a:gd name="T48" fmla="*/ 2147483647 w 980"/>
                <a:gd name="T49" fmla="*/ 2147483647 h 646"/>
                <a:gd name="T50" fmla="*/ 2147483647 w 980"/>
                <a:gd name="T51" fmla="*/ 2147483647 h 646"/>
                <a:gd name="T52" fmla="*/ 2147483647 w 980"/>
                <a:gd name="T53" fmla="*/ 2147483647 h 646"/>
                <a:gd name="T54" fmla="*/ 2147483647 w 980"/>
                <a:gd name="T55" fmla="*/ 2147483647 h 646"/>
                <a:gd name="T56" fmla="*/ 2147483647 w 980"/>
                <a:gd name="T57" fmla="*/ 2147483647 h 646"/>
                <a:gd name="T58" fmla="*/ 2147483647 w 980"/>
                <a:gd name="T59" fmla="*/ 2147483647 h 646"/>
                <a:gd name="T60" fmla="*/ 2147483647 w 980"/>
                <a:gd name="T61" fmla="*/ 2147483647 h 646"/>
                <a:gd name="T62" fmla="*/ 2147483647 w 980"/>
                <a:gd name="T63" fmla="*/ 2147483647 h 646"/>
                <a:gd name="T64" fmla="*/ 2147483647 w 980"/>
                <a:gd name="T65" fmla="*/ 2147483647 h 646"/>
                <a:gd name="T66" fmla="*/ 2147483647 w 980"/>
                <a:gd name="T67" fmla="*/ 2147483647 h 646"/>
                <a:gd name="T68" fmla="*/ 2147483647 w 980"/>
                <a:gd name="T69" fmla="*/ 2147483647 h 646"/>
                <a:gd name="T70" fmla="*/ 2147483647 w 980"/>
                <a:gd name="T71" fmla="*/ 0 h 646"/>
                <a:gd name="T72" fmla="*/ 2147483647 w 980"/>
                <a:gd name="T73" fmla="*/ 0 h 646"/>
                <a:gd name="T74" fmla="*/ 2147483647 w 980"/>
                <a:gd name="T75" fmla="*/ 0 h 6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80"/>
                <a:gd name="T115" fmla="*/ 0 h 646"/>
                <a:gd name="T116" fmla="*/ 980 w 980"/>
                <a:gd name="T117" fmla="*/ 646 h 6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80" h="646">
                  <a:moveTo>
                    <a:pt x="61" y="0"/>
                  </a:moveTo>
                  <a:lnTo>
                    <a:pt x="61" y="0"/>
                  </a:lnTo>
                  <a:lnTo>
                    <a:pt x="48" y="0"/>
                  </a:lnTo>
                  <a:lnTo>
                    <a:pt x="38" y="6"/>
                  </a:lnTo>
                  <a:lnTo>
                    <a:pt x="25" y="10"/>
                  </a:lnTo>
                  <a:lnTo>
                    <a:pt x="19" y="19"/>
                  </a:lnTo>
                  <a:lnTo>
                    <a:pt x="9" y="26"/>
                  </a:lnTo>
                  <a:lnTo>
                    <a:pt x="6" y="38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585"/>
                  </a:lnTo>
                  <a:lnTo>
                    <a:pt x="0" y="597"/>
                  </a:lnTo>
                  <a:lnTo>
                    <a:pt x="6" y="607"/>
                  </a:lnTo>
                  <a:lnTo>
                    <a:pt x="9" y="620"/>
                  </a:lnTo>
                  <a:lnTo>
                    <a:pt x="19" y="626"/>
                  </a:lnTo>
                  <a:lnTo>
                    <a:pt x="25" y="636"/>
                  </a:lnTo>
                  <a:lnTo>
                    <a:pt x="38" y="639"/>
                  </a:lnTo>
                  <a:lnTo>
                    <a:pt x="48" y="642"/>
                  </a:lnTo>
                  <a:lnTo>
                    <a:pt x="61" y="646"/>
                  </a:lnTo>
                  <a:lnTo>
                    <a:pt x="922" y="646"/>
                  </a:lnTo>
                  <a:lnTo>
                    <a:pt x="932" y="642"/>
                  </a:lnTo>
                  <a:lnTo>
                    <a:pt x="945" y="639"/>
                  </a:lnTo>
                  <a:lnTo>
                    <a:pt x="954" y="636"/>
                  </a:lnTo>
                  <a:lnTo>
                    <a:pt x="964" y="626"/>
                  </a:lnTo>
                  <a:lnTo>
                    <a:pt x="970" y="620"/>
                  </a:lnTo>
                  <a:lnTo>
                    <a:pt x="977" y="607"/>
                  </a:lnTo>
                  <a:lnTo>
                    <a:pt x="980" y="597"/>
                  </a:lnTo>
                  <a:lnTo>
                    <a:pt x="980" y="585"/>
                  </a:lnTo>
                  <a:lnTo>
                    <a:pt x="980" y="61"/>
                  </a:lnTo>
                  <a:lnTo>
                    <a:pt x="980" y="48"/>
                  </a:lnTo>
                  <a:lnTo>
                    <a:pt x="977" y="38"/>
                  </a:lnTo>
                  <a:lnTo>
                    <a:pt x="970" y="26"/>
                  </a:lnTo>
                  <a:lnTo>
                    <a:pt x="964" y="19"/>
                  </a:lnTo>
                  <a:lnTo>
                    <a:pt x="954" y="10"/>
                  </a:lnTo>
                  <a:lnTo>
                    <a:pt x="945" y="6"/>
                  </a:lnTo>
                  <a:lnTo>
                    <a:pt x="932" y="0"/>
                  </a:lnTo>
                  <a:lnTo>
                    <a:pt x="922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6796047" y="3197232"/>
              <a:ext cx="618112" cy="696965"/>
              <a:chOff x="6776977" y="2570424"/>
              <a:chExt cx="610385" cy="598535"/>
            </a:xfrm>
          </p:grpSpPr>
          <p:sp>
            <p:nvSpPr>
              <p:cNvPr id="24595" name="Freeform 73"/>
              <p:cNvSpPr>
                <a:spLocks/>
              </p:cNvSpPr>
              <p:nvPr/>
            </p:nvSpPr>
            <p:spPr bwMode="auto">
              <a:xfrm>
                <a:off x="6776977" y="3018542"/>
                <a:ext cx="157462" cy="150417"/>
              </a:xfrm>
              <a:custGeom>
                <a:avLst/>
                <a:gdLst>
                  <a:gd name="T0" fmla="*/ 0 w 94"/>
                  <a:gd name="T1" fmla="*/ 2147483647 h 96"/>
                  <a:gd name="T2" fmla="*/ 0 w 94"/>
                  <a:gd name="T3" fmla="*/ 2147483647 h 96"/>
                  <a:gd name="T4" fmla="*/ 0 w 94"/>
                  <a:gd name="T5" fmla="*/ 2147483647 h 96"/>
                  <a:gd name="T6" fmla="*/ 2147483647 w 94"/>
                  <a:gd name="T7" fmla="*/ 2147483647 h 96"/>
                  <a:gd name="T8" fmla="*/ 2147483647 w 94"/>
                  <a:gd name="T9" fmla="*/ 2147483647 h 96"/>
                  <a:gd name="T10" fmla="*/ 2147483647 w 94"/>
                  <a:gd name="T11" fmla="*/ 2147483647 h 96"/>
                  <a:gd name="T12" fmla="*/ 2147483647 w 94"/>
                  <a:gd name="T13" fmla="*/ 2147483647 h 96"/>
                  <a:gd name="T14" fmla="*/ 2147483647 w 94"/>
                  <a:gd name="T15" fmla="*/ 2147483647 h 96"/>
                  <a:gd name="T16" fmla="*/ 2147483647 w 94"/>
                  <a:gd name="T17" fmla="*/ 2147483647 h 96"/>
                  <a:gd name="T18" fmla="*/ 2147483647 w 94"/>
                  <a:gd name="T19" fmla="*/ 2147483647 h 96"/>
                  <a:gd name="T20" fmla="*/ 2147483647 w 94"/>
                  <a:gd name="T21" fmla="*/ 0 h 96"/>
                  <a:gd name="T22" fmla="*/ 2147483647 w 94"/>
                  <a:gd name="T23" fmla="*/ 0 h 96"/>
                  <a:gd name="T24" fmla="*/ 2147483647 w 94"/>
                  <a:gd name="T25" fmla="*/ 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4"/>
                  <a:gd name="T40" fmla="*/ 0 h 96"/>
                  <a:gd name="T41" fmla="*/ 94 w 94"/>
                  <a:gd name="T42" fmla="*/ 96 h 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4" h="96">
                    <a:moveTo>
                      <a:pt x="0" y="96"/>
                    </a:moveTo>
                    <a:lnTo>
                      <a:pt x="0" y="96"/>
                    </a:lnTo>
                    <a:lnTo>
                      <a:pt x="20" y="93"/>
                    </a:lnTo>
                    <a:lnTo>
                      <a:pt x="39" y="87"/>
                    </a:lnTo>
                    <a:lnTo>
                      <a:pt x="55" y="80"/>
                    </a:lnTo>
                    <a:lnTo>
                      <a:pt x="68" y="68"/>
                    </a:lnTo>
                    <a:lnTo>
                      <a:pt x="78" y="55"/>
                    </a:lnTo>
                    <a:lnTo>
                      <a:pt x="87" y="3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6" name="Freeform 74"/>
              <p:cNvSpPr>
                <a:spLocks/>
              </p:cNvSpPr>
              <p:nvPr/>
            </p:nvSpPr>
            <p:spPr bwMode="auto">
              <a:xfrm>
                <a:off x="6934437" y="2868125"/>
                <a:ext cx="150452" cy="150417"/>
              </a:xfrm>
              <a:custGeom>
                <a:avLst/>
                <a:gdLst>
                  <a:gd name="T0" fmla="*/ 0 w 96"/>
                  <a:gd name="T1" fmla="*/ 2147483647 h 96"/>
                  <a:gd name="T2" fmla="*/ 2147483647 w 96"/>
                  <a:gd name="T3" fmla="*/ 2147483647 h 96"/>
                  <a:gd name="T4" fmla="*/ 2147483647 w 96"/>
                  <a:gd name="T5" fmla="*/ 2147483647 h 96"/>
                  <a:gd name="T6" fmla="*/ 2147483647 w 96"/>
                  <a:gd name="T7" fmla="*/ 2147483647 h 96"/>
                  <a:gd name="T8" fmla="*/ 2147483647 w 96"/>
                  <a:gd name="T9" fmla="*/ 2147483647 h 96"/>
                  <a:gd name="T10" fmla="*/ 2147483647 w 96"/>
                  <a:gd name="T11" fmla="*/ 2147483647 h 96"/>
                  <a:gd name="T12" fmla="*/ 2147483647 w 96"/>
                  <a:gd name="T13" fmla="*/ 2147483647 h 96"/>
                  <a:gd name="T14" fmla="*/ 2147483647 w 96"/>
                  <a:gd name="T15" fmla="*/ 2147483647 h 96"/>
                  <a:gd name="T16" fmla="*/ 2147483647 w 96"/>
                  <a:gd name="T17" fmla="*/ 0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96"/>
                  <a:gd name="T29" fmla="*/ 96 w 96"/>
                  <a:gd name="T30" fmla="*/ 96 h 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96">
                    <a:moveTo>
                      <a:pt x="0" y="96"/>
                    </a:moveTo>
                    <a:lnTo>
                      <a:pt x="3" y="77"/>
                    </a:lnTo>
                    <a:lnTo>
                      <a:pt x="9" y="57"/>
                    </a:lnTo>
                    <a:lnTo>
                      <a:pt x="19" y="41"/>
                    </a:lnTo>
                    <a:lnTo>
                      <a:pt x="29" y="29"/>
                    </a:lnTo>
                    <a:lnTo>
                      <a:pt x="45" y="16"/>
                    </a:lnTo>
                    <a:lnTo>
                      <a:pt x="61" y="6"/>
                    </a:lnTo>
                    <a:lnTo>
                      <a:pt x="77" y="3"/>
                    </a:lnTo>
                    <a:lnTo>
                      <a:pt x="96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7" name="Freeform 75"/>
              <p:cNvSpPr>
                <a:spLocks/>
              </p:cNvSpPr>
              <p:nvPr/>
            </p:nvSpPr>
            <p:spPr bwMode="auto">
              <a:xfrm>
                <a:off x="7235342" y="2570424"/>
                <a:ext cx="152020" cy="145717"/>
              </a:xfrm>
              <a:custGeom>
                <a:avLst/>
                <a:gdLst>
                  <a:gd name="T0" fmla="*/ 0 w 97"/>
                  <a:gd name="T1" fmla="*/ 2147483647 h 93"/>
                  <a:gd name="T2" fmla="*/ 0 w 97"/>
                  <a:gd name="T3" fmla="*/ 2147483647 h 93"/>
                  <a:gd name="T4" fmla="*/ 0 w 97"/>
                  <a:gd name="T5" fmla="*/ 2147483647 h 93"/>
                  <a:gd name="T6" fmla="*/ 2147483647 w 97"/>
                  <a:gd name="T7" fmla="*/ 2147483647 h 93"/>
                  <a:gd name="T8" fmla="*/ 2147483647 w 97"/>
                  <a:gd name="T9" fmla="*/ 2147483647 h 93"/>
                  <a:gd name="T10" fmla="*/ 2147483647 w 97"/>
                  <a:gd name="T11" fmla="*/ 2147483647 h 93"/>
                  <a:gd name="T12" fmla="*/ 2147483647 w 97"/>
                  <a:gd name="T13" fmla="*/ 2147483647 h 93"/>
                  <a:gd name="T14" fmla="*/ 2147483647 w 97"/>
                  <a:gd name="T15" fmla="*/ 2147483647 h 93"/>
                  <a:gd name="T16" fmla="*/ 2147483647 w 97"/>
                  <a:gd name="T17" fmla="*/ 2147483647 h 93"/>
                  <a:gd name="T18" fmla="*/ 2147483647 w 97"/>
                  <a:gd name="T19" fmla="*/ 0 h 93"/>
                  <a:gd name="T20" fmla="*/ 2147483647 w 97"/>
                  <a:gd name="T21" fmla="*/ 0 h 93"/>
                  <a:gd name="T22" fmla="*/ 2147483647 w 97"/>
                  <a:gd name="T23" fmla="*/ 0 h 93"/>
                  <a:gd name="T24" fmla="*/ 2147483647 w 97"/>
                  <a:gd name="T25" fmla="*/ 0 h 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7"/>
                  <a:gd name="T40" fmla="*/ 0 h 93"/>
                  <a:gd name="T41" fmla="*/ 97 w 97"/>
                  <a:gd name="T42" fmla="*/ 93 h 9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7" h="93">
                    <a:moveTo>
                      <a:pt x="0" y="93"/>
                    </a:moveTo>
                    <a:lnTo>
                      <a:pt x="0" y="93"/>
                    </a:lnTo>
                    <a:lnTo>
                      <a:pt x="4" y="74"/>
                    </a:lnTo>
                    <a:lnTo>
                      <a:pt x="10" y="58"/>
                    </a:lnTo>
                    <a:lnTo>
                      <a:pt x="16" y="42"/>
                    </a:lnTo>
                    <a:lnTo>
                      <a:pt x="29" y="26"/>
                    </a:lnTo>
                    <a:lnTo>
                      <a:pt x="42" y="16"/>
                    </a:lnTo>
                    <a:lnTo>
                      <a:pt x="58" y="7"/>
                    </a:lnTo>
                    <a:lnTo>
                      <a:pt x="78" y="0"/>
                    </a:lnTo>
                    <a:lnTo>
                      <a:pt x="97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8" name="Freeform 76"/>
              <p:cNvSpPr>
                <a:spLocks/>
              </p:cNvSpPr>
              <p:nvPr/>
            </p:nvSpPr>
            <p:spPr bwMode="auto">
              <a:xfrm>
                <a:off x="7084890" y="2716141"/>
                <a:ext cx="150452" cy="151985"/>
              </a:xfrm>
              <a:custGeom>
                <a:avLst/>
                <a:gdLst>
                  <a:gd name="T0" fmla="*/ 0 w 96"/>
                  <a:gd name="T1" fmla="*/ 2147483647 h 97"/>
                  <a:gd name="T2" fmla="*/ 2147483647 w 96"/>
                  <a:gd name="T3" fmla="*/ 2147483647 h 97"/>
                  <a:gd name="T4" fmla="*/ 2147483647 w 96"/>
                  <a:gd name="T5" fmla="*/ 2147483647 h 97"/>
                  <a:gd name="T6" fmla="*/ 2147483647 w 96"/>
                  <a:gd name="T7" fmla="*/ 2147483647 h 97"/>
                  <a:gd name="T8" fmla="*/ 2147483647 w 96"/>
                  <a:gd name="T9" fmla="*/ 2147483647 h 97"/>
                  <a:gd name="T10" fmla="*/ 2147483647 w 96"/>
                  <a:gd name="T11" fmla="*/ 2147483647 h 97"/>
                  <a:gd name="T12" fmla="*/ 2147483647 w 96"/>
                  <a:gd name="T13" fmla="*/ 2147483647 h 97"/>
                  <a:gd name="T14" fmla="*/ 2147483647 w 96"/>
                  <a:gd name="T15" fmla="*/ 2147483647 h 97"/>
                  <a:gd name="T16" fmla="*/ 2147483647 w 96"/>
                  <a:gd name="T17" fmla="*/ 0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97"/>
                  <a:gd name="T29" fmla="*/ 96 w 96"/>
                  <a:gd name="T30" fmla="*/ 97 h 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97">
                    <a:moveTo>
                      <a:pt x="0" y="97"/>
                    </a:moveTo>
                    <a:lnTo>
                      <a:pt x="19" y="93"/>
                    </a:lnTo>
                    <a:lnTo>
                      <a:pt x="39" y="90"/>
                    </a:lnTo>
                    <a:lnTo>
                      <a:pt x="55" y="81"/>
                    </a:lnTo>
                    <a:lnTo>
                      <a:pt x="67" y="68"/>
                    </a:lnTo>
                    <a:lnTo>
                      <a:pt x="80" y="55"/>
                    </a:lnTo>
                    <a:lnTo>
                      <a:pt x="90" y="39"/>
                    </a:lnTo>
                    <a:lnTo>
                      <a:pt x="96" y="20"/>
                    </a:lnTo>
                    <a:lnTo>
                      <a:pt x="96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9" name="Freeform 77"/>
              <p:cNvSpPr>
                <a:spLocks/>
              </p:cNvSpPr>
              <p:nvPr/>
            </p:nvSpPr>
            <p:spPr bwMode="auto">
              <a:xfrm>
                <a:off x="7084890" y="2868125"/>
                <a:ext cx="150452" cy="150417"/>
              </a:xfrm>
              <a:custGeom>
                <a:avLst/>
                <a:gdLst>
                  <a:gd name="T0" fmla="*/ 2147483647 w 96"/>
                  <a:gd name="T1" fmla="*/ 2147483647 h 96"/>
                  <a:gd name="T2" fmla="*/ 2147483647 w 96"/>
                  <a:gd name="T3" fmla="*/ 2147483647 h 96"/>
                  <a:gd name="T4" fmla="*/ 2147483647 w 96"/>
                  <a:gd name="T5" fmla="*/ 2147483647 h 96"/>
                  <a:gd name="T6" fmla="*/ 2147483647 w 96"/>
                  <a:gd name="T7" fmla="*/ 2147483647 h 96"/>
                  <a:gd name="T8" fmla="*/ 2147483647 w 96"/>
                  <a:gd name="T9" fmla="*/ 2147483647 h 96"/>
                  <a:gd name="T10" fmla="*/ 2147483647 w 96"/>
                  <a:gd name="T11" fmla="*/ 2147483647 h 96"/>
                  <a:gd name="T12" fmla="*/ 2147483647 w 96"/>
                  <a:gd name="T13" fmla="*/ 2147483647 h 96"/>
                  <a:gd name="T14" fmla="*/ 2147483647 w 96"/>
                  <a:gd name="T15" fmla="*/ 2147483647 h 96"/>
                  <a:gd name="T16" fmla="*/ 0 w 96"/>
                  <a:gd name="T17" fmla="*/ 0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96"/>
                  <a:gd name="T29" fmla="*/ 96 w 96"/>
                  <a:gd name="T30" fmla="*/ 96 h 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96">
                    <a:moveTo>
                      <a:pt x="96" y="96"/>
                    </a:moveTo>
                    <a:lnTo>
                      <a:pt x="96" y="77"/>
                    </a:lnTo>
                    <a:lnTo>
                      <a:pt x="90" y="57"/>
                    </a:lnTo>
                    <a:lnTo>
                      <a:pt x="80" y="41"/>
                    </a:lnTo>
                    <a:lnTo>
                      <a:pt x="67" y="29"/>
                    </a:lnTo>
                    <a:lnTo>
                      <a:pt x="55" y="16"/>
                    </a:lnTo>
                    <a:lnTo>
                      <a:pt x="39" y="9"/>
                    </a:lnTo>
                    <a:lnTo>
                      <a:pt x="19" y="3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0" name="Freeform 78"/>
              <p:cNvSpPr>
                <a:spLocks/>
              </p:cNvSpPr>
              <p:nvPr/>
            </p:nvSpPr>
            <p:spPr bwMode="auto">
              <a:xfrm>
                <a:off x="7235342" y="3018542"/>
                <a:ext cx="152020" cy="150417"/>
              </a:xfrm>
              <a:custGeom>
                <a:avLst/>
                <a:gdLst>
                  <a:gd name="T0" fmla="*/ 2147483647 w 97"/>
                  <a:gd name="T1" fmla="*/ 2147483647 h 96"/>
                  <a:gd name="T2" fmla="*/ 2147483647 w 97"/>
                  <a:gd name="T3" fmla="*/ 2147483647 h 96"/>
                  <a:gd name="T4" fmla="*/ 2147483647 w 97"/>
                  <a:gd name="T5" fmla="*/ 2147483647 h 96"/>
                  <a:gd name="T6" fmla="*/ 2147483647 w 97"/>
                  <a:gd name="T7" fmla="*/ 2147483647 h 96"/>
                  <a:gd name="T8" fmla="*/ 2147483647 w 97"/>
                  <a:gd name="T9" fmla="*/ 2147483647 h 96"/>
                  <a:gd name="T10" fmla="*/ 2147483647 w 97"/>
                  <a:gd name="T11" fmla="*/ 2147483647 h 96"/>
                  <a:gd name="T12" fmla="*/ 2147483647 w 97"/>
                  <a:gd name="T13" fmla="*/ 2147483647 h 96"/>
                  <a:gd name="T14" fmla="*/ 2147483647 w 97"/>
                  <a:gd name="T15" fmla="*/ 2147483647 h 96"/>
                  <a:gd name="T16" fmla="*/ 2147483647 w 97"/>
                  <a:gd name="T17" fmla="*/ 2147483647 h 96"/>
                  <a:gd name="T18" fmla="*/ 2147483647 w 97"/>
                  <a:gd name="T19" fmla="*/ 2147483647 h 96"/>
                  <a:gd name="T20" fmla="*/ 0 w 97"/>
                  <a:gd name="T21" fmla="*/ 0 h 96"/>
                  <a:gd name="T22" fmla="*/ 0 w 97"/>
                  <a:gd name="T23" fmla="*/ 0 h 96"/>
                  <a:gd name="T24" fmla="*/ 0 w 97"/>
                  <a:gd name="T25" fmla="*/ 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7"/>
                  <a:gd name="T40" fmla="*/ 0 h 96"/>
                  <a:gd name="T41" fmla="*/ 97 w 97"/>
                  <a:gd name="T42" fmla="*/ 96 h 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7" h="96">
                    <a:moveTo>
                      <a:pt x="97" y="96"/>
                    </a:moveTo>
                    <a:lnTo>
                      <a:pt x="97" y="96"/>
                    </a:lnTo>
                    <a:lnTo>
                      <a:pt x="78" y="93"/>
                    </a:lnTo>
                    <a:lnTo>
                      <a:pt x="58" y="87"/>
                    </a:lnTo>
                    <a:lnTo>
                      <a:pt x="42" y="80"/>
                    </a:lnTo>
                    <a:lnTo>
                      <a:pt x="29" y="68"/>
                    </a:lnTo>
                    <a:lnTo>
                      <a:pt x="16" y="55"/>
                    </a:lnTo>
                    <a:lnTo>
                      <a:pt x="10" y="39"/>
                    </a:lnTo>
                    <a:lnTo>
                      <a:pt x="4" y="19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1" name="Freeform 79"/>
              <p:cNvSpPr>
                <a:spLocks/>
              </p:cNvSpPr>
              <p:nvPr/>
            </p:nvSpPr>
            <p:spPr bwMode="auto">
              <a:xfrm>
                <a:off x="6934437" y="2716141"/>
                <a:ext cx="150452" cy="151985"/>
              </a:xfrm>
              <a:custGeom>
                <a:avLst/>
                <a:gdLst>
                  <a:gd name="T0" fmla="*/ 2147483647 w 96"/>
                  <a:gd name="T1" fmla="*/ 2147483647 h 97"/>
                  <a:gd name="T2" fmla="*/ 2147483647 w 96"/>
                  <a:gd name="T3" fmla="*/ 2147483647 h 97"/>
                  <a:gd name="T4" fmla="*/ 2147483647 w 96"/>
                  <a:gd name="T5" fmla="*/ 2147483647 h 97"/>
                  <a:gd name="T6" fmla="*/ 2147483647 w 96"/>
                  <a:gd name="T7" fmla="*/ 2147483647 h 97"/>
                  <a:gd name="T8" fmla="*/ 2147483647 w 96"/>
                  <a:gd name="T9" fmla="*/ 2147483647 h 97"/>
                  <a:gd name="T10" fmla="*/ 2147483647 w 96"/>
                  <a:gd name="T11" fmla="*/ 2147483647 h 97"/>
                  <a:gd name="T12" fmla="*/ 2147483647 w 96"/>
                  <a:gd name="T13" fmla="*/ 2147483647 h 97"/>
                  <a:gd name="T14" fmla="*/ 2147483647 w 96"/>
                  <a:gd name="T15" fmla="*/ 2147483647 h 97"/>
                  <a:gd name="T16" fmla="*/ 0 w 96"/>
                  <a:gd name="T17" fmla="*/ 0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97"/>
                  <a:gd name="T29" fmla="*/ 96 w 96"/>
                  <a:gd name="T30" fmla="*/ 97 h 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97">
                    <a:moveTo>
                      <a:pt x="96" y="97"/>
                    </a:moveTo>
                    <a:lnTo>
                      <a:pt x="77" y="93"/>
                    </a:lnTo>
                    <a:lnTo>
                      <a:pt x="61" y="90"/>
                    </a:lnTo>
                    <a:lnTo>
                      <a:pt x="45" y="81"/>
                    </a:lnTo>
                    <a:lnTo>
                      <a:pt x="29" y="68"/>
                    </a:lnTo>
                    <a:lnTo>
                      <a:pt x="19" y="55"/>
                    </a:lnTo>
                    <a:lnTo>
                      <a:pt x="9" y="39"/>
                    </a:lnTo>
                    <a:lnTo>
                      <a:pt x="3" y="2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2" name="Freeform 80"/>
              <p:cNvSpPr>
                <a:spLocks/>
              </p:cNvSpPr>
              <p:nvPr/>
            </p:nvSpPr>
            <p:spPr bwMode="auto">
              <a:xfrm>
                <a:off x="6787119" y="2570424"/>
                <a:ext cx="147318" cy="145717"/>
              </a:xfrm>
              <a:custGeom>
                <a:avLst/>
                <a:gdLst>
                  <a:gd name="T0" fmla="*/ 2147483647 w 94"/>
                  <a:gd name="T1" fmla="*/ 2147483647 h 93"/>
                  <a:gd name="T2" fmla="*/ 2147483647 w 94"/>
                  <a:gd name="T3" fmla="*/ 2147483647 h 93"/>
                  <a:gd name="T4" fmla="*/ 2147483647 w 94"/>
                  <a:gd name="T5" fmla="*/ 2147483647 h 93"/>
                  <a:gd name="T6" fmla="*/ 2147483647 w 94"/>
                  <a:gd name="T7" fmla="*/ 2147483647 h 93"/>
                  <a:gd name="T8" fmla="*/ 2147483647 w 94"/>
                  <a:gd name="T9" fmla="*/ 2147483647 h 93"/>
                  <a:gd name="T10" fmla="*/ 2147483647 w 94"/>
                  <a:gd name="T11" fmla="*/ 2147483647 h 93"/>
                  <a:gd name="T12" fmla="*/ 2147483647 w 94"/>
                  <a:gd name="T13" fmla="*/ 2147483647 h 93"/>
                  <a:gd name="T14" fmla="*/ 2147483647 w 94"/>
                  <a:gd name="T15" fmla="*/ 2147483647 h 93"/>
                  <a:gd name="T16" fmla="*/ 2147483647 w 94"/>
                  <a:gd name="T17" fmla="*/ 2147483647 h 93"/>
                  <a:gd name="T18" fmla="*/ 2147483647 w 94"/>
                  <a:gd name="T19" fmla="*/ 0 h 93"/>
                  <a:gd name="T20" fmla="*/ 0 w 94"/>
                  <a:gd name="T21" fmla="*/ 0 h 93"/>
                  <a:gd name="T22" fmla="*/ 0 w 94"/>
                  <a:gd name="T23" fmla="*/ 0 h 93"/>
                  <a:gd name="T24" fmla="*/ 0 w 94"/>
                  <a:gd name="T25" fmla="*/ 0 h 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4"/>
                  <a:gd name="T40" fmla="*/ 0 h 93"/>
                  <a:gd name="T41" fmla="*/ 94 w 94"/>
                  <a:gd name="T42" fmla="*/ 93 h 9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4" h="93">
                    <a:moveTo>
                      <a:pt x="94" y="93"/>
                    </a:moveTo>
                    <a:lnTo>
                      <a:pt x="94" y="93"/>
                    </a:lnTo>
                    <a:lnTo>
                      <a:pt x="94" y="74"/>
                    </a:lnTo>
                    <a:lnTo>
                      <a:pt x="87" y="58"/>
                    </a:lnTo>
                    <a:lnTo>
                      <a:pt x="78" y="42"/>
                    </a:lnTo>
                    <a:lnTo>
                      <a:pt x="68" y="26"/>
                    </a:lnTo>
                    <a:lnTo>
                      <a:pt x="55" y="16"/>
                    </a:lnTo>
                    <a:lnTo>
                      <a:pt x="39" y="7"/>
                    </a:lnTo>
                    <a:lnTo>
                      <a:pt x="2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03" name="Freeform 81"/>
            <p:cNvSpPr>
              <a:spLocks/>
            </p:cNvSpPr>
            <p:nvPr/>
          </p:nvSpPr>
          <p:spPr bwMode="auto">
            <a:xfrm>
              <a:off x="2129688" y="2760606"/>
              <a:ext cx="412633" cy="421443"/>
            </a:xfrm>
            <a:custGeom>
              <a:avLst/>
              <a:gdLst>
                <a:gd name="T0" fmla="*/ 2147483647 w 260"/>
                <a:gd name="T1" fmla="*/ 2147483647 h 257"/>
                <a:gd name="T2" fmla="*/ 2147483647 w 260"/>
                <a:gd name="T3" fmla="*/ 2147483647 h 257"/>
                <a:gd name="T4" fmla="*/ 2147483647 w 260"/>
                <a:gd name="T5" fmla="*/ 2147483647 h 257"/>
                <a:gd name="T6" fmla="*/ 2147483647 w 260"/>
                <a:gd name="T7" fmla="*/ 2147483647 h 257"/>
                <a:gd name="T8" fmla="*/ 2147483647 w 260"/>
                <a:gd name="T9" fmla="*/ 2147483647 h 257"/>
                <a:gd name="T10" fmla="*/ 2147483647 w 260"/>
                <a:gd name="T11" fmla="*/ 2147483647 h 257"/>
                <a:gd name="T12" fmla="*/ 2147483647 w 260"/>
                <a:gd name="T13" fmla="*/ 2147483647 h 257"/>
                <a:gd name="T14" fmla="*/ 2147483647 w 260"/>
                <a:gd name="T15" fmla="*/ 2147483647 h 257"/>
                <a:gd name="T16" fmla="*/ 2147483647 w 260"/>
                <a:gd name="T17" fmla="*/ 2147483647 h 257"/>
                <a:gd name="T18" fmla="*/ 2147483647 w 260"/>
                <a:gd name="T19" fmla="*/ 2147483647 h 257"/>
                <a:gd name="T20" fmla="*/ 2147483647 w 260"/>
                <a:gd name="T21" fmla="*/ 2147483647 h 257"/>
                <a:gd name="T22" fmla="*/ 2147483647 w 260"/>
                <a:gd name="T23" fmla="*/ 2147483647 h 257"/>
                <a:gd name="T24" fmla="*/ 2147483647 w 260"/>
                <a:gd name="T25" fmla="*/ 2147483647 h 257"/>
                <a:gd name="T26" fmla="*/ 2147483647 w 260"/>
                <a:gd name="T27" fmla="*/ 2147483647 h 257"/>
                <a:gd name="T28" fmla="*/ 2147483647 w 260"/>
                <a:gd name="T29" fmla="*/ 2147483647 h 257"/>
                <a:gd name="T30" fmla="*/ 2147483647 w 260"/>
                <a:gd name="T31" fmla="*/ 2147483647 h 257"/>
                <a:gd name="T32" fmla="*/ 0 w 260"/>
                <a:gd name="T33" fmla="*/ 2147483647 h 257"/>
                <a:gd name="T34" fmla="*/ 2147483647 w 260"/>
                <a:gd name="T35" fmla="*/ 2147483647 h 257"/>
                <a:gd name="T36" fmla="*/ 2147483647 w 260"/>
                <a:gd name="T37" fmla="*/ 2147483647 h 257"/>
                <a:gd name="T38" fmla="*/ 2147483647 w 260"/>
                <a:gd name="T39" fmla="*/ 2147483647 h 257"/>
                <a:gd name="T40" fmla="*/ 2147483647 w 260"/>
                <a:gd name="T41" fmla="*/ 2147483647 h 257"/>
                <a:gd name="T42" fmla="*/ 2147483647 w 260"/>
                <a:gd name="T43" fmla="*/ 2147483647 h 257"/>
                <a:gd name="T44" fmla="*/ 2147483647 w 260"/>
                <a:gd name="T45" fmla="*/ 2147483647 h 257"/>
                <a:gd name="T46" fmla="*/ 2147483647 w 260"/>
                <a:gd name="T47" fmla="*/ 0 h 257"/>
                <a:gd name="T48" fmla="*/ 2147483647 w 260"/>
                <a:gd name="T49" fmla="*/ 0 h 257"/>
                <a:gd name="T50" fmla="*/ 2147483647 w 260"/>
                <a:gd name="T51" fmla="*/ 0 h 257"/>
                <a:gd name="T52" fmla="*/ 2147483647 w 260"/>
                <a:gd name="T53" fmla="*/ 2147483647 h 257"/>
                <a:gd name="T54" fmla="*/ 2147483647 w 260"/>
                <a:gd name="T55" fmla="*/ 2147483647 h 257"/>
                <a:gd name="T56" fmla="*/ 2147483647 w 260"/>
                <a:gd name="T57" fmla="*/ 2147483647 h 257"/>
                <a:gd name="T58" fmla="*/ 2147483647 w 260"/>
                <a:gd name="T59" fmla="*/ 2147483647 h 257"/>
                <a:gd name="T60" fmla="*/ 2147483647 w 260"/>
                <a:gd name="T61" fmla="*/ 2147483647 h 257"/>
                <a:gd name="T62" fmla="*/ 2147483647 w 260"/>
                <a:gd name="T63" fmla="*/ 2147483647 h 257"/>
                <a:gd name="T64" fmla="*/ 2147483647 w 260"/>
                <a:gd name="T65" fmla="*/ 2147483647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257"/>
                <a:gd name="T101" fmla="*/ 260 w 260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257">
                  <a:moveTo>
                    <a:pt x="260" y="129"/>
                  </a:moveTo>
                  <a:lnTo>
                    <a:pt x="257" y="154"/>
                  </a:lnTo>
                  <a:lnTo>
                    <a:pt x="250" y="177"/>
                  </a:lnTo>
                  <a:lnTo>
                    <a:pt x="238" y="199"/>
                  </a:lnTo>
                  <a:lnTo>
                    <a:pt x="222" y="219"/>
                  </a:lnTo>
                  <a:lnTo>
                    <a:pt x="202" y="235"/>
                  </a:lnTo>
                  <a:lnTo>
                    <a:pt x="180" y="248"/>
                  </a:lnTo>
                  <a:lnTo>
                    <a:pt x="157" y="254"/>
                  </a:lnTo>
                  <a:lnTo>
                    <a:pt x="132" y="257"/>
                  </a:lnTo>
                  <a:lnTo>
                    <a:pt x="106" y="254"/>
                  </a:lnTo>
                  <a:lnTo>
                    <a:pt x="80" y="248"/>
                  </a:lnTo>
                  <a:lnTo>
                    <a:pt x="58" y="235"/>
                  </a:lnTo>
                  <a:lnTo>
                    <a:pt x="38" y="219"/>
                  </a:lnTo>
                  <a:lnTo>
                    <a:pt x="22" y="199"/>
                  </a:lnTo>
                  <a:lnTo>
                    <a:pt x="13" y="177"/>
                  </a:lnTo>
                  <a:lnTo>
                    <a:pt x="3" y="154"/>
                  </a:lnTo>
                  <a:lnTo>
                    <a:pt x="0" y="129"/>
                  </a:lnTo>
                  <a:lnTo>
                    <a:pt x="3" y="103"/>
                  </a:lnTo>
                  <a:lnTo>
                    <a:pt x="13" y="77"/>
                  </a:lnTo>
                  <a:lnTo>
                    <a:pt x="22" y="55"/>
                  </a:lnTo>
                  <a:lnTo>
                    <a:pt x="38" y="36"/>
                  </a:lnTo>
                  <a:lnTo>
                    <a:pt x="58" y="19"/>
                  </a:lnTo>
                  <a:lnTo>
                    <a:pt x="80" y="10"/>
                  </a:lnTo>
                  <a:lnTo>
                    <a:pt x="106" y="0"/>
                  </a:lnTo>
                  <a:lnTo>
                    <a:pt x="132" y="0"/>
                  </a:lnTo>
                  <a:lnTo>
                    <a:pt x="157" y="0"/>
                  </a:lnTo>
                  <a:lnTo>
                    <a:pt x="180" y="10"/>
                  </a:lnTo>
                  <a:lnTo>
                    <a:pt x="202" y="19"/>
                  </a:lnTo>
                  <a:lnTo>
                    <a:pt x="222" y="36"/>
                  </a:lnTo>
                  <a:lnTo>
                    <a:pt x="238" y="55"/>
                  </a:lnTo>
                  <a:lnTo>
                    <a:pt x="250" y="77"/>
                  </a:lnTo>
                  <a:lnTo>
                    <a:pt x="257" y="103"/>
                  </a:lnTo>
                  <a:lnTo>
                    <a:pt x="260" y="129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4" name="Freeform 82"/>
            <p:cNvSpPr>
              <a:spLocks/>
            </p:cNvSpPr>
            <p:nvPr/>
          </p:nvSpPr>
          <p:spPr bwMode="auto">
            <a:xfrm>
              <a:off x="2007485" y="2760606"/>
              <a:ext cx="412633" cy="421443"/>
            </a:xfrm>
            <a:custGeom>
              <a:avLst/>
              <a:gdLst>
                <a:gd name="T0" fmla="*/ 2147483647 w 260"/>
                <a:gd name="T1" fmla="*/ 2147483647 h 257"/>
                <a:gd name="T2" fmla="*/ 2147483647 w 260"/>
                <a:gd name="T3" fmla="*/ 2147483647 h 257"/>
                <a:gd name="T4" fmla="*/ 2147483647 w 260"/>
                <a:gd name="T5" fmla="*/ 2147483647 h 257"/>
                <a:gd name="T6" fmla="*/ 2147483647 w 260"/>
                <a:gd name="T7" fmla="*/ 2147483647 h 257"/>
                <a:gd name="T8" fmla="*/ 2147483647 w 260"/>
                <a:gd name="T9" fmla="*/ 2147483647 h 257"/>
                <a:gd name="T10" fmla="*/ 2147483647 w 260"/>
                <a:gd name="T11" fmla="*/ 2147483647 h 257"/>
                <a:gd name="T12" fmla="*/ 2147483647 w 260"/>
                <a:gd name="T13" fmla="*/ 2147483647 h 257"/>
                <a:gd name="T14" fmla="*/ 2147483647 w 260"/>
                <a:gd name="T15" fmla="*/ 2147483647 h 257"/>
                <a:gd name="T16" fmla="*/ 2147483647 w 260"/>
                <a:gd name="T17" fmla="*/ 2147483647 h 257"/>
                <a:gd name="T18" fmla="*/ 2147483647 w 260"/>
                <a:gd name="T19" fmla="*/ 2147483647 h 257"/>
                <a:gd name="T20" fmla="*/ 2147483647 w 260"/>
                <a:gd name="T21" fmla="*/ 2147483647 h 257"/>
                <a:gd name="T22" fmla="*/ 2147483647 w 260"/>
                <a:gd name="T23" fmla="*/ 2147483647 h 257"/>
                <a:gd name="T24" fmla="*/ 2147483647 w 260"/>
                <a:gd name="T25" fmla="*/ 2147483647 h 257"/>
                <a:gd name="T26" fmla="*/ 2147483647 w 260"/>
                <a:gd name="T27" fmla="*/ 2147483647 h 257"/>
                <a:gd name="T28" fmla="*/ 2147483647 w 260"/>
                <a:gd name="T29" fmla="*/ 2147483647 h 257"/>
                <a:gd name="T30" fmla="*/ 2147483647 w 260"/>
                <a:gd name="T31" fmla="*/ 2147483647 h 257"/>
                <a:gd name="T32" fmla="*/ 0 w 260"/>
                <a:gd name="T33" fmla="*/ 2147483647 h 257"/>
                <a:gd name="T34" fmla="*/ 2147483647 w 260"/>
                <a:gd name="T35" fmla="*/ 2147483647 h 257"/>
                <a:gd name="T36" fmla="*/ 2147483647 w 260"/>
                <a:gd name="T37" fmla="*/ 2147483647 h 257"/>
                <a:gd name="T38" fmla="*/ 2147483647 w 260"/>
                <a:gd name="T39" fmla="*/ 2147483647 h 257"/>
                <a:gd name="T40" fmla="*/ 2147483647 w 260"/>
                <a:gd name="T41" fmla="*/ 2147483647 h 257"/>
                <a:gd name="T42" fmla="*/ 2147483647 w 260"/>
                <a:gd name="T43" fmla="*/ 2147483647 h 257"/>
                <a:gd name="T44" fmla="*/ 2147483647 w 260"/>
                <a:gd name="T45" fmla="*/ 2147483647 h 257"/>
                <a:gd name="T46" fmla="*/ 2147483647 w 260"/>
                <a:gd name="T47" fmla="*/ 2147483647 h 257"/>
                <a:gd name="T48" fmla="*/ 2147483647 w 260"/>
                <a:gd name="T49" fmla="*/ 0 h 257"/>
                <a:gd name="T50" fmla="*/ 2147483647 w 260"/>
                <a:gd name="T51" fmla="*/ 2147483647 h 257"/>
                <a:gd name="T52" fmla="*/ 2147483647 w 260"/>
                <a:gd name="T53" fmla="*/ 2147483647 h 257"/>
                <a:gd name="T54" fmla="*/ 2147483647 w 260"/>
                <a:gd name="T55" fmla="*/ 2147483647 h 257"/>
                <a:gd name="T56" fmla="*/ 2147483647 w 260"/>
                <a:gd name="T57" fmla="*/ 2147483647 h 257"/>
                <a:gd name="T58" fmla="*/ 2147483647 w 260"/>
                <a:gd name="T59" fmla="*/ 2147483647 h 257"/>
                <a:gd name="T60" fmla="*/ 2147483647 w 260"/>
                <a:gd name="T61" fmla="*/ 2147483647 h 257"/>
                <a:gd name="T62" fmla="*/ 2147483647 w 260"/>
                <a:gd name="T63" fmla="*/ 2147483647 h 257"/>
                <a:gd name="T64" fmla="*/ 2147483647 w 260"/>
                <a:gd name="T65" fmla="*/ 2147483647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257"/>
                <a:gd name="T101" fmla="*/ 260 w 260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257">
                  <a:moveTo>
                    <a:pt x="260" y="129"/>
                  </a:moveTo>
                  <a:lnTo>
                    <a:pt x="257" y="154"/>
                  </a:lnTo>
                  <a:lnTo>
                    <a:pt x="250" y="180"/>
                  </a:lnTo>
                  <a:lnTo>
                    <a:pt x="237" y="203"/>
                  </a:lnTo>
                  <a:lnTo>
                    <a:pt x="221" y="222"/>
                  </a:lnTo>
                  <a:lnTo>
                    <a:pt x="202" y="235"/>
                  </a:lnTo>
                  <a:lnTo>
                    <a:pt x="180" y="248"/>
                  </a:lnTo>
                  <a:lnTo>
                    <a:pt x="157" y="254"/>
                  </a:lnTo>
                  <a:lnTo>
                    <a:pt x="131" y="257"/>
                  </a:lnTo>
                  <a:lnTo>
                    <a:pt x="102" y="254"/>
                  </a:lnTo>
                  <a:lnTo>
                    <a:pt x="80" y="248"/>
                  </a:lnTo>
                  <a:lnTo>
                    <a:pt x="58" y="235"/>
                  </a:lnTo>
                  <a:lnTo>
                    <a:pt x="38" y="222"/>
                  </a:lnTo>
                  <a:lnTo>
                    <a:pt x="22" y="203"/>
                  </a:lnTo>
                  <a:lnTo>
                    <a:pt x="13" y="180"/>
                  </a:lnTo>
                  <a:lnTo>
                    <a:pt x="3" y="154"/>
                  </a:lnTo>
                  <a:lnTo>
                    <a:pt x="0" y="129"/>
                  </a:lnTo>
                  <a:lnTo>
                    <a:pt x="3" y="103"/>
                  </a:lnTo>
                  <a:lnTo>
                    <a:pt x="13" y="81"/>
                  </a:lnTo>
                  <a:lnTo>
                    <a:pt x="22" y="58"/>
                  </a:lnTo>
                  <a:lnTo>
                    <a:pt x="38" y="39"/>
                  </a:lnTo>
                  <a:lnTo>
                    <a:pt x="58" y="23"/>
                  </a:lnTo>
                  <a:lnTo>
                    <a:pt x="80" y="10"/>
                  </a:lnTo>
                  <a:lnTo>
                    <a:pt x="102" y="3"/>
                  </a:lnTo>
                  <a:lnTo>
                    <a:pt x="131" y="0"/>
                  </a:lnTo>
                  <a:lnTo>
                    <a:pt x="157" y="3"/>
                  </a:lnTo>
                  <a:lnTo>
                    <a:pt x="180" y="10"/>
                  </a:lnTo>
                  <a:lnTo>
                    <a:pt x="202" y="23"/>
                  </a:lnTo>
                  <a:lnTo>
                    <a:pt x="221" y="39"/>
                  </a:lnTo>
                  <a:lnTo>
                    <a:pt x="237" y="58"/>
                  </a:lnTo>
                  <a:lnTo>
                    <a:pt x="250" y="81"/>
                  </a:lnTo>
                  <a:lnTo>
                    <a:pt x="257" y="103"/>
                  </a:lnTo>
                  <a:lnTo>
                    <a:pt x="260" y="129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5" name="Freeform 83"/>
            <p:cNvSpPr>
              <a:spLocks/>
            </p:cNvSpPr>
            <p:nvPr/>
          </p:nvSpPr>
          <p:spPr bwMode="auto">
            <a:xfrm>
              <a:off x="7866880" y="2760606"/>
              <a:ext cx="412633" cy="421443"/>
            </a:xfrm>
            <a:custGeom>
              <a:avLst/>
              <a:gdLst>
                <a:gd name="T0" fmla="*/ 2147483647 w 260"/>
                <a:gd name="T1" fmla="*/ 2147483647 h 257"/>
                <a:gd name="T2" fmla="*/ 2147483647 w 260"/>
                <a:gd name="T3" fmla="*/ 2147483647 h 257"/>
                <a:gd name="T4" fmla="*/ 2147483647 w 260"/>
                <a:gd name="T5" fmla="*/ 2147483647 h 257"/>
                <a:gd name="T6" fmla="*/ 2147483647 w 260"/>
                <a:gd name="T7" fmla="*/ 2147483647 h 257"/>
                <a:gd name="T8" fmla="*/ 2147483647 w 260"/>
                <a:gd name="T9" fmla="*/ 2147483647 h 257"/>
                <a:gd name="T10" fmla="*/ 2147483647 w 260"/>
                <a:gd name="T11" fmla="*/ 2147483647 h 257"/>
                <a:gd name="T12" fmla="*/ 2147483647 w 260"/>
                <a:gd name="T13" fmla="*/ 2147483647 h 257"/>
                <a:gd name="T14" fmla="*/ 2147483647 w 260"/>
                <a:gd name="T15" fmla="*/ 2147483647 h 257"/>
                <a:gd name="T16" fmla="*/ 2147483647 w 260"/>
                <a:gd name="T17" fmla="*/ 2147483647 h 257"/>
                <a:gd name="T18" fmla="*/ 2147483647 w 260"/>
                <a:gd name="T19" fmla="*/ 2147483647 h 257"/>
                <a:gd name="T20" fmla="*/ 2147483647 w 260"/>
                <a:gd name="T21" fmla="*/ 2147483647 h 257"/>
                <a:gd name="T22" fmla="*/ 2147483647 w 260"/>
                <a:gd name="T23" fmla="*/ 2147483647 h 257"/>
                <a:gd name="T24" fmla="*/ 2147483647 w 260"/>
                <a:gd name="T25" fmla="*/ 2147483647 h 257"/>
                <a:gd name="T26" fmla="*/ 2147483647 w 260"/>
                <a:gd name="T27" fmla="*/ 2147483647 h 257"/>
                <a:gd name="T28" fmla="*/ 2147483647 w 260"/>
                <a:gd name="T29" fmla="*/ 2147483647 h 257"/>
                <a:gd name="T30" fmla="*/ 2147483647 w 260"/>
                <a:gd name="T31" fmla="*/ 2147483647 h 257"/>
                <a:gd name="T32" fmla="*/ 0 w 260"/>
                <a:gd name="T33" fmla="*/ 2147483647 h 257"/>
                <a:gd name="T34" fmla="*/ 2147483647 w 260"/>
                <a:gd name="T35" fmla="*/ 2147483647 h 257"/>
                <a:gd name="T36" fmla="*/ 2147483647 w 260"/>
                <a:gd name="T37" fmla="*/ 2147483647 h 257"/>
                <a:gd name="T38" fmla="*/ 2147483647 w 260"/>
                <a:gd name="T39" fmla="*/ 2147483647 h 257"/>
                <a:gd name="T40" fmla="*/ 2147483647 w 260"/>
                <a:gd name="T41" fmla="*/ 2147483647 h 257"/>
                <a:gd name="T42" fmla="*/ 2147483647 w 260"/>
                <a:gd name="T43" fmla="*/ 2147483647 h 257"/>
                <a:gd name="T44" fmla="*/ 2147483647 w 260"/>
                <a:gd name="T45" fmla="*/ 2147483647 h 257"/>
                <a:gd name="T46" fmla="*/ 2147483647 w 260"/>
                <a:gd name="T47" fmla="*/ 0 h 257"/>
                <a:gd name="T48" fmla="*/ 2147483647 w 260"/>
                <a:gd name="T49" fmla="*/ 0 h 257"/>
                <a:gd name="T50" fmla="*/ 2147483647 w 260"/>
                <a:gd name="T51" fmla="*/ 0 h 257"/>
                <a:gd name="T52" fmla="*/ 2147483647 w 260"/>
                <a:gd name="T53" fmla="*/ 2147483647 h 257"/>
                <a:gd name="T54" fmla="*/ 2147483647 w 260"/>
                <a:gd name="T55" fmla="*/ 2147483647 h 257"/>
                <a:gd name="T56" fmla="*/ 2147483647 w 260"/>
                <a:gd name="T57" fmla="*/ 2147483647 h 257"/>
                <a:gd name="T58" fmla="*/ 2147483647 w 260"/>
                <a:gd name="T59" fmla="*/ 2147483647 h 257"/>
                <a:gd name="T60" fmla="*/ 2147483647 w 260"/>
                <a:gd name="T61" fmla="*/ 2147483647 h 257"/>
                <a:gd name="T62" fmla="*/ 2147483647 w 260"/>
                <a:gd name="T63" fmla="*/ 2147483647 h 257"/>
                <a:gd name="T64" fmla="*/ 2147483647 w 260"/>
                <a:gd name="T65" fmla="*/ 2147483647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257"/>
                <a:gd name="T101" fmla="*/ 260 w 260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257">
                  <a:moveTo>
                    <a:pt x="260" y="129"/>
                  </a:moveTo>
                  <a:lnTo>
                    <a:pt x="257" y="154"/>
                  </a:lnTo>
                  <a:lnTo>
                    <a:pt x="247" y="177"/>
                  </a:lnTo>
                  <a:lnTo>
                    <a:pt x="238" y="199"/>
                  </a:lnTo>
                  <a:lnTo>
                    <a:pt x="222" y="219"/>
                  </a:lnTo>
                  <a:lnTo>
                    <a:pt x="202" y="235"/>
                  </a:lnTo>
                  <a:lnTo>
                    <a:pt x="180" y="248"/>
                  </a:lnTo>
                  <a:lnTo>
                    <a:pt x="158" y="254"/>
                  </a:lnTo>
                  <a:lnTo>
                    <a:pt x="129" y="257"/>
                  </a:lnTo>
                  <a:lnTo>
                    <a:pt x="103" y="254"/>
                  </a:lnTo>
                  <a:lnTo>
                    <a:pt x="80" y="248"/>
                  </a:lnTo>
                  <a:lnTo>
                    <a:pt x="58" y="235"/>
                  </a:lnTo>
                  <a:lnTo>
                    <a:pt x="39" y="219"/>
                  </a:lnTo>
                  <a:lnTo>
                    <a:pt x="23" y="199"/>
                  </a:lnTo>
                  <a:lnTo>
                    <a:pt x="10" y="177"/>
                  </a:lnTo>
                  <a:lnTo>
                    <a:pt x="3" y="154"/>
                  </a:lnTo>
                  <a:lnTo>
                    <a:pt x="0" y="129"/>
                  </a:lnTo>
                  <a:lnTo>
                    <a:pt x="3" y="103"/>
                  </a:lnTo>
                  <a:lnTo>
                    <a:pt x="10" y="77"/>
                  </a:lnTo>
                  <a:lnTo>
                    <a:pt x="23" y="55"/>
                  </a:lnTo>
                  <a:lnTo>
                    <a:pt x="39" y="36"/>
                  </a:lnTo>
                  <a:lnTo>
                    <a:pt x="58" y="19"/>
                  </a:lnTo>
                  <a:lnTo>
                    <a:pt x="80" y="10"/>
                  </a:lnTo>
                  <a:lnTo>
                    <a:pt x="103" y="0"/>
                  </a:lnTo>
                  <a:lnTo>
                    <a:pt x="129" y="0"/>
                  </a:lnTo>
                  <a:lnTo>
                    <a:pt x="158" y="0"/>
                  </a:lnTo>
                  <a:lnTo>
                    <a:pt x="180" y="10"/>
                  </a:lnTo>
                  <a:lnTo>
                    <a:pt x="202" y="19"/>
                  </a:lnTo>
                  <a:lnTo>
                    <a:pt x="222" y="36"/>
                  </a:lnTo>
                  <a:lnTo>
                    <a:pt x="238" y="55"/>
                  </a:lnTo>
                  <a:lnTo>
                    <a:pt x="247" y="77"/>
                  </a:lnTo>
                  <a:lnTo>
                    <a:pt x="257" y="103"/>
                  </a:lnTo>
                  <a:lnTo>
                    <a:pt x="260" y="129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6" name="Freeform 84"/>
            <p:cNvSpPr>
              <a:spLocks/>
            </p:cNvSpPr>
            <p:nvPr/>
          </p:nvSpPr>
          <p:spPr bwMode="auto">
            <a:xfrm>
              <a:off x="7744679" y="2760606"/>
              <a:ext cx="412633" cy="421443"/>
            </a:xfrm>
            <a:custGeom>
              <a:avLst/>
              <a:gdLst>
                <a:gd name="T0" fmla="*/ 2147483647 w 260"/>
                <a:gd name="T1" fmla="*/ 2147483647 h 257"/>
                <a:gd name="T2" fmla="*/ 2147483647 w 260"/>
                <a:gd name="T3" fmla="*/ 2147483647 h 257"/>
                <a:gd name="T4" fmla="*/ 2147483647 w 260"/>
                <a:gd name="T5" fmla="*/ 2147483647 h 257"/>
                <a:gd name="T6" fmla="*/ 2147483647 w 260"/>
                <a:gd name="T7" fmla="*/ 2147483647 h 257"/>
                <a:gd name="T8" fmla="*/ 2147483647 w 260"/>
                <a:gd name="T9" fmla="*/ 2147483647 h 257"/>
                <a:gd name="T10" fmla="*/ 2147483647 w 260"/>
                <a:gd name="T11" fmla="*/ 2147483647 h 257"/>
                <a:gd name="T12" fmla="*/ 2147483647 w 260"/>
                <a:gd name="T13" fmla="*/ 2147483647 h 257"/>
                <a:gd name="T14" fmla="*/ 2147483647 w 260"/>
                <a:gd name="T15" fmla="*/ 2147483647 h 257"/>
                <a:gd name="T16" fmla="*/ 2147483647 w 260"/>
                <a:gd name="T17" fmla="*/ 2147483647 h 257"/>
                <a:gd name="T18" fmla="*/ 2147483647 w 260"/>
                <a:gd name="T19" fmla="*/ 2147483647 h 257"/>
                <a:gd name="T20" fmla="*/ 2147483647 w 260"/>
                <a:gd name="T21" fmla="*/ 2147483647 h 257"/>
                <a:gd name="T22" fmla="*/ 2147483647 w 260"/>
                <a:gd name="T23" fmla="*/ 2147483647 h 257"/>
                <a:gd name="T24" fmla="*/ 2147483647 w 260"/>
                <a:gd name="T25" fmla="*/ 2147483647 h 257"/>
                <a:gd name="T26" fmla="*/ 2147483647 w 260"/>
                <a:gd name="T27" fmla="*/ 2147483647 h 257"/>
                <a:gd name="T28" fmla="*/ 2147483647 w 260"/>
                <a:gd name="T29" fmla="*/ 2147483647 h 257"/>
                <a:gd name="T30" fmla="*/ 2147483647 w 260"/>
                <a:gd name="T31" fmla="*/ 2147483647 h 257"/>
                <a:gd name="T32" fmla="*/ 0 w 260"/>
                <a:gd name="T33" fmla="*/ 2147483647 h 257"/>
                <a:gd name="T34" fmla="*/ 2147483647 w 260"/>
                <a:gd name="T35" fmla="*/ 2147483647 h 257"/>
                <a:gd name="T36" fmla="*/ 2147483647 w 260"/>
                <a:gd name="T37" fmla="*/ 2147483647 h 257"/>
                <a:gd name="T38" fmla="*/ 2147483647 w 260"/>
                <a:gd name="T39" fmla="*/ 2147483647 h 257"/>
                <a:gd name="T40" fmla="*/ 2147483647 w 260"/>
                <a:gd name="T41" fmla="*/ 2147483647 h 257"/>
                <a:gd name="T42" fmla="*/ 2147483647 w 260"/>
                <a:gd name="T43" fmla="*/ 2147483647 h 257"/>
                <a:gd name="T44" fmla="*/ 2147483647 w 260"/>
                <a:gd name="T45" fmla="*/ 2147483647 h 257"/>
                <a:gd name="T46" fmla="*/ 2147483647 w 260"/>
                <a:gd name="T47" fmla="*/ 2147483647 h 257"/>
                <a:gd name="T48" fmla="*/ 2147483647 w 260"/>
                <a:gd name="T49" fmla="*/ 0 h 257"/>
                <a:gd name="T50" fmla="*/ 2147483647 w 260"/>
                <a:gd name="T51" fmla="*/ 2147483647 h 257"/>
                <a:gd name="T52" fmla="*/ 2147483647 w 260"/>
                <a:gd name="T53" fmla="*/ 2147483647 h 257"/>
                <a:gd name="T54" fmla="*/ 2147483647 w 260"/>
                <a:gd name="T55" fmla="*/ 2147483647 h 257"/>
                <a:gd name="T56" fmla="*/ 2147483647 w 260"/>
                <a:gd name="T57" fmla="*/ 2147483647 h 257"/>
                <a:gd name="T58" fmla="*/ 2147483647 w 260"/>
                <a:gd name="T59" fmla="*/ 2147483647 h 257"/>
                <a:gd name="T60" fmla="*/ 2147483647 w 260"/>
                <a:gd name="T61" fmla="*/ 2147483647 h 257"/>
                <a:gd name="T62" fmla="*/ 2147483647 w 260"/>
                <a:gd name="T63" fmla="*/ 2147483647 h 257"/>
                <a:gd name="T64" fmla="*/ 2147483647 w 260"/>
                <a:gd name="T65" fmla="*/ 2147483647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257"/>
                <a:gd name="T101" fmla="*/ 260 w 260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257">
                  <a:moveTo>
                    <a:pt x="260" y="129"/>
                  </a:moveTo>
                  <a:lnTo>
                    <a:pt x="257" y="154"/>
                  </a:lnTo>
                  <a:lnTo>
                    <a:pt x="247" y="180"/>
                  </a:lnTo>
                  <a:lnTo>
                    <a:pt x="238" y="203"/>
                  </a:lnTo>
                  <a:lnTo>
                    <a:pt x="222" y="222"/>
                  </a:lnTo>
                  <a:lnTo>
                    <a:pt x="202" y="235"/>
                  </a:lnTo>
                  <a:lnTo>
                    <a:pt x="180" y="248"/>
                  </a:lnTo>
                  <a:lnTo>
                    <a:pt x="154" y="254"/>
                  </a:lnTo>
                  <a:lnTo>
                    <a:pt x="128" y="257"/>
                  </a:lnTo>
                  <a:lnTo>
                    <a:pt x="103" y="254"/>
                  </a:lnTo>
                  <a:lnTo>
                    <a:pt x="80" y="248"/>
                  </a:lnTo>
                  <a:lnTo>
                    <a:pt x="58" y="235"/>
                  </a:lnTo>
                  <a:lnTo>
                    <a:pt x="38" y="222"/>
                  </a:lnTo>
                  <a:lnTo>
                    <a:pt x="22" y="203"/>
                  </a:lnTo>
                  <a:lnTo>
                    <a:pt x="10" y="180"/>
                  </a:lnTo>
                  <a:lnTo>
                    <a:pt x="3" y="154"/>
                  </a:lnTo>
                  <a:lnTo>
                    <a:pt x="0" y="129"/>
                  </a:lnTo>
                  <a:lnTo>
                    <a:pt x="3" y="103"/>
                  </a:lnTo>
                  <a:lnTo>
                    <a:pt x="10" y="81"/>
                  </a:lnTo>
                  <a:lnTo>
                    <a:pt x="22" y="58"/>
                  </a:lnTo>
                  <a:lnTo>
                    <a:pt x="38" y="39"/>
                  </a:lnTo>
                  <a:lnTo>
                    <a:pt x="58" y="23"/>
                  </a:lnTo>
                  <a:lnTo>
                    <a:pt x="80" y="10"/>
                  </a:lnTo>
                  <a:lnTo>
                    <a:pt x="103" y="3"/>
                  </a:lnTo>
                  <a:lnTo>
                    <a:pt x="128" y="0"/>
                  </a:lnTo>
                  <a:lnTo>
                    <a:pt x="154" y="3"/>
                  </a:lnTo>
                  <a:lnTo>
                    <a:pt x="180" y="10"/>
                  </a:lnTo>
                  <a:lnTo>
                    <a:pt x="202" y="23"/>
                  </a:lnTo>
                  <a:lnTo>
                    <a:pt x="222" y="39"/>
                  </a:lnTo>
                  <a:lnTo>
                    <a:pt x="238" y="58"/>
                  </a:lnTo>
                  <a:lnTo>
                    <a:pt x="247" y="81"/>
                  </a:lnTo>
                  <a:lnTo>
                    <a:pt x="257" y="103"/>
                  </a:lnTo>
                  <a:lnTo>
                    <a:pt x="260" y="129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7" name="Line 85"/>
            <p:cNvSpPr>
              <a:spLocks noChangeShapeType="1"/>
            </p:cNvSpPr>
            <p:nvPr/>
          </p:nvSpPr>
          <p:spPr bwMode="auto">
            <a:xfrm>
              <a:off x="6392511" y="3193528"/>
              <a:ext cx="407873" cy="16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8" name="Line 86"/>
            <p:cNvSpPr>
              <a:spLocks noChangeShapeType="1"/>
            </p:cNvSpPr>
            <p:nvPr/>
          </p:nvSpPr>
          <p:spPr bwMode="auto">
            <a:xfrm flipH="1">
              <a:off x="4434089" y="3193528"/>
              <a:ext cx="393589" cy="16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9" name="Freeform 87"/>
            <p:cNvSpPr>
              <a:spLocks/>
            </p:cNvSpPr>
            <p:nvPr/>
          </p:nvSpPr>
          <p:spPr bwMode="auto">
            <a:xfrm>
              <a:off x="4745149" y="3150892"/>
              <a:ext cx="82527" cy="83633"/>
            </a:xfrm>
            <a:custGeom>
              <a:avLst/>
              <a:gdLst>
                <a:gd name="T0" fmla="*/ 0 w 52"/>
                <a:gd name="T1" fmla="*/ 2147483647 h 51"/>
                <a:gd name="T2" fmla="*/ 2147483647 w 52"/>
                <a:gd name="T3" fmla="*/ 2147483647 h 51"/>
                <a:gd name="T4" fmla="*/ 0 w 52"/>
                <a:gd name="T5" fmla="*/ 0 h 51"/>
                <a:gd name="T6" fmla="*/ 0 60000 65536"/>
                <a:gd name="T7" fmla="*/ 0 60000 65536"/>
                <a:gd name="T8" fmla="*/ 0 60000 65536"/>
                <a:gd name="T9" fmla="*/ 0 w 52"/>
                <a:gd name="T10" fmla="*/ 0 h 51"/>
                <a:gd name="T11" fmla="*/ 52 w 5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51">
                  <a:moveTo>
                    <a:pt x="0" y="51"/>
                  </a:moveTo>
                  <a:lnTo>
                    <a:pt x="52" y="26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0" name="Freeform 88"/>
            <p:cNvSpPr>
              <a:spLocks/>
            </p:cNvSpPr>
            <p:nvPr/>
          </p:nvSpPr>
          <p:spPr bwMode="auto">
            <a:xfrm>
              <a:off x="4434089" y="3150892"/>
              <a:ext cx="82527" cy="83633"/>
            </a:xfrm>
            <a:custGeom>
              <a:avLst/>
              <a:gdLst>
                <a:gd name="T0" fmla="*/ 2147483647 w 52"/>
                <a:gd name="T1" fmla="*/ 0 h 51"/>
                <a:gd name="T2" fmla="*/ 0 w 52"/>
                <a:gd name="T3" fmla="*/ 2147483647 h 51"/>
                <a:gd name="T4" fmla="*/ 2147483647 w 52"/>
                <a:gd name="T5" fmla="*/ 2147483647 h 51"/>
                <a:gd name="T6" fmla="*/ 0 60000 65536"/>
                <a:gd name="T7" fmla="*/ 0 60000 65536"/>
                <a:gd name="T8" fmla="*/ 0 60000 65536"/>
                <a:gd name="T9" fmla="*/ 0 w 52"/>
                <a:gd name="T10" fmla="*/ 0 h 51"/>
                <a:gd name="T11" fmla="*/ 52 w 5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51">
                  <a:moveTo>
                    <a:pt x="52" y="0"/>
                  </a:moveTo>
                  <a:lnTo>
                    <a:pt x="0" y="26"/>
                  </a:lnTo>
                  <a:lnTo>
                    <a:pt x="52" y="5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1" name="Line 89"/>
            <p:cNvSpPr>
              <a:spLocks noChangeShapeType="1"/>
            </p:cNvSpPr>
            <p:nvPr/>
          </p:nvSpPr>
          <p:spPr bwMode="auto">
            <a:xfrm flipH="1">
              <a:off x="4424565" y="3403428"/>
              <a:ext cx="403111" cy="16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Freeform 90"/>
            <p:cNvSpPr>
              <a:spLocks/>
            </p:cNvSpPr>
            <p:nvPr/>
          </p:nvSpPr>
          <p:spPr bwMode="auto">
            <a:xfrm>
              <a:off x="4745149" y="3360792"/>
              <a:ext cx="82527" cy="85272"/>
            </a:xfrm>
            <a:custGeom>
              <a:avLst/>
              <a:gdLst>
                <a:gd name="T0" fmla="*/ 0 w 52"/>
                <a:gd name="T1" fmla="*/ 2147483647 h 52"/>
                <a:gd name="T2" fmla="*/ 2147483647 w 52"/>
                <a:gd name="T3" fmla="*/ 2147483647 h 52"/>
                <a:gd name="T4" fmla="*/ 0 w 52"/>
                <a:gd name="T5" fmla="*/ 0 h 52"/>
                <a:gd name="T6" fmla="*/ 0 60000 65536"/>
                <a:gd name="T7" fmla="*/ 0 60000 65536"/>
                <a:gd name="T8" fmla="*/ 0 60000 65536"/>
                <a:gd name="T9" fmla="*/ 0 w 52"/>
                <a:gd name="T10" fmla="*/ 0 h 52"/>
                <a:gd name="T11" fmla="*/ 52 w 52"/>
                <a:gd name="T12" fmla="*/ 52 h 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52">
                  <a:moveTo>
                    <a:pt x="0" y="52"/>
                  </a:moveTo>
                  <a:lnTo>
                    <a:pt x="52" y="26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3" name="Rectangle 91"/>
            <p:cNvSpPr>
              <a:spLocks noChangeArrowheads="1"/>
            </p:cNvSpPr>
            <p:nvPr/>
          </p:nvSpPr>
          <p:spPr bwMode="auto">
            <a:xfrm>
              <a:off x="6719442" y="2977066"/>
              <a:ext cx="80940" cy="42636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cs typeface="Arial" pitchFamily="34" charset="0"/>
              </a:endParaRPr>
            </a:p>
          </p:txBody>
        </p:sp>
        <p:sp>
          <p:nvSpPr>
            <p:cNvPr id="24614" name="Rectangle 92"/>
            <p:cNvSpPr>
              <a:spLocks noChangeArrowheads="1"/>
            </p:cNvSpPr>
            <p:nvPr/>
          </p:nvSpPr>
          <p:spPr bwMode="auto">
            <a:xfrm>
              <a:off x="6719442" y="2977066"/>
              <a:ext cx="80940" cy="426362"/>
            </a:xfrm>
            <a:prstGeom prst="rect">
              <a:avLst/>
            </a:prstGeom>
            <a:noFill/>
            <a:ln w="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cs typeface="Arial" pitchFamily="34" charset="0"/>
              </a:endParaRPr>
            </a:p>
          </p:txBody>
        </p:sp>
        <p:sp>
          <p:nvSpPr>
            <p:cNvPr id="24615" name="Line 93"/>
            <p:cNvSpPr>
              <a:spLocks noChangeShapeType="1"/>
            </p:cNvSpPr>
            <p:nvPr/>
          </p:nvSpPr>
          <p:spPr bwMode="auto">
            <a:xfrm>
              <a:off x="1761493" y="3193528"/>
              <a:ext cx="1107762" cy="16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Line 94"/>
            <p:cNvSpPr>
              <a:spLocks noChangeShapeType="1"/>
            </p:cNvSpPr>
            <p:nvPr/>
          </p:nvSpPr>
          <p:spPr bwMode="auto">
            <a:xfrm>
              <a:off x="7407472" y="3193528"/>
              <a:ext cx="11160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7" name="Rectangle 95"/>
            <p:cNvSpPr>
              <a:spLocks noChangeArrowheads="1"/>
            </p:cNvSpPr>
            <p:nvPr/>
          </p:nvSpPr>
          <p:spPr bwMode="auto">
            <a:xfrm>
              <a:off x="3892524" y="3077133"/>
              <a:ext cx="483742" cy="22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Basis</a:t>
              </a:r>
              <a:endParaRPr lang="en-US" sz="1400">
                <a:cs typeface="Arial" pitchFamily="34" charset="0"/>
              </a:endParaRPr>
            </a:p>
          </p:txBody>
        </p:sp>
        <p:sp>
          <p:nvSpPr>
            <p:cNvPr id="24621" name="Rectangle 99"/>
            <p:cNvSpPr>
              <a:spLocks noChangeArrowheads="1"/>
            </p:cNvSpPr>
            <p:nvPr/>
          </p:nvSpPr>
          <p:spPr bwMode="auto">
            <a:xfrm>
              <a:off x="6513730" y="2681520"/>
              <a:ext cx="811647" cy="24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500">
                  <a:solidFill>
                    <a:srgbClr val="000000"/>
                  </a:solidFill>
                  <a:cs typeface="Arial" pitchFamily="34" charset="0"/>
                </a:rPr>
                <a:t>amplifier</a:t>
              </a:r>
              <a:endParaRPr lang="en-US" sz="1500">
                <a:cs typeface="Arial" pitchFamily="34" charset="0"/>
              </a:endParaRPr>
            </a:p>
          </p:txBody>
        </p:sp>
        <p:sp>
          <p:nvSpPr>
            <p:cNvPr id="24622" name="Rectangle 100"/>
            <p:cNvSpPr>
              <a:spLocks noChangeArrowheads="1"/>
            </p:cNvSpPr>
            <p:nvPr/>
          </p:nvSpPr>
          <p:spPr bwMode="auto">
            <a:xfrm>
              <a:off x="6513730" y="2443179"/>
              <a:ext cx="659058" cy="24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500">
                  <a:solidFill>
                    <a:srgbClr val="000000"/>
                  </a:solidFill>
                  <a:cs typeface="Arial" pitchFamily="34" charset="0"/>
                </a:rPr>
                <a:t>Optical</a:t>
              </a:r>
              <a:endParaRPr lang="en-US" sz="1500">
                <a:cs typeface="Arial" pitchFamily="34" charset="0"/>
              </a:endParaRPr>
            </a:p>
          </p:txBody>
        </p:sp>
        <p:sp>
          <p:nvSpPr>
            <p:cNvPr id="24623" name="Rectangle 101"/>
            <p:cNvSpPr>
              <a:spLocks noChangeArrowheads="1"/>
            </p:cNvSpPr>
            <p:nvPr/>
          </p:nvSpPr>
          <p:spPr bwMode="auto">
            <a:xfrm>
              <a:off x="3007828" y="3288673"/>
              <a:ext cx="1368438" cy="22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Detection result</a:t>
              </a:r>
              <a:endParaRPr lang="en-US" sz="1400">
                <a:cs typeface="Arial" pitchFamily="34" charset="0"/>
              </a:endParaRPr>
            </a:p>
          </p:txBody>
        </p:sp>
        <p:sp>
          <p:nvSpPr>
            <p:cNvPr id="24627" name="Rectangle 106"/>
            <p:cNvSpPr>
              <a:spLocks noChangeArrowheads="1"/>
            </p:cNvSpPr>
            <p:nvPr/>
          </p:nvSpPr>
          <p:spPr bwMode="auto">
            <a:xfrm>
              <a:off x="3350657" y="2607574"/>
              <a:ext cx="592504" cy="32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cs typeface="Arial" pitchFamily="34" charset="0"/>
                </a:rPr>
                <a:t>Bob´</a:t>
              </a:r>
              <a:endParaRPr lang="en-US" sz="2000">
                <a:cs typeface="Arial" pitchFamily="34" charset="0"/>
              </a:endParaRPr>
            </a:p>
          </p:txBody>
        </p:sp>
        <p:sp>
          <p:nvSpPr>
            <p:cNvPr id="24628" name="Rectangle 108"/>
            <p:cNvSpPr>
              <a:spLocks noChangeArrowheads="1"/>
            </p:cNvSpPr>
            <p:nvPr/>
          </p:nvSpPr>
          <p:spPr bwMode="auto">
            <a:xfrm>
              <a:off x="4876534" y="2101418"/>
              <a:ext cx="508092" cy="354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smtClean="0">
                  <a:solidFill>
                    <a:srgbClr val="000000"/>
                  </a:solidFill>
                  <a:cs typeface="Arial" pitchFamily="34" charset="0"/>
                </a:rPr>
                <a:t>Eve</a:t>
              </a:r>
              <a:endParaRPr lang="en-US" sz="2200">
                <a:cs typeface="Arial" pitchFamily="34" charset="0"/>
              </a:endParaRPr>
            </a:p>
          </p:txBody>
        </p:sp>
        <p:sp>
          <p:nvSpPr>
            <p:cNvPr id="24586" name="Freeform 64"/>
            <p:cNvSpPr>
              <a:spLocks/>
            </p:cNvSpPr>
            <p:nvPr/>
          </p:nvSpPr>
          <p:spPr bwMode="auto">
            <a:xfrm>
              <a:off x="8525507" y="2555625"/>
              <a:ext cx="1555310" cy="1059345"/>
            </a:xfrm>
            <a:custGeom>
              <a:avLst/>
              <a:gdLst>
                <a:gd name="T0" fmla="*/ 2147483647 w 980"/>
                <a:gd name="T1" fmla="*/ 0 h 646"/>
                <a:gd name="T2" fmla="*/ 2147483647 w 980"/>
                <a:gd name="T3" fmla="*/ 0 h 646"/>
                <a:gd name="T4" fmla="*/ 2147483647 w 980"/>
                <a:gd name="T5" fmla="*/ 0 h 646"/>
                <a:gd name="T6" fmla="*/ 2147483647 w 980"/>
                <a:gd name="T7" fmla="*/ 2147483647 h 646"/>
                <a:gd name="T8" fmla="*/ 2147483647 w 980"/>
                <a:gd name="T9" fmla="*/ 2147483647 h 646"/>
                <a:gd name="T10" fmla="*/ 2147483647 w 980"/>
                <a:gd name="T11" fmla="*/ 2147483647 h 646"/>
                <a:gd name="T12" fmla="*/ 2147483647 w 980"/>
                <a:gd name="T13" fmla="*/ 2147483647 h 646"/>
                <a:gd name="T14" fmla="*/ 2147483647 w 980"/>
                <a:gd name="T15" fmla="*/ 2147483647 h 646"/>
                <a:gd name="T16" fmla="*/ 0 w 980"/>
                <a:gd name="T17" fmla="*/ 2147483647 h 646"/>
                <a:gd name="T18" fmla="*/ 0 w 980"/>
                <a:gd name="T19" fmla="*/ 2147483647 h 646"/>
                <a:gd name="T20" fmla="*/ 0 w 980"/>
                <a:gd name="T21" fmla="*/ 2147483647 h 646"/>
                <a:gd name="T22" fmla="*/ 0 w 980"/>
                <a:gd name="T23" fmla="*/ 2147483647 h 646"/>
                <a:gd name="T24" fmla="*/ 2147483647 w 980"/>
                <a:gd name="T25" fmla="*/ 2147483647 h 646"/>
                <a:gd name="T26" fmla="*/ 2147483647 w 980"/>
                <a:gd name="T27" fmla="*/ 2147483647 h 646"/>
                <a:gd name="T28" fmla="*/ 2147483647 w 980"/>
                <a:gd name="T29" fmla="*/ 2147483647 h 646"/>
                <a:gd name="T30" fmla="*/ 2147483647 w 980"/>
                <a:gd name="T31" fmla="*/ 2147483647 h 646"/>
                <a:gd name="T32" fmla="*/ 2147483647 w 980"/>
                <a:gd name="T33" fmla="*/ 2147483647 h 646"/>
                <a:gd name="T34" fmla="*/ 2147483647 w 980"/>
                <a:gd name="T35" fmla="*/ 2147483647 h 646"/>
                <a:gd name="T36" fmla="*/ 2147483647 w 980"/>
                <a:gd name="T37" fmla="*/ 2147483647 h 646"/>
                <a:gd name="T38" fmla="*/ 2147483647 w 980"/>
                <a:gd name="T39" fmla="*/ 2147483647 h 646"/>
                <a:gd name="T40" fmla="*/ 2147483647 w 980"/>
                <a:gd name="T41" fmla="*/ 2147483647 h 646"/>
                <a:gd name="T42" fmla="*/ 2147483647 w 980"/>
                <a:gd name="T43" fmla="*/ 2147483647 h 646"/>
                <a:gd name="T44" fmla="*/ 2147483647 w 980"/>
                <a:gd name="T45" fmla="*/ 2147483647 h 646"/>
                <a:gd name="T46" fmla="*/ 2147483647 w 980"/>
                <a:gd name="T47" fmla="*/ 2147483647 h 646"/>
                <a:gd name="T48" fmla="*/ 2147483647 w 980"/>
                <a:gd name="T49" fmla="*/ 2147483647 h 646"/>
                <a:gd name="T50" fmla="*/ 2147483647 w 980"/>
                <a:gd name="T51" fmla="*/ 2147483647 h 646"/>
                <a:gd name="T52" fmla="*/ 2147483647 w 980"/>
                <a:gd name="T53" fmla="*/ 2147483647 h 646"/>
                <a:gd name="T54" fmla="*/ 2147483647 w 980"/>
                <a:gd name="T55" fmla="*/ 2147483647 h 646"/>
                <a:gd name="T56" fmla="*/ 2147483647 w 980"/>
                <a:gd name="T57" fmla="*/ 2147483647 h 646"/>
                <a:gd name="T58" fmla="*/ 2147483647 w 980"/>
                <a:gd name="T59" fmla="*/ 2147483647 h 646"/>
                <a:gd name="T60" fmla="*/ 2147483647 w 980"/>
                <a:gd name="T61" fmla="*/ 2147483647 h 646"/>
                <a:gd name="T62" fmla="*/ 2147483647 w 980"/>
                <a:gd name="T63" fmla="*/ 2147483647 h 646"/>
                <a:gd name="T64" fmla="*/ 2147483647 w 980"/>
                <a:gd name="T65" fmla="*/ 2147483647 h 646"/>
                <a:gd name="T66" fmla="*/ 2147483647 w 980"/>
                <a:gd name="T67" fmla="*/ 2147483647 h 646"/>
                <a:gd name="T68" fmla="*/ 2147483647 w 980"/>
                <a:gd name="T69" fmla="*/ 2147483647 h 646"/>
                <a:gd name="T70" fmla="*/ 2147483647 w 980"/>
                <a:gd name="T71" fmla="*/ 0 h 646"/>
                <a:gd name="T72" fmla="*/ 2147483647 w 980"/>
                <a:gd name="T73" fmla="*/ 0 h 646"/>
                <a:gd name="T74" fmla="*/ 2147483647 w 980"/>
                <a:gd name="T75" fmla="*/ 0 h 6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80"/>
                <a:gd name="T115" fmla="*/ 0 h 646"/>
                <a:gd name="T116" fmla="*/ 980 w 980"/>
                <a:gd name="T117" fmla="*/ 646 h 6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80" h="646">
                  <a:moveTo>
                    <a:pt x="61" y="0"/>
                  </a:moveTo>
                  <a:lnTo>
                    <a:pt x="61" y="0"/>
                  </a:lnTo>
                  <a:lnTo>
                    <a:pt x="48" y="0"/>
                  </a:lnTo>
                  <a:lnTo>
                    <a:pt x="35" y="6"/>
                  </a:lnTo>
                  <a:lnTo>
                    <a:pt x="25" y="10"/>
                  </a:lnTo>
                  <a:lnTo>
                    <a:pt x="16" y="19"/>
                  </a:lnTo>
                  <a:lnTo>
                    <a:pt x="9" y="26"/>
                  </a:lnTo>
                  <a:lnTo>
                    <a:pt x="3" y="38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585"/>
                  </a:lnTo>
                  <a:lnTo>
                    <a:pt x="0" y="597"/>
                  </a:lnTo>
                  <a:lnTo>
                    <a:pt x="3" y="607"/>
                  </a:lnTo>
                  <a:lnTo>
                    <a:pt x="9" y="620"/>
                  </a:lnTo>
                  <a:lnTo>
                    <a:pt x="16" y="626"/>
                  </a:lnTo>
                  <a:lnTo>
                    <a:pt x="25" y="636"/>
                  </a:lnTo>
                  <a:lnTo>
                    <a:pt x="35" y="639"/>
                  </a:lnTo>
                  <a:lnTo>
                    <a:pt x="48" y="642"/>
                  </a:lnTo>
                  <a:lnTo>
                    <a:pt x="61" y="646"/>
                  </a:lnTo>
                  <a:lnTo>
                    <a:pt x="919" y="646"/>
                  </a:lnTo>
                  <a:lnTo>
                    <a:pt x="932" y="642"/>
                  </a:lnTo>
                  <a:lnTo>
                    <a:pt x="944" y="639"/>
                  </a:lnTo>
                  <a:lnTo>
                    <a:pt x="954" y="636"/>
                  </a:lnTo>
                  <a:lnTo>
                    <a:pt x="964" y="626"/>
                  </a:lnTo>
                  <a:lnTo>
                    <a:pt x="970" y="620"/>
                  </a:lnTo>
                  <a:lnTo>
                    <a:pt x="977" y="607"/>
                  </a:lnTo>
                  <a:lnTo>
                    <a:pt x="980" y="597"/>
                  </a:lnTo>
                  <a:lnTo>
                    <a:pt x="980" y="585"/>
                  </a:lnTo>
                  <a:lnTo>
                    <a:pt x="980" y="61"/>
                  </a:lnTo>
                  <a:lnTo>
                    <a:pt x="980" y="48"/>
                  </a:lnTo>
                  <a:lnTo>
                    <a:pt x="977" y="38"/>
                  </a:lnTo>
                  <a:lnTo>
                    <a:pt x="970" y="26"/>
                  </a:lnTo>
                  <a:lnTo>
                    <a:pt x="964" y="19"/>
                  </a:lnTo>
                  <a:lnTo>
                    <a:pt x="954" y="10"/>
                  </a:lnTo>
                  <a:lnTo>
                    <a:pt x="944" y="6"/>
                  </a:lnTo>
                  <a:lnTo>
                    <a:pt x="932" y="0"/>
                  </a:lnTo>
                  <a:lnTo>
                    <a:pt x="919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B2B2B2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4" name="Rectangle 102"/>
            <p:cNvSpPr>
              <a:spLocks noChangeArrowheads="1"/>
            </p:cNvSpPr>
            <p:nvPr/>
          </p:nvSpPr>
          <p:spPr bwMode="auto">
            <a:xfrm>
              <a:off x="9025273" y="2602636"/>
              <a:ext cx="556791" cy="354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>
                  <a:solidFill>
                    <a:srgbClr val="000000"/>
                  </a:solidFill>
                  <a:cs typeface="Arial" pitchFamily="34" charset="0"/>
                </a:rPr>
                <a:t>Bob</a:t>
              </a:r>
              <a:endParaRPr lang="en-US" sz="2200">
                <a:cs typeface="Arial" pitchFamily="34" charset="0"/>
              </a:endParaRPr>
            </a:p>
          </p:txBody>
        </p:sp>
        <p:sp>
          <p:nvSpPr>
            <p:cNvPr id="24588" name="Freeform 66"/>
            <p:cNvSpPr>
              <a:spLocks/>
            </p:cNvSpPr>
            <p:nvPr/>
          </p:nvSpPr>
          <p:spPr bwMode="auto">
            <a:xfrm>
              <a:off x="206183" y="2555625"/>
              <a:ext cx="1555310" cy="1059345"/>
            </a:xfrm>
            <a:custGeom>
              <a:avLst/>
              <a:gdLst>
                <a:gd name="T0" fmla="*/ 2147483647 w 980"/>
                <a:gd name="T1" fmla="*/ 0 h 646"/>
                <a:gd name="T2" fmla="*/ 2147483647 w 980"/>
                <a:gd name="T3" fmla="*/ 0 h 646"/>
                <a:gd name="T4" fmla="*/ 2147483647 w 980"/>
                <a:gd name="T5" fmla="*/ 0 h 646"/>
                <a:gd name="T6" fmla="*/ 2147483647 w 980"/>
                <a:gd name="T7" fmla="*/ 2147483647 h 646"/>
                <a:gd name="T8" fmla="*/ 2147483647 w 980"/>
                <a:gd name="T9" fmla="*/ 2147483647 h 646"/>
                <a:gd name="T10" fmla="*/ 2147483647 w 980"/>
                <a:gd name="T11" fmla="*/ 2147483647 h 646"/>
                <a:gd name="T12" fmla="*/ 2147483647 w 980"/>
                <a:gd name="T13" fmla="*/ 2147483647 h 646"/>
                <a:gd name="T14" fmla="*/ 2147483647 w 980"/>
                <a:gd name="T15" fmla="*/ 2147483647 h 646"/>
                <a:gd name="T16" fmla="*/ 0 w 980"/>
                <a:gd name="T17" fmla="*/ 2147483647 h 646"/>
                <a:gd name="T18" fmla="*/ 0 w 980"/>
                <a:gd name="T19" fmla="*/ 2147483647 h 646"/>
                <a:gd name="T20" fmla="*/ 0 w 980"/>
                <a:gd name="T21" fmla="*/ 2147483647 h 646"/>
                <a:gd name="T22" fmla="*/ 0 w 980"/>
                <a:gd name="T23" fmla="*/ 2147483647 h 646"/>
                <a:gd name="T24" fmla="*/ 2147483647 w 980"/>
                <a:gd name="T25" fmla="*/ 2147483647 h 646"/>
                <a:gd name="T26" fmla="*/ 2147483647 w 980"/>
                <a:gd name="T27" fmla="*/ 2147483647 h 646"/>
                <a:gd name="T28" fmla="*/ 2147483647 w 980"/>
                <a:gd name="T29" fmla="*/ 2147483647 h 646"/>
                <a:gd name="T30" fmla="*/ 2147483647 w 980"/>
                <a:gd name="T31" fmla="*/ 2147483647 h 646"/>
                <a:gd name="T32" fmla="*/ 2147483647 w 980"/>
                <a:gd name="T33" fmla="*/ 2147483647 h 646"/>
                <a:gd name="T34" fmla="*/ 2147483647 w 980"/>
                <a:gd name="T35" fmla="*/ 2147483647 h 646"/>
                <a:gd name="T36" fmla="*/ 2147483647 w 980"/>
                <a:gd name="T37" fmla="*/ 2147483647 h 646"/>
                <a:gd name="T38" fmla="*/ 2147483647 w 980"/>
                <a:gd name="T39" fmla="*/ 2147483647 h 646"/>
                <a:gd name="T40" fmla="*/ 2147483647 w 980"/>
                <a:gd name="T41" fmla="*/ 2147483647 h 646"/>
                <a:gd name="T42" fmla="*/ 2147483647 w 980"/>
                <a:gd name="T43" fmla="*/ 2147483647 h 646"/>
                <a:gd name="T44" fmla="*/ 2147483647 w 980"/>
                <a:gd name="T45" fmla="*/ 2147483647 h 646"/>
                <a:gd name="T46" fmla="*/ 2147483647 w 980"/>
                <a:gd name="T47" fmla="*/ 2147483647 h 646"/>
                <a:gd name="T48" fmla="*/ 2147483647 w 980"/>
                <a:gd name="T49" fmla="*/ 2147483647 h 646"/>
                <a:gd name="T50" fmla="*/ 2147483647 w 980"/>
                <a:gd name="T51" fmla="*/ 2147483647 h 646"/>
                <a:gd name="T52" fmla="*/ 2147483647 w 980"/>
                <a:gd name="T53" fmla="*/ 2147483647 h 646"/>
                <a:gd name="T54" fmla="*/ 2147483647 w 980"/>
                <a:gd name="T55" fmla="*/ 2147483647 h 646"/>
                <a:gd name="T56" fmla="*/ 2147483647 w 980"/>
                <a:gd name="T57" fmla="*/ 2147483647 h 646"/>
                <a:gd name="T58" fmla="*/ 2147483647 w 980"/>
                <a:gd name="T59" fmla="*/ 2147483647 h 646"/>
                <a:gd name="T60" fmla="*/ 2147483647 w 980"/>
                <a:gd name="T61" fmla="*/ 2147483647 h 646"/>
                <a:gd name="T62" fmla="*/ 2147483647 w 980"/>
                <a:gd name="T63" fmla="*/ 2147483647 h 646"/>
                <a:gd name="T64" fmla="*/ 2147483647 w 980"/>
                <a:gd name="T65" fmla="*/ 2147483647 h 646"/>
                <a:gd name="T66" fmla="*/ 2147483647 w 980"/>
                <a:gd name="T67" fmla="*/ 2147483647 h 646"/>
                <a:gd name="T68" fmla="*/ 2147483647 w 980"/>
                <a:gd name="T69" fmla="*/ 2147483647 h 646"/>
                <a:gd name="T70" fmla="*/ 2147483647 w 980"/>
                <a:gd name="T71" fmla="*/ 0 h 646"/>
                <a:gd name="T72" fmla="*/ 2147483647 w 980"/>
                <a:gd name="T73" fmla="*/ 0 h 646"/>
                <a:gd name="T74" fmla="*/ 2147483647 w 980"/>
                <a:gd name="T75" fmla="*/ 0 h 6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80"/>
                <a:gd name="T115" fmla="*/ 0 h 646"/>
                <a:gd name="T116" fmla="*/ 980 w 980"/>
                <a:gd name="T117" fmla="*/ 646 h 6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80" h="646">
                  <a:moveTo>
                    <a:pt x="61" y="0"/>
                  </a:moveTo>
                  <a:lnTo>
                    <a:pt x="61" y="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26" y="10"/>
                  </a:lnTo>
                  <a:lnTo>
                    <a:pt x="16" y="19"/>
                  </a:lnTo>
                  <a:lnTo>
                    <a:pt x="10" y="26"/>
                  </a:lnTo>
                  <a:lnTo>
                    <a:pt x="3" y="38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585"/>
                  </a:lnTo>
                  <a:lnTo>
                    <a:pt x="0" y="597"/>
                  </a:lnTo>
                  <a:lnTo>
                    <a:pt x="3" y="607"/>
                  </a:lnTo>
                  <a:lnTo>
                    <a:pt x="10" y="620"/>
                  </a:lnTo>
                  <a:lnTo>
                    <a:pt x="16" y="626"/>
                  </a:lnTo>
                  <a:lnTo>
                    <a:pt x="26" y="636"/>
                  </a:lnTo>
                  <a:lnTo>
                    <a:pt x="36" y="639"/>
                  </a:lnTo>
                  <a:lnTo>
                    <a:pt x="48" y="642"/>
                  </a:lnTo>
                  <a:lnTo>
                    <a:pt x="61" y="646"/>
                  </a:lnTo>
                  <a:lnTo>
                    <a:pt x="919" y="646"/>
                  </a:lnTo>
                  <a:lnTo>
                    <a:pt x="932" y="642"/>
                  </a:lnTo>
                  <a:lnTo>
                    <a:pt x="945" y="639"/>
                  </a:lnTo>
                  <a:lnTo>
                    <a:pt x="955" y="636"/>
                  </a:lnTo>
                  <a:lnTo>
                    <a:pt x="964" y="626"/>
                  </a:lnTo>
                  <a:lnTo>
                    <a:pt x="971" y="620"/>
                  </a:lnTo>
                  <a:lnTo>
                    <a:pt x="977" y="607"/>
                  </a:lnTo>
                  <a:lnTo>
                    <a:pt x="980" y="597"/>
                  </a:lnTo>
                  <a:lnTo>
                    <a:pt x="980" y="585"/>
                  </a:lnTo>
                  <a:lnTo>
                    <a:pt x="980" y="61"/>
                  </a:lnTo>
                  <a:lnTo>
                    <a:pt x="980" y="48"/>
                  </a:lnTo>
                  <a:lnTo>
                    <a:pt x="977" y="38"/>
                  </a:lnTo>
                  <a:lnTo>
                    <a:pt x="971" y="26"/>
                  </a:lnTo>
                  <a:lnTo>
                    <a:pt x="964" y="19"/>
                  </a:lnTo>
                  <a:lnTo>
                    <a:pt x="955" y="10"/>
                  </a:lnTo>
                  <a:lnTo>
                    <a:pt x="945" y="6"/>
                  </a:lnTo>
                  <a:lnTo>
                    <a:pt x="932" y="0"/>
                  </a:lnTo>
                  <a:lnTo>
                    <a:pt x="919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B2B2B2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5" name="Rectangle 103"/>
            <p:cNvSpPr>
              <a:spLocks noChangeArrowheads="1"/>
            </p:cNvSpPr>
            <p:nvPr/>
          </p:nvSpPr>
          <p:spPr bwMode="auto">
            <a:xfrm>
              <a:off x="661447" y="2602635"/>
              <a:ext cx="683408" cy="354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>
                  <a:solidFill>
                    <a:srgbClr val="000000"/>
                  </a:solidFill>
                  <a:cs typeface="Arial" pitchFamily="34" charset="0"/>
                </a:rPr>
                <a:t>Alice</a:t>
              </a:r>
              <a:endParaRPr lang="en-US" sz="2200">
                <a:cs typeface="Arial" pitchFamily="34" charset="0"/>
              </a:endParaRPr>
            </a:p>
          </p:txBody>
        </p:sp>
        <p:sp>
          <p:nvSpPr>
            <p:cNvPr id="24618" name="Rectangle 96"/>
            <p:cNvSpPr>
              <a:spLocks noChangeArrowheads="1"/>
            </p:cNvSpPr>
            <p:nvPr/>
          </p:nvSpPr>
          <p:spPr bwMode="auto">
            <a:xfrm>
              <a:off x="4892100" y="3288673"/>
              <a:ext cx="452900" cy="22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Bit in</a:t>
              </a:r>
              <a:endParaRPr lang="en-US" sz="1400">
                <a:cs typeface="Arial" pitchFamily="34" charset="0"/>
              </a:endParaRPr>
            </a:p>
          </p:txBody>
        </p:sp>
        <p:sp>
          <p:nvSpPr>
            <p:cNvPr id="24619" name="Rectangle 97"/>
            <p:cNvSpPr>
              <a:spLocks noChangeArrowheads="1"/>
            </p:cNvSpPr>
            <p:nvPr/>
          </p:nvSpPr>
          <p:spPr bwMode="auto">
            <a:xfrm>
              <a:off x="4892100" y="3077133"/>
              <a:ext cx="483742" cy="22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Basis</a:t>
              </a:r>
              <a:endParaRPr lang="en-US" sz="1400">
                <a:cs typeface="Arial" pitchFamily="34" charset="0"/>
              </a:endParaRPr>
            </a:p>
          </p:txBody>
        </p:sp>
        <p:sp>
          <p:nvSpPr>
            <p:cNvPr id="24626" name="Rectangle 104"/>
            <p:cNvSpPr>
              <a:spLocks noChangeArrowheads="1"/>
            </p:cNvSpPr>
            <p:nvPr/>
          </p:nvSpPr>
          <p:spPr bwMode="auto">
            <a:xfrm>
              <a:off x="5286929" y="2607576"/>
              <a:ext cx="706134" cy="32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cs typeface="Arial" pitchFamily="34" charset="0"/>
                </a:rPr>
                <a:t>Alice´</a:t>
              </a:r>
              <a:endParaRPr lang="en-US" sz="2000">
                <a:cs typeface="Arial" pitchFamily="34" charset="0"/>
              </a:endParaRPr>
            </a:p>
          </p:txBody>
        </p:sp>
        <p:sp>
          <p:nvSpPr>
            <p:cNvPr id="24594" name="Rectangle 72"/>
            <p:cNvSpPr>
              <a:spLocks noChangeArrowheads="1"/>
            </p:cNvSpPr>
            <p:nvPr/>
          </p:nvSpPr>
          <p:spPr bwMode="auto">
            <a:xfrm>
              <a:off x="5345000" y="3762122"/>
              <a:ext cx="1455382" cy="263465"/>
            </a:xfrm>
            <a:prstGeom prst="rect">
              <a:avLst/>
            </a:prstGeom>
            <a:solidFill>
              <a:srgbClr val="FFFFFF"/>
            </a:solidFill>
            <a:ln w="1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300">
                <a:cs typeface="Arial" pitchFamily="34" charset="0"/>
              </a:endParaRPr>
            </a:p>
          </p:txBody>
        </p:sp>
        <p:sp>
          <p:nvSpPr>
            <p:cNvPr id="24620" name="Rectangle 98"/>
            <p:cNvSpPr>
              <a:spLocks noChangeArrowheads="1"/>
            </p:cNvSpPr>
            <p:nvPr/>
          </p:nvSpPr>
          <p:spPr bwMode="auto">
            <a:xfrm>
              <a:off x="5345002" y="3773393"/>
              <a:ext cx="1451045" cy="24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cs typeface="Arial" pitchFamily="34" charset="0"/>
                </a:rPr>
                <a:t>Blinding laser</a:t>
              </a:r>
              <a:endParaRPr lang="en-US" sz="1500"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ampus-google-map-unorient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60000">
            <a:off x="-5819775" y="-2562013"/>
            <a:ext cx="25266650" cy="1578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104"/>
          <p:cNvSpPr txBox="1">
            <a:spLocks noChangeArrowheads="1"/>
          </p:cNvSpPr>
          <p:nvPr/>
        </p:nvSpPr>
        <p:spPr bwMode="auto">
          <a:xfrm rot="1200000">
            <a:off x="7515225" y="4213438"/>
            <a:ext cx="481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S12</a:t>
            </a:r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0" y="1"/>
            <a:ext cx="10287000" cy="988828"/>
          </a:xfrm>
          <a:prstGeom prst="rect">
            <a:avLst/>
          </a:prstGeom>
          <a:solidFill>
            <a:srgbClr val="000000">
              <a:alpha val="50195"/>
            </a:srgbClr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-36513" y="-36513"/>
            <a:ext cx="10361613" cy="7786688"/>
          </a:xfrm>
          <a:prstGeom prst="rect">
            <a:avLst/>
          </a:prstGeom>
          <a:noFill/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5606" name="Title 1"/>
          <p:cNvSpPr>
            <a:spLocks noGrp="1"/>
          </p:cNvSpPr>
          <p:nvPr>
            <p:ph type="title"/>
          </p:nvPr>
        </p:nvSpPr>
        <p:spPr/>
        <p:txBody>
          <a:bodyPr tIns="50400"/>
          <a:lstStyle/>
          <a:p>
            <a:r>
              <a:rPr lang="en-US" smtClean="0">
                <a:solidFill>
                  <a:srgbClr val="FFFFFF"/>
                </a:solidFill>
              </a:rPr>
              <a:t>Eavesdropping 100% key on installed QKD line</a:t>
            </a:r>
            <a:br>
              <a:rPr lang="en-US" smtClean="0">
                <a:solidFill>
                  <a:srgbClr val="FFFFFF"/>
                </a:solidFill>
              </a:rPr>
            </a:br>
            <a:r>
              <a:rPr lang="en-US" sz="300" smtClean="0">
                <a:solidFill>
                  <a:srgbClr val="FFFFFF"/>
                </a:solidFill>
              </a:rPr>
              <a:t/>
            </a:r>
            <a:br>
              <a:rPr lang="en-US" sz="300" smtClean="0">
                <a:solidFill>
                  <a:srgbClr val="FFFFFF"/>
                </a:solidFill>
              </a:rPr>
            </a:br>
            <a:r>
              <a:rPr lang="en-US" sz="2000" b="0" smtClean="0">
                <a:solidFill>
                  <a:srgbClr val="FFFFFF"/>
                </a:solidFill>
              </a:rPr>
              <a:t>on campus of the National University of Singapore, July 4–5, 2009</a:t>
            </a:r>
          </a:p>
        </p:txBody>
      </p:sp>
      <p:pic>
        <p:nvPicPr>
          <p:cNvPr id="21511" name="Picture 5" descr="a294-4-4cr-forpres.jpg"/>
          <p:cNvPicPr>
            <a:picLocks noChangeAspect="1"/>
          </p:cNvPicPr>
          <p:nvPr/>
        </p:nvPicPr>
        <p:blipFill>
          <a:blip r:embed="rId4" cstate="print"/>
          <a:srcRect t="3125" r="7384" b="4002"/>
          <a:stretch>
            <a:fillRect/>
          </a:stretch>
        </p:blipFill>
        <p:spPr bwMode="auto">
          <a:xfrm>
            <a:off x="71438" y="1078125"/>
            <a:ext cx="3886200" cy="2357438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512" name="Picture 6" descr="a295-5-4cr-forpres.jpg"/>
          <p:cNvPicPr>
            <a:picLocks noChangeAspect="1"/>
          </p:cNvPicPr>
          <p:nvPr/>
        </p:nvPicPr>
        <p:blipFill>
          <a:blip r:embed="rId5" cstate="print"/>
          <a:srcRect l="2730" b="5263"/>
          <a:stretch>
            <a:fillRect/>
          </a:stretch>
        </p:blipFill>
        <p:spPr bwMode="auto">
          <a:xfrm>
            <a:off x="8001000" y="1935375"/>
            <a:ext cx="2214563" cy="1476375"/>
          </a:xfrm>
          <a:prstGeom prst="rect">
            <a:avLst/>
          </a:prstGeom>
          <a:noFill/>
          <a:ln w="317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21513" name="Picture 7" descr="a292-32-4cr-forpres.jpg"/>
          <p:cNvPicPr>
            <a:picLocks noChangeAspect="1"/>
          </p:cNvPicPr>
          <p:nvPr/>
        </p:nvPicPr>
        <p:blipFill>
          <a:blip r:embed="rId6" cstate="print"/>
          <a:srcRect l="2698" t="7448" b="12987"/>
          <a:stretch>
            <a:fillRect/>
          </a:stretch>
        </p:blipFill>
        <p:spPr bwMode="auto">
          <a:xfrm>
            <a:off x="3338626" y="5043699"/>
            <a:ext cx="6198780" cy="2588093"/>
          </a:xfrm>
          <a:prstGeom prst="rect">
            <a:avLst/>
          </a:prstGeom>
          <a:noFill/>
          <a:ln w="3175">
            <a:solidFill>
              <a:srgbClr val="FF9900"/>
            </a:solidFill>
            <a:miter lim="800000"/>
            <a:headEnd/>
            <a:tailEnd/>
          </a:ln>
        </p:spPr>
      </p:pic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2754313" y="3030750"/>
            <a:ext cx="4672012" cy="1682750"/>
            <a:chOff x="2754804" y="3094893"/>
            <a:chExt cx="4670928" cy="1683098"/>
          </a:xfrm>
        </p:grpSpPr>
        <p:cxnSp>
          <p:nvCxnSpPr>
            <p:cNvPr id="25629" name="Straight Connector 14"/>
            <p:cNvCxnSpPr>
              <a:cxnSpLocks noChangeShapeType="1"/>
            </p:cNvCxnSpPr>
            <p:nvPr/>
          </p:nvCxnSpPr>
          <p:spPr bwMode="auto">
            <a:xfrm flipV="1">
              <a:off x="2754804" y="4659924"/>
              <a:ext cx="145823" cy="6668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0" name="Straight Connector 18"/>
            <p:cNvCxnSpPr>
              <a:cxnSpLocks noChangeShapeType="1"/>
            </p:cNvCxnSpPr>
            <p:nvPr/>
          </p:nvCxnSpPr>
          <p:spPr bwMode="auto">
            <a:xfrm rot="16200000" flipH="1">
              <a:off x="2835230" y="4697521"/>
              <a:ext cx="92680" cy="38116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1" name="Straight Connector 22"/>
            <p:cNvCxnSpPr>
              <a:cxnSpLocks noChangeShapeType="1"/>
            </p:cNvCxnSpPr>
            <p:nvPr/>
          </p:nvCxnSpPr>
          <p:spPr bwMode="auto">
            <a:xfrm flipV="1">
              <a:off x="2868804" y="4260502"/>
              <a:ext cx="1130439" cy="51748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2" name="Straight Connector 25"/>
            <p:cNvCxnSpPr>
              <a:cxnSpLocks noChangeShapeType="1"/>
            </p:cNvCxnSpPr>
            <p:nvPr/>
          </p:nvCxnSpPr>
          <p:spPr bwMode="auto">
            <a:xfrm rot="16200000" flipV="1">
              <a:off x="3878664" y="4195186"/>
              <a:ext cx="135652" cy="65314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3" name="Straight Connector 27"/>
            <p:cNvCxnSpPr>
              <a:cxnSpLocks noChangeShapeType="1"/>
            </p:cNvCxnSpPr>
            <p:nvPr/>
          </p:nvCxnSpPr>
          <p:spPr bwMode="auto">
            <a:xfrm flipV="1">
              <a:off x="3883688" y="4094703"/>
              <a:ext cx="160774" cy="75364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4" name="Straight Connector 30"/>
            <p:cNvCxnSpPr>
              <a:cxnSpLocks noChangeShapeType="1"/>
            </p:cNvCxnSpPr>
            <p:nvPr/>
          </p:nvCxnSpPr>
          <p:spPr bwMode="auto">
            <a:xfrm rot="16200000" flipV="1">
              <a:off x="3848519" y="3893736"/>
              <a:ext cx="306475" cy="14570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5" name="Straight Connector 32"/>
            <p:cNvCxnSpPr>
              <a:cxnSpLocks noChangeShapeType="1"/>
            </p:cNvCxnSpPr>
            <p:nvPr/>
          </p:nvCxnSpPr>
          <p:spPr bwMode="auto">
            <a:xfrm flipV="1">
              <a:off x="3898762" y="3230544"/>
              <a:ext cx="1326381" cy="602903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6" name="Straight Connector 34"/>
            <p:cNvCxnSpPr>
              <a:cxnSpLocks noChangeShapeType="1"/>
            </p:cNvCxnSpPr>
            <p:nvPr/>
          </p:nvCxnSpPr>
          <p:spPr bwMode="auto">
            <a:xfrm rot="16200000" flipH="1">
              <a:off x="5112099" y="3318468"/>
              <a:ext cx="306475" cy="150725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7" name="Straight Connector 36"/>
            <p:cNvCxnSpPr>
              <a:cxnSpLocks noChangeShapeType="1"/>
            </p:cNvCxnSpPr>
            <p:nvPr/>
          </p:nvCxnSpPr>
          <p:spPr bwMode="auto">
            <a:xfrm flipV="1">
              <a:off x="5315579" y="3456633"/>
              <a:ext cx="266281" cy="125604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8" name="Straight Connector 38"/>
            <p:cNvCxnSpPr>
              <a:cxnSpLocks noChangeShapeType="1"/>
            </p:cNvCxnSpPr>
            <p:nvPr/>
          </p:nvCxnSpPr>
          <p:spPr bwMode="auto">
            <a:xfrm rot="5400000" flipH="1" flipV="1">
              <a:off x="5458768" y="3233056"/>
              <a:ext cx="351693" cy="135657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9" name="Straight Connector 41"/>
            <p:cNvCxnSpPr>
              <a:cxnSpLocks noChangeShapeType="1"/>
            </p:cNvCxnSpPr>
            <p:nvPr/>
          </p:nvCxnSpPr>
          <p:spPr bwMode="auto">
            <a:xfrm>
              <a:off x="5677319" y="3094893"/>
              <a:ext cx="753627" cy="286378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0" name="Straight Connector 43"/>
            <p:cNvCxnSpPr>
              <a:cxnSpLocks noChangeShapeType="1"/>
            </p:cNvCxnSpPr>
            <p:nvPr/>
          </p:nvCxnSpPr>
          <p:spPr bwMode="auto">
            <a:xfrm rot="5400000">
              <a:off x="6325439" y="3411416"/>
              <a:ext cx="95459" cy="3516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1" name="Straight Connector 45"/>
            <p:cNvCxnSpPr>
              <a:cxnSpLocks noChangeShapeType="1"/>
            </p:cNvCxnSpPr>
            <p:nvPr/>
          </p:nvCxnSpPr>
          <p:spPr bwMode="auto">
            <a:xfrm>
              <a:off x="6352922" y="3439045"/>
              <a:ext cx="223724" cy="8290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2" name="Straight Connector 47"/>
            <p:cNvCxnSpPr>
              <a:cxnSpLocks noChangeShapeType="1"/>
            </p:cNvCxnSpPr>
            <p:nvPr/>
          </p:nvCxnSpPr>
          <p:spPr bwMode="auto">
            <a:xfrm rot="5400000" flipH="1" flipV="1">
              <a:off x="6508822" y="3449098"/>
              <a:ext cx="145700" cy="6028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3" name="Straight Connector 49"/>
            <p:cNvCxnSpPr>
              <a:cxnSpLocks noChangeShapeType="1"/>
            </p:cNvCxnSpPr>
            <p:nvPr/>
          </p:nvCxnSpPr>
          <p:spPr bwMode="auto">
            <a:xfrm>
              <a:off x="6611815" y="3446584"/>
              <a:ext cx="251209" cy="95460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4" name="Straight Connector 51"/>
            <p:cNvCxnSpPr>
              <a:cxnSpLocks noChangeShapeType="1"/>
            </p:cNvCxnSpPr>
            <p:nvPr/>
          </p:nvCxnSpPr>
          <p:spPr bwMode="auto">
            <a:xfrm rot="5400000">
              <a:off x="6697226" y="3577215"/>
              <a:ext cx="231112" cy="80387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5" name="Straight Connector 53"/>
            <p:cNvCxnSpPr>
              <a:cxnSpLocks noChangeShapeType="1"/>
            </p:cNvCxnSpPr>
            <p:nvPr/>
          </p:nvCxnSpPr>
          <p:spPr bwMode="auto">
            <a:xfrm>
              <a:off x="6732396" y="3743011"/>
              <a:ext cx="296426" cy="115556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6" name="Straight Connector 56"/>
            <p:cNvCxnSpPr>
              <a:cxnSpLocks noChangeShapeType="1"/>
            </p:cNvCxnSpPr>
            <p:nvPr/>
          </p:nvCxnSpPr>
          <p:spPr bwMode="auto">
            <a:xfrm rot="5400000">
              <a:off x="6865537" y="3916345"/>
              <a:ext cx="180870" cy="65315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7" name="Straight Connector 58"/>
            <p:cNvCxnSpPr>
              <a:cxnSpLocks noChangeShapeType="1"/>
            </p:cNvCxnSpPr>
            <p:nvPr/>
          </p:nvCxnSpPr>
          <p:spPr bwMode="auto">
            <a:xfrm>
              <a:off x="6923314" y="3999244"/>
              <a:ext cx="502418" cy="19091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</p:grpSp>
      <p:sp>
        <p:nvSpPr>
          <p:cNvPr id="63" name="Rectangle 62"/>
          <p:cNvSpPr>
            <a:spLocks noChangeArrowheads="1"/>
          </p:cNvSpPr>
          <p:nvPr/>
        </p:nvSpPr>
        <p:spPr bwMode="auto">
          <a:xfrm rot="-1440000">
            <a:off x="2506663" y="4569038"/>
            <a:ext cx="285750" cy="285750"/>
          </a:xfrm>
          <a:prstGeom prst="rect">
            <a:avLst/>
          </a:prstGeom>
          <a:solidFill>
            <a:srgbClr val="FF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 rot="-4200000">
            <a:off x="7392988" y="4024525"/>
            <a:ext cx="285750" cy="28575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 flipV="1">
            <a:off x="7559675" y="3410163"/>
            <a:ext cx="1452563" cy="669925"/>
          </a:xfrm>
          <a:prstGeom prst="line">
            <a:avLst/>
          </a:prstGeom>
          <a:noFill/>
          <a:ln w="63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77" name="Straight Connector 76"/>
          <p:cNvCxnSpPr>
            <a:cxnSpLocks noChangeShapeType="1"/>
          </p:cNvCxnSpPr>
          <p:nvPr/>
        </p:nvCxnSpPr>
        <p:spPr bwMode="auto">
          <a:xfrm rot="16200000" flipV="1">
            <a:off x="1767682" y="3815768"/>
            <a:ext cx="1219200" cy="487363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4429125" y="2556088"/>
            <a:ext cx="2066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FFFF00"/>
                </a:solidFill>
              </a:rPr>
              <a:t>290 m of fiber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1592263" y="4242013"/>
            <a:ext cx="9191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7724775" y="3926100"/>
            <a:ext cx="7826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00"/>
                </a:solidFill>
              </a:rPr>
              <a:t>Bob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6156325" y="2873588"/>
            <a:ext cx="977900" cy="2162175"/>
            <a:chOff x="6156325" y="2938463"/>
            <a:chExt cx="977900" cy="2162175"/>
          </a:xfrm>
        </p:grpSpPr>
        <p:sp>
          <p:nvSpPr>
            <p:cNvPr id="25626" name="Rectangle 64"/>
            <p:cNvSpPr>
              <a:spLocks noChangeArrowheads="1"/>
            </p:cNvSpPr>
            <p:nvPr/>
          </p:nvSpPr>
          <p:spPr bwMode="auto">
            <a:xfrm rot="-4200000">
              <a:off x="6300788" y="3267075"/>
              <a:ext cx="285750" cy="396875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cxnSp>
          <p:nvCxnSpPr>
            <p:cNvPr id="25627" name="Straight Connector 89"/>
            <p:cNvCxnSpPr>
              <a:cxnSpLocks noChangeShapeType="1"/>
            </p:cNvCxnSpPr>
            <p:nvPr/>
          </p:nvCxnSpPr>
          <p:spPr bwMode="auto">
            <a:xfrm rot="5400000" flipH="1" flipV="1">
              <a:off x="5492750" y="4164013"/>
              <a:ext cx="1600200" cy="273050"/>
            </a:xfrm>
            <a:prstGeom prst="line">
              <a:avLst/>
            </a:prstGeom>
            <a:noFill/>
            <a:ln w="6350" algn="ctr">
              <a:solidFill>
                <a:srgbClr val="FF9900"/>
              </a:solidFill>
              <a:round/>
              <a:headEnd/>
              <a:tailEnd/>
            </a:ln>
          </p:spPr>
        </p:cxnSp>
        <p:sp>
          <p:nvSpPr>
            <p:cNvPr id="25628" name="TextBox 100"/>
            <p:cNvSpPr txBox="1">
              <a:spLocks noChangeArrowheads="1"/>
            </p:cNvSpPr>
            <p:nvPr/>
          </p:nvSpPr>
          <p:spPr bwMode="auto">
            <a:xfrm>
              <a:off x="6400800" y="2938463"/>
              <a:ext cx="733425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9900"/>
                  </a:solidFill>
                </a:rPr>
                <a:t>Eve</a:t>
              </a:r>
            </a:p>
          </p:txBody>
        </p:sp>
      </p:grpSp>
      <p:sp>
        <p:nvSpPr>
          <p:cNvPr id="25619" name="TextBox 101"/>
          <p:cNvSpPr txBox="1">
            <a:spLocks noChangeArrowheads="1"/>
          </p:cNvSpPr>
          <p:nvPr/>
        </p:nvSpPr>
        <p:spPr bwMode="auto">
          <a:xfrm rot="-1440000">
            <a:off x="2994025" y="4632538"/>
            <a:ext cx="481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S15</a:t>
            </a:r>
          </a:p>
        </p:txBody>
      </p:sp>
      <p:sp>
        <p:nvSpPr>
          <p:cNvPr id="25620" name="TextBox 102"/>
          <p:cNvSpPr txBox="1">
            <a:spLocks noChangeArrowheads="1"/>
          </p:cNvSpPr>
          <p:nvPr/>
        </p:nvSpPr>
        <p:spPr bwMode="auto">
          <a:xfrm rot="-1440000">
            <a:off x="4545013" y="3784813"/>
            <a:ext cx="4810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S14</a:t>
            </a:r>
          </a:p>
        </p:txBody>
      </p:sp>
      <p:sp>
        <p:nvSpPr>
          <p:cNvPr id="25621" name="TextBox 103"/>
          <p:cNvSpPr txBox="1">
            <a:spLocks noChangeArrowheads="1"/>
          </p:cNvSpPr>
          <p:nvPr/>
        </p:nvSpPr>
        <p:spPr bwMode="auto">
          <a:xfrm rot="1200000">
            <a:off x="5892800" y="3630825"/>
            <a:ext cx="481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S13</a:t>
            </a:r>
          </a:p>
        </p:txBody>
      </p:sp>
      <p:grpSp>
        <p:nvGrpSpPr>
          <p:cNvPr id="4" name="Group 115"/>
          <p:cNvGrpSpPr>
            <a:grpSpLocks/>
          </p:cNvGrpSpPr>
          <p:nvPr/>
        </p:nvGrpSpPr>
        <p:grpSpPr bwMode="auto">
          <a:xfrm>
            <a:off x="6269038" y="3156163"/>
            <a:ext cx="395287" cy="487362"/>
            <a:chOff x="6248404" y="3180082"/>
            <a:chExt cx="396236" cy="548639"/>
          </a:xfrm>
        </p:grpSpPr>
        <p:cxnSp>
          <p:nvCxnSpPr>
            <p:cNvPr id="25624" name="Straight Connector 106"/>
            <p:cNvCxnSpPr>
              <a:cxnSpLocks noChangeShapeType="1"/>
            </p:cNvCxnSpPr>
            <p:nvPr/>
          </p:nvCxnSpPr>
          <p:spPr bwMode="auto">
            <a:xfrm rot="16200000" flipH="1">
              <a:off x="6177284" y="3423921"/>
              <a:ext cx="548639" cy="60961"/>
            </a:xfrm>
            <a:prstGeom prst="line">
              <a:avLst/>
            </a:prstGeom>
            <a:noFill/>
            <a:ln w="57150" algn="ctr">
              <a:solidFill>
                <a:srgbClr val="FF9900"/>
              </a:solidFill>
              <a:round/>
              <a:headEnd/>
              <a:tailEnd/>
            </a:ln>
          </p:spPr>
        </p:cxnSp>
        <p:cxnSp>
          <p:nvCxnSpPr>
            <p:cNvPr id="25625" name="Straight Connector 107"/>
            <p:cNvCxnSpPr>
              <a:cxnSpLocks noChangeShapeType="1"/>
            </p:cNvCxnSpPr>
            <p:nvPr/>
          </p:nvCxnSpPr>
          <p:spPr bwMode="auto">
            <a:xfrm rot="10800000" flipV="1">
              <a:off x="6248404" y="3261359"/>
              <a:ext cx="396236" cy="375921"/>
            </a:xfrm>
            <a:prstGeom prst="line">
              <a:avLst/>
            </a:prstGeom>
            <a:noFill/>
            <a:ln w="57150" algn="ctr">
              <a:solidFill>
                <a:srgbClr val="FF9900"/>
              </a:solidFill>
              <a:round/>
              <a:headEnd/>
              <a:tailEnd/>
            </a:ln>
          </p:spPr>
        </p:cxnSp>
      </p:grpSp>
      <p:sp>
        <p:nvSpPr>
          <p:cNvPr id="25623" name="TextBox 46"/>
          <p:cNvSpPr txBox="1">
            <a:spLocks noChangeArrowheads="1"/>
          </p:cNvSpPr>
          <p:nvPr/>
        </p:nvSpPr>
        <p:spPr bwMode="auto">
          <a:xfrm rot="16200000">
            <a:off x="9408590" y="6836840"/>
            <a:ext cx="1545616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 smtClean="0">
                <a:solidFill>
                  <a:srgbClr val="969696"/>
                </a:solidFill>
              </a:rPr>
              <a:t>Image </a:t>
            </a:r>
            <a:r>
              <a:rPr lang="en-US" sz="900" b="0">
                <a:solidFill>
                  <a:srgbClr val="969696"/>
                </a:solidFill>
              </a:rPr>
              <a:t>©</a:t>
            </a:r>
            <a:r>
              <a:rPr lang="en-US" sz="200" b="0">
                <a:solidFill>
                  <a:srgbClr val="969696"/>
                </a:solidFill>
              </a:rPr>
              <a:t> </a:t>
            </a:r>
            <a:r>
              <a:rPr lang="en-US" sz="900" b="0" smtClean="0">
                <a:solidFill>
                  <a:srgbClr val="969696"/>
                </a:solidFill>
              </a:rPr>
              <a:t>2009 DigitalGlobe</a:t>
            </a:r>
            <a:endParaRPr lang="en-US" sz="900" b="0">
              <a:solidFill>
                <a:srgbClr val="969696"/>
              </a:solidFill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151200" y="7292975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>I. Gerhardt, Q. Liu </a:t>
            </a:r>
            <a:r>
              <a:rPr lang="en-US" sz="1600" b="0" i="1" smtClean="0">
                <a:solidFill>
                  <a:srgbClr val="FFFFFF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/>
            </a:r>
            <a:br>
              <a:rPr lang="en-US" sz="1600" b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>Nat. Commun. </a:t>
            </a:r>
            <a:r>
              <a:rPr lang="en-US" sz="1600" smtClean="0">
                <a:solidFill>
                  <a:srgbClr val="FFFFFF"/>
                </a:solidFill>
                <a:cs typeface="Arial" pitchFamily="34" charset="0"/>
              </a:rPr>
              <a:t>2</a:t>
            </a:r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>, 349 </a:t>
            </a:r>
            <a:r>
              <a:rPr lang="en-US" sz="1600" b="0">
                <a:solidFill>
                  <a:srgbClr val="FFFFFF"/>
                </a:solidFill>
                <a:cs typeface="Arial" pitchFamily="34" charset="0"/>
              </a:rPr>
              <a:t>(2011)</a:t>
            </a:r>
          </a:p>
        </p:txBody>
      </p:sp>
    </p:spTree>
    <p:extLst>
      <p:ext uri="{BB962C8B-B14F-4D97-AF65-F5344CB8AC3E}">
        <p14:creationId xmlns:p14="http://schemas.microsoft.com/office/powerpoint/2010/main" val="280506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96" grpId="0"/>
      <p:bldP spid="9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Countermeasures to detector attacks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7703" y="689185"/>
            <a:ext cx="9691594" cy="1368190"/>
            <a:chOff x="297703" y="689185"/>
            <a:chExt cx="9691594" cy="1368190"/>
          </a:xfrm>
        </p:grpSpPr>
        <p:grpSp>
          <p:nvGrpSpPr>
            <p:cNvPr id="61" name="Group 60"/>
            <p:cNvGrpSpPr/>
            <p:nvPr/>
          </p:nvGrpSpPr>
          <p:grpSpPr>
            <a:xfrm>
              <a:off x="318886" y="689185"/>
              <a:ext cx="9649228" cy="390191"/>
              <a:chOff x="265220" y="494814"/>
              <a:chExt cx="9649228" cy="390191"/>
            </a:xfrm>
          </p:grpSpPr>
          <p:sp>
            <p:nvSpPr>
              <p:cNvPr id="53" name="TextBox 52"/>
              <p:cNvSpPr txBox="1"/>
              <p:nvPr/>
            </p:nvSpPr>
            <p:spPr bwMode="auto">
              <a:xfrm>
                <a:off x="265220" y="494814"/>
                <a:ext cx="2016224" cy="3901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US" smtClean="0">
                    <a:ln w="12700">
                      <a:noFill/>
                    </a:ln>
                    <a:solidFill>
                      <a:srgbClr val="FFFFFF"/>
                    </a:solidFill>
                  </a:rPr>
                  <a:t>Alice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 bwMode="auto">
              <a:xfrm>
                <a:off x="4083126" y="494814"/>
                <a:ext cx="2016224" cy="3901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US" smtClean="0">
                    <a:ln w="12700">
                      <a:noFill/>
                    </a:ln>
                    <a:solidFill>
                      <a:srgbClr val="FFFFFF"/>
                    </a:solidFill>
                  </a:rPr>
                  <a:t>Charlie</a:t>
                </a:r>
                <a:r>
                  <a:rPr lang="en-US" b="0" smtClean="0">
                    <a:ln w="12700">
                      <a:noFill/>
                    </a:ln>
                    <a:solidFill>
                      <a:srgbClr val="FFFFFF"/>
                    </a:solidFill>
                  </a:rPr>
                  <a:t> (untrusted)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 bwMode="auto">
              <a:xfrm>
                <a:off x="7898224" y="494814"/>
                <a:ext cx="2016224" cy="3901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US" smtClean="0">
                    <a:ln w="12700">
                      <a:noFill/>
                    </a:ln>
                    <a:solidFill>
                      <a:srgbClr val="FFFFFF"/>
                    </a:solidFill>
                  </a:rPr>
                  <a:t>Bob</a:t>
                </a:r>
              </a:p>
            </p:txBody>
          </p:sp>
        </p:grpSp>
        <p:cxnSp>
          <p:nvCxnSpPr>
            <p:cNvPr id="57" name="Straight Arrow Connector 56"/>
            <p:cNvCxnSpPr/>
            <p:nvPr/>
          </p:nvCxnSpPr>
          <p:spPr bwMode="auto">
            <a:xfrm flipV="1">
              <a:off x="945703" y="1732021"/>
              <a:ext cx="839559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cxnSp>
          <p:nvCxnSpPr>
            <p:cNvPr id="77" name="Straight Arrow Connector 76"/>
            <p:cNvCxnSpPr/>
            <p:nvPr/>
          </p:nvCxnSpPr>
          <p:spPr bwMode="auto">
            <a:xfrm>
              <a:off x="4099500" y="1732021"/>
              <a:ext cx="20880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sp>
          <p:nvSpPr>
            <p:cNvPr id="51" name="TextBox 50"/>
            <p:cNvSpPr txBox="1"/>
            <p:nvPr/>
          </p:nvSpPr>
          <p:spPr bwMode="auto">
            <a:xfrm>
              <a:off x="4675459" y="1502171"/>
              <a:ext cx="936082" cy="459699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EPR</a:t>
              </a: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3275882" y="1372021"/>
              <a:ext cx="360000" cy="360000"/>
            </a:xfrm>
            <a:prstGeom prst="ellipse">
              <a:avLst/>
            </a:prstGeom>
            <a:noFill/>
            <a:ln w="28575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6655760" y="1372021"/>
              <a:ext cx="360000" cy="360000"/>
            </a:xfrm>
            <a:prstGeom prst="ellipse">
              <a:avLst/>
            </a:prstGeom>
            <a:noFill/>
            <a:ln w="28575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9341297" y="1409375"/>
              <a:ext cx="648000" cy="648000"/>
              <a:chOff x="9341297" y="983774"/>
              <a:chExt cx="648000" cy="648000"/>
            </a:xfrm>
          </p:grpSpPr>
          <p:sp>
            <p:nvSpPr>
              <p:cNvPr id="62" name="TextBox 61"/>
              <p:cNvSpPr txBox="1"/>
              <p:nvPr/>
            </p:nvSpPr>
            <p:spPr bwMode="auto">
              <a:xfrm rot="10800000">
                <a:off x="9341297" y="983774"/>
                <a:ext cx="648000" cy="64800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endParaRPr lang="en-US" sz="2200" smtClean="0">
                  <a:ln w="12700">
                    <a:noFill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Chord 62"/>
              <p:cNvSpPr/>
              <p:nvPr/>
            </p:nvSpPr>
            <p:spPr>
              <a:xfrm rot="16200000" flipH="1">
                <a:off x="9456217" y="1127774"/>
                <a:ext cx="360000" cy="360000"/>
              </a:xfrm>
              <a:prstGeom prst="chord">
                <a:avLst>
                  <a:gd name="adj1" fmla="val 21589360"/>
                  <a:gd name="adj2" fmla="val 10812776"/>
                </a:avLst>
              </a:prstGeom>
              <a:solidFill>
                <a:srgbClr val="EAEAEA"/>
              </a:solidFill>
              <a:ln w="19050">
                <a:noFill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297703" y="1409375"/>
              <a:ext cx="648000" cy="648000"/>
              <a:chOff x="297703" y="983774"/>
              <a:chExt cx="648000" cy="648000"/>
            </a:xfrm>
          </p:grpSpPr>
          <p:sp>
            <p:nvSpPr>
              <p:cNvPr id="56" name="TextBox 55"/>
              <p:cNvSpPr txBox="1"/>
              <p:nvPr/>
            </p:nvSpPr>
            <p:spPr bwMode="auto">
              <a:xfrm>
                <a:off x="297703" y="983774"/>
                <a:ext cx="648000" cy="64800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endParaRPr lang="en-US" sz="2200" smtClean="0">
                  <a:ln w="12700">
                    <a:noFill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Chord 43"/>
              <p:cNvSpPr/>
              <p:nvPr/>
            </p:nvSpPr>
            <p:spPr>
              <a:xfrm rot="5400000" flipH="1">
                <a:off x="470783" y="1127774"/>
                <a:ext cx="360000" cy="360000"/>
              </a:xfrm>
              <a:prstGeom prst="chord">
                <a:avLst>
                  <a:gd name="adj1" fmla="val 21589360"/>
                  <a:gd name="adj2" fmla="val 10812776"/>
                </a:avLst>
              </a:prstGeom>
              <a:solidFill>
                <a:srgbClr val="EAEAEA"/>
              </a:solidFill>
              <a:ln w="19050">
                <a:noFill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152399" y="2561445"/>
            <a:ext cx="9978105" cy="1818651"/>
            <a:chOff x="152399" y="2561445"/>
            <a:chExt cx="9978105" cy="1818651"/>
          </a:xfrm>
        </p:grpSpPr>
        <p:grpSp>
          <p:nvGrpSpPr>
            <p:cNvPr id="5" name="Group 4"/>
            <p:cNvGrpSpPr/>
            <p:nvPr/>
          </p:nvGrpSpPr>
          <p:grpSpPr>
            <a:xfrm>
              <a:off x="293061" y="2669308"/>
              <a:ext cx="9691594" cy="1710788"/>
              <a:chOff x="293061" y="2669308"/>
              <a:chExt cx="9691594" cy="1710788"/>
            </a:xfrm>
          </p:grpSpPr>
          <p:cxnSp>
            <p:nvCxnSpPr>
              <p:cNvPr id="99" name="Straight Arrow Connector 98"/>
              <p:cNvCxnSpPr/>
              <p:nvPr/>
            </p:nvCxnSpPr>
            <p:spPr bwMode="auto">
              <a:xfrm>
                <a:off x="5691222" y="3030706"/>
                <a:ext cx="3662365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0" name="Straight Connector 99"/>
              <p:cNvCxnSpPr/>
              <p:nvPr/>
            </p:nvCxnSpPr>
            <p:spPr bwMode="auto">
              <a:xfrm flipV="1">
                <a:off x="5143091" y="3399887"/>
                <a:ext cx="529" cy="37836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" name="Straight Arrow Connector 100"/>
              <p:cNvCxnSpPr/>
              <p:nvPr/>
            </p:nvCxnSpPr>
            <p:spPr bwMode="auto">
              <a:xfrm flipV="1">
                <a:off x="941061" y="3030706"/>
                <a:ext cx="3653207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5" name="Straight Arrow Connector 104"/>
              <p:cNvCxnSpPr/>
              <p:nvPr/>
            </p:nvCxnSpPr>
            <p:spPr bwMode="auto">
              <a:xfrm flipH="1">
                <a:off x="930950" y="3030706"/>
                <a:ext cx="2520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  <a:effectLst/>
            </p:spPr>
          </p:cxnSp>
          <p:sp>
            <p:nvSpPr>
              <p:cNvPr id="106" name="TextBox 105"/>
              <p:cNvSpPr txBox="1"/>
              <p:nvPr/>
            </p:nvSpPr>
            <p:spPr bwMode="auto">
              <a:xfrm>
                <a:off x="4670817" y="2728565"/>
                <a:ext cx="936082" cy="4596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CA" sz="2200" smtClean="0">
                    <a:ln w="12700">
                      <a:noFill/>
                    </a:ln>
                    <a:solidFill>
                      <a:srgbClr val="FFFFFF"/>
                    </a:solidFill>
                  </a:rPr>
                  <a:t>BSM</a:t>
                </a:r>
                <a:endParaRPr lang="en-US" sz="2200" smtClean="0">
                  <a:ln w="12700">
                    <a:noFill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 bwMode="auto">
              <a:xfrm>
                <a:off x="3271240" y="2669308"/>
                <a:ext cx="360000" cy="360000"/>
              </a:xfrm>
              <a:prstGeom prst="ellipse">
                <a:avLst/>
              </a:prstGeom>
              <a:noFill/>
              <a:ln w="28575" cap="sq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 bwMode="auto">
              <a:xfrm>
                <a:off x="6651118" y="2669308"/>
                <a:ext cx="360000" cy="360000"/>
              </a:xfrm>
              <a:prstGeom prst="ellipse">
                <a:avLst/>
              </a:prstGeom>
              <a:noFill/>
              <a:ln w="28575" cap="sq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1" name="Straight Arrow Connector 110"/>
              <p:cNvCxnSpPr/>
              <p:nvPr/>
            </p:nvCxnSpPr>
            <p:spPr bwMode="auto">
              <a:xfrm>
                <a:off x="2726558" y="3030706"/>
                <a:ext cx="2520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  <a:effectLst/>
            </p:spPr>
          </p:cxnSp>
          <p:grpSp>
            <p:nvGrpSpPr>
              <p:cNvPr id="112" name="Group 111"/>
              <p:cNvGrpSpPr/>
              <p:nvPr/>
            </p:nvGrpSpPr>
            <p:grpSpPr>
              <a:xfrm rot="2700000">
                <a:off x="4308394" y="2971869"/>
                <a:ext cx="1501747" cy="1314708"/>
                <a:chOff x="10472240" y="2808069"/>
                <a:chExt cx="1501747" cy="1314708"/>
              </a:xfrm>
            </p:grpSpPr>
            <p:grpSp>
              <p:nvGrpSpPr>
                <p:cNvPr id="113" name="Group 112"/>
                <p:cNvGrpSpPr/>
                <p:nvPr/>
              </p:nvGrpSpPr>
              <p:grpSpPr>
                <a:xfrm>
                  <a:off x="10472240" y="3191903"/>
                  <a:ext cx="1501747" cy="360000"/>
                  <a:chOff x="3208824" y="5155250"/>
                  <a:chExt cx="1501747" cy="360000"/>
                </a:xfrm>
              </p:grpSpPr>
              <p:cxnSp>
                <p:nvCxnSpPr>
                  <p:cNvPr id="117" name="Straight Arrow Connector 116"/>
                  <p:cNvCxnSpPr/>
                  <p:nvPr/>
                </p:nvCxnSpPr>
                <p:spPr bwMode="auto">
                  <a:xfrm>
                    <a:off x="3208824" y="5335504"/>
                    <a:ext cx="1358596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118" name="Chord 117"/>
                  <p:cNvSpPr/>
                  <p:nvPr/>
                </p:nvSpPr>
                <p:spPr>
                  <a:xfrm rot="16200000" flipH="1">
                    <a:off x="4350571" y="5155250"/>
                    <a:ext cx="360000" cy="360000"/>
                  </a:xfrm>
                  <a:prstGeom prst="chord">
                    <a:avLst>
                      <a:gd name="adj1" fmla="val 21589360"/>
                      <a:gd name="adj2" fmla="val 10812776"/>
                    </a:avLst>
                  </a:prstGeom>
                  <a:solidFill>
                    <a:srgbClr val="EAEAEA"/>
                  </a:solidFill>
                  <a:ln w="19050">
                    <a:noFill/>
                  </a:ln>
                </p:spPr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4" name="Group 113"/>
                <p:cNvGrpSpPr/>
                <p:nvPr/>
              </p:nvGrpSpPr>
              <p:grpSpPr>
                <a:xfrm rot="5400000">
                  <a:off x="10590779" y="2980507"/>
                  <a:ext cx="1314708" cy="969831"/>
                  <a:chOff x="3548263" y="5003348"/>
                  <a:chExt cx="1314708" cy="969831"/>
                </a:xfrm>
              </p:grpSpPr>
              <p:cxnSp>
                <p:nvCxnSpPr>
                  <p:cNvPr id="115" name="Straight Arrow Connector 114"/>
                  <p:cNvCxnSpPr/>
                  <p:nvPr/>
                </p:nvCxnSpPr>
                <p:spPr bwMode="auto">
                  <a:xfrm rot="13500000" flipH="1">
                    <a:off x="3548771" y="5002840"/>
                    <a:ext cx="969831" cy="970847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116" name="Chord 115"/>
                  <p:cNvSpPr/>
                  <p:nvPr/>
                </p:nvSpPr>
                <p:spPr>
                  <a:xfrm rot="16200000" flipH="1">
                    <a:off x="4502971" y="5307650"/>
                    <a:ext cx="360000" cy="360000"/>
                  </a:xfrm>
                  <a:prstGeom prst="chord">
                    <a:avLst>
                      <a:gd name="adj1" fmla="val 21589360"/>
                      <a:gd name="adj2" fmla="val 10812776"/>
                    </a:avLst>
                  </a:prstGeom>
                  <a:solidFill>
                    <a:srgbClr val="EAEAEA"/>
                  </a:solidFill>
                  <a:ln w="19050">
                    <a:noFill/>
                  </a:ln>
                </p:spPr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119" name="Straight Arrow Connector 118"/>
              <p:cNvCxnSpPr/>
              <p:nvPr/>
            </p:nvCxnSpPr>
            <p:spPr bwMode="auto">
              <a:xfrm>
                <a:off x="9104050" y="3030706"/>
                <a:ext cx="2520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  <a:effectLst/>
            </p:spPr>
          </p:cxnSp>
          <p:cxnSp>
            <p:nvCxnSpPr>
              <p:cNvPr id="120" name="Straight Arrow Connector 119"/>
              <p:cNvCxnSpPr/>
              <p:nvPr/>
            </p:nvCxnSpPr>
            <p:spPr bwMode="auto">
              <a:xfrm flipH="1">
                <a:off x="7299158" y="3032143"/>
                <a:ext cx="2520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  <a:effectLst/>
            </p:spPr>
          </p:cxnSp>
          <p:sp>
            <p:nvSpPr>
              <p:cNvPr id="126" name="TextBox 125"/>
              <p:cNvSpPr txBox="1"/>
              <p:nvPr/>
            </p:nvSpPr>
            <p:spPr bwMode="auto">
              <a:xfrm>
                <a:off x="7879880" y="2810069"/>
                <a:ext cx="936082" cy="45969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US" sz="2200" smtClean="0">
                    <a:ln w="12700">
                      <a:noFill/>
                    </a:ln>
                    <a:solidFill>
                      <a:srgbClr val="FFFFFF"/>
                    </a:solidFill>
                  </a:rPr>
                  <a:t>EPR</a:t>
                </a:r>
              </a:p>
            </p:txBody>
          </p:sp>
          <p:sp>
            <p:nvSpPr>
              <p:cNvPr id="127" name="TextBox 126"/>
              <p:cNvSpPr txBox="1"/>
              <p:nvPr/>
            </p:nvSpPr>
            <p:spPr bwMode="auto">
              <a:xfrm>
                <a:off x="1466396" y="2814760"/>
                <a:ext cx="936082" cy="45969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CA" sz="2200" smtClean="0">
                    <a:ln w="12700">
                      <a:noFill/>
                    </a:ln>
                    <a:solidFill>
                      <a:srgbClr val="FFFFFF"/>
                    </a:solidFill>
                  </a:rPr>
                  <a:t>EPR</a:t>
                </a:r>
                <a:endParaRPr lang="en-US" sz="2200" smtClean="0">
                  <a:ln w="12700">
                    <a:noFill/>
                  </a:ln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02" name="Group 101"/>
              <p:cNvGrpSpPr/>
              <p:nvPr/>
            </p:nvGrpSpPr>
            <p:grpSpPr>
              <a:xfrm>
                <a:off x="9336655" y="2706662"/>
                <a:ext cx="648000" cy="648000"/>
                <a:chOff x="9341297" y="983774"/>
                <a:chExt cx="648000" cy="648000"/>
              </a:xfrm>
            </p:grpSpPr>
            <p:sp>
              <p:nvSpPr>
                <p:cNvPr id="103" name="TextBox 102"/>
                <p:cNvSpPr txBox="1"/>
                <p:nvPr/>
              </p:nvSpPr>
              <p:spPr bwMode="auto">
                <a:xfrm rot="10800000">
                  <a:off x="9341297" y="983774"/>
                  <a:ext cx="648000" cy="64800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endParaRPr lang="en-US" sz="2200" smtClean="0">
                    <a:ln w="12700">
                      <a:noFill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" name="Chord 103"/>
                <p:cNvSpPr/>
                <p:nvPr/>
              </p:nvSpPr>
              <p:spPr>
                <a:xfrm rot="16200000" flipH="1">
                  <a:off x="9456217" y="1127774"/>
                  <a:ext cx="360000" cy="360000"/>
                </a:xfrm>
                <a:prstGeom prst="chord">
                  <a:avLst>
                    <a:gd name="adj1" fmla="val 21589360"/>
                    <a:gd name="adj2" fmla="val 10812776"/>
                  </a:avLst>
                </a:prstGeom>
                <a:solidFill>
                  <a:srgbClr val="EAEAEA"/>
                </a:solidFill>
                <a:ln w="19050">
                  <a:noFill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1" name="Group 120"/>
              <p:cNvGrpSpPr/>
              <p:nvPr/>
            </p:nvGrpSpPr>
            <p:grpSpPr>
              <a:xfrm>
                <a:off x="293061" y="2706662"/>
                <a:ext cx="648000" cy="648000"/>
                <a:chOff x="297703" y="983774"/>
                <a:chExt cx="648000" cy="648000"/>
              </a:xfrm>
            </p:grpSpPr>
            <p:sp>
              <p:nvSpPr>
                <p:cNvPr id="122" name="TextBox 121"/>
                <p:cNvSpPr txBox="1"/>
                <p:nvPr/>
              </p:nvSpPr>
              <p:spPr bwMode="auto">
                <a:xfrm>
                  <a:off x="297703" y="983774"/>
                  <a:ext cx="648000" cy="64800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endParaRPr lang="en-US" sz="2200" smtClean="0">
                    <a:ln w="12700">
                      <a:noFill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" name="Chord 122"/>
                <p:cNvSpPr/>
                <p:nvPr/>
              </p:nvSpPr>
              <p:spPr>
                <a:xfrm rot="5400000" flipH="1">
                  <a:off x="470783" y="1127774"/>
                  <a:ext cx="360000" cy="360000"/>
                </a:xfrm>
                <a:prstGeom prst="chord">
                  <a:avLst>
                    <a:gd name="adj1" fmla="val 21589360"/>
                    <a:gd name="adj2" fmla="val 10812776"/>
                  </a:avLst>
                </a:prstGeom>
                <a:solidFill>
                  <a:srgbClr val="EAEAEA"/>
                </a:solidFill>
                <a:ln w="19050">
                  <a:noFill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" name="Rectangle 8"/>
            <p:cNvSpPr/>
            <p:nvPr/>
          </p:nvSpPr>
          <p:spPr bwMode="auto">
            <a:xfrm>
              <a:off x="152399" y="2561445"/>
              <a:ext cx="2522201" cy="936130"/>
            </a:xfrm>
            <a:prstGeom prst="rect">
              <a:avLst/>
            </a:prstGeom>
            <a:noFill/>
            <a:ln w="3175" cap="sq" cmpd="sng" algn="ctr">
              <a:solidFill>
                <a:srgbClr val="777777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7608303" y="2571502"/>
              <a:ext cx="2522201" cy="936130"/>
            </a:xfrm>
            <a:prstGeom prst="rect">
              <a:avLst/>
            </a:prstGeom>
            <a:noFill/>
            <a:ln w="3175" cap="sq" cmpd="sng" algn="ctr">
              <a:solidFill>
                <a:srgbClr val="777777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2400" y="4202216"/>
            <a:ext cx="9991725" cy="3358741"/>
            <a:chOff x="152400" y="4202216"/>
            <a:chExt cx="9991725" cy="3358741"/>
          </a:xfrm>
        </p:grpSpPr>
        <p:grpSp>
          <p:nvGrpSpPr>
            <p:cNvPr id="8" name="Group 7"/>
            <p:cNvGrpSpPr/>
            <p:nvPr/>
          </p:nvGrpSpPr>
          <p:grpSpPr>
            <a:xfrm>
              <a:off x="152400" y="4361695"/>
              <a:ext cx="9991725" cy="3199262"/>
              <a:chOff x="152400" y="4361695"/>
              <a:chExt cx="9991725" cy="3199262"/>
            </a:xfrm>
          </p:grpSpPr>
          <p:sp>
            <p:nvSpPr>
              <p:cNvPr id="6" name="Text Box 29"/>
              <p:cNvSpPr txBox="1">
                <a:spLocks noChangeArrowheads="1"/>
              </p:cNvSpPr>
              <p:nvPr/>
            </p:nvSpPr>
            <p:spPr bwMode="auto">
              <a:xfrm>
                <a:off x="152400" y="7179957"/>
                <a:ext cx="9991725" cy="3810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91359" tIns="45680" rIns="91359" bIns="45680" anchor="b"/>
              <a:lstStyle/>
              <a:p>
                <a:pPr lvl="0" algn="r"/>
                <a:r>
                  <a:rPr lang="en-US" sz="1600" b="0">
                    <a:solidFill>
                      <a:srgbClr val="C0C0C0"/>
                    </a:solidFill>
                    <a:cs typeface="Arial" pitchFamily="34" charset="0"/>
                  </a:rPr>
                  <a:t>H.-K. Lo, M. Curty, B. Qi, Phys. Rev. Lett. </a:t>
                </a:r>
                <a:r>
                  <a:rPr lang="en-US" sz="1600">
                    <a:solidFill>
                      <a:srgbClr val="C0C0C0"/>
                    </a:solidFill>
                    <a:cs typeface="Arial" pitchFamily="34" charset="0"/>
                  </a:rPr>
                  <a:t>108</a:t>
                </a:r>
                <a:r>
                  <a:rPr lang="en-US" sz="1600" b="0">
                    <a:solidFill>
                      <a:srgbClr val="C0C0C0"/>
                    </a:solidFill>
                    <a:cs typeface="Arial" pitchFamily="34" charset="0"/>
                  </a:rPr>
                  <a:t>, 130503 (2012)</a:t>
                </a:r>
              </a:p>
              <a:p>
                <a:pPr algn="r"/>
                <a:r>
                  <a:rPr lang="en-US" sz="1600" b="0" smtClean="0">
                    <a:solidFill>
                      <a:srgbClr val="C0C0C0"/>
                    </a:solidFill>
                    <a:cs typeface="Arial" pitchFamily="34" charset="0"/>
                  </a:rPr>
                  <a:t>1st experimental demonstration, over 18 km fiber: A. Rubenok </a:t>
                </a:r>
                <a:r>
                  <a:rPr lang="en-US" sz="1600" b="0" i="1">
                    <a:solidFill>
                      <a:srgbClr val="C0C0C0"/>
                    </a:solidFill>
                    <a:cs typeface="Arial" pitchFamily="34" charset="0"/>
                  </a:rPr>
                  <a:t>et al.</a:t>
                </a:r>
                <a:r>
                  <a:rPr lang="en-US" sz="1600" b="0">
                    <a:solidFill>
                      <a:srgbClr val="C0C0C0"/>
                    </a:solidFill>
                    <a:cs typeface="Arial" pitchFamily="34" charset="0"/>
                  </a:rPr>
                  <a:t>, </a:t>
                </a:r>
                <a:r>
                  <a:rPr lang="en-US" sz="1600" b="0" smtClean="0">
                    <a:solidFill>
                      <a:srgbClr val="C0C0C0"/>
                    </a:solidFill>
                    <a:cs typeface="Arial" pitchFamily="34" charset="0"/>
                  </a:rPr>
                  <a:t>arXiv:1204.0738v2</a:t>
                </a:r>
                <a:endParaRPr lang="en-US" sz="1600" b="0">
                  <a:solidFill>
                    <a:srgbClr val="C0C0C0"/>
                  </a:solidFill>
                  <a:cs typeface="Arial" pitchFamily="34" charset="0"/>
                </a:endParaRPr>
              </a:p>
            </p:txBody>
          </p:sp>
          <p:sp>
            <p:nvSpPr>
              <p:cNvPr id="12" name="TextBox 9"/>
              <p:cNvSpPr txBox="1">
                <a:spLocks noChangeArrowheads="1"/>
              </p:cNvSpPr>
              <p:nvPr/>
            </p:nvSpPr>
            <p:spPr bwMode="auto">
              <a:xfrm>
                <a:off x="248399" y="6502617"/>
                <a:ext cx="9895725" cy="503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noAutofit/>
              </a:bodyPr>
              <a:lstStyle/>
              <a:p>
                <a:pPr algn="l">
                  <a:lnSpc>
                    <a:spcPct val="130000"/>
                  </a:lnSpc>
                  <a:tabLst>
                    <a:tab pos="3586163" algn="l"/>
                  </a:tabLst>
                </a:pPr>
                <a:r>
                  <a:rPr lang="nb-NO" sz="2500" smtClean="0">
                    <a:solidFill>
                      <a:srgbClr val="FFFFFF"/>
                    </a:solidFill>
                  </a:rPr>
                  <a:t>Measurement-device-independent QKD</a:t>
                </a:r>
                <a:endParaRPr lang="en-US" sz="25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293061" y="4361695"/>
                <a:ext cx="9698841" cy="2162605"/>
                <a:chOff x="293061" y="4361695"/>
                <a:chExt cx="9698841" cy="2162605"/>
              </a:xfrm>
            </p:grpSpPr>
            <p:cxnSp>
              <p:nvCxnSpPr>
                <p:cNvPr id="47" name="Straight Arrow Connector 46"/>
                <p:cNvCxnSpPr/>
                <p:nvPr/>
              </p:nvCxnSpPr>
              <p:spPr bwMode="auto">
                <a:xfrm>
                  <a:off x="5695864" y="5174910"/>
                  <a:ext cx="3662365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rnd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5" name="Straight Connector 34"/>
                <p:cNvCxnSpPr/>
                <p:nvPr/>
              </p:nvCxnSpPr>
              <p:spPr bwMode="auto">
                <a:xfrm flipV="1">
                  <a:off x="5147733" y="5544091"/>
                  <a:ext cx="529" cy="378368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" name="Straight Arrow Connector 23"/>
                <p:cNvCxnSpPr/>
                <p:nvPr/>
              </p:nvCxnSpPr>
              <p:spPr bwMode="auto">
                <a:xfrm flipV="1">
                  <a:off x="945703" y="5174910"/>
                  <a:ext cx="3653207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rnd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8" name="Straight Arrow Connector 27"/>
                <p:cNvCxnSpPr/>
                <p:nvPr/>
              </p:nvCxnSpPr>
              <p:spPr bwMode="auto">
                <a:xfrm>
                  <a:off x="1235834" y="5174910"/>
                  <a:ext cx="25200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lg" len="lg"/>
                  <a:tailEnd type="triangle" w="lg" len="lg"/>
                </a:ln>
                <a:effectLst/>
              </p:spPr>
            </p:cxnSp>
            <p:sp>
              <p:nvSpPr>
                <p:cNvPr id="29" name="TextBox 28"/>
                <p:cNvSpPr txBox="1"/>
                <p:nvPr/>
              </p:nvSpPr>
              <p:spPr bwMode="auto">
                <a:xfrm>
                  <a:off x="4675459" y="4865765"/>
                  <a:ext cx="936082" cy="45969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r>
                    <a:rPr lang="en-CA" sz="2200" smtClean="0">
                      <a:ln w="12700">
                        <a:noFill/>
                      </a:ln>
                      <a:solidFill>
                        <a:srgbClr val="FFFFFF"/>
                      </a:solidFill>
                    </a:rPr>
                    <a:t>BSM</a:t>
                  </a:r>
                  <a:endParaRPr lang="en-US" sz="2200" smtClean="0">
                    <a:ln w="12700">
                      <a:noFill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" name="Oval 29"/>
                <p:cNvSpPr/>
                <p:nvPr/>
              </p:nvSpPr>
              <p:spPr bwMode="auto">
                <a:xfrm>
                  <a:off x="3275882" y="4813512"/>
                  <a:ext cx="360000" cy="360000"/>
                </a:xfrm>
                <a:prstGeom prst="ellipse">
                  <a:avLst/>
                </a:prstGeom>
                <a:noFill/>
                <a:ln w="28575" cap="sq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/>
                <p:cNvSpPr/>
                <p:nvPr/>
              </p:nvSpPr>
              <p:spPr bwMode="auto">
                <a:xfrm>
                  <a:off x="6655760" y="4813512"/>
                  <a:ext cx="360000" cy="360000"/>
                </a:xfrm>
                <a:prstGeom prst="ellipse">
                  <a:avLst/>
                </a:prstGeom>
                <a:noFill/>
                <a:ln w="28575" cap="sq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Arrow Connector 37"/>
                <p:cNvCxnSpPr>
                  <a:stCxn id="34" idx="0"/>
                  <a:endCxn id="33" idx="2"/>
                </p:cNvCxnSpPr>
                <p:nvPr/>
              </p:nvCxnSpPr>
              <p:spPr bwMode="auto">
                <a:xfrm flipV="1">
                  <a:off x="1939079" y="5418663"/>
                  <a:ext cx="0" cy="451336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sq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arrow" w="lg" len="lg"/>
                </a:ln>
                <a:effectLst/>
              </p:spPr>
            </p:cxnSp>
            <p:cxnSp>
              <p:nvCxnSpPr>
                <p:cNvPr id="40" name="Straight Arrow Connector 39"/>
                <p:cNvCxnSpPr>
                  <a:stCxn id="36" idx="0"/>
                  <a:endCxn id="32" idx="2"/>
                </p:cNvCxnSpPr>
                <p:nvPr/>
              </p:nvCxnSpPr>
              <p:spPr bwMode="auto">
                <a:xfrm flipV="1">
                  <a:off x="8352563" y="5413972"/>
                  <a:ext cx="0" cy="451606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sq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arrow" w="lg" len="lg"/>
                </a:ln>
                <a:effectLst/>
              </p:spPr>
            </p:cxnSp>
            <p:cxnSp>
              <p:nvCxnSpPr>
                <p:cNvPr id="43" name="Straight Arrow Connector 42"/>
                <p:cNvCxnSpPr/>
                <p:nvPr/>
              </p:nvCxnSpPr>
              <p:spPr bwMode="auto">
                <a:xfrm>
                  <a:off x="2731200" y="5174910"/>
                  <a:ext cx="25200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lg" len="lg"/>
                  <a:tailEnd type="triangle" w="lg" len="lg"/>
                </a:ln>
                <a:effectLst/>
              </p:spPr>
            </p:cxnSp>
            <p:grpSp>
              <p:nvGrpSpPr>
                <p:cNvPr id="16" name="Group 15"/>
                <p:cNvGrpSpPr/>
                <p:nvPr/>
              </p:nvGrpSpPr>
              <p:grpSpPr>
                <a:xfrm rot="2700000">
                  <a:off x="4313036" y="5116073"/>
                  <a:ext cx="1501747" cy="1314708"/>
                  <a:chOff x="10472240" y="2808069"/>
                  <a:chExt cx="1501747" cy="1314708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0472240" y="3191903"/>
                    <a:ext cx="1501747" cy="360000"/>
                    <a:chOff x="3208824" y="5155250"/>
                    <a:chExt cx="1501747" cy="360000"/>
                  </a:xfrm>
                </p:grpSpPr>
                <p:cxnSp>
                  <p:nvCxnSpPr>
                    <p:cNvPr id="48" name="Straight Arrow Connector 47"/>
                    <p:cNvCxnSpPr/>
                    <p:nvPr/>
                  </p:nvCxnSpPr>
                  <p:spPr bwMode="auto">
                    <a:xfrm>
                      <a:off x="3208824" y="5335504"/>
                      <a:ext cx="1358596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rnd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50" name="Chord 49"/>
                    <p:cNvSpPr/>
                    <p:nvPr/>
                  </p:nvSpPr>
                  <p:spPr>
                    <a:xfrm rot="16200000" flipH="1">
                      <a:off x="4350571" y="5155250"/>
                      <a:ext cx="360000" cy="360000"/>
                    </a:xfrm>
                    <a:prstGeom prst="chord">
                      <a:avLst>
                        <a:gd name="adj1" fmla="val 21589360"/>
                        <a:gd name="adj2" fmla="val 10812776"/>
                      </a:avLst>
                    </a:prstGeom>
                    <a:solidFill>
                      <a:srgbClr val="EAEAEA"/>
                    </a:solidFill>
                    <a:ln w="19050">
                      <a:noFill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" name="Group 13"/>
                  <p:cNvGrpSpPr/>
                  <p:nvPr/>
                </p:nvGrpSpPr>
                <p:grpSpPr>
                  <a:xfrm rot="5400000">
                    <a:off x="10590779" y="2980507"/>
                    <a:ext cx="1314708" cy="969831"/>
                    <a:chOff x="3548263" y="5003348"/>
                    <a:chExt cx="1314708" cy="969831"/>
                  </a:xfrm>
                </p:grpSpPr>
                <p:cxnSp>
                  <p:nvCxnSpPr>
                    <p:cNvPr id="52" name="Straight Arrow Connector 51"/>
                    <p:cNvCxnSpPr/>
                    <p:nvPr/>
                  </p:nvCxnSpPr>
                  <p:spPr bwMode="auto">
                    <a:xfrm rot="13500000" flipH="1">
                      <a:off x="3548771" y="5002840"/>
                      <a:ext cx="969831" cy="970847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rnd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58" name="Chord 57"/>
                    <p:cNvSpPr/>
                    <p:nvPr/>
                  </p:nvSpPr>
                  <p:spPr>
                    <a:xfrm rot="16200000" flipH="1">
                      <a:off x="4502971" y="5307650"/>
                      <a:ext cx="360000" cy="360000"/>
                    </a:xfrm>
                    <a:prstGeom prst="chord">
                      <a:avLst>
                        <a:gd name="adj1" fmla="val 21589360"/>
                        <a:gd name="adj2" fmla="val 10812776"/>
                      </a:avLst>
                    </a:prstGeom>
                    <a:solidFill>
                      <a:srgbClr val="EAEAEA"/>
                    </a:solidFill>
                    <a:ln w="19050">
                      <a:noFill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cxnSp>
              <p:nvCxnSpPr>
                <p:cNvPr id="69" name="Straight Arrow Connector 68"/>
                <p:cNvCxnSpPr/>
                <p:nvPr/>
              </p:nvCxnSpPr>
              <p:spPr bwMode="auto">
                <a:xfrm flipH="1">
                  <a:off x="8815841" y="5174910"/>
                  <a:ext cx="25200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lg" len="lg"/>
                  <a:tailEnd type="triangle" w="lg" len="lg"/>
                </a:ln>
                <a:effectLst/>
              </p:spPr>
            </p:cxnSp>
            <p:cxnSp>
              <p:nvCxnSpPr>
                <p:cNvPr id="70" name="Straight Arrow Connector 69"/>
                <p:cNvCxnSpPr/>
                <p:nvPr/>
              </p:nvCxnSpPr>
              <p:spPr bwMode="auto">
                <a:xfrm flipH="1">
                  <a:off x="7303800" y="5176347"/>
                  <a:ext cx="25200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lg" len="lg"/>
                  <a:tailEnd type="triangle" w="lg" len="lg"/>
                </a:ln>
                <a:effectLst/>
              </p:spPr>
            </p:cxnSp>
            <p:sp>
              <p:nvSpPr>
                <p:cNvPr id="34" name="TextBox 33"/>
                <p:cNvSpPr txBox="1"/>
                <p:nvPr/>
              </p:nvSpPr>
              <p:spPr bwMode="auto">
                <a:xfrm>
                  <a:off x="1471038" y="5869999"/>
                  <a:ext cx="936082" cy="459699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r>
                    <a:rPr lang="en-CA" sz="2200" smtClean="0">
                      <a:ln w="12700">
                        <a:noFill/>
                      </a:ln>
                      <a:solidFill>
                        <a:srgbClr val="FFFFFF"/>
                      </a:solidFill>
                    </a:rPr>
                    <a:t>RNG</a:t>
                  </a:r>
                  <a:endParaRPr lang="en-US" sz="2200" smtClean="0">
                    <a:ln w="12700">
                      <a:noFill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 bwMode="auto">
                <a:xfrm>
                  <a:off x="7884522" y="5865578"/>
                  <a:ext cx="936082" cy="459699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r>
                    <a:rPr lang="en-CA" sz="2200" smtClean="0">
                      <a:ln w="12700">
                        <a:noFill/>
                      </a:ln>
                      <a:solidFill>
                        <a:srgbClr val="FFFFFF"/>
                      </a:solidFill>
                    </a:rPr>
                    <a:t>RNG</a:t>
                  </a:r>
                  <a:endParaRPr lang="en-US" sz="2200" smtClean="0">
                    <a:ln w="12700">
                      <a:noFill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 bwMode="auto">
                <a:xfrm>
                  <a:off x="1471038" y="4958964"/>
                  <a:ext cx="936082" cy="459699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r>
                    <a:rPr lang="en-CA" sz="2200" smtClean="0">
                      <a:ln w="12700">
                        <a:noFill/>
                      </a:ln>
                      <a:solidFill>
                        <a:srgbClr val="FFFFFF"/>
                      </a:solidFill>
                    </a:rPr>
                    <a:t>Mod.</a:t>
                  </a:r>
                  <a:endParaRPr lang="en-US" sz="2200" smtClean="0">
                    <a:ln w="12700">
                      <a:noFill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 bwMode="auto">
                <a:xfrm>
                  <a:off x="7884522" y="4954273"/>
                  <a:ext cx="936082" cy="459699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r>
                    <a:rPr lang="en-US" sz="2200" smtClean="0">
                      <a:ln w="12700">
                        <a:noFill/>
                      </a:ln>
                      <a:solidFill>
                        <a:srgbClr val="FFFFFF"/>
                      </a:solidFill>
                    </a:rPr>
                    <a:t>Mod.</a:t>
                  </a:r>
                </a:p>
              </p:txBody>
            </p:sp>
            <p:grpSp>
              <p:nvGrpSpPr>
                <p:cNvPr id="129" name="Group 128"/>
                <p:cNvGrpSpPr/>
                <p:nvPr/>
              </p:nvGrpSpPr>
              <p:grpSpPr>
                <a:xfrm>
                  <a:off x="354742" y="4958346"/>
                  <a:ext cx="432000" cy="432000"/>
                  <a:chOff x="2636339" y="2784285"/>
                  <a:chExt cx="487439" cy="487439"/>
                </a:xfrm>
              </p:grpSpPr>
              <p:sp>
                <p:nvSpPr>
                  <p:cNvPr id="130" name="4-Point Star 129"/>
                  <p:cNvSpPr/>
                  <p:nvPr/>
                </p:nvSpPr>
                <p:spPr>
                  <a:xfrm rot="2780334">
                    <a:off x="2639837" y="2790222"/>
                    <a:ext cx="487439" cy="475565"/>
                  </a:xfrm>
                  <a:prstGeom prst="star4">
                    <a:avLst/>
                  </a:prstGeom>
                  <a:solidFill>
                    <a:srgbClr val="FF0000"/>
                  </a:solidFill>
                  <a:ln w="28575">
                    <a:solidFill>
                      <a:srgbClr val="FF0000"/>
                    </a:solidFill>
                  </a:ln>
                </p:spPr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4-Point Star 130"/>
                  <p:cNvSpPr/>
                  <p:nvPr/>
                </p:nvSpPr>
                <p:spPr>
                  <a:xfrm>
                    <a:off x="2636339" y="2791574"/>
                    <a:ext cx="487439" cy="475565"/>
                  </a:xfrm>
                  <a:prstGeom prst="star4">
                    <a:avLst/>
                  </a:prstGeom>
                  <a:solidFill>
                    <a:srgbClr val="FF0000"/>
                  </a:solidFill>
                  <a:ln w="28575">
                    <a:solidFill>
                      <a:srgbClr val="FF0000"/>
                    </a:solidFill>
                  </a:ln>
                </p:spPr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2" name="Group 131"/>
                <p:cNvGrpSpPr/>
                <p:nvPr/>
              </p:nvGrpSpPr>
              <p:grpSpPr>
                <a:xfrm>
                  <a:off x="9504531" y="4958346"/>
                  <a:ext cx="432000" cy="432000"/>
                  <a:chOff x="2636339" y="2784285"/>
                  <a:chExt cx="487439" cy="487439"/>
                </a:xfrm>
              </p:grpSpPr>
              <p:sp>
                <p:nvSpPr>
                  <p:cNvPr id="133" name="4-Point Star 132"/>
                  <p:cNvSpPr/>
                  <p:nvPr/>
                </p:nvSpPr>
                <p:spPr>
                  <a:xfrm rot="2780334">
                    <a:off x="2639837" y="2790222"/>
                    <a:ext cx="487439" cy="475565"/>
                  </a:xfrm>
                  <a:prstGeom prst="star4">
                    <a:avLst/>
                  </a:prstGeom>
                  <a:solidFill>
                    <a:srgbClr val="FF0000"/>
                  </a:solidFill>
                  <a:ln w="28575">
                    <a:solidFill>
                      <a:srgbClr val="FF0000"/>
                    </a:solidFill>
                  </a:ln>
                </p:spPr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4-Point Star 133"/>
                  <p:cNvSpPr/>
                  <p:nvPr/>
                </p:nvSpPr>
                <p:spPr>
                  <a:xfrm>
                    <a:off x="2636339" y="2791574"/>
                    <a:ext cx="487439" cy="475565"/>
                  </a:xfrm>
                  <a:prstGeom prst="star4">
                    <a:avLst/>
                  </a:prstGeom>
                  <a:solidFill>
                    <a:srgbClr val="FF0000"/>
                  </a:solidFill>
                  <a:ln w="28575">
                    <a:solidFill>
                      <a:srgbClr val="FF0000"/>
                    </a:solidFill>
                  </a:ln>
                </p:spPr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5" name="TextBox 134"/>
                <p:cNvSpPr txBox="1"/>
                <p:nvPr/>
              </p:nvSpPr>
              <p:spPr bwMode="auto">
                <a:xfrm>
                  <a:off x="293061" y="4361695"/>
                  <a:ext cx="1224112" cy="3901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algn="l"/>
                  <a:r>
                    <a:rPr lang="en-US" sz="2000" smtClean="0">
                      <a:ln w="12700">
                        <a:noFill/>
                      </a:ln>
                      <a:solidFill>
                        <a:srgbClr val="FFFFFF"/>
                      </a:solidFill>
                    </a:rPr>
                    <a:t>Photon</a:t>
                  </a:r>
                </a:p>
                <a:p>
                  <a:pPr algn="l"/>
                  <a:r>
                    <a:rPr lang="en-US" sz="2000" smtClean="0">
                      <a:ln w="12700">
                        <a:noFill/>
                      </a:ln>
                      <a:solidFill>
                        <a:srgbClr val="FFFFFF"/>
                      </a:solidFill>
                    </a:rPr>
                    <a:t>source</a:t>
                  </a: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 bwMode="auto">
                <a:xfrm>
                  <a:off x="8767790" y="4367273"/>
                  <a:ext cx="1224112" cy="3901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algn="r"/>
                  <a:r>
                    <a:rPr lang="en-US" sz="2000" smtClean="0">
                      <a:ln w="12700">
                        <a:noFill/>
                      </a:ln>
                      <a:solidFill>
                        <a:srgbClr val="FFFFFF"/>
                      </a:solidFill>
                    </a:rPr>
                    <a:t>Photon</a:t>
                  </a:r>
                </a:p>
                <a:p>
                  <a:pPr algn="r"/>
                  <a:r>
                    <a:rPr lang="en-US" sz="2000" smtClean="0">
                      <a:ln w="12700">
                        <a:noFill/>
                      </a:ln>
                      <a:solidFill>
                        <a:srgbClr val="FFFFFF"/>
                      </a:solidFill>
                    </a:rPr>
                    <a:t>source</a:t>
                  </a:r>
                </a:p>
              </p:txBody>
            </p:sp>
          </p:grpSp>
        </p:grpSp>
        <p:sp>
          <p:nvSpPr>
            <p:cNvPr id="83" name="Rectangle 82"/>
            <p:cNvSpPr/>
            <p:nvPr/>
          </p:nvSpPr>
          <p:spPr bwMode="auto">
            <a:xfrm>
              <a:off x="158182" y="4202216"/>
              <a:ext cx="2522201" cy="2290343"/>
            </a:xfrm>
            <a:prstGeom prst="rect">
              <a:avLst/>
            </a:prstGeom>
            <a:noFill/>
            <a:ln w="3175" cap="sq" cmpd="sng" algn="ctr">
              <a:solidFill>
                <a:srgbClr val="777777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7595797" y="4206708"/>
              <a:ext cx="2522201" cy="2290343"/>
            </a:xfrm>
            <a:prstGeom prst="rect">
              <a:avLst/>
            </a:prstGeom>
            <a:noFill/>
            <a:ln w="3175" cap="sq" cmpd="sng" algn="ctr">
              <a:solidFill>
                <a:srgbClr val="777777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529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Industrial countermeasure (ID Quantique)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22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A. Huang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arXiv:1601.00993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5296503" y="1735477"/>
            <a:ext cx="792000" cy="792000"/>
            <a:chOff x="2906032" y="1876293"/>
            <a:chExt cx="888334" cy="888334"/>
          </a:xfrm>
        </p:grpSpPr>
        <p:sp>
          <p:nvSpPr>
            <p:cNvPr id="78" name="Freeform 178"/>
            <p:cNvSpPr>
              <a:spLocks noEditPoints="1"/>
            </p:cNvSpPr>
            <p:nvPr/>
          </p:nvSpPr>
          <p:spPr bwMode="auto">
            <a:xfrm>
              <a:off x="3164233" y="2143716"/>
              <a:ext cx="378080" cy="92215"/>
            </a:xfrm>
            <a:custGeom>
              <a:avLst/>
              <a:gdLst>
                <a:gd name="T0" fmla="*/ 0 w 82"/>
                <a:gd name="T1" fmla="*/ 10 h 20"/>
                <a:gd name="T2" fmla="*/ 10 w 82"/>
                <a:gd name="T3" fmla="*/ 0 h 20"/>
                <a:gd name="T4" fmla="*/ 20 w 82"/>
                <a:gd name="T5" fmla="*/ 10 h 20"/>
                <a:gd name="T6" fmla="*/ 10 w 82"/>
                <a:gd name="T7" fmla="*/ 20 h 20"/>
                <a:gd name="T8" fmla="*/ 0 w 82"/>
                <a:gd name="T9" fmla="*/ 10 h 20"/>
                <a:gd name="T10" fmla="*/ 61 w 82"/>
                <a:gd name="T11" fmla="*/ 10 h 20"/>
                <a:gd name="T12" fmla="*/ 72 w 82"/>
                <a:gd name="T13" fmla="*/ 0 h 20"/>
                <a:gd name="T14" fmla="*/ 82 w 82"/>
                <a:gd name="T15" fmla="*/ 10 h 20"/>
                <a:gd name="T16" fmla="*/ 72 w 82"/>
                <a:gd name="T17" fmla="*/ 20 h 20"/>
                <a:gd name="T18" fmla="*/ 61 w 82"/>
                <a:gd name="T1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20">
                  <a:moveTo>
                    <a:pt x="0" y="10"/>
                  </a:move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cubicBezTo>
                    <a:pt x="20" y="16"/>
                    <a:pt x="15" y="20"/>
                    <a:pt x="10" y="20"/>
                  </a:cubicBezTo>
                  <a:cubicBezTo>
                    <a:pt x="4" y="20"/>
                    <a:pt x="0" y="16"/>
                    <a:pt x="0" y="10"/>
                  </a:cubicBezTo>
                  <a:close/>
                  <a:moveTo>
                    <a:pt x="61" y="10"/>
                  </a:moveTo>
                  <a:cubicBezTo>
                    <a:pt x="61" y="4"/>
                    <a:pt x="66" y="0"/>
                    <a:pt x="72" y="0"/>
                  </a:cubicBezTo>
                  <a:cubicBezTo>
                    <a:pt x="77" y="0"/>
                    <a:pt x="82" y="4"/>
                    <a:pt x="82" y="10"/>
                  </a:cubicBezTo>
                  <a:cubicBezTo>
                    <a:pt x="82" y="16"/>
                    <a:pt x="77" y="20"/>
                    <a:pt x="72" y="20"/>
                  </a:cubicBezTo>
                  <a:cubicBezTo>
                    <a:pt x="66" y="20"/>
                    <a:pt x="61" y="16"/>
                    <a:pt x="61" y="10"/>
                  </a:cubicBezTo>
                  <a:close/>
                </a:path>
              </a:pathLst>
            </a:custGeom>
            <a:noFill/>
            <a:ln w="28575" cap="sq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9" name="Freeform 179"/>
            <p:cNvSpPr>
              <a:spLocks/>
            </p:cNvSpPr>
            <p:nvPr/>
          </p:nvSpPr>
          <p:spPr bwMode="auto">
            <a:xfrm>
              <a:off x="3108905" y="2474151"/>
              <a:ext cx="484127" cy="179819"/>
            </a:xfrm>
            <a:custGeom>
              <a:avLst/>
              <a:gdLst>
                <a:gd name="T0" fmla="*/ 0 w 105"/>
                <a:gd name="T1" fmla="*/ 0 h 39"/>
                <a:gd name="T2" fmla="*/ 105 w 105"/>
                <a:gd name="T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5" h="39">
                  <a:moveTo>
                    <a:pt x="0" y="0"/>
                  </a:moveTo>
                  <a:cubicBezTo>
                    <a:pt x="35" y="39"/>
                    <a:pt x="70" y="39"/>
                    <a:pt x="105" y="0"/>
                  </a:cubicBezTo>
                </a:path>
              </a:pathLst>
            </a:custGeom>
            <a:noFill/>
            <a:ln w="28575" cap="sq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0" name="Oval 180"/>
            <p:cNvSpPr>
              <a:spLocks noChangeArrowheads="1"/>
            </p:cNvSpPr>
            <p:nvPr/>
          </p:nvSpPr>
          <p:spPr bwMode="auto">
            <a:xfrm>
              <a:off x="2906032" y="1876293"/>
              <a:ext cx="888334" cy="888334"/>
            </a:xfrm>
            <a:prstGeom prst="ellipse">
              <a:avLst/>
            </a:prstGeom>
            <a:noFill/>
            <a:ln w="9525" cap="sq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296503" y="4295509"/>
            <a:ext cx="792000" cy="792000"/>
            <a:chOff x="2906032" y="4678080"/>
            <a:chExt cx="888334" cy="886798"/>
          </a:xfrm>
        </p:grpSpPr>
        <p:sp>
          <p:nvSpPr>
            <p:cNvPr id="82" name="Freeform 181"/>
            <p:cNvSpPr>
              <a:spLocks noEditPoints="1"/>
            </p:cNvSpPr>
            <p:nvPr/>
          </p:nvSpPr>
          <p:spPr bwMode="auto">
            <a:xfrm>
              <a:off x="3196509" y="4976241"/>
              <a:ext cx="308919" cy="23054"/>
            </a:xfrm>
            <a:custGeom>
              <a:avLst/>
              <a:gdLst>
                <a:gd name="T0" fmla="*/ 0 w 67"/>
                <a:gd name="T1" fmla="*/ 3 h 5"/>
                <a:gd name="T2" fmla="*/ 3 w 67"/>
                <a:gd name="T3" fmla="*/ 0 h 5"/>
                <a:gd name="T4" fmla="*/ 5 w 67"/>
                <a:gd name="T5" fmla="*/ 3 h 5"/>
                <a:gd name="T6" fmla="*/ 3 w 67"/>
                <a:gd name="T7" fmla="*/ 5 h 5"/>
                <a:gd name="T8" fmla="*/ 0 w 67"/>
                <a:gd name="T9" fmla="*/ 3 h 5"/>
                <a:gd name="T10" fmla="*/ 62 w 67"/>
                <a:gd name="T11" fmla="*/ 3 h 5"/>
                <a:gd name="T12" fmla="*/ 65 w 67"/>
                <a:gd name="T13" fmla="*/ 0 h 5"/>
                <a:gd name="T14" fmla="*/ 67 w 67"/>
                <a:gd name="T15" fmla="*/ 3 h 5"/>
                <a:gd name="T16" fmla="*/ 65 w 67"/>
                <a:gd name="T17" fmla="*/ 5 h 5"/>
                <a:gd name="T18" fmla="*/ 62 w 67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5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lose/>
                  <a:moveTo>
                    <a:pt x="62" y="3"/>
                  </a:moveTo>
                  <a:cubicBezTo>
                    <a:pt x="62" y="1"/>
                    <a:pt x="63" y="0"/>
                    <a:pt x="65" y="0"/>
                  </a:cubicBezTo>
                  <a:cubicBezTo>
                    <a:pt x="66" y="0"/>
                    <a:pt x="67" y="1"/>
                    <a:pt x="67" y="3"/>
                  </a:cubicBezTo>
                  <a:cubicBezTo>
                    <a:pt x="67" y="4"/>
                    <a:pt x="66" y="5"/>
                    <a:pt x="65" y="5"/>
                  </a:cubicBezTo>
                  <a:cubicBezTo>
                    <a:pt x="63" y="5"/>
                    <a:pt x="62" y="4"/>
                    <a:pt x="62" y="3"/>
                  </a:cubicBezTo>
                  <a:close/>
                </a:path>
              </a:pathLst>
            </a:custGeom>
            <a:noFill/>
            <a:ln w="28575" cap="sq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3" name="Freeform 182"/>
            <p:cNvSpPr>
              <a:spLocks/>
            </p:cNvSpPr>
            <p:nvPr/>
          </p:nvSpPr>
          <p:spPr bwMode="auto">
            <a:xfrm>
              <a:off x="3108905" y="5215999"/>
              <a:ext cx="484127" cy="182893"/>
            </a:xfrm>
            <a:custGeom>
              <a:avLst/>
              <a:gdLst>
                <a:gd name="T0" fmla="*/ 0 w 105"/>
                <a:gd name="T1" fmla="*/ 40 h 40"/>
                <a:gd name="T2" fmla="*/ 105 w 105"/>
                <a:gd name="T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5" h="40">
                  <a:moveTo>
                    <a:pt x="0" y="40"/>
                  </a:moveTo>
                  <a:cubicBezTo>
                    <a:pt x="35" y="0"/>
                    <a:pt x="70" y="0"/>
                    <a:pt x="105" y="40"/>
                  </a:cubicBezTo>
                </a:path>
              </a:pathLst>
            </a:custGeom>
            <a:noFill/>
            <a:ln w="28575" cap="sq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4" name="Oval 183"/>
            <p:cNvSpPr>
              <a:spLocks noChangeArrowheads="1"/>
            </p:cNvSpPr>
            <p:nvPr/>
          </p:nvSpPr>
          <p:spPr bwMode="auto">
            <a:xfrm>
              <a:off x="2906032" y="4678080"/>
              <a:ext cx="888334" cy="886798"/>
            </a:xfrm>
            <a:prstGeom prst="ellipse">
              <a:avLst/>
            </a:prstGeom>
            <a:noFill/>
            <a:ln w="9525" cap="sq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sp>
        <p:nvSpPr>
          <p:cNvPr id="85" name="Rectangle 123"/>
          <p:cNvSpPr>
            <a:spLocks noChangeArrowheads="1"/>
          </p:cNvSpPr>
          <p:nvPr/>
        </p:nvSpPr>
        <p:spPr bwMode="auto">
          <a:xfrm>
            <a:off x="2192520" y="5188278"/>
            <a:ext cx="7720062" cy="28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Lim </a:t>
            </a:r>
            <a:r>
              <a:rPr kumimoji="0" lang="en-US" altLang="en-US" sz="1900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et al</a:t>
            </a:r>
            <a:r>
              <a:rPr kumimoji="0" lang="en-US" altLang="en-US" sz="1900" i="1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en-US" altLang="en-US" sz="19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upload a preprint about countermeasure arXiv:1408.6398</a:t>
            </a:r>
            <a:endParaRPr kumimoji="0" lang="en-US" altLang="en-US" sz="19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7" name="Rectangle 100"/>
          <p:cNvSpPr>
            <a:spLocks noChangeArrowheads="1"/>
          </p:cNvSpPr>
          <p:nvPr/>
        </p:nvSpPr>
        <p:spPr bwMode="auto">
          <a:xfrm>
            <a:off x="2192520" y="3179377"/>
            <a:ext cx="605774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ebdings" panose="05030102010509060703" pitchFamily="18" charset="2"/>
              <a:buChar char=""/>
              <a:tabLst/>
            </a:pPr>
            <a:r>
              <a:rPr lang="en-US" altLang="en-US" sz="1900" dirty="0" smtClean="0">
                <a:solidFill>
                  <a:srgbClr val="FFFFFF"/>
                </a:solidFill>
              </a:rPr>
              <a:t>Report about detector blinding attack sent </a:t>
            </a:r>
            <a:r>
              <a:rPr lang="en-US" altLang="en-US" sz="1900" smtClean="0">
                <a:solidFill>
                  <a:srgbClr val="FFFFFF"/>
                </a:solidFill>
              </a:rPr>
              <a:t>to IDQ</a:t>
            </a:r>
            <a:endParaRPr kumimoji="0" lang="en-US" altLang="en-US" sz="19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9" name="Rectangle 110"/>
          <p:cNvSpPr>
            <a:spLocks noChangeArrowheads="1"/>
          </p:cNvSpPr>
          <p:nvPr/>
        </p:nvSpPr>
        <p:spPr bwMode="auto">
          <a:xfrm>
            <a:off x="2192520" y="3671828"/>
            <a:ext cx="73657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19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</a:rPr>
              <a:t>IDQ </a:t>
            </a:r>
            <a:r>
              <a:rPr kumimoji="0" lang="en-US" altLang="en-US" sz="19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applies for a patent </a:t>
            </a:r>
            <a:r>
              <a:rPr kumimoji="0" lang="en-US" altLang="en-US" sz="19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</a:rPr>
              <a:t>on randomization</a:t>
            </a:r>
            <a:r>
              <a:rPr lang="en-US" altLang="en-US" sz="1900">
                <a:solidFill>
                  <a:srgbClr val="FFFFFF"/>
                </a:solidFill>
              </a:rPr>
              <a:t> of detector efficiency</a:t>
            </a:r>
            <a:r>
              <a:rPr lang="en-US" altLang="en-US" sz="1900" smtClean="0">
                <a:solidFill>
                  <a:srgbClr val="FFFFFF"/>
                </a:solidFill>
              </a:rPr>
              <a:t/>
            </a:r>
            <a:br>
              <a:rPr lang="en-US" altLang="en-US" sz="1900" smtClean="0">
                <a:solidFill>
                  <a:srgbClr val="FFFFFF"/>
                </a:solidFill>
              </a:rPr>
            </a:br>
            <a:r>
              <a:rPr lang="en-US" altLang="en-US" sz="1900" smtClean="0">
                <a:solidFill>
                  <a:srgbClr val="FFFFFF"/>
                </a:solidFill>
              </a:rPr>
              <a:t>     </a:t>
            </a:r>
            <a:r>
              <a:rPr kumimoji="0" lang="en-US" altLang="en-US" sz="1900" i="0" u="none" strike="noStrike" cap="none" normalizeH="0" smtClean="0">
                <a:ln>
                  <a:noFill/>
                </a:ln>
                <a:solidFill>
                  <a:srgbClr val="FFFFFF"/>
                </a:solidFill>
                <a:effectLst/>
              </a:rPr>
              <a:t>as </a:t>
            </a:r>
            <a:r>
              <a:rPr kumimoji="0" lang="en-US" altLang="en-US" sz="190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a countermeasure</a:t>
            </a:r>
            <a:endParaRPr kumimoji="0" lang="en-US" altLang="en-US" sz="19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3" name="Rectangle 136"/>
          <p:cNvSpPr>
            <a:spLocks noChangeArrowheads="1"/>
          </p:cNvSpPr>
          <p:nvPr/>
        </p:nvSpPr>
        <p:spPr bwMode="auto">
          <a:xfrm>
            <a:off x="2192520" y="5574730"/>
            <a:ext cx="75870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FF00"/>
              </a:buClr>
              <a:buSzTx/>
              <a:buFont typeface="Wingdings" panose="05000000000000000000" pitchFamily="2" charset="2"/>
              <a:buChar char=""/>
              <a:tabLst/>
            </a:pPr>
            <a:r>
              <a:rPr kumimoji="0" lang="en-US" altLang="en-US" sz="19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Implementation of countermeasure delivered </a:t>
            </a:r>
            <a:r>
              <a:rPr kumimoji="0" lang="en-US" altLang="en-US" sz="19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by IDQ</a:t>
            </a:r>
            <a:r>
              <a:rPr lang="en-US" altLang="en-US" sz="1900" dirty="0">
                <a:solidFill>
                  <a:srgbClr val="FFFFFF"/>
                </a:solidFill>
              </a:rPr>
              <a:t> </a:t>
            </a:r>
            <a:r>
              <a:rPr kumimoji="0" lang="en-US" altLang="en-US" sz="19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to our lab</a:t>
            </a:r>
            <a:br>
              <a:rPr kumimoji="0" lang="en-US" altLang="en-US" sz="19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9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(firmware </a:t>
            </a:r>
            <a:r>
              <a:rPr kumimoji="0" lang="en-US" altLang="en-US" sz="19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update for Clavis2)</a:t>
            </a:r>
            <a:endParaRPr kumimoji="0" lang="en-US" altLang="en-US" sz="19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137"/>
          <p:cNvSpPr>
            <a:spLocks noChangeArrowheads="1"/>
          </p:cNvSpPr>
          <p:nvPr/>
        </p:nvSpPr>
        <p:spPr bwMode="auto">
          <a:xfrm>
            <a:off x="2192520" y="6232807"/>
            <a:ext cx="7925246" cy="27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Clr>
                <a:srgbClr val="FF0000"/>
              </a:buClr>
              <a:buFont typeface="Webdings" panose="05030102010509060703" pitchFamily="18" charset="2"/>
              <a:buChar char=""/>
            </a:pPr>
            <a:r>
              <a:rPr lang="en-US" altLang="en-US" sz="1900" dirty="0">
                <a:solidFill>
                  <a:srgbClr val="FFFFFF"/>
                </a:solidFill>
              </a:rPr>
              <a:t>Testing report sent to IDQ proposing a modified attack that works</a:t>
            </a:r>
          </a:p>
        </p:txBody>
      </p:sp>
      <p:sp>
        <p:nvSpPr>
          <p:cNvPr id="96" name="Rectangle 158"/>
          <p:cNvSpPr>
            <a:spLocks noChangeArrowheads="1"/>
          </p:cNvSpPr>
          <p:nvPr/>
        </p:nvSpPr>
        <p:spPr bwMode="auto">
          <a:xfrm>
            <a:off x="2192520" y="892684"/>
            <a:ext cx="6719788" cy="27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First commercial Clavis1 system is shipped to a customer</a:t>
            </a:r>
            <a:endParaRPr kumimoji="0" lang="en-US" altLang="en-US" sz="19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Line 175"/>
          <p:cNvSpPr>
            <a:spLocks noChangeShapeType="1"/>
          </p:cNvSpPr>
          <p:nvPr/>
        </p:nvSpPr>
        <p:spPr bwMode="auto">
          <a:xfrm flipV="1">
            <a:off x="1833449" y="5417368"/>
            <a:ext cx="243297" cy="219121"/>
          </a:xfrm>
          <a:prstGeom prst="line">
            <a:avLst/>
          </a:pr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8" name="Line 177"/>
          <p:cNvSpPr>
            <a:spLocks noChangeShapeType="1"/>
          </p:cNvSpPr>
          <p:nvPr/>
        </p:nvSpPr>
        <p:spPr bwMode="auto">
          <a:xfrm>
            <a:off x="1834547" y="5934625"/>
            <a:ext cx="242199" cy="304552"/>
          </a:xfrm>
          <a:prstGeom prst="line">
            <a:avLst/>
          </a:pr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0" name="Line 177"/>
          <p:cNvSpPr>
            <a:spLocks noChangeShapeType="1"/>
          </p:cNvSpPr>
          <p:nvPr/>
        </p:nvSpPr>
        <p:spPr bwMode="auto">
          <a:xfrm>
            <a:off x="1833449" y="6253466"/>
            <a:ext cx="243297" cy="347312"/>
          </a:xfrm>
          <a:prstGeom prst="line">
            <a:avLst/>
          </a:pr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1" name="Rectangle 137"/>
          <p:cNvSpPr>
            <a:spLocks noChangeArrowheads="1"/>
          </p:cNvSpPr>
          <p:nvPr/>
        </p:nvSpPr>
        <p:spPr bwMode="auto">
          <a:xfrm>
            <a:off x="2192520" y="6611681"/>
            <a:ext cx="7001917" cy="55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Clr>
                <a:srgbClr val="FF0000"/>
              </a:buClr>
              <a:buFont typeface="Webdings" panose="05030102010509060703" pitchFamily="18" charset="2"/>
              <a:buChar char=""/>
            </a:pPr>
            <a:r>
              <a:rPr lang="en-US" altLang="en-US" sz="1900" dirty="0" smtClean="0">
                <a:solidFill>
                  <a:srgbClr val="FFFFFF"/>
                </a:solidFill>
              </a:rPr>
              <a:t>Testing report sent to IDQ showing full implementation of </a:t>
            </a:r>
          </a:p>
          <a:p>
            <a:pPr>
              <a:buClr>
                <a:srgbClr val="FF0000"/>
              </a:buClr>
            </a:pPr>
            <a:r>
              <a:rPr lang="en-US" altLang="en-US" sz="1900" dirty="0">
                <a:solidFill>
                  <a:srgbClr val="FFFFFF"/>
                </a:solidFill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</a:rPr>
              <a:t>    countermeasure to be unreliable</a:t>
            </a:r>
            <a:endParaRPr lang="en-US" altLang="en-US" sz="1900" dirty="0">
              <a:solidFill>
                <a:srgbClr val="FFFFFF"/>
              </a:solidFill>
            </a:endParaRPr>
          </a:p>
        </p:txBody>
      </p:sp>
      <p:sp>
        <p:nvSpPr>
          <p:cNvPr id="104" name="AutoShape 3"/>
          <p:cNvSpPr>
            <a:spLocks noChangeAspect="1" noChangeArrowheads="1" noTextEdit="1"/>
          </p:cNvSpPr>
          <p:nvPr/>
        </p:nvSpPr>
        <p:spPr bwMode="auto">
          <a:xfrm>
            <a:off x="1292970" y="1047835"/>
            <a:ext cx="576263" cy="591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5" name="Freeform 5"/>
          <p:cNvSpPr>
            <a:spLocks/>
          </p:cNvSpPr>
          <p:nvPr/>
        </p:nvSpPr>
        <p:spPr bwMode="auto">
          <a:xfrm>
            <a:off x="1304538" y="5735709"/>
            <a:ext cx="572178" cy="1230287"/>
          </a:xfrm>
          <a:custGeom>
            <a:avLst/>
            <a:gdLst>
              <a:gd name="T0" fmla="*/ 80 w 267"/>
              <a:gd name="T1" fmla="*/ 386 h 519"/>
              <a:gd name="T2" fmla="*/ 80 w 267"/>
              <a:gd name="T3" fmla="*/ 386 h 519"/>
              <a:gd name="T4" fmla="*/ 0 w 267"/>
              <a:gd name="T5" fmla="*/ 386 h 519"/>
              <a:gd name="T6" fmla="*/ 133 w 267"/>
              <a:gd name="T7" fmla="*/ 519 h 519"/>
              <a:gd name="T8" fmla="*/ 267 w 267"/>
              <a:gd name="T9" fmla="*/ 386 h 519"/>
              <a:gd name="T10" fmla="*/ 186 w 267"/>
              <a:gd name="T11" fmla="*/ 386 h 519"/>
              <a:gd name="T12" fmla="*/ 186 w 267"/>
              <a:gd name="T13" fmla="*/ 0 h 519"/>
              <a:gd name="T14" fmla="*/ 80 w 267"/>
              <a:gd name="T15" fmla="*/ 0 h 519"/>
              <a:gd name="T16" fmla="*/ 80 w 267"/>
              <a:gd name="T17" fmla="*/ 386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7" h="519">
                <a:moveTo>
                  <a:pt x="80" y="386"/>
                </a:moveTo>
                <a:lnTo>
                  <a:pt x="80" y="386"/>
                </a:lnTo>
                <a:lnTo>
                  <a:pt x="0" y="386"/>
                </a:lnTo>
                <a:lnTo>
                  <a:pt x="133" y="519"/>
                </a:lnTo>
                <a:lnTo>
                  <a:pt x="267" y="386"/>
                </a:lnTo>
                <a:lnTo>
                  <a:pt x="186" y="386"/>
                </a:lnTo>
                <a:lnTo>
                  <a:pt x="186" y="0"/>
                </a:lnTo>
                <a:lnTo>
                  <a:pt x="80" y="0"/>
                </a:lnTo>
                <a:lnTo>
                  <a:pt x="80" y="386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6" name="Freeform 6"/>
          <p:cNvSpPr>
            <a:spLocks/>
          </p:cNvSpPr>
          <p:nvPr/>
        </p:nvSpPr>
        <p:spPr bwMode="auto">
          <a:xfrm>
            <a:off x="1475428" y="1043287"/>
            <a:ext cx="227346" cy="2322372"/>
          </a:xfrm>
          <a:custGeom>
            <a:avLst/>
            <a:gdLst>
              <a:gd name="T0" fmla="*/ 0 w 106"/>
              <a:gd name="T1" fmla="*/ 1175 h 1175"/>
              <a:gd name="T2" fmla="*/ 0 w 106"/>
              <a:gd name="T3" fmla="*/ 1175 h 1175"/>
              <a:gd name="T4" fmla="*/ 106 w 106"/>
              <a:gd name="T5" fmla="*/ 1175 h 1175"/>
              <a:gd name="T6" fmla="*/ 106 w 106"/>
              <a:gd name="T7" fmla="*/ 0 h 1175"/>
              <a:gd name="T8" fmla="*/ 0 w 106"/>
              <a:gd name="T9" fmla="*/ 0 h 1175"/>
              <a:gd name="T10" fmla="*/ 0 w 106"/>
              <a:gd name="T11" fmla="*/ 1175 h 1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1175">
                <a:moveTo>
                  <a:pt x="0" y="1175"/>
                </a:moveTo>
                <a:lnTo>
                  <a:pt x="0" y="1175"/>
                </a:lnTo>
                <a:lnTo>
                  <a:pt x="106" y="1175"/>
                </a:lnTo>
                <a:lnTo>
                  <a:pt x="106" y="0"/>
                </a:lnTo>
                <a:lnTo>
                  <a:pt x="0" y="0"/>
                </a:lnTo>
                <a:lnTo>
                  <a:pt x="0" y="1175"/>
                </a:lnTo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7" name="Freeform 7"/>
          <p:cNvSpPr>
            <a:spLocks/>
          </p:cNvSpPr>
          <p:nvPr/>
        </p:nvSpPr>
        <p:spPr bwMode="auto">
          <a:xfrm>
            <a:off x="1475428" y="5742604"/>
            <a:ext cx="227346" cy="192520"/>
          </a:xfrm>
          <a:custGeom>
            <a:avLst/>
            <a:gdLst>
              <a:gd name="T0" fmla="*/ 0 w 106"/>
              <a:gd name="T1" fmla="*/ 97 h 97"/>
              <a:gd name="T2" fmla="*/ 0 w 106"/>
              <a:gd name="T3" fmla="*/ 97 h 97"/>
              <a:gd name="T4" fmla="*/ 106 w 106"/>
              <a:gd name="T5" fmla="*/ 97 h 97"/>
              <a:gd name="T6" fmla="*/ 106 w 106"/>
              <a:gd name="T7" fmla="*/ 0 h 97"/>
              <a:gd name="T8" fmla="*/ 0 w 106"/>
              <a:gd name="T9" fmla="*/ 0 h 97"/>
              <a:gd name="T10" fmla="*/ 0 w 106"/>
              <a:gd name="T11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97">
                <a:moveTo>
                  <a:pt x="0" y="97"/>
                </a:moveTo>
                <a:lnTo>
                  <a:pt x="0" y="97"/>
                </a:lnTo>
                <a:lnTo>
                  <a:pt x="106" y="97"/>
                </a:lnTo>
                <a:lnTo>
                  <a:pt x="106" y="0"/>
                </a:lnTo>
                <a:lnTo>
                  <a:pt x="0" y="0"/>
                </a:lnTo>
                <a:lnTo>
                  <a:pt x="0" y="97"/>
                </a:lnTo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8" name="Freeform 8"/>
          <p:cNvSpPr>
            <a:spLocks/>
          </p:cNvSpPr>
          <p:nvPr/>
        </p:nvSpPr>
        <p:spPr bwMode="auto">
          <a:xfrm>
            <a:off x="1475428" y="3365659"/>
            <a:ext cx="227346" cy="2376945"/>
          </a:xfrm>
          <a:custGeom>
            <a:avLst/>
            <a:gdLst>
              <a:gd name="T0" fmla="*/ 0 w 106"/>
              <a:gd name="T1" fmla="*/ 1204 h 1204"/>
              <a:gd name="T2" fmla="*/ 0 w 106"/>
              <a:gd name="T3" fmla="*/ 1204 h 1204"/>
              <a:gd name="T4" fmla="*/ 106 w 106"/>
              <a:gd name="T5" fmla="*/ 1204 h 1204"/>
              <a:gd name="T6" fmla="*/ 106 w 106"/>
              <a:gd name="T7" fmla="*/ 0 h 1204"/>
              <a:gd name="T8" fmla="*/ 0 w 106"/>
              <a:gd name="T9" fmla="*/ 0 h 1204"/>
              <a:gd name="T10" fmla="*/ 0 w 106"/>
              <a:gd name="T11" fmla="*/ 1204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1204">
                <a:moveTo>
                  <a:pt x="0" y="1204"/>
                </a:moveTo>
                <a:lnTo>
                  <a:pt x="0" y="1204"/>
                </a:lnTo>
                <a:lnTo>
                  <a:pt x="106" y="1204"/>
                </a:lnTo>
                <a:lnTo>
                  <a:pt x="106" y="0"/>
                </a:lnTo>
                <a:lnTo>
                  <a:pt x="0" y="0"/>
                </a:lnTo>
                <a:lnTo>
                  <a:pt x="0" y="1204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44" y="996902"/>
            <a:ext cx="1183069" cy="542239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44629" y="1043287"/>
            <a:ext cx="491995" cy="5210178"/>
            <a:chOff x="1543050" y="1044576"/>
            <a:chExt cx="595313" cy="5456237"/>
          </a:xfrm>
        </p:grpSpPr>
        <p:sp>
          <p:nvSpPr>
            <p:cNvPr id="109" name="Freeform 9"/>
            <p:cNvSpPr>
              <a:spLocks/>
            </p:cNvSpPr>
            <p:nvPr/>
          </p:nvSpPr>
          <p:spPr bwMode="auto">
            <a:xfrm>
              <a:off x="1543050" y="3948113"/>
              <a:ext cx="595313" cy="0"/>
            </a:xfrm>
            <a:custGeom>
              <a:avLst/>
              <a:gdLst>
                <a:gd name="T0" fmla="*/ 0 w 267"/>
                <a:gd name="T1" fmla="*/ 0 w 267"/>
                <a:gd name="T2" fmla="*/ 267 w 26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7">
                  <a:moveTo>
                    <a:pt x="0" y="0"/>
                  </a:moveTo>
                  <a:lnTo>
                    <a:pt x="0" y="0"/>
                  </a:lnTo>
                  <a:lnTo>
                    <a:pt x="26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0" name="Freeform 10"/>
            <p:cNvSpPr>
              <a:spLocks/>
            </p:cNvSpPr>
            <p:nvPr/>
          </p:nvSpPr>
          <p:spPr bwMode="auto">
            <a:xfrm>
              <a:off x="1543050" y="5854700"/>
              <a:ext cx="595313" cy="0"/>
            </a:xfrm>
            <a:custGeom>
              <a:avLst/>
              <a:gdLst>
                <a:gd name="T0" fmla="*/ 0 w 267"/>
                <a:gd name="T1" fmla="*/ 0 w 267"/>
                <a:gd name="T2" fmla="*/ 267 w 26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7">
                  <a:moveTo>
                    <a:pt x="0" y="0"/>
                  </a:moveTo>
                  <a:lnTo>
                    <a:pt x="0" y="0"/>
                  </a:lnTo>
                  <a:lnTo>
                    <a:pt x="26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1" name="Freeform 11"/>
            <p:cNvSpPr>
              <a:spLocks/>
            </p:cNvSpPr>
            <p:nvPr/>
          </p:nvSpPr>
          <p:spPr bwMode="auto">
            <a:xfrm>
              <a:off x="1543050" y="5965825"/>
              <a:ext cx="595313" cy="0"/>
            </a:xfrm>
            <a:custGeom>
              <a:avLst/>
              <a:gdLst>
                <a:gd name="T0" fmla="*/ 0 w 267"/>
                <a:gd name="T1" fmla="*/ 0 w 267"/>
                <a:gd name="T2" fmla="*/ 267 w 26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7">
                  <a:moveTo>
                    <a:pt x="0" y="0"/>
                  </a:moveTo>
                  <a:lnTo>
                    <a:pt x="0" y="0"/>
                  </a:lnTo>
                  <a:lnTo>
                    <a:pt x="26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2" name="Freeform 12"/>
            <p:cNvSpPr>
              <a:spLocks/>
            </p:cNvSpPr>
            <p:nvPr/>
          </p:nvSpPr>
          <p:spPr bwMode="auto">
            <a:xfrm>
              <a:off x="1543050" y="6167438"/>
              <a:ext cx="595313" cy="0"/>
            </a:xfrm>
            <a:custGeom>
              <a:avLst/>
              <a:gdLst>
                <a:gd name="T0" fmla="*/ 0 w 267"/>
                <a:gd name="T1" fmla="*/ 0 w 267"/>
                <a:gd name="T2" fmla="*/ 267 w 26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7">
                  <a:moveTo>
                    <a:pt x="0" y="0"/>
                  </a:moveTo>
                  <a:lnTo>
                    <a:pt x="0" y="0"/>
                  </a:lnTo>
                  <a:lnTo>
                    <a:pt x="26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3" name="Freeform 13"/>
            <p:cNvSpPr>
              <a:spLocks/>
            </p:cNvSpPr>
            <p:nvPr/>
          </p:nvSpPr>
          <p:spPr bwMode="auto">
            <a:xfrm>
              <a:off x="1543050" y="1044576"/>
              <a:ext cx="595313" cy="0"/>
            </a:xfrm>
            <a:custGeom>
              <a:avLst/>
              <a:gdLst>
                <a:gd name="T0" fmla="*/ 0 w 267"/>
                <a:gd name="T1" fmla="*/ 0 w 267"/>
                <a:gd name="T2" fmla="*/ 267 w 26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7">
                  <a:moveTo>
                    <a:pt x="0" y="0"/>
                  </a:moveTo>
                  <a:lnTo>
                    <a:pt x="0" y="0"/>
                  </a:lnTo>
                  <a:lnTo>
                    <a:pt x="26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4" name="Freeform 14"/>
            <p:cNvSpPr>
              <a:spLocks/>
            </p:cNvSpPr>
            <p:nvPr/>
          </p:nvSpPr>
          <p:spPr bwMode="auto">
            <a:xfrm>
              <a:off x="1543050" y="3476625"/>
              <a:ext cx="595313" cy="0"/>
            </a:xfrm>
            <a:custGeom>
              <a:avLst/>
              <a:gdLst>
                <a:gd name="T0" fmla="*/ 0 w 267"/>
                <a:gd name="T1" fmla="*/ 0 w 267"/>
                <a:gd name="T2" fmla="*/ 267 w 26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7">
                  <a:moveTo>
                    <a:pt x="0" y="0"/>
                  </a:moveTo>
                  <a:lnTo>
                    <a:pt x="0" y="0"/>
                  </a:lnTo>
                  <a:lnTo>
                    <a:pt x="26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5" name="Freeform 15"/>
            <p:cNvSpPr>
              <a:spLocks/>
            </p:cNvSpPr>
            <p:nvPr/>
          </p:nvSpPr>
          <p:spPr bwMode="auto">
            <a:xfrm>
              <a:off x="1543050" y="6500813"/>
              <a:ext cx="595313" cy="0"/>
            </a:xfrm>
            <a:custGeom>
              <a:avLst/>
              <a:gdLst>
                <a:gd name="T0" fmla="*/ 0 w 267"/>
                <a:gd name="T1" fmla="*/ 0 w 267"/>
                <a:gd name="T2" fmla="*/ 267 w 26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7">
                  <a:moveTo>
                    <a:pt x="0" y="0"/>
                  </a:moveTo>
                  <a:lnTo>
                    <a:pt x="0" y="0"/>
                  </a:lnTo>
                  <a:lnTo>
                    <a:pt x="26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48730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Randomly varying detector efficiency</a:t>
            </a:r>
            <a:endParaRPr lang="en-CA" b="0">
              <a:solidFill>
                <a:srgbClr val="FFFFFF"/>
              </a:solidFill>
            </a:endParaRP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lvl="0" algn="r">
              <a:spcBef>
                <a:spcPts val="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Legre, G. Robordy, Intl. patent appl. WO 2012/046135 A2 (filed in 2010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1669933" y="2060502"/>
            <a:ext cx="486104" cy="777634"/>
          </a:xfrm>
          <a:custGeom>
            <a:avLst/>
            <a:gdLst>
              <a:gd name="T0" fmla="*/ 0 w 563526"/>
              <a:gd name="T1" fmla="*/ 382772 h 382772"/>
              <a:gd name="T2" fmla="*/ 52888 w 563526"/>
              <a:gd name="T3" fmla="*/ 382772 h 382772"/>
              <a:gd name="T4" fmla="*/ 52888 w 563526"/>
              <a:gd name="T5" fmla="*/ 0 h 382772"/>
              <a:gd name="T6" fmla="*/ 59641 w 563526"/>
              <a:gd name="T7" fmla="*/ 0 h 382772"/>
              <a:gd name="T8" fmla="*/ 59641 w 563526"/>
              <a:gd name="T9" fmla="*/ 382772 h 3827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3526"/>
              <a:gd name="T16" fmla="*/ 0 h 382772"/>
              <a:gd name="T17" fmla="*/ 563526 w 563526"/>
              <a:gd name="T18" fmla="*/ 382772 h 3827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3526" h="382772">
                <a:moveTo>
                  <a:pt x="0" y="382772"/>
                </a:moveTo>
                <a:lnTo>
                  <a:pt x="499730" y="382772"/>
                </a:lnTo>
                <a:lnTo>
                  <a:pt x="499730" y="0"/>
                </a:lnTo>
                <a:lnTo>
                  <a:pt x="563526" y="0"/>
                </a:lnTo>
                <a:lnTo>
                  <a:pt x="563526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2147878" y="2062339"/>
            <a:ext cx="740983" cy="775798"/>
          </a:xfrm>
          <a:custGeom>
            <a:avLst/>
            <a:gdLst>
              <a:gd name="T0" fmla="*/ 0 w 712381"/>
              <a:gd name="T1" fmla="*/ 275246 h 393405"/>
              <a:gd name="T2" fmla="*/ 659218 w 712381"/>
              <a:gd name="T3" fmla="*/ 275246 h 393405"/>
              <a:gd name="T4" fmla="*/ 659218 w 712381"/>
              <a:gd name="T5" fmla="*/ 0 h 393405"/>
              <a:gd name="T6" fmla="*/ 712381 w 712381"/>
              <a:gd name="T7" fmla="*/ 0 h 393405"/>
              <a:gd name="T8" fmla="*/ 712381 w 712381"/>
              <a:gd name="T9" fmla="*/ 267808 h 3934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2381"/>
              <a:gd name="T16" fmla="*/ 0 h 393405"/>
              <a:gd name="T17" fmla="*/ 712381 w 712381"/>
              <a:gd name="T18" fmla="*/ 393405 h 3934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2381" h="393405">
                <a:moveTo>
                  <a:pt x="0" y="393405"/>
                </a:moveTo>
                <a:lnTo>
                  <a:pt x="659218" y="393405"/>
                </a:lnTo>
                <a:lnTo>
                  <a:pt x="659218" y="0"/>
                </a:lnTo>
                <a:lnTo>
                  <a:pt x="712381" y="0"/>
                </a:lnTo>
                <a:lnTo>
                  <a:pt x="712381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7" name="TextBox 20"/>
          <p:cNvSpPr txBox="1">
            <a:spLocks noChangeArrowheads="1"/>
          </p:cNvSpPr>
          <p:nvPr/>
        </p:nvSpPr>
        <p:spPr bwMode="auto">
          <a:xfrm>
            <a:off x="561088" y="2191302"/>
            <a:ext cx="74879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200" smtClean="0">
                <a:solidFill>
                  <a:srgbClr val="FFFFFF"/>
                </a:solidFill>
              </a:rPr>
              <a:t>V</a:t>
            </a:r>
            <a:r>
              <a:rPr lang="en-US" sz="2200" baseline="-25000" smtClean="0">
                <a:solidFill>
                  <a:srgbClr val="FFFFFF"/>
                </a:solidFill>
              </a:rPr>
              <a:t>APD</a:t>
            </a:r>
            <a:endParaRPr lang="en-US" sz="2200" baseline="-25000">
              <a:solidFill>
                <a:srgbClr val="FFFFFF"/>
              </a:solidFill>
            </a:endParaRPr>
          </a:p>
        </p:txBody>
      </p:sp>
      <p:cxnSp>
        <p:nvCxnSpPr>
          <p:cNvPr id="13" name="Straight Arrow Connector 62"/>
          <p:cNvCxnSpPr>
            <a:cxnSpLocks noChangeShapeType="1"/>
          </p:cNvCxnSpPr>
          <p:nvPr/>
        </p:nvCxnSpPr>
        <p:spPr bwMode="auto">
          <a:xfrm rot="5400000">
            <a:off x="2750017" y="1913421"/>
            <a:ext cx="432986" cy="7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lg"/>
          </a:ln>
        </p:spPr>
      </p:cxnSp>
      <p:grpSp>
        <p:nvGrpSpPr>
          <p:cNvPr id="17" name="Group 16"/>
          <p:cNvGrpSpPr/>
          <p:nvPr/>
        </p:nvGrpSpPr>
        <p:grpSpPr>
          <a:xfrm>
            <a:off x="2880735" y="2063228"/>
            <a:ext cx="740983" cy="775798"/>
            <a:chOff x="4314824" y="1641261"/>
            <a:chExt cx="740983" cy="775798"/>
          </a:xfrm>
        </p:grpSpPr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" name="Group 17"/>
          <p:cNvGrpSpPr/>
          <p:nvPr/>
        </p:nvGrpSpPr>
        <p:grpSpPr>
          <a:xfrm>
            <a:off x="3613559" y="2060502"/>
            <a:ext cx="740983" cy="775798"/>
            <a:chOff x="4314824" y="1641261"/>
            <a:chExt cx="740983" cy="775798"/>
          </a:xfrm>
        </p:grpSpPr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" name="Group 20"/>
          <p:cNvGrpSpPr/>
          <p:nvPr/>
        </p:nvGrpSpPr>
        <p:grpSpPr>
          <a:xfrm>
            <a:off x="4346383" y="2060502"/>
            <a:ext cx="740983" cy="775798"/>
            <a:chOff x="4314824" y="1641261"/>
            <a:chExt cx="740983" cy="775798"/>
          </a:xfrm>
        </p:grpSpPr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24" name="Group 23"/>
          <p:cNvGrpSpPr/>
          <p:nvPr/>
        </p:nvGrpSpPr>
        <p:grpSpPr>
          <a:xfrm>
            <a:off x="5079207" y="2059612"/>
            <a:ext cx="740983" cy="775798"/>
            <a:chOff x="4314824" y="1641261"/>
            <a:chExt cx="740983" cy="775798"/>
          </a:xfrm>
        </p:grpSpPr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30" name="Group 29"/>
          <p:cNvGrpSpPr/>
          <p:nvPr/>
        </p:nvGrpSpPr>
        <p:grpSpPr>
          <a:xfrm>
            <a:off x="5811999" y="2059612"/>
            <a:ext cx="740983" cy="775798"/>
            <a:chOff x="4314824" y="1641261"/>
            <a:chExt cx="740983" cy="775798"/>
          </a:xfrm>
        </p:grpSpPr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32" name="Straight Connector 31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" name="Group 32"/>
          <p:cNvGrpSpPr/>
          <p:nvPr/>
        </p:nvGrpSpPr>
        <p:grpSpPr>
          <a:xfrm>
            <a:off x="6544823" y="2058722"/>
            <a:ext cx="740983" cy="775798"/>
            <a:chOff x="4314824" y="1641261"/>
            <a:chExt cx="740983" cy="775798"/>
          </a:xfrm>
        </p:grpSpPr>
        <p:sp>
          <p:nvSpPr>
            <p:cNvPr id="34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36" name="Group 35"/>
          <p:cNvGrpSpPr/>
          <p:nvPr/>
        </p:nvGrpSpPr>
        <p:grpSpPr>
          <a:xfrm>
            <a:off x="7277583" y="2058722"/>
            <a:ext cx="740983" cy="775798"/>
            <a:chOff x="4314824" y="1641261"/>
            <a:chExt cx="740983" cy="775798"/>
          </a:xfrm>
        </p:grpSpPr>
        <p:sp>
          <p:nvSpPr>
            <p:cNvPr id="37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cxnSp>
        <p:nvCxnSpPr>
          <p:cNvPr id="39" name="Straight Connector 38"/>
          <p:cNvCxnSpPr/>
          <p:nvPr/>
        </p:nvCxnSpPr>
        <p:spPr bwMode="auto">
          <a:xfrm>
            <a:off x="8018566" y="2783019"/>
            <a:ext cx="0" cy="54157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40" name="Straight Connector 39"/>
          <p:cNvCxnSpPr/>
          <p:nvPr/>
        </p:nvCxnSpPr>
        <p:spPr bwMode="auto">
          <a:xfrm>
            <a:off x="8012456" y="2833630"/>
            <a:ext cx="443504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43" name="Straight Arrow Connector 62"/>
          <p:cNvCxnSpPr>
            <a:cxnSpLocks noChangeShapeType="1"/>
          </p:cNvCxnSpPr>
          <p:nvPr/>
        </p:nvCxnSpPr>
        <p:spPr bwMode="auto">
          <a:xfrm rot="5400000">
            <a:off x="5673122" y="1913421"/>
            <a:ext cx="432986" cy="7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44" name="TextBox 20"/>
          <p:cNvSpPr txBox="1">
            <a:spLocks noChangeArrowheads="1"/>
          </p:cNvSpPr>
          <p:nvPr/>
        </p:nvSpPr>
        <p:spPr bwMode="auto">
          <a:xfrm>
            <a:off x="2420512" y="2854313"/>
            <a:ext cx="920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mtClean="0">
                <a:solidFill>
                  <a:srgbClr val="00FF00"/>
                </a:solidFill>
              </a:rPr>
              <a:t>Click</a:t>
            </a:r>
            <a:endParaRPr lang="en-US" baseline="-25000">
              <a:solidFill>
                <a:srgbClr val="00FF00"/>
              </a:solidFill>
            </a:endParaRPr>
          </a:p>
        </p:txBody>
      </p:sp>
      <p:sp>
        <p:nvSpPr>
          <p:cNvPr id="45" name="TextBox 20"/>
          <p:cNvSpPr txBox="1">
            <a:spLocks noChangeArrowheads="1"/>
          </p:cNvSpPr>
          <p:nvPr/>
        </p:nvSpPr>
        <p:spPr bwMode="auto">
          <a:xfrm>
            <a:off x="5342443" y="2851062"/>
            <a:ext cx="920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mtClean="0">
                <a:solidFill>
                  <a:srgbClr val="00FF00"/>
                </a:solidFill>
              </a:rPr>
              <a:t>Click</a:t>
            </a:r>
            <a:endParaRPr lang="en-US" baseline="-25000">
              <a:solidFill>
                <a:srgbClr val="00FF00"/>
              </a:solidFill>
            </a:endParaRPr>
          </a:p>
        </p:txBody>
      </p:sp>
      <p:sp>
        <p:nvSpPr>
          <p:cNvPr id="46" name="Freeform 11"/>
          <p:cNvSpPr>
            <a:spLocks/>
          </p:cNvSpPr>
          <p:nvPr/>
        </p:nvSpPr>
        <p:spPr bwMode="auto">
          <a:xfrm>
            <a:off x="1663823" y="4472135"/>
            <a:ext cx="486104" cy="777634"/>
          </a:xfrm>
          <a:custGeom>
            <a:avLst/>
            <a:gdLst>
              <a:gd name="T0" fmla="*/ 0 w 563526"/>
              <a:gd name="T1" fmla="*/ 382772 h 382772"/>
              <a:gd name="T2" fmla="*/ 52888 w 563526"/>
              <a:gd name="T3" fmla="*/ 382772 h 382772"/>
              <a:gd name="T4" fmla="*/ 52888 w 563526"/>
              <a:gd name="T5" fmla="*/ 0 h 382772"/>
              <a:gd name="T6" fmla="*/ 59641 w 563526"/>
              <a:gd name="T7" fmla="*/ 0 h 382772"/>
              <a:gd name="T8" fmla="*/ 59641 w 563526"/>
              <a:gd name="T9" fmla="*/ 382772 h 3827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3526"/>
              <a:gd name="T16" fmla="*/ 0 h 382772"/>
              <a:gd name="T17" fmla="*/ 563526 w 563526"/>
              <a:gd name="T18" fmla="*/ 382772 h 3827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3526" h="382772">
                <a:moveTo>
                  <a:pt x="0" y="382772"/>
                </a:moveTo>
                <a:lnTo>
                  <a:pt x="499730" y="382772"/>
                </a:lnTo>
                <a:lnTo>
                  <a:pt x="499730" y="0"/>
                </a:lnTo>
                <a:lnTo>
                  <a:pt x="563526" y="0"/>
                </a:lnTo>
                <a:lnTo>
                  <a:pt x="563526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7" name="Freeform 12"/>
          <p:cNvSpPr>
            <a:spLocks/>
          </p:cNvSpPr>
          <p:nvPr/>
        </p:nvSpPr>
        <p:spPr bwMode="auto">
          <a:xfrm>
            <a:off x="2141768" y="4473972"/>
            <a:ext cx="740983" cy="775798"/>
          </a:xfrm>
          <a:custGeom>
            <a:avLst/>
            <a:gdLst>
              <a:gd name="T0" fmla="*/ 0 w 712381"/>
              <a:gd name="T1" fmla="*/ 275246 h 393405"/>
              <a:gd name="T2" fmla="*/ 659218 w 712381"/>
              <a:gd name="T3" fmla="*/ 275246 h 393405"/>
              <a:gd name="T4" fmla="*/ 659218 w 712381"/>
              <a:gd name="T5" fmla="*/ 0 h 393405"/>
              <a:gd name="T6" fmla="*/ 712381 w 712381"/>
              <a:gd name="T7" fmla="*/ 0 h 393405"/>
              <a:gd name="T8" fmla="*/ 712381 w 712381"/>
              <a:gd name="T9" fmla="*/ 267808 h 3934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2381"/>
              <a:gd name="T16" fmla="*/ 0 h 393405"/>
              <a:gd name="T17" fmla="*/ 712381 w 712381"/>
              <a:gd name="T18" fmla="*/ 393405 h 3934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2381" h="393405">
                <a:moveTo>
                  <a:pt x="0" y="393405"/>
                </a:moveTo>
                <a:lnTo>
                  <a:pt x="659218" y="393405"/>
                </a:lnTo>
                <a:lnTo>
                  <a:pt x="659218" y="0"/>
                </a:lnTo>
                <a:lnTo>
                  <a:pt x="712381" y="0"/>
                </a:lnTo>
                <a:lnTo>
                  <a:pt x="712381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8" name="TextBox 20"/>
          <p:cNvSpPr txBox="1">
            <a:spLocks noChangeArrowheads="1"/>
          </p:cNvSpPr>
          <p:nvPr/>
        </p:nvSpPr>
        <p:spPr bwMode="auto">
          <a:xfrm>
            <a:off x="554978" y="4602935"/>
            <a:ext cx="74879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200" smtClean="0">
                <a:solidFill>
                  <a:srgbClr val="FFFFFF"/>
                </a:solidFill>
              </a:rPr>
              <a:t>V</a:t>
            </a:r>
            <a:r>
              <a:rPr lang="en-US" sz="2200" baseline="-25000" smtClean="0">
                <a:solidFill>
                  <a:srgbClr val="FFFFFF"/>
                </a:solidFill>
              </a:rPr>
              <a:t>APD</a:t>
            </a:r>
            <a:endParaRPr lang="en-US" sz="2200" baseline="-25000">
              <a:solidFill>
                <a:srgbClr val="FFFFFF"/>
              </a:solidFill>
            </a:endParaRPr>
          </a:p>
        </p:txBody>
      </p:sp>
      <p:cxnSp>
        <p:nvCxnSpPr>
          <p:cNvPr id="49" name="Straight Arrow Connector 62"/>
          <p:cNvCxnSpPr>
            <a:cxnSpLocks noChangeShapeType="1"/>
          </p:cNvCxnSpPr>
          <p:nvPr/>
        </p:nvCxnSpPr>
        <p:spPr bwMode="auto">
          <a:xfrm rot="5400000">
            <a:off x="2743907" y="4325054"/>
            <a:ext cx="432986" cy="7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54" name="Freeform 13"/>
          <p:cNvSpPr>
            <a:spLocks/>
          </p:cNvSpPr>
          <p:nvPr/>
        </p:nvSpPr>
        <p:spPr bwMode="auto">
          <a:xfrm>
            <a:off x="3607449" y="4472135"/>
            <a:ext cx="740983" cy="775798"/>
          </a:xfrm>
          <a:custGeom>
            <a:avLst/>
            <a:gdLst>
              <a:gd name="T0" fmla="*/ 0 w 712381"/>
              <a:gd name="T1" fmla="*/ 275246 h 393405"/>
              <a:gd name="T2" fmla="*/ 659218 w 712381"/>
              <a:gd name="T3" fmla="*/ 275246 h 393405"/>
              <a:gd name="T4" fmla="*/ 659218 w 712381"/>
              <a:gd name="T5" fmla="*/ 0 h 393405"/>
              <a:gd name="T6" fmla="*/ 712381 w 712381"/>
              <a:gd name="T7" fmla="*/ 0 h 393405"/>
              <a:gd name="T8" fmla="*/ 712381 w 712381"/>
              <a:gd name="T9" fmla="*/ 267808 h 3934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2381"/>
              <a:gd name="T16" fmla="*/ 0 h 393405"/>
              <a:gd name="T17" fmla="*/ 712381 w 712381"/>
              <a:gd name="T18" fmla="*/ 393405 h 3934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2381" h="393405">
                <a:moveTo>
                  <a:pt x="0" y="393405"/>
                </a:moveTo>
                <a:lnTo>
                  <a:pt x="659218" y="393405"/>
                </a:lnTo>
                <a:lnTo>
                  <a:pt x="659218" y="0"/>
                </a:lnTo>
                <a:lnTo>
                  <a:pt x="712381" y="0"/>
                </a:lnTo>
                <a:lnTo>
                  <a:pt x="712381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4340273" y="4472135"/>
            <a:ext cx="740983" cy="775798"/>
            <a:chOff x="4314824" y="1641261"/>
            <a:chExt cx="740983" cy="775798"/>
          </a:xfrm>
        </p:grpSpPr>
        <p:sp>
          <p:nvSpPr>
            <p:cNvPr id="57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sp>
        <p:nvSpPr>
          <p:cNvPr id="63" name="Freeform 13"/>
          <p:cNvSpPr>
            <a:spLocks/>
          </p:cNvSpPr>
          <p:nvPr/>
        </p:nvSpPr>
        <p:spPr bwMode="auto">
          <a:xfrm>
            <a:off x="5805889" y="4471245"/>
            <a:ext cx="740983" cy="775798"/>
          </a:xfrm>
          <a:custGeom>
            <a:avLst/>
            <a:gdLst>
              <a:gd name="T0" fmla="*/ 0 w 712381"/>
              <a:gd name="T1" fmla="*/ 275246 h 393405"/>
              <a:gd name="T2" fmla="*/ 659218 w 712381"/>
              <a:gd name="T3" fmla="*/ 275246 h 393405"/>
              <a:gd name="T4" fmla="*/ 659218 w 712381"/>
              <a:gd name="T5" fmla="*/ 0 h 393405"/>
              <a:gd name="T6" fmla="*/ 712381 w 712381"/>
              <a:gd name="T7" fmla="*/ 0 h 393405"/>
              <a:gd name="T8" fmla="*/ 712381 w 712381"/>
              <a:gd name="T9" fmla="*/ 267808 h 3934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2381"/>
              <a:gd name="T16" fmla="*/ 0 h 393405"/>
              <a:gd name="T17" fmla="*/ 712381 w 712381"/>
              <a:gd name="T18" fmla="*/ 393405 h 3934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2381" h="393405">
                <a:moveTo>
                  <a:pt x="0" y="393405"/>
                </a:moveTo>
                <a:lnTo>
                  <a:pt x="659218" y="393405"/>
                </a:lnTo>
                <a:lnTo>
                  <a:pt x="659218" y="0"/>
                </a:lnTo>
                <a:lnTo>
                  <a:pt x="712381" y="0"/>
                </a:lnTo>
                <a:lnTo>
                  <a:pt x="712381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6538713" y="4470355"/>
            <a:ext cx="740983" cy="775798"/>
            <a:chOff x="4314824" y="1641261"/>
            <a:chExt cx="740983" cy="775798"/>
          </a:xfrm>
        </p:grpSpPr>
        <p:sp>
          <p:nvSpPr>
            <p:cNvPr id="66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67" name="Straight Connector 66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68" name="Group 67"/>
          <p:cNvGrpSpPr/>
          <p:nvPr/>
        </p:nvGrpSpPr>
        <p:grpSpPr>
          <a:xfrm>
            <a:off x="7271473" y="4470355"/>
            <a:ext cx="740983" cy="775798"/>
            <a:chOff x="4314824" y="1641261"/>
            <a:chExt cx="740983" cy="775798"/>
          </a:xfrm>
        </p:grpSpPr>
        <p:sp>
          <p:nvSpPr>
            <p:cNvPr id="69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70" name="Straight Connector 69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cxnSp>
        <p:nvCxnSpPr>
          <p:cNvPr id="71" name="Straight Connector 70"/>
          <p:cNvCxnSpPr/>
          <p:nvPr/>
        </p:nvCxnSpPr>
        <p:spPr bwMode="auto">
          <a:xfrm>
            <a:off x="8012456" y="5194652"/>
            <a:ext cx="0" cy="54157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72" name="Straight Connector 71"/>
          <p:cNvCxnSpPr/>
          <p:nvPr/>
        </p:nvCxnSpPr>
        <p:spPr bwMode="auto">
          <a:xfrm>
            <a:off x="8006346" y="5245263"/>
            <a:ext cx="443504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73" name="Straight Arrow Connector 62"/>
          <p:cNvCxnSpPr>
            <a:cxnSpLocks noChangeShapeType="1"/>
          </p:cNvCxnSpPr>
          <p:nvPr/>
        </p:nvCxnSpPr>
        <p:spPr bwMode="auto">
          <a:xfrm rot="5400000">
            <a:off x="5667012" y="4325054"/>
            <a:ext cx="432986" cy="7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74" name="TextBox 20"/>
          <p:cNvSpPr txBox="1">
            <a:spLocks noChangeArrowheads="1"/>
          </p:cNvSpPr>
          <p:nvPr/>
        </p:nvSpPr>
        <p:spPr bwMode="auto">
          <a:xfrm>
            <a:off x="2414402" y="5265946"/>
            <a:ext cx="920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mtClean="0">
                <a:solidFill>
                  <a:srgbClr val="00FF00"/>
                </a:solidFill>
              </a:rPr>
              <a:t>Click</a:t>
            </a:r>
            <a:endParaRPr lang="en-US" baseline="-25000">
              <a:solidFill>
                <a:srgbClr val="00FF00"/>
              </a:solidFill>
            </a:endParaRPr>
          </a:p>
        </p:txBody>
      </p:sp>
      <p:sp>
        <p:nvSpPr>
          <p:cNvPr id="75" name="TextBox 20"/>
          <p:cNvSpPr txBox="1">
            <a:spLocks noChangeArrowheads="1"/>
          </p:cNvSpPr>
          <p:nvPr/>
        </p:nvSpPr>
        <p:spPr bwMode="auto">
          <a:xfrm>
            <a:off x="5336333" y="5262695"/>
            <a:ext cx="920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mtClean="0">
                <a:solidFill>
                  <a:srgbClr val="00FF00"/>
                </a:solidFill>
              </a:rPr>
              <a:t>Click</a:t>
            </a:r>
            <a:endParaRPr lang="en-US" baseline="-25000">
              <a:solidFill>
                <a:srgbClr val="00FF00"/>
              </a:solidFill>
            </a:endParaRPr>
          </a:p>
        </p:txBody>
      </p:sp>
      <p:cxnSp>
        <p:nvCxnSpPr>
          <p:cNvPr id="76" name="Straight Connector 75"/>
          <p:cNvCxnSpPr/>
          <p:nvPr/>
        </p:nvCxnSpPr>
        <p:spPr bwMode="auto">
          <a:xfrm>
            <a:off x="2874528" y="5247466"/>
            <a:ext cx="811685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79" name="Straight Connector 78"/>
          <p:cNvCxnSpPr/>
          <p:nvPr/>
        </p:nvCxnSpPr>
        <p:spPr bwMode="auto">
          <a:xfrm>
            <a:off x="2882751" y="5195512"/>
            <a:ext cx="0" cy="54157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80" name="Straight Connector 79"/>
          <p:cNvCxnSpPr/>
          <p:nvPr/>
        </p:nvCxnSpPr>
        <p:spPr bwMode="auto">
          <a:xfrm>
            <a:off x="5073626" y="5247466"/>
            <a:ext cx="811685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81" name="Straight Connector 80"/>
          <p:cNvCxnSpPr/>
          <p:nvPr/>
        </p:nvCxnSpPr>
        <p:spPr bwMode="auto">
          <a:xfrm>
            <a:off x="5081849" y="5195512"/>
            <a:ext cx="0" cy="54157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sp>
        <p:nvSpPr>
          <p:cNvPr id="82" name="Oval 81"/>
          <p:cNvSpPr/>
          <p:nvPr/>
        </p:nvSpPr>
        <p:spPr bwMode="auto">
          <a:xfrm>
            <a:off x="5264609" y="5286720"/>
            <a:ext cx="1086260" cy="437038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3" name="TextBox 20"/>
          <p:cNvSpPr txBox="1">
            <a:spLocks noChangeArrowheads="1"/>
          </p:cNvSpPr>
          <p:nvPr/>
        </p:nvSpPr>
        <p:spPr bwMode="auto">
          <a:xfrm>
            <a:off x="5081911" y="5719792"/>
            <a:ext cx="14847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3200" smtClean="0">
                <a:solidFill>
                  <a:srgbClr val="FFFF00"/>
                </a:solidFill>
              </a:rPr>
              <a:t>Alarm!</a:t>
            </a:r>
            <a:endParaRPr lang="en-US" sz="3200" baseline="-25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1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Oscillograms</a:t>
            </a:r>
            <a:r>
              <a:rPr lang="en-US" dirty="0" smtClean="0">
                <a:solidFill>
                  <a:schemeClr val="bg1"/>
                </a:solidFill>
              </a:rPr>
              <a:t> at </a:t>
            </a:r>
            <a:r>
              <a:rPr lang="en-US" smtClean="0">
                <a:solidFill>
                  <a:schemeClr val="bg1"/>
                </a:solidFill>
              </a:rPr>
              <a:t>comparator input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77225"/>
            <a:ext cx="9125781" cy="2923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0" y="4160409"/>
            <a:ext cx="9937379" cy="35248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 bwMode="auto">
          <a:xfrm>
            <a:off x="4081766" y="4084807"/>
            <a:ext cx="6062360" cy="3024420"/>
          </a:xfrm>
          <a:prstGeom prst="rect">
            <a:avLst/>
          </a:prstGeom>
          <a:solidFill>
            <a:srgbClr val="0000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dirty="0" smtClean="0">
                <a:solidFill>
                  <a:srgbClr val="C0C0C0"/>
                </a:solidFill>
                <a:cs typeface="Arial" pitchFamily="34" charset="0"/>
              </a:rPr>
              <a:t>A. Huang </a:t>
            </a:r>
            <a:r>
              <a:rPr lang="en-US" sz="1600" b="0" i="1" dirty="0" smtClean="0">
                <a:solidFill>
                  <a:srgbClr val="C0C0C0"/>
                </a:solidFill>
                <a:cs typeface="Arial" pitchFamily="34" charset="0"/>
              </a:rPr>
              <a:t>et al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arXiv:1601.00993</a:t>
            </a:r>
            <a:endParaRPr lang="en-US" sz="1600" b="0" dirty="0">
              <a:solidFill>
                <a:srgbClr val="C0C0C0"/>
              </a:solidFill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0" y="4160409"/>
            <a:ext cx="9937379" cy="352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7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46"/>
          <p:cNvSpPr txBox="1">
            <a:spLocks noChangeArrowheads="1"/>
          </p:cNvSpPr>
          <p:nvPr/>
        </p:nvSpPr>
        <p:spPr bwMode="auto">
          <a:xfrm>
            <a:off x="8587496" y="6971527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 smtClean="0">
                <a:solidFill>
                  <a:srgbClr val="4D4D4D"/>
                </a:solidFill>
              </a:rPr>
              <a:t>2015 </a:t>
            </a:r>
            <a:r>
              <a:rPr lang="en-US" sz="900" b="0">
                <a:solidFill>
                  <a:srgbClr val="4D4D4D"/>
                </a:solidFill>
              </a:rPr>
              <a:t>Vadim Makarov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37530"/>
            <a:ext cx="10287000" cy="936625"/>
          </a:xfrm>
        </p:spPr>
        <p:txBody>
          <a:bodyPr anchor="b" anchorCtr="0"/>
          <a:lstStyle/>
          <a:p>
            <a:pPr lvl="0" algn="ctr"/>
            <a:r>
              <a:rPr lang="en-US" sz="2400" smtClean="0">
                <a:solidFill>
                  <a:srgbClr val="C0C0C0"/>
                </a:solidFill>
              </a:rPr>
              <a:t>Anqi Huang tests countermeasure in Clavis2</a:t>
            </a:r>
            <a:endParaRPr lang="en-CA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1151" y="-11647"/>
            <a:ext cx="12506678" cy="698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1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6870" y="761195"/>
            <a:ext cx="9608120" cy="6954055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spcAft>
                <a:spcPts val="500"/>
              </a:spcAft>
              <a:buClr>
                <a:srgbClr val="FF0000"/>
              </a:buClr>
            </a:pPr>
            <a:r>
              <a:rPr lang="en-CA" sz="3000" smtClean="0">
                <a:solidFill>
                  <a:srgbClr val="FFFFFF"/>
                </a:solidFill>
              </a:rPr>
              <a:t>Lesson 1. Industry needs implementation standards, certification and testing standards.</a:t>
            </a:r>
          </a:p>
          <a:p>
            <a:pPr lvl="0" algn="l">
              <a:spcAft>
                <a:spcPts val="500"/>
              </a:spcAft>
              <a:buClr>
                <a:srgbClr val="FF0000"/>
              </a:buClr>
            </a:pPr>
            <a:endParaRPr lang="en-CA" sz="2800">
              <a:solidFill>
                <a:srgbClr val="FFFFFF"/>
              </a:solidFill>
            </a:endParaRPr>
          </a:p>
          <a:p>
            <a:pPr lvl="0" algn="l">
              <a:spcAft>
                <a:spcPts val="500"/>
              </a:spcAft>
              <a:buClr>
                <a:srgbClr val="FF0000"/>
              </a:buClr>
            </a:pPr>
            <a:r>
              <a:rPr lang="en-CA" sz="3000" smtClean="0">
                <a:solidFill>
                  <a:srgbClr val="FFFFFF"/>
                </a:solidFill>
              </a:rPr>
              <a:t>Once equipment is tested and certified,</a:t>
            </a:r>
            <a:br>
              <a:rPr lang="en-CA" sz="3000" smtClean="0">
                <a:solidFill>
                  <a:srgbClr val="FFFFFF"/>
                </a:solidFill>
              </a:rPr>
            </a:br>
            <a:r>
              <a:rPr lang="en-CA" sz="3000" smtClean="0">
                <a:solidFill>
                  <a:srgbClr val="FFFFFF"/>
                </a:solidFill>
              </a:rPr>
              <a:t>end of story?</a:t>
            </a:r>
          </a:p>
          <a:p>
            <a:pPr lvl="0" algn="l">
              <a:spcAft>
                <a:spcPts val="500"/>
              </a:spcAft>
              <a:buClr>
                <a:srgbClr val="FF0000"/>
              </a:buClr>
            </a:pPr>
            <a:endParaRPr lang="en-CA" sz="2800">
              <a:solidFill>
                <a:srgbClr val="FFFFFF"/>
              </a:solidFill>
            </a:endParaRPr>
          </a:p>
          <a:p>
            <a:pPr lvl="0" algn="l">
              <a:spcAft>
                <a:spcPts val="500"/>
              </a:spcAft>
              <a:buClr>
                <a:srgbClr val="FF0000"/>
              </a:buClr>
            </a:pPr>
            <a:r>
              <a:rPr lang="en-CA" sz="3000" smtClean="0">
                <a:solidFill>
                  <a:srgbClr val="FFFFFF"/>
                </a:solidFill>
              </a:rPr>
              <a:t>Can Eve modify equipment after installation?</a:t>
            </a:r>
            <a:endParaRPr lang="en-CA" sz="3000">
              <a:solidFill>
                <a:srgbClr val="FF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145816" y="3984173"/>
            <a:ext cx="3294065" cy="3723677"/>
            <a:chOff x="6899854" y="3718068"/>
            <a:chExt cx="3294065" cy="372367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6718" y="3892534"/>
              <a:ext cx="3127201" cy="3549211"/>
            </a:xfrm>
            <a:prstGeom prst="rect">
              <a:avLst/>
            </a:prstGeom>
          </p:spPr>
        </p:pic>
        <p:sp>
          <p:nvSpPr>
            <p:cNvPr id="7" name="4-Point Star 6"/>
            <p:cNvSpPr/>
            <p:nvPr/>
          </p:nvSpPr>
          <p:spPr>
            <a:xfrm rot="1044113">
              <a:off x="6899854" y="3718068"/>
              <a:ext cx="493013" cy="462910"/>
            </a:xfrm>
            <a:prstGeom prst="star4">
              <a:avLst/>
            </a:prstGeom>
            <a:solidFill>
              <a:srgbClr val="FF0000"/>
            </a:solidFill>
            <a:ln w="12700">
              <a:solidFill>
                <a:srgbClr val="FFFF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29174" y="5081795"/>
            <a:ext cx="4396968" cy="1080150"/>
            <a:chOff x="602512" y="5081795"/>
            <a:chExt cx="4396968" cy="1080150"/>
          </a:xfrm>
        </p:grpSpPr>
        <p:sp>
          <p:nvSpPr>
            <p:cNvPr id="9" name="Rectangle 8"/>
            <p:cNvSpPr/>
            <p:nvPr/>
          </p:nvSpPr>
          <p:spPr bwMode="auto">
            <a:xfrm>
              <a:off x="602512" y="5081795"/>
              <a:ext cx="1946722" cy="1080150"/>
            </a:xfrm>
            <a:prstGeom prst="rect">
              <a:avLst/>
            </a:prstGeom>
            <a:noFill/>
            <a:ln w="19050" cap="flat" cmpd="sng" algn="ctr">
              <a:solidFill>
                <a:srgbClr val="777777"/>
              </a:solidFill>
              <a:prstDash val="solid"/>
              <a:miter lim="800000"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496932" y="5420763"/>
              <a:ext cx="137892" cy="430887"/>
            </a:xfrm>
            <a:prstGeom prst="rect">
              <a:avLst/>
            </a:prstGeom>
            <a:solidFill>
              <a:srgbClr val="000000"/>
            </a:solidFill>
            <a:ln w="38100" cap="flat" cmpd="sng" algn="ctr">
              <a:noFill/>
              <a:prstDash val="solid"/>
              <a:round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688102" y="5241294"/>
              <a:ext cx="1209760" cy="738664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100" smtClean="0">
                  <a:ln w="12700">
                    <a:noFill/>
                  </a:ln>
                  <a:solidFill>
                    <a:srgbClr val="FF0000"/>
                  </a:solidFill>
                </a:rPr>
                <a:t>Crypto module</a:t>
              </a: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>
              <a:off x="1182950" y="5639342"/>
              <a:ext cx="3744520" cy="0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 type="none" w="med" len="med"/>
              <a:tailEnd type="none" w="med" len="med"/>
            </a:ln>
          </p:spPr>
        </p:cxnSp>
        <p:sp>
          <p:nvSpPr>
            <p:cNvPr id="13" name="TextBox 12"/>
            <p:cNvSpPr txBox="1"/>
            <p:nvPr/>
          </p:nvSpPr>
          <p:spPr bwMode="auto">
            <a:xfrm>
              <a:off x="3018304" y="5192708"/>
              <a:ext cx="1981176" cy="4154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100" smtClean="0">
                  <a:ln w="12700">
                    <a:noFill/>
                  </a:ln>
                  <a:solidFill>
                    <a:srgbClr val="FF0000"/>
                  </a:solidFill>
                </a:rPr>
                <a:t>Optical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580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Efficiency mismatch in QKD receiver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Sajeed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062301 (2015</a:t>
            </a:r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</a:p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V. Makarov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arXiv:1510.03148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9" y="1121245"/>
            <a:ext cx="9781630" cy="46514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2" y="1165755"/>
            <a:ext cx="9298016" cy="3874173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 bwMode="auto">
          <a:xfrm>
            <a:off x="9633537" y="3779791"/>
            <a:ext cx="487292" cy="48729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01" y="2996147"/>
            <a:ext cx="714929" cy="82663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52400" y="4987187"/>
            <a:ext cx="3662454" cy="1966868"/>
            <a:chOff x="152400" y="4987187"/>
            <a:chExt cx="3662454" cy="1966868"/>
          </a:xfrm>
        </p:grpSpPr>
        <p:sp>
          <p:nvSpPr>
            <p:cNvPr id="8" name="Rectangle 7"/>
            <p:cNvSpPr/>
            <p:nvPr/>
          </p:nvSpPr>
          <p:spPr bwMode="auto">
            <a:xfrm>
              <a:off x="152400" y="4987187"/>
              <a:ext cx="3662454" cy="1966868"/>
            </a:xfrm>
            <a:prstGeom prst="rect">
              <a:avLst/>
            </a:prstGeom>
            <a:solidFill>
              <a:srgbClr val="00000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50292" y="5048484"/>
              <a:ext cx="3453007" cy="1401501"/>
              <a:chOff x="250292" y="5048484"/>
              <a:chExt cx="3453007" cy="1401501"/>
            </a:xfrm>
          </p:grpSpPr>
          <p:sp>
            <p:nvSpPr>
              <p:cNvPr id="6" name="Trapezoid 5"/>
              <p:cNvSpPr/>
              <p:nvPr/>
            </p:nvSpPr>
            <p:spPr bwMode="auto">
              <a:xfrm rot="16200000">
                <a:off x="2760154" y="5411304"/>
                <a:ext cx="609058" cy="1277233"/>
              </a:xfrm>
              <a:prstGeom prst="trapezoid">
                <a:avLst>
                  <a:gd name="adj" fmla="val 6957"/>
                </a:avLst>
              </a:prstGeom>
              <a:gradFill flip="none" rotWithShape="1">
                <a:gsLst>
                  <a:gs pos="58000">
                    <a:srgbClr val="813000"/>
                  </a:gs>
                  <a:gs pos="0">
                    <a:srgbClr val="000000"/>
                  </a:gs>
                  <a:gs pos="100000">
                    <a:srgbClr val="FF5F00"/>
                  </a:gs>
                </a:gsLst>
                <a:lin ang="16200000" scaled="1"/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" name="Isosceles Triangle 4"/>
              <p:cNvSpPr/>
              <p:nvPr/>
            </p:nvSpPr>
            <p:spPr bwMode="auto">
              <a:xfrm rot="16200000">
                <a:off x="1901653" y="5787752"/>
                <a:ext cx="527132" cy="524338"/>
              </a:xfrm>
              <a:prstGeom prst="triangle">
                <a:avLst/>
              </a:prstGeom>
              <a:gradFill flip="none" rotWithShape="1">
                <a:gsLst>
                  <a:gs pos="58000">
                    <a:srgbClr val="FF8635"/>
                  </a:gs>
                  <a:gs pos="0">
                    <a:srgbClr val="FF5F00"/>
                  </a:gs>
                  <a:gs pos="100000">
                    <a:srgbClr val="FFAD69"/>
                  </a:gs>
                </a:gsLst>
                <a:lin ang="16200000" scaled="1"/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0292" y="5048484"/>
                <a:ext cx="2237880" cy="1401501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 bwMode="auto">
            <a:xfrm>
              <a:off x="1831040" y="5048484"/>
              <a:ext cx="144020" cy="737871"/>
            </a:xfrm>
            <a:prstGeom prst="rect">
              <a:avLst/>
            </a:prstGeom>
            <a:solidFill>
              <a:srgbClr val="00000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57825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8642E-6 1.68724E-6 L 3.08642E-6 -0.361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1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9" name="pinhole-damage-2014082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76"/>
                </p14:media>
              </p:ext>
            </p:extLst>
          </p:nvPr>
        </p:nvPicPr>
        <p:blipFill rotWithShape="1">
          <a:blip r:embed="rId7"/>
          <a:srcRect l="26755" t="10168" r="21486" b="20817"/>
          <a:stretch>
            <a:fillRect/>
          </a:stretch>
        </p:blipFill>
        <p:spPr>
          <a:xfrm rot="10800000">
            <a:off x="0" y="0"/>
            <a:ext cx="10287000" cy="77152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26478" y="6703496"/>
            <a:ext cx="3447559" cy="674503"/>
            <a:chOff x="5174318" y="6703496"/>
            <a:chExt cx="3447559" cy="674503"/>
          </a:xfrm>
        </p:grpSpPr>
        <p:grpSp>
          <p:nvGrpSpPr>
            <p:cNvPr id="2" name="Group 1"/>
            <p:cNvGrpSpPr/>
            <p:nvPr/>
          </p:nvGrpSpPr>
          <p:grpSpPr>
            <a:xfrm>
              <a:off x="5369206" y="7142197"/>
              <a:ext cx="2516400" cy="235802"/>
              <a:chOff x="5369206" y="7142197"/>
              <a:chExt cx="2516400" cy="235802"/>
            </a:xfrm>
          </p:grpSpPr>
          <p:cxnSp>
            <p:nvCxnSpPr>
              <p:cNvPr id="3" name="Straight Connector 2"/>
              <p:cNvCxnSpPr/>
              <p:nvPr/>
            </p:nvCxnSpPr>
            <p:spPr bwMode="auto">
              <a:xfrm>
                <a:off x="5369206" y="7377999"/>
                <a:ext cx="2516400" cy="0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" name="Straight Connector 5"/>
              <p:cNvCxnSpPr/>
              <p:nvPr/>
            </p:nvCxnSpPr>
            <p:spPr bwMode="auto">
              <a:xfrm flipV="1">
                <a:off x="5369206" y="7142197"/>
                <a:ext cx="0" cy="235802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 flipH="1" flipV="1">
                <a:off x="7885606" y="7142197"/>
                <a:ext cx="0" cy="235802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 flipH="1" flipV="1">
                <a:off x="6627406" y="7142197"/>
                <a:ext cx="0" cy="235802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H="1" flipV="1">
                <a:off x="587248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flipH="1" flipV="1">
                <a:off x="562084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flipH="1" flipV="1">
                <a:off x="612412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flipH="1" flipV="1">
                <a:off x="637576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 flipH="1" flipV="1">
                <a:off x="713068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 flipH="1" flipV="1">
                <a:off x="687904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 flipH="1" flipV="1">
                <a:off x="738232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 flipH="1" flipV="1">
                <a:off x="763396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8" name="TextBox 37"/>
            <p:cNvSpPr txBox="1"/>
            <p:nvPr/>
          </p:nvSpPr>
          <p:spPr bwMode="auto">
            <a:xfrm>
              <a:off x="5174318" y="6703496"/>
              <a:ext cx="38977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b="0" smtClean="0">
                  <a:ln w="12700">
                    <a:noFill/>
                  </a:ln>
                  <a:solidFill>
                    <a:srgbClr val="C0C0C0"/>
                  </a:solidFill>
                </a:rPr>
                <a:t>0</a:t>
              </a:r>
            </a:p>
          </p:txBody>
        </p:sp>
        <p:sp>
          <p:nvSpPr>
            <p:cNvPr id="39" name="TextBox 38"/>
            <p:cNvSpPr txBox="1"/>
            <p:nvPr/>
          </p:nvSpPr>
          <p:spPr bwMode="auto">
            <a:xfrm>
              <a:off x="7668353" y="6703496"/>
              <a:ext cx="953524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b="0" smtClean="0">
                  <a:ln w="12700">
                    <a:noFill/>
                  </a:ln>
                  <a:solidFill>
                    <a:srgbClr val="C0C0C0"/>
                  </a:solidFill>
                </a:rPr>
                <a:t>1 mm</a:t>
              </a:r>
            </a:p>
          </p:txBody>
        </p:sp>
      </p:grpSp>
      <p:pic>
        <p:nvPicPr>
          <p:cNvPr id="36" name="Atomic_Bomb-Sound_Explorer-89773067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04416" y="3857625"/>
            <a:ext cx="338137" cy="33813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 bwMode="auto">
          <a:xfrm>
            <a:off x="373440" y="6703496"/>
            <a:ext cx="439662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mtClean="0">
                <a:ln w="12700">
                  <a:noFill/>
                </a:ln>
                <a:solidFill>
                  <a:srgbClr val="FF0000"/>
                </a:solidFill>
              </a:rPr>
              <a:t>3.6 W,  810 nm laser</a:t>
            </a:r>
          </a:p>
        </p:txBody>
      </p:sp>
      <p:sp>
        <p:nvSpPr>
          <p:cNvPr id="42" name="TextBox 41"/>
          <p:cNvSpPr txBox="1"/>
          <p:nvPr/>
        </p:nvSpPr>
        <p:spPr bwMode="auto">
          <a:xfrm>
            <a:off x="373440" y="185294"/>
            <a:ext cx="4544356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mtClean="0">
                <a:ln w="12700">
                  <a:noFill/>
                </a:ln>
                <a:solidFill>
                  <a:srgbClr val="C0C0C0"/>
                </a:solidFill>
              </a:rPr>
              <a:t>Thorlabs P20S pinhole</a:t>
            </a:r>
          </a:p>
          <a:p>
            <a:pPr algn="l"/>
            <a:r>
              <a:rPr lang="en-US" b="0" smtClean="0">
                <a:ln w="12700">
                  <a:noFill/>
                </a:ln>
                <a:solidFill>
                  <a:srgbClr val="C0C0C0"/>
                </a:solidFill>
              </a:rPr>
              <a:t>13 </a:t>
            </a:r>
            <a:r>
              <a:rPr lang="el-GR" b="0" smtClean="0">
                <a:ln w="12700">
                  <a:noFill/>
                </a:ln>
                <a:solidFill>
                  <a:srgbClr val="C0C0C0"/>
                </a:solidFill>
              </a:rPr>
              <a:t>μ</a:t>
            </a:r>
            <a:r>
              <a:rPr lang="en-US" b="0" smtClean="0">
                <a:ln w="12700">
                  <a:noFill/>
                </a:ln>
                <a:solidFill>
                  <a:srgbClr val="C0C0C0"/>
                </a:solidFill>
              </a:rPr>
              <a:t>m thick stainless steel</a:t>
            </a: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5228906" y="3857625"/>
            <a:ext cx="5058094" cy="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48" name="Straight Connector 47"/>
          <p:cNvCxnSpPr/>
          <p:nvPr/>
        </p:nvCxnSpPr>
        <p:spPr bwMode="auto">
          <a:xfrm>
            <a:off x="-1" y="3857625"/>
            <a:ext cx="5058094" cy="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49" name="Straight Connector 48"/>
          <p:cNvCxnSpPr/>
          <p:nvPr/>
        </p:nvCxnSpPr>
        <p:spPr bwMode="auto">
          <a:xfrm>
            <a:off x="5143500" y="0"/>
            <a:ext cx="0" cy="3785615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51" name="Straight Connector 50"/>
          <p:cNvCxnSpPr/>
          <p:nvPr/>
        </p:nvCxnSpPr>
        <p:spPr bwMode="auto">
          <a:xfrm>
            <a:off x="5143500" y="3929635"/>
            <a:ext cx="0" cy="3785615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sp>
        <p:nvSpPr>
          <p:cNvPr id="30" name="TextBox 46"/>
          <p:cNvSpPr txBox="1">
            <a:spLocks noChangeArrowheads="1"/>
          </p:cNvSpPr>
          <p:nvPr/>
        </p:nvSpPr>
        <p:spPr bwMode="auto">
          <a:xfrm>
            <a:off x="384807" y="7236271"/>
            <a:ext cx="1441420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l"/>
            <a:r>
              <a:rPr lang="en-US" sz="900" b="0" smtClean="0">
                <a:solidFill>
                  <a:srgbClr val="4D4D4D"/>
                </a:solidFill>
              </a:rPr>
              <a:t>*</a:t>
            </a:r>
            <a:r>
              <a:rPr lang="en-US" sz="400" b="0" smtClean="0">
                <a:solidFill>
                  <a:srgbClr val="4D4D4D"/>
                </a:solidFill>
              </a:rPr>
              <a:t> </a:t>
            </a:r>
            <a:r>
              <a:rPr lang="en-US" sz="900" b="0" smtClean="0">
                <a:solidFill>
                  <a:srgbClr val="4D4D4D"/>
                </a:solidFill>
              </a:rPr>
              <a:t>Sound was added later</a:t>
            </a:r>
            <a:endParaRPr lang="en-US" sz="900" b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2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248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122484"/>
              </p:ext>
            </p:extLst>
          </p:nvPr>
        </p:nvGraphicFramePr>
        <p:xfrm>
          <a:off x="174946" y="221537"/>
          <a:ext cx="10009254" cy="675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64"/>
                <a:gridCol w="216030"/>
                <a:gridCol w="216030"/>
                <a:gridCol w="2520350"/>
                <a:gridCol w="216030"/>
                <a:gridCol w="216030"/>
                <a:gridCol w="2088290"/>
                <a:gridCol w="216030"/>
              </a:tblGrid>
              <a:tr h="684000">
                <a:tc gridSpan="2">
                  <a:txBody>
                    <a:bodyPr/>
                    <a:lstStyle/>
                    <a:p>
                      <a:pPr algn="l"/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Broken?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Monoalphabetic cipher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invented ~50 BC (J. Caesar)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en-US" sz="1800" b="0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850</a:t>
                      </a:r>
                      <a:r>
                        <a:rPr lang="en-US" sz="1800" b="0" baseline="0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 (Al-Kindi)</a:t>
                      </a:r>
                      <a:endParaRPr lang="en-US" sz="1800" b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Nomenclators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(code books)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~1400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1800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(Vigenère)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1553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1900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1863 (F. W. Kasiski)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L="9000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One-time pad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invented 1918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(G. Vernam)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00FF00"/>
                          </a:solidFill>
                        </a:rPr>
                        <a:t>impossible</a:t>
                      </a:r>
                      <a:r>
                        <a:rPr lang="en-US" sz="1800" b="0" smtClean="0">
                          <a:solidFill>
                            <a:srgbClr val="FFFFFF"/>
                          </a:solidFill>
                        </a:rPr>
                        <a:t/>
                      </a:r>
                      <a:br>
                        <a:rPr lang="en-US" sz="1800" b="0" smtClean="0">
                          <a:solidFill>
                            <a:srgbClr val="FFFFFF"/>
                          </a:solidFill>
                        </a:rPr>
                      </a:b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(C. Shannon 1949)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electromechanical (Enigma, Purple, etc.)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1920s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1970s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DES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2005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1998: 56 h (EFF)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crypto (RSA, elliptic-curve)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will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be once we have q. computer (P. Shor 1994)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</a:rPr>
                        <a:t>AES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2001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C0C0C0"/>
                          </a:solidFill>
                        </a:rPr>
                        <a:t>?</a:t>
                      </a:r>
                      <a:endParaRPr lang="en-US" sz="1800" b="1">
                        <a:solidFill>
                          <a:srgbClr val="C0C0C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Quantum cryptography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pc="-10" baseline="0" smtClean="0">
                          <a:solidFill>
                            <a:srgbClr val="FFFFFF"/>
                          </a:solidFill>
                        </a:rPr>
                        <a:t>invented 1984, in development</a:t>
                      </a:r>
                      <a:endParaRPr lang="en-US" sz="1800" spc="-10" baseline="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b="1" smtClean="0">
                          <a:solidFill>
                            <a:srgbClr val="00FF00"/>
                          </a:solidFill>
                        </a:rPr>
                        <a:t>impossible</a:t>
                      </a:r>
                      <a:endParaRPr lang="en-US" sz="1800" smtClean="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crypto (‘quantum-safe’)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 development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C0C0C0"/>
                          </a:solidFill>
                        </a:rPr>
                        <a:t>?</a:t>
                      </a:r>
                      <a:endParaRPr lang="en-US" sz="1800" b="1">
                        <a:solidFill>
                          <a:srgbClr val="C0C0C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A (very) brief history of cryptography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9440845" y="5945915"/>
            <a:ext cx="432060" cy="4320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nb-NO" sz="2600" smtClean="0">
                <a:solidFill>
                  <a:srgbClr val="FF00FF"/>
                </a:solidFill>
                <a:sym typeface="Wingdings 2" panose="05020102010507070707" pitchFamily="18" charset="2"/>
              </a:rPr>
              <a:t></a:t>
            </a:r>
            <a:endParaRPr lang="en-CA" sz="26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4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4" t="11460" r="9591" b="10467"/>
          <a:stretch/>
        </p:blipFill>
        <p:spPr>
          <a:xfrm rot="10800000">
            <a:off x="0" y="0"/>
            <a:ext cx="10287000" cy="77152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26478" y="6703496"/>
            <a:ext cx="3447559" cy="674503"/>
            <a:chOff x="5174318" y="6703496"/>
            <a:chExt cx="3447559" cy="674503"/>
          </a:xfrm>
        </p:grpSpPr>
        <p:grpSp>
          <p:nvGrpSpPr>
            <p:cNvPr id="2" name="Group 1"/>
            <p:cNvGrpSpPr/>
            <p:nvPr/>
          </p:nvGrpSpPr>
          <p:grpSpPr>
            <a:xfrm>
              <a:off x="5369206" y="7142197"/>
              <a:ext cx="2516400" cy="235802"/>
              <a:chOff x="5369206" y="7142197"/>
              <a:chExt cx="2516400" cy="235802"/>
            </a:xfrm>
          </p:grpSpPr>
          <p:cxnSp>
            <p:nvCxnSpPr>
              <p:cNvPr id="3" name="Straight Connector 2"/>
              <p:cNvCxnSpPr/>
              <p:nvPr/>
            </p:nvCxnSpPr>
            <p:spPr bwMode="auto">
              <a:xfrm>
                <a:off x="5369206" y="7377999"/>
                <a:ext cx="2516400" cy="0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" name="Straight Connector 5"/>
              <p:cNvCxnSpPr/>
              <p:nvPr/>
            </p:nvCxnSpPr>
            <p:spPr bwMode="auto">
              <a:xfrm flipV="1">
                <a:off x="5369206" y="7142197"/>
                <a:ext cx="0" cy="235802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 flipH="1" flipV="1">
                <a:off x="7885606" y="7142197"/>
                <a:ext cx="0" cy="235802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 flipH="1" flipV="1">
                <a:off x="6627406" y="7142197"/>
                <a:ext cx="0" cy="235802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H="1" flipV="1">
                <a:off x="587248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flipH="1" flipV="1">
                <a:off x="562084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flipH="1" flipV="1">
                <a:off x="612412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flipH="1" flipV="1">
                <a:off x="637576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 flipH="1" flipV="1">
                <a:off x="713068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 flipH="1" flipV="1">
                <a:off x="687904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 flipH="1" flipV="1">
                <a:off x="738232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 flipH="1" flipV="1">
                <a:off x="763396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8" name="TextBox 37"/>
            <p:cNvSpPr txBox="1"/>
            <p:nvPr/>
          </p:nvSpPr>
          <p:spPr bwMode="auto">
            <a:xfrm>
              <a:off x="5174318" y="6703496"/>
              <a:ext cx="38977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b="0" smtClean="0">
                  <a:ln w="12700">
                    <a:noFill/>
                  </a:ln>
                  <a:solidFill>
                    <a:srgbClr val="C0C0C0"/>
                  </a:solidFill>
                </a:rPr>
                <a:t>0</a:t>
              </a:r>
            </a:p>
          </p:txBody>
        </p:sp>
        <p:sp>
          <p:nvSpPr>
            <p:cNvPr id="39" name="TextBox 38"/>
            <p:cNvSpPr txBox="1"/>
            <p:nvPr/>
          </p:nvSpPr>
          <p:spPr bwMode="auto">
            <a:xfrm>
              <a:off x="7668353" y="6703496"/>
              <a:ext cx="953524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b="0" smtClean="0">
                  <a:ln w="12700">
                    <a:noFill/>
                  </a:ln>
                  <a:solidFill>
                    <a:srgbClr val="C0C0C0"/>
                  </a:solidFill>
                </a:rPr>
                <a:t>1 mm</a:t>
              </a:r>
            </a:p>
          </p:txBody>
        </p:sp>
      </p:grpSp>
      <p:sp>
        <p:nvSpPr>
          <p:cNvPr id="41" name="TextBox 40"/>
          <p:cNvSpPr txBox="1"/>
          <p:nvPr/>
        </p:nvSpPr>
        <p:spPr bwMode="auto">
          <a:xfrm>
            <a:off x="373440" y="6703496"/>
            <a:ext cx="439662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mtClean="0">
                <a:ln w="12700">
                  <a:noFill/>
                </a:ln>
                <a:solidFill>
                  <a:srgbClr val="FF0000"/>
                </a:solidFill>
              </a:rPr>
              <a:t>3.6 W,  810 nm laser</a:t>
            </a:r>
          </a:p>
        </p:txBody>
      </p:sp>
      <p:sp>
        <p:nvSpPr>
          <p:cNvPr id="42" name="TextBox 41"/>
          <p:cNvSpPr txBox="1"/>
          <p:nvPr/>
        </p:nvSpPr>
        <p:spPr bwMode="auto">
          <a:xfrm>
            <a:off x="373440" y="185294"/>
            <a:ext cx="4544356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mtClean="0">
                <a:ln w="12700">
                  <a:noFill/>
                </a:ln>
                <a:solidFill>
                  <a:srgbClr val="C0C0C0"/>
                </a:solidFill>
              </a:rPr>
              <a:t>Thorlabs P20S pinhole</a:t>
            </a:r>
          </a:p>
          <a:p>
            <a:pPr algn="l"/>
            <a:r>
              <a:rPr lang="en-US" b="0" smtClean="0">
                <a:ln w="12700">
                  <a:noFill/>
                </a:ln>
                <a:solidFill>
                  <a:srgbClr val="C0C0C0"/>
                </a:solidFill>
              </a:rPr>
              <a:t>13 </a:t>
            </a:r>
            <a:r>
              <a:rPr lang="el-GR" b="0" smtClean="0">
                <a:ln w="12700">
                  <a:noFill/>
                </a:ln>
                <a:solidFill>
                  <a:srgbClr val="C0C0C0"/>
                </a:solidFill>
              </a:rPr>
              <a:t>μ</a:t>
            </a:r>
            <a:r>
              <a:rPr lang="en-US" b="0" smtClean="0">
                <a:ln w="12700">
                  <a:noFill/>
                </a:ln>
                <a:solidFill>
                  <a:srgbClr val="C0C0C0"/>
                </a:solidFill>
              </a:rPr>
              <a:t>m thick stainless steel</a:t>
            </a: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5228906" y="3857625"/>
            <a:ext cx="5058094" cy="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48" name="Straight Connector 47"/>
          <p:cNvCxnSpPr/>
          <p:nvPr/>
        </p:nvCxnSpPr>
        <p:spPr bwMode="auto">
          <a:xfrm>
            <a:off x="-1" y="3857625"/>
            <a:ext cx="5058094" cy="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49" name="Straight Connector 48"/>
          <p:cNvCxnSpPr/>
          <p:nvPr/>
        </p:nvCxnSpPr>
        <p:spPr bwMode="auto">
          <a:xfrm>
            <a:off x="5143500" y="0"/>
            <a:ext cx="0" cy="3785615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51" name="Straight Connector 50"/>
          <p:cNvCxnSpPr/>
          <p:nvPr/>
        </p:nvCxnSpPr>
        <p:spPr bwMode="auto">
          <a:xfrm>
            <a:off x="5143500" y="3929635"/>
            <a:ext cx="0" cy="3785615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sp>
        <p:nvSpPr>
          <p:cNvPr id="30" name="TextBox 46"/>
          <p:cNvSpPr txBox="1">
            <a:spLocks noChangeArrowheads="1"/>
          </p:cNvSpPr>
          <p:nvPr/>
        </p:nvSpPr>
        <p:spPr bwMode="auto">
          <a:xfrm>
            <a:off x="384807" y="7236271"/>
            <a:ext cx="1441420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l"/>
            <a:r>
              <a:rPr lang="en-US" sz="900" b="0" smtClean="0">
                <a:solidFill>
                  <a:srgbClr val="4D4D4D"/>
                </a:solidFill>
              </a:rPr>
              <a:t>*</a:t>
            </a:r>
            <a:r>
              <a:rPr lang="en-US" sz="400" b="0" smtClean="0">
                <a:solidFill>
                  <a:srgbClr val="4D4D4D"/>
                </a:solidFill>
              </a:rPr>
              <a:t> </a:t>
            </a:r>
            <a:r>
              <a:rPr lang="en-US" sz="900" b="0" smtClean="0">
                <a:solidFill>
                  <a:srgbClr val="4D4D4D"/>
                </a:solidFill>
              </a:rPr>
              <a:t>Sound was added later</a:t>
            </a:r>
            <a:endParaRPr lang="en-US" sz="900" b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09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472660"/>
            <a:ext cx="2879570" cy="936625"/>
          </a:xfrm>
        </p:spPr>
        <p:txBody>
          <a:bodyPr/>
          <a:lstStyle/>
          <a:p>
            <a:r>
              <a:rPr lang="en-CA" sz="2400" smtClean="0">
                <a:solidFill>
                  <a:srgbClr val="FFFFFF"/>
                </a:solidFill>
              </a:rPr>
              <a:t>Detector efficiency</a:t>
            </a:r>
            <a:br>
              <a:rPr lang="en-CA" sz="2400" smtClean="0">
                <a:solidFill>
                  <a:srgbClr val="FFFFFF"/>
                </a:solidFill>
              </a:rPr>
            </a:br>
            <a:r>
              <a:rPr lang="en-CA" sz="2400" spc="-30" smtClean="0">
                <a:solidFill>
                  <a:srgbClr val="FFFFFF"/>
                </a:solidFill>
              </a:rPr>
              <a:t>with laser-damaged </a:t>
            </a:r>
            <a:r>
              <a:rPr lang="en-CA" sz="2400" smtClean="0">
                <a:solidFill>
                  <a:srgbClr val="FFFFFF"/>
                </a:solidFill>
              </a:rPr>
              <a:t>pinhole</a:t>
            </a:r>
            <a:endParaRPr lang="en-CA" sz="2400">
              <a:solidFill>
                <a:srgbClr val="FFFFFF"/>
              </a:solidFill>
            </a:endParaRP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V. Makarov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arXiv:1510.03148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160" y="190449"/>
            <a:ext cx="7363240" cy="357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30723" name="Picture 2" descr="a299-3-4-forpres.jpg"/>
          <p:cNvPicPr>
            <a:picLocks noChangeAspect="1"/>
          </p:cNvPicPr>
          <p:nvPr/>
        </p:nvPicPr>
        <p:blipFill>
          <a:blip r:embed="rId2" cstate="print"/>
          <a:srcRect l="21942" t="2052" r="21265" b="1163"/>
          <a:stretch>
            <a:fillRect/>
          </a:stretch>
        </p:blipFill>
        <p:spPr bwMode="auto">
          <a:xfrm>
            <a:off x="7216775" y="0"/>
            <a:ext cx="3070225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B2B2B2"/>
                </a:solidFill>
              </a:rPr>
              <a:t>Can we eavesdrop on commercial</a:t>
            </a:r>
            <a:br>
              <a:rPr lang="en-US" smtClean="0">
                <a:solidFill>
                  <a:srgbClr val="B2B2B2"/>
                </a:solidFill>
              </a:rPr>
            </a:br>
            <a:r>
              <a:rPr lang="en-US" smtClean="0">
                <a:solidFill>
                  <a:srgbClr val="B2B2B2"/>
                </a:solidFill>
              </a:rPr>
              <a:t>systems?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47650" y="1234425"/>
            <a:ext cx="10039350" cy="865187"/>
          </a:xfrm>
          <a:prstGeom prst="rect">
            <a:avLst/>
          </a:prstGeom>
        </p:spPr>
        <p:txBody>
          <a:bodyPr lIns="0" tIns="50400" rIns="0" bIns="50400"/>
          <a:lstStyle/>
          <a:p>
            <a:pPr algn="l" defTabSz="987425">
              <a:defRPr/>
            </a:pPr>
            <a:r>
              <a:rPr lang="en-US" sz="3000" b="0" kern="0" smtClean="0">
                <a:solidFill>
                  <a:srgbClr val="B2B2B2"/>
                </a:solidFill>
                <a:latin typeface="+mj-lt"/>
                <a:ea typeface="+mj-ea"/>
                <a:cs typeface="+mj-cs"/>
              </a:rPr>
              <a:t>ID </a:t>
            </a:r>
            <a:r>
              <a:rPr lang="en-US" sz="3000" b="0" kern="0">
                <a:solidFill>
                  <a:srgbClr val="B2B2B2"/>
                </a:solidFill>
                <a:latin typeface="+mj-lt"/>
                <a:ea typeface="+mj-ea"/>
                <a:cs typeface="+mj-cs"/>
              </a:rPr>
              <a:t>Quantique’s Cerberis:</a:t>
            </a:r>
          </a:p>
          <a:p>
            <a:pPr algn="l" defTabSz="987425">
              <a:defRPr/>
            </a:pPr>
            <a:r>
              <a:rPr lang="en-US" sz="3000" ker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Dual key agreement</a:t>
            </a:r>
          </a:p>
        </p:txBody>
      </p:sp>
      <p:sp>
        <p:nvSpPr>
          <p:cNvPr id="43" name="TextBox 46"/>
          <p:cNvSpPr txBox="1">
            <a:spLocks noChangeArrowheads="1"/>
          </p:cNvSpPr>
          <p:nvPr/>
        </p:nvSpPr>
        <p:spPr bwMode="auto">
          <a:xfrm rot="-5400000">
            <a:off x="9331646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000000"/>
                </a:solidFill>
              </a:rPr>
              <a:t>Photo ©</a:t>
            </a:r>
            <a:r>
              <a:rPr lang="en-US" sz="200" b="0">
                <a:solidFill>
                  <a:srgbClr val="000000"/>
                </a:solidFill>
              </a:rPr>
              <a:t> </a:t>
            </a:r>
            <a:r>
              <a:rPr lang="en-US" sz="900" b="0">
                <a:solidFill>
                  <a:srgbClr val="000000"/>
                </a:solidFill>
              </a:rPr>
              <a:t>2010 Vadim Makarov</a:t>
            </a:r>
          </a:p>
        </p:txBody>
      </p:sp>
      <p:grpSp>
        <p:nvGrpSpPr>
          <p:cNvPr id="2" name="Group 49"/>
          <p:cNvGrpSpPr/>
          <p:nvPr/>
        </p:nvGrpSpPr>
        <p:grpSpPr>
          <a:xfrm>
            <a:off x="145131" y="2736319"/>
            <a:ext cx="6696744" cy="4072518"/>
            <a:chOff x="174948" y="2521411"/>
            <a:chExt cx="6696744" cy="4072518"/>
          </a:xfrm>
        </p:grpSpPr>
        <p:sp>
          <p:nvSpPr>
            <p:cNvPr id="6" name="TextBox 168"/>
            <p:cNvSpPr txBox="1">
              <a:spLocks noChangeArrowheads="1"/>
            </p:cNvSpPr>
            <p:nvPr/>
          </p:nvSpPr>
          <p:spPr bwMode="auto">
            <a:xfrm>
              <a:off x="1543100" y="2561481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QKD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7" name="TextBox 168"/>
            <p:cNvSpPr txBox="1">
              <a:spLocks noChangeArrowheads="1"/>
            </p:cNvSpPr>
            <p:nvPr/>
          </p:nvSpPr>
          <p:spPr bwMode="auto">
            <a:xfrm>
              <a:off x="4567436" y="2561481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QKD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8" name="TextBox 168"/>
            <p:cNvSpPr txBox="1">
              <a:spLocks noChangeArrowheads="1"/>
            </p:cNvSpPr>
            <p:nvPr/>
          </p:nvSpPr>
          <p:spPr bwMode="auto">
            <a:xfrm>
              <a:off x="1543100" y="3712964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PKI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9" name="TextBox 168"/>
            <p:cNvSpPr txBox="1">
              <a:spLocks noChangeArrowheads="1"/>
            </p:cNvSpPr>
            <p:nvPr/>
          </p:nvSpPr>
          <p:spPr bwMode="auto">
            <a:xfrm>
              <a:off x="4567436" y="3712964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PKI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967036" y="3929633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10" idx="2"/>
              <a:endCxn id="10" idx="6"/>
            </p:cNvCxnSpPr>
            <p:nvPr/>
          </p:nvCxnSpPr>
          <p:spPr bwMode="auto">
            <a:xfrm rot="10800000" flipH="1">
              <a:off x="967036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>
              <a:stCxn id="10" idx="4"/>
              <a:endCxn id="10" idx="0"/>
            </p:cNvCxnSpPr>
            <p:nvPr/>
          </p:nvCxnSpPr>
          <p:spPr bwMode="auto">
            <a:xfrm rot="5400000" flipH="1">
              <a:off x="967036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Oval 14"/>
            <p:cNvSpPr/>
            <p:nvPr/>
          </p:nvSpPr>
          <p:spPr bwMode="auto">
            <a:xfrm>
              <a:off x="5791573" y="3929633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>
              <a:stCxn id="15" idx="2"/>
              <a:endCxn id="15" idx="6"/>
            </p:cNvCxnSpPr>
            <p:nvPr/>
          </p:nvCxnSpPr>
          <p:spPr bwMode="auto">
            <a:xfrm rot="10800000" flipH="1">
              <a:off x="5791573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>
              <a:stCxn id="15" idx="4"/>
              <a:endCxn id="15" idx="0"/>
            </p:cNvCxnSpPr>
            <p:nvPr/>
          </p:nvCxnSpPr>
          <p:spPr bwMode="auto">
            <a:xfrm rot="5400000" flipH="1">
              <a:off x="5791573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>
              <a:stCxn id="6" idx="1"/>
            </p:cNvCxnSpPr>
            <p:nvPr/>
          </p:nvCxnSpPr>
          <p:spPr bwMode="auto">
            <a:xfrm rot="10800000">
              <a:off x="1111052" y="2921844"/>
              <a:ext cx="43204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Arrow Connector 31"/>
            <p:cNvCxnSpPr>
              <a:endCxn id="10" idx="0"/>
            </p:cNvCxnSpPr>
            <p:nvPr/>
          </p:nvCxnSpPr>
          <p:spPr bwMode="auto">
            <a:xfrm rot="5400000">
              <a:off x="607790" y="3426371"/>
              <a:ext cx="1008112" cy="0"/>
            </a:xfrm>
            <a:prstGeom prst="straightConnector1">
              <a:avLst/>
            </a:prstGeom>
            <a:solidFill>
              <a:schemeClr val="accent1"/>
            </a:solidFill>
            <a:ln w="19050" cap="rnd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22" name="Straight Arrow Connector 21"/>
            <p:cNvCxnSpPr>
              <a:stCxn id="8" idx="1"/>
              <a:endCxn id="10" idx="6"/>
            </p:cNvCxnSpPr>
            <p:nvPr/>
          </p:nvCxnSpPr>
          <p:spPr bwMode="auto">
            <a:xfrm rot="10800000" flipV="1">
              <a:off x="1255068" y="4073327"/>
              <a:ext cx="288032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24" name="Straight Arrow Connector 23"/>
            <p:cNvCxnSpPr>
              <a:stCxn id="6" idx="3"/>
              <a:endCxn id="7" idx="1"/>
            </p:cNvCxnSpPr>
            <p:nvPr/>
          </p:nvCxnSpPr>
          <p:spPr bwMode="auto">
            <a:xfrm>
              <a:off x="2479031" y="2921844"/>
              <a:ext cx="2088405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cxnSp>
          <p:nvCxnSpPr>
            <p:cNvPr id="27" name="Straight Arrow Connector 26"/>
            <p:cNvCxnSpPr>
              <a:stCxn id="8" idx="3"/>
              <a:endCxn id="9" idx="1"/>
            </p:cNvCxnSpPr>
            <p:nvPr/>
          </p:nvCxnSpPr>
          <p:spPr bwMode="auto">
            <a:xfrm>
              <a:off x="2479031" y="4073327"/>
              <a:ext cx="2088405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cxnSp>
          <p:nvCxnSpPr>
            <p:cNvPr id="30" name="Straight Connector 29"/>
            <p:cNvCxnSpPr>
              <a:stCxn id="7" idx="3"/>
            </p:cNvCxnSpPr>
            <p:nvPr/>
          </p:nvCxnSpPr>
          <p:spPr bwMode="auto">
            <a:xfrm flipV="1">
              <a:off x="5503367" y="2921521"/>
              <a:ext cx="43222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Arrow Connector 30"/>
            <p:cNvCxnSpPr>
              <a:endCxn id="15" idx="0"/>
            </p:cNvCxnSpPr>
            <p:nvPr/>
          </p:nvCxnSpPr>
          <p:spPr bwMode="auto">
            <a:xfrm rot="16200000" flipH="1">
              <a:off x="5431532" y="3425576"/>
              <a:ext cx="1008112" cy="0"/>
            </a:xfrm>
            <a:prstGeom prst="straightConnector1">
              <a:avLst/>
            </a:prstGeom>
            <a:solidFill>
              <a:schemeClr val="accent1"/>
            </a:solidFill>
            <a:ln w="19050" cap="rnd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42" name="Straight Arrow Connector 41"/>
            <p:cNvCxnSpPr>
              <a:stCxn id="9" idx="3"/>
              <a:endCxn id="15" idx="2"/>
            </p:cNvCxnSpPr>
            <p:nvPr/>
          </p:nvCxnSpPr>
          <p:spPr bwMode="auto">
            <a:xfrm>
              <a:off x="5503367" y="4073327"/>
              <a:ext cx="28820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45" name="TextBox 168"/>
            <p:cNvSpPr txBox="1">
              <a:spLocks noChangeArrowheads="1"/>
            </p:cNvSpPr>
            <p:nvPr/>
          </p:nvSpPr>
          <p:spPr bwMode="auto">
            <a:xfrm>
              <a:off x="1111052" y="5441156"/>
              <a:ext cx="1368152" cy="936749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Symmetric</a:t>
              </a:r>
            </a:p>
            <a:p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cipher</a:t>
              </a:r>
              <a:endParaRPr lang="en-US" sz="180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6" name="TextBox 168"/>
            <p:cNvSpPr txBox="1">
              <a:spLocks noChangeArrowheads="1"/>
            </p:cNvSpPr>
            <p:nvPr/>
          </p:nvSpPr>
          <p:spPr bwMode="auto">
            <a:xfrm>
              <a:off x="4567436" y="5441156"/>
              <a:ext cx="1368152" cy="936749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lvl="0"/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Symmetric</a:t>
              </a:r>
            </a:p>
            <a:p>
              <a:pPr lvl="0"/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cipher</a:t>
              </a:r>
              <a:endParaRPr lang="en-US" sz="180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>
              <a:off x="2479204" y="5801841"/>
              <a:ext cx="2088232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 flipV="1">
              <a:off x="606996" y="5801519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66" name="Elbow Connector 65"/>
            <p:cNvCxnSpPr>
              <a:stCxn id="10" idx="4"/>
              <a:endCxn id="45" idx="0"/>
            </p:cNvCxnSpPr>
            <p:nvPr/>
          </p:nvCxnSpPr>
          <p:spPr bwMode="auto">
            <a:xfrm rot="16200000" flipH="1">
              <a:off x="841345" y="4487372"/>
              <a:ext cx="1223491" cy="684076"/>
            </a:xfrm>
            <a:prstGeom prst="bentConnector3">
              <a:avLst>
                <a:gd name="adj1" fmla="val 61298"/>
              </a:avLst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70" name="Elbow Connector 69"/>
            <p:cNvCxnSpPr>
              <a:stCxn id="15" idx="4"/>
              <a:endCxn id="46" idx="0"/>
            </p:cNvCxnSpPr>
            <p:nvPr/>
          </p:nvCxnSpPr>
          <p:spPr bwMode="auto">
            <a:xfrm rot="5400000">
              <a:off x="4981806" y="4487372"/>
              <a:ext cx="1223491" cy="684077"/>
            </a:xfrm>
            <a:prstGeom prst="bentConnector3">
              <a:avLst>
                <a:gd name="adj1" fmla="val 61298"/>
              </a:avLst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73" name="Folded Corner 72"/>
            <p:cNvSpPr/>
            <p:nvPr/>
          </p:nvSpPr>
          <p:spPr bwMode="auto">
            <a:xfrm>
              <a:off x="174948" y="5441801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D200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74" name="Folded Corner 73"/>
            <p:cNvSpPr/>
            <p:nvPr/>
          </p:nvSpPr>
          <p:spPr bwMode="auto">
            <a:xfrm>
              <a:off x="6511652" y="5441801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D200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823020" y="3497585"/>
              <a:ext cx="5400600" cy="3096344"/>
            </a:xfrm>
            <a:prstGeom prst="rect">
              <a:avLst/>
            </a:prstGeom>
            <a:noFill/>
            <a:ln w="3175">
              <a:solidFill>
                <a:srgbClr val="00FF00"/>
              </a:solidFill>
              <a:prstDash val="dash"/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 bwMode="auto">
            <a:xfrm>
              <a:off x="2695228" y="3673539"/>
              <a:ext cx="1696172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 smtClean="0">
                  <a:ln w="12700">
                    <a:noFill/>
                  </a:ln>
                  <a:solidFill>
                    <a:srgbClr val="3333FF"/>
                  </a:solidFill>
                </a:rPr>
                <a:t>RSA-2048</a:t>
              </a:r>
            </a:p>
          </p:txBody>
        </p:sp>
        <p:sp>
          <p:nvSpPr>
            <p:cNvPr id="89" name="TextBox 88"/>
            <p:cNvSpPr txBox="1"/>
            <p:nvPr/>
          </p:nvSpPr>
          <p:spPr bwMode="auto">
            <a:xfrm>
              <a:off x="2695228" y="2521411"/>
              <a:ext cx="1696172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 smtClean="0">
                  <a:ln w="12700">
                    <a:noFill/>
                  </a:ln>
                  <a:solidFill>
                    <a:srgbClr val="FF0000"/>
                  </a:solidFill>
                </a:rPr>
                <a:t>BB84</a:t>
              </a:r>
            </a:p>
          </p:txBody>
        </p:sp>
        <p:sp>
          <p:nvSpPr>
            <p:cNvPr id="90" name="TextBox 89"/>
            <p:cNvSpPr txBox="1"/>
            <p:nvPr/>
          </p:nvSpPr>
          <p:spPr bwMode="auto">
            <a:xfrm>
              <a:off x="2551212" y="5401731"/>
              <a:ext cx="194421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 smtClean="0">
                  <a:ln w="12700">
                    <a:noFill/>
                  </a:ln>
                  <a:solidFill>
                    <a:srgbClr val="3333FF"/>
                  </a:solidFill>
                </a:rPr>
                <a:t>AES-256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flipH="1" flipV="1">
              <a:off x="606996" y="6017543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39" name="Folded Corner 38"/>
            <p:cNvSpPr/>
            <p:nvPr/>
          </p:nvSpPr>
          <p:spPr bwMode="auto">
            <a:xfrm>
              <a:off x="174948" y="5945857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D2D22D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/>
            <p:cNvCxnSpPr/>
            <p:nvPr/>
          </p:nvCxnSpPr>
          <p:spPr bwMode="auto">
            <a:xfrm flipH="1">
              <a:off x="2479204" y="6016277"/>
              <a:ext cx="2088232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 flipV="1">
              <a:off x="5935588" y="5801841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H="1" flipV="1">
              <a:off x="5935588" y="6017865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53" name="Folded Corner 52"/>
            <p:cNvSpPr/>
            <p:nvPr/>
          </p:nvSpPr>
          <p:spPr bwMode="auto">
            <a:xfrm>
              <a:off x="6511652" y="5945857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D2D22D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 bwMode="auto">
            <a:xfrm>
              <a:off x="1831132" y="4844471"/>
              <a:ext cx="86409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sz="2000" b="0" smtClean="0">
                  <a:ln w="12700">
                    <a:noFill/>
                  </a:ln>
                  <a:solidFill>
                    <a:srgbClr val="FFFFFF"/>
                  </a:solidFill>
                </a:rPr>
                <a:t>Key</a:t>
              </a:r>
            </a:p>
          </p:txBody>
        </p:sp>
        <p:sp>
          <p:nvSpPr>
            <p:cNvPr id="48" name="TextBox 47"/>
            <p:cNvSpPr txBox="1"/>
            <p:nvPr/>
          </p:nvSpPr>
          <p:spPr bwMode="auto">
            <a:xfrm>
              <a:off x="4340779" y="4844471"/>
              <a:ext cx="86409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000" b="0" smtClean="0">
                  <a:ln w="12700">
                    <a:noFill/>
                  </a:ln>
                  <a:solidFill>
                    <a:srgbClr val="FFFFFF"/>
                  </a:solidFill>
                </a:rPr>
                <a:t>Key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Kerckhoffs’ principle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6955" y="4505715"/>
            <a:ext cx="9807635" cy="2808390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spcBef>
                <a:spcPts val="600"/>
              </a:spcBef>
            </a:pPr>
            <a:r>
              <a:rPr lang="fr-FR" sz="2800" smtClean="0">
                <a:solidFill>
                  <a:srgbClr val="FFFFFF"/>
                </a:solidFill>
                <a:cs typeface="Arial" pitchFamily="34" charset="0"/>
              </a:rPr>
              <a:t>Il </a:t>
            </a:r>
            <a:r>
              <a:rPr lang="fr-FR" sz="2800">
                <a:solidFill>
                  <a:srgbClr val="FFFFFF"/>
                </a:solidFill>
                <a:cs typeface="Arial" pitchFamily="34" charset="0"/>
              </a:rPr>
              <a:t>faut qu’il n’exige pas le secret, et qu’il puisse sans inconvénient tomber entre les mains de </a:t>
            </a:r>
            <a:r>
              <a:rPr lang="fr-FR" sz="2800" smtClean="0">
                <a:solidFill>
                  <a:srgbClr val="FFFFFF"/>
                </a:solidFill>
                <a:cs typeface="Arial" pitchFamily="34" charset="0"/>
              </a:rPr>
              <a:t>l’ennemi</a:t>
            </a:r>
            <a:endParaRPr lang="en-US" sz="2800" smtClean="0">
              <a:solidFill>
                <a:srgbClr val="FFFFFF"/>
              </a:solidFill>
              <a:cs typeface="Arial" pitchFamily="34" charset="0"/>
            </a:endParaRPr>
          </a:p>
          <a:p>
            <a:pPr lvl="0" algn="r"/>
            <a:endParaRPr lang="fr-FR" sz="1600" b="0" smtClean="0">
              <a:solidFill>
                <a:srgbClr val="C0C0C0"/>
              </a:solidFill>
              <a:cs typeface="Arial" pitchFamily="34" charset="0"/>
            </a:endParaRPr>
          </a:p>
          <a:p>
            <a:pPr lvl="0" algn="r"/>
            <a:r>
              <a:rPr lang="fr-FR" sz="1600" b="0" smtClean="0">
                <a:solidFill>
                  <a:srgbClr val="C0C0C0"/>
                </a:solidFill>
                <a:cs typeface="Arial" pitchFamily="34" charset="0"/>
              </a:rPr>
              <a:t>A</a:t>
            </a:r>
            <a:r>
              <a:rPr lang="fr-FR" sz="1600" b="0">
                <a:solidFill>
                  <a:srgbClr val="C0C0C0"/>
                </a:solidFill>
                <a:cs typeface="Arial" pitchFamily="34" charset="0"/>
              </a:rPr>
              <a:t>. Kerckhoffs, J. des Sciences Militaires </a:t>
            </a:r>
            <a:r>
              <a:rPr lang="fr-FR" sz="1600">
                <a:solidFill>
                  <a:srgbClr val="C0C0C0"/>
                </a:solidFill>
                <a:cs typeface="Arial" pitchFamily="34" charset="0"/>
              </a:rPr>
              <a:t>IX</a:t>
            </a:r>
            <a:r>
              <a:rPr lang="fr-FR" sz="1600" b="0">
                <a:solidFill>
                  <a:srgbClr val="C0C0C0"/>
                </a:solidFill>
                <a:cs typeface="Arial" pitchFamily="34" charset="0"/>
              </a:rPr>
              <a:t>, 5 (1883)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l">
              <a:spcBef>
                <a:spcPts val="600"/>
              </a:spcBef>
            </a:pPr>
            <a:endParaRPr lang="en-US" sz="1200" smtClean="0">
              <a:solidFill>
                <a:srgbClr val="FFFFFF"/>
              </a:solidFill>
              <a:cs typeface="Arial" pitchFamily="34" charset="0"/>
            </a:endParaRPr>
          </a:p>
          <a:p>
            <a:pPr lvl="0" algn="l">
              <a:spcBef>
                <a:spcPts val="600"/>
              </a:spcBef>
            </a:pPr>
            <a:r>
              <a:rPr lang="en-US" sz="2800" smtClean="0">
                <a:solidFill>
                  <a:srgbClr val="FFFFFF"/>
                </a:solidFill>
                <a:cs typeface="Arial" pitchFamily="34" charset="0"/>
              </a:rPr>
              <a:t>Everything about the system that is not explicitly secret is known to the enemy</a:t>
            </a:r>
            <a:endParaRPr lang="en-US" sz="2800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46954" y="1566590"/>
            <a:ext cx="9807636" cy="1604175"/>
            <a:chOff x="246954" y="1566590"/>
            <a:chExt cx="9807636" cy="1604175"/>
          </a:xfrm>
        </p:grpSpPr>
        <p:sp>
          <p:nvSpPr>
            <p:cNvPr id="5" name="TextBox 171"/>
            <p:cNvSpPr txBox="1">
              <a:spLocks noChangeArrowheads="1"/>
            </p:cNvSpPr>
            <p:nvPr/>
          </p:nvSpPr>
          <p:spPr bwMode="auto">
            <a:xfrm>
              <a:off x="8239930" y="1625315"/>
              <a:ext cx="1223962" cy="10800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bIns="90000" anchor="ctr"/>
            <a:lstStyle/>
            <a:p>
              <a:r>
                <a:rPr lang="en-US" b="0">
                  <a:solidFill>
                    <a:srgbClr val="FFFFFF"/>
                  </a:solidFill>
                </a:rPr>
                <a:t>Bob</a:t>
              </a:r>
            </a:p>
          </p:txBody>
        </p:sp>
        <p:cxnSp>
          <p:nvCxnSpPr>
            <p:cNvPr id="8" name="Straight Arrow Connector 176"/>
            <p:cNvCxnSpPr>
              <a:cxnSpLocks noChangeShapeType="1"/>
            </p:cNvCxnSpPr>
            <p:nvPr/>
          </p:nvCxnSpPr>
          <p:spPr bwMode="auto">
            <a:xfrm flipV="1">
              <a:off x="2047070" y="1831563"/>
              <a:ext cx="6192860" cy="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lg" len="lg"/>
            </a:ln>
          </p:spPr>
        </p:cxnSp>
        <p:sp>
          <p:nvSpPr>
            <p:cNvPr id="12" name="TextBox 168"/>
            <p:cNvSpPr txBox="1">
              <a:spLocks noChangeArrowheads="1"/>
            </p:cNvSpPr>
            <p:nvPr/>
          </p:nvSpPr>
          <p:spPr bwMode="auto">
            <a:xfrm>
              <a:off x="823107" y="1625315"/>
              <a:ext cx="1223963" cy="10800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tIns="46800" bIns="90000" anchor="ctr"/>
            <a:lstStyle/>
            <a:p>
              <a:r>
                <a:rPr lang="en-US" b="0">
                  <a:solidFill>
                    <a:srgbClr val="FFFFFF"/>
                  </a:solidFill>
                </a:rPr>
                <a:t>Alice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2047070" y="2522675"/>
              <a:ext cx="6192860" cy="0"/>
            </a:xfrm>
            <a:prstGeom prst="straightConnector1">
              <a:avLst/>
            </a:prstGeom>
            <a:noFill/>
            <a:ln w="50800" cmpd="dbl" algn="ctr">
              <a:solidFill>
                <a:srgbClr val="C0C0C0"/>
              </a:solidFill>
              <a:round/>
              <a:headEnd type="triangle"/>
              <a:tailEnd type="triangle"/>
            </a:ln>
          </p:spPr>
        </p:cxnSp>
        <p:sp>
          <p:nvSpPr>
            <p:cNvPr id="19" name="TextBox 191"/>
            <p:cNvSpPr txBox="1">
              <a:spLocks noChangeArrowheads="1"/>
            </p:cNvSpPr>
            <p:nvPr/>
          </p:nvSpPr>
          <p:spPr bwMode="auto">
            <a:xfrm>
              <a:off x="3586270" y="1566590"/>
              <a:ext cx="3114460" cy="4616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mtClean="0">
                  <a:solidFill>
                    <a:srgbClr val="FF00FF"/>
                  </a:solidFill>
                </a:rPr>
                <a:t>Future</a:t>
              </a:r>
              <a:r>
                <a:rPr lang="en-US">
                  <a:solidFill>
                    <a:srgbClr val="FF00FF"/>
                  </a:solidFill>
                </a:rPr>
                <a:t> </a:t>
              </a:r>
              <a:r>
                <a:rPr lang="en-US" smtClean="0">
                  <a:solidFill>
                    <a:srgbClr val="FF00FF"/>
                  </a:solidFill>
                </a:rPr>
                <a:t>technology</a:t>
              </a:r>
            </a:p>
          </p:txBody>
        </p:sp>
        <p:cxnSp>
          <p:nvCxnSpPr>
            <p:cNvPr id="14" name="Straight Arrow Connector 185"/>
            <p:cNvCxnSpPr>
              <a:cxnSpLocks noChangeShapeType="1"/>
            </p:cNvCxnSpPr>
            <p:nvPr/>
          </p:nvCxnSpPr>
          <p:spPr bwMode="auto">
            <a:xfrm flipV="1">
              <a:off x="5137572" y="2099505"/>
              <a:ext cx="5928" cy="351807"/>
            </a:xfrm>
            <a:prstGeom prst="straightConnector1">
              <a:avLst/>
            </a:prstGeom>
            <a:noFill/>
            <a:ln w="57150" cmpd="dbl" algn="ctr">
              <a:solidFill>
                <a:srgbClr val="C0C0C0"/>
              </a:solidFill>
              <a:prstDash val="sysDot"/>
              <a:round/>
              <a:headEnd/>
              <a:tailEnd type="stealth" w="med" len="med"/>
            </a:ln>
          </p:spPr>
        </p:cxnSp>
        <p:sp>
          <p:nvSpPr>
            <p:cNvPr id="24" name="TextBox 191"/>
            <p:cNvSpPr txBox="1">
              <a:spLocks noChangeArrowheads="1"/>
            </p:cNvSpPr>
            <p:nvPr/>
          </p:nvSpPr>
          <p:spPr bwMode="auto">
            <a:xfrm>
              <a:off x="246954" y="2832211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en-US" sz="2200" smtClean="0">
                  <a:solidFill>
                    <a:srgbClr val="FF00FF"/>
                  </a:solidFill>
                </a:rPr>
                <a:t>characteristics known</a:t>
              </a:r>
            </a:p>
          </p:txBody>
        </p:sp>
        <p:sp>
          <p:nvSpPr>
            <p:cNvPr id="25" name="TextBox 191"/>
            <p:cNvSpPr txBox="1">
              <a:spLocks noChangeArrowheads="1"/>
            </p:cNvSpPr>
            <p:nvPr/>
          </p:nvSpPr>
          <p:spPr bwMode="auto">
            <a:xfrm>
              <a:off x="6526235" y="2826700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sz="2200" smtClean="0">
                  <a:solidFill>
                    <a:srgbClr val="FF00FF"/>
                  </a:solidFill>
                </a:rPr>
                <a:t>characteristics known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403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46954" y="1566590"/>
            <a:ext cx="9807636" cy="1604175"/>
            <a:chOff x="246954" y="1566590"/>
            <a:chExt cx="9807636" cy="1604175"/>
          </a:xfrm>
        </p:grpSpPr>
        <p:sp>
          <p:nvSpPr>
            <p:cNvPr id="74" name="TextBox 171"/>
            <p:cNvSpPr txBox="1">
              <a:spLocks noChangeArrowheads="1"/>
            </p:cNvSpPr>
            <p:nvPr/>
          </p:nvSpPr>
          <p:spPr bwMode="auto">
            <a:xfrm>
              <a:off x="8239930" y="1625315"/>
              <a:ext cx="1223962" cy="10800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bIns="90000" anchor="ctr"/>
            <a:lstStyle/>
            <a:p>
              <a:r>
                <a:rPr lang="en-US" b="0">
                  <a:solidFill>
                    <a:srgbClr val="FFFFFF"/>
                  </a:solidFill>
                </a:rPr>
                <a:t>Bob</a:t>
              </a:r>
            </a:p>
          </p:txBody>
        </p:sp>
        <p:cxnSp>
          <p:nvCxnSpPr>
            <p:cNvPr id="75" name="Straight Arrow Connector 176"/>
            <p:cNvCxnSpPr>
              <a:cxnSpLocks noChangeShapeType="1"/>
            </p:cNvCxnSpPr>
            <p:nvPr/>
          </p:nvCxnSpPr>
          <p:spPr bwMode="auto">
            <a:xfrm flipV="1">
              <a:off x="2047070" y="1831563"/>
              <a:ext cx="6192860" cy="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lg" len="lg"/>
            </a:ln>
          </p:spPr>
        </p:cxnSp>
        <p:sp>
          <p:nvSpPr>
            <p:cNvPr id="76" name="TextBox 168"/>
            <p:cNvSpPr txBox="1">
              <a:spLocks noChangeArrowheads="1"/>
            </p:cNvSpPr>
            <p:nvPr/>
          </p:nvSpPr>
          <p:spPr bwMode="auto">
            <a:xfrm>
              <a:off x="823107" y="1625315"/>
              <a:ext cx="1223963" cy="10800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tIns="46800" bIns="90000" anchor="ctr"/>
            <a:lstStyle/>
            <a:p>
              <a:r>
                <a:rPr lang="en-US" b="0">
                  <a:solidFill>
                    <a:srgbClr val="FFFFFF"/>
                  </a:solidFill>
                </a:rPr>
                <a:t>Alice</a:t>
              </a:r>
            </a:p>
          </p:txBody>
        </p:sp>
        <p:cxnSp>
          <p:nvCxnSpPr>
            <p:cNvPr id="77" name="Straight Arrow Connector 76"/>
            <p:cNvCxnSpPr/>
            <p:nvPr/>
          </p:nvCxnSpPr>
          <p:spPr bwMode="auto">
            <a:xfrm>
              <a:off x="2047070" y="2522675"/>
              <a:ext cx="6192860" cy="0"/>
            </a:xfrm>
            <a:prstGeom prst="straightConnector1">
              <a:avLst/>
            </a:prstGeom>
            <a:noFill/>
            <a:ln w="50800" cmpd="dbl" algn="ctr">
              <a:solidFill>
                <a:srgbClr val="C0C0C0"/>
              </a:solidFill>
              <a:round/>
              <a:headEnd type="triangle"/>
              <a:tailEnd type="triangle"/>
            </a:ln>
          </p:spPr>
        </p:cxnSp>
        <p:sp>
          <p:nvSpPr>
            <p:cNvPr id="78" name="TextBox 191"/>
            <p:cNvSpPr txBox="1">
              <a:spLocks noChangeArrowheads="1"/>
            </p:cNvSpPr>
            <p:nvPr/>
          </p:nvSpPr>
          <p:spPr bwMode="auto">
            <a:xfrm>
              <a:off x="3586270" y="1566590"/>
              <a:ext cx="3114460" cy="4616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mtClean="0">
                  <a:solidFill>
                    <a:srgbClr val="FF00FF"/>
                  </a:solidFill>
                </a:rPr>
                <a:t>Future</a:t>
              </a:r>
              <a:r>
                <a:rPr lang="en-US">
                  <a:solidFill>
                    <a:srgbClr val="FF00FF"/>
                  </a:solidFill>
                </a:rPr>
                <a:t> </a:t>
              </a:r>
              <a:r>
                <a:rPr lang="en-US" smtClean="0">
                  <a:solidFill>
                    <a:srgbClr val="FF00FF"/>
                  </a:solidFill>
                </a:rPr>
                <a:t>technology</a:t>
              </a:r>
            </a:p>
          </p:txBody>
        </p:sp>
        <p:cxnSp>
          <p:nvCxnSpPr>
            <p:cNvPr id="79" name="Straight Arrow Connector 185"/>
            <p:cNvCxnSpPr>
              <a:cxnSpLocks noChangeShapeType="1"/>
            </p:cNvCxnSpPr>
            <p:nvPr/>
          </p:nvCxnSpPr>
          <p:spPr bwMode="auto">
            <a:xfrm flipV="1">
              <a:off x="5137572" y="2099505"/>
              <a:ext cx="5928" cy="351807"/>
            </a:xfrm>
            <a:prstGeom prst="straightConnector1">
              <a:avLst/>
            </a:prstGeom>
            <a:noFill/>
            <a:ln w="57150" cmpd="dbl" algn="ctr">
              <a:solidFill>
                <a:srgbClr val="C0C0C0"/>
              </a:solidFill>
              <a:prstDash val="sysDot"/>
              <a:round/>
              <a:headEnd/>
              <a:tailEnd type="stealth" w="med" len="med"/>
            </a:ln>
          </p:spPr>
        </p:cxnSp>
        <p:sp>
          <p:nvSpPr>
            <p:cNvPr id="80" name="TextBox 191"/>
            <p:cNvSpPr txBox="1">
              <a:spLocks noChangeArrowheads="1"/>
            </p:cNvSpPr>
            <p:nvPr/>
          </p:nvSpPr>
          <p:spPr bwMode="auto">
            <a:xfrm>
              <a:off x="246954" y="2832211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en-US" sz="2200" smtClean="0">
                  <a:solidFill>
                    <a:srgbClr val="FF00FF"/>
                  </a:solidFill>
                </a:rPr>
                <a:t>characteristics known</a:t>
              </a:r>
            </a:p>
          </p:txBody>
        </p:sp>
        <p:sp>
          <p:nvSpPr>
            <p:cNvPr id="81" name="TextBox 191"/>
            <p:cNvSpPr txBox="1">
              <a:spLocks noChangeArrowheads="1"/>
            </p:cNvSpPr>
            <p:nvPr/>
          </p:nvSpPr>
          <p:spPr bwMode="auto">
            <a:xfrm>
              <a:off x="6526235" y="2826700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sz="2200" smtClean="0">
                  <a:solidFill>
                    <a:srgbClr val="FF00FF"/>
                  </a:solidFill>
                </a:rPr>
                <a:t>characteristics known</a:t>
              </a:r>
            </a:p>
          </p:txBody>
        </p:sp>
      </p:grpSp>
      <p:sp>
        <p:nvSpPr>
          <p:cNvPr id="82" name="Rectangle 81"/>
          <p:cNvSpPr/>
          <p:nvPr/>
        </p:nvSpPr>
        <p:spPr bwMode="auto">
          <a:xfrm>
            <a:off x="0" y="833205"/>
            <a:ext cx="10287000" cy="3240450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stealth" w="lg" len="lg"/>
            <a:tailEnd type="none" w="lg" len="lg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Eavesdropping in real life?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152400" y="4220171"/>
            <a:ext cx="9991725" cy="1858975"/>
            <a:chOff x="152400" y="4536472"/>
            <a:chExt cx="9991725" cy="1858975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9" b="2789"/>
            <a:stretch/>
          </p:blipFill>
          <p:spPr>
            <a:xfrm>
              <a:off x="3952766" y="5011872"/>
              <a:ext cx="2381469" cy="1126206"/>
            </a:xfrm>
            <a:prstGeom prst="rect">
              <a:avLst/>
            </a:prstGeom>
          </p:spPr>
        </p:pic>
        <p:sp>
          <p:nvSpPr>
            <p:cNvPr id="49" name="TextBox 171"/>
            <p:cNvSpPr txBox="1">
              <a:spLocks noChangeArrowheads="1"/>
            </p:cNvSpPr>
            <p:nvPr/>
          </p:nvSpPr>
          <p:spPr bwMode="auto">
            <a:xfrm>
              <a:off x="8232658" y="4640710"/>
              <a:ext cx="1223962" cy="504000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bIns="90000" anchor="ctr"/>
            <a:lstStyle/>
            <a:p>
              <a:r>
                <a:rPr lang="en-US" b="0">
                  <a:solidFill>
                    <a:srgbClr val="000000"/>
                  </a:solidFill>
                </a:rPr>
                <a:t>Bob</a:t>
              </a:r>
            </a:p>
          </p:txBody>
        </p:sp>
        <p:cxnSp>
          <p:nvCxnSpPr>
            <p:cNvPr id="50" name="Straight Arrow Connector 176"/>
            <p:cNvCxnSpPr>
              <a:cxnSpLocks noChangeShapeType="1"/>
            </p:cNvCxnSpPr>
            <p:nvPr/>
          </p:nvCxnSpPr>
          <p:spPr bwMode="auto">
            <a:xfrm flipV="1">
              <a:off x="2039798" y="4801211"/>
              <a:ext cx="6192860" cy="0"/>
            </a:xfrm>
            <a:prstGeom prst="straightConnector1">
              <a:avLst/>
            </a:prstGeom>
            <a:noFill/>
            <a:ln w="28575" algn="ctr">
              <a:solidFill>
                <a:srgbClr val="777777"/>
              </a:solidFill>
              <a:round/>
              <a:headEnd/>
              <a:tailEnd type="arrow" w="lg" len="lg"/>
            </a:ln>
          </p:spPr>
        </p:cxnSp>
        <p:sp>
          <p:nvSpPr>
            <p:cNvPr id="51" name="TextBox 168"/>
            <p:cNvSpPr txBox="1">
              <a:spLocks noChangeArrowheads="1"/>
            </p:cNvSpPr>
            <p:nvPr/>
          </p:nvSpPr>
          <p:spPr bwMode="auto">
            <a:xfrm>
              <a:off x="815835" y="4640710"/>
              <a:ext cx="1223963" cy="504000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tIns="46800" bIns="90000" anchor="ctr"/>
            <a:lstStyle/>
            <a:p>
              <a:r>
                <a:rPr lang="en-US" b="0">
                  <a:solidFill>
                    <a:srgbClr val="000000"/>
                  </a:solidFill>
                </a:rPr>
                <a:t>Alice</a:t>
              </a:r>
            </a:p>
          </p:txBody>
        </p:sp>
        <p:sp>
          <p:nvSpPr>
            <p:cNvPr id="52" name="TextBox 191"/>
            <p:cNvSpPr txBox="1">
              <a:spLocks noChangeArrowheads="1"/>
            </p:cNvSpPr>
            <p:nvPr/>
          </p:nvSpPr>
          <p:spPr bwMode="auto">
            <a:xfrm>
              <a:off x="3578998" y="4536472"/>
              <a:ext cx="3114460" cy="4616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mtClean="0">
                  <a:solidFill>
                    <a:srgbClr val="FF00FF"/>
                  </a:solidFill>
                </a:rPr>
                <a:t>Implemented</a:t>
              </a:r>
            </a:p>
          </p:txBody>
        </p:sp>
        <p:sp>
          <p:nvSpPr>
            <p:cNvPr id="53" name="TextBox 191"/>
            <p:cNvSpPr txBox="1">
              <a:spLocks noChangeArrowheads="1"/>
            </p:cNvSpPr>
            <p:nvPr/>
          </p:nvSpPr>
          <p:spPr bwMode="auto">
            <a:xfrm>
              <a:off x="239682" y="5436722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en-US" sz="2200" smtClean="0">
                  <a:solidFill>
                    <a:srgbClr val="FF99FF"/>
                  </a:solidFill>
                </a:rPr>
                <a:t>characteristics measured</a:t>
              </a:r>
            </a:p>
          </p:txBody>
        </p:sp>
        <p:sp>
          <p:nvSpPr>
            <p:cNvPr id="54" name="TextBox 191"/>
            <p:cNvSpPr txBox="1">
              <a:spLocks noChangeArrowheads="1"/>
            </p:cNvSpPr>
            <p:nvPr/>
          </p:nvSpPr>
          <p:spPr bwMode="auto">
            <a:xfrm>
              <a:off x="6518963" y="5431211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sz="2200" smtClean="0">
                  <a:solidFill>
                    <a:srgbClr val="FF99FF"/>
                  </a:solidFill>
                </a:rPr>
                <a:t>characteristics measured</a:t>
              </a:r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1376732" y="5022351"/>
              <a:ext cx="129876" cy="468000"/>
            </a:xfrm>
            <a:custGeom>
              <a:avLst/>
              <a:gdLst>
                <a:gd name="connsiteX0" fmla="*/ 83294 w 129876"/>
                <a:gd name="connsiteY0" fmla="*/ 454557 h 454557"/>
                <a:gd name="connsiteX1" fmla="*/ 80652 w 129876"/>
                <a:gd name="connsiteY1" fmla="*/ 375274 h 454557"/>
                <a:gd name="connsiteX2" fmla="*/ 81973 w 129876"/>
                <a:gd name="connsiteY2" fmla="*/ 342239 h 454557"/>
                <a:gd name="connsiteX3" fmla="*/ 78009 w 129876"/>
                <a:gd name="connsiteY3" fmla="*/ 314490 h 454557"/>
                <a:gd name="connsiteX4" fmla="*/ 71402 w 129876"/>
                <a:gd name="connsiteY4" fmla="*/ 281456 h 454557"/>
                <a:gd name="connsiteX5" fmla="*/ 42331 w 129876"/>
                <a:gd name="connsiteY5" fmla="*/ 256349 h 454557"/>
                <a:gd name="connsiteX6" fmla="*/ 13261 w 129876"/>
                <a:gd name="connsiteY6" fmla="*/ 218029 h 454557"/>
                <a:gd name="connsiteX7" fmla="*/ 1368 w 129876"/>
                <a:gd name="connsiteY7" fmla="*/ 177066 h 454557"/>
                <a:gd name="connsiteX8" fmla="*/ 43653 w 129876"/>
                <a:gd name="connsiteY8" fmla="*/ 137424 h 454557"/>
                <a:gd name="connsiteX9" fmla="*/ 87259 w 129876"/>
                <a:gd name="connsiteY9" fmla="*/ 125532 h 454557"/>
                <a:gd name="connsiteX10" fmla="*/ 122936 w 129876"/>
                <a:gd name="connsiteY10" fmla="*/ 101747 h 454557"/>
                <a:gd name="connsiteX11" fmla="*/ 129543 w 129876"/>
                <a:gd name="connsiteY11" fmla="*/ 63427 h 454557"/>
                <a:gd name="connsiteX12" fmla="*/ 117651 w 129876"/>
                <a:gd name="connsiteY12" fmla="*/ 35678 h 454557"/>
                <a:gd name="connsiteX13" fmla="*/ 89901 w 129876"/>
                <a:gd name="connsiteY13" fmla="*/ 17178 h 454557"/>
                <a:gd name="connsiteX14" fmla="*/ 56867 w 129876"/>
                <a:gd name="connsiteY14" fmla="*/ 0 h 4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9876" h="454557">
                  <a:moveTo>
                    <a:pt x="83294" y="454557"/>
                  </a:moveTo>
                  <a:cubicBezTo>
                    <a:pt x="82083" y="424275"/>
                    <a:pt x="80872" y="393994"/>
                    <a:pt x="80652" y="375274"/>
                  </a:cubicBezTo>
                  <a:cubicBezTo>
                    <a:pt x="80432" y="356554"/>
                    <a:pt x="82413" y="352370"/>
                    <a:pt x="81973" y="342239"/>
                  </a:cubicBezTo>
                  <a:cubicBezTo>
                    <a:pt x="81533" y="332108"/>
                    <a:pt x="79771" y="324620"/>
                    <a:pt x="78009" y="314490"/>
                  </a:cubicBezTo>
                  <a:cubicBezTo>
                    <a:pt x="76247" y="304360"/>
                    <a:pt x="77348" y="291146"/>
                    <a:pt x="71402" y="281456"/>
                  </a:cubicBezTo>
                  <a:cubicBezTo>
                    <a:pt x="65456" y="271766"/>
                    <a:pt x="52021" y="266920"/>
                    <a:pt x="42331" y="256349"/>
                  </a:cubicBezTo>
                  <a:cubicBezTo>
                    <a:pt x="32641" y="245778"/>
                    <a:pt x="20088" y="231243"/>
                    <a:pt x="13261" y="218029"/>
                  </a:cubicBezTo>
                  <a:cubicBezTo>
                    <a:pt x="6434" y="204815"/>
                    <a:pt x="-3697" y="190500"/>
                    <a:pt x="1368" y="177066"/>
                  </a:cubicBezTo>
                  <a:cubicBezTo>
                    <a:pt x="6433" y="163632"/>
                    <a:pt x="29338" y="146013"/>
                    <a:pt x="43653" y="137424"/>
                  </a:cubicBezTo>
                  <a:cubicBezTo>
                    <a:pt x="57968" y="128835"/>
                    <a:pt x="74045" y="131478"/>
                    <a:pt x="87259" y="125532"/>
                  </a:cubicBezTo>
                  <a:cubicBezTo>
                    <a:pt x="100473" y="119586"/>
                    <a:pt x="115889" y="112098"/>
                    <a:pt x="122936" y="101747"/>
                  </a:cubicBezTo>
                  <a:cubicBezTo>
                    <a:pt x="129983" y="91396"/>
                    <a:pt x="130424" y="74438"/>
                    <a:pt x="129543" y="63427"/>
                  </a:cubicBezTo>
                  <a:cubicBezTo>
                    <a:pt x="128662" y="52416"/>
                    <a:pt x="124258" y="43386"/>
                    <a:pt x="117651" y="35678"/>
                  </a:cubicBezTo>
                  <a:cubicBezTo>
                    <a:pt x="111044" y="27970"/>
                    <a:pt x="100032" y="23124"/>
                    <a:pt x="89901" y="17178"/>
                  </a:cubicBezTo>
                  <a:cubicBezTo>
                    <a:pt x="79770" y="11232"/>
                    <a:pt x="68318" y="5616"/>
                    <a:pt x="56867" y="0"/>
                  </a:cubicBezTo>
                </a:path>
              </a:pathLst>
            </a:cu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8795175" y="5022351"/>
              <a:ext cx="129876" cy="468000"/>
            </a:xfrm>
            <a:custGeom>
              <a:avLst/>
              <a:gdLst>
                <a:gd name="connsiteX0" fmla="*/ 83294 w 129876"/>
                <a:gd name="connsiteY0" fmla="*/ 454557 h 454557"/>
                <a:gd name="connsiteX1" fmla="*/ 80652 w 129876"/>
                <a:gd name="connsiteY1" fmla="*/ 375274 h 454557"/>
                <a:gd name="connsiteX2" fmla="*/ 81973 w 129876"/>
                <a:gd name="connsiteY2" fmla="*/ 342239 h 454557"/>
                <a:gd name="connsiteX3" fmla="*/ 78009 w 129876"/>
                <a:gd name="connsiteY3" fmla="*/ 314490 h 454557"/>
                <a:gd name="connsiteX4" fmla="*/ 71402 w 129876"/>
                <a:gd name="connsiteY4" fmla="*/ 281456 h 454557"/>
                <a:gd name="connsiteX5" fmla="*/ 42331 w 129876"/>
                <a:gd name="connsiteY5" fmla="*/ 256349 h 454557"/>
                <a:gd name="connsiteX6" fmla="*/ 13261 w 129876"/>
                <a:gd name="connsiteY6" fmla="*/ 218029 h 454557"/>
                <a:gd name="connsiteX7" fmla="*/ 1368 w 129876"/>
                <a:gd name="connsiteY7" fmla="*/ 177066 h 454557"/>
                <a:gd name="connsiteX8" fmla="*/ 43653 w 129876"/>
                <a:gd name="connsiteY8" fmla="*/ 137424 h 454557"/>
                <a:gd name="connsiteX9" fmla="*/ 87259 w 129876"/>
                <a:gd name="connsiteY9" fmla="*/ 125532 h 454557"/>
                <a:gd name="connsiteX10" fmla="*/ 122936 w 129876"/>
                <a:gd name="connsiteY10" fmla="*/ 101747 h 454557"/>
                <a:gd name="connsiteX11" fmla="*/ 129543 w 129876"/>
                <a:gd name="connsiteY11" fmla="*/ 63427 h 454557"/>
                <a:gd name="connsiteX12" fmla="*/ 117651 w 129876"/>
                <a:gd name="connsiteY12" fmla="*/ 35678 h 454557"/>
                <a:gd name="connsiteX13" fmla="*/ 89901 w 129876"/>
                <a:gd name="connsiteY13" fmla="*/ 17178 h 454557"/>
                <a:gd name="connsiteX14" fmla="*/ 56867 w 129876"/>
                <a:gd name="connsiteY14" fmla="*/ 0 h 4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9876" h="454557">
                  <a:moveTo>
                    <a:pt x="83294" y="454557"/>
                  </a:moveTo>
                  <a:cubicBezTo>
                    <a:pt x="82083" y="424275"/>
                    <a:pt x="80872" y="393994"/>
                    <a:pt x="80652" y="375274"/>
                  </a:cubicBezTo>
                  <a:cubicBezTo>
                    <a:pt x="80432" y="356554"/>
                    <a:pt x="82413" y="352370"/>
                    <a:pt x="81973" y="342239"/>
                  </a:cubicBezTo>
                  <a:cubicBezTo>
                    <a:pt x="81533" y="332108"/>
                    <a:pt x="79771" y="324620"/>
                    <a:pt x="78009" y="314490"/>
                  </a:cubicBezTo>
                  <a:cubicBezTo>
                    <a:pt x="76247" y="304360"/>
                    <a:pt x="77348" y="291146"/>
                    <a:pt x="71402" y="281456"/>
                  </a:cubicBezTo>
                  <a:cubicBezTo>
                    <a:pt x="65456" y="271766"/>
                    <a:pt x="52021" y="266920"/>
                    <a:pt x="42331" y="256349"/>
                  </a:cubicBezTo>
                  <a:cubicBezTo>
                    <a:pt x="32641" y="245778"/>
                    <a:pt x="20088" y="231243"/>
                    <a:pt x="13261" y="218029"/>
                  </a:cubicBezTo>
                  <a:cubicBezTo>
                    <a:pt x="6434" y="204815"/>
                    <a:pt x="-3697" y="190500"/>
                    <a:pt x="1368" y="177066"/>
                  </a:cubicBezTo>
                  <a:cubicBezTo>
                    <a:pt x="6433" y="163632"/>
                    <a:pt x="29338" y="146013"/>
                    <a:pt x="43653" y="137424"/>
                  </a:cubicBezTo>
                  <a:cubicBezTo>
                    <a:pt x="57968" y="128835"/>
                    <a:pt x="74045" y="131478"/>
                    <a:pt x="87259" y="125532"/>
                  </a:cubicBezTo>
                  <a:cubicBezTo>
                    <a:pt x="100473" y="119586"/>
                    <a:pt x="115889" y="112098"/>
                    <a:pt x="122936" y="101747"/>
                  </a:cubicBezTo>
                  <a:cubicBezTo>
                    <a:pt x="129983" y="91396"/>
                    <a:pt x="130424" y="74438"/>
                    <a:pt x="129543" y="63427"/>
                  </a:cubicBezTo>
                  <a:cubicBezTo>
                    <a:pt x="128662" y="52416"/>
                    <a:pt x="124258" y="43386"/>
                    <a:pt x="117651" y="35678"/>
                  </a:cubicBezTo>
                  <a:cubicBezTo>
                    <a:pt x="111044" y="27970"/>
                    <a:pt x="100032" y="23124"/>
                    <a:pt x="89901" y="17178"/>
                  </a:cubicBezTo>
                  <a:cubicBezTo>
                    <a:pt x="79770" y="11232"/>
                    <a:pt x="68318" y="5616"/>
                    <a:pt x="56867" y="0"/>
                  </a:cubicBezTo>
                </a:path>
              </a:pathLst>
            </a:cu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0" name="Text Box 29"/>
            <p:cNvSpPr txBox="1">
              <a:spLocks noChangeArrowheads="1"/>
            </p:cNvSpPr>
            <p:nvPr/>
          </p:nvSpPr>
          <p:spPr bwMode="auto">
            <a:xfrm>
              <a:off x="152400" y="6014447"/>
              <a:ext cx="9991725" cy="381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1359" tIns="45680" rIns="91359" bIns="45680" anchor="b"/>
            <a:lstStyle/>
            <a:p>
              <a:pPr lvl="0"/>
              <a:r>
                <a:rPr lang="en-US" sz="1600" b="0">
                  <a:solidFill>
                    <a:srgbClr val="C0C0C0"/>
                  </a:solidFill>
                  <a:cs typeface="Arial" pitchFamily="34" charset="0"/>
                </a:rPr>
                <a:t>I. </a:t>
              </a:r>
              <a:r>
                <a:rPr lang="en-US" sz="1600" b="0" smtClean="0">
                  <a:solidFill>
                    <a:srgbClr val="C0C0C0"/>
                  </a:solidFill>
                  <a:cs typeface="Arial" pitchFamily="34" charset="0"/>
                </a:rPr>
                <a:t>Gerhardt </a:t>
              </a:r>
              <a:r>
                <a:rPr lang="en-US" sz="1600" b="0" i="1" smtClean="0">
                  <a:solidFill>
                    <a:srgbClr val="C0C0C0"/>
                  </a:solidFill>
                  <a:cs typeface="Arial" pitchFamily="34" charset="0"/>
                </a:rPr>
                <a:t>et al.,</a:t>
              </a:r>
              <a:r>
                <a:rPr lang="en-US" sz="1600" b="0" smtClean="0">
                  <a:solidFill>
                    <a:srgbClr val="C0C0C0"/>
                  </a:solidFill>
                  <a:cs typeface="Arial" pitchFamily="34" charset="0"/>
                </a:rPr>
                <a:t> Nat</a:t>
              </a:r>
              <a:r>
                <a:rPr lang="en-US" sz="1600" b="0">
                  <a:solidFill>
                    <a:srgbClr val="C0C0C0"/>
                  </a:solidFill>
                  <a:cs typeface="Arial" pitchFamily="34" charset="0"/>
                </a:rPr>
                <a:t>. Commun. </a:t>
              </a:r>
              <a:r>
                <a:rPr lang="en-US" sz="1600">
                  <a:solidFill>
                    <a:srgbClr val="C0C0C0"/>
                  </a:solidFill>
                  <a:cs typeface="Arial" pitchFamily="34" charset="0"/>
                </a:rPr>
                <a:t>2</a:t>
              </a:r>
              <a:r>
                <a:rPr lang="en-US" sz="1600" b="0">
                  <a:solidFill>
                    <a:srgbClr val="C0C0C0"/>
                  </a:solidFill>
                  <a:cs typeface="Arial" pitchFamily="34" charset="0"/>
                </a:rPr>
                <a:t>, 349 (2011)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39682" y="2534603"/>
            <a:ext cx="9807636" cy="1251171"/>
            <a:chOff x="239682" y="2660074"/>
            <a:chExt cx="9807636" cy="1251171"/>
          </a:xfrm>
        </p:grpSpPr>
        <p:sp>
          <p:nvSpPr>
            <p:cNvPr id="16" name="TextBox 171"/>
            <p:cNvSpPr txBox="1">
              <a:spLocks noChangeArrowheads="1"/>
            </p:cNvSpPr>
            <p:nvPr/>
          </p:nvSpPr>
          <p:spPr bwMode="auto">
            <a:xfrm>
              <a:off x="8232658" y="2770855"/>
              <a:ext cx="1223962" cy="504000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bIns="90000" anchor="ctr"/>
            <a:lstStyle/>
            <a:p>
              <a:r>
                <a:rPr lang="en-US" b="0">
                  <a:solidFill>
                    <a:srgbClr val="000000"/>
                  </a:solidFill>
                </a:rPr>
                <a:t>Bob</a:t>
              </a:r>
            </a:p>
          </p:txBody>
        </p:sp>
        <p:cxnSp>
          <p:nvCxnSpPr>
            <p:cNvPr id="17" name="Straight Arrow Connector 176"/>
            <p:cNvCxnSpPr>
              <a:cxnSpLocks noChangeShapeType="1"/>
            </p:cNvCxnSpPr>
            <p:nvPr/>
          </p:nvCxnSpPr>
          <p:spPr bwMode="auto">
            <a:xfrm flipV="1">
              <a:off x="2039798" y="2931356"/>
              <a:ext cx="6192860" cy="0"/>
            </a:xfrm>
            <a:prstGeom prst="straightConnector1">
              <a:avLst/>
            </a:prstGeom>
            <a:noFill/>
            <a:ln w="28575" algn="ctr">
              <a:solidFill>
                <a:srgbClr val="777777"/>
              </a:solidFill>
              <a:round/>
              <a:headEnd/>
              <a:tailEnd type="arrow" w="lg" len="lg"/>
            </a:ln>
          </p:spPr>
        </p:cxnSp>
        <p:sp>
          <p:nvSpPr>
            <p:cNvPr id="18" name="TextBox 168"/>
            <p:cNvSpPr txBox="1">
              <a:spLocks noChangeArrowheads="1"/>
            </p:cNvSpPr>
            <p:nvPr/>
          </p:nvSpPr>
          <p:spPr bwMode="auto">
            <a:xfrm>
              <a:off x="815835" y="2770855"/>
              <a:ext cx="1223963" cy="504000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tIns="46800" bIns="90000" anchor="ctr"/>
            <a:lstStyle/>
            <a:p>
              <a:r>
                <a:rPr lang="en-US" b="0">
                  <a:solidFill>
                    <a:srgbClr val="000000"/>
                  </a:solidFill>
                </a:rPr>
                <a:t>Alice</a:t>
              </a:r>
            </a:p>
          </p:txBody>
        </p:sp>
        <p:sp>
          <p:nvSpPr>
            <p:cNvPr id="20" name="TextBox 191"/>
            <p:cNvSpPr txBox="1">
              <a:spLocks noChangeArrowheads="1"/>
            </p:cNvSpPr>
            <p:nvPr/>
          </p:nvSpPr>
          <p:spPr bwMode="auto">
            <a:xfrm>
              <a:off x="3578998" y="2660074"/>
              <a:ext cx="3114460" cy="83099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mtClean="0">
                  <a:solidFill>
                    <a:srgbClr val="FF00FF"/>
                  </a:solidFill>
                </a:rPr>
                <a:t>Today’s technology</a:t>
              </a:r>
            </a:p>
            <a:p>
              <a:r>
                <a:rPr lang="en-US" smtClean="0">
                  <a:solidFill>
                    <a:srgbClr val="FF00FF"/>
                  </a:solidFill>
                </a:rPr>
                <a:t>(modeled)</a:t>
              </a:r>
            </a:p>
          </p:txBody>
        </p:sp>
        <p:sp>
          <p:nvSpPr>
            <p:cNvPr id="22" name="TextBox 191"/>
            <p:cNvSpPr txBox="1">
              <a:spLocks noChangeArrowheads="1"/>
            </p:cNvSpPr>
            <p:nvPr/>
          </p:nvSpPr>
          <p:spPr bwMode="auto">
            <a:xfrm>
              <a:off x="239682" y="3572691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en-US" sz="2200" smtClean="0">
                  <a:solidFill>
                    <a:srgbClr val="FF99FF"/>
                  </a:solidFill>
                </a:rPr>
                <a:t>characteristics measured</a:t>
              </a:r>
            </a:p>
          </p:txBody>
        </p:sp>
        <p:sp>
          <p:nvSpPr>
            <p:cNvPr id="23" name="TextBox 191"/>
            <p:cNvSpPr txBox="1">
              <a:spLocks noChangeArrowheads="1"/>
            </p:cNvSpPr>
            <p:nvPr/>
          </p:nvSpPr>
          <p:spPr bwMode="auto">
            <a:xfrm>
              <a:off x="6518963" y="3567180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sz="2200" smtClean="0">
                  <a:solidFill>
                    <a:srgbClr val="FF99FF"/>
                  </a:solidFill>
                </a:rPr>
                <a:t>characteristics measured</a:t>
              </a: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1376732" y="3158320"/>
              <a:ext cx="129876" cy="468000"/>
            </a:xfrm>
            <a:custGeom>
              <a:avLst/>
              <a:gdLst>
                <a:gd name="connsiteX0" fmla="*/ 83294 w 129876"/>
                <a:gd name="connsiteY0" fmla="*/ 454557 h 454557"/>
                <a:gd name="connsiteX1" fmla="*/ 80652 w 129876"/>
                <a:gd name="connsiteY1" fmla="*/ 375274 h 454557"/>
                <a:gd name="connsiteX2" fmla="*/ 81973 w 129876"/>
                <a:gd name="connsiteY2" fmla="*/ 342239 h 454557"/>
                <a:gd name="connsiteX3" fmla="*/ 78009 w 129876"/>
                <a:gd name="connsiteY3" fmla="*/ 314490 h 454557"/>
                <a:gd name="connsiteX4" fmla="*/ 71402 w 129876"/>
                <a:gd name="connsiteY4" fmla="*/ 281456 h 454557"/>
                <a:gd name="connsiteX5" fmla="*/ 42331 w 129876"/>
                <a:gd name="connsiteY5" fmla="*/ 256349 h 454557"/>
                <a:gd name="connsiteX6" fmla="*/ 13261 w 129876"/>
                <a:gd name="connsiteY6" fmla="*/ 218029 h 454557"/>
                <a:gd name="connsiteX7" fmla="*/ 1368 w 129876"/>
                <a:gd name="connsiteY7" fmla="*/ 177066 h 454557"/>
                <a:gd name="connsiteX8" fmla="*/ 43653 w 129876"/>
                <a:gd name="connsiteY8" fmla="*/ 137424 h 454557"/>
                <a:gd name="connsiteX9" fmla="*/ 87259 w 129876"/>
                <a:gd name="connsiteY9" fmla="*/ 125532 h 454557"/>
                <a:gd name="connsiteX10" fmla="*/ 122936 w 129876"/>
                <a:gd name="connsiteY10" fmla="*/ 101747 h 454557"/>
                <a:gd name="connsiteX11" fmla="*/ 129543 w 129876"/>
                <a:gd name="connsiteY11" fmla="*/ 63427 h 454557"/>
                <a:gd name="connsiteX12" fmla="*/ 117651 w 129876"/>
                <a:gd name="connsiteY12" fmla="*/ 35678 h 454557"/>
                <a:gd name="connsiteX13" fmla="*/ 89901 w 129876"/>
                <a:gd name="connsiteY13" fmla="*/ 17178 h 454557"/>
                <a:gd name="connsiteX14" fmla="*/ 56867 w 129876"/>
                <a:gd name="connsiteY14" fmla="*/ 0 h 4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9876" h="454557">
                  <a:moveTo>
                    <a:pt x="83294" y="454557"/>
                  </a:moveTo>
                  <a:cubicBezTo>
                    <a:pt x="82083" y="424275"/>
                    <a:pt x="80872" y="393994"/>
                    <a:pt x="80652" y="375274"/>
                  </a:cubicBezTo>
                  <a:cubicBezTo>
                    <a:pt x="80432" y="356554"/>
                    <a:pt x="82413" y="352370"/>
                    <a:pt x="81973" y="342239"/>
                  </a:cubicBezTo>
                  <a:cubicBezTo>
                    <a:pt x="81533" y="332108"/>
                    <a:pt x="79771" y="324620"/>
                    <a:pt x="78009" y="314490"/>
                  </a:cubicBezTo>
                  <a:cubicBezTo>
                    <a:pt x="76247" y="304360"/>
                    <a:pt x="77348" y="291146"/>
                    <a:pt x="71402" y="281456"/>
                  </a:cubicBezTo>
                  <a:cubicBezTo>
                    <a:pt x="65456" y="271766"/>
                    <a:pt x="52021" y="266920"/>
                    <a:pt x="42331" y="256349"/>
                  </a:cubicBezTo>
                  <a:cubicBezTo>
                    <a:pt x="32641" y="245778"/>
                    <a:pt x="20088" y="231243"/>
                    <a:pt x="13261" y="218029"/>
                  </a:cubicBezTo>
                  <a:cubicBezTo>
                    <a:pt x="6434" y="204815"/>
                    <a:pt x="-3697" y="190500"/>
                    <a:pt x="1368" y="177066"/>
                  </a:cubicBezTo>
                  <a:cubicBezTo>
                    <a:pt x="6433" y="163632"/>
                    <a:pt x="29338" y="146013"/>
                    <a:pt x="43653" y="137424"/>
                  </a:cubicBezTo>
                  <a:cubicBezTo>
                    <a:pt x="57968" y="128835"/>
                    <a:pt x="74045" y="131478"/>
                    <a:pt x="87259" y="125532"/>
                  </a:cubicBezTo>
                  <a:cubicBezTo>
                    <a:pt x="100473" y="119586"/>
                    <a:pt x="115889" y="112098"/>
                    <a:pt x="122936" y="101747"/>
                  </a:cubicBezTo>
                  <a:cubicBezTo>
                    <a:pt x="129983" y="91396"/>
                    <a:pt x="130424" y="74438"/>
                    <a:pt x="129543" y="63427"/>
                  </a:cubicBezTo>
                  <a:cubicBezTo>
                    <a:pt x="128662" y="52416"/>
                    <a:pt x="124258" y="43386"/>
                    <a:pt x="117651" y="35678"/>
                  </a:cubicBezTo>
                  <a:cubicBezTo>
                    <a:pt x="111044" y="27970"/>
                    <a:pt x="100032" y="23124"/>
                    <a:pt x="89901" y="17178"/>
                  </a:cubicBezTo>
                  <a:cubicBezTo>
                    <a:pt x="79770" y="11232"/>
                    <a:pt x="68318" y="5616"/>
                    <a:pt x="56867" y="0"/>
                  </a:cubicBezTo>
                </a:path>
              </a:pathLst>
            </a:cu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8795175" y="3158320"/>
              <a:ext cx="129876" cy="468000"/>
            </a:xfrm>
            <a:custGeom>
              <a:avLst/>
              <a:gdLst>
                <a:gd name="connsiteX0" fmla="*/ 83294 w 129876"/>
                <a:gd name="connsiteY0" fmla="*/ 454557 h 454557"/>
                <a:gd name="connsiteX1" fmla="*/ 80652 w 129876"/>
                <a:gd name="connsiteY1" fmla="*/ 375274 h 454557"/>
                <a:gd name="connsiteX2" fmla="*/ 81973 w 129876"/>
                <a:gd name="connsiteY2" fmla="*/ 342239 h 454557"/>
                <a:gd name="connsiteX3" fmla="*/ 78009 w 129876"/>
                <a:gd name="connsiteY3" fmla="*/ 314490 h 454557"/>
                <a:gd name="connsiteX4" fmla="*/ 71402 w 129876"/>
                <a:gd name="connsiteY4" fmla="*/ 281456 h 454557"/>
                <a:gd name="connsiteX5" fmla="*/ 42331 w 129876"/>
                <a:gd name="connsiteY5" fmla="*/ 256349 h 454557"/>
                <a:gd name="connsiteX6" fmla="*/ 13261 w 129876"/>
                <a:gd name="connsiteY6" fmla="*/ 218029 h 454557"/>
                <a:gd name="connsiteX7" fmla="*/ 1368 w 129876"/>
                <a:gd name="connsiteY7" fmla="*/ 177066 h 454557"/>
                <a:gd name="connsiteX8" fmla="*/ 43653 w 129876"/>
                <a:gd name="connsiteY8" fmla="*/ 137424 h 454557"/>
                <a:gd name="connsiteX9" fmla="*/ 87259 w 129876"/>
                <a:gd name="connsiteY9" fmla="*/ 125532 h 454557"/>
                <a:gd name="connsiteX10" fmla="*/ 122936 w 129876"/>
                <a:gd name="connsiteY10" fmla="*/ 101747 h 454557"/>
                <a:gd name="connsiteX11" fmla="*/ 129543 w 129876"/>
                <a:gd name="connsiteY11" fmla="*/ 63427 h 454557"/>
                <a:gd name="connsiteX12" fmla="*/ 117651 w 129876"/>
                <a:gd name="connsiteY12" fmla="*/ 35678 h 454557"/>
                <a:gd name="connsiteX13" fmla="*/ 89901 w 129876"/>
                <a:gd name="connsiteY13" fmla="*/ 17178 h 454557"/>
                <a:gd name="connsiteX14" fmla="*/ 56867 w 129876"/>
                <a:gd name="connsiteY14" fmla="*/ 0 h 4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9876" h="454557">
                  <a:moveTo>
                    <a:pt x="83294" y="454557"/>
                  </a:moveTo>
                  <a:cubicBezTo>
                    <a:pt x="82083" y="424275"/>
                    <a:pt x="80872" y="393994"/>
                    <a:pt x="80652" y="375274"/>
                  </a:cubicBezTo>
                  <a:cubicBezTo>
                    <a:pt x="80432" y="356554"/>
                    <a:pt x="82413" y="352370"/>
                    <a:pt x="81973" y="342239"/>
                  </a:cubicBezTo>
                  <a:cubicBezTo>
                    <a:pt x="81533" y="332108"/>
                    <a:pt x="79771" y="324620"/>
                    <a:pt x="78009" y="314490"/>
                  </a:cubicBezTo>
                  <a:cubicBezTo>
                    <a:pt x="76247" y="304360"/>
                    <a:pt x="77348" y="291146"/>
                    <a:pt x="71402" y="281456"/>
                  </a:cubicBezTo>
                  <a:cubicBezTo>
                    <a:pt x="65456" y="271766"/>
                    <a:pt x="52021" y="266920"/>
                    <a:pt x="42331" y="256349"/>
                  </a:cubicBezTo>
                  <a:cubicBezTo>
                    <a:pt x="32641" y="245778"/>
                    <a:pt x="20088" y="231243"/>
                    <a:pt x="13261" y="218029"/>
                  </a:cubicBezTo>
                  <a:cubicBezTo>
                    <a:pt x="6434" y="204815"/>
                    <a:pt x="-3697" y="190500"/>
                    <a:pt x="1368" y="177066"/>
                  </a:cubicBezTo>
                  <a:cubicBezTo>
                    <a:pt x="6433" y="163632"/>
                    <a:pt x="29338" y="146013"/>
                    <a:pt x="43653" y="137424"/>
                  </a:cubicBezTo>
                  <a:cubicBezTo>
                    <a:pt x="57968" y="128835"/>
                    <a:pt x="74045" y="131478"/>
                    <a:pt x="87259" y="125532"/>
                  </a:cubicBezTo>
                  <a:cubicBezTo>
                    <a:pt x="100473" y="119586"/>
                    <a:pt x="115889" y="112098"/>
                    <a:pt x="122936" y="101747"/>
                  </a:cubicBezTo>
                  <a:cubicBezTo>
                    <a:pt x="129983" y="91396"/>
                    <a:pt x="130424" y="74438"/>
                    <a:pt x="129543" y="63427"/>
                  </a:cubicBezTo>
                  <a:cubicBezTo>
                    <a:pt x="128662" y="52416"/>
                    <a:pt x="124258" y="43386"/>
                    <a:pt x="117651" y="35678"/>
                  </a:cubicBezTo>
                  <a:cubicBezTo>
                    <a:pt x="111044" y="27970"/>
                    <a:pt x="100032" y="23124"/>
                    <a:pt x="89901" y="17178"/>
                  </a:cubicBezTo>
                  <a:cubicBezTo>
                    <a:pt x="79770" y="11232"/>
                    <a:pt x="68318" y="5616"/>
                    <a:pt x="56867" y="0"/>
                  </a:cubicBezTo>
                </a:path>
              </a:pathLst>
            </a:cu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52400" y="6439196"/>
            <a:ext cx="9991725" cy="1157125"/>
            <a:chOff x="152400" y="6393960"/>
            <a:chExt cx="9991725" cy="1157125"/>
          </a:xfrm>
        </p:grpSpPr>
        <p:sp>
          <p:nvSpPr>
            <p:cNvPr id="38" name="TextBox 171"/>
            <p:cNvSpPr txBox="1">
              <a:spLocks noChangeArrowheads="1"/>
            </p:cNvSpPr>
            <p:nvPr/>
          </p:nvSpPr>
          <p:spPr bwMode="auto">
            <a:xfrm>
              <a:off x="8232658" y="6504741"/>
              <a:ext cx="1223962" cy="504000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bIns="90000" anchor="ctr"/>
            <a:lstStyle/>
            <a:p>
              <a:r>
                <a:rPr lang="en-US" b="0">
                  <a:solidFill>
                    <a:srgbClr val="000000"/>
                  </a:solidFill>
                </a:rPr>
                <a:t>Bob</a:t>
              </a:r>
            </a:p>
          </p:txBody>
        </p:sp>
        <p:cxnSp>
          <p:nvCxnSpPr>
            <p:cNvPr id="39" name="Straight Arrow Connector 176"/>
            <p:cNvCxnSpPr>
              <a:cxnSpLocks noChangeShapeType="1"/>
            </p:cNvCxnSpPr>
            <p:nvPr/>
          </p:nvCxnSpPr>
          <p:spPr bwMode="auto">
            <a:xfrm flipV="1">
              <a:off x="2039798" y="6665242"/>
              <a:ext cx="6192860" cy="0"/>
            </a:xfrm>
            <a:prstGeom prst="straightConnector1">
              <a:avLst/>
            </a:prstGeom>
            <a:noFill/>
            <a:ln w="28575" algn="ctr">
              <a:solidFill>
                <a:srgbClr val="777777"/>
              </a:solidFill>
              <a:round/>
              <a:headEnd/>
              <a:tailEnd type="arrow" w="lg" len="lg"/>
            </a:ln>
          </p:spPr>
        </p:cxnSp>
        <p:sp>
          <p:nvSpPr>
            <p:cNvPr id="40" name="TextBox 168"/>
            <p:cNvSpPr txBox="1">
              <a:spLocks noChangeArrowheads="1"/>
            </p:cNvSpPr>
            <p:nvPr/>
          </p:nvSpPr>
          <p:spPr bwMode="auto">
            <a:xfrm>
              <a:off x="815835" y="6504741"/>
              <a:ext cx="1223963" cy="504000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tIns="46800" bIns="90000" anchor="ctr"/>
            <a:lstStyle/>
            <a:p>
              <a:r>
                <a:rPr lang="en-US" b="0">
                  <a:solidFill>
                    <a:srgbClr val="000000"/>
                  </a:solidFill>
                </a:rPr>
                <a:t>Alice</a:t>
              </a:r>
            </a:p>
          </p:txBody>
        </p:sp>
        <p:sp>
          <p:nvSpPr>
            <p:cNvPr id="42" name="TextBox 191"/>
            <p:cNvSpPr txBox="1">
              <a:spLocks noChangeArrowheads="1"/>
            </p:cNvSpPr>
            <p:nvPr/>
          </p:nvSpPr>
          <p:spPr bwMode="auto">
            <a:xfrm>
              <a:off x="3578998" y="6393960"/>
              <a:ext cx="3114460" cy="4616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mtClean="0">
                  <a:solidFill>
                    <a:srgbClr val="FF00FF"/>
                  </a:solidFill>
                </a:rPr>
                <a:t>Implemented</a:t>
              </a:r>
            </a:p>
          </p:txBody>
        </p:sp>
        <p:sp>
          <p:nvSpPr>
            <p:cNvPr id="44" name="TextBox 191"/>
            <p:cNvSpPr txBox="1">
              <a:spLocks noChangeArrowheads="1"/>
            </p:cNvSpPr>
            <p:nvPr/>
          </p:nvSpPr>
          <p:spPr bwMode="auto">
            <a:xfrm>
              <a:off x="239682" y="7191581"/>
              <a:ext cx="2383467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2200" smtClean="0">
                  <a:solidFill>
                    <a:srgbClr val="FFFFFF"/>
                  </a:solidFill>
                </a:rPr>
                <a:t>no access</a:t>
              </a:r>
            </a:p>
          </p:txBody>
        </p:sp>
        <p:sp>
          <p:nvSpPr>
            <p:cNvPr id="45" name="TextBox 191"/>
            <p:cNvSpPr txBox="1">
              <a:spLocks noChangeArrowheads="1"/>
            </p:cNvSpPr>
            <p:nvPr/>
          </p:nvSpPr>
          <p:spPr bwMode="auto">
            <a:xfrm>
              <a:off x="7591840" y="7186070"/>
              <a:ext cx="2455478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2200" smtClean="0">
                  <a:solidFill>
                    <a:srgbClr val="FFFFFF"/>
                  </a:solidFill>
                </a:rPr>
                <a:t>no access</a:t>
              </a:r>
            </a:p>
          </p:txBody>
        </p:sp>
        <p:sp>
          <p:nvSpPr>
            <p:cNvPr id="64" name="Text Box 29"/>
            <p:cNvSpPr txBox="1">
              <a:spLocks noChangeArrowheads="1"/>
            </p:cNvSpPr>
            <p:nvPr/>
          </p:nvSpPr>
          <p:spPr bwMode="auto">
            <a:xfrm>
              <a:off x="152400" y="7170085"/>
              <a:ext cx="9991725" cy="381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1359" tIns="45680" rIns="91359" bIns="45680" anchor="b"/>
            <a:lstStyle/>
            <a:p>
              <a:r>
                <a:rPr lang="en-US" sz="2200" b="0" smtClean="0">
                  <a:solidFill>
                    <a:srgbClr val="00FF00"/>
                  </a:solidFill>
                  <a:cs typeface="Arial" pitchFamily="34" charset="0"/>
                </a:rPr>
                <a:t>Not yet :)</a:t>
              </a:r>
              <a:endParaRPr lang="en-US" sz="2200" b="0" dirty="0">
                <a:solidFill>
                  <a:srgbClr val="00FF00"/>
                </a:solidFill>
                <a:cs typeface="Arial" pitchFamily="34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52400" y="966436"/>
            <a:ext cx="9991725" cy="1152160"/>
            <a:chOff x="152400" y="905215"/>
            <a:chExt cx="9991725" cy="1152160"/>
          </a:xfrm>
        </p:grpSpPr>
        <p:sp>
          <p:nvSpPr>
            <p:cNvPr id="94" name="TextBox 171"/>
            <p:cNvSpPr txBox="1">
              <a:spLocks noChangeArrowheads="1"/>
            </p:cNvSpPr>
            <p:nvPr/>
          </p:nvSpPr>
          <p:spPr bwMode="auto">
            <a:xfrm>
              <a:off x="8239930" y="1015996"/>
              <a:ext cx="1223962" cy="504000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bIns="90000" anchor="ctr"/>
            <a:lstStyle/>
            <a:p>
              <a:r>
                <a:rPr lang="en-US" b="0">
                  <a:solidFill>
                    <a:srgbClr val="000000"/>
                  </a:solidFill>
                </a:rPr>
                <a:t>Bob</a:t>
              </a:r>
            </a:p>
          </p:txBody>
        </p:sp>
        <p:cxnSp>
          <p:nvCxnSpPr>
            <p:cNvPr id="95" name="Straight Arrow Connector 176"/>
            <p:cNvCxnSpPr>
              <a:cxnSpLocks noChangeShapeType="1"/>
            </p:cNvCxnSpPr>
            <p:nvPr/>
          </p:nvCxnSpPr>
          <p:spPr bwMode="auto">
            <a:xfrm flipV="1">
              <a:off x="2047070" y="1176497"/>
              <a:ext cx="6192860" cy="0"/>
            </a:xfrm>
            <a:prstGeom prst="straightConnector1">
              <a:avLst/>
            </a:prstGeom>
            <a:noFill/>
            <a:ln w="28575" algn="ctr">
              <a:solidFill>
                <a:srgbClr val="777777"/>
              </a:solidFill>
              <a:round/>
              <a:headEnd/>
              <a:tailEnd type="arrow" w="lg" len="lg"/>
            </a:ln>
          </p:spPr>
        </p:cxnSp>
        <p:sp>
          <p:nvSpPr>
            <p:cNvPr id="96" name="TextBox 168"/>
            <p:cNvSpPr txBox="1">
              <a:spLocks noChangeArrowheads="1"/>
            </p:cNvSpPr>
            <p:nvPr/>
          </p:nvSpPr>
          <p:spPr bwMode="auto">
            <a:xfrm>
              <a:off x="823107" y="1015996"/>
              <a:ext cx="1223963" cy="504000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tIns="46800" bIns="90000" anchor="ctr"/>
            <a:lstStyle/>
            <a:p>
              <a:r>
                <a:rPr lang="en-US" b="0">
                  <a:solidFill>
                    <a:srgbClr val="000000"/>
                  </a:solidFill>
                </a:rPr>
                <a:t>Alice</a:t>
              </a:r>
            </a:p>
          </p:txBody>
        </p:sp>
        <p:sp>
          <p:nvSpPr>
            <p:cNvPr id="97" name="TextBox 191"/>
            <p:cNvSpPr txBox="1">
              <a:spLocks noChangeArrowheads="1"/>
            </p:cNvSpPr>
            <p:nvPr/>
          </p:nvSpPr>
          <p:spPr bwMode="auto">
            <a:xfrm>
              <a:off x="3586270" y="905215"/>
              <a:ext cx="3114460" cy="4616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mtClean="0">
                  <a:solidFill>
                    <a:srgbClr val="FF00FF"/>
                  </a:solidFill>
                </a:rPr>
                <a:t>Future</a:t>
              </a:r>
              <a:r>
                <a:rPr lang="en-US">
                  <a:solidFill>
                    <a:srgbClr val="FF00FF"/>
                  </a:solidFill>
                </a:rPr>
                <a:t> </a:t>
              </a:r>
              <a:r>
                <a:rPr lang="en-US" smtClean="0">
                  <a:solidFill>
                    <a:srgbClr val="FF00FF"/>
                  </a:solidFill>
                </a:rPr>
                <a:t>technology</a:t>
              </a:r>
            </a:p>
          </p:txBody>
        </p:sp>
        <p:sp>
          <p:nvSpPr>
            <p:cNvPr id="98" name="TextBox 191"/>
            <p:cNvSpPr txBox="1">
              <a:spLocks noChangeArrowheads="1"/>
            </p:cNvSpPr>
            <p:nvPr/>
          </p:nvSpPr>
          <p:spPr bwMode="auto">
            <a:xfrm>
              <a:off x="246954" y="1702836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en-US" sz="2200" smtClean="0">
                  <a:solidFill>
                    <a:srgbClr val="FF00FF"/>
                  </a:solidFill>
                </a:rPr>
                <a:t>characteristics known</a:t>
              </a:r>
            </a:p>
          </p:txBody>
        </p:sp>
        <p:sp>
          <p:nvSpPr>
            <p:cNvPr id="99" name="TextBox 191"/>
            <p:cNvSpPr txBox="1">
              <a:spLocks noChangeArrowheads="1"/>
            </p:cNvSpPr>
            <p:nvPr/>
          </p:nvSpPr>
          <p:spPr bwMode="auto">
            <a:xfrm>
              <a:off x="6526235" y="1697325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sz="2200" smtClean="0">
                  <a:solidFill>
                    <a:srgbClr val="FF00FF"/>
                  </a:solidFill>
                </a:rPr>
                <a:t>characteristics known</a:t>
              </a:r>
            </a:p>
          </p:txBody>
        </p:sp>
        <p:sp>
          <p:nvSpPr>
            <p:cNvPr id="100" name="Text Box 29"/>
            <p:cNvSpPr txBox="1">
              <a:spLocks noChangeArrowheads="1"/>
            </p:cNvSpPr>
            <p:nvPr/>
          </p:nvSpPr>
          <p:spPr bwMode="auto">
            <a:xfrm>
              <a:off x="152400" y="1676375"/>
              <a:ext cx="9991725" cy="381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1359" tIns="45680" rIns="91359" bIns="45680" anchor="b"/>
            <a:lstStyle/>
            <a:p>
              <a:r>
                <a:rPr lang="en-US" sz="1600" b="0" smtClean="0">
                  <a:solidFill>
                    <a:srgbClr val="C0C0C0"/>
                  </a:solidFill>
                  <a:cs typeface="Arial" pitchFamily="34" charset="0"/>
                </a:rPr>
                <a:t>Many papers</a:t>
              </a:r>
              <a:endParaRPr lang="en-US" sz="1600" b="0">
                <a:solidFill>
                  <a:srgbClr val="C0C0C0"/>
                </a:solidFill>
                <a:cs typeface="Arial" pitchFamily="34" charset="0"/>
              </a:endParaRPr>
            </a:p>
          </p:txBody>
        </p:sp>
      </p:grpSp>
      <p:sp>
        <p:nvSpPr>
          <p:cNvPr id="84" name="TextBox 191"/>
          <p:cNvSpPr txBox="1">
            <a:spLocks noChangeArrowheads="1"/>
          </p:cNvSpPr>
          <p:nvPr/>
        </p:nvSpPr>
        <p:spPr bwMode="auto">
          <a:xfrm>
            <a:off x="3586270" y="966436"/>
            <a:ext cx="3114460" cy="46166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FF00FF"/>
                </a:solidFill>
              </a:rPr>
              <a:t>Future</a:t>
            </a:r>
            <a:r>
              <a:rPr lang="en-US">
                <a:solidFill>
                  <a:srgbClr val="FF00FF"/>
                </a:solidFill>
              </a:rPr>
              <a:t> </a:t>
            </a:r>
            <a:r>
              <a:rPr lang="en-US" smtClean="0">
                <a:solidFill>
                  <a:srgbClr val="FF00FF"/>
                </a:solidFill>
              </a:rPr>
              <a:t>technology</a:t>
            </a:r>
          </a:p>
        </p:txBody>
      </p:sp>
      <p:sp>
        <p:nvSpPr>
          <p:cNvPr id="58" name="Text Box 29"/>
          <p:cNvSpPr txBox="1">
            <a:spLocks noChangeArrowheads="1"/>
          </p:cNvSpPr>
          <p:nvPr/>
        </p:nvSpPr>
        <p:spPr bwMode="auto">
          <a:xfrm>
            <a:off x="152400" y="3423164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Many papers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75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0494E-6 4.11523E-6 L -1.60494E-6 -0.0769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 animBg="1"/>
      <p:bldP spid="5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C</a:t>
            </a:r>
            <a:r>
              <a:rPr lang="en-CA" smtClean="0">
                <a:solidFill>
                  <a:srgbClr val="FFFFFF"/>
                </a:solidFill>
              </a:rPr>
              <a:t>onclusion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8880" y="905297"/>
            <a:ext cx="9433310" cy="6809953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50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50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200">
              <a:solidFill>
                <a:srgbClr val="FFFFFF"/>
              </a:solidFill>
            </a:endParaRPr>
          </a:p>
          <a:p>
            <a:pPr lvl="0" algn="l">
              <a:lnSpc>
                <a:spcPct val="12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3000" smtClean="0">
                <a:solidFill>
                  <a:srgbClr val="FFFFFF"/>
                </a:solidFill>
              </a:rPr>
              <a:t>Physics promises unbreakable cryptography, but implementing it with our rudimentary quantum technology is a research challenge.</a:t>
            </a:r>
            <a:endParaRPr lang="en-CA" sz="3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0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Suggested reading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8880" y="1193255"/>
            <a:ext cx="9361300" cy="6521995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Introduction to detector attacks and MDI-QKD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1600" b="0">
                <a:solidFill>
                  <a:srgbClr val="C0C0C0"/>
                </a:solidFill>
              </a:rPr>
              <a:t>H.-K. Lo, M. Curty, K. Tamaki, </a:t>
            </a:r>
            <a:r>
              <a:rPr lang="en-CA" sz="1600" b="0" smtClean="0">
                <a:solidFill>
                  <a:srgbClr val="C0C0C0"/>
                </a:solidFill>
              </a:rPr>
              <a:t>Nat. Photonics </a:t>
            </a:r>
            <a:r>
              <a:rPr lang="en-CA" sz="1600" smtClean="0">
                <a:solidFill>
                  <a:srgbClr val="C0C0C0"/>
                </a:solidFill>
              </a:rPr>
              <a:t>8</a:t>
            </a:r>
            <a:r>
              <a:rPr lang="en-CA" sz="1600" b="0" smtClean="0">
                <a:solidFill>
                  <a:srgbClr val="C0C0C0"/>
                </a:solidFill>
              </a:rPr>
              <a:t>, 595 (2014), 10 pages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500" smtClean="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Review of more hacking techniques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1600" b="0">
                <a:solidFill>
                  <a:srgbClr val="C0C0C0"/>
                </a:solidFill>
              </a:rPr>
              <a:t>N. Jain </a:t>
            </a:r>
            <a:r>
              <a:rPr lang="en-CA" sz="1600" b="0" i="1">
                <a:solidFill>
                  <a:srgbClr val="C0C0C0"/>
                </a:solidFill>
              </a:rPr>
              <a:t>et al.,</a:t>
            </a:r>
            <a:r>
              <a:rPr lang="en-CA" sz="1600" b="0">
                <a:solidFill>
                  <a:srgbClr val="C0C0C0"/>
                </a:solidFill>
              </a:rPr>
              <a:t> </a:t>
            </a:r>
            <a:r>
              <a:rPr lang="en-CA" sz="1600" b="0" smtClean="0">
                <a:solidFill>
                  <a:srgbClr val="C0C0C0"/>
                </a:solidFill>
              </a:rPr>
              <a:t>Contemp. Phys. </a:t>
            </a:r>
            <a:r>
              <a:rPr lang="en-CA" sz="1600" smtClean="0">
                <a:solidFill>
                  <a:srgbClr val="C0C0C0"/>
                </a:solidFill>
              </a:rPr>
              <a:t>57</a:t>
            </a:r>
            <a:r>
              <a:rPr lang="en-CA" sz="1600" b="0" smtClean="0">
                <a:solidFill>
                  <a:srgbClr val="C0C0C0"/>
                </a:solidFill>
              </a:rPr>
              <a:t>, 366 </a:t>
            </a:r>
            <a:r>
              <a:rPr lang="en-CA" sz="1600" b="0">
                <a:solidFill>
                  <a:srgbClr val="C0C0C0"/>
                </a:solidFill>
              </a:rPr>
              <a:t>(</a:t>
            </a:r>
            <a:r>
              <a:rPr lang="en-CA" sz="1600" b="0" smtClean="0">
                <a:solidFill>
                  <a:srgbClr val="C0C0C0"/>
                </a:solidFill>
              </a:rPr>
              <a:t>2016), 22 pages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50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Reviews are incomplete. If you are engineering a system, read original literature (or ask for my expert advice).</a:t>
            </a:r>
            <a:endParaRPr lang="en-CA" sz="2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04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0" y="0"/>
            <a:ext cx="10287000" cy="7715251"/>
            <a:chOff x="0" y="0"/>
            <a:chExt cx="10287000" cy="7715251"/>
          </a:xfrm>
        </p:grpSpPr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0287000" cy="257175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zh-CN" altLang="zh-CN">
                <a:ea typeface="SimSun" pitchFamily="2" charset="-122"/>
              </a:endParaRPr>
            </a:p>
          </p:txBody>
        </p:sp>
        <p:pic>
          <p:nvPicPr>
            <p:cNvPr id="58" name="Picture 2" descr="jolly-phi.gif"/>
            <p:cNvPicPr>
              <a:picLocks noChangeAspect="1"/>
            </p:cNvPicPr>
            <p:nvPr/>
          </p:nvPicPr>
          <p:blipFill>
            <a:blip r:embed="rId2" cstate="print"/>
            <a:srcRect l="10001" r="10001"/>
            <a:stretch>
              <a:fillRect/>
            </a:stretch>
          </p:blipFill>
          <p:spPr bwMode="auto">
            <a:xfrm>
              <a:off x="0" y="113105"/>
              <a:ext cx="10287000" cy="720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0" y="7458075"/>
              <a:ext cx="10286999" cy="257176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zh-CN" altLang="zh-CN">
                <a:ea typeface="SimSun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18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7709085" y="1337275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560364" y="1337275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1333872" y="6377905"/>
            <a:ext cx="8634164" cy="90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302" tIns="49649" rIns="99302" bIns="49649"/>
          <a:lstStyle/>
          <a:p>
            <a:pPr algn="l" defTabSz="985838" eaLnBrk="0" hangingPunct="0">
              <a:spcBef>
                <a:spcPct val="20000"/>
              </a:spcBef>
              <a:buClr>
                <a:srgbClr val="FF0000"/>
              </a:buClr>
              <a:buSzPct val="125000"/>
            </a:pPr>
            <a:r>
              <a:rPr lang="en-US" sz="2600" smtClean="0">
                <a:solidFill>
                  <a:srgbClr val="FFFFFF"/>
                </a:solidFill>
              </a:rPr>
              <a:t>Quantum key distribution transmits secret </a:t>
            </a:r>
            <a:r>
              <a:rPr lang="en-US" sz="2600">
                <a:solidFill>
                  <a:srgbClr val="FFFFFF"/>
                </a:solidFill>
              </a:rPr>
              <a:t>key</a:t>
            </a:r>
            <a:br>
              <a:rPr lang="en-US" sz="2600">
                <a:solidFill>
                  <a:srgbClr val="FFFFFF"/>
                </a:solidFill>
              </a:rPr>
            </a:br>
            <a:r>
              <a:rPr lang="en-US" sz="2600">
                <a:solidFill>
                  <a:srgbClr val="FFFFFF"/>
                </a:solidFill>
              </a:rPr>
              <a:t>by </a:t>
            </a:r>
            <a:r>
              <a:rPr lang="en-US" sz="2600" smtClean="0">
                <a:solidFill>
                  <a:srgbClr val="FFFFFF"/>
                </a:solidFill>
              </a:rPr>
              <a:t>sending </a:t>
            </a:r>
            <a:r>
              <a:rPr lang="en-US" sz="2600">
                <a:solidFill>
                  <a:srgbClr val="FFFFFF"/>
                </a:solidFill>
              </a:rPr>
              <a:t>quantum states </a:t>
            </a:r>
            <a:r>
              <a:rPr lang="en-US" sz="2600" smtClean="0">
                <a:solidFill>
                  <a:srgbClr val="FFFFFF"/>
                </a:solidFill>
              </a:rPr>
              <a:t>over </a:t>
            </a:r>
            <a:r>
              <a:rPr lang="en-US" sz="2600" i="1">
                <a:solidFill>
                  <a:srgbClr val="3333FF"/>
                </a:solidFill>
              </a:rPr>
              <a:t>open channel.</a:t>
            </a:r>
            <a:endParaRPr lang="en-US" sz="2600">
              <a:solidFill>
                <a:srgbClr val="3333FF"/>
              </a:solidFill>
            </a:endParaRPr>
          </a:p>
        </p:txBody>
      </p:sp>
      <p:sp>
        <p:nvSpPr>
          <p:cNvPr id="25625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Encryption and key distribution</a:t>
            </a:r>
          </a:p>
        </p:txBody>
      </p:sp>
      <p:sp>
        <p:nvSpPr>
          <p:cNvPr id="29" name="TextBox 168"/>
          <p:cNvSpPr txBox="1">
            <a:spLocks noChangeArrowheads="1"/>
          </p:cNvSpPr>
          <p:nvPr/>
        </p:nvSpPr>
        <p:spPr bwMode="auto">
          <a:xfrm>
            <a:off x="895201" y="2252183"/>
            <a:ext cx="935931" cy="561256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RNG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40" name="Straight Arrow Connector 39"/>
          <p:cNvCxnSpPr>
            <a:endCxn id="45" idx="0"/>
          </p:cNvCxnSpPr>
          <p:nvPr/>
        </p:nvCxnSpPr>
        <p:spPr bwMode="auto">
          <a:xfrm>
            <a:off x="2137166" y="2542091"/>
            <a:ext cx="0" cy="14948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45" name="TextBox 168"/>
          <p:cNvSpPr txBox="1">
            <a:spLocks noChangeArrowheads="1"/>
          </p:cNvSpPr>
          <p:nvPr/>
        </p:nvSpPr>
        <p:spPr bwMode="auto">
          <a:xfrm>
            <a:off x="1327076" y="4036930"/>
            <a:ext cx="1620180" cy="936749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46" name="TextBox 168"/>
          <p:cNvSpPr txBox="1">
            <a:spLocks noChangeArrowheads="1"/>
          </p:cNvSpPr>
          <p:nvPr/>
        </p:nvSpPr>
        <p:spPr bwMode="auto">
          <a:xfrm>
            <a:off x="7339744" y="4036930"/>
            <a:ext cx="1620180" cy="936749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lvl="0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pPr lvl="0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 flipV="1">
            <a:off x="2947256" y="4397293"/>
            <a:ext cx="4392488" cy="6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V="1">
            <a:off x="823020" y="4397293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1" name="Folded Corner 50"/>
          <p:cNvSpPr/>
          <p:nvPr/>
        </p:nvSpPr>
        <p:spPr bwMode="auto">
          <a:xfrm>
            <a:off x="390972" y="4037575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2" name="Folded Corner 51"/>
          <p:cNvSpPr/>
          <p:nvPr/>
        </p:nvSpPr>
        <p:spPr bwMode="auto">
          <a:xfrm>
            <a:off x="9535988" y="4037575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 bwMode="auto">
          <a:xfrm>
            <a:off x="2947256" y="3725152"/>
            <a:ext cx="4392488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600" smtClean="0">
                <a:ln w="12700">
                  <a:noFill/>
                </a:ln>
                <a:solidFill>
                  <a:srgbClr val="3333FF"/>
                </a:solidFill>
              </a:rPr>
              <a:t>Public (insecure) channel</a:t>
            </a: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 flipV="1">
            <a:off x="823020" y="4613317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8" name="Folded Corner 57"/>
          <p:cNvSpPr/>
          <p:nvPr/>
        </p:nvSpPr>
        <p:spPr bwMode="auto">
          <a:xfrm>
            <a:off x="390972" y="4541631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 bwMode="auto">
          <a:xfrm flipV="1">
            <a:off x="8959924" y="4397615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 flipH="1" flipV="1">
            <a:off x="8959924" y="4613639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62" name="Folded Corner 61"/>
          <p:cNvSpPr/>
          <p:nvPr/>
        </p:nvSpPr>
        <p:spPr bwMode="auto">
          <a:xfrm>
            <a:off x="9535988" y="4541631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 bwMode="auto">
          <a:xfrm>
            <a:off x="2164147" y="2542091"/>
            <a:ext cx="175521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 smtClean="0">
                <a:ln w="12700">
                  <a:noFill/>
                </a:ln>
                <a:solidFill>
                  <a:srgbClr val="FF0000"/>
                </a:solidFill>
              </a:rPr>
              <a:t>Secret key</a:t>
            </a:r>
            <a:endParaRPr lang="en-US" smtClean="0">
              <a:ln w="12700">
                <a:noFill/>
              </a:ln>
              <a:solidFill>
                <a:srgbClr val="FF0000"/>
              </a:solidFill>
            </a:endParaRPr>
          </a:p>
        </p:txBody>
      </p:sp>
      <p:cxnSp>
        <p:nvCxnSpPr>
          <p:cNvPr id="123" name="Straight Arrow Connector 122"/>
          <p:cNvCxnSpPr>
            <a:endCxn id="46" idx="0"/>
          </p:cNvCxnSpPr>
          <p:nvPr/>
        </p:nvCxnSpPr>
        <p:spPr bwMode="auto">
          <a:xfrm>
            <a:off x="8149834" y="2532811"/>
            <a:ext cx="0" cy="1504119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126" name="Straight Arrow Connector 125"/>
          <p:cNvCxnSpPr>
            <a:stCxn id="29" idx="3"/>
          </p:cNvCxnSpPr>
          <p:nvPr/>
        </p:nvCxnSpPr>
        <p:spPr bwMode="auto">
          <a:xfrm>
            <a:off x="1831132" y="2532811"/>
            <a:ext cx="6318702" cy="0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3" name="TextBox 132"/>
          <p:cNvSpPr txBox="1"/>
          <p:nvPr/>
        </p:nvSpPr>
        <p:spPr bwMode="auto">
          <a:xfrm>
            <a:off x="3802373" y="1897950"/>
            <a:ext cx="2682254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600" smtClean="0">
                <a:ln w="12700">
                  <a:noFill/>
                </a:ln>
                <a:solidFill>
                  <a:srgbClr val="FFFF00"/>
                </a:solidFill>
              </a:rPr>
              <a:t>Secure channel</a:t>
            </a:r>
            <a:endParaRPr lang="en-US" sz="2600" smtClean="0">
              <a:ln w="12700">
                <a:noFill/>
              </a:ln>
              <a:solidFill>
                <a:srgbClr val="FFFF00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 bwMode="auto">
          <a:xfrm flipH="1">
            <a:off x="2947256" y="4613961"/>
            <a:ext cx="439248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171" name="TextBox 170"/>
          <p:cNvSpPr txBox="1"/>
          <p:nvPr/>
        </p:nvSpPr>
        <p:spPr bwMode="auto">
          <a:xfrm>
            <a:off x="3907" y="5009683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 sz="2000" b="0" smtClean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2" name="TextBox 171"/>
          <p:cNvSpPr txBox="1"/>
          <p:nvPr/>
        </p:nvSpPr>
        <p:spPr bwMode="auto">
          <a:xfrm>
            <a:off x="8527876" y="5011341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CA" sz="2000" b="0" smtClean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3" name="TextBox 172"/>
          <p:cNvSpPr txBox="1"/>
          <p:nvPr/>
        </p:nvSpPr>
        <p:spPr bwMode="auto">
          <a:xfrm>
            <a:off x="3392656" y="4721651"/>
            <a:ext cx="350168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000" b="0">
                <a:ln w="12700">
                  <a:noFill/>
                </a:ln>
                <a:solidFill>
                  <a:srgbClr val="3333FF"/>
                </a:solidFill>
              </a:rPr>
              <a:t>E</a:t>
            </a:r>
            <a:r>
              <a:rPr lang="en-CA" sz="2000" b="0" smtClean="0">
                <a:ln w="12700">
                  <a:noFill/>
                </a:ln>
                <a:solidFill>
                  <a:srgbClr val="3333FF"/>
                </a:solidFill>
              </a:rPr>
              <a:t>ncrypted messages</a:t>
            </a:r>
          </a:p>
        </p:txBody>
      </p:sp>
    </p:spTree>
    <p:extLst>
      <p:ext uri="{BB962C8B-B14F-4D97-AF65-F5344CB8AC3E}">
        <p14:creationId xmlns:p14="http://schemas.microsoft.com/office/powerpoint/2010/main" val="62033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75" descr="pol_qkd-bit_labels_removed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50" y="1982788"/>
            <a:ext cx="92456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838200" y="5562600"/>
            <a:ext cx="2087563" cy="13144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3313113" y="5707063"/>
            <a:ext cx="4584700" cy="3333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3313113" y="5540375"/>
            <a:ext cx="4584700" cy="13366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0" y="6756400"/>
            <a:ext cx="7839075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Retained bit sequence   1</a:t>
            </a:r>
            <a:r>
              <a:rPr lang="en-US" sz="2200"/>
              <a:t> 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–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0</a:t>
            </a:r>
          </a:p>
        </p:txBody>
      </p:sp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320675" y="6388100"/>
            <a:ext cx="7516813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Bob’s measurement   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</a:t>
            </a:r>
          </a:p>
        </p:txBody>
      </p:sp>
      <p:sp>
        <p:nvSpPr>
          <p:cNvPr id="26633" name="Text Box 8"/>
          <p:cNvSpPr txBox="1">
            <a:spLocks noChangeArrowheads="1"/>
          </p:cNvSpPr>
          <p:nvPr/>
        </p:nvSpPr>
        <p:spPr bwMode="auto">
          <a:xfrm>
            <a:off x="114300" y="6021388"/>
            <a:ext cx="3194050" cy="4429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Bob’s detection basis</a:t>
            </a:r>
          </a:p>
        </p:txBody>
      </p:sp>
      <p:sp>
        <p:nvSpPr>
          <p:cNvPr id="26634" name="Rectangle 9"/>
          <p:cNvSpPr>
            <a:spLocks noChangeArrowheads="1"/>
          </p:cNvSpPr>
          <p:nvPr/>
        </p:nvSpPr>
        <p:spPr bwMode="auto">
          <a:xfrm>
            <a:off x="439738" y="5121275"/>
            <a:ext cx="620712" cy="5016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5" name="Text Box 10"/>
          <p:cNvSpPr txBox="1">
            <a:spLocks noChangeArrowheads="1"/>
          </p:cNvSpPr>
          <p:nvPr/>
        </p:nvSpPr>
        <p:spPr bwMode="auto">
          <a:xfrm>
            <a:off x="296863" y="5635625"/>
            <a:ext cx="7529512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Alice’s bit sequence   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</a:p>
        </p:txBody>
      </p:sp>
      <p:sp>
        <p:nvSpPr>
          <p:cNvPr id="26636" name="Text Box 11"/>
          <p:cNvSpPr txBox="1">
            <a:spLocks noChangeArrowheads="1"/>
          </p:cNvSpPr>
          <p:nvPr/>
        </p:nvSpPr>
        <p:spPr bwMode="auto">
          <a:xfrm>
            <a:off x="28575" y="5080000"/>
            <a:ext cx="1981200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300"/>
              <a:t>Light source</a:t>
            </a: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2825750" y="2287588"/>
            <a:ext cx="985838" cy="7143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2409825" y="2133600"/>
            <a:ext cx="1117600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400" b="0"/>
              <a:t>Alice</a:t>
            </a: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7688263" y="1600200"/>
            <a:ext cx="985837" cy="70008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7735888" y="1524000"/>
            <a:ext cx="950912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400" b="0"/>
              <a:t>Bob</a:t>
            </a:r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8362950" y="2374900"/>
            <a:ext cx="1924050" cy="6699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36000" rIns="0" anchor="ctr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Diagonal detector basis</a:t>
            </a: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8362950" y="3178175"/>
            <a:ext cx="1924050" cy="9588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36000" rIns="0" anchor="ctr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Horizontal-vertical detector basis</a:t>
            </a: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1293813" y="3360738"/>
            <a:ext cx="1374775" cy="8128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206375" y="2857500"/>
            <a:ext cx="2486025" cy="6699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Diagonal polarization filters</a:t>
            </a:r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76200" y="3609975"/>
            <a:ext cx="2616200" cy="669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Horizontal-vertical polarization filters</a:t>
            </a:r>
          </a:p>
        </p:txBody>
      </p:sp>
      <p:pic>
        <p:nvPicPr>
          <p:cNvPr id="93" name="Picture 24" descr="eve-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5850" y="1371600"/>
            <a:ext cx="1725613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8" name="Picture 28" descr="pol_qkd-bit_labels_removed-bobs_bases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6775" y="6089650"/>
            <a:ext cx="4367213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9" name="Text Box 29"/>
          <p:cNvSpPr txBox="1">
            <a:spLocks noChangeArrowheads="1"/>
          </p:cNvSpPr>
          <p:nvPr/>
        </p:nvSpPr>
        <p:spPr bwMode="auto">
          <a:xfrm>
            <a:off x="2681288" y="30035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0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650" name="Text Box 30"/>
          <p:cNvSpPr txBox="1">
            <a:spLocks noChangeArrowheads="1"/>
          </p:cNvSpPr>
          <p:nvPr/>
        </p:nvSpPr>
        <p:spPr bwMode="auto">
          <a:xfrm>
            <a:off x="2679700" y="372110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0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651" name="Text Box 31"/>
          <p:cNvSpPr txBox="1">
            <a:spLocks noChangeArrowheads="1"/>
          </p:cNvSpPr>
          <p:nvPr/>
        </p:nvSpPr>
        <p:spPr bwMode="auto">
          <a:xfrm>
            <a:off x="2974975" y="39433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652" name="Text Box 32"/>
          <p:cNvSpPr txBox="1">
            <a:spLocks noChangeArrowheads="1"/>
          </p:cNvSpPr>
          <p:nvPr/>
        </p:nvSpPr>
        <p:spPr bwMode="auto">
          <a:xfrm>
            <a:off x="2974975" y="32067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600">
              <a:solidFill>
                <a:srgbClr val="FFFFFF"/>
              </a:solidFill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3448050" y="6157913"/>
            <a:ext cx="139700" cy="160337"/>
            <a:chOff x="2160" y="3869"/>
            <a:chExt cx="96" cy="115"/>
          </a:xfrm>
        </p:grpSpPr>
        <p:sp>
          <p:nvSpPr>
            <p:cNvPr id="26693" name="Line 33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4" name="Line 34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318250" y="6157913"/>
            <a:ext cx="139700" cy="160337"/>
            <a:chOff x="2160" y="3869"/>
            <a:chExt cx="96" cy="115"/>
          </a:xfrm>
        </p:grpSpPr>
        <p:sp>
          <p:nvSpPr>
            <p:cNvPr id="26691" name="Line 37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2" name="Line 38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7273925" y="6156325"/>
            <a:ext cx="139700" cy="160338"/>
            <a:chOff x="2160" y="3869"/>
            <a:chExt cx="96" cy="115"/>
          </a:xfrm>
        </p:grpSpPr>
        <p:sp>
          <p:nvSpPr>
            <p:cNvPr id="26689" name="Line 40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0" name="Line 41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5676900" y="6156325"/>
            <a:ext cx="139700" cy="160338"/>
            <a:chOff x="2160" y="3869"/>
            <a:chExt cx="96" cy="115"/>
          </a:xfrm>
        </p:grpSpPr>
        <p:sp>
          <p:nvSpPr>
            <p:cNvPr id="26687" name="Line 43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8" name="Line 44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4403725" y="6157913"/>
            <a:ext cx="139700" cy="160337"/>
            <a:chOff x="2160" y="3869"/>
            <a:chExt cx="96" cy="115"/>
          </a:xfrm>
        </p:grpSpPr>
        <p:sp>
          <p:nvSpPr>
            <p:cNvPr id="26685" name="Line 46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6" name="Line 47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5359400" y="6156325"/>
            <a:ext cx="139700" cy="160338"/>
            <a:chOff x="2160" y="3869"/>
            <a:chExt cx="96" cy="115"/>
          </a:xfrm>
        </p:grpSpPr>
        <p:sp>
          <p:nvSpPr>
            <p:cNvPr id="26683" name="Line 49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4" name="Line 50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4089400" y="6156325"/>
            <a:ext cx="139700" cy="160338"/>
            <a:chOff x="2160" y="3869"/>
            <a:chExt cx="96" cy="115"/>
          </a:xfrm>
        </p:grpSpPr>
        <p:sp>
          <p:nvSpPr>
            <p:cNvPr id="26681" name="Line 52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2" name="Line 53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54"/>
          <p:cNvGrpSpPr>
            <a:grpSpLocks/>
          </p:cNvGrpSpPr>
          <p:nvPr/>
        </p:nvGrpSpPr>
        <p:grpSpPr bwMode="auto">
          <a:xfrm>
            <a:off x="7585075" y="6157913"/>
            <a:ext cx="139700" cy="160337"/>
            <a:chOff x="2160" y="3869"/>
            <a:chExt cx="96" cy="115"/>
          </a:xfrm>
        </p:grpSpPr>
        <p:sp>
          <p:nvSpPr>
            <p:cNvPr id="26679" name="Line 55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0" name="Line 56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59"/>
          <p:cNvGrpSpPr>
            <a:grpSpLocks noChangeAspect="1"/>
          </p:cNvGrpSpPr>
          <p:nvPr/>
        </p:nvGrpSpPr>
        <p:grpSpPr bwMode="auto">
          <a:xfrm>
            <a:off x="3783013" y="6181725"/>
            <a:ext cx="115887" cy="115888"/>
            <a:chOff x="2352" y="3888"/>
            <a:chExt cx="96" cy="96"/>
          </a:xfrm>
        </p:grpSpPr>
        <p:sp>
          <p:nvSpPr>
            <p:cNvPr id="26677" name="Line 57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8" name="Line 58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60"/>
          <p:cNvGrpSpPr>
            <a:grpSpLocks noChangeAspect="1"/>
          </p:cNvGrpSpPr>
          <p:nvPr/>
        </p:nvGrpSpPr>
        <p:grpSpPr bwMode="auto">
          <a:xfrm>
            <a:off x="4743450" y="6178550"/>
            <a:ext cx="115888" cy="115888"/>
            <a:chOff x="2352" y="3888"/>
            <a:chExt cx="96" cy="96"/>
          </a:xfrm>
        </p:grpSpPr>
        <p:sp>
          <p:nvSpPr>
            <p:cNvPr id="26675" name="Line 61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6" name="Line 62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63"/>
          <p:cNvGrpSpPr>
            <a:grpSpLocks noChangeAspect="1"/>
          </p:cNvGrpSpPr>
          <p:nvPr/>
        </p:nvGrpSpPr>
        <p:grpSpPr bwMode="auto">
          <a:xfrm>
            <a:off x="5046663" y="6178550"/>
            <a:ext cx="115887" cy="115888"/>
            <a:chOff x="2352" y="3888"/>
            <a:chExt cx="96" cy="96"/>
          </a:xfrm>
        </p:grpSpPr>
        <p:sp>
          <p:nvSpPr>
            <p:cNvPr id="26673" name="Line 64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4" name="Line 65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66"/>
          <p:cNvGrpSpPr>
            <a:grpSpLocks noChangeAspect="1"/>
          </p:cNvGrpSpPr>
          <p:nvPr/>
        </p:nvGrpSpPr>
        <p:grpSpPr bwMode="auto">
          <a:xfrm>
            <a:off x="6002338" y="6178550"/>
            <a:ext cx="115887" cy="115888"/>
            <a:chOff x="2352" y="3888"/>
            <a:chExt cx="96" cy="96"/>
          </a:xfrm>
        </p:grpSpPr>
        <p:sp>
          <p:nvSpPr>
            <p:cNvPr id="26671" name="Line 67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2" name="Line 68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69"/>
          <p:cNvGrpSpPr>
            <a:grpSpLocks noChangeAspect="1"/>
          </p:cNvGrpSpPr>
          <p:nvPr/>
        </p:nvGrpSpPr>
        <p:grpSpPr bwMode="auto">
          <a:xfrm>
            <a:off x="6646863" y="6178550"/>
            <a:ext cx="115887" cy="115888"/>
            <a:chOff x="2352" y="3888"/>
            <a:chExt cx="96" cy="96"/>
          </a:xfrm>
        </p:grpSpPr>
        <p:sp>
          <p:nvSpPr>
            <p:cNvPr id="26669" name="Line 70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0" name="Line 71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72"/>
          <p:cNvGrpSpPr>
            <a:grpSpLocks noChangeAspect="1"/>
          </p:cNvGrpSpPr>
          <p:nvPr/>
        </p:nvGrpSpPr>
        <p:grpSpPr bwMode="auto">
          <a:xfrm>
            <a:off x="6964363" y="6178550"/>
            <a:ext cx="115887" cy="115888"/>
            <a:chOff x="2352" y="3888"/>
            <a:chExt cx="96" cy="96"/>
          </a:xfrm>
        </p:grpSpPr>
        <p:sp>
          <p:nvSpPr>
            <p:cNvPr id="26667" name="Line 73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8" name="Line 74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" name="Text Box 73"/>
          <p:cNvSpPr txBox="1">
            <a:spLocks noChangeArrowheads="1"/>
          </p:cNvSpPr>
          <p:nvPr/>
        </p:nvSpPr>
        <p:spPr bwMode="auto">
          <a:xfrm>
            <a:off x="152399" y="7504047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tIns="36000" bIns="3600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b="0" smtClean="0">
                <a:solidFill>
                  <a:srgbClr val="969696"/>
                </a:solidFill>
                <a:cs typeface="Arial" pitchFamily="34" charset="0"/>
              </a:rPr>
              <a:t>Image reprinted from article: W. Tittel, G. Ribordy &amp; N. Gisin, “Quantum cryptography,” Physics World, March 1998 </a:t>
            </a:r>
            <a:endParaRPr lang="en-US" sz="900" b="0">
              <a:solidFill>
                <a:srgbClr val="969696"/>
              </a:solidFill>
              <a:cs typeface="Arial" pitchFamily="34" charset="0"/>
            </a:endParaRPr>
          </a:p>
        </p:txBody>
      </p:sp>
      <p:sp>
        <p:nvSpPr>
          <p:cNvPr id="26626" name="Title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Quantum key distribution (QKD)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Free-space QKD</a:t>
            </a: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T.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Schmitt-Manderbach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010504 (2007)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5" y="883578"/>
            <a:ext cx="9982919" cy="633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2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tnuliggende">
  <a:themeElements>
    <a:clrScheme name="">
      <a:dk1>
        <a:srgbClr val="000000"/>
      </a:dk1>
      <a:lt1>
        <a:srgbClr val="FFFFFF"/>
      </a:lt1>
      <a:dk2>
        <a:srgbClr val="FF0000"/>
      </a:dk2>
      <a:lt2>
        <a:srgbClr val="DADADA"/>
      </a:lt2>
      <a:accent1>
        <a:srgbClr val="00DFCA"/>
      </a:accent1>
      <a:accent2>
        <a:srgbClr val="0000FF"/>
      </a:accent2>
      <a:accent3>
        <a:srgbClr val="FFFFFF"/>
      </a:accent3>
      <a:accent4>
        <a:srgbClr val="000000"/>
      </a:accent4>
      <a:accent5>
        <a:srgbClr val="AAECE1"/>
      </a:accent5>
      <a:accent6>
        <a:srgbClr val="0000E7"/>
      </a:accent6>
      <a:hlink>
        <a:srgbClr val="00FF00"/>
      </a:hlink>
      <a:folHlink>
        <a:srgbClr val="CECECE"/>
      </a:folHlink>
    </a:clrScheme>
    <a:fontScheme name="ntnuliggende.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rgbClr val="FFFFFF"/>
          </a:solidFill>
          <a:prstDash val="solid"/>
          <a:miter lim="800000"/>
          <a:headEnd type="none" w="lg" len="lg"/>
          <a:tailEnd type="none" w="lg" len="lg"/>
        </a:ln>
      </a:spPr>
      <a:bodyPr rtlCol="0" anchor="ctr"/>
      <a:lstStyle>
        <a:defPPr algn="ctr">
          <a:defRPr/>
        </a:defPPr>
      </a:lstStyle>
    </a:spDef>
    <a:lnDef>
      <a:spPr bwMode="auto">
        <a:noFill/>
        <a:ln w="25400" algn="ctr">
          <a:solidFill>
            <a:srgbClr val="FFFFFF"/>
          </a:solidFill>
          <a:round/>
          <a:headEnd type="none" w="med" len="med"/>
          <a:tailEnd type="none" w="med" len="med"/>
        </a:ln>
      </a:spPr>
      <a:bodyPr/>
      <a:lstStyle/>
    </a:lnDef>
    <a:txDef>
      <a:spPr bwMode="auto">
        <a:noFill/>
        <a:ln w="12700">
          <a:solidFill>
            <a:srgbClr val="FFFFFF"/>
          </a:solidFill>
          <a:miter lim="800000"/>
          <a:headEnd/>
          <a:tailEnd/>
        </a:ln>
      </a:spPr>
      <a:bodyPr wrap="none" lIns="0" tIns="0" rIns="0" bIns="0" rtlCol="0" anchor="ctr">
        <a:noAutofit/>
      </a:bodyPr>
      <a:lstStyle>
        <a:defPPr>
          <a:defRPr sz="2200" smtClean="0">
            <a:ln w="12700">
              <a:noFill/>
            </a:ln>
            <a:solidFill>
              <a:srgbClr val="FFFFFF"/>
            </a:solidFill>
          </a:defRPr>
        </a:defPPr>
      </a:lstStyle>
    </a:txDef>
  </a:objectDefaults>
  <a:extraClrSchemeLst>
    <a:extraClrScheme>
      <a:clrScheme name="ntnuliggende.pp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tnuliggende.pp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P:\NTNU\Ntnuc\MALER\ntnuliggende.ppt</Template>
  <TotalTime>46030</TotalTime>
  <Words>3241</Words>
  <Application>Microsoft Office PowerPoint</Application>
  <PresentationFormat>Custom</PresentationFormat>
  <Paragraphs>926</Paragraphs>
  <Slides>67</Slides>
  <Notes>24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3" baseType="lpstr">
      <vt:lpstr>Verdana</vt:lpstr>
      <vt:lpstr>Wingdings 3</vt:lpstr>
      <vt:lpstr>Courier New</vt:lpstr>
      <vt:lpstr>Wingdings 2</vt:lpstr>
      <vt:lpstr>Times New Roman</vt:lpstr>
      <vt:lpstr>Wingdings</vt:lpstr>
      <vt:lpstr>SimSun</vt:lpstr>
      <vt:lpstr>Webdings</vt:lpstr>
      <vt:lpstr>Comic Sans MS</vt:lpstr>
      <vt:lpstr>Symbol</vt:lpstr>
      <vt:lpstr>Arial</vt:lpstr>
      <vt:lpstr>Monotype Sorts</vt:lpstr>
      <vt:lpstr>Cambria Math</vt:lpstr>
      <vt:lpstr>Calibri</vt:lpstr>
      <vt:lpstr>Microsoft Yi Baiti</vt:lpstr>
      <vt:lpstr>ntnuliggende</vt:lpstr>
      <vt:lpstr>PowerPoint Presentation</vt:lpstr>
      <vt:lpstr>Outline of the rest of this course</vt:lpstr>
      <vt:lpstr>Communication security you enjoy daily</vt:lpstr>
      <vt:lpstr>A (very) brief history of cryptography</vt:lpstr>
      <vt:lpstr>One-time pad</vt:lpstr>
      <vt:lpstr>A (very) brief history of cryptography</vt:lpstr>
      <vt:lpstr>Encryption and key distribution</vt:lpstr>
      <vt:lpstr>Quantum key distribution (QKD)</vt:lpstr>
      <vt:lpstr>Free-space QKD</vt:lpstr>
      <vt:lpstr>Phase encoding, interferometric QKD channel</vt:lpstr>
      <vt:lpstr>Plug-and-play scheme</vt:lpstr>
      <vt:lpstr>ID Quantique Clavis2 QKD system</vt:lpstr>
      <vt:lpstr>Commercial QKD</vt:lpstr>
      <vt:lpstr>Trusted-node repeater</vt:lpstr>
      <vt:lpstr>Trusted-node network</vt:lpstr>
      <vt:lpstr>PowerPoint Presentation</vt:lpstr>
      <vt:lpstr>One repeater of Chinese backbone quantum key distribution line (2000 km Beijing–Shanghai, consisting of a chain of 32 such trusted repeaters)</vt:lpstr>
      <vt:lpstr>Customers of the Chinese quantum key distribution network (upper three rings), component suppliers and developers (lower three rings)</vt:lpstr>
      <vt:lpstr>Quantum cryptography system with secure videotelephone made by QuantumCTek (China)</vt:lpstr>
      <vt:lpstr>Shanghai control center of the Chinese quantum key distribution network and satellite</vt:lpstr>
      <vt:lpstr>PowerPoint Presentation</vt:lpstr>
      <vt:lpstr>Quantum communication primitives</vt:lpstr>
      <vt:lpstr>Security model of QKD</vt:lpstr>
      <vt:lpstr>Security model of QKD</vt:lpstr>
      <vt:lpstr>PowerPoint Presentation</vt:lpstr>
      <vt:lpstr>PowerPoint Presentation</vt:lpstr>
      <vt:lpstr>Today’s digital</vt:lpstr>
      <vt:lpstr>True randomness?</vt:lpstr>
      <vt:lpstr>True randomness?</vt:lpstr>
      <vt:lpstr>Do we trust the manufacturer?</vt:lpstr>
      <vt:lpstr>ID Quantique Clavis2 QKD system</vt:lpstr>
      <vt:lpstr>Double clicks</vt:lpstr>
      <vt:lpstr>Trojan-horse attack</vt:lpstr>
      <vt:lpstr>Trojan-horse attack experiment</vt:lpstr>
      <vt:lpstr>Artem Vakhitov tunes up Eve’s setup</vt:lpstr>
      <vt:lpstr>Trojan-horse attack for plug-and-play system</vt:lpstr>
      <vt:lpstr>PowerPoint Presentation</vt:lpstr>
      <vt:lpstr>PowerPoint Presentation</vt:lpstr>
      <vt:lpstr>Outline of the rest of this course</vt:lpstr>
      <vt:lpstr>Security model of quantum cryptography</vt:lpstr>
      <vt:lpstr>Countermeasures?</vt:lpstr>
      <vt:lpstr>Countermeasures for plug-and-play system</vt:lpstr>
      <vt:lpstr>Trojan-horse attack on Bob</vt:lpstr>
      <vt:lpstr>Example of vulnerability and countermeasures</vt:lpstr>
      <vt:lpstr>Differential-phase-shift QKD</vt:lpstr>
      <vt:lpstr>PowerPoint Presentation</vt:lpstr>
      <vt:lpstr>Attack example: avalanche photodetectors (APDs)</vt:lpstr>
      <vt:lpstr>Faked-state attack in APD linear mode</vt:lpstr>
      <vt:lpstr>Blinding APD with bright light</vt:lpstr>
      <vt:lpstr>Proposed full eavesdropper</vt:lpstr>
      <vt:lpstr>Eavesdropping 100% key on installed QKD line  on campus of the National University of Singapore, July 4–5, 2009</vt:lpstr>
      <vt:lpstr>Countermeasures to detector attacks</vt:lpstr>
      <vt:lpstr>Industrial countermeasure (ID Quantique)</vt:lpstr>
      <vt:lpstr>Randomly varying detector efficiency</vt:lpstr>
      <vt:lpstr>Oscillograms at comparator input</vt:lpstr>
      <vt:lpstr>Anqi Huang tests countermeasure in Clavis2</vt:lpstr>
      <vt:lpstr>PowerPoint Presentation</vt:lpstr>
      <vt:lpstr>Efficiency mismatch in QKD receiver</vt:lpstr>
      <vt:lpstr>PowerPoint Presentation</vt:lpstr>
      <vt:lpstr>PowerPoint Presentation</vt:lpstr>
      <vt:lpstr>Detector efficiency with laser-damaged pinhole</vt:lpstr>
      <vt:lpstr>Can we eavesdrop on commercial systems?</vt:lpstr>
      <vt:lpstr>Kerckhoffs’ principle</vt:lpstr>
      <vt:lpstr>Eavesdropping in real life?</vt:lpstr>
      <vt:lpstr>Conclusion</vt:lpstr>
      <vt:lpstr>Suggested reading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Vadim Makarov</dc:creator>
  <cp:lastModifiedBy>Vadim Makarov</cp:lastModifiedBy>
  <cp:revision>1661</cp:revision>
  <cp:lastPrinted>2016-02-05T23:53:04Z</cp:lastPrinted>
  <dcterms:created xsi:type="dcterms:W3CDTF">1999-04-12T08:58:22Z</dcterms:created>
  <dcterms:modified xsi:type="dcterms:W3CDTF">2016-08-12T20:42:29Z</dcterms:modified>
</cp:coreProperties>
</file>